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9" r:id="rId5"/>
    <p:sldId id="274" r:id="rId6"/>
    <p:sldId id="275" r:id="rId7"/>
    <p:sldId id="262" r:id="rId8"/>
    <p:sldId id="263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祝天然</a:t>
            </a:r>
            <a:endParaRPr lang="zh-CN" altLang="en-US"/>
          </a:p>
          <a:p>
            <a:r>
              <a:rPr lang="en-US" altLang="zh-CN"/>
              <a:t>Peking University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题意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有</a:t>
            </a:r>
            <a:r>
              <a:rPr lang="en-US" altLang="zh-CN"/>
              <a:t>n</a:t>
            </a:r>
            <a:r>
              <a:t>个整数，初始为</a:t>
            </a:r>
            <a:r>
              <a:rPr lang="en-US" altLang="zh-CN"/>
              <a:t>A_1,...,A_n</a:t>
            </a:r>
            <a:r>
              <a:t>，它们排成一圈</a:t>
            </a:r>
          </a:p>
          <a:p>
            <a:r>
              <a:t>定义一次操作为，选择其中一个整数</a:t>
            </a:r>
            <a:r>
              <a:rPr lang="en-US" altLang="zh-CN"/>
              <a:t>A</a:t>
            </a:r>
            <a:r>
              <a:t>（正负零均可），将其变为－</a:t>
            </a:r>
            <a:r>
              <a:rPr lang="en-US" altLang="zh-CN"/>
              <a:t>A</a:t>
            </a:r>
            <a:r>
              <a:t>，并使与其相邻的两个整数加上</a:t>
            </a:r>
            <a:r>
              <a:rPr lang="en-US" altLang="zh-CN"/>
              <a:t>A</a:t>
            </a:r>
            <a:endParaRPr lang="en-US" altLang="zh-CN"/>
          </a:p>
          <a:p>
            <a:r>
              <a:t>问至少多少次操作，可以使所有整数全部非负，或者声称办不到</a:t>
            </a:r>
          </a:p>
          <a:p>
            <a:r>
              <a:rPr lang="en-US" altLang="zh-CN"/>
              <a:t>n&lt;=100000,-1000&lt;=A_i&lt;=1000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得分情况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个</a:t>
            </a:r>
            <a:r>
              <a:rPr lang="en-US" altLang="zh-CN"/>
              <a:t>100</a:t>
            </a:r>
            <a:r>
              <a:t>分，</a:t>
            </a:r>
            <a:r>
              <a:rPr lang="en-US" altLang="zh-CN"/>
              <a:t>37</a:t>
            </a:r>
            <a:r>
              <a:t>个</a:t>
            </a:r>
            <a:r>
              <a:rPr lang="en-US" altLang="zh-CN"/>
              <a:t>30</a:t>
            </a:r>
            <a:r>
              <a:t>分，</a:t>
            </a:r>
            <a:r>
              <a:rPr lang="en-US" altLang="zh-CN"/>
              <a:t>20</a:t>
            </a:r>
            <a:r>
              <a:t>个</a:t>
            </a:r>
            <a:r>
              <a:rPr lang="en-US" altLang="zh-CN"/>
              <a:t>10</a:t>
            </a:r>
            <a:r>
              <a:t>分</a:t>
            </a:r>
          </a:p>
          <a:p>
            <a:r>
              <a:rPr lang="en-US" altLang="zh-CN"/>
              <a:t>&gt;=60</a:t>
            </a:r>
            <a:r>
              <a:t>分的的人数稍低于预期，可能是因为选手将时间精力更多地</a:t>
            </a:r>
            <a:r>
              <a:t>花在了其他两题上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对于一般的序列</a:t>
            </a:r>
            <a:r>
              <a:rPr lang="en-US" altLang="zh-CN"/>
              <a:t>A_1,...,A_n</a:t>
            </a:r>
            <a:r>
              <a:t>，除不能选择</a:t>
            </a:r>
            <a:r>
              <a:rPr lang="en-US" altLang="zh-CN"/>
              <a:t>A_1</a:t>
            </a:r>
            <a:r>
              <a:t>与</a:t>
            </a:r>
            <a:r>
              <a:rPr lang="en-US" altLang="zh-CN"/>
              <a:t>A_n</a:t>
            </a:r>
            <a:r>
              <a:rPr altLang="zh-CN"/>
              <a:t>外，可以同样地定义一次操作</a:t>
            </a:r>
            <a:r>
              <a:t>，即将</a:t>
            </a:r>
            <a:r>
              <a:rPr lang="en-US" altLang="zh-CN"/>
              <a:t>A_i(1&lt;i&lt;n)=A</a:t>
            </a:r>
            <a:r>
              <a:rPr altLang="zh-CN"/>
              <a:t>变为</a:t>
            </a:r>
            <a:r>
              <a:rPr lang="en-US" altLang="zh-CN"/>
              <a:t>-A</a:t>
            </a:r>
            <a:r>
              <a:t>，并使</a:t>
            </a:r>
            <a:r>
              <a:rPr lang="en-US" altLang="zh-CN"/>
              <a:t>A_{i-1}</a:t>
            </a:r>
            <a:r>
              <a:t>与</a:t>
            </a:r>
            <a:r>
              <a:rPr lang="en-US" altLang="zh-CN"/>
              <a:t>A_{i+1}</a:t>
            </a:r>
            <a:r>
              <a:t>加上</a:t>
            </a:r>
            <a:r>
              <a:rPr lang="en-US" altLang="zh-CN"/>
              <a:t>A</a:t>
            </a:r>
            <a:endParaRPr lang="en-US" altLang="zh-CN"/>
          </a:p>
          <a:p>
            <a:r>
              <a:t>观察该序列的前缀和</a:t>
            </a:r>
            <a:r>
              <a:rPr lang="en-US" altLang="zh-CN"/>
              <a:t>S_1,...,S_n</a:t>
            </a:r>
            <a:r>
              <a:t>，其中</a:t>
            </a:r>
            <a:r>
              <a:rPr lang="en-US" altLang="zh-CN"/>
              <a:t>S_k=A_1+...+A_k</a:t>
            </a:r>
            <a:r>
              <a:t>；不难验证，对</a:t>
            </a:r>
            <a:r>
              <a:rPr lang="en-US" altLang="zh-CN"/>
              <a:t>A_i(1&lt;i&lt;n)</a:t>
            </a:r>
            <a:r>
              <a:t>进行了一次操作后，</a:t>
            </a:r>
            <a:r>
              <a:rPr lang="en-US" altLang="zh-CN"/>
              <a:t>S_{i-1}</a:t>
            </a:r>
            <a:r>
              <a:rPr altLang="zh-CN"/>
              <a:t>与</a:t>
            </a:r>
            <a:r>
              <a:rPr lang="en-US" altLang="zh-CN"/>
              <a:t>S_i</a:t>
            </a:r>
            <a:r>
              <a:t>恰好被交换了，而</a:t>
            </a:r>
            <a:r>
              <a:rPr lang="en-US" altLang="zh-CN"/>
              <a:t>S</a:t>
            </a:r>
            <a:r>
              <a:t>的其他位置没有</a:t>
            </a:r>
            <a:r>
              <a:rPr altLang="zh-CN"/>
              <a:t>改变</a:t>
            </a:r>
            <a:endParaRPr altLang="zh-CN"/>
          </a:p>
          <a:p>
            <a:r>
              <a:rPr lang="en-US" altLang="zh-CN"/>
              <a:t>2,2,-3 </a:t>
            </a:r>
            <a:r>
              <a:t>前缀和</a:t>
            </a:r>
            <a:r>
              <a:rPr lang="en-US" altLang="zh-CN"/>
              <a:t>2,4,1</a:t>
            </a:r>
            <a:endParaRPr lang="en-US" altLang="zh-CN"/>
          </a:p>
          <a:p>
            <a:r>
              <a:rPr lang="en-US" altLang="zh-CN"/>
              <a:t>4,-2,-1 </a:t>
            </a:r>
            <a:r>
              <a:t>前缀和</a:t>
            </a:r>
            <a:r>
              <a:rPr lang="en-US" altLang="zh-CN"/>
              <a:t>4,2,1</a:t>
            </a:r>
            <a:endParaRPr altLang="zh-CN"/>
          </a:p>
          <a:p>
            <a:r>
              <a:t>同样地，对于此题的排成圈的</a:t>
            </a:r>
            <a:r>
              <a:rPr lang="en-US" altLang="zh-CN"/>
              <a:t>n</a:t>
            </a:r>
            <a:r>
              <a:t>个整数</a:t>
            </a:r>
            <a:r>
              <a:rPr lang="en-US" altLang="zh-CN"/>
              <a:t>A_1,...,A_n</a:t>
            </a:r>
            <a:r>
              <a:t>，定义广义前缀和</a:t>
            </a:r>
            <a:r>
              <a:rPr lang="en-US" altLang="zh-CN"/>
              <a:t>S_i</a:t>
            </a:r>
            <a:r>
              <a:rPr lang="en-US" altLang="zh-CN" b="1"/>
              <a:t>(i∈Z)</a:t>
            </a:r>
            <a:r>
              <a:t>满足</a:t>
            </a:r>
            <a:r>
              <a:rPr lang="en-US" altLang="zh-CN"/>
              <a:t>S_i=S_{i-1}+A_{i mod N}</a:t>
            </a:r>
            <a:r>
              <a:t>（此处定义</a:t>
            </a:r>
            <a:r>
              <a:rPr lang="en-US" altLang="zh-CN"/>
              <a:t>A_0=A_n</a:t>
            </a:r>
            <a:r>
              <a:t>）；同样地，对</a:t>
            </a:r>
            <a:r>
              <a:rPr lang="en-US" altLang="zh-CN"/>
              <a:t>A_i(1&lt;=i&lt;=n)</a:t>
            </a:r>
            <a:r>
              <a:t>进行了一次操作后，对于每个</a:t>
            </a:r>
            <a:r>
              <a:rPr lang="en-US" altLang="zh-CN"/>
              <a:t>k∈Z</a:t>
            </a:r>
            <a:r>
              <a:t>，</a:t>
            </a:r>
            <a:r>
              <a:rPr lang="en-US" altLang="zh-CN"/>
              <a:t>S_{i-1+kn}</a:t>
            </a:r>
            <a:r>
              <a:t>与</a:t>
            </a:r>
            <a:r>
              <a:rPr lang="en-US" altLang="zh-CN"/>
              <a:t>S_{i+kn}</a:t>
            </a:r>
            <a:r>
              <a:rPr altLang="zh-CN"/>
              <a:t>恰好被交换了，而</a:t>
            </a:r>
            <a:r>
              <a:rPr lang="en-US" altLang="zh-CN"/>
              <a:t>S</a:t>
            </a:r>
            <a:r>
              <a:t>的其他位置没有改变</a:t>
            </a:r>
          </a:p>
          <a:p>
            <a:r>
              <a:rPr lang="en-US" altLang="zh-CN"/>
              <a:t>2,2,-3 </a:t>
            </a:r>
            <a:r>
              <a:rPr b="1"/>
              <a:t>一个可行的</a:t>
            </a:r>
            <a:r>
              <a:t>广义前缀和</a:t>
            </a:r>
            <a:r>
              <a:rPr lang="en-US" altLang="zh-CN"/>
              <a:t>...,0,2,-1,1,3,0,2,4,1,3,5,2,4,6,3,...</a:t>
            </a:r>
            <a:endParaRPr lang="en-US" altLang="zh-CN"/>
          </a:p>
          <a:p>
            <a:r>
              <a:rPr lang="en-US" altLang="zh-CN"/>
              <a:t>4,-2,-1 </a:t>
            </a:r>
            <a:r>
              <a:rPr lang="en-US" altLang="zh-CN">
                <a:sym typeface="+mn-ea"/>
              </a:rPr>
              <a:t> </a:t>
            </a:r>
            <a:r>
              <a:rPr b="1">
                <a:sym typeface="+mn-ea"/>
              </a:rPr>
              <a:t>一个可行的</a:t>
            </a:r>
            <a:r>
              <a:rPr>
                <a:sym typeface="+mn-ea"/>
              </a:rPr>
              <a:t>广义前缀和</a:t>
            </a:r>
            <a:r>
              <a:rPr lang="en-US" altLang="zh-CN">
                <a:sym typeface="+mn-ea"/>
              </a:rPr>
              <a:t>...,2,0,-1,3,1,0,4,2,1,5,3,2,4,6,3,...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-1,-1,3 </a:t>
            </a:r>
            <a:r>
              <a:rPr b="1">
                <a:sym typeface="+mn-ea"/>
              </a:rPr>
              <a:t>一个可行的</a:t>
            </a:r>
            <a:r>
              <a:rPr>
                <a:sym typeface="+mn-ea"/>
              </a:rPr>
              <a:t>广义前缀和</a:t>
            </a:r>
            <a:r>
              <a:rPr lang="en-US" altLang="zh-CN">
                <a:sym typeface="+mn-ea"/>
              </a:rPr>
              <a:t>...,0,-1,2,1,0,3,2,1,4,3,2,5,4,3,6,...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同样地，对于此题的排成圈的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个整数</a:t>
            </a:r>
            <a:r>
              <a:rPr lang="en-US" altLang="zh-CN">
                <a:sym typeface="+mn-ea"/>
              </a:rPr>
              <a:t>A_1,...,A_n</a:t>
            </a:r>
            <a:r>
              <a:rPr>
                <a:sym typeface="+mn-ea"/>
              </a:rPr>
              <a:t>，定义广义前缀和</a:t>
            </a:r>
            <a:r>
              <a:rPr lang="en-US" altLang="zh-CN">
                <a:sym typeface="+mn-ea"/>
              </a:rPr>
              <a:t>S_i</a:t>
            </a:r>
            <a:r>
              <a:rPr lang="en-US" altLang="zh-CN" b="1">
                <a:sym typeface="+mn-ea"/>
              </a:rPr>
              <a:t>(i∈Z)</a:t>
            </a:r>
            <a:r>
              <a:rPr>
                <a:sym typeface="+mn-ea"/>
              </a:rPr>
              <a:t>满足</a:t>
            </a:r>
            <a:r>
              <a:rPr lang="en-US" altLang="zh-CN">
                <a:sym typeface="+mn-ea"/>
              </a:rPr>
              <a:t>S_i=S_{i-1}+A_{i mod N}</a:t>
            </a:r>
            <a:r>
              <a:rPr>
                <a:sym typeface="+mn-ea"/>
              </a:rPr>
              <a:t>（此处定义</a:t>
            </a:r>
            <a:r>
              <a:rPr lang="en-US" altLang="zh-CN">
                <a:sym typeface="+mn-ea"/>
              </a:rPr>
              <a:t>A_0=A_n</a:t>
            </a:r>
            <a:r>
              <a:rPr>
                <a:sym typeface="+mn-ea"/>
              </a:rPr>
              <a:t>）；同样地，对</a:t>
            </a:r>
            <a:r>
              <a:rPr lang="en-US" altLang="zh-CN">
                <a:sym typeface="+mn-ea"/>
              </a:rPr>
              <a:t>A_i(1&lt;=i&lt;=n)</a:t>
            </a:r>
            <a:r>
              <a:rPr>
                <a:sym typeface="+mn-ea"/>
              </a:rPr>
              <a:t>进行了一次操作后，对于每个</a:t>
            </a:r>
            <a:r>
              <a:rPr lang="en-US" altLang="zh-CN">
                <a:sym typeface="+mn-ea"/>
              </a:rPr>
              <a:t>k∈Z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S_{i-1+kn}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S_{i+kn}</a:t>
            </a:r>
            <a:r>
              <a:rPr altLang="zh-CN">
                <a:sym typeface="+mn-ea"/>
              </a:rPr>
              <a:t>恰好被交换了，而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的其他位置没有改变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2,2,-3 </a:t>
            </a:r>
            <a:r>
              <a:rPr b="1">
                <a:sym typeface="+mn-ea"/>
              </a:rPr>
              <a:t>一个可行的</a:t>
            </a:r>
            <a:r>
              <a:rPr>
                <a:sym typeface="+mn-ea"/>
              </a:rPr>
              <a:t>广义前缀和</a:t>
            </a:r>
            <a:r>
              <a:rPr lang="en-US" altLang="zh-CN">
                <a:sym typeface="+mn-ea"/>
              </a:rPr>
              <a:t>...,0,2,-1,1,3,0,2,4,1,3,5,2,4,6,3,...</a:t>
            </a:r>
            <a:endParaRPr lang="en-US" altLang="zh-CN"/>
          </a:p>
          <a:p>
            <a:r>
              <a:rPr lang="en-US" altLang="zh-CN">
                <a:sym typeface="+mn-ea"/>
              </a:rPr>
              <a:t>4,-2,-1 </a:t>
            </a:r>
            <a:r>
              <a:rPr lang="en-US" altLang="zh-CN">
                <a:sym typeface="+mn-ea"/>
              </a:rPr>
              <a:t> </a:t>
            </a:r>
            <a:r>
              <a:rPr b="1">
                <a:sym typeface="+mn-ea"/>
              </a:rPr>
              <a:t>一个可行的</a:t>
            </a:r>
            <a:r>
              <a:rPr>
                <a:sym typeface="+mn-ea"/>
              </a:rPr>
              <a:t>广义前缀和</a:t>
            </a:r>
            <a:r>
              <a:rPr lang="en-US" altLang="zh-CN">
                <a:sym typeface="+mn-ea"/>
              </a:rPr>
              <a:t>...,2,0,-1,3,1,0,4,2,1,5,3,2,4,6,3,...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-1,-1,3 </a:t>
            </a:r>
            <a:r>
              <a:rPr b="1">
                <a:sym typeface="+mn-ea"/>
              </a:rPr>
              <a:t>一个可行的</a:t>
            </a:r>
            <a:r>
              <a:rPr>
                <a:sym typeface="+mn-ea"/>
              </a:rPr>
              <a:t>广义前缀和</a:t>
            </a:r>
            <a:r>
              <a:rPr lang="en-US" altLang="zh-CN">
                <a:sym typeface="+mn-ea"/>
              </a:rPr>
              <a:t>...,0,-1,2,1,0,3,2,1,4,3,2,5,4,3,6,...</a:t>
            </a:r>
            <a:endParaRPr lang="en-US" altLang="zh-CN">
              <a:sym typeface="+mn-ea"/>
            </a:endParaRPr>
          </a:p>
          <a:p>
            <a:r>
              <a:t>而目标是，使得全部</a:t>
            </a:r>
            <a:r>
              <a:rPr lang="en-US" altLang="zh-CN"/>
              <a:t>A_i&gt;=0</a:t>
            </a:r>
            <a:r>
              <a:t>，即总有</a:t>
            </a:r>
            <a:r>
              <a:rPr lang="en-US" altLang="zh-CN"/>
              <a:t>S_i&lt;=S_{i+1}</a:t>
            </a:r>
            <a:r>
              <a:t>；考察特征</a:t>
            </a:r>
            <a:r>
              <a:rPr lang="en-US" altLang="zh-CN"/>
              <a:t>“</a:t>
            </a:r>
            <a:r>
              <a:t>通过交换</a:t>
            </a:r>
            <a:r>
              <a:rPr lang="en-US" altLang="zh-CN"/>
              <a:t>S</a:t>
            </a:r>
            <a:r>
              <a:t>中的相邻两数，使得</a:t>
            </a:r>
            <a:r>
              <a:rPr lang="en-US" altLang="zh-CN"/>
              <a:t>S</a:t>
            </a:r>
            <a:r>
              <a:t>有序</a:t>
            </a:r>
            <a:r>
              <a:rPr lang="en-US" altLang="zh-CN"/>
              <a:t>”</a:t>
            </a:r>
            <a:r>
              <a:t>，可以想到逆序对数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而对此处的无穷序列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，依此法定义逆序对数：定义</a:t>
            </a:r>
            <a:r>
              <a:rPr lang="en-US" altLang="zh-CN">
                <a:sym typeface="+mn-ea"/>
              </a:rPr>
              <a:t>R_i</a:t>
            </a:r>
            <a:r>
              <a:rPr>
                <a:sym typeface="+mn-ea"/>
              </a:rPr>
              <a:t>等于，满足</a:t>
            </a:r>
            <a:r>
              <a:rPr lang="en-US" altLang="zh-CN">
                <a:sym typeface="+mn-ea"/>
              </a:rPr>
              <a:t>j&gt;i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S_j&lt;S_i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的数量；定义</a:t>
            </a:r>
            <a:r>
              <a:rPr lang="en-US" altLang="zh-CN">
                <a:sym typeface="+mn-ea"/>
              </a:rPr>
              <a:t>R_1+...+R_n</a:t>
            </a:r>
            <a:r>
              <a:rPr>
                <a:sym typeface="+mn-ea"/>
              </a:rPr>
              <a:t>为逆序对数；记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A_i</a:t>
            </a:r>
            <a:r>
              <a:rPr>
                <a:sym typeface="+mn-ea"/>
              </a:rPr>
              <a:t>之和，当</a:t>
            </a:r>
            <a:r>
              <a:rPr lang="en-US" altLang="zh-CN">
                <a:sym typeface="+mn-ea"/>
              </a:rPr>
              <a:t>Sum&lt;=0</a:t>
            </a:r>
            <a:r>
              <a:rPr>
                <a:sym typeface="+mn-ea"/>
              </a:rPr>
              <a:t>时，容易知道无解（除非</a:t>
            </a:r>
            <a:r>
              <a:rPr lang="en-US" altLang="zh-CN">
                <a:sym typeface="+mn-ea"/>
              </a:rPr>
              <a:t>Sum=0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A_i</a:t>
            </a:r>
            <a:r>
              <a:rPr>
                <a:sym typeface="+mn-ea"/>
              </a:rPr>
              <a:t>全为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），因此只需考虑</a:t>
            </a:r>
            <a:r>
              <a:rPr lang="en-US" altLang="zh-CN">
                <a:sym typeface="+mn-ea"/>
              </a:rPr>
              <a:t>Sum&gt;0</a:t>
            </a:r>
            <a:r>
              <a:rPr>
                <a:sym typeface="+mn-ea"/>
              </a:rPr>
              <a:t>；而</a:t>
            </a:r>
            <a:r>
              <a:rPr lang="en-US" altLang="zh-CN">
                <a:sym typeface="+mn-ea"/>
              </a:rPr>
              <a:t>Sum&gt;0</a:t>
            </a:r>
            <a:r>
              <a:rPr>
                <a:sym typeface="+mn-ea"/>
              </a:rPr>
              <a:t>时，因为</a:t>
            </a:r>
            <a:r>
              <a:rPr lang="en-US" altLang="zh-CN">
                <a:sym typeface="+mn-ea"/>
              </a:rPr>
              <a:t>S_{n-&gt;inf}-&gt;inf</a:t>
            </a:r>
            <a:r>
              <a:rPr>
                <a:sym typeface="+mn-ea"/>
              </a:rPr>
              <a:t>，容易知道每个</a:t>
            </a:r>
            <a:r>
              <a:rPr lang="en-US" altLang="zh-CN">
                <a:sym typeface="+mn-ea"/>
              </a:rPr>
              <a:t>R_i</a:t>
            </a:r>
            <a:r>
              <a:rPr>
                <a:sym typeface="+mn-ea"/>
              </a:rPr>
              <a:t>都是有限的（且有等式</a:t>
            </a:r>
            <a:r>
              <a:rPr lang="en-US" altLang="zh-CN">
                <a:sym typeface="+mn-ea"/>
              </a:rPr>
              <a:t>R_i=R_{i+n}</a:t>
            </a:r>
            <a:r>
              <a:rPr>
                <a:sym typeface="+mn-ea"/>
              </a:rPr>
              <a:t>，因此逆序对数也是有限的</a:t>
            </a:r>
            <a:endParaRPr lang="en-US" altLang="zh-CN"/>
          </a:p>
          <a:p>
            <a:r>
              <a:t>并且，当对</a:t>
            </a:r>
            <a:r>
              <a:rPr lang="en-US" altLang="zh-CN"/>
              <a:t>A_i&lt;0</a:t>
            </a:r>
            <a:r>
              <a:rPr lang="en-US" altLang="zh-CN">
                <a:sym typeface="+mn-ea"/>
              </a:rPr>
              <a:t>(1&lt;=i&lt;=n)</a:t>
            </a:r>
            <a:r>
              <a:t>进行了一次操作后，由于</a:t>
            </a:r>
            <a:r>
              <a:rPr lang="en-US"/>
              <a:t>S_{i-1}</a:t>
            </a:r>
            <a:r>
              <a:t>与</a:t>
            </a:r>
            <a:r>
              <a:rPr lang="en-US"/>
              <a:t>S_i(S_{i-1}&gt;S_i)</a:t>
            </a:r>
            <a:r>
              <a:t>被交换了，则有变换后的</a:t>
            </a:r>
            <a:r>
              <a:rPr lang="en-US" altLang="zh-CN"/>
              <a:t>R'</a:t>
            </a:r>
            <a:r>
              <a:t>与变换前的</a:t>
            </a:r>
            <a:r>
              <a:rPr lang="en-US" altLang="zh-CN"/>
              <a:t>R</a:t>
            </a:r>
            <a:r>
              <a:t>的关系：</a:t>
            </a:r>
            <a:r>
              <a:rPr lang="en-US" altLang="zh-CN"/>
              <a:t>R'_{i-1}=R_i-1</a:t>
            </a:r>
            <a:r>
              <a:t>，</a:t>
            </a:r>
            <a:r>
              <a:rPr lang="en-US" altLang="zh-CN"/>
              <a:t>R'_i=R_{i-1}</a:t>
            </a:r>
            <a:r>
              <a:t>（此处</a:t>
            </a:r>
            <a:r>
              <a:rPr lang="en-US" altLang="zh-CN"/>
              <a:t>R_0</a:t>
            </a:r>
            <a:r>
              <a:rPr altLang="zh-CN"/>
              <a:t>与</a:t>
            </a:r>
            <a:r>
              <a:rPr lang="en-US" altLang="zh-CN"/>
              <a:t>R_n</a:t>
            </a:r>
            <a:r>
              <a:t>等价，即</a:t>
            </a:r>
            <a:r>
              <a:rPr lang="en-US" altLang="zh-CN"/>
              <a:t>R'_n=R'_0=R'_1-1</a:t>
            </a:r>
            <a:r>
              <a:t>）；且显然</a:t>
            </a:r>
            <a:r>
              <a:rPr lang="en-US" altLang="zh-CN"/>
              <a:t>R_1,...,R_n</a:t>
            </a:r>
            <a:r>
              <a:t>不再有除上述以外的变化，于是知道</a:t>
            </a:r>
            <a:r>
              <a:rPr lang="en-US" altLang="zh-CN"/>
              <a:t>R'_1+...+R'_n=R_1+...+R_n-1</a:t>
            </a:r>
            <a:r>
              <a:t>；也即：对</a:t>
            </a:r>
            <a:r>
              <a:rPr lang="en-US" altLang="zh-CN"/>
              <a:t>A_i&lt;0(i&lt;=n)</a:t>
            </a:r>
            <a:r>
              <a:t>进行了一次操作后，</a:t>
            </a:r>
            <a:r>
              <a:rPr b="1"/>
              <a:t>逆序对数恰好减少了</a:t>
            </a:r>
            <a:r>
              <a:rPr lang="en-US" altLang="zh-CN" b="1"/>
              <a:t>1</a:t>
            </a:r>
            <a:endParaRPr lang="en-US" altLang="zh-CN"/>
          </a:p>
          <a:p>
            <a:r>
              <a:t>同理，对</a:t>
            </a:r>
            <a:r>
              <a:rPr lang="en-US" altLang="zh-CN">
                <a:sym typeface="+mn-ea"/>
              </a:rPr>
              <a:t>A_i&gt;0(i&lt;=n)</a:t>
            </a:r>
            <a:r>
              <a:rPr>
                <a:sym typeface="+mn-ea"/>
              </a:rPr>
              <a:t>进行了一次操作后，逆序对数恰好增加了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；对零进行操作则</a:t>
            </a:r>
            <a:r>
              <a:rPr>
                <a:sym typeface="+mn-ea"/>
              </a:rPr>
              <a:t>显然没有影响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而目标是让逆序对数为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，于是只要每次选择负数进行操作，就能让逆序对数不断减少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，最终使逆序对数变为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（只要逆序对数还不为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，就还存在</a:t>
            </a:r>
            <a:r>
              <a:rPr lang="en-US" altLang="zh-CN">
                <a:sym typeface="+mn-ea"/>
              </a:rPr>
              <a:t>A_i&lt;0</a:t>
            </a:r>
            <a:r>
              <a:rPr>
                <a:sym typeface="+mn-ea"/>
              </a:rPr>
              <a:t>可被选择）；且不论每次选择了哪个负数，达到目标的总操作次数都是相等的，即初始的逆序对数；所以问题转化为求初始的逆序对数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而目标是让逆序对数为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，于是只要每次选择负数进行操作，就能让逆序对数不断减少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，最终使逆序对数变为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（只要逆序对数还不为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，就还存在</a:t>
            </a:r>
            <a:r>
              <a:rPr lang="en-US" altLang="zh-CN">
                <a:sym typeface="+mn-ea"/>
              </a:rPr>
              <a:t>A_i&lt;0</a:t>
            </a:r>
            <a:r>
              <a:rPr>
                <a:sym typeface="+mn-ea"/>
              </a:rPr>
              <a:t>可被选择）；且不论每次选择了哪个负数，达到目标的总操作次数都是相等的，即初始的逆序对数；所以问题转化为求初始的逆序对数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考虑计算单独的</a:t>
            </a:r>
            <a:r>
              <a:rPr lang="en-US" altLang="zh-CN">
                <a:sym typeface="+mn-ea"/>
              </a:rPr>
              <a:t>R_i</a:t>
            </a:r>
            <a:r>
              <a:rPr>
                <a:sym typeface="+mn-ea"/>
              </a:rPr>
              <a:t>，即要统计有多少个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满足</a:t>
            </a:r>
            <a:r>
              <a:rPr lang="en-US" altLang="zh-CN">
                <a:sym typeface="+mn-ea"/>
              </a:rPr>
              <a:t>j&gt;i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S_j&lt;S_i</a:t>
            </a:r>
            <a:r>
              <a:rPr>
                <a:sym typeface="+mn-ea"/>
              </a:rPr>
              <a:t>，可以利用性质</a:t>
            </a:r>
            <a:r>
              <a:rPr lang="en-US" altLang="zh-CN">
                <a:sym typeface="+mn-ea"/>
              </a:rPr>
              <a:t>S_{i+n}=S_i+Sum</a:t>
            </a:r>
            <a:r>
              <a:rPr>
                <a:sym typeface="+mn-ea"/>
              </a:rPr>
              <a:t>，并将所有的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按同余分类统计：只要</a:t>
            </a:r>
            <a:r>
              <a:rPr lang="en-US" altLang="zh-CN">
                <a:sym typeface="+mn-ea"/>
              </a:rPr>
              <a:t>S_i&gt;S_{i+k}(1&lt;=k&lt;n)</a:t>
            </a:r>
            <a:r>
              <a:rPr>
                <a:sym typeface="+mn-ea"/>
              </a:rPr>
              <a:t>，且</a:t>
            </a:r>
            <a:r>
              <a:rPr lang="en-US" altLang="zh-CN">
                <a:sym typeface="+mn-ea"/>
              </a:rPr>
              <a:t>t=floor(S_i-S_{i+k}-1)/Sum+1</a:t>
            </a:r>
            <a:r>
              <a:rPr>
                <a:sym typeface="+mn-ea"/>
              </a:rPr>
              <a:t>，便知</a:t>
            </a:r>
            <a:r>
              <a:rPr lang="en-US" altLang="zh-CN">
                <a:sym typeface="+mn-ea"/>
              </a:rPr>
              <a:t>R_i&gt;R_{i+mk}(1&lt;=m&lt;=t)</a:t>
            </a:r>
            <a:r>
              <a:rPr>
                <a:sym typeface="+mn-ea"/>
              </a:rPr>
              <a:t>，且</a:t>
            </a:r>
            <a:r>
              <a:rPr lang="en-US" altLang="zh-CN">
                <a:sym typeface="+mn-ea"/>
              </a:rPr>
              <a:t>R_i&lt;=R_{i+(t+1)k}</a:t>
            </a:r>
            <a:r>
              <a:rPr>
                <a:sym typeface="+mn-ea"/>
              </a:rPr>
              <a:t>，即找到了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个，与</a:t>
            </a:r>
            <a:r>
              <a:rPr lang="en-US" altLang="zh-CN">
                <a:sym typeface="+mn-ea"/>
              </a:rPr>
              <a:t>i+k</a:t>
            </a:r>
            <a:r>
              <a:rPr>
                <a:sym typeface="+mn-ea"/>
              </a:rPr>
              <a:t>模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同余的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，满足</a:t>
            </a:r>
            <a:r>
              <a:rPr lang="en-US" altLang="zh-CN">
                <a:sym typeface="+mn-ea"/>
              </a:rPr>
              <a:t>j&gt;i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S_j&lt;S_i</a:t>
            </a:r>
            <a:r>
              <a:rPr>
                <a:sym typeface="+mn-ea"/>
              </a:rPr>
              <a:t>；所以</a:t>
            </a:r>
            <a:r>
              <a:rPr lang="en-US" altLang="zh-CN">
                <a:sym typeface="+mn-ea"/>
              </a:rPr>
              <a:t>R_i=SIGMA_{1&lt;=k&lt;n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S_i&gt;S_{i+k}}(</a:t>
            </a:r>
            <a:r>
              <a:rPr lang="en-US" altLang="zh-CN">
                <a:sym typeface="+mn-ea"/>
              </a:rPr>
              <a:t>floor(S_i-S_{i+k}-1)/Sum+1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逆序对数即为</a:t>
            </a:r>
            <a:r>
              <a:rPr lang="en-US" altLang="zh-CN">
                <a:sym typeface="+mn-ea"/>
              </a:rPr>
              <a:t>SIGMA_{1&lt;=i&lt;=n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1&lt;=k&lt;n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S_i&gt;S_{i+k}}(floor(S_i-S_{i+k}-1)/Sum+1)</a:t>
            </a:r>
            <a:endParaRPr lang="en-US" altLang="zh-CN">
              <a:sym typeface="+mn-ea"/>
            </a:endParaRPr>
          </a:p>
          <a:p>
            <a:r>
              <a:rPr altLang="zh-CN">
                <a:sym typeface="+mn-ea"/>
              </a:rPr>
              <a:t>直接两重循环模拟上述式子的计算就能得到结果，但此题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较大，考虑如何优化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当</a:t>
            </a:r>
            <a:r>
              <a:rPr lang="en-US" altLang="zh-CN">
                <a:sym typeface="+mn-ea"/>
              </a:rPr>
              <a:t>Sum=1</a:t>
            </a:r>
            <a:r>
              <a:rPr>
                <a:sym typeface="+mn-ea"/>
              </a:rPr>
              <a:t>，逆序对数为</a:t>
            </a:r>
            <a:r>
              <a:rPr lang="en-US" altLang="zh-CN">
                <a:sym typeface="+mn-ea"/>
              </a:rPr>
              <a:t>SIGMA_{1&lt;=i&lt;=n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1&lt;=k&lt;n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S_i&gt;S_{i+k}}(S_i-S_{i+k})</a:t>
            </a:r>
            <a:r>
              <a:rPr altLang="zh-CN">
                <a:sym typeface="+mn-ea"/>
              </a:rPr>
              <a:t>；在变动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时，</a:t>
            </a:r>
            <a:r>
              <a:rPr altLang="zh-CN">
                <a:sym typeface="+mn-ea"/>
              </a:rPr>
              <a:t>不断维护所有的</a:t>
            </a:r>
            <a:r>
              <a:rPr lang="en-US" altLang="zh-CN">
                <a:sym typeface="+mn-ea"/>
              </a:rPr>
              <a:t>S_{i+k}</a:t>
            </a:r>
            <a:r>
              <a:rPr>
                <a:sym typeface="+mn-ea"/>
              </a:rPr>
              <a:t>构成的集合，同时统计：满足</a:t>
            </a:r>
            <a:r>
              <a:rPr lang="en-US" altLang="zh-CN">
                <a:sym typeface="+mn-ea"/>
              </a:rPr>
              <a:t>S_{i+k}&lt;S_i</a:t>
            </a:r>
            <a:r>
              <a:rPr>
                <a:sym typeface="+mn-ea"/>
              </a:rPr>
              <a:t>的数量</a:t>
            </a:r>
            <a:r>
              <a:rPr lang="en-US" altLang="zh-CN">
                <a:sym typeface="+mn-ea"/>
              </a:rPr>
              <a:t>p</a:t>
            </a:r>
            <a:r>
              <a:rPr>
                <a:sym typeface="+mn-ea"/>
              </a:rPr>
              <a:t>及这些</a:t>
            </a:r>
            <a:r>
              <a:rPr lang="en-US" altLang="zh-CN">
                <a:sym typeface="+mn-ea"/>
              </a:rPr>
              <a:t>S_{i+k}</a:t>
            </a:r>
            <a:r>
              <a:rPr>
                <a:sym typeface="+mn-ea"/>
              </a:rPr>
              <a:t>的总和</a:t>
            </a:r>
            <a:r>
              <a:rPr lang="en-US" altLang="zh-CN">
                <a:sym typeface="+mn-ea"/>
              </a:rPr>
              <a:t>q</a:t>
            </a:r>
            <a:r>
              <a:rPr>
                <a:sym typeface="+mn-ea"/>
              </a:rPr>
              <a:t>，则知该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对逆序对数的贡献是</a:t>
            </a:r>
            <a:r>
              <a:rPr lang="en-US" altLang="zh-CN">
                <a:sym typeface="+mn-ea"/>
              </a:rPr>
              <a:t>p*S_i-q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当</a:t>
            </a:r>
            <a:r>
              <a:rPr lang="en-US" altLang="zh-CN">
                <a:sym typeface="+mn-ea"/>
              </a:rPr>
              <a:t>Sum&gt;1</a:t>
            </a:r>
            <a:r>
              <a:rPr>
                <a:sym typeface="+mn-ea"/>
              </a:rPr>
              <a:t>，考虑分解</a:t>
            </a:r>
            <a:r>
              <a:rPr lang="en-US" altLang="zh-CN">
                <a:sym typeface="+mn-ea"/>
              </a:rPr>
              <a:t>S_i=P_i*Sum+Q_i(0&lt;=Q_i&lt;Sum)</a:t>
            </a:r>
            <a:r>
              <a:rPr>
                <a:sym typeface="+mn-ea"/>
              </a:rPr>
              <a:t>；于是当</a:t>
            </a:r>
            <a:r>
              <a:rPr lang="en-US" altLang="zh-CN">
                <a:sym typeface="+mn-ea"/>
              </a:rPr>
              <a:t>S_i&gt;S_j</a:t>
            </a:r>
            <a:r>
              <a:rPr>
                <a:sym typeface="+mn-ea"/>
              </a:rPr>
              <a:t>时，所需的</a:t>
            </a:r>
            <a:r>
              <a:rPr lang="en-US" altLang="zh-CN">
                <a:sym typeface="+mn-ea"/>
              </a:rPr>
              <a:t>(S_i-S_j-1)/Sum+1</a:t>
            </a:r>
            <a:r>
              <a:rPr altLang="zh-CN">
                <a:sym typeface="+mn-ea"/>
              </a:rPr>
              <a:t>可变为：当</a:t>
            </a:r>
            <a:r>
              <a:rPr lang="en-US" altLang="zh-CN">
                <a:sym typeface="+mn-ea"/>
              </a:rPr>
              <a:t>Q_i&lt;=Q_j</a:t>
            </a:r>
            <a:r>
              <a:rPr>
                <a:sym typeface="+mn-ea"/>
              </a:rPr>
              <a:t>时变为</a:t>
            </a:r>
            <a:r>
              <a:rPr lang="en-US" altLang="zh-CN">
                <a:sym typeface="+mn-ea"/>
              </a:rPr>
              <a:t>P_i-P_j</a:t>
            </a:r>
            <a:r>
              <a:rPr altLang="zh-CN">
                <a:sym typeface="+mn-ea"/>
              </a:rPr>
              <a:t>，当</a:t>
            </a:r>
            <a:r>
              <a:rPr lang="en-US" altLang="zh-CN">
                <a:sym typeface="+mn-ea"/>
              </a:rPr>
              <a:t>Q_i&gt;Q_j</a:t>
            </a:r>
            <a:r>
              <a:rPr altLang="zh-CN">
                <a:sym typeface="+mn-ea"/>
              </a:rPr>
              <a:t>时变为</a:t>
            </a:r>
            <a:r>
              <a:rPr lang="en-US" altLang="zh-CN">
                <a:sym typeface="+mn-ea"/>
              </a:rPr>
              <a:t>P_i-P_j+1</a:t>
            </a:r>
            <a:r>
              <a:rPr>
                <a:sym typeface="+mn-ea"/>
              </a:rPr>
              <a:t>；则仍与</a:t>
            </a:r>
            <a:r>
              <a:rPr lang="en-US" altLang="zh-CN">
                <a:sym typeface="+mn-ea"/>
              </a:rPr>
              <a:t>Sum=1</a:t>
            </a:r>
            <a:r>
              <a:rPr>
                <a:sym typeface="+mn-ea"/>
              </a:rPr>
              <a:t>的情形类似，只要在变动</a:t>
            </a:r>
            <a:r>
              <a:rPr lang="en-US" altLang="zh-CN">
                <a:sym typeface="+mn-ea"/>
              </a:rPr>
              <a:t>i</a:t>
            </a:r>
            <a:r>
              <a:rPr altLang="zh-CN">
                <a:sym typeface="+mn-ea"/>
              </a:rPr>
              <a:t>时，不断维护点权</a:t>
            </a:r>
            <a:r>
              <a:rPr lang="en-US" altLang="zh-CN">
                <a:sym typeface="+mn-ea"/>
              </a:rPr>
              <a:t>P_{i+k}</a:t>
            </a:r>
            <a:r>
              <a:rPr>
                <a:sym typeface="+mn-ea"/>
              </a:rPr>
              <a:t>的</a:t>
            </a:r>
            <a:r>
              <a:rPr altLang="zh-CN">
                <a:sym typeface="+mn-ea"/>
              </a:rPr>
              <a:t>二维点</a:t>
            </a:r>
            <a:r>
              <a:rPr lang="en-US" altLang="zh-CN">
                <a:sym typeface="+mn-ea"/>
              </a:rPr>
              <a:t>(S_{i+k},Q_{i+k})</a:t>
            </a:r>
            <a:r>
              <a:rPr altLang="zh-CN">
                <a:sym typeface="+mn-ea"/>
              </a:rPr>
              <a:t>构成的集合</a:t>
            </a:r>
            <a:r>
              <a:rPr>
                <a:sym typeface="+mn-ea"/>
              </a:rPr>
              <a:t>，同时</a:t>
            </a:r>
            <a:r>
              <a:rPr altLang="zh-CN">
                <a:sym typeface="+mn-ea"/>
              </a:rPr>
              <a:t>用二维数点做与</a:t>
            </a:r>
            <a:r>
              <a:rPr lang="en-US" altLang="zh-CN">
                <a:sym typeface="+mn-ea"/>
              </a:rPr>
              <a:t>Sum=1</a:t>
            </a:r>
            <a:r>
              <a:rPr>
                <a:sym typeface="+mn-ea"/>
              </a:rPr>
              <a:t>时类似</a:t>
            </a:r>
            <a:r>
              <a:rPr>
                <a:sym typeface="+mn-ea"/>
              </a:rPr>
              <a:t>的</a:t>
            </a:r>
            <a:r>
              <a:rPr altLang="zh-CN">
                <a:sym typeface="+mn-ea"/>
              </a:rPr>
              <a:t>统计即可，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较小时第二维可直接暴力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上述做法是两个</a:t>
            </a:r>
            <a:r>
              <a:rPr lang="en-US" altLang="zh-CN">
                <a:sym typeface="+mn-ea"/>
              </a:rPr>
              <a:t>log</a:t>
            </a:r>
            <a:r>
              <a:rPr>
                <a:sym typeface="+mn-ea"/>
              </a:rPr>
              <a:t>的，如果数据组数较多且时限较紧，仍有不能通过测试</a:t>
            </a:r>
            <a:r>
              <a:rPr>
                <a:sym typeface="+mn-ea"/>
              </a:rPr>
              <a:t>的风险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事实上，对式子的性质做出进一步观察，我们可以做得更好：我们在变动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时，当删去了点权</a:t>
            </a:r>
            <a:r>
              <a:rPr lang="en-US" altLang="zh-CN">
                <a:sym typeface="+mn-ea"/>
              </a:rPr>
              <a:t>P_t</a:t>
            </a:r>
            <a:r>
              <a:rPr>
                <a:sym typeface="+mn-ea"/>
              </a:rPr>
              <a:t>的二维点</a:t>
            </a:r>
            <a:r>
              <a:rPr lang="en-US" altLang="zh-CN">
                <a:sym typeface="+mn-ea"/>
              </a:rPr>
              <a:t>(S_t,Q_t)</a:t>
            </a:r>
            <a:r>
              <a:rPr>
                <a:sym typeface="+mn-ea"/>
              </a:rPr>
              <a:t>，加入的恰好是点权</a:t>
            </a:r>
            <a:r>
              <a:rPr lang="en-US" altLang="zh-CN">
                <a:sym typeface="+mn-ea"/>
              </a:rPr>
              <a:t>P_t+1</a:t>
            </a:r>
            <a:r>
              <a:rPr>
                <a:sym typeface="+mn-ea"/>
              </a:rPr>
              <a:t>的二维点</a:t>
            </a:r>
            <a:r>
              <a:rPr lang="en-US" altLang="zh-CN">
                <a:sym typeface="+mn-ea"/>
              </a:rPr>
              <a:t>(S_t+Sum,Q_t)</a:t>
            </a:r>
            <a:r>
              <a:rPr>
                <a:sym typeface="+mn-ea"/>
              </a:rPr>
              <a:t>；而如果我们不进行这次删去与加入的维护，对逆序对数的影响是可以预知的：对于每个满足</a:t>
            </a:r>
            <a:r>
              <a:rPr lang="en-US" altLang="zh-CN">
                <a:sym typeface="+mn-ea"/>
              </a:rPr>
              <a:t>u&lt;t</a:t>
            </a:r>
            <a:r>
              <a:rPr>
                <a:sym typeface="+mn-ea"/>
              </a:rPr>
              <a:t>且</a:t>
            </a:r>
            <a:r>
              <a:rPr lang="en-US" altLang="zh-CN">
                <a:sym typeface="+mn-ea"/>
              </a:rPr>
              <a:t>S_u&gt;S_t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u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R_u</a:t>
            </a:r>
            <a:r>
              <a:rPr>
                <a:sym typeface="+mn-ea"/>
              </a:rPr>
              <a:t>会因为</a:t>
            </a:r>
            <a:r>
              <a:rPr lang="en-US" altLang="zh-CN">
                <a:sym typeface="+mn-ea"/>
              </a:rPr>
              <a:t>S_t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P_t</a:t>
            </a:r>
            <a:r>
              <a:rPr>
                <a:sym typeface="+mn-ea"/>
              </a:rPr>
              <a:t>的未增加而恰好增加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，即逆序对数将额外增加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；于是我们只要预先减去这部分贡献，就不必进行删去与加入的维护；这样做，动态二维数点问题就被拆成了两个动态一维数点问题，我们得到了一个</a:t>
            </a:r>
            <a:r>
              <a:rPr lang="en-US" altLang="zh-CN">
                <a:sym typeface="+mn-ea"/>
              </a:rPr>
              <a:t>log</a:t>
            </a:r>
            <a:r>
              <a:rPr>
                <a:sym typeface="+mn-ea"/>
              </a:rPr>
              <a:t>的优秀做法，可以稳定通过测试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这是一道中等偏难的，看似最优化实则计数的问题，需要选手对题目中给出的操作形式有一定的敏感性，能联系到前缀和以转化问题，同时需要选手对逆序对数有较本质的理解，能够在非一般序列中发掘出逆序对数</a:t>
            </a:r>
            <a:r>
              <a:rPr>
                <a:sym typeface="+mn-ea"/>
              </a:rPr>
              <a:t>的良好定义，</a:t>
            </a:r>
            <a:r>
              <a:rPr>
                <a:sym typeface="+mn-ea"/>
              </a:rPr>
              <a:t>并有将特殊式子转化为数点问题的能力，也</a:t>
            </a:r>
            <a:r>
              <a:rPr>
                <a:sym typeface="+mn-ea"/>
              </a:rPr>
              <a:t>要求选手掌握常用数据结构来完成数点问题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当然，也非必须使用广义逆序对数的思路来处理这道问题，其他本质相同的处理思路也是可以的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演示</Application>
  <PresentationFormat>宽屏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数圈</vt:lpstr>
      <vt:lpstr>题意</vt:lpstr>
      <vt:lpstr>得分情况</vt:lpstr>
      <vt:lpstr>解法</vt:lpstr>
      <vt:lpstr>解法</vt:lpstr>
      <vt:lpstr>解法</vt:lpstr>
      <vt:lpstr>解法</vt:lpstr>
      <vt:lpstr>优化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Risen Reason</cp:lastModifiedBy>
  <cp:revision>668</cp:revision>
  <dcterms:created xsi:type="dcterms:W3CDTF">2019-06-19T02:08:00Z</dcterms:created>
  <dcterms:modified xsi:type="dcterms:W3CDTF">2019-12-19T06:34:44Z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