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19EF-A181-4E61-9917-FB8579C64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C0148-DCF5-4B70-9CA8-22A79ECD0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208340-294B-4569-A01B-D7335CC2FB32}"/>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5" name="Footer Placeholder 4">
            <a:extLst>
              <a:ext uri="{FF2B5EF4-FFF2-40B4-BE49-F238E27FC236}">
                <a16:creationId xmlns:a16="http://schemas.microsoft.com/office/drawing/2014/main" id="{F9BC8802-1701-445B-8964-4AC150DAD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5A842-44BD-430D-8260-D1549C794B94}"/>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6372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57C4-A895-47AF-AE2F-7F22C31561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74D79B-468A-4B23-8930-5D875AB57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48BE4-B3DE-4CA8-BA34-6683EFB02CA4}"/>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5" name="Footer Placeholder 4">
            <a:extLst>
              <a:ext uri="{FF2B5EF4-FFF2-40B4-BE49-F238E27FC236}">
                <a16:creationId xmlns:a16="http://schemas.microsoft.com/office/drawing/2014/main" id="{0C6FB82F-8B16-4AE1-91D7-9517BD1E7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18D41-FD13-4C5E-B971-826A93306342}"/>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421471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A084D-3825-45A7-97FD-B837EE34EE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5732E1-DD49-489E-965D-6797742E3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EB11A-669B-454C-B209-556B2821E393}"/>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5" name="Footer Placeholder 4">
            <a:extLst>
              <a:ext uri="{FF2B5EF4-FFF2-40B4-BE49-F238E27FC236}">
                <a16:creationId xmlns:a16="http://schemas.microsoft.com/office/drawing/2014/main" id="{221AA514-8115-4B85-880A-7C8DEEFDD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C42A6-6DE7-4185-A5B0-1DA21CB43EBB}"/>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24663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CAD1-E4D8-4B82-9BA7-A093DF2A9E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9FFEB-9F10-4417-AE89-240D8AC4C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F2770-5609-4531-AE9E-5EF1DCC6760F}"/>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5" name="Footer Placeholder 4">
            <a:extLst>
              <a:ext uri="{FF2B5EF4-FFF2-40B4-BE49-F238E27FC236}">
                <a16:creationId xmlns:a16="http://schemas.microsoft.com/office/drawing/2014/main" id="{95FC8CB1-FC03-47B9-8701-6F381D0A2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FC0F1-2081-4A6F-91C4-36588FF967C8}"/>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108109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DAE5-E48A-4514-8506-24612F768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3F713-8FA3-4745-BD4D-D5E0D57C9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2D477-090E-4269-A672-8784B3AE35E0}"/>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5" name="Footer Placeholder 4">
            <a:extLst>
              <a:ext uri="{FF2B5EF4-FFF2-40B4-BE49-F238E27FC236}">
                <a16:creationId xmlns:a16="http://schemas.microsoft.com/office/drawing/2014/main" id="{F0934D24-6433-44F5-AED5-B1C8F7E87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A979F-1306-418B-9A85-F29688F0C221}"/>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350300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567A-788D-4E99-97CC-64F44EC3C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0784B2-BC4D-4A5F-AB42-022F60A6D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CA0FDF-EF32-4E76-9ADD-62E83EA81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B5A7DF-9C89-4EBA-86C0-400C9E4E2ACB}"/>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6" name="Footer Placeholder 5">
            <a:extLst>
              <a:ext uri="{FF2B5EF4-FFF2-40B4-BE49-F238E27FC236}">
                <a16:creationId xmlns:a16="http://schemas.microsoft.com/office/drawing/2014/main" id="{C03AFC11-8A4A-49A1-BC17-29D141AB5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B026-1EE9-4A04-92A4-3999DB62D486}"/>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42309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3961-5222-4CA0-BB30-6CFF3BE059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CEB99-6B17-4540-9566-A18894D3E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607F7D-E02E-46D6-8CB6-365795B2E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61C3A-8915-4312-AC48-5E806CCBA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87EBB-B0D3-49EA-9A4F-6C7393FF78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605736-BDC0-4B8F-B2B6-0E0C66EF94B1}"/>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8" name="Footer Placeholder 7">
            <a:extLst>
              <a:ext uri="{FF2B5EF4-FFF2-40B4-BE49-F238E27FC236}">
                <a16:creationId xmlns:a16="http://schemas.microsoft.com/office/drawing/2014/main" id="{ECD060E7-AE53-4BEE-979C-51C32A018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F7715A-2519-4EAE-A117-87C1C45302B6}"/>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5692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74A2-AAAA-4923-A03F-063A1E522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F538F-A456-43A3-AD89-E0A284762010}"/>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4" name="Footer Placeholder 3">
            <a:extLst>
              <a:ext uri="{FF2B5EF4-FFF2-40B4-BE49-F238E27FC236}">
                <a16:creationId xmlns:a16="http://schemas.microsoft.com/office/drawing/2014/main" id="{21065BF3-F67A-42E1-A0A6-267A94292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BF3ED1-6859-4AFE-833B-72DC59A7E452}"/>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353310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EDFE8-C938-4802-A54C-F1ED2E6ADA51}"/>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3" name="Footer Placeholder 2">
            <a:extLst>
              <a:ext uri="{FF2B5EF4-FFF2-40B4-BE49-F238E27FC236}">
                <a16:creationId xmlns:a16="http://schemas.microsoft.com/office/drawing/2014/main" id="{FBFF6DB5-E113-4971-8F7E-1EA5FA7F5D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4C2BF5-3ED7-4FBD-AC86-6DBEBE505081}"/>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287098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8B1C-77E7-4029-BFFE-39B3890F0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446812-A2B1-40BF-8C2A-7917DA2DC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1FF0F-1EF7-4F0E-85C0-E016768A2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B263D-59DF-4B72-8E40-9B9373FD7B4A}"/>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6" name="Footer Placeholder 5">
            <a:extLst>
              <a:ext uri="{FF2B5EF4-FFF2-40B4-BE49-F238E27FC236}">
                <a16:creationId xmlns:a16="http://schemas.microsoft.com/office/drawing/2014/main" id="{CED1AACF-BB3A-4525-B3B2-E0F256F70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D2E750-AE59-4A37-8AB0-256A27AB7FDB}"/>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104127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398D-64EF-495C-8350-FA1B4B9FD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F4B01F-D2EB-4EC0-BE51-658EDE32C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E35D4-0010-4A47-A989-B16E5F1FF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2FE6B-388C-4ED0-8E85-FE0653B8C437}"/>
              </a:ext>
            </a:extLst>
          </p:cNvPr>
          <p:cNvSpPr>
            <a:spLocks noGrp="1"/>
          </p:cNvSpPr>
          <p:nvPr>
            <p:ph type="dt" sz="half" idx="10"/>
          </p:nvPr>
        </p:nvSpPr>
        <p:spPr/>
        <p:txBody>
          <a:bodyPr/>
          <a:lstStyle/>
          <a:p>
            <a:fld id="{AC89150C-ABC6-4F5C-AD60-CAC5EBF011B1}" type="datetimeFigureOut">
              <a:rPr lang="en-US" smtClean="0"/>
              <a:t>11/12/2019</a:t>
            </a:fld>
            <a:endParaRPr lang="en-US"/>
          </a:p>
        </p:txBody>
      </p:sp>
      <p:sp>
        <p:nvSpPr>
          <p:cNvPr id="6" name="Footer Placeholder 5">
            <a:extLst>
              <a:ext uri="{FF2B5EF4-FFF2-40B4-BE49-F238E27FC236}">
                <a16:creationId xmlns:a16="http://schemas.microsoft.com/office/drawing/2014/main" id="{5E207DB6-9079-4303-AA5B-CDBF2F7A3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F36D14-B37D-48A1-A7F6-88F6A47AAA05}"/>
              </a:ext>
            </a:extLst>
          </p:cNvPr>
          <p:cNvSpPr>
            <a:spLocks noGrp="1"/>
          </p:cNvSpPr>
          <p:nvPr>
            <p:ph type="sldNum" sz="quarter" idx="12"/>
          </p:nvPr>
        </p:nvSpPr>
        <p:spPr/>
        <p:txBody>
          <a:bodyPr/>
          <a:lstStyle/>
          <a:p>
            <a:fld id="{D240A5D8-E115-4CAF-8801-B4538EE4BDC4}" type="slidenum">
              <a:rPr lang="en-US" smtClean="0"/>
              <a:t>‹#›</a:t>
            </a:fld>
            <a:endParaRPr lang="en-US"/>
          </a:p>
        </p:txBody>
      </p:sp>
    </p:spTree>
    <p:extLst>
      <p:ext uri="{BB962C8B-B14F-4D97-AF65-F5344CB8AC3E}">
        <p14:creationId xmlns:p14="http://schemas.microsoft.com/office/powerpoint/2010/main" val="175299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9AEE3-0185-48AF-8F2D-C6411096D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19D417-4B68-42B1-B120-BE5E70229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8DF92-9EAE-4C92-8B97-1B00249F5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9150C-ABC6-4F5C-AD60-CAC5EBF011B1}" type="datetimeFigureOut">
              <a:rPr lang="en-US" smtClean="0"/>
              <a:t>11/12/2019</a:t>
            </a:fld>
            <a:endParaRPr lang="en-US"/>
          </a:p>
        </p:txBody>
      </p:sp>
      <p:sp>
        <p:nvSpPr>
          <p:cNvPr id="5" name="Footer Placeholder 4">
            <a:extLst>
              <a:ext uri="{FF2B5EF4-FFF2-40B4-BE49-F238E27FC236}">
                <a16:creationId xmlns:a16="http://schemas.microsoft.com/office/drawing/2014/main" id="{9C5B4088-62BB-496A-A996-7D1D46CB7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F4819-D361-4999-BF8B-F0B66CC4B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0A5D8-E115-4CAF-8801-B4538EE4BDC4}" type="slidenum">
              <a:rPr lang="en-US" smtClean="0"/>
              <a:t>‹#›</a:t>
            </a:fld>
            <a:endParaRPr lang="en-US"/>
          </a:p>
        </p:txBody>
      </p:sp>
    </p:spTree>
    <p:extLst>
      <p:ext uri="{BB962C8B-B14F-4D97-AF65-F5344CB8AC3E}">
        <p14:creationId xmlns:p14="http://schemas.microsoft.com/office/powerpoint/2010/main" val="780391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B17B-9868-4032-9A52-ACCE78496065}"/>
              </a:ext>
            </a:extLst>
          </p:cNvPr>
          <p:cNvSpPr>
            <a:spLocks noGrp="1"/>
          </p:cNvSpPr>
          <p:nvPr>
            <p:ph type="ctrTitle"/>
          </p:nvPr>
        </p:nvSpPr>
        <p:spPr/>
        <p:txBody>
          <a:bodyPr/>
          <a:lstStyle/>
          <a:p>
            <a:r>
              <a:rPr lang="zh-CN" altLang="en-US" dirty="0"/>
              <a:t>区间匹配</a:t>
            </a:r>
            <a:r>
              <a:rPr lang="en-US" altLang="zh-CN" dirty="0"/>
              <a:t>(</a:t>
            </a:r>
            <a:r>
              <a:rPr lang="zh-CN" altLang="en-US" dirty="0"/>
              <a:t>题目名暂定</a:t>
            </a:r>
            <a:r>
              <a:rPr lang="en-US" altLang="zh-CN" dirty="0"/>
              <a:t>)</a:t>
            </a:r>
            <a:endParaRPr lang="en-US" dirty="0"/>
          </a:p>
        </p:txBody>
      </p:sp>
      <p:sp>
        <p:nvSpPr>
          <p:cNvPr id="3" name="Subtitle 2">
            <a:extLst>
              <a:ext uri="{FF2B5EF4-FFF2-40B4-BE49-F238E27FC236}">
                <a16:creationId xmlns:a16="http://schemas.microsoft.com/office/drawing/2014/main" id="{FEA48180-9645-4AD3-AD6B-183CFA7BFF97}"/>
              </a:ext>
            </a:extLst>
          </p:cNvPr>
          <p:cNvSpPr>
            <a:spLocks noGrp="1"/>
          </p:cNvSpPr>
          <p:nvPr>
            <p:ph type="subTitle" idx="1"/>
          </p:nvPr>
        </p:nvSpPr>
        <p:spPr/>
        <p:txBody>
          <a:bodyPr/>
          <a:lstStyle/>
          <a:p>
            <a:r>
              <a:rPr lang="en-US" dirty="0"/>
              <a:t>matthew99</a:t>
            </a:r>
          </a:p>
        </p:txBody>
      </p:sp>
    </p:spTree>
    <p:extLst>
      <p:ext uri="{BB962C8B-B14F-4D97-AF65-F5344CB8AC3E}">
        <p14:creationId xmlns:p14="http://schemas.microsoft.com/office/powerpoint/2010/main" val="335948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C8B7-D4E5-4BF9-A65D-3801131DF4E3}"/>
              </a:ext>
            </a:extLst>
          </p:cNvPr>
          <p:cNvSpPr>
            <a:spLocks noGrp="1"/>
          </p:cNvSpPr>
          <p:nvPr>
            <p:ph type="title"/>
          </p:nvPr>
        </p:nvSpPr>
        <p:spPr/>
        <p:txBody>
          <a:bodyPr/>
          <a:lstStyle/>
          <a:p>
            <a:r>
              <a:rPr lang="zh-CN" altLang="en-US" dirty="0"/>
              <a:t>题意简述</a:t>
            </a:r>
            <a:endParaRPr lang="en-US" dirty="0"/>
          </a:p>
        </p:txBody>
      </p:sp>
      <p:sp>
        <p:nvSpPr>
          <p:cNvPr id="3" name="Content Placeholder 2">
            <a:extLst>
              <a:ext uri="{FF2B5EF4-FFF2-40B4-BE49-F238E27FC236}">
                <a16:creationId xmlns:a16="http://schemas.microsoft.com/office/drawing/2014/main" id="{D6EEF626-6A01-4A38-8313-2E958C6178FF}"/>
              </a:ext>
            </a:extLst>
          </p:cNvPr>
          <p:cNvSpPr>
            <a:spLocks noGrp="1"/>
          </p:cNvSpPr>
          <p:nvPr>
            <p:ph idx="1"/>
          </p:nvPr>
        </p:nvSpPr>
        <p:spPr/>
        <p:txBody>
          <a:bodyPr/>
          <a:lstStyle/>
          <a:p>
            <a:r>
              <a:rPr lang="zh-CN" altLang="en-US" dirty="0"/>
              <a:t>有</a:t>
            </a:r>
            <a:r>
              <a:rPr lang="en-US" altLang="zh-CN" dirty="0"/>
              <a:t>2n</a:t>
            </a:r>
            <a:r>
              <a:rPr lang="zh-CN" altLang="en-US" dirty="0"/>
              <a:t>个数</a:t>
            </a:r>
            <a:r>
              <a:rPr lang="en-US" altLang="zh-CN" dirty="0"/>
              <a:t>a[1..n], b[1..n]</a:t>
            </a:r>
            <a:r>
              <a:rPr lang="zh-CN" altLang="en-US" dirty="0"/>
              <a:t>和两个数</a:t>
            </a:r>
            <a:r>
              <a:rPr lang="en-US" altLang="zh-CN" dirty="0"/>
              <a:t>la, </a:t>
            </a:r>
            <a:r>
              <a:rPr lang="en-US" altLang="zh-CN" dirty="0" err="1"/>
              <a:t>lb</a:t>
            </a:r>
            <a:r>
              <a:rPr lang="zh-CN" altLang="en-US" dirty="0"/>
              <a:t>。</a:t>
            </a:r>
            <a:endParaRPr lang="en-US" altLang="zh-CN" dirty="0"/>
          </a:p>
          <a:p>
            <a:r>
              <a:rPr lang="zh-CN" altLang="en-US" dirty="0"/>
              <a:t>你需要找到一个匹配</a:t>
            </a:r>
            <a:r>
              <a:rPr lang="en-US" altLang="zh-CN" dirty="0"/>
              <a:t>(</a:t>
            </a:r>
            <a:r>
              <a:rPr lang="en-US" altLang="zh-CN" dirty="0" err="1"/>
              <a:t>i</a:t>
            </a:r>
            <a:r>
              <a:rPr lang="en-US" altLang="zh-CN" dirty="0"/>
              <a:t>, p[</a:t>
            </a:r>
            <a:r>
              <a:rPr lang="en-US" altLang="zh-CN" dirty="0" err="1"/>
              <a:t>i</a:t>
            </a:r>
            <a:r>
              <a:rPr lang="en-US" altLang="zh-CN" dirty="0"/>
              <a:t>])</a:t>
            </a:r>
            <a:r>
              <a:rPr lang="zh-CN" altLang="en-US" dirty="0"/>
              <a:t>（双射）使得：</a:t>
            </a:r>
            <a:endParaRPr lang="en-US" altLang="zh-CN" dirty="0"/>
          </a:p>
          <a:p>
            <a:pPr lvl="1"/>
            <a:r>
              <a:rPr lang="en-US" dirty="0"/>
              <a:t>1. a[</a:t>
            </a:r>
            <a:r>
              <a:rPr lang="en-US" dirty="0" err="1"/>
              <a:t>i</a:t>
            </a:r>
            <a:r>
              <a:rPr lang="en-US" dirty="0"/>
              <a:t>] &lt;= b[p[</a:t>
            </a:r>
            <a:r>
              <a:rPr lang="en-US" dirty="0" err="1"/>
              <a:t>i</a:t>
            </a:r>
            <a:r>
              <a:rPr lang="en-US" dirty="0"/>
              <a:t>]] &amp;&amp; a[</a:t>
            </a:r>
            <a:r>
              <a:rPr lang="en-US" dirty="0" err="1"/>
              <a:t>i</a:t>
            </a:r>
            <a:r>
              <a:rPr lang="en-US" dirty="0"/>
              <a:t>] + la &gt;= b[p[</a:t>
            </a:r>
            <a:r>
              <a:rPr lang="en-US" dirty="0" err="1"/>
              <a:t>i</a:t>
            </a:r>
            <a:r>
              <a:rPr lang="en-US" dirty="0"/>
              <a:t>]]</a:t>
            </a:r>
          </a:p>
          <a:p>
            <a:pPr lvl="1"/>
            <a:r>
              <a:rPr lang="en-US" dirty="0"/>
              <a:t>2. </a:t>
            </a:r>
            <a:r>
              <a:rPr lang="zh-CN" altLang="en-US" dirty="0"/>
              <a:t>满足</a:t>
            </a:r>
            <a:r>
              <a:rPr lang="en-US" altLang="zh-CN" dirty="0"/>
              <a:t>a[</a:t>
            </a:r>
            <a:r>
              <a:rPr lang="en-US" altLang="zh-CN" dirty="0" err="1"/>
              <a:t>i</a:t>
            </a:r>
            <a:r>
              <a:rPr lang="en-US" altLang="zh-CN" dirty="0"/>
              <a:t>] + la &gt;= b[p[</a:t>
            </a:r>
            <a:r>
              <a:rPr lang="en-US" altLang="zh-CN" dirty="0" err="1"/>
              <a:t>i</a:t>
            </a:r>
            <a:r>
              <a:rPr lang="en-US" altLang="zh-CN" dirty="0"/>
              <a:t>]] + </a:t>
            </a:r>
            <a:r>
              <a:rPr lang="en-US" altLang="zh-CN" dirty="0" err="1"/>
              <a:t>lb</a:t>
            </a:r>
            <a:r>
              <a:rPr lang="zh-CN" altLang="en-US" dirty="0"/>
              <a:t>的</a:t>
            </a:r>
            <a:r>
              <a:rPr lang="en-US" altLang="zh-CN" dirty="0" err="1"/>
              <a:t>i</a:t>
            </a:r>
            <a:r>
              <a:rPr lang="zh-CN" altLang="en-US" dirty="0"/>
              <a:t>数量尽量多</a:t>
            </a:r>
            <a:endParaRPr lang="en-US" altLang="zh-CN" dirty="0"/>
          </a:p>
          <a:p>
            <a:r>
              <a:rPr lang="en-US" altLang="zh-CN" dirty="0"/>
              <a:t>N &lt;= 500000</a:t>
            </a:r>
            <a:r>
              <a:rPr lang="zh-CN" altLang="en-US" dirty="0"/>
              <a:t>，其它数都不超过</a:t>
            </a:r>
            <a:r>
              <a:rPr lang="en-US" altLang="zh-CN" dirty="0"/>
              <a:t>500000</a:t>
            </a:r>
            <a:r>
              <a:rPr lang="zh-CN" altLang="en-US" dirty="0"/>
              <a:t>。</a:t>
            </a:r>
            <a:endParaRPr lang="en-US" altLang="zh-CN" dirty="0"/>
          </a:p>
          <a:p>
            <a:r>
              <a:rPr lang="zh-CN" altLang="en-US" dirty="0"/>
              <a:t>换句话说，你有很多</a:t>
            </a:r>
            <a:r>
              <a:rPr lang="en-US" altLang="zh-CN" dirty="0"/>
              <a:t>A</a:t>
            </a:r>
            <a:r>
              <a:rPr lang="zh-CN" altLang="en-US" dirty="0"/>
              <a:t>型区间</a:t>
            </a:r>
            <a:r>
              <a:rPr lang="en-US" altLang="zh-CN" dirty="0"/>
              <a:t>[a[</a:t>
            </a:r>
            <a:r>
              <a:rPr lang="en-US" altLang="zh-CN" dirty="0" err="1"/>
              <a:t>i</a:t>
            </a:r>
            <a:r>
              <a:rPr lang="en-US" altLang="zh-CN" dirty="0"/>
              <a:t>], a[</a:t>
            </a:r>
            <a:r>
              <a:rPr lang="en-US" altLang="zh-CN" dirty="0" err="1"/>
              <a:t>i</a:t>
            </a:r>
            <a:r>
              <a:rPr lang="en-US" altLang="zh-CN" dirty="0"/>
              <a:t>] + la]</a:t>
            </a:r>
            <a:r>
              <a:rPr lang="zh-CN" altLang="en-US" dirty="0"/>
              <a:t>和</a:t>
            </a:r>
            <a:r>
              <a:rPr lang="en-US" altLang="zh-CN" dirty="0"/>
              <a:t>B</a:t>
            </a:r>
            <a:r>
              <a:rPr lang="zh-CN" altLang="en-US" dirty="0"/>
              <a:t>型区间</a:t>
            </a:r>
            <a:r>
              <a:rPr lang="en-US" altLang="zh-CN" dirty="0"/>
              <a:t>[b[</a:t>
            </a:r>
            <a:r>
              <a:rPr lang="en-US" altLang="zh-CN" dirty="0" err="1"/>
              <a:t>i</a:t>
            </a:r>
            <a:r>
              <a:rPr lang="en-US" altLang="zh-CN" dirty="0"/>
              <a:t>], b[</a:t>
            </a:r>
            <a:r>
              <a:rPr lang="en-US" altLang="zh-CN" dirty="0" err="1"/>
              <a:t>i</a:t>
            </a:r>
            <a:r>
              <a:rPr lang="en-US" altLang="zh-CN" dirty="0"/>
              <a:t>] + </a:t>
            </a:r>
            <a:r>
              <a:rPr lang="en-US" altLang="zh-CN" dirty="0" err="1"/>
              <a:t>lb</a:t>
            </a:r>
            <a:r>
              <a:rPr lang="en-US" altLang="zh-CN" dirty="0"/>
              <a:t>]</a:t>
            </a:r>
            <a:r>
              <a:rPr lang="zh-CN" altLang="en-US" dirty="0"/>
              <a:t>，你需要找到一个</a:t>
            </a:r>
            <a:r>
              <a:rPr lang="en-US" altLang="zh-CN" dirty="0"/>
              <a:t>A</a:t>
            </a:r>
            <a:r>
              <a:rPr lang="zh-CN" altLang="en-US" dirty="0"/>
              <a:t>型区间到</a:t>
            </a:r>
            <a:r>
              <a:rPr lang="en-US" altLang="zh-CN" dirty="0"/>
              <a:t>B</a:t>
            </a:r>
            <a:r>
              <a:rPr lang="zh-CN" altLang="en-US" dirty="0"/>
              <a:t>型区间的匹配，使得：</a:t>
            </a:r>
            <a:endParaRPr lang="en-US" altLang="zh-CN" dirty="0"/>
          </a:p>
          <a:p>
            <a:pPr lvl="1"/>
            <a:r>
              <a:rPr lang="en-US" altLang="zh-CN" dirty="0"/>
              <a:t>1. </a:t>
            </a:r>
            <a:r>
              <a:rPr lang="zh-CN" altLang="en-US" dirty="0"/>
              <a:t>匹配的区间必须有交，且</a:t>
            </a:r>
            <a:r>
              <a:rPr lang="en-US" altLang="zh-CN" dirty="0"/>
              <a:t>A</a:t>
            </a:r>
            <a:r>
              <a:rPr lang="zh-CN" altLang="en-US" dirty="0"/>
              <a:t>型区间的开头必须在</a:t>
            </a:r>
            <a:r>
              <a:rPr lang="en-US" altLang="zh-CN" dirty="0"/>
              <a:t>B</a:t>
            </a:r>
            <a:r>
              <a:rPr lang="zh-CN" altLang="en-US" dirty="0"/>
              <a:t>型区间开头的前面</a:t>
            </a:r>
            <a:endParaRPr lang="en-US" altLang="zh-CN" dirty="0"/>
          </a:p>
          <a:p>
            <a:pPr lvl="1"/>
            <a:r>
              <a:rPr lang="en-US" altLang="zh-CN" dirty="0"/>
              <a:t>2. </a:t>
            </a:r>
            <a:r>
              <a:rPr lang="zh-CN" altLang="en-US" dirty="0"/>
              <a:t>最大化</a:t>
            </a:r>
            <a:r>
              <a:rPr lang="en-US" altLang="zh-CN" dirty="0"/>
              <a:t>A</a:t>
            </a:r>
            <a:r>
              <a:rPr lang="zh-CN" altLang="en-US" dirty="0"/>
              <a:t>型区间包含</a:t>
            </a:r>
            <a:r>
              <a:rPr lang="en-US" altLang="zh-CN" dirty="0"/>
              <a:t>B</a:t>
            </a:r>
            <a:r>
              <a:rPr lang="zh-CN" altLang="en-US" dirty="0"/>
              <a:t>型区间的数目</a:t>
            </a:r>
            <a:endParaRPr lang="en-US" altLang="zh-CN" dirty="0"/>
          </a:p>
        </p:txBody>
      </p:sp>
    </p:spTree>
    <p:extLst>
      <p:ext uri="{BB962C8B-B14F-4D97-AF65-F5344CB8AC3E}">
        <p14:creationId xmlns:p14="http://schemas.microsoft.com/office/powerpoint/2010/main" val="394857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3164-BE71-4CB6-9FE0-57D297D22311}"/>
              </a:ext>
            </a:extLst>
          </p:cNvPr>
          <p:cNvSpPr>
            <a:spLocks noGrp="1"/>
          </p:cNvSpPr>
          <p:nvPr>
            <p:ph type="title"/>
          </p:nvPr>
        </p:nvSpPr>
        <p:spPr/>
        <p:txBody>
          <a:bodyPr/>
          <a:lstStyle/>
          <a:p>
            <a:r>
              <a:rPr lang="zh-CN" altLang="en-US" dirty="0"/>
              <a:t>部分分</a:t>
            </a:r>
            <a:endParaRPr lang="en-US" dirty="0"/>
          </a:p>
        </p:txBody>
      </p:sp>
      <p:sp>
        <p:nvSpPr>
          <p:cNvPr id="3" name="Content Placeholder 2">
            <a:extLst>
              <a:ext uri="{FF2B5EF4-FFF2-40B4-BE49-F238E27FC236}">
                <a16:creationId xmlns:a16="http://schemas.microsoft.com/office/drawing/2014/main" id="{B3DF7A9F-86CD-4FC4-B15C-FCFF0C7A96D4}"/>
              </a:ext>
            </a:extLst>
          </p:cNvPr>
          <p:cNvSpPr>
            <a:spLocks noGrp="1"/>
          </p:cNvSpPr>
          <p:nvPr>
            <p:ph idx="1"/>
          </p:nvPr>
        </p:nvSpPr>
        <p:spPr/>
        <p:txBody>
          <a:bodyPr/>
          <a:lstStyle/>
          <a:p>
            <a:r>
              <a:rPr lang="zh-CN" altLang="en-US" dirty="0"/>
              <a:t>首先要放个显然的暴力</a:t>
            </a:r>
            <a:r>
              <a:rPr lang="en-US" altLang="zh-CN" dirty="0"/>
              <a:t>O(</a:t>
            </a:r>
            <a:r>
              <a:rPr lang="en-US" altLang="zh-CN" dirty="0" err="1"/>
              <a:t>n!poly</a:t>
            </a:r>
            <a:r>
              <a:rPr lang="en-US" altLang="zh-CN" dirty="0"/>
              <a:t>(n))</a:t>
            </a:r>
            <a:r>
              <a:rPr lang="zh-CN" altLang="en-US" dirty="0"/>
              <a:t>部分分。</a:t>
            </a:r>
            <a:endParaRPr lang="en-US" altLang="zh-CN" dirty="0"/>
          </a:p>
          <a:p>
            <a:r>
              <a:rPr lang="zh-CN" altLang="en-US" dirty="0"/>
              <a:t>直接二分图最大权匹配是个不错的部分分。</a:t>
            </a:r>
            <a:endParaRPr lang="en-US" altLang="zh-CN" dirty="0"/>
          </a:p>
          <a:p>
            <a:r>
              <a:rPr lang="zh-CN" altLang="en-US" dirty="0"/>
              <a:t>不确定写烂的</a:t>
            </a:r>
            <a:r>
              <a:rPr lang="en-US" altLang="zh-CN" dirty="0"/>
              <a:t>n ^ 4</a:t>
            </a:r>
            <a:r>
              <a:rPr lang="zh-CN" altLang="en-US" dirty="0"/>
              <a:t>复杂度匹配（错误的</a:t>
            </a:r>
            <a:r>
              <a:rPr lang="en-US" altLang="zh-CN" dirty="0"/>
              <a:t>Hungarian</a:t>
            </a:r>
            <a:r>
              <a:rPr lang="zh-CN" altLang="en-US" dirty="0"/>
              <a:t>或者多次</a:t>
            </a:r>
            <a:r>
              <a:rPr lang="en-US" altLang="zh-CN" dirty="0"/>
              <a:t>Bellman-Ford</a:t>
            </a:r>
            <a:r>
              <a:rPr lang="zh-CN" altLang="en-US" dirty="0"/>
              <a:t>）能不能卡掉，如果不能，我将会考虑将</a:t>
            </a:r>
            <a:r>
              <a:rPr lang="en-US" altLang="zh-CN" dirty="0"/>
              <a:t>subtask</a:t>
            </a:r>
            <a:r>
              <a:rPr lang="zh-CN" altLang="en-US" dirty="0"/>
              <a:t>设为</a:t>
            </a:r>
            <a:r>
              <a:rPr lang="en-US" altLang="zh-CN" dirty="0"/>
              <a:t>n &lt;= 100</a:t>
            </a:r>
            <a:r>
              <a:rPr lang="zh-CN" altLang="en-US" dirty="0"/>
              <a:t>。这样每次直接费用流每次</a:t>
            </a:r>
            <a:r>
              <a:rPr lang="en-US" altLang="zh-CN" dirty="0"/>
              <a:t>Bellman-Ford</a:t>
            </a:r>
            <a:r>
              <a:rPr lang="zh-CN" altLang="en-US" dirty="0"/>
              <a:t>复杂度也是对的。</a:t>
            </a:r>
            <a:endParaRPr lang="en-US" altLang="zh-CN" dirty="0"/>
          </a:p>
          <a:p>
            <a:r>
              <a:rPr lang="zh-CN" altLang="en-US" dirty="0"/>
              <a:t>然后就是平方和正解。</a:t>
            </a:r>
            <a:endParaRPr lang="en-US" altLang="zh-CN" dirty="0"/>
          </a:p>
        </p:txBody>
      </p:sp>
    </p:spTree>
    <p:extLst>
      <p:ext uri="{BB962C8B-B14F-4D97-AF65-F5344CB8AC3E}">
        <p14:creationId xmlns:p14="http://schemas.microsoft.com/office/powerpoint/2010/main" val="338011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6EE8-ED70-4521-A77A-3855EB66389D}"/>
              </a:ext>
            </a:extLst>
          </p:cNvPr>
          <p:cNvSpPr>
            <a:spLocks noGrp="1"/>
          </p:cNvSpPr>
          <p:nvPr>
            <p:ph type="title"/>
          </p:nvPr>
        </p:nvSpPr>
        <p:spPr/>
        <p:txBody>
          <a:bodyPr/>
          <a:lstStyle/>
          <a:p>
            <a:r>
              <a:rPr lang="zh-CN" altLang="en-US" dirty="0"/>
              <a:t>平方做法</a:t>
            </a:r>
            <a:endParaRPr lang="en-US" dirty="0"/>
          </a:p>
        </p:txBody>
      </p:sp>
      <p:sp>
        <p:nvSpPr>
          <p:cNvPr id="3" name="Content Placeholder 2">
            <a:extLst>
              <a:ext uri="{FF2B5EF4-FFF2-40B4-BE49-F238E27FC236}">
                <a16:creationId xmlns:a16="http://schemas.microsoft.com/office/drawing/2014/main" id="{590FD742-D25A-49A6-AF8A-1F8B7CB60FD3}"/>
              </a:ext>
            </a:extLst>
          </p:cNvPr>
          <p:cNvSpPr>
            <a:spLocks noGrp="1"/>
          </p:cNvSpPr>
          <p:nvPr>
            <p:ph idx="1"/>
          </p:nvPr>
        </p:nvSpPr>
        <p:spPr/>
        <p:txBody>
          <a:bodyPr/>
          <a:lstStyle/>
          <a:p>
            <a:r>
              <a:rPr lang="zh-CN" altLang="en-US" dirty="0"/>
              <a:t>考虑区间的模型。</a:t>
            </a:r>
            <a:endParaRPr lang="en-US" altLang="zh-CN" dirty="0"/>
          </a:p>
          <a:p>
            <a:r>
              <a:rPr lang="zh-CN" altLang="en-US" dirty="0"/>
              <a:t>按</a:t>
            </a:r>
            <a:r>
              <a:rPr lang="en-US" altLang="zh-CN" dirty="0"/>
              <a:t>a</a:t>
            </a:r>
            <a:r>
              <a:rPr lang="zh-CN" altLang="en-US" dirty="0"/>
              <a:t>从右到左匹配。考虑当前最右边的未被匹配的位置</a:t>
            </a:r>
            <a:r>
              <a:rPr lang="en-US" altLang="zh-CN" dirty="0"/>
              <a:t>x</a:t>
            </a:r>
            <a:r>
              <a:rPr lang="zh-CN" altLang="en-US" dirty="0"/>
              <a:t>，以及最右边的满足</a:t>
            </a:r>
            <a:r>
              <a:rPr lang="en-US" altLang="zh-CN" dirty="0"/>
              <a:t>b[y] + </a:t>
            </a:r>
            <a:r>
              <a:rPr lang="en-US" altLang="zh-CN" dirty="0" err="1"/>
              <a:t>lb</a:t>
            </a:r>
            <a:r>
              <a:rPr lang="en-US" altLang="zh-CN" dirty="0"/>
              <a:t> &lt;= a[</a:t>
            </a:r>
            <a:r>
              <a:rPr lang="en-US" altLang="zh-CN" dirty="0" err="1"/>
              <a:t>i</a:t>
            </a:r>
            <a:r>
              <a:rPr lang="en-US" altLang="zh-CN" dirty="0"/>
              <a:t>] + la</a:t>
            </a:r>
            <a:r>
              <a:rPr lang="zh-CN" altLang="en-US" dirty="0"/>
              <a:t>的</a:t>
            </a:r>
            <a:r>
              <a:rPr lang="en-US" altLang="zh-CN" dirty="0"/>
              <a:t>y</a:t>
            </a:r>
            <a:r>
              <a:rPr lang="zh-CN" altLang="en-US" dirty="0"/>
              <a:t>。</a:t>
            </a:r>
            <a:endParaRPr lang="en-US" altLang="zh-CN" dirty="0"/>
          </a:p>
          <a:p>
            <a:r>
              <a:rPr lang="zh-CN" altLang="en-US" dirty="0"/>
              <a:t>考虑</a:t>
            </a:r>
            <a:r>
              <a:rPr lang="en-US" altLang="zh-CN" dirty="0"/>
              <a:t>a</a:t>
            </a:r>
            <a:r>
              <a:rPr lang="zh-CN" altLang="en-US" dirty="0"/>
              <a:t>的右端点和</a:t>
            </a:r>
            <a:r>
              <a:rPr lang="en-US" altLang="zh-CN" dirty="0"/>
              <a:t>b</a:t>
            </a:r>
            <a:r>
              <a:rPr lang="zh-CN" altLang="en-US" dirty="0"/>
              <a:t>的左端点形成的序列。如果存在</a:t>
            </a:r>
            <a:r>
              <a:rPr lang="en-US" altLang="zh-CN" dirty="0"/>
              <a:t>z &gt; y</a:t>
            </a:r>
            <a:r>
              <a:rPr lang="zh-CN" altLang="en-US" dirty="0"/>
              <a:t>使得</a:t>
            </a:r>
            <a:r>
              <a:rPr lang="en-US" altLang="zh-CN" dirty="0"/>
              <a:t>z</a:t>
            </a:r>
            <a:r>
              <a:rPr lang="zh-CN" altLang="en-US" dirty="0"/>
              <a:t>右边的右端点和左端点的数目相同，那么选择</a:t>
            </a:r>
            <a:r>
              <a:rPr lang="en-US" altLang="zh-CN" dirty="0"/>
              <a:t>y</a:t>
            </a:r>
            <a:r>
              <a:rPr lang="zh-CN" altLang="en-US" dirty="0"/>
              <a:t>将会导致剩下的无法匹配。在这种情况下，匹配</a:t>
            </a:r>
            <a:r>
              <a:rPr lang="en-US" altLang="zh-CN" dirty="0"/>
              <a:t>x</a:t>
            </a:r>
            <a:r>
              <a:rPr lang="zh-CN" altLang="en-US" dirty="0"/>
              <a:t>。</a:t>
            </a:r>
            <a:endParaRPr lang="en-US" altLang="zh-CN" dirty="0"/>
          </a:p>
          <a:p>
            <a:r>
              <a:rPr lang="zh-CN" altLang="en-US" dirty="0"/>
              <a:t>否则，匹配</a:t>
            </a:r>
            <a:r>
              <a:rPr lang="en-US" altLang="zh-CN" dirty="0"/>
              <a:t>y</a:t>
            </a:r>
            <a:r>
              <a:rPr lang="zh-CN" altLang="en-US" dirty="0"/>
              <a:t>。</a:t>
            </a:r>
            <a:endParaRPr lang="en-US" dirty="0"/>
          </a:p>
          <a:p>
            <a:r>
              <a:rPr lang="zh-CN" altLang="en-US" dirty="0"/>
              <a:t>我没有想到任何从左到右的正确贪心做法。</a:t>
            </a:r>
            <a:endParaRPr lang="en-US" altLang="zh-CN" dirty="0"/>
          </a:p>
          <a:p>
            <a:r>
              <a:rPr lang="en-US" dirty="0"/>
              <a:t>DP</a:t>
            </a:r>
            <a:r>
              <a:rPr lang="zh-CN" altLang="en-US" dirty="0"/>
              <a:t>也是可能的，但是想达到</a:t>
            </a:r>
            <a:r>
              <a:rPr lang="en-US" altLang="zh-CN" dirty="0"/>
              <a:t>O(n ^ 2)</a:t>
            </a:r>
            <a:r>
              <a:rPr lang="zh-CN" altLang="en-US" dirty="0"/>
              <a:t>希望渺茫。</a:t>
            </a:r>
            <a:endParaRPr lang="en-US" dirty="0"/>
          </a:p>
        </p:txBody>
      </p:sp>
    </p:spTree>
    <p:extLst>
      <p:ext uri="{BB962C8B-B14F-4D97-AF65-F5344CB8AC3E}">
        <p14:creationId xmlns:p14="http://schemas.microsoft.com/office/powerpoint/2010/main" val="176342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4A2C-DC8B-457B-9DE6-335222DB00C2}"/>
              </a:ext>
            </a:extLst>
          </p:cNvPr>
          <p:cNvSpPr>
            <a:spLocks noGrp="1"/>
          </p:cNvSpPr>
          <p:nvPr>
            <p:ph type="title"/>
          </p:nvPr>
        </p:nvSpPr>
        <p:spPr/>
        <p:txBody>
          <a:bodyPr/>
          <a:lstStyle/>
          <a:p>
            <a:r>
              <a:rPr lang="zh-CN" altLang="en-US" dirty="0"/>
              <a:t>简单证明</a:t>
            </a:r>
            <a:endParaRPr lang="en-US" dirty="0"/>
          </a:p>
        </p:txBody>
      </p:sp>
      <p:sp>
        <p:nvSpPr>
          <p:cNvPr id="3" name="Content Placeholder 2">
            <a:extLst>
              <a:ext uri="{FF2B5EF4-FFF2-40B4-BE49-F238E27FC236}">
                <a16:creationId xmlns:a16="http://schemas.microsoft.com/office/drawing/2014/main" id="{3D200D87-880F-4F3A-A760-49E9129D395C}"/>
              </a:ext>
            </a:extLst>
          </p:cNvPr>
          <p:cNvSpPr>
            <a:spLocks noGrp="1"/>
          </p:cNvSpPr>
          <p:nvPr>
            <p:ph idx="1"/>
          </p:nvPr>
        </p:nvSpPr>
        <p:spPr/>
        <p:txBody>
          <a:bodyPr>
            <a:normAutofit fontScale="77500" lnSpcReduction="20000"/>
          </a:bodyPr>
          <a:lstStyle/>
          <a:p>
            <a:r>
              <a:rPr lang="zh-CN" altLang="en-US" dirty="0"/>
              <a:t>考虑第一个和最优解匹配不一样的位置。</a:t>
            </a:r>
            <a:endParaRPr lang="en-US" altLang="zh-CN" dirty="0"/>
          </a:p>
          <a:p>
            <a:r>
              <a:rPr lang="zh-CN" altLang="en-US" dirty="0"/>
              <a:t>对于不能选</a:t>
            </a:r>
            <a:r>
              <a:rPr lang="en-US" altLang="zh-CN" dirty="0"/>
              <a:t>y</a:t>
            </a:r>
            <a:r>
              <a:rPr lang="zh-CN" altLang="en-US" dirty="0"/>
              <a:t>的情况下，如果最优解选的是</a:t>
            </a:r>
            <a:r>
              <a:rPr lang="en-US" altLang="zh-CN" dirty="0"/>
              <a:t>z &lt; x</a:t>
            </a:r>
            <a:r>
              <a:rPr lang="zh-CN" altLang="en-US" dirty="0"/>
              <a:t>，那么考虑最优解匹配</a:t>
            </a:r>
            <a:r>
              <a:rPr lang="en-US" altLang="zh-CN" dirty="0"/>
              <a:t>x</a:t>
            </a:r>
            <a:r>
              <a:rPr lang="zh-CN" altLang="en-US" dirty="0"/>
              <a:t>的区间（因为这个位置是第一个和最优解不同的位置，匹配</a:t>
            </a:r>
            <a:r>
              <a:rPr lang="en-US" altLang="zh-CN" dirty="0"/>
              <a:t>z</a:t>
            </a:r>
            <a:r>
              <a:rPr lang="zh-CN" altLang="en-US" dirty="0"/>
              <a:t>的区间显然在当前区间之前），容易发现这两个区间的匹配可以交换，而且选</a:t>
            </a:r>
            <a:r>
              <a:rPr lang="en-US" altLang="zh-CN" dirty="0"/>
              <a:t>z</a:t>
            </a:r>
            <a:r>
              <a:rPr lang="zh-CN" altLang="en-US" dirty="0"/>
              <a:t>的区间显然对答案也没有贡献，从而构造出一个匹配了</a:t>
            </a:r>
            <a:r>
              <a:rPr lang="en-US" altLang="zh-CN" dirty="0"/>
              <a:t>x</a:t>
            </a:r>
            <a:r>
              <a:rPr lang="zh-CN" altLang="en-US" dirty="0"/>
              <a:t>的最优解。</a:t>
            </a:r>
            <a:endParaRPr lang="en-US" altLang="zh-CN" dirty="0"/>
          </a:p>
          <a:p>
            <a:r>
              <a:rPr lang="zh-CN" altLang="en-US" dirty="0"/>
              <a:t>能选</a:t>
            </a:r>
            <a:r>
              <a:rPr lang="en-US" altLang="zh-CN" dirty="0"/>
              <a:t>y</a:t>
            </a:r>
            <a:r>
              <a:rPr lang="zh-CN" altLang="en-US" dirty="0"/>
              <a:t>的情况有点</a:t>
            </a:r>
            <a:r>
              <a:rPr lang="en-US" altLang="zh-CN" dirty="0"/>
              <a:t>tricky</a:t>
            </a:r>
            <a:r>
              <a:rPr lang="zh-CN" altLang="en-US" dirty="0"/>
              <a:t>，如果最优解选的是</a:t>
            </a:r>
            <a:r>
              <a:rPr lang="en-US" altLang="zh-CN" dirty="0"/>
              <a:t>z &lt; y</a:t>
            </a:r>
            <a:r>
              <a:rPr lang="zh-CN" altLang="en-US" dirty="0"/>
              <a:t>，证明和前面类似。如果最优解选的是</a:t>
            </a:r>
            <a:r>
              <a:rPr lang="en-US" altLang="zh-CN" dirty="0"/>
              <a:t>z &gt; y</a:t>
            </a:r>
            <a:r>
              <a:rPr lang="zh-CN" altLang="en-US" dirty="0"/>
              <a:t>，也就是当前区间对答案没有贡献，考虑选了</a:t>
            </a:r>
            <a:r>
              <a:rPr lang="en-US" altLang="zh-CN" dirty="0"/>
              <a:t>y</a:t>
            </a:r>
            <a:r>
              <a:rPr lang="zh-CN" altLang="en-US" dirty="0"/>
              <a:t>的区间</a:t>
            </a:r>
            <a:r>
              <a:rPr lang="en-US" altLang="zh-CN" dirty="0"/>
              <a:t>u</a:t>
            </a:r>
            <a:r>
              <a:rPr lang="zh-CN" altLang="en-US" dirty="0"/>
              <a:t>，这个区间不能之间和当前区间交换匹配，因为当前区间匹配的区间的左端点可能超过了</a:t>
            </a:r>
            <a:r>
              <a:rPr lang="en-US" altLang="zh-CN" dirty="0"/>
              <a:t>u</a:t>
            </a:r>
            <a:r>
              <a:rPr lang="zh-CN" altLang="en-US" dirty="0"/>
              <a:t>的右端点。</a:t>
            </a:r>
            <a:endParaRPr lang="en-US" altLang="zh-CN" dirty="0"/>
          </a:p>
          <a:p>
            <a:r>
              <a:rPr lang="zh-CN" altLang="en-US" dirty="0"/>
              <a:t>这个时候，根据性质我们发现到</a:t>
            </a:r>
            <a:r>
              <a:rPr lang="en-US" altLang="zh-CN" dirty="0"/>
              <a:t>z</a:t>
            </a:r>
            <a:r>
              <a:rPr lang="zh-CN" altLang="en-US" dirty="0"/>
              <a:t>的左端点右边必然还有另外一个右端点，假设这个区间是</a:t>
            </a:r>
            <a:r>
              <a:rPr lang="en-US" altLang="zh-CN" dirty="0"/>
              <a:t>v</a:t>
            </a:r>
            <a:r>
              <a:rPr lang="zh-CN" altLang="en-US" dirty="0"/>
              <a:t>，如果这个区间匹配的区间能和</a:t>
            </a:r>
            <a:r>
              <a:rPr lang="en-US" altLang="zh-CN" dirty="0"/>
              <a:t>u</a:t>
            </a:r>
            <a:r>
              <a:rPr lang="zh-CN" altLang="en-US" dirty="0"/>
              <a:t>交换那么好办，不然我们继续找，根据这个思路我们最后会找到一条类似增广链的东西，同时可以证明增广后答案不会变劣（一个要用到的性质是如果</a:t>
            </a:r>
            <a:r>
              <a:rPr lang="en-US" altLang="zh-CN" dirty="0"/>
              <a:t>v</a:t>
            </a:r>
            <a:r>
              <a:rPr lang="zh-CN" altLang="en-US" dirty="0"/>
              <a:t>对答案有贡献，那么</a:t>
            </a:r>
            <a:r>
              <a:rPr lang="en-US" altLang="zh-CN" dirty="0"/>
              <a:t>v</a:t>
            </a:r>
            <a:r>
              <a:rPr lang="zh-CN" altLang="en-US" dirty="0"/>
              <a:t>匹配的区间在</a:t>
            </a:r>
            <a:r>
              <a:rPr lang="en-US" altLang="zh-CN" dirty="0"/>
              <a:t>y</a:t>
            </a:r>
            <a:r>
              <a:rPr lang="zh-CN" altLang="en-US" dirty="0"/>
              <a:t>之前）。</a:t>
            </a:r>
            <a:endParaRPr lang="en-US" altLang="zh-CN" dirty="0"/>
          </a:p>
          <a:p>
            <a:r>
              <a:rPr lang="zh-CN" altLang="en-US" dirty="0"/>
              <a:t>此外，我对拍了数万组</a:t>
            </a:r>
            <a:r>
              <a:rPr lang="en-US" altLang="zh-CN" dirty="0"/>
              <a:t>n</a:t>
            </a:r>
            <a:r>
              <a:rPr lang="zh-CN" altLang="en-US" dirty="0"/>
              <a:t>在</a:t>
            </a:r>
            <a:r>
              <a:rPr lang="en-US" altLang="zh-CN" dirty="0"/>
              <a:t>1</a:t>
            </a:r>
            <a:r>
              <a:rPr lang="zh-CN" altLang="en-US" dirty="0"/>
              <a:t>到</a:t>
            </a:r>
            <a:r>
              <a:rPr lang="en-US" altLang="zh-CN" dirty="0"/>
              <a:t>100</a:t>
            </a:r>
            <a:r>
              <a:rPr lang="zh-CN" altLang="en-US" dirty="0"/>
              <a:t>之间的小数据，没有对拍出错。</a:t>
            </a:r>
            <a:endParaRPr lang="en-US" dirty="0"/>
          </a:p>
        </p:txBody>
      </p:sp>
    </p:spTree>
    <p:extLst>
      <p:ext uri="{BB962C8B-B14F-4D97-AF65-F5344CB8AC3E}">
        <p14:creationId xmlns:p14="http://schemas.microsoft.com/office/powerpoint/2010/main" val="220139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D997-3C9F-4482-B4C4-50BBD2C9C401}"/>
              </a:ext>
            </a:extLst>
          </p:cNvPr>
          <p:cNvSpPr>
            <a:spLocks noGrp="1"/>
          </p:cNvSpPr>
          <p:nvPr>
            <p:ph type="title"/>
          </p:nvPr>
        </p:nvSpPr>
        <p:spPr/>
        <p:txBody>
          <a:bodyPr/>
          <a:lstStyle/>
          <a:p>
            <a:r>
              <a:rPr lang="zh-CN" altLang="en-US" dirty="0"/>
              <a:t>优化</a:t>
            </a:r>
            <a:endParaRPr lang="en-US" dirty="0"/>
          </a:p>
        </p:txBody>
      </p:sp>
      <p:sp>
        <p:nvSpPr>
          <p:cNvPr id="3" name="Content Placeholder 2">
            <a:extLst>
              <a:ext uri="{FF2B5EF4-FFF2-40B4-BE49-F238E27FC236}">
                <a16:creationId xmlns:a16="http://schemas.microsoft.com/office/drawing/2014/main" id="{2351D258-DEEC-43AD-B2BC-2E27B9E7B833}"/>
              </a:ext>
            </a:extLst>
          </p:cNvPr>
          <p:cNvSpPr>
            <a:spLocks noGrp="1"/>
          </p:cNvSpPr>
          <p:nvPr>
            <p:ph idx="1"/>
          </p:nvPr>
        </p:nvSpPr>
        <p:spPr/>
        <p:txBody>
          <a:bodyPr/>
          <a:lstStyle/>
          <a:p>
            <a:r>
              <a:rPr lang="zh-CN" altLang="en-US" dirty="0"/>
              <a:t>显然，我们用线段树维护每个位置右边的右端点个数减去左端点个数以及区间最小值，然后修改是区间加减，假设权值是</a:t>
            </a:r>
            <a:r>
              <a:rPr lang="en-US" altLang="zh-CN" dirty="0"/>
              <a:t>O(n)</a:t>
            </a:r>
            <a:r>
              <a:rPr lang="zh-CN" altLang="en-US" dirty="0"/>
              <a:t>级别，我们可以将复杂度优化到</a:t>
            </a:r>
            <a:r>
              <a:rPr lang="en-US" altLang="zh-CN" dirty="0"/>
              <a:t>O(</a:t>
            </a:r>
            <a:r>
              <a:rPr lang="en-US" altLang="zh-CN" dirty="0" err="1"/>
              <a:t>nlogn</a:t>
            </a:r>
            <a:r>
              <a:rPr lang="en-US" altLang="zh-CN" dirty="0"/>
              <a:t>)</a:t>
            </a:r>
            <a:r>
              <a:rPr lang="zh-CN" altLang="en-US" dirty="0"/>
              <a:t>。</a:t>
            </a:r>
            <a:endParaRPr lang="en-US" altLang="zh-CN" dirty="0"/>
          </a:p>
          <a:p>
            <a:r>
              <a:rPr lang="zh-CN" altLang="en-US" dirty="0"/>
              <a:t>实测我的没有经过卡常数的程序，加上读入优化一组</a:t>
            </a:r>
            <a:r>
              <a:rPr lang="en-US" altLang="zh-CN" dirty="0"/>
              <a:t>500000</a:t>
            </a:r>
            <a:r>
              <a:rPr lang="zh-CN" altLang="en-US"/>
              <a:t>的数据运行时间大概</a:t>
            </a:r>
            <a:r>
              <a:rPr lang="en-US" altLang="zh-CN" dirty="0"/>
              <a:t>1s</a:t>
            </a:r>
            <a:r>
              <a:rPr lang="zh-CN" altLang="en-US" dirty="0"/>
              <a:t>。</a:t>
            </a:r>
            <a:endParaRPr lang="en-US" dirty="0"/>
          </a:p>
        </p:txBody>
      </p:sp>
    </p:spTree>
    <p:extLst>
      <p:ext uri="{BB962C8B-B14F-4D97-AF65-F5344CB8AC3E}">
        <p14:creationId xmlns:p14="http://schemas.microsoft.com/office/powerpoint/2010/main" val="377229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3F8C-8380-43CE-8629-3F5AE3E36CD8}"/>
              </a:ext>
            </a:extLst>
          </p:cNvPr>
          <p:cNvSpPr>
            <a:spLocks noGrp="1"/>
          </p:cNvSpPr>
          <p:nvPr>
            <p:ph type="title"/>
          </p:nvPr>
        </p:nvSpPr>
        <p:spPr/>
        <p:txBody>
          <a:bodyPr/>
          <a:lstStyle/>
          <a:p>
            <a:r>
              <a:rPr lang="zh-CN" altLang="en-US" dirty="0"/>
              <a:t>样例设计</a:t>
            </a:r>
            <a:endParaRPr lang="en-US" dirty="0"/>
          </a:p>
        </p:txBody>
      </p:sp>
      <p:sp>
        <p:nvSpPr>
          <p:cNvPr id="3" name="Content Placeholder 2">
            <a:extLst>
              <a:ext uri="{FF2B5EF4-FFF2-40B4-BE49-F238E27FC236}">
                <a16:creationId xmlns:a16="http://schemas.microsoft.com/office/drawing/2014/main" id="{023D1308-4CBB-4097-A9FF-126EB758E173}"/>
              </a:ext>
            </a:extLst>
          </p:cNvPr>
          <p:cNvSpPr>
            <a:spLocks noGrp="1"/>
          </p:cNvSpPr>
          <p:nvPr>
            <p:ph idx="1"/>
          </p:nvPr>
        </p:nvSpPr>
        <p:spPr/>
        <p:txBody>
          <a:bodyPr/>
          <a:lstStyle/>
          <a:p>
            <a:r>
              <a:rPr lang="zh-CN" altLang="en-US" dirty="0"/>
              <a:t>我觉得样例最好能放两个，一个简单小数据解释题意，再来一个小数据卡掉常见的错误贪心。</a:t>
            </a:r>
            <a:endParaRPr lang="en-US" altLang="zh-CN" dirty="0"/>
          </a:p>
          <a:p>
            <a:r>
              <a:rPr lang="zh-CN" altLang="en-US" dirty="0"/>
              <a:t>其它错误选手应该可以通过</a:t>
            </a:r>
            <a:r>
              <a:rPr lang="en-US" altLang="zh-CN" dirty="0"/>
              <a:t>feedback</a:t>
            </a:r>
            <a:r>
              <a:rPr lang="zh-CN" altLang="en-US" dirty="0"/>
              <a:t>看到。细节</a:t>
            </a:r>
            <a:r>
              <a:rPr lang="en-US" altLang="zh-CN" dirty="0"/>
              <a:t>case(</a:t>
            </a:r>
            <a:r>
              <a:rPr lang="en-US" altLang="zh-CN" dirty="0" err="1"/>
              <a:t>e.g</a:t>
            </a:r>
            <a:r>
              <a:rPr lang="en-US" altLang="zh-CN" dirty="0"/>
              <a:t> n = 1, etc.)</a:t>
            </a:r>
            <a:r>
              <a:rPr lang="zh-CN" altLang="en-US" dirty="0"/>
              <a:t>应该在最低一档部分分被覆盖。</a:t>
            </a:r>
            <a:endParaRPr lang="en-US" dirty="0"/>
          </a:p>
        </p:txBody>
      </p:sp>
    </p:spTree>
    <p:extLst>
      <p:ext uri="{BB962C8B-B14F-4D97-AF65-F5344CB8AC3E}">
        <p14:creationId xmlns:p14="http://schemas.microsoft.com/office/powerpoint/2010/main" val="1215290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849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区间匹配(题目名暂定)</vt:lpstr>
      <vt:lpstr>题意简述</vt:lpstr>
      <vt:lpstr>部分分</vt:lpstr>
      <vt:lpstr>平方做法</vt:lpstr>
      <vt:lpstr>简单证明</vt:lpstr>
      <vt:lpstr>优化</vt:lpstr>
      <vt:lpstr>样例设计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区间</dc:title>
  <dc:creator>Xiao Mao</dc:creator>
  <cp:lastModifiedBy>Xiao Mao</cp:lastModifiedBy>
  <cp:revision>51</cp:revision>
  <dcterms:created xsi:type="dcterms:W3CDTF">2019-11-12T21:57:01Z</dcterms:created>
  <dcterms:modified xsi:type="dcterms:W3CDTF">2019-11-12T22:30:26Z</dcterms:modified>
</cp:coreProperties>
</file>