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handoutMasterIdLst>
    <p:handoutMasterId r:id="rId20"/>
  </p:handoutMasterIdLst>
  <p:sldIdLst>
    <p:sldId id="365" r:id="rId2"/>
    <p:sldId id="398" r:id="rId3"/>
    <p:sldId id="455" r:id="rId4"/>
    <p:sldId id="484" r:id="rId5"/>
    <p:sldId id="485" r:id="rId6"/>
    <p:sldId id="399" r:id="rId7"/>
    <p:sldId id="423" r:id="rId8"/>
    <p:sldId id="480" r:id="rId9"/>
    <p:sldId id="403" r:id="rId10"/>
    <p:sldId id="461" r:id="rId11"/>
    <p:sldId id="482" r:id="rId12"/>
    <p:sldId id="483" r:id="rId13"/>
    <p:sldId id="479" r:id="rId14"/>
    <p:sldId id="433" r:id="rId15"/>
    <p:sldId id="486" r:id="rId16"/>
    <p:sldId id="487" r:id="rId17"/>
    <p:sldId id="266" r:id="rId18"/>
  </p:sldIdLst>
  <p:sldSz cx="12192000" cy="6858000"/>
  <p:notesSz cx="6858000" cy="9144000"/>
  <p:defaultText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7">
          <p15:clr>
            <a:srgbClr val="A4A3A4"/>
          </p15:clr>
        </p15:guide>
        <p15:guide id="2" pos="1141">
          <p15:clr>
            <a:srgbClr val="A4A3A4"/>
          </p15:clr>
        </p15:guide>
        <p15:guide id="3" pos="3840">
          <p15:clr>
            <a:srgbClr val="A4A3A4"/>
          </p15:clr>
        </p15:guide>
        <p15:guide id="4" pos="5473">
          <p15:clr>
            <a:srgbClr val="A4A3A4"/>
          </p15:clr>
        </p15:guide>
        <p15:guide id="5" pos="737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B425"/>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4712" autoAdjust="0"/>
  </p:normalViewPr>
  <p:slideViewPr>
    <p:cSldViewPr snapToGrid="0" snapToObjects="1" showGuides="1">
      <p:cViewPr varScale="1">
        <p:scale>
          <a:sx n="108" d="100"/>
          <a:sy n="108" d="100"/>
        </p:scale>
        <p:origin x="870" y="108"/>
      </p:cViewPr>
      <p:guideLst>
        <p:guide orient="horz" pos="3317"/>
        <p:guide pos="1141"/>
        <p:guide pos="3840"/>
        <p:guide pos="5473"/>
        <p:guide pos="7378"/>
      </p:guideLst>
    </p:cSldViewPr>
  </p:slideViewPr>
  <p:notesTextViewPr>
    <p:cViewPr>
      <p:scale>
        <a:sx n="1" d="1"/>
        <a:sy n="1" d="1"/>
      </p:scale>
      <p:origin x="0" y="0"/>
    </p:cViewPr>
  </p:notesTextViewPr>
  <p:notesViewPr>
    <p:cSldViewPr snapToGrid="0">
      <p:cViewPr varScale="1">
        <p:scale>
          <a:sx n="57" d="100"/>
          <a:sy n="57" d="100"/>
        </p:scale>
        <p:origin x="1956"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D47B84-784D-494F-84A8-770ACC17B944}" type="datetimeFigureOut">
              <a:rPr lang="zh-CN" altLang="en-US" smtClean="0"/>
              <a:t>2021/6/24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A2E509-2739-4761-A3C4-B2C5073BC9C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50CD6-7205-4C89-9BEE-002C394196FD}" type="datetimeFigureOut">
              <a:rPr lang="zh-CN" altLang="en-US" smtClean="0"/>
              <a:t>2021/6/24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5EB8E-E12E-44D7-BFFC-EBEF67529C4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5EB8E-E12E-44D7-BFFC-EBEF67529C4E}"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5EB8E-E12E-44D7-BFFC-EBEF67529C4E}" type="slidenum">
              <a:rPr lang="zh-CN" altLang="en-US" smtClean="0"/>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5EB8E-E12E-44D7-BFFC-EBEF67529C4E}" type="slidenum">
              <a:rPr lang="zh-CN" altLang="en-US" smtClean="0"/>
              <a:t>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5EB8E-E12E-44D7-BFFC-EBEF67529C4E}" type="slidenum">
              <a:rPr lang="zh-CN" altLang="en-US" smtClean="0"/>
              <a:t>13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5EB8E-E12E-44D7-BFFC-EBEF67529C4E}" type="slidenum">
              <a:rPr lang="zh-CN" altLang="en-US" smtClean="0"/>
              <a:t>14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5EB8E-E12E-44D7-BFFC-EBEF67529C4E}" type="slidenum">
              <a:rPr lang="zh-CN" altLang="en-US" smtClean="0"/>
              <a:t>15</a:t>
            </a:fld>
            <a:endParaRPr lang="zh-CN" altLang="en-US"/>
          </a:p>
        </p:txBody>
      </p:sp>
    </p:spTree>
    <p:extLst>
      <p:ext uri="{BB962C8B-B14F-4D97-AF65-F5344CB8AC3E}">
        <p14:creationId xmlns:p14="http://schemas.microsoft.com/office/powerpoint/2010/main" val="2445273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95EB8E-E12E-44D7-BFFC-EBEF67529C4E}" type="slidenum">
              <a:rPr lang="zh-CN" altLang="en-US" smtClean="0"/>
              <a:t>16</a:t>
            </a:fld>
            <a:endParaRPr lang="zh-CN" altLang="en-US"/>
          </a:p>
        </p:txBody>
      </p:sp>
    </p:spTree>
    <p:extLst>
      <p:ext uri="{BB962C8B-B14F-4D97-AF65-F5344CB8AC3E}">
        <p14:creationId xmlns:p14="http://schemas.microsoft.com/office/powerpoint/2010/main" val="1614711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995EB8E-E12E-44D7-BFFC-EBEF67529C4E}" type="slidenum">
              <a:rPr lang="zh-CN" altLang="en-US" smtClean="0"/>
              <a:t>17</a:t>
            </a:fld>
            <a:endParaRPr lang="zh-CN" altLang="en-US"/>
          </a:p>
        </p:txBody>
      </p:sp>
    </p:spTree>
    <p:extLst>
      <p:ext uri="{BB962C8B-B14F-4D97-AF65-F5344CB8AC3E}">
        <p14:creationId xmlns:p14="http://schemas.microsoft.com/office/powerpoint/2010/main" val="3291732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EA64476-79A8-4F2B-99B6-8B2390E3F1DF}" type="datetimeFigureOut">
              <a:rPr lang="zh-CN" altLang="en-US" smtClean="0"/>
              <a:t>2021/6/24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6301CF-51E0-4575-9CEE-306A61786A7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A64476-79A8-4F2B-99B6-8B2390E3F1DF}" type="datetimeFigureOut">
              <a:rPr lang="zh-CN" altLang="en-US" smtClean="0"/>
              <a:t>2021/6/24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6301CF-51E0-4575-9CEE-306A61786A7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7"/>
            <a:ext cx="2628900" cy="58118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27"/>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A64476-79A8-4F2B-99B6-8B2390E3F1DF}" type="datetimeFigureOut">
              <a:rPr lang="zh-CN" altLang="en-US" smtClean="0"/>
              <a:t>2021/6/24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6301CF-51E0-4575-9CEE-306A61786A7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第一章">
    <p:spTree>
      <p:nvGrpSpPr>
        <p:cNvPr id="1" name=""/>
        <p:cNvGrpSpPr/>
        <p:nvPr/>
      </p:nvGrpSpPr>
      <p:grpSpPr>
        <a:xfrm>
          <a:off x="0" y="0"/>
          <a:ext cx="0" cy="0"/>
          <a:chOff x="0" y="0"/>
          <a:chExt cx="0" cy="0"/>
        </a:xfrm>
      </p:grpSpPr>
      <p:sp>
        <p:nvSpPr>
          <p:cNvPr id="3" name="内容占位符 2"/>
          <p:cNvSpPr>
            <a:spLocks noGrp="1"/>
          </p:cNvSpPr>
          <p:nvPr>
            <p:ph idx="1"/>
          </p:nvPr>
        </p:nvSpPr>
        <p:spPr>
          <a:xfrm>
            <a:off x="3489920" y="1604435"/>
            <a:ext cx="8270709" cy="4896908"/>
          </a:xfrm>
        </p:spPr>
        <p:txBody>
          <a:bodyPr>
            <a:normAutofit/>
          </a:bodyPr>
          <a:lstStyle>
            <a:lvl1pPr marL="0" indent="0">
              <a:lnSpc>
                <a:spcPct val="130000"/>
              </a:lnSpc>
              <a:spcBef>
                <a:spcPts val="0"/>
              </a:spcBef>
              <a:spcAft>
                <a:spcPts val="0"/>
              </a:spcAft>
              <a:buNone/>
              <a:defRPr sz="2700"/>
            </a:lvl1pPr>
            <a:lvl2pPr marL="0" indent="0">
              <a:lnSpc>
                <a:spcPct val="130000"/>
              </a:lnSpc>
              <a:spcBef>
                <a:spcPts val="0"/>
              </a:spcBef>
              <a:spcAft>
                <a:spcPts val="0"/>
              </a:spcAft>
              <a:buNone/>
              <a:defRPr sz="2700"/>
            </a:lvl2pPr>
            <a:lvl3pPr marL="0" indent="0">
              <a:lnSpc>
                <a:spcPct val="130000"/>
              </a:lnSpc>
              <a:spcBef>
                <a:spcPts val="0"/>
              </a:spcBef>
              <a:spcAft>
                <a:spcPts val="0"/>
              </a:spcAft>
              <a:buNone/>
              <a:defRPr sz="2700"/>
            </a:lvl3pPr>
            <a:lvl4pPr marL="0" indent="0">
              <a:lnSpc>
                <a:spcPct val="130000"/>
              </a:lnSpc>
              <a:spcBef>
                <a:spcPts val="0"/>
              </a:spcBef>
              <a:spcAft>
                <a:spcPts val="0"/>
              </a:spcAft>
              <a:buNone/>
              <a:defRPr sz="2700"/>
            </a:lvl4pPr>
            <a:lvl5pPr marL="0" indent="0">
              <a:lnSpc>
                <a:spcPct val="130000"/>
              </a:lnSpc>
              <a:spcBef>
                <a:spcPts val="0"/>
              </a:spcBef>
              <a:spcAft>
                <a:spcPts val="0"/>
              </a:spcAft>
              <a:buNone/>
              <a:defRPr sz="27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标题占位符 1"/>
          <p:cNvSpPr>
            <a:spLocks noGrp="1"/>
          </p:cNvSpPr>
          <p:nvPr>
            <p:ph type="title"/>
          </p:nvPr>
        </p:nvSpPr>
        <p:spPr>
          <a:xfrm>
            <a:off x="3455707" y="274641"/>
            <a:ext cx="8126692" cy="754063"/>
          </a:xfrm>
          <a:prstGeom prst="rect">
            <a:avLst/>
          </a:prstGeom>
        </p:spPr>
        <p:txBody>
          <a:bodyPr vert="horz" lIns="121912" tIns="60956" rIns="121912" bIns="60956" rtlCol="0" anchor="ctr">
            <a:noAutofit/>
          </a:bodyPr>
          <a:lstStyle>
            <a:lvl1pPr>
              <a:defRPr sz="3700"/>
            </a:lvl1pPr>
          </a:lstStyle>
          <a:p>
            <a:r>
              <a:rPr lang="zh-CN" altLang="en-US" dirty="0"/>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37477" y="200025"/>
            <a:ext cx="10515600" cy="727075"/>
          </a:xfrm>
        </p:spPr>
        <p:txBody>
          <a:bodyPr>
            <a:normAutofit/>
          </a:bodyPr>
          <a:lstStyle>
            <a:lvl1pPr>
              <a:defRPr sz="2800" b="1"/>
            </a:lvl1pPr>
          </a:lstStyle>
          <a:p>
            <a:r>
              <a:rPr lang="zh-CN" altLang="en-US" dirty="0"/>
              <a:t>单击此处编辑母版标题样式</a:t>
            </a:r>
          </a:p>
        </p:txBody>
      </p:sp>
      <p:sp>
        <p:nvSpPr>
          <p:cNvPr id="3" name="内容占位符 2"/>
          <p:cNvSpPr>
            <a:spLocks noGrp="1"/>
          </p:cNvSpPr>
          <p:nvPr>
            <p:ph idx="1"/>
          </p:nvPr>
        </p:nvSpPr>
        <p:spPr>
          <a:xfrm>
            <a:off x="838200" y="1193801"/>
            <a:ext cx="10515600" cy="4983163"/>
          </a:xfrm>
        </p:spPr>
        <p:txBody>
          <a:bodyPr>
            <a:normAutofit/>
          </a:bodyPr>
          <a:lstStyle>
            <a:lvl1pPr>
              <a:defRPr sz="1900"/>
            </a:lvl1pPr>
            <a:lvl2pPr>
              <a:defRPr sz="1600"/>
            </a:lvl2pPr>
            <a:lvl3pPr>
              <a:defRPr sz="1500"/>
            </a:lvl3pPr>
            <a:lvl4pPr>
              <a:defRPr sz="1200"/>
            </a:lvl4pPr>
            <a:lvl5pPr>
              <a:defRPr sz="12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7" name="直接连接符 6"/>
          <p:cNvCxnSpPr/>
          <p:nvPr userDrawn="1"/>
        </p:nvCxnSpPr>
        <p:spPr>
          <a:xfrm>
            <a:off x="2" y="912812"/>
            <a:ext cx="10274300" cy="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0" y="6356351"/>
            <a:ext cx="12192000" cy="0"/>
          </a:xfrm>
          <a:prstGeom prst="line">
            <a:avLst/>
          </a:prstGeom>
          <a:ln w="63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日期占位符 3"/>
          <p:cNvSpPr txBox="1"/>
          <p:nvPr userDrawn="1"/>
        </p:nvSpPr>
        <p:spPr>
          <a:xfrm>
            <a:off x="295275" y="6354764"/>
            <a:ext cx="3228975" cy="365125"/>
          </a:xfrm>
          <a:prstGeom prst="rect">
            <a:avLst/>
          </a:prstGeom>
        </p:spPr>
        <p:txBody>
          <a:bodyPr vert="horz" lIns="91436" tIns="45718" rIns="91436" bIns="45718" rtlCol="0" anchor="ctr"/>
          <a:lstStyle>
            <a:defPPr>
              <a:defRPr lang="zh-CN"/>
            </a:defPPr>
            <a:lvl1pPr marL="0" algn="l" defTabSz="914400" rtl="0" eaLnBrk="1" latinLnBrk="0" hangingPunct="1">
              <a:defRPr sz="1000" kern="1200">
                <a:solidFill>
                  <a:schemeClr val="tx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t>
            </a:r>
            <a:r>
              <a:rPr lang="zh-CN" altLang="en-US" dirty="0"/>
              <a:t>****************************毕业论文</a:t>
            </a:r>
            <a:r>
              <a:rPr lang="en-US" altLang="zh-CN" dirty="0"/>
              <a:t>》</a:t>
            </a:r>
            <a:endParaRPr lang="zh-CN" altLang="en-US" dirty="0"/>
          </a:p>
        </p:txBody>
      </p:sp>
      <p:sp>
        <p:nvSpPr>
          <p:cNvPr id="10" name="日期占位符 3"/>
          <p:cNvSpPr txBox="1"/>
          <p:nvPr userDrawn="1"/>
        </p:nvSpPr>
        <p:spPr>
          <a:xfrm>
            <a:off x="10060309" y="6348584"/>
            <a:ext cx="1714353" cy="365125"/>
          </a:xfrm>
          <a:prstGeom prst="rect">
            <a:avLst/>
          </a:prstGeom>
        </p:spPr>
        <p:txBody>
          <a:bodyPr vert="horz" lIns="91436" tIns="45718" rIns="91436" bIns="45718" rtlCol="0" anchor="ctr"/>
          <a:lstStyle>
            <a:defPPr>
              <a:defRPr lang="zh-CN"/>
            </a:defPPr>
            <a:lvl1pPr marL="0" algn="l" defTabSz="914400" rtl="0" eaLnBrk="1" latinLnBrk="0" hangingPunct="1">
              <a:defRPr sz="1000" kern="1200">
                <a:solidFill>
                  <a:schemeClr val="tx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dirty="0"/>
              <a:t>答辩学生：</a:t>
            </a:r>
            <a:r>
              <a:rPr lang="en-US" altLang="zh-CN" dirty="0"/>
              <a:t>JOBOR</a:t>
            </a:r>
            <a:r>
              <a:rPr lang="zh-CN" altLang="en-US" dirty="0"/>
              <a:t>小钵</a:t>
            </a:r>
          </a:p>
        </p:txBody>
      </p:sp>
      <p:sp>
        <p:nvSpPr>
          <p:cNvPr id="4" name="文本框 3"/>
          <p:cNvSpPr txBox="1"/>
          <p:nvPr userDrawn="1"/>
        </p:nvSpPr>
        <p:spPr>
          <a:xfrm>
            <a:off x="10317675" y="801350"/>
            <a:ext cx="1472052" cy="276999"/>
          </a:xfrm>
          <a:prstGeom prst="rect">
            <a:avLst/>
          </a:prstGeom>
          <a:noFill/>
        </p:spPr>
        <p:txBody>
          <a:bodyPr wrap="none" lIns="91436" tIns="45718" rIns="91436" bIns="45718" rtlCol="0">
            <a:spAutoFit/>
          </a:bodyPr>
          <a:lstStyle/>
          <a:p>
            <a:r>
              <a:rPr lang="en-US" altLang="zh-CN" sz="1200" dirty="0"/>
              <a:t>XXXXXXXXXX</a:t>
            </a:r>
            <a:r>
              <a:rPr lang="en-US" altLang="zh-CN" sz="1200" baseline="0" dirty="0"/>
              <a:t> </a:t>
            </a:r>
            <a:r>
              <a:rPr lang="zh-CN" altLang="en-US" sz="1200" dirty="0"/>
              <a:t>大学</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EA64476-79A8-4F2B-99B6-8B2390E3F1DF}" type="datetimeFigureOut">
              <a:rPr lang="zh-CN" altLang="en-US" smtClean="0"/>
              <a:t>2021/6/24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6301CF-51E0-4575-9CEE-306A61786A7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EA64476-79A8-4F2B-99B6-8B2390E3F1DF}" type="datetimeFigureOut">
              <a:rPr lang="zh-CN" altLang="en-US" smtClean="0"/>
              <a:t>2021/6/24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6301CF-51E0-4575-9CEE-306A61786A7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EA64476-79A8-4F2B-99B6-8B2390E3F1DF}" type="datetimeFigureOut">
              <a:rPr lang="zh-CN" altLang="en-US" smtClean="0"/>
              <a:t>2021/6/24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6301CF-51E0-4575-9CEE-306A61786A7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EA64476-79A8-4F2B-99B6-8B2390E3F1DF}" type="datetimeFigureOut">
              <a:rPr lang="zh-CN" altLang="en-US" smtClean="0"/>
              <a:t>2021/6/24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6301CF-51E0-4575-9CEE-306A61786A7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A64476-79A8-4F2B-99B6-8B2390E3F1DF}" type="datetimeFigureOut">
              <a:rPr lang="zh-CN" altLang="en-US" smtClean="0"/>
              <a:t>2021/6/24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6301CF-51E0-4575-9CEE-306A61786A7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EA64476-79A8-4F2B-99B6-8B2390E3F1DF}" type="datetimeFigureOut">
              <a:rPr lang="zh-CN" altLang="en-US" smtClean="0"/>
              <a:t>2021/6/24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6301CF-51E0-4575-9CEE-306A61786A7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EA64476-79A8-4F2B-99B6-8B2390E3F1DF}" type="datetimeFigureOut">
              <a:rPr lang="zh-CN" altLang="en-US" smtClean="0"/>
              <a:t>2021/6/24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6301CF-51E0-4575-9CEE-306A61786A7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6" tIns="45718" rIns="91436"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2EA64476-79A8-4F2B-99B6-8B2390E3F1DF}" type="datetimeFigureOut">
              <a:rPr lang="zh-CN" altLang="en-US" smtClean="0"/>
              <a:t>2021/6/24</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456301CF-51E0-4575-9CEE-306A61786A7E}"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8800" algn="l" defTabSz="914400" rtl="0" eaLnBrk="1" latinLnBrk="0" hangingPunct="1">
        <a:defRPr sz="1900" kern="1200">
          <a:solidFill>
            <a:schemeClr val="tx1"/>
          </a:solidFill>
          <a:latin typeface="+mn-lt"/>
          <a:ea typeface="+mn-ea"/>
          <a:cs typeface="+mn-cs"/>
        </a:defRPr>
      </a:lvl5pPr>
      <a:lvl6pPr marL="2286000" algn="l" defTabSz="914400" rtl="0" eaLnBrk="1" latinLnBrk="0" hangingPunct="1">
        <a:defRPr sz="1900" kern="1200">
          <a:solidFill>
            <a:schemeClr val="tx1"/>
          </a:solidFill>
          <a:latin typeface="+mn-lt"/>
          <a:ea typeface="+mn-ea"/>
          <a:cs typeface="+mn-cs"/>
        </a:defRPr>
      </a:lvl6pPr>
      <a:lvl7pPr marL="2743200" algn="l" defTabSz="914400" rtl="0" eaLnBrk="1" latinLnBrk="0" hangingPunct="1">
        <a:defRPr sz="1900" kern="1200">
          <a:solidFill>
            <a:schemeClr val="tx1"/>
          </a:solidFill>
          <a:latin typeface="+mn-lt"/>
          <a:ea typeface="+mn-ea"/>
          <a:cs typeface="+mn-cs"/>
        </a:defRPr>
      </a:lvl7pPr>
      <a:lvl8pPr marL="3200400" algn="l" defTabSz="914400" rtl="0" eaLnBrk="1" latinLnBrk="0" hangingPunct="1">
        <a:defRPr sz="1900" kern="1200">
          <a:solidFill>
            <a:schemeClr val="tx1"/>
          </a:solidFill>
          <a:latin typeface="+mn-lt"/>
          <a:ea typeface="+mn-ea"/>
          <a:cs typeface="+mn-cs"/>
        </a:defRPr>
      </a:lvl8pPr>
      <a:lvl9pPr marL="3657600"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54419" y="3905207"/>
            <a:ext cx="3877977" cy="313928"/>
          </a:xfrm>
          <a:prstGeom prst="rect">
            <a:avLst/>
          </a:prstGeom>
        </p:spPr>
        <p:txBody>
          <a:bodyPr wrap="none" lIns="91436" tIns="45718" rIns="91436" bIns="45718">
            <a:spAutoFit/>
          </a:bodyPr>
          <a:lstStyle/>
          <a:p>
            <a:pPr>
              <a:lnSpc>
                <a:spcPct val="90000"/>
              </a:lnSpc>
              <a:spcBef>
                <a:spcPts val="1000"/>
              </a:spcBef>
            </a:pPr>
            <a:r>
              <a:rPr lang="zh-CN" altLang="en-US" sz="1600" dirty="0">
                <a:solidFill>
                  <a:srgbClr val="595959"/>
                </a:solidFill>
              </a:rPr>
              <a:t>汇报人：罗霄，唐晨烨，刘正浩，李仁轩</a:t>
            </a:r>
            <a:endParaRPr lang="zh-CN" altLang="en-US" sz="2400" dirty="0">
              <a:solidFill>
                <a:srgbClr val="595959"/>
              </a:solidFill>
            </a:endParaRPr>
          </a:p>
        </p:txBody>
      </p:sp>
      <p:sp>
        <p:nvSpPr>
          <p:cNvPr id="30" name="标题 1"/>
          <p:cNvSpPr txBox="1"/>
          <p:nvPr/>
        </p:nvSpPr>
        <p:spPr>
          <a:xfrm>
            <a:off x="1118560" y="1740471"/>
            <a:ext cx="9954878" cy="1712413"/>
          </a:xfrm>
          <a:prstGeom prst="rect">
            <a:avLst/>
          </a:prstGeom>
        </p:spPr>
        <p:txBody>
          <a:bodyPr vert="horz" lIns="91436" tIns="45718" rIns="91436" bIns="4571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000" b="1" dirty="0">
                <a:solidFill>
                  <a:schemeClr val="bg1"/>
                </a:solidFill>
              </a:rPr>
              <a:t>Does childhood trauma really affects pleasantness of self-referential criticism?</a:t>
            </a:r>
            <a:endParaRPr lang="zh-CN" altLang="en-US" sz="40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719580"/>
            <a:ext cx="2026920" cy="495632"/>
          </a:xfrm>
          <a:prstGeom prst="rect">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Introduction</a:t>
            </a:r>
            <a:endParaRPr kumimoji="1" lang="zh-CN" altLang="en-US" sz="1600" i="1" dirty="0">
              <a:solidFill>
                <a:schemeClr val="tx1"/>
              </a:solidFill>
            </a:endParaRPr>
          </a:p>
        </p:txBody>
      </p:sp>
      <p:sp>
        <p:nvSpPr>
          <p:cNvPr id="38" name="矩形 37"/>
          <p:cNvSpPr/>
          <p:nvPr/>
        </p:nvSpPr>
        <p:spPr>
          <a:xfrm>
            <a:off x="0" y="2946000"/>
            <a:ext cx="2026920" cy="4956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Results</a:t>
            </a:r>
            <a:endParaRPr kumimoji="1" lang="zh-CN" altLang="en-US" sz="1600" i="1" dirty="0">
              <a:solidFill>
                <a:schemeClr val="tx1"/>
              </a:solidFill>
              <a:latin typeface="Arial" panose="020B0604020202020204" pitchFamily="34" charset="0"/>
              <a:cs typeface="Arial" panose="020B0604020202020204" pitchFamily="34" charset="0"/>
            </a:endParaRPr>
          </a:p>
        </p:txBody>
      </p:sp>
      <p:sp>
        <p:nvSpPr>
          <p:cNvPr id="39" name="矩形 38"/>
          <p:cNvSpPr/>
          <p:nvPr/>
        </p:nvSpPr>
        <p:spPr>
          <a:xfrm>
            <a:off x="0" y="2332791"/>
            <a:ext cx="2026920" cy="495632"/>
          </a:xfrm>
          <a:prstGeom prst="rect">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endParaRPr kumimoji="1" lang="en-US" altLang="zh-CN" sz="1600" i="1" dirty="0">
              <a:solidFill>
                <a:srgbClr val="FFFFFF"/>
              </a:solidFill>
            </a:endParaRPr>
          </a:p>
          <a:p>
            <a:r>
              <a:rPr kumimoji="1" lang="en-US" altLang="zh-CN" sz="1600" i="1" dirty="0">
                <a:solidFill>
                  <a:schemeClr val="tx1"/>
                </a:solidFill>
                <a:latin typeface="Arial" panose="020B0604020202020204" pitchFamily="34" charset="0"/>
                <a:cs typeface="Arial" panose="020B0604020202020204" pitchFamily="34" charset="0"/>
              </a:rPr>
              <a:t>Research method</a:t>
            </a:r>
            <a:endParaRPr kumimoji="1" lang="en-US" altLang="zh-CN" sz="1600" i="1" dirty="0">
              <a:solidFill>
                <a:srgbClr val="FFFFFF"/>
              </a:solidFill>
              <a:latin typeface="Arial" panose="020B0604020202020204" pitchFamily="34" charset="0"/>
              <a:cs typeface="Arial" panose="020B0604020202020204" pitchFamily="34" charset="0"/>
            </a:endParaRPr>
          </a:p>
          <a:p>
            <a:endParaRPr kumimoji="1" lang="en-US" altLang="zh-CN" sz="1600" i="1" dirty="0">
              <a:solidFill>
                <a:schemeClr val="tx1"/>
              </a:solidFill>
              <a:latin typeface="Arial" panose="020B0604020202020204" pitchFamily="34" charset="0"/>
              <a:cs typeface="Arial" panose="020B0604020202020204" pitchFamily="34" charset="0"/>
            </a:endParaRPr>
          </a:p>
        </p:txBody>
      </p:sp>
      <p:sp>
        <p:nvSpPr>
          <p:cNvPr id="40" name="矩形 39"/>
          <p:cNvSpPr/>
          <p:nvPr/>
        </p:nvSpPr>
        <p:spPr>
          <a:xfrm>
            <a:off x="0" y="3559211"/>
            <a:ext cx="2026920" cy="495632"/>
          </a:xfrm>
          <a:prstGeom prst="rect">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Discussion</a:t>
            </a:r>
            <a:endParaRPr kumimoji="1" lang="zh-CN" altLang="en-US" sz="1600" i="1" dirty="0">
              <a:solidFill>
                <a:schemeClr val="tx1"/>
              </a:solidFill>
              <a:latin typeface="Arial" panose="020B0604020202020204" pitchFamily="34" charset="0"/>
              <a:cs typeface="Arial" panose="020B0604020202020204" pitchFamily="34" charset="0"/>
            </a:endParaRPr>
          </a:p>
        </p:txBody>
      </p:sp>
      <p:sp>
        <p:nvSpPr>
          <p:cNvPr id="11" name="标题 1">
            <a:extLst>
              <a:ext uri="{FF2B5EF4-FFF2-40B4-BE49-F238E27FC236}">
                <a16:creationId xmlns:a16="http://schemas.microsoft.com/office/drawing/2014/main" id="{6F812CF8-0C24-41B5-BCC9-3509E7B0D968}"/>
              </a:ext>
            </a:extLst>
          </p:cNvPr>
          <p:cNvSpPr txBox="1"/>
          <p:nvPr/>
        </p:nvSpPr>
        <p:spPr>
          <a:xfrm>
            <a:off x="706754" y="437418"/>
            <a:ext cx="10515600" cy="727075"/>
          </a:xfrm>
          <a:prstGeom prst="rect">
            <a:avLst/>
          </a:prstGeom>
        </p:spPr>
        <p:txBody>
          <a:bodyPr lIns="91436" tIns="45718" rIns="91436" bIns="45718"/>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595959"/>
                </a:solidFill>
              </a:rPr>
              <a:t>Results</a:t>
            </a:r>
          </a:p>
        </p:txBody>
      </p:sp>
      <p:sp>
        <p:nvSpPr>
          <p:cNvPr id="3" name="矩形: 圆角 2">
            <a:extLst>
              <a:ext uri="{FF2B5EF4-FFF2-40B4-BE49-F238E27FC236}">
                <a16:creationId xmlns:a16="http://schemas.microsoft.com/office/drawing/2014/main" id="{111C9ADB-63A3-4936-94C0-193C6F09164B}"/>
              </a:ext>
            </a:extLst>
          </p:cNvPr>
          <p:cNvSpPr/>
          <p:nvPr/>
        </p:nvSpPr>
        <p:spPr>
          <a:xfrm>
            <a:off x="2594023" y="1903743"/>
            <a:ext cx="4255185" cy="258014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Paired T-test</a:t>
            </a:r>
          </a:p>
          <a:p>
            <a:endParaRPr lang="en-US" altLang="zh-CN" sz="2000" dirty="0">
              <a:solidFill>
                <a:schemeClr val="bg1"/>
              </a:solidFill>
              <a:latin typeface="Times New Roman" panose="02020603050405020304" pitchFamily="18" charset="0"/>
              <a:cs typeface="Times New Roman" panose="02020603050405020304" pitchFamily="18" charset="0"/>
            </a:endParaRPr>
          </a:p>
          <a:p>
            <a:r>
              <a:rPr lang="en-US" altLang="zh-CN" sz="2000" dirty="0">
                <a:solidFill>
                  <a:schemeClr val="bg1"/>
                </a:solidFill>
                <a:latin typeface="Times New Roman" panose="02020603050405020304" pitchFamily="18" charset="0"/>
                <a:cs typeface="Times New Roman" panose="02020603050405020304" pitchFamily="18" charset="0"/>
              </a:rPr>
              <a:t>The difference between pleasantness of self-referential </a:t>
            </a:r>
            <a:r>
              <a:rPr lang="en-US" altLang="zh-CN" sz="2000" b="1" dirty="0">
                <a:solidFill>
                  <a:schemeClr val="bg1"/>
                </a:solidFill>
                <a:latin typeface="Times New Roman" panose="02020603050405020304" pitchFamily="18" charset="0"/>
                <a:cs typeface="Times New Roman" panose="02020603050405020304" pitchFamily="18" charset="0"/>
              </a:rPr>
              <a:t>criticism</a:t>
            </a:r>
            <a:r>
              <a:rPr lang="en-US" altLang="zh-CN" sz="2000" dirty="0">
                <a:solidFill>
                  <a:schemeClr val="bg1"/>
                </a:solidFill>
                <a:latin typeface="Times New Roman" panose="02020603050405020304" pitchFamily="18" charset="0"/>
                <a:cs typeface="Times New Roman" panose="02020603050405020304" pitchFamily="18" charset="0"/>
              </a:rPr>
              <a:t> and self referential </a:t>
            </a:r>
            <a:r>
              <a:rPr lang="en-US" altLang="zh-CN" sz="2000" b="1" dirty="0">
                <a:solidFill>
                  <a:schemeClr val="bg1"/>
                </a:solidFill>
                <a:latin typeface="Times New Roman" panose="02020603050405020304" pitchFamily="18" charset="0"/>
                <a:cs typeface="Times New Roman" panose="02020603050405020304" pitchFamily="18" charset="0"/>
              </a:rPr>
              <a:t>praise</a:t>
            </a:r>
            <a:endParaRPr lang="zh-CN" altLang="en-US" sz="2000" b="1" dirty="0">
              <a:solidFill>
                <a:schemeClr val="bg1"/>
              </a:solidFill>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82787B93-FFD9-4B2E-AC53-A8D81F401C84}"/>
              </a:ext>
            </a:extLst>
          </p:cNvPr>
          <p:cNvSpPr/>
          <p:nvPr/>
        </p:nvSpPr>
        <p:spPr>
          <a:xfrm>
            <a:off x="7344800" y="1903743"/>
            <a:ext cx="4410515" cy="258014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Pearson correlation</a:t>
            </a:r>
          </a:p>
          <a:p>
            <a:endParaRPr lang="en-US" altLang="zh-CN" sz="2000" dirty="0">
              <a:solidFill>
                <a:schemeClr val="bg1"/>
              </a:solidFill>
              <a:latin typeface="Times New Roman" panose="02020603050405020304" pitchFamily="18" charset="0"/>
              <a:cs typeface="Times New Roman" panose="02020603050405020304" pitchFamily="18" charset="0"/>
            </a:endParaRPr>
          </a:p>
          <a:p>
            <a:r>
              <a:rPr lang="en-US" altLang="zh-CN" sz="2000" dirty="0">
                <a:solidFill>
                  <a:schemeClr val="bg1"/>
                </a:solidFill>
                <a:latin typeface="Times New Roman" panose="02020603050405020304" pitchFamily="18" charset="0"/>
                <a:cs typeface="Times New Roman" panose="02020603050405020304" pitchFamily="18" charset="0"/>
              </a:rPr>
              <a:t>The correlation between </a:t>
            </a:r>
            <a:r>
              <a:rPr lang="en-US" altLang="zh-CN" sz="2000" b="1" dirty="0">
                <a:solidFill>
                  <a:schemeClr val="bg1"/>
                </a:solidFill>
                <a:latin typeface="Times New Roman" panose="02020603050405020304" pitchFamily="18" charset="0"/>
                <a:cs typeface="Times New Roman" panose="02020603050405020304" pitchFamily="18" charset="0"/>
              </a:rPr>
              <a:t>pleasantness</a:t>
            </a:r>
            <a:r>
              <a:rPr lang="en-US" altLang="zh-CN" sz="2000" dirty="0">
                <a:solidFill>
                  <a:schemeClr val="bg1"/>
                </a:solidFill>
                <a:latin typeface="Times New Roman" panose="02020603050405020304" pitchFamily="18" charset="0"/>
                <a:cs typeface="Times New Roman" panose="02020603050405020304" pitchFamily="18" charset="0"/>
              </a:rPr>
              <a:t> of self-referential criticism and the </a:t>
            </a:r>
            <a:r>
              <a:rPr lang="en-US" altLang="zh-CN" sz="2000" b="1" dirty="0">
                <a:solidFill>
                  <a:schemeClr val="bg1"/>
                </a:solidFill>
                <a:latin typeface="Times New Roman" panose="02020603050405020304" pitchFamily="18" charset="0"/>
                <a:cs typeface="Times New Roman" panose="02020603050405020304" pitchFamily="18" charset="0"/>
              </a:rPr>
              <a:t>CTQ score</a:t>
            </a:r>
            <a:r>
              <a:rPr lang="en-US" altLang="zh-CN" sz="2000" dirty="0">
                <a:solidFill>
                  <a:schemeClr val="bg1"/>
                </a:solidFill>
                <a:latin typeface="Times New Roman" panose="02020603050405020304" pitchFamily="18" charset="0"/>
                <a:cs typeface="Times New Roman" panose="02020603050405020304" pitchFamily="18" charset="0"/>
              </a:rPr>
              <a:t>. </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19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719580"/>
            <a:ext cx="2026920" cy="495632"/>
          </a:xfrm>
          <a:prstGeom prst="rect">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Introduction</a:t>
            </a:r>
            <a:endParaRPr kumimoji="1" lang="zh-CN" altLang="en-US" sz="1600" i="1" dirty="0">
              <a:solidFill>
                <a:schemeClr val="tx1"/>
              </a:solidFill>
            </a:endParaRPr>
          </a:p>
        </p:txBody>
      </p:sp>
      <p:sp>
        <p:nvSpPr>
          <p:cNvPr id="38" name="矩形 37"/>
          <p:cNvSpPr/>
          <p:nvPr/>
        </p:nvSpPr>
        <p:spPr>
          <a:xfrm>
            <a:off x="0" y="2946000"/>
            <a:ext cx="2026920" cy="4956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Results</a:t>
            </a:r>
            <a:endParaRPr kumimoji="1" lang="zh-CN" altLang="en-US" sz="1600" i="1" dirty="0">
              <a:solidFill>
                <a:schemeClr val="tx1"/>
              </a:solidFill>
              <a:latin typeface="Arial" panose="020B0604020202020204" pitchFamily="34" charset="0"/>
              <a:cs typeface="Arial" panose="020B0604020202020204" pitchFamily="34" charset="0"/>
            </a:endParaRPr>
          </a:p>
        </p:txBody>
      </p:sp>
      <p:sp>
        <p:nvSpPr>
          <p:cNvPr id="39" name="矩形 38"/>
          <p:cNvSpPr/>
          <p:nvPr/>
        </p:nvSpPr>
        <p:spPr>
          <a:xfrm>
            <a:off x="0" y="2332791"/>
            <a:ext cx="2026920" cy="495632"/>
          </a:xfrm>
          <a:prstGeom prst="rect">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endParaRPr kumimoji="1" lang="en-US" altLang="zh-CN" sz="1600" i="1" dirty="0">
              <a:solidFill>
                <a:srgbClr val="FFFFFF"/>
              </a:solidFill>
            </a:endParaRPr>
          </a:p>
          <a:p>
            <a:r>
              <a:rPr kumimoji="1" lang="en-US" altLang="zh-CN" sz="1600" i="1" dirty="0">
                <a:solidFill>
                  <a:schemeClr val="tx1"/>
                </a:solidFill>
                <a:latin typeface="Arial" panose="020B0604020202020204" pitchFamily="34" charset="0"/>
                <a:cs typeface="Arial" panose="020B0604020202020204" pitchFamily="34" charset="0"/>
              </a:rPr>
              <a:t>Research method</a:t>
            </a:r>
            <a:endParaRPr kumimoji="1" lang="en-US" altLang="zh-CN" sz="1600" i="1" dirty="0">
              <a:solidFill>
                <a:srgbClr val="FFFFFF"/>
              </a:solidFill>
              <a:latin typeface="Arial" panose="020B0604020202020204" pitchFamily="34" charset="0"/>
              <a:cs typeface="Arial" panose="020B0604020202020204" pitchFamily="34" charset="0"/>
            </a:endParaRPr>
          </a:p>
          <a:p>
            <a:endParaRPr kumimoji="1" lang="en-US" altLang="zh-CN" sz="1600" i="1" dirty="0">
              <a:solidFill>
                <a:schemeClr val="tx1"/>
              </a:solidFill>
              <a:latin typeface="Arial" panose="020B0604020202020204" pitchFamily="34" charset="0"/>
              <a:cs typeface="Arial" panose="020B0604020202020204" pitchFamily="34" charset="0"/>
            </a:endParaRPr>
          </a:p>
        </p:txBody>
      </p:sp>
      <p:sp>
        <p:nvSpPr>
          <p:cNvPr id="40" name="矩形 39"/>
          <p:cNvSpPr/>
          <p:nvPr/>
        </p:nvSpPr>
        <p:spPr>
          <a:xfrm>
            <a:off x="0" y="3559211"/>
            <a:ext cx="2026920" cy="495632"/>
          </a:xfrm>
          <a:prstGeom prst="rect">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Discussion</a:t>
            </a:r>
            <a:endParaRPr kumimoji="1" lang="zh-CN" altLang="en-US" sz="1600" i="1" dirty="0">
              <a:solidFill>
                <a:schemeClr val="tx1"/>
              </a:solidFill>
              <a:latin typeface="Arial" panose="020B0604020202020204" pitchFamily="34" charset="0"/>
              <a:cs typeface="Arial" panose="020B0604020202020204" pitchFamily="34" charset="0"/>
            </a:endParaRPr>
          </a:p>
        </p:txBody>
      </p:sp>
      <p:sp>
        <p:nvSpPr>
          <p:cNvPr id="11" name="标题 1">
            <a:extLst>
              <a:ext uri="{FF2B5EF4-FFF2-40B4-BE49-F238E27FC236}">
                <a16:creationId xmlns:a16="http://schemas.microsoft.com/office/drawing/2014/main" id="{6F812CF8-0C24-41B5-BCC9-3509E7B0D968}"/>
              </a:ext>
            </a:extLst>
          </p:cNvPr>
          <p:cNvSpPr txBox="1"/>
          <p:nvPr/>
        </p:nvSpPr>
        <p:spPr>
          <a:xfrm>
            <a:off x="706754" y="437418"/>
            <a:ext cx="10515600" cy="727075"/>
          </a:xfrm>
          <a:prstGeom prst="rect">
            <a:avLst/>
          </a:prstGeom>
        </p:spPr>
        <p:txBody>
          <a:bodyPr lIns="91436" tIns="45718" rIns="91436" bIns="45718"/>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595959"/>
                </a:solidFill>
              </a:rPr>
              <a:t>Results   Paired T-test</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89ED20F8-5C59-4C15-943D-DEAF9572A40A}"/>
                  </a:ext>
                </a:extLst>
              </p:cNvPr>
              <p:cNvSpPr txBox="1"/>
              <p:nvPr/>
            </p:nvSpPr>
            <p:spPr>
              <a:xfrm>
                <a:off x="2966427" y="4649673"/>
                <a:ext cx="7701573" cy="1188723"/>
              </a:xfrm>
              <a:prstGeom prst="rect">
                <a:avLst/>
              </a:prstGeom>
              <a:noFill/>
            </p:spPr>
            <p:txBody>
              <a:bodyPr wrap="square" rtlCol="0">
                <a:spAutoFit/>
              </a:bodyPr>
              <a:lstStyle/>
              <a:p>
                <a:r>
                  <a:rPr lang="en-US" altLang="zh-CN" sz="2400" dirty="0">
                    <a:solidFill>
                      <a:schemeClr val="bg1"/>
                    </a:solidFill>
                    <a:latin typeface="Times New Roman" panose="02020603050405020304" pitchFamily="18" charset="0"/>
                    <a:ea typeface="宋体" panose="02010600030101010101" pitchFamily="2" charset="-122"/>
                  </a:rPr>
                  <a:t>Assume that </a:t>
                </a:r>
                <a14:m>
                  <m:oMath xmlns:m="http://schemas.openxmlformats.org/officeDocument/2006/math">
                    <m:r>
                      <a:rPr lang="en-US" altLang="zh-CN" sz="2400" b="0" i="1" smtClean="0">
                        <a:solidFill>
                          <a:schemeClr val="bg1"/>
                        </a:solidFill>
                        <a:latin typeface="Cambria Math" panose="02040503050406030204" pitchFamily="18" charset="0"/>
                        <a:ea typeface="宋体" panose="02010600030101010101" pitchFamily="2" charset="-122"/>
                      </a:rPr>
                      <m:t>𝑑</m:t>
                    </m:r>
                    <m:r>
                      <a:rPr lang="en-US" altLang="zh-CN" sz="2400" b="0" i="1" smtClean="0">
                        <a:solidFill>
                          <a:schemeClr val="bg1"/>
                        </a:solidFill>
                        <a:latin typeface="Cambria Math" panose="02040503050406030204" pitchFamily="18" charset="0"/>
                        <a:ea typeface="宋体" panose="02010600030101010101" pitchFamily="2" charset="-122"/>
                      </a:rPr>
                      <m:t>=</m:t>
                    </m:r>
                    <m:sSub>
                      <m:sSubPr>
                        <m:ctrlPr>
                          <a:rPr lang="en-US" altLang="zh-CN" sz="2400" b="0" i="1" smtClean="0">
                            <a:solidFill>
                              <a:schemeClr val="bg1"/>
                            </a:solidFill>
                            <a:latin typeface="Cambria Math" panose="02040503050406030204" pitchFamily="18" charset="0"/>
                            <a:ea typeface="宋体" panose="02010600030101010101" pitchFamily="2" charset="-122"/>
                          </a:rPr>
                        </m:ctrlPr>
                      </m:sSubPr>
                      <m:e>
                        <m:r>
                          <a:rPr lang="en-US" altLang="zh-CN" sz="2400" b="0" i="1" smtClean="0">
                            <a:solidFill>
                              <a:schemeClr val="bg1"/>
                            </a:solidFill>
                            <a:latin typeface="Cambria Math" panose="02040503050406030204" pitchFamily="18" charset="0"/>
                            <a:ea typeface="宋体" panose="02010600030101010101" pitchFamily="2" charset="-122"/>
                          </a:rPr>
                          <m:t>𝑥</m:t>
                        </m:r>
                      </m:e>
                      <m:sub>
                        <m:r>
                          <a:rPr lang="en-US" altLang="zh-CN" sz="2400" b="0" i="1" smtClean="0">
                            <a:solidFill>
                              <a:schemeClr val="bg1"/>
                            </a:solidFill>
                            <a:latin typeface="Cambria Math" panose="02040503050406030204" pitchFamily="18" charset="0"/>
                            <a:ea typeface="宋体" panose="02010600030101010101" pitchFamily="2" charset="-122"/>
                          </a:rPr>
                          <m:t>1</m:t>
                        </m:r>
                        <m:r>
                          <a:rPr lang="en-US" altLang="zh-CN" sz="2400" b="0" i="1" smtClean="0">
                            <a:solidFill>
                              <a:schemeClr val="bg1"/>
                            </a:solidFill>
                            <a:latin typeface="Cambria Math" panose="02040503050406030204" pitchFamily="18" charset="0"/>
                            <a:ea typeface="宋体" panose="02010600030101010101" pitchFamily="2" charset="-122"/>
                          </a:rPr>
                          <m:t>𝑖</m:t>
                        </m:r>
                      </m:sub>
                    </m:sSub>
                    <m:r>
                      <a:rPr lang="en-US" altLang="zh-CN" sz="2400" b="0" i="1" smtClean="0">
                        <a:solidFill>
                          <a:schemeClr val="bg1"/>
                        </a:solidFill>
                        <a:latin typeface="Cambria Math" panose="02040503050406030204" pitchFamily="18" charset="0"/>
                        <a:ea typeface="宋体" panose="02010600030101010101" pitchFamily="2" charset="-122"/>
                      </a:rPr>
                      <m:t>−</m:t>
                    </m:r>
                    <m:sSub>
                      <m:sSubPr>
                        <m:ctrlPr>
                          <a:rPr lang="en-US" altLang="zh-CN" sz="2400" b="0" i="1" smtClean="0">
                            <a:solidFill>
                              <a:schemeClr val="bg1"/>
                            </a:solidFill>
                            <a:latin typeface="Cambria Math" panose="02040503050406030204" pitchFamily="18" charset="0"/>
                            <a:ea typeface="宋体" panose="02010600030101010101" pitchFamily="2" charset="-122"/>
                          </a:rPr>
                        </m:ctrlPr>
                      </m:sSubPr>
                      <m:e>
                        <m:r>
                          <a:rPr lang="en-US" altLang="zh-CN" sz="2400" b="0" i="1" smtClean="0">
                            <a:solidFill>
                              <a:schemeClr val="bg1"/>
                            </a:solidFill>
                            <a:latin typeface="Cambria Math" panose="02040503050406030204" pitchFamily="18" charset="0"/>
                            <a:ea typeface="宋体" panose="02010600030101010101" pitchFamily="2" charset="-122"/>
                          </a:rPr>
                          <m:t>𝑥</m:t>
                        </m:r>
                      </m:e>
                      <m:sub>
                        <m:r>
                          <a:rPr lang="en-US" altLang="zh-CN" sz="2400" b="0" i="1" smtClean="0">
                            <a:solidFill>
                              <a:schemeClr val="bg1"/>
                            </a:solidFill>
                            <a:latin typeface="Cambria Math" panose="02040503050406030204" pitchFamily="18" charset="0"/>
                            <a:ea typeface="宋体" panose="02010600030101010101" pitchFamily="2" charset="-122"/>
                          </a:rPr>
                          <m:t>2</m:t>
                        </m:r>
                        <m:r>
                          <a:rPr lang="en-US" altLang="zh-CN" sz="2400" b="0" i="1" smtClean="0">
                            <a:solidFill>
                              <a:schemeClr val="bg1"/>
                            </a:solidFill>
                            <a:latin typeface="Cambria Math" panose="02040503050406030204" pitchFamily="18" charset="0"/>
                            <a:ea typeface="宋体" panose="02010600030101010101" pitchFamily="2" charset="-122"/>
                          </a:rPr>
                          <m:t>𝑖</m:t>
                        </m:r>
                      </m:sub>
                    </m:sSub>
                  </m:oMath>
                </a14:m>
                <a:r>
                  <a:rPr lang="en-US" altLang="zh-CN" sz="2400" dirty="0">
                    <a:solidFill>
                      <a:schemeClr val="bg1"/>
                    </a:solidFill>
                    <a:latin typeface="Times New Roman" panose="02020603050405020304" pitchFamily="18" charset="0"/>
                    <a:ea typeface="宋体" panose="02010600030101010101" pitchFamily="2" charset="-122"/>
                  </a:rPr>
                  <a:t>, using the equation </a:t>
                </a:r>
                <a14:m>
                  <m:oMath xmlns:m="http://schemas.openxmlformats.org/officeDocument/2006/math">
                    <m:r>
                      <a:rPr lang="en-US" altLang="zh-CN" sz="2400" b="0" i="1" smtClean="0">
                        <a:solidFill>
                          <a:schemeClr val="bg1"/>
                        </a:solidFill>
                        <a:latin typeface="Cambria Math" panose="02040503050406030204" pitchFamily="18" charset="0"/>
                        <a:ea typeface="宋体" panose="02010600030101010101" pitchFamily="2" charset="-122"/>
                      </a:rPr>
                      <m:t>𝑡</m:t>
                    </m:r>
                    <m:r>
                      <a:rPr lang="en-US" altLang="zh-CN" sz="2400" b="0" i="1" smtClean="0">
                        <a:solidFill>
                          <a:schemeClr val="bg1"/>
                        </a:solidFill>
                        <a:latin typeface="Cambria Math" panose="02040503050406030204" pitchFamily="18" charset="0"/>
                        <a:ea typeface="宋体" panose="02010600030101010101" pitchFamily="2" charset="-122"/>
                      </a:rPr>
                      <m:t>=</m:t>
                    </m:r>
                    <m:f>
                      <m:fPr>
                        <m:ctrlPr>
                          <a:rPr lang="en-US" altLang="zh-CN" sz="2400" b="0" i="1" smtClean="0">
                            <a:solidFill>
                              <a:schemeClr val="bg1"/>
                            </a:solidFill>
                            <a:latin typeface="Cambria Math" panose="02040503050406030204" pitchFamily="18" charset="0"/>
                            <a:ea typeface="宋体" panose="02010600030101010101" pitchFamily="2" charset="-122"/>
                          </a:rPr>
                        </m:ctrlPr>
                      </m:fPr>
                      <m:num>
                        <m:acc>
                          <m:accPr>
                            <m:chr m:val="̅"/>
                            <m:ctrlPr>
                              <a:rPr lang="en-US" altLang="zh-CN" sz="2400" b="0" i="1" smtClean="0">
                                <a:solidFill>
                                  <a:schemeClr val="bg1"/>
                                </a:solidFill>
                                <a:latin typeface="Cambria Math" panose="02040503050406030204" pitchFamily="18" charset="0"/>
                                <a:ea typeface="宋体" panose="02010600030101010101" pitchFamily="2" charset="-122"/>
                              </a:rPr>
                            </m:ctrlPr>
                          </m:accPr>
                          <m:e>
                            <m:r>
                              <a:rPr lang="en-US" altLang="zh-CN" sz="2400" b="0" i="1" smtClean="0">
                                <a:solidFill>
                                  <a:schemeClr val="bg1"/>
                                </a:solidFill>
                                <a:latin typeface="Cambria Math" panose="02040503050406030204" pitchFamily="18" charset="0"/>
                                <a:ea typeface="宋体" panose="02010600030101010101" pitchFamily="2" charset="-122"/>
                              </a:rPr>
                              <m:t>𝑑</m:t>
                            </m:r>
                          </m:e>
                        </m:acc>
                        <m:r>
                          <a:rPr lang="en-US" altLang="zh-CN" sz="2400" b="0" i="1" smtClean="0">
                            <a:solidFill>
                              <a:schemeClr val="bg1"/>
                            </a:solidFill>
                            <a:latin typeface="Cambria Math" panose="02040503050406030204" pitchFamily="18" charset="0"/>
                            <a:ea typeface="宋体" panose="02010600030101010101" pitchFamily="2" charset="-122"/>
                          </a:rPr>
                          <m:t>−</m:t>
                        </m:r>
                        <m:sSub>
                          <m:sSubPr>
                            <m:ctrlPr>
                              <a:rPr lang="en-US" altLang="zh-CN" sz="2400" b="0" i="1" smtClean="0">
                                <a:solidFill>
                                  <a:schemeClr val="bg1"/>
                                </a:solidFill>
                                <a:latin typeface="Cambria Math" panose="02040503050406030204" pitchFamily="18" charset="0"/>
                                <a:ea typeface="宋体" panose="02010600030101010101" pitchFamily="2" charset="-122"/>
                              </a:rPr>
                            </m:ctrlPr>
                          </m:sSubPr>
                          <m:e>
                            <m:r>
                              <a:rPr lang="en-US" altLang="zh-CN" sz="2400" b="0" i="1" smtClean="0">
                                <a:solidFill>
                                  <a:schemeClr val="bg1"/>
                                </a:solidFill>
                                <a:latin typeface="Cambria Math" panose="02040503050406030204" pitchFamily="18" charset="0"/>
                                <a:ea typeface="宋体" panose="02010600030101010101" pitchFamily="2" charset="-122"/>
                              </a:rPr>
                              <m:t>𝜇</m:t>
                            </m:r>
                          </m:e>
                          <m:sub>
                            <m:r>
                              <a:rPr lang="en-US" altLang="zh-CN" sz="2400" b="0" i="1" smtClean="0">
                                <a:solidFill>
                                  <a:schemeClr val="bg1"/>
                                </a:solidFill>
                                <a:latin typeface="Cambria Math" panose="02040503050406030204" pitchFamily="18" charset="0"/>
                                <a:ea typeface="宋体" panose="02010600030101010101" pitchFamily="2" charset="-122"/>
                              </a:rPr>
                              <m:t>0</m:t>
                            </m:r>
                          </m:sub>
                        </m:sSub>
                      </m:num>
                      <m:den>
                        <m:f>
                          <m:fPr>
                            <m:ctrlPr>
                              <a:rPr lang="en-US" altLang="zh-CN" sz="2400" b="0" i="1" smtClean="0">
                                <a:solidFill>
                                  <a:schemeClr val="bg1"/>
                                </a:solidFill>
                                <a:latin typeface="Cambria Math" panose="02040503050406030204" pitchFamily="18" charset="0"/>
                                <a:ea typeface="宋体" panose="02010600030101010101" pitchFamily="2" charset="-122"/>
                              </a:rPr>
                            </m:ctrlPr>
                          </m:fPr>
                          <m:num>
                            <m:r>
                              <a:rPr lang="en-US" altLang="zh-CN" sz="2400" b="0" i="1" smtClean="0">
                                <a:solidFill>
                                  <a:schemeClr val="bg1"/>
                                </a:solidFill>
                                <a:latin typeface="Cambria Math" panose="02040503050406030204" pitchFamily="18" charset="0"/>
                                <a:ea typeface="宋体" panose="02010600030101010101" pitchFamily="2" charset="-122"/>
                              </a:rPr>
                              <m:t>𝑠</m:t>
                            </m:r>
                          </m:num>
                          <m:den>
                            <m:rad>
                              <m:radPr>
                                <m:degHide m:val="on"/>
                                <m:ctrlPr>
                                  <a:rPr lang="en-US" altLang="zh-CN" sz="2400" b="0" i="1" smtClean="0">
                                    <a:solidFill>
                                      <a:schemeClr val="bg1"/>
                                    </a:solidFill>
                                    <a:latin typeface="Cambria Math" panose="02040503050406030204" pitchFamily="18" charset="0"/>
                                    <a:ea typeface="宋体" panose="02010600030101010101" pitchFamily="2" charset="-122"/>
                                  </a:rPr>
                                </m:ctrlPr>
                              </m:radPr>
                              <m:deg/>
                              <m:e>
                                <m:r>
                                  <a:rPr lang="en-US" altLang="zh-CN" sz="2400" b="0" i="1" smtClean="0">
                                    <a:solidFill>
                                      <a:schemeClr val="bg1"/>
                                    </a:solidFill>
                                    <a:latin typeface="Cambria Math" panose="02040503050406030204" pitchFamily="18" charset="0"/>
                                    <a:ea typeface="宋体" panose="02010600030101010101" pitchFamily="2" charset="-122"/>
                                  </a:rPr>
                                  <m:t>𝑛</m:t>
                                </m:r>
                              </m:e>
                            </m:rad>
                          </m:den>
                        </m:f>
                      </m:den>
                    </m:f>
                  </m:oMath>
                </a14:m>
                <a:r>
                  <a:rPr lang="en-US" altLang="zh-CN" sz="3200" dirty="0">
                    <a:solidFill>
                      <a:schemeClr val="bg1"/>
                    </a:solidFill>
                    <a:latin typeface="Times New Roman" panose="02020603050405020304" pitchFamily="18" charset="0"/>
                    <a:ea typeface="宋体" panose="02010600030101010101" pitchFamily="2" charset="-122"/>
                  </a:rPr>
                  <a:t>  ,</a:t>
                </a:r>
                <a:r>
                  <a:rPr lang="en-US" altLang="zh-CN" sz="2400" dirty="0">
                    <a:solidFill>
                      <a:schemeClr val="bg1"/>
                    </a:solidFill>
                    <a:latin typeface="Times New Roman" panose="02020603050405020304" pitchFamily="18" charset="0"/>
                    <a:ea typeface="宋体" panose="02010600030101010101" pitchFamily="2" charset="-122"/>
                  </a:rPr>
                  <a:t> </a:t>
                </a:r>
              </a:p>
              <a:p>
                <a:r>
                  <a:rPr lang="en-US" altLang="zh-CN" sz="2400" dirty="0">
                    <a:solidFill>
                      <a:schemeClr val="bg1"/>
                    </a:solidFill>
                    <a:latin typeface="Times New Roman" panose="02020603050405020304" pitchFamily="18" charset="0"/>
                    <a:ea typeface="宋体" panose="02010600030101010101" pitchFamily="2" charset="-122"/>
                  </a:rPr>
                  <a:t>we could calculate the t value. </a:t>
                </a:r>
                <a:endParaRPr lang="zh-CN" altLang="en-US" sz="2400" dirty="0">
                  <a:solidFill>
                    <a:schemeClr val="bg1"/>
                  </a:solidFill>
                  <a:latin typeface="Times New Roman" panose="02020603050405020304" pitchFamily="18" charset="0"/>
                  <a:ea typeface="宋体" panose="02010600030101010101" pitchFamily="2" charset="-122"/>
                </a:endParaRPr>
              </a:p>
            </p:txBody>
          </p:sp>
        </mc:Choice>
        <mc:Fallback>
          <p:sp>
            <p:nvSpPr>
              <p:cNvPr id="3" name="文本框 2">
                <a:extLst>
                  <a:ext uri="{FF2B5EF4-FFF2-40B4-BE49-F238E27FC236}">
                    <a16:creationId xmlns:a16="http://schemas.microsoft.com/office/drawing/2014/main" id="{89ED20F8-5C59-4C15-943D-DEAF9572A40A}"/>
                  </a:ext>
                </a:extLst>
              </p:cNvPr>
              <p:cNvSpPr txBox="1">
                <a:spLocks noRot="1" noChangeAspect="1" noMove="1" noResize="1" noEditPoints="1" noAdjustHandles="1" noChangeArrowheads="1" noChangeShapeType="1" noTextEdit="1"/>
              </p:cNvSpPr>
              <p:nvPr/>
            </p:nvSpPr>
            <p:spPr>
              <a:xfrm>
                <a:off x="2966427" y="4649673"/>
                <a:ext cx="7701573" cy="1188723"/>
              </a:xfrm>
              <a:prstGeom prst="rect">
                <a:avLst/>
              </a:prstGeom>
              <a:blipFill>
                <a:blip r:embed="rId2"/>
                <a:stretch>
                  <a:fillRect l="-1267" t="-5641" b="-1076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D68F5602-1283-4925-909D-CA30C254B5A8}"/>
              </a:ext>
            </a:extLst>
          </p:cNvPr>
          <p:cNvPicPr>
            <a:picLocks noChangeAspect="1"/>
          </p:cNvPicPr>
          <p:nvPr/>
        </p:nvPicPr>
        <p:blipFill>
          <a:blip r:embed="rId3"/>
          <a:stretch>
            <a:fillRect/>
          </a:stretch>
        </p:blipFill>
        <p:spPr>
          <a:xfrm>
            <a:off x="3559436" y="2401972"/>
            <a:ext cx="6403712" cy="2086870"/>
          </a:xfrm>
          <a:prstGeom prst="rect">
            <a:avLst/>
          </a:prstGeom>
        </p:spPr>
      </p:pic>
      <p:sp>
        <p:nvSpPr>
          <p:cNvPr id="12" name="矩形: 圆角 11">
            <a:extLst>
              <a:ext uri="{FF2B5EF4-FFF2-40B4-BE49-F238E27FC236}">
                <a16:creationId xmlns:a16="http://schemas.microsoft.com/office/drawing/2014/main" id="{92C31F29-7EDA-40E7-8AFC-E54A1148F610}"/>
              </a:ext>
            </a:extLst>
          </p:cNvPr>
          <p:cNvSpPr/>
          <p:nvPr/>
        </p:nvSpPr>
        <p:spPr>
          <a:xfrm>
            <a:off x="2478314" y="1476628"/>
            <a:ext cx="2331811" cy="61320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effectLst/>
                <a:latin typeface="Times New Roman" panose="02020603050405020304" pitchFamily="18" charset="0"/>
                <a:ea typeface="宋体" panose="02010600030101010101" pitchFamily="2" charset="-122"/>
              </a:rPr>
              <a:t>1. hypothesis</a:t>
            </a:r>
            <a:endParaRPr lang="zh-CN" altLang="en-US" sz="2800" dirty="0">
              <a:solidFill>
                <a:schemeClr val="bg1"/>
              </a:solidFill>
            </a:endParaRPr>
          </a:p>
        </p:txBody>
      </p:sp>
      <p:sp>
        <p:nvSpPr>
          <p:cNvPr id="13" name="矩形: 圆角 12">
            <a:extLst>
              <a:ext uri="{FF2B5EF4-FFF2-40B4-BE49-F238E27FC236}">
                <a16:creationId xmlns:a16="http://schemas.microsoft.com/office/drawing/2014/main" id="{0BE6B0DA-0A1D-4EB8-AB67-645B72870DE4}"/>
              </a:ext>
            </a:extLst>
          </p:cNvPr>
          <p:cNvSpPr/>
          <p:nvPr/>
        </p:nvSpPr>
        <p:spPr>
          <a:xfrm>
            <a:off x="5595387" y="1472047"/>
            <a:ext cx="2331811" cy="61320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effectLst/>
                <a:latin typeface="Times New Roman" panose="02020603050405020304" pitchFamily="18" charset="0"/>
                <a:ea typeface="宋体" panose="02010600030101010101" pitchFamily="2" charset="-122"/>
              </a:rPr>
              <a:t>2. calculate</a:t>
            </a:r>
            <a:endParaRPr lang="zh-CN" altLang="en-US" sz="2800" dirty="0">
              <a:solidFill>
                <a:schemeClr val="bg1"/>
              </a:solidFill>
            </a:endParaRPr>
          </a:p>
        </p:txBody>
      </p:sp>
      <p:sp>
        <p:nvSpPr>
          <p:cNvPr id="14" name="矩形: 圆角 13">
            <a:extLst>
              <a:ext uri="{FF2B5EF4-FFF2-40B4-BE49-F238E27FC236}">
                <a16:creationId xmlns:a16="http://schemas.microsoft.com/office/drawing/2014/main" id="{2CB07665-1672-4CE9-93C0-2149BB8BC4C6}"/>
              </a:ext>
            </a:extLst>
          </p:cNvPr>
          <p:cNvSpPr/>
          <p:nvPr/>
        </p:nvSpPr>
        <p:spPr>
          <a:xfrm>
            <a:off x="8921070" y="1476628"/>
            <a:ext cx="2331811" cy="61320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solidFill>
                <a:effectLst/>
                <a:latin typeface="Times New Roman" panose="02020603050405020304" pitchFamily="18" charset="0"/>
                <a:ea typeface="宋体" panose="02010600030101010101" pitchFamily="2" charset="-122"/>
              </a:rPr>
              <a:t>3. evaluate</a:t>
            </a:r>
            <a:endParaRPr lang="zh-CN" altLang="en-US" sz="2800" dirty="0">
              <a:solidFill>
                <a:schemeClr val="bg1"/>
              </a:solidFill>
            </a:endParaRPr>
          </a:p>
        </p:txBody>
      </p:sp>
      <p:sp>
        <p:nvSpPr>
          <p:cNvPr id="2" name="文本框 1">
            <a:extLst>
              <a:ext uri="{FF2B5EF4-FFF2-40B4-BE49-F238E27FC236}">
                <a16:creationId xmlns:a16="http://schemas.microsoft.com/office/drawing/2014/main" id="{68B70EDA-A6BF-4225-B22D-CBF06480A321}"/>
              </a:ext>
            </a:extLst>
          </p:cNvPr>
          <p:cNvSpPr txBox="1"/>
          <p:nvPr/>
        </p:nvSpPr>
        <p:spPr>
          <a:xfrm>
            <a:off x="776050" y="6169379"/>
            <a:ext cx="10377008" cy="338554"/>
          </a:xfrm>
          <a:prstGeom prst="rect">
            <a:avLst/>
          </a:prstGeom>
          <a:noFill/>
        </p:spPr>
        <p:txBody>
          <a:bodyPr wrap="none" rtlCol="0">
            <a:spAutoFit/>
          </a:bodyPr>
          <a:lstStyle/>
          <a:p>
            <a:r>
              <a:rPr lang="en-US" altLang="zh-CN" sz="1600" dirty="0">
                <a:solidFill>
                  <a:schemeClr val="bg1"/>
                </a:solidFill>
                <a:latin typeface="Times New Roman" panose="02020603050405020304" pitchFamily="18" charset="0"/>
                <a:cs typeface="Times New Roman" panose="02020603050405020304" pitchFamily="18" charset="0"/>
              </a:rPr>
              <a:t>Ref: </a:t>
            </a:r>
            <a:r>
              <a:rPr lang="en-US" altLang="zh-CN" sz="1600" b="0" i="0" dirty="0">
                <a:solidFill>
                  <a:srgbClr val="222222"/>
                </a:solidFill>
                <a:effectLst/>
                <a:latin typeface="Times New Roman" panose="02020603050405020304" pitchFamily="18" charset="0"/>
                <a:cs typeface="Times New Roman" panose="02020603050405020304" pitchFamily="18" charset="0"/>
              </a:rPr>
              <a:t>David, H. A., &amp; </a:t>
            </a:r>
            <a:r>
              <a:rPr lang="en-US" altLang="zh-CN" sz="1600" b="0" i="0" dirty="0" err="1">
                <a:solidFill>
                  <a:srgbClr val="222222"/>
                </a:solidFill>
                <a:effectLst/>
                <a:latin typeface="Times New Roman" panose="02020603050405020304" pitchFamily="18" charset="0"/>
                <a:cs typeface="Times New Roman" panose="02020603050405020304" pitchFamily="18" charset="0"/>
              </a:rPr>
              <a:t>Gunnink</a:t>
            </a:r>
            <a:r>
              <a:rPr lang="en-US" altLang="zh-CN" sz="1600" b="0" i="0" dirty="0">
                <a:solidFill>
                  <a:srgbClr val="222222"/>
                </a:solidFill>
                <a:effectLst/>
                <a:latin typeface="Times New Roman" panose="02020603050405020304" pitchFamily="18" charset="0"/>
                <a:cs typeface="Times New Roman" panose="02020603050405020304" pitchFamily="18" charset="0"/>
              </a:rPr>
              <a:t>, J. L. (1997). The paired t test under artificial pairing. </a:t>
            </a:r>
            <a:r>
              <a:rPr lang="en-US" altLang="zh-CN" sz="1600" b="0" i="1" dirty="0">
                <a:solidFill>
                  <a:srgbClr val="222222"/>
                </a:solidFill>
                <a:effectLst/>
                <a:latin typeface="Times New Roman" panose="02020603050405020304" pitchFamily="18" charset="0"/>
                <a:cs typeface="Times New Roman" panose="02020603050405020304" pitchFamily="18" charset="0"/>
              </a:rPr>
              <a:t>The American Statistician</a:t>
            </a:r>
            <a:r>
              <a:rPr lang="en-US" altLang="zh-CN" sz="1600" b="0" i="0" dirty="0">
                <a:solidFill>
                  <a:srgbClr val="222222"/>
                </a:solidFill>
                <a:effectLst/>
                <a:latin typeface="Times New Roman" panose="02020603050405020304" pitchFamily="18" charset="0"/>
                <a:cs typeface="Times New Roman" panose="02020603050405020304" pitchFamily="18" charset="0"/>
              </a:rPr>
              <a:t>, </a:t>
            </a:r>
            <a:r>
              <a:rPr lang="en-US" altLang="zh-CN" sz="1600" b="0" i="1" dirty="0">
                <a:solidFill>
                  <a:srgbClr val="222222"/>
                </a:solidFill>
                <a:effectLst/>
                <a:latin typeface="Times New Roman" panose="02020603050405020304" pitchFamily="18" charset="0"/>
                <a:cs typeface="Times New Roman" panose="02020603050405020304" pitchFamily="18" charset="0"/>
              </a:rPr>
              <a:t>51</a:t>
            </a:r>
            <a:r>
              <a:rPr lang="en-US" altLang="zh-CN" sz="1600" b="0" i="0" dirty="0">
                <a:solidFill>
                  <a:srgbClr val="222222"/>
                </a:solidFill>
                <a:effectLst/>
                <a:latin typeface="Times New Roman" panose="02020603050405020304" pitchFamily="18" charset="0"/>
                <a:cs typeface="Times New Roman" panose="02020603050405020304" pitchFamily="18" charset="0"/>
              </a:rPr>
              <a:t>(1), 9-12.</a:t>
            </a:r>
            <a:endParaRPr lang="zh-CN" alt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479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719580"/>
            <a:ext cx="2026920" cy="495632"/>
          </a:xfrm>
          <a:prstGeom prst="rect">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Introduction</a:t>
            </a:r>
            <a:endParaRPr kumimoji="1" lang="zh-CN" altLang="en-US" sz="1600" i="1" dirty="0">
              <a:solidFill>
                <a:schemeClr val="tx1"/>
              </a:solidFill>
            </a:endParaRPr>
          </a:p>
        </p:txBody>
      </p:sp>
      <p:sp>
        <p:nvSpPr>
          <p:cNvPr id="38" name="矩形 37"/>
          <p:cNvSpPr/>
          <p:nvPr/>
        </p:nvSpPr>
        <p:spPr>
          <a:xfrm>
            <a:off x="0" y="2946000"/>
            <a:ext cx="2026920" cy="4956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Results</a:t>
            </a:r>
            <a:endParaRPr kumimoji="1" lang="zh-CN" altLang="en-US" sz="1600" i="1" dirty="0">
              <a:solidFill>
                <a:schemeClr val="tx1"/>
              </a:solidFill>
              <a:latin typeface="Arial" panose="020B0604020202020204" pitchFamily="34" charset="0"/>
              <a:cs typeface="Arial" panose="020B0604020202020204" pitchFamily="34" charset="0"/>
            </a:endParaRPr>
          </a:p>
        </p:txBody>
      </p:sp>
      <p:sp>
        <p:nvSpPr>
          <p:cNvPr id="39" name="矩形 38"/>
          <p:cNvSpPr/>
          <p:nvPr/>
        </p:nvSpPr>
        <p:spPr>
          <a:xfrm>
            <a:off x="0" y="2332791"/>
            <a:ext cx="2026920" cy="495632"/>
          </a:xfrm>
          <a:prstGeom prst="rect">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endParaRPr kumimoji="1" lang="en-US" altLang="zh-CN" sz="1600" i="1" dirty="0">
              <a:solidFill>
                <a:srgbClr val="FFFFFF"/>
              </a:solidFill>
            </a:endParaRPr>
          </a:p>
          <a:p>
            <a:r>
              <a:rPr kumimoji="1" lang="en-US" altLang="zh-CN" sz="1600" i="1" dirty="0">
                <a:solidFill>
                  <a:schemeClr val="tx1"/>
                </a:solidFill>
                <a:latin typeface="Arial" panose="020B0604020202020204" pitchFamily="34" charset="0"/>
                <a:cs typeface="Arial" panose="020B0604020202020204" pitchFamily="34" charset="0"/>
              </a:rPr>
              <a:t>Research method</a:t>
            </a:r>
            <a:endParaRPr kumimoji="1" lang="en-US" altLang="zh-CN" sz="1600" i="1" dirty="0">
              <a:solidFill>
                <a:srgbClr val="FFFFFF"/>
              </a:solidFill>
              <a:latin typeface="Arial" panose="020B0604020202020204" pitchFamily="34" charset="0"/>
              <a:cs typeface="Arial" panose="020B0604020202020204" pitchFamily="34" charset="0"/>
            </a:endParaRPr>
          </a:p>
          <a:p>
            <a:endParaRPr kumimoji="1" lang="en-US" altLang="zh-CN" sz="1600" i="1" dirty="0">
              <a:solidFill>
                <a:schemeClr val="tx1"/>
              </a:solidFill>
              <a:latin typeface="Arial" panose="020B0604020202020204" pitchFamily="34" charset="0"/>
              <a:cs typeface="Arial" panose="020B0604020202020204" pitchFamily="34" charset="0"/>
            </a:endParaRPr>
          </a:p>
        </p:txBody>
      </p:sp>
      <p:sp>
        <p:nvSpPr>
          <p:cNvPr id="40" name="矩形 39"/>
          <p:cNvSpPr/>
          <p:nvPr/>
        </p:nvSpPr>
        <p:spPr>
          <a:xfrm>
            <a:off x="0" y="3559211"/>
            <a:ext cx="2026920" cy="495632"/>
          </a:xfrm>
          <a:prstGeom prst="rect">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Discussion</a:t>
            </a:r>
            <a:endParaRPr kumimoji="1" lang="zh-CN" altLang="en-US" sz="1600" i="1" dirty="0">
              <a:solidFill>
                <a:schemeClr val="tx1"/>
              </a:solidFill>
              <a:latin typeface="Arial" panose="020B0604020202020204" pitchFamily="34" charset="0"/>
              <a:cs typeface="Arial" panose="020B0604020202020204" pitchFamily="34" charset="0"/>
            </a:endParaRPr>
          </a:p>
        </p:txBody>
      </p:sp>
      <p:sp>
        <p:nvSpPr>
          <p:cNvPr id="11" name="标题 1">
            <a:extLst>
              <a:ext uri="{FF2B5EF4-FFF2-40B4-BE49-F238E27FC236}">
                <a16:creationId xmlns:a16="http://schemas.microsoft.com/office/drawing/2014/main" id="{6F812CF8-0C24-41B5-BCC9-3509E7B0D968}"/>
              </a:ext>
            </a:extLst>
          </p:cNvPr>
          <p:cNvSpPr txBox="1"/>
          <p:nvPr/>
        </p:nvSpPr>
        <p:spPr>
          <a:xfrm>
            <a:off x="706754" y="437418"/>
            <a:ext cx="10515600" cy="727075"/>
          </a:xfrm>
          <a:prstGeom prst="rect">
            <a:avLst/>
          </a:prstGeom>
        </p:spPr>
        <p:txBody>
          <a:bodyPr lIns="91436" tIns="45718" rIns="91436" bIns="45718"/>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595959"/>
                </a:solidFill>
              </a:rPr>
              <a:t>Results   Pearson correlation</a:t>
            </a:r>
          </a:p>
        </p:txBody>
      </p:sp>
      <p:pic>
        <p:nvPicPr>
          <p:cNvPr id="2" name="图片 1">
            <a:extLst>
              <a:ext uri="{FF2B5EF4-FFF2-40B4-BE49-F238E27FC236}">
                <a16:creationId xmlns:a16="http://schemas.microsoft.com/office/drawing/2014/main" id="{C85B1228-D018-4336-AE64-ADA57C2F04CE}"/>
              </a:ext>
            </a:extLst>
          </p:cNvPr>
          <p:cNvPicPr>
            <a:picLocks noChangeAspect="1"/>
          </p:cNvPicPr>
          <p:nvPr/>
        </p:nvPicPr>
        <p:blipFill>
          <a:blip r:embed="rId2"/>
          <a:stretch>
            <a:fillRect/>
          </a:stretch>
        </p:blipFill>
        <p:spPr>
          <a:xfrm>
            <a:off x="5212080" y="1417478"/>
            <a:ext cx="4379596" cy="944374"/>
          </a:xfrm>
          <a:prstGeom prst="rect">
            <a:avLst/>
          </a:prstGeom>
        </p:spPr>
      </p:pic>
      <p:pic>
        <p:nvPicPr>
          <p:cNvPr id="4" name="图片 3">
            <a:extLst>
              <a:ext uri="{FF2B5EF4-FFF2-40B4-BE49-F238E27FC236}">
                <a16:creationId xmlns:a16="http://schemas.microsoft.com/office/drawing/2014/main" id="{E15B38FD-5F27-4223-B9B6-04D9B7E1152F}"/>
              </a:ext>
            </a:extLst>
          </p:cNvPr>
          <p:cNvPicPr>
            <a:picLocks noChangeAspect="1"/>
          </p:cNvPicPr>
          <p:nvPr/>
        </p:nvPicPr>
        <p:blipFill>
          <a:blip r:embed="rId3"/>
          <a:stretch>
            <a:fillRect/>
          </a:stretch>
        </p:blipFill>
        <p:spPr>
          <a:xfrm>
            <a:off x="2961439" y="2580607"/>
            <a:ext cx="8565715" cy="3268317"/>
          </a:xfrm>
          <a:prstGeom prst="rect">
            <a:avLst/>
          </a:prstGeom>
        </p:spPr>
      </p:pic>
      <p:sp>
        <p:nvSpPr>
          <p:cNvPr id="10" name="文本框 9">
            <a:extLst>
              <a:ext uri="{FF2B5EF4-FFF2-40B4-BE49-F238E27FC236}">
                <a16:creationId xmlns:a16="http://schemas.microsoft.com/office/drawing/2014/main" id="{A372149B-F320-49F3-8605-F72D9AE0036E}"/>
              </a:ext>
            </a:extLst>
          </p:cNvPr>
          <p:cNvSpPr txBox="1"/>
          <p:nvPr/>
        </p:nvSpPr>
        <p:spPr>
          <a:xfrm>
            <a:off x="2240906" y="6169379"/>
            <a:ext cx="7710188" cy="338554"/>
          </a:xfrm>
          <a:prstGeom prst="rect">
            <a:avLst/>
          </a:prstGeom>
          <a:noFill/>
        </p:spPr>
        <p:txBody>
          <a:bodyPr wrap="none" rtlCol="0">
            <a:spAutoFit/>
          </a:bodyPr>
          <a:lstStyle/>
          <a:p>
            <a:r>
              <a:rPr lang="en-US" altLang="zh-CN" sz="1600" dirty="0">
                <a:solidFill>
                  <a:schemeClr val="bg1"/>
                </a:solidFill>
                <a:latin typeface="Times New Roman" panose="02020603050405020304" pitchFamily="18" charset="0"/>
                <a:cs typeface="Times New Roman" panose="02020603050405020304" pitchFamily="18" charset="0"/>
              </a:rPr>
              <a:t>Ref: </a:t>
            </a:r>
            <a:r>
              <a:rPr lang="en-US" altLang="zh-CN" sz="1600" b="0" i="0" dirty="0">
                <a:solidFill>
                  <a:srgbClr val="222222"/>
                </a:solidFill>
                <a:effectLst/>
                <a:latin typeface="Times New Roman" panose="02020603050405020304" pitchFamily="18" charset="0"/>
                <a:cs typeface="Times New Roman" panose="02020603050405020304" pitchFamily="18" charset="0"/>
              </a:rPr>
              <a:t>“</a:t>
            </a:r>
            <a:r>
              <a:rPr lang="en-US" altLang="zh-CN" sz="1400" b="0" i="0" dirty="0">
                <a:solidFill>
                  <a:srgbClr val="000000"/>
                </a:solidFill>
                <a:effectLst/>
                <a:latin typeface="Times New Roman" panose="02020603050405020304" pitchFamily="18" charset="0"/>
                <a:cs typeface="Times New Roman" panose="02020603050405020304" pitchFamily="18" charset="0"/>
              </a:rPr>
              <a:t>Pearson correlation coefficient</a:t>
            </a:r>
            <a:r>
              <a:rPr lang="en-US" altLang="zh-CN" sz="1600" b="0" i="0" dirty="0">
                <a:solidFill>
                  <a:srgbClr val="222222"/>
                </a:solidFill>
                <a:effectLst/>
                <a:latin typeface="Times New Roman" panose="02020603050405020304" pitchFamily="18" charset="0"/>
                <a:cs typeface="Times New Roman" panose="02020603050405020304" pitchFamily="18" charset="0"/>
              </a:rPr>
              <a:t>”, en.wikipedia.org/wiki/</a:t>
            </a:r>
            <a:r>
              <a:rPr lang="en-US" altLang="zh-CN" sz="1600" b="0" i="0" dirty="0" err="1">
                <a:solidFill>
                  <a:srgbClr val="222222"/>
                </a:solidFill>
                <a:effectLst/>
                <a:latin typeface="Times New Roman" panose="02020603050405020304" pitchFamily="18" charset="0"/>
                <a:cs typeface="Times New Roman" panose="02020603050405020304" pitchFamily="18" charset="0"/>
              </a:rPr>
              <a:t>Pearson_correlation_coefficient</a:t>
            </a:r>
            <a:endParaRPr lang="zh-CN" alt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134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同侧圆角矩形 2"/>
          <p:cNvSpPr/>
          <p:nvPr/>
        </p:nvSpPr>
        <p:spPr>
          <a:xfrm>
            <a:off x="7749905" y="3429000"/>
            <a:ext cx="2935683" cy="1097280"/>
          </a:xfrm>
          <a:prstGeom prst="round2Same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8" rIns="0" bIns="45718" rtlCol="0" anchor="ctr"/>
          <a:lstStyle/>
          <a:p>
            <a:pPr algn="ctr"/>
            <a:r>
              <a:rPr lang="en-US" altLang="zh-CN" sz="4000" b="1" dirty="0">
                <a:solidFill>
                  <a:schemeClr val="tx1"/>
                </a:solidFill>
              </a:rPr>
              <a:t>Discussion</a:t>
            </a:r>
          </a:p>
        </p:txBody>
      </p:sp>
      <p:sp>
        <p:nvSpPr>
          <p:cNvPr id="6" name="同侧圆角矩形 5"/>
          <p:cNvSpPr/>
          <p:nvPr/>
        </p:nvSpPr>
        <p:spPr>
          <a:xfrm>
            <a:off x="1921358" y="3895580"/>
            <a:ext cx="1904164" cy="630701"/>
          </a:xfrm>
          <a:prstGeom prst="round2Same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kumimoji="1" lang="en-US" altLang="zh-CN" sz="2400" dirty="0">
                <a:solidFill>
                  <a:schemeClr val="accent1">
                    <a:lumMod val="75000"/>
                  </a:schemeClr>
                </a:solidFill>
                <a:latin typeface="Arial" panose="020B0604020202020204" pitchFamily="34" charset="0"/>
                <a:cs typeface="Arial" panose="020B0604020202020204" pitchFamily="34" charset="0"/>
              </a:rPr>
              <a:t>Introduction </a:t>
            </a:r>
            <a:endParaRPr kumimoji="1" lang="zh-CN" altLang="en-US" sz="2400" dirty="0">
              <a:solidFill>
                <a:schemeClr val="accent1">
                  <a:lumMod val="75000"/>
                </a:schemeClr>
              </a:solidFill>
              <a:latin typeface="Arial" panose="020B0604020202020204" pitchFamily="34" charset="0"/>
              <a:cs typeface="Arial" panose="020B0604020202020204" pitchFamily="34" charset="0"/>
            </a:endParaRPr>
          </a:p>
        </p:txBody>
      </p:sp>
      <p:sp>
        <p:nvSpPr>
          <p:cNvPr id="7" name="同侧圆角矩形 6"/>
          <p:cNvSpPr/>
          <p:nvPr/>
        </p:nvSpPr>
        <p:spPr>
          <a:xfrm>
            <a:off x="3864207" y="3895580"/>
            <a:ext cx="1904164" cy="630701"/>
          </a:xfrm>
          <a:prstGeom prst="round2Same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kumimoji="1" lang="en-US" altLang="zh-CN" sz="2400" dirty="0">
                <a:solidFill>
                  <a:schemeClr val="accent1">
                    <a:lumMod val="75000"/>
                  </a:schemeClr>
                </a:solidFill>
                <a:latin typeface="Arial" panose="020B0604020202020204" pitchFamily="34" charset="0"/>
                <a:cs typeface="Arial" panose="020B0604020202020204" pitchFamily="34" charset="0"/>
              </a:rPr>
              <a:t>Research method</a:t>
            </a:r>
          </a:p>
        </p:txBody>
      </p:sp>
      <p:sp>
        <p:nvSpPr>
          <p:cNvPr id="8" name="同侧圆角矩形 7"/>
          <p:cNvSpPr/>
          <p:nvPr/>
        </p:nvSpPr>
        <p:spPr>
          <a:xfrm>
            <a:off x="5808207" y="3895580"/>
            <a:ext cx="1904164" cy="630701"/>
          </a:xfrm>
          <a:prstGeom prst="round2Same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kumimoji="1" lang="en-US" altLang="zh-CN" sz="2400" dirty="0">
                <a:solidFill>
                  <a:schemeClr val="accent1">
                    <a:lumMod val="75000"/>
                  </a:schemeClr>
                </a:solidFill>
                <a:latin typeface="Arial" panose="020B0604020202020204" pitchFamily="34" charset="0"/>
                <a:cs typeface="Arial" panose="020B0604020202020204" pitchFamily="34" charset="0"/>
              </a:rPr>
              <a:t>Results</a:t>
            </a:r>
          </a:p>
        </p:txBody>
      </p:sp>
      <p:cxnSp>
        <p:nvCxnSpPr>
          <p:cNvPr id="4" name="直接连接符 3"/>
          <p:cNvCxnSpPr/>
          <p:nvPr/>
        </p:nvCxnSpPr>
        <p:spPr>
          <a:xfrm>
            <a:off x="-14068" y="4509867"/>
            <a:ext cx="12192000" cy="0"/>
          </a:xfrm>
          <a:prstGeom prst="line">
            <a:avLst/>
          </a:prstGeom>
          <a:ln>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714845" y="387428"/>
            <a:ext cx="2484968" cy="646327"/>
          </a:xfrm>
          <a:prstGeom prst="rect">
            <a:avLst/>
          </a:prstGeom>
          <a:noFill/>
        </p:spPr>
        <p:txBody>
          <a:bodyPr wrap="none" lIns="91436" tIns="45718" rIns="91436" bIns="45718" rtlCol="0">
            <a:spAutoFit/>
          </a:bodyPr>
          <a:lstStyle/>
          <a:p>
            <a:pPr algn="ctr"/>
            <a:r>
              <a:rPr lang="en-US" altLang="zh-CN" sz="3600" b="1" dirty="0">
                <a:solidFill>
                  <a:schemeClr val="accent1">
                    <a:lumMod val="75000"/>
                  </a:schemeClr>
                </a:solidFill>
              </a:rPr>
              <a:t>CONTENTS</a:t>
            </a:r>
            <a:endParaRPr lang="zh-CN" altLang="en-US" sz="3600" b="1" dirty="0">
              <a:solidFill>
                <a:schemeClr val="accent1">
                  <a:lumMod val="7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706754" y="437418"/>
            <a:ext cx="10515600" cy="727075"/>
          </a:xfrm>
          <a:prstGeom prst="rect">
            <a:avLst/>
          </a:prstGeom>
        </p:spPr>
        <p:txBody>
          <a:bodyPr lIns="91436" tIns="45718" rIns="91436" bIns="45718"/>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595959"/>
                </a:solidFill>
              </a:rPr>
              <a:t>Discussion</a:t>
            </a:r>
          </a:p>
        </p:txBody>
      </p:sp>
      <p:sp>
        <p:nvSpPr>
          <p:cNvPr id="21" name="矩形 20"/>
          <p:cNvSpPr/>
          <p:nvPr/>
        </p:nvSpPr>
        <p:spPr>
          <a:xfrm>
            <a:off x="0" y="1719580"/>
            <a:ext cx="2026920" cy="495632"/>
          </a:xfrm>
          <a:prstGeom prst="rect">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Introduction</a:t>
            </a:r>
            <a:endParaRPr kumimoji="1" lang="zh-CN" altLang="en-US" sz="1600" i="1" dirty="0">
              <a:solidFill>
                <a:schemeClr val="tx1"/>
              </a:solidFill>
            </a:endParaRPr>
          </a:p>
        </p:txBody>
      </p:sp>
      <p:sp>
        <p:nvSpPr>
          <p:cNvPr id="22" name="矩形 21"/>
          <p:cNvSpPr/>
          <p:nvPr/>
        </p:nvSpPr>
        <p:spPr>
          <a:xfrm>
            <a:off x="0" y="2946000"/>
            <a:ext cx="2026920" cy="495632"/>
          </a:xfrm>
          <a:prstGeom prst="rect">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Results</a:t>
            </a:r>
            <a:endParaRPr kumimoji="1" lang="zh-CN" altLang="en-US" sz="1600" i="1" dirty="0">
              <a:solidFill>
                <a:schemeClr val="tx1"/>
              </a:solidFill>
              <a:latin typeface="Arial" panose="020B0604020202020204" pitchFamily="34" charset="0"/>
              <a:cs typeface="Arial" panose="020B0604020202020204" pitchFamily="34" charset="0"/>
            </a:endParaRPr>
          </a:p>
        </p:txBody>
      </p:sp>
      <p:sp>
        <p:nvSpPr>
          <p:cNvPr id="23" name="矩形 22"/>
          <p:cNvSpPr/>
          <p:nvPr/>
        </p:nvSpPr>
        <p:spPr>
          <a:xfrm>
            <a:off x="0" y="2332791"/>
            <a:ext cx="2026920" cy="495632"/>
          </a:xfrm>
          <a:prstGeom prst="rect">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endParaRPr kumimoji="1" lang="en-US" altLang="zh-CN" sz="1600" i="1" dirty="0">
              <a:solidFill>
                <a:srgbClr val="FFFFFF"/>
              </a:solidFill>
            </a:endParaRPr>
          </a:p>
          <a:p>
            <a:r>
              <a:rPr kumimoji="1" lang="en-US" altLang="zh-CN" sz="1600" i="1" dirty="0">
                <a:solidFill>
                  <a:schemeClr val="tx1"/>
                </a:solidFill>
                <a:latin typeface="Arial" panose="020B0604020202020204" pitchFamily="34" charset="0"/>
                <a:cs typeface="Arial" panose="020B0604020202020204" pitchFamily="34" charset="0"/>
              </a:rPr>
              <a:t>Research method</a:t>
            </a:r>
            <a:endParaRPr kumimoji="1" lang="en-US" altLang="zh-CN" sz="1600" i="1" dirty="0">
              <a:solidFill>
                <a:srgbClr val="FFFFFF"/>
              </a:solidFill>
              <a:latin typeface="Arial" panose="020B0604020202020204" pitchFamily="34" charset="0"/>
              <a:cs typeface="Arial" panose="020B0604020202020204" pitchFamily="34" charset="0"/>
            </a:endParaRPr>
          </a:p>
          <a:p>
            <a:endParaRPr kumimoji="1" lang="en-US" altLang="zh-CN" sz="1600" i="1" dirty="0">
              <a:solidFill>
                <a:schemeClr val="tx1"/>
              </a:solidFill>
              <a:latin typeface="Arial" panose="020B0604020202020204" pitchFamily="34" charset="0"/>
              <a:cs typeface="Arial" panose="020B0604020202020204" pitchFamily="34" charset="0"/>
            </a:endParaRPr>
          </a:p>
        </p:txBody>
      </p:sp>
      <p:sp>
        <p:nvSpPr>
          <p:cNvPr id="24" name="矩形 23"/>
          <p:cNvSpPr/>
          <p:nvPr/>
        </p:nvSpPr>
        <p:spPr>
          <a:xfrm>
            <a:off x="0" y="3559211"/>
            <a:ext cx="2026920" cy="4956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Discussion</a:t>
            </a:r>
            <a:endParaRPr kumimoji="1" lang="zh-CN" altLang="en-US" sz="1600" i="1" dirty="0">
              <a:solidFill>
                <a:schemeClr val="tx1"/>
              </a:solidFill>
              <a:latin typeface="Arial" panose="020B0604020202020204" pitchFamily="34" charset="0"/>
              <a:cs typeface="Arial" panose="020B0604020202020204" pitchFamily="34" charset="0"/>
            </a:endParaRPr>
          </a:p>
        </p:txBody>
      </p:sp>
      <p:sp>
        <p:nvSpPr>
          <p:cNvPr id="8" name="内容占位符 2">
            <a:extLst>
              <a:ext uri="{FF2B5EF4-FFF2-40B4-BE49-F238E27FC236}">
                <a16:creationId xmlns:a16="http://schemas.microsoft.com/office/drawing/2014/main" id="{B407A76B-A031-47E6-8EF2-7344DD0B35E8}"/>
              </a:ext>
            </a:extLst>
          </p:cNvPr>
          <p:cNvSpPr txBox="1">
            <a:spLocks/>
          </p:cNvSpPr>
          <p:nvPr/>
        </p:nvSpPr>
        <p:spPr>
          <a:xfrm>
            <a:off x="2237172" y="1719580"/>
            <a:ext cx="9116627"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r>
              <a:rPr lang="en-US" altLang="zh-CN" dirty="0">
                <a:solidFill>
                  <a:schemeClr val="bg1"/>
                </a:solidFill>
                <a:latin typeface="Times New Roman" panose="02020603050405020304" pitchFamily="18" charset="0"/>
                <a:cs typeface="Times New Roman" panose="02020603050405020304" pitchFamily="18" charset="0"/>
              </a:rPr>
              <a:t>This experiment primarily aimed to reveal the connection between childhood trauma and pleasantness of self-referential criticism and praise. </a:t>
            </a:r>
          </a:p>
          <a:p>
            <a:r>
              <a:rPr lang="en-US" altLang="zh-CN" dirty="0">
                <a:solidFill>
                  <a:schemeClr val="bg1"/>
                </a:solidFill>
                <a:latin typeface="Times New Roman" panose="02020603050405020304" pitchFamily="18" charset="0"/>
                <a:cs typeface="Times New Roman" panose="02020603050405020304" pitchFamily="18" charset="0"/>
              </a:rPr>
              <a:t>Participants were presented with the CTQ and a pleasantness evaluation test. </a:t>
            </a:r>
          </a:p>
          <a:p>
            <a:r>
              <a:rPr lang="en-US" altLang="zh-CN" dirty="0">
                <a:solidFill>
                  <a:schemeClr val="bg1"/>
                </a:solidFill>
                <a:latin typeface="Times New Roman" panose="02020603050405020304" pitchFamily="18" charset="0"/>
                <a:cs typeface="Times New Roman" panose="02020603050405020304" pitchFamily="18" charset="0"/>
              </a:rPr>
              <a:t>When the participants were provided with sentence of different types, the average figures of pleasantness were largely changed, which means that the pleasantness evaluation tests carried out is reasonable and valid.</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706754" y="437418"/>
            <a:ext cx="10515600" cy="727075"/>
          </a:xfrm>
          <a:prstGeom prst="rect">
            <a:avLst/>
          </a:prstGeom>
        </p:spPr>
        <p:txBody>
          <a:bodyPr lIns="91436" tIns="45718" rIns="91436" bIns="45718"/>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595959"/>
                </a:solidFill>
              </a:rPr>
              <a:t>Discussion</a:t>
            </a:r>
          </a:p>
        </p:txBody>
      </p:sp>
      <p:sp>
        <p:nvSpPr>
          <p:cNvPr id="21" name="矩形 20"/>
          <p:cNvSpPr/>
          <p:nvPr/>
        </p:nvSpPr>
        <p:spPr>
          <a:xfrm>
            <a:off x="0" y="1719580"/>
            <a:ext cx="2026920" cy="495632"/>
          </a:xfrm>
          <a:prstGeom prst="rect">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Introduction</a:t>
            </a:r>
            <a:endParaRPr kumimoji="1" lang="zh-CN" altLang="en-US" sz="1600" i="1" dirty="0">
              <a:solidFill>
                <a:schemeClr val="tx1"/>
              </a:solidFill>
            </a:endParaRPr>
          </a:p>
        </p:txBody>
      </p:sp>
      <p:sp>
        <p:nvSpPr>
          <p:cNvPr id="22" name="矩形 21"/>
          <p:cNvSpPr/>
          <p:nvPr/>
        </p:nvSpPr>
        <p:spPr>
          <a:xfrm>
            <a:off x="0" y="2946000"/>
            <a:ext cx="2026920" cy="495632"/>
          </a:xfrm>
          <a:prstGeom prst="rect">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Results</a:t>
            </a:r>
            <a:endParaRPr kumimoji="1" lang="zh-CN" altLang="en-US" sz="1600" i="1" dirty="0">
              <a:solidFill>
                <a:schemeClr val="tx1"/>
              </a:solidFill>
              <a:latin typeface="Arial" panose="020B0604020202020204" pitchFamily="34" charset="0"/>
              <a:cs typeface="Arial" panose="020B0604020202020204" pitchFamily="34" charset="0"/>
            </a:endParaRPr>
          </a:p>
        </p:txBody>
      </p:sp>
      <p:sp>
        <p:nvSpPr>
          <p:cNvPr id="23" name="矩形 22"/>
          <p:cNvSpPr/>
          <p:nvPr/>
        </p:nvSpPr>
        <p:spPr>
          <a:xfrm>
            <a:off x="0" y="2332791"/>
            <a:ext cx="2026920" cy="495632"/>
          </a:xfrm>
          <a:prstGeom prst="rect">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endParaRPr kumimoji="1" lang="en-US" altLang="zh-CN" sz="1600" i="1" dirty="0">
              <a:solidFill>
                <a:srgbClr val="FFFFFF"/>
              </a:solidFill>
            </a:endParaRPr>
          </a:p>
          <a:p>
            <a:r>
              <a:rPr kumimoji="1" lang="en-US" altLang="zh-CN" sz="1600" i="1" dirty="0">
                <a:solidFill>
                  <a:schemeClr val="tx1"/>
                </a:solidFill>
                <a:latin typeface="Arial" panose="020B0604020202020204" pitchFamily="34" charset="0"/>
                <a:cs typeface="Arial" panose="020B0604020202020204" pitchFamily="34" charset="0"/>
              </a:rPr>
              <a:t>Research method</a:t>
            </a:r>
            <a:endParaRPr kumimoji="1" lang="en-US" altLang="zh-CN" sz="1600" i="1" dirty="0">
              <a:solidFill>
                <a:srgbClr val="FFFFFF"/>
              </a:solidFill>
              <a:latin typeface="Arial" panose="020B0604020202020204" pitchFamily="34" charset="0"/>
              <a:cs typeface="Arial" panose="020B0604020202020204" pitchFamily="34" charset="0"/>
            </a:endParaRPr>
          </a:p>
          <a:p>
            <a:endParaRPr kumimoji="1" lang="en-US" altLang="zh-CN" sz="1600" i="1" dirty="0">
              <a:solidFill>
                <a:schemeClr val="tx1"/>
              </a:solidFill>
              <a:latin typeface="Arial" panose="020B0604020202020204" pitchFamily="34" charset="0"/>
              <a:cs typeface="Arial" panose="020B0604020202020204" pitchFamily="34" charset="0"/>
            </a:endParaRPr>
          </a:p>
        </p:txBody>
      </p:sp>
      <p:sp>
        <p:nvSpPr>
          <p:cNvPr id="24" name="矩形 23"/>
          <p:cNvSpPr/>
          <p:nvPr/>
        </p:nvSpPr>
        <p:spPr>
          <a:xfrm>
            <a:off x="0" y="3559211"/>
            <a:ext cx="2026920" cy="4956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Discussion</a:t>
            </a:r>
            <a:endParaRPr kumimoji="1" lang="zh-CN" altLang="en-US" sz="1600" i="1" dirty="0">
              <a:solidFill>
                <a:schemeClr val="tx1"/>
              </a:solidFill>
              <a:latin typeface="Arial" panose="020B0604020202020204" pitchFamily="34" charset="0"/>
              <a:cs typeface="Arial" panose="020B0604020202020204" pitchFamily="34" charset="0"/>
            </a:endParaRPr>
          </a:p>
        </p:txBody>
      </p:sp>
      <p:sp>
        <p:nvSpPr>
          <p:cNvPr id="8" name="内容占位符 2">
            <a:extLst>
              <a:ext uri="{FF2B5EF4-FFF2-40B4-BE49-F238E27FC236}">
                <a16:creationId xmlns:a16="http://schemas.microsoft.com/office/drawing/2014/main" id="{68A8A8DF-89A9-4077-8A3B-21F48E2C8578}"/>
              </a:ext>
            </a:extLst>
          </p:cNvPr>
          <p:cNvSpPr txBox="1">
            <a:spLocks/>
          </p:cNvSpPr>
          <p:nvPr/>
        </p:nvSpPr>
        <p:spPr>
          <a:xfrm>
            <a:off x="2467992" y="1719580"/>
            <a:ext cx="8885808"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r>
              <a:rPr lang="en-US" altLang="zh-CN" dirty="0">
                <a:solidFill>
                  <a:schemeClr val="bg1"/>
                </a:solidFill>
                <a:latin typeface="Times New Roman" panose="02020603050405020304" pitchFamily="18" charset="0"/>
                <a:cs typeface="Times New Roman" panose="02020603050405020304" pitchFamily="18" charset="0"/>
              </a:rPr>
              <a:t>There are three groups of data </a:t>
            </a:r>
            <a:r>
              <a:rPr lang="pt-BR" altLang="zh-CN" dirty="0">
                <a:solidFill>
                  <a:schemeClr val="bg1"/>
                </a:solidFill>
                <a:latin typeface="Times New Roman" panose="02020603050405020304" pitchFamily="18" charset="0"/>
                <a:cs typeface="Times New Roman" panose="02020603050405020304" pitchFamily="18" charset="0"/>
              </a:rPr>
              <a:t>(r=0.349, p=0.001; r=0.299, p=0.004; r=0.338, p=0.001)</a:t>
            </a:r>
            <a:r>
              <a:rPr lang="en-US" altLang="zh-CN" dirty="0">
                <a:solidFill>
                  <a:schemeClr val="bg1"/>
                </a:solidFill>
                <a:latin typeface="Times New Roman" panose="02020603050405020304" pitchFamily="18" charset="0"/>
                <a:cs typeface="Times New Roman" panose="02020603050405020304" pitchFamily="18" charset="0"/>
              </a:rPr>
              <a:t> have small chances to get wrong conclusion in Table 2, and they all belong to the column of “criticism”.</a:t>
            </a:r>
          </a:p>
          <a:p>
            <a:r>
              <a:rPr lang="en-US" altLang="zh-CN" dirty="0">
                <a:solidFill>
                  <a:schemeClr val="bg1"/>
                </a:solidFill>
                <a:latin typeface="Times New Roman" panose="02020603050405020304" pitchFamily="18" charset="0"/>
                <a:cs typeface="Times New Roman" panose="02020603050405020304" pitchFamily="18" charset="0"/>
              </a:rPr>
              <a:t>The pleasantness of criticism may has positives correlation with Childhood Trauma.</a:t>
            </a:r>
          </a:p>
          <a:p>
            <a:r>
              <a:rPr lang="en-US" altLang="zh-CN" dirty="0">
                <a:solidFill>
                  <a:schemeClr val="bg1"/>
                </a:solidFill>
                <a:latin typeface="Times New Roman" panose="02020603050405020304" pitchFamily="18" charset="0"/>
                <a:cs typeface="Times New Roman" panose="02020603050405020304" pitchFamily="18" charset="0"/>
              </a:rPr>
              <a:t>Meanwhile, the pleasantness of praise may have no correlation with Childhood Trauma. </a:t>
            </a:r>
          </a:p>
        </p:txBody>
      </p:sp>
    </p:spTree>
    <p:extLst>
      <p:ext uri="{BB962C8B-B14F-4D97-AF65-F5344CB8AC3E}">
        <p14:creationId xmlns:p14="http://schemas.microsoft.com/office/powerpoint/2010/main" val="102580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706754" y="437418"/>
            <a:ext cx="10515600" cy="727075"/>
          </a:xfrm>
          <a:prstGeom prst="rect">
            <a:avLst/>
          </a:prstGeom>
        </p:spPr>
        <p:txBody>
          <a:bodyPr lIns="91436" tIns="45718" rIns="91436" bIns="45718"/>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595959"/>
                </a:solidFill>
              </a:rPr>
              <a:t>Discussion</a:t>
            </a:r>
          </a:p>
        </p:txBody>
      </p:sp>
      <p:sp>
        <p:nvSpPr>
          <p:cNvPr id="21" name="矩形 20"/>
          <p:cNvSpPr/>
          <p:nvPr/>
        </p:nvSpPr>
        <p:spPr>
          <a:xfrm>
            <a:off x="0" y="1719580"/>
            <a:ext cx="2026920" cy="495632"/>
          </a:xfrm>
          <a:prstGeom prst="rect">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Introduction</a:t>
            </a:r>
            <a:endParaRPr kumimoji="1" lang="zh-CN" altLang="en-US" sz="1600" i="1" dirty="0">
              <a:solidFill>
                <a:schemeClr val="tx1"/>
              </a:solidFill>
            </a:endParaRPr>
          </a:p>
        </p:txBody>
      </p:sp>
      <p:sp>
        <p:nvSpPr>
          <p:cNvPr id="22" name="矩形 21"/>
          <p:cNvSpPr/>
          <p:nvPr/>
        </p:nvSpPr>
        <p:spPr>
          <a:xfrm>
            <a:off x="0" y="2946000"/>
            <a:ext cx="2026920" cy="495632"/>
          </a:xfrm>
          <a:prstGeom prst="rect">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Results</a:t>
            </a:r>
            <a:endParaRPr kumimoji="1" lang="zh-CN" altLang="en-US" sz="1600" i="1" dirty="0">
              <a:solidFill>
                <a:schemeClr val="tx1"/>
              </a:solidFill>
              <a:latin typeface="Arial" panose="020B0604020202020204" pitchFamily="34" charset="0"/>
              <a:cs typeface="Arial" panose="020B0604020202020204" pitchFamily="34" charset="0"/>
            </a:endParaRPr>
          </a:p>
        </p:txBody>
      </p:sp>
      <p:sp>
        <p:nvSpPr>
          <p:cNvPr id="23" name="矩形 22"/>
          <p:cNvSpPr/>
          <p:nvPr/>
        </p:nvSpPr>
        <p:spPr>
          <a:xfrm>
            <a:off x="0" y="2332791"/>
            <a:ext cx="2026920" cy="495632"/>
          </a:xfrm>
          <a:prstGeom prst="rect">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endParaRPr kumimoji="1" lang="en-US" altLang="zh-CN" sz="1600" i="1" dirty="0">
              <a:solidFill>
                <a:srgbClr val="FFFFFF"/>
              </a:solidFill>
            </a:endParaRPr>
          </a:p>
          <a:p>
            <a:r>
              <a:rPr kumimoji="1" lang="en-US" altLang="zh-CN" sz="1600" i="1" dirty="0">
                <a:solidFill>
                  <a:schemeClr val="tx1"/>
                </a:solidFill>
                <a:latin typeface="Arial" panose="020B0604020202020204" pitchFamily="34" charset="0"/>
                <a:cs typeface="Arial" panose="020B0604020202020204" pitchFamily="34" charset="0"/>
              </a:rPr>
              <a:t>Research method</a:t>
            </a:r>
            <a:endParaRPr kumimoji="1" lang="en-US" altLang="zh-CN" sz="1600" i="1" dirty="0">
              <a:solidFill>
                <a:srgbClr val="FFFFFF"/>
              </a:solidFill>
              <a:latin typeface="Arial" panose="020B0604020202020204" pitchFamily="34" charset="0"/>
              <a:cs typeface="Arial" panose="020B0604020202020204" pitchFamily="34" charset="0"/>
            </a:endParaRPr>
          </a:p>
          <a:p>
            <a:endParaRPr kumimoji="1" lang="en-US" altLang="zh-CN" sz="1600" i="1" dirty="0">
              <a:solidFill>
                <a:schemeClr val="tx1"/>
              </a:solidFill>
              <a:latin typeface="Arial" panose="020B0604020202020204" pitchFamily="34" charset="0"/>
              <a:cs typeface="Arial" panose="020B0604020202020204" pitchFamily="34" charset="0"/>
            </a:endParaRPr>
          </a:p>
        </p:txBody>
      </p:sp>
      <p:sp>
        <p:nvSpPr>
          <p:cNvPr id="24" name="矩形 23"/>
          <p:cNvSpPr/>
          <p:nvPr/>
        </p:nvSpPr>
        <p:spPr>
          <a:xfrm>
            <a:off x="0" y="3559211"/>
            <a:ext cx="2026920" cy="4956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Discussion</a:t>
            </a:r>
            <a:endParaRPr kumimoji="1" lang="zh-CN" altLang="en-US" sz="1600" i="1" dirty="0">
              <a:solidFill>
                <a:schemeClr val="tx1"/>
              </a:solidFill>
              <a:latin typeface="Arial" panose="020B0604020202020204" pitchFamily="34" charset="0"/>
              <a:cs typeface="Arial" panose="020B0604020202020204" pitchFamily="34" charset="0"/>
            </a:endParaRPr>
          </a:p>
        </p:txBody>
      </p:sp>
      <p:sp>
        <p:nvSpPr>
          <p:cNvPr id="8" name="内容占位符 2">
            <a:extLst>
              <a:ext uri="{FF2B5EF4-FFF2-40B4-BE49-F238E27FC236}">
                <a16:creationId xmlns:a16="http://schemas.microsoft.com/office/drawing/2014/main" id="{BBB2CE7F-7D97-48C0-93FF-C4F06ABC4E9A}"/>
              </a:ext>
            </a:extLst>
          </p:cNvPr>
          <p:cNvSpPr txBox="1">
            <a:spLocks/>
          </p:cNvSpPr>
          <p:nvPr/>
        </p:nvSpPr>
        <p:spPr>
          <a:xfrm>
            <a:off x="2725444" y="1719580"/>
            <a:ext cx="8628355"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r>
              <a:rPr lang="en-US" altLang="zh-CN" dirty="0">
                <a:solidFill>
                  <a:schemeClr val="bg1"/>
                </a:solidFill>
                <a:latin typeface="Times New Roman" panose="02020603050405020304" pitchFamily="18" charset="0"/>
                <a:cs typeface="Times New Roman" panose="02020603050405020304" pitchFamily="18" charset="0"/>
              </a:rPr>
              <a:t>If someone have childhood trauma, he or she may be less sensitive to criticism than others. It might be reasonable based on our life experience.</a:t>
            </a:r>
          </a:p>
          <a:p>
            <a:r>
              <a:rPr lang="en-US" altLang="zh-CN" dirty="0">
                <a:solidFill>
                  <a:schemeClr val="bg1"/>
                </a:solidFill>
                <a:latin typeface="Times New Roman" panose="02020603050405020304" pitchFamily="18" charset="0"/>
                <a:cs typeface="Times New Roman" panose="02020603050405020304" pitchFamily="18" charset="0"/>
              </a:rPr>
              <a:t>The correlation between childhood trauma and pleasantness of criticism has rarely been researched. This article proves the existence of correlation between Childhood Trauma and pleasantness, and complements some new viewpoint to present references.</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1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096002" y="2460288"/>
            <a:ext cx="5264151" cy="1133475"/>
          </a:xfrm>
        </p:spPr>
        <p:txBody>
          <a:bodyPr/>
          <a:lstStyle/>
          <a:p>
            <a:r>
              <a:rPr lang="en-US" altLang="zh-CN" b="1" dirty="0">
                <a:solidFill>
                  <a:schemeClr val="accent1">
                    <a:lumMod val="75000"/>
                  </a:schemeClr>
                </a:solidFill>
              </a:rPr>
              <a:t>THANK YOU</a:t>
            </a:r>
            <a:endParaRPr lang="zh-CN" altLang="en-US" b="1" dirty="0">
              <a:solidFill>
                <a:schemeClr val="accent1">
                  <a:lumMod val="75000"/>
                </a:schemeClr>
              </a:solidFill>
            </a:endParaRPr>
          </a:p>
        </p:txBody>
      </p:sp>
      <p:sp>
        <p:nvSpPr>
          <p:cNvPr id="6" name="椭圆 5"/>
          <p:cNvSpPr/>
          <p:nvPr/>
        </p:nvSpPr>
        <p:spPr>
          <a:xfrm>
            <a:off x="2327367" y="2027418"/>
            <a:ext cx="429811" cy="42981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7" name="椭圆 6"/>
          <p:cNvSpPr/>
          <p:nvPr/>
        </p:nvSpPr>
        <p:spPr>
          <a:xfrm>
            <a:off x="1702842" y="495380"/>
            <a:ext cx="540348" cy="54034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8" name="椭圆 7"/>
          <p:cNvSpPr/>
          <p:nvPr/>
        </p:nvSpPr>
        <p:spPr>
          <a:xfrm>
            <a:off x="1233220" y="1451092"/>
            <a:ext cx="855406" cy="85540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sp>
        <p:nvSpPr>
          <p:cNvPr id="9" name="椭圆 8"/>
          <p:cNvSpPr/>
          <p:nvPr/>
        </p:nvSpPr>
        <p:spPr>
          <a:xfrm>
            <a:off x="831847" y="2601087"/>
            <a:ext cx="583277" cy="58327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60000"/>
                  <a:lumOff val="40000"/>
                </a:schemeClr>
              </a:solidFill>
            </a:endParaRPr>
          </a:p>
        </p:txBody>
      </p:sp>
      <p:cxnSp>
        <p:nvCxnSpPr>
          <p:cNvPr id="12" name="直接连接符 11"/>
          <p:cNvCxnSpPr/>
          <p:nvPr/>
        </p:nvCxnSpPr>
        <p:spPr>
          <a:xfrm flipH="1">
            <a:off x="9124780" y="258587"/>
            <a:ext cx="1018818" cy="11828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0051851" y="0"/>
            <a:ext cx="1018818" cy="11828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2864222" y="5563207"/>
            <a:ext cx="1018818" cy="11828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9898719" y="1259639"/>
            <a:ext cx="1018818" cy="11828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3931523" y="5225621"/>
            <a:ext cx="1018818" cy="11828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3505187" y="4394892"/>
            <a:ext cx="1018818" cy="1182825"/>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同侧圆角矩形 2"/>
          <p:cNvSpPr/>
          <p:nvPr/>
        </p:nvSpPr>
        <p:spPr>
          <a:xfrm>
            <a:off x="1419214" y="3249785"/>
            <a:ext cx="3371245" cy="1260083"/>
          </a:xfrm>
          <a:prstGeom prst="round2Same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8" rIns="0" bIns="45718" rtlCol="0" anchor="ctr"/>
          <a:lstStyle/>
          <a:p>
            <a:pPr algn="ctr"/>
            <a:r>
              <a:rPr lang="en-US" altLang="zh-CN" sz="4000" b="1" dirty="0">
                <a:solidFill>
                  <a:schemeClr val="tx1"/>
                </a:solidFill>
              </a:rPr>
              <a:t>Introduction </a:t>
            </a:r>
            <a:endParaRPr lang="zh-CN" altLang="en-US" sz="4000" b="1" dirty="0">
              <a:solidFill>
                <a:schemeClr val="tx1"/>
              </a:solidFill>
            </a:endParaRPr>
          </a:p>
        </p:txBody>
      </p:sp>
      <p:sp>
        <p:nvSpPr>
          <p:cNvPr id="6" name="同侧圆角矩形 5"/>
          <p:cNvSpPr/>
          <p:nvPr/>
        </p:nvSpPr>
        <p:spPr>
          <a:xfrm>
            <a:off x="4829145" y="3879167"/>
            <a:ext cx="1904164" cy="630701"/>
          </a:xfrm>
          <a:prstGeom prst="round2Same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kumimoji="1" lang="en-US" altLang="zh-CN" sz="2400" dirty="0">
                <a:solidFill>
                  <a:schemeClr val="accent1">
                    <a:lumMod val="75000"/>
                  </a:schemeClr>
                </a:solidFill>
                <a:latin typeface="Arial" panose="020B0604020202020204" pitchFamily="34" charset="0"/>
                <a:cs typeface="Arial" panose="020B0604020202020204" pitchFamily="34" charset="0"/>
              </a:rPr>
              <a:t>Research method</a:t>
            </a:r>
            <a:endParaRPr kumimoji="1" lang="zh-CN" altLang="en-US" sz="2400" dirty="0">
              <a:solidFill>
                <a:schemeClr val="accent1">
                  <a:lumMod val="75000"/>
                </a:schemeClr>
              </a:solidFill>
              <a:latin typeface="Arial" panose="020B0604020202020204" pitchFamily="34" charset="0"/>
              <a:cs typeface="Arial" panose="020B0604020202020204" pitchFamily="34" charset="0"/>
            </a:endParaRPr>
          </a:p>
        </p:txBody>
      </p:sp>
      <p:sp>
        <p:nvSpPr>
          <p:cNvPr id="7" name="同侧圆角矩形 6"/>
          <p:cNvSpPr/>
          <p:nvPr/>
        </p:nvSpPr>
        <p:spPr>
          <a:xfrm>
            <a:off x="6771994" y="3879167"/>
            <a:ext cx="1904164" cy="630701"/>
          </a:xfrm>
          <a:prstGeom prst="round2Same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kumimoji="1" lang="en-US" altLang="zh-CN" sz="2400" dirty="0">
                <a:solidFill>
                  <a:schemeClr val="accent1">
                    <a:lumMod val="75000"/>
                  </a:schemeClr>
                </a:solidFill>
                <a:latin typeface="Arial" panose="020B0604020202020204" pitchFamily="34" charset="0"/>
                <a:cs typeface="Arial" panose="020B0604020202020204" pitchFamily="34" charset="0"/>
              </a:rPr>
              <a:t>Results</a:t>
            </a:r>
          </a:p>
        </p:txBody>
      </p:sp>
      <p:sp>
        <p:nvSpPr>
          <p:cNvPr id="8" name="同侧圆角矩形 7"/>
          <p:cNvSpPr/>
          <p:nvPr/>
        </p:nvSpPr>
        <p:spPr>
          <a:xfrm>
            <a:off x="8714845" y="3879167"/>
            <a:ext cx="1904164" cy="630701"/>
          </a:xfrm>
          <a:prstGeom prst="round2Same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kumimoji="1" lang="en-US" altLang="zh-CN" sz="2400" dirty="0">
                <a:solidFill>
                  <a:schemeClr val="accent1">
                    <a:lumMod val="75000"/>
                  </a:schemeClr>
                </a:solidFill>
                <a:latin typeface="Arial" panose="020B0604020202020204" pitchFamily="34" charset="0"/>
                <a:cs typeface="Arial" panose="020B0604020202020204" pitchFamily="34" charset="0"/>
              </a:rPr>
              <a:t>Discussion</a:t>
            </a:r>
            <a:endParaRPr kumimoji="1" lang="zh-CN" altLang="en-US" sz="2400" dirty="0">
              <a:solidFill>
                <a:schemeClr val="accent1">
                  <a:lumMod val="75000"/>
                </a:schemeClr>
              </a:solidFill>
              <a:latin typeface="Arial" panose="020B0604020202020204" pitchFamily="34" charset="0"/>
              <a:cs typeface="Arial" panose="020B0604020202020204" pitchFamily="34" charset="0"/>
            </a:endParaRPr>
          </a:p>
        </p:txBody>
      </p:sp>
      <p:cxnSp>
        <p:nvCxnSpPr>
          <p:cNvPr id="4" name="直接连接符 3"/>
          <p:cNvCxnSpPr/>
          <p:nvPr/>
        </p:nvCxnSpPr>
        <p:spPr>
          <a:xfrm>
            <a:off x="-14068" y="4509867"/>
            <a:ext cx="12192000" cy="0"/>
          </a:xfrm>
          <a:prstGeom prst="line">
            <a:avLst/>
          </a:prstGeom>
          <a:ln>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714845" y="387428"/>
            <a:ext cx="2484968" cy="646327"/>
          </a:xfrm>
          <a:prstGeom prst="rect">
            <a:avLst/>
          </a:prstGeom>
          <a:noFill/>
        </p:spPr>
        <p:txBody>
          <a:bodyPr wrap="none" lIns="91436" tIns="45718" rIns="91436" bIns="45718" rtlCol="0">
            <a:spAutoFit/>
          </a:bodyPr>
          <a:lstStyle/>
          <a:p>
            <a:pPr algn="ctr"/>
            <a:r>
              <a:rPr lang="en-US" altLang="zh-CN" sz="3600" b="1" dirty="0">
                <a:solidFill>
                  <a:schemeClr val="accent1">
                    <a:lumMod val="75000"/>
                  </a:schemeClr>
                </a:solidFill>
              </a:rPr>
              <a:t>CONTENTS</a:t>
            </a:r>
            <a:endParaRPr lang="zh-CN" altLang="en-US" sz="3600" b="1" dirty="0">
              <a:solidFill>
                <a:schemeClr val="accent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719580"/>
            <a:ext cx="2026920" cy="4956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Introduction</a:t>
            </a:r>
            <a:r>
              <a:rPr kumimoji="1" lang="en-US" altLang="zh-CN" sz="1600" i="1" dirty="0">
                <a:solidFill>
                  <a:schemeClr val="tx1"/>
                </a:solidFill>
              </a:rPr>
              <a:t> </a:t>
            </a:r>
            <a:endParaRPr kumimoji="1" lang="zh-CN" altLang="en-US" sz="1600" i="1" dirty="0">
              <a:solidFill>
                <a:schemeClr val="tx1"/>
              </a:solidFill>
            </a:endParaRPr>
          </a:p>
        </p:txBody>
      </p:sp>
      <p:sp>
        <p:nvSpPr>
          <p:cNvPr id="4" name="矩形 3"/>
          <p:cNvSpPr/>
          <p:nvPr/>
        </p:nvSpPr>
        <p:spPr>
          <a:xfrm>
            <a:off x="0" y="2946000"/>
            <a:ext cx="2026920" cy="495632"/>
          </a:xfrm>
          <a:prstGeom prst="rect">
            <a:avLst/>
          </a:prstGeom>
          <a:solidFill>
            <a:schemeClr val="bg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Results</a:t>
            </a:r>
            <a:endParaRPr kumimoji="1" lang="zh-CN" altLang="en-US" sz="1600" i="1" dirty="0">
              <a:solidFill>
                <a:schemeClr val="tx1"/>
              </a:solidFill>
              <a:latin typeface="Arial" panose="020B0604020202020204" pitchFamily="34" charset="0"/>
              <a:cs typeface="Arial" panose="020B0604020202020204" pitchFamily="34" charset="0"/>
            </a:endParaRPr>
          </a:p>
        </p:txBody>
      </p:sp>
      <p:sp>
        <p:nvSpPr>
          <p:cNvPr id="5" name="矩形 4"/>
          <p:cNvSpPr/>
          <p:nvPr/>
        </p:nvSpPr>
        <p:spPr>
          <a:xfrm>
            <a:off x="0" y="2332791"/>
            <a:ext cx="2026920" cy="495632"/>
          </a:xfrm>
          <a:prstGeom prst="rect">
            <a:avLst/>
          </a:prstGeom>
          <a:solidFill>
            <a:schemeClr val="bg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endParaRPr kumimoji="1" lang="en-US" altLang="zh-CN" sz="1600" i="1" dirty="0">
              <a:solidFill>
                <a:srgbClr val="FFFFFF"/>
              </a:solidFill>
            </a:endParaRPr>
          </a:p>
          <a:p>
            <a:r>
              <a:rPr kumimoji="1" lang="en-US" altLang="zh-CN" sz="1600" i="1" dirty="0">
                <a:solidFill>
                  <a:schemeClr val="tx1"/>
                </a:solidFill>
                <a:latin typeface="Arial" panose="020B0604020202020204" pitchFamily="34" charset="0"/>
                <a:cs typeface="Arial" panose="020B0604020202020204" pitchFamily="34" charset="0"/>
              </a:rPr>
              <a:t>Research method</a:t>
            </a:r>
          </a:p>
          <a:p>
            <a:endParaRPr kumimoji="1" lang="en-US" altLang="zh-CN" sz="1600" i="1" dirty="0">
              <a:solidFill>
                <a:srgbClr val="FFFFFF"/>
              </a:solidFill>
            </a:endParaRPr>
          </a:p>
        </p:txBody>
      </p:sp>
      <p:sp>
        <p:nvSpPr>
          <p:cNvPr id="6" name="矩形 5"/>
          <p:cNvSpPr/>
          <p:nvPr/>
        </p:nvSpPr>
        <p:spPr>
          <a:xfrm>
            <a:off x="0" y="3559211"/>
            <a:ext cx="2026920" cy="495632"/>
          </a:xfrm>
          <a:prstGeom prst="rect">
            <a:avLst/>
          </a:prstGeom>
          <a:solidFill>
            <a:schemeClr val="bg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Discussion</a:t>
            </a:r>
            <a:endParaRPr kumimoji="1" lang="zh-CN" altLang="en-US" sz="1600" i="1" dirty="0">
              <a:solidFill>
                <a:schemeClr val="tx1"/>
              </a:solidFill>
              <a:latin typeface="Arial" panose="020B0604020202020204" pitchFamily="34" charset="0"/>
              <a:cs typeface="Arial" panose="020B0604020202020204" pitchFamily="34" charset="0"/>
            </a:endParaRPr>
          </a:p>
        </p:txBody>
      </p:sp>
      <p:sp>
        <p:nvSpPr>
          <p:cNvPr id="12" name="标题 1">
            <a:extLst>
              <a:ext uri="{FF2B5EF4-FFF2-40B4-BE49-F238E27FC236}">
                <a16:creationId xmlns:a16="http://schemas.microsoft.com/office/drawing/2014/main" id="{B3F2EB5E-26C5-4F87-80D3-E694AEDECA09}"/>
              </a:ext>
            </a:extLst>
          </p:cNvPr>
          <p:cNvSpPr txBox="1"/>
          <p:nvPr/>
        </p:nvSpPr>
        <p:spPr>
          <a:xfrm>
            <a:off x="706754" y="437418"/>
            <a:ext cx="10515600" cy="727075"/>
          </a:xfrm>
          <a:prstGeom prst="rect">
            <a:avLst/>
          </a:prstGeom>
        </p:spPr>
        <p:txBody>
          <a:bodyPr lIns="91436" tIns="45718" rIns="91436" bIns="45718"/>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595959"/>
                </a:solidFill>
              </a:rPr>
              <a:t>Introduction     Research Field</a:t>
            </a:r>
          </a:p>
        </p:txBody>
      </p:sp>
      <p:sp>
        <p:nvSpPr>
          <p:cNvPr id="8" name="文本框 7">
            <a:extLst>
              <a:ext uri="{FF2B5EF4-FFF2-40B4-BE49-F238E27FC236}">
                <a16:creationId xmlns:a16="http://schemas.microsoft.com/office/drawing/2014/main" id="{0C2DFBE4-62A8-4354-868D-1AAEB351E499}"/>
              </a:ext>
            </a:extLst>
          </p:cNvPr>
          <p:cNvSpPr txBox="1"/>
          <p:nvPr/>
        </p:nvSpPr>
        <p:spPr>
          <a:xfrm>
            <a:off x="2338569" y="1980483"/>
            <a:ext cx="5667127" cy="2862322"/>
          </a:xfrm>
          <a:prstGeom prst="rect">
            <a:avLst/>
          </a:prstGeom>
          <a:noFill/>
        </p:spPr>
        <p:txBody>
          <a:bodyPr wrap="square" rtlCol="0">
            <a:spAutoFit/>
          </a:bodyPr>
          <a:lstStyle/>
          <a:p>
            <a:pPr algn="just"/>
            <a:r>
              <a:rPr lang="en-GB" altLang="zh-CN" sz="20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Childhood trauma have a significant impact on psycho-logical development and are closely related to mental and psychological disorders in adulthood. Children who have lived in a traumatic environment for a long time are emotionally deprived and unsatisfied due to the insecurity, hostility and threat of their environment. Therefore, it is difficult for children to develop well-adapted personality </a:t>
            </a:r>
            <a:r>
              <a:rPr lang="en-GB" altLang="zh-CN" sz="200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struc-tures</a:t>
            </a:r>
            <a:r>
              <a:rPr lang="en-GB" altLang="zh-CN" sz="20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and functions.</a:t>
            </a:r>
          </a:p>
        </p:txBody>
      </p:sp>
      <p:pic>
        <p:nvPicPr>
          <p:cNvPr id="9" name="内容占位符 11" descr="depressed-little-boy-sitting-on-the-floor-471031808-5956c2045f9b58843f183dcf">
            <a:extLst>
              <a:ext uri="{FF2B5EF4-FFF2-40B4-BE49-F238E27FC236}">
                <a16:creationId xmlns:a16="http://schemas.microsoft.com/office/drawing/2014/main" id="{73B75AF9-D2CC-4BF9-8BDD-29C6491D0F80}"/>
              </a:ext>
            </a:extLst>
          </p:cNvPr>
          <p:cNvPicPr>
            <a:picLocks noChangeAspect="1"/>
          </p:cNvPicPr>
          <p:nvPr/>
        </p:nvPicPr>
        <p:blipFill>
          <a:blip r:embed="rId2"/>
          <a:stretch>
            <a:fillRect/>
          </a:stretch>
        </p:blipFill>
        <p:spPr>
          <a:xfrm>
            <a:off x="8317345" y="1719580"/>
            <a:ext cx="3220882" cy="3220882"/>
          </a:xfrm>
          <a:prstGeom prst="rect">
            <a:avLst/>
          </a:prstGeom>
        </p:spPr>
      </p:pic>
      <p:sp>
        <p:nvSpPr>
          <p:cNvPr id="10" name="文本框 9">
            <a:extLst>
              <a:ext uri="{FF2B5EF4-FFF2-40B4-BE49-F238E27FC236}">
                <a16:creationId xmlns:a16="http://schemas.microsoft.com/office/drawing/2014/main" id="{62363E47-FED8-465E-870C-21CC6B6246FE}"/>
              </a:ext>
            </a:extLst>
          </p:cNvPr>
          <p:cNvSpPr txBox="1"/>
          <p:nvPr/>
        </p:nvSpPr>
        <p:spPr>
          <a:xfrm>
            <a:off x="396875" y="5996239"/>
            <a:ext cx="11446138" cy="523220"/>
          </a:xfrm>
          <a:prstGeom prst="rect">
            <a:avLst/>
          </a:prstGeom>
          <a:noFill/>
        </p:spPr>
        <p:txBody>
          <a:bodyPr wrap="square" rtlCol="0">
            <a:spAutoFit/>
          </a:bodyPr>
          <a:lstStyle/>
          <a:p>
            <a:r>
              <a:rPr lang="zh-CN" altLang="zh-CN" sz="1400" dirty="0">
                <a:solidFill>
                  <a:schemeClr val="bg1"/>
                </a:solidFill>
                <a:latin typeface="Times New Roman" panose="02020603050405020304" pitchFamily="18" charset="0"/>
                <a:cs typeface="Times New Roman" panose="02020603050405020304" pitchFamily="18" charset="0"/>
              </a:rPr>
              <a:t> </a:t>
            </a:r>
            <a:r>
              <a:rPr lang="en-US" altLang="zh-CN" sz="1400" dirty="0">
                <a:solidFill>
                  <a:schemeClr val="bg1"/>
                </a:solidFill>
                <a:latin typeface="Times New Roman" panose="02020603050405020304" pitchFamily="18" charset="0"/>
                <a:cs typeface="Times New Roman" panose="02020603050405020304" pitchFamily="18" charset="0"/>
              </a:rPr>
              <a:t>Ref</a:t>
            </a:r>
            <a:r>
              <a:rPr lang="zh-CN" altLang="en-US" sz="1400" dirty="0">
                <a:solidFill>
                  <a:schemeClr val="bg1"/>
                </a:solidFill>
                <a:latin typeface="Times New Roman" panose="02020603050405020304" pitchFamily="18" charset="0"/>
                <a:cs typeface="Times New Roman" panose="02020603050405020304" pitchFamily="18" charset="0"/>
              </a:rPr>
              <a:t>：</a:t>
            </a:r>
            <a:r>
              <a:rPr lang="en-GB" altLang="zh-CN" sz="1400" dirty="0">
                <a:solidFill>
                  <a:schemeClr val="bg1"/>
                </a:solidFill>
                <a:latin typeface="Times New Roman" panose="02020603050405020304" pitchFamily="18" charset="0"/>
                <a:cs typeface="Times New Roman" panose="02020603050405020304" pitchFamily="18" charset="0"/>
              </a:rPr>
              <a:t>Bernstein, D. P., Fink, L., </a:t>
            </a:r>
            <a:r>
              <a:rPr lang="en-GB" altLang="zh-CN" sz="1400" dirty="0" err="1">
                <a:solidFill>
                  <a:schemeClr val="bg1"/>
                </a:solidFill>
                <a:latin typeface="Times New Roman" panose="02020603050405020304" pitchFamily="18" charset="0"/>
                <a:cs typeface="Times New Roman" panose="02020603050405020304" pitchFamily="18" charset="0"/>
              </a:rPr>
              <a:t>Handelsman</a:t>
            </a:r>
            <a:r>
              <a:rPr lang="en-GB" altLang="zh-CN" sz="1400" dirty="0">
                <a:solidFill>
                  <a:schemeClr val="bg1"/>
                </a:solidFill>
                <a:latin typeface="Times New Roman" panose="02020603050405020304" pitchFamily="18" charset="0"/>
                <a:cs typeface="Times New Roman" panose="02020603050405020304" pitchFamily="18" charset="0"/>
              </a:rPr>
              <a:t>, L., Foote, J., Lovejoy, M., Wenzel, K., ... &amp; Ruggiero, J. (1994). Initial reliability and validity of a new retrospective measure of child abuse and neglect. </a:t>
            </a:r>
            <a:r>
              <a:rPr lang="en-GB" altLang="zh-CN" sz="1400" i="1" dirty="0">
                <a:solidFill>
                  <a:schemeClr val="bg1"/>
                </a:solidFill>
                <a:latin typeface="Times New Roman" panose="02020603050405020304" pitchFamily="18" charset="0"/>
                <a:cs typeface="Times New Roman" panose="02020603050405020304" pitchFamily="18" charset="0"/>
              </a:rPr>
              <a:t>The American journal of psychiatry</a:t>
            </a:r>
            <a:r>
              <a:rPr lang="en-GB" altLang="zh-CN" sz="1400" dirty="0">
                <a:solidFill>
                  <a:schemeClr val="bg1"/>
                </a:solidFill>
                <a:latin typeface="Times New Roman" panose="02020603050405020304" pitchFamily="18" charset="0"/>
                <a:cs typeface="Times New Roman" panose="02020603050405020304" pitchFamily="18" charset="0"/>
              </a:rPr>
              <a:t>.</a:t>
            </a:r>
            <a:r>
              <a:rPr lang="en-GB" altLang="zh-CN" sz="1400" i="1" dirty="0">
                <a:solidFill>
                  <a:schemeClr val="bg1"/>
                </a:solidFill>
                <a:latin typeface="Times New Roman" panose="02020603050405020304" pitchFamily="18" charset="0"/>
                <a:cs typeface="Times New Roman" panose="02020603050405020304" pitchFamily="18" charset="0"/>
              </a:rPr>
              <a:t>.</a:t>
            </a:r>
            <a:endParaRPr lang="zh-CN" altLang="zh-CN" sz="1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719580"/>
            <a:ext cx="2026920" cy="4956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Introduction</a:t>
            </a:r>
            <a:r>
              <a:rPr kumimoji="1" lang="en-US" altLang="zh-CN" sz="1600" i="1" dirty="0">
                <a:solidFill>
                  <a:schemeClr val="tx1"/>
                </a:solidFill>
              </a:rPr>
              <a:t> </a:t>
            </a:r>
            <a:endParaRPr kumimoji="1" lang="zh-CN" altLang="en-US" sz="1600" i="1" dirty="0">
              <a:solidFill>
                <a:schemeClr val="tx1"/>
              </a:solidFill>
            </a:endParaRPr>
          </a:p>
        </p:txBody>
      </p:sp>
      <p:sp>
        <p:nvSpPr>
          <p:cNvPr id="4" name="矩形 3"/>
          <p:cNvSpPr/>
          <p:nvPr/>
        </p:nvSpPr>
        <p:spPr>
          <a:xfrm>
            <a:off x="0" y="2946000"/>
            <a:ext cx="2026920" cy="495632"/>
          </a:xfrm>
          <a:prstGeom prst="rect">
            <a:avLst/>
          </a:prstGeom>
          <a:solidFill>
            <a:schemeClr val="bg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Results</a:t>
            </a:r>
            <a:endParaRPr kumimoji="1" lang="zh-CN" altLang="en-US" sz="1600" i="1" dirty="0">
              <a:solidFill>
                <a:schemeClr val="tx1"/>
              </a:solidFill>
              <a:latin typeface="Arial" panose="020B0604020202020204" pitchFamily="34" charset="0"/>
              <a:cs typeface="Arial" panose="020B0604020202020204" pitchFamily="34" charset="0"/>
            </a:endParaRPr>
          </a:p>
        </p:txBody>
      </p:sp>
      <p:sp>
        <p:nvSpPr>
          <p:cNvPr id="5" name="矩形 4"/>
          <p:cNvSpPr/>
          <p:nvPr/>
        </p:nvSpPr>
        <p:spPr>
          <a:xfrm>
            <a:off x="0" y="2332791"/>
            <a:ext cx="2026920" cy="495632"/>
          </a:xfrm>
          <a:prstGeom prst="rect">
            <a:avLst/>
          </a:prstGeom>
          <a:solidFill>
            <a:schemeClr val="bg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endParaRPr kumimoji="1" lang="en-US" altLang="zh-CN" sz="1600" i="1" dirty="0">
              <a:solidFill>
                <a:srgbClr val="FFFFFF"/>
              </a:solidFill>
            </a:endParaRPr>
          </a:p>
          <a:p>
            <a:r>
              <a:rPr kumimoji="1" lang="en-US" altLang="zh-CN" sz="1600" i="1" dirty="0">
                <a:solidFill>
                  <a:schemeClr val="tx1"/>
                </a:solidFill>
                <a:latin typeface="Arial" panose="020B0604020202020204" pitchFamily="34" charset="0"/>
                <a:cs typeface="Arial" panose="020B0604020202020204" pitchFamily="34" charset="0"/>
              </a:rPr>
              <a:t>Research method</a:t>
            </a:r>
          </a:p>
          <a:p>
            <a:endParaRPr kumimoji="1" lang="en-US" altLang="zh-CN" sz="1600" i="1" dirty="0">
              <a:solidFill>
                <a:srgbClr val="FFFFFF"/>
              </a:solidFill>
            </a:endParaRPr>
          </a:p>
        </p:txBody>
      </p:sp>
      <p:sp>
        <p:nvSpPr>
          <p:cNvPr id="6" name="矩形 5"/>
          <p:cNvSpPr/>
          <p:nvPr/>
        </p:nvSpPr>
        <p:spPr>
          <a:xfrm>
            <a:off x="0" y="3559211"/>
            <a:ext cx="2026920" cy="495632"/>
          </a:xfrm>
          <a:prstGeom prst="rect">
            <a:avLst/>
          </a:prstGeom>
          <a:solidFill>
            <a:schemeClr val="bg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Discussion</a:t>
            </a:r>
            <a:endParaRPr kumimoji="1" lang="zh-CN" altLang="en-US" sz="1600" i="1" dirty="0">
              <a:solidFill>
                <a:schemeClr val="tx1"/>
              </a:solidFill>
              <a:latin typeface="Arial" panose="020B0604020202020204" pitchFamily="34" charset="0"/>
              <a:cs typeface="Arial" panose="020B0604020202020204" pitchFamily="34" charset="0"/>
            </a:endParaRPr>
          </a:p>
        </p:txBody>
      </p:sp>
      <p:sp>
        <p:nvSpPr>
          <p:cNvPr id="12" name="标题 1">
            <a:extLst>
              <a:ext uri="{FF2B5EF4-FFF2-40B4-BE49-F238E27FC236}">
                <a16:creationId xmlns:a16="http://schemas.microsoft.com/office/drawing/2014/main" id="{B3F2EB5E-26C5-4F87-80D3-E694AEDECA09}"/>
              </a:ext>
            </a:extLst>
          </p:cNvPr>
          <p:cNvSpPr txBox="1"/>
          <p:nvPr/>
        </p:nvSpPr>
        <p:spPr>
          <a:xfrm>
            <a:off x="706754" y="437418"/>
            <a:ext cx="10515600" cy="727075"/>
          </a:xfrm>
          <a:prstGeom prst="rect">
            <a:avLst/>
          </a:prstGeom>
        </p:spPr>
        <p:txBody>
          <a:bodyPr lIns="91436" tIns="45718" rIns="91436" bIns="45718"/>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595959"/>
                </a:solidFill>
              </a:rPr>
              <a:t>Introduction     CTQ</a:t>
            </a:r>
          </a:p>
        </p:txBody>
      </p:sp>
      <p:sp>
        <p:nvSpPr>
          <p:cNvPr id="8" name="文本占位符 1">
            <a:extLst>
              <a:ext uri="{FF2B5EF4-FFF2-40B4-BE49-F238E27FC236}">
                <a16:creationId xmlns:a16="http://schemas.microsoft.com/office/drawing/2014/main" id="{70CD7B3B-D96C-4D24-B353-9AC2ECED0E83}"/>
              </a:ext>
            </a:extLst>
          </p:cNvPr>
          <p:cNvSpPr txBox="1">
            <a:spLocks/>
          </p:cNvSpPr>
          <p:nvPr>
            <p:custDataLst>
              <p:tags r:id="rId1"/>
            </p:custDataLst>
          </p:nvPr>
        </p:nvSpPr>
        <p:spPr>
          <a:xfrm>
            <a:off x="2303292" y="2075160"/>
            <a:ext cx="4967163" cy="30104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285750" indent="-285750"/>
            <a:r>
              <a:rPr lang="en-US" altLang="zh-CN" sz="2000" b="1" dirty="0">
                <a:solidFill>
                  <a:schemeClr val="bg1"/>
                </a:solidFill>
                <a:latin typeface="Times New Roman" panose="02020603050405020304" pitchFamily="18" charset="0"/>
                <a:cs typeface="Times New Roman" panose="02020603050405020304" pitchFamily="18" charset="0"/>
              </a:rPr>
              <a:t>Five types</a:t>
            </a:r>
            <a:r>
              <a:rPr lang="en-US" altLang="zh-CN" sz="2000" dirty="0">
                <a:solidFill>
                  <a:schemeClr val="bg1"/>
                </a:solidFill>
                <a:latin typeface="Times New Roman" panose="02020603050405020304" pitchFamily="18" charset="0"/>
                <a:cs typeface="Times New Roman" panose="02020603050405020304" pitchFamily="18" charset="0"/>
              </a:rPr>
              <a:t>: </a:t>
            </a:r>
          </a:p>
          <a:p>
            <a:pPr marL="742950" lvl="1" indent="-285750">
              <a:buFont typeface="Wingdings" panose="05000000000000000000" charset="0"/>
              <a:buChar char="Ø"/>
            </a:pPr>
            <a:r>
              <a:rPr lang="en-GB" altLang="zh-CN" sz="1800" dirty="0">
                <a:solidFill>
                  <a:schemeClr val="bg1"/>
                </a:solidFill>
                <a:latin typeface="Times New Roman" panose="02020603050405020304" pitchFamily="18" charset="0"/>
                <a:cs typeface="Times New Roman" panose="02020603050405020304" pitchFamily="18" charset="0"/>
              </a:rPr>
              <a:t>emotional abuse, </a:t>
            </a:r>
            <a:endParaRPr lang="en-US" altLang="zh-CN" sz="1800" dirty="0">
              <a:solidFill>
                <a:schemeClr val="bg1"/>
              </a:solidFill>
              <a:latin typeface="Times New Roman" panose="02020603050405020304" pitchFamily="18" charset="0"/>
              <a:cs typeface="Times New Roman" panose="02020603050405020304" pitchFamily="18" charset="0"/>
            </a:endParaRPr>
          </a:p>
          <a:p>
            <a:pPr marL="742950" lvl="1" indent="-285750">
              <a:buFont typeface="Wingdings" panose="05000000000000000000" charset="0"/>
              <a:buChar char="Ø"/>
            </a:pPr>
            <a:r>
              <a:rPr lang="en-GB" altLang="zh-CN" sz="1800" dirty="0">
                <a:solidFill>
                  <a:schemeClr val="bg1"/>
                </a:solidFill>
                <a:latin typeface="Times New Roman" panose="02020603050405020304" pitchFamily="18" charset="0"/>
                <a:cs typeface="Times New Roman" panose="02020603050405020304" pitchFamily="18" charset="0"/>
              </a:rPr>
              <a:t>physical abuse, </a:t>
            </a:r>
          </a:p>
          <a:p>
            <a:pPr marL="742950" lvl="1" indent="-285750">
              <a:buFont typeface="Wingdings" panose="05000000000000000000" charset="0"/>
              <a:buChar char="Ø"/>
            </a:pPr>
            <a:r>
              <a:rPr lang="en-GB" altLang="zh-CN" sz="1800" dirty="0">
                <a:solidFill>
                  <a:schemeClr val="bg1"/>
                </a:solidFill>
                <a:latin typeface="Times New Roman" panose="02020603050405020304" pitchFamily="18" charset="0"/>
                <a:cs typeface="Times New Roman" panose="02020603050405020304" pitchFamily="18" charset="0"/>
              </a:rPr>
              <a:t>sexual abuse, </a:t>
            </a:r>
          </a:p>
          <a:p>
            <a:pPr marL="742950" lvl="1" indent="-285750">
              <a:buFont typeface="Wingdings" panose="05000000000000000000" charset="0"/>
              <a:buChar char="Ø"/>
            </a:pPr>
            <a:r>
              <a:rPr lang="en-GB" altLang="zh-CN" sz="1800" dirty="0">
                <a:solidFill>
                  <a:schemeClr val="bg1"/>
                </a:solidFill>
                <a:latin typeface="Times New Roman" panose="02020603050405020304" pitchFamily="18" charset="0"/>
                <a:cs typeface="Times New Roman" panose="02020603050405020304" pitchFamily="18" charset="0"/>
              </a:rPr>
              <a:t>emotional neglect,</a:t>
            </a:r>
          </a:p>
          <a:p>
            <a:pPr marL="742950" lvl="1" indent="-285750">
              <a:buFont typeface="Wingdings" panose="05000000000000000000" charset="0"/>
              <a:buChar char="Ø"/>
            </a:pPr>
            <a:r>
              <a:rPr lang="en-GB" altLang="zh-CN" sz="1800" dirty="0">
                <a:solidFill>
                  <a:schemeClr val="bg1"/>
                </a:solidFill>
                <a:latin typeface="Times New Roman" panose="02020603050405020304" pitchFamily="18" charset="0"/>
                <a:cs typeface="Times New Roman" panose="02020603050405020304" pitchFamily="18" charset="0"/>
              </a:rPr>
              <a:t>physical neglect</a:t>
            </a:r>
            <a:r>
              <a:rPr lang="en-US" altLang="zh-CN" sz="1800" dirty="0">
                <a:solidFill>
                  <a:schemeClr val="bg1"/>
                </a:solidFill>
                <a:latin typeface="Times New Roman" panose="02020603050405020304" pitchFamily="18" charset="0"/>
                <a:cs typeface="Times New Roman" panose="02020603050405020304" pitchFamily="18" charset="0"/>
              </a:rPr>
              <a:t>.</a:t>
            </a:r>
          </a:p>
          <a:p>
            <a:pPr marL="742950" lvl="1" indent="-285750">
              <a:buFont typeface="Wingdings" panose="05000000000000000000" charset="0"/>
              <a:buChar char="Ø"/>
            </a:pPr>
            <a:endParaRPr lang="en-US" altLang="zh-CN" sz="1800" dirty="0">
              <a:solidFill>
                <a:schemeClr val="bg1"/>
              </a:solidFill>
              <a:latin typeface="Times New Roman" panose="02020603050405020304" pitchFamily="18" charset="0"/>
              <a:cs typeface="Times New Roman" panose="02020603050405020304" pitchFamily="18" charset="0"/>
            </a:endParaRPr>
          </a:p>
          <a:p>
            <a:pPr marL="457200" lvl="1" indent="0">
              <a:buNone/>
            </a:pPr>
            <a:r>
              <a:rPr lang="en-US" altLang="zh-CN" sz="1800" dirty="0">
                <a:solidFill>
                  <a:schemeClr val="bg1"/>
                </a:solidFill>
                <a:latin typeface="Times New Roman" panose="02020603050405020304" pitchFamily="18" charset="0"/>
                <a:cs typeface="Times New Roman" panose="02020603050405020304" pitchFamily="18" charset="0"/>
              </a:rPr>
              <a:t> from “Never true” to ‘Very often true.”</a:t>
            </a:r>
          </a:p>
        </p:txBody>
      </p:sp>
      <p:pic>
        <p:nvPicPr>
          <p:cNvPr id="9" name="图片占位符 6" descr="E:\英才学院课程\4\文献写作\angrymotherg917505716_1510477.jpgangrymotherg917505716_1510477">
            <a:extLst>
              <a:ext uri="{FF2B5EF4-FFF2-40B4-BE49-F238E27FC236}">
                <a16:creationId xmlns:a16="http://schemas.microsoft.com/office/drawing/2014/main" id="{7C67EA4B-1EC0-4E3F-B4BF-3246525EB116}"/>
              </a:ext>
            </a:extLst>
          </p:cNvPr>
          <p:cNvPicPr>
            <a:picLocks noChangeAspect="1"/>
          </p:cNvPicPr>
          <p:nvPr>
            <p:custDataLst>
              <p:tags r:id="rId2"/>
            </p:custDataLst>
          </p:nvPr>
        </p:nvPicPr>
        <p:blipFill>
          <a:blip r:embed="rId4"/>
          <a:srcRect/>
          <a:stretch>
            <a:fillRect/>
          </a:stretch>
        </p:blipFill>
        <p:spPr>
          <a:xfrm>
            <a:off x="7546827" y="1983006"/>
            <a:ext cx="4008344" cy="2631346"/>
          </a:xfrm>
          <a:prstGeom prst="rect">
            <a:avLst/>
          </a:prstGeom>
        </p:spPr>
      </p:pic>
      <p:sp>
        <p:nvSpPr>
          <p:cNvPr id="10" name="文本框 9">
            <a:extLst>
              <a:ext uri="{FF2B5EF4-FFF2-40B4-BE49-F238E27FC236}">
                <a16:creationId xmlns:a16="http://schemas.microsoft.com/office/drawing/2014/main" id="{97C6C67C-52A3-4573-A839-E145D18E8B6F}"/>
              </a:ext>
            </a:extLst>
          </p:cNvPr>
          <p:cNvSpPr txBox="1"/>
          <p:nvPr/>
        </p:nvSpPr>
        <p:spPr>
          <a:xfrm>
            <a:off x="396875" y="5996239"/>
            <a:ext cx="11446138" cy="523220"/>
          </a:xfrm>
          <a:prstGeom prst="rect">
            <a:avLst/>
          </a:prstGeom>
          <a:noFill/>
        </p:spPr>
        <p:txBody>
          <a:bodyPr wrap="square" rtlCol="0">
            <a:spAutoFit/>
          </a:bodyPr>
          <a:lstStyle/>
          <a:p>
            <a:r>
              <a:rPr lang="zh-CN" altLang="zh-CN" sz="1400" dirty="0">
                <a:solidFill>
                  <a:schemeClr val="bg1"/>
                </a:solidFill>
                <a:latin typeface="Times New Roman" panose="02020603050405020304" pitchFamily="18" charset="0"/>
                <a:cs typeface="Times New Roman" panose="02020603050405020304" pitchFamily="18" charset="0"/>
              </a:rPr>
              <a:t> </a:t>
            </a:r>
            <a:r>
              <a:rPr lang="en-US" altLang="zh-CN" sz="1400" dirty="0">
                <a:solidFill>
                  <a:schemeClr val="bg1"/>
                </a:solidFill>
                <a:latin typeface="Times New Roman" panose="02020603050405020304" pitchFamily="18" charset="0"/>
                <a:cs typeface="Times New Roman" panose="02020603050405020304" pitchFamily="18" charset="0"/>
              </a:rPr>
              <a:t>Ref</a:t>
            </a:r>
            <a:r>
              <a:rPr lang="zh-CN" altLang="en-US" sz="1400" dirty="0">
                <a:solidFill>
                  <a:schemeClr val="bg1"/>
                </a:solidFill>
                <a:latin typeface="Times New Roman" panose="02020603050405020304" pitchFamily="18" charset="0"/>
                <a:cs typeface="Times New Roman" panose="02020603050405020304" pitchFamily="18" charset="0"/>
              </a:rPr>
              <a:t>：</a:t>
            </a:r>
            <a:r>
              <a:rPr lang="en-GB" altLang="zh-CN" sz="1400" dirty="0">
                <a:solidFill>
                  <a:schemeClr val="bg1"/>
                </a:solidFill>
                <a:latin typeface="Times New Roman" panose="02020603050405020304" pitchFamily="18" charset="0"/>
                <a:cs typeface="Times New Roman" panose="02020603050405020304" pitchFamily="18" charset="0"/>
              </a:rPr>
              <a:t>Bernstein, D. P., Fink, L., </a:t>
            </a:r>
            <a:r>
              <a:rPr lang="en-GB" altLang="zh-CN" sz="1400" dirty="0" err="1">
                <a:solidFill>
                  <a:schemeClr val="bg1"/>
                </a:solidFill>
                <a:latin typeface="Times New Roman" panose="02020603050405020304" pitchFamily="18" charset="0"/>
                <a:cs typeface="Times New Roman" panose="02020603050405020304" pitchFamily="18" charset="0"/>
              </a:rPr>
              <a:t>Handelsman</a:t>
            </a:r>
            <a:r>
              <a:rPr lang="en-GB" altLang="zh-CN" sz="1400" dirty="0">
                <a:solidFill>
                  <a:schemeClr val="bg1"/>
                </a:solidFill>
                <a:latin typeface="Times New Roman" panose="02020603050405020304" pitchFamily="18" charset="0"/>
                <a:cs typeface="Times New Roman" panose="02020603050405020304" pitchFamily="18" charset="0"/>
              </a:rPr>
              <a:t>, L., &amp; Foote, J. (1998). Childhood trauma questionnaire. </a:t>
            </a:r>
            <a:r>
              <a:rPr lang="en-GB" altLang="zh-CN" sz="1400" i="1" dirty="0">
                <a:solidFill>
                  <a:schemeClr val="bg1"/>
                </a:solidFill>
                <a:latin typeface="Times New Roman" panose="02020603050405020304" pitchFamily="18" charset="0"/>
                <a:cs typeface="Times New Roman" panose="02020603050405020304" pitchFamily="18" charset="0"/>
              </a:rPr>
              <a:t>Assessment of family violence: A handbook for researchers and practitioners.</a:t>
            </a:r>
            <a:endParaRPr lang="zh-CN" altLang="zh-CN"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860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linds(horizontal)">
                                      <p:cBhvr>
                                        <p:cTn id="13" dur="500"/>
                                        <p:tgtEl>
                                          <p:spTgt spid="8">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blinds(horizontal)">
                                      <p:cBhvr>
                                        <p:cTn id="16" dur="500"/>
                                        <p:tgtEl>
                                          <p:spTgt spid="8">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blinds(horizontal)">
                                      <p:cBhvr>
                                        <p:cTn id="19" dur="500"/>
                                        <p:tgtEl>
                                          <p:spTgt spid="8">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blinds(horizontal)">
                                      <p:cBhvr>
                                        <p:cTn id="22" dur="500"/>
                                        <p:tgtEl>
                                          <p:spTgt spid="8">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animEffect transition="in" filter="blinds(horizontal)">
                                      <p:cBhvr>
                                        <p:cTn id="25" dur="500"/>
                                        <p:tgtEl>
                                          <p:spTgt spid="8">
                                            <p:txEl>
                                              <p:pRg st="7" end="7"/>
                                            </p:txEl>
                                          </p:spTgt>
                                        </p:tgtEl>
                                      </p:cBhvr>
                                    </p:animEffect>
                                  </p:childTnLst>
                                </p:cTn>
                              </p:par>
                              <p:par>
                                <p:cTn id="26" presetID="3" presetClass="entr" presetSubtype="10" fill="hold" nodeType="withEffect">
                                  <p:stCondLst>
                                    <p:cond delay="50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blinds(horizontal)">
                                      <p:cBhvr>
                                        <p:cTn id="28"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8"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719580"/>
            <a:ext cx="2026920" cy="4956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Introduction</a:t>
            </a:r>
            <a:r>
              <a:rPr kumimoji="1" lang="en-US" altLang="zh-CN" sz="1600" i="1" dirty="0">
                <a:solidFill>
                  <a:schemeClr val="tx1"/>
                </a:solidFill>
              </a:rPr>
              <a:t> </a:t>
            </a:r>
            <a:endParaRPr kumimoji="1" lang="zh-CN" altLang="en-US" sz="1600" i="1" dirty="0">
              <a:solidFill>
                <a:schemeClr val="tx1"/>
              </a:solidFill>
            </a:endParaRPr>
          </a:p>
        </p:txBody>
      </p:sp>
      <p:sp>
        <p:nvSpPr>
          <p:cNvPr id="4" name="矩形 3"/>
          <p:cNvSpPr/>
          <p:nvPr/>
        </p:nvSpPr>
        <p:spPr>
          <a:xfrm>
            <a:off x="0" y="2946000"/>
            <a:ext cx="2026920" cy="495632"/>
          </a:xfrm>
          <a:prstGeom prst="rect">
            <a:avLst/>
          </a:prstGeom>
          <a:solidFill>
            <a:schemeClr val="bg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Results</a:t>
            </a:r>
            <a:endParaRPr kumimoji="1" lang="zh-CN" altLang="en-US" sz="1600" i="1" dirty="0">
              <a:solidFill>
                <a:schemeClr val="tx1"/>
              </a:solidFill>
              <a:latin typeface="Arial" panose="020B0604020202020204" pitchFamily="34" charset="0"/>
              <a:cs typeface="Arial" panose="020B0604020202020204" pitchFamily="34" charset="0"/>
            </a:endParaRPr>
          </a:p>
        </p:txBody>
      </p:sp>
      <p:sp>
        <p:nvSpPr>
          <p:cNvPr id="5" name="矩形 4"/>
          <p:cNvSpPr/>
          <p:nvPr/>
        </p:nvSpPr>
        <p:spPr>
          <a:xfrm>
            <a:off x="0" y="2332791"/>
            <a:ext cx="2026920" cy="495632"/>
          </a:xfrm>
          <a:prstGeom prst="rect">
            <a:avLst/>
          </a:prstGeom>
          <a:solidFill>
            <a:schemeClr val="bg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endParaRPr kumimoji="1" lang="en-US" altLang="zh-CN" sz="1600" i="1" dirty="0">
              <a:solidFill>
                <a:srgbClr val="FFFFFF"/>
              </a:solidFill>
            </a:endParaRPr>
          </a:p>
          <a:p>
            <a:r>
              <a:rPr kumimoji="1" lang="en-US" altLang="zh-CN" sz="1600" i="1" dirty="0">
                <a:solidFill>
                  <a:schemeClr val="tx1"/>
                </a:solidFill>
                <a:latin typeface="Arial" panose="020B0604020202020204" pitchFamily="34" charset="0"/>
                <a:cs typeface="Arial" panose="020B0604020202020204" pitchFamily="34" charset="0"/>
              </a:rPr>
              <a:t>Research method</a:t>
            </a:r>
          </a:p>
          <a:p>
            <a:endParaRPr kumimoji="1" lang="en-US" altLang="zh-CN" sz="1600" i="1" dirty="0">
              <a:solidFill>
                <a:srgbClr val="FFFFFF"/>
              </a:solidFill>
            </a:endParaRPr>
          </a:p>
        </p:txBody>
      </p:sp>
      <p:sp>
        <p:nvSpPr>
          <p:cNvPr id="6" name="矩形 5"/>
          <p:cNvSpPr/>
          <p:nvPr/>
        </p:nvSpPr>
        <p:spPr>
          <a:xfrm>
            <a:off x="0" y="3559211"/>
            <a:ext cx="2026920" cy="495632"/>
          </a:xfrm>
          <a:prstGeom prst="rect">
            <a:avLst/>
          </a:prstGeom>
          <a:solidFill>
            <a:schemeClr val="bg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Discussion</a:t>
            </a:r>
            <a:endParaRPr kumimoji="1" lang="zh-CN" altLang="en-US" sz="1600" i="1" dirty="0">
              <a:solidFill>
                <a:schemeClr val="tx1"/>
              </a:solidFill>
              <a:latin typeface="Arial" panose="020B0604020202020204" pitchFamily="34" charset="0"/>
              <a:cs typeface="Arial" panose="020B0604020202020204" pitchFamily="34" charset="0"/>
            </a:endParaRPr>
          </a:p>
        </p:txBody>
      </p:sp>
      <p:sp>
        <p:nvSpPr>
          <p:cNvPr id="12" name="标题 1">
            <a:extLst>
              <a:ext uri="{FF2B5EF4-FFF2-40B4-BE49-F238E27FC236}">
                <a16:creationId xmlns:a16="http://schemas.microsoft.com/office/drawing/2014/main" id="{B3F2EB5E-26C5-4F87-80D3-E694AEDECA09}"/>
              </a:ext>
            </a:extLst>
          </p:cNvPr>
          <p:cNvSpPr txBox="1"/>
          <p:nvPr/>
        </p:nvSpPr>
        <p:spPr>
          <a:xfrm>
            <a:off x="706754" y="437418"/>
            <a:ext cx="11224834" cy="727075"/>
          </a:xfrm>
          <a:prstGeom prst="rect">
            <a:avLst/>
          </a:prstGeom>
        </p:spPr>
        <p:txBody>
          <a:bodyPr lIns="91436" tIns="45718" rIns="91436" bIns="45718"/>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595959"/>
                </a:solidFill>
              </a:rPr>
              <a:t>Introduction     </a:t>
            </a:r>
            <a:r>
              <a:rPr lang="en-US" altLang="zh-CN" dirty="0">
                <a:solidFill>
                  <a:srgbClr val="595959"/>
                </a:solidFill>
                <a:sym typeface="+mn-ea"/>
              </a:rPr>
              <a:t>Main Problem &amp; Purpose</a:t>
            </a:r>
          </a:p>
          <a:p>
            <a:endParaRPr lang="en-US" altLang="zh-CN" dirty="0">
              <a:solidFill>
                <a:srgbClr val="595959"/>
              </a:solidFill>
            </a:endParaRPr>
          </a:p>
        </p:txBody>
      </p:sp>
      <p:sp>
        <p:nvSpPr>
          <p:cNvPr id="8" name="文本框 7">
            <a:extLst>
              <a:ext uri="{FF2B5EF4-FFF2-40B4-BE49-F238E27FC236}">
                <a16:creationId xmlns:a16="http://schemas.microsoft.com/office/drawing/2014/main" id="{AC27AB82-C4AE-40A0-A75E-014D0EA5E30A}"/>
              </a:ext>
            </a:extLst>
          </p:cNvPr>
          <p:cNvSpPr txBox="1"/>
          <p:nvPr/>
        </p:nvSpPr>
        <p:spPr>
          <a:xfrm>
            <a:off x="2725445" y="1421961"/>
            <a:ext cx="8406299" cy="830997"/>
          </a:xfrm>
          <a:prstGeom prst="rect">
            <a:avLst/>
          </a:prstGeom>
          <a:noFill/>
        </p:spPr>
        <p:txBody>
          <a:bodyPr wrap="square" rtlCol="0">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Main problem:  Whether and to what extent childhood trauma can have an impact on </a:t>
            </a:r>
            <a:r>
              <a:rPr lang="en-US" altLang="zh-CN" sz="2400" dirty="0">
                <a:solidFill>
                  <a:schemeClr val="bg1"/>
                </a:solidFill>
                <a:latin typeface="Times New Roman" panose="02020603050405020304" pitchFamily="18" charset="0"/>
                <a:cs typeface="Times New Roman" panose="02020603050405020304" pitchFamily="18" charset="0"/>
                <a:sym typeface="+mn-ea"/>
              </a:rPr>
              <a:t>self-recognition</a:t>
            </a:r>
            <a:r>
              <a:rPr lang="en-US" altLang="zh-CN" sz="2400" dirty="0">
                <a:solidFill>
                  <a:schemeClr val="bg1"/>
                </a:solidFill>
                <a:latin typeface="Times New Roman" panose="02020603050405020304" pitchFamily="18" charset="0"/>
                <a:cs typeface="Times New Roman" panose="02020603050405020304" pitchFamily="18" charset="0"/>
              </a:rPr>
              <a:t>.</a:t>
            </a:r>
          </a:p>
        </p:txBody>
      </p:sp>
      <p:sp>
        <p:nvSpPr>
          <p:cNvPr id="9" name="文本框 8">
            <a:extLst>
              <a:ext uri="{FF2B5EF4-FFF2-40B4-BE49-F238E27FC236}">
                <a16:creationId xmlns:a16="http://schemas.microsoft.com/office/drawing/2014/main" id="{84FBF346-259B-4E0F-94E5-31430EAFCAFD}"/>
              </a:ext>
            </a:extLst>
          </p:cNvPr>
          <p:cNvSpPr txBox="1"/>
          <p:nvPr/>
        </p:nvSpPr>
        <p:spPr>
          <a:xfrm>
            <a:off x="2725445" y="2332791"/>
            <a:ext cx="8406934" cy="1200329"/>
          </a:xfrm>
          <a:prstGeom prst="rect">
            <a:avLst/>
          </a:prstGeom>
          <a:noFill/>
        </p:spPr>
        <p:txBody>
          <a:bodyPr wrap="square" rtlCol="0">
            <a:spAutoFit/>
          </a:bodyPr>
          <a:lstStyle/>
          <a:p>
            <a:r>
              <a:rPr lang="en-US" altLang="zh-CN" sz="2400" dirty="0">
                <a:solidFill>
                  <a:schemeClr val="bg1"/>
                </a:solidFill>
                <a:latin typeface="Times New Roman" panose="02020603050405020304" pitchFamily="18" charset="0"/>
                <a:cs typeface="Times New Roman" panose="02020603050405020304" pitchFamily="18" charset="0"/>
                <a:sym typeface="+mn-ea"/>
              </a:rPr>
              <a:t>Research purpose: By studying the relationship between CTQ score and the plea-</a:t>
            </a:r>
            <a:r>
              <a:rPr lang="en-US" altLang="zh-CN" sz="2400" dirty="0" err="1">
                <a:solidFill>
                  <a:schemeClr val="bg1"/>
                </a:solidFill>
                <a:latin typeface="Times New Roman" panose="02020603050405020304" pitchFamily="18" charset="0"/>
                <a:cs typeface="Times New Roman" panose="02020603050405020304" pitchFamily="18" charset="0"/>
                <a:sym typeface="+mn-ea"/>
              </a:rPr>
              <a:t>santness</a:t>
            </a:r>
            <a:r>
              <a:rPr lang="en-US" altLang="zh-CN" sz="2400" dirty="0">
                <a:solidFill>
                  <a:schemeClr val="bg1"/>
                </a:solidFill>
                <a:latin typeface="Times New Roman" panose="02020603050405020304" pitchFamily="18" charset="0"/>
                <a:cs typeface="Times New Roman" panose="02020603050405020304" pitchFamily="18" charset="0"/>
                <a:sym typeface="+mn-ea"/>
              </a:rPr>
              <a:t> of self-referential praise and criticism, we can get the influence of child-hood trauma on self-recognition</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DA1C2DCB-7709-4A6D-B598-212E2C9D2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6938" y="3612953"/>
            <a:ext cx="3571700" cy="2956523"/>
          </a:xfrm>
          <a:prstGeom prst="rect">
            <a:avLst/>
          </a:prstGeom>
        </p:spPr>
      </p:pic>
      <p:sp>
        <p:nvSpPr>
          <p:cNvPr id="11" name="箭头: 圆角右 10">
            <a:extLst>
              <a:ext uri="{FF2B5EF4-FFF2-40B4-BE49-F238E27FC236}">
                <a16:creationId xmlns:a16="http://schemas.microsoft.com/office/drawing/2014/main" id="{6019FCE9-777B-4701-B701-8C427124904E}"/>
              </a:ext>
            </a:extLst>
          </p:cNvPr>
          <p:cNvSpPr/>
          <p:nvPr/>
        </p:nvSpPr>
        <p:spPr>
          <a:xfrm rot="11760933" flipH="1">
            <a:off x="5249067" y="5084201"/>
            <a:ext cx="791833" cy="805170"/>
          </a:xfrm>
          <a:prstGeom prst="bentArrow">
            <a:avLst/>
          </a:prstGeom>
          <a:solidFill>
            <a:schemeClr val="accent4">
              <a:lumMod val="20000"/>
              <a:lumOff val="8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箭头: 圆角右 12">
            <a:extLst>
              <a:ext uri="{FF2B5EF4-FFF2-40B4-BE49-F238E27FC236}">
                <a16:creationId xmlns:a16="http://schemas.microsoft.com/office/drawing/2014/main" id="{1EEDE214-6F2E-4CA4-87AA-38C165A86968}"/>
              </a:ext>
            </a:extLst>
          </p:cNvPr>
          <p:cNvSpPr/>
          <p:nvPr/>
        </p:nvSpPr>
        <p:spPr>
          <a:xfrm rot="20596671" flipH="1" flipV="1">
            <a:off x="7563703" y="5097127"/>
            <a:ext cx="867730" cy="865698"/>
          </a:xfrm>
          <a:prstGeom prst="bentArrow">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0706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3" presetClass="entr" presetSubtype="10" fill="hold" grpId="0" nodeType="withEffect">
                                  <p:stCondLst>
                                    <p:cond delay="100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par>
                                <p:cTn id="14" presetID="3" presetClass="entr" presetSubtype="10" fill="hold" grpId="0" nodeType="withEffect">
                                  <p:stCondLst>
                                    <p:cond delay="100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P spid="8" grpId="2"/>
      <p:bldP spid="9" grpId="1"/>
      <p:bldP spid="9" grpId="2"/>
      <p:bldP spid="11"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同侧圆角矩形 2"/>
          <p:cNvSpPr/>
          <p:nvPr/>
        </p:nvSpPr>
        <p:spPr>
          <a:xfrm>
            <a:off x="3766550" y="3412587"/>
            <a:ext cx="2935683" cy="1097280"/>
          </a:xfrm>
          <a:prstGeom prst="round2Same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8" rIns="0" bIns="45718" rtlCol="0" anchor="ctr"/>
          <a:lstStyle/>
          <a:p>
            <a:pPr algn="ctr"/>
            <a:r>
              <a:rPr lang="en-US" altLang="zh-CN" sz="4000" b="1" dirty="0">
                <a:solidFill>
                  <a:schemeClr val="tx1"/>
                </a:solidFill>
              </a:rPr>
              <a:t>Research method</a:t>
            </a:r>
          </a:p>
        </p:txBody>
      </p:sp>
      <p:sp>
        <p:nvSpPr>
          <p:cNvPr id="6" name="同侧圆角矩形 5"/>
          <p:cNvSpPr/>
          <p:nvPr/>
        </p:nvSpPr>
        <p:spPr>
          <a:xfrm>
            <a:off x="1823703" y="3879167"/>
            <a:ext cx="1904164" cy="630701"/>
          </a:xfrm>
          <a:prstGeom prst="round2Same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kumimoji="1" lang="en-US" altLang="zh-CN" sz="2400" dirty="0">
                <a:solidFill>
                  <a:schemeClr val="accent1">
                    <a:lumMod val="75000"/>
                  </a:schemeClr>
                </a:solidFill>
                <a:latin typeface="Arial" panose="020B0604020202020204" pitchFamily="34" charset="0"/>
                <a:cs typeface="Arial" panose="020B0604020202020204" pitchFamily="34" charset="0"/>
              </a:rPr>
              <a:t>Introduction </a:t>
            </a:r>
            <a:endParaRPr kumimoji="1" lang="zh-CN" altLang="en-US" sz="2400" dirty="0">
              <a:solidFill>
                <a:schemeClr val="accent1">
                  <a:lumMod val="75000"/>
                </a:schemeClr>
              </a:solidFill>
              <a:latin typeface="Arial" panose="020B0604020202020204" pitchFamily="34" charset="0"/>
              <a:cs typeface="Arial" panose="020B0604020202020204" pitchFamily="34" charset="0"/>
            </a:endParaRPr>
          </a:p>
        </p:txBody>
      </p:sp>
      <p:sp>
        <p:nvSpPr>
          <p:cNvPr id="7" name="同侧圆角矩形 6"/>
          <p:cNvSpPr/>
          <p:nvPr/>
        </p:nvSpPr>
        <p:spPr>
          <a:xfrm>
            <a:off x="6740920" y="3879167"/>
            <a:ext cx="1904164" cy="630701"/>
          </a:xfrm>
          <a:prstGeom prst="round2Same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kumimoji="1" lang="en-US" altLang="zh-CN" sz="2400" dirty="0">
                <a:solidFill>
                  <a:schemeClr val="accent1">
                    <a:lumMod val="75000"/>
                  </a:schemeClr>
                </a:solidFill>
                <a:latin typeface="Arial" panose="020B0604020202020204" pitchFamily="34" charset="0"/>
                <a:cs typeface="Arial" panose="020B0604020202020204" pitchFamily="34" charset="0"/>
              </a:rPr>
              <a:t>Results</a:t>
            </a:r>
          </a:p>
        </p:txBody>
      </p:sp>
      <p:sp>
        <p:nvSpPr>
          <p:cNvPr id="8" name="同侧圆角矩形 7"/>
          <p:cNvSpPr/>
          <p:nvPr/>
        </p:nvSpPr>
        <p:spPr>
          <a:xfrm>
            <a:off x="8683771" y="3879167"/>
            <a:ext cx="1904164" cy="630701"/>
          </a:xfrm>
          <a:prstGeom prst="round2Same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kumimoji="1" lang="en-US" altLang="zh-CN" sz="2400" dirty="0">
                <a:solidFill>
                  <a:schemeClr val="accent1">
                    <a:lumMod val="75000"/>
                  </a:schemeClr>
                </a:solidFill>
                <a:latin typeface="Arial" panose="020B0604020202020204" pitchFamily="34" charset="0"/>
                <a:cs typeface="Arial" panose="020B0604020202020204" pitchFamily="34" charset="0"/>
              </a:rPr>
              <a:t>Discussion</a:t>
            </a:r>
            <a:endParaRPr kumimoji="1" lang="zh-CN" altLang="en-US" sz="2400" dirty="0">
              <a:solidFill>
                <a:schemeClr val="accent1">
                  <a:lumMod val="75000"/>
                </a:schemeClr>
              </a:solidFill>
              <a:latin typeface="Arial" panose="020B0604020202020204" pitchFamily="34" charset="0"/>
              <a:cs typeface="Arial" panose="020B0604020202020204" pitchFamily="34" charset="0"/>
            </a:endParaRPr>
          </a:p>
        </p:txBody>
      </p:sp>
      <p:cxnSp>
        <p:nvCxnSpPr>
          <p:cNvPr id="4" name="直接连接符 3"/>
          <p:cNvCxnSpPr/>
          <p:nvPr/>
        </p:nvCxnSpPr>
        <p:spPr>
          <a:xfrm>
            <a:off x="-14068" y="4509867"/>
            <a:ext cx="12192000" cy="0"/>
          </a:xfrm>
          <a:prstGeom prst="line">
            <a:avLst/>
          </a:prstGeom>
          <a:ln>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714845" y="387428"/>
            <a:ext cx="2484968" cy="646327"/>
          </a:xfrm>
          <a:prstGeom prst="rect">
            <a:avLst/>
          </a:prstGeom>
          <a:noFill/>
        </p:spPr>
        <p:txBody>
          <a:bodyPr wrap="none" lIns="91436" tIns="45718" rIns="91436" bIns="45718" rtlCol="0">
            <a:spAutoFit/>
          </a:bodyPr>
          <a:lstStyle/>
          <a:p>
            <a:pPr algn="ctr"/>
            <a:r>
              <a:rPr lang="en-US" altLang="zh-CN" sz="3600" b="1" dirty="0">
                <a:solidFill>
                  <a:schemeClr val="accent1">
                    <a:lumMod val="75000"/>
                  </a:schemeClr>
                </a:solidFill>
              </a:rPr>
              <a:t>CONTENTS</a:t>
            </a:r>
            <a:endParaRPr lang="zh-CN" altLang="en-US" sz="3600" b="1" dirty="0">
              <a:solidFill>
                <a:schemeClr val="accent1">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719580"/>
            <a:ext cx="2026920" cy="495632"/>
          </a:xfrm>
          <a:prstGeom prst="rect">
            <a:avLst/>
          </a:prstGeom>
          <a:solidFill>
            <a:schemeClr val="bg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Introduction</a:t>
            </a:r>
            <a:endParaRPr kumimoji="1" lang="zh-CN" altLang="en-US" sz="1600" i="1" dirty="0">
              <a:solidFill>
                <a:schemeClr val="tx1"/>
              </a:solidFill>
            </a:endParaRPr>
          </a:p>
        </p:txBody>
      </p:sp>
      <p:sp>
        <p:nvSpPr>
          <p:cNvPr id="32" name="矩形 31"/>
          <p:cNvSpPr/>
          <p:nvPr/>
        </p:nvSpPr>
        <p:spPr>
          <a:xfrm>
            <a:off x="0" y="2946000"/>
            <a:ext cx="2026920" cy="495632"/>
          </a:xfrm>
          <a:prstGeom prst="rect">
            <a:avLst/>
          </a:prstGeom>
          <a:solidFill>
            <a:schemeClr val="bg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Results</a:t>
            </a:r>
            <a:endParaRPr kumimoji="1" lang="zh-CN" altLang="en-US" sz="1600" i="1" dirty="0">
              <a:solidFill>
                <a:schemeClr val="tx1"/>
              </a:solidFill>
              <a:latin typeface="Arial" panose="020B0604020202020204" pitchFamily="34" charset="0"/>
              <a:cs typeface="Arial" panose="020B0604020202020204" pitchFamily="34" charset="0"/>
            </a:endParaRPr>
          </a:p>
        </p:txBody>
      </p:sp>
      <p:sp>
        <p:nvSpPr>
          <p:cNvPr id="33" name="矩形 32"/>
          <p:cNvSpPr/>
          <p:nvPr/>
        </p:nvSpPr>
        <p:spPr>
          <a:xfrm>
            <a:off x="0" y="2332791"/>
            <a:ext cx="2026920" cy="4956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endParaRPr kumimoji="1" lang="en-US" altLang="zh-CN" sz="1600" i="1" dirty="0">
              <a:solidFill>
                <a:srgbClr val="FFFFFF"/>
              </a:solidFill>
            </a:endParaRPr>
          </a:p>
          <a:p>
            <a:r>
              <a:rPr kumimoji="1" lang="en-US" altLang="zh-CN" sz="1600" i="1" dirty="0">
                <a:solidFill>
                  <a:schemeClr val="tx1"/>
                </a:solidFill>
                <a:latin typeface="Arial" panose="020B0604020202020204" pitchFamily="34" charset="0"/>
                <a:cs typeface="Arial" panose="020B0604020202020204" pitchFamily="34" charset="0"/>
              </a:rPr>
              <a:t>Research method</a:t>
            </a:r>
            <a:endParaRPr kumimoji="1" lang="en-US" altLang="zh-CN" sz="1600" i="1" dirty="0">
              <a:solidFill>
                <a:srgbClr val="FFFFFF"/>
              </a:solidFill>
              <a:latin typeface="Arial" panose="020B0604020202020204" pitchFamily="34" charset="0"/>
              <a:cs typeface="Arial" panose="020B0604020202020204" pitchFamily="34" charset="0"/>
            </a:endParaRPr>
          </a:p>
          <a:p>
            <a:endParaRPr kumimoji="1" lang="en-US" altLang="zh-CN" sz="1600" i="1" dirty="0">
              <a:solidFill>
                <a:schemeClr val="tx1"/>
              </a:solidFill>
              <a:latin typeface="Arial" panose="020B0604020202020204" pitchFamily="34" charset="0"/>
              <a:cs typeface="Arial" panose="020B0604020202020204" pitchFamily="34" charset="0"/>
            </a:endParaRPr>
          </a:p>
        </p:txBody>
      </p:sp>
      <p:sp>
        <p:nvSpPr>
          <p:cNvPr id="34" name="矩形 33"/>
          <p:cNvSpPr/>
          <p:nvPr/>
        </p:nvSpPr>
        <p:spPr>
          <a:xfrm>
            <a:off x="0" y="3559211"/>
            <a:ext cx="2026920" cy="495632"/>
          </a:xfrm>
          <a:prstGeom prst="rect">
            <a:avLst/>
          </a:prstGeom>
          <a:solidFill>
            <a:schemeClr val="bg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Discussion</a:t>
            </a:r>
            <a:endParaRPr kumimoji="1" lang="zh-CN" altLang="en-US" sz="1600" i="1" dirty="0">
              <a:solidFill>
                <a:schemeClr val="tx1"/>
              </a:solidFill>
              <a:latin typeface="Arial" panose="020B0604020202020204" pitchFamily="34" charset="0"/>
              <a:cs typeface="Arial" panose="020B0604020202020204" pitchFamily="34" charset="0"/>
            </a:endParaRPr>
          </a:p>
        </p:txBody>
      </p:sp>
      <p:sp>
        <p:nvSpPr>
          <p:cNvPr id="36" name="标题 1">
            <a:extLst>
              <a:ext uri="{FF2B5EF4-FFF2-40B4-BE49-F238E27FC236}">
                <a16:creationId xmlns:a16="http://schemas.microsoft.com/office/drawing/2014/main" id="{373942F4-E318-49CA-BEE2-AA203DCE6DF4}"/>
              </a:ext>
            </a:extLst>
          </p:cNvPr>
          <p:cNvSpPr txBox="1"/>
          <p:nvPr/>
        </p:nvSpPr>
        <p:spPr>
          <a:xfrm>
            <a:off x="706754" y="437418"/>
            <a:ext cx="10515600" cy="727075"/>
          </a:xfrm>
          <a:prstGeom prst="rect">
            <a:avLst/>
          </a:prstGeom>
        </p:spPr>
        <p:txBody>
          <a:bodyPr lIns="91436" tIns="45718" rIns="91436" bIns="45718"/>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595959"/>
                </a:solidFill>
              </a:rPr>
              <a:t>Research method</a:t>
            </a:r>
          </a:p>
        </p:txBody>
      </p:sp>
      <p:sp>
        <p:nvSpPr>
          <p:cNvPr id="84" name="文本框 83">
            <a:extLst>
              <a:ext uri="{FF2B5EF4-FFF2-40B4-BE49-F238E27FC236}">
                <a16:creationId xmlns:a16="http://schemas.microsoft.com/office/drawing/2014/main" id="{8A42122B-0E5A-49E3-AB98-20C964A1847D}"/>
              </a:ext>
            </a:extLst>
          </p:cNvPr>
          <p:cNvSpPr txBox="1"/>
          <p:nvPr/>
        </p:nvSpPr>
        <p:spPr>
          <a:xfrm>
            <a:off x="2868833" y="2489475"/>
            <a:ext cx="2018155" cy="460375"/>
          </a:xfrm>
          <a:prstGeom prst="rect">
            <a:avLst/>
          </a:prstGeom>
          <a:noFill/>
        </p:spPr>
        <p:txBody>
          <a:bodyPr wrap="square" rtlCol="0">
            <a:spAutoFit/>
          </a:bodyPr>
          <a:lstStyle/>
          <a:p>
            <a:pPr algn="just"/>
            <a:r>
              <a:rPr lang="en-US" altLang="zh-CN" sz="2400" dirty="0">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rPr>
              <a:t>Participants</a:t>
            </a:r>
            <a:endParaRPr lang="zh-CN" altLang="en-US" sz="2400" dirty="0">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endParaRPr>
          </a:p>
        </p:txBody>
      </p:sp>
      <p:sp>
        <p:nvSpPr>
          <p:cNvPr id="85" name="文本框 84">
            <a:extLst>
              <a:ext uri="{FF2B5EF4-FFF2-40B4-BE49-F238E27FC236}">
                <a16:creationId xmlns:a16="http://schemas.microsoft.com/office/drawing/2014/main" id="{122567C8-C14E-4484-BFD6-01D22E712F8F}"/>
              </a:ext>
            </a:extLst>
          </p:cNvPr>
          <p:cNvSpPr txBox="1"/>
          <p:nvPr/>
        </p:nvSpPr>
        <p:spPr>
          <a:xfrm>
            <a:off x="2282106" y="2949850"/>
            <a:ext cx="3191608" cy="2634183"/>
          </a:xfrm>
          <a:prstGeom prst="rect">
            <a:avLst/>
          </a:prstGeom>
          <a:noFill/>
        </p:spPr>
        <p:txBody>
          <a:bodyPr wrap="square" rtlCol="0">
            <a:spAutoFit/>
          </a:bodyPr>
          <a:lstStyle/>
          <a:p>
            <a:pPr algn="just">
              <a:lnSpc>
                <a:spcPct val="150000"/>
              </a:lnSpc>
            </a:pPr>
            <a:r>
              <a:rPr lang="en-US" altLang="zh-CN" sz="1600" spc="1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100healthy undergraduates and postgraduate students;</a:t>
            </a:r>
          </a:p>
          <a:p>
            <a:pPr algn="just">
              <a:lnSpc>
                <a:spcPct val="150000"/>
              </a:lnSpc>
            </a:pPr>
            <a:r>
              <a:rPr lang="en-US" altLang="zh-CN" sz="1600" spc="1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50 men 50 women;</a:t>
            </a:r>
          </a:p>
          <a:p>
            <a:pPr algn="just">
              <a:lnSpc>
                <a:spcPct val="150000"/>
              </a:lnSpc>
            </a:pPr>
            <a:r>
              <a:rPr lang="zh-CN" altLang="en-US" sz="1600" spc="1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from 18 to 26 years old </a:t>
            </a:r>
          </a:p>
          <a:p>
            <a:pPr algn="just">
              <a:lnSpc>
                <a:spcPct val="150000"/>
              </a:lnSpc>
              <a:buClrTx/>
              <a:buSzTx/>
              <a:buNone/>
            </a:pPr>
            <a:r>
              <a:rPr lang="en-US" altLang="zh-CN" sz="1600" spc="1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(M = 23.66, SD = 1.43);</a:t>
            </a:r>
          </a:p>
          <a:p>
            <a:pPr algn="just">
              <a:lnSpc>
                <a:spcPct val="150000"/>
              </a:lnSpc>
              <a:buClrTx/>
              <a:buSzTx/>
              <a:buNone/>
            </a:pPr>
            <a:r>
              <a:rPr lang="en-US" altLang="zh-CN" sz="1600" spc="1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all participants are Chinese natives</a:t>
            </a:r>
          </a:p>
        </p:txBody>
      </p:sp>
      <p:grpSp>
        <p:nvGrpSpPr>
          <p:cNvPr id="86" name="组合 85">
            <a:extLst>
              <a:ext uri="{FF2B5EF4-FFF2-40B4-BE49-F238E27FC236}">
                <a16:creationId xmlns:a16="http://schemas.microsoft.com/office/drawing/2014/main" id="{53928CBC-39B1-495C-B21B-CAEB6AF15173}"/>
              </a:ext>
            </a:extLst>
          </p:cNvPr>
          <p:cNvGrpSpPr/>
          <p:nvPr/>
        </p:nvGrpSpPr>
        <p:grpSpPr>
          <a:xfrm>
            <a:off x="5985315" y="2004187"/>
            <a:ext cx="396281" cy="396281"/>
            <a:chOff x="6338697" y="2549058"/>
            <a:chExt cx="396281" cy="396281"/>
          </a:xfrm>
        </p:grpSpPr>
        <p:sp>
          <p:nvSpPr>
            <p:cNvPr id="87" name="椭圆 86">
              <a:extLst>
                <a:ext uri="{FF2B5EF4-FFF2-40B4-BE49-F238E27FC236}">
                  <a16:creationId xmlns:a16="http://schemas.microsoft.com/office/drawing/2014/main" id="{98335A53-67E4-4C10-B09A-0F36DB87F2A5}"/>
                </a:ext>
              </a:extLst>
            </p:cNvPr>
            <p:cNvSpPr/>
            <p:nvPr/>
          </p:nvSpPr>
          <p:spPr>
            <a:xfrm>
              <a:off x="6338697" y="2549058"/>
              <a:ext cx="396281" cy="396281"/>
            </a:xfrm>
            <a:prstGeom prst="ellipse">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Freeform: Shape 52">
              <a:extLst>
                <a:ext uri="{FF2B5EF4-FFF2-40B4-BE49-F238E27FC236}">
                  <a16:creationId xmlns:a16="http://schemas.microsoft.com/office/drawing/2014/main" id="{FDDCFCE9-85E4-427A-8162-1CF676E97E54}"/>
                </a:ext>
              </a:extLst>
            </p:cNvPr>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p:spPr>
          <p:txBody>
            <a:bodyPr anchor="ctr"/>
            <a:lstStyle/>
            <a:p>
              <a:pPr algn="ctr"/>
              <a:endParaRPr sz="2400" dirty="0">
                <a:latin typeface="字魂105号-简雅黑" panose="00000500000000000000" pitchFamily="2" charset="-122"/>
              </a:endParaRPr>
            </a:p>
          </p:txBody>
        </p:sp>
      </p:grpSp>
      <p:sp>
        <p:nvSpPr>
          <p:cNvPr id="89" name="文本框 88">
            <a:extLst>
              <a:ext uri="{FF2B5EF4-FFF2-40B4-BE49-F238E27FC236}">
                <a16:creationId xmlns:a16="http://schemas.microsoft.com/office/drawing/2014/main" id="{6872A90A-7486-4F79-B014-BE423AE4436E}"/>
              </a:ext>
            </a:extLst>
          </p:cNvPr>
          <p:cNvSpPr txBox="1"/>
          <p:nvPr/>
        </p:nvSpPr>
        <p:spPr>
          <a:xfrm>
            <a:off x="5915720" y="2489219"/>
            <a:ext cx="2413000" cy="460375"/>
          </a:xfrm>
          <a:prstGeom prst="rect">
            <a:avLst/>
          </a:prstGeom>
          <a:noFill/>
        </p:spPr>
        <p:txBody>
          <a:bodyPr wrap="square" rtlCol="0">
            <a:spAutoFit/>
          </a:bodyPr>
          <a:lstStyle/>
          <a:p>
            <a:pPr algn="just"/>
            <a:r>
              <a:rPr lang="en-US" altLang="zh-CN" sz="2400" dirty="0">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rPr>
              <a:t>Questionnaire</a:t>
            </a:r>
          </a:p>
        </p:txBody>
      </p:sp>
      <p:sp>
        <p:nvSpPr>
          <p:cNvPr id="91" name="文本框 90">
            <a:extLst>
              <a:ext uri="{FF2B5EF4-FFF2-40B4-BE49-F238E27FC236}">
                <a16:creationId xmlns:a16="http://schemas.microsoft.com/office/drawing/2014/main" id="{038BAC3B-F44E-4F3B-877B-563FE2A0E1FD}"/>
              </a:ext>
            </a:extLst>
          </p:cNvPr>
          <p:cNvSpPr txBox="1"/>
          <p:nvPr/>
        </p:nvSpPr>
        <p:spPr>
          <a:xfrm>
            <a:off x="5915891" y="2899503"/>
            <a:ext cx="2423888" cy="787523"/>
          </a:xfrm>
          <a:prstGeom prst="rect">
            <a:avLst/>
          </a:prstGeom>
          <a:noFill/>
        </p:spPr>
        <p:txBody>
          <a:bodyPr wrap="square" rtlCol="0">
            <a:spAutoFit/>
          </a:bodyPr>
          <a:lstStyle/>
          <a:p>
            <a:pPr algn="just">
              <a:lnSpc>
                <a:spcPct val="150000"/>
              </a:lnSpc>
            </a:pPr>
            <a:r>
              <a:rPr lang="en-US" altLang="zh-CN" sz="1600" spc="1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Childhood Trauma</a:t>
            </a:r>
          </a:p>
          <a:p>
            <a:pPr algn="just">
              <a:lnSpc>
                <a:spcPct val="150000"/>
              </a:lnSpc>
            </a:pPr>
            <a:r>
              <a:rPr lang="en-US" altLang="zh-CN" sz="1600" spc="1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 Questionnaire (CTQ)</a:t>
            </a:r>
          </a:p>
        </p:txBody>
      </p:sp>
      <p:sp>
        <p:nvSpPr>
          <p:cNvPr id="92" name="文本框 91">
            <a:extLst>
              <a:ext uri="{FF2B5EF4-FFF2-40B4-BE49-F238E27FC236}">
                <a16:creationId xmlns:a16="http://schemas.microsoft.com/office/drawing/2014/main" id="{155E9CF6-D8D3-4203-A48A-C8E3C664C482}"/>
              </a:ext>
            </a:extLst>
          </p:cNvPr>
          <p:cNvSpPr txBox="1"/>
          <p:nvPr/>
        </p:nvSpPr>
        <p:spPr>
          <a:xfrm>
            <a:off x="9642328" y="2489476"/>
            <a:ext cx="2018155" cy="460375"/>
          </a:xfrm>
          <a:prstGeom prst="rect">
            <a:avLst/>
          </a:prstGeom>
          <a:noFill/>
        </p:spPr>
        <p:txBody>
          <a:bodyPr wrap="square" rtlCol="0">
            <a:spAutoFit/>
          </a:bodyPr>
          <a:lstStyle/>
          <a:p>
            <a:pPr algn="just"/>
            <a:r>
              <a:rPr lang="en-US" altLang="zh-CN" sz="2400" dirty="0">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rPr>
              <a:t>Stimuli</a:t>
            </a:r>
          </a:p>
        </p:txBody>
      </p:sp>
      <p:sp>
        <p:nvSpPr>
          <p:cNvPr id="93" name="文本框 92">
            <a:extLst>
              <a:ext uri="{FF2B5EF4-FFF2-40B4-BE49-F238E27FC236}">
                <a16:creationId xmlns:a16="http://schemas.microsoft.com/office/drawing/2014/main" id="{124344EC-AC32-4530-89F1-29C0C26A66EC}"/>
              </a:ext>
            </a:extLst>
          </p:cNvPr>
          <p:cNvSpPr txBox="1"/>
          <p:nvPr/>
        </p:nvSpPr>
        <p:spPr>
          <a:xfrm>
            <a:off x="8688902" y="2890269"/>
            <a:ext cx="3328751" cy="1526187"/>
          </a:xfrm>
          <a:prstGeom prst="rect">
            <a:avLst/>
          </a:prstGeom>
          <a:noFill/>
        </p:spPr>
        <p:txBody>
          <a:bodyPr wrap="square" rtlCol="0">
            <a:spAutoFit/>
          </a:bodyPr>
          <a:lstStyle/>
          <a:p>
            <a:pPr algn="just">
              <a:lnSpc>
                <a:spcPct val="150000"/>
              </a:lnSpc>
            </a:pPr>
            <a:r>
              <a:rPr lang="en-US" altLang="zh-CN" sz="1600" spc="1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100 praising and criticizing</a:t>
            </a:r>
          </a:p>
          <a:p>
            <a:pPr algn="just">
              <a:lnSpc>
                <a:spcPct val="150000"/>
              </a:lnSpc>
            </a:pPr>
            <a:r>
              <a:rPr lang="en-US" altLang="zh-CN" sz="1600" spc="1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 sentences</a:t>
            </a:r>
          </a:p>
          <a:p>
            <a:pPr algn="just">
              <a:lnSpc>
                <a:spcPct val="150000"/>
              </a:lnSpc>
            </a:pPr>
            <a:r>
              <a:rPr lang="en-US" altLang="zh-CN" sz="1600" spc="1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(50 in each category)</a:t>
            </a:r>
          </a:p>
          <a:p>
            <a:pPr algn="just">
              <a:lnSpc>
                <a:spcPct val="150000"/>
              </a:lnSpc>
            </a:pPr>
            <a:endParaRPr lang="en-US" altLang="zh-CN" sz="1600" spc="1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endParaRPr>
          </a:p>
        </p:txBody>
      </p:sp>
      <p:grpSp>
        <p:nvGrpSpPr>
          <p:cNvPr id="94" name="组合 93">
            <a:extLst>
              <a:ext uri="{FF2B5EF4-FFF2-40B4-BE49-F238E27FC236}">
                <a16:creationId xmlns:a16="http://schemas.microsoft.com/office/drawing/2014/main" id="{1361312D-A31D-48D0-A286-516EA916563A}"/>
              </a:ext>
            </a:extLst>
          </p:cNvPr>
          <p:cNvGrpSpPr/>
          <p:nvPr/>
        </p:nvGrpSpPr>
        <p:grpSpPr>
          <a:xfrm>
            <a:off x="9711753" y="2004187"/>
            <a:ext cx="396281" cy="396281"/>
            <a:chOff x="6338697" y="2549058"/>
            <a:chExt cx="396281" cy="396281"/>
          </a:xfrm>
        </p:grpSpPr>
        <p:sp>
          <p:nvSpPr>
            <p:cNvPr id="95" name="椭圆 94">
              <a:extLst>
                <a:ext uri="{FF2B5EF4-FFF2-40B4-BE49-F238E27FC236}">
                  <a16:creationId xmlns:a16="http://schemas.microsoft.com/office/drawing/2014/main" id="{00CF68B7-5AFB-4E72-9B2B-D56B1DD3484A}"/>
                </a:ext>
              </a:extLst>
            </p:cNvPr>
            <p:cNvSpPr/>
            <p:nvPr/>
          </p:nvSpPr>
          <p:spPr>
            <a:xfrm>
              <a:off x="6338697" y="2549058"/>
              <a:ext cx="396281" cy="396281"/>
            </a:xfrm>
            <a:prstGeom prst="ellipse">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Freeform: Shape 52">
              <a:extLst>
                <a:ext uri="{FF2B5EF4-FFF2-40B4-BE49-F238E27FC236}">
                  <a16:creationId xmlns:a16="http://schemas.microsoft.com/office/drawing/2014/main" id="{528749F1-090B-4CC5-8F4F-801BBD5AD2BE}"/>
                </a:ext>
              </a:extLst>
            </p:cNvPr>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p:spPr>
          <p:txBody>
            <a:bodyPr anchor="ctr"/>
            <a:lstStyle/>
            <a:p>
              <a:pPr algn="ctr"/>
              <a:endParaRPr sz="2400" dirty="0">
                <a:latin typeface="字魂105号-简雅黑" panose="00000500000000000000" pitchFamily="2" charset="-122"/>
              </a:endParaRPr>
            </a:p>
          </p:txBody>
        </p:sp>
      </p:grpSp>
      <p:grpSp>
        <p:nvGrpSpPr>
          <p:cNvPr id="97" name="组合 96">
            <a:extLst>
              <a:ext uri="{FF2B5EF4-FFF2-40B4-BE49-F238E27FC236}">
                <a16:creationId xmlns:a16="http://schemas.microsoft.com/office/drawing/2014/main" id="{095B04A2-DBE1-4674-964F-9F691CE2FA69}"/>
              </a:ext>
            </a:extLst>
          </p:cNvPr>
          <p:cNvGrpSpPr/>
          <p:nvPr/>
        </p:nvGrpSpPr>
        <p:grpSpPr>
          <a:xfrm>
            <a:off x="2938258" y="2004187"/>
            <a:ext cx="396281" cy="396281"/>
            <a:chOff x="6338697" y="2549058"/>
            <a:chExt cx="396281" cy="396281"/>
          </a:xfrm>
        </p:grpSpPr>
        <p:sp>
          <p:nvSpPr>
            <p:cNvPr id="98" name="椭圆 97">
              <a:extLst>
                <a:ext uri="{FF2B5EF4-FFF2-40B4-BE49-F238E27FC236}">
                  <a16:creationId xmlns:a16="http://schemas.microsoft.com/office/drawing/2014/main" id="{172653C6-9AA6-45EF-A57E-E3B3CBBA15C3}"/>
                </a:ext>
              </a:extLst>
            </p:cNvPr>
            <p:cNvSpPr/>
            <p:nvPr/>
          </p:nvSpPr>
          <p:spPr>
            <a:xfrm>
              <a:off x="6338697" y="2549058"/>
              <a:ext cx="396281" cy="396281"/>
            </a:xfrm>
            <a:prstGeom prst="ellipse">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Freeform: Shape 52">
              <a:extLst>
                <a:ext uri="{FF2B5EF4-FFF2-40B4-BE49-F238E27FC236}">
                  <a16:creationId xmlns:a16="http://schemas.microsoft.com/office/drawing/2014/main" id="{7F086AA6-31A1-466F-9FDD-F06B1980C57F}"/>
                </a:ext>
              </a:extLst>
            </p:cNvPr>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p:spPr>
          <p:txBody>
            <a:bodyPr anchor="ctr"/>
            <a:lstStyle/>
            <a:p>
              <a:pPr algn="ctr"/>
              <a:endParaRPr sz="2400" dirty="0">
                <a:latin typeface="字魂105号-简雅黑" panose="00000500000000000000" pitchFamily="2"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1719580"/>
            <a:ext cx="2026920" cy="495632"/>
          </a:xfrm>
          <a:prstGeom prst="rect">
            <a:avLst/>
          </a:prstGeom>
          <a:solidFill>
            <a:schemeClr val="bg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Introduction</a:t>
            </a:r>
            <a:endParaRPr kumimoji="1" lang="zh-CN" altLang="en-US" sz="1600" i="1" dirty="0">
              <a:solidFill>
                <a:schemeClr val="tx1"/>
              </a:solidFill>
            </a:endParaRPr>
          </a:p>
        </p:txBody>
      </p:sp>
      <p:sp>
        <p:nvSpPr>
          <p:cNvPr id="32" name="矩形 31"/>
          <p:cNvSpPr/>
          <p:nvPr/>
        </p:nvSpPr>
        <p:spPr>
          <a:xfrm>
            <a:off x="0" y="2946000"/>
            <a:ext cx="2026920" cy="495632"/>
          </a:xfrm>
          <a:prstGeom prst="rect">
            <a:avLst/>
          </a:prstGeom>
          <a:solidFill>
            <a:schemeClr val="bg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Results</a:t>
            </a:r>
            <a:endParaRPr kumimoji="1" lang="zh-CN" altLang="en-US" sz="1600" i="1" dirty="0">
              <a:solidFill>
                <a:schemeClr val="tx1"/>
              </a:solidFill>
              <a:latin typeface="Arial" panose="020B0604020202020204" pitchFamily="34" charset="0"/>
              <a:cs typeface="Arial" panose="020B0604020202020204" pitchFamily="34" charset="0"/>
            </a:endParaRPr>
          </a:p>
        </p:txBody>
      </p:sp>
      <p:sp>
        <p:nvSpPr>
          <p:cNvPr id="33" name="矩形 32"/>
          <p:cNvSpPr/>
          <p:nvPr/>
        </p:nvSpPr>
        <p:spPr>
          <a:xfrm>
            <a:off x="0" y="2332791"/>
            <a:ext cx="2026920" cy="4956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endParaRPr kumimoji="1" lang="en-US" altLang="zh-CN" sz="1600" i="1" dirty="0">
              <a:solidFill>
                <a:srgbClr val="FFFFFF"/>
              </a:solidFill>
            </a:endParaRPr>
          </a:p>
          <a:p>
            <a:r>
              <a:rPr kumimoji="1" lang="en-US" altLang="zh-CN" sz="1600" i="1" dirty="0">
                <a:solidFill>
                  <a:schemeClr val="tx1"/>
                </a:solidFill>
                <a:latin typeface="Arial" panose="020B0604020202020204" pitchFamily="34" charset="0"/>
                <a:cs typeface="Arial" panose="020B0604020202020204" pitchFamily="34" charset="0"/>
              </a:rPr>
              <a:t>Research method</a:t>
            </a:r>
            <a:endParaRPr kumimoji="1" lang="en-US" altLang="zh-CN" sz="1600" i="1" dirty="0">
              <a:solidFill>
                <a:srgbClr val="FFFFFF"/>
              </a:solidFill>
              <a:latin typeface="Arial" panose="020B0604020202020204" pitchFamily="34" charset="0"/>
              <a:cs typeface="Arial" panose="020B0604020202020204" pitchFamily="34" charset="0"/>
            </a:endParaRPr>
          </a:p>
          <a:p>
            <a:endParaRPr kumimoji="1" lang="en-US" altLang="zh-CN" sz="1600" i="1" dirty="0">
              <a:solidFill>
                <a:schemeClr val="tx1"/>
              </a:solidFill>
              <a:latin typeface="Arial" panose="020B0604020202020204" pitchFamily="34" charset="0"/>
              <a:cs typeface="Arial" panose="020B0604020202020204" pitchFamily="34" charset="0"/>
            </a:endParaRPr>
          </a:p>
        </p:txBody>
      </p:sp>
      <p:sp>
        <p:nvSpPr>
          <p:cNvPr id="34" name="矩形 33"/>
          <p:cNvSpPr/>
          <p:nvPr/>
        </p:nvSpPr>
        <p:spPr>
          <a:xfrm>
            <a:off x="0" y="3559211"/>
            <a:ext cx="2026920" cy="495632"/>
          </a:xfrm>
          <a:prstGeom prst="rect">
            <a:avLst/>
          </a:prstGeom>
          <a:solidFill>
            <a:schemeClr val="bg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r>
              <a:rPr kumimoji="1" lang="en-US" altLang="zh-CN" sz="1600" i="1" dirty="0">
                <a:solidFill>
                  <a:schemeClr val="tx1"/>
                </a:solidFill>
                <a:latin typeface="Arial" panose="020B0604020202020204" pitchFamily="34" charset="0"/>
                <a:cs typeface="Arial" panose="020B0604020202020204" pitchFamily="34" charset="0"/>
              </a:rPr>
              <a:t>Discussion</a:t>
            </a:r>
            <a:endParaRPr kumimoji="1" lang="zh-CN" altLang="en-US" sz="1600" i="1" dirty="0">
              <a:solidFill>
                <a:schemeClr val="tx1"/>
              </a:solidFill>
              <a:latin typeface="Arial" panose="020B0604020202020204" pitchFamily="34" charset="0"/>
              <a:cs typeface="Arial" panose="020B0604020202020204" pitchFamily="34" charset="0"/>
            </a:endParaRPr>
          </a:p>
        </p:txBody>
      </p:sp>
      <p:sp>
        <p:nvSpPr>
          <p:cNvPr id="36" name="标题 1">
            <a:extLst>
              <a:ext uri="{FF2B5EF4-FFF2-40B4-BE49-F238E27FC236}">
                <a16:creationId xmlns:a16="http://schemas.microsoft.com/office/drawing/2014/main" id="{373942F4-E318-49CA-BEE2-AA203DCE6DF4}"/>
              </a:ext>
            </a:extLst>
          </p:cNvPr>
          <p:cNvSpPr txBox="1"/>
          <p:nvPr/>
        </p:nvSpPr>
        <p:spPr>
          <a:xfrm>
            <a:off x="706754" y="437418"/>
            <a:ext cx="10515600" cy="727075"/>
          </a:xfrm>
          <a:prstGeom prst="rect">
            <a:avLst/>
          </a:prstGeom>
        </p:spPr>
        <p:txBody>
          <a:bodyPr lIns="91436" tIns="45718" rIns="91436" bIns="45718"/>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rgbClr val="595959"/>
                </a:solidFill>
              </a:rPr>
              <a:t>Research method</a:t>
            </a:r>
          </a:p>
        </p:txBody>
      </p:sp>
      <p:sp>
        <p:nvSpPr>
          <p:cNvPr id="84" name="文本框 83">
            <a:extLst>
              <a:ext uri="{FF2B5EF4-FFF2-40B4-BE49-F238E27FC236}">
                <a16:creationId xmlns:a16="http://schemas.microsoft.com/office/drawing/2014/main" id="{8A42122B-0E5A-49E3-AB98-20C964A1847D}"/>
              </a:ext>
            </a:extLst>
          </p:cNvPr>
          <p:cNvSpPr txBox="1"/>
          <p:nvPr/>
        </p:nvSpPr>
        <p:spPr>
          <a:xfrm>
            <a:off x="2531031" y="2400469"/>
            <a:ext cx="2018155" cy="460375"/>
          </a:xfrm>
          <a:prstGeom prst="rect">
            <a:avLst/>
          </a:prstGeom>
          <a:noFill/>
        </p:spPr>
        <p:txBody>
          <a:bodyPr wrap="square" rtlCol="0">
            <a:spAutoFit/>
          </a:bodyPr>
          <a:lstStyle/>
          <a:p>
            <a:pPr algn="just"/>
            <a:r>
              <a:rPr lang="en-US" altLang="zh-CN" sz="2400" dirty="0">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rPr>
              <a:t>Procedure</a:t>
            </a:r>
            <a:endParaRPr lang="zh-CN" altLang="en-US" sz="2400" dirty="0">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endParaRPr>
          </a:p>
        </p:txBody>
      </p:sp>
      <p:sp>
        <p:nvSpPr>
          <p:cNvPr id="85" name="文本框 84">
            <a:extLst>
              <a:ext uri="{FF2B5EF4-FFF2-40B4-BE49-F238E27FC236}">
                <a16:creationId xmlns:a16="http://schemas.microsoft.com/office/drawing/2014/main" id="{122567C8-C14E-4484-BFD6-01D22E712F8F}"/>
              </a:ext>
            </a:extLst>
          </p:cNvPr>
          <p:cNvSpPr txBox="1"/>
          <p:nvPr/>
        </p:nvSpPr>
        <p:spPr>
          <a:xfrm>
            <a:off x="2327754" y="2810753"/>
            <a:ext cx="5194709" cy="1895519"/>
          </a:xfrm>
          <a:prstGeom prst="rect">
            <a:avLst/>
          </a:prstGeom>
          <a:noFill/>
        </p:spPr>
        <p:txBody>
          <a:bodyPr wrap="square" rtlCol="0">
            <a:spAutoFit/>
          </a:bodyPr>
          <a:lstStyle/>
          <a:p>
            <a:pPr>
              <a:lnSpc>
                <a:spcPct val="150000"/>
              </a:lnSpc>
            </a:pPr>
            <a:r>
              <a:rPr lang="en-US" altLang="zh-CN" sz="1600" spc="1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completed CTQ first rate each sentence for pleasantness</a:t>
            </a:r>
          </a:p>
          <a:p>
            <a:pPr>
              <a:lnSpc>
                <a:spcPct val="150000"/>
              </a:lnSpc>
            </a:pPr>
            <a:r>
              <a:rPr lang="en-US" altLang="zh-CN" sz="1600" spc="1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e.g.</a:t>
            </a:r>
          </a:p>
          <a:p>
            <a:pPr>
              <a:lnSpc>
                <a:spcPct val="150000"/>
              </a:lnSpc>
            </a:pPr>
            <a:r>
              <a:rPr lang="en-US" altLang="zh-CN" sz="1600" spc="1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a:t>
            </a:r>
            <a:r>
              <a:rPr lang="zh-CN" altLang="en-US" sz="1600" spc="1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你充满激情”</a:t>
            </a:r>
            <a:r>
              <a:rPr lang="en-US" altLang="zh-CN" sz="1600" spc="1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in English “You are passionate!” </a:t>
            </a:r>
          </a:p>
          <a:p>
            <a:pPr>
              <a:lnSpc>
                <a:spcPct val="150000"/>
              </a:lnSpc>
            </a:pPr>
            <a:r>
              <a:rPr lang="en-US" altLang="zh-CN" sz="1600" spc="1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a:t>
            </a:r>
            <a:r>
              <a:rPr lang="zh-CN" altLang="en-US" sz="1600" spc="1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你优柔寡断</a:t>
            </a:r>
            <a:r>
              <a:rPr lang="en-US" altLang="zh-CN" sz="1600" spc="1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!”in English “You are indecisive!”</a:t>
            </a:r>
          </a:p>
        </p:txBody>
      </p:sp>
      <p:grpSp>
        <p:nvGrpSpPr>
          <p:cNvPr id="86" name="组合 85">
            <a:extLst>
              <a:ext uri="{FF2B5EF4-FFF2-40B4-BE49-F238E27FC236}">
                <a16:creationId xmlns:a16="http://schemas.microsoft.com/office/drawing/2014/main" id="{53928CBC-39B1-495C-B21B-CAEB6AF15173}"/>
              </a:ext>
            </a:extLst>
          </p:cNvPr>
          <p:cNvGrpSpPr/>
          <p:nvPr/>
        </p:nvGrpSpPr>
        <p:grpSpPr>
          <a:xfrm>
            <a:off x="8157977" y="1915437"/>
            <a:ext cx="396281" cy="396281"/>
            <a:chOff x="6338697" y="2549058"/>
            <a:chExt cx="396281" cy="396281"/>
          </a:xfrm>
        </p:grpSpPr>
        <p:sp>
          <p:nvSpPr>
            <p:cNvPr id="87" name="椭圆 86">
              <a:extLst>
                <a:ext uri="{FF2B5EF4-FFF2-40B4-BE49-F238E27FC236}">
                  <a16:creationId xmlns:a16="http://schemas.microsoft.com/office/drawing/2014/main" id="{98335A53-67E4-4C10-B09A-0F36DB87F2A5}"/>
                </a:ext>
              </a:extLst>
            </p:cNvPr>
            <p:cNvSpPr/>
            <p:nvPr/>
          </p:nvSpPr>
          <p:spPr>
            <a:xfrm>
              <a:off x="6338697" y="2549058"/>
              <a:ext cx="396281" cy="396281"/>
            </a:xfrm>
            <a:prstGeom prst="ellipse">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Freeform: Shape 52">
              <a:extLst>
                <a:ext uri="{FF2B5EF4-FFF2-40B4-BE49-F238E27FC236}">
                  <a16:creationId xmlns:a16="http://schemas.microsoft.com/office/drawing/2014/main" id="{FDDCFCE9-85E4-427A-8162-1CF676E97E54}"/>
                </a:ext>
              </a:extLst>
            </p:cNvPr>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p:spPr>
          <p:txBody>
            <a:bodyPr anchor="ctr"/>
            <a:lstStyle/>
            <a:p>
              <a:pPr algn="ctr"/>
              <a:endParaRPr sz="2400" dirty="0">
                <a:latin typeface="字魂105号-简雅黑" panose="00000500000000000000" pitchFamily="2" charset="-122"/>
              </a:endParaRPr>
            </a:p>
          </p:txBody>
        </p:sp>
      </p:grpSp>
      <p:sp>
        <p:nvSpPr>
          <p:cNvPr id="89" name="文本框 88">
            <a:extLst>
              <a:ext uri="{FF2B5EF4-FFF2-40B4-BE49-F238E27FC236}">
                <a16:creationId xmlns:a16="http://schemas.microsoft.com/office/drawing/2014/main" id="{6872A90A-7486-4F79-B014-BE423AE4436E}"/>
              </a:ext>
            </a:extLst>
          </p:cNvPr>
          <p:cNvSpPr txBox="1"/>
          <p:nvPr/>
        </p:nvSpPr>
        <p:spPr>
          <a:xfrm>
            <a:off x="8088382" y="2400469"/>
            <a:ext cx="2413000" cy="460375"/>
          </a:xfrm>
          <a:prstGeom prst="rect">
            <a:avLst/>
          </a:prstGeom>
          <a:noFill/>
        </p:spPr>
        <p:txBody>
          <a:bodyPr wrap="square" rtlCol="0">
            <a:spAutoFit/>
          </a:bodyPr>
          <a:lstStyle/>
          <a:p>
            <a:pPr algn="just"/>
            <a:r>
              <a:rPr lang="en-US" altLang="zh-CN" sz="2400" dirty="0">
                <a:solidFill>
                  <a:schemeClr val="bg1"/>
                </a:solidFill>
                <a:latin typeface="字魂105号-简雅黑" panose="00000500000000000000" pitchFamily="2" charset="-122"/>
                <a:ea typeface="字魂105号-简雅黑" panose="00000500000000000000" pitchFamily="2" charset="-122"/>
                <a:cs typeface="字魂105号-简雅黑" panose="00000500000000000000" pitchFamily="2" charset="-122"/>
              </a:rPr>
              <a:t>Data analysis</a:t>
            </a:r>
          </a:p>
        </p:txBody>
      </p:sp>
      <p:sp>
        <p:nvSpPr>
          <p:cNvPr id="91" name="文本框 90">
            <a:extLst>
              <a:ext uri="{FF2B5EF4-FFF2-40B4-BE49-F238E27FC236}">
                <a16:creationId xmlns:a16="http://schemas.microsoft.com/office/drawing/2014/main" id="{038BAC3B-F44E-4F3B-877B-563FE2A0E1FD}"/>
              </a:ext>
            </a:extLst>
          </p:cNvPr>
          <p:cNvSpPr txBox="1"/>
          <p:nvPr/>
        </p:nvSpPr>
        <p:spPr>
          <a:xfrm>
            <a:off x="8088553" y="2810753"/>
            <a:ext cx="3734328" cy="2634183"/>
          </a:xfrm>
          <a:prstGeom prst="rect">
            <a:avLst/>
          </a:prstGeom>
          <a:noFill/>
        </p:spPr>
        <p:txBody>
          <a:bodyPr wrap="square" rtlCol="0">
            <a:spAutoFit/>
          </a:bodyPr>
          <a:lstStyle/>
          <a:p>
            <a:pPr>
              <a:lnSpc>
                <a:spcPct val="150000"/>
              </a:lnSpc>
            </a:pPr>
            <a:r>
              <a:rPr lang="en-US" altLang="zh-CN" sz="1600" spc="1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a paired t test (two-tailed) for pleasantness ratings; </a:t>
            </a:r>
          </a:p>
          <a:p>
            <a:pPr>
              <a:lnSpc>
                <a:spcPct val="150000"/>
              </a:lnSpc>
            </a:pPr>
            <a:r>
              <a:rPr lang="en-US" altLang="zh-CN" sz="1600" spc="1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Pearson correlation </a:t>
            </a:r>
          </a:p>
          <a:p>
            <a:pPr>
              <a:lnSpc>
                <a:spcPct val="150000"/>
              </a:lnSpc>
            </a:pPr>
            <a:r>
              <a:rPr lang="en-US" altLang="zh-CN" sz="1600" spc="1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(two-tailed) analysis for the association between</a:t>
            </a:r>
          </a:p>
          <a:p>
            <a:pPr>
              <a:lnSpc>
                <a:spcPct val="150000"/>
              </a:lnSpc>
            </a:pPr>
            <a:r>
              <a:rPr lang="en-US" altLang="zh-CN" sz="1600" spc="1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 pleasantness and CTQ</a:t>
            </a:r>
          </a:p>
          <a:p>
            <a:pPr>
              <a:lnSpc>
                <a:spcPct val="150000"/>
              </a:lnSpc>
            </a:pPr>
            <a:r>
              <a:rPr lang="en-US" altLang="zh-CN" sz="1600" spc="100" dirty="0">
                <a:solidFill>
                  <a:schemeClr val="bg1"/>
                </a:solidFill>
                <a:latin typeface="字魂58号-创中黑" panose="00000500000000000000" pitchFamily="2" charset="-122"/>
                <a:ea typeface="字魂58号-创中黑" panose="00000500000000000000" pitchFamily="2" charset="-122"/>
                <a:cs typeface="字魂105号-简雅黑" panose="00000500000000000000" pitchFamily="2" charset="-122"/>
              </a:rPr>
              <a:t> scores</a:t>
            </a:r>
          </a:p>
        </p:txBody>
      </p:sp>
      <p:grpSp>
        <p:nvGrpSpPr>
          <p:cNvPr id="97" name="组合 96">
            <a:extLst>
              <a:ext uri="{FF2B5EF4-FFF2-40B4-BE49-F238E27FC236}">
                <a16:creationId xmlns:a16="http://schemas.microsoft.com/office/drawing/2014/main" id="{095B04A2-DBE1-4674-964F-9F691CE2FA69}"/>
              </a:ext>
            </a:extLst>
          </p:cNvPr>
          <p:cNvGrpSpPr/>
          <p:nvPr/>
        </p:nvGrpSpPr>
        <p:grpSpPr>
          <a:xfrm>
            <a:off x="2637690" y="1910634"/>
            <a:ext cx="396281" cy="396281"/>
            <a:chOff x="6338697" y="2549058"/>
            <a:chExt cx="396281" cy="396281"/>
          </a:xfrm>
        </p:grpSpPr>
        <p:sp>
          <p:nvSpPr>
            <p:cNvPr id="98" name="椭圆 97">
              <a:extLst>
                <a:ext uri="{FF2B5EF4-FFF2-40B4-BE49-F238E27FC236}">
                  <a16:creationId xmlns:a16="http://schemas.microsoft.com/office/drawing/2014/main" id="{172653C6-9AA6-45EF-A57E-E3B3CBBA15C3}"/>
                </a:ext>
              </a:extLst>
            </p:cNvPr>
            <p:cNvSpPr/>
            <p:nvPr/>
          </p:nvSpPr>
          <p:spPr>
            <a:xfrm>
              <a:off x="6338697" y="2549058"/>
              <a:ext cx="396281" cy="396281"/>
            </a:xfrm>
            <a:prstGeom prst="ellipse">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Freeform: Shape 52">
              <a:extLst>
                <a:ext uri="{FF2B5EF4-FFF2-40B4-BE49-F238E27FC236}">
                  <a16:creationId xmlns:a16="http://schemas.microsoft.com/office/drawing/2014/main" id="{7F086AA6-31A1-466F-9FDD-F06B1980C57F}"/>
                </a:ext>
              </a:extLst>
            </p:cNvPr>
            <p:cNvSpPr/>
            <p:nvPr/>
          </p:nvSpPr>
          <p:spPr bwMode="auto">
            <a:xfrm>
              <a:off x="6431772" y="2638065"/>
              <a:ext cx="210130" cy="218524"/>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p:spPr>
          <p:txBody>
            <a:bodyPr anchor="ctr"/>
            <a:lstStyle/>
            <a:p>
              <a:pPr algn="ctr"/>
              <a:endParaRPr sz="2400" dirty="0">
                <a:latin typeface="字魂105号-简雅黑" panose="00000500000000000000" pitchFamily="2" charset="-122"/>
              </a:endParaRPr>
            </a:p>
          </p:txBody>
        </p:sp>
      </p:grpSp>
    </p:spTree>
    <p:extLst>
      <p:ext uri="{BB962C8B-B14F-4D97-AF65-F5344CB8AC3E}">
        <p14:creationId xmlns:p14="http://schemas.microsoft.com/office/powerpoint/2010/main" val="2744194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同侧圆角矩形 2"/>
          <p:cNvSpPr/>
          <p:nvPr/>
        </p:nvSpPr>
        <p:spPr>
          <a:xfrm>
            <a:off x="5740476" y="3421090"/>
            <a:ext cx="2935683" cy="1097280"/>
          </a:xfrm>
          <a:prstGeom prst="round2Same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8" rIns="0" bIns="45718" rtlCol="0" anchor="ctr"/>
          <a:lstStyle/>
          <a:p>
            <a:pPr algn="ctr"/>
            <a:r>
              <a:rPr lang="en-US" altLang="zh-CN" sz="4000" b="1" dirty="0">
                <a:solidFill>
                  <a:schemeClr val="tx1"/>
                </a:solidFill>
              </a:rPr>
              <a:t>Results</a:t>
            </a:r>
          </a:p>
        </p:txBody>
      </p:sp>
      <p:sp>
        <p:nvSpPr>
          <p:cNvPr id="6" name="同侧圆角矩形 5"/>
          <p:cNvSpPr/>
          <p:nvPr/>
        </p:nvSpPr>
        <p:spPr>
          <a:xfrm>
            <a:off x="1854777" y="3887670"/>
            <a:ext cx="1904164" cy="630701"/>
          </a:xfrm>
          <a:prstGeom prst="round2Same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kumimoji="1" lang="en-US" altLang="zh-CN" sz="2400" dirty="0">
                <a:solidFill>
                  <a:schemeClr val="accent1">
                    <a:lumMod val="75000"/>
                  </a:schemeClr>
                </a:solidFill>
                <a:latin typeface="Arial" panose="020B0604020202020204" pitchFamily="34" charset="0"/>
                <a:cs typeface="Arial" panose="020B0604020202020204" pitchFamily="34" charset="0"/>
              </a:rPr>
              <a:t>Introduction </a:t>
            </a:r>
            <a:endParaRPr kumimoji="1" lang="zh-CN" altLang="en-US" sz="2400" dirty="0">
              <a:solidFill>
                <a:schemeClr val="accent1">
                  <a:lumMod val="75000"/>
                </a:schemeClr>
              </a:solidFill>
              <a:latin typeface="Arial" panose="020B0604020202020204" pitchFamily="34" charset="0"/>
              <a:cs typeface="Arial" panose="020B0604020202020204" pitchFamily="34" charset="0"/>
            </a:endParaRPr>
          </a:p>
        </p:txBody>
      </p:sp>
      <p:sp>
        <p:nvSpPr>
          <p:cNvPr id="7" name="同侧圆角矩形 6"/>
          <p:cNvSpPr/>
          <p:nvPr/>
        </p:nvSpPr>
        <p:spPr>
          <a:xfrm>
            <a:off x="3797626" y="3887670"/>
            <a:ext cx="1904164" cy="630701"/>
          </a:xfrm>
          <a:prstGeom prst="round2Same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kumimoji="1" lang="en-US" altLang="zh-CN" sz="2400" dirty="0">
                <a:solidFill>
                  <a:schemeClr val="accent1">
                    <a:lumMod val="75000"/>
                  </a:schemeClr>
                </a:solidFill>
                <a:latin typeface="Arial" panose="020B0604020202020204" pitchFamily="34" charset="0"/>
                <a:cs typeface="Arial" panose="020B0604020202020204" pitchFamily="34" charset="0"/>
              </a:rPr>
              <a:t>Research method</a:t>
            </a:r>
          </a:p>
        </p:txBody>
      </p:sp>
      <p:sp>
        <p:nvSpPr>
          <p:cNvPr id="8" name="同侧圆角矩形 7"/>
          <p:cNvSpPr/>
          <p:nvPr/>
        </p:nvSpPr>
        <p:spPr>
          <a:xfrm>
            <a:off x="8714845" y="3887670"/>
            <a:ext cx="1904164" cy="630701"/>
          </a:xfrm>
          <a:prstGeom prst="round2SameRect">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kumimoji="1" lang="en-US" altLang="zh-CN" sz="2400" dirty="0">
                <a:solidFill>
                  <a:schemeClr val="accent1">
                    <a:lumMod val="75000"/>
                  </a:schemeClr>
                </a:solidFill>
                <a:latin typeface="Arial" panose="020B0604020202020204" pitchFamily="34" charset="0"/>
                <a:cs typeface="Arial" panose="020B0604020202020204" pitchFamily="34" charset="0"/>
              </a:rPr>
              <a:t>Discussion</a:t>
            </a:r>
            <a:endParaRPr kumimoji="1" lang="zh-CN" altLang="en-US" sz="2400" dirty="0">
              <a:solidFill>
                <a:schemeClr val="accent1">
                  <a:lumMod val="75000"/>
                </a:schemeClr>
              </a:solidFill>
              <a:latin typeface="Arial" panose="020B0604020202020204" pitchFamily="34" charset="0"/>
              <a:cs typeface="Arial" panose="020B0604020202020204" pitchFamily="34" charset="0"/>
            </a:endParaRPr>
          </a:p>
        </p:txBody>
      </p:sp>
      <p:cxnSp>
        <p:nvCxnSpPr>
          <p:cNvPr id="4" name="直接连接符 3"/>
          <p:cNvCxnSpPr/>
          <p:nvPr/>
        </p:nvCxnSpPr>
        <p:spPr>
          <a:xfrm>
            <a:off x="-14068" y="4509867"/>
            <a:ext cx="12192000" cy="0"/>
          </a:xfrm>
          <a:prstGeom prst="line">
            <a:avLst/>
          </a:prstGeom>
          <a:ln>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714845" y="387428"/>
            <a:ext cx="2484968" cy="646327"/>
          </a:xfrm>
          <a:prstGeom prst="rect">
            <a:avLst/>
          </a:prstGeom>
          <a:noFill/>
        </p:spPr>
        <p:txBody>
          <a:bodyPr wrap="none" lIns="91436" tIns="45718" rIns="91436" bIns="45718" rtlCol="0">
            <a:spAutoFit/>
          </a:bodyPr>
          <a:lstStyle/>
          <a:p>
            <a:pPr algn="ctr"/>
            <a:r>
              <a:rPr lang="en-US" altLang="zh-CN" sz="3600" b="1" dirty="0">
                <a:solidFill>
                  <a:schemeClr val="accent1">
                    <a:lumMod val="75000"/>
                  </a:schemeClr>
                </a:solidFill>
              </a:rPr>
              <a:t>CONTENTS</a:t>
            </a:r>
            <a:endParaRPr lang="zh-CN" altLang="en-US" sz="3600" b="1" dirty="0">
              <a:solidFill>
                <a:schemeClr val="accent1">
                  <a:lumMod val="75000"/>
                </a:schemeClr>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请在此输入您的文本。请在此输入您的文本。请在此输入您的文本。请在此输入您的文本。请在此输入您的文本。请在此输入您的文本。请在此输入您的文本。请在此输入您的文本。"/>
  <p:tag name="KSO_WM_UNIT_NOCLEAR" val="0"/>
  <p:tag name="KSO_WM_UNIT_VALUE" val="150"/>
  <p:tag name="KSO_WM_UNIT_HIGHLIGHT" val="0"/>
  <p:tag name="KSO_WM_UNIT_COMPATIBLE" val="0"/>
  <p:tag name="KSO_WM_UNIT_DIAGRAM_ISNUMVISUAL" val="0"/>
  <p:tag name="KSO_WM_UNIT_DIAGRAM_ISREFERUNIT" val="0"/>
  <p:tag name="KSO_WM_UNIT_TYPE" val="f"/>
  <p:tag name="KSO_WM_UNIT_INDEX" val="1"/>
  <p:tag name="KSO_WM_UNIT_ID" val="custom20177386_4*f*1"/>
  <p:tag name="KSO_WM_TEMPLATE_CATEGORY" val="custom"/>
  <p:tag name="KSO_WM_TEMPLATE_INDEX" val="20177386"/>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VALUE" val="1500*1713"/>
  <p:tag name="KSO_WM_UNIT_HIGHLIGHT" val="0"/>
  <p:tag name="KSO_WM_UNIT_COMPATIBLE" val="0"/>
  <p:tag name="KSO_WM_UNIT_DIAGRAM_ISNUMVISUAL" val="0"/>
  <p:tag name="KSO_WM_UNIT_DIAGRAM_ISREFERUNIT" val="0"/>
  <p:tag name="KSO_WM_UNIT_TYPE" val="d"/>
  <p:tag name="KSO_WM_UNIT_INDEX" val="1"/>
  <p:tag name="KSO_WM_UNIT_ID" val="custom20177386_4*d*1"/>
  <p:tag name="KSO_WM_TEMPLATE_CATEGORY" val="custom"/>
  <p:tag name="KSO_WM_TEMPLATE_INDEX" val="20177386"/>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812</Words>
  <Application>Microsoft Office PowerPoint</Application>
  <PresentationFormat>宽屏</PresentationFormat>
  <Paragraphs>155</Paragraphs>
  <Slides>17</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字魂105号-简雅黑</vt:lpstr>
      <vt:lpstr>字魂58号-创中黑</vt:lpstr>
      <vt:lpstr>Arial</vt:lpstr>
      <vt:lpstr>Calibri</vt:lpstr>
      <vt:lpstr>Cambria Math</vt:lpstr>
      <vt:lpstr>Century Gothic</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论文主标题</dc:title>
  <dc:creator>优品PPT</dc:creator>
  <cp:keywords>http:/www.ypppt.com</cp:keywords>
  <dc:description>http://www.ypppt.com/</dc:description>
  <cp:lastModifiedBy>刘 正浩</cp:lastModifiedBy>
  <cp:revision>467</cp:revision>
  <dcterms:created xsi:type="dcterms:W3CDTF">2015-04-13T07:58:00Z</dcterms:created>
  <dcterms:modified xsi:type="dcterms:W3CDTF">2021-06-24T01:46:43Z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90A69F515FA44584AB285D0F922B8C0C</vt:lpwstr>
  </property>
  <property fmtid="{D5CDD505-2E9C-101B-9397-08002B2CF9AE}" pid="3" name="KSOProductBuildVer">
    <vt:lpwstr>2052-11.1.0.10577</vt:lpwstr>
  </property>
</Properties>
</file>