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9" r:id="rId2"/>
    <p:sldId id="292" r:id="rId3"/>
    <p:sldId id="293" r:id="rId4"/>
    <p:sldId id="280" r:id="rId5"/>
    <p:sldId id="289" r:id="rId6"/>
    <p:sldId id="290" r:id="rId7"/>
    <p:sldId id="281" r:id="rId8"/>
    <p:sldId id="288" r:id="rId9"/>
    <p:sldId id="291" r:id="rId10"/>
    <p:sldId id="257" r:id="rId11"/>
    <p:sldId id="275" r:id="rId12"/>
    <p:sldId id="258" r:id="rId13"/>
    <p:sldId id="276" r:id="rId14"/>
    <p:sldId id="272" r:id="rId15"/>
    <p:sldId id="273" r:id="rId16"/>
    <p:sldId id="260" r:id="rId17"/>
    <p:sldId id="287" r:id="rId18"/>
    <p:sldId id="274" r:id="rId19"/>
    <p:sldId id="261" r:id="rId20"/>
    <p:sldId id="262" r:id="rId21"/>
    <p:sldId id="286" r:id="rId22"/>
    <p:sldId id="277" r:id="rId23"/>
    <p:sldId id="263" r:id="rId24"/>
    <p:sldId id="265" r:id="rId25"/>
    <p:sldId id="278" r:id="rId26"/>
    <p:sldId id="266" r:id="rId27"/>
    <p:sldId id="268" r:id="rId28"/>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33CC"/>
    <a:srgbClr val="CC0099"/>
    <a:srgbClr val="33CCCC"/>
    <a:srgbClr val="00FFFF"/>
    <a:srgbClr val="FF3300"/>
    <a:srgbClr val="FFFF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7" autoAdjust="0"/>
    <p:restoredTop sz="94750" autoAdjust="0"/>
  </p:normalViewPr>
  <p:slideViewPr>
    <p:cSldViewPr>
      <p:cViewPr varScale="1">
        <p:scale>
          <a:sx n="72" d="100"/>
          <a:sy n="72" d="100"/>
        </p:scale>
        <p:origin x="1326" y="66"/>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5" Type="http://schemas.openxmlformats.org/officeDocument/2006/relationships/image" Target="../media/image42.emf"/><Relationship Id="rId4"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emf"/><Relationship Id="rId1" Type="http://schemas.openxmlformats.org/officeDocument/2006/relationships/image" Target="../media/image43.e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wmf"/><Relationship Id="rId1" Type="http://schemas.openxmlformats.org/officeDocument/2006/relationships/image" Target="../media/image49.emf"/><Relationship Id="rId5" Type="http://schemas.openxmlformats.org/officeDocument/2006/relationships/image" Target="../media/image53.emf"/><Relationship Id="rId4" Type="http://schemas.openxmlformats.org/officeDocument/2006/relationships/image" Target="../media/image52.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emf"/><Relationship Id="rId4"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846F771-002A-4CB2-90E3-BE6A48DC2F66}" type="datetimeFigureOut">
              <a:rPr lang="zh-CN" altLang="en-US"/>
              <a:pPr>
                <a:defRPr/>
              </a:pPr>
              <a:t>2021/8/30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8903888-C3A6-42B8-B91C-28677A543448}" type="slidenum">
              <a:rPr lang="zh-CN" altLang="en-US"/>
              <a:pPr>
                <a:defRPr/>
              </a:pPr>
              <a:t>‹#›</a:t>
            </a:fld>
            <a:endParaRPr lang="zh-CN" altLang="en-US"/>
          </a:p>
        </p:txBody>
      </p:sp>
    </p:spTree>
    <p:extLst>
      <p:ext uri="{BB962C8B-B14F-4D97-AF65-F5344CB8AC3E}">
        <p14:creationId xmlns:p14="http://schemas.microsoft.com/office/powerpoint/2010/main" val="3561587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DF2E75DC-E976-4332-BC1A-A37246AA218F}" type="slidenum">
              <a:rPr lang="zh-CN" altLang="en-US" smtClean="0"/>
              <a:pPr eaLnBrk="1" hangingPunct="1"/>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DF2E75DC-E976-4332-BC1A-A37246AA218F}" type="slidenum">
              <a:rPr lang="zh-CN" altLang="en-US" smtClean="0"/>
              <a:pPr eaLnBrk="1" hangingPunct="1"/>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DF2E75DC-E976-4332-BC1A-A37246AA218F}" type="slidenum">
              <a:rPr lang="zh-CN" altLang="en-US" smtClean="0"/>
              <a:pPr eaLnBrk="1" hangingPunct="1"/>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39146C6-8087-4479-A82D-A791DF32F2C6}" type="slidenum">
              <a:rPr lang="en-US" altLang="zh-CN"/>
              <a:pPr>
                <a:defRPr/>
              </a:pPr>
              <a:t>‹#›</a:t>
            </a:fld>
            <a:endParaRPr lang="en-US" altLang="zh-CN"/>
          </a:p>
        </p:txBody>
      </p:sp>
    </p:spTree>
    <p:extLst>
      <p:ext uri="{BB962C8B-B14F-4D97-AF65-F5344CB8AC3E}">
        <p14:creationId xmlns:p14="http://schemas.microsoft.com/office/powerpoint/2010/main" val="3399425079"/>
      </p:ext>
    </p:extLst>
  </p:cSld>
  <p:clrMapOvr>
    <a:masterClrMapping/>
  </p:clrMapOvr>
  <p:transition spd="med">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DECFB1B-876A-4812-BA40-F681BB342183}" type="slidenum">
              <a:rPr lang="en-US" altLang="zh-CN"/>
              <a:pPr>
                <a:defRPr/>
              </a:pPr>
              <a:t>‹#›</a:t>
            </a:fld>
            <a:endParaRPr lang="en-US" altLang="zh-CN"/>
          </a:p>
        </p:txBody>
      </p:sp>
    </p:spTree>
    <p:extLst>
      <p:ext uri="{BB962C8B-B14F-4D97-AF65-F5344CB8AC3E}">
        <p14:creationId xmlns:p14="http://schemas.microsoft.com/office/powerpoint/2010/main" val="51686252"/>
      </p:ext>
    </p:extLst>
  </p:cSld>
  <p:clrMapOvr>
    <a:masterClrMapping/>
  </p:clrMapOvr>
  <p:transition spd="med">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7B6A01-4FFB-481A-A8CC-9456E661827E}" type="slidenum">
              <a:rPr lang="en-US" altLang="zh-CN"/>
              <a:pPr>
                <a:defRPr/>
              </a:pPr>
              <a:t>‹#›</a:t>
            </a:fld>
            <a:endParaRPr lang="en-US" altLang="zh-CN"/>
          </a:p>
        </p:txBody>
      </p:sp>
    </p:spTree>
    <p:extLst>
      <p:ext uri="{BB962C8B-B14F-4D97-AF65-F5344CB8AC3E}">
        <p14:creationId xmlns:p14="http://schemas.microsoft.com/office/powerpoint/2010/main" val="1938105365"/>
      </p:ext>
    </p:extLst>
  </p:cSld>
  <p:clrMapOvr>
    <a:masterClrMapping/>
  </p:clrMapOvr>
  <p:transition spd="med">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F785B22-1827-46A8-9611-86E05D0948AE}" type="slidenum">
              <a:rPr lang="en-US" altLang="zh-CN"/>
              <a:pPr>
                <a:defRPr/>
              </a:pPr>
              <a:t>‹#›</a:t>
            </a:fld>
            <a:endParaRPr lang="en-US" altLang="zh-CN"/>
          </a:p>
        </p:txBody>
      </p:sp>
    </p:spTree>
    <p:extLst>
      <p:ext uri="{BB962C8B-B14F-4D97-AF65-F5344CB8AC3E}">
        <p14:creationId xmlns:p14="http://schemas.microsoft.com/office/powerpoint/2010/main" val="344402874"/>
      </p:ext>
    </p:extLst>
  </p:cSld>
  <p:clrMapOvr>
    <a:masterClrMapping/>
  </p:clrMapOvr>
  <p:transition spd="med">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39DB25-EBAE-4C31-AA61-AEC7D794F48B}" type="slidenum">
              <a:rPr lang="en-US" altLang="zh-CN"/>
              <a:pPr>
                <a:defRPr/>
              </a:pPr>
              <a:t>‹#›</a:t>
            </a:fld>
            <a:endParaRPr lang="en-US" altLang="zh-CN"/>
          </a:p>
        </p:txBody>
      </p:sp>
    </p:spTree>
    <p:extLst>
      <p:ext uri="{BB962C8B-B14F-4D97-AF65-F5344CB8AC3E}">
        <p14:creationId xmlns:p14="http://schemas.microsoft.com/office/powerpoint/2010/main" val="3449970187"/>
      </p:ext>
    </p:extLst>
  </p:cSld>
  <p:clrMapOvr>
    <a:masterClrMapping/>
  </p:clrMapOvr>
  <p:transition spd="med">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140F785-2239-45EC-8AD9-655E972AB337}" type="slidenum">
              <a:rPr lang="en-US" altLang="zh-CN"/>
              <a:pPr>
                <a:defRPr/>
              </a:pPr>
              <a:t>‹#›</a:t>
            </a:fld>
            <a:endParaRPr lang="en-US" altLang="zh-CN"/>
          </a:p>
        </p:txBody>
      </p:sp>
    </p:spTree>
    <p:extLst>
      <p:ext uri="{BB962C8B-B14F-4D97-AF65-F5344CB8AC3E}">
        <p14:creationId xmlns:p14="http://schemas.microsoft.com/office/powerpoint/2010/main" val="3548367298"/>
      </p:ext>
    </p:extLst>
  </p:cSld>
  <p:clrMapOvr>
    <a:masterClrMapping/>
  </p:clrMapOvr>
  <p:transition spd="med">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D41E317-10F9-4CD7-A035-46BCFB8A10E7}" type="slidenum">
              <a:rPr lang="en-US" altLang="zh-CN"/>
              <a:pPr>
                <a:defRPr/>
              </a:pPr>
              <a:t>‹#›</a:t>
            </a:fld>
            <a:endParaRPr lang="en-US" altLang="zh-CN"/>
          </a:p>
        </p:txBody>
      </p:sp>
    </p:spTree>
    <p:extLst>
      <p:ext uri="{BB962C8B-B14F-4D97-AF65-F5344CB8AC3E}">
        <p14:creationId xmlns:p14="http://schemas.microsoft.com/office/powerpoint/2010/main" val="833319234"/>
      </p:ext>
    </p:extLst>
  </p:cSld>
  <p:clrMapOvr>
    <a:masterClrMapping/>
  </p:clrMapOvr>
  <p:transition spd="med">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8F12F66-5150-4824-8706-D2A2D81364D7}" type="slidenum">
              <a:rPr lang="en-US" altLang="zh-CN"/>
              <a:pPr>
                <a:defRPr/>
              </a:pPr>
              <a:t>‹#›</a:t>
            </a:fld>
            <a:endParaRPr lang="en-US" altLang="zh-CN"/>
          </a:p>
        </p:txBody>
      </p:sp>
    </p:spTree>
    <p:extLst>
      <p:ext uri="{BB962C8B-B14F-4D97-AF65-F5344CB8AC3E}">
        <p14:creationId xmlns:p14="http://schemas.microsoft.com/office/powerpoint/2010/main" val="3497444708"/>
      </p:ext>
    </p:extLst>
  </p:cSld>
  <p:clrMapOvr>
    <a:masterClrMapping/>
  </p:clrMapOvr>
  <p:transition spd="med">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CF84E30-E219-4F03-A8B7-47E8C5FC1BD7}" type="slidenum">
              <a:rPr lang="en-US" altLang="zh-CN"/>
              <a:pPr>
                <a:defRPr/>
              </a:pPr>
              <a:t>‹#›</a:t>
            </a:fld>
            <a:endParaRPr lang="en-US" altLang="zh-CN"/>
          </a:p>
        </p:txBody>
      </p:sp>
    </p:spTree>
    <p:extLst>
      <p:ext uri="{BB962C8B-B14F-4D97-AF65-F5344CB8AC3E}">
        <p14:creationId xmlns:p14="http://schemas.microsoft.com/office/powerpoint/2010/main" val="258123882"/>
      </p:ext>
    </p:extLst>
  </p:cSld>
  <p:clrMapOvr>
    <a:masterClrMapping/>
  </p:clrMapOvr>
  <p:transition spd="med">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D024030-980F-46C9-8E65-7929B62F5D98}" type="slidenum">
              <a:rPr lang="en-US" altLang="zh-CN"/>
              <a:pPr>
                <a:defRPr/>
              </a:pPr>
              <a:t>‹#›</a:t>
            </a:fld>
            <a:endParaRPr lang="en-US" altLang="zh-CN"/>
          </a:p>
        </p:txBody>
      </p:sp>
    </p:spTree>
    <p:extLst>
      <p:ext uri="{BB962C8B-B14F-4D97-AF65-F5344CB8AC3E}">
        <p14:creationId xmlns:p14="http://schemas.microsoft.com/office/powerpoint/2010/main" val="1423312646"/>
      </p:ext>
    </p:extLst>
  </p:cSld>
  <p:clrMapOvr>
    <a:masterClrMapping/>
  </p:clrMapOvr>
  <p:transition spd="med">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BEEA18-5B9C-4E24-B3CA-09BE55996F6A}" type="slidenum">
              <a:rPr lang="en-US" altLang="zh-CN"/>
              <a:pPr>
                <a:defRPr/>
              </a:pPr>
              <a:t>‹#›</a:t>
            </a:fld>
            <a:endParaRPr lang="en-US" altLang="zh-CN"/>
          </a:p>
        </p:txBody>
      </p:sp>
    </p:spTree>
    <p:extLst>
      <p:ext uri="{BB962C8B-B14F-4D97-AF65-F5344CB8AC3E}">
        <p14:creationId xmlns:p14="http://schemas.microsoft.com/office/powerpoint/2010/main" val="959004926"/>
      </p:ext>
    </p:extLst>
  </p:cSld>
  <p:clrMapOvr>
    <a:masterClrMapping/>
  </p:clrMapOvr>
  <p:transition spd="med">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47"/>
            </a:gs>
            <a:gs pos="50000">
              <a:srgbClr val="000099"/>
            </a:gs>
            <a:gs pos="100000">
              <a:srgbClr val="000047"/>
            </a:gs>
          </a:gsLst>
          <a:lin ang="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pPr>
              <a:defRPr/>
            </a:pPr>
            <a:fld id="{0D32C32D-7748-455A-8DE0-E84896D49C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cover dir="u"/>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oleObject" Target="../embeddings/oleObject4.bin"/><Relationship Id="rId14" Type="http://schemas.openxmlformats.org/officeDocument/2006/relationships/image" Target="../media/image10.emf"/></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oleObject" Target="../embeddings/oleObject13.bin"/><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emf"/><Relationship Id="rId5" Type="http://schemas.openxmlformats.org/officeDocument/2006/relationships/oleObject" Target="../embeddings/oleObject15.bin"/><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1.emf"/><Relationship Id="rId5" Type="http://schemas.openxmlformats.org/officeDocument/2006/relationships/oleObject" Target="../embeddings/oleObject17.bin"/><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3.emf"/><Relationship Id="rId5" Type="http://schemas.openxmlformats.org/officeDocument/2006/relationships/oleObject" Target="../embeddings/oleObject19.bin"/><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6.emf"/><Relationship Id="rId5" Type="http://schemas.openxmlformats.org/officeDocument/2006/relationships/oleObject" Target="../embeddings/oleObject22.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3.emf"/><Relationship Id="rId5" Type="http://schemas.openxmlformats.org/officeDocument/2006/relationships/oleObject" Target="../embeddings/oleObject29.bin"/><Relationship Id="rId4" Type="http://schemas.openxmlformats.org/officeDocument/2006/relationships/image" Target="../media/image32.wmf"/></Relationships>
</file>

<file path=ppt/slides/_rels/slide21.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6.emf"/><Relationship Id="rId5" Type="http://schemas.openxmlformats.org/officeDocument/2006/relationships/oleObject" Target="../embeddings/oleObject32.bin"/><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2.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9.e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41.emf"/><Relationship Id="rId4" Type="http://schemas.openxmlformats.org/officeDocument/2006/relationships/image" Target="../media/image38.emf"/><Relationship Id="rId9" Type="http://schemas.openxmlformats.org/officeDocument/2006/relationships/oleObject" Target="../embeddings/oleObject37.bin"/></Relationships>
</file>

<file path=ppt/slides/_rels/slide2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4.emf"/><Relationship Id="rId5" Type="http://schemas.openxmlformats.org/officeDocument/2006/relationships/oleObject" Target="../embeddings/oleObject40.bin"/><Relationship Id="rId10" Type="http://schemas.openxmlformats.org/officeDocument/2006/relationships/image" Target="../media/image46.wmf"/><Relationship Id="rId4" Type="http://schemas.openxmlformats.org/officeDocument/2006/relationships/image" Target="../media/image43.emf"/><Relationship Id="rId9" Type="http://schemas.openxmlformats.org/officeDocument/2006/relationships/oleObject" Target="../embeddings/oleObject42.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8.emf"/><Relationship Id="rId5" Type="http://schemas.openxmlformats.org/officeDocument/2006/relationships/oleObject" Target="../embeddings/oleObject44.bin"/><Relationship Id="rId4" Type="http://schemas.openxmlformats.org/officeDocument/2006/relationships/image" Target="../media/image47.emf"/></Relationships>
</file>

<file path=ppt/slides/_rels/slide25.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3.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0.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48.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5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098550" y="1052513"/>
            <a:ext cx="6934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8000" dirty="0">
                <a:solidFill>
                  <a:srgbClr val="FFFF00"/>
                </a:solidFill>
                <a:effectLst>
                  <a:outerShdw blurRad="38100" dist="38100" dir="2700000" algn="tl">
                    <a:srgbClr val="000000"/>
                  </a:outerShdw>
                </a:effectLst>
                <a:latin typeface="楷体_GB2312" pitchFamily="49" charset="-122"/>
                <a:ea typeface="楷体_GB2312" pitchFamily="49" charset="-122"/>
              </a:rPr>
              <a:t>微</a:t>
            </a:r>
            <a:r>
              <a:rPr lang="zh-CN" altLang="en-US" sz="3600" dirty="0">
                <a:solidFill>
                  <a:srgbClr val="FFFF00"/>
                </a:solidFill>
                <a:effectLst>
                  <a:outerShdw blurRad="38100" dist="38100" dir="2700000" algn="tl">
                    <a:srgbClr val="000000"/>
                  </a:outerShdw>
                </a:effectLst>
                <a:latin typeface="楷体_GB2312" pitchFamily="49" charset="-122"/>
                <a:ea typeface="楷体_GB2312" pitchFamily="49" charset="-122"/>
              </a:rPr>
              <a:t> </a:t>
            </a:r>
            <a:r>
              <a:rPr lang="zh-CN" altLang="en-US" sz="8000" dirty="0">
                <a:solidFill>
                  <a:srgbClr val="FFFF00"/>
                </a:solidFill>
                <a:effectLst>
                  <a:outerShdw blurRad="38100" dist="38100" dir="2700000" algn="tl">
                    <a:srgbClr val="000000"/>
                  </a:outerShdw>
                </a:effectLst>
                <a:latin typeface="楷体_GB2312" pitchFamily="49" charset="-122"/>
                <a:ea typeface="楷体_GB2312" pitchFamily="49" charset="-122"/>
              </a:rPr>
              <a:t>电</a:t>
            </a:r>
            <a:r>
              <a:rPr lang="zh-CN" altLang="en-US" sz="3600" dirty="0">
                <a:solidFill>
                  <a:srgbClr val="FFFF00"/>
                </a:solidFill>
                <a:effectLst>
                  <a:outerShdw blurRad="38100" dist="38100" dir="2700000" algn="tl">
                    <a:srgbClr val="000000"/>
                  </a:outerShdw>
                </a:effectLst>
                <a:latin typeface="楷体_GB2312" pitchFamily="49" charset="-122"/>
                <a:ea typeface="楷体_GB2312" pitchFamily="49" charset="-122"/>
              </a:rPr>
              <a:t> </a:t>
            </a:r>
            <a:r>
              <a:rPr lang="zh-CN" altLang="en-US" sz="8000" dirty="0">
                <a:solidFill>
                  <a:srgbClr val="FFFF00"/>
                </a:solidFill>
                <a:effectLst>
                  <a:outerShdw blurRad="38100" dist="38100" dir="2700000" algn="tl">
                    <a:srgbClr val="000000"/>
                  </a:outerShdw>
                </a:effectLst>
                <a:latin typeface="楷体_GB2312" pitchFamily="49" charset="-122"/>
                <a:ea typeface="楷体_GB2312" pitchFamily="49" charset="-122"/>
              </a:rPr>
              <a:t>子</a:t>
            </a:r>
            <a:r>
              <a:rPr lang="zh-CN" altLang="en-US" sz="3600" dirty="0">
                <a:solidFill>
                  <a:srgbClr val="FFFF00"/>
                </a:solidFill>
                <a:effectLst>
                  <a:outerShdw blurRad="38100" dist="38100" dir="2700000" algn="tl">
                    <a:srgbClr val="000000"/>
                  </a:outerShdw>
                </a:effectLst>
                <a:latin typeface="楷体_GB2312" pitchFamily="49" charset="-122"/>
                <a:ea typeface="楷体_GB2312" pitchFamily="49" charset="-122"/>
              </a:rPr>
              <a:t> </a:t>
            </a:r>
            <a:r>
              <a:rPr lang="zh-CN" altLang="en-US" sz="8000" dirty="0">
                <a:solidFill>
                  <a:srgbClr val="FFFF00"/>
                </a:solidFill>
                <a:effectLst>
                  <a:outerShdw blurRad="38100" dist="38100" dir="2700000" algn="tl">
                    <a:srgbClr val="000000"/>
                  </a:outerShdw>
                </a:effectLst>
                <a:latin typeface="楷体_GB2312" pitchFamily="49" charset="-122"/>
                <a:ea typeface="楷体_GB2312" pitchFamily="49" charset="-122"/>
              </a:rPr>
              <a:t>器</a:t>
            </a:r>
            <a:r>
              <a:rPr lang="zh-CN" altLang="en-US" sz="3600" dirty="0">
                <a:solidFill>
                  <a:srgbClr val="FFFF00"/>
                </a:solidFill>
                <a:effectLst>
                  <a:outerShdw blurRad="38100" dist="38100" dir="2700000" algn="tl">
                    <a:srgbClr val="000000"/>
                  </a:outerShdw>
                </a:effectLst>
                <a:latin typeface="楷体_GB2312" pitchFamily="49" charset="-122"/>
                <a:ea typeface="楷体_GB2312" pitchFamily="49" charset="-122"/>
              </a:rPr>
              <a:t> </a:t>
            </a:r>
            <a:r>
              <a:rPr lang="zh-CN" altLang="en-US" sz="8000" dirty="0">
                <a:solidFill>
                  <a:srgbClr val="FFFF00"/>
                </a:solidFill>
                <a:effectLst>
                  <a:outerShdw blurRad="38100" dist="38100" dir="2700000" algn="tl">
                    <a:srgbClr val="000000"/>
                  </a:outerShdw>
                </a:effectLst>
                <a:latin typeface="楷体_GB2312" pitchFamily="49" charset="-122"/>
                <a:ea typeface="楷体_GB2312" pitchFamily="49" charset="-122"/>
              </a:rPr>
              <a:t>件</a:t>
            </a:r>
          </a:p>
        </p:txBody>
      </p:sp>
      <p:sp>
        <p:nvSpPr>
          <p:cNvPr id="28675" name="Text Box 3"/>
          <p:cNvSpPr txBox="1">
            <a:spLocks noChangeArrowheads="1"/>
          </p:cNvSpPr>
          <p:nvPr/>
        </p:nvSpPr>
        <p:spPr bwMode="auto">
          <a:xfrm>
            <a:off x="1619250" y="3141663"/>
            <a:ext cx="5943600"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4400" dirty="0">
                <a:solidFill>
                  <a:srgbClr val="FF9900"/>
                </a:solidFill>
                <a:effectLst>
                  <a:outerShdw blurRad="38100" dist="38100" dir="2700000" algn="tl">
                    <a:srgbClr val="000000"/>
                  </a:outerShdw>
                </a:effectLst>
                <a:ea typeface="隶书" pitchFamily="49" charset="-122"/>
              </a:rPr>
              <a:t>电子科技大学</a:t>
            </a:r>
          </a:p>
          <a:p>
            <a:pPr algn="ctr">
              <a:spcBef>
                <a:spcPct val="50000"/>
              </a:spcBef>
              <a:defRPr/>
            </a:pPr>
            <a:r>
              <a:rPr lang="zh-CN" altLang="en-US" sz="4400" dirty="0">
                <a:solidFill>
                  <a:srgbClr val="FF9900"/>
                </a:solidFill>
                <a:effectLst>
                  <a:outerShdw blurRad="38100" dist="38100" dir="2700000" algn="tl">
                    <a:srgbClr val="000000"/>
                  </a:outerShdw>
                </a:effectLst>
                <a:ea typeface="隶书" pitchFamily="49" charset="-122"/>
              </a:rPr>
              <a:t>电子科学与工程学院</a:t>
            </a:r>
          </a:p>
          <a:p>
            <a:pPr algn="ctr">
              <a:spcBef>
                <a:spcPct val="50000"/>
              </a:spcBef>
              <a:defRPr/>
            </a:pPr>
            <a:r>
              <a:rPr lang="zh-CN" altLang="en-US" sz="4800" dirty="0">
                <a:solidFill>
                  <a:srgbClr val="00FFFF"/>
                </a:solidFill>
                <a:effectLst>
                  <a:outerShdw blurRad="38100" dist="38100" dir="2700000" algn="tl">
                    <a:srgbClr val="000000"/>
                  </a:outerShdw>
                </a:effectLst>
                <a:ea typeface="楷体_GB2312" pitchFamily="49" charset="-122"/>
              </a:rPr>
              <a:t>刘继芝</a:t>
            </a:r>
          </a:p>
        </p:txBody>
      </p:sp>
      <p:sp>
        <p:nvSpPr>
          <p:cNvPr id="2052"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61B1D728-A86B-46D1-B723-F655294B4294}" type="slidenum">
              <a:rPr lang="en-US" altLang="zh-CN" b="0" smtClean="0"/>
              <a:pPr eaLnBrk="1" hangingPunct="1"/>
              <a:t>1</a:t>
            </a:fld>
            <a:endParaRPr lang="en-US" altLang="zh-CN" b="0"/>
          </a:p>
        </p:txBody>
      </p:sp>
    </p:spTree>
  </p:cSld>
  <p:clrMapOvr>
    <a:masterClrMapping/>
  </p:clrMapOvr>
  <p:transition spd="med">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50825" y="2895600"/>
            <a:ext cx="84963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defRPr/>
            </a:pPr>
            <a:r>
              <a:rPr lang="en-US" altLang="zh-CN" sz="2400" dirty="0">
                <a:solidFill>
                  <a:srgbClr val="FFFFCC"/>
                </a:solidFill>
                <a:latin typeface="宋体" pitchFamily="2" charset="-122"/>
              </a:rPr>
              <a:t>    </a:t>
            </a:r>
            <a:r>
              <a:rPr lang="zh-CN" altLang="en-US" sz="2400" dirty="0">
                <a:solidFill>
                  <a:srgbClr val="FFFFCC"/>
                </a:solidFill>
                <a:latin typeface="宋体" pitchFamily="2" charset="-122"/>
              </a:rPr>
              <a:t>半导体器件内的载流子在外电场作用下的运动规律可以用一套</a:t>
            </a:r>
            <a:r>
              <a:rPr lang="zh-CN" altLang="en-US" sz="1600" dirty="0">
                <a:solidFill>
                  <a:srgbClr val="FFFFCC"/>
                </a:solidFill>
              </a:rPr>
              <a:t> </a:t>
            </a:r>
            <a:r>
              <a:rPr lang="zh-CN" altLang="en-US" sz="2400" dirty="0">
                <a:solidFill>
                  <a:srgbClr val="FFFF00"/>
                </a:solidFill>
                <a:effectLst>
                  <a:outerShdw blurRad="38100" dist="38100" dir="2700000" algn="tl">
                    <a:srgbClr val="000000"/>
                  </a:outerShdw>
                </a:effectLst>
                <a:latin typeface="宋体" pitchFamily="2" charset="-122"/>
              </a:rPr>
              <a:t>基本方程</a:t>
            </a:r>
            <a:r>
              <a:rPr lang="zh-CN" altLang="en-US" sz="1600" dirty="0">
                <a:solidFill>
                  <a:srgbClr val="FFFF00"/>
                </a:solidFill>
              </a:rPr>
              <a:t> </a:t>
            </a:r>
            <a:r>
              <a:rPr lang="zh-CN" altLang="en-US" sz="2400" dirty="0">
                <a:solidFill>
                  <a:srgbClr val="FFFFCC"/>
                </a:solidFill>
                <a:latin typeface="宋体" pitchFamily="2" charset="-122"/>
              </a:rPr>
              <a:t>来加以描述，这套基本方程是分析一切半导体器件的基本数学工具。</a:t>
            </a:r>
          </a:p>
          <a:p>
            <a:pPr>
              <a:lnSpc>
                <a:spcPct val="180000"/>
              </a:lnSpc>
              <a:defRPr/>
            </a:pPr>
            <a:r>
              <a:rPr lang="zh-CN" altLang="en-US" sz="2400" dirty="0">
                <a:solidFill>
                  <a:srgbClr val="FFFFCC"/>
                </a:solidFill>
                <a:latin typeface="宋体" pitchFamily="2" charset="-122"/>
              </a:rPr>
              <a:t>    </a:t>
            </a:r>
            <a:endParaRPr lang="zh-CN" altLang="en-US" sz="2400" dirty="0">
              <a:solidFill>
                <a:srgbClr val="FFFFCC"/>
              </a:solidFill>
            </a:endParaRPr>
          </a:p>
        </p:txBody>
      </p:sp>
      <p:sp>
        <p:nvSpPr>
          <p:cNvPr id="3106" name="Text Box 34"/>
          <p:cNvSpPr txBox="1">
            <a:spLocks noChangeArrowheads="1"/>
          </p:cNvSpPr>
          <p:nvPr/>
        </p:nvSpPr>
        <p:spPr bwMode="auto">
          <a:xfrm>
            <a:off x="250825" y="2162175"/>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defRPr/>
            </a:pPr>
            <a:r>
              <a:rPr lang="en-US" altLang="zh-CN" sz="3200">
                <a:solidFill>
                  <a:srgbClr val="FFCC00"/>
                </a:solidFill>
                <a:effectLst>
                  <a:outerShdw blurRad="38100" dist="38100" dir="2700000" algn="tl">
                    <a:srgbClr val="000000"/>
                  </a:outerShdw>
                </a:effectLst>
              </a:rPr>
              <a:t> 1.1  </a:t>
            </a:r>
            <a:r>
              <a:rPr lang="zh-CN" altLang="en-US" sz="3200">
                <a:solidFill>
                  <a:srgbClr val="FFCC00"/>
                </a:solidFill>
                <a:effectLst>
                  <a:outerShdw blurRad="38100" dist="38100" dir="2700000" algn="tl">
                    <a:srgbClr val="000000"/>
                  </a:outerShdw>
                </a:effectLst>
                <a:latin typeface="宋体" pitchFamily="2" charset="-122"/>
              </a:rPr>
              <a:t>半导体器件基本方程的形式</a:t>
            </a:r>
            <a:r>
              <a:rPr lang="zh-CN" altLang="en-US" sz="2400">
                <a:solidFill>
                  <a:srgbClr val="66FFFF"/>
                </a:solidFill>
                <a:effectLst>
                  <a:outerShdw blurRad="38100" dist="38100" dir="2700000" algn="tl">
                    <a:srgbClr val="000000"/>
                  </a:outerShdw>
                </a:effectLst>
              </a:rPr>
              <a:t> </a:t>
            </a:r>
          </a:p>
        </p:txBody>
      </p:sp>
      <p:sp>
        <p:nvSpPr>
          <p:cNvPr id="3109" name="Text Box 37"/>
          <p:cNvSpPr txBox="1">
            <a:spLocks noChangeArrowheads="1"/>
          </p:cNvSpPr>
          <p:nvPr/>
        </p:nvSpPr>
        <p:spPr bwMode="auto">
          <a:xfrm>
            <a:off x="457200" y="942975"/>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4400">
                <a:solidFill>
                  <a:srgbClr val="66FFFF"/>
                </a:solidFill>
                <a:effectLst>
                  <a:outerShdw blurRad="38100" dist="38100" dir="2700000" algn="tl">
                    <a:srgbClr val="000000"/>
                  </a:outerShdw>
                </a:effectLst>
              </a:rPr>
              <a:t>第</a:t>
            </a:r>
            <a:r>
              <a:rPr lang="zh-CN" altLang="en-US" sz="2400">
                <a:solidFill>
                  <a:srgbClr val="66FFFF"/>
                </a:solidFill>
                <a:effectLst>
                  <a:outerShdw blurRad="38100" dist="38100" dir="2700000" algn="tl">
                    <a:srgbClr val="000000"/>
                  </a:outerShdw>
                </a:effectLst>
              </a:rPr>
              <a:t> </a:t>
            </a:r>
            <a:r>
              <a:rPr lang="en-US" altLang="zh-CN" sz="4400">
                <a:solidFill>
                  <a:srgbClr val="66FFFF"/>
                </a:solidFill>
                <a:effectLst>
                  <a:outerShdw blurRad="38100" dist="38100" dir="2700000" algn="tl">
                    <a:srgbClr val="000000"/>
                  </a:outerShdw>
                </a:effectLst>
              </a:rPr>
              <a:t>1</a:t>
            </a:r>
            <a:r>
              <a:rPr lang="en-US" altLang="zh-CN" sz="2000">
                <a:solidFill>
                  <a:srgbClr val="66FFFF"/>
                </a:solidFill>
                <a:effectLst>
                  <a:outerShdw blurRad="38100" dist="38100" dir="2700000" algn="tl">
                    <a:srgbClr val="000000"/>
                  </a:outerShdw>
                </a:effectLst>
              </a:rPr>
              <a:t> </a:t>
            </a:r>
            <a:r>
              <a:rPr lang="zh-CN" altLang="en-US" sz="4400">
                <a:solidFill>
                  <a:srgbClr val="66FFFF"/>
                </a:solidFill>
                <a:effectLst>
                  <a:outerShdw blurRad="38100" dist="38100" dir="2700000" algn="tl">
                    <a:srgbClr val="000000"/>
                  </a:outerShdw>
                </a:effectLst>
              </a:rPr>
              <a:t>章  半导体器件基本方程 </a:t>
            </a:r>
          </a:p>
        </p:txBody>
      </p:sp>
      <p:sp>
        <p:nvSpPr>
          <p:cNvPr id="7173"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13F46DA1-362A-4D25-9F77-2759A420B8B1}" type="slidenum">
              <a:rPr lang="en-US" altLang="zh-CN" b="0" smtClean="0"/>
              <a:pPr eaLnBrk="1" hangingPunct="1"/>
              <a:t>10</a:t>
            </a:fld>
            <a:endParaRPr lang="en-US" altLang="zh-CN" b="0"/>
          </a:p>
        </p:txBody>
      </p:sp>
      <p:cxnSp>
        <p:nvCxnSpPr>
          <p:cNvPr id="3" name="直接连接符 2"/>
          <p:cNvCxnSpPr>
            <a:cxnSpLocks noChangeShapeType="1"/>
          </p:cNvCxnSpPr>
          <p:nvPr/>
        </p:nvCxnSpPr>
        <p:spPr bwMode="auto">
          <a:xfrm>
            <a:off x="3163888" y="3570288"/>
            <a:ext cx="863600" cy="0"/>
          </a:xfrm>
          <a:prstGeom prst="line">
            <a:avLst/>
          </a:prstGeom>
          <a:noFill/>
          <a:ln w="254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a:cxnSpLocks noChangeShapeType="1"/>
          </p:cNvCxnSpPr>
          <p:nvPr/>
        </p:nvCxnSpPr>
        <p:spPr bwMode="auto">
          <a:xfrm>
            <a:off x="4356100" y="3546475"/>
            <a:ext cx="863600" cy="0"/>
          </a:xfrm>
          <a:prstGeom prst="line">
            <a:avLst/>
          </a:prstGeom>
          <a:noFill/>
          <a:ln w="254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p:cNvSpPr/>
          <p:nvPr/>
        </p:nvSpPr>
        <p:spPr>
          <a:xfrm>
            <a:off x="323850" y="4941888"/>
            <a:ext cx="8280400" cy="1420812"/>
          </a:xfrm>
          <a:prstGeom prst="rect">
            <a:avLst/>
          </a:prstGeom>
        </p:spPr>
        <p:txBody>
          <a:bodyPr>
            <a:spAutoFit/>
          </a:bodyPr>
          <a:lstStyle/>
          <a:p>
            <a:pPr>
              <a:lnSpc>
                <a:spcPct val="180000"/>
              </a:lnSpc>
              <a:defRPr/>
            </a:pPr>
            <a:r>
              <a:rPr lang="zh-CN" altLang="en-US" sz="2400" dirty="0">
                <a:solidFill>
                  <a:srgbClr val="FFFFCC"/>
                </a:solidFill>
              </a:rPr>
              <a:t>        半导体器件基本方程是由 </a:t>
            </a:r>
            <a:r>
              <a:rPr lang="zh-CN" altLang="en-US" sz="2400" dirty="0">
                <a:solidFill>
                  <a:srgbClr val="FFFF00"/>
                </a:solidFill>
                <a:effectLst>
                  <a:outerShdw blurRad="38100" dist="38100" dir="2700000" algn="tl">
                    <a:srgbClr val="000000"/>
                  </a:outerShdw>
                </a:effectLst>
              </a:rPr>
              <a:t>麦克斯韦方程组</a:t>
            </a:r>
            <a:r>
              <a:rPr lang="zh-CN" altLang="en-US" sz="2400" dirty="0">
                <a:solidFill>
                  <a:srgbClr val="FFFF00"/>
                </a:solidFill>
              </a:rPr>
              <a:t> </a:t>
            </a:r>
            <a:r>
              <a:rPr lang="zh-CN" altLang="en-US" sz="2400" dirty="0">
                <a:solidFill>
                  <a:srgbClr val="FFFFCC"/>
                </a:solidFill>
              </a:rPr>
              <a:t>结合 </a:t>
            </a:r>
            <a:r>
              <a:rPr lang="zh-CN" altLang="en-US" sz="2400" dirty="0">
                <a:solidFill>
                  <a:srgbClr val="FFFF00"/>
                </a:solidFill>
                <a:effectLst>
                  <a:outerShdw blurRad="38100" dist="38100" dir="2700000" algn="tl">
                    <a:srgbClr val="000000"/>
                  </a:outerShdw>
                </a:effectLst>
              </a:rPr>
              <a:t>半导体的固体物理特性</a:t>
            </a:r>
            <a:r>
              <a:rPr lang="zh-CN" altLang="en-US" sz="2400" dirty="0">
                <a:solidFill>
                  <a:srgbClr val="FFFF00"/>
                </a:solidFill>
              </a:rPr>
              <a:t> </a:t>
            </a:r>
            <a:r>
              <a:rPr lang="zh-CN" altLang="en-US" sz="2400" dirty="0">
                <a:solidFill>
                  <a:srgbClr val="FFFFCC"/>
                </a:solidFill>
              </a:rPr>
              <a:t>推导出来的。这些方程都是三维的。</a:t>
            </a:r>
          </a:p>
        </p:txBody>
      </p:sp>
      <p:cxnSp>
        <p:nvCxnSpPr>
          <p:cNvPr id="10" name="直接连接符 9"/>
          <p:cNvCxnSpPr>
            <a:cxnSpLocks noChangeShapeType="1"/>
          </p:cNvCxnSpPr>
          <p:nvPr/>
        </p:nvCxnSpPr>
        <p:spPr bwMode="auto">
          <a:xfrm>
            <a:off x="6516688" y="3546475"/>
            <a:ext cx="1223962" cy="0"/>
          </a:xfrm>
          <a:prstGeom prst="line">
            <a:avLst/>
          </a:prstGeom>
          <a:noFill/>
          <a:ln w="254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6"/>
                                        </p:tgtEl>
                                        <p:attrNameLst>
                                          <p:attrName>style.visibility</p:attrName>
                                        </p:attrNameLst>
                                      </p:cBhvr>
                                      <p:to>
                                        <p:strVal val="visible"/>
                                      </p:to>
                                    </p:set>
                                    <p:anim calcmode="lin" valueType="num">
                                      <p:cBhvr additive="base">
                                        <p:cTn id="7" dur="1000" fill="hold"/>
                                        <p:tgtEl>
                                          <p:spTgt spid="3106"/>
                                        </p:tgtEl>
                                        <p:attrNameLst>
                                          <p:attrName>ppt_x</p:attrName>
                                        </p:attrNameLst>
                                      </p:cBhvr>
                                      <p:tavLst>
                                        <p:tav tm="0">
                                          <p:val>
                                            <p:strVal val="0-#ppt_w/2"/>
                                          </p:val>
                                        </p:tav>
                                        <p:tav tm="100000">
                                          <p:val>
                                            <p:strVal val="#ppt_x"/>
                                          </p:val>
                                        </p:tav>
                                      </p:tavLst>
                                    </p:anim>
                                    <p:anim calcmode="lin" valueType="num">
                                      <p:cBhvr additive="base">
                                        <p:cTn id="8" dur="1000" fill="hold"/>
                                        <p:tgtEl>
                                          <p:spTgt spid="3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1000" fill="hold"/>
                                        <p:tgtEl>
                                          <p:spTgt spid="3074"/>
                                        </p:tgtEl>
                                        <p:attrNameLst>
                                          <p:attrName>ppt_x</p:attrName>
                                        </p:attrNameLst>
                                      </p:cBhvr>
                                      <p:tavLst>
                                        <p:tav tm="0">
                                          <p:val>
                                            <p:strVal val="0-#ppt_w/2"/>
                                          </p:val>
                                        </p:tav>
                                        <p:tav tm="100000">
                                          <p:val>
                                            <p:strVal val="#ppt_x"/>
                                          </p:val>
                                        </p:tav>
                                      </p:tavLst>
                                    </p:anim>
                                    <p:anim calcmode="lin" valueType="num">
                                      <p:cBhvr additive="base">
                                        <p:cTn id="14" dur="10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10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6" name="Text Box 10"/>
          <p:cNvSpPr txBox="1">
            <a:spLocks noChangeArrowheads="1"/>
          </p:cNvSpPr>
          <p:nvPr/>
        </p:nvSpPr>
        <p:spPr bwMode="auto">
          <a:xfrm>
            <a:off x="250825" y="198755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zh-CN" altLang="en-US" sz="2400">
                <a:solidFill>
                  <a:srgbClr val="FFFFCC"/>
                </a:solidFill>
              </a:rPr>
              <a:t>对于数量场               </a:t>
            </a:r>
          </a:p>
        </p:txBody>
      </p:sp>
      <p:sp>
        <p:nvSpPr>
          <p:cNvPr id="24587" name="Text Box 11"/>
          <p:cNvSpPr txBox="1">
            <a:spLocks noChangeArrowheads="1"/>
          </p:cNvSpPr>
          <p:nvPr/>
        </p:nvSpPr>
        <p:spPr bwMode="auto">
          <a:xfrm>
            <a:off x="230188" y="3806825"/>
            <a:ext cx="319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zh-CN" altLang="en-US" sz="2400">
                <a:solidFill>
                  <a:srgbClr val="FFFFCC"/>
                </a:solidFill>
              </a:rPr>
              <a:t>对于矢量场          </a:t>
            </a:r>
          </a:p>
        </p:txBody>
      </p:sp>
      <p:graphicFrame>
        <p:nvGraphicFramePr>
          <p:cNvPr id="24589" name="Object 13"/>
          <p:cNvGraphicFramePr>
            <a:graphicFrameLocks noChangeAspect="1"/>
          </p:cNvGraphicFramePr>
          <p:nvPr/>
        </p:nvGraphicFramePr>
        <p:xfrm>
          <a:off x="2916238" y="2565400"/>
          <a:ext cx="3278187" cy="955675"/>
        </p:xfrm>
        <a:graphic>
          <a:graphicData uri="http://schemas.openxmlformats.org/presentationml/2006/ole">
            <mc:AlternateContent xmlns:mc="http://schemas.openxmlformats.org/markup-compatibility/2006">
              <mc:Choice xmlns:v="urn:schemas-microsoft-com:vml" Requires="v">
                <p:oleObj spid="_x0000_s8319" name="Equation" r:id="rId3" imgW="1266923" imgH="352350" progId="Equation.DSMT4">
                  <p:embed/>
                </p:oleObj>
              </mc:Choice>
              <mc:Fallback>
                <p:oleObj name="Equation" r:id="rId3" imgW="1266923" imgH="35235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565400"/>
                        <a:ext cx="3278187"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0" name="Object 14"/>
          <p:cNvGraphicFramePr>
            <a:graphicFrameLocks noChangeAspect="1"/>
          </p:cNvGraphicFramePr>
          <p:nvPr/>
        </p:nvGraphicFramePr>
        <p:xfrm>
          <a:off x="3067050" y="4554538"/>
          <a:ext cx="2860675" cy="984250"/>
        </p:xfrm>
        <a:graphic>
          <a:graphicData uri="http://schemas.openxmlformats.org/presentationml/2006/ole">
            <mc:AlternateContent xmlns:mc="http://schemas.openxmlformats.org/markup-compatibility/2006">
              <mc:Choice xmlns:v="urn:schemas-microsoft-com:vml" Requires="v">
                <p:oleObj spid="_x0000_s8320" name="Equation" r:id="rId5" imgW="1152657" imgH="362070" progId="Equation.DSMT4">
                  <p:embed/>
                </p:oleObj>
              </mc:Choice>
              <mc:Fallback>
                <p:oleObj name="Equation" r:id="rId5" imgW="1152657" imgH="36207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050" y="4554538"/>
                        <a:ext cx="286067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1" name="Object 15"/>
          <p:cNvGraphicFramePr>
            <a:graphicFrameLocks noChangeAspect="1"/>
          </p:cNvGraphicFramePr>
          <p:nvPr/>
        </p:nvGraphicFramePr>
        <p:xfrm>
          <a:off x="1827213" y="3679825"/>
          <a:ext cx="4257675" cy="711200"/>
        </p:xfrm>
        <a:graphic>
          <a:graphicData uri="http://schemas.openxmlformats.org/presentationml/2006/ole">
            <mc:AlternateContent xmlns:mc="http://schemas.openxmlformats.org/markup-compatibility/2006">
              <mc:Choice xmlns:v="urn:schemas-microsoft-com:vml" Requires="v">
                <p:oleObj spid="_x0000_s8321" name="Equation" r:id="rId7" imgW="1466822" imgH="209520" progId="Equation.DSMT4">
                  <p:embed/>
                </p:oleObj>
              </mc:Choice>
              <mc:Fallback>
                <p:oleObj name="Equation" r:id="rId7" imgW="1466822" imgH="20952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7213" y="3679825"/>
                        <a:ext cx="42576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2" name="Object 16"/>
          <p:cNvGraphicFramePr>
            <a:graphicFrameLocks noChangeAspect="1"/>
          </p:cNvGraphicFramePr>
          <p:nvPr/>
        </p:nvGraphicFramePr>
        <p:xfrm>
          <a:off x="1928813" y="2008188"/>
          <a:ext cx="1222375" cy="431800"/>
        </p:xfrm>
        <a:graphic>
          <a:graphicData uri="http://schemas.openxmlformats.org/presentationml/2006/ole">
            <mc:AlternateContent xmlns:mc="http://schemas.openxmlformats.org/markup-compatibility/2006">
              <mc:Choice xmlns:v="urn:schemas-microsoft-com:vml" Requires="v">
                <p:oleObj spid="_x0000_s8322" name="Equation" r:id="rId9" imgW="495424" imgH="85860" progId="Equation.3">
                  <p:embed/>
                </p:oleObj>
              </mc:Choice>
              <mc:Fallback>
                <p:oleObj name="Equation" r:id="rId9" imgW="495424" imgH="8586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8813" y="2008188"/>
                        <a:ext cx="12223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Text Box 17"/>
          <p:cNvSpPr txBox="1">
            <a:spLocks noChangeArrowheads="1"/>
          </p:cNvSpPr>
          <p:nvPr/>
        </p:nvSpPr>
        <p:spPr bwMode="auto">
          <a:xfrm>
            <a:off x="250825" y="333375"/>
            <a:ext cx="8458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10000"/>
              </a:lnSpc>
            </a:pPr>
            <a:r>
              <a:rPr lang="zh-CN" altLang="en-US" sz="2400">
                <a:solidFill>
                  <a:srgbClr val="FFFFCC"/>
                </a:solidFill>
              </a:rPr>
              <a:t>先来复习场论中的有关内容</a:t>
            </a:r>
            <a:endParaRPr lang="zh-CN" altLang="en-US"/>
          </a:p>
        </p:txBody>
      </p:sp>
      <p:graphicFrame>
        <p:nvGraphicFramePr>
          <p:cNvPr id="24594" name="Object 18"/>
          <p:cNvGraphicFramePr>
            <a:graphicFrameLocks noChangeAspect="1"/>
          </p:cNvGraphicFramePr>
          <p:nvPr/>
        </p:nvGraphicFramePr>
        <p:xfrm>
          <a:off x="2081213" y="5734050"/>
          <a:ext cx="4833937" cy="925513"/>
        </p:xfrm>
        <a:graphic>
          <a:graphicData uri="http://schemas.openxmlformats.org/presentationml/2006/ole">
            <mc:AlternateContent xmlns:mc="http://schemas.openxmlformats.org/markup-compatibility/2006">
              <mc:Choice xmlns:v="urn:schemas-microsoft-com:vml" Requires="v">
                <p:oleObj spid="_x0000_s8323" name="Equation" r:id="rId11" imgW="2009789" imgH="333450" progId="Equation.DSMT4">
                  <p:embed/>
                </p:oleObj>
              </mc:Choice>
              <mc:Fallback>
                <p:oleObj name="Equation" r:id="rId11" imgW="2009789" imgH="33345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1213" y="5734050"/>
                        <a:ext cx="4833937"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5E6382D1-9B19-4708-92A8-C0D67EB11269}" type="slidenum">
              <a:rPr lang="en-US" altLang="zh-CN" b="0" smtClean="0"/>
              <a:pPr eaLnBrk="1" hangingPunct="1"/>
              <a:t>11</a:t>
            </a:fld>
            <a:endParaRPr lang="en-US" altLang="zh-CN" b="0"/>
          </a:p>
        </p:txBody>
      </p:sp>
      <p:graphicFrame>
        <p:nvGraphicFramePr>
          <p:cNvPr id="2" name="对象 1"/>
          <p:cNvGraphicFramePr>
            <a:graphicFrameLocks noChangeAspect="1"/>
          </p:cNvGraphicFramePr>
          <p:nvPr/>
        </p:nvGraphicFramePr>
        <p:xfrm>
          <a:off x="2986088" y="908050"/>
          <a:ext cx="2987675" cy="955675"/>
        </p:xfrm>
        <a:graphic>
          <a:graphicData uri="http://schemas.openxmlformats.org/presentationml/2006/ole">
            <mc:AlternateContent xmlns:mc="http://schemas.openxmlformats.org/markup-compatibility/2006">
              <mc:Choice xmlns:v="urn:schemas-microsoft-com:vml" Requires="v">
                <p:oleObj spid="_x0000_s8324" name="Equation" r:id="rId13" imgW="1152657" imgH="352350" progId="Equation.DSMT4">
                  <p:embed/>
                </p:oleObj>
              </mc:Choice>
              <mc:Fallback>
                <p:oleObj name="Equation" r:id="rId13" imgW="1152657" imgH="352350" progId="Equation.DSMT4">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6088" y="908050"/>
                        <a:ext cx="298767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 name="直接连接符 3"/>
          <p:cNvCxnSpPr>
            <a:cxnSpLocks noChangeShapeType="1"/>
          </p:cNvCxnSpPr>
          <p:nvPr/>
        </p:nvCxnSpPr>
        <p:spPr bwMode="auto">
          <a:xfrm>
            <a:off x="1547813" y="798513"/>
            <a:ext cx="360362" cy="0"/>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586"/>
                                        </p:tgtEl>
                                        <p:attrNameLst>
                                          <p:attrName>style.visibility</p:attrName>
                                        </p:attrNameLst>
                                      </p:cBhvr>
                                      <p:to>
                                        <p:strVal val="visible"/>
                                      </p:to>
                                    </p:set>
                                    <p:anim calcmode="lin" valueType="num">
                                      <p:cBhvr additive="base">
                                        <p:cTn id="17" dur="500" fill="hold"/>
                                        <p:tgtEl>
                                          <p:spTgt spid="24586"/>
                                        </p:tgtEl>
                                        <p:attrNameLst>
                                          <p:attrName>ppt_x</p:attrName>
                                        </p:attrNameLst>
                                      </p:cBhvr>
                                      <p:tavLst>
                                        <p:tav tm="0">
                                          <p:val>
                                            <p:strVal val="0-#ppt_w/2"/>
                                          </p:val>
                                        </p:tav>
                                        <p:tav tm="100000">
                                          <p:val>
                                            <p:strVal val="#ppt_x"/>
                                          </p:val>
                                        </p:tav>
                                      </p:tavLst>
                                    </p:anim>
                                    <p:anim calcmode="lin" valueType="num">
                                      <p:cBhvr additive="base">
                                        <p:cTn id="18" dur="500" fill="hold"/>
                                        <p:tgtEl>
                                          <p:spTgt spid="2458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24592"/>
                                        </p:tgtEl>
                                        <p:attrNameLst>
                                          <p:attrName>style.visibility</p:attrName>
                                        </p:attrNameLst>
                                      </p:cBhvr>
                                      <p:to>
                                        <p:strVal val="visible"/>
                                      </p:to>
                                    </p:set>
                                    <p:animEffect transition="in" filter="dissolve">
                                      <p:cBhvr>
                                        <p:cTn id="22" dur="500"/>
                                        <p:tgtEl>
                                          <p:spTgt spid="245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4589"/>
                                        </p:tgtEl>
                                        <p:attrNameLst>
                                          <p:attrName>style.visibility</p:attrName>
                                        </p:attrNameLst>
                                      </p:cBhvr>
                                      <p:to>
                                        <p:strVal val="visible"/>
                                      </p:to>
                                    </p:set>
                                    <p:anim calcmode="lin" valueType="num">
                                      <p:cBhvr additive="base">
                                        <p:cTn id="27" dur="500" fill="hold"/>
                                        <p:tgtEl>
                                          <p:spTgt spid="24589"/>
                                        </p:tgtEl>
                                        <p:attrNameLst>
                                          <p:attrName>ppt_x</p:attrName>
                                        </p:attrNameLst>
                                      </p:cBhvr>
                                      <p:tavLst>
                                        <p:tav tm="0">
                                          <p:val>
                                            <p:strVal val="1+#ppt_w/2"/>
                                          </p:val>
                                        </p:tav>
                                        <p:tav tm="100000">
                                          <p:val>
                                            <p:strVal val="#ppt_x"/>
                                          </p:val>
                                        </p:tav>
                                      </p:tavLst>
                                    </p:anim>
                                    <p:anim calcmode="lin" valueType="num">
                                      <p:cBhvr additive="base">
                                        <p:cTn id="28" dur="500" fill="hold"/>
                                        <p:tgtEl>
                                          <p:spTgt spid="2458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4587"/>
                                        </p:tgtEl>
                                        <p:attrNameLst>
                                          <p:attrName>style.visibility</p:attrName>
                                        </p:attrNameLst>
                                      </p:cBhvr>
                                      <p:to>
                                        <p:strVal val="visible"/>
                                      </p:to>
                                    </p:set>
                                    <p:anim calcmode="lin" valueType="num">
                                      <p:cBhvr additive="base">
                                        <p:cTn id="33" dur="500" fill="hold"/>
                                        <p:tgtEl>
                                          <p:spTgt spid="24587"/>
                                        </p:tgtEl>
                                        <p:attrNameLst>
                                          <p:attrName>ppt_x</p:attrName>
                                        </p:attrNameLst>
                                      </p:cBhvr>
                                      <p:tavLst>
                                        <p:tav tm="0">
                                          <p:val>
                                            <p:strVal val="0-#ppt_w/2"/>
                                          </p:val>
                                        </p:tav>
                                        <p:tav tm="100000">
                                          <p:val>
                                            <p:strVal val="#ppt_x"/>
                                          </p:val>
                                        </p:tav>
                                      </p:tavLst>
                                    </p:anim>
                                    <p:anim calcmode="lin" valueType="num">
                                      <p:cBhvr additive="base">
                                        <p:cTn id="34" dur="500" fill="hold"/>
                                        <p:tgtEl>
                                          <p:spTgt spid="24587"/>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24591"/>
                                        </p:tgtEl>
                                        <p:attrNameLst>
                                          <p:attrName>style.visibility</p:attrName>
                                        </p:attrNameLst>
                                      </p:cBhvr>
                                      <p:to>
                                        <p:strVal val="visible"/>
                                      </p:to>
                                    </p:set>
                                    <p:animEffect transition="in" filter="dissolve">
                                      <p:cBhvr>
                                        <p:cTn id="38" dur="500"/>
                                        <p:tgtEl>
                                          <p:spTgt spid="2459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4590"/>
                                        </p:tgtEl>
                                        <p:attrNameLst>
                                          <p:attrName>style.visibility</p:attrName>
                                        </p:attrNameLst>
                                      </p:cBhvr>
                                      <p:to>
                                        <p:strVal val="visible"/>
                                      </p:to>
                                    </p:set>
                                    <p:anim calcmode="lin" valueType="num">
                                      <p:cBhvr additive="base">
                                        <p:cTn id="43" dur="500" fill="hold"/>
                                        <p:tgtEl>
                                          <p:spTgt spid="24590"/>
                                        </p:tgtEl>
                                        <p:attrNameLst>
                                          <p:attrName>ppt_x</p:attrName>
                                        </p:attrNameLst>
                                      </p:cBhvr>
                                      <p:tavLst>
                                        <p:tav tm="0">
                                          <p:val>
                                            <p:strVal val="1+#ppt_w/2"/>
                                          </p:val>
                                        </p:tav>
                                        <p:tav tm="100000">
                                          <p:val>
                                            <p:strVal val="#ppt_x"/>
                                          </p:val>
                                        </p:tav>
                                      </p:tavLst>
                                    </p:anim>
                                    <p:anim calcmode="lin" valueType="num">
                                      <p:cBhvr additive="base">
                                        <p:cTn id="44" dur="500" fill="hold"/>
                                        <p:tgtEl>
                                          <p:spTgt spid="2459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4594"/>
                                        </p:tgtEl>
                                        <p:attrNameLst>
                                          <p:attrName>style.visibility</p:attrName>
                                        </p:attrNameLst>
                                      </p:cBhvr>
                                      <p:to>
                                        <p:strVal val="visible"/>
                                      </p:to>
                                    </p:set>
                                    <p:anim calcmode="lin" valueType="num">
                                      <p:cBhvr additive="base">
                                        <p:cTn id="49" dur="500" fill="hold"/>
                                        <p:tgtEl>
                                          <p:spTgt spid="24594"/>
                                        </p:tgtEl>
                                        <p:attrNameLst>
                                          <p:attrName>ppt_x</p:attrName>
                                        </p:attrNameLst>
                                      </p:cBhvr>
                                      <p:tavLst>
                                        <p:tav tm="0">
                                          <p:val>
                                            <p:strVal val="0-#ppt_w/2"/>
                                          </p:val>
                                        </p:tav>
                                        <p:tav tm="100000">
                                          <p:val>
                                            <p:strVal val="#ppt_x"/>
                                          </p:val>
                                        </p:tav>
                                      </p:tavLst>
                                    </p:anim>
                                    <p:anim calcmode="lin" valueType="num">
                                      <p:cBhvr additive="base">
                                        <p:cTn id="50" dur="500" fill="hold"/>
                                        <p:tgtEl>
                                          <p:spTgt spid="245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 grpId="0" autoUpdateAnimBg="0"/>
      <p:bldP spid="2458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a:spLocks noChangeArrowheads="1"/>
          </p:cNvSpPr>
          <p:nvPr/>
        </p:nvSpPr>
        <p:spPr bwMode="auto">
          <a:xfrm>
            <a:off x="3059113" y="2060575"/>
            <a:ext cx="339725" cy="371475"/>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129" name="Text Box 33"/>
          <p:cNvSpPr txBox="1">
            <a:spLocks noChangeArrowheads="1"/>
          </p:cNvSpPr>
          <p:nvPr/>
        </p:nvSpPr>
        <p:spPr bwMode="auto">
          <a:xfrm>
            <a:off x="250825" y="4800600"/>
            <a:ext cx="371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zh-CN" altLang="en-US" sz="2400">
                <a:solidFill>
                  <a:srgbClr val="FFFFCC"/>
                </a:solidFill>
              </a:rPr>
              <a:t>所以泊松方程又可写成 </a:t>
            </a:r>
          </a:p>
        </p:txBody>
      </p:sp>
      <p:graphicFrame>
        <p:nvGraphicFramePr>
          <p:cNvPr id="4131" name="Object 35"/>
          <p:cNvGraphicFramePr>
            <a:graphicFrameLocks noChangeAspect="1"/>
          </p:cNvGraphicFramePr>
          <p:nvPr/>
        </p:nvGraphicFramePr>
        <p:xfrm>
          <a:off x="2779713" y="5486400"/>
          <a:ext cx="3763962" cy="979488"/>
        </p:xfrm>
        <a:graphic>
          <a:graphicData uri="http://schemas.openxmlformats.org/presentationml/2006/ole">
            <mc:AlternateContent xmlns:mc="http://schemas.openxmlformats.org/markup-compatibility/2006">
              <mc:Choice xmlns:v="urn:schemas-microsoft-com:vml" Requires="v">
                <p:oleObj spid="_x0000_s9330" name="Equation" r:id="rId3" imgW="1638356" imgH="314280" progId="Equation.DSMT4">
                  <p:embed/>
                </p:oleObj>
              </mc:Choice>
              <mc:Fallback>
                <p:oleObj name="Equation" r:id="rId3" imgW="1638356" imgH="31428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713" y="5486400"/>
                        <a:ext cx="3763962"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36"/>
          <p:cNvSpPr txBox="1">
            <a:spLocks noChangeArrowheads="1"/>
          </p:cNvSpPr>
          <p:nvPr/>
        </p:nvSpPr>
        <p:spPr bwMode="auto">
          <a:xfrm>
            <a:off x="250825" y="6096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分析半导体器件的基本方程包含三组方程。</a:t>
            </a:r>
          </a:p>
        </p:txBody>
      </p:sp>
      <p:sp>
        <p:nvSpPr>
          <p:cNvPr id="4133" name="Rectangle 37"/>
          <p:cNvSpPr>
            <a:spLocks noChangeArrowheads="1"/>
          </p:cNvSpPr>
          <p:nvPr/>
        </p:nvSpPr>
        <p:spPr bwMode="auto">
          <a:xfrm>
            <a:off x="250825" y="1341438"/>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dirty="0">
                <a:solidFill>
                  <a:srgbClr val="00FFFF"/>
                </a:solidFill>
                <a:effectLst>
                  <a:outerShdw blurRad="38100" dist="38100" dir="2700000" algn="tl">
                    <a:srgbClr val="000000"/>
                  </a:outerShdw>
                </a:effectLst>
              </a:rPr>
              <a:t>1.  </a:t>
            </a:r>
            <a:r>
              <a:rPr lang="zh-CN" altLang="en-US" sz="2800" dirty="0">
                <a:solidFill>
                  <a:srgbClr val="00FFFF"/>
                </a:solidFill>
                <a:effectLst>
                  <a:outerShdw blurRad="38100" dist="38100" dir="2700000" algn="tl">
                    <a:srgbClr val="000000"/>
                  </a:outerShdw>
                </a:effectLst>
              </a:rPr>
              <a:t>泊松方程</a:t>
            </a:r>
            <a:r>
              <a:rPr lang="zh-CN" altLang="en-US" sz="2400" dirty="0">
                <a:solidFill>
                  <a:srgbClr val="FFFFCC"/>
                </a:solidFill>
              </a:rPr>
              <a:t> </a:t>
            </a:r>
          </a:p>
        </p:txBody>
      </p:sp>
      <p:sp>
        <p:nvSpPr>
          <p:cNvPr id="4135" name="Text Box 39"/>
          <p:cNvSpPr txBox="1">
            <a:spLocks noChangeArrowheads="1"/>
          </p:cNvSpPr>
          <p:nvPr/>
        </p:nvSpPr>
        <p:spPr bwMode="auto">
          <a:xfrm>
            <a:off x="271463" y="3200400"/>
            <a:ext cx="784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zh-CN" altLang="en-US" sz="2400">
                <a:solidFill>
                  <a:srgbClr val="FFFFCC"/>
                </a:solidFill>
              </a:rPr>
              <a:t>式中     为静电势，</a:t>
            </a:r>
          </a:p>
        </p:txBody>
      </p:sp>
      <p:graphicFrame>
        <p:nvGraphicFramePr>
          <p:cNvPr id="4136" name="Object 40"/>
          <p:cNvGraphicFramePr>
            <a:graphicFrameLocks noChangeAspect="1"/>
          </p:cNvGraphicFramePr>
          <p:nvPr/>
        </p:nvGraphicFramePr>
        <p:xfrm>
          <a:off x="4716463" y="3235325"/>
          <a:ext cx="346075" cy="338138"/>
        </p:xfrm>
        <a:graphic>
          <a:graphicData uri="http://schemas.openxmlformats.org/presentationml/2006/ole">
            <mc:AlternateContent xmlns:mc="http://schemas.openxmlformats.org/markup-compatibility/2006">
              <mc:Choice xmlns:v="urn:schemas-microsoft-com:vml" Requires="v">
                <p:oleObj spid="_x0000_s9331" name="Equation" r:id="rId5" imgW="38089" imgH="85860" progId="Equation.DSMT4">
                  <p:embed/>
                </p:oleObj>
              </mc:Choice>
              <mc:Fallback>
                <p:oleObj name="Equation" r:id="rId5" imgW="38089" imgH="85860" progId="Equation.DSMT4">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3235325"/>
                        <a:ext cx="346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37" name="Object 41"/>
          <p:cNvGraphicFramePr>
            <a:graphicFrameLocks noChangeAspect="1"/>
          </p:cNvGraphicFramePr>
          <p:nvPr/>
        </p:nvGraphicFramePr>
        <p:xfrm>
          <a:off x="1979613" y="1989138"/>
          <a:ext cx="4605337" cy="979487"/>
        </p:xfrm>
        <a:graphic>
          <a:graphicData uri="http://schemas.openxmlformats.org/presentationml/2006/ole">
            <mc:AlternateContent xmlns:mc="http://schemas.openxmlformats.org/markup-compatibility/2006">
              <mc:Choice xmlns:v="urn:schemas-microsoft-com:vml" Requires="v">
                <p:oleObj spid="_x0000_s9332" name="Equation" r:id="rId7" imgW="2133510" imgH="314280" progId="Equation.DSMT4">
                  <p:embed/>
                </p:oleObj>
              </mc:Choice>
              <mc:Fallback>
                <p:oleObj name="Equation" r:id="rId7" imgW="2133510" imgH="314280" progId="Equation.DSMT4">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1989138"/>
                        <a:ext cx="4605337"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38" name="Object 42"/>
          <p:cNvGraphicFramePr>
            <a:graphicFrameLocks noChangeAspect="1"/>
          </p:cNvGraphicFramePr>
          <p:nvPr/>
        </p:nvGraphicFramePr>
        <p:xfrm>
          <a:off x="3851275" y="4005263"/>
          <a:ext cx="1439863" cy="547687"/>
        </p:xfrm>
        <a:graphic>
          <a:graphicData uri="http://schemas.openxmlformats.org/presentationml/2006/ole">
            <mc:AlternateContent xmlns:mc="http://schemas.openxmlformats.org/markup-compatibility/2006">
              <mc:Choice xmlns:v="urn:schemas-microsoft-com:vml" Requires="v">
                <p:oleObj spid="_x0000_s9333" name="Equation" r:id="rId9" imgW="523788" imgH="123930" progId="Equation.DSMT4">
                  <p:embed/>
                </p:oleObj>
              </mc:Choice>
              <mc:Fallback>
                <p:oleObj name="Equation" r:id="rId9" imgW="523788" imgH="123930" progId="Equation.DSMT4">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4005263"/>
                        <a:ext cx="1439863"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9" name="Object 43"/>
          <p:cNvGraphicFramePr>
            <a:graphicFrameLocks noChangeAspect="1"/>
          </p:cNvGraphicFramePr>
          <p:nvPr/>
        </p:nvGraphicFramePr>
        <p:xfrm>
          <a:off x="989013" y="3282950"/>
          <a:ext cx="341312" cy="368300"/>
        </p:xfrm>
        <a:graphic>
          <a:graphicData uri="http://schemas.openxmlformats.org/presentationml/2006/ole">
            <mc:AlternateContent xmlns:mc="http://schemas.openxmlformats.org/markup-compatibility/2006">
              <mc:Choice xmlns:v="urn:schemas-microsoft-com:vml" Requires="v">
                <p:oleObj spid="_x0000_s9334" name="Equation" r:id="rId11" imgW="38089" imgH="47520" progId="Equation.3">
                  <p:embed/>
                </p:oleObj>
              </mc:Choice>
              <mc:Fallback>
                <p:oleObj name="Equation" r:id="rId11" imgW="38089" imgH="47520" progId="Equation.3">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9013" y="3282950"/>
                        <a:ext cx="341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椭圆 14"/>
          <p:cNvSpPr>
            <a:spLocks noChangeArrowheads="1"/>
          </p:cNvSpPr>
          <p:nvPr/>
        </p:nvSpPr>
        <p:spPr bwMode="auto">
          <a:xfrm>
            <a:off x="4348163" y="1989138"/>
            <a:ext cx="2095500" cy="1008062"/>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 name="矩形 2"/>
          <p:cNvSpPr>
            <a:spLocks noChangeArrowheads="1"/>
          </p:cNvSpPr>
          <p:nvPr/>
        </p:nvSpPr>
        <p:spPr bwMode="auto">
          <a:xfrm>
            <a:off x="2771775" y="3192463"/>
            <a:ext cx="4900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rgbClr val="FFFFCC"/>
                </a:solidFill>
              </a:rPr>
              <a:t>它与电场强度     之间有如下关系，</a:t>
            </a:r>
          </a:p>
        </p:txBody>
      </p:sp>
      <p:sp>
        <p:nvSpPr>
          <p:cNvPr id="14" name="椭圆 13"/>
          <p:cNvSpPr>
            <a:spLocks noChangeArrowheads="1"/>
          </p:cNvSpPr>
          <p:nvPr/>
        </p:nvSpPr>
        <p:spPr bwMode="auto">
          <a:xfrm>
            <a:off x="4753781" y="4159851"/>
            <a:ext cx="288032" cy="299467"/>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3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36"/>
                                        </p:tgtEl>
                                        <p:attrNameLst>
                                          <p:attrName>style.visibility</p:attrName>
                                        </p:attrNameLst>
                                      </p:cBhvr>
                                      <p:to>
                                        <p:strVal val="visible"/>
                                      </p:to>
                                    </p:set>
                                  </p:childTnLst>
                                </p:cTn>
                              </p:par>
                            </p:childTnLst>
                          </p:cTn>
                        </p:par>
                        <p:par>
                          <p:cTn id="29" fill="hold" nodeType="afterGroup">
                            <p:stCondLst>
                              <p:cond delay="0"/>
                            </p:stCondLst>
                            <p:childTnLst>
                              <p:par>
                                <p:cTn id="30" presetID="2" presetClass="entr" presetSubtype="8" fill="hold" nodeType="afterEffect">
                                  <p:stCondLst>
                                    <p:cond delay="0"/>
                                  </p:stCondLst>
                                  <p:childTnLst>
                                    <p:set>
                                      <p:cBhvr>
                                        <p:cTn id="31" dur="1" fill="hold">
                                          <p:stCondLst>
                                            <p:cond delay="0"/>
                                          </p:stCondLst>
                                        </p:cTn>
                                        <p:tgtEl>
                                          <p:spTgt spid="4138"/>
                                        </p:tgtEl>
                                        <p:attrNameLst>
                                          <p:attrName>style.visibility</p:attrName>
                                        </p:attrNameLst>
                                      </p:cBhvr>
                                      <p:to>
                                        <p:strVal val="visible"/>
                                      </p:to>
                                    </p:set>
                                    <p:anim calcmode="lin" valueType="num">
                                      <p:cBhvr additive="base">
                                        <p:cTn id="32" dur="500" fill="hold"/>
                                        <p:tgtEl>
                                          <p:spTgt spid="4138"/>
                                        </p:tgtEl>
                                        <p:attrNameLst>
                                          <p:attrName>ppt_x</p:attrName>
                                        </p:attrNameLst>
                                      </p:cBhvr>
                                      <p:tavLst>
                                        <p:tav tm="0">
                                          <p:val>
                                            <p:strVal val="0-#ppt_w/2"/>
                                          </p:val>
                                        </p:tav>
                                        <p:tav tm="100000">
                                          <p:val>
                                            <p:strVal val="#ppt_x"/>
                                          </p:val>
                                        </p:tav>
                                      </p:tavLst>
                                    </p:anim>
                                    <p:anim calcmode="lin" valueType="num">
                                      <p:cBhvr additive="base">
                                        <p:cTn id="33" dur="500" fill="hold"/>
                                        <p:tgtEl>
                                          <p:spTgt spid="4138"/>
                                        </p:tgtEl>
                                        <p:attrNameLst>
                                          <p:attrName>ppt_y</p:attrName>
                                        </p:attrNameLst>
                                      </p:cBhvr>
                                      <p:tavLst>
                                        <p:tav tm="0">
                                          <p:val>
                                            <p:strVal val="#ppt_y"/>
                                          </p:val>
                                        </p:tav>
                                        <p:tav tm="100000">
                                          <p:val>
                                            <p:strVal val="#ppt_y"/>
                                          </p:val>
                                        </p:tav>
                                      </p:tavLst>
                                    </p:anim>
                                  </p:childTnLst>
                                </p:cTn>
                              </p:par>
                              <p:par>
                                <p:cTn id="34" presetID="1"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4129"/>
                                        </p:tgtEl>
                                        <p:attrNameLst>
                                          <p:attrName>style.visibility</p:attrName>
                                        </p:attrNameLst>
                                      </p:cBhvr>
                                      <p:to>
                                        <p:strVal val="visible"/>
                                      </p:to>
                                    </p:set>
                                    <p:anim calcmode="lin" valueType="num">
                                      <p:cBhvr additive="base">
                                        <p:cTn id="44" dur="500" fill="hold"/>
                                        <p:tgtEl>
                                          <p:spTgt spid="4129"/>
                                        </p:tgtEl>
                                        <p:attrNameLst>
                                          <p:attrName>ppt_x</p:attrName>
                                        </p:attrNameLst>
                                      </p:cBhvr>
                                      <p:tavLst>
                                        <p:tav tm="0">
                                          <p:val>
                                            <p:strVal val="0-#ppt_w/2"/>
                                          </p:val>
                                        </p:tav>
                                        <p:tav tm="100000">
                                          <p:val>
                                            <p:strVal val="#ppt_x"/>
                                          </p:val>
                                        </p:tav>
                                      </p:tavLst>
                                    </p:anim>
                                    <p:anim calcmode="lin" valueType="num">
                                      <p:cBhvr additive="base">
                                        <p:cTn id="45" dur="500" fill="hold"/>
                                        <p:tgtEl>
                                          <p:spTgt spid="4129"/>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2" presetClass="entr" presetSubtype="8" fill="hold" nodeType="afterEffect">
                                  <p:stCondLst>
                                    <p:cond delay="0"/>
                                  </p:stCondLst>
                                  <p:childTnLst>
                                    <p:set>
                                      <p:cBhvr>
                                        <p:cTn id="48" dur="1" fill="hold">
                                          <p:stCondLst>
                                            <p:cond delay="0"/>
                                          </p:stCondLst>
                                        </p:cTn>
                                        <p:tgtEl>
                                          <p:spTgt spid="4131"/>
                                        </p:tgtEl>
                                        <p:attrNameLst>
                                          <p:attrName>style.visibility</p:attrName>
                                        </p:attrNameLst>
                                      </p:cBhvr>
                                      <p:to>
                                        <p:strVal val="visible"/>
                                      </p:to>
                                    </p:set>
                                    <p:anim calcmode="lin" valueType="num">
                                      <p:cBhvr additive="base">
                                        <p:cTn id="49" dur="500" fill="hold"/>
                                        <p:tgtEl>
                                          <p:spTgt spid="4131"/>
                                        </p:tgtEl>
                                        <p:attrNameLst>
                                          <p:attrName>ppt_x</p:attrName>
                                        </p:attrNameLst>
                                      </p:cBhvr>
                                      <p:tavLst>
                                        <p:tav tm="0">
                                          <p:val>
                                            <p:strVal val="0-#ppt_w/2"/>
                                          </p:val>
                                        </p:tav>
                                        <p:tav tm="100000">
                                          <p:val>
                                            <p:strVal val="#ppt_x"/>
                                          </p:val>
                                        </p:tav>
                                      </p:tavLst>
                                    </p:anim>
                                    <p:anim calcmode="lin" valueType="num">
                                      <p:cBhvr additive="base">
                                        <p:cTn id="50" dur="500" fill="hold"/>
                                        <p:tgtEl>
                                          <p:spTgt spid="4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29" grpId="0" autoUpdateAnimBg="0"/>
      <p:bldP spid="4133" grpId="0"/>
      <p:bldP spid="4135" grpId="0"/>
      <p:bldP spid="15" grpId="0" animBg="1"/>
      <p:bldP spid="3"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Rectangle 9"/>
          <p:cNvSpPr>
            <a:spLocks noChangeArrowheads="1"/>
          </p:cNvSpPr>
          <p:nvPr/>
        </p:nvSpPr>
        <p:spPr bwMode="auto">
          <a:xfrm>
            <a:off x="250825" y="892175"/>
            <a:ext cx="85915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90000"/>
              </a:lnSpc>
              <a:defRPr/>
            </a:pPr>
            <a:r>
              <a:rPr lang="en-US" altLang="zh-CN" sz="2800" dirty="0">
                <a:solidFill>
                  <a:srgbClr val="00FFFF"/>
                </a:solidFill>
                <a:effectLst>
                  <a:outerShdw blurRad="38100" dist="38100" dir="2700000" algn="tl">
                    <a:srgbClr val="000000"/>
                  </a:outerShdw>
                </a:effectLst>
              </a:rPr>
              <a:t>2.  </a:t>
            </a:r>
            <a:r>
              <a:rPr lang="zh-CN" altLang="en-US" sz="2800" dirty="0">
                <a:solidFill>
                  <a:srgbClr val="00FFFF"/>
                </a:solidFill>
                <a:effectLst>
                  <a:outerShdw blurRad="38100" dist="38100" dir="2700000" algn="tl">
                    <a:srgbClr val="000000"/>
                  </a:outerShdw>
                </a:effectLst>
              </a:rPr>
              <a:t>输运方程</a:t>
            </a:r>
            <a:r>
              <a:rPr lang="zh-CN" altLang="en-US" sz="2400" dirty="0">
                <a:solidFill>
                  <a:srgbClr val="FFFFCC"/>
                </a:solidFill>
                <a:effectLst>
                  <a:outerShdw blurRad="38100" dist="38100" dir="2700000" algn="tl">
                    <a:srgbClr val="000000"/>
                  </a:outerShdw>
                </a:effectLst>
              </a:rPr>
              <a:t> </a:t>
            </a:r>
          </a:p>
        </p:txBody>
      </p:sp>
      <p:graphicFrame>
        <p:nvGraphicFramePr>
          <p:cNvPr id="25612" name="Object 12"/>
          <p:cNvGraphicFramePr>
            <a:graphicFrameLocks noChangeAspect="1"/>
          </p:cNvGraphicFramePr>
          <p:nvPr/>
        </p:nvGraphicFramePr>
        <p:xfrm>
          <a:off x="3059113" y="4279900"/>
          <a:ext cx="3141662" cy="576263"/>
        </p:xfrm>
        <a:graphic>
          <a:graphicData uri="http://schemas.openxmlformats.org/presentationml/2006/ole">
            <mc:AlternateContent xmlns:mc="http://schemas.openxmlformats.org/markup-compatibility/2006">
              <mc:Choice xmlns:v="urn:schemas-microsoft-com:vml" Requires="v">
                <p:oleObj spid="_x0000_s10290" name="Equation" r:id="rId3" imgW="1209655" imgH="142830" progId="Equation.DSMT4">
                  <p:embed/>
                </p:oleObj>
              </mc:Choice>
              <mc:Fallback>
                <p:oleObj name="Equation" r:id="rId3" imgW="1209655" imgH="14283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279900"/>
                        <a:ext cx="31416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3"/>
          <p:cNvGraphicFramePr>
            <a:graphicFrameLocks noChangeAspect="1"/>
          </p:cNvGraphicFramePr>
          <p:nvPr/>
        </p:nvGraphicFramePr>
        <p:xfrm>
          <a:off x="3059113" y="5214938"/>
          <a:ext cx="3109912" cy="596900"/>
        </p:xfrm>
        <a:graphic>
          <a:graphicData uri="http://schemas.openxmlformats.org/presentationml/2006/ole">
            <mc:AlternateContent xmlns:mc="http://schemas.openxmlformats.org/markup-compatibility/2006">
              <mc:Choice xmlns:v="urn:schemas-microsoft-com:vml" Requires="v">
                <p:oleObj spid="_x0000_s10291" name="Equation" r:id="rId5" imgW="1209655" imgH="152280" progId="Equation.DSMT4">
                  <p:embed/>
                </p:oleObj>
              </mc:Choice>
              <mc:Fallback>
                <p:oleObj name="Equation" r:id="rId5" imgW="1209655" imgH="1522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5214938"/>
                        <a:ext cx="310991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4" name="Text Box 14"/>
          <p:cNvSpPr txBox="1">
            <a:spLocks noChangeArrowheads="1"/>
          </p:cNvSpPr>
          <p:nvPr/>
        </p:nvSpPr>
        <p:spPr bwMode="auto">
          <a:xfrm>
            <a:off x="250825" y="2492375"/>
            <a:ext cx="85693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80000"/>
              </a:lnSpc>
              <a:spcBef>
                <a:spcPct val="50000"/>
              </a:spcBef>
            </a:pPr>
            <a:r>
              <a:rPr lang="en-US" altLang="zh-CN" sz="2400">
                <a:solidFill>
                  <a:srgbClr val="FFFFCC"/>
                </a:solidFill>
                <a:latin typeface="宋体" pitchFamily="2" charset="-122"/>
                <a:cs typeface="Times New Roman" pitchFamily="18" charset="0"/>
              </a:rPr>
              <a:t>    </a:t>
            </a:r>
            <a:r>
              <a:rPr lang="zh-CN" altLang="en-US" sz="2400">
                <a:solidFill>
                  <a:srgbClr val="FFFFCC"/>
                </a:solidFill>
                <a:latin typeface="宋体" pitchFamily="2" charset="-122"/>
                <a:cs typeface="Times New Roman" pitchFamily="18" charset="0"/>
              </a:rPr>
              <a:t>电子电流密度</a:t>
            </a:r>
            <a:r>
              <a:rPr lang="zh-CN" altLang="en-US" sz="1600">
                <a:solidFill>
                  <a:srgbClr val="FFFFCC"/>
                </a:solidFill>
                <a:cs typeface="Times New Roman" pitchFamily="18" charset="0"/>
              </a:rPr>
              <a:t> </a:t>
            </a:r>
            <a:r>
              <a:rPr lang="en-US" altLang="zh-CN" sz="2400" i="1">
                <a:solidFill>
                  <a:srgbClr val="FFFFCC"/>
                </a:solidFill>
                <a:cs typeface="Times New Roman" pitchFamily="18" charset="0"/>
              </a:rPr>
              <a:t>J</a:t>
            </a:r>
            <a:r>
              <a:rPr lang="en-US" altLang="zh-CN" sz="2400" baseline="-25000">
                <a:solidFill>
                  <a:srgbClr val="FFFFCC"/>
                </a:solidFill>
                <a:cs typeface="Times New Roman" pitchFamily="18" charset="0"/>
              </a:rPr>
              <a:t>n</a:t>
            </a:r>
            <a:r>
              <a:rPr lang="en-US" altLang="zh-CN" sz="1600">
                <a:solidFill>
                  <a:srgbClr val="FFFFCC"/>
                </a:solidFill>
                <a:cs typeface="Times New Roman" pitchFamily="18" charset="0"/>
              </a:rPr>
              <a:t> </a:t>
            </a:r>
            <a:r>
              <a:rPr lang="zh-CN" altLang="en-US" sz="2400">
                <a:solidFill>
                  <a:srgbClr val="FFFFCC"/>
                </a:solidFill>
                <a:latin typeface="宋体" pitchFamily="2" charset="-122"/>
                <a:cs typeface="Times New Roman" pitchFamily="18" charset="0"/>
              </a:rPr>
              <a:t>和</a:t>
            </a:r>
            <a:r>
              <a:rPr lang="zh-CN" altLang="en-US" sz="2400">
                <a:solidFill>
                  <a:srgbClr val="FFFFCC"/>
                </a:solidFill>
                <a:latin typeface="宋体" pitchFamily="2" charset="-122"/>
              </a:rPr>
              <a:t>空穴</a:t>
            </a:r>
            <a:r>
              <a:rPr lang="zh-CN" altLang="en-US" sz="2400">
                <a:solidFill>
                  <a:srgbClr val="FFFFCC"/>
                </a:solidFill>
                <a:latin typeface="宋体" pitchFamily="2" charset="-122"/>
                <a:cs typeface="Times New Roman" pitchFamily="18" charset="0"/>
              </a:rPr>
              <a:t>电流密度</a:t>
            </a:r>
            <a:r>
              <a:rPr lang="zh-CN" altLang="en-US" sz="1600">
                <a:solidFill>
                  <a:srgbClr val="FFFFCC"/>
                </a:solidFill>
                <a:cs typeface="Times New Roman" pitchFamily="18" charset="0"/>
              </a:rPr>
              <a:t> </a:t>
            </a:r>
            <a:r>
              <a:rPr lang="en-US" altLang="zh-CN" sz="2400" i="1">
                <a:solidFill>
                  <a:srgbClr val="FFFFCC"/>
                </a:solidFill>
                <a:cs typeface="Times New Roman" pitchFamily="18" charset="0"/>
              </a:rPr>
              <a:t>J</a:t>
            </a:r>
            <a:r>
              <a:rPr lang="en-US" altLang="zh-CN" sz="2400" baseline="-25000">
                <a:solidFill>
                  <a:srgbClr val="FFFFCC"/>
                </a:solidFill>
                <a:cs typeface="Times New Roman" pitchFamily="18" charset="0"/>
              </a:rPr>
              <a:t>p</a:t>
            </a:r>
            <a:r>
              <a:rPr lang="en-US" altLang="zh-CN" sz="1600">
                <a:solidFill>
                  <a:srgbClr val="FFFFCC"/>
                </a:solidFill>
                <a:cs typeface="Times New Roman" pitchFamily="18" charset="0"/>
              </a:rPr>
              <a:t> </a:t>
            </a:r>
            <a:r>
              <a:rPr lang="zh-CN" altLang="en-US" sz="2400">
                <a:solidFill>
                  <a:srgbClr val="FFFFCC"/>
                </a:solidFill>
                <a:latin typeface="宋体" pitchFamily="2" charset="-122"/>
                <a:cs typeface="Times New Roman" pitchFamily="18" charset="0"/>
              </a:rPr>
              <a:t>都是由漂移电流密度和扩散电流密度两部分所构成</a:t>
            </a:r>
            <a:r>
              <a:rPr lang="zh-CN" altLang="en-US" sz="2400">
                <a:solidFill>
                  <a:srgbClr val="FFFFCC"/>
                </a:solidFill>
                <a:latin typeface="宋体" pitchFamily="2" charset="-122"/>
              </a:rPr>
              <a:t>，即</a:t>
            </a:r>
          </a:p>
        </p:txBody>
      </p:sp>
      <p:sp>
        <p:nvSpPr>
          <p:cNvPr id="10246"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EAE97143-B812-4491-B42B-CC7D514093E1}" type="slidenum">
              <a:rPr lang="en-US" altLang="zh-CN" b="0" smtClean="0"/>
              <a:pPr eaLnBrk="1" hangingPunct="1"/>
              <a:t>13</a:t>
            </a:fld>
            <a:endParaRPr lang="en-US" altLang="zh-CN" b="0"/>
          </a:p>
        </p:txBody>
      </p:sp>
      <p:sp>
        <p:nvSpPr>
          <p:cNvPr id="9" name="椭圆 8"/>
          <p:cNvSpPr>
            <a:spLocks noChangeArrowheads="1"/>
          </p:cNvSpPr>
          <p:nvPr/>
        </p:nvSpPr>
        <p:spPr bwMode="auto">
          <a:xfrm>
            <a:off x="4787900" y="5349875"/>
            <a:ext cx="360363" cy="358775"/>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 name="椭圆 9"/>
          <p:cNvSpPr>
            <a:spLocks noChangeArrowheads="1"/>
          </p:cNvSpPr>
          <p:nvPr/>
        </p:nvSpPr>
        <p:spPr bwMode="auto">
          <a:xfrm>
            <a:off x="4789488" y="4430713"/>
            <a:ext cx="358775" cy="360362"/>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 name="Rectangle 9"/>
          <p:cNvSpPr>
            <a:spLocks noChangeArrowheads="1"/>
          </p:cNvSpPr>
          <p:nvPr/>
        </p:nvSpPr>
        <p:spPr bwMode="auto">
          <a:xfrm>
            <a:off x="900113" y="1698625"/>
            <a:ext cx="5761037"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90000"/>
              </a:lnSpc>
            </a:pPr>
            <a:r>
              <a:rPr lang="zh-CN" altLang="en-US" sz="2400">
                <a:solidFill>
                  <a:srgbClr val="FFFFCC"/>
                </a:solidFill>
                <a:latin typeface="宋体" pitchFamily="2" charset="-122"/>
              </a:rPr>
              <a:t>输运方程又称为电流密度方程。    </a:t>
            </a:r>
            <a:endParaRPr lang="zh-CN" altLang="en-US" sz="2400">
              <a:solidFill>
                <a:srgbClr val="FFFFCC"/>
              </a:solidFill>
            </a:endParaRPr>
          </a:p>
        </p:txBody>
      </p:sp>
      <p:cxnSp>
        <p:nvCxnSpPr>
          <p:cNvPr id="3" name="直接连接符 2"/>
          <p:cNvCxnSpPr/>
          <p:nvPr/>
        </p:nvCxnSpPr>
        <p:spPr bwMode="auto">
          <a:xfrm>
            <a:off x="3203848" y="2348880"/>
            <a:ext cx="576783" cy="0"/>
          </a:xfrm>
          <a:prstGeom prst="line">
            <a:avLst/>
          </a:prstGeom>
          <a:solidFill>
            <a:schemeClr val="accent1"/>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5614"/>
                                        </p:tgtEl>
                                        <p:attrNameLst>
                                          <p:attrName>style.visibility</p:attrName>
                                        </p:attrNameLst>
                                      </p:cBhvr>
                                      <p:to>
                                        <p:strVal val="visible"/>
                                      </p:to>
                                    </p:set>
                                    <p:anim calcmode="lin" valueType="num">
                                      <p:cBhvr additive="base">
                                        <p:cTn id="15" dur="500" fill="hold"/>
                                        <p:tgtEl>
                                          <p:spTgt spid="25614"/>
                                        </p:tgtEl>
                                        <p:attrNameLst>
                                          <p:attrName>ppt_x</p:attrName>
                                        </p:attrNameLst>
                                      </p:cBhvr>
                                      <p:tavLst>
                                        <p:tav tm="0">
                                          <p:val>
                                            <p:strVal val="0-#ppt_w/2"/>
                                          </p:val>
                                        </p:tav>
                                        <p:tav tm="100000">
                                          <p:val>
                                            <p:strVal val="#ppt_x"/>
                                          </p:val>
                                        </p:tav>
                                      </p:tavLst>
                                    </p:anim>
                                    <p:anim calcmode="lin" valueType="num">
                                      <p:cBhvr additive="base">
                                        <p:cTn id="16" dur="500" fill="hold"/>
                                        <p:tgtEl>
                                          <p:spTgt spid="256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6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4" grpId="0" autoUpdateAnimBg="0"/>
      <p:bldP spid="9" grpId="0" animBg="1"/>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9"/>
          <p:cNvSpPr>
            <a:spLocks noChangeArrowheads="1"/>
          </p:cNvSpPr>
          <p:nvPr/>
        </p:nvSpPr>
        <p:spPr bwMode="auto">
          <a:xfrm>
            <a:off x="250825" y="457200"/>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a:solidFill>
                  <a:srgbClr val="00FFFF"/>
                </a:solidFill>
                <a:effectLst>
                  <a:outerShdw blurRad="38100" dist="38100" dir="2700000" algn="tl">
                    <a:srgbClr val="000000"/>
                  </a:outerShdw>
                </a:effectLst>
              </a:rPr>
              <a:t>3.  </a:t>
            </a:r>
            <a:r>
              <a:rPr lang="zh-CN" altLang="en-US" sz="2800">
                <a:solidFill>
                  <a:srgbClr val="00FFFF"/>
                </a:solidFill>
                <a:effectLst>
                  <a:outerShdw blurRad="38100" dist="38100" dir="2700000" algn="tl">
                    <a:srgbClr val="000000"/>
                  </a:outerShdw>
                </a:effectLst>
              </a:rPr>
              <a:t>连续性方程</a:t>
            </a:r>
            <a:r>
              <a:rPr lang="zh-CN" altLang="en-US" sz="2400">
                <a:solidFill>
                  <a:srgbClr val="FFFFCC"/>
                </a:solidFill>
                <a:effectLst>
                  <a:outerShdw blurRad="38100" dist="38100" dir="2700000" algn="tl">
                    <a:srgbClr val="000000"/>
                  </a:outerShdw>
                </a:effectLst>
              </a:rPr>
              <a:t> </a:t>
            </a:r>
          </a:p>
        </p:txBody>
      </p:sp>
      <p:sp>
        <p:nvSpPr>
          <p:cNvPr id="21516" name="Text Box 12"/>
          <p:cNvSpPr txBox="1">
            <a:spLocks noChangeArrowheads="1"/>
          </p:cNvSpPr>
          <p:nvPr/>
        </p:nvSpPr>
        <p:spPr bwMode="auto">
          <a:xfrm>
            <a:off x="250825" y="3352800"/>
            <a:ext cx="8659813"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60000"/>
              </a:lnSpc>
            </a:pPr>
            <a:r>
              <a:rPr lang="en-US" altLang="zh-CN" sz="2400" dirty="0">
                <a:solidFill>
                  <a:srgbClr val="FFFFCC"/>
                </a:solidFill>
              </a:rPr>
              <a:t>        </a:t>
            </a:r>
            <a:r>
              <a:rPr lang="zh-CN" altLang="en-US" sz="2400" dirty="0">
                <a:solidFill>
                  <a:srgbClr val="FFFFCC"/>
                </a:solidFill>
              </a:rPr>
              <a:t>式中，</a:t>
            </a:r>
            <a:r>
              <a:rPr lang="en-US" altLang="zh-CN" sz="2400" i="1" dirty="0">
                <a:solidFill>
                  <a:srgbClr val="FFFFCC"/>
                </a:solidFill>
              </a:rPr>
              <a:t>U</a:t>
            </a:r>
            <a:r>
              <a:rPr lang="en-US" altLang="zh-CN" sz="2400" baseline="-25000" dirty="0">
                <a:solidFill>
                  <a:srgbClr val="FFFFCC"/>
                </a:solidFill>
              </a:rPr>
              <a:t>n</a:t>
            </a:r>
            <a:r>
              <a:rPr lang="en-US" altLang="zh-CN" sz="1200" dirty="0">
                <a:solidFill>
                  <a:srgbClr val="FFFFCC"/>
                </a:solidFill>
              </a:rPr>
              <a:t> </a:t>
            </a:r>
            <a:r>
              <a:rPr lang="zh-CN" altLang="en-US" sz="2400" dirty="0">
                <a:solidFill>
                  <a:srgbClr val="FFFFCC"/>
                </a:solidFill>
              </a:rPr>
              <a:t>和</a:t>
            </a:r>
            <a:r>
              <a:rPr lang="zh-CN" altLang="en-US" sz="1600" dirty="0">
                <a:solidFill>
                  <a:srgbClr val="FFFFCC"/>
                </a:solidFill>
              </a:rPr>
              <a:t> </a:t>
            </a:r>
            <a:r>
              <a:rPr lang="en-US" altLang="zh-CN" sz="2400" i="1" dirty="0">
                <a:solidFill>
                  <a:srgbClr val="FFFFCC"/>
                </a:solidFill>
              </a:rPr>
              <a:t>U</a:t>
            </a:r>
            <a:r>
              <a:rPr lang="en-US" altLang="zh-CN" sz="2400" baseline="-25000" dirty="0">
                <a:solidFill>
                  <a:srgbClr val="FFFFCC"/>
                </a:solidFill>
              </a:rPr>
              <a:t>p</a:t>
            </a:r>
            <a:r>
              <a:rPr lang="en-US" altLang="zh-CN" sz="1200" dirty="0">
                <a:solidFill>
                  <a:srgbClr val="FFFFCC"/>
                </a:solidFill>
              </a:rPr>
              <a:t> </a:t>
            </a:r>
            <a:r>
              <a:rPr lang="zh-CN" altLang="en-US" sz="2400" dirty="0">
                <a:solidFill>
                  <a:srgbClr val="FFFFCC"/>
                </a:solidFill>
              </a:rPr>
              <a:t>分别代表电子和空穴的净复合率。当</a:t>
            </a:r>
            <a:r>
              <a:rPr lang="zh-CN" altLang="en-US" sz="1600" dirty="0">
                <a:solidFill>
                  <a:srgbClr val="FFFFCC"/>
                </a:solidFill>
              </a:rPr>
              <a:t> </a:t>
            </a:r>
            <a:r>
              <a:rPr lang="en-US" altLang="zh-CN" sz="2400" i="1" dirty="0">
                <a:solidFill>
                  <a:srgbClr val="FFFFCC"/>
                </a:solidFill>
              </a:rPr>
              <a:t>U</a:t>
            </a:r>
            <a:r>
              <a:rPr lang="en-US" altLang="zh-CN" sz="2400" dirty="0">
                <a:solidFill>
                  <a:srgbClr val="FFFFCC"/>
                </a:solidFill>
              </a:rPr>
              <a:t> &gt; 0 </a:t>
            </a:r>
            <a:r>
              <a:rPr lang="zh-CN" altLang="en-US" sz="2400" dirty="0">
                <a:solidFill>
                  <a:srgbClr val="FFFFCC"/>
                </a:solidFill>
              </a:rPr>
              <a:t>时表示净复合，当</a:t>
            </a:r>
            <a:r>
              <a:rPr lang="zh-CN" altLang="en-US" sz="1600" dirty="0">
                <a:solidFill>
                  <a:srgbClr val="FFFFCC"/>
                </a:solidFill>
              </a:rPr>
              <a:t> </a:t>
            </a:r>
            <a:r>
              <a:rPr lang="en-US" altLang="zh-CN" sz="2400" i="1" dirty="0">
                <a:solidFill>
                  <a:srgbClr val="FFFFCC"/>
                </a:solidFill>
              </a:rPr>
              <a:t>U</a:t>
            </a:r>
            <a:r>
              <a:rPr lang="en-US" altLang="zh-CN" sz="2400" dirty="0">
                <a:solidFill>
                  <a:srgbClr val="FFFFCC"/>
                </a:solidFill>
              </a:rPr>
              <a:t> &lt; 0</a:t>
            </a:r>
            <a:r>
              <a:rPr lang="en-US" altLang="zh-CN" sz="1600" dirty="0">
                <a:solidFill>
                  <a:srgbClr val="FFFFCC"/>
                </a:solidFill>
              </a:rPr>
              <a:t> </a:t>
            </a:r>
            <a:r>
              <a:rPr lang="zh-CN" altLang="en-US" sz="2400" dirty="0">
                <a:solidFill>
                  <a:srgbClr val="FFFFCC"/>
                </a:solidFill>
              </a:rPr>
              <a:t>时表示净产生。</a:t>
            </a:r>
          </a:p>
        </p:txBody>
      </p:sp>
      <p:graphicFrame>
        <p:nvGraphicFramePr>
          <p:cNvPr id="21517" name="Object 13"/>
          <p:cNvGraphicFramePr>
            <a:graphicFrameLocks noChangeAspect="1"/>
          </p:cNvGraphicFramePr>
          <p:nvPr/>
        </p:nvGraphicFramePr>
        <p:xfrm>
          <a:off x="3127375" y="1216025"/>
          <a:ext cx="3173413" cy="1492250"/>
        </p:xfrm>
        <a:graphic>
          <a:graphicData uri="http://schemas.openxmlformats.org/presentationml/2006/ole">
            <mc:AlternateContent xmlns:mc="http://schemas.openxmlformats.org/markup-compatibility/2006">
              <mc:Choice xmlns:v="urn:schemas-microsoft-com:vml" Requires="v">
                <p:oleObj spid="_x0000_s11312" name="Equation" r:id="rId3" imgW="1209655" imgH="590490" progId="Equation.DSMT4">
                  <p:embed/>
                </p:oleObj>
              </mc:Choice>
              <mc:Fallback>
                <p:oleObj name="Equation" r:id="rId3" imgW="1209655" imgH="59049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75" y="1216025"/>
                        <a:ext cx="3173413" cy="149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8" name="Text Box 14"/>
          <p:cNvSpPr txBox="1">
            <a:spLocks noChangeArrowheads="1"/>
          </p:cNvSpPr>
          <p:nvPr/>
        </p:nvSpPr>
        <p:spPr bwMode="auto">
          <a:xfrm>
            <a:off x="250825" y="4648200"/>
            <a:ext cx="8659813"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spcBef>
                <a:spcPct val="50000"/>
              </a:spcBef>
              <a:defRPr/>
            </a:pPr>
            <a:r>
              <a:rPr lang="en-US" altLang="zh-CN" sz="2400" dirty="0">
                <a:solidFill>
                  <a:srgbClr val="FFFFCC"/>
                </a:solidFill>
                <a:latin typeface="宋体" pitchFamily="2" charset="-122"/>
              </a:rPr>
              <a:t>    </a:t>
            </a:r>
            <a:r>
              <a:rPr lang="zh-CN" altLang="en-US" sz="2400" dirty="0">
                <a:solidFill>
                  <a:srgbClr val="FFFFCC"/>
                </a:solidFill>
                <a:latin typeface="宋体" pitchFamily="2" charset="-122"/>
              </a:rPr>
              <a:t>所谓连续性是指载流子浓度在时空上的连续性，即：</a:t>
            </a:r>
            <a:r>
              <a:rPr lang="zh-CN" altLang="en-US" sz="2400" dirty="0">
                <a:solidFill>
                  <a:srgbClr val="00FFFF"/>
                </a:solidFill>
                <a:effectLst>
                  <a:outerShdw blurRad="38100" dist="38100" dir="2700000" algn="tl">
                    <a:srgbClr val="000000"/>
                  </a:outerShdw>
                </a:effectLst>
                <a:latin typeface="宋体" pitchFamily="2" charset="-122"/>
              </a:rPr>
              <a:t>造成某体积内载流子增加的原因，一定是载流子对该体积有净流入和载流子在该体积内有净产生。 </a:t>
            </a:r>
          </a:p>
        </p:txBody>
      </p:sp>
      <p:sp>
        <p:nvSpPr>
          <p:cNvPr id="11270"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EB76D5F0-B3E9-4FBE-AA97-56CE3305034A}" type="slidenum">
              <a:rPr lang="en-US" altLang="zh-CN" b="0" smtClean="0"/>
              <a:pPr eaLnBrk="1" hangingPunct="1"/>
              <a:t>14</a:t>
            </a:fld>
            <a:endParaRPr lang="en-US" altLang="zh-CN" b="0"/>
          </a:p>
        </p:txBody>
      </p:sp>
      <p:sp>
        <p:nvSpPr>
          <p:cNvPr id="9" name="椭圆 8"/>
          <p:cNvSpPr>
            <a:spLocks noChangeArrowheads="1"/>
          </p:cNvSpPr>
          <p:nvPr/>
        </p:nvSpPr>
        <p:spPr bwMode="auto">
          <a:xfrm>
            <a:off x="3924300" y="1557338"/>
            <a:ext cx="360363" cy="358775"/>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 name="椭圆 10"/>
          <p:cNvSpPr>
            <a:spLocks noChangeArrowheads="1"/>
          </p:cNvSpPr>
          <p:nvPr/>
        </p:nvSpPr>
        <p:spPr bwMode="auto">
          <a:xfrm>
            <a:off x="3913188" y="2590800"/>
            <a:ext cx="360362" cy="358775"/>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2" name="对象 1"/>
          <p:cNvGraphicFramePr>
            <a:graphicFrameLocks noChangeAspect="1"/>
          </p:cNvGraphicFramePr>
          <p:nvPr/>
        </p:nvGraphicFramePr>
        <p:xfrm>
          <a:off x="3059113" y="1700213"/>
          <a:ext cx="3165475" cy="1635125"/>
        </p:xfrm>
        <a:graphic>
          <a:graphicData uri="http://schemas.openxmlformats.org/presentationml/2006/ole">
            <mc:AlternateContent xmlns:mc="http://schemas.openxmlformats.org/markup-compatibility/2006">
              <mc:Choice xmlns:v="urn:schemas-microsoft-com:vml" Requires="v">
                <p:oleObj spid="_x0000_s11313" name="Equation" r:id="rId5" imgW="1200201" imgH="638280" progId="Equation.DSMT4">
                  <p:embed/>
                </p:oleObj>
              </mc:Choice>
              <mc:Fallback>
                <p:oleObj name="Equation" r:id="rId5" imgW="1200201" imgH="63828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1700213"/>
                        <a:ext cx="3165475"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p:bldP spid="21518" grpId="0"/>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41" name="Object 13"/>
          <p:cNvGraphicFramePr>
            <a:graphicFrameLocks noChangeAspect="1"/>
          </p:cNvGraphicFramePr>
          <p:nvPr/>
        </p:nvGraphicFramePr>
        <p:xfrm>
          <a:off x="1908175" y="3422650"/>
          <a:ext cx="5421313" cy="2978150"/>
        </p:xfrm>
        <a:graphic>
          <a:graphicData uri="http://schemas.openxmlformats.org/presentationml/2006/ole">
            <mc:AlternateContent xmlns:mc="http://schemas.openxmlformats.org/markup-compatibility/2006">
              <mc:Choice xmlns:v="urn:schemas-microsoft-com:vml" Requires="v">
                <p:oleObj spid="_x0000_s12334" name="Equation" r:id="rId3" imgW="2209687" imgH="1219320" progId="Equation.DSMT4">
                  <p:embed/>
                </p:oleObj>
              </mc:Choice>
              <mc:Fallback>
                <p:oleObj name="Equation" r:id="rId3" imgW="2209687" imgH="121932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422650"/>
                        <a:ext cx="5421313"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2" name="Text Box 14"/>
          <p:cNvSpPr txBox="1">
            <a:spLocks noChangeArrowheads="1"/>
          </p:cNvSpPr>
          <p:nvPr/>
        </p:nvSpPr>
        <p:spPr bwMode="auto">
          <a:xfrm>
            <a:off x="250825" y="260350"/>
            <a:ext cx="86423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defRPr/>
            </a:pPr>
            <a:r>
              <a:rPr lang="en-US" altLang="zh-CN" sz="2800" dirty="0">
                <a:solidFill>
                  <a:srgbClr val="00FFFF"/>
                </a:solidFill>
                <a:effectLst>
                  <a:outerShdw blurRad="38100" dist="38100" dir="2700000" algn="tl">
                    <a:srgbClr val="000000"/>
                  </a:outerShdw>
                </a:effectLst>
              </a:rPr>
              <a:t>4.</a:t>
            </a:r>
            <a:r>
              <a:rPr lang="en-US" altLang="zh-CN" sz="2800" dirty="0">
                <a:solidFill>
                  <a:srgbClr val="00FFFF"/>
                </a:solidFill>
                <a:effectLst>
                  <a:outerShdw blurRad="38100" dist="38100" dir="2700000" algn="tl">
                    <a:srgbClr val="000000"/>
                  </a:outerShdw>
                </a:effectLst>
                <a:latin typeface="宋体" pitchFamily="2" charset="-122"/>
              </a:rPr>
              <a:t> </a:t>
            </a:r>
            <a:r>
              <a:rPr lang="zh-CN" altLang="en-US" sz="2800" dirty="0">
                <a:solidFill>
                  <a:srgbClr val="00FFFF"/>
                </a:solidFill>
                <a:effectLst>
                  <a:outerShdw blurRad="38100" dist="38100" dir="2700000" algn="tl">
                    <a:srgbClr val="000000"/>
                  </a:outerShdw>
                </a:effectLst>
                <a:latin typeface="宋体" pitchFamily="2" charset="-122"/>
              </a:rPr>
              <a:t>方程的积分形式</a:t>
            </a:r>
          </a:p>
          <a:p>
            <a:pPr>
              <a:lnSpc>
                <a:spcPct val="150000"/>
              </a:lnSpc>
              <a:defRPr/>
            </a:pPr>
            <a:r>
              <a:rPr lang="zh-CN" altLang="en-US" sz="2400" dirty="0">
                <a:solidFill>
                  <a:srgbClr val="FFFFCC"/>
                </a:solidFill>
                <a:latin typeface="宋体" pitchFamily="2" charset="-122"/>
              </a:rPr>
              <a:t>    </a:t>
            </a:r>
            <a:r>
              <a:rPr lang="zh-CN" altLang="en-US" sz="2400" dirty="0">
                <a:solidFill>
                  <a:srgbClr val="FFFFCC"/>
                </a:solidFill>
              </a:rPr>
              <a:t>以上各方程均为微分形式。可根据场论中的积分变换公式</a:t>
            </a:r>
          </a:p>
        </p:txBody>
      </p:sp>
      <p:sp>
        <p:nvSpPr>
          <p:cNvPr id="22543" name="Text Box 15"/>
          <p:cNvSpPr txBox="1">
            <a:spLocks noChangeArrowheads="1"/>
          </p:cNvSpPr>
          <p:nvPr/>
        </p:nvSpPr>
        <p:spPr bwMode="auto">
          <a:xfrm>
            <a:off x="755650" y="269557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zh-CN" altLang="en-US" sz="2400">
                <a:solidFill>
                  <a:srgbClr val="FFFFCC"/>
                </a:solidFill>
              </a:rPr>
              <a:t>而变换为如下的积分形式，</a:t>
            </a:r>
          </a:p>
        </p:txBody>
      </p:sp>
      <p:graphicFrame>
        <p:nvGraphicFramePr>
          <p:cNvPr id="12293" name="Object 16"/>
          <p:cNvGraphicFramePr>
            <a:graphicFrameLocks noChangeAspect="1"/>
          </p:cNvGraphicFramePr>
          <p:nvPr/>
        </p:nvGraphicFramePr>
        <p:xfrm>
          <a:off x="2947988" y="1916113"/>
          <a:ext cx="3248025" cy="647700"/>
        </p:xfrm>
        <a:graphic>
          <a:graphicData uri="http://schemas.openxmlformats.org/presentationml/2006/ole">
            <mc:AlternateContent xmlns:mc="http://schemas.openxmlformats.org/markup-compatibility/2006">
              <mc:Choice xmlns:v="urn:schemas-microsoft-com:vml" Requires="v">
                <p:oleObj spid="_x0000_s12335" name="Equation" r:id="rId5" imgW="1190746" imgH="180900" progId="Equation.DSMT4">
                  <p:embed/>
                </p:oleObj>
              </mc:Choice>
              <mc:Fallback>
                <p:oleObj name="Equation" r:id="rId5" imgW="1190746" imgH="1809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988" y="1916113"/>
                        <a:ext cx="32480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317663E0-CF4C-4DBB-A680-8089309408C6}" type="slidenum">
              <a:rPr lang="en-US" altLang="zh-CN" b="0" smtClean="0"/>
              <a:pPr eaLnBrk="1" hangingPunct="1"/>
              <a:t>15</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43"/>
                                        </p:tgtEl>
                                        <p:attrNameLst>
                                          <p:attrName>style.visibility</p:attrName>
                                        </p:attrNameLst>
                                      </p:cBhvr>
                                      <p:to>
                                        <p:strVal val="visible"/>
                                      </p:to>
                                    </p:set>
                                    <p:anim calcmode="lin" valueType="num">
                                      <p:cBhvr additive="base">
                                        <p:cTn id="7" dur="500" fill="hold"/>
                                        <p:tgtEl>
                                          <p:spTgt spid="22543"/>
                                        </p:tgtEl>
                                        <p:attrNameLst>
                                          <p:attrName>ppt_x</p:attrName>
                                        </p:attrNameLst>
                                      </p:cBhvr>
                                      <p:tavLst>
                                        <p:tav tm="0">
                                          <p:val>
                                            <p:strVal val="0-#ppt_w/2"/>
                                          </p:val>
                                        </p:tav>
                                        <p:tav tm="100000">
                                          <p:val>
                                            <p:strVal val="#ppt_x"/>
                                          </p:val>
                                        </p:tav>
                                      </p:tavLst>
                                    </p:anim>
                                    <p:anim calcmode="lin" valueType="num">
                                      <p:cBhvr additive="base">
                                        <p:cTn id="8" dur="500" fill="hold"/>
                                        <p:tgtEl>
                                          <p:spTgt spid="225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2541"/>
                                        </p:tgtEl>
                                        <p:attrNameLst>
                                          <p:attrName>style.visibility</p:attrName>
                                        </p:attrNameLst>
                                      </p:cBhvr>
                                      <p:to>
                                        <p:strVal val="visible"/>
                                      </p:to>
                                    </p:set>
                                    <p:anim calcmode="lin" valueType="num">
                                      <p:cBhvr additive="base">
                                        <p:cTn id="13" dur="500" fill="hold"/>
                                        <p:tgtEl>
                                          <p:spTgt spid="22541"/>
                                        </p:tgtEl>
                                        <p:attrNameLst>
                                          <p:attrName>ppt_x</p:attrName>
                                        </p:attrNameLst>
                                      </p:cBhvr>
                                      <p:tavLst>
                                        <p:tav tm="0">
                                          <p:val>
                                            <p:strVal val="0-#ppt_w/2"/>
                                          </p:val>
                                        </p:tav>
                                        <p:tav tm="100000">
                                          <p:val>
                                            <p:strVal val="#ppt_x"/>
                                          </p:val>
                                        </p:tav>
                                      </p:tavLst>
                                    </p:anim>
                                    <p:anim calcmode="lin" valueType="num">
                                      <p:cBhvr additive="base">
                                        <p:cTn id="14" dur="500" fill="hold"/>
                                        <p:tgtEl>
                                          <p:spTgt spid="22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 name="Text Box 51"/>
          <p:cNvSpPr txBox="1">
            <a:spLocks noChangeArrowheads="1"/>
          </p:cNvSpPr>
          <p:nvPr/>
        </p:nvSpPr>
        <p:spPr bwMode="auto">
          <a:xfrm>
            <a:off x="323850" y="4364038"/>
            <a:ext cx="460851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60000"/>
              </a:lnSpc>
            </a:pPr>
            <a:r>
              <a:rPr lang="zh-CN" altLang="en-US" sz="2400">
                <a:solidFill>
                  <a:srgbClr val="FFFFCC"/>
                </a:solidFill>
              </a:rPr>
              <a:t>式中，                代表电位移。        </a:t>
            </a:r>
            <a:endParaRPr lang="zh-CN" altLang="en-US" sz="2400">
              <a:solidFill>
                <a:srgbClr val="FF00FF"/>
              </a:solidFill>
            </a:endParaRPr>
          </a:p>
        </p:txBody>
      </p:sp>
      <p:graphicFrame>
        <p:nvGraphicFramePr>
          <p:cNvPr id="6196" name="Object 52"/>
          <p:cNvGraphicFramePr>
            <a:graphicFrameLocks noChangeAspect="1"/>
          </p:cNvGraphicFramePr>
          <p:nvPr>
            <p:extLst>
              <p:ext uri="{D42A27DB-BD31-4B8C-83A1-F6EECF244321}">
                <p14:modId xmlns:p14="http://schemas.microsoft.com/office/powerpoint/2010/main" val="865866833"/>
              </p:ext>
            </p:extLst>
          </p:nvPr>
        </p:nvGraphicFramePr>
        <p:xfrm>
          <a:off x="3347864" y="3356992"/>
          <a:ext cx="2636838" cy="661988"/>
        </p:xfrm>
        <a:graphic>
          <a:graphicData uri="http://schemas.openxmlformats.org/presentationml/2006/ole">
            <mc:AlternateContent xmlns:mc="http://schemas.openxmlformats.org/markup-compatibility/2006">
              <mc:Choice xmlns:v="urn:schemas-microsoft-com:vml" Requires="v">
                <p:oleObj spid="_x0000_s13394" name="Equation" r:id="rId3" imgW="1057300" imgH="180900" progId="Equation.DSMT4">
                  <p:embed/>
                </p:oleObj>
              </mc:Choice>
              <mc:Fallback>
                <p:oleObj name="Equation" r:id="rId3" imgW="1057300" imgH="180900" progId="Equation.DSMT4">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356992"/>
                        <a:ext cx="2636838" cy="6619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7" name="Object 53"/>
          <p:cNvGraphicFramePr>
            <a:graphicFrameLocks noChangeAspect="1"/>
          </p:cNvGraphicFramePr>
          <p:nvPr/>
        </p:nvGraphicFramePr>
        <p:xfrm>
          <a:off x="1258888" y="4508500"/>
          <a:ext cx="1201737" cy="561975"/>
        </p:xfrm>
        <a:graphic>
          <a:graphicData uri="http://schemas.openxmlformats.org/presentationml/2006/ole">
            <mc:AlternateContent xmlns:mc="http://schemas.openxmlformats.org/markup-compatibility/2006">
              <mc:Choice xmlns:v="urn:schemas-microsoft-com:vml" Requires="v">
                <p:oleObj spid="_x0000_s13395" name="Equation" r:id="rId5" imgW="418976" imgH="142830" progId="Equation.DSMT4">
                  <p:embed/>
                </p:oleObj>
              </mc:Choice>
              <mc:Fallback>
                <p:oleObj name="Equation" r:id="rId5" imgW="418976" imgH="142830" progId="Equation.DSMT4">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508500"/>
                        <a:ext cx="1201737" cy="5619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00" name="Text Box 56"/>
          <p:cNvSpPr txBox="1">
            <a:spLocks noChangeArrowheads="1"/>
          </p:cNvSpPr>
          <p:nvPr/>
        </p:nvSpPr>
        <p:spPr bwMode="auto">
          <a:xfrm>
            <a:off x="323850" y="5373688"/>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a:solidFill>
                  <a:srgbClr val="FFFFCC"/>
                </a:solidFill>
              </a:rPr>
              <a:t>上式就是大家熟知的</a:t>
            </a:r>
            <a:r>
              <a:rPr lang="zh-CN" altLang="en-US" sz="2400">
                <a:solidFill>
                  <a:srgbClr val="FFFF00"/>
                </a:solidFill>
                <a:effectLst>
                  <a:outerShdw blurRad="38100" dist="38100" dir="2700000" algn="tl">
                    <a:srgbClr val="000000"/>
                  </a:outerShdw>
                </a:effectLst>
              </a:rPr>
              <a:t>高斯定理</a:t>
            </a:r>
            <a:r>
              <a:rPr lang="zh-CN" altLang="en-US" sz="2400">
                <a:solidFill>
                  <a:srgbClr val="FFFF00"/>
                </a:solidFill>
              </a:rPr>
              <a:t>。</a:t>
            </a:r>
          </a:p>
        </p:txBody>
      </p:sp>
      <p:graphicFrame>
        <p:nvGraphicFramePr>
          <p:cNvPr id="13319" name="Object 57"/>
          <p:cNvGraphicFramePr>
            <a:graphicFrameLocks noChangeAspect="1"/>
          </p:cNvGraphicFramePr>
          <p:nvPr>
            <p:extLst>
              <p:ext uri="{D42A27DB-BD31-4B8C-83A1-F6EECF244321}">
                <p14:modId xmlns:p14="http://schemas.microsoft.com/office/powerpoint/2010/main" val="1999843424"/>
              </p:ext>
            </p:extLst>
          </p:nvPr>
        </p:nvGraphicFramePr>
        <p:xfrm>
          <a:off x="2267744" y="1988840"/>
          <a:ext cx="4922838" cy="977900"/>
        </p:xfrm>
        <a:graphic>
          <a:graphicData uri="http://schemas.openxmlformats.org/presentationml/2006/ole">
            <mc:AlternateContent xmlns:mc="http://schemas.openxmlformats.org/markup-compatibility/2006">
              <mc:Choice xmlns:v="urn:schemas-microsoft-com:vml" Requires="v">
                <p:oleObj spid="_x0000_s13396" name="Equation" r:id="rId7" imgW="2143235" imgH="314280" progId="Equation.DSMT4">
                  <p:embed/>
                </p:oleObj>
              </mc:Choice>
              <mc:Fallback>
                <p:oleObj name="Equation" r:id="rId7" imgW="2143235" imgH="314280" progId="Equation.DSMT4">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1988840"/>
                        <a:ext cx="4922838"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7D69A259-D299-458A-963E-66D33C488124}" type="slidenum">
              <a:rPr lang="en-US" altLang="zh-CN" b="0" smtClean="0"/>
              <a:pPr eaLnBrk="1" hangingPunct="1"/>
              <a:t>16</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96"/>
                                        </p:tgtEl>
                                        <p:attrNameLst>
                                          <p:attrName>style.visibility</p:attrName>
                                        </p:attrNameLst>
                                      </p:cBhvr>
                                      <p:to>
                                        <p:strVal val="visible"/>
                                      </p:to>
                                    </p:set>
                                    <p:anim calcmode="lin" valueType="num">
                                      <p:cBhvr additive="base">
                                        <p:cTn id="7" dur="500" fill="hold"/>
                                        <p:tgtEl>
                                          <p:spTgt spid="6196"/>
                                        </p:tgtEl>
                                        <p:attrNameLst>
                                          <p:attrName>ppt_x</p:attrName>
                                        </p:attrNameLst>
                                      </p:cBhvr>
                                      <p:tavLst>
                                        <p:tav tm="0">
                                          <p:val>
                                            <p:strVal val="#ppt_x"/>
                                          </p:val>
                                        </p:tav>
                                        <p:tav tm="100000">
                                          <p:val>
                                            <p:strVal val="#ppt_x"/>
                                          </p:val>
                                        </p:tav>
                                      </p:tavLst>
                                    </p:anim>
                                    <p:anim calcmode="lin" valueType="num">
                                      <p:cBhvr additive="base">
                                        <p:cTn id="8" dur="500" fill="hold"/>
                                        <p:tgtEl>
                                          <p:spTgt spid="619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195"/>
                                        </p:tgtEl>
                                        <p:attrNameLst>
                                          <p:attrName>style.visibility</p:attrName>
                                        </p:attrNameLst>
                                      </p:cBhvr>
                                      <p:to>
                                        <p:strVal val="visible"/>
                                      </p:to>
                                    </p:set>
                                    <p:anim calcmode="lin" valueType="num">
                                      <p:cBhvr additive="base">
                                        <p:cTn id="12" dur="500" fill="hold"/>
                                        <p:tgtEl>
                                          <p:spTgt spid="6195"/>
                                        </p:tgtEl>
                                        <p:attrNameLst>
                                          <p:attrName>ppt_x</p:attrName>
                                        </p:attrNameLst>
                                      </p:cBhvr>
                                      <p:tavLst>
                                        <p:tav tm="0">
                                          <p:val>
                                            <p:strVal val="0-#ppt_w/2"/>
                                          </p:val>
                                        </p:tav>
                                        <p:tav tm="100000">
                                          <p:val>
                                            <p:strVal val="#ppt_x"/>
                                          </p:val>
                                        </p:tav>
                                      </p:tavLst>
                                    </p:anim>
                                    <p:anim calcmode="lin" valueType="num">
                                      <p:cBhvr additive="base">
                                        <p:cTn id="13" dur="500" fill="hold"/>
                                        <p:tgtEl>
                                          <p:spTgt spid="619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9" presetClass="entr" presetSubtype="0" fill="hold" nodeType="afterEffect">
                                  <p:stCondLst>
                                    <p:cond delay="0"/>
                                  </p:stCondLst>
                                  <p:childTnLst>
                                    <p:set>
                                      <p:cBhvr>
                                        <p:cTn id="16" dur="1" fill="hold">
                                          <p:stCondLst>
                                            <p:cond delay="0"/>
                                          </p:stCondLst>
                                        </p:cTn>
                                        <p:tgtEl>
                                          <p:spTgt spid="6197"/>
                                        </p:tgtEl>
                                        <p:attrNameLst>
                                          <p:attrName>style.visibility</p:attrName>
                                        </p:attrNameLst>
                                      </p:cBhvr>
                                      <p:to>
                                        <p:strVal val="visible"/>
                                      </p:to>
                                    </p:set>
                                    <p:animEffect transition="in" filter="dissolve">
                                      <p:cBhvr>
                                        <p:cTn id="17" dur="500"/>
                                        <p:tgtEl>
                                          <p:spTgt spid="6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200"/>
                                        </p:tgtEl>
                                        <p:attrNameLst>
                                          <p:attrName>style.visibility</p:attrName>
                                        </p:attrNameLst>
                                      </p:cBhvr>
                                      <p:to>
                                        <p:strVal val="visible"/>
                                      </p:to>
                                    </p:set>
                                    <p:anim calcmode="lin" valueType="num">
                                      <p:cBhvr additive="base">
                                        <p:cTn id="22" dur="1000" fill="hold"/>
                                        <p:tgtEl>
                                          <p:spTgt spid="6200"/>
                                        </p:tgtEl>
                                        <p:attrNameLst>
                                          <p:attrName>ppt_x</p:attrName>
                                        </p:attrNameLst>
                                      </p:cBhvr>
                                      <p:tavLst>
                                        <p:tav tm="0">
                                          <p:val>
                                            <p:strVal val="0-#ppt_w/2"/>
                                          </p:val>
                                        </p:tav>
                                        <p:tav tm="100000">
                                          <p:val>
                                            <p:strVal val="#ppt_x"/>
                                          </p:val>
                                        </p:tav>
                                      </p:tavLst>
                                    </p:anim>
                                    <p:anim calcmode="lin" valueType="num">
                                      <p:cBhvr additive="base">
                                        <p:cTn id="23" dur="1000" fill="hold"/>
                                        <p:tgtEl>
                                          <p:spTgt spid="6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 grpId="0" autoUpdateAnimBg="0"/>
      <p:bldP spid="62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228600" y="4267200"/>
            <a:ext cx="86423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spcBef>
                <a:spcPct val="50000"/>
              </a:spcBef>
              <a:defRPr/>
            </a:pPr>
            <a:r>
              <a:rPr lang="zh-CN" altLang="en-US" sz="2400">
                <a:solidFill>
                  <a:srgbClr val="FFFFCC"/>
                </a:solidFill>
              </a:rPr>
              <a:t>称为电子与空穴的</a:t>
            </a:r>
            <a:r>
              <a:rPr lang="zh-CN" altLang="en-US" sz="1200">
                <a:solidFill>
                  <a:srgbClr val="FFFFCC"/>
                </a:solidFill>
              </a:rPr>
              <a:t> </a:t>
            </a:r>
            <a:r>
              <a:rPr lang="zh-CN" altLang="en-US" sz="2400">
                <a:solidFill>
                  <a:srgbClr val="FFFF00"/>
                </a:solidFill>
                <a:effectLst>
                  <a:outerShdw blurRad="38100" dist="38100" dir="2700000" algn="tl">
                    <a:srgbClr val="000000"/>
                  </a:outerShdw>
                </a:effectLst>
              </a:rPr>
              <a:t>电荷控制方程</a:t>
            </a:r>
            <a:r>
              <a:rPr lang="zh-CN" altLang="en-US" sz="1200">
                <a:solidFill>
                  <a:srgbClr val="FFFF00"/>
                </a:solidFill>
              </a:rPr>
              <a:t> </a:t>
            </a:r>
            <a:r>
              <a:rPr lang="zh-CN" altLang="en-US" sz="2400">
                <a:solidFill>
                  <a:srgbClr val="FFFFCC"/>
                </a:solidFill>
              </a:rPr>
              <a:t>，表示流出某封闭曲面的电流受该曲面内电荷随时间的变化率与电荷的净复合率所控制。</a:t>
            </a:r>
          </a:p>
        </p:txBody>
      </p:sp>
      <p:graphicFrame>
        <p:nvGraphicFramePr>
          <p:cNvPr id="14339" name="Object 6"/>
          <p:cNvGraphicFramePr>
            <a:graphicFrameLocks noChangeAspect="1"/>
          </p:cNvGraphicFramePr>
          <p:nvPr/>
        </p:nvGraphicFramePr>
        <p:xfrm>
          <a:off x="2625725" y="2971800"/>
          <a:ext cx="4384675" cy="962025"/>
        </p:xfrm>
        <a:graphic>
          <a:graphicData uri="http://schemas.openxmlformats.org/presentationml/2006/ole">
            <mc:AlternateContent xmlns:mc="http://schemas.openxmlformats.org/markup-compatibility/2006">
              <mc:Choice xmlns:v="urn:schemas-microsoft-com:vml" Requires="v">
                <p:oleObj spid="_x0000_s14420" name="Equation" r:id="rId3" imgW="1762077" imgH="314280" progId="Equation.DSMT4">
                  <p:embed/>
                </p:oleObj>
              </mc:Choice>
              <mc:Fallback>
                <p:oleObj name="Equation" r:id="rId3" imgW="1762077" imgH="3142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725" y="2971800"/>
                        <a:ext cx="438467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p:cNvGraphicFramePr>
            <a:graphicFrameLocks noChangeAspect="1"/>
          </p:cNvGraphicFramePr>
          <p:nvPr/>
        </p:nvGraphicFramePr>
        <p:xfrm>
          <a:off x="2051050" y="3228975"/>
          <a:ext cx="576263" cy="538163"/>
        </p:xfrm>
        <a:graphic>
          <a:graphicData uri="http://schemas.openxmlformats.org/presentationml/2006/ole">
            <mc:AlternateContent xmlns:mc="http://schemas.openxmlformats.org/markup-compatibility/2006">
              <mc:Choice xmlns:v="urn:schemas-microsoft-com:vml" Requires="v">
                <p:oleObj spid="_x0000_s14421" name="Equation" r:id="rId5" imgW="180989" imgH="123930" progId="Equation.DSMT4">
                  <p:embed/>
                </p:oleObj>
              </mc:Choice>
              <mc:Fallback>
                <p:oleObj name="Equation" r:id="rId5" imgW="180989" imgH="12393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228975"/>
                        <a:ext cx="576263"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8"/>
          <p:cNvGraphicFramePr>
            <a:graphicFrameLocks noChangeAspect="1"/>
          </p:cNvGraphicFramePr>
          <p:nvPr/>
        </p:nvGraphicFramePr>
        <p:xfrm>
          <a:off x="2713038" y="1384300"/>
          <a:ext cx="4148137" cy="965200"/>
        </p:xfrm>
        <a:graphic>
          <a:graphicData uri="http://schemas.openxmlformats.org/presentationml/2006/ole">
            <mc:AlternateContent xmlns:mc="http://schemas.openxmlformats.org/markup-compatibility/2006">
              <mc:Choice xmlns:v="urn:schemas-microsoft-com:vml" Requires="v">
                <p:oleObj spid="_x0000_s14422" name="Equation" r:id="rId7" imgW="1666990" imgH="314280" progId="Equation.DSMT4">
                  <p:embed/>
                </p:oleObj>
              </mc:Choice>
              <mc:Fallback>
                <p:oleObj name="Equation" r:id="rId7" imgW="1666990" imgH="3142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3038" y="1384300"/>
                        <a:ext cx="414813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9"/>
          <p:cNvGraphicFramePr>
            <a:graphicFrameLocks noChangeAspect="1"/>
          </p:cNvGraphicFramePr>
          <p:nvPr/>
        </p:nvGraphicFramePr>
        <p:xfrm>
          <a:off x="2124075" y="1643063"/>
          <a:ext cx="576263" cy="509587"/>
        </p:xfrm>
        <a:graphic>
          <a:graphicData uri="http://schemas.openxmlformats.org/presentationml/2006/ole">
            <mc:AlternateContent xmlns:mc="http://schemas.openxmlformats.org/markup-compatibility/2006">
              <mc:Choice xmlns:v="urn:schemas-microsoft-com:vml" Requires="v">
                <p:oleObj spid="_x0000_s14423" name="Equation" r:id="rId9" imgW="180989" imgH="114210" progId="Equation.DSMT4">
                  <p:embed/>
                </p:oleObj>
              </mc:Choice>
              <mc:Fallback>
                <p:oleObj name="Equation" r:id="rId9" imgW="180989" imgH="11421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1643063"/>
                        <a:ext cx="576263"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54F58F47-B5E6-4701-9171-5DEB062550D3}" type="slidenum">
              <a:rPr lang="en-US" altLang="zh-CN" b="0" smtClean="0"/>
              <a:pPr eaLnBrk="1" hangingPunct="1"/>
              <a:t>17</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873"/>
                                        </p:tgtEl>
                                        <p:attrNameLst>
                                          <p:attrName>style.visibility</p:attrName>
                                        </p:attrNameLst>
                                      </p:cBhvr>
                                      <p:to>
                                        <p:strVal val="visible"/>
                                      </p:to>
                                    </p:set>
                                    <p:anim calcmode="lin" valueType="num">
                                      <p:cBhvr additive="base">
                                        <p:cTn id="7" dur="500" fill="hold"/>
                                        <p:tgtEl>
                                          <p:spTgt spid="36873"/>
                                        </p:tgtEl>
                                        <p:attrNameLst>
                                          <p:attrName>ppt_x</p:attrName>
                                        </p:attrNameLst>
                                      </p:cBhvr>
                                      <p:tavLst>
                                        <p:tav tm="0">
                                          <p:val>
                                            <p:strVal val="0-#ppt_w/2"/>
                                          </p:val>
                                        </p:tav>
                                        <p:tav tm="100000">
                                          <p:val>
                                            <p:strVal val="#ppt_x"/>
                                          </p:val>
                                        </p:tav>
                                      </p:tavLst>
                                    </p:anim>
                                    <p:anim calcmode="lin" valueType="num">
                                      <p:cBhvr additive="base">
                                        <p:cTn id="8" dur="500" fill="hold"/>
                                        <p:tgtEl>
                                          <p:spTgt spid="368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871"/>
                                        </p:tgtEl>
                                        <p:attrNameLst>
                                          <p:attrName>style.visibility</p:attrName>
                                        </p:attrNameLst>
                                      </p:cBhvr>
                                      <p:to>
                                        <p:strVal val="visible"/>
                                      </p:to>
                                    </p:set>
                                    <p:anim calcmode="lin" valueType="num">
                                      <p:cBhvr additive="base">
                                        <p:cTn id="13" dur="500" fill="hold"/>
                                        <p:tgtEl>
                                          <p:spTgt spid="36871"/>
                                        </p:tgtEl>
                                        <p:attrNameLst>
                                          <p:attrName>ppt_x</p:attrName>
                                        </p:attrNameLst>
                                      </p:cBhvr>
                                      <p:tavLst>
                                        <p:tav tm="0">
                                          <p:val>
                                            <p:strVal val="0-#ppt_w/2"/>
                                          </p:val>
                                        </p:tav>
                                        <p:tav tm="100000">
                                          <p:val>
                                            <p:strVal val="#ppt_x"/>
                                          </p:val>
                                        </p:tav>
                                      </p:tavLst>
                                    </p:anim>
                                    <p:anim calcmode="lin" valueType="num">
                                      <p:cBhvr additive="base">
                                        <p:cTn id="14" dur="500" fill="hold"/>
                                        <p:tgtEl>
                                          <p:spTgt spid="368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9"/>
                                        </p:tgtEl>
                                        <p:attrNameLst>
                                          <p:attrName>style.visibility</p:attrName>
                                        </p:attrNameLst>
                                      </p:cBhvr>
                                      <p:to>
                                        <p:strVal val="visible"/>
                                      </p:to>
                                    </p:set>
                                    <p:anim calcmode="lin" valueType="num">
                                      <p:cBhvr additive="base">
                                        <p:cTn id="19" dur="500" fill="hold"/>
                                        <p:tgtEl>
                                          <p:spTgt spid="36869"/>
                                        </p:tgtEl>
                                        <p:attrNameLst>
                                          <p:attrName>ppt_x</p:attrName>
                                        </p:attrNameLst>
                                      </p:cBhvr>
                                      <p:tavLst>
                                        <p:tav tm="0">
                                          <p:val>
                                            <p:strVal val="0-#ppt_w/2"/>
                                          </p:val>
                                        </p:tav>
                                        <p:tav tm="100000">
                                          <p:val>
                                            <p:strVal val="#ppt_x"/>
                                          </p:val>
                                        </p:tav>
                                      </p:tavLst>
                                    </p:anim>
                                    <p:anim calcmode="lin" valueType="num">
                                      <p:cBhvr additive="base">
                                        <p:cTn id="20" dur="500" fill="hold"/>
                                        <p:tgtEl>
                                          <p:spTgt spid="368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250825" y="1341438"/>
            <a:ext cx="8610600"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10000"/>
              </a:lnSpc>
              <a:defRPr/>
            </a:pPr>
            <a:r>
              <a:rPr lang="en-US" altLang="zh-CN" sz="2400" dirty="0">
                <a:solidFill>
                  <a:srgbClr val="FFFFCC"/>
                </a:solidFill>
              </a:rPr>
              <a:t>        </a:t>
            </a:r>
            <a:r>
              <a:rPr lang="zh-CN" altLang="en-US" sz="2400" dirty="0">
                <a:solidFill>
                  <a:srgbClr val="FFFFCC"/>
                </a:solidFill>
              </a:rPr>
              <a:t>在用基本方程分析半导体器件时，有两条途径，一条是用计算机求</a:t>
            </a:r>
            <a:r>
              <a:rPr lang="zh-CN" altLang="en-US" sz="1200" dirty="0">
                <a:solidFill>
                  <a:srgbClr val="FFFFCC"/>
                </a:solidFill>
              </a:rPr>
              <a:t> </a:t>
            </a:r>
            <a:r>
              <a:rPr lang="zh-CN" altLang="en-US" sz="2400" dirty="0">
                <a:solidFill>
                  <a:srgbClr val="FFFF00"/>
                </a:solidFill>
                <a:effectLst>
                  <a:outerShdw blurRad="38100" dist="38100" dir="2700000" algn="tl">
                    <a:srgbClr val="000000"/>
                  </a:outerShdw>
                </a:effectLst>
              </a:rPr>
              <a:t>数值解</a:t>
            </a:r>
            <a:r>
              <a:rPr lang="zh-CN" altLang="en-US" sz="2400" dirty="0">
                <a:solidFill>
                  <a:srgbClr val="FFFFCC"/>
                </a:solidFill>
              </a:rPr>
              <a:t>。这就是通常所说的半导体器件的数值模拟；另一条是求基本方程的</a:t>
            </a:r>
            <a:r>
              <a:rPr lang="zh-CN" altLang="en-US" sz="1200" dirty="0">
                <a:solidFill>
                  <a:srgbClr val="FFFFCC"/>
                </a:solidFill>
              </a:rPr>
              <a:t> </a:t>
            </a:r>
            <a:r>
              <a:rPr lang="zh-CN" altLang="en-US" sz="2400" dirty="0">
                <a:solidFill>
                  <a:srgbClr val="FFFF00"/>
                </a:solidFill>
                <a:effectLst>
                  <a:outerShdw blurRad="38100" dist="38100" dir="2700000" algn="tl">
                    <a:srgbClr val="000000"/>
                  </a:outerShdw>
                </a:effectLst>
              </a:rPr>
              <a:t>解析解</a:t>
            </a:r>
            <a:r>
              <a:rPr lang="zh-CN" altLang="en-US" sz="2400" dirty="0">
                <a:solidFill>
                  <a:srgbClr val="FFFFCC"/>
                </a:solidFill>
              </a:rPr>
              <a:t>，得到解的封闭形式的表达式。但求解析解是非常困难的。一般需先</a:t>
            </a:r>
            <a:r>
              <a:rPr lang="zh-CN" altLang="en-US" sz="1200" dirty="0">
                <a:solidFill>
                  <a:srgbClr val="FFFFCC"/>
                </a:solidFill>
              </a:rPr>
              <a:t> </a:t>
            </a:r>
            <a:r>
              <a:rPr lang="zh-CN" altLang="en-US" sz="2400" dirty="0">
                <a:solidFill>
                  <a:srgbClr val="00FFFF"/>
                </a:solidFill>
                <a:effectLst>
                  <a:outerShdw blurRad="38100" dist="38100" dir="2700000" algn="tl">
                    <a:srgbClr val="000000"/>
                  </a:outerShdw>
                </a:effectLst>
              </a:rPr>
              <a:t>对基本方程在一定的近似条件下加以简化后再求解</a:t>
            </a:r>
            <a:r>
              <a:rPr lang="zh-CN" altLang="en-US" sz="2400" dirty="0">
                <a:solidFill>
                  <a:srgbClr val="FFFFCC"/>
                </a:solidFill>
              </a:rPr>
              <a:t>。</a:t>
            </a:r>
          </a:p>
        </p:txBody>
      </p:sp>
      <p:sp>
        <p:nvSpPr>
          <p:cNvPr id="15363"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B3530E1F-6766-4242-AF18-B47376203264}" type="slidenum">
              <a:rPr lang="en-US" altLang="zh-CN" b="0" smtClean="0"/>
              <a:pPr eaLnBrk="1" hangingPunct="1"/>
              <a:t>18</a:t>
            </a:fld>
            <a:endParaRPr lang="en-US" altLang="zh-CN" b="0"/>
          </a:p>
        </p:txBody>
      </p:sp>
    </p:spTree>
  </p:cSld>
  <p:clrMapOvr>
    <a:masterClrMapping/>
  </p:clrMapOvr>
  <p:transition spd="med">
    <p:cover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1" name="Rectangle 43"/>
          <p:cNvSpPr>
            <a:spLocks noChangeArrowheads="1"/>
          </p:cNvSpPr>
          <p:nvPr/>
        </p:nvSpPr>
        <p:spPr bwMode="auto">
          <a:xfrm>
            <a:off x="2124075" y="1752600"/>
            <a:ext cx="4953000" cy="4859338"/>
          </a:xfrm>
          <a:prstGeom prst="rect">
            <a:avLst/>
          </a:prstGeom>
          <a:solidFill>
            <a:srgbClr val="66FF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19" name="Object 51"/>
          <p:cNvGraphicFramePr>
            <a:graphicFrameLocks noChangeAspect="1"/>
          </p:cNvGraphicFramePr>
          <p:nvPr/>
        </p:nvGraphicFramePr>
        <p:xfrm>
          <a:off x="3109913" y="2819400"/>
          <a:ext cx="3000375" cy="1706563"/>
        </p:xfrm>
        <a:graphic>
          <a:graphicData uri="http://schemas.openxmlformats.org/presentationml/2006/ole">
            <mc:AlternateContent xmlns:mc="http://schemas.openxmlformats.org/markup-compatibility/2006">
              <mc:Choice xmlns:v="urn:schemas-microsoft-com:vml" Requires="v">
                <p:oleObj spid="_x0000_s16450" name="Equation" r:id="rId3" imgW="1346200" imgH="787400" progId="Equation.DSMT4">
                  <p:embed/>
                </p:oleObj>
              </mc:Choice>
              <mc:Fallback>
                <p:oleObj name="Equation" r:id="rId3" imgW="1346200" imgH="787400" progId="Equation.DSMT4">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913" y="2819400"/>
                        <a:ext cx="3000375" cy="170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0" name="Object 52"/>
          <p:cNvGraphicFramePr>
            <a:graphicFrameLocks noChangeAspect="1"/>
          </p:cNvGraphicFramePr>
          <p:nvPr/>
        </p:nvGraphicFramePr>
        <p:xfrm>
          <a:off x="3262313" y="4724400"/>
          <a:ext cx="2822575" cy="1839913"/>
        </p:xfrm>
        <a:graphic>
          <a:graphicData uri="http://schemas.openxmlformats.org/presentationml/2006/ole">
            <mc:AlternateContent xmlns:mc="http://schemas.openxmlformats.org/markup-compatibility/2006">
              <mc:Choice xmlns:v="urn:schemas-microsoft-com:vml" Requires="v">
                <p:oleObj spid="_x0000_s16451" name="Equation" r:id="rId5" imgW="1155700" imgH="863600" progId="Equation.DSMT4">
                  <p:embed/>
                </p:oleObj>
              </mc:Choice>
              <mc:Fallback>
                <p:oleObj name="Equation" r:id="rId5" imgW="1155700" imgH="863600" progId="Equation.DSMT4">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2313" y="4724400"/>
                        <a:ext cx="2822575" cy="183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1" name="Object 53"/>
          <p:cNvGraphicFramePr>
            <a:graphicFrameLocks noChangeAspect="1"/>
          </p:cNvGraphicFramePr>
          <p:nvPr/>
        </p:nvGraphicFramePr>
        <p:xfrm>
          <a:off x="3101975" y="1828800"/>
          <a:ext cx="3270250" cy="925513"/>
        </p:xfrm>
        <a:graphic>
          <a:graphicData uri="http://schemas.openxmlformats.org/presentationml/2006/ole">
            <mc:AlternateContent xmlns:mc="http://schemas.openxmlformats.org/markup-compatibility/2006">
              <mc:Choice xmlns:v="urn:schemas-microsoft-com:vml" Requires="v">
                <p:oleObj spid="_x0000_s16452" name="Equation" r:id="rId7" imgW="1663700" imgH="431800" progId="Equation.DSMT4">
                  <p:embed/>
                </p:oleObj>
              </mc:Choice>
              <mc:Fallback>
                <p:oleObj name="Equation" r:id="rId7" imgW="1663700" imgH="431800" progId="Equation.DSMT4">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1975" y="1828800"/>
                        <a:ext cx="3270250" cy="9255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Text Box 56"/>
          <p:cNvSpPr txBox="1">
            <a:spLocks noChangeArrowheads="1"/>
          </p:cNvSpPr>
          <p:nvPr/>
        </p:nvSpPr>
        <p:spPr bwMode="auto">
          <a:xfrm>
            <a:off x="250825" y="3048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buFont typeface="Wingdings" pitchFamily="2" charset="2"/>
              <a:buNone/>
            </a:pPr>
            <a:r>
              <a:rPr lang="en-US" altLang="zh-CN" sz="3200">
                <a:solidFill>
                  <a:srgbClr val="FFCC00"/>
                </a:solidFill>
              </a:rPr>
              <a:t> 1.2  </a:t>
            </a:r>
            <a:r>
              <a:rPr lang="zh-CN" altLang="en-US" sz="3200">
                <a:solidFill>
                  <a:srgbClr val="FFCC00"/>
                </a:solidFill>
                <a:latin typeface="宋体" pitchFamily="2" charset="-122"/>
              </a:rPr>
              <a:t>基本方程的简化与应用举例</a:t>
            </a:r>
            <a:r>
              <a:rPr lang="zh-CN" altLang="en-US" sz="3200">
                <a:solidFill>
                  <a:srgbClr val="FFCC00"/>
                </a:solidFill>
              </a:rPr>
              <a:t> </a:t>
            </a:r>
          </a:p>
        </p:txBody>
      </p:sp>
      <p:sp>
        <p:nvSpPr>
          <p:cNvPr id="7225" name="Text Box 57"/>
          <p:cNvSpPr txBox="1">
            <a:spLocks noChangeArrowheads="1"/>
          </p:cNvSpPr>
          <p:nvPr/>
        </p:nvSpPr>
        <p:spPr bwMode="auto">
          <a:xfrm>
            <a:off x="250825" y="1066800"/>
            <a:ext cx="866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最重要的简化是三维形式的方程简化为一维形式，得到</a:t>
            </a:r>
          </a:p>
        </p:txBody>
      </p:sp>
      <p:sp>
        <p:nvSpPr>
          <p:cNvPr id="16392"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F85B4A53-0877-4486-AC33-92656C499E30}" type="slidenum">
              <a:rPr lang="en-US" altLang="zh-CN" b="0" smtClean="0"/>
              <a:pPr eaLnBrk="1" hangingPunct="1"/>
              <a:t>19</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25"/>
                                        </p:tgtEl>
                                        <p:attrNameLst>
                                          <p:attrName>style.visibility</p:attrName>
                                        </p:attrNameLst>
                                      </p:cBhvr>
                                      <p:to>
                                        <p:strVal val="visible"/>
                                      </p:to>
                                    </p:set>
                                    <p:anim calcmode="lin" valueType="num">
                                      <p:cBhvr additive="base">
                                        <p:cTn id="7" dur="1000" fill="hold"/>
                                        <p:tgtEl>
                                          <p:spTgt spid="7225"/>
                                        </p:tgtEl>
                                        <p:attrNameLst>
                                          <p:attrName>ppt_x</p:attrName>
                                        </p:attrNameLst>
                                      </p:cBhvr>
                                      <p:tavLst>
                                        <p:tav tm="0">
                                          <p:val>
                                            <p:strVal val="0-#ppt_w/2"/>
                                          </p:val>
                                        </p:tav>
                                        <p:tav tm="100000">
                                          <p:val>
                                            <p:strVal val="#ppt_x"/>
                                          </p:val>
                                        </p:tav>
                                      </p:tavLst>
                                    </p:anim>
                                    <p:anim calcmode="lin" valueType="num">
                                      <p:cBhvr additive="base">
                                        <p:cTn id="8" dur="1000" fill="hold"/>
                                        <p:tgtEl>
                                          <p:spTgt spid="72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11"/>
                                        </p:tgtEl>
                                        <p:attrNameLst>
                                          <p:attrName>style.visibility</p:attrName>
                                        </p:attrNameLst>
                                      </p:cBhvr>
                                      <p:to>
                                        <p:strVal val="visible"/>
                                      </p:to>
                                    </p:set>
                                    <p:animEffect transition="in" filter="dissolve">
                                      <p:cBhvr>
                                        <p:cTn id="13" dur="1000"/>
                                        <p:tgtEl>
                                          <p:spTgt spid="7211"/>
                                        </p:tgtEl>
                                      </p:cBhvr>
                                    </p:animEffect>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7221"/>
                                        </p:tgtEl>
                                        <p:attrNameLst>
                                          <p:attrName>style.visibility</p:attrName>
                                        </p:attrNameLst>
                                      </p:cBhvr>
                                      <p:to>
                                        <p:strVal val="visible"/>
                                      </p:to>
                                    </p:set>
                                    <p:anim calcmode="lin" valueType="num">
                                      <p:cBhvr additive="base">
                                        <p:cTn id="17" dur="500" fill="hold"/>
                                        <p:tgtEl>
                                          <p:spTgt spid="7221"/>
                                        </p:tgtEl>
                                        <p:attrNameLst>
                                          <p:attrName>ppt_x</p:attrName>
                                        </p:attrNameLst>
                                      </p:cBhvr>
                                      <p:tavLst>
                                        <p:tav tm="0">
                                          <p:val>
                                            <p:strVal val="0-#ppt_w/2"/>
                                          </p:val>
                                        </p:tav>
                                        <p:tav tm="100000">
                                          <p:val>
                                            <p:strVal val="#ppt_x"/>
                                          </p:val>
                                        </p:tav>
                                      </p:tavLst>
                                    </p:anim>
                                    <p:anim calcmode="lin" valueType="num">
                                      <p:cBhvr additive="base">
                                        <p:cTn id="18" dur="500" fill="hold"/>
                                        <p:tgtEl>
                                          <p:spTgt spid="722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7219"/>
                                        </p:tgtEl>
                                        <p:attrNameLst>
                                          <p:attrName>style.visibility</p:attrName>
                                        </p:attrNameLst>
                                      </p:cBhvr>
                                      <p:to>
                                        <p:strVal val="visible"/>
                                      </p:to>
                                    </p:set>
                                    <p:anim calcmode="lin" valueType="num">
                                      <p:cBhvr additive="base">
                                        <p:cTn id="22" dur="500" fill="hold"/>
                                        <p:tgtEl>
                                          <p:spTgt spid="7219"/>
                                        </p:tgtEl>
                                        <p:attrNameLst>
                                          <p:attrName>ppt_x</p:attrName>
                                        </p:attrNameLst>
                                      </p:cBhvr>
                                      <p:tavLst>
                                        <p:tav tm="0">
                                          <p:val>
                                            <p:strVal val="1+#ppt_w/2"/>
                                          </p:val>
                                        </p:tav>
                                        <p:tav tm="100000">
                                          <p:val>
                                            <p:strVal val="#ppt_x"/>
                                          </p:val>
                                        </p:tav>
                                      </p:tavLst>
                                    </p:anim>
                                    <p:anim calcmode="lin" valueType="num">
                                      <p:cBhvr additive="base">
                                        <p:cTn id="23" dur="500" fill="hold"/>
                                        <p:tgtEl>
                                          <p:spTgt spid="7219"/>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7220"/>
                                        </p:tgtEl>
                                        <p:attrNameLst>
                                          <p:attrName>style.visibility</p:attrName>
                                        </p:attrNameLst>
                                      </p:cBhvr>
                                      <p:to>
                                        <p:strVal val="visible"/>
                                      </p:to>
                                    </p:set>
                                    <p:anim calcmode="lin" valueType="num">
                                      <p:cBhvr additive="base">
                                        <p:cTn id="27" dur="500" fill="hold"/>
                                        <p:tgtEl>
                                          <p:spTgt spid="7220"/>
                                        </p:tgtEl>
                                        <p:attrNameLst>
                                          <p:attrName>ppt_x</p:attrName>
                                        </p:attrNameLst>
                                      </p:cBhvr>
                                      <p:tavLst>
                                        <p:tav tm="0">
                                          <p:val>
                                            <p:strVal val="0-#ppt_w/2"/>
                                          </p:val>
                                        </p:tav>
                                        <p:tav tm="100000">
                                          <p:val>
                                            <p:strVal val="#ppt_x"/>
                                          </p:val>
                                        </p:tav>
                                      </p:tavLst>
                                    </p:anim>
                                    <p:anim calcmode="lin" valueType="num">
                                      <p:cBhvr additive="base">
                                        <p:cTn id="28" dur="500" fill="hold"/>
                                        <p:tgtEl>
                                          <p:spTgt spid="7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1" grpId="0" animBg="1"/>
      <p:bldP spid="722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1187624" y="908720"/>
            <a:ext cx="5943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4800" dirty="0">
                <a:solidFill>
                  <a:srgbClr val="00FFFF"/>
                </a:solidFill>
                <a:effectLst>
                  <a:outerShdw blurRad="38100" dist="38100" dir="2700000" algn="tl">
                    <a:srgbClr val="000000"/>
                  </a:outerShdw>
                </a:effectLst>
                <a:ea typeface="楷体_GB2312" pitchFamily="49" charset="-122"/>
              </a:rPr>
              <a:t>刘继芝</a:t>
            </a:r>
          </a:p>
        </p:txBody>
      </p:sp>
      <p:sp>
        <p:nvSpPr>
          <p:cNvPr id="2052"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61B1D728-A86B-46D1-B723-F655294B4294}" type="slidenum">
              <a:rPr lang="en-US" altLang="zh-CN" b="0" smtClean="0"/>
              <a:pPr eaLnBrk="1" hangingPunct="1"/>
              <a:t>2</a:t>
            </a:fld>
            <a:endParaRPr lang="en-US" altLang="zh-CN" b="0"/>
          </a:p>
        </p:txBody>
      </p:sp>
      <p:sp>
        <p:nvSpPr>
          <p:cNvPr id="5" name="Text Box 2"/>
          <p:cNvSpPr txBox="1">
            <a:spLocks noChangeArrowheads="1"/>
          </p:cNvSpPr>
          <p:nvPr/>
        </p:nvSpPr>
        <p:spPr bwMode="auto">
          <a:xfrm>
            <a:off x="1331640" y="2564904"/>
            <a:ext cx="6985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50000"/>
              </a:lnSpc>
              <a:spcBef>
                <a:spcPct val="50000"/>
              </a:spcBef>
            </a:pPr>
            <a:r>
              <a:rPr lang="zh-CN" altLang="en-US" sz="3200" dirty="0">
                <a:solidFill>
                  <a:schemeClr val="bg1"/>
                </a:solidFill>
              </a:rPr>
              <a:t>办公室：沙河校区</a:t>
            </a:r>
            <a:r>
              <a:rPr lang="en-US" altLang="zh-CN" sz="3200" dirty="0">
                <a:solidFill>
                  <a:schemeClr val="bg1"/>
                </a:solidFill>
              </a:rPr>
              <a:t>211</a:t>
            </a:r>
            <a:r>
              <a:rPr lang="zh-CN" altLang="en-US" sz="3200" dirty="0">
                <a:solidFill>
                  <a:schemeClr val="bg1"/>
                </a:solidFill>
              </a:rPr>
              <a:t>大楼</a:t>
            </a:r>
            <a:r>
              <a:rPr lang="en-US" altLang="zh-CN" sz="3200" dirty="0">
                <a:solidFill>
                  <a:schemeClr val="bg1"/>
                </a:solidFill>
              </a:rPr>
              <a:t>1108</a:t>
            </a:r>
            <a:r>
              <a:rPr lang="zh-CN" altLang="en-US" sz="3200" dirty="0">
                <a:solidFill>
                  <a:schemeClr val="bg1"/>
                </a:solidFill>
              </a:rPr>
              <a:t>房间</a:t>
            </a:r>
            <a:r>
              <a:rPr lang="en-US" altLang="zh-CN" sz="3200" dirty="0">
                <a:solidFill>
                  <a:schemeClr val="bg1"/>
                </a:solidFill>
              </a:rPr>
              <a:t> </a:t>
            </a:r>
          </a:p>
          <a:p>
            <a:pPr eaLnBrk="1" hangingPunct="1">
              <a:lnSpc>
                <a:spcPct val="150000"/>
              </a:lnSpc>
              <a:spcBef>
                <a:spcPct val="50000"/>
              </a:spcBef>
            </a:pPr>
            <a:r>
              <a:rPr lang="zh-CN" altLang="en-US" sz="3200" dirty="0">
                <a:solidFill>
                  <a:schemeClr val="bg1"/>
                </a:solidFill>
              </a:rPr>
              <a:t>电话：     </a:t>
            </a:r>
            <a:r>
              <a:rPr lang="en-US" altLang="zh-CN" sz="3200" dirty="0">
                <a:solidFill>
                  <a:schemeClr val="bg1"/>
                </a:solidFill>
              </a:rPr>
              <a:t>18980512675</a:t>
            </a:r>
          </a:p>
          <a:p>
            <a:pPr eaLnBrk="1" hangingPunct="1">
              <a:lnSpc>
                <a:spcPct val="150000"/>
              </a:lnSpc>
              <a:spcBef>
                <a:spcPct val="50000"/>
              </a:spcBef>
            </a:pPr>
            <a:r>
              <a:rPr lang="en-US" altLang="zh-CN" sz="3200" dirty="0">
                <a:solidFill>
                  <a:schemeClr val="bg1"/>
                </a:solidFill>
              </a:rPr>
              <a:t>QQ</a:t>
            </a:r>
            <a:r>
              <a:rPr lang="zh-CN" altLang="en-US" sz="3200" dirty="0">
                <a:solidFill>
                  <a:schemeClr val="bg1"/>
                </a:solidFill>
              </a:rPr>
              <a:t>：       </a:t>
            </a:r>
            <a:r>
              <a:rPr lang="en-US" altLang="zh-CN" sz="3200" dirty="0">
                <a:solidFill>
                  <a:schemeClr val="bg1"/>
                </a:solidFill>
              </a:rPr>
              <a:t>53792247</a:t>
            </a:r>
          </a:p>
        </p:txBody>
      </p:sp>
    </p:spTree>
    <p:extLst>
      <p:ext uri="{BB962C8B-B14F-4D97-AF65-F5344CB8AC3E}">
        <p14:creationId xmlns:p14="http://schemas.microsoft.com/office/powerpoint/2010/main" val="2719323447"/>
      </p:ext>
    </p:extLst>
  </p:cSld>
  <p:clrMapOvr>
    <a:masterClrMapping/>
  </p:clrMapOvr>
  <p:transition spd="med">
    <p:cover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1" name="Rectangle 69"/>
          <p:cNvSpPr>
            <a:spLocks noChangeArrowheads="1"/>
          </p:cNvSpPr>
          <p:nvPr/>
        </p:nvSpPr>
        <p:spPr bwMode="auto">
          <a:xfrm>
            <a:off x="2771775" y="3860800"/>
            <a:ext cx="3733800" cy="1008063"/>
          </a:xfrm>
          <a:prstGeom prst="rect">
            <a:avLst/>
          </a:prstGeom>
          <a:solidFill>
            <a:srgbClr val="66FF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262" name="Object 70"/>
          <p:cNvGraphicFramePr>
            <a:graphicFrameLocks noChangeAspect="1"/>
          </p:cNvGraphicFramePr>
          <p:nvPr/>
        </p:nvGraphicFramePr>
        <p:xfrm>
          <a:off x="3748088" y="3933825"/>
          <a:ext cx="1687512" cy="954088"/>
        </p:xfrm>
        <a:graphic>
          <a:graphicData uri="http://schemas.openxmlformats.org/presentationml/2006/ole">
            <mc:AlternateContent xmlns:mc="http://schemas.openxmlformats.org/markup-compatibility/2006">
              <mc:Choice xmlns:v="urn:schemas-microsoft-com:vml" Requires="v">
                <p:oleObj spid="_x0000_s17477" name="Equation" r:id="rId3" imgW="748975" imgH="431613" progId="Equation.DSMT4">
                  <p:embed/>
                </p:oleObj>
              </mc:Choice>
              <mc:Fallback>
                <p:oleObj name="Equation" r:id="rId3" imgW="748975" imgH="431613" progId="Equation.DSMT4">
                  <p:embed/>
                  <p:pic>
                    <p:nvPicPr>
                      <p:cNvPr id="0"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088" y="3933825"/>
                        <a:ext cx="1687512" cy="9540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Text Box 71"/>
          <p:cNvSpPr txBox="1">
            <a:spLocks noChangeArrowheads="1"/>
          </p:cNvSpPr>
          <p:nvPr/>
        </p:nvSpPr>
        <p:spPr bwMode="auto">
          <a:xfrm>
            <a:off x="250825" y="228600"/>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25000"/>
              </a:lnSpc>
            </a:pPr>
            <a:r>
              <a:rPr lang="en-US" altLang="zh-CN" sz="2400">
                <a:solidFill>
                  <a:srgbClr val="FFFFCC"/>
                </a:solidFill>
              </a:rPr>
              <a:t>         </a:t>
            </a:r>
            <a:r>
              <a:rPr lang="zh-CN" altLang="en-US" sz="2400">
                <a:solidFill>
                  <a:srgbClr val="FFFFCC"/>
                </a:solidFill>
              </a:rPr>
              <a:t>在此基础上再根据不同的具体情况还可进行各种不同形式的简化。</a:t>
            </a:r>
          </a:p>
        </p:txBody>
      </p:sp>
      <p:sp>
        <p:nvSpPr>
          <p:cNvPr id="8264" name="Text Box 72"/>
          <p:cNvSpPr txBox="1">
            <a:spLocks noChangeArrowheads="1"/>
          </p:cNvSpPr>
          <p:nvPr/>
        </p:nvSpPr>
        <p:spPr bwMode="auto">
          <a:xfrm>
            <a:off x="250825" y="1268413"/>
            <a:ext cx="46990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defRPr/>
            </a:pPr>
            <a:r>
              <a:rPr lang="en-US" altLang="zh-CN" sz="2400" dirty="0">
                <a:solidFill>
                  <a:srgbClr val="FFFFCC"/>
                </a:solidFill>
              </a:rPr>
              <a:t>        </a:t>
            </a:r>
            <a:r>
              <a:rPr lang="zh-CN" altLang="en-US" sz="2400" dirty="0">
                <a:solidFill>
                  <a:srgbClr val="66FFFF"/>
                </a:solidFill>
                <a:effectLst>
                  <a:outerShdw blurRad="38100" dist="38100" dir="2700000" algn="tl">
                    <a:srgbClr val="000000"/>
                  </a:outerShdw>
                </a:effectLst>
              </a:rPr>
              <a:t>例</a:t>
            </a:r>
            <a:r>
              <a:rPr lang="zh-CN" altLang="en-US" sz="1600" dirty="0">
                <a:solidFill>
                  <a:srgbClr val="66FFFF"/>
                </a:solidFill>
                <a:effectLst>
                  <a:outerShdw blurRad="38100" dist="38100" dir="2700000" algn="tl">
                    <a:srgbClr val="000000"/>
                  </a:outerShdw>
                </a:effectLst>
              </a:rPr>
              <a:t> </a:t>
            </a:r>
            <a:r>
              <a:rPr lang="en-US" altLang="zh-CN" sz="2400" dirty="0">
                <a:solidFill>
                  <a:srgbClr val="66FFFF"/>
                </a:solidFill>
                <a:effectLst>
                  <a:outerShdw blurRad="38100" dist="38100" dir="2700000" algn="tl">
                    <a:srgbClr val="000000"/>
                  </a:outerShdw>
                </a:effectLst>
              </a:rPr>
              <a:t>1.1 </a:t>
            </a:r>
            <a:r>
              <a:rPr lang="zh-CN" altLang="en-US" sz="2400" dirty="0">
                <a:solidFill>
                  <a:srgbClr val="FFFFCC"/>
                </a:solidFill>
              </a:rPr>
              <a:t>对于方程</a:t>
            </a:r>
            <a:endParaRPr lang="zh-CN" altLang="en-US" sz="2400" dirty="0"/>
          </a:p>
        </p:txBody>
      </p:sp>
      <p:sp>
        <p:nvSpPr>
          <p:cNvPr id="8266" name="Text Box 74"/>
          <p:cNvSpPr txBox="1">
            <a:spLocks noChangeArrowheads="1"/>
          </p:cNvSpPr>
          <p:nvPr/>
        </p:nvSpPr>
        <p:spPr bwMode="auto">
          <a:xfrm>
            <a:off x="250825" y="2781300"/>
            <a:ext cx="858837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30000"/>
              </a:lnSpc>
            </a:pPr>
            <a:r>
              <a:rPr lang="zh-CN" altLang="en-US" sz="2400">
                <a:solidFill>
                  <a:srgbClr val="FFFFCC"/>
                </a:solidFill>
              </a:rPr>
              <a:t>在耗尽区中，可假设 </a:t>
            </a:r>
            <a:r>
              <a:rPr lang="en-US" altLang="zh-CN" sz="2400" i="1">
                <a:solidFill>
                  <a:srgbClr val="FFFFCC"/>
                </a:solidFill>
              </a:rPr>
              <a:t>p</a:t>
            </a:r>
            <a:r>
              <a:rPr lang="en-US" altLang="zh-CN" sz="2400">
                <a:solidFill>
                  <a:srgbClr val="FFFFCC"/>
                </a:solidFill>
              </a:rPr>
              <a:t> = </a:t>
            </a:r>
            <a:r>
              <a:rPr lang="en-US" altLang="zh-CN" sz="2400" i="1">
                <a:solidFill>
                  <a:srgbClr val="FFFFCC"/>
                </a:solidFill>
              </a:rPr>
              <a:t>n</a:t>
            </a:r>
            <a:r>
              <a:rPr lang="en-US" altLang="zh-CN" sz="2400">
                <a:solidFill>
                  <a:srgbClr val="FFFFCC"/>
                </a:solidFill>
              </a:rPr>
              <a:t> = 0 </a:t>
            </a:r>
            <a:r>
              <a:rPr lang="zh-CN" altLang="en-US" sz="2400">
                <a:solidFill>
                  <a:srgbClr val="FFFFCC"/>
                </a:solidFill>
              </a:rPr>
              <a:t>，又若在</a:t>
            </a:r>
            <a:r>
              <a:rPr lang="zh-CN" altLang="en-US" sz="2000">
                <a:solidFill>
                  <a:srgbClr val="FFFFCC"/>
                </a:solidFill>
              </a:rPr>
              <a:t> </a:t>
            </a:r>
            <a:r>
              <a:rPr lang="en-US" altLang="zh-CN" sz="2400">
                <a:solidFill>
                  <a:srgbClr val="FFFFCC"/>
                </a:solidFill>
              </a:rPr>
              <a:t>N</a:t>
            </a:r>
            <a:r>
              <a:rPr lang="en-US" altLang="zh-CN" sz="1600">
                <a:solidFill>
                  <a:srgbClr val="FFFFCC"/>
                </a:solidFill>
              </a:rPr>
              <a:t> </a:t>
            </a:r>
            <a:r>
              <a:rPr lang="zh-CN" altLang="en-US" sz="2400">
                <a:solidFill>
                  <a:srgbClr val="FFFFCC"/>
                </a:solidFill>
              </a:rPr>
              <a:t>型耗尽区中，则还可忽略</a:t>
            </a:r>
            <a:r>
              <a:rPr lang="zh-CN" altLang="en-US" sz="1600">
                <a:solidFill>
                  <a:srgbClr val="FFFFCC"/>
                </a:solidFill>
              </a:rPr>
              <a:t> </a:t>
            </a:r>
            <a:r>
              <a:rPr lang="en-US" altLang="zh-CN" sz="2400" i="1">
                <a:solidFill>
                  <a:srgbClr val="FFFFCC"/>
                </a:solidFill>
              </a:rPr>
              <a:t>N</a:t>
            </a:r>
            <a:r>
              <a:rPr lang="en-US" altLang="zh-CN" sz="2400" baseline="-25000">
                <a:solidFill>
                  <a:srgbClr val="FFFFCC"/>
                </a:solidFill>
              </a:rPr>
              <a:t>A</a:t>
            </a:r>
            <a:r>
              <a:rPr lang="en-US" altLang="zh-CN" sz="1600">
                <a:solidFill>
                  <a:srgbClr val="FFFFCC"/>
                </a:solidFill>
              </a:rPr>
              <a:t> </a:t>
            </a:r>
            <a:r>
              <a:rPr lang="zh-CN" altLang="en-US" sz="2400">
                <a:solidFill>
                  <a:srgbClr val="FFFFCC"/>
                </a:solidFill>
              </a:rPr>
              <a:t>，得</a:t>
            </a:r>
          </a:p>
        </p:txBody>
      </p:sp>
      <p:graphicFrame>
        <p:nvGraphicFramePr>
          <p:cNvPr id="8267" name="Object 75"/>
          <p:cNvGraphicFramePr>
            <a:graphicFrameLocks noChangeAspect="1"/>
          </p:cNvGraphicFramePr>
          <p:nvPr/>
        </p:nvGraphicFramePr>
        <p:xfrm>
          <a:off x="2968625" y="1916113"/>
          <a:ext cx="3476625" cy="954087"/>
        </p:xfrm>
        <a:graphic>
          <a:graphicData uri="http://schemas.openxmlformats.org/presentationml/2006/ole">
            <mc:AlternateContent xmlns:mc="http://schemas.openxmlformats.org/markup-compatibility/2006">
              <mc:Choice xmlns:v="urn:schemas-microsoft-com:vml" Requires="v">
                <p:oleObj spid="_x0000_s17478" name="Equation" r:id="rId5" imgW="1552454" imgH="314280" progId="Equation.DSMT4">
                  <p:embed/>
                </p:oleObj>
              </mc:Choice>
              <mc:Fallback>
                <p:oleObj name="Equation" r:id="rId5" imgW="1552454" imgH="314280" progId="Equation.DSMT4">
                  <p:embed/>
                  <p:pic>
                    <p:nvPicPr>
                      <p:cNvPr id="0"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8625" y="1916113"/>
                        <a:ext cx="3476625" cy="9540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68" name="Text Box 76"/>
          <p:cNvSpPr txBox="1">
            <a:spLocks noChangeArrowheads="1"/>
          </p:cNvSpPr>
          <p:nvPr/>
        </p:nvSpPr>
        <p:spPr bwMode="auto">
          <a:xfrm>
            <a:off x="250825" y="4941888"/>
            <a:ext cx="462756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30000"/>
              </a:lnSpc>
            </a:pPr>
            <a:r>
              <a:rPr lang="zh-CN" altLang="en-US" sz="2400">
                <a:solidFill>
                  <a:srgbClr val="FFFFCC"/>
                </a:solidFill>
              </a:rPr>
              <a:t>　　若在</a:t>
            </a:r>
            <a:r>
              <a:rPr lang="zh-CN" altLang="en-US" sz="1600">
                <a:solidFill>
                  <a:srgbClr val="FFFFCC"/>
                </a:solidFill>
              </a:rPr>
              <a:t> </a:t>
            </a:r>
            <a:r>
              <a:rPr lang="en-US" altLang="zh-CN" sz="2400">
                <a:solidFill>
                  <a:srgbClr val="FFFFCC"/>
                </a:solidFill>
              </a:rPr>
              <a:t>P</a:t>
            </a:r>
            <a:r>
              <a:rPr lang="en-US" altLang="zh-CN" sz="1600">
                <a:solidFill>
                  <a:srgbClr val="FFFFCC"/>
                </a:solidFill>
              </a:rPr>
              <a:t> </a:t>
            </a:r>
            <a:r>
              <a:rPr lang="zh-CN" altLang="en-US" sz="2400">
                <a:solidFill>
                  <a:srgbClr val="FFFFCC"/>
                </a:solidFill>
              </a:rPr>
              <a:t>型耗尽区中，则得</a:t>
            </a:r>
          </a:p>
        </p:txBody>
      </p:sp>
      <p:sp>
        <p:nvSpPr>
          <p:cNvPr id="8269" name="Rectangle 77"/>
          <p:cNvSpPr>
            <a:spLocks noChangeArrowheads="1"/>
          </p:cNvSpPr>
          <p:nvPr/>
        </p:nvSpPr>
        <p:spPr bwMode="auto">
          <a:xfrm>
            <a:off x="2771775" y="5589588"/>
            <a:ext cx="3733800" cy="1008062"/>
          </a:xfrm>
          <a:prstGeom prst="rect">
            <a:avLst/>
          </a:prstGeom>
          <a:solidFill>
            <a:srgbClr val="66FF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270" name="Object 78"/>
          <p:cNvGraphicFramePr>
            <a:graphicFrameLocks noChangeAspect="1"/>
          </p:cNvGraphicFramePr>
          <p:nvPr/>
        </p:nvGraphicFramePr>
        <p:xfrm>
          <a:off x="3622675" y="5662613"/>
          <a:ext cx="1957388" cy="954087"/>
        </p:xfrm>
        <a:graphic>
          <a:graphicData uri="http://schemas.openxmlformats.org/presentationml/2006/ole">
            <mc:AlternateContent xmlns:mc="http://schemas.openxmlformats.org/markup-compatibility/2006">
              <mc:Choice xmlns:v="urn:schemas-microsoft-com:vml" Requires="v">
                <p:oleObj spid="_x0000_s17479" name="Equation" r:id="rId7" imgW="850531" imgH="431613" progId="Equation.DSMT4">
                  <p:embed/>
                </p:oleObj>
              </mc:Choice>
              <mc:Fallback>
                <p:oleObj name="Equation" r:id="rId7" imgW="850531" imgH="431613" progId="Equation.DSMT4">
                  <p:embed/>
                  <p:pic>
                    <p:nvPicPr>
                      <p:cNvPr id="0" name="Object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2675" y="5662613"/>
                        <a:ext cx="1957388" cy="9540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9"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A49257BA-80ED-422B-AB7B-FA6C648FC0ED}" type="slidenum">
              <a:rPr lang="en-US" altLang="zh-CN" b="0" smtClean="0"/>
              <a:pPr eaLnBrk="1" hangingPunct="1"/>
              <a:t>20</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64"/>
                                        </p:tgtEl>
                                        <p:attrNameLst>
                                          <p:attrName>style.visibility</p:attrName>
                                        </p:attrNameLst>
                                      </p:cBhvr>
                                      <p:to>
                                        <p:strVal val="visible"/>
                                      </p:to>
                                    </p:set>
                                    <p:anim calcmode="lin" valueType="num">
                                      <p:cBhvr additive="base">
                                        <p:cTn id="7" dur="500" fill="hold"/>
                                        <p:tgtEl>
                                          <p:spTgt spid="8264"/>
                                        </p:tgtEl>
                                        <p:attrNameLst>
                                          <p:attrName>ppt_x</p:attrName>
                                        </p:attrNameLst>
                                      </p:cBhvr>
                                      <p:tavLst>
                                        <p:tav tm="0">
                                          <p:val>
                                            <p:strVal val="0-#ppt_w/2"/>
                                          </p:val>
                                        </p:tav>
                                        <p:tav tm="100000">
                                          <p:val>
                                            <p:strVal val="#ppt_x"/>
                                          </p:val>
                                        </p:tav>
                                      </p:tavLst>
                                    </p:anim>
                                    <p:anim calcmode="lin" valueType="num">
                                      <p:cBhvr additive="base">
                                        <p:cTn id="8" dur="500" fill="hold"/>
                                        <p:tgtEl>
                                          <p:spTgt spid="826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8267"/>
                                        </p:tgtEl>
                                        <p:attrNameLst>
                                          <p:attrName>style.visibility</p:attrName>
                                        </p:attrNameLst>
                                      </p:cBhvr>
                                      <p:to>
                                        <p:strVal val="visible"/>
                                      </p:to>
                                    </p:set>
                                    <p:anim calcmode="lin" valueType="num">
                                      <p:cBhvr additive="base">
                                        <p:cTn id="12" dur="500" fill="hold"/>
                                        <p:tgtEl>
                                          <p:spTgt spid="8267"/>
                                        </p:tgtEl>
                                        <p:attrNameLst>
                                          <p:attrName>ppt_x</p:attrName>
                                        </p:attrNameLst>
                                      </p:cBhvr>
                                      <p:tavLst>
                                        <p:tav tm="0">
                                          <p:val>
                                            <p:strVal val="0-#ppt_w/2"/>
                                          </p:val>
                                        </p:tav>
                                        <p:tav tm="100000">
                                          <p:val>
                                            <p:strVal val="#ppt_x"/>
                                          </p:val>
                                        </p:tav>
                                      </p:tavLst>
                                    </p:anim>
                                    <p:anim calcmode="lin" valueType="num">
                                      <p:cBhvr additive="base">
                                        <p:cTn id="13" dur="500" fill="hold"/>
                                        <p:tgtEl>
                                          <p:spTgt spid="826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266"/>
                                        </p:tgtEl>
                                        <p:attrNameLst>
                                          <p:attrName>style.visibility</p:attrName>
                                        </p:attrNameLst>
                                      </p:cBhvr>
                                      <p:to>
                                        <p:strVal val="visible"/>
                                      </p:to>
                                    </p:set>
                                    <p:anim calcmode="lin" valueType="num">
                                      <p:cBhvr additive="base">
                                        <p:cTn id="18" dur="500" fill="hold"/>
                                        <p:tgtEl>
                                          <p:spTgt spid="8266"/>
                                        </p:tgtEl>
                                        <p:attrNameLst>
                                          <p:attrName>ppt_x</p:attrName>
                                        </p:attrNameLst>
                                      </p:cBhvr>
                                      <p:tavLst>
                                        <p:tav tm="0">
                                          <p:val>
                                            <p:strVal val="0-#ppt_w/2"/>
                                          </p:val>
                                        </p:tav>
                                        <p:tav tm="100000">
                                          <p:val>
                                            <p:strVal val="#ppt_x"/>
                                          </p:val>
                                        </p:tav>
                                      </p:tavLst>
                                    </p:anim>
                                    <p:anim calcmode="lin" valueType="num">
                                      <p:cBhvr additive="base">
                                        <p:cTn id="19" dur="500" fill="hold"/>
                                        <p:tgtEl>
                                          <p:spTgt spid="826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8261"/>
                                        </p:tgtEl>
                                        <p:attrNameLst>
                                          <p:attrName>style.visibility</p:attrName>
                                        </p:attrNameLst>
                                      </p:cBhvr>
                                      <p:to>
                                        <p:strVal val="visible"/>
                                      </p:to>
                                    </p:set>
                                    <p:animEffect transition="in" filter="barn(outVertical)">
                                      <p:cBhvr>
                                        <p:cTn id="24" dur="500"/>
                                        <p:tgtEl>
                                          <p:spTgt spid="8261"/>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8262"/>
                                        </p:tgtEl>
                                        <p:attrNameLst>
                                          <p:attrName>style.visibility</p:attrName>
                                        </p:attrNameLst>
                                      </p:cBhvr>
                                      <p:to>
                                        <p:strVal val="visible"/>
                                      </p:to>
                                    </p:set>
                                    <p:animEffect transition="in" filter="dissolve">
                                      <p:cBhvr>
                                        <p:cTn id="28" dur="500"/>
                                        <p:tgtEl>
                                          <p:spTgt spid="82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268"/>
                                        </p:tgtEl>
                                        <p:attrNameLst>
                                          <p:attrName>style.visibility</p:attrName>
                                        </p:attrNameLst>
                                      </p:cBhvr>
                                      <p:to>
                                        <p:strVal val="visible"/>
                                      </p:to>
                                    </p:set>
                                    <p:anim calcmode="lin" valueType="num">
                                      <p:cBhvr additive="base">
                                        <p:cTn id="33" dur="500" fill="hold"/>
                                        <p:tgtEl>
                                          <p:spTgt spid="8268"/>
                                        </p:tgtEl>
                                        <p:attrNameLst>
                                          <p:attrName>ppt_x</p:attrName>
                                        </p:attrNameLst>
                                      </p:cBhvr>
                                      <p:tavLst>
                                        <p:tav tm="0">
                                          <p:val>
                                            <p:strVal val="0-#ppt_w/2"/>
                                          </p:val>
                                        </p:tav>
                                        <p:tav tm="100000">
                                          <p:val>
                                            <p:strVal val="#ppt_x"/>
                                          </p:val>
                                        </p:tav>
                                      </p:tavLst>
                                    </p:anim>
                                    <p:anim calcmode="lin" valueType="num">
                                      <p:cBhvr additive="base">
                                        <p:cTn id="34" dur="500" fill="hold"/>
                                        <p:tgtEl>
                                          <p:spTgt spid="826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8269"/>
                                        </p:tgtEl>
                                        <p:attrNameLst>
                                          <p:attrName>style.visibility</p:attrName>
                                        </p:attrNameLst>
                                      </p:cBhvr>
                                      <p:to>
                                        <p:strVal val="visible"/>
                                      </p:to>
                                    </p:set>
                                    <p:animEffect transition="in" filter="barn(outVertical)">
                                      <p:cBhvr>
                                        <p:cTn id="39" dur="500"/>
                                        <p:tgtEl>
                                          <p:spTgt spid="8269"/>
                                        </p:tgtEl>
                                      </p:cBhvr>
                                    </p:animEffect>
                                  </p:childTnLst>
                                </p:cTn>
                              </p:par>
                            </p:childTnLst>
                          </p:cTn>
                        </p:par>
                        <p:par>
                          <p:cTn id="40" fill="hold" nodeType="afterGroup">
                            <p:stCondLst>
                              <p:cond delay="500"/>
                            </p:stCondLst>
                            <p:childTnLst>
                              <p:par>
                                <p:cTn id="41" presetID="9" presetClass="entr" presetSubtype="0" fill="hold" nodeType="afterEffect">
                                  <p:stCondLst>
                                    <p:cond delay="0"/>
                                  </p:stCondLst>
                                  <p:childTnLst>
                                    <p:set>
                                      <p:cBhvr>
                                        <p:cTn id="42" dur="1" fill="hold">
                                          <p:stCondLst>
                                            <p:cond delay="0"/>
                                          </p:stCondLst>
                                        </p:cTn>
                                        <p:tgtEl>
                                          <p:spTgt spid="8270"/>
                                        </p:tgtEl>
                                        <p:attrNameLst>
                                          <p:attrName>style.visibility</p:attrName>
                                        </p:attrNameLst>
                                      </p:cBhvr>
                                      <p:to>
                                        <p:strVal val="visible"/>
                                      </p:to>
                                    </p:set>
                                    <p:animEffect transition="in" filter="dissolve">
                                      <p:cBhvr>
                                        <p:cTn id="43" dur="500"/>
                                        <p:tgtEl>
                                          <p:spTgt spid="8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1" grpId="0" animBg="1"/>
      <p:bldP spid="8264" grpId="0" autoUpdateAnimBg="0"/>
      <p:bldP spid="8266" grpId="0" autoUpdateAnimBg="0"/>
      <p:bldP spid="8268" grpId="0" autoUpdateAnimBg="0"/>
      <p:bldP spid="82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50825" y="563563"/>
            <a:ext cx="86868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defRPr/>
            </a:pPr>
            <a:r>
              <a:rPr lang="en-US" altLang="zh-CN" sz="2400" dirty="0">
                <a:solidFill>
                  <a:srgbClr val="FFFFCC"/>
                </a:solidFill>
              </a:rPr>
              <a:t>        </a:t>
            </a:r>
            <a:r>
              <a:rPr lang="zh-CN" altLang="en-US" sz="2400" dirty="0">
                <a:solidFill>
                  <a:srgbClr val="66FFFF"/>
                </a:solidFill>
                <a:effectLst>
                  <a:outerShdw blurRad="38100" dist="38100" dir="2700000" algn="tl">
                    <a:srgbClr val="000000"/>
                  </a:outerShdw>
                </a:effectLst>
              </a:rPr>
              <a:t>例 </a:t>
            </a:r>
            <a:r>
              <a:rPr lang="en-US" altLang="zh-CN" sz="2400" dirty="0">
                <a:solidFill>
                  <a:srgbClr val="66FFFF"/>
                </a:solidFill>
                <a:effectLst>
                  <a:outerShdw blurRad="38100" dist="38100" dir="2700000" algn="tl">
                    <a:srgbClr val="000000"/>
                  </a:outerShdw>
                </a:effectLst>
              </a:rPr>
              <a:t>1.2</a:t>
            </a:r>
            <a:r>
              <a:rPr lang="en-US" altLang="zh-CN" sz="2400" dirty="0">
                <a:solidFill>
                  <a:srgbClr val="66FFFF"/>
                </a:solidFill>
              </a:rPr>
              <a:t>  </a:t>
            </a:r>
            <a:r>
              <a:rPr lang="zh-CN" altLang="en-US" sz="2400" dirty="0">
                <a:solidFill>
                  <a:srgbClr val="FFFFCC"/>
                </a:solidFill>
              </a:rPr>
              <a:t>对于方程</a:t>
            </a:r>
          </a:p>
        </p:txBody>
      </p:sp>
      <p:graphicFrame>
        <p:nvGraphicFramePr>
          <p:cNvPr id="35844" name="Object 4"/>
          <p:cNvGraphicFramePr>
            <a:graphicFrameLocks noChangeAspect="1"/>
          </p:cNvGraphicFramePr>
          <p:nvPr/>
        </p:nvGraphicFramePr>
        <p:xfrm>
          <a:off x="3779838" y="4092575"/>
          <a:ext cx="1741487" cy="881063"/>
        </p:xfrm>
        <a:graphic>
          <a:graphicData uri="http://schemas.openxmlformats.org/presentationml/2006/ole">
            <mc:AlternateContent xmlns:mc="http://schemas.openxmlformats.org/markup-compatibility/2006">
              <mc:Choice xmlns:v="urn:schemas-microsoft-com:vml" Requires="v">
                <p:oleObj spid="_x0000_s18498" name="Equation" r:id="rId3" imgW="676143" imgH="276210" progId="Equation.DSMT4">
                  <p:embed/>
                </p:oleObj>
              </mc:Choice>
              <mc:Fallback>
                <p:oleObj name="Equation" r:id="rId3" imgW="676143" imgH="27621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4092575"/>
                        <a:ext cx="1741487"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Text Box 5"/>
          <p:cNvSpPr txBox="1">
            <a:spLocks noChangeArrowheads="1"/>
          </p:cNvSpPr>
          <p:nvPr/>
        </p:nvSpPr>
        <p:spPr bwMode="auto">
          <a:xfrm>
            <a:off x="250825" y="2220913"/>
            <a:ext cx="864235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50000"/>
              </a:lnSpc>
            </a:pPr>
            <a:r>
              <a:rPr lang="zh-CN" altLang="en-US" sz="2400">
                <a:solidFill>
                  <a:srgbClr val="FFFFCC"/>
                </a:solidFill>
              </a:rPr>
              <a:t>　　当载流子浓度和电场很小而载流子浓度的梯度很大时，则漂移电流密度远小于扩散电流密度，可以忽略漂移电流密度，简化为</a:t>
            </a:r>
          </a:p>
        </p:txBody>
      </p:sp>
      <p:graphicFrame>
        <p:nvGraphicFramePr>
          <p:cNvPr id="18437" name="Object 6"/>
          <p:cNvGraphicFramePr>
            <a:graphicFrameLocks noChangeAspect="1"/>
          </p:cNvGraphicFramePr>
          <p:nvPr/>
        </p:nvGraphicFramePr>
        <p:xfrm>
          <a:off x="3124200" y="1306513"/>
          <a:ext cx="3065463" cy="879475"/>
        </p:xfrm>
        <a:graphic>
          <a:graphicData uri="http://schemas.openxmlformats.org/presentationml/2006/ole">
            <mc:AlternateContent xmlns:mc="http://schemas.openxmlformats.org/markup-compatibility/2006">
              <mc:Choice xmlns:v="urn:schemas-microsoft-com:vml" Requires="v">
                <p:oleObj spid="_x0000_s18499" name="Equation" r:id="rId5" imgW="1219110" imgH="276210" progId="Equation.DSMT4">
                  <p:embed/>
                </p:oleObj>
              </mc:Choice>
              <mc:Fallback>
                <p:oleObj name="Equation" r:id="rId5" imgW="1219110" imgH="27621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306513"/>
                        <a:ext cx="3065463"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Text Box 7"/>
          <p:cNvSpPr txBox="1">
            <a:spLocks noChangeArrowheads="1"/>
          </p:cNvSpPr>
          <p:nvPr/>
        </p:nvSpPr>
        <p:spPr bwMode="auto">
          <a:xfrm>
            <a:off x="250825" y="5029200"/>
            <a:ext cx="86423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30000"/>
              </a:lnSpc>
            </a:pPr>
            <a:r>
              <a:rPr lang="zh-CN" altLang="en-US" sz="2400">
                <a:solidFill>
                  <a:srgbClr val="FFFFCC"/>
                </a:solidFill>
              </a:rPr>
              <a:t>　　反之，则可以忽略扩散电流密度，简化为</a:t>
            </a:r>
          </a:p>
        </p:txBody>
      </p:sp>
      <p:graphicFrame>
        <p:nvGraphicFramePr>
          <p:cNvPr id="35848" name="Object 8"/>
          <p:cNvGraphicFramePr>
            <a:graphicFrameLocks noChangeAspect="1"/>
          </p:cNvGraphicFramePr>
          <p:nvPr/>
        </p:nvGraphicFramePr>
        <p:xfrm>
          <a:off x="3810000" y="5878513"/>
          <a:ext cx="1763713" cy="515937"/>
        </p:xfrm>
        <a:graphic>
          <a:graphicData uri="http://schemas.openxmlformats.org/presentationml/2006/ole">
            <mc:AlternateContent xmlns:mc="http://schemas.openxmlformats.org/markup-compatibility/2006">
              <mc:Choice xmlns:v="urn:schemas-microsoft-com:vml" Requires="v">
                <p:oleObj spid="_x0000_s18500" name="Equation" r:id="rId7" imgW="647779" imgH="114210" progId="Equation.DSMT4">
                  <p:embed/>
                </p:oleObj>
              </mc:Choice>
              <mc:Fallback>
                <p:oleObj name="Equation" r:id="rId7" imgW="647779" imgH="11421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5878513"/>
                        <a:ext cx="1763713"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148E08E8-1548-4A52-8071-156319504A9A}" type="slidenum">
              <a:rPr lang="en-US" altLang="zh-CN" b="0" smtClean="0"/>
              <a:pPr eaLnBrk="1" hangingPunct="1"/>
              <a:t>21</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 calcmode="lin" valueType="num">
                                      <p:cBhvr additive="base">
                                        <p:cTn id="7" dur="500" fill="hold"/>
                                        <p:tgtEl>
                                          <p:spTgt spid="35845"/>
                                        </p:tgtEl>
                                        <p:attrNameLst>
                                          <p:attrName>ppt_x</p:attrName>
                                        </p:attrNameLst>
                                      </p:cBhvr>
                                      <p:tavLst>
                                        <p:tav tm="0">
                                          <p:val>
                                            <p:strVal val="0-#ppt_w/2"/>
                                          </p:val>
                                        </p:tav>
                                        <p:tav tm="100000">
                                          <p:val>
                                            <p:strVal val="#ppt_x"/>
                                          </p:val>
                                        </p:tav>
                                      </p:tavLst>
                                    </p:anim>
                                    <p:anim calcmode="lin" valueType="num">
                                      <p:cBhvr additive="base">
                                        <p:cTn id="8"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844"/>
                                        </p:tgtEl>
                                        <p:attrNameLst>
                                          <p:attrName>style.visibility</p:attrName>
                                        </p:attrNameLst>
                                      </p:cBhvr>
                                      <p:to>
                                        <p:strVal val="visible"/>
                                      </p:to>
                                    </p:set>
                                    <p:anim calcmode="lin" valueType="num">
                                      <p:cBhvr additive="base">
                                        <p:cTn id="13" dur="500" fill="hold"/>
                                        <p:tgtEl>
                                          <p:spTgt spid="35844"/>
                                        </p:tgtEl>
                                        <p:attrNameLst>
                                          <p:attrName>ppt_x</p:attrName>
                                        </p:attrNameLst>
                                      </p:cBhvr>
                                      <p:tavLst>
                                        <p:tav tm="0">
                                          <p:val>
                                            <p:strVal val="0-#ppt_w/2"/>
                                          </p:val>
                                        </p:tav>
                                        <p:tav tm="100000">
                                          <p:val>
                                            <p:strVal val="#ppt_x"/>
                                          </p:val>
                                        </p:tav>
                                      </p:tavLst>
                                    </p:anim>
                                    <p:anim calcmode="lin" valueType="num">
                                      <p:cBhvr additive="base">
                                        <p:cTn id="14"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7"/>
                                        </p:tgtEl>
                                        <p:attrNameLst>
                                          <p:attrName>style.visibility</p:attrName>
                                        </p:attrNameLst>
                                      </p:cBhvr>
                                      <p:to>
                                        <p:strVal val="visible"/>
                                      </p:to>
                                    </p:set>
                                    <p:anim calcmode="lin" valueType="num">
                                      <p:cBhvr additive="base">
                                        <p:cTn id="19" dur="500" fill="hold"/>
                                        <p:tgtEl>
                                          <p:spTgt spid="35847"/>
                                        </p:tgtEl>
                                        <p:attrNameLst>
                                          <p:attrName>ppt_x</p:attrName>
                                        </p:attrNameLst>
                                      </p:cBhvr>
                                      <p:tavLst>
                                        <p:tav tm="0">
                                          <p:val>
                                            <p:strVal val="0-#ppt_w/2"/>
                                          </p:val>
                                        </p:tav>
                                        <p:tav tm="100000">
                                          <p:val>
                                            <p:strVal val="#ppt_x"/>
                                          </p:val>
                                        </p:tav>
                                      </p:tavLst>
                                    </p:anim>
                                    <p:anim calcmode="lin" valueType="num">
                                      <p:cBhvr additive="base">
                                        <p:cTn id="20" dur="500" fill="hold"/>
                                        <p:tgtEl>
                                          <p:spTgt spid="35847"/>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2" fill="hold" nodeType="afterEffect">
                                  <p:stCondLst>
                                    <p:cond delay="0"/>
                                  </p:stCondLst>
                                  <p:childTnLst>
                                    <p:set>
                                      <p:cBhvr>
                                        <p:cTn id="23" dur="1" fill="hold">
                                          <p:stCondLst>
                                            <p:cond delay="0"/>
                                          </p:stCondLst>
                                        </p:cTn>
                                        <p:tgtEl>
                                          <p:spTgt spid="35848"/>
                                        </p:tgtEl>
                                        <p:attrNameLst>
                                          <p:attrName>style.visibility</p:attrName>
                                        </p:attrNameLst>
                                      </p:cBhvr>
                                      <p:to>
                                        <p:strVal val="visible"/>
                                      </p:to>
                                    </p:set>
                                    <p:anim calcmode="lin" valueType="num">
                                      <p:cBhvr additive="base">
                                        <p:cTn id="24" dur="500" fill="hold"/>
                                        <p:tgtEl>
                                          <p:spTgt spid="35848"/>
                                        </p:tgtEl>
                                        <p:attrNameLst>
                                          <p:attrName>ppt_x</p:attrName>
                                        </p:attrNameLst>
                                      </p:cBhvr>
                                      <p:tavLst>
                                        <p:tav tm="0">
                                          <p:val>
                                            <p:strVal val="1+#ppt_w/2"/>
                                          </p:val>
                                        </p:tav>
                                        <p:tav tm="100000">
                                          <p:val>
                                            <p:strVal val="#ppt_x"/>
                                          </p:val>
                                        </p:tav>
                                      </p:tavLst>
                                    </p:anim>
                                    <p:anim calcmode="lin" valueType="num">
                                      <p:cBhvr additive="base">
                                        <p:cTn id="25"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utoUpdateAnimBg="0"/>
      <p:bldP spid="3584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50825" y="228600"/>
            <a:ext cx="8736013"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defRPr/>
            </a:pPr>
            <a:r>
              <a:rPr lang="en-US" altLang="zh-CN" sz="2400" dirty="0">
                <a:solidFill>
                  <a:srgbClr val="FFFFCC"/>
                </a:solidFill>
              </a:rPr>
              <a:t>        </a:t>
            </a:r>
            <a:r>
              <a:rPr lang="zh-CN" altLang="en-US" sz="2400" dirty="0">
                <a:solidFill>
                  <a:srgbClr val="66FFFF"/>
                </a:solidFill>
                <a:effectLst>
                  <a:outerShdw blurRad="38100" dist="38100" dir="2700000" algn="tl">
                    <a:srgbClr val="000000"/>
                  </a:outerShdw>
                </a:effectLst>
              </a:rPr>
              <a:t>例 </a:t>
            </a:r>
            <a:r>
              <a:rPr lang="en-US" altLang="zh-CN" sz="2400" dirty="0">
                <a:solidFill>
                  <a:srgbClr val="66FFFF"/>
                </a:solidFill>
                <a:effectLst>
                  <a:outerShdw blurRad="38100" dist="38100" dir="2700000" algn="tl">
                    <a:srgbClr val="000000"/>
                  </a:outerShdw>
                </a:effectLst>
              </a:rPr>
              <a:t>1.3</a:t>
            </a:r>
            <a:r>
              <a:rPr lang="en-US" altLang="zh-CN" sz="2400" dirty="0">
                <a:solidFill>
                  <a:srgbClr val="66FFFF"/>
                </a:solidFill>
              </a:rPr>
              <a:t> </a:t>
            </a:r>
            <a:r>
              <a:rPr lang="zh-CN" altLang="en-US" sz="2400" dirty="0">
                <a:solidFill>
                  <a:srgbClr val="FFFFCC"/>
                </a:solidFill>
              </a:rPr>
              <a:t>对于连续性方程中的净复合率</a:t>
            </a:r>
            <a:r>
              <a:rPr lang="zh-CN" altLang="en-US" dirty="0">
                <a:solidFill>
                  <a:srgbClr val="FFFFCC"/>
                </a:solidFill>
              </a:rPr>
              <a:t> </a:t>
            </a:r>
            <a:r>
              <a:rPr lang="en-US" altLang="zh-CN" sz="2400" i="1" dirty="0">
                <a:solidFill>
                  <a:srgbClr val="FFFFCC"/>
                </a:solidFill>
              </a:rPr>
              <a:t>U </a:t>
            </a:r>
            <a:r>
              <a:rPr lang="zh-CN" altLang="en-US" sz="2400" dirty="0">
                <a:solidFill>
                  <a:srgbClr val="FFFFCC"/>
                </a:solidFill>
              </a:rPr>
              <a:t>，当作如下假设：</a:t>
            </a:r>
            <a:r>
              <a:rPr lang="en-US" altLang="zh-CN" sz="2400" dirty="0">
                <a:solidFill>
                  <a:srgbClr val="FFFFCC"/>
                </a:solidFill>
              </a:rPr>
              <a:t>(1) </a:t>
            </a:r>
            <a:r>
              <a:rPr lang="zh-CN" altLang="en-US" sz="2400" dirty="0">
                <a:solidFill>
                  <a:srgbClr val="FFFFCC"/>
                </a:solidFill>
              </a:rPr>
              <a:t>复合中心对电子空穴有相同的俘获截面；</a:t>
            </a:r>
            <a:r>
              <a:rPr lang="en-US" altLang="zh-CN" sz="2400" dirty="0">
                <a:solidFill>
                  <a:srgbClr val="FFFFCC"/>
                </a:solidFill>
              </a:rPr>
              <a:t>(2) </a:t>
            </a:r>
            <a:r>
              <a:rPr lang="zh-CN" altLang="en-US" sz="2400" dirty="0">
                <a:solidFill>
                  <a:srgbClr val="FFFFCC"/>
                </a:solidFill>
              </a:rPr>
              <a:t>复合中心的能级与本征费米能级相等，则</a:t>
            </a:r>
            <a:r>
              <a:rPr lang="zh-CN" altLang="en-US" dirty="0">
                <a:solidFill>
                  <a:srgbClr val="FFFFCC"/>
                </a:solidFill>
              </a:rPr>
              <a:t> </a:t>
            </a:r>
            <a:r>
              <a:rPr lang="en-US" altLang="zh-CN" sz="2400" i="1" dirty="0">
                <a:solidFill>
                  <a:srgbClr val="FFFFCC"/>
                </a:solidFill>
              </a:rPr>
              <a:t>U</a:t>
            </a:r>
            <a:r>
              <a:rPr lang="en-US" altLang="zh-CN" dirty="0">
                <a:solidFill>
                  <a:srgbClr val="FFFFCC"/>
                </a:solidFill>
              </a:rPr>
              <a:t> </a:t>
            </a:r>
            <a:r>
              <a:rPr lang="zh-CN" altLang="en-US" sz="2400" dirty="0">
                <a:solidFill>
                  <a:srgbClr val="FFFFCC"/>
                </a:solidFill>
              </a:rPr>
              <a:t>可表为</a:t>
            </a:r>
          </a:p>
        </p:txBody>
      </p:sp>
      <p:sp>
        <p:nvSpPr>
          <p:cNvPr id="26627" name="Text Box 3"/>
          <p:cNvSpPr txBox="1">
            <a:spLocks noChangeArrowheads="1"/>
          </p:cNvSpPr>
          <p:nvPr/>
        </p:nvSpPr>
        <p:spPr bwMode="auto">
          <a:xfrm>
            <a:off x="250825" y="2743200"/>
            <a:ext cx="4271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zh-CN" altLang="en-US" sz="2400">
                <a:solidFill>
                  <a:srgbClr val="FFFFCC"/>
                </a:solidFill>
              </a:rPr>
              <a:t>式中，</a:t>
            </a:r>
            <a:r>
              <a:rPr lang="zh-CN" altLang="en-US" sz="2400" i="1">
                <a:solidFill>
                  <a:srgbClr val="FFFFCC"/>
                </a:solidFill>
                <a:sym typeface="Symbol" pitchFamily="18" charset="2"/>
              </a:rPr>
              <a:t>  </a:t>
            </a:r>
            <a:r>
              <a:rPr lang="zh-CN" altLang="en-US" sz="2400">
                <a:solidFill>
                  <a:srgbClr val="FFFFCC"/>
                </a:solidFill>
              </a:rPr>
              <a:t>代表载流子寿命，</a:t>
            </a:r>
          </a:p>
        </p:txBody>
      </p:sp>
      <p:sp>
        <p:nvSpPr>
          <p:cNvPr id="26628" name="Rectangle 4"/>
          <p:cNvSpPr>
            <a:spLocks noChangeArrowheads="1"/>
          </p:cNvSpPr>
          <p:nvPr/>
        </p:nvSpPr>
        <p:spPr bwMode="auto">
          <a:xfrm>
            <a:off x="250825" y="3381375"/>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FFCC"/>
                </a:solidFill>
              </a:rPr>
              <a:t>        </a:t>
            </a:r>
            <a:r>
              <a:rPr lang="zh-CN" altLang="en-US" sz="2400">
                <a:solidFill>
                  <a:srgbClr val="FFFFCC"/>
                </a:solidFill>
              </a:rPr>
              <a:t>如果在</a:t>
            </a:r>
            <a:r>
              <a:rPr lang="zh-CN" altLang="en-US" sz="1600">
                <a:solidFill>
                  <a:srgbClr val="FFFFCC"/>
                </a:solidFill>
              </a:rPr>
              <a:t> </a:t>
            </a:r>
            <a:r>
              <a:rPr lang="en-US" altLang="zh-CN" sz="2400">
                <a:solidFill>
                  <a:srgbClr val="FFFFCC"/>
                </a:solidFill>
              </a:rPr>
              <a:t>P</a:t>
            </a:r>
            <a:r>
              <a:rPr lang="en-US" altLang="zh-CN" sz="1600">
                <a:solidFill>
                  <a:srgbClr val="FFFFCC"/>
                </a:solidFill>
              </a:rPr>
              <a:t> </a:t>
            </a:r>
            <a:r>
              <a:rPr lang="zh-CN" altLang="en-US" sz="2400">
                <a:solidFill>
                  <a:srgbClr val="FFFFCC"/>
                </a:solidFill>
              </a:rPr>
              <a:t>型区中，且满足小注入条件，则</a:t>
            </a:r>
          </a:p>
        </p:txBody>
      </p:sp>
      <p:sp>
        <p:nvSpPr>
          <p:cNvPr id="26630" name="Text Box 6"/>
          <p:cNvSpPr txBox="1">
            <a:spLocks noChangeArrowheads="1"/>
          </p:cNvSpPr>
          <p:nvPr/>
        </p:nvSpPr>
        <p:spPr bwMode="auto">
          <a:xfrm>
            <a:off x="250825" y="5900738"/>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同理，在</a:t>
            </a:r>
            <a:r>
              <a:rPr lang="zh-CN" altLang="en-US" sz="1600">
                <a:solidFill>
                  <a:srgbClr val="FFFFCC"/>
                </a:solidFill>
              </a:rPr>
              <a:t> </a:t>
            </a:r>
            <a:r>
              <a:rPr lang="en-US" altLang="zh-CN" sz="2400">
                <a:solidFill>
                  <a:srgbClr val="FFFFCC"/>
                </a:solidFill>
              </a:rPr>
              <a:t>N</a:t>
            </a:r>
            <a:r>
              <a:rPr lang="en-US" altLang="zh-CN" sz="1600">
                <a:solidFill>
                  <a:srgbClr val="FFFFCC"/>
                </a:solidFill>
              </a:rPr>
              <a:t> </a:t>
            </a:r>
            <a:r>
              <a:rPr lang="zh-CN" altLang="en-US" sz="2400">
                <a:solidFill>
                  <a:srgbClr val="FFFFCC"/>
                </a:solidFill>
              </a:rPr>
              <a:t>型区中，</a:t>
            </a:r>
          </a:p>
        </p:txBody>
      </p:sp>
      <p:graphicFrame>
        <p:nvGraphicFramePr>
          <p:cNvPr id="26632" name="Object 8"/>
          <p:cNvGraphicFramePr>
            <a:graphicFrameLocks noChangeAspect="1"/>
          </p:cNvGraphicFramePr>
          <p:nvPr/>
        </p:nvGraphicFramePr>
        <p:xfrm>
          <a:off x="3924300" y="5734050"/>
          <a:ext cx="1274763" cy="908050"/>
        </p:xfrm>
        <a:graphic>
          <a:graphicData uri="http://schemas.openxmlformats.org/presentationml/2006/ole">
            <mc:AlternateContent xmlns:mc="http://schemas.openxmlformats.org/markup-compatibility/2006">
              <mc:Choice xmlns:v="urn:schemas-microsoft-com:vml" Requires="v">
                <p:oleObj spid="_x0000_s19564" name="Equation" r:id="rId3" imgW="457335" imgH="333450" progId="Equation.DSMT4">
                  <p:embed/>
                </p:oleObj>
              </mc:Choice>
              <mc:Fallback>
                <p:oleObj name="Equation" r:id="rId3" imgW="457335" imgH="33345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5734050"/>
                        <a:ext cx="1274763" cy="9080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9"/>
          <p:cNvGraphicFramePr>
            <a:graphicFrameLocks noChangeAspect="1"/>
          </p:cNvGraphicFramePr>
          <p:nvPr/>
        </p:nvGraphicFramePr>
        <p:xfrm>
          <a:off x="3006725" y="4559300"/>
          <a:ext cx="3279775" cy="1017588"/>
        </p:xfrm>
        <a:graphic>
          <a:graphicData uri="http://schemas.openxmlformats.org/presentationml/2006/ole">
            <mc:AlternateContent xmlns:mc="http://schemas.openxmlformats.org/markup-compatibility/2006">
              <mc:Choice xmlns:v="urn:schemas-microsoft-com:vml" Requires="v">
                <p:oleObj spid="_x0000_s19565" name="Equation" r:id="rId5" imgW="1638356" imgH="352350" progId="Equation.DSMT4">
                  <p:embed/>
                </p:oleObj>
              </mc:Choice>
              <mc:Fallback>
                <p:oleObj name="Equation" r:id="rId5" imgW="1638356" imgH="35235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6725" y="4559300"/>
                        <a:ext cx="3279775" cy="10175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10"/>
          <p:cNvGraphicFramePr>
            <a:graphicFrameLocks noChangeAspect="1"/>
          </p:cNvGraphicFramePr>
          <p:nvPr/>
        </p:nvGraphicFramePr>
        <p:xfrm>
          <a:off x="2667000" y="3962400"/>
          <a:ext cx="3970338" cy="493713"/>
        </p:xfrm>
        <a:graphic>
          <a:graphicData uri="http://schemas.openxmlformats.org/presentationml/2006/ole">
            <mc:AlternateContent xmlns:mc="http://schemas.openxmlformats.org/markup-compatibility/2006">
              <mc:Choice xmlns:v="urn:schemas-microsoft-com:vml" Requires="v">
                <p:oleObj spid="_x0000_s19566" name="Equation" r:id="rId7" imgW="1685900" imgH="114210" progId="Equation.DSMT4">
                  <p:embed/>
                </p:oleObj>
              </mc:Choice>
              <mc:Fallback>
                <p:oleObj name="Equation" r:id="rId7" imgW="1685900" imgH="11421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962400"/>
                        <a:ext cx="3970338" cy="493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11"/>
          <p:cNvGraphicFramePr>
            <a:graphicFrameLocks noChangeAspect="1"/>
          </p:cNvGraphicFramePr>
          <p:nvPr/>
        </p:nvGraphicFramePr>
        <p:xfrm>
          <a:off x="3957638" y="2733675"/>
          <a:ext cx="4479925" cy="523875"/>
        </p:xfrm>
        <a:graphic>
          <a:graphicData uri="http://schemas.openxmlformats.org/presentationml/2006/ole">
            <mc:AlternateContent xmlns:mc="http://schemas.openxmlformats.org/markup-compatibility/2006">
              <mc:Choice xmlns:v="urn:schemas-microsoft-com:vml" Requires="v">
                <p:oleObj spid="_x0000_s19567" name="Equation" r:id="rId9" imgW="2162144" imgH="123930" progId="Equation.DSMT4">
                  <p:embed/>
                </p:oleObj>
              </mc:Choice>
              <mc:Fallback>
                <p:oleObj name="Equation" r:id="rId9" imgW="2162144" imgH="12393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7638" y="2733675"/>
                        <a:ext cx="4479925" cy="523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6" name="Object 12"/>
          <p:cNvGraphicFramePr>
            <a:graphicFrameLocks noChangeAspect="1"/>
          </p:cNvGraphicFramePr>
          <p:nvPr/>
        </p:nvGraphicFramePr>
        <p:xfrm>
          <a:off x="3200400" y="1752600"/>
          <a:ext cx="2871788" cy="1008063"/>
        </p:xfrm>
        <a:graphic>
          <a:graphicData uri="http://schemas.openxmlformats.org/presentationml/2006/ole">
            <mc:AlternateContent xmlns:mc="http://schemas.openxmlformats.org/markup-compatibility/2006">
              <mc:Choice xmlns:v="urn:schemas-microsoft-com:vml" Requires="v">
                <p:oleObj spid="_x0000_s19568" name="Equation" r:id="rId11" imgW="1076210" imgH="352350" progId="Equation.DSMT4">
                  <p:embed/>
                </p:oleObj>
              </mc:Choice>
              <mc:Fallback>
                <p:oleObj name="Equation" r:id="rId11" imgW="1076210" imgH="35235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1752600"/>
                        <a:ext cx="2871788" cy="10080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Text Box 13"/>
          <p:cNvSpPr txBox="1">
            <a:spLocks noChangeArrowheads="1"/>
          </p:cNvSpPr>
          <p:nvPr/>
        </p:nvSpPr>
        <p:spPr bwMode="auto">
          <a:xfrm>
            <a:off x="250825" y="4868863"/>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zh-CN" altLang="en-US" sz="2400">
                <a:solidFill>
                  <a:srgbClr val="FFFFCC"/>
                </a:solidFill>
              </a:rPr>
              <a:t>于是得 </a:t>
            </a:r>
            <a:endParaRPr lang="zh-CN" altLang="en-US"/>
          </a:p>
        </p:txBody>
      </p:sp>
      <p:sp>
        <p:nvSpPr>
          <p:cNvPr id="19468"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3AA831CF-EF99-400D-9751-18B4BE30CA43}" type="slidenum">
              <a:rPr lang="en-US" altLang="zh-CN" b="0" smtClean="0"/>
              <a:pPr eaLnBrk="1" hangingPunct="1"/>
              <a:t>22</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636"/>
                                        </p:tgtEl>
                                        <p:attrNameLst>
                                          <p:attrName>style.visibility</p:attrName>
                                        </p:attrNameLst>
                                      </p:cBhvr>
                                      <p:to>
                                        <p:strVal val="visible"/>
                                      </p:to>
                                    </p:set>
                                    <p:animEffect transition="in" filter="dissolve">
                                      <p:cBhvr>
                                        <p:cTn id="7" dur="500"/>
                                        <p:tgtEl>
                                          <p:spTgt spid="26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 calcmode="lin" valueType="num">
                                      <p:cBhvr additive="base">
                                        <p:cTn id="12" dur="1000" fill="hold"/>
                                        <p:tgtEl>
                                          <p:spTgt spid="26627"/>
                                        </p:tgtEl>
                                        <p:attrNameLst>
                                          <p:attrName>ppt_x</p:attrName>
                                        </p:attrNameLst>
                                      </p:cBhvr>
                                      <p:tavLst>
                                        <p:tav tm="0">
                                          <p:val>
                                            <p:strVal val="0-#ppt_w/2"/>
                                          </p:val>
                                        </p:tav>
                                        <p:tav tm="100000">
                                          <p:val>
                                            <p:strVal val="#ppt_x"/>
                                          </p:val>
                                        </p:tav>
                                      </p:tavLst>
                                    </p:anim>
                                    <p:anim calcmode="lin" valueType="num">
                                      <p:cBhvr additive="base">
                                        <p:cTn id="13" dur="1000" fill="hold"/>
                                        <p:tgtEl>
                                          <p:spTgt spid="2662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2" presetClass="entr" presetSubtype="8" fill="hold" nodeType="afterEffect">
                                  <p:stCondLst>
                                    <p:cond delay="0"/>
                                  </p:stCondLst>
                                  <p:childTnLst>
                                    <p:set>
                                      <p:cBhvr>
                                        <p:cTn id="16" dur="1" fill="hold">
                                          <p:stCondLst>
                                            <p:cond delay="0"/>
                                          </p:stCondLst>
                                        </p:cTn>
                                        <p:tgtEl>
                                          <p:spTgt spid="26635"/>
                                        </p:tgtEl>
                                        <p:attrNameLst>
                                          <p:attrName>style.visibility</p:attrName>
                                        </p:attrNameLst>
                                      </p:cBhvr>
                                      <p:to>
                                        <p:strVal val="visible"/>
                                      </p:to>
                                    </p:set>
                                    <p:animEffect transition="in" filter="slide(fromLeft)">
                                      <p:cBhvr>
                                        <p:cTn id="17" dur="1000"/>
                                        <p:tgtEl>
                                          <p:spTgt spid="266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6628"/>
                                        </p:tgtEl>
                                        <p:attrNameLst>
                                          <p:attrName>style.visibility</p:attrName>
                                        </p:attrNameLst>
                                      </p:cBhvr>
                                      <p:to>
                                        <p:strVal val="visible"/>
                                      </p:to>
                                    </p:set>
                                    <p:anim calcmode="lin" valueType="num">
                                      <p:cBhvr additive="base">
                                        <p:cTn id="22" dur="1000" fill="hold"/>
                                        <p:tgtEl>
                                          <p:spTgt spid="26628"/>
                                        </p:tgtEl>
                                        <p:attrNameLst>
                                          <p:attrName>ppt_x</p:attrName>
                                        </p:attrNameLst>
                                      </p:cBhvr>
                                      <p:tavLst>
                                        <p:tav tm="0">
                                          <p:val>
                                            <p:strVal val="0-#ppt_w/2"/>
                                          </p:val>
                                        </p:tav>
                                        <p:tav tm="100000">
                                          <p:val>
                                            <p:strVal val="#ppt_x"/>
                                          </p:val>
                                        </p:tav>
                                      </p:tavLst>
                                    </p:anim>
                                    <p:anim calcmode="lin" valueType="num">
                                      <p:cBhvr additive="base">
                                        <p:cTn id="23" dur="1000" fill="hold"/>
                                        <p:tgtEl>
                                          <p:spTgt spid="2662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
                            </p:stCondLst>
                            <p:childTnLst>
                              <p:par>
                                <p:cTn id="25" presetID="2" presetClass="entr" presetSubtype="8" fill="hold" nodeType="afterEffect">
                                  <p:stCondLst>
                                    <p:cond delay="0"/>
                                  </p:stCondLst>
                                  <p:childTnLst>
                                    <p:set>
                                      <p:cBhvr>
                                        <p:cTn id="26" dur="1" fill="hold">
                                          <p:stCondLst>
                                            <p:cond delay="0"/>
                                          </p:stCondLst>
                                        </p:cTn>
                                        <p:tgtEl>
                                          <p:spTgt spid="26634"/>
                                        </p:tgtEl>
                                        <p:attrNameLst>
                                          <p:attrName>style.visibility</p:attrName>
                                        </p:attrNameLst>
                                      </p:cBhvr>
                                      <p:to>
                                        <p:strVal val="visible"/>
                                      </p:to>
                                    </p:set>
                                    <p:anim calcmode="lin" valueType="num">
                                      <p:cBhvr additive="base">
                                        <p:cTn id="27" dur="1000" fill="hold"/>
                                        <p:tgtEl>
                                          <p:spTgt spid="26634"/>
                                        </p:tgtEl>
                                        <p:attrNameLst>
                                          <p:attrName>ppt_x</p:attrName>
                                        </p:attrNameLst>
                                      </p:cBhvr>
                                      <p:tavLst>
                                        <p:tav tm="0">
                                          <p:val>
                                            <p:strVal val="0-#ppt_w/2"/>
                                          </p:val>
                                        </p:tav>
                                        <p:tav tm="100000">
                                          <p:val>
                                            <p:strVal val="#ppt_x"/>
                                          </p:val>
                                        </p:tav>
                                      </p:tavLst>
                                    </p:anim>
                                    <p:anim calcmode="lin" valueType="num">
                                      <p:cBhvr additive="base">
                                        <p:cTn id="28" dur="1000" fill="hold"/>
                                        <p:tgtEl>
                                          <p:spTgt spid="26634"/>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6637"/>
                                        </p:tgtEl>
                                        <p:attrNameLst>
                                          <p:attrName>style.visibility</p:attrName>
                                        </p:attrNameLst>
                                      </p:cBhvr>
                                      <p:to>
                                        <p:strVal val="visible"/>
                                      </p:to>
                                    </p:set>
                                    <p:anim calcmode="lin" valueType="num">
                                      <p:cBhvr additive="base">
                                        <p:cTn id="33" dur="1000" fill="hold"/>
                                        <p:tgtEl>
                                          <p:spTgt spid="26637"/>
                                        </p:tgtEl>
                                        <p:attrNameLst>
                                          <p:attrName>ppt_x</p:attrName>
                                        </p:attrNameLst>
                                      </p:cBhvr>
                                      <p:tavLst>
                                        <p:tav tm="0">
                                          <p:val>
                                            <p:strVal val="0-#ppt_w/2"/>
                                          </p:val>
                                        </p:tav>
                                        <p:tav tm="100000">
                                          <p:val>
                                            <p:strVal val="#ppt_x"/>
                                          </p:val>
                                        </p:tav>
                                      </p:tavLst>
                                    </p:anim>
                                    <p:anim calcmode="lin" valueType="num">
                                      <p:cBhvr additive="base">
                                        <p:cTn id="34" dur="1000" fill="hold"/>
                                        <p:tgtEl>
                                          <p:spTgt spid="26637"/>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00"/>
                            </p:stCondLst>
                            <p:childTnLst>
                              <p:par>
                                <p:cTn id="36" presetID="9" presetClass="entr" presetSubtype="0" fill="hold" nodeType="afterEffect">
                                  <p:stCondLst>
                                    <p:cond delay="0"/>
                                  </p:stCondLst>
                                  <p:childTnLst>
                                    <p:set>
                                      <p:cBhvr>
                                        <p:cTn id="37" dur="1" fill="hold">
                                          <p:stCondLst>
                                            <p:cond delay="0"/>
                                          </p:stCondLst>
                                        </p:cTn>
                                        <p:tgtEl>
                                          <p:spTgt spid="26633"/>
                                        </p:tgtEl>
                                        <p:attrNameLst>
                                          <p:attrName>style.visibility</p:attrName>
                                        </p:attrNameLst>
                                      </p:cBhvr>
                                      <p:to>
                                        <p:strVal val="visible"/>
                                      </p:to>
                                    </p:set>
                                    <p:animEffect transition="in" filter="dissolve">
                                      <p:cBhvr>
                                        <p:cTn id="38" dur="500"/>
                                        <p:tgtEl>
                                          <p:spTgt spid="2663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630"/>
                                        </p:tgtEl>
                                        <p:attrNameLst>
                                          <p:attrName>style.visibility</p:attrName>
                                        </p:attrNameLst>
                                      </p:cBhvr>
                                      <p:to>
                                        <p:strVal val="visible"/>
                                      </p:to>
                                    </p:set>
                                    <p:anim calcmode="lin" valueType="num">
                                      <p:cBhvr additive="base">
                                        <p:cTn id="43" dur="1000" fill="hold"/>
                                        <p:tgtEl>
                                          <p:spTgt spid="26630"/>
                                        </p:tgtEl>
                                        <p:attrNameLst>
                                          <p:attrName>ppt_x</p:attrName>
                                        </p:attrNameLst>
                                      </p:cBhvr>
                                      <p:tavLst>
                                        <p:tav tm="0">
                                          <p:val>
                                            <p:strVal val="0-#ppt_w/2"/>
                                          </p:val>
                                        </p:tav>
                                        <p:tav tm="100000">
                                          <p:val>
                                            <p:strVal val="#ppt_x"/>
                                          </p:val>
                                        </p:tav>
                                      </p:tavLst>
                                    </p:anim>
                                    <p:anim calcmode="lin" valueType="num">
                                      <p:cBhvr additive="base">
                                        <p:cTn id="44" dur="1000" fill="hold"/>
                                        <p:tgtEl>
                                          <p:spTgt spid="26630"/>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1000"/>
                            </p:stCondLst>
                            <p:childTnLst>
                              <p:par>
                                <p:cTn id="46" presetID="9" presetClass="entr" presetSubtype="0" fill="hold" nodeType="afterEffect">
                                  <p:stCondLst>
                                    <p:cond delay="0"/>
                                  </p:stCondLst>
                                  <p:childTnLst>
                                    <p:set>
                                      <p:cBhvr>
                                        <p:cTn id="47" dur="1" fill="hold">
                                          <p:stCondLst>
                                            <p:cond delay="0"/>
                                          </p:stCondLst>
                                        </p:cTn>
                                        <p:tgtEl>
                                          <p:spTgt spid="26632"/>
                                        </p:tgtEl>
                                        <p:attrNameLst>
                                          <p:attrName>style.visibility</p:attrName>
                                        </p:attrNameLst>
                                      </p:cBhvr>
                                      <p:to>
                                        <p:strVal val="visible"/>
                                      </p:to>
                                    </p:set>
                                    <p:animEffect transition="in" filter="dissolve">
                                      <p:cBhvr>
                                        <p:cTn id="48"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P spid="26630" grpId="0" autoUpdateAnimBg="0"/>
      <p:bldP spid="2663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8" name="Text Box 72"/>
          <p:cNvSpPr txBox="1">
            <a:spLocks noChangeArrowheads="1"/>
          </p:cNvSpPr>
          <p:nvPr/>
        </p:nvSpPr>
        <p:spPr bwMode="auto">
          <a:xfrm>
            <a:off x="250825" y="188913"/>
            <a:ext cx="69119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defRPr/>
            </a:pPr>
            <a:r>
              <a:rPr lang="en-US" altLang="zh-CN" sz="2400" dirty="0">
                <a:solidFill>
                  <a:srgbClr val="66FFFF"/>
                </a:solidFill>
              </a:rPr>
              <a:t>        </a:t>
            </a:r>
            <a:r>
              <a:rPr lang="zh-CN" altLang="en-US" sz="2400" dirty="0">
                <a:solidFill>
                  <a:srgbClr val="66FFFF"/>
                </a:solidFill>
                <a:effectLst>
                  <a:outerShdw blurRad="38100" dist="38100" dir="2700000" algn="tl">
                    <a:srgbClr val="000000"/>
                  </a:outerShdw>
                </a:effectLst>
              </a:rPr>
              <a:t>例 </a:t>
            </a:r>
            <a:r>
              <a:rPr lang="en-US" altLang="zh-CN" sz="2400" dirty="0">
                <a:solidFill>
                  <a:srgbClr val="66FFFF"/>
                </a:solidFill>
                <a:effectLst>
                  <a:outerShdw blurRad="38100" dist="38100" dir="2700000" algn="tl">
                    <a:srgbClr val="000000"/>
                  </a:outerShdw>
                </a:effectLst>
              </a:rPr>
              <a:t>1.4</a:t>
            </a:r>
            <a:r>
              <a:rPr lang="en-US" altLang="zh-CN" sz="2400" dirty="0">
                <a:solidFill>
                  <a:srgbClr val="66FFFF"/>
                </a:solidFill>
              </a:rPr>
              <a:t>  </a:t>
            </a:r>
            <a:r>
              <a:rPr lang="zh-CN" altLang="en-US" sz="2400" dirty="0">
                <a:solidFill>
                  <a:srgbClr val="FFFFCC"/>
                </a:solidFill>
                <a:latin typeface="宋体" pitchFamily="2" charset="-122"/>
              </a:rPr>
              <a:t>将电子的</a:t>
            </a:r>
            <a:r>
              <a:rPr lang="zh-CN" altLang="en-US" sz="2400" dirty="0">
                <a:solidFill>
                  <a:srgbClr val="FFFFCC"/>
                </a:solidFill>
              </a:rPr>
              <a:t>扩散电流</a:t>
            </a:r>
            <a:r>
              <a:rPr lang="zh-CN" altLang="en-US" sz="2400" dirty="0">
                <a:solidFill>
                  <a:srgbClr val="FFFFCC"/>
                </a:solidFill>
                <a:latin typeface="宋体" pitchFamily="2" charset="-122"/>
                <a:cs typeface="Times New Roman" pitchFamily="18" charset="0"/>
              </a:rPr>
              <a:t>密度</a:t>
            </a:r>
            <a:r>
              <a:rPr lang="zh-CN" altLang="en-US" sz="2400" dirty="0">
                <a:solidFill>
                  <a:srgbClr val="FFFFCC"/>
                </a:solidFill>
                <a:latin typeface="宋体" pitchFamily="2" charset="-122"/>
              </a:rPr>
              <a:t>方程</a:t>
            </a:r>
            <a:endParaRPr lang="en-US" altLang="zh-CN" sz="2400" dirty="0">
              <a:solidFill>
                <a:srgbClr val="FFFF00"/>
              </a:solidFill>
            </a:endParaRPr>
          </a:p>
        </p:txBody>
      </p:sp>
      <p:sp>
        <p:nvSpPr>
          <p:cNvPr id="9289" name="Text Box 73"/>
          <p:cNvSpPr txBox="1">
            <a:spLocks noChangeArrowheads="1"/>
          </p:cNvSpPr>
          <p:nvPr/>
        </p:nvSpPr>
        <p:spPr bwMode="auto">
          <a:xfrm>
            <a:off x="250825" y="5013325"/>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a:solidFill>
                  <a:srgbClr val="FFFFCC"/>
                </a:solidFill>
              </a:rPr>
              <a:t>        </a:t>
            </a:r>
            <a:r>
              <a:rPr lang="zh-CN" altLang="en-US" sz="2400">
                <a:solidFill>
                  <a:srgbClr val="FFFFCC"/>
                </a:solidFill>
              </a:rPr>
              <a:t>同理可得</a:t>
            </a:r>
            <a:r>
              <a:rPr lang="zh-CN" altLang="en-US" sz="1200">
                <a:solidFill>
                  <a:srgbClr val="FFFFCC"/>
                </a:solidFill>
              </a:rPr>
              <a:t> </a:t>
            </a:r>
            <a:r>
              <a:rPr lang="zh-CN" altLang="en-US" sz="2400">
                <a:solidFill>
                  <a:srgbClr val="FFFF00"/>
                </a:solidFill>
                <a:effectLst>
                  <a:outerShdw blurRad="38100" dist="38100" dir="2700000" algn="tl">
                    <a:srgbClr val="000000"/>
                  </a:outerShdw>
                </a:effectLst>
              </a:rPr>
              <a:t>空穴的扩散方程，</a:t>
            </a:r>
            <a:r>
              <a:rPr lang="zh-CN" altLang="en-US" sz="2400">
                <a:solidFill>
                  <a:srgbClr val="FFFFCC"/>
                </a:solidFill>
              </a:rPr>
              <a:t> </a:t>
            </a:r>
          </a:p>
        </p:txBody>
      </p:sp>
      <p:sp>
        <p:nvSpPr>
          <p:cNvPr id="20484" name="Text Box 76"/>
          <p:cNvSpPr txBox="1">
            <a:spLocks noChangeArrowheads="1"/>
          </p:cNvSpPr>
          <p:nvPr/>
        </p:nvSpPr>
        <p:spPr bwMode="auto">
          <a:xfrm>
            <a:off x="250825" y="1524000"/>
            <a:ext cx="44735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60000"/>
              </a:lnSpc>
              <a:spcBef>
                <a:spcPct val="50000"/>
              </a:spcBef>
            </a:pPr>
            <a:r>
              <a:rPr lang="zh-CN" altLang="en-US" sz="2400">
                <a:solidFill>
                  <a:srgbClr val="FFFFCC"/>
                </a:solidFill>
              </a:rPr>
              <a:t>代入电子的连续性方程</a:t>
            </a:r>
            <a:endParaRPr lang="en-US" altLang="zh-CN" sz="2400">
              <a:solidFill>
                <a:srgbClr val="FFFFCC"/>
              </a:solidFill>
              <a:latin typeface="宋体" pitchFamily="2" charset="-122"/>
            </a:endParaRPr>
          </a:p>
        </p:txBody>
      </p:sp>
      <p:sp>
        <p:nvSpPr>
          <p:cNvPr id="9293" name="Text Box 77"/>
          <p:cNvSpPr txBox="1">
            <a:spLocks noChangeArrowheads="1"/>
          </p:cNvSpPr>
          <p:nvPr/>
        </p:nvSpPr>
        <p:spPr bwMode="auto">
          <a:xfrm>
            <a:off x="250825" y="3141663"/>
            <a:ext cx="864235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defRPr/>
            </a:pPr>
            <a:r>
              <a:rPr lang="zh-CN" altLang="en-US" sz="2400">
                <a:solidFill>
                  <a:srgbClr val="FFFFCC"/>
                </a:solidFill>
              </a:rPr>
              <a:t>设</a:t>
            </a:r>
            <a:r>
              <a:rPr lang="zh-CN" altLang="en-US" sz="1600">
                <a:solidFill>
                  <a:srgbClr val="FFFFCC"/>
                </a:solidFill>
              </a:rPr>
              <a:t> </a:t>
            </a:r>
            <a:r>
              <a:rPr lang="en-US" altLang="zh-CN" sz="2400" i="1">
                <a:solidFill>
                  <a:srgbClr val="FFFFCC"/>
                </a:solidFill>
              </a:rPr>
              <a:t>D</a:t>
            </a:r>
            <a:r>
              <a:rPr lang="en-US" altLang="zh-CN" sz="2400" baseline="-25000">
                <a:solidFill>
                  <a:srgbClr val="FFFFCC"/>
                </a:solidFill>
              </a:rPr>
              <a:t>n</a:t>
            </a:r>
            <a:r>
              <a:rPr lang="zh-CN" altLang="en-US" sz="2400">
                <a:solidFill>
                  <a:srgbClr val="FFFFCC"/>
                </a:solidFill>
              </a:rPr>
              <a:t>为常数，再将</a:t>
            </a:r>
            <a:r>
              <a:rPr lang="zh-CN" altLang="en-US" sz="1600">
                <a:solidFill>
                  <a:srgbClr val="FFFFCC"/>
                </a:solidFill>
              </a:rPr>
              <a:t> </a:t>
            </a:r>
            <a:r>
              <a:rPr lang="en-US" altLang="zh-CN" sz="2400" i="1">
                <a:solidFill>
                  <a:srgbClr val="FFFFCC"/>
                </a:solidFill>
              </a:rPr>
              <a:t>U</a:t>
            </a:r>
            <a:r>
              <a:rPr lang="en-US" altLang="zh-CN" sz="2400" baseline="-25000">
                <a:solidFill>
                  <a:srgbClr val="FFFFCC"/>
                </a:solidFill>
              </a:rPr>
              <a:t>n</a:t>
            </a:r>
            <a:r>
              <a:rPr lang="en-US" altLang="zh-CN" sz="1400">
                <a:solidFill>
                  <a:srgbClr val="FFFFCC"/>
                </a:solidFill>
              </a:rPr>
              <a:t> </a:t>
            </a:r>
            <a:r>
              <a:rPr lang="zh-CN" altLang="en-US" sz="2400">
                <a:solidFill>
                  <a:srgbClr val="FFFFCC"/>
                </a:solidFill>
              </a:rPr>
              <a:t>的表达式代入，可得</a:t>
            </a:r>
            <a:r>
              <a:rPr lang="zh-CN" altLang="en-US" sz="1200">
                <a:solidFill>
                  <a:srgbClr val="FFFFCC"/>
                </a:solidFill>
              </a:rPr>
              <a:t> </a:t>
            </a:r>
            <a:r>
              <a:rPr lang="zh-CN" altLang="en-US" sz="2400">
                <a:solidFill>
                  <a:srgbClr val="FFFF00"/>
                </a:solidFill>
                <a:effectLst>
                  <a:outerShdw blurRad="38100" dist="38100" dir="2700000" algn="tl">
                    <a:srgbClr val="000000"/>
                  </a:outerShdw>
                </a:effectLst>
              </a:rPr>
              <a:t>电子的扩散方程，</a:t>
            </a:r>
          </a:p>
        </p:txBody>
      </p:sp>
      <p:graphicFrame>
        <p:nvGraphicFramePr>
          <p:cNvPr id="20486" name="Object 78"/>
          <p:cNvGraphicFramePr>
            <a:graphicFrameLocks noChangeAspect="1"/>
          </p:cNvGraphicFramePr>
          <p:nvPr/>
        </p:nvGraphicFramePr>
        <p:xfrm>
          <a:off x="3657600" y="685800"/>
          <a:ext cx="1662113" cy="841375"/>
        </p:xfrm>
        <a:graphic>
          <a:graphicData uri="http://schemas.openxmlformats.org/presentationml/2006/ole">
            <mc:AlternateContent xmlns:mc="http://schemas.openxmlformats.org/markup-compatibility/2006">
              <mc:Choice xmlns:v="urn:schemas-microsoft-com:vml" Requires="v">
                <p:oleObj spid="_x0000_s20569" name="Equation" r:id="rId3" imgW="676143" imgH="276210" progId="Equation.DSMT4">
                  <p:embed/>
                </p:oleObj>
              </mc:Choice>
              <mc:Fallback>
                <p:oleObj name="Equation" r:id="rId3" imgW="676143" imgH="276210" progId="Equation.DSMT4">
                  <p:embed/>
                  <p:pic>
                    <p:nvPicPr>
                      <p:cNvPr id="0"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685800"/>
                        <a:ext cx="1662113"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79"/>
          <p:cNvGraphicFramePr>
            <a:graphicFrameLocks noChangeAspect="1"/>
          </p:cNvGraphicFramePr>
          <p:nvPr/>
        </p:nvGraphicFramePr>
        <p:xfrm>
          <a:off x="3441700" y="2286000"/>
          <a:ext cx="2295525" cy="892175"/>
        </p:xfrm>
        <a:graphic>
          <a:graphicData uri="http://schemas.openxmlformats.org/presentationml/2006/ole">
            <mc:AlternateContent xmlns:mc="http://schemas.openxmlformats.org/markup-compatibility/2006">
              <mc:Choice xmlns:v="urn:schemas-microsoft-com:vml" Requires="v">
                <p:oleObj spid="_x0000_s20570" name="Equation" r:id="rId5" imgW="961943" imgH="304830" progId="Equation.DSMT4">
                  <p:embed/>
                </p:oleObj>
              </mc:Choice>
              <mc:Fallback>
                <p:oleObj name="Equation" r:id="rId5" imgW="961943" imgH="304830" progId="Equation.DSMT4">
                  <p:embed/>
                  <p:pic>
                    <p:nvPicPr>
                      <p:cNvPr id="0" name="Object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700" y="2286000"/>
                        <a:ext cx="22955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6" name="Rectangle 80"/>
          <p:cNvSpPr>
            <a:spLocks noChangeArrowheads="1"/>
          </p:cNvSpPr>
          <p:nvPr/>
        </p:nvSpPr>
        <p:spPr bwMode="auto">
          <a:xfrm>
            <a:off x="2563813" y="3860800"/>
            <a:ext cx="4038600" cy="1008063"/>
          </a:xfrm>
          <a:prstGeom prst="rect">
            <a:avLst/>
          </a:prstGeom>
          <a:solidFill>
            <a:srgbClr val="66FF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297" name="Object 81"/>
          <p:cNvGraphicFramePr>
            <a:graphicFrameLocks noChangeAspect="1"/>
          </p:cNvGraphicFramePr>
          <p:nvPr/>
        </p:nvGraphicFramePr>
        <p:xfrm>
          <a:off x="3200400" y="3886200"/>
          <a:ext cx="2778125" cy="1008063"/>
        </p:xfrm>
        <a:graphic>
          <a:graphicData uri="http://schemas.openxmlformats.org/presentationml/2006/ole">
            <mc:AlternateContent xmlns:mc="http://schemas.openxmlformats.org/markup-compatibility/2006">
              <mc:Choice xmlns:v="urn:schemas-microsoft-com:vml" Requires="v">
                <p:oleObj spid="_x0000_s20571" name="Equation" r:id="rId7" imgW="1130300" imgH="457200" progId="Equation.DSMT4">
                  <p:embed/>
                </p:oleObj>
              </mc:Choice>
              <mc:Fallback>
                <p:oleObj name="Equation" r:id="rId7" imgW="1130300" imgH="457200" progId="Equation.DSMT4">
                  <p:embed/>
                  <p:pic>
                    <p:nvPicPr>
                      <p:cNvPr id="0" name="Object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886200"/>
                        <a:ext cx="2778125"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8" name="Rectangle 82"/>
          <p:cNvSpPr>
            <a:spLocks noChangeArrowheads="1"/>
          </p:cNvSpPr>
          <p:nvPr/>
        </p:nvSpPr>
        <p:spPr bwMode="auto">
          <a:xfrm>
            <a:off x="2555875" y="5589588"/>
            <a:ext cx="4038600" cy="1008062"/>
          </a:xfrm>
          <a:prstGeom prst="rect">
            <a:avLst/>
          </a:prstGeom>
          <a:solidFill>
            <a:srgbClr val="66FF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299" name="Object 83"/>
          <p:cNvGraphicFramePr>
            <a:graphicFrameLocks noChangeAspect="1"/>
          </p:cNvGraphicFramePr>
          <p:nvPr/>
        </p:nvGraphicFramePr>
        <p:xfrm>
          <a:off x="3276600" y="5562600"/>
          <a:ext cx="2778125" cy="1042988"/>
        </p:xfrm>
        <a:graphic>
          <a:graphicData uri="http://schemas.openxmlformats.org/presentationml/2006/ole">
            <mc:AlternateContent xmlns:mc="http://schemas.openxmlformats.org/markup-compatibility/2006">
              <mc:Choice xmlns:v="urn:schemas-microsoft-com:vml" Requires="v">
                <p:oleObj spid="_x0000_s20572" name="Equation" r:id="rId9" imgW="1155700" imgH="469900" progId="Equation.DSMT4">
                  <p:embed/>
                </p:oleObj>
              </mc:Choice>
              <mc:Fallback>
                <p:oleObj name="Equation" r:id="rId9" imgW="1155700" imgH="469900" progId="Equation.DSMT4">
                  <p:embed/>
                  <p:pic>
                    <p:nvPicPr>
                      <p:cNvPr id="0" name="Object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5562600"/>
                        <a:ext cx="2778125"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2"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6DABF31C-96D3-44FD-9A8D-29545AEDD501}" type="slidenum">
              <a:rPr lang="en-US" altLang="zh-CN" b="0" smtClean="0"/>
              <a:pPr eaLnBrk="1" hangingPunct="1"/>
              <a:t>23</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93"/>
                                        </p:tgtEl>
                                        <p:attrNameLst>
                                          <p:attrName>style.visibility</p:attrName>
                                        </p:attrNameLst>
                                      </p:cBhvr>
                                      <p:to>
                                        <p:strVal val="visible"/>
                                      </p:to>
                                    </p:set>
                                    <p:anim calcmode="lin" valueType="num">
                                      <p:cBhvr additive="base">
                                        <p:cTn id="7" dur="500" fill="hold"/>
                                        <p:tgtEl>
                                          <p:spTgt spid="9293"/>
                                        </p:tgtEl>
                                        <p:attrNameLst>
                                          <p:attrName>ppt_x</p:attrName>
                                        </p:attrNameLst>
                                      </p:cBhvr>
                                      <p:tavLst>
                                        <p:tav tm="0">
                                          <p:val>
                                            <p:strVal val="0-#ppt_w/2"/>
                                          </p:val>
                                        </p:tav>
                                        <p:tav tm="100000">
                                          <p:val>
                                            <p:strVal val="#ppt_x"/>
                                          </p:val>
                                        </p:tav>
                                      </p:tavLst>
                                    </p:anim>
                                    <p:anim calcmode="lin" valueType="num">
                                      <p:cBhvr additive="base">
                                        <p:cTn id="8" dur="500" fill="hold"/>
                                        <p:tgtEl>
                                          <p:spTgt spid="9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9296"/>
                                        </p:tgtEl>
                                        <p:attrNameLst>
                                          <p:attrName>style.visibility</p:attrName>
                                        </p:attrNameLst>
                                      </p:cBhvr>
                                      <p:to>
                                        <p:strVal val="visible"/>
                                      </p:to>
                                    </p:set>
                                    <p:animEffect transition="in" filter="barn(outVertical)">
                                      <p:cBhvr>
                                        <p:cTn id="13" dur="500"/>
                                        <p:tgtEl>
                                          <p:spTgt spid="9296"/>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9297"/>
                                        </p:tgtEl>
                                        <p:attrNameLst>
                                          <p:attrName>style.visibility</p:attrName>
                                        </p:attrNameLst>
                                      </p:cBhvr>
                                      <p:to>
                                        <p:strVal val="visible"/>
                                      </p:to>
                                    </p:set>
                                    <p:animEffect transition="in" filter="dissolve">
                                      <p:cBhvr>
                                        <p:cTn id="17" dur="500"/>
                                        <p:tgtEl>
                                          <p:spTgt spid="92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289"/>
                                        </p:tgtEl>
                                        <p:attrNameLst>
                                          <p:attrName>style.visibility</p:attrName>
                                        </p:attrNameLst>
                                      </p:cBhvr>
                                      <p:to>
                                        <p:strVal val="visible"/>
                                      </p:to>
                                    </p:set>
                                    <p:anim calcmode="lin" valueType="num">
                                      <p:cBhvr additive="base">
                                        <p:cTn id="22" dur="500" fill="hold"/>
                                        <p:tgtEl>
                                          <p:spTgt spid="9289"/>
                                        </p:tgtEl>
                                        <p:attrNameLst>
                                          <p:attrName>ppt_x</p:attrName>
                                        </p:attrNameLst>
                                      </p:cBhvr>
                                      <p:tavLst>
                                        <p:tav tm="0">
                                          <p:val>
                                            <p:strVal val="0-#ppt_w/2"/>
                                          </p:val>
                                        </p:tav>
                                        <p:tav tm="100000">
                                          <p:val>
                                            <p:strVal val="#ppt_x"/>
                                          </p:val>
                                        </p:tav>
                                      </p:tavLst>
                                    </p:anim>
                                    <p:anim calcmode="lin" valueType="num">
                                      <p:cBhvr additive="base">
                                        <p:cTn id="23" dur="500" fill="hold"/>
                                        <p:tgtEl>
                                          <p:spTgt spid="9289"/>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16" presetClass="entr" presetSubtype="37" fill="hold" grpId="0" nodeType="afterEffect">
                                  <p:stCondLst>
                                    <p:cond delay="0"/>
                                  </p:stCondLst>
                                  <p:childTnLst>
                                    <p:set>
                                      <p:cBhvr>
                                        <p:cTn id="26" dur="1" fill="hold">
                                          <p:stCondLst>
                                            <p:cond delay="0"/>
                                          </p:stCondLst>
                                        </p:cTn>
                                        <p:tgtEl>
                                          <p:spTgt spid="9298"/>
                                        </p:tgtEl>
                                        <p:attrNameLst>
                                          <p:attrName>style.visibility</p:attrName>
                                        </p:attrNameLst>
                                      </p:cBhvr>
                                      <p:to>
                                        <p:strVal val="visible"/>
                                      </p:to>
                                    </p:set>
                                    <p:animEffect transition="in" filter="barn(outVertical)">
                                      <p:cBhvr>
                                        <p:cTn id="27" dur="500"/>
                                        <p:tgtEl>
                                          <p:spTgt spid="9298"/>
                                        </p:tgtEl>
                                      </p:cBhvr>
                                    </p:animEffect>
                                  </p:childTnLst>
                                </p:cTn>
                              </p:par>
                            </p:childTnLst>
                          </p:cTn>
                        </p:par>
                        <p:par>
                          <p:cTn id="28" fill="hold" nodeType="afterGroup">
                            <p:stCondLst>
                              <p:cond delay="1000"/>
                            </p:stCondLst>
                            <p:childTnLst>
                              <p:par>
                                <p:cTn id="29" presetID="9" presetClass="entr" presetSubtype="0" fill="hold" nodeType="afterEffect">
                                  <p:stCondLst>
                                    <p:cond delay="0"/>
                                  </p:stCondLst>
                                  <p:childTnLst>
                                    <p:set>
                                      <p:cBhvr>
                                        <p:cTn id="30" dur="1" fill="hold">
                                          <p:stCondLst>
                                            <p:cond delay="0"/>
                                          </p:stCondLst>
                                        </p:cTn>
                                        <p:tgtEl>
                                          <p:spTgt spid="9299"/>
                                        </p:tgtEl>
                                        <p:attrNameLst>
                                          <p:attrName>style.visibility</p:attrName>
                                        </p:attrNameLst>
                                      </p:cBhvr>
                                      <p:to>
                                        <p:strVal val="visible"/>
                                      </p:to>
                                    </p:set>
                                    <p:animEffect transition="in" filter="dissolve">
                                      <p:cBhvr>
                                        <p:cTn id="31" dur="500"/>
                                        <p:tgtEl>
                                          <p:spTgt spid="9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utoUpdateAnimBg="0"/>
      <p:bldP spid="9293" grpId="0" autoUpdateAnimBg="0"/>
      <p:bldP spid="9296" grpId="0" animBg="1"/>
      <p:bldP spid="929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2" name="Rectangle 38"/>
          <p:cNvSpPr>
            <a:spLocks noChangeArrowheads="1"/>
          </p:cNvSpPr>
          <p:nvPr/>
        </p:nvSpPr>
        <p:spPr bwMode="auto">
          <a:xfrm>
            <a:off x="250825" y="2192338"/>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dirty="0">
                <a:solidFill>
                  <a:srgbClr val="FF00FF"/>
                </a:solidFill>
              </a:rPr>
              <a:t>       </a:t>
            </a:r>
            <a:r>
              <a:rPr lang="zh-CN" altLang="en-US" sz="2400" dirty="0">
                <a:solidFill>
                  <a:srgbClr val="66FFFF"/>
                </a:solidFill>
                <a:effectLst>
                  <a:outerShdw blurRad="38100" dist="38100" dir="2700000" algn="tl">
                    <a:srgbClr val="000000"/>
                  </a:outerShdw>
                </a:effectLst>
              </a:rPr>
              <a:t>例 </a:t>
            </a:r>
            <a:r>
              <a:rPr lang="en-US" altLang="zh-CN" sz="2400" dirty="0">
                <a:solidFill>
                  <a:srgbClr val="66FFFF"/>
                </a:solidFill>
                <a:effectLst>
                  <a:outerShdw blurRad="38100" dist="38100" dir="2700000" algn="tl">
                    <a:srgbClr val="000000"/>
                  </a:outerShdw>
                </a:effectLst>
              </a:rPr>
              <a:t>1.5</a:t>
            </a:r>
            <a:r>
              <a:rPr lang="en-US" altLang="zh-CN" sz="2400" dirty="0">
                <a:solidFill>
                  <a:srgbClr val="66FFFF"/>
                </a:solidFill>
              </a:rPr>
              <a:t>   </a:t>
            </a:r>
            <a:r>
              <a:rPr lang="zh-CN" altLang="en-US" sz="2400" dirty="0">
                <a:solidFill>
                  <a:srgbClr val="FFFFCC"/>
                </a:solidFill>
              </a:rPr>
              <a:t>对于泊松方程的积分形式，</a:t>
            </a:r>
          </a:p>
        </p:txBody>
      </p:sp>
      <p:graphicFrame>
        <p:nvGraphicFramePr>
          <p:cNvPr id="11304" name="Object 40"/>
          <p:cNvGraphicFramePr>
            <a:graphicFrameLocks noChangeAspect="1"/>
          </p:cNvGraphicFramePr>
          <p:nvPr/>
        </p:nvGraphicFramePr>
        <p:xfrm>
          <a:off x="3001963" y="4932363"/>
          <a:ext cx="3370262" cy="954087"/>
        </p:xfrm>
        <a:graphic>
          <a:graphicData uri="http://schemas.openxmlformats.org/presentationml/2006/ole">
            <mc:AlternateContent xmlns:mc="http://schemas.openxmlformats.org/markup-compatibility/2006">
              <mc:Choice xmlns:v="urn:schemas-microsoft-com:vml" Requires="v">
                <p:oleObj spid="_x0000_s21550" name="Equation" r:id="rId3" imgW="1266923" imgH="314280" progId="Equation.DSMT4">
                  <p:embed/>
                </p:oleObj>
              </mc:Choice>
              <mc:Fallback>
                <p:oleObj name="Equation" r:id="rId3" imgW="1266923" imgH="314280" progId="Equation.DSMT4">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963" y="4932363"/>
                        <a:ext cx="3370262" cy="9540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8" name="Text Box 41"/>
          <p:cNvSpPr txBox="1">
            <a:spLocks noChangeArrowheads="1"/>
          </p:cNvSpPr>
          <p:nvPr/>
        </p:nvSpPr>
        <p:spPr bwMode="auto">
          <a:xfrm>
            <a:off x="250825" y="1460500"/>
            <a:ext cx="684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也可对积分形式的基本方程进行简化。</a:t>
            </a:r>
          </a:p>
        </p:txBody>
      </p:sp>
      <p:graphicFrame>
        <p:nvGraphicFramePr>
          <p:cNvPr id="11306" name="Object 42"/>
          <p:cNvGraphicFramePr>
            <a:graphicFrameLocks noChangeAspect="1"/>
          </p:cNvGraphicFramePr>
          <p:nvPr/>
        </p:nvGraphicFramePr>
        <p:xfrm>
          <a:off x="2105025" y="2874963"/>
          <a:ext cx="5316538" cy="960437"/>
        </p:xfrm>
        <a:graphic>
          <a:graphicData uri="http://schemas.openxmlformats.org/presentationml/2006/ole">
            <mc:AlternateContent xmlns:mc="http://schemas.openxmlformats.org/markup-compatibility/2006">
              <mc:Choice xmlns:v="urn:schemas-microsoft-com:vml" Requires="v">
                <p:oleObj spid="_x0000_s21551" name="Equation" r:id="rId5" imgW="2171599" imgH="314280" progId="Equation.DSMT4">
                  <p:embed/>
                </p:oleObj>
              </mc:Choice>
              <mc:Fallback>
                <p:oleObj name="Equation" r:id="rId5" imgW="2171599" imgH="314280" progId="Equation.DSMT4">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025" y="2874963"/>
                        <a:ext cx="5316538"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7" name="Text Box 43"/>
          <p:cNvSpPr txBox="1">
            <a:spLocks noChangeArrowheads="1"/>
          </p:cNvSpPr>
          <p:nvPr/>
        </p:nvSpPr>
        <p:spPr bwMode="auto">
          <a:xfrm>
            <a:off x="250825" y="4094163"/>
            <a:ext cx="397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zh-CN" altLang="en-US" sz="2400">
                <a:solidFill>
                  <a:srgbClr val="FFFFCC"/>
                </a:solidFill>
              </a:rPr>
              <a:t>在</a:t>
            </a:r>
            <a:r>
              <a:rPr lang="zh-CN" altLang="en-US">
                <a:solidFill>
                  <a:srgbClr val="FFFFCC"/>
                </a:solidFill>
              </a:rPr>
              <a:t> </a:t>
            </a:r>
            <a:r>
              <a:rPr lang="en-US" altLang="zh-CN" sz="2400">
                <a:solidFill>
                  <a:srgbClr val="FFFFCC"/>
                </a:solidFill>
              </a:rPr>
              <a:t>N</a:t>
            </a:r>
            <a:r>
              <a:rPr lang="en-US" altLang="zh-CN" sz="1600">
                <a:solidFill>
                  <a:srgbClr val="FFFFCC"/>
                </a:solidFill>
              </a:rPr>
              <a:t> </a:t>
            </a:r>
            <a:r>
              <a:rPr lang="zh-CN" altLang="en-US" sz="2400">
                <a:solidFill>
                  <a:srgbClr val="FFFFCC"/>
                </a:solidFill>
              </a:rPr>
              <a:t>型耗尽区中可简化为</a:t>
            </a:r>
            <a:endParaRPr lang="zh-CN" altLang="en-US" sz="2400"/>
          </a:p>
        </p:txBody>
      </p:sp>
      <p:sp>
        <p:nvSpPr>
          <p:cNvPr id="21511"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7D9B0D81-9656-42C0-BA64-7649DA2609D8}" type="slidenum">
              <a:rPr lang="en-US" altLang="zh-CN" b="0" smtClean="0"/>
              <a:pPr eaLnBrk="1" hangingPunct="1"/>
              <a:t>24</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02"/>
                                        </p:tgtEl>
                                        <p:attrNameLst>
                                          <p:attrName>style.visibility</p:attrName>
                                        </p:attrNameLst>
                                      </p:cBhvr>
                                      <p:to>
                                        <p:strVal val="visible"/>
                                      </p:to>
                                    </p:set>
                                    <p:anim calcmode="lin" valueType="num">
                                      <p:cBhvr additive="base">
                                        <p:cTn id="7" dur="500" fill="hold"/>
                                        <p:tgtEl>
                                          <p:spTgt spid="11302"/>
                                        </p:tgtEl>
                                        <p:attrNameLst>
                                          <p:attrName>ppt_x</p:attrName>
                                        </p:attrNameLst>
                                      </p:cBhvr>
                                      <p:tavLst>
                                        <p:tav tm="0">
                                          <p:val>
                                            <p:strVal val="0-#ppt_w/2"/>
                                          </p:val>
                                        </p:tav>
                                        <p:tav tm="100000">
                                          <p:val>
                                            <p:strVal val="#ppt_x"/>
                                          </p:val>
                                        </p:tav>
                                      </p:tavLst>
                                    </p:anim>
                                    <p:anim calcmode="lin" valueType="num">
                                      <p:cBhvr additive="base">
                                        <p:cTn id="8" dur="500" fill="hold"/>
                                        <p:tgtEl>
                                          <p:spTgt spid="113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1306"/>
                                        </p:tgtEl>
                                        <p:attrNameLst>
                                          <p:attrName>style.visibility</p:attrName>
                                        </p:attrNameLst>
                                      </p:cBhvr>
                                      <p:to>
                                        <p:strVal val="visible"/>
                                      </p:to>
                                    </p:set>
                                    <p:anim calcmode="lin" valueType="num">
                                      <p:cBhvr additive="base">
                                        <p:cTn id="12" dur="500" fill="hold"/>
                                        <p:tgtEl>
                                          <p:spTgt spid="11306"/>
                                        </p:tgtEl>
                                        <p:attrNameLst>
                                          <p:attrName>ppt_x</p:attrName>
                                        </p:attrNameLst>
                                      </p:cBhvr>
                                      <p:tavLst>
                                        <p:tav tm="0">
                                          <p:val>
                                            <p:strVal val="0-#ppt_w/2"/>
                                          </p:val>
                                        </p:tav>
                                        <p:tav tm="100000">
                                          <p:val>
                                            <p:strVal val="#ppt_x"/>
                                          </p:val>
                                        </p:tav>
                                      </p:tavLst>
                                    </p:anim>
                                    <p:anim calcmode="lin" valueType="num">
                                      <p:cBhvr additive="base">
                                        <p:cTn id="13" dur="500" fill="hold"/>
                                        <p:tgtEl>
                                          <p:spTgt spid="1130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307"/>
                                        </p:tgtEl>
                                        <p:attrNameLst>
                                          <p:attrName>style.visibility</p:attrName>
                                        </p:attrNameLst>
                                      </p:cBhvr>
                                      <p:to>
                                        <p:strVal val="visible"/>
                                      </p:to>
                                    </p:set>
                                    <p:anim calcmode="lin" valueType="num">
                                      <p:cBhvr additive="base">
                                        <p:cTn id="18" dur="500" fill="hold"/>
                                        <p:tgtEl>
                                          <p:spTgt spid="11307"/>
                                        </p:tgtEl>
                                        <p:attrNameLst>
                                          <p:attrName>ppt_x</p:attrName>
                                        </p:attrNameLst>
                                      </p:cBhvr>
                                      <p:tavLst>
                                        <p:tav tm="0">
                                          <p:val>
                                            <p:strVal val="0-#ppt_w/2"/>
                                          </p:val>
                                        </p:tav>
                                        <p:tav tm="100000">
                                          <p:val>
                                            <p:strVal val="#ppt_x"/>
                                          </p:val>
                                        </p:tav>
                                      </p:tavLst>
                                    </p:anim>
                                    <p:anim calcmode="lin" valueType="num">
                                      <p:cBhvr additive="base">
                                        <p:cTn id="19" dur="500" fill="hold"/>
                                        <p:tgtEl>
                                          <p:spTgt spid="1130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11304"/>
                                        </p:tgtEl>
                                        <p:attrNameLst>
                                          <p:attrName>style.visibility</p:attrName>
                                        </p:attrNameLst>
                                      </p:cBhvr>
                                      <p:to>
                                        <p:strVal val="visible"/>
                                      </p:to>
                                    </p:set>
                                    <p:animEffect transition="in" filter="dissolve">
                                      <p:cBhvr>
                                        <p:cTn id="23" dur="500"/>
                                        <p:tgtEl>
                                          <p:spTgt spid="1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2" grpId="0" autoUpdateAnimBg="0"/>
      <p:bldP spid="1130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026"/>
          <p:cNvSpPr txBox="1">
            <a:spLocks noChangeArrowheads="1"/>
          </p:cNvSpPr>
          <p:nvPr/>
        </p:nvSpPr>
        <p:spPr bwMode="auto">
          <a:xfrm>
            <a:off x="250825" y="3562350"/>
            <a:ext cx="8736013"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60000"/>
              </a:lnSpc>
            </a:pPr>
            <a:r>
              <a:rPr lang="zh-CN" altLang="en-US" sz="2400">
                <a:solidFill>
                  <a:srgbClr val="FFFFCC"/>
                </a:solidFill>
              </a:rPr>
              <a:t>式中，                                                           ，分别代表体积</a:t>
            </a:r>
            <a:r>
              <a:rPr lang="zh-CN" altLang="en-US" sz="1600">
                <a:solidFill>
                  <a:srgbClr val="FFFFCC"/>
                </a:solidFill>
              </a:rPr>
              <a:t> </a:t>
            </a:r>
            <a:r>
              <a:rPr lang="en-US" altLang="zh-CN" sz="2400" i="1">
                <a:solidFill>
                  <a:srgbClr val="FFFFCC"/>
                </a:solidFill>
              </a:rPr>
              <a:t>V</a:t>
            </a:r>
            <a:r>
              <a:rPr lang="en-US" altLang="zh-CN" sz="2000" i="1">
                <a:solidFill>
                  <a:srgbClr val="FFFFCC"/>
                </a:solidFill>
              </a:rPr>
              <a:t> </a:t>
            </a:r>
            <a:r>
              <a:rPr lang="zh-CN" altLang="en-US" sz="2400">
                <a:solidFill>
                  <a:srgbClr val="FFFFCC"/>
                </a:solidFill>
              </a:rPr>
              <a:t>内的电子总电荷量和非平衡电子总电荷量。</a:t>
            </a:r>
          </a:p>
        </p:txBody>
      </p:sp>
      <p:graphicFrame>
        <p:nvGraphicFramePr>
          <p:cNvPr id="27651" name="Object 1027"/>
          <p:cNvGraphicFramePr>
            <a:graphicFrameLocks noChangeAspect="1"/>
          </p:cNvGraphicFramePr>
          <p:nvPr/>
        </p:nvGraphicFramePr>
        <p:xfrm>
          <a:off x="1204913" y="3652838"/>
          <a:ext cx="4533900" cy="646112"/>
        </p:xfrm>
        <a:graphic>
          <a:graphicData uri="http://schemas.openxmlformats.org/presentationml/2006/ole">
            <mc:AlternateContent xmlns:mc="http://schemas.openxmlformats.org/markup-compatibility/2006">
              <mc:Choice xmlns:v="urn:schemas-microsoft-com:vml" Requires="v">
                <p:oleObj spid="_x0000_s22636" name="Equation" r:id="rId3" imgW="1971700" imgH="180900" progId="Equation.DSMT4">
                  <p:embed/>
                </p:oleObj>
              </mc:Choice>
              <mc:Fallback>
                <p:oleObj name="Equation" r:id="rId3" imgW="1971700" imgH="180900" progId="Equation.DSMT4">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913" y="3652838"/>
                        <a:ext cx="4533900" cy="6461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Rectangle 1028"/>
          <p:cNvSpPr>
            <a:spLocks noChangeArrowheads="1"/>
          </p:cNvSpPr>
          <p:nvPr/>
        </p:nvSpPr>
        <p:spPr bwMode="auto">
          <a:xfrm>
            <a:off x="2590800" y="2382838"/>
            <a:ext cx="4038600" cy="1066800"/>
          </a:xfrm>
          <a:prstGeom prst="rect">
            <a:avLst/>
          </a:prstGeom>
          <a:solidFill>
            <a:srgbClr val="66FF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3" name="Rectangle 1029"/>
          <p:cNvSpPr>
            <a:spLocks noChangeArrowheads="1"/>
          </p:cNvSpPr>
          <p:nvPr/>
        </p:nvSpPr>
        <p:spPr bwMode="auto">
          <a:xfrm>
            <a:off x="250825" y="2286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dirty="0">
                <a:solidFill>
                  <a:srgbClr val="FFFFCC"/>
                </a:solidFill>
              </a:rPr>
              <a:t>       </a:t>
            </a:r>
            <a:r>
              <a:rPr lang="zh-CN" altLang="en-US" sz="2400" dirty="0">
                <a:solidFill>
                  <a:srgbClr val="66FFFF"/>
                </a:solidFill>
                <a:effectLst>
                  <a:outerShdw blurRad="38100" dist="38100" dir="2700000" algn="tl">
                    <a:srgbClr val="000000"/>
                  </a:outerShdw>
                </a:effectLst>
              </a:rPr>
              <a:t>例 </a:t>
            </a:r>
            <a:r>
              <a:rPr lang="en-US" altLang="zh-CN" sz="2400" dirty="0">
                <a:solidFill>
                  <a:srgbClr val="66FFFF"/>
                </a:solidFill>
                <a:effectLst>
                  <a:outerShdw blurRad="38100" dist="38100" dir="2700000" algn="tl">
                    <a:srgbClr val="000000"/>
                  </a:outerShdw>
                </a:effectLst>
              </a:rPr>
              <a:t>1.6</a:t>
            </a:r>
            <a:r>
              <a:rPr lang="en-US" altLang="zh-CN" sz="2400" dirty="0">
                <a:solidFill>
                  <a:srgbClr val="66FFFF"/>
                </a:solidFill>
              </a:rPr>
              <a:t>   </a:t>
            </a:r>
            <a:r>
              <a:rPr lang="zh-CN" altLang="en-US" sz="2400" dirty="0">
                <a:solidFill>
                  <a:srgbClr val="FFFFCC"/>
                </a:solidFill>
              </a:rPr>
              <a:t>对于方程</a:t>
            </a:r>
            <a:endParaRPr lang="en-US" altLang="zh-CN" sz="2400" dirty="0">
              <a:solidFill>
                <a:srgbClr val="FFFFCC"/>
              </a:solidFill>
              <a:latin typeface="宋体" pitchFamily="2" charset="-122"/>
            </a:endParaRPr>
          </a:p>
        </p:txBody>
      </p:sp>
      <p:sp>
        <p:nvSpPr>
          <p:cNvPr id="27655" name="Text Box 1031"/>
          <p:cNvSpPr txBox="1">
            <a:spLocks noChangeArrowheads="1"/>
          </p:cNvSpPr>
          <p:nvPr/>
        </p:nvSpPr>
        <p:spPr bwMode="auto">
          <a:xfrm>
            <a:off x="250825" y="1697038"/>
            <a:ext cx="7850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zh-CN" altLang="en-US" sz="2400">
                <a:solidFill>
                  <a:srgbClr val="FFFFCC"/>
                </a:solidFill>
                <a:latin typeface="宋体" pitchFamily="2" charset="-122"/>
              </a:rPr>
              <a:t>将电子</a:t>
            </a:r>
            <a:r>
              <a:rPr lang="zh-CN" altLang="en-US" sz="2400">
                <a:solidFill>
                  <a:srgbClr val="FFFFCC"/>
                </a:solidFill>
              </a:rPr>
              <a:t>净复合率</a:t>
            </a:r>
            <a:r>
              <a:rPr lang="zh-CN" altLang="en-US" sz="1600">
                <a:solidFill>
                  <a:srgbClr val="FFFFCC"/>
                </a:solidFill>
              </a:rPr>
              <a:t> </a:t>
            </a:r>
            <a:r>
              <a:rPr lang="en-US" altLang="zh-CN" sz="2400" i="1">
                <a:solidFill>
                  <a:srgbClr val="FFFFCC"/>
                </a:solidFill>
              </a:rPr>
              <a:t>U</a:t>
            </a:r>
            <a:r>
              <a:rPr lang="en-US" altLang="zh-CN" sz="2400" baseline="-25000">
                <a:solidFill>
                  <a:srgbClr val="FFFFCC"/>
                </a:solidFill>
              </a:rPr>
              <a:t>n</a:t>
            </a:r>
            <a:r>
              <a:rPr lang="en-US" altLang="zh-CN" sz="1600">
                <a:solidFill>
                  <a:srgbClr val="FFFFCC"/>
                </a:solidFill>
              </a:rPr>
              <a:t> </a:t>
            </a:r>
            <a:r>
              <a:rPr lang="zh-CN" altLang="en-US" sz="2400">
                <a:solidFill>
                  <a:srgbClr val="FFFFCC"/>
                </a:solidFill>
              </a:rPr>
              <a:t>的</a:t>
            </a:r>
            <a:r>
              <a:rPr lang="zh-CN" altLang="en-US" sz="2400">
                <a:solidFill>
                  <a:srgbClr val="FFFFCC"/>
                </a:solidFill>
                <a:latin typeface="宋体" pitchFamily="2" charset="-122"/>
              </a:rPr>
              <a:t>方程</a:t>
            </a:r>
            <a:r>
              <a:rPr lang="en-US" altLang="zh-CN" sz="2400">
                <a:solidFill>
                  <a:srgbClr val="FFFFCC"/>
                </a:solidFill>
                <a:latin typeface="宋体" pitchFamily="2" charset="-122"/>
              </a:rPr>
              <a:t>(</a:t>
            </a:r>
            <a:r>
              <a:rPr lang="en-US" altLang="zh-CN" sz="2400">
                <a:solidFill>
                  <a:srgbClr val="FFFFCC"/>
                </a:solidFill>
              </a:rPr>
              <a:t>1-18</a:t>
            </a:r>
            <a:r>
              <a:rPr lang="en-US" altLang="zh-CN" sz="2400">
                <a:solidFill>
                  <a:srgbClr val="FFFFCC"/>
                </a:solidFill>
                <a:latin typeface="宋体" pitchFamily="2" charset="-122"/>
              </a:rPr>
              <a:t>)</a:t>
            </a:r>
            <a:r>
              <a:rPr lang="zh-CN" altLang="en-US" sz="2400">
                <a:solidFill>
                  <a:srgbClr val="FFFFCC"/>
                </a:solidFill>
                <a:latin typeface="宋体" pitchFamily="2" charset="-122"/>
              </a:rPr>
              <a:t>代入，</a:t>
            </a:r>
            <a:r>
              <a:rPr lang="zh-CN" altLang="en-US" sz="2400">
                <a:solidFill>
                  <a:srgbClr val="FFFFCC"/>
                </a:solidFill>
              </a:rPr>
              <a:t> 并经积分后得</a:t>
            </a:r>
          </a:p>
        </p:txBody>
      </p:sp>
      <p:graphicFrame>
        <p:nvGraphicFramePr>
          <p:cNvPr id="27656" name="Object 1032"/>
          <p:cNvGraphicFramePr>
            <a:graphicFrameLocks noChangeAspect="1"/>
          </p:cNvGraphicFramePr>
          <p:nvPr/>
        </p:nvGraphicFramePr>
        <p:xfrm>
          <a:off x="3200400" y="2490788"/>
          <a:ext cx="2695575" cy="971550"/>
        </p:xfrm>
        <a:graphic>
          <a:graphicData uri="http://schemas.openxmlformats.org/presentationml/2006/ole">
            <mc:AlternateContent xmlns:mc="http://schemas.openxmlformats.org/markup-compatibility/2006">
              <mc:Choice xmlns:v="urn:schemas-microsoft-com:vml" Requires="v">
                <p:oleObj spid="_x0000_s22637" name="Equation" r:id="rId5" imgW="1117600" imgH="431800" progId="Equation.DSMT4">
                  <p:embed/>
                </p:oleObj>
              </mc:Choice>
              <mc:Fallback>
                <p:oleObj name="Equation" r:id="rId5" imgW="1117600" imgH="431800" progId="Equation.DSMT4">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490788"/>
                        <a:ext cx="2695575" cy="9715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1033"/>
          <p:cNvGraphicFramePr>
            <a:graphicFrameLocks noChangeAspect="1"/>
          </p:cNvGraphicFramePr>
          <p:nvPr/>
        </p:nvGraphicFramePr>
        <p:xfrm>
          <a:off x="2230438" y="661988"/>
          <a:ext cx="4837112" cy="969962"/>
        </p:xfrm>
        <a:graphic>
          <a:graphicData uri="http://schemas.openxmlformats.org/presentationml/2006/ole">
            <mc:AlternateContent xmlns:mc="http://schemas.openxmlformats.org/markup-compatibility/2006">
              <mc:Choice xmlns:v="urn:schemas-microsoft-com:vml" Requires="v">
                <p:oleObj spid="_x0000_s22638" name="Equation" r:id="rId7" imgW="1952521" imgH="314280" progId="Equation.DSMT4">
                  <p:embed/>
                </p:oleObj>
              </mc:Choice>
              <mc:Fallback>
                <p:oleObj name="Equation" r:id="rId7" imgW="1952521" imgH="314280" progId="Equation.DSMT4">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0438" y="661988"/>
                        <a:ext cx="4837112" cy="96996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9" name="Text Box 1035"/>
          <p:cNvSpPr txBox="1">
            <a:spLocks noChangeArrowheads="1"/>
          </p:cNvSpPr>
          <p:nvPr/>
        </p:nvSpPr>
        <p:spPr bwMode="auto">
          <a:xfrm>
            <a:off x="250825" y="51054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定态时，                 ，上式可再简化为</a:t>
            </a:r>
          </a:p>
        </p:txBody>
      </p:sp>
      <p:graphicFrame>
        <p:nvGraphicFramePr>
          <p:cNvPr id="27661" name="Object 1037"/>
          <p:cNvGraphicFramePr>
            <a:graphicFrameLocks noChangeAspect="1"/>
          </p:cNvGraphicFramePr>
          <p:nvPr/>
        </p:nvGraphicFramePr>
        <p:xfrm>
          <a:off x="2139950" y="4916488"/>
          <a:ext cx="1360488" cy="842962"/>
        </p:xfrm>
        <a:graphic>
          <a:graphicData uri="http://schemas.openxmlformats.org/presentationml/2006/ole">
            <mc:AlternateContent xmlns:mc="http://schemas.openxmlformats.org/markup-compatibility/2006">
              <mc:Choice xmlns:v="urn:schemas-microsoft-com:vml" Requires="v">
                <p:oleObj spid="_x0000_s22639" name="Equation" r:id="rId9" imgW="428701" imgH="276210" progId="Equation.DSMT4">
                  <p:embed/>
                </p:oleObj>
              </mc:Choice>
              <mc:Fallback>
                <p:oleObj name="Equation" r:id="rId9" imgW="428701" imgH="276210" progId="Equation.DSMT4">
                  <p:embed/>
                  <p:pic>
                    <p:nvPicPr>
                      <p:cNvPr id="0" name="Object 10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9950" y="4916488"/>
                        <a:ext cx="1360488" cy="84296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2" name="Object 1038"/>
          <p:cNvGraphicFramePr>
            <a:graphicFrameLocks noChangeAspect="1"/>
          </p:cNvGraphicFramePr>
          <p:nvPr/>
        </p:nvGraphicFramePr>
        <p:xfrm>
          <a:off x="3810000" y="5715000"/>
          <a:ext cx="1652588" cy="936625"/>
        </p:xfrm>
        <a:graphic>
          <a:graphicData uri="http://schemas.openxmlformats.org/presentationml/2006/ole">
            <mc:AlternateContent xmlns:mc="http://schemas.openxmlformats.org/markup-compatibility/2006">
              <mc:Choice xmlns:v="urn:schemas-microsoft-com:vml" Requires="v">
                <p:oleObj spid="_x0000_s22640" name="Equation" r:id="rId11" imgW="609690" imgH="314280" progId="Equation.DSMT4">
                  <p:embed/>
                </p:oleObj>
              </mc:Choice>
              <mc:Fallback>
                <p:oleObj name="Equation" r:id="rId11" imgW="609690" imgH="314280" progId="Equation.DSMT4">
                  <p:embed/>
                  <p:pic>
                    <p:nvPicPr>
                      <p:cNvPr id="0" name="Object 10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5715000"/>
                        <a:ext cx="1652588" cy="93662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0"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7BF53BE4-4EF5-4F37-8D3B-7FD02178A550}" type="slidenum">
              <a:rPr lang="en-US" altLang="zh-CN" b="0" smtClean="0"/>
              <a:pPr eaLnBrk="1" hangingPunct="1"/>
              <a:t>25</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 calcmode="lin" valueType="num">
                                      <p:cBhvr additive="base">
                                        <p:cTn id="7" dur="1000" fill="hold"/>
                                        <p:tgtEl>
                                          <p:spTgt spid="27655"/>
                                        </p:tgtEl>
                                        <p:attrNameLst>
                                          <p:attrName>ppt_x</p:attrName>
                                        </p:attrNameLst>
                                      </p:cBhvr>
                                      <p:tavLst>
                                        <p:tav tm="0">
                                          <p:val>
                                            <p:strVal val="0-#ppt_w/2"/>
                                          </p:val>
                                        </p:tav>
                                        <p:tav tm="100000">
                                          <p:val>
                                            <p:strVal val="#ppt_x"/>
                                          </p:val>
                                        </p:tav>
                                      </p:tavLst>
                                    </p:anim>
                                    <p:anim calcmode="lin" valueType="num">
                                      <p:cBhvr additive="base">
                                        <p:cTn id="8" dur="10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7652"/>
                                        </p:tgtEl>
                                        <p:attrNameLst>
                                          <p:attrName>style.visibility</p:attrName>
                                        </p:attrNameLst>
                                      </p:cBhvr>
                                      <p:to>
                                        <p:strVal val="visible"/>
                                      </p:to>
                                    </p:set>
                                    <p:animEffect transition="in" filter="barn(outVertical)">
                                      <p:cBhvr>
                                        <p:cTn id="13" dur="1000"/>
                                        <p:tgtEl>
                                          <p:spTgt spid="27652"/>
                                        </p:tgtEl>
                                      </p:cBhvr>
                                    </p:animEffect>
                                  </p:childTnLst>
                                </p:cTn>
                              </p:par>
                            </p:childTnLst>
                          </p:cTn>
                        </p:par>
                        <p:par>
                          <p:cTn id="14" fill="hold" nodeType="afterGroup">
                            <p:stCondLst>
                              <p:cond delay="1000"/>
                            </p:stCondLst>
                            <p:childTnLst>
                              <p:par>
                                <p:cTn id="15" presetID="9" presetClass="entr" presetSubtype="0" fill="hold" nodeType="afterEffect">
                                  <p:stCondLst>
                                    <p:cond delay="0"/>
                                  </p:stCondLst>
                                  <p:childTnLst>
                                    <p:set>
                                      <p:cBhvr>
                                        <p:cTn id="16" dur="1" fill="hold">
                                          <p:stCondLst>
                                            <p:cond delay="0"/>
                                          </p:stCondLst>
                                        </p:cTn>
                                        <p:tgtEl>
                                          <p:spTgt spid="27656"/>
                                        </p:tgtEl>
                                        <p:attrNameLst>
                                          <p:attrName>style.visibility</p:attrName>
                                        </p:attrNameLst>
                                      </p:cBhvr>
                                      <p:to>
                                        <p:strVal val="visible"/>
                                      </p:to>
                                    </p:set>
                                    <p:animEffect transition="in" filter="dissolve">
                                      <p:cBhvr>
                                        <p:cTn id="17" dur="500"/>
                                        <p:tgtEl>
                                          <p:spTgt spid="276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7650"/>
                                        </p:tgtEl>
                                        <p:attrNameLst>
                                          <p:attrName>style.visibility</p:attrName>
                                        </p:attrNameLst>
                                      </p:cBhvr>
                                      <p:to>
                                        <p:strVal val="visible"/>
                                      </p:to>
                                    </p:set>
                                    <p:anim calcmode="lin" valueType="num">
                                      <p:cBhvr additive="base">
                                        <p:cTn id="22" dur="1000" fill="hold"/>
                                        <p:tgtEl>
                                          <p:spTgt spid="27650"/>
                                        </p:tgtEl>
                                        <p:attrNameLst>
                                          <p:attrName>ppt_x</p:attrName>
                                        </p:attrNameLst>
                                      </p:cBhvr>
                                      <p:tavLst>
                                        <p:tav tm="0">
                                          <p:val>
                                            <p:strVal val="0-#ppt_w/2"/>
                                          </p:val>
                                        </p:tav>
                                        <p:tav tm="100000">
                                          <p:val>
                                            <p:strVal val="#ppt_x"/>
                                          </p:val>
                                        </p:tav>
                                      </p:tavLst>
                                    </p:anim>
                                    <p:anim calcmode="lin" valueType="num">
                                      <p:cBhvr additive="base">
                                        <p:cTn id="23" dur="1000" fill="hold"/>
                                        <p:tgtEl>
                                          <p:spTgt spid="2765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27651"/>
                                        </p:tgtEl>
                                        <p:attrNameLst>
                                          <p:attrName>style.visibility</p:attrName>
                                        </p:attrNameLst>
                                      </p:cBhvr>
                                      <p:to>
                                        <p:strVal val="visible"/>
                                      </p:to>
                                    </p:set>
                                    <p:animEffect transition="in" filter="dissolve">
                                      <p:cBhvr>
                                        <p:cTn id="27" dur="500"/>
                                        <p:tgtEl>
                                          <p:spTgt spid="276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7659"/>
                                        </p:tgtEl>
                                        <p:attrNameLst>
                                          <p:attrName>style.visibility</p:attrName>
                                        </p:attrNameLst>
                                      </p:cBhvr>
                                      <p:to>
                                        <p:strVal val="visible"/>
                                      </p:to>
                                    </p:set>
                                    <p:anim calcmode="lin" valueType="num">
                                      <p:cBhvr additive="base">
                                        <p:cTn id="32" dur="1000" fill="hold"/>
                                        <p:tgtEl>
                                          <p:spTgt spid="27659"/>
                                        </p:tgtEl>
                                        <p:attrNameLst>
                                          <p:attrName>ppt_x</p:attrName>
                                        </p:attrNameLst>
                                      </p:cBhvr>
                                      <p:tavLst>
                                        <p:tav tm="0">
                                          <p:val>
                                            <p:strVal val="0-#ppt_w/2"/>
                                          </p:val>
                                        </p:tav>
                                        <p:tav tm="100000">
                                          <p:val>
                                            <p:strVal val="#ppt_x"/>
                                          </p:val>
                                        </p:tav>
                                      </p:tavLst>
                                    </p:anim>
                                    <p:anim calcmode="lin" valueType="num">
                                      <p:cBhvr additive="base">
                                        <p:cTn id="33" dur="1000" fill="hold"/>
                                        <p:tgtEl>
                                          <p:spTgt spid="2765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000"/>
                            </p:stCondLst>
                            <p:childTnLst>
                              <p:par>
                                <p:cTn id="35" presetID="9" presetClass="entr" presetSubtype="0" fill="hold" nodeType="afterEffect">
                                  <p:stCondLst>
                                    <p:cond delay="0"/>
                                  </p:stCondLst>
                                  <p:childTnLst>
                                    <p:set>
                                      <p:cBhvr>
                                        <p:cTn id="36" dur="1" fill="hold">
                                          <p:stCondLst>
                                            <p:cond delay="0"/>
                                          </p:stCondLst>
                                        </p:cTn>
                                        <p:tgtEl>
                                          <p:spTgt spid="27661"/>
                                        </p:tgtEl>
                                        <p:attrNameLst>
                                          <p:attrName>style.visibility</p:attrName>
                                        </p:attrNameLst>
                                      </p:cBhvr>
                                      <p:to>
                                        <p:strVal val="visible"/>
                                      </p:to>
                                    </p:set>
                                    <p:animEffect transition="in" filter="dissolve">
                                      <p:cBhvr>
                                        <p:cTn id="37" dur="500"/>
                                        <p:tgtEl>
                                          <p:spTgt spid="27661"/>
                                        </p:tgtEl>
                                      </p:cBhvr>
                                    </p:animEffect>
                                  </p:childTnLst>
                                </p:cTn>
                              </p:par>
                            </p:childTnLst>
                          </p:cTn>
                        </p:par>
                        <p:par>
                          <p:cTn id="38" fill="hold" nodeType="afterGroup">
                            <p:stCondLst>
                              <p:cond delay="1500"/>
                            </p:stCondLst>
                            <p:childTnLst>
                              <p:par>
                                <p:cTn id="39" presetID="9" presetClass="entr" presetSubtype="0" fill="hold" nodeType="afterEffect">
                                  <p:stCondLst>
                                    <p:cond delay="0"/>
                                  </p:stCondLst>
                                  <p:childTnLst>
                                    <p:set>
                                      <p:cBhvr>
                                        <p:cTn id="40" dur="1" fill="hold">
                                          <p:stCondLst>
                                            <p:cond delay="0"/>
                                          </p:stCondLst>
                                        </p:cTn>
                                        <p:tgtEl>
                                          <p:spTgt spid="27662"/>
                                        </p:tgtEl>
                                        <p:attrNameLst>
                                          <p:attrName>style.visibility</p:attrName>
                                        </p:attrNameLst>
                                      </p:cBhvr>
                                      <p:to>
                                        <p:strVal val="visible"/>
                                      </p:to>
                                    </p:set>
                                    <p:animEffect transition="in" filter="dissolve">
                                      <p:cBhvr>
                                        <p:cTn id="41" dur="500"/>
                                        <p:tgtEl>
                                          <p:spTgt spid="2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2" grpId="0" animBg="1"/>
      <p:bldP spid="27655" grpId="0" autoUpdateAnimBg="0"/>
      <p:bldP spid="2765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50825" y="4648200"/>
            <a:ext cx="866457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80000"/>
              </a:lnSpc>
            </a:pPr>
            <a:r>
              <a:rPr lang="en-US" altLang="zh-CN" sz="2400">
                <a:solidFill>
                  <a:srgbClr val="FFFFCC"/>
                </a:solidFill>
              </a:rPr>
              <a:t>        </a:t>
            </a:r>
            <a:r>
              <a:rPr lang="zh-CN" altLang="en-US" sz="2400">
                <a:solidFill>
                  <a:srgbClr val="FFFFCC"/>
                </a:solidFill>
              </a:rPr>
              <a:t>以上</a:t>
            </a:r>
            <a:r>
              <a:rPr lang="en-US" altLang="zh-CN" sz="2400">
                <a:solidFill>
                  <a:srgbClr val="FFFFCC"/>
                </a:solidFill>
              </a:rPr>
              <a:t>4</a:t>
            </a:r>
            <a:r>
              <a:rPr lang="zh-CN" altLang="en-US" sz="2400">
                <a:solidFill>
                  <a:srgbClr val="FFFFCC"/>
                </a:solidFill>
              </a:rPr>
              <a:t>个方程是电荷控制模型中的常用公式 ，只是具体形式或符号视不同情况而可能有所不同 。</a:t>
            </a:r>
          </a:p>
        </p:txBody>
      </p:sp>
      <p:sp>
        <p:nvSpPr>
          <p:cNvPr id="12298" name="Rectangle 10"/>
          <p:cNvSpPr>
            <a:spLocks noChangeArrowheads="1"/>
          </p:cNvSpPr>
          <p:nvPr/>
        </p:nvSpPr>
        <p:spPr bwMode="auto">
          <a:xfrm>
            <a:off x="2667000" y="1752600"/>
            <a:ext cx="3962400" cy="1073150"/>
          </a:xfrm>
          <a:prstGeom prst="rect">
            <a:avLst/>
          </a:prstGeom>
          <a:solidFill>
            <a:srgbClr val="66FF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6" name="Text Box 11"/>
          <p:cNvSpPr txBox="1">
            <a:spLocks noChangeArrowheads="1"/>
          </p:cNvSpPr>
          <p:nvPr/>
        </p:nvSpPr>
        <p:spPr bwMode="auto">
          <a:xfrm>
            <a:off x="250825" y="9144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同理，对于</a:t>
            </a:r>
            <a:r>
              <a:rPr lang="zh-CN" altLang="en-US" sz="1600">
                <a:solidFill>
                  <a:srgbClr val="FFFFCC"/>
                </a:solidFill>
              </a:rPr>
              <a:t> </a:t>
            </a:r>
            <a:r>
              <a:rPr lang="en-US" altLang="zh-CN" sz="2400">
                <a:solidFill>
                  <a:srgbClr val="FFFFCC"/>
                </a:solidFill>
              </a:rPr>
              <a:t>N</a:t>
            </a:r>
            <a:r>
              <a:rPr lang="en-US" altLang="zh-CN" sz="1600">
                <a:solidFill>
                  <a:srgbClr val="FFFFCC"/>
                </a:solidFill>
              </a:rPr>
              <a:t> </a:t>
            </a:r>
            <a:r>
              <a:rPr lang="zh-CN" altLang="en-US" sz="2400">
                <a:solidFill>
                  <a:srgbClr val="FFFFCC"/>
                </a:solidFill>
              </a:rPr>
              <a:t>型区中的少子空穴，</a:t>
            </a:r>
          </a:p>
        </p:txBody>
      </p:sp>
      <p:sp>
        <p:nvSpPr>
          <p:cNvPr id="12302" name="Text Box 14"/>
          <p:cNvSpPr txBox="1">
            <a:spLocks noChangeArrowheads="1"/>
          </p:cNvSpPr>
          <p:nvPr/>
        </p:nvSpPr>
        <p:spPr bwMode="auto">
          <a:xfrm>
            <a:off x="250825" y="36337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定态时，</a:t>
            </a:r>
          </a:p>
        </p:txBody>
      </p:sp>
      <p:graphicFrame>
        <p:nvGraphicFramePr>
          <p:cNvPr id="12303" name="Object 15"/>
          <p:cNvGraphicFramePr>
            <a:graphicFrameLocks noChangeAspect="1"/>
          </p:cNvGraphicFramePr>
          <p:nvPr/>
        </p:nvGraphicFramePr>
        <p:xfrm>
          <a:off x="3886200" y="3360738"/>
          <a:ext cx="1546225" cy="1009650"/>
        </p:xfrm>
        <a:graphic>
          <a:graphicData uri="http://schemas.openxmlformats.org/presentationml/2006/ole">
            <mc:AlternateContent xmlns:mc="http://schemas.openxmlformats.org/markup-compatibility/2006">
              <mc:Choice xmlns:v="urn:schemas-microsoft-com:vml" Requires="v">
                <p:oleObj spid="_x0000_s23599" name="Equation" r:id="rId3" imgW="599965" imgH="352350" progId="Equation.DSMT4">
                  <p:embed/>
                </p:oleObj>
              </mc:Choice>
              <mc:Fallback>
                <p:oleObj name="Equation" r:id="rId3" imgW="599965" imgH="35235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360738"/>
                        <a:ext cx="1546225" cy="10096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4" name="Object 16"/>
          <p:cNvGraphicFramePr>
            <a:graphicFrameLocks noChangeAspect="1"/>
          </p:cNvGraphicFramePr>
          <p:nvPr/>
        </p:nvGraphicFramePr>
        <p:xfrm>
          <a:off x="3352800" y="1828800"/>
          <a:ext cx="2627313" cy="1027113"/>
        </p:xfrm>
        <a:graphic>
          <a:graphicData uri="http://schemas.openxmlformats.org/presentationml/2006/ole">
            <mc:AlternateContent xmlns:mc="http://schemas.openxmlformats.org/markup-compatibility/2006">
              <mc:Choice xmlns:v="urn:schemas-microsoft-com:vml" Requires="v">
                <p:oleObj spid="_x0000_s23600" name="Equation" r:id="rId5" imgW="1117600" imgH="469900" progId="Equation.DSMT4">
                  <p:embed/>
                </p:oleObj>
              </mc:Choice>
              <mc:Fallback>
                <p:oleObj name="Equation" r:id="rId5" imgW="1117600" imgH="4699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1828800"/>
                        <a:ext cx="2627313" cy="10271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8D639B13-F5EA-4236-A030-7BFC52844113}" type="slidenum">
              <a:rPr lang="en-US" altLang="zh-CN" b="0" smtClean="0"/>
              <a:pPr eaLnBrk="1" hangingPunct="1"/>
              <a:t>26</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barn(outVertical)">
                                      <p:cBhvr>
                                        <p:cTn id="7" dur="1000"/>
                                        <p:tgtEl>
                                          <p:spTgt spid="12298"/>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2304"/>
                                        </p:tgtEl>
                                        <p:attrNameLst>
                                          <p:attrName>style.visibility</p:attrName>
                                        </p:attrNameLst>
                                      </p:cBhvr>
                                      <p:to>
                                        <p:strVal val="visible"/>
                                      </p:to>
                                    </p:set>
                                    <p:animEffect transition="in" filter="dissolve">
                                      <p:cBhvr>
                                        <p:cTn id="11" dur="500"/>
                                        <p:tgtEl>
                                          <p:spTgt spid="123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2302"/>
                                        </p:tgtEl>
                                        <p:attrNameLst>
                                          <p:attrName>style.visibility</p:attrName>
                                        </p:attrNameLst>
                                      </p:cBhvr>
                                      <p:to>
                                        <p:strVal val="visible"/>
                                      </p:to>
                                    </p:set>
                                    <p:anim calcmode="lin" valueType="num">
                                      <p:cBhvr additive="base">
                                        <p:cTn id="16" dur="1000" fill="hold"/>
                                        <p:tgtEl>
                                          <p:spTgt spid="12302"/>
                                        </p:tgtEl>
                                        <p:attrNameLst>
                                          <p:attrName>ppt_x</p:attrName>
                                        </p:attrNameLst>
                                      </p:cBhvr>
                                      <p:tavLst>
                                        <p:tav tm="0">
                                          <p:val>
                                            <p:strVal val="0-#ppt_w/2"/>
                                          </p:val>
                                        </p:tav>
                                        <p:tav tm="100000">
                                          <p:val>
                                            <p:strVal val="#ppt_x"/>
                                          </p:val>
                                        </p:tav>
                                      </p:tavLst>
                                    </p:anim>
                                    <p:anim calcmode="lin" valueType="num">
                                      <p:cBhvr additive="base">
                                        <p:cTn id="17" dur="1000" fill="hold"/>
                                        <p:tgtEl>
                                          <p:spTgt spid="1230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9" presetClass="entr" presetSubtype="0" fill="hold" nodeType="afterEffect">
                                  <p:stCondLst>
                                    <p:cond delay="0"/>
                                  </p:stCondLst>
                                  <p:childTnLst>
                                    <p:set>
                                      <p:cBhvr>
                                        <p:cTn id="20" dur="1" fill="hold">
                                          <p:stCondLst>
                                            <p:cond delay="0"/>
                                          </p:stCondLst>
                                        </p:cTn>
                                        <p:tgtEl>
                                          <p:spTgt spid="12303"/>
                                        </p:tgtEl>
                                        <p:attrNameLst>
                                          <p:attrName>style.visibility</p:attrName>
                                        </p:attrNameLst>
                                      </p:cBhvr>
                                      <p:to>
                                        <p:strVal val="visible"/>
                                      </p:to>
                                    </p:set>
                                    <p:animEffect transition="in" filter="dissolve">
                                      <p:cBhvr>
                                        <p:cTn id="21" dur="500"/>
                                        <p:tgtEl>
                                          <p:spTgt spid="1230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2290"/>
                                        </p:tgtEl>
                                        <p:attrNameLst>
                                          <p:attrName>style.visibility</p:attrName>
                                        </p:attrNameLst>
                                      </p:cBhvr>
                                      <p:to>
                                        <p:strVal val="visible"/>
                                      </p:to>
                                    </p:set>
                                    <p:anim calcmode="lin" valueType="num">
                                      <p:cBhvr additive="base">
                                        <p:cTn id="26" dur="1000" fill="hold"/>
                                        <p:tgtEl>
                                          <p:spTgt spid="12290"/>
                                        </p:tgtEl>
                                        <p:attrNameLst>
                                          <p:attrName>ppt_x</p:attrName>
                                        </p:attrNameLst>
                                      </p:cBhvr>
                                      <p:tavLst>
                                        <p:tav tm="0">
                                          <p:val>
                                            <p:strVal val="0-#ppt_w/2"/>
                                          </p:val>
                                        </p:tav>
                                        <p:tav tm="100000">
                                          <p:val>
                                            <p:strVal val="#ppt_x"/>
                                          </p:val>
                                        </p:tav>
                                      </p:tavLst>
                                    </p:anim>
                                    <p:anim calcmode="lin" valueType="num">
                                      <p:cBhvr additive="base">
                                        <p:cTn id="27" dur="1000" fill="hold"/>
                                        <p:tgtEl>
                                          <p:spTgt spid="122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8" grpId="0" animBg="1"/>
      <p:bldP spid="1230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ChangeArrowheads="1"/>
          </p:cNvSpPr>
          <p:nvPr/>
        </p:nvSpPr>
        <p:spPr bwMode="auto">
          <a:xfrm>
            <a:off x="228600" y="51054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FFCC"/>
                </a:solidFill>
              </a:rPr>
              <a:t>        </a:t>
            </a:r>
          </a:p>
        </p:txBody>
      </p:sp>
      <p:sp>
        <p:nvSpPr>
          <p:cNvPr id="15369" name="Text Box 9"/>
          <p:cNvSpPr txBox="1">
            <a:spLocks noChangeArrowheads="1"/>
          </p:cNvSpPr>
          <p:nvPr/>
        </p:nvSpPr>
        <p:spPr bwMode="auto">
          <a:xfrm>
            <a:off x="250825" y="1052513"/>
            <a:ext cx="86106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defRPr/>
            </a:pPr>
            <a:r>
              <a:rPr lang="en-US" altLang="zh-CN" sz="2400">
                <a:solidFill>
                  <a:srgbClr val="FFFFCC"/>
                </a:solidFill>
              </a:rPr>
              <a:t>        </a:t>
            </a:r>
            <a:r>
              <a:rPr lang="zh-CN" altLang="en-US" sz="2400">
                <a:solidFill>
                  <a:srgbClr val="FFFFCC"/>
                </a:solidFill>
              </a:rPr>
              <a:t>分析半导体器件时，应先将整个器件分为若干个区，然后在各个区中视具体情况对基本方程做相应的简化后进行求解 。求解微分方程时还需要给出</a:t>
            </a:r>
            <a:r>
              <a:rPr lang="zh-CN" altLang="en-US" sz="1200">
                <a:solidFill>
                  <a:srgbClr val="FFFFCC"/>
                </a:solidFill>
              </a:rPr>
              <a:t> </a:t>
            </a:r>
            <a:r>
              <a:rPr lang="zh-CN" altLang="en-US" sz="2400">
                <a:solidFill>
                  <a:srgbClr val="FFFF00"/>
                </a:solidFill>
                <a:effectLst>
                  <a:outerShdw blurRad="38100" dist="38100" dir="2700000" algn="tl">
                    <a:srgbClr val="000000"/>
                  </a:outerShdw>
                </a:effectLst>
              </a:rPr>
              <a:t>边界条件</a:t>
            </a:r>
            <a:r>
              <a:rPr lang="zh-CN" altLang="en-US" sz="2400">
                <a:solidFill>
                  <a:srgbClr val="FFFFCC"/>
                </a:solidFill>
              </a:rPr>
              <a:t>。扩散方程的边界条件为</a:t>
            </a:r>
            <a:r>
              <a:rPr lang="zh-CN" altLang="en-US" sz="2400">
                <a:solidFill>
                  <a:srgbClr val="66FFFF"/>
                </a:solidFill>
                <a:effectLst>
                  <a:outerShdw blurRad="38100" dist="38100" dir="2700000" algn="tl">
                    <a:srgbClr val="000000"/>
                  </a:outerShdw>
                </a:effectLst>
              </a:rPr>
              <a:t>边界上的少子浓度与外加电压之间的关系</a:t>
            </a:r>
            <a:r>
              <a:rPr lang="zh-CN" altLang="en-US" sz="2400">
                <a:solidFill>
                  <a:srgbClr val="FFFFCC"/>
                </a:solidFill>
              </a:rPr>
              <a:t>。于是就可以将外加电压作为已知量，求解出各个区中的少子浓度分布、少子浓度梯度分布、电场分布、电势分布、电流密度分布等，最终求得器件的各个端电流。</a:t>
            </a:r>
          </a:p>
        </p:txBody>
      </p:sp>
      <p:sp>
        <p:nvSpPr>
          <p:cNvPr id="24580"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A4A49DC0-9871-4F39-8665-C73D722E7D2C}" type="slidenum">
              <a:rPr lang="en-US" altLang="zh-CN" b="0" smtClean="0"/>
              <a:pPr eaLnBrk="1" hangingPunct="1"/>
              <a:t>27</a:t>
            </a:fld>
            <a:endParaRPr lang="en-US" altLang="zh-CN" b="0"/>
          </a:p>
        </p:txBody>
      </p:sp>
    </p:spTree>
  </p:cSld>
  <p:clrMapOvr>
    <a:masterClrMapping/>
  </p:clrMapOvr>
  <p:transition spd="med">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CF84E30-E219-4F03-A8B7-47E8C5FC1BD7}" type="slidenum">
              <a:rPr lang="en-US" altLang="zh-CN" smtClean="0"/>
              <a:pPr>
                <a:defRPr/>
              </a:pPr>
              <a:t>3</a:t>
            </a:fld>
            <a:endParaRPr lang="en-US" altLang="zh-CN"/>
          </a:p>
        </p:txBody>
      </p:sp>
      <p:pic>
        <p:nvPicPr>
          <p:cNvPr id="4" name="图片 3">
            <a:extLst>
              <a:ext uri="{FF2B5EF4-FFF2-40B4-BE49-F238E27FC236}">
                <a16:creationId xmlns:a16="http://schemas.microsoft.com/office/drawing/2014/main" id="{90EF9131-4E07-453E-9998-289ADC4F79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0"/>
            <a:ext cx="3300642" cy="6858000"/>
          </a:xfrm>
          <a:prstGeom prst="rect">
            <a:avLst/>
          </a:prstGeom>
        </p:spPr>
      </p:pic>
      <p:sp>
        <p:nvSpPr>
          <p:cNvPr id="6" name="Text Box 2">
            <a:extLst>
              <a:ext uri="{FF2B5EF4-FFF2-40B4-BE49-F238E27FC236}">
                <a16:creationId xmlns:a16="http://schemas.microsoft.com/office/drawing/2014/main" id="{4BF676A4-062D-48C5-B6D3-50A0C01F90BB}"/>
              </a:ext>
            </a:extLst>
          </p:cNvPr>
          <p:cNvSpPr txBox="1">
            <a:spLocks noChangeArrowheads="1"/>
          </p:cNvSpPr>
          <p:nvPr/>
        </p:nvSpPr>
        <p:spPr bwMode="auto">
          <a:xfrm>
            <a:off x="4139952" y="3060245"/>
            <a:ext cx="4464496" cy="73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50000"/>
              </a:lnSpc>
              <a:spcBef>
                <a:spcPct val="50000"/>
              </a:spcBef>
            </a:pPr>
            <a:r>
              <a:rPr lang="zh-CN" altLang="en-US" sz="3200" dirty="0">
                <a:solidFill>
                  <a:schemeClr val="bg1"/>
                </a:solidFill>
              </a:rPr>
              <a:t>群名格式：学号</a:t>
            </a:r>
            <a:r>
              <a:rPr lang="en-US" altLang="zh-CN" sz="3200" dirty="0">
                <a:solidFill>
                  <a:schemeClr val="bg1"/>
                </a:solidFill>
              </a:rPr>
              <a:t>+</a:t>
            </a:r>
            <a:r>
              <a:rPr lang="zh-CN" altLang="en-US" sz="3200" dirty="0">
                <a:solidFill>
                  <a:schemeClr val="bg1"/>
                </a:solidFill>
              </a:rPr>
              <a:t>姓名</a:t>
            </a:r>
            <a:endParaRPr lang="en-US" altLang="zh-CN" sz="3200" dirty="0">
              <a:solidFill>
                <a:schemeClr val="bg1"/>
              </a:solidFill>
            </a:endParaRPr>
          </a:p>
        </p:txBody>
      </p:sp>
    </p:spTree>
    <p:extLst>
      <p:ext uri="{BB962C8B-B14F-4D97-AF65-F5344CB8AC3E}">
        <p14:creationId xmlns:p14="http://schemas.microsoft.com/office/powerpoint/2010/main" val="1093533773"/>
      </p:ext>
    </p:extLst>
  </p:cSld>
  <p:clrMapOvr>
    <a:masterClrMapping/>
  </p:clrMapOvr>
  <p:transition spd="med">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619672" y="465939"/>
            <a:ext cx="69850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lnSpc>
                <a:spcPct val="150000"/>
              </a:lnSpc>
              <a:spcBef>
                <a:spcPct val="50000"/>
              </a:spcBef>
            </a:pPr>
            <a:r>
              <a:rPr lang="en-US" altLang="zh-CN" sz="3200" dirty="0">
                <a:solidFill>
                  <a:schemeClr val="bg1"/>
                </a:solidFill>
              </a:rPr>
              <a:t> </a:t>
            </a:r>
            <a:r>
              <a:rPr lang="zh-CN" altLang="en-US" sz="3200" dirty="0">
                <a:solidFill>
                  <a:schemeClr val="bg1"/>
                </a:solidFill>
              </a:rPr>
              <a:t>总学时：              </a:t>
            </a:r>
            <a:r>
              <a:rPr lang="en-US" altLang="zh-CN" sz="3200" dirty="0">
                <a:solidFill>
                  <a:schemeClr val="bg1"/>
                </a:solidFill>
              </a:rPr>
              <a:t>48</a:t>
            </a:r>
            <a:r>
              <a:rPr lang="en-US" altLang="zh-CN" sz="1600" dirty="0">
                <a:solidFill>
                  <a:schemeClr val="bg1"/>
                </a:solidFill>
              </a:rPr>
              <a:t> </a:t>
            </a:r>
            <a:r>
              <a:rPr lang="zh-CN" altLang="en-US" sz="3200" dirty="0">
                <a:solidFill>
                  <a:schemeClr val="bg1"/>
                </a:solidFill>
              </a:rPr>
              <a:t>学时</a:t>
            </a:r>
          </a:p>
          <a:p>
            <a:pPr eaLnBrk="1" hangingPunct="1">
              <a:lnSpc>
                <a:spcPct val="150000"/>
              </a:lnSpc>
              <a:spcBef>
                <a:spcPct val="50000"/>
              </a:spcBef>
            </a:pPr>
            <a:r>
              <a:rPr lang="zh-CN" altLang="en-US" sz="3200" dirty="0">
                <a:solidFill>
                  <a:schemeClr val="bg1"/>
                </a:solidFill>
              </a:rPr>
              <a:t> 成绩构成：          </a:t>
            </a:r>
            <a:r>
              <a:rPr lang="en-US" altLang="zh-CN" sz="3200" dirty="0">
                <a:solidFill>
                  <a:schemeClr val="bg1"/>
                </a:solidFill>
              </a:rPr>
              <a:t>100</a:t>
            </a:r>
            <a:r>
              <a:rPr lang="zh-CN" altLang="en-US" sz="3200" dirty="0">
                <a:solidFill>
                  <a:schemeClr val="bg1"/>
                </a:solidFill>
              </a:rPr>
              <a:t>分</a:t>
            </a:r>
          </a:p>
          <a:p>
            <a:pPr eaLnBrk="1" hangingPunct="1">
              <a:lnSpc>
                <a:spcPct val="150000"/>
              </a:lnSpc>
              <a:spcBef>
                <a:spcPct val="50000"/>
              </a:spcBef>
            </a:pPr>
            <a:r>
              <a:rPr lang="zh-CN" altLang="en-US" sz="3200" dirty="0">
                <a:solidFill>
                  <a:schemeClr val="bg1"/>
                </a:solidFill>
              </a:rPr>
              <a:t> 期末考试：          </a:t>
            </a:r>
            <a:r>
              <a:rPr lang="en-US" altLang="zh-CN" sz="3200" dirty="0">
                <a:solidFill>
                  <a:schemeClr val="bg1"/>
                </a:solidFill>
              </a:rPr>
              <a:t>50</a:t>
            </a:r>
            <a:r>
              <a:rPr lang="en-US" altLang="zh-CN" sz="1600" dirty="0">
                <a:solidFill>
                  <a:schemeClr val="bg1"/>
                </a:solidFill>
              </a:rPr>
              <a:t> </a:t>
            </a:r>
            <a:r>
              <a:rPr lang="zh-CN" altLang="en-US" sz="3200" dirty="0">
                <a:solidFill>
                  <a:schemeClr val="bg1"/>
                </a:solidFill>
              </a:rPr>
              <a:t>分</a:t>
            </a:r>
            <a:endParaRPr lang="en-US" altLang="zh-CN" sz="3200" dirty="0">
              <a:solidFill>
                <a:schemeClr val="bg1"/>
              </a:solidFill>
            </a:endParaRPr>
          </a:p>
          <a:p>
            <a:pPr eaLnBrk="1" hangingPunct="1">
              <a:lnSpc>
                <a:spcPct val="150000"/>
              </a:lnSpc>
              <a:spcBef>
                <a:spcPct val="50000"/>
              </a:spcBef>
            </a:pPr>
            <a:r>
              <a:rPr lang="en-US" altLang="zh-CN" sz="3200" dirty="0">
                <a:solidFill>
                  <a:schemeClr val="bg1"/>
                </a:solidFill>
              </a:rPr>
              <a:t> SPOC</a:t>
            </a:r>
            <a:r>
              <a:rPr lang="zh-CN" altLang="en-US" sz="3200" dirty="0">
                <a:solidFill>
                  <a:schemeClr val="bg1"/>
                </a:solidFill>
              </a:rPr>
              <a:t>成绩</a:t>
            </a:r>
            <a:r>
              <a:rPr lang="en-US" altLang="zh-CN" sz="3200" dirty="0">
                <a:solidFill>
                  <a:schemeClr val="bg1"/>
                </a:solidFill>
              </a:rPr>
              <a:t>:          10</a:t>
            </a:r>
            <a:r>
              <a:rPr lang="zh-CN" altLang="en-US" sz="3200" dirty="0">
                <a:solidFill>
                  <a:schemeClr val="bg1"/>
                </a:solidFill>
              </a:rPr>
              <a:t>分</a:t>
            </a:r>
            <a:endParaRPr lang="en-US" altLang="zh-CN" sz="3200" dirty="0">
              <a:solidFill>
                <a:schemeClr val="bg1"/>
              </a:solidFill>
            </a:endParaRPr>
          </a:p>
          <a:p>
            <a:pPr eaLnBrk="1" hangingPunct="1">
              <a:lnSpc>
                <a:spcPct val="150000"/>
              </a:lnSpc>
              <a:spcBef>
                <a:spcPct val="50000"/>
              </a:spcBef>
            </a:pPr>
            <a:r>
              <a:rPr lang="zh-CN" altLang="zh-CN" sz="3200" dirty="0">
                <a:solidFill>
                  <a:schemeClr val="bg1"/>
                </a:solidFill>
              </a:rPr>
              <a:t>讨论</a:t>
            </a:r>
            <a:r>
              <a:rPr lang="zh-CN" altLang="en-US" sz="3200" dirty="0">
                <a:solidFill>
                  <a:schemeClr val="bg1"/>
                </a:solidFill>
              </a:rPr>
              <a:t>成绩</a:t>
            </a:r>
            <a:r>
              <a:rPr lang="en-US" altLang="zh-CN" sz="3200" dirty="0">
                <a:solidFill>
                  <a:schemeClr val="bg1"/>
                </a:solidFill>
              </a:rPr>
              <a:t>:              30</a:t>
            </a:r>
            <a:r>
              <a:rPr lang="zh-CN" altLang="en-US" sz="3200" dirty="0">
                <a:solidFill>
                  <a:schemeClr val="bg1"/>
                </a:solidFill>
              </a:rPr>
              <a:t>分</a:t>
            </a:r>
            <a:endParaRPr lang="en-US" altLang="zh-CN" sz="3200" dirty="0">
              <a:solidFill>
                <a:schemeClr val="bg1"/>
              </a:solidFill>
            </a:endParaRPr>
          </a:p>
          <a:p>
            <a:pPr eaLnBrk="1" hangingPunct="1">
              <a:lnSpc>
                <a:spcPct val="150000"/>
              </a:lnSpc>
              <a:spcBef>
                <a:spcPct val="50000"/>
              </a:spcBef>
            </a:pPr>
            <a:r>
              <a:rPr lang="zh-CN" altLang="en-US" sz="3200" dirty="0">
                <a:solidFill>
                  <a:schemeClr val="bg1"/>
                </a:solidFill>
              </a:rPr>
              <a:t> 小论文：              </a:t>
            </a:r>
            <a:r>
              <a:rPr lang="en-US" altLang="zh-CN" sz="3200" dirty="0">
                <a:solidFill>
                  <a:schemeClr val="bg1"/>
                </a:solidFill>
              </a:rPr>
              <a:t>10</a:t>
            </a:r>
            <a:r>
              <a:rPr lang="zh-CN" altLang="en-US" sz="3200" dirty="0">
                <a:solidFill>
                  <a:schemeClr val="bg1"/>
                </a:solidFill>
              </a:rPr>
              <a:t>分</a:t>
            </a:r>
            <a:endParaRPr lang="en-US" altLang="zh-CN" sz="3200" dirty="0">
              <a:solidFill>
                <a:schemeClr val="bg1"/>
              </a:solidFill>
            </a:endParaRPr>
          </a:p>
        </p:txBody>
      </p:sp>
      <p:sp>
        <p:nvSpPr>
          <p:cNvPr id="4099"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2E2903F1-3B1C-43B8-9474-9077466092AF}" type="slidenum">
              <a:rPr lang="en-US" altLang="zh-CN" b="0" smtClean="0"/>
              <a:pPr eaLnBrk="1" hangingPunct="1"/>
              <a:t>4</a:t>
            </a:fld>
            <a:endParaRPr lang="en-US" altLang="zh-CN" b="0"/>
          </a:p>
        </p:txBody>
      </p:sp>
    </p:spTree>
  </p:cSld>
  <p:clrMapOvr>
    <a:masterClrMapping/>
  </p:clrMapOvr>
  <p:transition spd="med">
    <p:cover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691680" y="1052736"/>
            <a:ext cx="6985000"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2800" dirty="0">
                <a:solidFill>
                  <a:srgbClr val="FFFFCC"/>
                </a:solidFill>
              </a:rPr>
              <a:t>期末考试（</a:t>
            </a:r>
            <a:r>
              <a:rPr lang="en-US" altLang="zh-CN" sz="2800" dirty="0">
                <a:solidFill>
                  <a:srgbClr val="FFFFCC"/>
                </a:solidFill>
              </a:rPr>
              <a:t>50</a:t>
            </a:r>
            <a:r>
              <a:rPr lang="zh-CN" altLang="en-US" sz="2800" dirty="0">
                <a:solidFill>
                  <a:srgbClr val="FFFFCC"/>
                </a:solidFill>
              </a:rPr>
              <a:t>分）：</a:t>
            </a:r>
            <a:endParaRPr lang="en-US" altLang="zh-CN" sz="2800" dirty="0">
              <a:solidFill>
                <a:srgbClr val="FFFFCC"/>
              </a:solidFill>
            </a:endParaRPr>
          </a:p>
          <a:p>
            <a:pPr marL="342900" indent="-342900" eaLnBrk="1" hangingPunct="1">
              <a:spcBef>
                <a:spcPct val="50000"/>
              </a:spcBef>
              <a:buFont typeface="Arial" panose="020B0604020202020204" pitchFamily="34" charset="0"/>
              <a:buChar char="•"/>
            </a:pPr>
            <a:r>
              <a:rPr lang="zh-CN" altLang="en-US" sz="2400" dirty="0">
                <a:solidFill>
                  <a:schemeClr val="bg1"/>
                </a:solidFill>
              </a:rPr>
              <a:t>闭卷（卷首附有常用公式和常数）；</a:t>
            </a:r>
            <a:endParaRPr lang="en-US" altLang="zh-CN" sz="2400" dirty="0">
              <a:solidFill>
                <a:schemeClr val="bg1"/>
              </a:solidFill>
            </a:endParaRPr>
          </a:p>
          <a:p>
            <a:pPr marL="342900" indent="-342900" eaLnBrk="1" hangingPunct="1">
              <a:spcBef>
                <a:spcPct val="50000"/>
              </a:spcBef>
              <a:buFont typeface="Arial" panose="020B0604020202020204" pitchFamily="34" charset="0"/>
              <a:buChar char="•"/>
            </a:pPr>
            <a:r>
              <a:rPr lang="zh-CN" altLang="en-US" sz="2400" dirty="0">
                <a:solidFill>
                  <a:schemeClr val="bg1"/>
                </a:solidFill>
              </a:rPr>
              <a:t>带科学计算器；</a:t>
            </a:r>
            <a:endParaRPr lang="en-US" altLang="zh-CN" sz="2400" dirty="0">
              <a:solidFill>
                <a:schemeClr val="bg1"/>
              </a:solidFill>
            </a:endParaRPr>
          </a:p>
          <a:p>
            <a:pPr marL="342900" indent="-342900" eaLnBrk="1" hangingPunct="1">
              <a:spcBef>
                <a:spcPct val="50000"/>
              </a:spcBef>
              <a:buFont typeface="Arial" panose="020B0604020202020204" pitchFamily="34" charset="0"/>
              <a:buChar char="•"/>
            </a:pPr>
            <a:r>
              <a:rPr lang="zh-CN" altLang="en-US" sz="2400" dirty="0">
                <a:solidFill>
                  <a:schemeClr val="bg1"/>
                </a:solidFill>
              </a:rPr>
              <a:t>有</a:t>
            </a:r>
            <a:r>
              <a:rPr lang="en-US" altLang="zh-CN" sz="2400" dirty="0">
                <a:solidFill>
                  <a:schemeClr val="bg1"/>
                </a:solidFill>
              </a:rPr>
              <a:t>10~15</a:t>
            </a:r>
            <a:r>
              <a:rPr lang="zh-CN" altLang="en-US" sz="2400" dirty="0">
                <a:solidFill>
                  <a:schemeClr val="bg1"/>
                </a:solidFill>
              </a:rPr>
              <a:t>分的题是上课的</a:t>
            </a:r>
            <a:r>
              <a:rPr lang="zh-CN" altLang="en-US" sz="2400" dirty="0">
                <a:solidFill>
                  <a:srgbClr val="C00000"/>
                </a:solidFill>
              </a:rPr>
              <a:t>作业原题</a:t>
            </a:r>
            <a:r>
              <a:rPr lang="zh-CN" altLang="en-US" sz="2400" dirty="0">
                <a:solidFill>
                  <a:schemeClr val="bg1"/>
                </a:solidFill>
              </a:rPr>
              <a:t>。</a:t>
            </a:r>
            <a:endParaRPr lang="en-US" altLang="zh-CN" sz="2400" dirty="0">
              <a:solidFill>
                <a:schemeClr val="bg1"/>
              </a:solidFill>
            </a:endParaRPr>
          </a:p>
        </p:txBody>
      </p:sp>
      <p:sp>
        <p:nvSpPr>
          <p:cNvPr id="4099"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2E2903F1-3B1C-43B8-9474-9077466092AF}" type="slidenum">
              <a:rPr lang="en-US" altLang="zh-CN" b="0" smtClean="0"/>
              <a:pPr eaLnBrk="1" hangingPunct="1"/>
              <a:t>5</a:t>
            </a:fld>
            <a:endParaRPr lang="en-US" altLang="zh-CN" b="0"/>
          </a:p>
        </p:txBody>
      </p:sp>
      <p:sp>
        <p:nvSpPr>
          <p:cNvPr id="6" name="Text Box 2"/>
          <p:cNvSpPr txBox="1">
            <a:spLocks noChangeArrowheads="1"/>
          </p:cNvSpPr>
          <p:nvPr/>
        </p:nvSpPr>
        <p:spPr bwMode="auto">
          <a:xfrm>
            <a:off x="1708458" y="3861048"/>
            <a:ext cx="6985000"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en-US" altLang="zh-CN" sz="2800" dirty="0">
                <a:solidFill>
                  <a:srgbClr val="FFFFCC"/>
                </a:solidFill>
              </a:rPr>
              <a:t>SPOC</a:t>
            </a:r>
            <a:r>
              <a:rPr lang="zh-CN" altLang="en-US" sz="2800" dirty="0">
                <a:solidFill>
                  <a:srgbClr val="FFFFCC"/>
                </a:solidFill>
              </a:rPr>
              <a:t>成绩（</a:t>
            </a:r>
            <a:r>
              <a:rPr lang="en-US" altLang="zh-CN" sz="2800" dirty="0">
                <a:solidFill>
                  <a:srgbClr val="FFFFCC"/>
                </a:solidFill>
              </a:rPr>
              <a:t>10</a:t>
            </a:r>
            <a:r>
              <a:rPr lang="zh-CN" altLang="en-US" sz="2800" dirty="0">
                <a:solidFill>
                  <a:srgbClr val="FFFFCC"/>
                </a:solidFill>
              </a:rPr>
              <a:t>分） ：</a:t>
            </a:r>
            <a:endParaRPr lang="en-US" altLang="zh-CN" sz="2800" dirty="0">
              <a:solidFill>
                <a:srgbClr val="FFFFCC"/>
              </a:solidFill>
            </a:endParaRPr>
          </a:p>
          <a:p>
            <a:pPr marL="342900" indent="-342900" eaLnBrk="1" hangingPunct="1">
              <a:spcBef>
                <a:spcPct val="50000"/>
              </a:spcBef>
              <a:buFont typeface="Arial" panose="020B0604020202020204" pitchFamily="34" charset="0"/>
              <a:buChar char="•"/>
            </a:pPr>
            <a:r>
              <a:rPr lang="zh-CN" altLang="en-US" sz="2400" dirty="0">
                <a:solidFill>
                  <a:schemeClr val="bg1"/>
                </a:solidFill>
              </a:rPr>
              <a:t>课前预习</a:t>
            </a:r>
            <a:r>
              <a:rPr lang="en-US" altLang="zh-CN" sz="2400" dirty="0">
                <a:solidFill>
                  <a:schemeClr val="bg1"/>
                </a:solidFill>
              </a:rPr>
              <a:t>+</a:t>
            </a:r>
            <a:r>
              <a:rPr lang="zh-CN" altLang="en-US" sz="2400" dirty="0">
                <a:solidFill>
                  <a:schemeClr val="bg1"/>
                </a:solidFill>
              </a:rPr>
              <a:t>小测；</a:t>
            </a:r>
            <a:endParaRPr lang="en-US" altLang="zh-CN" sz="2400" dirty="0">
              <a:solidFill>
                <a:schemeClr val="bg1"/>
              </a:solidFill>
            </a:endParaRPr>
          </a:p>
          <a:p>
            <a:pPr marL="342900" indent="-342900" eaLnBrk="1" hangingPunct="1">
              <a:spcBef>
                <a:spcPct val="50000"/>
              </a:spcBef>
              <a:buFont typeface="Arial" panose="020B0604020202020204" pitchFamily="34" charset="0"/>
              <a:buChar char="•"/>
            </a:pPr>
            <a:r>
              <a:rPr lang="zh-CN" altLang="en-US" sz="2400" dirty="0">
                <a:solidFill>
                  <a:schemeClr val="bg1"/>
                </a:solidFill>
              </a:rPr>
              <a:t>单元作业</a:t>
            </a:r>
            <a:r>
              <a:rPr lang="en-US" altLang="zh-CN" sz="2400" dirty="0">
                <a:solidFill>
                  <a:schemeClr val="bg1"/>
                </a:solidFill>
              </a:rPr>
              <a:t>+</a:t>
            </a:r>
            <a:r>
              <a:rPr lang="zh-CN" altLang="en-US" sz="2400" dirty="0">
                <a:solidFill>
                  <a:schemeClr val="bg1"/>
                </a:solidFill>
              </a:rPr>
              <a:t>单元测试；</a:t>
            </a:r>
            <a:endParaRPr lang="en-US" altLang="zh-CN" sz="2400" dirty="0">
              <a:solidFill>
                <a:schemeClr val="bg1"/>
              </a:solidFill>
            </a:endParaRPr>
          </a:p>
          <a:p>
            <a:pPr marL="342900" indent="-342900" eaLnBrk="1" hangingPunct="1">
              <a:spcBef>
                <a:spcPct val="50000"/>
              </a:spcBef>
              <a:buFont typeface="Arial" panose="020B0604020202020204" pitchFamily="34" charset="0"/>
              <a:buChar char="•"/>
            </a:pPr>
            <a:r>
              <a:rPr lang="zh-CN" altLang="en-US" sz="2400" dirty="0">
                <a:solidFill>
                  <a:schemeClr val="bg1"/>
                </a:solidFill>
              </a:rPr>
              <a:t>随机课堂小测。</a:t>
            </a:r>
            <a:endParaRPr lang="en-US" altLang="zh-CN" sz="2400" dirty="0">
              <a:solidFill>
                <a:schemeClr val="bg1"/>
              </a:solidFill>
            </a:endParaRPr>
          </a:p>
        </p:txBody>
      </p:sp>
    </p:spTree>
    <p:extLst>
      <p:ext uri="{BB962C8B-B14F-4D97-AF65-F5344CB8AC3E}">
        <p14:creationId xmlns:p14="http://schemas.microsoft.com/office/powerpoint/2010/main" val="1943592995"/>
      </p:ext>
    </p:extLst>
  </p:cSld>
  <p:clrMapOvr>
    <a:masterClrMapping/>
  </p:clrMapOvr>
  <p:transition spd="med">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179512" y="1179145"/>
            <a:ext cx="8820472"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2800" dirty="0">
                <a:solidFill>
                  <a:srgbClr val="FFFFCC"/>
                </a:solidFill>
              </a:rPr>
              <a:t>讨论（</a:t>
            </a:r>
            <a:r>
              <a:rPr lang="en-US" altLang="zh-CN" sz="2800" dirty="0">
                <a:solidFill>
                  <a:srgbClr val="FFFFCC"/>
                </a:solidFill>
              </a:rPr>
              <a:t>30</a:t>
            </a:r>
            <a:r>
              <a:rPr lang="zh-CN" altLang="en-US" sz="2800" dirty="0">
                <a:solidFill>
                  <a:srgbClr val="FFFFCC"/>
                </a:solidFill>
              </a:rPr>
              <a:t>分） ：（个人</a:t>
            </a:r>
            <a:r>
              <a:rPr lang="en-US" altLang="zh-CN" sz="2800" dirty="0">
                <a:solidFill>
                  <a:srgbClr val="FFFFCC"/>
                </a:solidFill>
              </a:rPr>
              <a:t>+</a:t>
            </a:r>
            <a:r>
              <a:rPr lang="zh-CN" altLang="en-US" sz="2800" dirty="0">
                <a:solidFill>
                  <a:srgbClr val="FFFFCC"/>
                </a:solidFill>
              </a:rPr>
              <a:t>小组）</a:t>
            </a:r>
            <a:endParaRPr lang="en-US" altLang="zh-CN" sz="2800" dirty="0">
              <a:solidFill>
                <a:srgbClr val="FFFFCC"/>
              </a:solidFill>
            </a:endParaRPr>
          </a:p>
          <a:p>
            <a:pPr marL="342900" indent="-342900" eaLnBrk="1" hangingPunct="1">
              <a:spcBef>
                <a:spcPct val="50000"/>
              </a:spcBef>
              <a:buFont typeface="Arial" panose="020B0604020202020204" pitchFamily="34" charset="0"/>
              <a:buChar char="•"/>
            </a:pPr>
            <a:r>
              <a:rPr lang="zh-CN" altLang="en-US" sz="2400" dirty="0">
                <a:solidFill>
                  <a:schemeClr val="bg1"/>
                </a:solidFill>
              </a:rPr>
              <a:t>个人成绩（</a:t>
            </a:r>
            <a:r>
              <a:rPr lang="en-US" altLang="zh-CN" sz="2400" dirty="0">
                <a:solidFill>
                  <a:schemeClr val="bg1"/>
                </a:solidFill>
              </a:rPr>
              <a:t>5</a:t>
            </a:r>
            <a:r>
              <a:rPr lang="zh-CN" altLang="en-US" sz="2400" dirty="0">
                <a:solidFill>
                  <a:schemeClr val="bg1"/>
                </a:solidFill>
              </a:rPr>
              <a:t>分） ：</a:t>
            </a:r>
            <a:r>
              <a:rPr lang="en-US" altLang="zh-CN" sz="2400" dirty="0">
                <a:solidFill>
                  <a:schemeClr val="bg1"/>
                </a:solidFill>
              </a:rPr>
              <a:t>SPOC</a:t>
            </a:r>
            <a:r>
              <a:rPr lang="zh-CN" altLang="en-US" sz="2400" dirty="0">
                <a:solidFill>
                  <a:schemeClr val="bg1"/>
                </a:solidFill>
              </a:rPr>
              <a:t>上每参加一次讨论加</a:t>
            </a:r>
            <a:r>
              <a:rPr lang="en-US" altLang="zh-CN" sz="2400" dirty="0">
                <a:solidFill>
                  <a:schemeClr val="bg1"/>
                </a:solidFill>
              </a:rPr>
              <a:t>1</a:t>
            </a:r>
            <a:r>
              <a:rPr lang="zh-CN" altLang="en-US" sz="2400" dirty="0">
                <a:solidFill>
                  <a:schemeClr val="bg1"/>
                </a:solidFill>
              </a:rPr>
              <a:t>分，上限</a:t>
            </a:r>
            <a:r>
              <a:rPr lang="en-US" altLang="zh-CN" sz="2400" dirty="0">
                <a:solidFill>
                  <a:schemeClr val="bg1"/>
                </a:solidFill>
              </a:rPr>
              <a:t>5</a:t>
            </a:r>
            <a:r>
              <a:rPr lang="zh-CN" altLang="en-US" sz="2400" dirty="0">
                <a:solidFill>
                  <a:schemeClr val="bg1"/>
                </a:solidFill>
              </a:rPr>
              <a:t>分</a:t>
            </a:r>
            <a:endParaRPr lang="en-US" altLang="zh-CN" sz="2400" dirty="0">
              <a:solidFill>
                <a:schemeClr val="bg1"/>
              </a:solidFill>
            </a:endParaRPr>
          </a:p>
          <a:p>
            <a:pPr marL="342900" indent="-342900" eaLnBrk="1" hangingPunct="1">
              <a:spcBef>
                <a:spcPct val="50000"/>
              </a:spcBef>
              <a:buFont typeface="Arial" panose="020B0604020202020204" pitchFamily="34" charset="0"/>
              <a:buChar char="•"/>
            </a:pPr>
            <a:r>
              <a:rPr lang="zh-CN" altLang="en-US" sz="2400" dirty="0">
                <a:solidFill>
                  <a:schemeClr val="bg1"/>
                </a:solidFill>
              </a:rPr>
              <a:t>小组成绩（</a:t>
            </a:r>
            <a:r>
              <a:rPr lang="en-US" altLang="zh-CN" sz="2400" dirty="0">
                <a:solidFill>
                  <a:schemeClr val="bg1"/>
                </a:solidFill>
              </a:rPr>
              <a:t>25</a:t>
            </a:r>
            <a:r>
              <a:rPr lang="zh-CN" altLang="en-US" sz="2400" dirty="0">
                <a:solidFill>
                  <a:schemeClr val="bg1"/>
                </a:solidFill>
              </a:rPr>
              <a:t>分）：每</a:t>
            </a:r>
            <a:r>
              <a:rPr lang="en-US" altLang="zh-CN" sz="2400" dirty="0">
                <a:solidFill>
                  <a:schemeClr val="bg1"/>
                </a:solidFill>
              </a:rPr>
              <a:t>3</a:t>
            </a:r>
            <a:r>
              <a:rPr lang="zh-CN" altLang="en-US" sz="2400" dirty="0">
                <a:solidFill>
                  <a:schemeClr val="bg1"/>
                </a:solidFill>
              </a:rPr>
              <a:t>人一个小组，共同完成</a:t>
            </a:r>
            <a:r>
              <a:rPr lang="zh-CN" altLang="en-US" sz="2400" dirty="0">
                <a:solidFill>
                  <a:srgbClr val="C00000"/>
                </a:solidFill>
              </a:rPr>
              <a:t>综合设计</a:t>
            </a:r>
            <a:r>
              <a:rPr lang="zh-CN" altLang="en-US" sz="2400" dirty="0">
                <a:solidFill>
                  <a:schemeClr val="bg1"/>
                </a:solidFill>
              </a:rPr>
              <a:t>题目，</a:t>
            </a:r>
            <a:endParaRPr lang="en-US" altLang="zh-CN" sz="2400" dirty="0">
              <a:solidFill>
                <a:schemeClr val="bg1"/>
              </a:solidFill>
            </a:endParaRPr>
          </a:p>
          <a:p>
            <a:pPr eaLnBrk="1" hangingPunct="1">
              <a:spcBef>
                <a:spcPct val="50000"/>
              </a:spcBef>
            </a:pPr>
            <a:r>
              <a:rPr lang="zh-CN" altLang="en-US" sz="2400" dirty="0">
                <a:solidFill>
                  <a:schemeClr val="bg1"/>
                </a:solidFill>
              </a:rPr>
              <a:t>                                         本课程一共有</a:t>
            </a:r>
            <a:r>
              <a:rPr lang="en-US" altLang="zh-CN" sz="2400" dirty="0">
                <a:solidFill>
                  <a:schemeClr val="bg1"/>
                </a:solidFill>
              </a:rPr>
              <a:t>1~2</a:t>
            </a:r>
            <a:r>
              <a:rPr lang="zh-CN" altLang="en-US" sz="2400" dirty="0">
                <a:solidFill>
                  <a:schemeClr val="bg1"/>
                </a:solidFill>
              </a:rPr>
              <a:t>个综合设计题目。</a:t>
            </a:r>
            <a:endParaRPr lang="en-US" altLang="zh-CN" sz="2400" dirty="0">
              <a:solidFill>
                <a:schemeClr val="bg1"/>
              </a:solidFill>
            </a:endParaRPr>
          </a:p>
        </p:txBody>
      </p:sp>
      <p:sp>
        <p:nvSpPr>
          <p:cNvPr id="8" name="Text Box 2"/>
          <p:cNvSpPr txBox="1">
            <a:spLocks noChangeArrowheads="1"/>
          </p:cNvSpPr>
          <p:nvPr/>
        </p:nvSpPr>
        <p:spPr bwMode="auto">
          <a:xfrm>
            <a:off x="179512" y="3933056"/>
            <a:ext cx="8820472" cy="174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2800" dirty="0">
                <a:solidFill>
                  <a:srgbClr val="FFFFCC"/>
                </a:solidFill>
              </a:rPr>
              <a:t>小论文（</a:t>
            </a:r>
            <a:r>
              <a:rPr lang="en-US" altLang="zh-CN" sz="2800" dirty="0">
                <a:solidFill>
                  <a:srgbClr val="FFFFCC"/>
                </a:solidFill>
              </a:rPr>
              <a:t>10</a:t>
            </a:r>
            <a:r>
              <a:rPr lang="zh-CN" altLang="en-US" sz="2800" dirty="0">
                <a:solidFill>
                  <a:srgbClr val="FFFFCC"/>
                </a:solidFill>
              </a:rPr>
              <a:t>分） ：</a:t>
            </a:r>
            <a:endParaRPr lang="en-US" altLang="zh-CN" sz="2800" dirty="0">
              <a:solidFill>
                <a:srgbClr val="FFFFCC"/>
              </a:solidFill>
            </a:endParaRPr>
          </a:p>
          <a:p>
            <a:pPr marL="342900" indent="-342900" eaLnBrk="1" hangingPunct="1">
              <a:lnSpc>
                <a:spcPct val="150000"/>
              </a:lnSpc>
              <a:spcBef>
                <a:spcPct val="50000"/>
              </a:spcBef>
              <a:buFont typeface="Arial" panose="020B0604020202020204" pitchFamily="34" charset="0"/>
              <a:buChar char="•"/>
            </a:pPr>
            <a:r>
              <a:rPr lang="zh-CN" altLang="en-US" sz="2400" dirty="0">
                <a:solidFill>
                  <a:schemeClr val="bg1"/>
                </a:solidFill>
              </a:rPr>
              <a:t>调研微电子器件相关的行业发展动态，按照</a:t>
            </a:r>
            <a:r>
              <a:rPr lang="zh-CN" altLang="en-US" sz="2400" dirty="0">
                <a:solidFill>
                  <a:srgbClr val="C00000"/>
                </a:solidFill>
              </a:rPr>
              <a:t>科技论文</a:t>
            </a:r>
            <a:r>
              <a:rPr lang="zh-CN" altLang="en-US" sz="2400" dirty="0">
                <a:solidFill>
                  <a:schemeClr val="bg1"/>
                </a:solidFill>
              </a:rPr>
              <a:t>的格式，写一篇综述性的小论文。</a:t>
            </a:r>
            <a:endParaRPr lang="en-US" altLang="zh-CN" sz="2400" dirty="0">
              <a:solidFill>
                <a:schemeClr val="bg1"/>
              </a:solidFill>
            </a:endParaRPr>
          </a:p>
        </p:txBody>
      </p:sp>
    </p:spTree>
    <p:extLst>
      <p:ext uri="{BB962C8B-B14F-4D97-AF65-F5344CB8AC3E}">
        <p14:creationId xmlns:p14="http://schemas.microsoft.com/office/powerpoint/2010/main" val="3521935028"/>
      </p:ext>
    </p:extLst>
  </p:cSld>
  <p:clrMapOvr>
    <a:masterClrMapping/>
  </p:clrMapOvr>
  <p:transition spd="med">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908175" y="620713"/>
            <a:ext cx="548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FFFFCC"/>
                </a:solidFill>
              </a:rPr>
              <a:t>本课程的主要内容是什么？</a:t>
            </a:r>
          </a:p>
        </p:txBody>
      </p:sp>
      <p:sp>
        <p:nvSpPr>
          <p:cNvPr id="5" name="Text Box 2"/>
          <p:cNvSpPr txBox="1">
            <a:spLocks noChangeArrowheads="1"/>
          </p:cNvSpPr>
          <p:nvPr/>
        </p:nvSpPr>
        <p:spPr bwMode="auto">
          <a:xfrm>
            <a:off x="1042988" y="1765300"/>
            <a:ext cx="5486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FFFFCC"/>
                </a:solidFill>
              </a:rPr>
              <a:t>第一章 半导体器件基本方程</a:t>
            </a:r>
            <a:endParaRPr lang="en-US" altLang="zh-CN" sz="3200">
              <a:solidFill>
                <a:srgbClr val="FFFFCC"/>
              </a:solidFill>
            </a:endParaRPr>
          </a:p>
        </p:txBody>
      </p:sp>
      <p:sp>
        <p:nvSpPr>
          <p:cNvPr id="6" name="Text Box 2"/>
          <p:cNvSpPr txBox="1">
            <a:spLocks noChangeArrowheads="1"/>
          </p:cNvSpPr>
          <p:nvPr/>
        </p:nvSpPr>
        <p:spPr bwMode="auto">
          <a:xfrm>
            <a:off x="1054100" y="2781300"/>
            <a:ext cx="5486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FFFFCC"/>
                </a:solidFill>
              </a:rPr>
              <a:t>第二章 </a:t>
            </a:r>
            <a:r>
              <a:rPr lang="en-US" altLang="zh-CN" sz="3200">
                <a:solidFill>
                  <a:srgbClr val="FFFFCC"/>
                </a:solidFill>
              </a:rPr>
              <a:t>PN</a:t>
            </a:r>
            <a:r>
              <a:rPr lang="zh-CN" altLang="en-US" sz="3200">
                <a:solidFill>
                  <a:srgbClr val="FFFFCC"/>
                </a:solidFill>
              </a:rPr>
              <a:t>结</a:t>
            </a:r>
            <a:endParaRPr lang="en-US" altLang="zh-CN" sz="3200">
              <a:solidFill>
                <a:srgbClr val="FFFFCC"/>
              </a:solidFill>
            </a:endParaRPr>
          </a:p>
        </p:txBody>
      </p:sp>
      <p:sp>
        <p:nvSpPr>
          <p:cNvPr id="7" name="Text Box 2"/>
          <p:cNvSpPr txBox="1">
            <a:spLocks noChangeArrowheads="1"/>
          </p:cNvSpPr>
          <p:nvPr/>
        </p:nvSpPr>
        <p:spPr bwMode="auto">
          <a:xfrm>
            <a:off x="1081088" y="3860800"/>
            <a:ext cx="54864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FFFFCC"/>
                </a:solidFill>
              </a:rPr>
              <a:t>第三章 双极结型晶体管</a:t>
            </a:r>
            <a:endParaRPr lang="en-US" altLang="zh-CN" sz="3200">
              <a:solidFill>
                <a:srgbClr val="FFFFCC"/>
              </a:solidFill>
            </a:endParaRPr>
          </a:p>
        </p:txBody>
      </p:sp>
      <p:sp>
        <p:nvSpPr>
          <p:cNvPr id="8" name="Text Box 2"/>
          <p:cNvSpPr txBox="1">
            <a:spLocks noChangeArrowheads="1"/>
          </p:cNvSpPr>
          <p:nvPr/>
        </p:nvSpPr>
        <p:spPr bwMode="auto">
          <a:xfrm>
            <a:off x="1054100" y="4941888"/>
            <a:ext cx="64706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FFFFCC"/>
                </a:solidFill>
              </a:rPr>
              <a:t>第四章 绝缘栅型场效应晶体管</a:t>
            </a:r>
            <a:endParaRPr lang="en-US" altLang="zh-CN" sz="3200">
              <a:solidFill>
                <a:srgbClr val="FFFFCC"/>
              </a:solidFill>
            </a:endParaRPr>
          </a:p>
        </p:txBody>
      </p:sp>
      <p:sp>
        <p:nvSpPr>
          <p:cNvPr id="5127" name="灯片编号占位符 1"/>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066233F0-AE74-4A18-BFC5-98CD4E46BC5B}" type="slidenum">
              <a:rPr lang="en-US" altLang="zh-CN" b="0" smtClean="0"/>
              <a:pPr eaLnBrk="1" hangingPunct="1"/>
              <a:t>7</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950913" y="851694"/>
            <a:ext cx="548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FFFFCC"/>
                </a:solidFill>
              </a:rPr>
              <a:t>为什么要学习本课程？</a:t>
            </a:r>
          </a:p>
        </p:txBody>
      </p:sp>
      <p:sp>
        <p:nvSpPr>
          <p:cNvPr id="3" name="Text Box 9"/>
          <p:cNvSpPr txBox="1">
            <a:spLocks noChangeArrowheads="1"/>
          </p:cNvSpPr>
          <p:nvPr/>
        </p:nvSpPr>
        <p:spPr bwMode="auto">
          <a:xfrm>
            <a:off x="950913" y="3105150"/>
            <a:ext cx="2376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FFFFCC"/>
                </a:solidFill>
              </a:rPr>
              <a:t>专业核心课</a:t>
            </a:r>
          </a:p>
        </p:txBody>
      </p:sp>
      <p:cxnSp>
        <p:nvCxnSpPr>
          <p:cNvPr id="6" name="直接箭头连接符 5"/>
          <p:cNvCxnSpPr>
            <a:cxnSpLocks noChangeShapeType="1"/>
          </p:cNvCxnSpPr>
          <p:nvPr/>
        </p:nvCxnSpPr>
        <p:spPr bwMode="auto">
          <a:xfrm flipV="1">
            <a:off x="3327400" y="2654300"/>
            <a:ext cx="692150" cy="614363"/>
          </a:xfrm>
          <a:prstGeom prst="straightConnector1">
            <a:avLst/>
          </a:prstGeom>
          <a:noFill/>
          <a:ln w="38100" algn="ctr">
            <a:solidFill>
              <a:schemeClr val="bg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a:cxnSpLocks noChangeShapeType="1"/>
          </p:cNvCxnSpPr>
          <p:nvPr/>
        </p:nvCxnSpPr>
        <p:spPr bwMode="auto">
          <a:xfrm>
            <a:off x="3340100" y="3451225"/>
            <a:ext cx="692150" cy="558800"/>
          </a:xfrm>
          <a:prstGeom prst="straightConnector1">
            <a:avLst/>
          </a:prstGeom>
          <a:noFill/>
          <a:ln w="38100" algn="ctr">
            <a:solidFill>
              <a:schemeClr val="bg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9"/>
          <p:cNvSpPr txBox="1">
            <a:spLocks noChangeArrowheads="1"/>
          </p:cNvSpPr>
          <p:nvPr/>
        </p:nvSpPr>
        <p:spPr bwMode="auto">
          <a:xfrm>
            <a:off x="4211638" y="2347913"/>
            <a:ext cx="33131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FFFFCC"/>
                </a:solidFill>
              </a:rPr>
              <a:t>半导体器件设计</a:t>
            </a:r>
          </a:p>
        </p:txBody>
      </p:sp>
      <p:sp>
        <p:nvSpPr>
          <p:cNvPr id="12" name="Text Box 9"/>
          <p:cNvSpPr txBox="1">
            <a:spLocks noChangeArrowheads="1"/>
          </p:cNvSpPr>
          <p:nvPr/>
        </p:nvSpPr>
        <p:spPr bwMode="auto">
          <a:xfrm>
            <a:off x="4232275" y="3687763"/>
            <a:ext cx="2787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FFFFCC"/>
                </a:solidFill>
              </a:rPr>
              <a:t>集成电路设计</a:t>
            </a:r>
          </a:p>
        </p:txBody>
      </p:sp>
      <p:sp>
        <p:nvSpPr>
          <p:cNvPr id="14" name="Text Box 10"/>
          <p:cNvSpPr txBox="1">
            <a:spLocks noChangeArrowheads="1"/>
          </p:cNvSpPr>
          <p:nvPr/>
        </p:nvSpPr>
        <p:spPr bwMode="auto">
          <a:xfrm>
            <a:off x="916904" y="5345735"/>
            <a:ext cx="61926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spcBef>
                <a:spcPct val="50000"/>
              </a:spcBef>
            </a:pPr>
            <a:r>
              <a:rPr lang="zh-CN" altLang="en-US" sz="3200" dirty="0">
                <a:solidFill>
                  <a:srgbClr val="FFFFCC"/>
                </a:solidFill>
              </a:rPr>
              <a:t>怎样学好本课程？（线上</a:t>
            </a:r>
            <a:r>
              <a:rPr lang="en-US" altLang="zh-CN" sz="3200" dirty="0">
                <a:solidFill>
                  <a:srgbClr val="FFFFCC"/>
                </a:solidFill>
              </a:rPr>
              <a:t>+</a:t>
            </a:r>
            <a:r>
              <a:rPr lang="zh-CN" altLang="en-US" sz="3200" dirty="0">
                <a:solidFill>
                  <a:srgbClr val="FFFFCC"/>
                </a:solidFill>
              </a:rPr>
              <a:t>线下）</a:t>
            </a:r>
          </a:p>
        </p:txBody>
      </p:sp>
      <p:sp>
        <p:nvSpPr>
          <p:cNvPr id="6153" name="灯片编号占位符 3"/>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6F9BF21D-B150-465D-AFBE-272EC5AF77B3}" type="slidenum">
              <a:rPr lang="en-US" altLang="zh-CN" b="0" smtClean="0"/>
              <a:pPr eaLnBrk="1" hangingPunct="1"/>
              <a:t>8</a:t>
            </a:fld>
            <a:endParaRPr lang="en-US" altLang="zh-CN" b="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灯片编号占位符 3"/>
          <p:cNvSpPr>
            <a:spLocks noGrp="1"/>
          </p:cNvSpPr>
          <p:nvPr>
            <p:ph type="sldNum" sz="quarter" idx="12"/>
          </p:nvPr>
        </p:nvSpPr>
        <p:spPr>
          <a:noFill/>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fld id="{6F9BF21D-B150-465D-AFBE-272EC5AF77B3}" type="slidenum">
              <a:rPr lang="en-US" altLang="zh-CN" b="0" smtClean="0"/>
              <a:pPr eaLnBrk="1" hangingPunct="1"/>
              <a:t>9</a:t>
            </a:fld>
            <a:endParaRPr lang="en-US" altLang="zh-CN" b="0"/>
          </a:p>
        </p:txBody>
      </p:sp>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221" y="1026599"/>
            <a:ext cx="3626227" cy="441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1057360"/>
            <a:ext cx="3446468" cy="438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08" y="157252"/>
            <a:ext cx="23050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048182" y="5661248"/>
            <a:ext cx="2736304" cy="461665"/>
          </a:xfrm>
          <a:prstGeom prst="rect">
            <a:avLst/>
          </a:prstGeom>
          <a:noFill/>
        </p:spPr>
        <p:txBody>
          <a:bodyPr wrap="square" rtlCol="0">
            <a:spAutoFit/>
          </a:bodyPr>
          <a:lstStyle/>
          <a:p>
            <a:r>
              <a:rPr lang="zh-CN" altLang="en-US" sz="2400" dirty="0">
                <a:solidFill>
                  <a:schemeClr val="bg1"/>
                </a:solidFill>
              </a:rPr>
              <a:t>中文版慕课课程</a:t>
            </a:r>
          </a:p>
        </p:txBody>
      </p:sp>
      <p:sp>
        <p:nvSpPr>
          <p:cNvPr id="17" name="TextBox 16"/>
          <p:cNvSpPr txBox="1"/>
          <p:nvPr/>
        </p:nvSpPr>
        <p:spPr>
          <a:xfrm>
            <a:off x="5724128" y="5661248"/>
            <a:ext cx="2736304" cy="461665"/>
          </a:xfrm>
          <a:prstGeom prst="rect">
            <a:avLst/>
          </a:prstGeom>
          <a:noFill/>
        </p:spPr>
        <p:txBody>
          <a:bodyPr wrap="square" rtlCol="0">
            <a:spAutoFit/>
          </a:bodyPr>
          <a:lstStyle/>
          <a:p>
            <a:r>
              <a:rPr lang="zh-CN" altLang="en-US" sz="2400" dirty="0">
                <a:solidFill>
                  <a:schemeClr val="bg1"/>
                </a:solidFill>
              </a:rPr>
              <a:t>英文版慕课课程</a:t>
            </a:r>
          </a:p>
        </p:txBody>
      </p:sp>
    </p:spTree>
    <p:extLst>
      <p:ext uri="{BB962C8B-B14F-4D97-AF65-F5344CB8AC3E}">
        <p14:creationId xmlns:p14="http://schemas.microsoft.com/office/powerpoint/2010/main" val="62036317"/>
      </p:ext>
    </p:extLst>
  </p:cSld>
  <p:clrMapOvr>
    <a:masterClrMapping/>
  </p:clrMapOvr>
  <p:transition spd="med">
    <p:cover dir="u"/>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8373</TotalTime>
  <Words>1144</Words>
  <Application>Microsoft Office PowerPoint</Application>
  <PresentationFormat>全屏显示(4:3)</PresentationFormat>
  <Paragraphs>125</Paragraphs>
  <Slides>27</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楷体_GB2312</vt:lpstr>
      <vt:lpstr>隶书</vt:lpstr>
      <vt:lpstr>宋体</vt:lpstr>
      <vt:lpstr>Arial</vt:lpstr>
      <vt:lpstr>Calibri</vt:lpstr>
      <vt:lpstr>Symbol</vt:lpstr>
      <vt:lpstr>Times New Roman</vt:lpstr>
      <vt:lpstr>Wingdings</vt:lpstr>
      <vt:lpstr>默认设计模板</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ZQZ</dc:creator>
  <cp:lastModifiedBy>liu jizhi</cp:lastModifiedBy>
  <cp:revision>662</cp:revision>
  <dcterms:created xsi:type="dcterms:W3CDTF">1997-09-30T16:07:14Z</dcterms:created>
  <dcterms:modified xsi:type="dcterms:W3CDTF">2021-08-30T02:42:40Z</dcterms:modified>
</cp:coreProperties>
</file>