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258" r:id="rId12"/>
    <p:sldId id="301" r:id="rId13"/>
    <p:sldId id="273" r:id="rId14"/>
    <p:sldId id="279" r:id="rId15"/>
    <p:sldId id="259" r:id="rId16"/>
    <p:sldId id="260" r:id="rId17"/>
    <p:sldId id="285" r:id="rId18"/>
    <p:sldId id="283" r:id="rId19"/>
    <p:sldId id="261" r:id="rId20"/>
    <p:sldId id="280" r:id="rId21"/>
    <p:sldId id="262" r:id="rId22"/>
    <p:sldId id="263" r:id="rId23"/>
    <p:sldId id="286" r:id="rId24"/>
    <p:sldId id="264" r:id="rId25"/>
    <p:sldId id="302" r:id="rId26"/>
    <p:sldId id="288" r:id="rId27"/>
    <p:sldId id="269" r:id="rId28"/>
    <p:sldId id="284" r:id="rId29"/>
    <p:sldId id="292" r:id="rId30"/>
    <p:sldId id="281" r:id="rId31"/>
    <p:sldId id="290" r:id="rId32"/>
    <p:sldId id="291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CC0099"/>
    <a:srgbClr val="0000FF"/>
    <a:srgbClr val="FF00FF"/>
    <a:srgbClr val="FFFFCC"/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4" autoAdjust="0"/>
    <p:restoredTop sz="94684" autoAdjust="0"/>
  </p:normalViewPr>
  <p:slideViewPr>
    <p:cSldViewPr>
      <p:cViewPr varScale="1">
        <p:scale>
          <a:sx n="114" d="100"/>
          <a:sy n="114" d="100"/>
        </p:scale>
        <p:origin x="-1626" y="-108"/>
      </p:cViewPr>
      <p:guideLst>
        <p:guide orient="horz" pos="2160"/>
        <p:guide pos="2880"/>
      </p:guideLst>
    </p:cSldViewPr>
  </p:slideViewPr>
  <p:outlineViewPr>
    <p:cViewPr>
      <p:scale>
        <a:sx n="40" d="100"/>
        <a:sy n="40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4" Type="http://schemas.openxmlformats.org/officeDocument/2006/relationships/image" Target="../media/image49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image" Target="../media/image83.emf"/><Relationship Id="rId3" Type="http://schemas.openxmlformats.org/officeDocument/2006/relationships/image" Target="../media/image73.wmf"/><Relationship Id="rId7" Type="http://schemas.openxmlformats.org/officeDocument/2006/relationships/image" Target="../media/image77.emf"/><Relationship Id="rId12" Type="http://schemas.openxmlformats.org/officeDocument/2006/relationships/image" Target="../media/image82.e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emf"/><Relationship Id="rId11" Type="http://schemas.openxmlformats.org/officeDocument/2006/relationships/image" Target="../media/image81.emf"/><Relationship Id="rId5" Type="http://schemas.openxmlformats.org/officeDocument/2006/relationships/image" Target="../media/image75.emf"/><Relationship Id="rId10" Type="http://schemas.openxmlformats.org/officeDocument/2006/relationships/image" Target="../media/image80.emf"/><Relationship Id="rId4" Type="http://schemas.openxmlformats.org/officeDocument/2006/relationships/image" Target="../media/image74.wmf"/><Relationship Id="rId9" Type="http://schemas.openxmlformats.org/officeDocument/2006/relationships/image" Target="../media/image79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image" Target="../media/image93.emf"/><Relationship Id="rId3" Type="http://schemas.openxmlformats.org/officeDocument/2006/relationships/image" Target="../media/image27.wmf"/><Relationship Id="rId7" Type="http://schemas.openxmlformats.org/officeDocument/2006/relationships/image" Target="../media/image87.emf"/><Relationship Id="rId12" Type="http://schemas.openxmlformats.org/officeDocument/2006/relationships/image" Target="../media/image92.emf"/><Relationship Id="rId2" Type="http://schemas.openxmlformats.org/officeDocument/2006/relationships/image" Target="../media/image37.wmf"/><Relationship Id="rId1" Type="http://schemas.openxmlformats.org/officeDocument/2006/relationships/image" Target="../media/image74.wmf"/><Relationship Id="rId6" Type="http://schemas.openxmlformats.org/officeDocument/2006/relationships/image" Target="../media/image86.wmf"/><Relationship Id="rId11" Type="http://schemas.openxmlformats.org/officeDocument/2006/relationships/image" Target="../media/image91.emf"/><Relationship Id="rId5" Type="http://schemas.openxmlformats.org/officeDocument/2006/relationships/image" Target="../media/image85.wmf"/><Relationship Id="rId15" Type="http://schemas.openxmlformats.org/officeDocument/2006/relationships/image" Target="../media/image95.emf"/><Relationship Id="rId10" Type="http://schemas.openxmlformats.org/officeDocument/2006/relationships/image" Target="../media/image90.emf"/><Relationship Id="rId4" Type="http://schemas.openxmlformats.org/officeDocument/2006/relationships/image" Target="../media/image84.emf"/><Relationship Id="rId9" Type="http://schemas.openxmlformats.org/officeDocument/2006/relationships/image" Target="../media/image89.emf"/><Relationship Id="rId14" Type="http://schemas.openxmlformats.org/officeDocument/2006/relationships/image" Target="../media/image9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image" Target="../media/image111.wmf"/><Relationship Id="rId3" Type="http://schemas.openxmlformats.org/officeDocument/2006/relationships/image" Target="../media/image101.emf"/><Relationship Id="rId7" Type="http://schemas.openxmlformats.org/officeDocument/2006/relationships/image" Target="../media/image105.emf"/><Relationship Id="rId12" Type="http://schemas.openxmlformats.org/officeDocument/2006/relationships/image" Target="../media/image110.wmf"/><Relationship Id="rId17" Type="http://schemas.openxmlformats.org/officeDocument/2006/relationships/image" Target="../media/image115.emf"/><Relationship Id="rId2" Type="http://schemas.openxmlformats.org/officeDocument/2006/relationships/image" Target="../media/image100.emf"/><Relationship Id="rId16" Type="http://schemas.openxmlformats.org/officeDocument/2006/relationships/image" Target="../media/image114.emf"/><Relationship Id="rId1" Type="http://schemas.openxmlformats.org/officeDocument/2006/relationships/image" Target="../media/image99.emf"/><Relationship Id="rId6" Type="http://schemas.openxmlformats.org/officeDocument/2006/relationships/image" Target="../media/image104.emf"/><Relationship Id="rId11" Type="http://schemas.openxmlformats.org/officeDocument/2006/relationships/image" Target="../media/image109.wmf"/><Relationship Id="rId5" Type="http://schemas.openxmlformats.org/officeDocument/2006/relationships/image" Target="../media/image103.emf"/><Relationship Id="rId15" Type="http://schemas.openxmlformats.org/officeDocument/2006/relationships/image" Target="../media/image113.wmf"/><Relationship Id="rId10" Type="http://schemas.openxmlformats.org/officeDocument/2006/relationships/image" Target="../media/image108.wmf"/><Relationship Id="rId4" Type="http://schemas.openxmlformats.org/officeDocument/2006/relationships/image" Target="../media/image102.emf"/><Relationship Id="rId9" Type="http://schemas.openxmlformats.org/officeDocument/2006/relationships/image" Target="../media/image107.emf"/><Relationship Id="rId14" Type="http://schemas.openxmlformats.org/officeDocument/2006/relationships/image" Target="../media/image11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18.emf"/><Relationship Id="rId7" Type="http://schemas.openxmlformats.org/officeDocument/2006/relationships/image" Target="../media/image111.w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10.wmf"/><Relationship Id="rId11" Type="http://schemas.openxmlformats.org/officeDocument/2006/relationships/image" Target="../media/image120.emf"/><Relationship Id="rId5" Type="http://schemas.openxmlformats.org/officeDocument/2006/relationships/image" Target="../media/image109.wmf"/><Relationship Id="rId10" Type="http://schemas.openxmlformats.org/officeDocument/2006/relationships/image" Target="../media/image119.e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image" Target="../media/image129.emf"/><Relationship Id="rId7" Type="http://schemas.openxmlformats.org/officeDocument/2006/relationships/image" Target="../media/image133.emf"/><Relationship Id="rId12" Type="http://schemas.openxmlformats.org/officeDocument/2006/relationships/image" Target="../media/image138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11" Type="http://schemas.openxmlformats.org/officeDocument/2006/relationships/image" Target="../media/image137.emf"/><Relationship Id="rId5" Type="http://schemas.openxmlformats.org/officeDocument/2006/relationships/image" Target="../media/image131.emf"/><Relationship Id="rId10" Type="http://schemas.openxmlformats.org/officeDocument/2006/relationships/image" Target="../media/image136.emf"/><Relationship Id="rId4" Type="http://schemas.openxmlformats.org/officeDocument/2006/relationships/image" Target="../media/image130.emf"/><Relationship Id="rId9" Type="http://schemas.openxmlformats.org/officeDocument/2006/relationships/image" Target="../media/image135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7.wmf"/><Relationship Id="rId7" Type="http://schemas.openxmlformats.org/officeDocument/2006/relationships/image" Target="../media/image37.wmf"/><Relationship Id="rId12" Type="http://schemas.openxmlformats.org/officeDocument/2006/relationships/image" Target="../media/image147.emf"/><Relationship Id="rId2" Type="http://schemas.openxmlformats.org/officeDocument/2006/relationships/image" Target="../media/image6.wmf"/><Relationship Id="rId1" Type="http://schemas.openxmlformats.org/officeDocument/2006/relationships/image" Target="../media/image139.wmf"/><Relationship Id="rId6" Type="http://schemas.openxmlformats.org/officeDocument/2006/relationships/image" Target="../media/image142.wmf"/><Relationship Id="rId11" Type="http://schemas.openxmlformats.org/officeDocument/2006/relationships/image" Target="../media/image146.emf"/><Relationship Id="rId5" Type="http://schemas.openxmlformats.org/officeDocument/2006/relationships/image" Target="../media/image141.wmf"/><Relationship Id="rId10" Type="http://schemas.openxmlformats.org/officeDocument/2006/relationships/image" Target="../media/image145.emf"/><Relationship Id="rId4" Type="http://schemas.openxmlformats.org/officeDocument/2006/relationships/image" Target="../media/image140.wmf"/><Relationship Id="rId9" Type="http://schemas.openxmlformats.org/officeDocument/2006/relationships/image" Target="../media/image14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7" Type="http://schemas.openxmlformats.org/officeDocument/2006/relationships/image" Target="../media/image154.emf"/><Relationship Id="rId2" Type="http://schemas.openxmlformats.org/officeDocument/2006/relationships/image" Target="../media/image149.emf"/><Relationship Id="rId1" Type="http://schemas.openxmlformats.org/officeDocument/2006/relationships/image" Target="../media/image148.emf"/><Relationship Id="rId6" Type="http://schemas.openxmlformats.org/officeDocument/2006/relationships/image" Target="../media/image153.emf"/><Relationship Id="rId5" Type="http://schemas.openxmlformats.org/officeDocument/2006/relationships/image" Target="../media/image152.emf"/><Relationship Id="rId4" Type="http://schemas.openxmlformats.org/officeDocument/2006/relationships/image" Target="../media/image151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emf"/><Relationship Id="rId7" Type="http://schemas.openxmlformats.org/officeDocument/2006/relationships/image" Target="../media/image15.w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wmf"/><Relationship Id="rId11" Type="http://schemas.openxmlformats.org/officeDocument/2006/relationships/image" Target="../media/image19.e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2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26.wmf"/><Relationship Id="rId7" Type="http://schemas.openxmlformats.org/officeDocument/2006/relationships/image" Target="../media/image38.e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4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38C60-EA5F-4A2F-8C22-39D5831B56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828553"/>
      </p:ext>
    </p:extLst>
  </p:cSld>
  <p:clrMapOvr>
    <a:masterClrMapping/>
  </p:clrMapOvr>
  <p:transition spd="med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A1FF5-CFEF-4807-82D4-DD7EDE1007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884233"/>
      </p:ext>
    </p:extLst>
  </p:cSld>
  <p:clrMapOvr>
    <a:masterClrMapping/>
  </p:clrMapOvr>
  <p:transition spd="med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42284-783A-45BD-B08A-6299A2A6A2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40107"/>
      </p:ext>
    </p:extLst>
  </p:cSld>
  <p:clrMapOvr>
    <a:masterClrMapping/>
  </p:clrMapOvr>
  <p:transition spd="med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E6950-825D-459B-B8B6-96D3B8D57D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677867"/>
      </p:ext>
    </p:extLst>
  </p:cSld>
  <p:clrMapOvr>
    <a:masterClrMapping/>
  </p:clrMapOvr>
  <p:transition spd="med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6230F-C35B-4158-B8BA-7DB15C6411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095242"/>
      </p:ext>
    </p:extLst>
  </p:cSld>
  <p:clrMapOvr>
    <a:masterClrMapping/>
  </p:clrMapOvr>
  <p:transition spd="med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83839-EB0D-4F60-9FA0-C76CE0A848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95135"/>
      </p:ext>
    </p:extLst>
  </p:cSld>
  <p:clrMapOvr>
    <a:masterClrMapping/>
  </p:clrMapOvr>
  <p:transition spd="med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E5A17-498A-43EB-9B37-E8022D6D83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116103"/>
      </p:ext>
    </p:extLst>
  </p:cSld>
  <p:clrMapOvr>
    <a:masterClrMapping/>
  </p:clrMapOvr>
  <p:transition spd="med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3D28B-72A5-45CD-94A2-F66FBB834F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652881"/>
      </p:ext>
    </p:extLst>
  </p:cSld>
  <p:clrMapOvr>
    <a:masterClrMapping/>
  </p:clrMapOvr>
  <p:transition spd="med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0B901-3170-4731-BAF7-FF1072D8D6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554477"/>
      </p:ext>
    </p:extLst>
  </p:cSld>
  <p:clrMapOvr>
    <a:masterClrMapping/>
  </p:clrMapOvr>
  <p:transition spd="med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6FAAF-2B1D-41F1-90C6-E6CD7BAFA3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55719"/>
      </p:ext>
    </p:extLst>
  </p:cSld>
  <p:clrMapOvr>
    <a:masterClrMapping/>
  </p:clrMapOvr>
  <p:transition spd="med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02380-592C-4F93-9E89-D77A0649CC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737571"/>
      </p:ext>
    </p:extLst>
  </p:cSld>
  <p:clrMapOvr>
    <a:masterClrMapping/>
  </p:clrMapOvr>
  <p:transition spd="med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50000">
              <a:srgbClr val="000099"/>
            </a:gs>
            <a:gs pos="100000">
              <a:srgbClr val="000047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036F6FDA-B11D-4636-B6FA-FD0E41610D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over dir="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39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57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4.e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5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6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7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78.emf"/><Relationship Id="rId26" Type="http://schemas.openxmlformats.org/officeDocument/2006/relationships/image" Target="../media/image82.e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5.e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emf"/><Relationship Id="rId20" Type="http://schemas.openxmlformats.org/officeDocument/2006/relationships/image" Target="../media/image79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81.e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28" Type="http://schemas.openxmlformats.org/officeDocument/2006/relationships/image" Target="../media/image83.emf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76.emf"/><Relationship Id="rId22" Type="http://schemas.openxmlformats.org/officeDocument/2006/relationships/image" Target="../media/image80.emf"/><Relationship Id="rId27" Type="http://schemas.openxmlformats.org/officeDocument/2006/relationships/oleObject" Target="../embeddings/oleObject9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88.wmf"/><Relationship Id="rId26" Type="http://schemas.openxmlformats.org/officeDocument/2006/relationships/image" Target="../media/image92.e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99.bin"/><Relationship Id="rId25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emf"/><Relationship Id="rId20" Type="http://schemas.openxmlformats.org/officeDocument/2006/relationships/image" Target="../media/image89.emf"/><Relationship Id="rId29" Type="http://schemas.openxmlformats.org/officeDocument/2006/relationships/oleObject" Target="../embeddings/oleObject105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91.emf"/><Relationship Id="rId32" Type="http://schemas.openxmlformats.org/officeDocument/2006/relationships/image" Target="../media/image95.emf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2.bin"/><Relationship Id="rId28" Type="http://schemas.openxmlformats.org/officeDocument/2006/relationships/image" Target="../media/image93.emf"/><Relationship Id="rId10" Type="http://schemas.openxmlformats.org/officeDocument/2006/relationships/image" Target="../media/image84.emf"/><Relationship Id="rId19" Type="http://schemas.openxmlformats.org/officeDocument/2006/relationships/oleObject" Target="../embeddings/oleObject100.bin"/><Relationship Id="rId31" Type="http://schemas.openxmlformats.org/officeDocument/2006/relationships/oleObject" Target="../embeddings/oleObject106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86.wmf"/><Relationship Id="rId22" Type="http://schemas.openxmlformats.org/officeDocument/2006/relationships/image" Target="../media/image90.emf"/><Relationship Id="rId27" Type="http://schemas.openxmlformats.org/officeDocument/2006/relationships/oleObject" Target="../embeddings/oleObject104.bin"/><Relationship Id="rId30" Type="http://schemas.openxmlformats.org/officeDocument/2006/relationships/image" Target="../media/image9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7.e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9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06.emf"/><Relationship Id="rId26" Type="http://schemas.openxmlformats.org/officeDocument/2006/relationships/oleObject" Target="../embeddings/oleObject122.bin"/><Relationship Id="rId39" Type="http://schemas.openxmlformats.org/officeDocument/2006/relationships/image" Target="../media/image115.e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34" Type="http://schemas.openxmlformats.org/officeDocument/2006/relationships/image" Target="../media/image113.wmf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03.e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33" Type="http://schemas.openxmlformats.org/officeDocument/2006/relationships/oleObject" Target="../embeddings/oleObject126.bin"/><Relationship Id="rId38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emf"/><Relationship Id="rId20" Type="http://schemas.openxmlformats.org/officeDocument/2006/relationships/image" Target="../media/image107.emf"/><Relationship Id="rId29" Type="http://schemas.openxmlformats.org/officeDocument/2006/relationships/image" Target="../media/image11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09.wmf"/><Relationship Id="rId32" Type="http://schemas.openxmlformats.org/officeDocument/2006/relationships/oleObject" Target="../embeddings/oleObject125.bin"/><Relationship Id="rId37" Type="http://schemas.openxmlformats.org/officeDocument/2006/relationships/image" Target="../media/image114.e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28" Type="http://schemas.openxmlformats.org/officeDocument/2006/relationships/oleObject" Target="../embeddings/oleObject123.bin"/><Relationship Id="rId36" Type="http://schemas.openxmlformats.org/officeDocument/2006/relationships/oleObject" Target="../embeddings/oleObject128.bin"/><Relationship Id="rId10" Type="http://schemas.openxmlformats.org/officeDocument/2006/relationships/image" Target="../media/image102.emf"/><Relationship Id="rId19" Type="http://schemas.openxmlformats.org/officeDocument/2006/relationships/oleObject" Target="../embeddings/oleObject118.bin"/><Relationship Id="rId31" Type="http://schemas.openxmlformats.org/officeDocument/2006/relationships/image" Target="../media/image112.wmf"/><Relationship Id="rId4" Type="http://schemas.openxmlformats.org/officeDocument/2006/relationships/image" Target="../media/image99.e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04.emf"/><Relationship Id="rId22" Type="http://schemas.openxmlformats.org/officeDocument/2006/relationships/image" Target="../media/image108.wmf"/><Relationship Id="rId27" Type="http://schemas.openxmlformats.org/officeDocument/2006/relationships/image" Target="../media/image110.wmf"/><Relationship Id="rId30" Type="http://schemas.openxmlformats.org/officeDocument/2006/relationships/oleObject" Target="../embeddings/oleObject124.bin"/><Relationship Id="rId35" Type="http://schemas.openxmlformats.org/officeDocument/2006/relationships/oleObject" Target="../embeddings/oleObject12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12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oleObject" Target="../embeddings/oleObject135.bin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9.wmf"/><Relationship Id="rId11" Type="http://schemas.openxmlformats.org/officeDocument/2006/relationships/image" Target="../media/image111.wmf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7.bin"/><Relationship Id="rId10" Type="http://schemas.openxmlformats.org/officeDocument/2006/relationships/oleObject" Target="../embeddings/oleObject134.bin"/><Relationship Id="rId4" Type="http://schemas.openxmlformats.org/officeDocument/2006/relationships/image" Target="../media/image108.wmf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3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44.bin"/><Relationship Id="rId18" Type="http://schemas.openxmlformats.org/officeDocument/2006/relationships/oleObject" Target="../embeddings/oleObject147.bin"/><Relationship Id="rId26" Type="http://schemas.openxmlformats.org/officeDocument/2006/relationships/oleObject" Target="../embeddings/oleObject152.bin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09.wmf"/><Relationship Id="rId17" Type="http://schemas.openxmlformats.org/officeDocument/2006/relationships/image" Target="../media/image111.wmf"/><Relationship Id="rId25" Type="http://schemas.openxmlformats.org/officeDocument/2006/relationships/image" Target="../media/image11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6.bin"/><Relationship Id="rId20" Type="http://schemas.openxmlformats.org/officeDocument/2006/relationships/oleObject" Target="../embeddings/oleObject148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43.bin"/><Relationship Id="rId24" Type="http://schemas.openxmlformats.org/officeDocument/2006/relationships/oleObject" Target="../embeddings/oleObject151.bin"/><Relationship Id="rId5" Type="http://schemas.openxmlformats.org/officeDocument/2006/relationships/oleObject" Target="../embeddings/oleObject140.bin"/><Relationship Id="rId15" Type="http://schemas.openxmlformats.org/officeDocument/2006/relationships/image" Target="../media/image110.wmf"/><Relationship Id="rId23" Type="http://schemas.openxmlformats.org/officeDocument/2006/relationships/oleObject" Target="../embeddings/oleObject150.bin"/><Relationship Id="rId10" Type="http://schemas.openxmlformats.org/officeDocument/2006/relationships/image" Target="../media/image108.wmf"/><Relationship Id="rId19" Type="http://schemas.openxmlformats.org/officeDocument/2006/relationships/image" Target="../media/image112.wmf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42.bin"/><Relationship Id="rId14" Type="http://schemas.openxmlformats.org/officeDocument/2006/relationships/oleObject" Target="../embeddings/oleObject145.bin"/><Relationship Id="rId22" Type="http://schemas.openxmlformats.org/officeDocument/2006/relationships/image" Target="../media/image113.wmf"/><Relationship Id="rId27" Type="http://schemas.openxmlformats.org/officeDocument/2006/relationships/image" Target="../media/image120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21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5.e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24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34.emf"/><Relationship Id="rId26" Type="http://schemas.openxmlformats.org/officeDocument/2006/relationships/image" Target="../media/image138.emf"/><Relationship Id="rId3" Type="http://schemas.openxmlformats.org/officeDocument/2006/relationships/oleObject" Target="../embeddings/oleObject159.bin"/><Relationship Id="rId21" Type="http://schemas.openxmlformats.org/officeDocument/2006/relationships/oleObject" Target="../embeddings/oleObject168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31.emf"/><Relationship Id="rId17" Type="http://schemas.openxmlformats.org/officeDocument/2006/relationships/oleObject" Target="../embeddings/oleObject166.bin"/><Relationship Id="rId25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emf"/><Relationship Id="rId20" Type="http://schemas.openxmlformats.org/officeDocument/2006/relationships/image" Target="../media/image135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63.bin"/><Relationship Id="rId24" Type="http://schemas.openxmlformats.org/officeDocument/2006/relationships/image" Target="../media/image137.emf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23" Type="http://schemas.openxmlformats.org/officeDocument/2006/relationships/oleObject" Target="../embeddings/oleObject169.bin"/><Relationship Id="rId10" Type="http://schemas.openxmlformats.org/officeDocument/2006/relationships/image" Target="../media/image130.emf"/><Relationship Id="rId19" Type="http://schemas.openxmlformats.org/officeDocument/2006/relationships/oleObject" Target="../embeddings/oleObject167.bin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32.emf"/><Relationship Id="rId22" Type="http://schemas.openxmlformats.org/officeDocument/2006/relationships/image" Target="../media/image13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76.bin"/><Relationship Id="rId18" Type="http://schemas.openxmlformats.org/officeDocument/2006/relationships/oleObject" Target="../embeddings/oleObject179.bin"/><Relationship Id="rId26" Type="http://schemas.openxmlformats.org/officeDocument/2006/relationships/oleObject" Target="../embeddings/oleObject183.bin"/><Relationship Id="rId3" Type="http://schemas.openxmlformats.org/officeDocument/2006/relationships/oleObject" Target="../embeddings/oleObject171.bin"/><Relationship Id="rId21" Type="http://schemas.openxmlformats.org/officeDocument/2006/relationships/image" Target="../media/image144.wmf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41.wmf"/><Relationship Id="rId17" Type="http://schemas.openxmlformats.org/officeDocument/2006/relationships/image" Target="../media/image37.wmf"/><Relationship Id="rId25" Type="http://schemas.openxmlformats.org/officeDocument/2006/relationships/image" Target="../media/image14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8.bin"/><Relationship Id="rId20" Type="http://schemas.openxmlformats.org/officeDocument/2006/relationships/oleObject" Target="../embeddings/oleObject180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75.bin"/><Relationship Id="rId24" Type="http://schemas.openxmlformats.org/officeDocument/2006/relationships/oleObject" Target="../embeddings/oleObject182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23" Type="http://schemas.openxmlformats.org/officeDocument/2006/relationships/image" Target="../media/image145.emf"/><Relationship Id="rId10" Type="http://schemas.openxmlformats.org/officeDocument/2006/relationships/image" Target="../media/image140.wmf"/><Relationship Id="rId19" Type="http://schemas.openxmlformats.org/officeDocument/2006/relationships/image" Target="../media/image143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42.wmf"/><Relationship Id="rId22" Type="http://schemas.openxmlformats.org/officeDocument/2006/relationships/oleObject" Target="../embeddings/oleObject181.bin"/><Relationship Id="rId27" Type="http://schemas.openxmlformats.org/officeDocument/2006/relationships/image" Target="../media/image147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oleObject" Target="../embeddings/oleObject189.bin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5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9.e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51.emf"/><Relationship Id="rId4" Type="http://schemas.openxmlformats.org/officeDocument/2006/relationships/image" Target="../media/image148.e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5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19.e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7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Rectangle 137"/>
          <p:cNvSpPr>
            <a:spLocks noChangeArrowheads="1"/>
          </p:cNvSpPr>
          <p:nvPr/>
        </p:nvSpPr>
        <p:spPr bwMode="auto">
          <a:xfrm>
            <a:off x="1763713" y="1844675"/>
            <a:ext cx="5867400" cy="19050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6" name="Rectangle 138"/>
          <p:cNvSpPr>
            <a:spLocks noChangeArrowheads="1"/>
          </p:cNvSpPr>
          <p:nvPr/>
        </p:nvSpPr>
        <p:spPr bwMode="auto">
          <a:xfrm>
            <a:off x="2601913" y="2073275"/>
            <a:ext cx="4267200" cy="14478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" name="Text Box 139"/>
          <p:cNvSpPr txBox="1">
            <a:spLocks noChangeArrowheads="1"/>
          </p:cNvSpPr>
          <p:nvPr/>
        </p:nvSpPr>
        <p:spPr bwMode="auto">
          <a:xfrm>
            <a:off x="250825" y="4149725"/>
            <a:ext cx="6553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FFFFCC"/>
                </a:solidFill>
              </a:rPr>
              <a:t>        PN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结是构成各种半导体器件的基本单元。</a:t>
            </a:r>
          </a:p>
        </p:txBody>
      </p:sp>
      <p:sp>
        <p:nvSpPr>
          <p:cNvPr id="2188" name="Text Box 140"/>
          <p:cNvSpPr txBox="1">
            <a:spLocks noChangeArrowheads="1"/>
          </p:cNvSpPr>
          <p:nvPr/>
        </p:nvSpPr>
        <p:spPr bwMode="auto">
          <a:xfrm>
            <a:off x="2133600" y="757238"/>
            <a:ext cx="495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4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4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4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章  </a:t>
            </a:r>
            <a:r>
              <a:rPr lang="en-US" altLang="zh-CN" sz="4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PN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4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</a:t>
            </a:r>
          </a:p>
        </p:txBody>
      </p:sp>
      <p:sp>
        <p:nvSpPr>
          <p:cNvPr id="2189" name="Text Box 141"/>
          <p:cNvSpPr txBox="1">
            <a:spLocks noChangeArrowheads="1"/>
          </p:cNvSpPr>
          <p:nvPr/>
        </p:nvSpPr>
        <p:spPr bwMode="auto">
          <a:xfrm>
            <a:off x="250825" y="4876800"/>
            <a:ext cx="8686800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FFFFCC"/>
                </a:solidFill>
              </a:rPr>
              <a:t>        </a:t>
            </a:r>
            <a:r>
              <a:rPr lang="zh-CN" altLang="en-US" sz="2400">
                <a:solidFill>
                  <a:srgbClr val="FFFFCC"/>
                </a:solidFill>
              </a:rPr>
              <a:t>分析方法：首先将</a:t>
            </a:r>
            <a:r>
              <a:rPr lang="en-US" altLang="zh-CN" sz="2400">
                <a:solidFill>
                  <a:srgbClr val="FFFFCC"/>
                </a:solidFill>
              </a:rPr>
              <a:t>PN</a:t>
            </a:r>
            <a:r>
              <a:rPr lang="zh-CN" altLang="en-US" sz="2400">
                <a:solidFill>
                  <a:srgbClr val="FFFFCC"/>
                </a:solidFill>
              </a:rPr>
              <a:t>结近似为一维结构，再将</a:t>
            </a:r>
            <a:r>
              <a:rPr lang="en-US" altLang="zh-CN" sz="2400">
                <a:solidFill>
                  <a:srgbClr val="FFFFCC"/>
                </a:solidFill>
              </a:rPr>
              <a:t>PN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结分为</a:t>
            </a:r>
            <a:r>
              <a:rPr lang="zh-CN" altLang="en-US" sz="1600">
                <a:solidFill>
                  <a:srgbClr val="FFFFCC"/>
                </a:solidFill>
              </a:rPr>
              <a:t> </a:t>
            </a:r>
            <a:r>
              <a:rPr lang="en-US" altLang="zh-CN" sz="2400">
                <a:solidFill>
                  <a:srgbClr val="FFFFCC"/>
                </a:solidFill>
              </a:rPr>
              <a:t>4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个区，在每个区中分别对半导体器件基本方程进行简化和求解。</a:t>
            </a:r>
          </a:p>
        </p:txBody>
      </p:sp>
      <p:sp>
        <p:nvSpPr>
          <p:cNvPr id="2190" name="Rectangle 142"/>
          <p:cNvSpPr>
            <a:spLocks noChangeArrowheads="1"/>
          </p:cNvSpPr>
          <p:nvPr/>
        </p:nvSpPr>
        <p:spPr bwMode="auto">
          <a:xfrm>
            <a:off x="2525713" y="2073275"/>
            <a:ext cx="2133600" cy="1447800"/>
          </a:xfrm>
          <a:prstGeom prst="rect">
            <a:avLst/>
          </a:prstGeom>
          <a:solidFill>
            <a:srgbClr val="FF99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" name="Text Box 143"/>
          <p:cNvSpPr txBox="1">
            <a:spLocks noChangeArrowheads="1"/>
          </p:cNvSpPr>
          <p:nvPr/>
        </p:nvSpPr>
        <p:spPr bwMode="auto">
          <a:xfrm>
            <a:off x="3211513" y="2301875"/>
            <a:ext cx="762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P</a:t>
            </a:r>
            <a:r>
              <a:rPr lang="en-US" altLang="zh-CN" sz="1600"/>
              <a:t> </a:t>
            </a:r>
            <a:r>
              <a:rPr lang="zh-CN" altLang="en-US" sz="2400"/>
              <a:t>区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 </a:t>
            </a:r>
            <a:r>
              <a:rPr lang="en-US" altLang="zh-CN" sz="2400" i="1"/>
              <a:t>N</a:t>
            </a:r>
            <a:r>
              <a:rPr lang="en-US" altLang="zh-CN" sz="2400" baseline="-25000"/>
              <a:t>A</a:t>
            </a:r>
          </a:p>
        </p:txBody>
      </p:sp>
      <p:sp>
        <p:nvSpPr>
          <p:cNvPr id="2192" name="Text Box 144"/>
          <p:cNvSpPr txBox="1">
            <a:spLocks noChangeArrowheads="1"/>
          </p:cNvSpPr>
          <p:nvPr/>
        </p:nvSpPr>
        <p:spPr bwMode="auto">
          <a:xfrm>
            <a:off x="5268913" y="2301875"/>
            <a:ext cx="914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</a:t>
            </a:r>
            <a:r>
              <a:rPr lang="en-US" altLang="zh-CN" sz="1600"/>
              <a:t> </a:t>
            </a:r>
            <a:r>
              <a:rPr lang="zh-CN" altLang="en-US" sz="2400"/>
              <a:t>区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  </a:t>
            </a:r>
            <a:r>
              <a:rPr lang="en-US" altLang="zh-CN" sz="2400" i="1"/>
              <a:t>N</a:t>
            </a:r>
            <a:r>
              <a:rPr lang="en-US" altLang="zh-CN" sz="2400" baseline="-25000"/>
              <a:t>D</a:t>
            </a: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5076825" y="5551488"/>
            <a:ext cx="649288" cy="0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3000"/>
                                        <p:tgtEl>
                                          <p:spTgt spid="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5" grpId="0" animBg="1"/>
      <p:bldP spid="2186" grpId="0" animBg="1"/>
      <p:bldP spid="2187" grpId="0" autoUpdateAnimBg="0"/>
      <p:bldP spid="2189" grpId="0" autoUpdateAnimBg="0"/>
      <p:bldP spid="2190" grpId="0" animBg="1"/>
      <p:bldP spid="2191" grpId="0" autoUpdateAnimBg="0"/>
      <p:bldP spid="219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7062788" y="2422302"/>
            <a:ext cx="865187" cy="644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圆角矩形 10"/>
          <p:cNvSpPr>
            <a:spLocks noChangeArrowheads="1"/>
          </p:cNvSpPr>
          <p:nvPr/>
        </p:nvSpPr>
        <p:spPr bwMode="auto">
          <a:xfrm>
            <a:off x="5581650" y="2422302"/>
            <a:ext cx="790575" cy="644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圆角矩形 9"/>
          <p:cNvSpPr>
            <a:spLocks noChangeArrowheads="1"/>
          </p:cNvSpPr>
          <p:nvPr/>
        </p:nvSpPr>
        <p:spPr bwMode="auto">
          <a:xfrm>
            <a:off x="4140200" y="2422302"/>
            <a:ext cx="792163" cy="644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2627313" y="2422302"/>
            <a:ext cx="792162" cy="644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871538" y="2438177"/>
            <a:ext cx="1108075" cy="6461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1" name="矩形 1"/>
          <p:cNvSpPr>
            <a:spLocks noChangeArrowheads="1"/>
          </p:cNvSpPr>
          <p:nvPr/>
        </p:nvSpPr>
        <p:spPr bwMode="auto">
          <a:xfrm>
            <a:off x="747713" y="1196752"/>
            <a:ext cx="71786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小结：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871538" y="2422302"/>
            <a:ext cx="12525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浓度差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627313" y="2422302"/>
            <a:ext cx="865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扩散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140200" y="2422302"/>
            <a:ext cx="936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电场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581650" y="2422302"/>
            <a:ext cx="8620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漂移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062788" y="2422302"/>
            <a:ext cx="863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平衡</a:t>
            </a:r>
          </a:p>
        </p:txBody>
      </p:sp>
      <p:sp>
        <p:nvSpPr>
          <p:cNvPr id="13" name="Line 117"/>
          <p:cNvSpPr>
            <a:spLocks noChangeShapeType="1"/>
          </p:cNvSpPr>
          <p:nvPr/>
        </p:nvSpPr>
        <p:spPr bwMode="auto">
          <a:xfrm>
            <a:off x="2051050" y="2762027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7"/>
          <p:cNvSpPr>
            <a:spLocks noChangeShapeType="1"/>
          </p:cNvSpPr>
          <p:nvPr/>
        </p:nvSpPr>
        <p:spPr bwMode="auto">
          <a:xfrm>
            <a:off x="3563938" y="2762027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17"/>
          <p:cNvSpPr>
            <a:spLocks noChangeShapeType="1"/>
          </p:cNvSpPr>
          <p:nvPr/>
        </p:nvSpPr>
        <p:spPr bwMode="auto">
          <a:xfrm>
            <a:off x="4991100" y="2762027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7"/>
          <p:cNvSpPr>
            <a:spLocks noChangeShapeType="1"/>
          </p:cNvSpPr>
          <p:nvPr/>
        </p:nvSpPr>
        <p:spPr bwMode="auto">
          <a:xfrm>
            <a:off x="6516688" y="2765202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749300" y="3789040"/>
            <a:ext cx="71786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问题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193300"/>
              </p:ext>
            </p:extLst>
          </p:nvPr>
        </p:nvGraphicFramePr>
        <p:xfrm>
          <a:off x="2284413" y="4521200"/>
          <a:ext cx="8985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3" imgW="406080" imgH="241200" progId="Equation.DSMT4">
                  <p:embed/>
                </p:oleObj>
              </mc:Choice>
              <mc:Fallback>
                <p:oleObj name="Equation" r:id="rId3" imgW="406080" imgH="241200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4521200"/>
                        <a:ext cx="8985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344377"/>
              </p:ext>
            </p:extLst>
          </p:nvPr>
        </p:nvGraphicFramePr>
        <p:xfrm>
          <a:off x="4337050" y="4539084"/>
          <a:ext cx="927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5" imgW="419040" imgH="228600" progId="Equation.DSMT4">
                  <p:embed/>
                </p:oleObj>
              </mc:Choice>
              <mc:Fallback>
                <p:oleObj name="Equation" r:id="rId5" imgW="419040" imgH="2286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4539084"/>
                        <a:ext cx="927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9" grpId="0" animBg="1"/>
      <p:bldP spid="8" grpId="0" animBg="1"/>
      <p:bldP spid="3" grpId="0"/>
      <p:bldP spid="4" grpId="0"/>
      <p:bldP spid="5" grpId="0"/>
      <p:bldP spid="6" grpId="0"/>
      <p:bldP spid="7" grpId="0"/>
      <p:bldP spid="13" grpId="0" animBg="1"/>
      <p:bldP spid="14" grpId="0" animBg="1"/>
      <p:bldP spid="15" grpId="0" animBg="1"/>
      <p:bldP spid="16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50825" y="1585913"/>
            <a:ext cx="86868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FFFFCC"/>
                </a:solidFill>
                <a:latin typeface="宋体" pitchFamily="2" charset="-122"/>
              </a:rPr>
              <a:t>    </a:t>
            </a: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耗尽近似</a:t>
            </a:r>
            <a:r>
              <a:rPr lang="zh-CN" altLang="en-US" sz="2400">
                <a:solidFill>
                  <a:srgbClr val="FFFFCC"/>
                </a:solidFill>
                <a:latin typeface="宋体" pitchFamily="2" charset="-122"/>
              </a:rPr>
              <a:t>：假设空间电荷区内的载流子完全扩散掉，即完全耗尽，空间电荷完全由电离杂质提供。这时空间电荷区又可称为</a:t>
            </a: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“耗尽区”</a:t>
            </a:r>
            <a:r>
              <a:rPr lang="zh-CN" altLang="en-US" sz="2400">
                <a:solidFill>
                  <a:srgbClr val="FFFFCC"/>
                </a:solidFill>
                <a:latin typeface="宋体" pitchFamily="2" charset="-122"/>
              </a:rPr>
              <a:t>。</a:t>
            </a:r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auto">
          <a:xfrm>
            <a:off x="250825" y="3314700"/>
            <a:ext cx="8642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FFFFCC"/>
                </a:solidFill>
                <a:latin typeface="宋体" pitchFamily="2" charset="-122"/>
              </a:rPr>
              <a:t>    </a:t>
            </a: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中性近似</a:t>
            </a:r>
            <a:r>
              <a:rPr lang="zh-CN" altLang="en-US" sz="2400">
                <a:solidFill>
                  <a:srgbClr val="FFFFCC"/>
                </a:solidFill>
                <a:latin typeface="宋体" pitchFamily="2" charset="-122"/>
              </a:rPr>
              <a:t>：</a:t>
            </a:r>
            <a:r>
              <a:rPr lang="zh-CN" altLang="en-US" sz="2400">
                <a:solidFill>
                  <a:srgbClr val="FFFFCC"/>
                </a:solidFill>
              </a:rPr>
              <a:t>假设</a:t>
            </a:r>
            <a:r>
              <a:rPr lang="zh-CN" altLang="en-US" sz="2400">
                <a:solidFill>
                  <a:srgbClr val="FFFFCC"/>
                </a:solidFill>
                <a:latin typeface="宋体" pitchFamily="2" charset="-122"/>
              </a:rPr>
              <a:t>耗尽区以外多子浓度等于电离杂质浓度</a:t>
            </a:r>
            <a:r>
              <a:rPr lang="zh-CN" altLang="en-US" sz="24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  <a:latin typeface="宋体" pitchFamily="2" charset="-122"/>
              </a:rPr>
              <a:t>，因而保持电中性。这时这部分区域又可称为</a:t>
            </a: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“中性区”</a:t>
            </a:r>
            <a:r>
              <a:rPr lang="zh-CN" altLang="en-US" sz="2400">
                <a:solidFill>
                  <a:srgbClr val="FFFFCC"/>
                </a:solidFill>
                <a:latin typeface="宋体" pitchFamily="2" charset="-122"/>
              </a:rPr>
              <a:t>。</a:t>
            </a:r>
          </a:p>
        </p:txBody>
      </p:sp>
      <p:sp>
        <p:nvSpPr>
          <p:cNvPr id="4147" name="Text Box 51"/>
          <p:cNvSpPr txBox="1">
            <a:spLocks noChangeArrowheads="1"/>
          </p:cNvSpPr>
          <p:nvPr/>
        </p:nvSpPr>
        <p:spPr bwMode="auto">
          <a:xfrm>
            <a:off x="250825" y="404813"/>
            <a:ext cx="845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FFFF"/>
                </a:solidFill>
              </a:rPr>
              <a:t> </a:t>
            </a:r>
            <a:r>
              <a:rPr lang="en-US" altLang="zh-CN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2.1.2  </a:t>
            </a:r>
            <a:r>
              <a:rPr lang="zh-CN" alt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内建电场、内建电势与耗尽区宽度</a:t>
            </a:r>
          </a:p>
        </p:txBody>
      </p:sp>
      <p:sp>
        <p:nvSpPr>
          <p:cNvPr id="4148" name="Text Box 52"/>
          <p:cNvSpPr txBox="1">
            <a:spLocks noChangeArrowheads="1"/>
          </p:cNvSpPr>
          <p:nvPr/>
        </p:nvSpPr>
        <p:spPr bwMode="auto">
          <a:xfrm>
            <a:off x="250825" y="1133475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66FFFF"/>
                </a:solidFill>
              </a:rPr>
              <a:t>        </a:t>
            </a:r>
            <a:r>
              <a:rPr lang="en-US" altLang="zh-CN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、耗尽近似与中性近似</a:t>
            </a:r>
            <a:r>
              <a:rPr lang="zh-CN" altLang="en-US" sz="2400">
                <a:solidFill>
                  <a:srgbClr val="66FFFF"/>
                </a:solidFill>
              </a:rPr>
              <a:t> 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619250" y="4724400"/>
            <a:ext cx="5943600" cy="1871663"/>
            <a:chOff x="1619250" y="4724400"/>
            <a:chExt cx="5943600" cy="1871663"/>
          </a:xfrm>
        </p:grpSpPr>
        <p:sp>
          <p:nvSpPr>
            <p:cNvPr id="12295" name="AutoShape 53"/>
            <p:cNvSpPr>
              <a:spLocks noChangeArrowheads="1"/>
            </p:cNvSpPr>
            <p:nvPr/>
          </p:nvSpPr>
          <p:spPr bwMode="auto">
            <a:xfrm>
              <a:off x="1619250" y="4724400"/>
              <a:ext cx="5943600" cy="1871663"/>
            </a:xfrm>
            <a:prstGeom prst="foldedCorner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Rectangle 54"/>
            <p:cNvSpPr>
              <a:spLocks noChangeArrowheads="1"/>
            </p:cNvSpPr>
            <p:nvPr/>
          </p:nvSpPr>
          <p:spPr bwMode="auto">
            <a:xfrm>
              <a:off x="4468813" y="4940300"/>
              <a:ext cx="2133600" cy="144780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Rectangle 55"/>
            <p:cNvSpPr>
              <a:spLocks noChangeArrowheads="1"/>
            </p:cNvSpPr>
            <p:nvPr/>
          </p:nvSpPr>
          <p:spPr bwMode="auto">
            <a:xfrm>
              <a:off x="2411413" y="4941888"/>
              <a:ext cx="2057400" cy="1447800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Rectangle 56"/>
            <p:cNvSpPr>
              <a:spLocks noChangeArrowheads="1"/>
            </p:cNvSpPr>
            <p:nvPr/>
          </p:nvSpPr>
          <p:spPr bwMode="auto">
            <a:xfrm>
              <a:off x="3630613" y="4940300"/>
              <a:ext cx="838200" cy="1447800"/>
            </a:xfrm>
            <a:prstGeom prst="rect">
              <a:avLst/>
            </a:prstGeom>
            <a:solidFill>
              <a:srgbClr val="3366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Rectangle 60"/>
            <p:cNvSpPr>
              <a:spLocks noChangeArrowheads="1"/>
            </p:cNvSpPr>
            <p:nvPr/>
          </p:nvSpPr>
          <p:spPr bwMode="auto">
            <a:xfrm>
              <a:off x="4468813" y="4940300"/>
              <a:ext cx="838200" cy="14478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Text Box 62"/>
            <p:cNvSpPr txBox="1">
              <a:spLocks noChangeArrowheads="1"/>
            </p:cNvSpPr>
            <p:nvPr/>
          </p:nvSpPr>
          <p:spPr bwMode="auto">
            <a:xfrm>
              <a:off x="2792413" y="4940300"/>
              <a:ext cx="990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P</a:t>
              </a:r>
              <a:r>
                <a:rPr lang="en-US" altLang="zh-CN" sz="1600"/>
                <a:t> </a:t>
              </a:r>
              <a:r>
                <a:rPr lang="zh-CN" altLang="en-US" sz="2400"/>
                <a:t>区 </a:t>
              </a:r>
              <a:endParaRPr lang="zh-CN" altLang="en-US" sz="2400" i="1" baseline="-25000"/>
            </a:p>
          </p:txBody>
        </p:sp>
        <p:sp>
          <p:nvSpPr>
            <p:cNvPr id="12301" name="Text Box 63"/>
            <p:cNvSpPr txBox="1">
              <a:spLocks noChangeArrowheads="1"/>
            </p:cNvSpPr>
            <p:nvPr/>
          </p:nvSpPr>
          <p:spPr bwMode="auto">
            <a:xfrm>
              <a:off x="5459413" y="494030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N</a:t>
              </a:r>
              <a:r>
                <a:rPr lang="en-US" altLang="zh-CN" sz="1600"/>
                <a:t> </a:t>
              </a:r>
              <a:r>
                <a:rPr lang="zh-CN" altLang="en-US" sz="2400"/>
                <a:t>区</a:t>
              </a:r>
              <a:endParaRPr lang="zh-CN" altLang="en-US" sz="2400" i="1" baseline="-25000"/>
            </a:p>
          </p:txBody>
        </p:sp>
        <p:sp>
          <p:nvSpPr>
            <p:cNvPr id="12302" name="Text Box 64"/>
            <p:cNvSpPr txBox="1">
              <a:spLocks noChangeArrowheads="1"/>
            </p:cNvSpPr>
            <p:nvPr/>
          </p:nvSpPr>
          <p:spPr bwMode="auto">
            <a:xfrm>
              <a:off x="3708400" y="5373688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N</a:t>
              </a:r>
              <a:r>
                <a:rPr lang="en-US" altLang="zh-CN" sz="2400" baseline="-25000"/>
                <a:t>A</a:t>
              </a:r>
              <a:r>
                <a:rPr lang="en-US" altLang="zh-CN" sz="2400" i="1" baseline="30000">
                  <a:latin typeface="宋体" pitchFamily="2" charset="-122"/>
                </a:rPr>
                <a:t>-</a:t>
              </a:r>
            </a:p>
          </p:txBody>
        </p:sp>
        <p:sp>
          <p:nvSpPr>
            <p:cNvPr id="12303" name="Text Box 65"/>
            <p:cNvSpPr txBox="1">
              <a:spLocks noChangeArrowheads="1"/>
            </p:cNvSpPr>
            <p:nvPr/>
          </p:nvSpPr>
          <p:spPr bwMode="auto">
            <a:xfrm>
              <a:off x="4572000" y="5373688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N</a:t>
              </a:r>
              <a:r>
                <a:rPr lang="en-US" altLang="zh-CN" sz="2400" baseline="-25000"/>
                <a:t>D</a:t>
              </a:r>
              <a:r>
                <a:rPr lang="en-US" altLang="zh-CN" sz="2400" i="1" baseline="30000"/>
                <a:t>+</a:t>
              </a:r>
            </a:p>
          </p:txBody>
        </p:sp>
        <p:sp>
          <p:nvSpPr>
            <p:cNvPr id="12304" name="Text Box 66"/>
            <p:cNvSpPr txBox="1">
              <a:spLocks noChangeArrowheads="1"/>
            </p:cNvSpPr>
            <p:nvPr/>
          </p:nvSpPr>
          <p:spPr bwMode="auto">
            <a:xfrm>
              <a:off x="2771775" y="5373688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N</a:t>
              </a:r>
              <a:r>
                <a:rPr lang="en-US" altLang="zh-CN" sz="2400" baseline="-25000"/>
                <a:t>A</a:t>
              </a:r>
              <a:r>
                <a:rPr lang="en-US" altLang="zh-CN" sz="2400" i="1" baseline="30000">
                  <a:latin typeface="宋体" pitchFamily="2" charset="-122"/>
                </a:rPr>
                <a:t>-</a:t>
              </a:r>
              <a:endParaRPr lang="en-US" altLang="zh-CN" sz="2400">
                <a:latin typeface="宋体" pitchFamily="2" charset="-122"/>
              </a:endParaRPr>
            </a:p>
          </p:txBody>
        </p:sp>
        <p:sp>
          <p:nvSpPr>
            <p:cNvPr id="12305" name="Text Box 67"/>
            <p:cNvSpPr txBox="1">
              <a:spLocks noChangeArrowheads="1"/>
            </p:cNvSpPr>
            <p:nvPr/>
          </p:nvSpPr>
          <p:spPr bwMode="auto">
            <a:xfrm>
              <a:off x="2843213" y="5734050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p</a:t>
              </a:r>
              <a:r>
                <a:rPr lang="en-US" altLang="zh-CN" sz="2400" baseline="-25000"/>
                <a:t>p0</a:t>
              </a:r>
              <a:endParaRPr lang="en-US" altLang="zh-CN"/>
            </a:p>
          </p:txBody>
        </p:sp>
        <p:sp>
          <p:nvSpPr>
            <p:cNvPr id="12306" name="Text Box 68"/>
            <p:cNvSpPr txBox="1">
              <a:spLocks noChangeArrowheads="1"/>
            </p:cNvSpPr>
            <p:nvPr/>
          </p:nvSpPr>
          <p:spPr bwMode="auto">
            <a:xfrm>
              <a:off x="5508625" y="5373688"/>
              <a:ext cx="935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N</a:t>
              </a:r>
              <a:r>
                <a:rPr lang="en-US" altLang="zh-CN" sz="2400" baseline="-25000"/>
                <a:t>D</a:t>
              </a:r>
              <a:r>
                <a:rPr lang="en-US" altLang="zh-CN" sz="2400" i="1" baseline="30000"/>
                <a:t>+</a:t>
              </a:r>
              <a:endParaRPr lang="en-US" altLang="zh-CN" sz="2400" baseline="-25000"/>
            </a:p>
          </p:txBody>
        </p:sp>
        <p:sp>
          <p:nvSpPr>
            <p:cNvPr id="12307" name="Text Box 69"/>
            <p:cNvSpPr txBox="1">
              <a:spLocks noChangeArrowheads="1"/>
            </p:cNvSpPr>
            <p:nvPr/>
          </p:nvSpPr>
          <p:spPr bwMode="auto">
            <a:xfrm>
              <a:off x="5508625" y="5734050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n</a:t>
              </a:r>
              <a:r>
                <a:rPr lang="en-US" altLang="zh-CN" sz="2400" baseline="-25000"/>
                <a:t>n0</a:t>
              </a:r>
              <a:endParaRPr lang="en-US" altLang="zh-CN"/>
            </a:p>
          </p:txBody>
        </p:sp>
      </p:grp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146" grpId="0" autoUpdateAnimBg="0"/>
      <p:bldP spid="41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9"/>
          <p:cNvSpPr>
            <a:spLocks noChangeArrowheads="1"/>
          </p:cNvSpPr>
          <p:nvPr/>
        </p:nvSpPr>
        <p:spPr bwMode="auto">
          <a:xfrm>
            <a:off x="1649412" y="2996952"/>
            <a:ext cx="5913437" cy="316835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619250" y="908720"/>
            <a:ext cx="5943600" cy="1871663"/>
            <a:chOff x="1619250" y="4724400"/>
            <a:chExt cx="5943600" cy="1871663"/>
          </a:xfrm>
        </p:grpSpPr>
        <p:sp>
          <p:nvSpPr>
            <p:cNvPr id="3" name="AutoShape 53"/>
            <p:cNvSpPr>
              <a:spLocks noChangeArrowheads="1"/>
            </p:cNvSpPr>
            <p:nvPr/>
          </p:nvSpPr>
          <p:spPr bwMode="auto">
            <a:xfrm>
              <a:off x="1619250" y="4724400"/>
              <a:ext cx="5943600" cy="1871663"/>
            </a:xfrm>
            <a:prstGeom prst="foldedCorner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Rectangle 54"/>
            <p:cNvSpPr>
              <a:spLocks noChangeArrowheads="1"/>
            </p:cNvSpPr>
            <p:nvPr/>
          </p:nvSpPr>
          <p:spPr bwMode="auto">
            <a:xfrm>
              <a:off x="4468813" y="4940300"/>
              <a:ext cx="2133600" cy="144780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55"/>
            <p:cNvSpPr>
              <a:spLocks noChangeArrowheads="1"/>
            </p:cNvSpPr>
            <p:nvPr/>
          </p:nvSpPr>
          <p:spPr bwMode="auto">
            <a:xfrm>
              <a:off x="2411413" y="4941888"/>
              <a:ext cx="2057400" cy="1447800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56"/>
            <p:cNvSpPr>
              <a:spLocks noChangeArrowheads="1"/>
            </p:cNvSpPr>
            <p:nvPr/>
          </p:nvSpPr>
          <p:spPr bwMode="auto">
            <a:xfrm>
              <a:off x="3630613" y="4940300"/>
              <a:ext cx="838200" cy="1447800"/>
            </a:xfrm>
            <a:prstGeom prst="rect">
              <a:avLst/>
            </a:prstGeom>
            <a:solidFill>
              <a:srgbClr val="3366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60"/>
            <p:cNvSpPr>
              <a:spLocks noChangeArrowheads="1"/>
            </p:cNvSpPr>
            <p:nvPr/>
          </p:nvSpPr>
          <p:spPr bwMode="auto">
            <a:xfrm>
              <a:off x="4468813" y="4940300"/>
              <a:ext cx="838200" cy="14478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62"/>
            <p:cNvSpPr txBox="1">
              <a:spLocks noChangeArrowheads="1"/>
            </p:cNvSpPr>
            <p:nvPr/>
          </p:nvSpPr>
          <p:spPr bwMode="auto">
            <a:xfrm>
              <a:off x="2792413" y="4940300"/>
              <a:ext cx="990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P</a:t>
              </a:r>
              <a:r>
                <a:rPr lang="en-US" altLang="zh-CN" sz="1600"/>
                <a:t> </a:t>
              </a:r>
              <a:r>
                <a:rPr lang="zh-CN" altLang="en-US" sz="2400"/>
                <a:t>区 </a:t>
              </a:r>
              <a:endParaRPr lang="zh-CN" altLang="en-US" sz="2400" i="1" baseline="-25000"/>
            </a:p>
          </p:txBody>
        </p:sp>
        <p:sp>
          <p:nvSpPr>
            <p:cNvPr id="9" name="Text Box 63"/>
            <p:cNvSpPr txBox="1">
              <a:spLocks noChangeArrowheads="1"/>
            </p:cNvSpPr>
            <p:nvPr/>
          </p:nvSpPr>
          <p:spPr bwMode="auto">
            <a:xfrm>
              <a:off x="5459413" y="494030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N</a:t>
              </a:r>
              <a:r>
                <a:rPr lang="en-US" altLang="zh-CN" sz="1600"/>
                <a:t> </a:t>
              </a:r>
              <a:r>
                <a:rPr lang="zh-CN" altLang="en-US" sz="2400"/>
                <a:t>区</a:t>
              </a:r>
              <a:endParaRPr lang="zh-CN" altLang="en-US" sz="2400" i="1" baseline="-25000"/>
            </a:p>
          </p:txBody>
        </p:sp>
        <p:sp>
          <p:nvSpPr>
            <p:cNvPr id="10" name="Text Box 64"/>
            <p:cNvSpPr txBox="1">
              <a:spLocks noChangeArrowheads="1"/>
            </p:cNvSpPr>
            <p:nvPr/>
          </p:nvSpPr>
          <p:spPr bwMode="auto">
            <a:xfrm>
              <a:off x="3708400" y="5373688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 dirty="0"/>
                <a:t>N</a:t>
              </a:r>
              <a:r>
                <a:rPr lang="en-US" altLang="zh-CN" sz="2400" baseline="-25000" dirty="0"/>
                <a:t>A</a:t>
              </a:r>
              <a:r>
                <a:rPr lang="en-US" altLang="zh-CN" sz="2400" i="1" baseline="30000" dirty="0">
                  <a:latin typeface="宋体" pitchFamily="2" charset="-122"/>
                </a:rPr>
                <a:t>-</a:t>
              </a:r>
            </a:p>
          </p:txBody>
        </p:sp>
        <p:sp>
          <p:nvSpPr>
            <p:cNvPr id="11" name="Text Box 65"/>
            <p:cNvSpPr txBox="1">
              <a:spLocks noChangeArrowheads="1"/>
            </p:cNvSpPr>
            <p:nvPr/>
          </p:nvSpPr>
          <p:spPr bwMode="auto">
            <a:xfrm>
              <a:off x="4572000" y="5373688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 dirty="0"/>
                <a:t>N</a:t>
              </a:r>
              <a:r>
                <a:rPr lang="en-US" altLang="zh-CN" sz="2400" baseline="-25000" dirty="0"/>
                <a:t>D</a:t>
              </a:r>
              <a:r>
                <a:rPr lang="en-US" altLang="zh-CN" sz="2400" i="1" baseline="30000" dirty="0"/>
                <a:t>+</a:t>
              </a:r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2771775" y="5373688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N</a:t>
              </a:r>
              <a:r>
                <a:rPr lang="en-US" altLang="zh-CN" sz="2400" baseline="-25000"/>
                <a:t>A</a:t>
              </a:r>
              <a:r>
                <a:rPr lang="en-US" altLang="zh-CN" sz="2400" i="1" baseline="30000">
                  <a:latin typeface="宋体" pitchFamily="2" charset="-122"/>
                </a:rPr>
                <a:t>-</a:t>
              </a:r>
              <a:endParaRPr lang="en-US" altLang="zh-CN" sz="2400">
                <a:latin typeface="宋体" pitchFamily="2" charset="-122"/>
              </a:endParaRP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2843213" y="5734050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p</a:t>
              </a:r>
              <a:r>
                <a:rPr lang="en-US" altLang="zh-CN" sz="2400" baseline="-25000"/>
                <a:t>p0</a:t>
              </a:r>
              <a:endParaRPr lang="en-US" altLang="zh-CN"/>
            </a:p>
          </p:txBody>
        </p:sp>
        <p:sp>
          <p:nvSpPr>
            <p:cNvPr id="14" name="Text Box 68"/>
            <p:cNvSpPr txBox="1">
              <a:spLocks noChangeArrowheads="1"/>
            </p:cNvSpPr>
            <p:nvPr/>
          </p:nvSpPr>
          <p:spPr bwMode="auto">
            <a:xfrm>
              <a:off x="5508625" y="5373688"/>
              <a:ext cx="935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N</a:t>
              </a:r>
              <a:r>
                <a:rPr lang="en-US" altLang="zh-CN" sz="2400" baseline="-25000"/>
                <a:t>D</a:t>
              </a:r>
              <a:r>
                <a:rPr lang="en-US" altLang="zh-CN" sz="2400" i="1" baseline="30000"/>
                <a:t>+</a:t>
              </a:r>
              <a:endParaRPr lang="en-US" altLang="zh-CN" sz="2400" baseline="-25000"/>
            </a:p>
          </p:txBody>
        </p:sp>
        <p:sp>
          <p:nvSpPr>
            <p:cNvPr id="15" name="Text Box 69"/>
            <p:cNvSpPr txBox="1">
              <a:spLocks noChangeArrowheads="1"/>
            </p:cNvSpPr>
            <p:nvPr/>
          </p:nvSpPr>
          <p:spPr bwMode="auto">
            <a:xfrm>
              <a:off x="5508625" y="5734050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n</a:t>
              </a:r>
              <a:r>
                <a:rPr lang="en-US" altLang="zh-CN" sz="2400" baseline="-25000"/>
                <a:t>n0</a:t>
              </a:r>
              <a:endParaRPr lang="en-US" altLang="zh-CN"/>
            </a:p>
          </p:txBody>
        </p:sp>
      </p:grpSp>
      <p:sp>
        <p:nvSpPr>
          <p:cNvPr id="16" name="Line 96"/>
          <p:cNvSpPr>
            <a:spLocks noChangeShapeType="1"/>
          </p:cNvSpPr>
          <p:nvPr/>
        </p:nvSpPr>
        <p:spPr bwMode="auto">
          <a:xfrm>
            <a:off x="2195736" y="4718148"/>
            <a:ext cx="4752528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97"/>
          <p:cNvSpPr>
            <a:spLocks noChangeShapeType="1"/>
          </p:cNvSpPr>
          <p:nvPr/>
        </p:nvSpPr>
        <p:spPr bwMode="auto">
          <a:xfrm flipV="1">
            <a:off x="4499992" y="3297560"/>
            <a:ext cx="0" cy="27957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082366"/>
              </p:ext>
            </p:extLst>
          </p:nvPr>
        </p:nvGraphicFramePr>
        <p:xfrm>
          <a:off x="4234557" y="2996952"/>
          <a:ext cx="6254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7" name="Equation" r:id="rId3" imgW="304560" imgH="215640" progId="Equation.DSMT4">
                  <p:embed/>
                </p:oleObj>
              </mc:Choice>
              <mc:Fallback>
                <p:oleObj name="Equation" r:id="rId3" imgW="304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557" y="2996952"/>
                        <a:ext cx="6254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344498"/>
              </p:ext>
            </p:extLst>
          </p:nvPr>
        </p:nvGraphicFramePr>
        <p:xfrm>
          <a:off x="3671640" y="4581128"/>
          <a:ext cx="4683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8" name="Equation" r:id="rId5" imgW="253890" imgH="241195" progId="Equation.DSMT4">
                  <p:embed/>
                </p:oleObj>
              </mc:Choice>
              <mc:Fallback>
                <p:oleObj name="Equation" r:id="rId5" imgW="25389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640" y="4581128"/>
                        <a:ext cx="4683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986832"/>
              </p:ext>
            </p:extLst>
          </p:nvPr>
        </p:nvGraphicFramePr>
        <p:xfrm>
          <a:off x="4270375" y="4759002"/>
          <a:ext cx="2476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9" r:id="rId7" imgW="126725" imgH="177415" progId="Equation.3">
                  <p:embed/>
                </p:oleObj>
              </mc:Choice>
              <mc:Fallback>
                <p:oleObj r:id="rId7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4759002"/>
                        <a:ext cx="2476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836750"/>
              </p:ext>
            </p:extLst>
          </p:nvPr>
        </p:nvGraphicFramePr>
        <p:xfrm>
          <a:off x="5155502" y="4582194"/>
          <a:ext cx="352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0" name="Equation" r:id="rId9" imgW="177646" imgH="228402" progId="Equation.DSMT4">
                  <p:embed/>
                </p:oleObj>
              </mc:Choice>
              <mc:Fallback>
                <p:oleObj name="Equation" r:id="rId9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502" y="4582194"/>
                        <a:ext cx="3524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571672"/>
              </p:ext>
            </p:extLst>
          </p:nvPr>
        </p:nvGraphicFramePr>
        <p:xfrm>
          <a:off x="6948264" y="4548801"/>
          <a:ext cx="3095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1" r:id="rId11" imgW="126835" imgH="139518" progId="Equation.3">
                  <p:embed/>
                </p:oleObj>
              </mc:Choice>
              <mc:Fallback>
                <p:oleObj r:id="rId11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4548801"/>
                        <a:ext cx="30956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连接符 27"/>
          <p:cNvCxnSpPr/>
          <p:nvPr/>
        </p:nvCxnSpPr>
        <p:spPr bwMode="auto">
          <a:xfrm>
            <a:off x="3630613" y="4718149"/>
            <a:ext cx="0" cy="87109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>
            <a:off x="5292080" y="3861048"/>
            <a:ext cx="0" cy="8571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/>
          <p:nvPr/>
        </p:nvCxnSpPr>
        <p:spPr bwMode="auto">
          <a:xfrm>
            <a:off x="3630613" y="5589240"/>
            <a:ext cx="86937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/>
          <p:nvPr/>
        </p:nvCxnSpPr>
        <p:spPr bwMode="auto">
          <a:xfrm>
            <a:off x="4499992" y="3861048"/>
            <a:ext cx="80702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 Box 64"/>
          <p:cNvSpPr txBox="1">
            <a:spLocks noChangeArrowheads="1"/>
          </p:cNvSpPr>
          <p:nvPr/>
        </p:nvSpPr>
        <p:spPr bwMode="auto">
          <a:xfrm>
            <a:off x="4534272" y="530120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dirty="0" smtClean="0"/>
              <a:t>-N</a:t>
            </a:r>
            <a:r>
              <a:rPr lang="en-US" altLang="zh-CN" sz="2400" baseline="-25000" dirty="0" smtClean="0"/>
              <a:t>A</a:t>
            </a:r>
            <a:endParaRPr lang="en-US" altLang="zh-CN" sz="2400" i="1" baseline="30000" dirty="0">
              <a:latin typeface="宋体" pitchFamily="2" charset="-122"/>
            </a:endParaRPr>
          </a:p>
        </p:txBody>
      </p:sp>
      <p:sp>
        <p:nvSpPr>
          <p:cNvPr id="39" name="Text Box 65"/>
          <p:cNvSpPr txBox="1">
            <a:spLocks noChangeArrowheads="1"/>
          </p:cNvSpPr>
          <p:nvPr/>
        </p:nvSpPr>
        <p:spPr bwMode="auto">
          <a:xfrm>
            <a:off x="4030216" y="363244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dirty="0" smtClean="0"/>
              <a:t>N</a:t>
            </a:r>
            <a:r>
              <a:rPr lang="en-US" altLang="zh-CN" sz="2400" baseline="-25000" dirty="0" smtClean="0"/>
              <a:t>D</a:t>
            </a:r>
            <a:endParaRPr lang="en-US" altLang="zh-CN" sz="2400" i="1" baseline="30000" dirty="0"/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2483768" y="4718149"/>
            <a:ext cx="11468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3630613" y="2574008"/>
            <a:ext cx="0" cy="228815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5307013" y="2571239"/>
            <a:ext cx="0" cy="228815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>
            <a:off x="5292080" y="4722375"/>
            <a:ext cx="1310333" cy="27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518416"/>
              </p:ext>
            </p:extLst>
          </p:nvPr>
        </p:nvGraphicFramePr>
        <p:xfrm>
          <a:off x="3647173" y="6309320"/>
          <a:ext cx="1703188" cy="53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2" name="Equation" r:id="rId13" imgW="850680" imgH="241200" progId="Equation.DSMT4">
                  <p:embed/>
                </p:oleObj>
              </mc:Choice>
              <mc:Fallback>
                <p:oleObj name="Equation" r:id="rId13" imgW="850680" imgH="2412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173" y="6309320"/>
                        <a:ext cx="1703188" cy="539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67"/>
          <p:cNvSpPr txBox="1">
            <a:spLocks noChangeArrowheads="1"/>
          </p:cNvSpPr>
          <p:nvPr/>
        </p:nvSpPr>
        <p:spPr bwMode="auto">
          <a:xfrm>
            <a:off x="241300" y="188639"/>
            <a:ext cx="69342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FF00"/>
                </a:solidFill>
              </a:rPr>
              <a:t>         </a:t>
            </a:r>
            <a:r>
              <a:rPr lang="en-US" altLang="zh-CN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、内建电场</a:t>
            </a:r>
          </a:p>
        </p:txBody>
      </p:sp>
    </p:spTree>
    <p:extLst>
      <p:ext uri="{BB962C8B-B14F-4D97-AF65-F5344CB8AC3E}">
        <p14:creationId xmlns:p14="http://schemas.microsoft.com/office/powerpoint/2010/main" val="2601610723"/>
      </p:ext>
    </p:extLst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6" grpId="0" animBg="1"/>
      <p:bldP spid="17" grpId="0" animBg="1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50825" y="838200"/>
            <a:ext cx="86106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FFFFCC"/>
                </a:solidFill>
                <a:latin typeface="宋体" pitchFamily="2" charset="-122"/>
              </a:rPr>
              <a:t>    </a:t>
            </a:r>
            <a:r>
              <a:rPr lang="zh-CN" altLang="en-US" sz="2400">
                <a:solidFill>
                  <a:srgbClr val="FFFFCC"/>
                </a:solidFill>
                <a:latin typeface="宋体" pitchFamily="2" charset="-122"/>
              </a:rPr>
              <a:t>对于</a:t>
            </a:r>
            <a:r>
              <a:rPr lang="zh-CN" altLang="en-US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突变结</a:t>
            </a:r>
            <a:r>
              <a:rPr lang="zh-CN" altLang="en-US" sz="2400">
                <a:solidFill>
                  <a:srgbClr val="FFFFCC"/>
                </a:solidFill>
                <a:latin typeface="宋体" pitchFamily="2" charset="-122"/>
              </a:rPr>
              <a:t>，由第一章例</a:t>
            </a:r>
            <a:r>
              <a:rPr lang="zh-CN" altLang="en-US" sz="1200">
                <a:solidFill>
                  <a:srgbClr val="FFFFCC"/>
                </a:solidFill>
              </a:rPr>
              <a:t> </a:t>
            </a:r>
            <a:r>
              <a:rPr lang="en-US" altLang="zh-CN" sz="2400">
                <a:solidFill>
                  <a:srgbClr val="FFFFCC"/>
                </a:solidFill>
              </a:rPr>
              <a:t>1.1</a:t>
            </a:r>
            <a:r>
              <a:rPr lang="en-US" altLang="zh-CN" sz="10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  <a:latin typeface="宋体" pitchFamily="2" charset="-122"/>
              </a:rPr>
              <a:t>的式（</a:t>
            </a:r>
            <a:r>
              <a:rPr lang="en-US" altLang="zh-CN" sz="2400">
                <a:solidFill>
                  <a:srgbClr val="FFFFCC"/>
                </a:solidFill>
              </a:rPr>
              <a:t>1-14a</a:t>
            </a:r>
            <a:r>
              <a:rPr lang="zh-CN" altLang="en-US" sz="2400">
                <a:solidFill>
                  <a:srgbClr val="FFFFCC"/>
                </a:solidFill>
                <a:latin typeface="宋体" pitchFamily="2" charset="-122"/>
              </a:rPr>
              <a:t>），当采用耗尽近似后，在</a:t>
            </a:r>
            <a:r>
              <a:rPr lang="zh-CN" altLang="en-US" sz="1600">
                <a:solidFill>
                  <a:srgbClr val="FFFFCC"/>
                </a:solidFill>
              </a:rPr>
              <a:t> </a:t>
            </a:r>
            <a:r>
              <a:rPr lang="en-US" altLang="zh-CN" sz="2400">
                <a:solidFill>
                  <a:srgbClr val="FFFFCC"/>
                </a:solidFill>
              </a:rPr>
              <a:t>N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  <a:latin typeface="宋体" pitchFamily="2" charset="-122"/>
              </a:rPr>
              <a:t>区的耗尽区中，泊松方程为</a:t>
            </a:r>
          </a:p>
        </p:txBody>
      </p:sp>
      <p:sp>
        <p:nvSpPr>
          <p:cNvPr id="20532" name="Text Box 52"/>
          <p:cNvSpPr txBox="1">
            <a:spLocks noChangeArrowheads="1"/>
          </p:cNvSpPr>
          <p:nvPr/>
        </p:nvSpPr>
        <p:spPr bwMode="auto">
          <a:xfrm>
            <a:off x="250825" y="3201988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积分一次，得</a:t>
            </a:r>
          </a:p>
        </p:txBody>
      </p:sp>
      <p:sp>
        <p:nvSpPr>
          <p:cNvPr id="20533" name="Text Box 53"/>
          <p:cNvSpPr txBox="1">
            <a:spLocks noChangeArrowheads="1"/>
          </p:cNvSpPr>
          <p:nvPr/>
        </p:nvSpPr>
        <p:spPr bwMode="auto">
          <a:xfrm>
            <a:off x="250825" y="4114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由边界条件： </a:t>
            </a:r>
          </a:p>
        </p:txBody>
      </p:sp>
      <p:graphicFrame>
        <p:nvGraphicFramePr>
          <p:cNvPr id="20534" name="Object 54"/>
          <p:cNvGraphicFramePr>
            <a:graphicFrameLocks noChangeAspect="1"/>
          </p:cNvGraphicFramePr>
          <p:nvPr/>
        </p:nvGraphicFramePr>
        <p:xfrm>
          <a:off x="2159000" y="4138613"/>
          <a:ext cx="30654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Equation" r:id="rId3" imgW="1381190" imgH="152280" progId="Equation.DSMT4">
                  <p:embed/>
                </p:oleObj>
              </mc:Choice>
              <mc:Fallback>
                <p:oleObj name="Equation" r:id="rId3" imgW="1381190" imgH="15228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4138613"/>
                        <a:ext cx="30654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6" name="Text Box 56"/>
          <p:cNvSpPr txBox="1">
            <a:spLocks noChangeArrowheads="1"/>
          </p:cNvSpPr>
          <p:nvPr/>
        </p:nvSpPr>
        <p:spPr bwMode="auto">
          <a:xfrm>
            <a:off x="250825" y="49657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可求得常数</a:t>
            </a:r>
            <a:r>
              <a:rPr lang="zh-CN" altLang="en-US" sz="1600">
                <a:solidFill>
                  <a:srgbClr val="FFFFCC"/>
                </a:solidFill>
              </a:rPr>
              <a:t> </a:t>
            </a:r>
            <a:r>
              <a:rPr lang="en-US" altLang="zh-CN" sz="2400" i="1">
                <a:solidFill>
                  <a:srgbClr val="FFFFCC"/>
                </a:solidFill>
              </a:rPr>
              <a:t>C</a:t>
            </a:r>
            <a:r>
              <a:rPr lang="en-US" altLang="zh-CN" sz="1800" i="1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为</a:t>
            </a:r>
          </a:p>
        </p:txBody>
      </p:sp>
      <p:graphicFrame>
        <p:nvGraphicFramePr>
          <p:cNvPr id="8199" name="Object 61"/>
          <p:cNvGraphicFramePr>
            <a:graphicFrameLocks noChangeAspect="1"/>
          </p:cNvGraphicFramePr>
          <p:nvPr/>
        </p:nvGraphicFramePr>
        <p:xfrm>
          <a:off x="3795713" y="2057400"/>
          <a:ext cx="157956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Equation" r:id="rId5" imgW="676143" imgH="352350" progId="Equation.DSMT4">
                  <p:embed/>
                </p:oleObj>
              </mc:Choice>
              <mc:Fallback>
                <p:oleObj name="Equation" r:id="rId5" imgW="676143" imgH="35235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2057400"/>
                        <a:ext cx="157956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2" name="Object 62"/>
          <p:cNvGraphicFramePr>
            <a:graphicFrameLocks noChangeAspect="1"/>
          </p:cNvGraphicFramePr>
          <p:nvPr/>
        </p:nvGraphicFramePr>
        <p:xfrm>
          <a:off x="3275013" y="3057525"/>
          <a:ext cx="257968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Equation" r:id="rId7" imgW="1104844" imgH="352350" progId="Equation.DSMT4">
                  <p:embed/>
                </p:oleObj>
              </mc:Choice>
              <mc:Fallback>
                <p:oleObj name="Equation" r:id="rId7" imgW="1104844" imgH="35235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3057525"/>
                        <a:ext cx="257968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3" name="Object 63"/>
          <p:cNvGraphicFramePr>
            <a:graphicFrameLocks noChangeAspect="1"/>
          </p:cNvGraphicFramePr>
          <p:nvPr/>
        </p:nvGraphicFramePr>
        <p:xfrm>
          <a:off x="3638550" y="4800600"/>
          <a:ext cx="19827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9" imgW="809588" imgH="352350" progId="Equation.DSMT4">
                  <p:embed/>
                </p:oleObj>
              </mc:Choice>
              <mc:Fallback>
                <p:oleObj name="Equation" r:id="rId9" imgW="809588" imgH="35235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4800600"/>
                        <a:ext cx="198278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8" name="Text Box 68"/>
          <p:cNvSpPr txBox="1">
            <a:spLocks noChangeArrowheads="1"/>
          </p:cNvSpPr>
          <p:nvPr/>
        </p:nvSpPr>
        <p:spPr bwMode="auto">
          <a:xfrm>
            <a:off x="250825" y="58832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于是可得</a:t>
            </a:r>
          </a:p>
        </p:txBody>
      </p:sp>
      <p:graphicFrame>
        <p:nvGraphicFramePr>
          <p:cNvPr id="20549" name="Object 69"/>
          <p:cNvGraphicFramePr>
            <a:graphicFrameLocks noChangeAspect="1"/>
          </p:cNvGraphicFramePr>
          <p:nvPr/>
        </p:nvGraphicFramePr>
        <p:xfrm>
          <a:off x="2451100" y="5738813"/>
          <a:ext cx="48371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11" imgW="2105146" imgH="352350" progId="Equation.DSMT4">
                  <p:embed/>
                </p:oleObj>
              </mc:Choice>
              <mc:Fallback>
                <p:oleObj name="Equation" r:id="rId11" imgW="2105146" imgH="35235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5738813"/>
                        <a:ext cx="48371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0" name="Text Box 70"/>
          <p:cNvSpPr txBox="1">
            <a:spLocks noChangeArrowheads="1"/>
          </p:cNvSpPr>
          <p:nvPr/>
        </p:nvSpPr>
        <p:spPr bwMode="auto">
          <a:xfrm>
            <a:off x="7700963" y="5943600"/>
            <a:ext cx="144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  <a:latin typeface="宋体" pitchFamily="2" charset="-122"/>
              </a:rPr>
              <a:t>（</a:t>
            </a:r>
            <a:r>
              <a:rPr lang="en-US" altLang="zh-CN" sz="2400">
                <a:solidFill>
                  <a:srgbClr val="FFFFCC"/>
                </a:solidFill>
              </a:rPr>
              <a:t>2-5a</a:t>
            </a:r>
            <a:r>
              <a:rPr lang="zh-CN" altLang="en-US" sz="2400">
                <a:solidFill>
                  <a:srgbClr val="FFFFCC"/>
                </a:solidFill>
                <a:latin typeface="宋体" pitchFamily="2" charset="-122"/>
              </a:rPr>
              <a:t>）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532" grpId="0" autoUpdateAnimBg="0"/>
      <p:bldP spid="20533" grpId="0" autoUpdateAnimBg="0"/>
      <p:bldP spid="20536" grpId="0" autoUpdateAnimBg="0"/>
      <p:bldP spid="20548" grpId="0" autoUpdateAnimBg="0"/>
      <p:bldP spid="2055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9"/>
          <p:cNvSpPr>
            <a:spLocks noChangeArrowheads="1"/>
          </p:cNvSpPr>
          <p:nvPr/>
        </p:nvSpPr>
        <p:spPr bwMode="auto">
          <a:xfrm>
            <a:off x="2267744" y="3212976"/>
            <a:ext cx="4536504" cy="259499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5" name="Line 96"/>
          <p:cNvSpPr>
            <a:spLocks noChangeShapeType="1"/>
          </p:cNvSpPr>
          <p:nvPr/>
        </p:nvSpPr>
        <p:spPr bwMode="auto">
          <a:xfrm>
            <a:off x="2932584" y="5310981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6" name="Line 97"/>
          <p:cNvSpPr>
            <a:spLocks noChangeShapeType="1"/>
          </p:cNvSpPr>
          <p:nvPr/>
        </p:nvSpPr>
        <p:spPr bwMode="auto">
          <a:xfrm flipV="1">
            <a:off x="4456584" y="3356992"/>
            <a:ext cx="0" cy="195398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4" name="Line 98"/>
          <p:cNvSpPr>
            <a:spLocks noChangeShapeType="1"/>
          </p:cNvSpPr>
          <p:nvPr/>
        </p:nvSpPr>
        <p:spPr bwMode="auto">
          <a:xfrm flipV="1">
            <a:off x="3618384" y="4244181"/>
            <a:ext cx="8382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5" name="Line 99"/>
          <p:cNvSpPr>
            <a:spLocks noChangeShapeType="1"/>
          </p:cNvSpPr>
          <p:nvPr/>
        </p:nvSpPr>
        <p:spPr bwMode="auto">
          <a:xfrm>
            <a:off x="4456584" y="4244181"/>
            <a:ext cx="8382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796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853285"/>
              </p:ext>
            </p:extLst>
          </p:nvPr>
        </p:nvGraphicFramePr>
        <p:xfrm>
          <a:off x="4535996" y="3789040"/>
          <a:ext cx="85248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9" name="Equation" r:id="rId3" imgW="368140" imgH="253890" progId="Equation.DSMT4">
                  <p:embed/>
                </p:oleObj>
              </mc:Choice>
              <mc:Fallback>
                <p:oleObj name="Equation" r:id="rId3" imgW="368140" imgH="253890" progId="Equation.DSMT4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996" y="3789040"/>
                        <a:ext cx="85248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0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923069"/>
              </p:ext>
            </p:extLst>
          </p:nvPr>
        </p:nvGraphicFramePr>
        <p:xfrm>
          <a:off x="4535996" y="3212976"/>
          <a:ext cx="584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0" name="Equation" r:id="rId5" imgW="203024" imgH="253780" progId="Equation.DSMT4">
                  <p:embed/>
                </p:oleObj>
              </mc:Choice>
              <mc:Fallback>
                <p:oleObj name="Equation" r:id="rId5" imgW="203024" imgH="253780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996" y="3212976"/>
                        <a:ext cx="584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1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453407"/>
              </p:ext>
            </p:extLst>
          </p:nvPr>
        </p:nvGraphicFramePr>
        <p:xfrm>
          <a:off x="3407247" y="5158581"/>
          <a:ext cx="4683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" name="Equation" r:id="rId7" imgW="253890" imgH="241195" progId="Equation.DSMT4">
                  <p:embed/>
                </p:oleObj>
              </mc:Choice>
              <mc:Fallback>
                <p:oleObj name="Equation" r:id="rId7" imgW="253890" imgH="241195" progId="Equation.DSMT4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247" y="5158581"/>
                        <a:ext cx="4683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2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550684"/>
              </p:ext>
            </p:extLst>
          </p:nvPr>
        </p:nvGraphicFramePr>
        <p:xfrm>
          <a:off x="4380384" y="5310981"/>
          <a:ext cx="2476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" r:id="rId9" imgW="126725" imgH="177415" progId="Equation.3">
                  <p:embed/>
                </p:oleObj>
              </mc:Choice>
              <mc:Fallback>
                <p:oleObj r:id="rId9" imgW="126725" imgH="177415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384" y="5310981"/>
                        <a:ext cx="2476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3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176406"/>
              </p:ext>
            </p:extLst>
          </p:nvPr>
        </p:nvGraphicFramePr>
        <p:xfrm>
          <a:off x="5188422" y="5158581"/>
          <a:ext cx="352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" name="Equation" r:id="rId11" imgW="177646" imgH="228402" progId="Equation.DSMT4">
                  <p:embed/>
                </p:oleObj>
              </mc:Choice>
              <mc:Fallback>
                <p:oleObj name="Equation" r:id="rId11" imgW="177646" imgH="228402" progId="Equation.DSMT4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8422" y="5158581"/>
                        <a:ext cx="3524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4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27286"/>
              </p:ext>
            </p:extLst>
          </p:nvPr>
        </p:nvGraphicFramePr>
        <p:xfrm>
          <a:off x="5980584" y="5006181"/>
          <a:ext cx="3095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" r:id="rId13" imgW="126835" imgH="139518" progId="Equation.3">
                  <p:embed/>
                </p:oleObj>
              </mc:Choice>
              <mc:Fallback>
                <p:oleObj r:id="rId13" imgW="126835" imgH="139518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584" y="5006181"/>
                        <a:ext cx="30956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6" name="Text Box 107"/>
          <p:cNvSpPr txBox="1">
            <a:spLocks noChangeArrowheads="1"/>
          </p:cNvSpPr>
          <p:nvPr/>
        </p:nvSpPr>
        <p:spPr bwMode="auto">
          <a:xfrm>
            <a:off x="635980" y="1350086"/>
            <a:ext cx="693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FFCC"/>
                </a:solidFill>
              </a:rPr>
              <a:t>同理</a:t>
            </a:r>
            <a:r>
              <a:rPr lang="zh-CN" altLang="en-US" sz="2400" dirty="0">
                <a:solidFill>
                  <a:srgbClr val="FFFFCC"/>
                </a:solidFill>
              </a:rPr>
              <a:t>，在</a:t>
            </a:r>
            <a:r>
              <a:rPr lang="zh-CN" altLang="en-US" sz="1600" dirty="0">
                <a:solidFill>
                  <a:srgbClr val="FFFFCC"/>
                </a:solidFill>
              </a:rPr>
              <a:t> </a:t>
            </a:r>
            <a:r>
              <a:rPr lang="en-US" altLang="zh-CN" sz="2400" dirty="0">
                <a:solidFill>
                  <a:srgbClr val="FFFFCC"/>
                </a:solidFill>
              </a:rPr>
              <a:t>P</a:t>
            </a:r>
            <a:r>
              <a:rPr lang="en-US" altLang="zh-CN" sz="16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CC"/>
                </a:solidFill>
              </a:rPr>
              <a:t>区</a:t>
            </a:r>
            <a:r>
              <a:rPr lang="zh-CN" altLang="en-US" sz="2400" dirty="0">
                <a:solidFill>
                  <a:srgbClr val="FFFFCC"/>
                </a:solidFill>
                <a:latin typeface="宋体" pitchFamily="2" charset="-122"/>
              </a:rPr>
              <a:t>耗尽区中求解泊松方程，得</a:t>
            </a:r>
          </a:p>
        </p:txBody>
      </p:sp>
      <p:sp>
        <p:nvSpPr>
          <p:cNvPr id="29804" name="Text Box 108"/>
          <p:cNvSpPr txBox="1">
            <a:spLocks noChangeArrowheads="1"/>
          </p:cNvSpPr>
          <p:nvPr/>
        </p:nvSpPr>
        <p:spPr bwMode="auto">
          <a:xfrm>
            <a:off x="250825" y="6096000"/>
            <a:ext cx="68580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FFFFCC"/>
                </a:solidFill>
              </a:rPr>
              <a:t>        </a:t>
            </a:r>
            <a:r>
              <a:rPr lang="zh-CN" altLang="en-US" sz="2400">
                <a:solidFill>
                  <a:srgbClr val="FFFFCC"/>
                </a:solidFill>
              </a:rPr>
              <a:t>以上求得的</a:t>
            </a:r>
            <a:r>
              <a:rPr lang="zh-CN" altLang="en-US" sz="1600">
                <a:solidFill>
                  <a:srgbClr val="FFFFCC"/>
                </a:solidFill>
              </a:rPr>
              <a:t> </a:t>
            </a:r>
            <a:r>
              <a:rPr lang="en-US" altLang="zh-CN" sz="2400" i="1">
                <a:solidFill>
                  <a:srgbClr val="FFFFCC"/>
                </a:solidFill>
                <a:cs typeface="Times New Roman" pitchFamily="18" charset="0"/>
              </a:rPr>
              <a:t>E</a:t>
            </a:r>
            <a:r>
              <a:rPr lang="en-US" altLang="zh-CN" sz="2600">
                <a:solidFill>
                  <a:srgbClr val="FFFFCC"/>
                </a:solidFill>
                <a:cs typeface="Times New Roman" pitchFamily="18" charset="0"/>
              </a:rPr>
              <a:t>(</a:t>
            </a:r>
            <a:r>
              <a:rPr lang="en-US" altLang="zh-CN" sz="2400" i="1">
                <a:solidFill>
                  <a:srgbClr val="FFFFCC"/>
                </a:solidFill>
                <a:cs typeface="Times New Roman" pitchFamily="18" charset="0"/>
              </a:rPr>
              <a:t>x</a:t>
            </a:r>
            <a:r>
              <a:rPr lang="en-US" altLang="zh-CN" sz="2600">
                <a:solidFill>
                  <a:srgbClr val="FFFFCC"/>
                </a:solidFill>
                <a:cs typeface="Times New Roman" pitchFamily="18" charset="0"/>
              </a:rPr>
              <a:t>)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就是</a:t>
            </a:r>
            <a:r>
              <a:rPr lang="zh-CN" altLang="en-US" sz="1600">
                <a:solidFill>
                  <a:srgbClr val="FFFFCC"/>
                </a:solidFill>
              </a:rPr>
              <a:t> </a:t>
            </a:r>
            <a:r>
              <a:rPr lang="en-US" altLang="zh-CN" sz="2400">
                <a:solidFill>
                  <a:srgbClr val="FFFFCC"/>
                </a:solidFill>
              </a:rPr>
              <a:t>PN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结的</a:t>
            </a:r>
            <a:r>
              <a:rPr lang="zh-CN" altLang="en-US" sz="8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内建电场</a:t>
            </a:r>
            <a:r>
              <a:rPr lang="zh-CN" altLang="en-US" sz="2400">
                <a:solidFill>
                  <a:srgbClr val="FFFFCC"/>
                </a:solidFill>
              </a:rPr>
              <a:t>。</a:t>
            </a:r>
          </a:p>
        </p:txBody>
      </p:sp>
      <p:graphicFrame>
        <p:nvGraphicFramePr>
          <p:cNvPr id="29805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172927"/>
              </p:ext>
            </p:extLst>
          </p:nvPr>
        </p:nvGraphicFramePr>
        <p:xfrm>
          <a:off x="1979712" y="2090489"/>
          <a:ext cx="31813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" name="Equation" r:id="rId15" imgW="1362010" imgH="352350" progId="Equation.DSMT4">
                  <p:embed/>
                </p:oleObj>
              </mc:Choice>
              <mc:Fallback>
                <p:oleObj name="Equation" r:id="rId15" imgW="1362010" imgH="352350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090489"/>
                        <a:ext cx="31813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6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387614"/>
              </p:ext>
            </p:extLst>
          </p:nvPr>
        </p:nvGraphicFramePr>
        <p:xfrm>
          <a:off x="5436096" y="2234505"/>
          <a:ext cx="15335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" name="Equation" r:id="rId17" imgW="752590" imgH="162000" progId="Equation.DSMT4">
                  <p:embed/>
                </p:oleObj>
              </mc:Choice>
              <mc:Fallback>
                <p:oleObj name="Equation" r:id="rId17" imgW="752590" imgH="162000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234505"/>
                        <a:ext cx="15335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20972"/>
              </p:ext>
            </p:extLst>
          </p:nvPr>
        </p:nvGraphicFramePr>
        <p:xfrm>
          <a:off x="3082751" y="245665"/>
          <a:ext cx="48371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" name="Equation" r:id="rId19" imgW="2095421" imgH="342900" progId="Equation.DSMT4">
                  <p:embed/>
                </p:oleObj>
              </mc:Choice>
              <mc:Fallback>
                <p:oleObj name="Equation" r:id="rId19" imgW="2095421" imgH="3429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751" y="245665"/>
                        <a:ext cx="48371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107"/>
          <p:cNvSpPr txBox="1">
            <a:spLocks noChangeArrowheads="1"/>
          </p:cNvSpPr>
          <p:nvPr/>
        </p:nvSpPr>
        <p:spPr bwMode="auto">
          <a:xfrm>
            <a:off x="611560" y="471943"/>
            <a:ext cx="4775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FFCC"/>
                </a:solidFill>
                <a:latin typeface="宋体" pitchFamily="2" charset="-122"/>
              </a:rPr>
              <a:t>在</a:t>
            </a:r>
            <a:r>
              <a:rPr lang="en-US" altLang="zh-CN" sz="2400" dirty="0" smtClean="0">
                <a:solidFill>
                  <a:srgbClr val="FFFFCC"/>
                </a:solidFill>
                <a:latin typeface="+mn-lt"/>
              </a:rPr>
              <a:t>N</a:t>
            </a:r>
            <a:r>
              <a:rPr lang="en-US" altLang="zh-CN" sz="1600" dirty="0" smtClean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CC"/>
                </a:solidFill>
              </a:rPr>
              <a:t>区</a:t>
            </a:r>
            <a:r>
              <a:rPr lang="zh-CN" altLang="en-US" sz="2400" dirty="0">
                <a:solidFill>
                  <a:srgbClr val="FFFFCC"/>
                </a:solidFill>
                <a:latin typeface="宋体" pitchFamily="2" charset="-122"/>
              </a:rPr>
              <a:t>耗尽区</a:t>
            </a:r>
            <a:r>
              <a:rPr lang="zh-CN" altLang="en-US" sz="2400" dirty="0" smtClean="0">
                <a:solidFill>
                  <a:srgbClr val="FFFFCC"/>
                </a:solidFill>
                <a:latin typeface="宋体" pitchFamily="2" charset="-122"/>
              </a:rPr>
              <a:t>中</a:t>
            </a:r>
            <a:endParaRPr lang="zh-CN" altLang="en-US" sz="2400" dirty="0">
              <a:solidFill>
                <a:srgbClr val="FFFFCC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75" grpId="0" animBg="1"/>
      <p:bldP spid="14376" grpId="0" animBg="1"/>
      <p:bldP spid="29794" grpId="0" animBg="1"/>
      <p:bldP spid="29795" grpId="0" animBg="1"/>
      <p:bldP spid="14386" grpId="0"/>
      <p:bldP spid="298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7"/>
          <p:cNvSpPr txBox="1">
            <a:spLocks noChangeArrowheads="1"/>
          </p:cNvSpPr>
          <p:nvPr/>
        </p:nvSpPr>
        <p:spPr bwMode="auto">
          <a:xfrm>
            <a:off x="250825" y="852488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FFCC"/>
                </a:solidFill>
              </a:rPr>
              <a:t>        </a:t>
            </a:r>
            <a:r>
              <a:rPr lang="zh-CN" altLang="en-US" sz="2400">
                <a:solidFill>
                  <a:srgbClr val="FFFFCC"/>
                </a:solidFill>
              </a:rPr>
              <a:t>在 </a:t>
            </a:r>
            <a:r>
              <a:rPr lang="en-US" altLang="zh-CN" sz="2400" i="1">
                <a:solidFill>
                  <a:srgbClr val="FFFFCC"/>
                </a:solidFill>
              </a:rPr>
              <a:t>x </a:t>
            </a:r>
            <a:r>
              <a:rPr lang="en-US" altLang="zh-CN" sz="2400">
                <a:solidFill>
                  <a:srgbClr val="FFFFCC"/>
                </a:solidFill>
              </a:rPr>
              <a:t>= 0 </a:t>
            </a:r>
            <a:r>
              <a:rPr lang="zh-CN" altLang="en-US" sz="2400">
                <a:solidFill>
                  <a:srgbClr val="FFFFCC"/>
                </a:solidFill>
              </a:rPr>
              <a:t>处，内建电场达到最大值，</a:t>
            </a:r>
          </a:p>
        </p:txBody>
      </p:sp>
      <p:sp>
        <p:nvSpPr>
          <p:cNvPr id="5229" name="Text Box 109"/>
          <p:cNvSpPr txBox="1">
            <a:spLocks noChangeArrowheads="1"/>
          </p:cNvSpPr>
          <p:nvPr/>
        </p:nvSpPr>
        <p:spPr bwMode="auto">
          <a:xfrm>
            <a:off x="250825" y="2436813"/>
            <a:ext cx="843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CC"/>
                </a:solidFill>
              </a:rPr>
              <a:t>由上式可求出</a:t>
            </a:r>
            <a:r>
              <a:rPr lang="zh-CN" altLang="en-US" sz="1600">
                <a:solidFill>
                  <a:srgbClr val="FFFFCC"/>
                </a:solidFill>
              </a:rPr>
              <a:t>  </a:t>
            </a:r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区与</a:t>
            </a:r>
            <a:r>
              <a:rPr lang="zh-CN" altLang="en-US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1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区的耗尽区宽度</a:t>
            </a:r>
            <a:r>
              <a:rPr lang="zh-CN" altLang="en-US" sz="1600">
                <a:solidFill>
                  <a:srgbClr val="FFFF00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及</a:t>
            </a:r>
            <a:r>
              <a:rPr lang="zh-CN" altLang="en-US" sz="12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总的耗尽区宽度，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5231" name="Text Box 111"/>
          <p:cNvSpPr txBox="1">
            <a:spLocks noChangeArrowheads="1"/>
          </p:cNvSpPr>
          <p:nvPr/>
        </p:nvSpPr>
        <p:spPr bwMode="auto">
          <a:xfrm>
            <a:off x="250825" y="61722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CC"/>
                </a:solidFill>
              </a:rPr>
              <a:t>式中，                       称为</a:t>
            </a:r>
            <a:r>
              <a:rPr lang="zh-CN" altLang="en-US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约化浓度</a:t>
            </a:r>
            <a:r>
              <a:rPr lang="zh-CN" altLang="en-US" sz="2400">
                <a:solidFill>
                  <a:srgbClr val="FFFFCC"/>
                </a:solidFill>
              </a:rPr>
              <a:t>。</a:t>
            </a:r>
          </a:p>
        </p:txBody>
      </p:sp>
      <p:graphicFrame>
        <p:nvGraphicFramePr>
          <p:cNvPr id="5232" name="Object 112"/>
          <p:cNvGraphicFramePr>
            <a:graphicFrameLocks noChangeAspect="1"/>
          </p:cNvGraphicFramePr>
          <p:nvPr/>
        </p:nvGraphicFramePr>
        <p:xfrm>
          <a:off x="1222375" y="6005513"/>
          <a:ext cx="17462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Equation" r:id="rId3" imgW="866857" imgH="352350" progId="Equation.DSMT4">
                  <p:embed/>
                </p:oleObj>
              </mc:Choice>
              <mc:Fallback>
                <p:oleObj name="Equation" r:id="rId3" imgW="866857" imgH="352350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6005513"/>
                        <a:ext cx="174625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3" name="Object 113"/>
          <p:cNvGraphicFramePr>
            <a:graphicFrameLocks noChangeAspect="1"/>
          </p:cNvGraphicFramePr>
          <p:nvPr/>
        </p:nvGraphicFramePr>
        <p:xfrm>
          <a:off x="2492375" y="1430338"/>
          <a:ext cx="43132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Equation" r:id="rId5" imgW="2057332" imgH="352350" progId="Equation.DSMT4">
                  <p:embed/>
                </p:oleObj>
              </mc:Choice>
              <mc:Fallback>
                <p:oleObj name="Equation" r:id="rId5" imgW="2057332" imgH="352350" progId="Equation.DSMT4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1430338"/>
                        <a:ext cx="4313238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4" name="Object 114"/>
          <p:cNvGraphicFramePr>
            <a:graphicFrameLocks noChangeAspect="1"/>
          </p:cNvGraphicFramePr>
          <p:nvPr/>
        </p:nvGraphicFramePr>
        <p:xfrm>
          <a:off x="3476625" y="2971800"/>
          <a:ext cx="21812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Equation" r:id="rId7" imgW="885766" imgH="352350" progId="Equation.DSMT4">
                  <p:embed/>
                </p:oleObj>
              </mc:Choice>
              <mc:Fallback>
                <p:oleObj name="Equation" r:id="rId7" imgW="885766" imgH="352350" progId="Equation.DSMT4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2971800"/>
                        <a:ext cx="21812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5" name="Object 115"/>
          <p:cNvGraphicFramePr>
            <a:graphicFrameLocks noChangeAspect="1"/>
          </p:cNvGraphicFramePr>
          <p:nvPr/>
        </p:nvGraphicFramePr>
        <p:xfrm>
          <a:off x="3478213" y="3962400"/>
          <a:ext cx="21510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Equation" r:id="rId9" imgW="885766" imgH="352350" progId="Equation.DSMT4">
                  <p:embed/>
                </p:oleObj>
              </mc:Choice>
              <mc:Fallback>
                <p:oleObj name="Equation" r:id="rId9" imgW="885766" imgH="352350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3962400"/>
                        <a:ext cx="215106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6" name="Object 116"/>
          <p:cNvGraphicFramePr>
            <a:graphicFrameLocks noChangeAspect="1"/>
          </p:cNvGraphicFramePr>
          <p:nvPr/>
        </p:nvGraphicFramePr>
        <p:xfrm>
          <a:off x="1854200" y="5013325"/>
          <a:ext cx="55006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Equation" r:id="rId11" imgW="2695657" imgH="352350" progId="Equation.DSMT4">
                  <p:embed/>
                </p:oleObj>
              </mc:Choice>
              <mc:Fallback>
                <p:oleObj name="Equation" r:id="rId11" imgW="2695657" imgH="352350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5013325"/>
                        <a:ext cx="550068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17"/>
          <p:cNvSpPr txBox="1">
            <a:spLocks noChangeArrowheads="1"/>
          </p:cNvSpPr>
          <p:nvPr/>
        </p:nvSpPr>
        <p:spPr bwMode="auto">
          <a:xfrm>
            <a:off x="250825" y="304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66FFFF"/>
                </a:solidFill>
              </a:rPr>
              <a:t>         3</a:t>
            </a:r>
            <a:r>
              <a:rPr lang="zh-CN" altLang="en-US" sz="2400">
                <a:solidFill>
                  <a:srgbClr val="66FFFF"/>
                </a:solidFill>
                <a:latin typeface="宋体" pitchFamily="2" charset="-122"/>
              </a:rPr>
              <a:t>、耗尽区宽度</a:t>
            </a:r>
            <a:r>
              <a:rPr lang="zh-CN" altLang="en-US" sz="2400">
                <a:solidFill>
                  <a:srgbClr val="66FFFF"/>
                </a:solidFill>
              </a:rPr>
              <a:t> </a:t>
            </a:r>
          </a:p>
        </p:txBody>
      </p:sp>
      <p:sp>
        <p:nvSpPr>
          <p:cNvPr id="5239" name="Text Box 119"/>
          <p:cNvSpPr txBox="1">
            <a:spLocks noChangeArrowheads="1"/>
          </p:cNvSpPr>
          <p:nvPr/>
        </p:nvSpPr>
        <p:spPr bwMode="auto">
          <a:xfrm>
            <a:off x="7772400" y="3124200"/>
            <a:ext cx="1258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（</a:t>
            </a:r>
            <a:r>
              <a:rPr lang="en-US" altLang="zh-CN" sz="2400">
                <a:solidFill>
                  <a:srgbClr val="FFFFCC"/>
                </a:solidFill>
              </a:rPr>
              <a:t>2-6</a:t>
            </a:r>
            <a:r>
              <a:rPr lang="zh-CN" altLang="en-US" sz="2400">
                <a:solidFill>
                  <a:srgbClr val="FFFFCC"/>
                </a:solidFill>
              </a:rPr>
              <a:t>）</a:t>
            </a:r>
          </a:p>
        </p:txBody>
      </p:sp>
      <p:sp>
        <p:nvSpPr>
          <p:cNvPr id="5240" name="Text Box 120"/>
          <p:cNvSpPr txBox="1">
            <a:spLocks noChangeArrowheads="1"/>
          </p:cNvSpPr>
          <p:nvPr/>
        </p:nvSpPr>
        <p:spPr bwMode="auto">
          <a:xfrm>
            <a:off x="7772400" y="5181600"/>
            <a:ext cx="1258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（</a:t>
            </a:r>
            <a:r>
              <a:rPr lang="en-US" altLang="zh-CN" sz="2400">
                <a:solidFill>
                  <a:srgbClr val="FFFFCC"/>
                </a:solidFill>
              </a:rPr>
              <a:t>2-8</a:t>
            </a:r>
            <a:r>
              <a:rPr lang="zh-CN" altLang="en-US" sz="2400">
                <a:solidFill>
                  <a:srgbClr val="FFFFCC"/>
                </a:solidFill>
              </a:rPr>
              <a:t>）</a:t>
            </a:r>
          </a:p>
        </p:txBody>
      </p:sp>
      <p:sp>
        <p:nvSpPr>
          <p:cNvPr id="5241" name="Text Box 121"/>
          <p:cNvSpPr txBox="1">
            <a:spLocks noChangeArrowheads="1"/>
          </p:cNvSpPr>
          <p:nvPr/>
        </p:nvSpPr>
        <p:spPr bwMode="auto">
          <a:xfrm>
            <a:off x="7772400" y="4114800"/>
            <a:ext cx="1258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（</a:t>
            </a:r>
            <a:r>
              <a:rPr lang="en-US" altLang="zh-CN" sz="2400">
                <a:solidFill>
                  <a:srgbClr val="FFFFCC"/>
                </a:solidFill>
              </a:rPr>
              <a:t>2-7</a:t>
            </a:r>
            <a:r>
              <a:rPr lang="zh-CN" altLang="en-US" sz="2400">
                <a:solidFill>
                  <a:srgbClr val="FFFFCC"/>
                </a:solidFill>
              </a:rPr>
              <a:t>）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9" grpId="0" autoUpdateAnimBg="0"/>
      <p:bldP spid="5231" grpId="0" autoUpdateAnimBg="0"/>
      <p:bldP spid="5239" grpId="0" autoUpdateAnimBg="0"/>
      <p:bldP spid="5240" grpId="0" autoUpdateAnimBg="0"/>
      <p:bldP spid="524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250825" y="1217613"/>
            <a:ext cx="859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FFCC"/>
                </a:solidFill>
              </a:rPr>
              <a:t>        </a:t>
            </a:r>
            <a:r>
              <a:rPr lang="zh-CN" altLang="en-US" sz="2400" dirty="0">
                <a:solidFill>
                  <a:srgbClr val="FFFFCC"/>
                </a:solidFill>
              </a:rPr>
              <a:t>对内建电场作积分可得</a:t>
            </a:r>
            <a:r>
              <a:rPr lang="zh-CN" altLang="en-US" sz="12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内建电势</a:t>
            </a:r>
            <a:r>
              <a:rPr lang="zh-CN" altLang="en-US" sz="2400" dirty="0">
                <a:solidFill>
                  <a:srgbClr val="FFFFCC"/>
                </a:solidFill>
              </a:rPr>
              <a:t>（也称为</a:t>
            </a:r>
            <a:r>
              <a:rPr lang="zh-CN" altLang="en-US" sz="16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扩散电势</a:t>
            </a:r>
            <a:r>
              <a:rPr lang="zh-CN" altLang="en-US" sz="2400" dirty="0">
                <a:solidFill>
                  <a:srgbClr val="FFFFCC"/>
                </a:solidFill>
              </a:rPr>
              <a:t>）</a:t>
            </a:r>
            <a:r>
              <a:rPr lang="en-US" altLang="zh-CN" sz="2400" i="1" dirty="0" err="1">
                <a:solidFill>
                  <a:srgbClr val="FFFFCC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FFFFCC"/>
                </a:solidFill>
              </a:rPr>
              <a:t>bi</a:t>
            </a:r>
            <a:r>
              <a:rPr lang="en-US" altLang="zh-CN" sz="2400" dirty="0">
                <a:solidFill>
                  <a:srgbClr val="FFFFCC"/>
                </a:solidFill>
              </a:rPr>
              <a:t>      </a:t>
            </a: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250825" y="3606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或</a:t>
            </a:r>
          </a:p>
        </p:txBody>
      </p:sp>
      <p:graphicFrame>
        <p:nvGraphicFramePr>
          <p:cNvPr id="6194" name="Object 50"/>
          <p:cNvGraphicFramePr>
            <a:graphicFrameLocks noChangeAspect="1"/>
          </p:cNvGraphicFramePr>
          <p:nvPr/>
        </p:nvGraphicFramePr>
        <p:xfrm>
          <a:off x="3135313" y="3148013"/>
          <a:ext cx="2843212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Equation" r:id="rId3" imgW="1181021" imgH="495180" progId="Equation.DSMT4">
                  <p:embed/>
                </p:oleObj>
              </mc:Choice>
              <mc:Fallback>
                <p:oleObj name="Equation" r:id="rId3" imgW="1181021" imgH="49518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3148013"/>
                        <a:ext cx="2843212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" name="Object 51"/>
          <p:cNvGraphicFramePr>
            <a:graphicFrameLocks noChangeAspect="1"/>
          </p:cNvGraphicFramePr>
          <p:nvPr/>
        </p:nvGraphicFramePr>
        <p:xfrm>
          <a:off x="990600" y="2132013"/>
          <a:ext cx="252571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Equation" r:id="rId5" imgW="1057300" imgH="295380" progId="Equation.DSMT4">
                  <p:embed/>
                </p:oleObj>
              </mc:Choice>
              <mc:Fallback>
                <p:oleObj name="Equation" r:id="rId5" imgW="1057300" imgH="29538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2013"/>
                        <a:ext cx="2525713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3" name="Object 69"/>
          <p:cNvGraphicFramePr>
            <a:graphicFrameLocks noChangeAspect="1"/>
          </p:cNvGraphicFramePr>
          <p:nvPr/>
        </p:nvGraphicFramePr>
        <p:xfrm>
          <a:off x="3495675" y="2076450"/>
          <a:ext cx="25527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Equation" r:id="rId7" imgW="1095389" imgH="314280" progId="Equation.DSMT4">
                  <p:embed/>
                </p:oleObj>
              </mc:Choice>
              <mc:Fallback>
                <p:oleObj name="Equation" r:id="rId7" imgW="1095389" imgH="31428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2076450"/>
                        <a:ext cx="25527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4" name="Object 70"/>
          <p:cNvGraphicFramePr>
            <a:graphicFrameLocks noChangeAspect="1"/>
          </p:cNvGraphicFramePr>
          <p:nvPr/>
        </p:nvGraphicFramePr>
        <p:xfrm>
          <a:off x="6019800" y="2055813"/>
          <a:ext cx="22082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Equation" r:id="rId9" imgW="828768" imgH="352350" progId="Equation.DSMT4">
                  <p:embed/>
                </p:oleObj>
              </mc:Choice>
              <mc:Fallback>
                <p:oleObj name="Equation" r:id="rId9" imgW="828768" imgH="35235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055813"/>
                        <a:ext cx="22082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71"/>
          <p:cNvSpPr txBox="1">
            <a:spLocks noChangeArrowheads="1"/>
          </p:cNvSpPr>
          <p:nvPr/>
        </p:nvSpPr>
        <p:spPr bwMode="auto">
          <a:xfrm>
            <a:off x="250825" y="354013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66FFFF"/>
                </a:solidFill>
              </a:rPr>
              <a:t>        4</a:t>
            </a:r>
            <a:r>
              <a:rPr lang="zh-CN" altLang="en-US" sz="2400">
                <a:solidFill>
                  <a:srgbClr val="66FFFF"/>
                </a:solidFill>
                <a:latin typeface="宋体" pitchFamily="2" charset="-122"/>
              </a:rPr>
              <a:t>、内建电势</a:t>
            </a:r>
            <a:r>
              <a:rPr lang="zh-CN" altLang="en-US" sz="2400">
                <a:solidFill>
                  <a:srgbClr val="66FFFF"/>
                </a:solidFill>
              </a:rPr>
              <a:t> </a:t>
            </a:r>
          </a:p>
        </p:txBody>
      </p:sp>
      <p:sp>
        <p:nvSpPr>
          <p:cNvPr id="6216" name="Text Box 72"/>
          <p:cNvSpPr txBox="1">
            <a:spLocks noChangeArrowheads="1"/>
          </p:cNvSpPr>
          <p:nvPr/>
        </p:nvSpPr>
        <p:spPr bwMode="auto">
          <a:xfrm>
            <a:off x="7740650" y="365601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（</a:t>
            </a:r>
            <a:r>
              <a:rPr lang="en-US" altLang="zh-CN" sz="2400">
                <a:solidFill>
                  <a:srgbClr val="FFFFCC"/>
                </a:solidFill>
              </a:rPr>
              <a:t>2-10</a:t>
            </a:r>
            <a:r>
              <a:rPr lang="zh-CN" altLang="en-US" sz="2400">
                <a:solidFill>
                  <a:srgbClr val="FFFFCC"/>
                </a:solidFill>
              </a:rPr>
              <a:t>）</a:t>
            </a: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403350" y="857250"/>
            <a:ext cx="1223963" cy="0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1619250" y="4724400"/>
            <a:ext cx="5943600" cy="1871663"/>
            <a:chOff x="1619250" y="4724400"/>
            <a:chExt cx="5943600" cy="1871663"/>
          </a:xfrm>
        </p:grpSpPr>
        <p:sp>
          <p:nvSpPr>
            <p:cNvPr id="16396" name="AutoShape 53"/>
            <p:cNvSpPr>
              <a:spLocks noChangeArrowheads="1"/>
            </p:cNvSpPr>
            <p:nvPr/>
          </p:nvSpPr>
          <p:spPr bwMode="auto">
            <a:xfrm>
              <a:off x="1619250" y="4724400"/>
              <a:ext cx="5943600" cy="1871663"/>
            </a:xfrm>
            <a:prstGeom prst="foldedCorner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Rectangle 54"/>
            <p:cNvSpPr>
              <a:spLocks noChangeArrowheads="1"/>
            </p:cNvSpPr>
            <p:nvPr/>
          </p:nvSpPr>
          <p:spPr bwMode="auto">
            <a:xfrm>
              <a:off x="4468813" y="4940300"/>
              <a:ext cx="2133600" cy="144780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Rectangle 55"/>
            <p:cNvSpPr>
              <a:spLocks noChangeArrowheads="1"/>
            </p:cNvSpPr>
            <p:nvPr/>
          </p:nvSpPr>
          <p:spPr bwMode="auto">
            <a:xfrm>
              <a:off x="2411413" y="4941888"/>
              <a:ext cx="2057400" cy="1447800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Rectangle 56"/>
            <p:cNvSpPr>
              <a:spLocks noChangeArrowheads="1"/>
            </p:cNvSpPr>
            <p:nvPr/>
          </p:nvSpPr>
          <p:spPr bwMode="auto">
            <a:xfrm>
              <a:off x="3630613" y="4940300"/>
              <a:ext cx="838200" cy="1447800"/>
            </a:xfrm>
            <a:prstGeom prst="rect">
              <a:avLst/>
            </a:prstGeom>
            <a:solidFill>
              <a:srgbClr val="3366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Rectangle 60"/>
            <p:cNvSpPr>
              <a:spLocks noChangeArrowheads="1"/>
            </p:cNvSpPr>
            <p:nvPr/>
          </p:nvSpPr>
          <p:spPr bwMode="auto">
            <a:xfrm>
              <a:off x="4468813" y="4940300"/>
              <a:ext cx="838200" cy="1449388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1" name="Text Box 62"/>
            <p:cNvSpPr txBox="1">
              <a:spLocks noChangeArrowheads="1"/>
            </p:cNvSpPr>
            <p:nvPr/>
          </p:nvSpPr>
          <p:spPr bwMode="auto">
            <a:xfrm>
              <a:off x="2792413" y="4940300"/>
              <a:ext cx="990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P</a:t>
              </a:r>
              <a:r>
                <a:rPr lang="en-US" altLang="zh-CN" sz="1600"/>
                <a:t> </a:t>
              </a:r>
              <a:r>
                <a:rPr lang="zh-CN" altLang="en-US" sz="2400"/>
                <a:t>区 </a:t>
              </a:r>
              <a:endParaRPr lang="zh-CN" altLang="en-US" sz="2400" i="1" baseline="-25000"/>
            </a:p>
          </p:txBody>
        </p:sp>
        <p:sp>
          <p:nvSpPr>
            <p:cNvPr id="16402" name="Text Box 63"/>
            <p:cNvSpPr txBox="1">
              <a:spLocks noChangeArrowheads="1"/>
            </p:cNvSpPr>
            <p:nvPr/>
          </p:nvSpPr>
          <p:spPr bwMode="auto">
            <a:xfrm>
              <a:off x="5459413" y="494030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N</a:t>
              </a:r>
              <a:r>
                <a:rPr lang="en-US" altLang="zh-CN" sz="1600"/>
                <a:t> </a:t>
              </a:r>
              <a:r>
                <a:rPr lang="zh-CN" altLang="en-US" sz="2400"/>
                <a:t>区</a:t>
              </a:r>
              <a:endParaRPr lang="zh-CN" altLang="en-US" sz="2400" i="1" baseline="-25000"/>
            </a:p>
          </p:txBody>
        </p:sp>
        <p:sp>
          <p:nvSpPr>
            <p:cNvPr id="16403" name="Text Box 64"/>
            <p:cNvSpPr txBox="1">
              <a:spLocks noChangeArrowheads="1"/>
            </p:cNvSpPr>
            <p:nvPr/>
          </p:nvSpPr>
          <p:spPr bwMode="auto">
            <a:xfrm>
              <a:off x="3708400" y="5373688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N</a:t>
              </a:r>
              <a:r>
                <a:rPr lang="en-US" altLang="zh-CN" sz="2400" baseline="-25000"/>
                <a:t>A</a:t>
              </a:r>
              <a:r>
                <a:rPr lang="en-US" altLang="zh-CN" sz="2400" i="1" baseline="30000">
                  <a:latin typeface="宋体" pitchFamily="2" charset="-122"/>
                </a:rPr>
                <a:t>-</a:t>
              </a:r>
            </a:p>
          </p:txBody>
        </p:sp>
        <p:sp>
          <p:nvSpPr>
            <p:cNvPr id="16404" name="Text Box 65"/>
            <p:cNvSpPr txBox="1">
              <a:spLocks noChangeArrowheads="1"/>
            </p:cNvSpPr>
            <p:nvPr/>
          </p:nvSpPr>
          <p:spPr bwMode="auto">
            <a:xfrm>
              <a:off x="4572000" y="5373688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N</a:t>
              </a:r>
              <a:r>
                <a:rPr lang="en-US" altLang="zh-CN" sz="2400" baseline="-25000"/>
                <a:t>D</a:t>
              </a:r>
              <a:r>
                <a:rPr lang="en-US" altLang="zh-CN" sz="2400" i="1" baseline="30000"/>
                <a:t>+</a:t>
              </a:r>
            </a:p>
          </p:txBody>
        </p:sp>
        <p:sp>
          <p:nvSpPr>
            <p:cNvPr id="16405" name="Text Box 66"/>
            <p:cNvSpPr txBox="1">
              <a:spLocks noChangeArrowheads="1"/>
            </p:cNvSpPr>
            <p:nvPr/>
          </p:nvSpPr>
          <p:spPr bwMode="auto">
            <a:xfrm>
              <a:off x="2771775" y="5373688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N</a:t>
              </a:r>
              <a:r>
                <a:rPr lang="en-US" altLang="zh-CN" sz="2400" baseline="-25000"/>
                <a:t>A</a:t>
              </a:r>
              <a:r>
                <a:rPr lang="en-US" altLang="zh-CN" sz="2400" i="1" baseline="30000">
                  <a:latin typeface="宋体" pitchFamily="2" charset="-122"/>
                </a:rPr>
                <a:t>-</a:t>
              </a:r>
              <a:endParaRPr lang="en-US" altLang="zh-CN" sz="2400">
                <a:latin typeface="宋体" pitchFamily="2" charset="-122"/>
              </a:endParaRPr>
            </a:p>
          </p:txBody>
        </p:sp>
        <p:sp>
          <p:nvSpPr>
            <p:cNvPr id="16406" name="Text Box 67"/>
            <p:cNvSpPr txBox="1">
              <a:spLocks noChangeArrowheads="1"/>
            </p:cNvSpPr>
            <p:nvPr/>
          </p:nvSpPr>
          <p:spPr bwMode="auto">
            <a:xfrm>
              <a:off x="2843213" y="5734050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p</a:t>
              </a:r>
              <a:r>
                <a:rPr lang="en-US" altLang="zh-CN" sz="2400" baseline="-25000"/>
                <a:t>p0</a:t>
              </a:r>
              <a:endParaRPr lang="en-US" altLang="zh-CN"/>
            </a:p>
          </p:txBody>
        </p:sp>
        <p:sp>
          <p:nvSpPr>
            <p:cNvPr id="16407" name="Text Box 68"/>
            <p:cNvSpPr txBox="1">
              <a:spLocks noChangeArrowheads="1"/>
            </p:cNvSpPr>
            <p:nvPr/>
          </p:nvSpPr>
          <p:spPr bwMode="auto">
            <a:xfrm>
              <a:off x="5508625" y="5373688"/>
              <a:ext cx="935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N</a:t>
              </a:r>
              <a:r>
                <a:rPr lang="en-US" altLang="zh-CN" sz="2400" baseline="-25000"/>
                <a:t>D</a:t>
              </a:r>
              <a:r>
                <a:rPr lang="en-US" altLang="zh-CN" sz="2400" i="1" baseline="30000"/>
                <a:t>+</a:t>
              </a:r>
              <a:endParaRPr lang="en-US" altLang="zh-CN" sz="2400" baseline="-25000"/>
            </a:p>
          </p:txBody>
        </p:sp>
        <p:sp>
          <p:nvSpPr>
            <p:cNvPr id="16408" name="Text Box 69"/>
            <p:cNvSpPr txBox="1">
              <a:spLocks noChangeArrowheads="1"/>
            </p:cNvSpPr>
            <p:nvPr/>
          </p:nvSpPr>
          <p:spPr bwMode="auto">
            <a:xfrm>
              <a:off x="5508625" y="5734050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/>
                <a:t>n</a:t>
              </a:r>
              <a:r>
                <a:rPr lang="en-US" altLang="zh-CN" sz="2400" baseline="-25000"/>
                <a:t>n0</a:t>
              </a:r>
              <a:endParaRPr lang="en-US" altLang="zh-CN"/>
            </a:p>
          </p:txBody>
        </p:sp>
      </p:grp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1000"/>
                                        <p:tgtEl>
                                          <p:spTgt spid="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1000"/>
                                        <p:tgtEl>
                                          <p:spTgt spid="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5" grpId="0"/>
      <p:bldP spid="6180" grpId="0" autoUpdateAnimBg="0"/>
      <p:bldP spid="621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5" name="Text Box 1041"/>
          <p:cNvSpPr txBox="1">
            <a:spLocks noChangeArrowheads="1"/>
          </p:cNvSpPr>
          <p:nvPr/>
        </p:nvSpPr>
        <p:spPr bwMode="auto">
          <a:xfrm>
            <a:off x="825500" y="5084763"/>
            <a:ext cx="6699250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但是有 </a:t>
            </a:r>
            <a:r>
              <a:rPr lang="en-US" altLang="zh-CN" sz="2400">
                <a:solidFill>
                  <a:srgbClr val="FFFFCC"/>
                </a:solidFill>
              </a:rPr>
              <a:t>4 </a:t>
            </a:r>
            <a:r>
              <a:rPr lang="zh-CN" altLang="en-US" sz="2400">
                <a:solidFill>
                  <a:srgbClr val="FFFFCC"/>
                </a:solidFill>
              </a:rPr>
              <a:t>个未知数，即     、   、         和       。</a:t>
            </a:r>
          </a:p>
        </p:txBody>
      </p:sp>
      <p:sp>
        <p:nvSpPr>
          <p:cNvPr id="17411" name="Text Box 1029"/>
          <p:cNvSpPr txBox="1">
            <a:spLocks noChangeArrowheads="1"/>
          </p:cNvSpPr>
          <p:nvPr/>
        </p:nvSpPr>
        <p:spPr bwMode="auto">
          <a:xfrm>
            <a:off x="250825" y="404813"/>
            <a:ext cx="8642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FFFFCC"/>
                </a:solidFill>
              </a:rPr>
              <a:t>       </a:t>
            </a:r>
            <a:r>
              <a:rPr lang="zh-CN" altLang="en-US" sz="2400">
                <a:solidFill>
                  <a:srgbClr val="FFFFCC"/>
                </a:solidFill>
              </a:rPr>
              <a:t>以上建立了</a:t>
            </a:r>
            <a:r>
              <a:rPr lang="zh-CN" altLang="en-US" sz="1200">
                <a:solidFill>
                  <a:srgbClr val="FFFFCC"/>
                </a:solidFill>
              </a:rPr>
              <a:t> </a:t>
            </a:r>
            <a:r>
              <a:rPr lang="en-US" altLang="zh-CN" sz="2400">
                <a:solidFill>
                  <a:srgbClr val="FFFFCC"/>
                </a:solidFill>
              </a:rPr>
              <a:t>3</a:t>
            </a:r>
            <a:r>
              <a:rPr lang="en-US" altLang="zh-CN" sz="12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个方程，即</a:t>
            </a:r>
            <a:r>
              <a:rPr lang="en-US" altLang="zh-CN" sz="2400">
                <a:solidFill>
                  <a:srgbClr val="FFFFCC"/>
                </a:solidFill>
              </a:rPr>
              <a:t>( 2-6 ) </a:t>
            </a:r>
            <a:r>
              <a:rPr lang="zh-CN" altLang="en-US" sz="2400">
                <a:solidFill>
                  <a:srgbClr val="FFFFCC"/>
                </a:solidFill>
              </a:rPr>
              <a:t>、</a:t>
            </a:r>
            <a:r>
              <a:rPr lang="en-US" altLang="zh-CN" sz="2400">
                <a:solidFill>
                  <a:srgbClr val="FFFFCC"/>
                </a:solidFill>
              </a:rPr>
              <a:t>( 2-7 ) </a:t>
            </a:r>
            <a:r>
              <a:rPr lang="zh-CN" altLang="en-US" sz="2400">
                <a:solidFill>
                  <a:srgbClr val="FFFFCC"/>
                </a:solidFill>
              </a:rPr>
              <a:t>和 </a:t>
            </a:r>
            <a:r>
              <a:rPr lang="en-US" altLang="zh-CN" sz="2400">
                <a:solidFill>
                  <a:srgbClr val="FFFFCC"/>
                </a:solidFill>
              </a:rPr>
              <a:t>( 2-10 ) </a:t>
            </a:r>
            <a:r>
              <a:rPr lang="zh-CN" altLang="en-US" sz="2400">
                <a:solidFill>
                  <a:srgbClr val="FFFFCC"/>
                </a:solidFill>
              </a:rPr>
              <a:t>，</a:t>
            </a:r>
          </a:p>
        </p:txBody>
      </p:sp>
      <p:graphicFrame>
        <p:nvGraphicFramePr>
          <p:cNvPr id="37894" name="Object 1030"/>
          <p:cNvGraphicFramePr>
            <a:graphicFrameLocks noChangeAspect="1"/>
          </p:cNvGraphicFramePr>
          <p:nvPr/>
        </p:nvGraphicFramePr>
        <p:xfrm>
          <a:off x="3563938" y="5876925"/>
          <a:ext cx="4143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2" name="Equation" r:id="rId3" imgW="114266" imgH="152280" progId="Equation.DSMT4">
                  <p:embed/>
                </p:oleObj>
              </mc:Choice>
              <mc:Fallback>
                <p:oleObj name="Equation" r:id="rId3" imgW="114266" imgH="15228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876925"/>
                        <a:ext cx="4143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031"/>
          <p:cNvGraphicFramePr>
            <a:graphicFrameLocks noChangeAspect="1"/>
          </p:cNvGraphicFramePr>
          <p:nvPr/>
        </p:nvGraphicFramePr>
        <p:xfrm>
          <a:off x="4029075" y="5253038"/>
          <a:ext cx="3714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3" name="Equation" r:id="rId5" imgW="104812" imgH="152280" progId="Equation.DSMT4">
                  <p:embed/>
                </p:oleObj>
              </mc:Choice>
              <mc:Fallback>
                <p:oleObj name="Equation" r:id="rId5" imgW="104812" imgH="15228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5253038"/>
                        <a:ext cx="3714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1032"/>
          <p:cNvGraphicFramePr>
            <a:graphicFrameLocks noChangeAspect="1"/>
          </p:cNvGraphicFramePr>
          <p:nvPr/>
        </p:nvGraphicFramePr>
        <p:xfrm>
          <a:off x="4532313" y="5253038"/>
          <a:ext cx="352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4" name="Equation" r:id="rId7" imgW="85632" imgH="162000" progId="Equation.DSMT4">
                  <p:embed/>
                </p:oleObj>
              </mc:Choice>
              <mc:Fallback>
                <p:oleObj name="Equation" r:id="rId7" imgW="85632" imgH="16200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5253038"/>
                        <a:ext cx="3524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1033"/>
          <p:cNvGraphicFramePr>
            <a:graphicFrameLocks noChangeAspect="1"/>
          </p:cNvGraphicFramePr>
          <p:nvPr/>
        </p:nvGraphicFramePr>
        <p:xfrm>
          <a:off x="5091113" y="5233988"/>
          <a:ext cx="7731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Equation" r:id="rId9" imgW="295255" imgH="180900" progId="Equation.DSMT4">
                  <p:embed/>
                </p:oleObj>
              </mc:Choice>
              <mc:Fallback>
                <p:oleObj name="Equation" r:id="rId9" imgW="295255" imgH="18090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5233988"/>
                        <a:ext cx="773112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34"/>
          <p:cNvGraphicFramePr>
            <a:graphicFrameLocks noChangeAspect="1"/>
          </p:cNvGraphicFramePr>
          <p:nvPr/>
        </p:nvGraphicFramePr>
        <p:xfrm>
          <a:off x="6259513" y="5253038"/>
          <a:ext cx="4127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Equation" r:id="rId11" imgW="114266" imgH="152280" progId="Equation.DSMT4">
                  <p:embed/>
                </p:oleObj>
              </mc:Choice>
              <mc:Fallback>
                <p:oleObj name="Equation" r:id="rId11" imgW="114266" imgH="152280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5253038"/>
                        <a:ext cx="4127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035"/>
          <p:cNvGraphicFramePr>
            <a:graphicFrameLocks noChangeAspect="1"/>
          </p:cNvGraphicFramePr>
          <p:nvPr/>
        </p:nvGraphicFramePr>
        <p:xfrm>
          <a:off x="3492500" y="1484313"/>
          <a:ext cx="21812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name="Equation" r:id="rId13" imgW="885766" imgH="352350" progId="Equation.DSMT4">
                  <p:embed/>
                </p:oleObj>
              </mc:Choice>
              <mc:Fallback>
                <p:oleObj name="Equation" r:id="rId13" imgW="885766" imgH="352350" progId="Equation.DSMT4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484313"/>
                        <a:ext cx="21812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036"/>
          <p:cNvGraphicFramePr>
            <a:graphicFrameLocks noChangeAspect="1"/>
          </p:cNvGraphicFramePr>
          <p:nvPr/>
        </p:nvGraphicFramePr>
        <p:xfrm>
          <a:off x="3492500" y="2492375"/>
          <a:ext cx="21510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8" name="Equation" r:id="rId15" imgW="885766" imgH="352350" progId="Equation.DSMT4">
                  <p:embed/>
                </p:oleObj>
              </mc:Choice>
              <mc:Fallback>
                <p:oleObj name="Equation" r:id="rId15" imgW="885766" imgH="352350" progId="Equation.DSMT4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492375"/>
                        <a:ext cx="215106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1037"/>
          <p:cNvSpPr txBox="1">
            <a:spLocks noChangeArrowheads="1"/>
          </p:cNvSpPr>
          <p:nvPr/>
        </p:nvSpPr>
        <p:spPr bwMode="auto">
          <a:xfrm>
            <a:off x="7645400" y="1649413"/>
            <a:ext cx="1258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（</a:t>
            </a:r>
            <a:r>
              <a:rPr lang="en-US" altLang="zh-CN" sz="2400">
                <a:solidFill>
                  <a:srgbClr val="FFFFCC"/>
                </a:solidFill>
              </a:rPr>
              <a:t>2-6</a:t>
            </a:r>
            <a:r>
              <a:rPr lang="zh-CN" altLang="en-US" sz="2400">
                <a:solidFill>
                  <a:srgbClr val="FFFFCC"/>
                </a:solidFill>
              </a:rPr>
              <a:t>）</a:t>
            </a:r>
          </a:p>
        </p:txBody>
      </p:sp>
      <p:sp>
        <p:nvSpPr>
          <p:cNvPr id="37902" name="Text Box 1038"/>
          <p:cNvSpPr txBox="1">
            <a:spLocks noChangeArrowheads="1"/>
          </p:cNvSpPr>
          <p:nvPr/>
        </p:nvSpPr>
        <p:spPr bwMode="auto">
          <a:xfrm>
            <a:off x="7645400" y="2640013"/>
            <a:ext cx="1258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（</a:t>
            </a:r>
            <a:r>
              <a:rPr lang="en-US" altLang="zh-CN" sz="2400">
                <a:solidFill>
                  <a:srgbClr val="FFFFCC"/>
                </a:solidFill>
              </a:rPr>
              <a:t>2-7</a:t>
            </a:r>
            <a:r>
              <a:rPr lang="zh-CN" altLang="en-US" sz="2400">
                <a:solidFill>
                  <a:srgbClr val="FFFFCC"/>
                </a:solidFill>
              </a:rPr>
              <a:t>）</a:t>
            </a:r>
          </a:p>
        </p:txBody>
      </p:sp>
      <p:graphicFrame>
        <p:nvGraphicFramePr>
          <p:cNvPr id="37903" name="Object 1039"/>
          <p:cNvGraphicFramePr>
            <a:graphicFrameLocks noChangeAspect="1"/>
          </p:cNvGraphicFramePr>
          <p:nvPr/>
        </p:nvGraphicFramePr>
        <p:xfrm>
          <a:off x="3203575" y="3500438"/>
          <a:ext cx="284003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9" name="Equation" r:id="rId17" imgW="1181021" imgH="495180" progId="Equation.DSMT4">
                  <p:embed/>
                </p:oleObj>
              </mc:Choice>
              <mc:Fallback>
                <p:oleObj name="Equation" r:id="rId17" imgW="1181021" imgH="495180" progId="Equation.DSMT4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500438"/>
                        <a:ext cx="2840038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4" name="Text Box 1040"/>
          <p:cNvSpPr txBox="1">
            <a:spLocks noChangeArrowheads="1"/>
          </p:cNvSpPr>
          <p:nvPr/>
        </p:nvSpPr>
        <p:spPr bwMode="auto">
          <a:xfrm>
            <a:off x="7524750" y="400367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（</a:t>
            </a:r>
            <a:r>
              <a:rPr lang="en-US" altLang="zh-CN" sz="2400">
                <a:solidFill>
                  <a:srgbClr val="FFFFCC"/>
                </a:solidFill>
              </a:rPr>
              <a:t>2-10</a:t>
            </a:r>
            <a:r>
              <a:rPr lang="zh-CN" altLang="en-US" sz="2400">
                <a:solidFill>
                  <a:srgbClr val="FFFFCC"/>
                </a:solidFill>
              </a:rPr>
              <a:t>）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98525" y="5876925"/>
            <a:ext cx="3473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CC"/>
                </a:solidFill>
              </a:rPr>
              <a:t>下面用另一种方法来求       。</a:t>
            </a:r>
            <a:endParaRPr lang="zh-CN" altLang="en-US"/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5" grpId="0"/>
      <p:bldP spid="37901" grpId="0" autoUpdateAnimBg="0"/>
      <p:bldP spid="37902" grpId="0" autoUpdateAnimBg="0"/>
      <p:bldP spid="37904" grpId="0" autoUpdateAnimBg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50825" y="47244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并可进一步求出内建电势为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457200" y="5486400"/>
          <a:ext cx="4090988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7" name="Equation" r:id="rId3" imgW="1952521" imgH="342900" progId="Equation.DSMT4">
                  <p:embed/>
                </p:oleObj>
              </mc:Choice>
              <mc:Fallback>
                <p:oleObj name="Equation" r:id="rId3" imgW="1952521" imgH="342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86400"/>
                        <a:ext cx="4090988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6"/>
          <p:cNvGraphicFramePr>
            <a:graphicFrameLocks noChangeAspect="1"/>
          </p:cNvGraphicFramePr>
          <p:nvPr/>
        </p:nvGraphicFramePr>
        <p:xfrm>
          <a:off x="2971800" y="1752600"/>
          <a:ext cx="32353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8" name="Equation" r:id="rId5" imgW="1495456" imgH="314280" progId="Equation.DSMT4">
                  <p:embed/>
                </p:oleObj>
              </mc:Choice>
              <mc:Fallback>
                <p:oleObj name="Equation" r:id="rId5" imgW="1495456" imgH="314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32353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250825" y="28194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从上式可解出内建电场，</a:t>
            </a: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2362200" y="3505200"/>
          <a:ext cx="259873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9" name="Equation" r:id="rId7" imgW="1066755" imgH="390420" progId="Equation.DSMT4">
                  <p:embed/>
                </p:oleObj>
              </mc:Choice>
              <mc:Fallback>
                <p:oleObj name="Equation" r:id="rId7" imgW="1066755" imgH="3904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05200"/>
                        <a:ext cx="2598738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5867400" y="3581400"/>
          <a:ext cx="10096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" name="Equation" r:id="rId9" imgW="333344" imgH="314280" progId="Equation.DSMT4">
                  <p:embed/>
                </p:oleObj>
              </mc:Choice>
              <mc:Fallback>
                <p:oleObj name="Equation" r:id="rId9" imgW="333344" imgH="314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81400"/>
                        <a:ext cx="10096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5029200" y="3581400"/>
          <a:ext cx="9191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" name="Equation" r:id="rId11" imgW="352523" imgH="342900" progId="Equation.3">
                  <p:embed/>
                </p:oleObj>
              </mc:Choice>
              <mc:Fallback>
                <p:oleObj name="Equation" r:id="rId11" imgW="352523" imgH="342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91916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7264400" y="5405438"/>
          <a:ext cx="15081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Equation" r:id="rId13" imgW="676143" imgH="380970" progId="Equation.DSMT4">
                  <p:embed/>
                </p:oleObj>
              </mc:Choice>
              <mc:Fallback>
                <p:oleObj name="Equation" r:id="rId13" imgW="676143" imgH="38097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5405438"/>
                        <a:ext cx="15081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4584700" y="5486400"/>
          <a:ext cx="2655888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Equation" r:id="rId15" imgW="1247744" imgH="342900" progId="Equation.DSMT4">
                  <p:embed/>
                </p:oleObj>
              </mc:Choice>
              <mc:Fallback>
                <p:oleObj name="Equation" r:id="rId15" imgW="1247744" imgH="342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5486400"/>
                        <a:ext cx="2655888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250825" y="457200"/>
            <a:ext cx="8610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FFFFCC"/>
                </a:solidFill>
              </a:rPr>
              <a:t>        </a:t>
            </a:r>
            <a:r>
              <a:rPr lang="zh-CN" altLang="en-US" sz="2400">
                <a:solidFill>
                  <a:srgbClr val="FFFFCC"/>
                </a:solidFill>
              </a:rPr>
              <a:t>已知在平衡状态下，净的空穴电流密度为零，故由空穴的电流密度方程可得</a:t>
            </a:r>
            <a:endParaRPr lang="zh-CN" altLang="en-US"/>
          </a:p>
        </p:txBody>
      </p:sp>
      <p:sp>
        <p:nvSpPr>
          <p:cNvPr id="18444" name="Text Box 14"/>
          <p:cNvSpPr txBox="1">
            <a:spLocks noChangeArrowheads="1"/>
          </p:cNvSpPr>
          <p:nvPr/>
        </p:nvSpPr>
        <p:spPr bwMode="auto">
          <a:xfrm>
            <a:off x="6324600" y="259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10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10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3" grpId="0" autoUpdateAnimBg="0"/>
      <p:bldP spid="133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5" name="Rectangle 37"/>
          <p:cNvSpPr>
            <a:spLocks noChangeArrowheads="1"/>
          </p:cNvSpPr>
          <p:nvPr/>
        </p:nvSpPr>
        <p:spPr bwMode="auto">
          <a:xfrm>
            <a:off x="2362200" y="2574925"/>
            <a:ext cx="4419600" cy="1368425"/>
          </a:xfrm>
          <a:prstGeom prst="rect">
            <a:avLst/>
          </a:prstGeom>
          <a:solidFill>
            <a:srgbClr val="66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3243263" y="2817813"/>
          <a:ext cx="24431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3" imgW="1129810" imgH="431613" progId="Equation.DSMT4">
                  <p:embed/>
                </p:oleObj>
              </mc:Choice>
              <mc:Fallback>
                <p:oleObj name="Equation" r:id="rId3" imgW="1129810" imgH="4316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2817813"/>
                        <a:ext cx="244316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250825" y="1484313"/>
            <a:ext cx="645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FFCC"/>
                </a:solidFill>
              </a:rPr>
              <a:t>        </a:t>
            </a:r>
            <a:r>
              <a:rPr lang="zh-CN" altLang="en-US" sz="2400">
                <a:solidFill>
                  <a:srgbClr val="FFFFCC"/>
                </a:solidFill>
              </a:rPr>
              <a:t>由于                  ，                          ，故得</a:t>
            </a:r>
          </a:p>
        </p:txBody>
      </p:sp>
      <p:graphicFrame>
        <p:nvGraphicFramePr>
          <p:cNvPr id="19461" name="Object 6"/>
          <p:cNvGraphicFramePr>
            <a:graphicFrameLocks noChangeAspect="1"/>
          </p:cNvGraphicFramePr>
          <p:nvPr/>
        </p:nvGraphicFramePr>
        <p:xfrm>
          <a:off x="1676400" y="1222375"/>
          <a:ext cx="35036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5" imgW="1628902" imgH="380970" progId="Equation.DSMT4">
                  <p:embed/>
                </p:oleObj>
              </mc:Choice>
              <mc:Fallback>
                <p:oleObj name="Equation" r:id="rId5" imgW="1628902" imgH="38097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22375"/>
                        <a:ext cx="35036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250825" y="4292600"/>
            <a:ext cx="86423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FFFFCC"/>
                </a:solidFill>
              </a:rPr>
              <a:t>        </a:t>
            </a:r>
            <a:r>
              <a:rPr lang="en-US" altLang="zh-CN" sz="2400" i="1">
                <a:solidFill>
                  <a:srgbClr val="FFFFCC"/>
                </a:solidFill>
              </a:rPr>
              <a:t>V</a:t>
            </a:r>
            <a:r>
              <a:rPr lang="en-US" altLang="zh-CN" sz="2400" baseline="-25000">
                <a:solidFill>
                  <a:srgbClr val="FFFFCC"/>
                </a:solidFill>
              </a:rPr>
              <a:t>bi</a:t>
            </a:r>
            <a:r>
              <a:rPr lang="en-US" altLang="zh-CN" sz="24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与掺杂浓度、温度及半导体的种类有关。在通常的掺杂范围和室温下，</a:t>
            </a:r>
            <a:r>
              <a:rPr lang="zh-CN" alt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硅的</a:t>
            </a:r>
            <a:r>
              <a:rPr lang="zh-CN" altLang="en-US" sz="1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altLang="zh-CN" sz="24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 </a:t>
            </a:r>
            <a:r>
              <a:rPr lang="zh-CN" alt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约为</a:t>
            </a:r>
            <a:r>
              <a:rPr lang="zh-CN" altLang="en-US" sz="16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0.75V</a:t>
            </a:r>
            <a:r>
              <a:rPr lang="zh-CN" alt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，锗的</a:t>
            </a:r>
            <a:r>
              <a:rPr lang="zh-CN" altLang="en-US" sz="1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altLang="zh-CN" sz="24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 </a:t>
            </a:r>
            <a:r>
              <a:rPr lang="zh-CN" alt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约为</a:t>
            </a:r>
            <a:r>
              <a:rPr lang="zh-CN" altLang="en-US" sz="16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0.35V</a:t>
            </a:r>
            <a:r>
              <a:rPr lang="zh-CN" alt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  <p:sp>
        <p:nvSpPr>
          <p:cNvPr id="7210" name="Text Box 42"/>
          <p:cNvSpPr txBox="1">
            <a:spLocks noChangeArrowheads="1"/>
          </p:cNvSpPr>
          <p:nvPr/>
        </p:nvSpPr>
        <p:spPr bwMode="auto">
          <a:xfrm>
            <a:off x="7664450" y="303212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（</a:t>
            </a:r>
            <a:r>
              <a:rPr lang="en-US" altLang="zh-CN" sz="2400">
                <a:solidFill>
                  <a:srgbClr val="FFFFCC"/>
                </a:solidFill>
              </a:rPr>
              <a:t>2-13</a:t>
            </a:r>
            <a:r>
              <a:rPr lang="zh-CN" altLang="en-US" sz="2400">
                <a:solidFill>
                  <a:srgbClr val="FFFFCC"/>
                </a:solidFill>
              </a:rPr>
              <a:t>）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5" grpId="0" animBg="1"/>
      <p:bldP spid="7178" grpId="0" autoUpdateAnimBg="0"/>
      <p:bldP spid="72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50825" y="457200"/>
            <a:ext cx="49530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FFFFCC"/>
                </a:solidFill>
              </a:rPr>
              <a:t>         </a:t>
            </a: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突变结</a:t>
            </a:r>
            <a:r>
              <a:rPr lang="zh-CN" altLang="en-US" sz="2400">
                <a:solidFill>
                  <a:srgbClr val="FFFFCC"/>
                </a:solidFill>
                <a:latin typeface="宋体" pitchFamily="2" charset="-122"/>
              </a:rPr>
              <a:t>：</a:t>
            </a:r>
            <a:r>
              <a:rPr lang="en-US" altLang="zh-CN" sz="2400">
                <a:solidFill>
                  <a:srgbClr val="FFFFCC"/>
                </a:solidFill>
              </a:rPr>
              <a:t>P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  <a:latin typeface="宋体" pitchFamily="2" charset="-122"/>
              </a:rPr>
              <a:t>区与</a:t>
            </a:r>
            <a:r>
              <a:rPr lang="zh-CN" altLang="en-US" sz="1600">
                <a:solidFill>
                  <a:srgbClr val="FFFFCC"/>
                </a:solidFill>
              </a:rPr>
              <a:t> </a:t>
            </a:r>
            <a:r>
              <a:rPr lang="en-US" altLang="zh-CN" sz="2400">
                <a:solidFill>
                  <a:srgbClr val="FFFFCC"/>
                </a:solidFill>
              </a:rPr>
              <a:t>N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  <a:latin typeface="宋体" pitchFamily="2" charset="-122"/>
              </a:rPr>
              <a:t>区的杂质浓度都是均匀的，杂质浓度在冶金结面（</a:t>
            </a:r>
            <a:r>
              <a:rPr lang="en-US" altLang="zh-CN" sz="2400" i="1">
                <a:solidFill>
                  <a:srgbClr val="FFFFCC"/>
                </a:solidFill>
              </a:rPr>
              <a:t>x</a:t>
            </a:r>
            <a:r>
              <a:rPr lang="en-US" altLang="zh-CN" sz="1400" i="1">
                <a:solidFill>
                  <a:srgbClr val="FFFFCC"/>
                </a:solidFill>
                <a:latin typeface="宋体" pitchFamily="2" charset="-122"/>
              </a:rPr>
              <a:t> </a:t>
            </a:r>
            <a:r>
              <a:rPr lang="en-US" altLang="zh-CN" sz="2400">
                <a:solidFill>
                  <a:srgbClr val="FFFFCC"/>
                </a:solidFill>
                <a:latin typeface="宋体" pitchFamily="2" charset="-122"/>
              </a:rPr>
              <a:t>=</a:t>
            </a:r>
            <a:r>
              <a:rPr lang="en-US" altLang="zh-CN" sz="1400">
                <a:solidFill>
                  <a:srgbClr val="FFFFCC"/>
                </a:solidFill>
                <a:latin typeface="宋体" pitchFamily="2" charset="-122"/>
              </a:rPr>
              <a:t> </a:t>
            </a:r>
            <a:r>
              <a:rPr lang="en-US" altLang="zh-CN" sz="2400">
                <a:solidFill>
                  <a:srgbClr val="FFFFCC"/>
                </a:solidFill>
              </a:rPr>
              <a:t>0</a:t>
            </a:r>
            <a:r>
              <a:rPr lang="zh-CN" altLang="en-US" sz="2400">
                <a:solidFill>
                  <a:srgbClr val="FFFFCC"/>
                </a:solidFill>
                <a:latin typeface="宋体" pitchFamily="2" charset="-122"/>
              </a:rPr>
              <a:t>）处发生</a:t>
            </a:r>
            <a:r>
              <a:rPr lang="zh-CN" altLang="en-US" sz="2400">
                <a:solidFill>
                  <a:srgbClr val="FFFFCC"/>
                </a:solidFill>
              </a:rPr>
              <a:t>突变。当一侧的浓度远大于另一侧时，称为</a:t>
            </a:r>
            <a:r>
              <a:rPr lang="zh-CN" altLang="en-US" sz="10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单边突变结</a:t>
            </a:r>
            <a:r>
              <a:rPr lang="zh-CN" altLang="en-US" sz="2400">
                <a:solidFill>
                  <a:srgbClr val="FFFFCC"/>
                </a:solidFill>
              </a:rPr>
              <a:t>，分别记为</a:t>
            </a:r>
            <a:r>
              <a:rPr lang="zh-CN" altLang="en-US" sz="1600">
                <a:solidFill>
                  <a:srgbClr val="FFFFCC"/>
                </a:solidFill>
              </a:rPr>
              <a:t> </a:t>
            </a:r>
            <a:r>
              <a:rPr lang="en-US" altLang="zh-CN" sz="2400">
                <a:solidFill>
                  <a:srgbClr val="FFFFCC"/>
                </a:solidFill>
              </a:rPr>
              <a:t>PN</a:t>
            </a:r>
            <a:r>
              <a:rPr lang="en-US" altLang="zh-CN" sz="2400" baseline="30000">
                <a:solidFill>
                  <a:srgbClr val="FFFFCC"/>
                </a:solidFill>
              </a:rPr>
              <a:t>+</a:t>
            </a:r>
            <a:r>
              <a:rPr lang="en-US" altLang="zh-CN" sz="12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单边突变结和 </a:t>
            </a:r>
            <a:r>
              <a:rPr lang="en-US" altLang="zh-CN" sz="2400">
                <a:solidFill>
                  <a:srgbClr val="FFFFCC"/>
                </a:solidFill>
              </a:rPr>
              <a:t>P</a:t>
            </a:r>
            <a:r>
              <a:rPr lang="en-US" altLang="zh-CN" sz="2400" baseline="30000">
                <a:solidFill>
                  <a:srgbClr val="FFFFCC"/>
                </a:solidFill>
              </a:rPr>
              <a:t>+</a:t>
            </a:r>
            <a:r>
              <a:rPr lang="en-US" altLang="zh-CN" sz="2400">
                <a:solidFill>
                  <a:srgbClr val="FFFFCC"/>
                </a:solidFill>
              </a:rPr>
              <a:t>N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单边突变结。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258888" y="5373688"/>
          <a:ext cx="31353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Equation" r:id="rId3" imgW="1419278" imgH="342900" progId="Equation.DSMT4">
                  <p:embed/>
                </p:oleObj>
              </mc:Choice>
              <mc:Fallback>
                <p:oleObj name="Equation" r:id="rId3" imgW="1419278" imgH="342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373688"/>
                        <a:ext cx="313531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AutoShape 5"/>
          <p:cNvSpPr>
            <a:spLocks noChangeArrowheads="1"/>
          </p:cNvSpPr>
          <p:nvPr/>
        </p:nvSpPr>
        <p:spPr bwMode="auto">
          <a:xfrm>
            <a:off x="5410200" y="533400"/>
            <a:ext cx="3352800" cy="274320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6"/>
          <p:cNvSpPr>
            <a:spLocks noChangeArrowheads="1"/>
          </p:cNvSpPr>
          <p:nvPr/>
        </p:nvSpPr>
        <p:spPr bwMode="auto">
          <a:xfrm>
            <a:off x="5410200" y="3733800"/>
            <a:ext cx="3352800" cy="2743200"/>
          </a:xfrm>
          <a:prstGeom prst="foldedCorner">
            <a:avLst>
              <a:gd name="adj" fmla="val 17264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auto">
          <a:xfrm flipV="1">
            <a:off x="5867400" y="19812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Line 8"/>
          <p:cNvSpPr>
            <a:spLocks noChangeShapeType="1"/>
          </p:cNvSpPr>
          <p:nvPr/>
        </p:nvSpPr>
        <p:spPr bwMode="auto">
          <a:xfrm flipV="1">
            <a:off x="7086600" y="762000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7086600" y="1371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5943600" y="26670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Line 11"/>
          <p:cNvSpPr>
            <a:spLocks noChangeShapeType="1"/>
          </p:cNvSpPr>
          <p:nvPr/>
        </p:nvSpPr>
        <p:spPr bwMode="auto">
          <a:xfrm>
            <a:off x="5867400" y="51054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Line 12"/>
          <p:cNvSpPr>
            <a:spLocks noChangeShapeType="1"/>
          </p:cNvSpPr>
          <p:nvPr/>
        </p:nvSpPr>
        <p:spPr bwMode="auto">
          <a:xfrm flipV="1">
            <a:off x="7085013" y="3962400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 flipV="1">
            <a:off x="6096000" y="4191000"/>
            <a:ext cx="19812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85" name="Object 14"/>
          <p:cNvGraphicFramePr>
            <a:graphicFrameLocks noChangeAspect="1"/>
          </p:cNvGraphicFramePr>
          <p:nvPr/>
        </p:nvGraphicFramePr>
        <p:xfrm>
          <a:off x="7196138" y="522288"/>
          <a:ext cx="10112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Equation" r:id="rId5" imgW="558800" imgH="228600" progId="Equation.DSMT4">
                  <p:embed/>
                </p:oleObj>
              </mc:Choice>
              <mc:Fallback>
                <p:oleObj name="Equation" r:id="rId5" imgW="5588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138" y="522288"/>
                        <a:ext cx="10112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5"/>
          <p:cNvGraphicFramePr>
            <a:graphicFrameLocks noChangeAspect="1"/>
          </p:cNvGraphicFramePr>
          <p:nvPr/>
        </p:nvGraphicFramePr>
        <p:xfrm>
          <a:off x="7196138" y="3722688"/>
          <a:ext cx="10112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Equation" r:id="rId7" imgW="558800" imgH="228600" progId="Equation.DSMT4">
                  <p:embed/>
                </p:oleObj>
              </mc:Choice>
              <mc:Fallback>
                <p:oleObj name="Equation" r:id="rId7" imgW="5588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138" y="3722688"/>
                        <a:ext cx="10112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6564313" y="1131888"/>
          <a:ext cx="4095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313" y="1131888"/>
                        <a:ext cx="4095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7185025" y="2427288"/>
          <a:ext cx="5730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Equation" r:id="rId11" imgW="317362" imgH="228501" progId="Equation.DSMT4">
                  <p:embed/>
                </p:oleObj>
              </mc:Choice>
              <mc:Fallback>
                <p:oleObj name="Equation" r:id="rId11" imgW="317362" imgH="22850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025" y="2427288"/>
                        <a:ext cx="5730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9" name="Object 18"/>
          <p:cNvGraphicFramePr>
            <a:graphicFrameLocks noChangeAspect="1"/>
          </p:cNvGraphicFramePr>
          <p:nvPr/>
        </p:nvGraphicFramePr>
        <p:xfrm>
          <a:off x="8382000" y="1828800"/>
          <a:ext cx="2730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r:id="rId13" imgW="126835" imgH="139518" progId="Equation.3">
                  <p:embed/>
                </p:oleObj>
              </mc:Choice>
              <mc:Fallback>
                <p:oleObj r:id="rId13" imgW="126835" imgH="13951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828800"/>
                        <a:ext cx="27305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0" name="Object 19"/>
          <p:cNvGraphicFramePr>
            <a:graphicFrameLocks noChangeAspect="1"/>
          </p:cNvGraphicFramePr>
          <p:nvPr/>
        </p:nvGraphicFramePr>
        <p:xfrm>
          <a:off x="8382000" y="4953000"/>
          <a:ext cx="2730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r:id="rId15" imgW="126835" imgH="139518" progId="Equation.3">
                  <p:embed/>
                </p:oleObj>
              </mc:Choice>
              <mc:Fallback>
                <p:oleObj r:id="rId15" imgW="126835" imgH="13951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953000"/>
                        <a:ext cx="27305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Object 20"/>
          <p:cNvGraphicFramePr>
            <a:graphicFrameLocks noChangeAspect="1"/>
          </p:cNvGraphicFramePr>
          <p:nvPr/>
        </p:nvGraphicFramePr>
        <p:xfrm>
          <a:off x="7162800" y="1981200"/>
          <a:ext cx="22383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r:id="rId16" imgW="126725" imgH="177415" progId="Equation.3">
                  <p:embed/>
                </p:oleObj>
              </mc:Choice>
              <mc:Fallback>
                <p:oleObj r:id="rId16" imgW="126725" imgH="17741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981200"/>
                        <a:ext cx="223838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" name="Object 21"/>
          <p:cNvGraphicFramePr>
            <a:graphicFrameLocks noChangeAspect="1"/>
          </p:cNvGraphicFramePr>
          <p:nvPr/>
        </p:nvGraphicFramePr>
        <p:xfrm>
          <a:off x="7162800" y="5105400"/>
          <a:ext cx="22383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r:id="rId18" imgW="126725" imgH="177415" progId="Equation.3">
                  <p:embed/>
                </p:oleObj>
              </mc:Choice>
              <mc:Fallback>
                <p:oleObj r:id="rId18" imgW="126725" imgH="17741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105400"/>
                        <a:ext cx="223838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250825" y="3716338"/>
            <a:ext cx="4953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　　线性缓变结</a:t>
            </a:r>
            <a:r>
              <a:rPr lang="zh-CN" altLang="en-US" sz="2400">
                <a:solidFill>
                  <a:srgbClr val="FFFFCC"/>
                </a:solidFill>
              </a:rPr>
              <a:t>：冶金结面两侧的杂质浓度随距离作线性变化，杂质浓度梯度 </a:t>
            </a:r>
            <a:r>
              <a:rPr lang="en-US" altLang="zh-CN" sz="2400" i="1">
                <a:solidFill>
                  <a:srgbClr val="FFFFCC"/>
                </a:solidFill>
              </a:rPr>
              <a:t>a </a:t>
            </a:r>
            <a:r>
              <a:rPr lang="zh-CN" altLang="en-US" sz="2400">
                <a:solidFill>
                  <a:srgbClr val="FFFFCC"/>
                </a:solidFill>
              </a:rPr>
              <a:t>为常数。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nimBg="1"/>
      <p:bldP spid="32778" grpId="0" animBg="1"/>
      <p:bldP spid="32781" grpId="0" animBg="1"/>
      <p:bldP spid="327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028"/>
          <p:cNvGraphicFramePr>
            <a:graphicFrameLocks noChangeAspect="1"/>
          </p:cNvGraphicFramePr>
          <p:nvPr/>
        </p:nvGraphicFramePr>
        <p:xfrm>
          <a:off x="1919288" y="2206625"/>
          <a:ext cx="527050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3" imgW="2619479" imgH="523800" progId="Equation.DSMT4">
                  <p:embed/>
                </p:oleObj>
              </mc:Choice>
              <mc:Fallback>
                <p:oleObj name="Equation" r:id="rId3" imgW="2619479" imgH="5238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206625"/>
                        <a:ext cx="5270500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029"/>
          <p:cNvGraphicFramePr>
            <a:graphicFrameLocks noChangeAspect="1"/>
          </p:cNvGraphicFramePr>
          <p:nvPr/>
        </p:nvGraphicFramePr>
        <p:xfrm>
          <a:off x="1908175" y="3573463"/>
          <a:ext cx="5294313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5" imgW="2619479" imgH="523800" progId="Equation.DSMT4">
                  <p:embed/>
                </p:oleObj>
              </mc:Choice>
              <mc:Fallback>
                <p:oleObj name="Equation" r:id="rId5" imgW="2619479" imgH="52380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573463"/>
                        <a:ext cx="5294313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1030"/>
          <p:cNvGraphicFramePr>
            <a:graphicFrameLocks noChangeAspect="1"/>
          </p:cNvGraphicFramePr>
          <p:nvPr/>
        </p:nvGraphicFramePr>
        <p:xfrm>
          <a:off x="2366963" y="5040313"/>
          <a:ext cx="4251325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7" imgW="1971700" imgH="495180" progId="Equation.DSMT4">
                  <p:embed/>
                </p:oleObj>
              </mc:Choice>
              <mc:Fallback>
                <p:oleObj name="Equation" r:id="rId7" imgW="1971700" imgH="49518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5040313"/>
                        <a:ext cx="4251325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1031"/>
          <p:cNvSpPr txBox="1">
            <a:spLocks noChangeArrowheads="1"/>
          </p:cNvSpPr>
          <p:nvPr/>
        </p:nvSpPr>
        <p:spPr bwMode="auto">
          <a:xfrm>
            <a:off x="203200" y="555625"/>
            <a:ext cx="482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FFCC"/>
                </a:solidFill>
              </a:rPr>
              <a:t>        </a:t>
            </a:r>
            <a:r>
              <a:rPr lang="zh-CN" altLang="en-US" sz="2400">
                <a:solidFill>
                  <a:srgbClr val="FFFFCC"/>
                </a:solidFill>
              </a:rPr>
              <a:t>最后可得</a:t>
            </a:r>
          </a:p>
        </p:txBody>
      </p:sp>
      <p:graphicFrame>
        <p:nvGraphicFramePr>
          <p:cNvPr id="20486" name="Object 1033"/>
          <p:cNvGraphicFramePr>
            <a:graphicFrameLocks noChangeAspect="1"/>
          </p:cNvGraphicFramePr>
          <p:nvPr/>
        </p:nvGraphicFramePr>
        <p:xfrm>
          <a:off x="3155950" y="935038"/>
          <a:ext cx="28257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9" imgW="1181021" imgH="495180" progId="Equation.DSMT4">
                  <p:embed/>
                </p:oleObj>
              </mc:Choice>
              <mc:Fallback>
                <p:oleObj name="Equation" r:id="rId9" imgW="1181021" imgH="49518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935038"/>
                        <a:ext cx="282575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2"/>
          <p:cNvSpPr>
            <a:spLocks noChangeArrowheads="1"/>
          </p:cNvSpPr>
          <p:nvPr/>
        </p:nvSpPr>
        <p:spPr bwMode="auto">
          <a:xfrm>
            <a:off x="4800600" y="1828800"/>
            <a:ext cx="3581400" cy="434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" name="Text Box 63"/>
          <p:cNvSpPr txBox="1">
            <a:spLocks noChangeArrowheads="1"/>
          </p:cNvSpPr>
          <p:nvPr/>
        </p:nvSpPr>
        <p:spPr bwMode="auto">
          <a:xfrm>
            <a:off x="250825" y="10668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FFCC"/>
                </a:solidFill>
              </a:rPr>
              <a:t>        </a:t>
            </a:r>
            <a:r>
              <a:rPr lang="zh-CN" altLang="en-US" sz="2400">
                <a:solidFill>
                  <a:srgbClr val="FFFFCC"/>
                </a:solidFill>
              </a:rPr>
              <a:t>对于</a:t>
            </a:r>
            <a:r>
              <a:rPr lang="zh-CN" altLang="en-US" sz="1600">
                <a:solidFill>
                  <a:srgbClr val="FFFFCC"/>
                </a:solidFill>
              </a:rPr>
              <a:t> </a:t>
            </a:r>
            <a:r>
              <a:rPr lang="en-US" altLang="zh-CN" sz="2400">
                <a:solidFill>
                  <a:srgbClr val="FFFFCC"/>
                </a:solidFill>
              </a:rPr>
              <a:t>P</a:t>
            </a:r>
            <a:r>
              <a:rPr lang="en-US" altLang="zh-CN" sz="2400" baseline="30000">
                <a:solidFill>
                  <a:srgbClr val="FFFFCC"/>
                </a:solidFill>
              </a:rPr>
              <a:t>+</a:t>
            </a:r>
            <a:r>
              <a:rPr lang="en-US" altLang="zh-CN" sz="2400">
                <a:solidFill>
                  <a:srgbClr val="FFFFCC"/>
                </a:solidFill>
              </a:rPr>
              <a:t>N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单边突变结，</a:t>
            </a:r>
          </a:p>
        </p:txBody>
      </p:sp>
      <p:sp>
        <p:nvSpPr>
          <p:cNvPr id="21508" name="Rectangle 64"/>
          <p:cNvSpPr>
            <a:spLocks noChangeArrowheads="1"/>
          </p:cNvSpPr>
          <p:nvPr/>
        </p:nvSpPr>
        <p:spPr bwMode="auto">
          <a:xfrm>
            <a:off x="5181600" y="2133600"/>
            <a:ext cx="914400" cy="13716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Rectangle 65"/>
          <p:cNvSpPr>
            <a:spLocks noChangeArrowheads="1"/>
          </p:cNvSpPr>
          <p:nvPr/>
        </p:nvSpPr>
        <p:spPr bwMode="auto">
          <a:xfrm>
            <a:off x="6096000" y="2133600"/>
            <a:ext cx="990600" cy="13716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Rectangle 66"/>
          <p:cNvSpPr>
            <a:spLocks noChangeArrowheads="1"/>
          </p:cNvSpPr>
          <p:nvPr/>
        </p:nvSpPr>
        <p:spPr bwMode="auto">
          <a:xfrm>
            <a:off x="7086600" y="2133600"/>
            <a:ext cx="914400" cy="13716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Line 67"/>
          <p:cNvSpPr>
            <a:spLocks noChangeShapeType="1"/>
          </p:cNvSpPr>
          <p:nvPr/>
        </p:nvSpPr>
        <p:spPr bwMode="auto">
          <a:xfrm>
            <a:off x="5181600" y="57912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Line 68"/>
          <p:cNvSpPr>
            <a:spLocks noChangeShapeType="1"/>
          </p:cNvSpPr>
          <p:nvPr/>
        </p:nvSpPr>
        <p:spPr bwMode="auto">
          <a:xfrm flipV="1">
            <a:off x="6148388" y="39624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1" name="Line 69"/>
          <p:cNvSpPr>
            <a:spLocks noChangeShapeType="1"/>
          </p:cNvSpPr>
          <p:nvPr/>
        </p:nvSpPr>
        <p:spPr bwMode="auto">
          <a:xfrm>
            <a:off x="6148388" y="4724400"/>
            <a:ext cx="9906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514" name="Object 70"/>
          <p:cNvGraphicFramePr>
            <a:graphicFrameLocks noChangeAspect="1"/>
          </p:cNvGraphicFramePr>
          <p:nvPr/>
        </p:nvGraphicFramePr>
        <p:xfrm>
          <a:off x="5441950" y="2524125"/>
          <a:ext cx="4921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8" name="Equation" r:id="rId3" imgW="190417" imgH="190417" progId="Equation.DSMT4">
                  <p:embed/>
                </p:oleObj>
              </mc:Choice>
              <mc:Fallback>
                <p:oleObj name="Equation" r:id="rId3" imgW="190417" imgH="190417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2524125"/>
                        <a:ext cx="4921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71"/>
          <p:cNvGraphicFramePr>
            <a:graphicFrameLocks noChangeAspect="1"/>
          </p:cNvGraphicFramePr>
          <p:nvPr/>
        </p:nvGraphicFramePr>
        <p:xfrm>
          <a:off x="7315200" y="2590800"/>
          <a:ext cx="4016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9" name="Equation" r:id="rId5" imgW="164814" imgH="177492" progId="Equation.DSMT4">
                  <p:embed/>
                </p:oleObj>
              </mc:Choice>
              <mc:Fallback>
                <p:oleObj name="Equation" r:id="rId5" imgW="164814" imgH="177492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590800"/>
                        <a:ext cx="4016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72"/>
          <p:cNvGraphicFramePr>
            <a:graphicFrameLocks noChangeAspect="1"/>
          </p:cNvGraphicFramePr>
          <p:nvPr/>
        </p:nvGraphicFramePr>
        <p:xfrm>
          <a:off x="6934200" y="5638800"/>
          <a:ext cx="4826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0" name="Equation" r:id="rId7" imgW="177646" imgH="228402" progId="Equation.DSMT4">
                  <p:embed/>
                </p:oleObj>
              </mc:Choice>
              <mc:Fallback>
                <p:oleObj name="Equation" r:id="rId7" imgW="177646" imgH="228402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638800"/>
                        <a:ext cx="4826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73"/>
          <p:cNvGraphicFramePr>
            <a:graphicFrameLocks noChangeAspect="1"/>
          </p:cNvGraphicFramePr>
          <p:nvPr/>
        </p:nvGraphicFramePr>
        <p:xfrm>
          <a:off x="8077200" y="5638800"/>
          <a:ext cx="3127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1" r:id="rId9" imgW="126835" imgH="139518" progId="Equation.3">
                  <p:embed/>
                </p:oleObj>
              </mc:Choice>
              <mc:Fallback>
                <p:oleObj r:id="rId9" imgW="126835" imgH="139518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5638800"/>
                        <a:ext cx="3127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74"/>
          <p:cNvGraphicFramePr>
            <a:graphicFrameLocks noChangeAspect="1"/>
          </p:cNvGraphicFramePr>
          <p:nvPr/>
        </p:nvGraphicFramePr>
        <p:xfrm>
          <a:off x="6019800" y="3505200"/>
          <a:ext cx="2476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2" r:id="rId11" imgW="47543" imgH="104760" progId="Equation.3">
                  <p:embed/>
                </p:oleObj>
              </mc:Choice>
              <mc:Fallback>
                <p:oleObj r:id="rId11" imgW="47543" imgH="10476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505200"/>
                        <a:ext cx="2476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75"/>
          <p:cNvGraphicFramePr>
            <a:graphicFrameLocks noChangeAspect="1"/>
          </p:cNvGraphicFramePr>
          <p:nvPr/>
        </p:nvGraphicFramePr>
        <p:xfrm>
          <a:off x="6935788" y="3352800"/>
          <a:ext cx="4810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3" name="Equation" r:id="rId13" imgW="104812" imgH="152280" progId="Equation.DSMT4">
                  <p:embed/>
                </p:oleObj>
              </mc:Choice>
              <mc:Fallback>
                <p:oleObj name="Equation" r:id="rId13" imgW="104812" imgH="15228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5788" y="3352800"/>
                        <a:ext cx="4810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76"/>
          <p:cNvGraphicFramePr>
            <a:graphicFrameLocks noChangeAspect="1"/>
          </p:cNvGraphicFramePr>
          <p:nvPr/>
        </p:nvGraphicFramePr>
        <p:xfrm>
          <a:off x="1905000" y="1752600"/>
          <a:ext cx="1133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4" name="Equation" r:id="rId15" imgW="599965" imgH="152280" progId="Equation.DSMT4">
                  <p:embed/>
                </p:oleObj>
              </mc:Choice>
              <mc:Fallback>
                <p:oleObj name="Equation" r:id="rId15" imgW="599965" imgH="15228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11334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250825" y="3048000"/>
            <a:ext cx="361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则以上各式可简化为</a:t>
            </a:r>
          </a:p>
        </p:txBody>
      </p:sp>
      <p:graphicFrame>
        <p:nvGraphicFramePr>
          <p:cNvPr id="8270" name="Object 78"/>
          <p:cNvGraphicFramePr>
            <a:graphicFrameLocks noChangeAspect="1"/>
          </p:cNvGraphicFramePr>
          <p:nvPr/>
        </p:nvGraphicFramePr>
        <p:xfrm>
          <a:off x="1908175" y="6092825"/>
          <a:ext cx="8651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5" name="Equation" r:id="rId17" imgW="333344" imgH="162000" progId="Equation.DSMT4">
                  <p:embed/>
                </p:oleObj>
              </mc:Choice>
              <mc:Fallback>
                <p:oleObj name="Equation" r:id="rId17" imgW="333344" imgH="16200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092825"/>
                        <a:ext cx="8651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1" name="Object 79"/>
          <p:cNvGraphicFramePr>
            <a:graphicFrameLocks noChangeAspect="1"/>
          </p:cNvGraphicFramePr>
          <p:nvPr/>
        </p:nvGraphicFramePr>
        <p:xfrm>
          <a:off x="1187450" y="3500438"/>
          <a:ext cx="26860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6" name="Equation" r:id="rId19" imgW="1190746" imgH="495180" progId="Equation.DSMT4">
                  <p:embed/>
                </p:oleObj>
              </mc:Choice>
              <mc:Fallback>
                <p:oleObj name="Equation" r:id="rId19" imgW="1190746" imgH="49518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00438"/>
                        <a:ext cx="26860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2" name="Object 80"/>
          <p:cNvGraphicFramePr>
            <a:graphicFrameLocks noChangeAspect="1"/>
          </p:cNvGraphicFramePr>
          <p:nvPr/>
        </p:nvGraphicFramePr>
        <p:xfrm>
          <a:off x="1116013" y="4652963"/>
          <a:ext cx="26987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7" name="Equation" r:id="rId21" imgW="1219110" imgH="495180" progId="Equation.DSMT4">
                  <p:embed/>
                </p:oleObj>
              </mc:Choice>
              <mc:Fallback>
                <p:oleObj name="Equation" r:id="rId21" imgW="1219110" imgH="49518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652963"/>
                        <a:ext cx="269875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5" name="Line 81"/>
          <p:cNvSpPr>
            <a:spLocks noChangeShapeType="1"/>
          </p:cNvSpPr>
          <p:nvPr/>
        </p:nvSpPr>
        <p:spPr bwMode="auto">
          <a:xfrm>
            <a:off x="6096000" y="2133600"/>
            <a:ext cx="0" cy="13716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526" name="Object 82"/>
          <p:cNvGraphicFramePr>
            <a:graphicFrameLocks noChangeAspect="1"/>
          </p:cNvGraphicFramePr>
          <p:nvPr/>
        </p:nvGraphicFramePr>
        <p:xfrm>
          <a:off x="1905000" y="2362200"/>
          <a:ext cx="11366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8" name="Equation" r:id="rId23" imgW="485699" imgH="152280" progId="Equation.DSMT4">
                  <p:embed/>
                </p:oleObj>
              </mc:Choice>
              <mc:Fallback>
                <p:oleObj name="Equation" r:id="rId23" imgW="485699" imgH="15228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11366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83"/>
          <p:cNvGraphicFramePr>
            <a:graphicFrameLocks noChangeAspect="1"/>
          </p:cNvGraphicFramePr>
          <p:nvPr/>
        </p:nvGraphicFramePr>
        <p:xfrm>
          <a:off x="6224588" y="3810000"/>
          <a:ext cx="4968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9" name="Equation" r:id="rId25" imgW="123721" imgH="180900" progId="Equation.DSMT4">
                  <p:embed/>
                </p:oleObj>
              </mc:Choice>
              <mc:Fallback>
                <p:oleObj name="Equation" r:id="rId25" imgW="123721" imgH="1809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4588" y="3810000"/>
                        <a:ext cx="49688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84"/>
          <p:cNvGraphicFramePr>
            <a:graphicFrameLocks noChangeAspect="1"/>
          </p:cNvGraphicFramePr>
          <p:nvPr/>
        </p:nvGraphicFramePr>
        <p:xfrm>
          <a:off x="6019800" y="5791200"/>
          <a:ext cx="2476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0" r:id="rId27" imgW="47543" imgH="104760" progId="Equation.3">
                  <p:embed/>
                </p:oleObj>
              </mc:Choice>
              <mc:Fallback>
                <p:oleObj r:id="rId27" imgW="47543" imgH="10476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791200"/>
                        <a:ext cx="2476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7" name="Text Box 85"/>
          <p:cNvSpPr txBox="1">
            <a:spLocks noChangeArrowheads="1"/>
          </p:cNvSpPr>
          <p:nvPr/>
        </p:nvSpPr>
        <p:spPr bwMode="auto">
          <a:xfrm>
            <a:off x="250825" y="4572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66FFFF"/>
                </a:solidFill>
              </a:rPr>
              <a:t>        </a:t>
            </a:r>
            <a:r>
              <a:rPr lang="en-US" altLang="zh-CN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、单边突变结的情形</a:t>
            </a:r>
            <a:r>
              <a:rPr lang="zh-CN" altLang="en-US" sz="2400">
                <a:solidFill>
                  <a:srgbClr val="66FFFF"/>
                </a:solidFill>
              </a:rPr>
              <a:t> 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08" grpId="0" animBg="1"/>
      <p:bldP spid="21509" grpId="0" animBg="1"/>
      <p:bldP spid="21510" grpId="0" animBg="1"/>
      <p:bldP spid="21511" grpId="0" animBg="1"/>
      <p:bldP spid="21512" grpId="0" animBg="1"/>
      <p:bldP spid="8261" grpId="0" animBg="1"/>
      <p:bldP spid="8269" grpId="0" autoUpdateAnimBg="0"/>
      <p:bldP spid="215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6"/>
          <p:cNvSpPr>
            <a:spLocks noChangeArrowheads="1"/>
          </p:cNvSpPr>
          <p:nvPr/>
        </p:nvSpPr>
        <p:spPr bwMode="auto">
          <a:xfrm>
            <a:off x="4724400" y="762000"/>
            <a:ext cx="3657600" cy="441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1" name="Rectangle 67"/>
          <p:cNvSpPr>
            <a:spLocks noChangeArrowheads="1"/>
          </p:cNvSpPr>
          <p:nvPr/>
        </p:nvSpPr>
        <p:spPr bwMode="auto">
          <a:xfrm>
            <a:off x="5105400" y="1066800"/>
            <a:ext cx="914400" cy="13716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Rectangle 68"/>
          <p:cNvSpPr>
            <a:spLocks noChangeArrowheads="1"/>
          </p:cNvSpPr>
          <p:nvPr/>
        </p:nvSpPr>
        <p:spPr bwMode="auto">
          <a:xfrm>
            <a:off x="6019800" y="1066800"/>
            <a:ext cx="990600" cy="1371600"/>
          </a:xfrm>
          <a:prstGeom prst="rect">
            <a:avLst/>
          </a:prstGeom>
          <a:solidFill>
            <a:srgbClr val="3366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Rectangle 69"/>
          <p:cNvSpPr>
            <a:spLocks noChangeArrowheads="1"/>
          </p:cNvSpPr>
          <p:nvPr/>
        </p:nvSpPr>
        <p:spPr bwMode="auto">
          <a:xfrm>
            <a:off x="7010400" y="1066800"/>
            <a:ext cx="990600" cy="13716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Line 70"/>
          <p:cNvSpPr>
            <a:spLocks noChangeShapeType="1"/>
          </p:cNvSpPr>
          <p:nvPr/>
        </p:nvSpPr>
        <p:spPr bwMode="auto">
          <a:xfrm>
            <a:off x="5181600" y="47244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71"/>
          <p:cNvSpPr>
            <a:spLocks noChangeShapeType="1"/>
          </p:cNvSpPr>
          <p:nvPr/>
        </p:nvSpPr>
        <p:spPr bwMode="auto">
          <a:xfrm flipV="1">
            <a:off x="7016750" y="28956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36" name="Object 72"/>
          <p:cNvGraphicFramePr>
            <a:graphicFrameLocks noChangeAspect="1"/>
          </p:cNvGraphicFramePr>
          <p:nvPr/>
        </p:nvGraphicFramePr>
        <p:xfrm>
          <a:off x="8001000" y="4572000"/>
          <a:ext cx="3127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6" r:id="rId3" imgW="126835" imgH="139518" progId="Equation.3">
                  <p:embed/>
                </p:oleObj>
              </mc:Choice>
              <mc:Fallback>
                <p:oleObj r:id="rId3" imgW="126835" imgH="139518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572000"/>
                        <a:ext cx="3127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73"/>
          <p:cNvGraphicFramePr>
            <a:graphicFrameLocks noChangeAspect="1"/>
          </p:cNvGraphicFramePr>
          <p:nvPr/>
        </p:nvGraphicFramePr>
        <p:xfrm>
          <a:off x="7092950" y="2743200"/>
          <a:ext cx="47148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7" name="Equation" r:id="rId5" imgW="203024" imgH="253780" progId="Equation.DSMT4">
                  <p:embed/>
                </p:oleObj>
              </mc:Choice>
              <mc:Fallback>
                <p:oleObj name="Equation" r:id="rId5" imgW="203024" imgH="25378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743200"/>
                        <a:ext cx="471488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74"/>
          <p:cNvGraphicFramePr>
            <a:graphicFrameLocks noChangeAspect="1"/>
          </p:cNvGraphicFramePr>
          <p:nvPr/>
        </p:nvGraphicFramePr>
        <p:xfrm>
          <a:off x="6858000" y="4800600"/>
          <a:ext cx="2587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8" r:id="rId7" imgW="126725" imgH="177415" progId="Equation.3">
                  <p:embed/>
                </p:oleObj>
              </mc:Choice>
              <mc:Fallback>
                <p:oleObj r:id="rId7" imgW="126725" imgH="177415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800600"/>
                        <a:ext cx="2587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75"/>
          <p:cNvGraphicFramePr>
            <a:graphicFrameLocks noChangeAspect="1"/>
          </p:cNvGraphicFramePr>
          <p:nvPr/>
        </p:nvGraphicFramePr>
        <p:xfrm>
          <a:off x="6858000" y="2438400"/>
          <a:ext cx="2587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9" r:id="rId9" imgW="47543" imgH="104760" progId="Equation.3">
                  <p:embed/>
                </p:oleObj>
              </mc:Choice>
              <mc:Fallback>
                <p:oleObj r:id="rId9" imgW="47543" imgH="10476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438400"/>
                        <a:ext cx="2587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76"/>
          <p:cNvSpPr txBox="1">
            <a:spLocks noChangeArrowheads="1"/>
          </p:cNvSpPr>
          <p:nvPr/>
        </p:nvSpPr>
        <p:spPr bwMode="auto">
          <a:xfrm>
            <a:off x="250825" y="3048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FFCC"/>
                </a:solidFill>
              </a:rPr>
              <a:t>        </a:t>
            </a:r>
            <a:r>
              <a:rPr lang="zh-CN" altLang="en-US" sz="2400">
                <a:solidFill>
                  <a:srgbClr val="FFFFCC"/>
                </a:solidFill>
              </a:rPr>
              <a:t>对于</a:t>
            </a:r>
            <a:r>
              <a:rPr lang="zh-CN" altLang="en-US" sz="1600">
                <a:solidFill>
                  <a:srgbClr val="FFFFCC"/>
                </a:solidFill>
              </a:rPr>
              <a:t> </a:t>
            </a:r>
            <a:r>
              <a:rPr lang="en-US" altLang="zh-CN" sz="2400">
                <a:solidFill>
                  <a:srgbClr val="FFFFCC"/>
                </a:solidFill>
              </a:rPr>
              <a:t>PN</a:t>
            </a:r>
            <a:r>
              <a:rPr lang="en-US" altLang="zh-CN" sz="2400" baseline="30000">
                <a:solidFill>
                  <a:srgbClr val="FFFFCC"/>
                </a:solidFill>
              </a:rPr>
              <a:t>+</a:t>
            </a:r>
            <a:r>
              <a:rPr lang="en-US" altLang="zh-CN" sz="1600" baseline="300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单边突变结，</a:t>
            </a:r>
          </a:p>
        </p:txBody>
      </p:sp>
      <p:graphicFrame>
        <p:nvGraphicFramePr>
          <p:cNvPr id="22541" name="Object 77"/>
          <p:cNvGraphicFramePr>
            <a:graphicFrameLocks noChangeAspect="1"/>
          </p:cNvGraphicFramePr>
          <p:nvPr/>
        </p:nvGraphicFramePr>
        <p:xfrm>
          <a:off x="5410200" y="1524000"/>
          <a:ext cx="3429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0" name="Equation" r:id="rId11" imgW="139579" imgH="164957" progId="Equation.DSMT4">
                  <p:embed/>
                </p:oleObj>
              </mc:Choice>
              <mc:Fallback>
                <p:oleObj name="Equation" r:id="rId11" imgW="139579" imgH="164957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524000"/>
                        <a:ext cx="3429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78"/>
          <p:cNvGraphicFramePr>
            <a:graphicFrameLocks noChangeAspect="1"/>
          </p:cNvGraphicFramePr>
          <p:nvPr/>
        </p:nvGraphicFramePr>
        <p:xfrm>
          <a:off x="7253288" y="1447800"/>
          <a:ext cx="5254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1" name="Equation" r:id="rId13" imgW="228501" imgH="203112" progId="Equation.DSMT4">
                  <p:embed/>
                </p:oleObj>
              </mc:Choice>
              <mc:Fallback>
                <p:oleObj name="Equation" r:id="rId13" imgW="228501" imgH="203112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8" y="1447800"/>
                        <a:ext cx="525462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79"/>
          <p:cNvGraphicFramePr>
            <a:graphicFrameLocks noChangeAspect="1"/>
          </p:cNvGraphicFramePr>
          <p:nvPr/>
        </p:nvGraphicFramePr>
        <p:xfrm>
          <a:off x="5791200" y="2362200"/>
          <a:ext cx="6207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2" name="Equation" r:id="rId15" imgW="180989" imgH="162000" progId="Equation.DSMT4">
                  <p:embed/>
                </p:oleObj>
              </mc:Choice>
              <mc:Fallback>
                <p:oleObj name="Equation" r:id="rId15" imgW="180989" imgH="16200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362200"/>
                        <a:ext cx="6207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80"/>
          <p:cNvGraphicFramePr>
            <a:graphicFrameLocks noChangeAspect="1"/>
          </p:cNvGraphicFramePr>
          <p:nvPr/>
        </p:nvGraphicFramePr>
        <p:xfrm>
          <a:off x="5780088" y="4648200"/>
          <a:ext cx="6540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3" name="Equation" r:id="rId17" imgW="253890" imgH="241195" progId="Equation.DSMT4">
                  <p:embed/>
                </p:oleObj>
              </mc:Choice>
              <mc:Fallback>
                <p:oleObj name="Equation" r:id="rId17" imgW="253890" imgH="241195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4648200"/>
                        <a:ext cx="6540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81"/>
          <p:cNvGraphicFramePr>
            <a:graphicFrameLocks noChangeAspect="1"/>
          </p:cNvGraphicFramePr>
          <p:nvPr/>
        </p:nvGraphicFramePr>
        <p:xfrm>
          <a:off x="1927225" y="825500"/>
          <a:ext cx="14573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4" name="Equation" r:id="rId19" imgW="762045" imgH="152280" progId="Equation.DSMT4">
                  <p:embed/>
                </p:oleObj>
              </mc:Choice>
              <mc:Fallback>
                <p:oleObj name="Equation" r:id="rId19" imgW="762045" imgH="15228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825500"/>
                        <a:ext cx="14573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98" name="Text Box 82"/>
          <p:cNvSpPr txBox="1">
            <a:spLocks noChangeArrowheads="1"/>
          </p:cNvSpPr>
          <p:nvPr/>
        </p:nvSpPr>
        <p:spPr bwMode="auto">
          <a:xfrm>
            <a:off x="250825" y="2057400"/>
            <a:ext cx="3838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以上各式又可简化为</a:t>
            </a:r>
          </a:p>
        </p:txBody>
      </p:sp>
      <p:graphicFrame>
        <p:nvGraphicFramePr>
          <p:cNvPr id="9299" name="Object 83"/>
          <p:cNvGraphicFramePr>
            <a:graphicFrameLocks noChangeAspect="1"/>
          </p:cNvGraphicFramePr>
          <p:nvPr/>
        </p:nvGraphicFramePr>
        <p:xfrm>
          <a:off x="1289050" y="3908425"/>
          <a:ext cx="9699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5" name="Equation" r:id="rId21" imgW="333344" imgH="152280" progId="Equation.DSMT4">
                  <p:embed/>
                </p:oleObj>
              </mc:Choice>
              <mc:Fallback>
                <p:oleObj name="Equation" r:id="rId21" imgW="333344" imgH="15228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3908425"/>
                        <a:ext cx="9699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00" name="Line 84"/>
          <p:cNvSpPr>
            <a:spLocks noChangeShapeType="1"/>
          </p:cNvSpPr>
          <p:nvPr/>
        </p:nvSpPr>
        <p:spPr bwMode="auto">
          <a:xfrm flipV="1">
            <a:off x="6008688" y="3581400"/>
            <a:ext cx="9906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01" name="Text Box 85"/>
          <p:cNvSpPr txBox="1">
            <a:spLocks noChangeArrowheads="1"/>
          </p:cNvSpPr>
          <p:nvPr/>
        </p:nvSpPr>
        <p:spPr bwMode="auto">
          <a:xfrm>
            <a:off x="250825" y="5661025"/>
            <a:ext cx="842486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FFFFCC"/>
                </a:solidFill>
              </a:rPr>
              <a:t>        </a:t>
            </a:r>
            <a:r>
              <a:rPr lang="zh-CN" altLang="en-US" sz="2400">
                <a:solidFill>
                  <a:srgbClr val="FFFFCC"/>
                </a:solidFill>
              </a:rPr>
              <a:t>可见，</a:t>
            </a:r>
            <a:r>
              <a:rPr lang="zh-CN" alt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耗尽区主要分布在低掺杂的一侧，           与      也主要取决于低掺杂一侧的杂质浓度。</a:t>
            </a:r>
          </a:p>
        </p:txBody>
      </p:sp>
      <p:graphicFrame>
        <p:nvGraphicFramePr>
          <p:cNvPr id="9302" name="Object 86"/>
          <p:cNvGraphicFramePr>
            <a:graphicFrameLocks noChangeAspect="1"/>
          </p:cNvGraphicFramePr>
          <p:nvPr/>
        </p:nvGraphicFramePr>
        <p:xfrm>
          <a:off x="7683500" y="5684838"/>
          <a:ext cx="3635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6" name="Equation" r:id="rId23" imgW="85632" imgH="152280" progId="Equation.DSMT4">
                  <p:embed/>
                </p:oleObj>
              </mc:Choice>
              <mc:Fallback>
                <p:oleObj name="Equation" r:id="rId23" imgW="85632" imgH="15228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0" y="5684838"/>
                        <a:ext cx="3635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3" name="Object 87"/>
          <p:cNvGraphicFramePr>
            <a:graphicFrameLocks noChangeAspect="1"/>
          </p:cNvGraphicFramePr>
          <p:nvPr/>
        </p:nvGraphicFramePr>
        <p:xfrm>
          <a:off x="6516688" y="5684838"/>
          <a:ext cx="7731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7" name="Equation" r:id="rId25" imgW="295255" imgH="180900" progId="Equation.DSMT4">
                  <p:embed/>
                </p:oleObj>
              </mc:Choice>
              <mc:Fallback>
                <p:oleObj name="Equation" r:id="rId25" imgW="295255" imgH="18090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684838"/>
                        <a:ext cx="7731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4" name="Object 88"/>
          <p:cNvGraphicFramePr>
            <a:graphicFrameLocks noChangeAspect="1"/>
          </p:cNvGraphicFramePr>
          <p:nvPr/>
        </p:nvGraphicFramePr>
        <p:xfrm>
          <a:off x="1258888" y="2492375"/>
          <a:ext cx="274955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8" name="Equation" r:id="rId27" imgW="1190746" imgH="495180" progId="Equation.DSMT4">
                  <p:embed/>
                </p:oleObj>
              </mc:Choice>
              <mc:Fallback>
                <p:oleObj name="Equation" r:id="rId27" imgW="1190746" imgH="49518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92375"/>
                        <a:ext cx="274955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5" name="Object 89"/>
          <p:cNvGraphicFramePr>
            <a:graphicFrameLocks noChangeAspect="1"/>
          </p:cNvGraphicFramePr>
          <p:nvPr/>
        </p:nvGraphicFramePr>
        <p:xfrm>
          <a:off x="1258888" y="4292600"/>
          <a:ext cx="264318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9" name="Equation" r:id="rId29" imgW="1219110" imgH="495180" progId="Equation.DSMT4">
                  <p:embed/>
                </p:oleObj>
              </mc:Choice>
              <mc:Fallback>
                <p:oleObj name="Equation" r:id="rId29" imgW="1219110" imgH="49518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92600"/>
                        <a:ext cx="2643187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4" name="Line 90"/>
          <p:cNvSpPr>
            <a:spLocks noChangeShapeType="1"/>
          </p:cNvSpPr>
          <p:nvPr/>
        </p:nvSpPr>
        <p:spPr bwMode="auto">
          <a:xfrm>
            <a:off x="7010400" y="1066800"/>
            <a:ext cx="0" cy="1371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55" name="Object 91"/>
          <p:cNvGraphicFramePr>
            <a:graphicFrameLocks noChangeAspect="1"/>
          </p:cNvGraphicFramePr>
          <p:nvPr/>
        </p:nvGraphicFramePr>
        <p:xfrm>
          <a:off x="1917700" y="1447800"/>
          <a:ext cx="11731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0" name="Equation" r:id="rId31" imgW="485699" imgH="152280" progId="Equation.DSMT4">
                  <p:embed/>
                </p:oleObj>
              </mc:Choice>
              <mc:Fallback>
                <p:oleObj name="Equation" r:id="rId31" imgW="485699" imgH="152280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447800"/>
                        <a:ext cx="11731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8" grpId="0" autoUpdateAnimBg="0"/>
      <p:bldP spid="9300" grpId="0" animBg="1"/>
      <p:bldP spid="930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250825" y="3644900"/>
            <a:ext cx="85693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FFFFCC"/>
                </a:solidFill>
              </a:rPr>
              <a:t>        </a:t>
            </a:r>
            <a:r>
              <a:rPr lang="zh-CN" altLang="en-US" sz="2400">
                <a:solidFill>
                  <a:srgbClr val="FFFFCC"/>
                </a:solidFill>
              </a:rPr>
              <a:t>在平衡状态下，</a:t>
            </a:r>
            <a:r>
              <a:rPr lang="zh-CN" altLang="en-US" sz="1600">
                <a:solidFill>
                  <a:srgbClr val="FFFFCC"/>
                </a:solidFill>
              </a:rPr>
              <a:t> </a:t>
            </a:r>
            <a:r>
              <a:rPr lang="en-US" altLang="zh-CN" sz="2400">
                <a:solidFill>
                  <a:srgbClr val="FFFFCC"/>
                </a:solidFill>
              </a:rPr>
              <a:t>PN</a:t>
            </a:r>
            <a:r>
              <a:rPr lang="en-US" altLang="zh-CN" sz="14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结能带图中的费米能级</a:t>
            </a:r>
            <a:r>
              <a:rPr lang="zh-CN" altLang="en-US" sz="1600">
                <a:solidFill>
                  <a:srgbClr val="FFFFCC"/>
                </a:solidFill>
              </a:rPr>
              <a:t> </a:t>
            </a:r>
            <a:r>
              <a:rPr lang="en-US" altLang="zh-CN" sz="2400" i="1">
                <a:solidFill>
                  <a:srgbClr val="FFFFCC"/>
                </a:solidFill>
              </a:rPr>
              <a:t>E</a:t>
            </a:r>
            <a:r>
              <a:rPr lang="en-US" altLang="zh-CN" sz="2400" baseline="-25000">
                <a:solidFill>
                  <a:srgbClr val="FFFFCC"/>
                </a:solidFill>
              </a:rPr>
              <a:t>F</a:t>
            </a:r>
            <a:r>
              <a:rPr lang="en-US" altLang="zh-CN" sz="12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是水平的 ，而耗尽区中的导带底</a:t>
            </a:r>
            <a:r>
              <a:rPr lang="zh-CN" altLang="en-US" sz="1600">
                <a:solidFill>
                  <a:srgbClr val="FFFFCC"/>
                </a:solidFill>
              </a:rPr>
              <a:t> </a:t>
            </a:r>
            <a:r>
              <a:rPr lang="en-US" altLang="zh-CN" sz="2400" i="1">
                <a:solidFill>
                  <a:srgbClr val="FFFFCC"/>
                </a:solidFill>
              </a:rPr>
              <a:t>E</a:t>
            </a:r>
            <a:r>
              <a:rPr lang="en-US" altLang="zh-CN" sz="2400" baseline="-25000">
                <a:solidFill>
                  <a:srgbClr val="FFFFCC"/>
                </a:solidFill>
              </a:rPr>
              <a:t>C</a:t>
            </a:r>
            <a:r>
              <a:rPr lang="zh-CN" altLang="en-US" sz="2400">
                <a:solidFill>
                  <a:srgbClr val="FFFFCC"/>
                </a:solidFill>
              </a:rPr>
              <a:t>、价带顶</a:t>
            </a:r>
            <a:r>
              <a:rPr lang="zh-CN" altLang="en-US" sz="1600">
                <a:solidFill>
                  <a:srgbClr val="FFFFCC"/>
                </a:solidFill>
              </a:rPr>
              <a:t> </a:t>
            </a:r>
            <a:r>
              <a:rPr lang="en-US" altLang="zh-CN" sz="2400" i="1">
                <a:solidFill>
                  <a:srgbClr val="FFFFCC"/>
                </a:solidFill>
              </a:rPr>
              <a:t>E</a:t>
            </a:r>
            <a:r>
              <a:rPr lang="en-US" altLang="zh-CN" sz="2400" baseline="-25000">
                <a:solidFill>
                  <a:srgbClr val="FFFFCC"/>
                </a:solidFill>
              </a:rPr>
              <a:t>V </a:t>
            </a:r>
            <a:r>
              <a:rPr lang="zh-CN" altLang="en-US" sz="2400">
                <a:solidFill>
                  <a:srgbClr val="FFFFCC"/>
                </a:solidFill>
              </a:rPr>
              <a:t>与本征费米能级</a:t>
            </a:r>
            <a:r>
              <a:rPr lang="zh-CN" altLang="en-US" sz="1600">
                <a:solidFill>
                  <a:srgbClr val="FFFFCC"/>
                </a:solidFill>
              </a:rPr>
              <a:t> </a:t>
            </a:r>
            <a:r>
              <a:rPr lang="en-US" altLang="zh-CN" sz="2400" i="1">
                <a:solidFill>
                  <a:srgbClr val="FFFFCC"/>
                </a:solidFill>
              </a:rPr>
              <a:t>E</a:t>
            </a:r>
            <a:r>
              <a:rPr lang="en-US" altLang="zh-CN" sz="2400" baseline="-25000">
                <a:solidFill>
                  <a:srgbClr val="FFFFCC"/>
                </a:solidFill>
              </a:rPr>
              <a:t>i</a:t>
            </a:r>
            <a:r>
              <a:rPr lang="en-US" altLang="zh-CN" sz="1200" baseline="-25000">
                <a:solidFill>
                  <a:srgbClr val="FFFFCC"/>
                </a:solidFill>
              </a:rPr>
              <a:t> </a:t>
            </a:r>
            <a:r>
              <a:rPr lang="en-US" altLang="zh-CN" sz="12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则均与                   电子电位能分布                 有相同的形状，因此平衡</a:t>
            </a:r>
            <a:r>
              <a:rPr lang="zh-CN" altLang="en-US" sz="1600">
                <a:solidFill>
                  <a:srgbClr val="FFFFCC"/>
                </a:solidFill>
              </a:rPr>
              <a:t> </a:t>
            </a:r>
            <a:r>
              <a:rPr lang="en-US" altLang="zh-CN" sz="2400">
                <a:solidFill>
                  <a:srgbClr val="FFFFCC"/>
                </a:solidFill>
              </a:rPr>
              <a:t>PN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结的能带图如下图所示。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50825" y="763588"/>
            <a:ext cx="8588375" cy="270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FFFF"/>
                </a:solidFill>
              </a:rPr>
              <a:t> </a:t>
            </a:r>
            <a:endParaRPr lang="en-US" altLang="zh-CN" sz="2400">
              <a:solidFill>
                <a:srgbClr val="66FFFF"/>
              </a:solidFill>
            </a:endParaRPr>
          </a:p>
          <a:p>
            <a:pPr>
              <a:lnSpc>
                <a:spcPct val="160000"/>
              </a:lnSpc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FFFFCC"/>
                </a:solidFill>
              </a:rPr>
              <a:t>         </a:t>
            </a:r>
            <a:r>
              <a:rPr lang="zh-CN" altLang="en-US" sz="2400">
                <a:solidFill>
                  <a:srgbClr val="FFFFCC"/>
                </a:solidFill>
              </a:rPr>
              <a:t>已知突变结耗尽区内的电场分布</a:t>
            </a:r>
            <a:r>
              <a:rPr lang="zh-CN" altLang="en-US" sz="1600">
                <a:solidFill>
                  <a:srgbClr val="FFFFCC"/>
                </a:solidFill>
              </a:rPr>
              <a:t> </a:t>
            </a:r>
            <a:r>
              <a:rPr lang="en-US" altLang="zh-CN" sz="2400" i="1">
                <a:solidFill>
                  <a:srgbClr val="FFFFCC"/>
                </a:solidFill>
              </a:rPr>
              <a:t>E</a:t>
            </a:r>
            <a:r>
              <a:rPr lang="en-US" altLang="zh-CN" sz="2400">
                <a:solidFill>
                  <a:srgbClr val="FFFFCC"/>
                </a:solidFill>
              </a:rPr>
              <a:t>(</a:t>
            </a:r>
            <a:r>
              <a:rPr lang="en-US" altLang="zh-CN" sz="2400" b="0" i="1">
                <a:solidFill>
                  <a:srgbClr val="FFFFCC"/>
                </a:solidFill>
              </a:rPr>
              <a:t>x</a:t>
            </a:r>
            <a:r>
              <a:rPr lang="en-US" altLang="zh-CN" sz="2400">
                <a:solidFill>
                  <a:srgbClr val="FFFFCC"/>
                </a:solidFill>
              </a:rPr>
              <a:t>)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后 ，对</a:t>
            </a:r>
            <a:r>
              <a:rPr lang="zh-CN" altLang="en-US" sz="1600">
                <a:solidFill>
                  <a:srgbClr val="FFFFCC"/>
                </a:solidFill>
              </a:rPr>
              <a:t> </a:t>
            </a:r>
            <a:r>
              <a:rPr lang="en-US" altLang="zh-CN" sz="2400" i="1">
                <a:solidFill>
                  <a:srgbClr val="FFFFCC"/>
                </a:solidFill>
              </a:rPr>
              <a:t>E</a:t>
            </a:r>
            <a:r>
              <a:rPr lang="en-US" altLang="zh-CN" sz="2400">
                <a:solidFill>
                  <a:srgbClr val="FFFFCC"/>
                </a:solidFill>
              </a:rPr>
              <a:t>(</a:t>
            </a:r>
            <a:r>
              <a:rPr lang="en-US" altLang="zh-CN" sz="2400" b="0" i="1">
                <a:solidFill>
                  <a:srgbClr val="FFFFCC"/>
                </a:solidFill>
              </a:rPr>
              <a:t>x</a:t>
            </a:r>
            <a:r>
              <a:rPr lang="en-US" altLang="zh-CN" sz="2400">
                <a:solidFill>
                  <a:srgbClr val="FFFFCC"/>
                </a:solidFill>
              </a:rPr>
              <a:t>)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作一次积分就可以求出耗尽区内的</a:t>
            </a:r>
            <a:r>
              <a:rPr lang="zh-CN" altLang="en-US" sz="12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电位分布</a:t>
            </a:r>
            <a:r>
              <a:rPr lang="zh-CN" altLang="en-US" sz="2400">
                <a:solidFill>
                  <a:srgbClr val="FFFFCC"/>
                </a:solidFill>
              </a:rPr>
              <a:t>          以及</a:t>
            </a:r>
            <a:r>
              <a:rPr lang="zh-CN" altLang="en-US" sz="12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电子的电位能分布</a:t>
            </a:r>
            <a:r>
              <a:rPr lang="zh-CN" altLang="en-US" sz="2400">
                <a:solidFill>
                  <a:srgbClr val="FFFFCC"/>
                </a:solidFill>
              </a:rPr>
              <a:t>                 。        </a:t>
            </a:r>
          </a:p>
        </p:txBody>
      </p:sp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5289550" y="2409825"/>
          <a:ext cx="7143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3" imgW="266621" imgH="123930" progId="Equation.DSMT4">
                  <p:embed/>
                </p:oleObj>
              </mc:Choice>
              <mc:Fallback>
                <p:oleObj name="Equation" r:id="rId3" imgW="266621" imgH="12393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2409825"/>
                        <a:ext cx="7143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990600" y="2952750"/>
          <a:ext cx="12303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5" imgW="533513" imgH="180900" progId="Equation.DSMT4">
                  <p:embed/>
                </p:oleObj>
              </mc:Choice>
              <mc:Fallback>
                <p:oleObj name="Equation" r:id="rId5" imgW="533513" imgH="180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52750"/>
                        <a:ext cx="12303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2517775" y="4965700"/>
          <a:ext cx="1244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7" imgW="533513" imgH="180900" progId="Equation.DSMT4">
                  <p:embed/>
                </p:oleObj>
              </mc:Choice>
              <mc:Fallback>
                <p:oleObj name="Equation" r:id="rId7" imgW="533513" imgH="180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4965700"/>
                        <a:ext cx="1244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14"/>
          <p:cNvSpPr txBox="1">
            <a:spLocks noChangeArrowheads="1"/>
          </p:cNvSpPr>
          <p:nvPr/>
        </p:nvSpPr>
        <p:spPr bwMode="auto">
          <a:xfrm>
            <a:off x="250825" y="981075"/>
            <a:ext cx="388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66FFFF"/>
                </a:solidFill>
              </a:rPr>
              <a:t> 2.1.3  </a:t>
            </a:r>
            <a:r>
              <a:rPr lang="zh-CN" altLang="en-US" sz="2800">
                <a:solidFill>
                  <a:srgbClr val="66FFFF"/>
                </a:solidFill>
              </a:rPr>
              <a:t>能带图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" grpId="0" autoUpdateAnimBg="0"/>
      <p:bldP spid="3994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304800" y="2057400"/>
            <a:ext cx="3505200" cy="0"/>
          </a:xfrm>
          <a:prstGeom prst="line">
            <a:avLst/>
          </a:prstGeom>
          <a:noFill/>
          <a:ln w="38100">
            <a:solidFill>
              <a:srgbClr val="FFFF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V="1">
            <a:off x="2057400" y="304800"/>
            <a:ext cx="0" cy="1752600"/>
          </a:xfrm>
          <a:prstGeom prst="line">
            <a:avLst/>
          </a:prstGeom>
          <a:noFill/>
          <a:ln w="38100">
            <a:solidFill>
              <a:srgbClr val="FFFF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304800" y="3124200"/>
            <a:ext cx="3505200" cy="0"/>
          </a:xfrm>
          <a:prstGeom prst="line">
            <a:avLst/>
          </a:prstGeom>
          <a:noFill/>
          <a:ln w="38100">
            <a:solidFill>
              <a:srgbClr val="FFFF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2057400" y="2667000"/>
            <a:ext cx="0" cy="1905000"/>
          </a:xfrm>
          <a:prstGeom prst="line">
            <a:avLst/>
          </a:prstGeom>
          <a:noFill/>
          <a:ln w="38100">
            <a:solidFill>
              <a:srgbClr val="FFFF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304800" y="6553200"/>
            <a:ext cx="3505200" cy="0"/>
          </a:xfrm>
          <a:prstGeom prst="line">
            <a:avLst/>
          </a:prstGeom>
          <a:noFill/>
          <a:ln w="38100">
            <a:solidFill>
              <a:srgbClr val="FFFF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2057400" y="4876800"/>
            <a:ext cx="0" cy="1676400"/>
          </a:xfrm>
          <a:prstGeom prst="line">
            <a:avLst/>
          </a:prstGeom>
          <a:noFill/>
          <a:ln w="38100">
            <a:solidFill>
              <a:srgbClr val="FFFF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1066800" y="990600"/>
            <a:ext cx="990600" cy="1066800"/>
          </a:xfrm>
          <a:prstGeom prst="line">
            <a:avLst/>
          </a:prstGeom>
          <a:noFill/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2057400" y="990600"/>
            <a:ext cx="990600" cy="1066800"/>
          </a:xfrm>
          <a:prstGeom prst="line">
            <a:avLst/>
          </a:prstGeom>
          <a:noFill/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381000" y="4343400"/>
            <a:ext cx="685800" cy="0"/>
          </a:xfrm>
          <a:prstGeom prst="line">
            <a:avLst/>
          </a:prstGeom>
          <a:noFill/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8" name="Freeform 18"/>
          <p:cNvSpPr>
            <a:spLocks/>
          </p:cNvSpPr>
          <p:nvPr/>
        </p:nvSpPr>
        <p:spPr bwMode="auto">
          <a:xfrm>
            <a:off x="1066800" y="3124200"/>
            <a:ext cx="1981200" cy="1219200"/>
          </a:xfrm>
          <a:custGeom>
            <a:avLst/>
            <a:gdLst>
              <a:gd name="T0" fmla="*/ 0 w 1248"/>
              <a:gd name="T1" fmla="*/ 2147483647 h 768"/>
              <a:gd name="T2" fmla="*/ 2147483647 w 1248"/>
              <a:gd name="T3" fmla="*/ 2147483647 h 768"/>
              <a:gd name="T4" fmla="*/ 2147483647 w 1248"/>
              <a:gd name="T5" fmla="*/ 2147483647 h 768"/>
              <a:gd name="T6" fmla="*/ 2147483647 w 1248"/>
              <a:gd name="T7" fmla="*/ 2147483647 h 768"/>
              <a:gd name="T8" fmla="*/ 2147483647 w 1248"/>
              <a:gd name="T9" fmla="*/ 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8" h="768">
                <a:moveTo>
                  <a:pt x="0" y="768"/>
                </a:moveTo>
                <a:cubicBezTo>
                  <a:pt x="116" y="752"/>
                  <a:pt x="232" y="736"/>
                  <a:pt x="336" y="672"/>
                </a:cubicBezTo>
                <a:cubicBezTo>
                  <a:pt x="440" y="608"/>
                  <a:pt x="528" y="480"/>
                  <a:pt x="624" y="384"/>
                </a:cubicBezTo>
                <a:cubicBezTo>
                  <a:pt x="720" y="288"/>
                  <a:pt x="808" y="160"/>
                  <a:pt x="912" y="96"/>
                </a:cubicBezTo>
                <a:cubicBezTo>
                  <a:pt x="1016" y="32"/>
                  <a:pt x="1192" y="16"/>
                  <a:pt x="1248" y="0"/>
                </a:cubicBezTo>
              </a:path>
            </a:pathLst>
          </a:custGeom>
          <a:noFill/>
          <a:ln w="28575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381000" y="5257800"/>
            <a:ext cx="685800" cy="0"/>
          </a:xfrm>
          <a:prstGeom prst="line">
            <a:avLst/>
          </a:prstGeom>
          <a:noFill/>
          <a:ln w="28575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2" name="Freeform 22"/>
          <p:cNvSpPr>
            <a:spLocks/>
          </p:cNvSpPr>
          <p:nvPr/>
        </p:nvSpPr>
        <p:spPr bwMode="auto">
          <a:xfrm>
            <a:off x="1066800" y="5232400"/>
            <a:ext cx="1981200" cy="1320800"/>
          </a:xfrm>
          <a:custGeom>
            <a:avLst/>
            <a:gdLst>
              <a:gd name="T0" fmla="*/ 0 w 1248"/>
              <a:gd name="T1" fmla="*/ 2147483647 h 832"/>
              <a:gd name="T2" fmla="*/ 2147483647 w 1248"/>
              <a:gd name="T3" fmla="*/ 2147483647 h 832"/>
              <a:gd name="T4" fmla="*/ 2147483647 w 1248"/>
              <a:gd name="T5" fmla="*/ 2147483647 h 832"/>
              <a:gd name="T6" fmla="*/ 2147483647 w 1248"/>
              <a:gd name="T7" fmla="*/ 2147483647 h 832"/>
              <a:gd name="T8" fmla="*/ 2147483647 w 1248"/>
              <a:gd name="T9" fmla="*/ 2147483647 h 8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8" h="832">
                <a:moveTo>
                  <a:pt x="0" y="16"/>
                </a:moveTo>
                <a:cubicBezTo>
                  <a:pt x="116" y="8"/>
                  <a:pt x="232" y="0"/>
                  <a:pt x="336" y="64"/>
                </a:cubicBezTo>
                <a:cubicBezTo>
                  <a:pt x="440" y="128"/>
                  <a:pt x="520" y="288"/>
                  <a:pt x="624" y="400"/>
                </a:cubicBezTo>
                <a:cubicBezTo>
                  <a:pt x="728" y="512"/>
                  <a:pt x="856" y="664"/>
                  <a:pt x="960" y="736"/>
                </a:cubicBezTo>
                <a:cubicBezTo>
                  <a:pt x="1064" y="808"/>
                  <a:pt x="1200" y="816"/>
                  <a:pt x="1248" y="832"/>
                </a:cubicBezTo>
              </a:path>
            </a:pathLst>
          </a:custGeom>
          <a:noFill/>
          <a:ln w="28575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V="1">
            <a:off x="533400" y="3124200"/>
            <a:ext cx="0" cy="381000"/>
          </a:xfrm>
          <a:prstGeom prst="line">
            <a:avLst/>
          </a:prstGeom>
          <a:noFill/>
          <a:ln w="6350">
            <a:solidFill>
              <a:srgbClr val="FFFF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533400" y="3962400"/>
            <a:ext cx="0" cy="381000"/>
          </a:xfrm>
          <a:prstGeom prst="line">
            <a:avLst/>
          </a:prstGeom>
          <a:noFill/>
          <a:ln w="6350">
            <a:solidFill>
              <a:srgbClr val="FFFF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 flipV="1">
            <a:off x="533400" y="5257800"/>
            <a:ext cx="0" cy="381000"/>
          </a:xfrm>
          <a:prstGeom prst="line">
            <a:avLst/>
          </a:prstGeom>
          <a:noFill/>
          <a:ln w="6350">
            <a:solidFill>
              <a:srgbClr val="FFFF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533400" y="6096000"/>
            <a:ext cx="0" cy="457200"/>
          </a:xfrm>
          <a:prstGeom prst="line">
            <a:avLst/>
          </a:prstGeom>
          <a:noFill/>
          <a:ln w="6350">
            <a:solidFill>
              <a:srgbClr val="FFFF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67" name="Object 27"/>
          <p:cNvGraphicFramePr>
            <a:graphicFrameLocks noChangeAspect="1"/>
          </p:cNvGraphicFramePr>
          <p:nvPr/>
        </p:nvGraphicFramePr>
        <p:xfrm>
          <a:off x="2176463" y="160338"/>
          <a:ext cx="9064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6" name="Equation" r:id="rId3" imgW="352523" imgH="123930" progId="Equation.DSMT4">
                  <p:embed/>
                </p:oleObj>
              </mc:Choice>
              <mc:Fallback>
                <p:oleObj name="Equation" r:id="rId3" imgW="352523" imgH="12393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160338"/>
                        <a:ext cx="9064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3" name="Object 33"/>
          <p:cNvGraphicFramePr>
            <a:graphicFrameLocks noChangeAspect="1"/>
          </p:cNvGraphicFramePr>
          <p:nvPr/>
        </p:nvGraphicFramePr>
        <p:xfrm>
          <a:off x="901700" y="1905000"/>
          <a:ext cx="6492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7" name="Equation" r:id="rId5" imgW="180989" imgH="162000" progId="Equation.DSMT4">
                  <p:embed/>
                </p:oleObj>
              </mc:Choice>
              <mc:Fallback>
                <p:oleObj name="Equation" r:id="rId5" imgW="180989" imgH="1620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905000"/>
                        <a:ext cx="6492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5" name="Object 35"/>
          <p:cNvGraphicFramePr>
            <a:graphicFrameLocks noChangeAspect="1"/>
          </p:cNvGraphicFramePr>
          <p:nvPr/>
        </p:nvGraphicFramePr>
        <p:xfrm>
          <a:off x="2895600" y="1905000"/>
          <a:ext cx="482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8" name="Equation" r:id="rId7" imgW="104812" imgH="152280" progId="Equation.DSMT4">
                  <p:embed/>
                </p:oleObj>
              </mc:Choice>
              <mc:Fallback>
                <p:oleObj name="Equation" r:id="rId7" imgW="104812" imgH="15228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05000"/>
                        <a:ext cx="482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1981200" y="2057400"/>
          <a:ext cx="2476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9" r:id="rId9" imgW="47543" imgH="104760" progId="Equation.3">
                  <p:embed/>
                </p:oleObj>
              </mc:Choice>
              <mc:Fallback>
                <p:oleObj r:id="rId9" imgW="47543" imgH="1047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0"/>
                        <a:ext cx="2476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" name="Object 41"/>
          <p:cNvGraphicFramePr>
            <a:graphicFrameLocks noChangeAspect="1"/>
          </p:cNvGraphicFramePr>
          <p:nvPr/>
        </p:nvGraphicFramePr>
        <p:xfrm>
          <a:off x="3581400" y="1600200"/>
          <a:ext cx="3127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0" r:id="rId11" imgW="47543" imgH="66690" progId="Equation.3">
                  <p:embed/>
                </p:oleObj>
              </mc:Choice>
              <mc:Fallback>
                <p:oleObj r:id="rId11" imgW="47543" imgH="6669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00200"/>
                        <a:ext cx="3127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3" name="Object 43"/>
          <p:cNvGraphicFramePr>
            <a:graphicFrameLocks noChangeAspect="1"/>
          </p:cNvGraphicFramePr>
          <p:nvPr/>
        </p:nvGraphicFramePr>
        <p:xfrm>
          <a:off x="3581400" y="2667000"/>
          <a:ext cx="3127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1" name="Equation" r:id="rId13" imgW="47543" imgH="66690" progId="Equation.3">
                  <p:embed/>
                </p:oleObj>
              </mc:Choice>
              <mc:Fallback>
                <p:oleObj name="Equation" r:id="rId13" imgW="47543" imgH="6669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667000"/>
                        <a:ext cx="3127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7" name="Object 47"/>
          <p:cNvGraphicFramePr>
            <a:graphicFrameLocks noChangeAspect="1"/>
          </p:cNvGraphicFramePr>
          <p:nvPr/>
        </p:nvGraphicFramePr>
        <p:xfrm>
          <a:off x="3505200" y="6096000"/>
          <a:ext cx="3127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2" r:id="rId15" imgW="47543" imgH="66690" progId="Equation.3">
                  <p:embed/>
                </p:oleObj>
              </mc:Choice>
              <mc:Fallback>
                <p:oleObj r:id="rId15" imgW="47543" imgH="6669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6096000"/>
                        <a:ext cx="3127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9" name="Object 49"/>
          <p:cNvGraphicFramePr>
            <a:graphicFrameLocks noChangeAspect="1"/>
          </p:cNvGraphicFramePr>
          <p:nvPr/>
        </p:nvGraphicFramePr>
        <p:xfrm>
          <a:off x="395288" y="3505200"/>
          <a:ext cx="4286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3" name="Equation" r:id="rId17" imgW="114266" imgH="152280" progId="Equation.DSMT4">
                  <p:embed/>
                </p:oleObj>
              </mc:Choice>
              <mc:Fallback>
                <p:oleObj name="Equation" r:id="rId17" imgW="114266" imgH="15228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05200"/>
                        <a:ext cx="4286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3" name="Object 53"/>
          <p:cNvGraphicFramePr>
            <a:graphicFrameLocks noChangeAspect="1"/>
          </p:cNvGraphicFramePr>
          <p:nvPr/>
        </p:nvGraphicFramePr>
        <p:xfrm>
          <a:off x="319088" y="5638800"/>
          <a:ext cx="581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4" name="Equation" r:id="rId19" imgW="199898" imgH="152280" progId="Equation.DSMT4">
                  <p:embed/>
                </p:oleObj>
              </mc:Choice>
              <mc:Fallback>
                <p:oleObj name="Equation" r:id="rId19" imgW="199898" imgH="15228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5638800"/>
                        <a:ext cx="581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6" name="AutoShape 116"/>
          <p:cNvSpPr>
            <a:spLocks noChangeArrowheads="1"/>
          </p:cNvSpPr>
          <p:nvPr/>
        </p:nvSpPr>
        <p:spPr bwMode="auto">
          <a:xfrm>
            <a:off x="4067175" y="457200"/>
            <a:ext cx="4848225" cy="3352800"/>
          </a:xfrm>
          <a:prstGeom prst="roundRect">
            <a:avLst>
              <a:gd name="adj" fmla="val 359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7" name="Line 117"/>
          <p:cNvSpPr>
            <a:spLocks noChangeShapeType="1"/>
          </p:cNvSpPr>
          <p:nvPr/>
        </p:nvSpPr>
        <p:spPr bwMode="auto">
          <a:xfrm>
            <a:off x="4572000" y="2209800"/>
            <a:ext cx="3810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8" name="Line 118"/>
          <p:cNvSpPr>
            <a:spLocks noChangeShapeType="1"/>
          </p:cNvSpPr>
          <p:nvPr/>
        </p:nvSpPr>
        <p:spPr bwMode="auto">
          <a:xfrm flipH="1">
            <a:off x="6400800" y="476250"/>
            <a:ext cx="0" cy="33337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9" name="Line 119"/>
          <p:cNvSpPr>
            <a:spLocks noChangeShapeType="1"/>
          </p:cNvSpPr>
          <p:nvPr/>
        </p:nvSpPr>
        <p:spPr bwMode="auto">
          <a:xfrm>
            <a:off x="4572000" y="1600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0" name="Line 120"/>
          <p:cNvSpPr>
            <a:spLocks noChangeShapeType="1"/>
          </p:cNvSpPr>
          <p:nvPr/>
        </p:nvSpPr>
        <p:spPr bwMode="auto">
          <a:xfrm>
            <a:off x="7239000" y="28194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1" name="Freeform 121"/>
          <p:cNvSpPr>
            <a:spLocks/>
          </p:cNvSpPr>
          <p:nvPr/>
        </p:nvSpPr>
        <p:spPr bwMode="auto">
          <a:xfrm>
            <a:off x="5562600" y="1600200"/>
            <a:ext cx="1676400" cy="1219200"/>
          </a:xfrm>
          <a:custGeom>
            <a:avLst/>
            <a:gdLst>
              <a:gd name="T0" fmla="*/ 0 w 1056"/>
              <a:gd name="T1" fmla="*/ 0 h 768"/>
              <a:gd name="T2" fmla="*/ 2147483647 w 1056"/>
              <a:gd name="T3" fmla="*/ 2147483647 h 768"/>
              <a:gd name="T4" fmla="*/ 2147483647 w 1056"/>
              <a:gd name="T5" fmla="*/ 2147483647 h 768"/>
              <a:gd name="T6" fmla="*/ 2147483647 w 1056"/>
              <a:gd name="T7" fmla="*/ 2147483647 h 768"/>
              <a:gd name="T8" fmla="*/ 2147483647 w 105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6" h="768">
                <a:moveTo>
                  <a:pt x="0" y="0"/>
                </a:moveTo>
                <a:cubicBezTo>
                  <a:pt x="100" y="16"/>
                  <a:pt x="200" y="32"/>
                  <a:pt x="288" y="96"/>
                </a:cubicBezTo>
                <a:cubicBezTo>
                  <a:pt x="376" y="160"/>
                  <a:pt x="448" y="288"/>
                  <a:pt x="528" y="384"/>
                </a:cubicBezTo>
                <a:cubicBezTo>
                  <a:pt x="608" y="480"/>
                  <a:pt x="680" y="608"/>
                  <a:pt x="768" y="672"/>
                </a:cubicBezTo>
                <a:cubicBezTo>
                  <a:pt x="856" y="736"/>
                  <a:pt x="1016" y="752"/>
                  <a:pt x="1056" y="76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2" name="Freeform 122"/>
          <p:cNvSpPr>
            <a:spLocks/>
          </p:cNvSpPr>
          <p:nvPr/>
        </p:nvSpPr>
        <p:spPr bwMode="auto">
          <a:xfrm>
            <a:off x="5562600" y="838200"/>
            <a:ext cx="1676400" cy="1219200"/>
          </a:xfrm>
          <a:custGeom>
            <a:avLst/>
            <a:gdLst>
              <a:gd name="T0" fmla="*/ 0 w 1056"/>
              <a:gd name="T1" fmla="*/ 0 h 768"/>
              <a:gd name="T2" fmla="*/ 2147483647 w 1056"/>
              <a:gd name="T3" fmla="*/ 2147483647 h 768"/>
              <a:gd name="T4" fmla="*/ 2147483647 w 1056"/>
              <a:gd name="T5" fmla="*/ 2147483647 h 768"/>
              <a:gd name="T6" fmla="*/ 2147483647 w 1056"/>
              <a:gd name="T7" fmla="*/ 2147483647 h 768"/>
              <a:gd name="T8" fmla="*/ 2147483647 w 105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6" h="768">
                <a:moveTo>
                  <a:pt x="0" y="0"/>
                </a:moveTo>
                <a:cubicBezTo>
                  <a:pt x="100" y="16"/>
                  <a:pt x="200" y="32"/>
                  <a:pt x="288" y="96"/>
                </a:cubicBezTo>
                <a:cubicBezTo>
                  <a:pt x="376" y="160"/>
                  <a:pt x="448" y="288"/>
                  <a:pt x="528" y="384"/>
                </a:cubicBezTo>
                <a:cubicBezTo>
                  <a:pt x="608" y="480"/>
                  <a:pt x="680" y="608"/>
                  <a:pt x="768" y="672"/>
                </a:cubicBezTo>
                <a:cubicBezTo>
                  <a:pt x="856" y="736"/>
                  <a:pt x="1016" y="752"/>
                  <a:pt x="1056" y="76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3" name="Freeform 123"/>
          <p:cNvSpPr>
            <a:spLocks/>
          </p:cNvSpPr>
          <p:nvPr/>
        </p:nvSpPr>
        <p:spPr bwMode="auto">
          <a:xfrm>
            <a:off x="5562600" y="2362200"/>
            <a:ext cx="1676400" cy="1219200"/>
          </a:xfrm>
          <a:custGeom>
            <a:avLst/>
            <a:gdLst>
              <a:gd name="T0" fmla="*/ 0 w 1056"/>
              <a:gd name="T1" fmla="*/ 0 h 768"/>
              <a:gd name="T2" fmla="*/ 2147483647 w 1056"/>
              <a:gd name="T3" fmla="*/ 2147483647 h 768"/>
              <a:gd name="T4" fmla="*/ 2147483647 w 1056"/>
              <a:gd name="T5" fmla="*/ 2147483647 h 768"/>
              <a:gd name="T6" fmla="*/ 2147483647 w 1056"/>
              <a:gd name="T7" fmla="*/ 2147483647 h 768"/>
              <a:gd name="T8" fmla="*/ 2147483647 w 105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6" h="768">
                <a:moveTo>
                  <a:pt x="0" y="0"/>
                </a:moveTo>
                <a:cubicBezTo>
                  <a:pt x="100" y="16"/>
                  <a:pt x="200" y="32"/>
                  <a:pt x="288" y="96"/>
                </a:cubicBezTo>
                <a:cubicBezTo>
                  <a:pt x="376" y="160"/>
                  <a:pt x="448" y="288"/>
                  <a:pt x="528" y="384"/>
                </a:cubicBezTo>
                <a:cubicBezTo>
                  <a:pt x="608" y="480"/>
                  <a:pt x="680" y="608"/>
                  <a:pt x="768" y="672"/>
                </a:cubicBezTo>
                <a:cubicBezTo>
                  <a:pt x="856" y="736"/>
                  <a:pt x="1016" y="752"/>
                  <a:pt x="1056" y="76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4" name="Line 124"/>
          <p:cNvSpPr>
            <a:spLocks noChangeShapeType="1"/>
          </p:cNvSpPr>
          <p:nvPr/>
        </p:nvSpPr>
        <p:spPr bwMode="auto">
          <a:xfrm flipH="1">
            <a:off x="5562600" y="476250"/>
            <a:ext cx="0" cy="333375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5" name="Line 125"/>
          <p:cNvSpPr>
            <a:spLocks noChangeShapeType="1"/>
          </p:cNvSpPr>
          <p:nvPr/>
        </p:nvSpPr>
        <p:spPr bwMode="auto">
          <a:xfrm>
            <a:off x="7235825" y="476250"/>
            <a:ext cx="0" cy="333375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6" name="Line 126"/>
          <p:cNvSpPr>
            <a:spLocks noChangeShapeType="1"/>
          </p:cNvSpPr>
          <p:nvPr/>
        </p:nvSpPr>
        <p:spPr bwMode="auto">
          <a:xfrm flipH="1">
            <a:off x="4572000" y="838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7" name="Line 127"/>
          <p:cNvSpPr>
            <a:spLocks noChangeShapeType="1"/>
          </p:cNvSpPr>
          <p:nvPr/>
        </p:nvSpPr>
        <p:spPr bwMode="auto">
          <a:xfrm flipH="1">
            <a:off x="4495800" y="2362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8" name="Line 128"/>
          <p:cNvSpPr>
            <a:spLocks noChangeShapeType="1"/>
          </p:cNvSpPr>
          <p:nvPr/>
        </p:nvSpPr>
        <p:spPr bwMode="auto">
          <a:xfrm>
            <a:off x="7239000" y="2057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9" name="Line 129"/>
          <p:cNvSpPr>
            <a:spLocks noChangeShapeType="1"/>
          </p:cNvSpPr>
          <p:nvPr/>
        </p:nvSpPr>
        <p:spPr bwMode="auto">
          <a:xfrm>
            <a:off x="7239000" y="35814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0" name="Line 130"/>
          <p:cNvSpPr>
            <a:spLocks noChangeShapeType="1"/>
          </p:cNvSpPr>
          <p:nvPr/>
        </p:nvSpPr>
        <p:spPr bwMode="auto">
          <a:xfrm flipH="1">
            <a:off x="4724400" y="3581400"/>
            <a:ext cx="457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1" name="Line 131"/>
          <p:cNvSpPr>
            <a:spLocks noChangeShapeType="1"/>
          </p:cNvSpPr>
          <p:nvPr/>
        </p:nvSpPr>
        <p:spPr bwMode="auto">
          <a:xfrm flipV="1">
            <a:off x="4953000" y="2362200"/>
            <a:ext cx="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2" name="Line 132"/>
          <p:cNvSpPr>
            <a:spLocks noChangeShapeType="1"/>
          </p:cNvSpPr>
          <p:nvPr/>
        </p:nvSpPr>
        <p:spPr bwMode="auto">
          <a:xfrm>
            <a:off x="4953000" y="3200400"/>
            <a:ext cx="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373" name="Object 133"/>
          <p:cNvGraphicFramePr>
            <a:graphicFrameLocks noChangeAspect="1"/>
          </p:cNvGraphicFramePr>
          <p:nvPr/>
        </p:nvGraphicFramePr>
        <p:xfrm>
          <a:off x="4725988" y="2708275"/>
          <a:ext cx="4619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5" name="Equation" r:id="rId21" imgW="279400" imgH="228600" progId="Equation.DSMT4">
                  <p:embed/>
                </p:oleObj>
              </mc:Choice>
              <mc:Fallback>
                <p:oleObj name="Equation" r:id="rId21" imgW="279400" imgH="228600" progId="Equation.DSMT4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2708275"/>
                        <a:ext cx="4619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4" name="Object 134"/>
          <p:cNvGraphicFramePr>
            <a:graphicFrameLocks noChangeAspect="1"/>
          </p:cNvGraphicFramePr>
          <p:nvPr/>
        </p:nvGraphicFramePr>
        <p:xfrm>
          <a:off x="4125913" y="685800"/>
          <a:ext cx="3905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" name="Equation" r:id="rId23" imgW="203112" imgH="228501" progId="Equation.DSMT4">
                  <p:embed/>
                </p:oleObj>
              </mc:Choice>
              <mc:Fallback>
                <p:oleObj name="Equation" r:id="rId23" imgW="203112" imgH="228501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685800"/>
                        <a:ext cx="3905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5" name="Object 135"/>
          <p:cNvGraphicFramePr>
            <a:graphicFrameLocks noChangeAspect="1"/>
          </p:cNvGraphicFramePr>
          <p:nvPr/>
        </p:nvGraphicFramePr>
        <p:xfrm>
          <a:off x="8443913" y="1773238"/>
          <a:ext cx="3841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" name="Equation" r:id="rId25" imgW="203112" imgH="228501" progId="Equation.DSMT4">
                  <p:embed/>
                </p:oleObj>
              </mc:Choice>
              <mc:Fallback>
                <p:oleObj name="Equation" r:id="rId25" imgW="203112" imgH="228501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3913" y="1773238"/>
                        <a:ext cx="3841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6" name="Object 136"/>
          <p:cNvGraphicFramePr>
            <a:graphicFrameLocks noChangeAspect="1"/>
          </p:cNvGraphicFramePr>
          <p:nvPr/>
        </p:nvGraphicFramePr>
        <p:xfrm>
          <a:off x="8459788" y="2611438"/>
          <a:ext cx="336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8" name="Equation" r:id="rId26" imgW="165028" imgH="228501" progId="Equation.DSMT4">
                  <p:embed/>
                </p:oleObj>
              </mc:Choice>
              <mc:Fallback>
                <p:oleObj name="Equation" r:id="rId26" imgW="165028" imgH="228501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9788" y="2611438"/>
                        <a:ext cx="336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7" name="Object 137"/>
          <p:cNvGraphicFramePr>
            <a:graphicFrameLocks noChangeAspect="1"/>
          </p:cNvGraphicFramePr>
          <p:nvPr/>
        </p:nvGraphicFramePr>
        <p:xfrm>
          <a:off x="4154488" y="1382713"/>
          <a:ext cx="3413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9" name="Equation" r:id="rId28" imgW="165028" imgH="228501" progId="Equation.DSMT4">
                  <p:embed/>
                </p:oleObj>
              </mc:Choice>
              <mc:Fallback>
                <p:oleObj name="Equation" r:id="rId28" imgW="165028" imgH="228501" progId="Equation.DSMT4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1382713"/>
                        <a:ext cx="3413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8" name="Object 138"/>
          <p:cNvGraphicFramePr>
            <a:graphicFrameLocks noChangeAspect="1"/>
          </p:cNvGraphicFramePr>
          <p:nvPr/>
        </p:nvGraphicFramePr>
        <p:xfrm>
          <a:off x="4160838" y="1916113"/>
          <a:ext cx="3476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" name="Equation" r:id="rId30" imgW="190500" imgH="228600" progId="Equation.DSMT4">
                  <p:embed/>
                </p:oleObj>
              </mc:Choice>
              <mc:Fallback>
                <p:oleObj name="Equation" r:id="rId30" imgW="190500" imgH="2286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1916113"/>
                        <a:ext cx="34766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9" name="Object 139"/>
          <p:cNvGraphicFramePr>
            <a:graphicFrameLocks noChangeAspect="1"/>
          </p:cNvGraphicFramePr>
          <p:nvPr/>
        </p:nvGraphicFramePr>
        <p:xfrm>
          <a:off x="8450263" y="2046288"/>
          <a:ext cx="3698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1" name="Equation" r:id="rId32" imgW="190500" imgH="228600" progId="Equation.DSMT4">
                  <p:embed/>
                </p:oleObj>
              </mc:Choice>
              <mc:Fallback>
                <p:oleObj name="Equation" r:id="rId32" imgW="190500" imgH="228600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0263" y="2046288"/>
                        <a:ext cx="36988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0" name="Object 140"/>
          <p:cNvGraphicFramePr>
            <a:graphicFrameLocks noChangeAspect="1"/>
          </p:cNvGraphicFramePr>
          <p:nvPr/>
        </p:nvGraphicFramePr>
        <p:xfrm>
          <a:off x="8458200" y="3390900"/>
          <a:ext cx="4127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2" name="Equation" r:id="rId33" imgW="215806" imgH="228501" progId="Equation.DSMT4">
                  <p:embed/>
                </p:oleObj>
              </mc:Choice>
              <mc:Fallback>
                <p:oleObj name="Equation" r:id="rId33" imgW="215806" imgH="228501" progId="Equation.DSMT4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390900"/>
                        <a:ext cx="4127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1" name="Object 141"/>
          <p:cNvGraphicFramePr>
            <a:graphicFrameLocks noChangeAspect="1"/>
          </p:cNvGraphicFramePr>
          <p:nvPr/>
        </p:nvGraphicFramePr>
        <p:xfrm>
          <a:off x="4140200" y="2205038"/>
          <a:ext cx="3968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3" name="Equation" r:id="rId35" imgW="215806" imgH="228501" progId="Equation.DSMT4">
                  <p:embed/>
                </p:oleObj>
              </mc:Choice>
              <mc:Fallback>
                <p:oleObj name="Equation" r:id="rId35" imgW="215806" imgH="228501" progId="Equation.DSMT4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205038"/>
                        <a:ext cx="3968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4" name="Object 154"/>
          <p:cNvGraphicFramePr>
            <a:graphicFrameLocks noChangeAspect="1"/>
          </p:cNvGraphicFramePr>
          <p:nvPr/>
        </p:nvGraphicFramePr>
        <p:xfrm>
          <a:off x="2197100" y="2528888"/>
          <a:ext cx="7508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4" name="Equation" r:id="rId36" imgW="266621" imgH="123930" progId="Equation.DSMT4">
                  <p:embed/>
                </p:oleObj>
              </mc:Choice>
              <mc:Fallback>
                <p:oleObj name="Equation" r:id="rId36" imgW="266621" imgH="123930" progId="Equation.DSMT4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2528888"/>
                        <a:ext cx="7508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6" name="Object 156"/>
          <p:cNvGraphicFramePr>
            <a:graphicFrameLocks noChangeAspect="1"/>
          </p:cNvGraphicFramePr>
          <p:nvPr/>
        </p:nvGraphicFramePr>
        <p:xfrm>
          <a:off x="2238375" y="4738688"/>
          <a:ext cx="11191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5" name="Equation" r:id="rId38" imgW="428701" imgH="123930" progId="Equation.DSMT4">
                  <p:embed/>
                </p:oleObj>
              </mc:Choice>
              <mc:Fallback>
                <p:oleObj name="Equation" r:id="rId38" imgW="428701" imgH="123930" progId="Equation.DSMT4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4738688"/>
                        <a:ext cx="11191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7" name="Text Box 157"/>
          <p:cNvSpPr txBox="1">
            <a:spLocks noChangeArrowheads="1"/>
          </p:cNvSpPr>
          <p:nvPr/>
        </p:nvSpPr>
        <p:spPr bwMode="auto">
          <a:xfrm>
            <a:off x="7543800" y="457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</a:t>
            </a:r>
            <a:r>
              <a:rPr lang="en-US" altLang="zh-CN" sz="1600"/>
              <a:t> </a:t>
            </a:r>
            <a:r>
              <a:rPr lang="zh-CN" altLang="en-US" sz="2400"/>
              <a:t>区</a:t>
            </a:r>
          </a:p>
        </p:txBody>
      </p:sp>
      <p:sp>
        <p:nvSpPr>
          <p:cNvPr id="10398" name="Text Box 158"/>
          <p:cNvSpPr txBox="1">
            <a:spLocks noChangeArrowheads="1"/>
          </p:cNvSpPr>
          <p:nvPr/>
        </p:nvSpPr>
        <p:spPr bwMode="auto">
          <a:xfrm>
            <a:off x="4648200" y="4572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P</a:t>
            </a:r>
            <a:r>
              <a:rPr lang="en-US" altLang="zh-CN" sz="1600"/>
              <a:t> </a:t>
            </a:r>
            <a:r>
              <a:rPr lang="zh-CN" altLang="en-US" sz="2400"/>
              <a:t>区</a:t>
            </a:r>
          </a:p>
        </p:txBody>
      </p:sp>
      <p:sp>
        <p:nvSpPr>
          <p:cNvPr id="10399" name="Text Box 159"/>
          <p:cNvSpPr txBox="1">
            <a:spLocks noChangeArrowheads="1"/>
          </p:cNvSpPr>
          <p:nvPr/>
        </p:nvSpPr>
        <p:spPr bwMode="auto">
          <a:xfrm>
            <a:off x="4038600" y="3962400"/>
            <a:ext cx="49323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FFCC"/>
                </a:solidFill>
              </a:rPr>
              <a:t>        </a:t>
            </a:r>
            <a:r>
              <a:rPr lang="zh-CN" altLang="en-US" sz="2400" dirty="0">
                <a:solidFill>
                  <a:srgbClr val="FFFFCC"/>
                </a:solidFill>
              </a:rPr>
              <a:t>可见，导带电子从</a:t>
            </a:r>
            <a:r>
              <a:rPr lang="zh-CN" altLang="en-US" sz="1200" dirty="0">
                <a:solidFill>
                  <a:srgbClr val="FFFFCC"/>
                </a:solidFill>
              </a:rPr>
              <a:t> </a:t>
            </a:r>
            <a:r>
              <a:rPr lang="en-US" altLang="zh-CN" sz="2400" dirty="0">
                <a:solidFill>
                  <a:srgbClr val="FFFFCC"/>
                </a:solidFill>
              </a:rPr>
              <a:t>N</a:t>
            </a:r>
            <a:r>
              <a:rPr lang="en-US" altLang="zh-CN" sz="12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CC"/>
                </a:solidFill>
              </a:rPr>
              <a:t>区到</a:t>
            </a:r>
            <a:r>
              <a:rPr lang="zh-CN" altLang="en-US" sz="1200" dirty="0">
                <a:solidFill>
                  <a:srgbClr val="FFFFCC"/>
                </a:solidFill>
              </a:rPr>
              <a:t> </a:t>
            </a:r>
            <a:r>
              <a:rPr lang="en-US" altLang="zh-CN" sz="2400" dirty="0">
                <a:solidFill>
                  <a:srgbClr val="FFFFCC"/>
                </a:solidFill>
              </a:rPr>
              <a:t>P</a:t>
            </a:r>
            <a:r>
              <a:rPr lang="en-US" altLang="zh-CN" sz="12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CC"/>
                </a:solidFill>
              </a:rPr>
              <a:t>区必须克服一个高度为</a:t>
            </a:r>
            <a:r>
              <a:rPr lang="zh-CN" altLang="en-US" sz="1600" dirty="0">
                <a:solidFill>
                  <a:srgbClr val="FFFFCC"/>
                </a:solidFill>
              </a:rPr>
              <a:t> </a:t>
            </a:r>
            <a:r>
              <a:rPr lang="en-US" altLang="zh-CN" sz="2400" i="1" dirty="0" err="1">
                <a:solidFill>
                  <a:srgbClr val="FFFFCC"/>
                </a:solidFill>
              </a:rPr>
              <a:t>qV</a:t>
            </a:r>
            <a:r>
              <a:rPr lang="en-US" altLang="zh-CN" sz="2400" baseline="-25000" dirty="0" err="1">
                <a:solidFill>
                  <a:srgbClr val="FFFFCC"/>
                </a:solidFill>
              </a:rPr>
              <a:t>bi</a:t>
            </a:r>
            <a:r>
              <a:rPr lang="en-US" altLang="zh-CN" sz="2400" baseline="-250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CC"/>
                </a:solidFill>
              </a:rPr>
              <a:t>的势垒，空穴从</a:t>
            </a:r>
            <a:r>
              <a:rPr lang="zh-CN" altLang="en-US" sz="1200" dirty="0">
                <a:solidFill>
                  <a:srgbClr val="FFFFCC"/>
                </a:solidFill>
              </a:rPr>
              <a:t> </a:t>
            </a:r>
            <a:r>
              <a:rPr lang="en-US" altLang="zh-CN" sz="2400" dirty="0">
                <a:solidFill>
                  <a:srgbClr val="FFFFCC"/>
                </a:solidFill>
              </a:rPr>
              <a:t>P</a:t>
            </a:r>
            <a:r>
              <a:rPr lang="en-US" altLang="zh-CN" sz="12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CC"/>
                </a:solidFill>
              </a:rPr>
              <a:t>区到</a:t>
            </a:r>
            <a:r>
              <a:rPr lang="zh-CN" altLang="en-US" sz="1200" dirty="0">
                <a:solidFill>
                  <a:srgbClr val="FFFFCC"/>
                </a:solidFill>
              </a:rPr>
              <a:t> </a:t>
            </a:r>
            <a:r>
              <a:rPr lang="en-US" altLang="zh-CN" sz="2400" dirty="0">
                <a:solidFill>
                  <a:srgbClr val="FFFFCC"/>
                </a:solidFill>
              </a:rPr>
              <a:t>N</a:t>
            </a:r>
            <a:r>
              <a:rPr lang="en-US" altLang="zh-CN" sz="12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CC"/>
                </a:solidFill>
              </a:rPr>
              <a:t>区也必须克服一个同样高度的势垒，所以耗尽区也被称为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“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势垒区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”</a:t>
            </a:r>
            <a:r>
              <a:rPr lang="zh-CN" altLang="en-US" sz="2400" dirty="0">
                <a:solidFill>
                  <a:srgbClr val="FFFFCC"/>
                </a:solidFill>
              </a:rPr>
              <a:t>。</a:t>
            </a:r>
          </a:p>
        </p:txBody>
      </p:sp>
      <p:sp>
        <p:nvSpPr>
          <p:cNvPr id="10401" name="Text Box 161"/>
          <p:cNvSpPr txBox="1">
            <a:spLocks noChangeArrowheads="1"/>
          </p:cNvSpPr>
          <p:nvPr/>
        </p:nvSpPr>
        <p:spPr bwMode="auto">
          <a:xfrm>
            <a:off x="395288" y="692150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FFCC"/>
                </a:solidFill>
              </a:rPr>
              <a:t>P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区</a:t>
            </a:r>
          </a:p>
        </p:txBody>
      </p:sp>
      <p:sp>
        <p:nvSpPr>
          <p:cNvPr id="10402" name="Text Box 162"/>
          <p:cNvSpPr txBox="1">
            <a:spLocks noChangeArrowheads="1"/>
          </p:cNvSpPr>
          <p:nvPr/>
        </p:nvSpPr>
        <p:spPr bwMode="auto">
          <a:xfrm>
            <a:off x="2916238" y="6921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FFCC"/>
                </a:solidFill>
              </a:rPr>
              <a:t>N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区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/>
      <p:bldP spid="10244" grpId="0" animBg="1"/>
      <p:bldP spid="10245" grpId="0" animBg="1"/>
      <p:bldP spid="10246" grpId="0" animBg="1"/>
      <p:bldP spid="10247" grpId="0" animBg="1"/>
      <p:bldP spid="10248" grpId="0" animBg="1"/>
      <p:bldP spid="10249" grpId="0" animBg="1"/>
      <p:bldP spid="10250" grpId="0" animBg="1"/>
      <p:bldP spid="10258" grpId="0" animBg="1"/>
      <p:bldP spid="10259" grpId="0" animBg="1"/>
      <p:bldP spid="10262" grpId="0" animBg="1"/>
      <p:bldP spid="10263" grpId="0" animBg="1"/>
      <p:bldP spid="10264" grpId="0" animBg="1"/>
      <p:bldP spid="10265" grpId="0" animBg="1"/>
      <p:bldP spid="10266" grpId="0" animBg="1"/>
      <p:bldP spid="10356" grpId="0" animBg="1"/>
      <p:bldP spid="10357" grpId="0" animBg="1"/>
      <p:bldP spid="10358" grpId="0" animBg="1"/>
      <p:bldP spid="10359" grpId="0" animBg="1"/>
      <p:bldP spid="10360" grpId="0" animBg="1"/>
      <p:bldP spid="10361" grpId="0" animBg="1"/>
      <p:bldP spid="10362" grpId="0" animBg="1"/>
      <p:bldP spid="10363" grpId="0" animBg="1"/>
      <p:bldP spid="10364" grpId="0" animBg="1"/>
      <p:bldP spid="10365" grpId="0" animBg="1"/>
      <p:bldP spid="10366" grpId="0" animBg="1"/>
      <p:bldP spid="10367" grpId="0" animBg="1"/>
      <p:bldP spid="10368" grpId="0" animBg="1"/>
      <p:bldP spid="10369" grpId="0" animBg="1"/>
      <p:bldP spid="10370" grpId="0" animBg="1"/>
      <p:bldP spid="10371" grpId="0" animBg="1"/>
      <p:bldP spid="10372" grpId="0" animBg="1"/>
      <p:bldP spid="10397" grpId="0"/>
      <p:bldP spid="10398" grpId="0"/>
      <p:bldP spid="10399" grpId="0"/>
      <p:bldP spid="10401" grpId="0"/>
      <p:bldP spid="104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6" name="AutoShape 116"/>
          <p:cNvSpPr>
            <a:spLocks noChangeArrowheads="1"/>
          </p:cNvSpPr>
          <p:nvPr/>
        </p:nvSpPr>
        <p:spPr bwMode="auto">
          <a:xfrm>
            <a:off x="3968835" y="1705064"/>
            <a:ext cx="4848225" cy="3352800"/>
          </a:xfrm>
          <a:prstGeom prst="roundRect">
            <a:avLst>
              <a:gd name="adj" fmla="val 359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7" name="Line 117"/>
          <p:cNvSpPr>
            <a:spLocks noChangeShapeType="1"/>
          </p:cNvSpPr>
          <p:nvPr/>
        </p:nvSpPr>
        <p:spPr bwMode="auto">
          <a:xfrm>
            <a:off x="4473660" y="3457664"/>
            <a:ext cx="3810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8" name="Line 118"/>
          <p:cNvSpPr>
            <a:spLocks noChangeShapeType="1"/>
          </p:cNvSpPr>
          <p:nvPr/>
        </p:nvSpPr>
        <p:spPr bwMode="auto">
          <a:xfrm flipH="1">
            <a:off x="6302460" y="1724114"/>
            <a:ext cx="0" cy="33337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9" name="Line 119"/>
          <p:cNvSpPr>
            <a:spLocks noChangeShapeType="1"/>
          </p:cNvSpPr>
          <p:nvPr/>
        </p:nvSpPr>
        <p:spPr bwMode="auto">
          <a:xfrm>
            <a:off x="4473660" y="2848064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0" name="Line 120"/>
          <p:cNvSpPr>
            <a:spLocks noChangeShapeType="1"/>
          </p:cNvSpPr>
          <p:nvPr/>
        </p:nvSpPr>
        <p:spPr bwMode="auto">
          <a:xfrm>
            <a:off x="7140660" y="4067264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1" name="Freeform 121"/>
          <p:cNvSpPr>
            <a:spLocks/>
          </p:cNvSpPr>
          <p:nvPr/>
        </p:nvSpPr>
        <p:spPr bwMode="auto">
          <a:xfrm>
            <a:off x="5464260" y="2848064"/>
            <a:ext cx="1676400" cy="1219200"/>
          </a:xfrm>
          <a:custGeom>
            <a:avLst/>
            <a:gdLst>
              <a:gd name="T0" fmla="*/ 0 w 1056"/>
              <a:gd name="T1" fmla="*/ 0 h 768"/>
              <a:gd name="T2" fmla="*/ 2147483647 w 1056"/>
              <a:gd name="T3" fmla="*/ 2147483647 h 768"/>
              <a:gd name="T4" fmla="*/ 2147483647 w 1056"/>
              <a:gd name="T5" fmla="*/ 2147483647 h 768"/>
              <a:gd name="T6" fmla="*/ 2147483647 w 1056"/>
              <a:gd name="T7" fmla="*/ 2147483647 h 768"/>
              <a:gd name="T8" fmla="*/ 2147483647 w 105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6" h="768">
                <a:moveTo>
                  <a:pt x="0" y="0"/>
                </a:moveTo>
                <a:cubicBezTo>
                  <a:pt x="100" y="16"/>
                  <a:pt x="200" y="32"/>
                  <a:pt x="288" y="96"/>
                </a:cubicBezTo>
                <a:cubicBezTo>
                  <a:pt x="376" y="160"/>
                  <a:pt x="448" y="288"/>
                  <a:pt x="528" y="384"/>
                </a:cubicBezTo>
                <a:cubicBezTo>
                  <a:pt x="608" y="480"/>
                  <a:pt x="680" y="608"/>
                  <a:pt x="768" y="672"/>
                </a:cubicBezTo>
                <a:cubicBezTo>
                  <a:pt x="856" y="736"/>
                  <a:pt x="1016" y="752"/>
                  <a:pt x="1056" y="76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2" name="Freeform 122"/>
          <p:cNvSpPr>
            <a:spLocks/>
          </p:cNvSpPr>
          <p:nvPr/>
        </p:nvSpPr>
        <p:spPr bwMode="auto">
          <a:xfrm>
            <a:off x="5464260" y="2086064"/>
            <a:ext cx="1676400" cy="1219200"/>
          </a:xfrm>
          <a:custGeom>
            <a:avLst/>
            <a:gdLst>
              <a:gd name="T0" fmla="*/ 0 w 1056"/>
              <a:gd name="T1" fmla="*/ 0 h 768"/>
              <a:gd name="T2" fmla="*/ 2147483647 w 1056"/>
              <a:gd name="T3" fmla="*/ 2147483647 h 768"/>
              <a:gd name="T4" fmla="*/ 2147483647 w 1056"/>
              <a:gd name="T5" fmla="*/ 2147483647 h 768"/>
              <a:gd name="T6" fmla="*/ 2147483647 w 1056"/>
              <a:gd name="T7" fmla="*/ 2147483647 h 768"/>
              <a:gd name="T8" fmla="*/ 2147483647 w 105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6" h="768">
                <a:moveTo>
                  <a:pt x="0" y="0"/>
                </a:moveTo>
                <a:cubicBezTo>
                  <a:pt x="100" y="16"/>
                  <a:pt x="200" y="32"/>
                  <a:pt x="288" y="96"/>
                </a:cubicBezTo>
                <a:cubicBezTo>
                  <a:pt x="376" y="160"/>
                  <a:pt x="448" y="288"/>
                  <a:pt x="528" y="384"/>
                </a:cubicBezTo>
                <a:cubicBezTo>
                  <a:pt x="608" y="480"/>
                  <a:pt x="680" y="608"/>
                  <a:pt x="768" y="672"/>
                </a:cubicBezTo>
                <a:cubicBezTo>
                  <a:pt x="856" y="736"/>
                  <a:pt x="1016" y="752"/>
                  <a:pt x="1056" y="76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3" name="Freeform 123"/>
          <p:cNvSpPr>
            <a:spLocks/>
          </p:cNvSpPr>
          <p:nvPr/>
        </p:nvSpPr>
        <p:spPr bwMode="auto">
          <a:xfrm>
            <a:off x="5464260" y="3610064"/>
            <a:ext cx="1676400" cy="1219200"/>
          </a:xfrm>
          <a:custGeom>
            <a:avLst/>
            <a:gdLst>
              <a:gd name="T0" fmla="*/ 0 w 1056"/>
              <a:gd name="T1" fmla="*/ 0 h 768"/>
              <a:gd name="T2" fmla="*/ 2147483647 w 1056"/>
              <a:gd name="T3" fmla="*/ 2147483647 h 768"/>
              <a:gd name="T4" fmla="*/ 2147483647 w 1056"/>
              <a:gd name="T5" fmla="*/ 2147483647 h 768"/>
              <a:gd name="T6" fmla="*/ 2147483647 w 1056"/>
              <a:gd name="T7" fmla="*/ 2147483647 h 768"/>
              <a:gd name="T8" fmla="*/ 2147483647 w 105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6" h="768">
                <a:moveTo>
                  <a:pt x="0" y="0"/>
                </a:moveTo>
                <a:cubicBezTo>
                  <a:pt x="100" y="16"/>
                  <a:pt x="200" y="32"/>
                  <a:pt x="288" y="96"/>
                </a:cubicBezTo>
                <a:cubicBezTo>
                  <a:pt x="376" y="160"/>
                  <a:pt x="448" y="288"/>
                  <a:pt x="528" y="384"/>
                </a:cubicBezTo>
                <a:cubicBezTo>
                  <a:pt x="608" y="480"/>
                  <a:pt x="680" y="608"/>
                  <a:pt x="768" y="672"/>
                </a:cubicBezTo>
                <a:cubicBezTo>
                  <a:pt x="856" y="736"/>
                  <a:pt x="1016" y="752"/>
                  <a:pt x="1056" y="76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4" name="Line 124"/>
          <p:cNvSpPr>
            <a:spLocks noChangeShapeType="1"/>
          </p:cNvSpPr>
          <p:nvPr/>
        </p:nvSpPr>
        <p:spPr bwMode="auto">
          <a:xfrm flipH="1">
            <a:off x="5464260" y="1724114"/>
            <a:ext cx="0" cy="333375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5" name="Line 125"/>
          <p:cNvSpPr>
            <a:spLocks noChangeShapeType="1"/>
          </p:cNvSpPr>
          <p:nvPr/>
        </p:nvSpPr>
        <p:spPr bwMode="auto">
          <a:xfrm>
            <a:off x="7137485" y="1724114"/>
            <a:ext cx="0" cy="333375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6" name="Line 126"/>
          <p:cNvSpPr>
            <a:spLocks noChangeShapeType="1"/>
          </p:cNvSpPr>
          <p:nvPr/>
        </p:nvSpPr>
        <p:spPr bwMode="auto">
          <a:xfrm flipH="1">
            <a:off x="4473660" y="2086064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7" name="Line 127"/>
          <p:cNvSpPr>
            <a:spLocks noChangeShapeType="1"/>
          </p:cNvSpPr>
          <p:nvPr/>
        </p:nvSpPr>
        <p:spPr bwMode="auto">
          <a:xfrm flipH="1">
            <a:off x="4397460" y="3610064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8" name="Line 128"/>
          <p:cNvSpPr>
            <a:spLocks noChangeShapeType="1"/>
          </p:cNvSpPr>
          <p:nvPr/>
        </p:nvSpPr>
        <p:spPr bwMode="auto">
          <a:xfrm>
            <a:off x="7140660" y="3305264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9" name="Line 129"/>
          <p:cNvSpPr>
            <a:spLocks noChangeShapeType="1"/>
          </p:cNvSpPr>
          <p:nvPr/>
        </p:nvSpPr>
        <p:spPr bwMode="auto">
          <a:xfrm>
            <a:off x="7140660" y="4829264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0" name="Line 130"/>
          <p:cNvSpPr>
            <a:spLocks noChangeShapeType="1"/>
          </p:cNvSpPr>
          <p:nvPr/>
        </p:nvSpPr>
        <p:spPr bwMode="auto">
          <a:xfrm flipH="1">
            <a:off x="4626060" y="4829264"/>
            <a:ext cx="457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1" name="Line 131"/>
          <p:cNvSpPr>
            <a:spLocks noChangeShapeType="1"/>
          </p:cNvSpPr>
          <p:nvPr/>
        </p:nvSpPr>
        <p:spPr bwMode="auto">
          <a:xfrm flipV="1">
            <a:off x="4854660" y="3610064"/>
            <a:ext cx="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2" name="Line 132"/>
          <p:cNvSpPr>
            <a:spLocks noChangeShapeType="1"/>
          </p:cNvSpPr>
          <p:nvPr/>
        </p:nvSpPr>
        <p:spPr bwMode="auto">
          <a:xfrm>
            <a:off x="4854660" y="4448264"/>
            <a:ext cx="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373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404212"/>
              </p:ext>
            </p:extLst>
          </p:nvPr>
        </p:nvGraphicFramePr>
        <p:xfrm>
          <a:off x="4627648" y="3956139"/>
          <a:ext cx="4619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name="Equation" r:id="rId3" imgW="279400" imgH="228600" progId="Equation.DSMT4">
                  <p:embed/>
                </p:oleObj>
              </mc:Choice>
              <mc:Fallback>
                <p:oleObj name="Equation" r:id="rId3" imgW="27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648" y="3956139"/>
                        <a:ext cx="4619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4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11959"/>
              </p:ext>
            </p:extLst>
          </p:nvPr>
        </p:nvGraphicFramePr>
        <p:xfrm>
          <a:off x="4027573" y="1933664"/>
          <a:ext cx="3905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8" name="Equation" r:id="rId5" imgW="203112" imgH="228501" progId="Equation.DSMT4">
                  <p:embed/>
                </p:oleObj>
              </mc:Choice>
              <mc:Fallback>
                <p:oleObj name="Equation" r:id="rId5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573" y="1933664"/>
                        <a:ext cx="3905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5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398151"/>
              </p:ext>
            </p:extLst>
          </p:nvPr>
        </p:nvGraphicFramePr>
        <p:xfrm>
          <a:off x="8345573" y="3021102"/>
          <a:ext cx="3841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9" name="Equation" r:id="rId7" imgW="203112" imgH="228501" progId="Equation.DSMT4">
                  <p:embed/>
                </p:oleObj>
              </mc:Choice>
              <mc:Fallback>
                <p:oleObj name="Equation" r:id="rId7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5573" y="3021102"/>
                        <a:ext cx="3841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6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665400"/>
              </p:ext>
            </p:extLst>
          </p:nvPr>
        </p:nvGraphicFramePr>
        <p:xfrm>
          <a:off x="8361448" y="3859302"/>
          <a:ext cx="336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" name="Equation" r:id="rId8" imgW="165028" imgH="228501" progId="Equation.DSMT4">
                  <p:embed/>
                </p:oleObj>
              </mc:Choice>
              <mc:Fallback>
                <p:oleObj name="Equation" r:id="rId8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1448" y="3859302"/>
                        <a:ext cx="336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7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986893"/>
              </p:ext>
            </p:extLst>
          </p:nvPr>
        </p:nvGraphicFramePr>
        <p:xfrm>
          <a:off x="4056148" y="2630577"/>
          <a:ext cx="3413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1" name="Equation" r:id="rId10" imgW="165028" imgH="228501" progId="Equation.DSMT4">
                  <p:embed/>
                </p:oleObj>
              </mc:Choice>
              <mc:Fallback>
                <p:oleObj name="Equation" r:id="rId10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148" y="2630577"/>
                        <a:ext cx="3413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8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690805"/>
              </p:ext>
            </p:extLst>
          </p:nvPr>
        </p:nvGraphicFramePr>
        <p:xfrm>
          <a:off x="4080322" y="3140968"/>
          <a:ext cx="3476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2" name="Equation" r:id="rId12" imgW="190500" imgH="228600" progId="Equation.DSMT4">
                  <p:embed/>
                </p:oleObj>
              </mc:Choice>
              <mc:Fallback>
                <p:oleObj name="Equation" r:id="rId12" imgW="19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322" y="3140968"/>
                        <a:ext cx="34766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9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480191"/>
              </p:ext>
            </p:extLst>
          </p:nvPr>
        </p:nvGraphicFramePr>
        <p:xfrm>
          <a:off x="8351923" y="3294152"/>
          <a:ext cx="3698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3" name="Equation" r:id="rId14" imgW="190500" imgH="228600" progId="Equation.DSMT4">
                  <p:embed/>
                </p:oleObj>
              </mc:Choice>
              <mc:Fallback>
                <p:oleObj name="Equation" r:id="rId14" imgW="19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1923" y="3294152"/>
                        <a:ext cx="36988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0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163825"/>
              </p:ext>
            </p:extLst>
          </p:nvPr>
        </p:nvGraphicFramePr>
        <p:xfrm>
          <a:off x="8359860" y="4638764"/>
          <a:ext cx="4127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4" name="Equation" r:id="rId15" imgW="215806" imgH="228501" progId="Equation.DSMT4">
                  <p:embed/>
                </p:oleObj>
              </mc:Choice>
              <mc:Fallback>
                <p:oleObj name="Equation" r:id="rId15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9860" y="4638764"/>
                        <a:ext cx="4127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1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682964"/>
              </p:ext>
            </p:extLst>
          </p:nvPr>
        </p:nvGraphicFramePr>
        <p:xfrm>
          <a:off x="4103117" y="3452902"/>
          <a:ext cx="3968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5" name="Equation" r:id="rId17" imgW="215806" imgH="228501" progId="Equation.DSMT4">
                  <p:embed/>
                </p:oleObj>
              </mc:Choice>
              <mc:Fallback>
                <p:oleObj name="Equation" r:id="rId17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117" y="3452902"/>
                        <a:ext cx="3968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7" name="Text Box 157"/>
          <p:cNvSpPr txBox="1">
            <a:spLocks noChangeArrowheads="1"/>
          </p:cNvSpPr>
          <p:nvPr/>
        </p:nvSpPr>
        <p:spPr bwMode="auto">
          <a:xfrm>
            <a:off x="7445460" y="1705064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</a:t>
            </a:r>
            <a:r>
              <a:rPr lang="en-US" altLang="zh-CN" sz="1600"/>
              <a:t> </a:t>
            </a:r>
            <a:r>
              <a:rPr lang="zh-CN" altLang="en-US" sz="2400"/>
              <a:t>区</a:t>
            </a:r>
          </a:p>
        </p:txBody>
      </p:sp>
      <p:sp>
        <p:nvSpPr>
          <p:cNvPr id="10398" name="Text Box 158"/>
          <p:cNvSpPr txBox="1">
            <a:spLocks noChangeArrowheads="1"/>
          </p:cNvSpPr>
          <p:nvPr/>
        </p:nvSpPr>
        <p:spPr bwMode="auto">
          <a:xfrm>
            <a:off x="4549860" y="1705064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P</a:t>
            </a:r>
            <a:r>
              <a:rPr lang="en-US" altLang="zh-CN" sz="1600" dirty="0"/>
              <a:t> </a:t>
            </a:r>
            <a:r>
              <a:rPr lang="zh-CN" altLang="en-US" sz="2400" dirty="0"/>
              <a:t>区</a:t>
            </a:r>
          </a:p>
        </p:txBody>
      </p:sp>
      <p:sp>
        <p:nvSpPr>
          <p:cNvPr id="60" name="Text Box 159"/>
          <p:cNvSpPr txBox="1">
            <a:spLocks noChangeArrowheads="1"/>
          </p:cNvSpPr>
          <p:nvPr/>
        </p:nvSpPr>
        <p:spPr bwMode="auto">
          <a:xfrm>
            <a:off x="130788" y="876502"/>
            <a:ext cx="304909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400" dirty="0" smtClean="0">
                <a:solidFill>
                  <a:srgbClr val="FFFFCC"/>
                </a:solidFill>
              </a:rPr>
              <a:t>绘制能带图的步骤：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61" name="Text Box 159"/>
          <p:cNvSpPr txBox="1">
            <a:spLocks noChangeArrowheads="1"/>
          </p:cNvSpPr>
          <p:nvPr/>
        </p:nvSpPr>
        <p:spPr bwMode="auto">
          <a:xfrm>
            <a:off x="323528" y="1734590"/>
            <a:ext cx="152204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altLang="zh-CN" sz="2400" dirty="0" smtClean="0">
                <a:solidFill>
                  <a:srgbClr val="FFFFCC"/>
                </a:solidFill>
              </a:rPr>
              <a:t>1</a:t>
            </a:r>
            <a:r>
              <a:rPr lang="zh-CN" altLang="en-US" sz="2400" dirty="0" smtClean="0">
                <a:solidFill>
                  <a:srgbClr val="FFFFCC"/>
                </a:solidFill>
              </a:rPr>
              <a:t>、分区；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62" name="Text Box 159"/>
          <p:cNvSpPr txBox="1">
            <a:spLocks noChangeArrowheads="1"/>
          </p:cNvSpPr>
          <p:nvPr/>
        </p:nvSpPr>
        <p:spPr bwMode="auto">
          <a:xfrm>
            <a:off x="323528" y="2376396"/>
            <a:ext cx="2124574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altLang="zh-CN" sz="2400" dirty="0" smtClean="0">
                <a:solidFill>
                  <a:srgbClr val="FFFFCC"/>
                </a:solidFill>
              </a:rPr>
              <a:t>2</a:t>
            </a:r>
            <a:r>
              <a:rPr lang="zh-CN" altLang="en-US" sz="2400" dirty="0" smtClean="0">
                <a:solidFill>
                  <a:srgbClr val="FFFFCC"/>
                </a:solidFill>
              </a:rPr>
              <a:t>、费米能级；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63" name="Text Box 159"/>
          <p:cNvSpPr txBox="1">
            <a:spLocks noChangeArrowheads="1"/>
          </p:cNvSpPr>
          <p:nvPr/>
        </p:nvSpPr>
        <p:spPr bwMode="auto">
          <a:xfrm>
            <a:off x="323528" y="3096476"/>
            <a:ext cx="3006027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altLang="zh-CN" sz="2400" dirty="0" smtClean="0">
                <a:solidFill>
                  <a:srgbClr val="FFFFCC"/>
                </a:solidFill>
              </a:rPr>
              <a:t>3</a:t>
            </a:r>
            <a:r>
              <a:rPr lang="zh-CN" altLang="en-US" sz="2400" dirty="0" smtClean="0">
                <a:solidFill>
                  <a:srgbClr val="FFFFCC"/>
                </a:solidFill>
              </a:rPr>
              <a:t>、中性区的能带图；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64" name="Text Box 159"/>
          <p:cNvSpPr txBox="1">
            <a:spLocks noChangeArrowheads="1"/>
          </p:cNvSpPr>
          <p:nvPr/>
        </p:nvSpPr>
        <p:spPr bwMode="auto">
          <a:xfrm>
            <a:off x="323527" y="3816556"/>
            <a:ext cx="3006027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altLang="zh-CN" sz="2400" dirty="0" smtClean="0">
                <a:solidFill>
                  <a:srgbClr val="FFFFCC"/>
                </a:solidFill>
              </a:rPr>
              <a:t>4</a:t>
            </a:r>
            <a:r>
              <a:rPr lang="zh-CN" altLang="en-US" sz="2400" dirty="0" smtClean="0">
                <a:solidFill>
                  <a:srgbClr val="FFFFCC"/>
                </a:solidFill>
              </a:rPr>
              <a:t>、耗尽区的能带图；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65" name="Text Box 159"/>
          <p:cNvSpPr txBox="1">
            <a:spLocks noChangeArrowheads="1"/>
          </p:cNvSpPr>
          <p:nvPr/>
        </p:nvSpPr>
        <p:spPr bwMode="auto">
          <a:xfrm>
            <a:off x="341837" y="4464628"/>
            <a:ext cx="3006027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altLang="zh-CN" sz="2400" dirty="0" smtClean="0">
                <a:solidFill>
                  <a:srgbClr val="FFFFCC"/>
                </a:solidFill>
              </a:rPr>
              <a:t>5</a:t>
            </a:r>
            <a:r>
              <a:rPr lang="zh-CN" altLang="en-US" sz="2400" dirty="0" smtClean="0">
                <a:solidFill>
                  <a:srgbClr val="FFFFCC"/>
                </a:solidFill>
              </a:rPr>
              <a:t>、标注势垒高度。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00264"/>
      </p:ext>
    </p:extLst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7" grpId="0" animBg="1"/>
      <p:bldP spid="10358" grpId="0" animBg="1"/>
      <p:bldP spid="10359" grpId="0" animBg="1"/>
      <p:bldP spid="10360" grpId="0" animBg="1"/>
      <p:bldP spid="10361" grpId="0" animBg="1"/>
      <p:bldP spid="10362" grpId="0" animBg="1"/>
      <p:bldP spid="10363" grpId="0" animBg="1"/>
      <p:bldP spid="10364" grpId="0" animBg="1"/>
      <p:bldP spid="10365" grpId="0" animBg="1"/>
      <p:bldP spid="10366" grpId="0" animBg="1"/>
      <p:bldP spid="10367" grpId="0" animBg="1"/>
      <p:bldP spid="10368" grpId="0" animBg="1"/>
      <p:bldP spid="10369" grpId="0" animBg="1"/>
      <p:bldP spid="10370" grpId="0" animBg="1"/>
      <p:bldP spid="10371" grpId="0" animBg="1"/>
      <p:bldP spid="10372" grpId="0" animBg="1"/>
      <p:bldP spid="10397" grpId="0"/>
      <p:bldP spid="10398" grpId="0"/>
      <p:bldP spid="61" grpId="0"/>
      <p:bldP spid="62" grpId="0"/>
      <p:bldP spid="63" grpId="0"/>
      <p:bldP spid="64" grpId="0"/>
      <p:bldP spid="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7"/>
          <p:cNvSpPr txBox="1">
            <a:spLocks noChangeArrowheads="1"/>
          </p:cNvSpPr>
          <p:nvPr/>
        </p:nvSpPr>
        <p:spPr bwMode="auto">
          <a:xfrm>
            <a:off x="101600" y="247650"/>
            <a:ext cx="825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下面讨论载流子的浓度分布。平衡载流子浓度可表为</a:t>
            </a:r>
          </a:p>
        </p:txBody>
      </p:sp>
      <p:graphicFrame>
        <p:nvGraphicFramePr>
          <p:cNvPr id="2253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447175"/>
              </p:ext>
            </p:extLst>
          </p:nvPr>
        </p:nvGraphicFramePr>
        <p:xfrm>
          <a:off x="395536" y="1283156"/>
          <a:ext cx="3167906" cy="827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7" name="Equation" r:id="rId3" imgW="1514365" imgH="352350" progId="Equation.DSMT4">
                  <p:embed/>
                </p:oleObj>
              </mc:Choice>
              <mc:Fallback>
                <p:oleObj name="Equation" r:id="rId3" imgW="1514365" imgH="35235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283156"/>
                        <a:ext cx="3167906" cy="827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249490"/>
              </p:ext>
            </p:extLst>
          </p:nvPr>
        </p:nvGraphicFramePr>
        <p:xfrm>
          <a:off x="323528" y="2409601"/>
          <a:ext cx="3139331" cy="803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8" name="Equation" r:id="rId5" imgW="1533545" imgH="352350" progId="Equation.DSMT4">
                  <p:embed/>
                </p:oleObj>
              </mc:Choice>
              <mc:Fallback>
                <p:oleObj name="Equation" r:id="rId5" imgW="1533545" imgH="35235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409601"/>
                        <a:ext cx="3139331" cy="803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07950" y="3557588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根据能带图，</a:t>
            </a:r>
            <a:r>
              <a:rPr lang="en-US" altLang="zh-CN" sz="2400" i="1">
                <a:solidFill>
                  <a:srgbClr val="FFFFCC"/>
                </a:solidFill>
              </a:rPr>
              <a:t>E</a:t>
            </a:r>
            <a:r>
              <a:rPr lang="en-US" altLang="zh-CN" sz="2400" baseline="-25000">
                <a:solidFill>
                  <a:srgbClr val="FFFFCC"/>
                </a:solidFill>
              </a:rPr>
              <a:t>i </a:t>
            </a:r>
            <a:r>
              <a:rPr lang="en-US" altLang="zh-CN" sz="2400">
                <a:solidFill>
                  <a:srgbClr val="FFFFCC"/>
                </a:solidFill>
              </a:rPr>
              <a:t>(</a:t>
            </a:r>
            <a:r>
              <a:rPr lang="en-US" altLang="zh-CN" sz="2400" b="0" i="1">
                <a:solidFill>
                  <a:srgbClr val="FFFFCC"/>
                </a:solidFill>
              </a:rPr>
              <a:t>x</a:t>
            </a:r>
            <a:r>
              <a:rPr lang="en-US" altLang="zh-CN" sz="2400">
                <a:solidFill>
                  <a:srgbClr val="FFFFCC"/>
                </a:solidFill>
              </a:rPr>
              <a:t>) </a:t>
            </a:r>
            <a:r>
              <a:rPr lang="zh-CN" altLang="en-US" sz="2400">
                <a:solidFill>
                  <a:srgbClr val="FFFFCC"/>
                </a:solidFill>
              </a:rPr>
              <a:t>可表为</a:t>
            </a:r>
          </a:p>
        </p:txBody>
      </p:sp>
      <p:sp>
        <p:nvSpPr>
          <p:cNvPr id="6" name="Text Box 38"/>
          <p:cNvSpPr txBox="1">
            <a:spLocks noChangeArrowheads="1"/>
          </p:cNvSpPr>
          <p:nvPr/>
        </p:nvSpPr>
        <p:spPr bwMode="auto">
          <a:xfrm>
            <a:off x="211138" y="5072063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代入载流子浓度表达式中，得</a:t>
            </a:r>
          </a:p>
        </p:txBody>
      </p:sp>
      <p:graphicFrame>
        <p:nvGraphicFramePr>
          <p:cNvPr id="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627258"/>
              </p:ext>
            </p:extLst>
          </p:nvPr>
        </p:nvGraphicFramePr>
        <p:xfrm>
          <a:off x="323528" y="4260947"/>
          <a:ext cx="2747094" cy="434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9" name="Equation" r:id="rId7" imgW="1333376" imgH="152280" progId="Equation.DSMT4">
                  <p:embed/>
                </p:oleObj>
              </mc:Choice>
              <mc:Fallback>
                <p:oleObj name="Equation" r:id="rId7" imgW="1333376" imgH="15228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260947"/>
                        <a:ext cx="2747094" cy="434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116"/>
          <p:cNvSpPr>
            <a:spLocks noChangeArrowheads="1"/>
          </p:cNvSpPr>
          <p:nvPr/>
        </p:nvSpPr>
        <p:spPr bwMode="auto">
          <a:xfrm>
            <a:off x="3973513" y="1125538"/>
            <a:ext cx="4848225" cy="3352800"/>
          </a:xfrm>
          <a:prstGeom prst="roundRect">
            <a:avLst>
              <a:gd name="adj" fmla="val 359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17"/>
          <p:cNvSpPr>
            <a:spLocks noChangeShapeType="1"/>
          </p:cNvSpPr>
          <p:nvPr/>
        </p:nvSpPr>
        <p:spPr bwMode="auto">
          <a:xfrm>
            <a:off x="4478338" y="2878138"/>
            <a:ext cx="3810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8"/>
          <p:cNvSpPr>
            <a:spLocks noChangeShapeType="1"/>
          </p:cNvSpPr>
          <p:nvPr/>
        </p:nvSpPr>
        <p:spPr bwMode="auto">
          <a:xfrm flipH="1">
            <a:off x="6307138" y="1144588"/>
            <a:ext cx="0" cy="33337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4478338" y="2268538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20"/>
          <p:cNvSpPr>
            <a:spLocks noChangeShapeType="1"/>
          </p:cNvSpPr>
          <p:nvPr/>
        </p:nvSpPr>
        <p:spPr bwMode="auto">
          <a:xfrm>
            <a:off x="7145338" y="3487738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21"/>
          <p:cNvSpPr>
            <a:spLocks/>
          </p:cNvSpPr>
          <p:nvPr/>
        </p:nvSpPr>
        <p:spPr bwMode="auto">
          <a:xfrm>
            <a:off x="5468938" y="2268538"/>
            <a:ext cx="1676400" cy="1219200"/>
          </a:xfrm>
          <a:custGeom>
            <a:avLst/>
            <a:gdLst>
              <a:gd name="T0" fmla="*/ 0 w 1056"/>
              <a:gd name="T1" fmla="*/ 0 h 768"/>
              <a:gd name="T2" fmla="*/ 2147483647 w 1056"/>
              <a:gd name="T3" fmla="*/ 2147483647 h 768"/>
              <a:gd name="T4" fmla="*/ 2147483647 w 1056"/>
              <a:gd name="T5" fmla="*/ 2147483647 h 768"/>
              <a:gd name="T6" fmla="*/ 2147483647 w 1056"/>
              <a:gd name="T7" fmla="*/ 2147483647 h 768"/>
              <a:gd name="T8" fmla="*/ 2147483647 w 105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6" h="768">
                <a:moveTo>
                  <a:pt x="0" y="0"/>
                </a:moveTo>
                <a:cubicBezTo>
                  <a:pt x="100" y="16"/>
                  <a:pt x="200" y="32"/>
                  <a:pt x="288" y="96"/>
                </a:cubicBezTo>
                <a:cubicBezTo>
                  <a:pt x="376" y="160"/>
                  <a:pt x="448" y="288"/>
                  <a:pt x="528" y="384"/>
                </a:cubicBezTo>
                <a:cubicBezTo>
                  <a:pt x="608" y="480"/>
                  <a:pt x="680" y="608"/>
                  <a:pt x="768" y="672"/>
                </a:cubicBezTo>
                <a:cubicBezTo>
                  <a:pt x="856" y="736"/>
                  <a:pt x="1016" y="752"/>
                  <a:pt x="1056" y="76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22"/>
          <p:cNvSpPr>
            <a:spLocks/>
          </p:cNvSpPr>
          <p:nvPr/>
        </p:nvSpPr>
        <p:spPr bwMode="auto">
          <a:xfrm>
            <a:off x="5468938" y="1506538"/>
            <a:ext cx="1676400" cy="1219200"/>
          </a:xfrm>
          <a:custGeom>
            <a:avLst/>
            <a:gdLst>
              <a:gd name="T0" fmla="*/ 0 w 1056"/>
              <a:gd name="T1" fmla="*/ 0 h 768"/>
              <a:gd name="T2" fmla="*/ 2147483647 w 1056"/>
              <a:gd name="T3" fmla="*/ 2147483647 h 768"/>
              <a:gd name="T4" fmla="*/ 2147483647 w 1056"/>
              <a:gd name="T5" fmla="*/ 2147483647 h 768"/>
              <a:gd name="T6" fmla="*/ 2147483647 w 1056"/>
              <a:gd name="T7" fmla="*/ 2147483647 h 768"/>
              <a:gd name="T8" fmla="*/ 2147483647 w 105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6" h="768">
                <a:moveTo>
                  <a:pt x="0" y="0"/>
                </a:moveTo>
                <a:cubicBezTo>
                  <a:pt x="100" y="16"/>
                  <a:pt x="200" y="32"/>
                  <a:pt x="288" y="96"/>
                </a:cubicBezTo>
                <a:cubicBezTo>
                  <a:pt x="376" y="160"/>
                  <a:pt x="448" y="288"/>
                  <a:pt x="528" y="384"/>
                </a:cubicBezTo>
                <a:cubicBezTo>
                  <a:pt x="608" y="480"/>
                  <a:pt x="680" y="608"/>
                  <a:pt x="768" y="672"/>
                </a:cubicBezTo>
                <a:cubicBezTo>
                  <a:pt x="856" y="736"/>
                  <a:pt x="1016" y="752"/>
                  <a:pt x="1056" y="76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23"/>
          <p:cNvSpPr>
            <a:spLocks/>
          </p:cNvSpPr>
          <p:nvPr/>
        </p:nvSpPr>
        <p:spPr bwMode="auto">
          <a:xfrm>
            <a:off x="5468938" y="3030538"/>
            <a:ext cx="1676400" cy="1219200"/>
          </a:xfrm>
          <a:custGeom>
            <a:avLst/>
            <a:gdLst>
              <a:gd name="T0" fmla="*/ 0 w 1056"/>
              <a:gd name="T1" fmla="*/ 0 h 768"/>
              <a:gd name="T2" fmla="*/ 2147483647 w 1056"/>
              <a:gd name="T3" fmla="*/ 2147483647 h 768"/>
              <a:gd name="T4" fmla="*/ 2147483647 w 1056"/>
              <a:gd name="T5" fmla="*/ 2147483647 h 768"/>
              <a:gd name="T6" fmla="*/ 2147483647 w 1056"/>
              <a:gd name="T7" fmla="*/ 2147483647 h 768"/>
              <a:gd name="T8" fmla="*/ 2147483647 w 105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6" h="768">
                <a:moveTo>
                  <a:pt x="0" y="0"/>
                </a:moveTo>
                <a:cubicBezTo>
                  <a:pt x="100" y="16"/>
                  <a:pt x="200" y="32"/>
                  <a:pt x="288" y="96"/>
                </a:cubicBezTo>
                <a:cubicBezTo>
                  <a:pt x="376" y="160"/>
                  <a:pt x="448" y="288"/>
                  <a:pt x="528" y="384"/>
                </a:cubicBezTo>
                <a:cubicBezTo>
                  <a:pt x="608" y="480"/>
                  <a:pt x="680" y="608"/>
                  <a:pt x="768" y="672"/>
                </a:cubicBezTo>
                <a:cubicBezTo>
                  <a:pt x="856" y="736"/>
                  <a:pt x="1016" y="752"/>
                  <a:pt x="1056" y="76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24"/>
          <p:cNvSpPr>
            <a:spLocks noChangeShapeType="1"/>
          </p:cNvSpPr>
          <p:nvPr/>
        </p:nvSpPr>
        <p:spPr bwMode="auto">
          <a:xfrm flipH="1">
            <a:off x="5468938" y="1144588"/>
            <a:ext cx="0" cy="333375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25"/>
          <p:cNvSpPr>
            <a:spLocks noChangeShapeType="1"/>
          </p:cNvSpPr>
          <p:nvPr/>
        </p:nvSpPr>
        <p:spPr bwMode="auto">
          <a:xfrm>
            <a:off x="7142163" y="1144588"/>
            <a:ext cx="0" cy="333375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26"/>
          <p:cNvSpPr>
            <a:spLocks noChangeShapeType="1"/>
          </p:cNvSpPr>
          <p:nvPr/>
        </p:nvSpPr>
        <p:spPr bwMode="auto">
          <a:xfrm flipH="1">
            <a:off x="4478338" y="1506538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27"/>
          <p:cNvSpPr>
            <a:spLocks noChangeShapeType="1"/>
          </p:cNvSpPr>
          <p:nvPr/>
        </p:nvSpPr>
        <p:spPr bwMode="auto">
          <a:xfrm flipH="1">
            <a:off x="4402138" y="3030538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28"/>
          <p:cNvSpPr>
            <a:spLocks noChangeShapeType="1"/>
          </p:cNvSpPr>
          <p:nvPr/>
        </p:nvSpPr>
        <p:spPr bwMode="auto">
          <a:xfrm>
            <a:off x="7145338" y="2725738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29"/>
          <p:cNvSpPr>
            <a:spLocks noChangeShapeType="1"/>
          </p:cNvSpPr>
          <p:nvPr/>
        </p:nvSpPr>
        <p:spPr bwMode="auto">
          <a:xfrm>
            <a:off x="7145338" y="4249738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30"/>
          <p:cNvSpPr>
            <a:spLocks noChangeShapeType="1"/>
          </p:cNvSpPr>
          <p:nvPr/>
        </p:nvSpPr>
        <p:spPr bwMode="auto">
          <a:xfrm flipH="1">
            <a:off x="4630738" y="4249738"/>
            <a:ext cx="457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31"/>
          <p:cNvSpPr>
            <a:spLocks noChangeShapeType="1"/>
          </p:cNvSpPr>
          <p:nvPr/>
        </p:nvSpPr>
        <p:spPr bwMode="auto">
          <a:xfrm flipV="1">
            <a:off x="4859338" y="3030538"/>
            <a:ext cx="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32"/>
          <p:cNvSpPr>
            <a:spLocks noChangeShapeType="1"/>
          </p:cNvSpPr>
          <p:nvPr/>
        </p:nvSpPr>
        <p:spPr bwMode="auto">
          <a:xfrm>
            <a:off x="4859338" y="3868738"/>
            <a:ext cx="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" name="Object 133"/>
          <p:cNvGraphicFramePr>
            <a:graphicFrameLocks noChangeAspect="1"/>
          </p:cNvGraphicFramePr>
          <p:nvPr/>
        </p:nvGraphicFramePr>
        <p:xfrm>
          <a:off x="4632325" y="3376613"/>
          <a:ext cx="4619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0" name="Equation" r:id="rId9" imgW="279400" imgH="228600" progId="Equation.DSMT4">
                  <p:embed/>
                </p:oleObj>
              </mc:Choice>
              <mc:Fallback>
                <p:oleObj name="Equation" r:id="rId9" imgW="279400" imgH="228600" progId="Equation.DSMT4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5" y="3376613"/>
                        <a:ext cx="4619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34"/>
          <p:cNvGraphicFramePr>
            <a:graphicFrameLocks noChangeAspect="1"/>
          </p:cNvGraphicFramePr>
          <p:nvPr/>
        </p:nvGraphicFramePr>
        <p:xfrm>
          <a:off x="4062413" y="1287463"/>
          <a:ext cx="3921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1" name="Equation" r:id="rId11" imgW="203112" imgH="228501" progId="Equation.DSMT4">
                  <p:embed/>
                </p:oleObj>
              </mc:Choice>
              <mc:Fallback>
                <p:oleObj name="Equation" r:id="rId11" imgW="203112" imgH="228501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1287463"/>
                        <a:ext cx="3921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35"/>
          <p:cNvGraphicFramePr>
            <a:graphicFrameLocks noChangeAspect="1"/>
          </p:cNvGraphicFramePr>
          <p:nvPr/>
        </p:nvGraphicFramePr>
        <p:xfrm>
          <a:off x="8307388" y="2446338"/>
          <a:ext cx="384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2" name="Equation" r:id="rId13" imgW="203112" imgH="228501" progId="Equation.DSMT4">
                  <p:embed/>
                </p:oleObj>
              </mc:Choice>
              <mc:Fallback>
                <p:oleObj name="Equation" r:id="rId13" imgW="203112" imgH="228501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388" y="2446338"/>
                        <a:ext cx="3841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36"/>
          <p:cNvGraphicFramePr>
            <a:graphicFrameLocks noChangeAspect="1"/>
          </p:cNvGraphicFramePr>
          <p:nvPr/>
        </p:nvGraphicFramePr>
        <p:xfrm>
          <a:off x="8345488" y="3260725"/>
          <a:ext cx="3333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3" name="Equation" r:id="rId14" imgW="165028" imgH="228501" progId="Equation.DSMT4">
                  <p:embed/>
                </p:oleObj>
              </mc:Choice>
              <mc:Fallback>
                <p:oleObj name="Equation" r:id="rId14" imgW="165028" imgH="228501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5488" y="3260725"/>
                        <a:ext cx="3333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37"/>
          <p:cNvGraphicFramePr>
            <a:graphicFrameLocks noChangeAspect="1"/>
          </p:cNvGraphicFramePr>
          <p:nvPr/>
        </p:nvGraphicFramePr>
        <p:xfrm>
          <a:off x="4081463" y="2066925"/>
          <a:ext cx="2952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4" name="Equation" r:id="rId16" imgW="165028" imgH="228501" progId="Equation.DSMT4">
                  <p:embed/>
                </p:oleObj>
              </mc:Choice>
              <mc:Fallback>
                <p:oleObj name="Equation" r:id="rId16" imgW="165028" imgH="228501" progId="Equation.DSMT4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2066925"/>
                        <a:ext cx="29527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38"/>
          <p:cNvGraphicFramePr>
            <a:graphicFrameLocks noChangeAspect="1"/>
          </p:cNvGraphicFramePr>
          <p:nvPr/>
        </p:nvGraphicFramePr>
        <p:xfrm>
          <a:off x="4067175" y="2565400"/>
          <a:ext cx="282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5" name="Equation" r:id="rId18" imgW="190500" imgH="228600" progId="Equation.DSMT4">
                  <p:embed/>
                </p:oleObj>
              </mc:Choice>
              <mc:Fallback>
                <p:oleObj name="Equation" r:id="rId18" imgW="190500" imgH="2286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565400"/>
                        <a:ext cx="2825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39"/>
          <p:cNvGraphicFramePr>
            <a:graphicFrameLocks noChangeAspect="1"/>
          </p:cNvGraphicFramePr>
          <p:nvPr/>
        </p:nvGraphicFramePr>
        <p:xfrm>
          <a:off x="8316913" y="2708275"/>
          <a:ext cx="273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6" name="Equation" r:id="rId20" imgW="190500" imgH="228600" progId="Equation.DSMT4">
                  <p:embed/>
                </p:oleObj>
              </mc:Choice>
              <mc:Fallback>
                <p:oleObj name="Equation" r:id="rId20" imgW="190500" imgH="228600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2708275"/>
                        <a:ext cx="2730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40"/>
          <p:cNvGraphicFramePr>
            <a:graphicFrameLocks noChangeAspect="1"/>
          </p:cNvGraphicFramePr>
          <p:nvPr/>
        </p:nvGraphicFramePr>
        <p:xfrm>
          <a:off x="8310563" y="4014788"/>
          <a:ext cx="4397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7" name="Equation" r:id="rId21" imgW="215806" imgH="228501" progId="Equation.DSMT4">
                  <p:embed/>
                </p:oleObj>
              </mc:Choice>
              <mc:Fallback>
                <p:oleObj name="Equation" r:id="rId21" imgW="215806" imgH="228501" progId="Equation.DSMT4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0563" y="4014788"/>
                        <a:ext cx="4397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41"/>
          <p:cNvGraphicFramePr>
            <a:graphicFrameLocks noChangeAspect="1"/>
          </p:cNvGraphicFramePr>
          <p:nvPr/>
        </p:nvGraphicFramePr>
        <p:xfrm>
          <a:off x="4046538" y="2878138"/>
          <a:ext cx="4318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8" name="Equation" r:id="rId23" imgW="215806" imgH="228501" progId="Equation.DSMT4">
                  <p:embed/>
                </p:oleObj>
              </mc:Choice>
              <mc:Fallback>
                <p:oleObj name="Equation" r:id="rId23" imgW="215806" imgH="228501" progId="Equation.DSMT4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2878138"/>
                        <a:ext cx="4318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57"/>
          <p:cNvSpPr txBox="1">
            <a:spLocks noChangeArrowheads="1"/>
          </p:cNvSpPr>
          <p:nvPr/>
        </p:nvSpPr>
        <p:spPr bwMode="auto">
          <a:xfrm>
            <a:off x="7450138" y="112553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</a:t>
            </a:r>
            <a:r>
              <a:rPr lang="en-US" altLang="zh-CN" sz="1600"/>
              <a:t> </a:t>
            </a:r>
            <a:r>
              <a:rPr lang="zh-CN" altLang="en-US" sz="2400"/>
              <a:t>区</a:t>
            </a:r>
          </a:p>
        </p:txBody>
      </p:sp>
      <p:sp>
        <p:nvSpPr>
          <p:cNvPr id="35" name="Text Box 158"/>
          <p:cNvSpPr txBox="1">
            <a:spLocks noChangeArrowheads="1"/>
          </p:cNvSpPr>
          <p:nvPr/>
        </p:nvSpPr>
        <p:spPr bwMode="auto">
          <a:xfrm>
            <a:off x="4554538" y="11255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P</a:t>
            </a:r>
            <a:r>
              <a:rPr lang="en-US" altLang="zh-CN" sz="1600"/>
              <a:t> </a:t>
            </a:r>
            <a:r>
              <a:rPr lang="zh-CN" altLang="en-US" sz="2400"/>
              <a:t>区</a:t>
            </a: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417840"/>
              </p:ext>
            </p:extLst>
          </p:nvPr>
        </p:nvGraphicFramePr>
        <p:xfrm>
          <a:off x="323528" y="5733256"/>
          <a:ext cx="529431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9" name="公式" r:id="rId24" imgW="2276410" imgH="342900" progId="Equation.3">
                  <p:embed/>
                </p:oleObj>
              </mc:Choice>
              <mc:Fallback>
                <p:oleObj name="公式" r:id="rId24" imgW="2276410" imgH="342900" progId="Equation.3">
                  <p:embed/>
                  <p:pic>
                    <p:nvPicPr>
                      <p:cNvPr id="0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733256"/>
                        <a:ext cx="5294312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651500" y="5732463"/>
          <a:ext cx="25225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0" name="Equation" r:id="rId26" imgW="1057300" imgH="333450" progId="Equation.DSMT4">
                  <p:embed/>
                </p:oleObj>
              </mc:Choice>
              <mc:Fallback>
                <p:oleObj name="Equation" r:id="rId26" imgW="1057300" imgH="33345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732463"/>
                        <a:ext cx="252253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5" grpId="0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4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323850" y="188913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已知平衡时势垒区中的载流子浓度及其乘积为</a:t>
            </a:r>
          </a:p>
        </p:txBody>
      </p:sp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2555875" y="908050"/>
          <a:ext cx="32559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Equation" r:id="rId3" imgW="1419278" imgH="352350" progId="Equation.DSMT4">
                  <p:embed/>
                </p:oleObj>
              </mc:Choice>
              <mc:Fallback>
                <p:oleObj name="Equation" r:id="rId3" imgW="1419278" imgH="35235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908050"/>
                        <a:ext cx="32559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1979613" y="1989138"/>
          <a:ext cx="44942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name="Equation" r:id="rId5" imgW="1952521" imgH="352350" progId="Equation.DSMT4">
                  <p:embed/>
                </p:oleObj>
              </mc:Choice>
              <mc:Fallback>
                <p:oleObj name="Equation" r:id="rId5" imgW="1952521" imgH="35235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989138"/>
                        <a:ext cx="449421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1776413" y="3141663"/>
          <a:ext cx="524668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Equation" r:id="rId7" imgW="2295590" imgH="352350" progId="Equation.DSMT4">
                  <p:embed/>
                </p:oleObj>
              </mc:Choice>
              <mc:Fallback>
                <p:oleObj name="Equation" r:id="rId7" imgW="2295590" imgH="35235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3141663"/>
                        <a:ext cx="524668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23850" y="4149725"/>
            <a:ext cx="8586788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FFCC"/>
                </a:solidFill>
              </a:rPr>
              <a:t>        </a:t>
            </a:r>
            <a:r>
              <a:rPr lang="zh-CN" altLang="en-US" sz="2400" dirty="0">
                <a:solidFill>
                  <a:srgbClr val="FFFFCC"/>
                </a:solidFill>
              </a:rPr>
              <a:t>以上关于平衡</a:t>
            </a:r>
            <a:r>
              <a:rPr lang="zh-CN" altLang="en-US" sz="1600" dirty="0">
                <a:solidFill>
                  <a:srgbClr val="FFFFCC"/>
                </a:solidFill>
              </a:rPr>
              <a:t> </a:t>
            </a:r>
            <a:r>
              <a:rPr lang="en-US" altLang="zh-CN" sz="2400" dirty="0">
                <a:solidFill>
                  <a:srgbClr val="FFFFCC"/>
                </a:solidFill>
              </a:rPr>
              <a:t>PN</a:t>
            </a:r>
            <a:r>
              <a:rPr lang="en-US" altLang="zh-CN" sz="16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CC"/>
                </a:solidFill>
              </a:rPr>
              <a:t>结的各公式，都可推广到有外加电压时的情形</a:t>
            </a:r>
            <a:r>
              <a:rPr lang="zh-CN" altLang="en-US" sz="12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CC"/>
                </a:solidFill>
              </a:rPr>
              <a:t>。 如果设外加电压全部降落在耗尽区上， 则</a:t>
            </a:r>
            <a:r>
              <a:rPr lang="zh-CN" altLang="en-US" sz="12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只需将各公式中的</a:t>
            </a:r>
            <a:r>
              <a:rPr lang="zh-CN" altLang="en-US" sz="16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 i="1" dirty="0" err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altLang="zh-CN" sz="2400" baseline="-25000" dirty="0" err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</a:t>
            </a:r>
            <a:r>
              <a:rPr lang="en-US" altLang="zh-CN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 </a:t>
            </a:r>
            <a:r>
              <a:rPr lang="en-US" altLang="zh-CN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2400" i="1" dirty="0" err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altLang="zh-CN" sz="2400" baseline="-25000" dirty="0" err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</a:t>
            </a:r>
            <a:r>
              <a:rPr lang="en-US" altLang="zh-CN" sz="2400" i="1" baseline="-25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–</a:t>
            </a:r>
            <a:r>
              <a:rPr lang="en-US" altLang="zh-CN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altLang="zh-CN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  <a:r>
              <a:rPr lang="zh-CN" alt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代替即可。注意外加电压的参考极性与</a:t>
            </a:r>
            <a:r>
              <a:rPr lang="zh-CN" altLang="en-US" sz="16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 i="1" dirty="0" err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altLang="zh-CN" sz="2400" baseline="-25000" dirty="0" err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</a:t>
            </a:r>
            <a:r>
              <a:rPr lang="en-US" altLang="zh-CN" sz="1600" baseline="-25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相反。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" grpId="0" autoUpdateAnimBg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50825" y="3284538"/>
            <a:ext cx="859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FFCC"/>
                </a:solidFill>
              </a:rPr>
              <a:t>        </a:t>
            </a:r>
            <a:r>
              <a:rPr lang="zh-CN" altLang="en-US" sz="2400">
                <a:solidFill>
                  <a:srgbClr val="FFFFCC"/>
                </a:solidFill>
              </a:rPr>
              <a:t>则当有外加电压</a:t>
            </a:r>
            <a:r>
              <a:rPr lang="zh-CN" altLang="en-US" sz="1400">
                <a:solidFill>
                  <a:srgbClr val="FFFFCC"/>
                </a:solidFill>
              </a:rPr>
              <a:t> </a:t>
            </a:r>
            <a:r>
              <a:rPr lang="en-US" altLang="zh-CN" sz="2400" i="1">
                <a:solidFill>
                  <a:srgbClr val="FFFFCC"/>
                </a:solidFill>
              </a:rPr>
              <a:t>V </a:t>
            </a:r>
            <a:r>
              <a:rPr lang="zh-CN" altLang="en-US" sz="2400">
                <a:solidFill>
                  <a:srgbClr val="FFFFCC"/>
                </a:solidFill>
              </a:rPr>
              <a:t>时，势垒区中的载流子浓度乘积为</a:t>
            </a:r>
          </a:p>
        </p:txBody>
      </p:sp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1209675" y="4224338"/>
          <a:ext cx="50419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Equation" r:id="rId3" imgW="2219412" imgH="352350" progId="Equation.DSMT4">
                  <p:embed/>
                </p:oleObj>
              </mc:Choice>
              <mc:Fallback>
                <p:oleObj name="Equation" r:id="rId3" imgW="2219412" imgH="35235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4224338"/>
                        <a:ext cx="504190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15"/>
          <p:cNvGraphicFramePr>
            <a:graphicFrameLocks noChangeAspect="1"/>
          </p:cNvGraphicFramePr>
          <p:nvPr/>
        </p:nvGraphicFramePr>
        <p:xfrm>
          <a:off x="2001838" y="1920875"/>
          <a:ext cx="524668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5" imgW="2295590" imgH="352350" progId="Equation.DSMT4">
                  <p:embed/>
                </p:oleObj>
              </mc:Choice>
              <mc:Fallback>
                <p:oleObj name="Equation" r:id="rId5" imgW="2295590" imgH="35235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1920875"/>
                        <a:ext cx="524668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16"/>
          <p:cNvGraphicFramePr>
            <a:graphicFrameLocks noChangeAspect="1"/>
          </p:cNvGraphicFramePr>
          <p:nvPr/>
        </p:nvGraphicFramePr>
        <p:xfrm>
          <a:off x="6249988" y="4224338"/>
          <a:ext cx="20335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Equation" r:id="rId7" imgW="847677" imgH="352350" progId="Equation.DSMT4">
                  <p:embed/>
                </p:oleObj>
              </mc:Choice>
              <mc:Fallback>
                <p:oleObj name="Equation" r:id="rId7" imgW="847677" imgH="35235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988" y="4224338"/>
                        <a:ext cx="2033587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1403350" y="3068638"/>
            <a:ext cx="6840538" cy="345598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901700" y="188913"/>
            <a:ext cx="55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已知平衡时势垒区中的载流子浓度为</a:t>
            </a:r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/>
        </p:nvGraphicFramePr>
        <p:xfrm>
          <a:off x="2555875" y="765175"/>
          <a:ext cx="32559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2" name="Equation" r:id="rId3" imgW="1419278" imgH="352350" progId="Equation.DSMT4">
                  <p:embed/>
                </p:oleObj>
              </mc:Choice>
              <mc:Fallback>
                <p:oleObj name="Equation" r:id="rId3" imgW="1419278" imgH="35235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765175"/>
                        <a:ext cx="32559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2"/>
          <p:cNvGraphicFramePr>
            <a:graphicFrameLocks noChangeAspect="1"/>
          </p:cNvGraphicFramePr>
          <p:nvPr/>
        </p:nvGraphicFramePr>
        <p:xfrm>
          <a:off x="1979613" y="1844675"/>
          <a:ext cx="44942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3" name="Equation" r:id="rId5" imgW="1952521" imgH="352350" progId="Equation.DSMT4">
                  <p:embed/>
                </p:oleObj>
              </mc:Choice>
              <mc:Fallback>
                <p:oleObj name="Equation" r:id="rId5" imgW="1952521" imgH="35235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844675"/>
                        <a:ext cx="449421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3033713" y="5584825"/>
            <a:ext cx="1150937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>
            <a:off x="3033713" y="4459288"/>
            <a:ext cx="1150937" cy="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5915025" y="4459288"/>
            <a:ext cx="1150938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5915025" y="5584825"/>
            <a:ext cx="1150938" cy="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2457450" y="4198938"/>
          <a:ext cx="6127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4" name="Equation" r:id="rId7" imgW="142900" imgH="76140" progId="Equation.DSMT4">
                  <p:embed/>
                </p:oleObj>
              </mc:Choice>
              <mc:Fallback>
                <p:oleObj name="Equation" r:id="rId7" imgW="142900" imgH="761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4198938"/>
                        <a:ext cx="6127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2427288" y="5278438"/>
          <a:ext cx="5254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5" name="Equation" r:id="rId9" imgW="104812" imgH="76140" progId="Equation.DSMT4">
                  <p:embed/>
                </p:oleObj>
              </mc:Choice>
              <mc:Fallback>
                <p:oleObj name="Equation" r:id="rId9" imgW="104812" imgH="761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5278438"/>
                        <a:ext cx="5254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263900" y="3935413"/>
          <a:ext cx="584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6" name="Equation" r:id="rId11" imgW="133446" imgH="114210" progId="Equation.DSMT4">
                  <p:embed/>
                </p:oleObj>
              </mc:Choice>
              <mc:Fallback>
                <p:oleObj name="Equation" r:id="rId11" imgW="133446" imgH="11421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935413"/>
                        <a:ext cx="584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3249613" y="5057775"/>
          <a:ext cx="5254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7" name="Equation" r:id="rId13" imgW="104812" imgH="114210" progId="Equation.DSMT4">
                  <p:embed/>
                </p:oleObj>
              </mc:Choice>
              <mc:Fallback>
                <p:oleObj name="Equation" r:id="rId13" imgW="104812" imgH="11421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5057775"/>
                        <a:ext cx="5254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6242050" y="3943350"/>
          <a:ext cx="4968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8" name="Equation" r:id="rId15" imgW="95357" imgH="104760" progId="Equation.DSMT4">
                  <p:embed/>
                </p:oleObj>
              </mc:Choice>
              <mc:Fallback>
                <p:oleObj name="Equation" r:id="rId15" imgW="95357" imgH="1047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3943350"/>
                        <a:ext cx="4968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6156325" y="5076825"/>
          <a:ext cx="5556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" name="Equation" r:id="rId17" imgW="114266" imgH="104760" progId="Equation.DSMT4">
                  <p:embed/>
                </p:oleObj>
              </mc:Choice>
              <mc:Fallback>
                <p:oleObj name="Equation" r:id="rId17" imgW="114266" imgH="1047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076825"/>
                        <a:ext cx="5556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reeform 42"/>
          <p:cNvSpPr>
            <a:spLocks/>
          </p:cNvSpPr>
          <p:nvPr/>
        </p:nvSpPr>
        <p:spPr bwMode="auto">
          <a:xfrm>
            <a:off x="4186238" y="4457700"/>
            <a:ext cx="1725612" cy="1127125"/>
          </a:xfrm>
          <a:custGeom>
            <a:avLst/>
            <a:gdLst>
              <a:gd name="T0" fmla="*/ 0 w 1089"/>
              <a:gd name="T1" fmla="*/ 0 h 680"/>
              <a:gd name="T2" fmla="*/ 2147483647 w 1089"/>
              <a:gd name="T3" fmla="*/ 2147483647 h 680"/>
              <a:gd name="T4" fmla="*/ 2147483647 w 1089"/>
              <a:gd name="T5" fmla="*/ 2147483647 h 680"/>
              <a:gd name="T6" fmla="*/ 2147483647 w 1089"/>
              <a:gd name="T7" fmla="*/ 2147483647 h 680"/>
              <a:gd name="T8" fmla="*/ 2147483647 w 1089"/>
              <a:gd name="T9" fmla="*/ 2147483647 h 680"/>
              <a:gd name="T10" fmla="*/ 2147483647 w 1089"/>
              <a:gd name="T11" fmla="*/ 2147483647 h 680"/>
              <a:gd name="T12" fmla="*/ 2147483647 w 1089"/>
              <a:gd name="T13" fmla="*/ 2147483647 h 6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89" h="680">
                <a:moveTo>
                  <a:pt x="0" y="0"/>
                </a:moveTo>
                <a:cubicBezTo>
                  <a:pt x="38" y="7"/>
                  <a:pt x="76" y="15"/>
                  <a:pt x="136" y="45"/>
                </a:cubicBezTo>
                <a:cubicBezTo>
                  <a:pt x="196" y="75"/>
                  <a:pt x="295" y="128"/>
                  <a:pt x="363" y="181"/>
                </a:cubicBezTo>
                <a:cubicBezTo>
                  <a:pt x="431" y="234"/>
                  <a:pt x="492" y="310"/>
                  <a:pt x="545" y="363"/>
                </a:cubicBezTo>
                <a:cubicBezTo>
                  <a:pt x="598" y="416"/>
                  <a:pt x="636" y="461"/>
                  <a:pt x="681" y="499"/>
                </a:cubicBezTo>
                <a:cubicBezTo>
                  <a:pt x="726" y="537"/>
                  <a:pt x="749" y="560"/>
                  <a:pt x="817" y="590"/>
                </a:cubicBezTo>
                <a:cubicBezTo>
                  <a:pt x="885" y="620"/>
                  <a:pt x="987" y="650"/>
                  <a:pt x="1089" y="680"/>
                </a:cubicBezTo>
              </a:path>
            </a:pathLst>
          </a:custGeom>
          <a:noFill/>
          <a:ln w="28575" cmpd="sng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Freeform 43"/>
          <p:cNvSpPr>
            <a:spLocks/>
          </p:cNvSpPr>
          <p:nvPr/>
        </p:nvSpPr>
        <p:spPr bwMode="auto">
          <a:xfrm flipH="1">
            <a:off x="4184650" y="4459288"/>
            <a:ext cx="1730375" cy="1125537"/>
          </a:xfrm>
          <a:custGeom>
            <a:avLst/>
            <a:gdLst>
              <a:gd name="T0" fmla="*/ 0 w 1089"/>
              <a:gd name="T1" fmla="*/ 0 h 680"/>
              <a:gd name="T2" fmla="*/ 2147483647 w 1089"/>
              <a:gd name="T3" fmla="*/ 2147483647 h 680"/>
              <a:gd name="T4" fmla="*/ 2147483647 w 1089"/>
              <a:gd name="T5" fmla="*/ 2147483647 h 680"/>
              <a:gd name="T6" fmla="*/ 2147483647 w 1089"/>
              <a:gd name="T7" fmla="*/ 2147483647 h 680"/>
              <a:gd name="T8" fmla="*/ 2147483647 w 1089"/>
              <a:gd name="T9" fmla="*/ 2147483647 h 680"/>
              <a:gd name="T10" fmla="*/ 2147483647 w 1089"/>
              <a:gd name="T11" fmla="*/ 2147483647 h 680"/>
              <a:gd name="T12" fmla="*/ 2147483647 w 1089"/>
              <a:gd name="T13" fmla="*/ 2147483647 h 6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89" h="680">
                <a:moveTo>
                  <a:pt x="0" y="0"/>
                </a:moveTo>
                <a:cubicBezTo>
                  <a:pt x="38" y="7"/>
                  <a:pt x="76" y="15"/>
                  <a:pt x="136" y="45"/>
                </a:cubicBezTo>
                <a:cubicBezTo>
                  <a:pt x="196" y="75"/>
                  <a:pt x="295" y="128"/>
                  <a:pt x="363" y="181"/>
                </a:cubicBezTo>
                <a:cubicBezTo>
                  <a:pt x="431" y="234"/>
                  <a:pt x="492" y="310"/>
                  <a:pt x="545" y="363"/>
                </a:cubicBezTo>
                <a:cubicBezTo>
                  <a:pt x="598" y="416"/>
                  <a:pt x="636" y="461"/>
                  <a:pt x="681" y="499"/>
                </a:cubicBezTo>
                <a:cubicBezTo>
                  <a:pt x="726" y="537"/>
                  <a:pt x="749" y="560"/>
                  <a:pt x="817" y="590"/>
                </a:cubicBezTo>
                <a:cubicBezTo>
                  <a:pt x="885" y="620"/>
                  <a:pt x="987" y="650"/>
                  <a:pt x="1089" y="680"/>
                </a:cubicBezTo>
              </a:path>
            </a:pathLst>
          </a:custGeom>
          <a:noFill/>
          <a:ln w="28575" cmpd="sng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4186238" y="3916363"/>
            <a:ext cx="0" cy="20288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5051425" y="3924300"/>
            <a:ext cx="0" cy="2028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5915025" y="3916363"/>
            <a:ext cx="0" cy="20288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2170113" y="3549650"/>
          <a:ext cx="16351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0" name="Equation" r:id="rId19" imgW="590511" imgH="76140" progId="Equation.DSMT4">
                  <p:embed/>
                </p:oleObj>
              </mc:Choice>
              <mc:Fallback>
                <p:oleObj name="Equation" r:id="rId19" imgW="590511" imgH="761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3549650"/>
                        <a:ext cx="16351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149"/>
          <p:cNvGrpSpPr>
            <a:grpSpLocks/>
          </p:cNvGrpSpPr>
          <p:nvPr/>
        </p:nvGrpSpPr>
        <p:grpSpPr bwMode="auto">
          <a:xfrm>
            <a:off x="3035300" y="3908425"/>
            <a:ext cx="4397375" cy="2201863"/>
            <a:chOff x="657" y="1525"/>
            <a:chExt cx="2770" cy="1329"/>
          </a:xfrm>
        </p:grpSpPr>
        <p:sp>
          <p:nvSpPr>
            <p:cNvPr id="28697" name="Line 12"/>
            <p:cNvSpPr>
              <a:spLocks noChangeShapeType="1"/>
            </p:cNvSpPr>
            <p:nvPr/>
          </p:nvSpPr>
          <p:spPr bwMode="auto">
            <a:xfrm flipV="1">
              <a:off x="657" y="1525"/>
              <a:ext cx="0" cy="1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8" name="Line 13"/>
            <p:cNvSpPr>
              <a:spLocks noChangeShapeType="1"/>
            </p:cNvSpPr>
            <p:nvPr/>
          </p:nvSpPr>
          <p:spPr bwMode="auto">
            <a:xfrm flipV="1">
              <a:off x="657" y="2750"/>
              <a:ext cx="2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8699" name="Object 12"/>
            <p:cNvGraphicFramePr>
              <a:graphicFrameLocks noChangeAspect="1"/>
            </p:cNvGraphicFramePr>
            <p:nvPr/>
          </p:nvGraphicFramePr>
          <p:xfrm>
            <a:off x="3243" y="2659"/>
            <a:ext cx="184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01" name="Equation" r:id="rId21" imgW="0" imgH="19170" progId="Equation.DSMT4">
                    <p:embed/>
                  </p:oleObj>
                </mc:Choice>
                <mc:Fallback>
                  <p:oleObj name="Equation" r:id="rId21" imgW="0" imgH="1917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2659"/>
                          <a:ext cx="184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3906838" y="5805488"/>
          <a:ext cx="558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2" name="Equation" r:id="rId23" imgW="209623" imgH="180900" progId="Equation.DSMT4">
                  <p:embed/>
                </p:oleObj>
              </mc:Choice>
              <mc:Fallback>
                <p:oleObj name="Equation" r:id="rId23" imgW="209623" imgH="180900" progId="Equation.DSMT4">
                  <p:embed/>
                  <p:pic>
                    <p:nvPicPr>
                      <p:cNvPr id="0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5805488"/>
                        <a:ext cx="5588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5738813" y="5819775"/>
          <a:ext cx="346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3" name="Equation" r:id="rId25" imgW="104812" imgH="171450" progId="Equation.DSMT4">
                  <p:embed/>
                </p:oleObj>
              </mc:Choice>
              <mc:Fallback>
                <p:oleObj name="Equation" r:id="rId25" imgW="104812" imgH="171450" progId="Equation.DSMT4">
                  <p:embed/>
                  <p:pic>
                    <p:nvPicPr>
                      <p:cNvPr id="0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3" y="5819775"/>
                        <a:ext cx="3460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" grpId="0" autoUpdateAnimBg="0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77813" y="908050"/>
            <a:ext cx="8686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FF00"/>
                </a:solidFill>
                <a:latin typeface="宋体" pitchFamily="2" charset="-122"/>
              </a:rPr>
              <a:t>    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平衡状态</a:t>
            </a:r>
            <a:r>
              <a:rPr lang="zh-CN" altLang="en-US" sz="2400" dirty="0">
                <a:solidFill>
                  <a:srgbClr val="FFFFCC"/>
                </a:solidFill>
                <a:latin typeface="宋体" pitchFamily="2" charset="-122"/>
              </a:rPr>
              <a:t>：</a:t>
            </a:r>
            <a:r>
              <a:rPr lang="en-US" altLang="zh-CN" sz="2400" dirty="0">
                <a:solidFill>
                  <a:srgbClr val="FFFFCC"/>
                </a:solidFill>
              </a:rPr>
              <a:t>PN</a:t>
            </a:r>
            <a:r>
              <a:rPr lang="en-US" altLang="zh-CN" sz="16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CC"/>
                </a:solidFill>
              </a:rPr>
              <a:t>结内部的温度均匀稳定，不存在外加电压、光照、磁场、辐射等外作用。        </a:t>
            </a:r>
            <a:endParaRPr lang="zh-CN" alt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79388" y="26035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2.1  PN</a:t>
            </a:r>
            <a:r>
              <a:rPr lang="en-US" altLang="zh-CN" sz="160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320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结的平衡状态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7175" y="2038350"/>
            <a:ext cx="8512175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FFFF00"/>
                </a:solidFill>
                <a:latin typeface="宋体" pitchFamily="2" charset="-122"/>
              </a:rPr>
              <a:t>    </a:t>
            </a:r>
            <a:r>
              <a:rPr lang="zh-CN" altLang="en-US" sz="2400">
                <a:solidFill>
                  <a:srgbClr val="FFFFCC"/>
                </a:solidFill>
              </a:rPr>
              <a:t>本课程不讨论外加</a:t>
            </a:r>
            <a:r>
              <a:rPr lang="zh-CN" altLang="en-US" sz="2400">
                <a:solidFill>
                  <a:srgbClr val="FFFF00"/>
                </a:solidFill>
              </a:rPr>
              <a:t>磁场</a:t>
            </a:r>
            <a:r>
              <a:rPr lang="zh-CN" altLang="en-US" sz="2400">
                <a:solidFill>
                  <a:srgbClr val="FFFFCC"/>
                </a:solidFill>
              </a:rPr>
              <a:t>、</a:t>
            </a:r>
            <a:r>
              <a:rPr lang="zh-CN" altLang="en-US" sz="2400">
                <a:solidFill>
                  <a:srgbClr val="FFFF00"/>
                </a:solidFill>
              </a:rPr>
              <a:t>光照</a:t>
            </a:r>
            <a:r>
              <a:rPr lang="zh-CN" altLang="en-US" sz="2400">
                <a:solidFill>
                  <a:srgbClr val="FFFFCC"/>
                </a:solidFill>
              </a:rPr>
              <a:t>和</a:t>
            </a:r>
            <a:r>
              <a:rPr lang="zh-CN" altLang="en-US" sz="2400">
                <a:solidFill>
                  <a:srgbClr val="FFFF00"/>
                </a:solidFill>
              </a:rPr>
              <a:t>辐射</a:t>
            </a:r>
            <a:r>
              <a:rPr lang="zh-CN" altLang="en-US" sz="2400">
                <a:solidFill>
                  <a:srgbClr val="FFFFCC"/>
                </a:solidFill>
              </a:rPr>
              <a:t>等外界因素的作用，因此这里提到的平衡状态就是指</a:t>
            </a:r>
            <a:r>
              <a:rPr lang="zh-CN" altLang="en-US" sz="2400">
                <a:solidFill>
                  <a:srgbClr val="FF0000"/>
                </a:solidFill>
              </a:rPr>
              <a:t>没有外加电压时的情况</a:t>
            </a:r>
            <a:r>
              <a:rPr lang="zh-CN" altLang="en-US" sz="2400">
                <a:solidFill>
                  <a:srgbClr val="FFFFCC"/>
                </a:solidFill>
              </a:rPr>
              <a:t>。       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670050" y="3357563"/>
          <a:ext cx="563880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位图图像" r:id="rId3" imgW="14323810" imgH="8647619" progId="PBrush">
                  <p:embed/>
                </p:oleObj>
              </mc:Choice>
              <mc:Fallback>
                <p:oleObj name="位图图像" r:id="rId3" imgW="14323810" imgH="8647619" progId="PBrush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3357563"/>
                        <a:ext cx="5638800" cy="340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3851275" y="5516563"/>
            <a:ext cx="144463" cy="1444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7" name="直接箭头连接符 6"/>
          <p:cNvCxnSpPr>
            <a:cxnSpLocks noChangeShapeType="1"/>
            <a:stCxn id="4" idx="0"/>
          </p:cNvCxnSpPr>
          <p:nvPr/>
        </p:nvCxnSpPr>
        <p:spPr bwMode="auto">
          <a:xfrm flipH="1" flipV="1">
            <a:off x="3276600" y="4508500"/>
            <a:ext cx="647700" cy="10080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1692275" y="4149725"/>
            <a:ext cx="2087563" cy="358775"/>
          </a:xfrm>
          <a:prstGeom prst="wedgeRoundRectCallout">
            <a:avLst>
              <a:gd name="adj1" fmla="val 31792"/>
              <a:gd name="adj2" fmla="val 10676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647825" y="4149725"/>
            <a:ext cx="19768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  外加</a:t>
            </a:r>
            <a:r>
              <a:rPr lang="zh-CN" altLang="en-US" dirty="0"/>
              <a:t>电压</a:t>
            </a:r>
            <a:r>
              <a:rPr lang="en-US" altLang="zh-CN" i="1" dirty="0" smtClean="0"/>
              <a:t>V=</a:t>
            </a:r>
            <a:r>
              <a:rPr lang="en-US" altLang="zh-CN" dirty="0" smtClean="0"/>
              <a:t>0V</a:t>
            </a:r>
            <a:endParaRPr lang="zh-CN" altLang="en-US" dirty="0"/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5" grpId="0"/>
      <p:bldP spid="4" grpId="0" animBg="1"/>
      <p:bldP spid="11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23850" y="404813"/>
            <a:ext cx="8588375" cy="597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60000"/>
              </a:lnSpc>
              <a:defRPr/>
            </a:pPr>
            <a:r>
              <a:rPr lang="en-US" altLang="zh-CN" dirty="0" smtClean="0">
                <a:solidFill>
                  <a:srgbClr val="FFFFCC"/>
                </a:solidFill>
              </a:rPr>
              <a:t> </a:t>
            </a:r>
            <a:r>
              <a:rPr lang="en-US" altLang="zh-CN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2.1.5</a:t>
            </a:r>
            <a:r>
              <a:rPr lang="en-US" altLang="zh-CN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耗尽近似和中性近似的适用性</a:t>
            </a:r>
            <a:endParaRPr lang="zh-CN" altLang="en-US" sz="2800" dirty="0" smtClean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dirty="0" smtClean="0">
                <a:solidFill>
                  <a:srgbClr val="66FFFF"/>
                </a:solidFill>
              </a:rPr>
              <a:t>        </a:t>
            </a:r>
            <a:r>
              <a:rPr lang="zh-CN" altLang="en-US" dirty="0" smtClean="0">
                <a:solidFill>
                  <a:srgbClr val="FFFFCC"/>
                </a:solidFill>
              </a:rPr>
              <a:t>以上在求解</a:t>
            </a:r>
            <a:r>
              <a:rPr lang="zh-CN" altLang="en-US" dirty="0" smtClean="0">
                <a:solidFill>
                  <a:srgbClr val="FFFFCC"/>
                </a:solidFill>
                <a:latin typeface="宋体" pitchFamily="2" charset="-122"/>
              </a:rPr>
              <a:t>泊松方程时采用了</a:t>
            </a:r>
            <a:r>
              <a:rPr lang="zh-CN" altLang="en-US" dirty="0" smtClean="0">
                <a:solidFill>
                  <a:srgbClr val="FFFFCC"/>
                </a:solidFill>
              </a:rPr>
              <a:t>耗尽近似和中性近似。实际上载流子在所谓的耗尽区内并未严格耗尽，这从</a:t>
            </a:r>
            <a:r>
              <a:rPr lang="zh-CN" altLang="en-US" sz="1200" dirty="0" smtClean="0">
                <a:solidFill>
                  <a:srgbClr val="FFFFCC"/>
                </a:solidFill>
              </a:rPr>
              <a:t> </a:t>
            </a:r>
            <a:r>
              <a:rPr lang="en-US" altLang="zh-CN" i="1" dirty="0" smtClean="0">
                <a:solidFill>
                  <a:srgbClr val="FFFFCC"/>
                </a:solidFill>
              </a:rPr>
              <a:t>n</a:t>
            </a:r>
            <a:r>
              <a:rPr lang="en-US" altLang="zh-CN" dirty="0" smtClean="0">
                <a:solidFill>
                  <a:srgbClr val="FFFFCC"/>
                </a:solidFill>
              </a:rPr>
              <a:t>(</a:t>
            </a:r>
            <a:r>
              <a:rPr lang="en-US" altLang="zh-CN" i="1" dirty="0" smtClean="0">
                <a:solidFill>
                  <a:srgbClr val="FFFFCC"/>
                </a:solidFill>
              </a:rPr>
              <a:t>x</a:t>
            </a:r>
            <a:r>
              <a:rPr lang="en-US" altLang="zh-CN" dirty="0" smtClean="0">
                <a:solidFill>
                  <a:srgbClr val="FFFFCC"/>
                </a:solidFill>
              </a:rPr>
              <a:t>)</a:t>
            </a:r>
            <a:r>
              <a:rPr lang="en-US" altLang="zh-CN" sz="1200" dirty="0" smtClean="0">
                <a:solidFill>
                  <a:srgbClr val="FFFFCC"/>
                </a:solidFill>
              </a:rPr>
              <a:t> </a:t>
            </a:r>
            <a:r>
              <a:rPr lang="zh-CN" altLang="en-US" dirty="0" smtClean="0">
                <a:solidFill>
                  <a:srgbClr val="FFFFCC"/>
                </a:solidFill>
              </a:rPr>
              <a:t>和</a:t>
            </a:r>
            <a:r>
              <a:rPr lang="zh-CN" altLang="en-US" sz="1200" dirty="0" smtClean="0">
                <a:solidFill>
                  <a:srgbClr val="FFFFCC"/>
                </a:solidFill>
              </a:rPr>
              <a:t> </a:t>
            </a:r>
            <a:r>
              <a:rPr lang="en-US" altLang="zh-CN" i="1" dirty="0" smtClean="0">
                <a:solidFill>
                  <a:srgbClr val="FFFFCC"/>
                </a:solidFill>
              </a:rPr>
              <a:t>p</a:t>
            </a:r>
            <a:r>
              <a:rPr lang="en-US" altLang="zh-CN" dirty="0" smtClean="0">
                <a:solidFill>
                  <a:srgbClr val="FFFFCC"/>
                </a:solidFill>
              </a:rPr>
              <a:t>(</a:t>
            </a:r>
            <a:r>
              <a:rPr lang="en-US" altLang="zh-CN" i="1" dirty="0" smtClean="0">
                <a:solidFill>
                  <a:srgbClr val="FFFFCC"/>
                </a:solidFill>
              </a:rPr>
              <a:t>x</a:t>
            </a:r>
            <a:r>
              <a:rPr lang="en-US" altLang="zh-CN" dirty="0" smtClean="0">
                <a:solidFill>
                  <a:srgbClr val="FFFFCC"/>
                </a:solidFill>
              </a:rPr>
              <a:t>)</a:t>
            </a:r>
            <a:r>
              <a:rPr lang="en-US" altLang="zh-CN" sz="1200" dirty="0" smtClean="0">
                <a:solidFill>
                  <a:srgbClr val="FFFFCC"/>
                </a:solidFill>
              </a:rPr>
              <a:t> </a:t>
            </a:r>
            <a:r>
              <a:rPr lang="zh-CN" altLang="en-US" dirty="0" smtClean="0">
                <a:solidFill>
                  <a:srgbClr val="FFFFCC"/>
                </a:solidFill>
              </a:rPr>
              <a:t>的表达式也可看出来。载流子浓度在耗尽区和中性区的边界附近也是逐渐过渡的，在中性区中靠近耗尽区的地方，载流子浓度已开始减少。然而严格的计算表明，精确结果与采用耗尽近似所得到的结果是相当接近的，</a:t>
            </a:r>
            <a:r>
              <a:rPr lang="zh-CN" altLang="en-US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采用耗尽近似不致引入太大的误差，但却可使计算大为简化。所以耗尽近似在分析半导体器件时得到了广泛的应用。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dirty="0" smtClean="0">
                <a:solidFill>
                  <a:srgbClr val="FFFFCC"/>
                </a:solidFill>
              </a:rPr>
              <a:t>        本小节的其余内容请同学们自学。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8"/>
          <p:cNvSpPr>
            <a:spLocks noChangeArrowheads="1"/>
          </p:cNvSpPr>
          <p:nvPr/>
        </p:nvSpPr>
        <p:spPr bwMode="auto">
          <a:xfrm>
            <a:off x="5943600" y="4114800"/>
            <a:ext cx="2971800" cy="2352675"/>
          </a:xfrm>
          <a:prstGeom prst="foldedCorner">
            <a:avLst>
              <a:gd name="adj" fmla="val 15130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3" name="AutoShape 47"/>
          <p:cNvSpPr>
            <a:spLocks noChangeArrowheads="1"/>
          </p:cNvSpPr>
          <p:nvPr/>
        </p:nvSpPr>
        <p:spPr bwMode="auto">
          <a:xfrm>
            <a:off x="5943600" y="1600200"/>
            <a:ext cx="2971800" cy="2209800"/>
          </a:xfrm>
          <a:prstGeom prst="foldedCorner">
            <a:avLst>
              <a:gd name="adj" fmla="val 15130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7504" y="188640"/>
            <a:ext cx="830421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66FFFF"/>
                </a:solidFill>
              </a:rPr>
              <a:t> </a:t>
            </a:r>
            <a:r>
              <a:rPr lang="en-US" altLang="zh-CN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2.1.4  </a:t>
            </a:r>
            <a:r>
              <a:rPr lang="zh-CN" alt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线性缓变结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FFFFCC"/>
                </a:solidFill>
              </a:rPr>
              <a:t> </a:t>
            </a:r>
            <a:r>
              <a:rPr lang="zh-CN" altLang="en-US" sz="2400" dirty="0" smtClean="0">
                <a:solidFill>
                  <a:srgbClr val="FFFFCC"/>
                </a:solidFill>
              </a:rPr>
              <a:t>在</a:t>
            </a:r>
            <a:r>
              <a:rPr lang="zh-CN" altLang="en-US" sz="2400" dirty="0">
                <a:solidFill>
                  <a:srgbClr val="FFFFCC"/>
                </a:solidFill>
              </a:rPr>
              <a:t>线性缓变结中，杂质分布为</a:t>
            </a:r>
            <a:r>
              <a:rPr lang="zh-CN" altLang="en-US" sz="1600" dirty="0">
                <a:solidFill>
                  <a:srgbClr val="FFFFCC"/>
                </a:solidFill>
              </a:rPr>
              <a:t> </a:t>
            </a:r>
            <a:r>
              <a:rPr lang="en-US" altLang="zh-CN" sz="2400" i="1" dirty="0">
                <a:solidFill>
                  <a:srgbClr val="FFFFCC"/>
                </a:solidFill>
              </a:rPr>
              <a:t>N</a:t>
            </a:r>
            <a:r>
              <a:rPr lang="en-US" altLang="zh-CN" sz="2400" baseline="-25000" dirty="0">
                <a:solidFill>
                  <a:srgbClr val="FFFFCC"/>
                </a:solidFill>
              </a:rPr>
              <a:t>D </a:t>
            </a:r>
            <a:r>
              <a:rPr lang="en-US" altLang="zh-CN" sz="2400" dirty="0">
                <a:solidFill>
                  <a:srgbClr val="FFFFCC"/>
                </a:solidFill>
                <a:latin typeface="宋体" pitchFamily="2" charset="-122"/>
              </a:rPr>
              <a:t>-</a:t>
            </a:r>
            <a:r>
              <a:rPr lang="en-US" altLang="zh-CN" sz="2400" dirty="0">
                <a:solidFill>
                  <a:srgbClr val="FFFFCC"/>
                </a:solidFill>
              </a:rPr>
              <a:t> </a:t>
            </a:r>
            <a:r>
              <a:rPr lang="en-US" altLang="zh-CN" sz="2400" i="1" dirty="0">
                <a:solidFill>
                  <a:srgbClr val="FFFFCC"/>
                </a:solidFill>
              </a:rPr>
              <a:t>N</a:t>
            </a:r>
            <a:r>
              <a:rPr lang="en-US" altLang="zh-CN" sz="2400" baseline="-25000" dirty="0">
                <a:solidFill>
                  <a:srgbClr val="FFFFCC"/>
                </a:solidFill>
              </a:rPr>
              <a:t>A</a:t>
            </a:r>
            <a:r>
              <a:rPr lang="en-US" altLang="zh-CN" sz="2400" dirty="0">
                <a:solidFill>
                  <a:srgbClr val="FFFFCC"/>
                </a:solidFill>
              </a:rPr>
              <a:t> = </a:t>
            </a:r>
            <a:r>
              <a:rPr lang="en-US" altLang="zh-CN" sz="2400" i="1" dirty="0">
                <a:solidFill>
                  <a:srgbClr val="FFFFCC"/>
                </a:solidFill>
              </a:rPr>
              <a:t>ax </a:t>
            </a:r>
            <a:r>
              <a:rPr lang="zh-CN" altLang="en-US" sz="2400" dirty="0">
                <a:solidFill>
                  <a:srgbClr val="FFFFCC"/>
                </a:solidFill>
              </a:rPr>
              <a:t>，</a:t>
            </a:r>
          </a:p>
        </p:txBody>
      </p:sp>
      <p:sp>
        <p:nvSpPr>
          <p:cNvPr id="30725" name="Line 3"/>
          <p:cNvSpPr>
            <a:spLocks noChangeShapeType="1"/>
          </p:cNvSpPr>
          <p:nvPr/>
        </p:nvSpPr>
        <p:spPr bwMode="auto">
          <a:xfrm>
            <a:off x="6172200" y="2819400"/>
            <a:ext cx="2438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6" name="Line 4"/>
          <p:cNvSpPr>
            <a:spLocks noChangeShapeType="1"/>
          </p:cNvSpPr>
          <p:nvPr/>
        </p:nvSpPr>
        <p:spPr bwMode="auto">
          <a:xfrm flipV="1">
            <a:off x="7391400" y="1676400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Line 5"/>
          <p:cNvSpPr>
            <a:spLocks noChangeShapeType="1"/>
          </p:cNvSpPr>
          <p:nvPr/>
        </p:nvSpPr>
        <p:spPr bwMode="auto">
          <a:xfrm flipV="1">
            <a:off x="6553200" y="2159000"/>
            <a:ext cx="1676400" cy="132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28" name="Object 6"/>
          <p:cNvGraphicFramePr>
            <a:graphicFrameLocks noChangeAspect="1"/>
          </p:cNvGraphicFramePr>
          <p:nvPr/>
        </p:nvGraphicFramePr>
        <p:xfrm>
          <a:off x="7467600" y="1600200"/>
          <a:ext cx="11001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1" name="Equation" r:id="rId3" imgW="558800" imgH="228600" progId="Equation.DSMT4">
                  <p:embed/>
                </p:oleObj>
              </mc:Choice>
              <mc:Fallback>
                <p:oleObj name="Equation" r:id="rId3" imgW="5588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600200"/>
                        <a:ext cx="11001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7"/>
          <p:cNvGraphicFramePr>
            <a:graphicFrameLocks noChangeAspect="1"/>
          </p:cNvGraphicFramePr>
          <p:nvPr/>
        </p:nvGraphicFramePr>
        <p:xfrm>
          <a:off x="8610600" y="2706688"/>
          <a:ext cx="3063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2" r:id="rId5" imgW="126835" imgH="139518" progId="Equation.3">
                  <p:embed/>
                </p:oleObj>
              </mc:Choice>
              <mc:Fallback>
                <p:oleObj r:id="rId5" imgW="126835" imgH="1395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2706688"/>
                        <a:ext cx="3063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8"/>
          <p:cNvGraphicFramePr>
            <a:graphicFrameLocks noChangeAspect="1"/>
          </p:cNvGraphicFramePr>
          <p:nvPr/>
        </p:nvGraphicFramePr>
        <p:xfrm>
          <a:off x="7431088" y="2819400"/>
          <a:ext cx="255587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3" r:id="rId7" imgW="126725" imgH="177415" progId="Equation.3">
                  <p:embed/>
                </p:oleObj>
              </mc:Choice>
              <mc:Fallback>
                <p:oleObj r:id="rId7" imgW="126725" imgH="17741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088" y="2819400"/>
                        <a:ext cx="255587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Line 9"/>
          <p:cNvSpPr>
            <a:spLocks noChangeShapeType="1"/>
          </p:cNvSpPr>
          <p:nvPr/>
        </p:nvSpPr>
        <p:spPr bwMode="auto">
          <a:xfrm flipH="1" flipV="1">
            <a:off x="7391400" y="4160838"/>
            <a:ext cx="1588" cy="1849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Line 10"/>
          <p:cNvSpPr>
            <a:spLocks noChangeShapeType="1"/>
          </p:cNvSpPr>
          <p:nvPr/>
        </p:nvSpPr>
        <p:spPr bwMode="auto">
          <a:xfrm>
            <a:off x="6248400" y="5705475"/>
            <a:ext cx="2362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Freeform 11"/>
          <p:cNvSpPr>
            <a:spLocks/>
          </p:cNvSpPr>
          <p:nvPr/>
        </p:nvSpPr>
        <p:spPr bwMode="auto">
          <a:xfrm>
            <a:off x="6553200" y="4714875"/>
            <a:ext cx="1676400" cy="990600"/>
          </a:xfrm>
          <a:custGeom>
            <a:avLst/>
            <a:gdLst>
              <a:gd name="T0" fmla="*/ 0 w 1056"/>
              <a:gd name="T1" fmla="*/ 2147483647 h 720"/>
              <a:gd name="T2" fmla="*/ 2147483647 w 1056"/>
              <a:gd name="T3" fmla="*/ 2147483647 h 720"/>
              <a:gd name="T4" fmla="*/ 2147483647 w 1056"/>
              <a:gd name="T5" fmla="*/ 0 h 720"/>
              <a:gd name="T6" fmla="*/ 2147483647 w 1056"/>
              <a:gd name="T7" fmla="*/ 2147483647 h 720"/>
              <a:gd name="T8" fmla="*/ 2147483647 w 1056"/>
              <a:gd name="T9" fmla="*/ 2147483647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6" h="720">
                <a:moveTo>
                  <a:pt x="0" y="720"/>
                </a:moveTo>
                <a:cubicBezTo>
                  <a:pt x="76" y="492"/>
                  <a:pt x="152" y="264"/>
                  <a:pt x="240" y="144"/>
                </a:cubicBezTo>
                <a:cubicBezTo>
                  <a:pt x="328" y="24"/>
                  <a:pt x="432" y="0"/>
                  <a:pt x="528" y="0"/>
                </a:cubicBezTo>
                <a:cubicBezTo>
                  <a:pt x="624" y="0"/>
                  <a:pt x="728" y="24"/>
                  <a:pt x="816" y="144"/>
                </a:cubicBezTo>
                <a:cubicBezTo>
                  <a:pt x="904" y="264"/>
                  <a:pt x="980" y="492"/>
                  <a:pt x="1056" y="72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 flipV="1">
            <a:off x="6553200" y="2687638"/>
            <a:ext cx="1588" cy="131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5" name="Line 13"/>
          <p:cNvSpPr>
            <a:spLocks noChangeShapeType="1"/>
          </p:cNvSpPr>
          <p:nvPr/>
        </p:nvSpPr>
        <p:spPr bwMode="auto">
          <a:xfrm flipV="1">
            <a:off x="8229600" y="2687638"/>
            <a:ext cx="1588" cy="131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>
            <a:off x="6096000" y="5705475"/>
            <a:ext cx="2514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37" name="Object 16"/>
          <p:cNvGraphicFramePr>
            <a:graphicFrameLocks noChangeAspect="1"/>
          </p:cNvGraphicFramePr>
          <p:nvPr/>
        </p:nvGraphicFramePr>
        <p:xfrm>
          <a:off x="6196013" y="2752725"/>
          <a:ext cx="6064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4" name="Equation" r:id="rId9" imgW="317225" imgH="393359" progId="Equation.DSMT4">
                  <p:embed/>
                </p:oleObj>
              </mc:Choice>
              <mc:Fallback>
                <p:oleObj name="Equation" r:id="rId9" imgW="317225" imgH="39335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13" y="2752725"/>
                        <a:ext cx="60642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15"/>
          <p:cNvGraphicFramePr>
            <a:graphicFrameLocks noChangeAspect="1"/>
          </p:cNvGraphicFramePr>
          <p:nvPr/>
        </p:nvGraphicFramePr>
        <p:xfrm>
          <a:off x="8099425" y="2752725"/>
          <a:ext cx="3921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5" name="Equation" r:id="rId11" imgW="203112" imgH="393529" progId="Equation.DSMT4">
                  <p:embed/>
                </p:oleObj>
              </mc:Choice>
              <mc:Fallback>
                <p:oleObj name="Equation" r:id="rId11" imgW="203112" imgH="39352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9425" y="2752725"/>
                        <a:ext cx="39211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19"/>
          <p:cNvGraphicFramePr>
            <a:graphicFrameLocks noChangeAspect="1"/>
          </p:cNvGraphicFramePr>
          <p:nvPr/>
        </p:nvGraphicFramePr>
        <p:xfrm>
          <a:off x="6248400" y="5638800"/>
          <a:ext cx="6096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6" name="Equation" r:id="rId13" imgW="317225" imgH="393359" progId="Equation.DSMT4">
                  <p:embed/>
                </p:oleObj>
              </mc:Choice>
              <mc:Fallback>
                <p:oleObj name="Equation" r:id="rId13" imgW="317225" imgH="393359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638800"/>
                        <a:ext cx="6096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18"/>
          <p:cNvGraphicFramePr>
            <a:graphicFrameLocks noChangeAspect="1"/>
          </p:cNvGraphicFramePr>
          <p:nvPr/>
        </p:nvGraphicFramePr>
        <p:xfrm>
          <a:off x="8001000" y="5638800"/>
          <a:ext cx="4318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7" name="Equation" r:id="rId15" imgW="203112" imgH="393529" progId="Equation.DSMT4">
                  <p:embed/>
                </p:oleObj>
              </mc:Choice>
              <mc:Fallback>
                <p:oleObj name="Equation" r:id="rId15" imgW="203112" imgH="39352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638800"/>
                        <a:ext cx="4318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1" name="Object 21"/>
          <p:cNvGraphicFramePr>
            <a:graphicFrameLocks noChangeAspect="1"/>
          </p:cNvGraphicFramePr>
          <p:nvPr/>
        </p:nvGraphicFramePr>
        <p:xfrm>
          <a:off x="7448550" y="4065588"/>
          <a:ext cx="482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8" name="Equation" r:id="rId16" imgW="203024" imgH="253780" progId="Equation.DSMT4">
                  <p:embed/>
                </p:oleObj>
              </mc:Choice>
              <mc:Fallback>
                <p:oleObj name="Equation" r:id="rId16" imgW="203024" imgH="2537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550" y="4065588"/>
                        <a:ext cx="482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Object 24"/>
          <p:cNvGraphicFramePr>
            <a:graphicFrameLocks noChangeAspect="1"/>
          </p:cNvGraphicFramePr>
          <p:nvPr/>
        </p:nvGraphicFramePr>
        <p:xfrm>
          <a:off x="7431088" y="5715000"/>
          <a:ext cx="25558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9" r:id="rId18" imgW="126725" imgH="177415" progId="Equation.3">
                  <p:embed/>
                </p:oleObj>
              </mc:Choice>
              <mc:Fallback>
                <p:oleObj r:id="rId18" imgW="126725" imgH="17741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088" y="5715000"/>
                        <a:ext cx="25558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3" name="Object 23"/>
          <p:cNvGraphicFramePr>
            <a:graphicFrameLocks noChangeAspect="1"/>
          </p:cNvGraphicFramePr>
          <p:nvPr/>
        </p:nvGraphicFramePr>
        <p:xfrm>
          <a:off x="8610600" y="5440363"/>
          <a:ext cx="3063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0" r:id="rId20" imgW="126835" imgH="139518" progId="Equation.3">
                  <p:embed/>
                </p:oleObj>
              </mc:Choice>
              <mc:Fallback>
                <p:oleObj r:id="rId20" imgW="126835" imgH="13951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5440363"/>
                        <a:ext cx="3063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4" name="Text Box 30"/>
          <p:cNvSpPr txBox="1">
            <a:spLocks noChangeArrowheads="1"/>
          </p:cNvSpPr>
          <p:nvPr/>
        </p:nvSpPr>
        <p:spPr bwMode="auto">
          <a:xfrm>
            <a:off x="179512" y="144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FFCC"/>
                </a:solidFill>
              </a:rPr>
              <a:t>耗尽近似</a:t>
            </a:r>
            <a:r>
              <a:rPr lang="zh-CN" altLang="en-US" sz="2400" dirty="0">
                <a:solidFill>
                  <a:srgbClr val="FFFFCC"/>
                </a:solidFill>
              </a:rPr>
              <a:t>下的</a:t>
            </a:r>
            <a:r>
              <a:rPr lang="zh-CN" altLang="en-US" sz="2400" dirty="0">
                <a:solidFill>
                  <a:srgbClr val="FFFFCC"/>
                </a:solidFill>
                <a:latin typeface="宋体" pitchFamily="2" charset="-122"/>
              </a:rPr>
              <a:t>泊松方程为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250825" y="31242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FFCC"/>
                </a:solidFill>
              </a:rPr>
              <a:t>边界条件</a:t>
            </a:r>
            <a:r>
              <a:rPr lang="zh-CN" altLang="en-US" sz="2400" dirty="0">
                <a:solidFill>
                  <a:srgbClr val="FFFFCC"/>
                </a:solidFill>
              </a:rPr>
              <a:t>为</a:t>
            </a:r>
          </a:p>
        </p:txBody>
      </p:sp>
      <p:graphicFrame>
        <p:nvGraphicFramePr>
          <p:cNvPr id="1334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331883"/>
              </p:ext>
            </p:extLst>
          </p:nvPr>
        </p:nvGraphicFramePr>
        <p:xfrm>
          <a:off x="1812925" y="3657600"/>
          <a:ext cx="26670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1" name="Equation" r:id="rId22" imgW="1228835" imgH="314280" progId="Equation.DSMT4">
                  <p:embed/>
                </p:oleObj>
              </mc:Choice>
              <mc:Fallback>
                <p:oleObj name="Equation" r:id="rId22" imgW="1228835" imgH="3142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3657600"/>
                        <a:ext cx="26670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250825" y="46482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FFCC"/>
                </a:solidFill>
              </a:rPr>
              <a:t>积分</a:t>
            </a:r>
            <a:r>
              <a:rPr lang="zh-CN" altLang="en-US" sz="2400" dirty="0">
                <a:solidFill>
                  <a:srgbClr val="FFFFCC"/>
                </a:solidFill>
              </a:rPr>
              <a:t>并应用边界条件后得电场分布为</a:t>
            </a:r>
          </a:p>
        </p:txBody>
      </p:sp>
      <p:graphicFrame>
        <p:nvGraphicFramePr>
          <p:cNvPr id="13365" name="Object 53"/>
          <p:cNvGraphicFramePr>
            <a:graphicFrameLocks noChangeAspect="1"/>
          </p:cNvGraphicFramePr>
          <p:nvPr/>
        </p:nvGraphicFramePr>
        <p:xfrm>
          <a:off x="252413" y="5334000"/>
          <a:ext cx="55118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2" name="Equation" r:id="rId24" imgW="2771834" imgH="485730" progId="Equation.DSMT4">
                  <p:embed/>
                </p:oleObj>
              </mc:Choice>
              <mc:Fallback>
                <p:oleObj name="Equation" r:id="rId24" imgW="2771834" imgH="48573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5334000"/>
                        <a:ext cx="55118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9" name="Object 54"/>
          <p:cNvGraphicFramePr>
            <a:graphicFrameLocks noChangeAspect="1"/>
          </p:cNvGraphicFramePr>
          <p:nvPr/>
        </p:nvGraphicFramePr>
        <p:xfrm>
          <a:off x="1371600" y="2057400"/>
          <a:ext cx="35814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3" name="Equation" r:id="rId26" imgW="1600268" imgH="352350" progId="Equation.DSMT4">
                  <p:embed/>
                </p:oleObj>
              </mc:Choice>
              <mc:Fallback>
                <p:oleObj name="Equation" r:id="rId26" imgW="1600268" imgH="35235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35814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3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 animBg="1"/>
      <p:bldP spid="13345" grpId="0" autoUpdateAnimBg="0"/>
      <p:bldP spid="1335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50825" y="1600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FFCC"/>
                </a:solidFill>
              </a:rPr>
              <a:t>         </a:t>
            </a:r>
            <a:r>
              <a:rPr lang="zh-CN" altLang="en-US" sz="2400">
                <a:solidFill>
                  <a:srgbClr val="FFFFCC"/>
                </a:solidFill>
              </a:rPr>
              <a:t>内建电势</a:t>
            </a:r>
            <a:r>
              <a:rPr lang="zh-CN" altLang="en-US" sz="1600">
                <a:solidFill>
                  <a:srgbClr val="FFFFCC"/>
                </a:solidFill>
              </a:rPr>
              <a:t> </a:t>
            </a:r>
            <a:r>
              <a:rPr lang="en-US" altLang="zh-CN" sz="2400" i="1">
                <a:solidFill>
                  <a:srgbClr val="FFFFCC"/>
                </a:solidFill>
              </a:rPr>
              <a:t>V</a:t>
            </a:r>
            <a:r>
              <a:rPr lang="en-US" altLang="zh-CN" sz="2400" baseline="-25000">
                <a:solidFill>
                  <a:srgbClr val="FFFFCC"/>
                </a:solidFill>
              </a:rPr>
              <a:t>bi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为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1143000" y="2286000"/>
          <a:ext cx="47529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8" name="Equation" r:id="rId3" imgW="1781257" imgH="380970" progId="Equation.DSMT4">
                  <p:embed/>
                </p:oleObj>
              </mc:Choice>
              <mc:Fallback>
                <p:oleObj name="Equation" r:id="rId3" imgW="1781257" imgH="38097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475297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50825" y="3429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FFCC"/>
                </a:solidFill>
              </a:rPr>
              <a:t>         </a:t>
            </a:r>
            <a:r>
              <a:rPr lang="zh-CN" altLang="en-US" sz="2400">
                <a:solidFill>
                  <a:srgbClr val="FFFFCC"/>
                </a:solidFill>
              </a:rPr>
              <a:t>将上面关于           与     的两个方程联立，可解得</a:t>
            </a:r>
          </a:p>
        </p:txBody>
      </p:sp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2616200" y="3417888"/>
          <a:ext cx="749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" name="Equation" r:id="rId5" imgW="295255" imgH="180900" progId="Equation.DSMT4">
                  <p:embed/>
                </p:oleObj>
              </mc:Choice>
              <mc:Fallback>
                <p:oleObj name="Equation" r:id="rId5" imgW="295255" imgH="180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417888"/>
                        <a:ext cx="749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3724275" y="3429000"/>
          <a:ext cx="3571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" name="Equation" r:id="rId7" imgW="85632" imgH="152280" progId="Equation.DSMT4">
                  <p:embed/>
                </p:oleObj>
              </mc:Choice>
              <mc:Fallback>
                <p:oleObj name="Equation" r:id="rId7" imgW="85632" imgH="1522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3429000"/>
                        <a:ext cx="3571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8" name="Object 32"/>
          <p:cNvGraphicFramePr>
            <a:graphicFrameLocks noChangeAspect="1"/>
          </p:cNvGraphicFramePr>
          <p:nvPr/>
        </p:nvGraphicFramePr>
        <p:xfrm>
          <a:off x="2555875" y="4102100"/>
          <a:ext cx="39004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1" name="Equation" r:id="rId9" imgW="1752623" imgH="466830" progId="Equation.DSMT4">
                  <p:embed/>
                </p:oleObj>
              </mc:Choice>
              <mc:Fallback>
                <p:oleObj name="Equation" r:id="rId9" imgW="1752623" imgH="46683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102100"/>
                        <a:ext cx="390048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9" name="Object 33"/>
          <p:cNvGraphicFramePr>
            <a:graphicFrameLocks noChangeAspect="1"/>
          </p:cNvGraphicFramePr>
          <p:nvPr/>
        </p:nvGraphicFramePr>
        <p:xfrm>
          <a:off x="2744788" y="5384800"/>
          <a:ext cx="3624262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2" name="Equation" r:id="rId11" imgW="1438188" imgH="495180" progId="Equation.DSMT4">
                  <p:embed/>
                </p:oleObj>
              </mc:Choice>
              <mc:Fallback>
                <p:oleObj name="Equation" r:id="rId11" imgW="1438188" imgH="49518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5384800"/>
                        <a:ext cx="3624262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36"/>
          <p:cNvSpPr txBox="1">
            <a:spLocks noChangeArrowheads="1"/>
          </p:cNvSpPr>
          <p:nvPr/>
        </p:nvSpPr>
        <p:spPr bwMode="auto">
          <a:xfrm>
            <a:off x="838200" y="685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上式中，</a:t>
            </a:r>
          </a:p>
        </p:txBody>
      </p:sp>
      <p:graphicFrame>
        <p:nvGraphicFramePr>
          <p:cNvPr id="31754" name="Object 37"/>
          <p:cNvGraphicFramePr>
            <a:graphicFrameLocks noChangeAspect="1"/>
          </p:cNvGraphicFramePr>
          <p:nvPr/>
        </p:nvGraphicFramePr>
        <p:xfrm>
          <a:off x="2209800" y="457200"/>
          <a:ext cx="20367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3" name="Equation" r:id="rId13" imgW="752590" imgH="380970" progId="Equation.DSMT4">
                  <p:embed/>
                </p:oleObj>
              </mc:Choice>
              <mc:Fallback>
                <p:oleObj name="Equation" r:id="rId13" imgW="752590" imgH="38097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7200"/>
                        <a:ext cx="203676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4" name="Object 38"/>
          <p:cNvGraphicFramePr>
            <a:graphicFrameLocks noChangeAspect="1"/>
          </p:cNvGraphicFramePr>
          <p:nvPr/>
        </p:nvGraphicFramePr>
        <p:xfrm>
          <a:off x="5867400" y="2346325"/>
          <a:ext cx="225266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4" name="Equation" r:id="rId15" imgW="866857" imgH="352350" progId="Equation.DSMT4">
                  <p:embed/>
                </p:oleObj>
              </mc:Choice>
              <mc:Fallback>
                <p:oleObj name="Equation" r:id="rId15" imgW="866857" imgH="35235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346325"/>
                        <a:ext cx="225266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0"/>
          <p:cNvSpPr>
            <a:spLocks noChangeArrowheads="1"/>
          </p:cNvSpPr>
          <p:nvPr/>
        </p:nvSpPr>
        <p:spPr bwMode="auto">
          <a:xfrm>
            <a:off x="1187450" y="1325563"/>
            <a:ext cx="6337300" cy="20891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1" name="Rectangle 109"/>
          <p:cNvSpPr>
            <a:spLocks noChangeArrowheads="1"/>
          </p:cNvSpPr>
          <p:nvPr/>
        </p:nvSpPr>
        <p:spPr bwMode="auto">
          <a:xfrm>
            <a:off x="2306638" y="1557338"/>
            <a:ext cx="2065337" cy="16129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2" name="Rectangle 110"/>
          <p:cNvSpPr>
            <a:spLocks noChangeArrowheads="1"/>
          </p:cNvSpPr>
          <p:nvPr/>
        </p:nvSpPr>
        <p:spPr bwMode="auto">
          <a:xfrm>
            <a:off x="4371975" y="1557338"/>
            <a:ext cx="2125663" cy="16129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3" name="Text Box 111"/>
          <p:cNvSpPr txBox="1">
            <a:spLocks noChangeArrowheads="1"/>
          </p:cNvSpPr>
          <p:nvPr/>
        </p:nvSpPr>
        <p:spPr bwMode="auto">
          <a:xfrm>
            <a:off x="2957513" y="191452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P </a:t>
            </a:r>
            <a:r>
              <a:rPr lang="zh-CN" altLang="en-US" sz="2400"/>
              <a:t>区</a:t>
            </a:r>
            <a:endParaRPr lang="zh-CN" altLang="en-US" sz="2400" i="1" baseline="-25000"/>
          </a:p>
        </p:txBody>
      </p:sp>
      <p:sp>
        <p:nvSpPr>
          <p:cNvPr id="5144" name="Text Box 112"/>
          <p:cNvSpPr txBox="1">
            <a:spLocks noChangeArrowheads="1"/>
          </p:cNvSpPr>
          <p:nvPr/>
        </p:nvSpPr>
        <p:spPr bwMode="auto">
          <a:xfrm>
            <a:off x="4902200" y="1914525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</a:t>
            </a:r>
            <a:r>
              <a:rPr lang="en-US" altLang="zh-CN" sz="1600"/>
              <a:t> </a:t>
            </a:r>
            <a:r>
              <a:rPr lang="zh-CN" altLang="en-US" sz="2400"/>
              <a:t>区</a:t>
            </a:r>
            <a:endParaRPr lang="zh-CN" altLang="en-US" sz="2400" i="1" baseline="-25000"/>
          </a:p>
        </p:txBody>
      </p:sp>
      <p:sp>
        <p:nvSpPr>
          <p:cNvPr id="5145" name="Text Box 113"/>
          <p:cNvSpPr txBox="1">
            <a:spLocks noChangeArrowheads="1"/>
          </p:cNvSpPr>
          <p:nvPr/>
        </p:nvSpPr>
        <p:spPr bwMode="auto">
          <a:xfrm>
            <a:off x="3057525" y="253682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A</a:t>
            </a:r>
          </a:p>
        </p:txBody>
      </p:sp>
      <p:sp>
        <p:nvSpPr>
          <p:cNvPr id="5146" name="Text Box 114"/>
          <p:cNvSpPr txBox="1">
            <a:spLocks noChangeArrowheads="1"/>
          </p:cNvSpPr>
          <p:nvPr/>
        </p:nvSpPr>
        <p:spPr bwMode="auto">
          <a:xfrm>
            <a:off x="5033963" y="255428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D</a:t>
            </a:r>
          </a:p>
        </p:txBody>
      </p:sp>
      <p:sp>
        <p:nvSpPr>
          <p:cNvPr id="35" name="Rectangle 91"/>
          <p:cNvSpPr>
            <a:spLocks noChangeArrowheads="1"/>
          </p:cNvSpPr>
          <p:nvPr/>
        </p:nvSpPr>
        <p:spPr bwMode="auto">
          <a:xfrm>
            <a:off x="246063" y="407988"/>
            <a:ext cx="533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rgbClr val="66FFFF"/>
                </a:solidFill>
              </a:rPr>
              <a:t> </a:t>
            </a:r>
            <a:r>
              <a:rPr lang="en-US" altLang="zh-CN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2.1.2  </a:t>
            </a:r>
            <a:r>
              <a:rPr lang="zh-CN" alt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空间电荷区的形成</a:t>
            </a:r>
            <a:endParaRPr lang="zh-CN" altLang="en-US" sz="2800" b="0" dirty="0" smtClean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" name="AutoShape 110"/>
          <p:cNvSpPr>
            <a:spLocks noChangeArrowheads="1"/>
          </p:cNvSpPr>
          <p:nvPr/>
        </p:nvSpPr>
        <p:spPr bwMode="auto">
          <a:xfrm>
            <a:off x="1187450" y="4149725"/>
            <a:ext cx="6337300" cy="2255838"/>
          </a:xfrm>
          <a:prstGeom prst="foldedCorner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11"/>
          <p:cNvSpPr>
            <a:spLocks noChangeArrowheads="1"/>
          </p:cNvSpPr>
          <p:nvPr/>
        </p:nvSpPr>
        <p:spPr bwMode="auto">
          <a:xfrm>
            <a:off x="4400550" y="4368800"/>
            <a:ext cx="2133600" cy="1447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112"/>
          <p:cNvSpPr>
            <a:spLocks noChangeArrowheads="1"/>
          </p:cNvSpPr>
          <p:nvPr/>
        </p:nvSpPr>
        <p:spPr bwMode="auto">
          <a:xfrm>
            <a:off x="2343150" y="4368800"/>
            <a:ext cx="2057400" cy="14478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113"/>
          <p:cNvSpPr>
            <a:spLocks noChangeArrowheads="1"/>
          </p:cNvSpPr>
          <p:nvPr/>
        </p:nvSpPr>
        <p:spPr bwMode="auto">
          <a:xfrm>
            <a:off x="3940175" y="4368800"/>
            <a:ext cx="460375" cy="1447800"/>
          </a:xfrm>
          <a:prstGeom prst="rect">
            <a:avLst/>
          </a:prstGeom>
          <a:solidFill>
            <a:srgbClr val="3366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120"/>
          <p:cNvSpPr txBox="1">
            <a:spLocks noChangeArrowheads="1"/>
          </p:cNvSpPr>
          <p:nvPr/>
        </p:nvSpPr>
        <p:spPr bwMode="auto">
          <a:xfrm>
            <a:off x="3638550" y="6008688"/>
            <a:ext cx="152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空间电荷区</a:t>
            </a:r>
          </a:p>
        </p:txBody>
      </p:sp>
      <p:sp>
        <p:nvSpPr>
          <p:cNvPr id="28" name="Rectangle 121"/>
          <p:cNvSpPr>
            <a:spLocks noChangeArrowheads="1"/>
          </p:cNvSpPr>
          <p:nvPr/>
        </p:nvSpPr>
        <p:spPr bwMode="auto">
          <a:xfrm>
            <a:off x="4400550" y="4368800"/>
            <a:ext cx="476250" cy="1447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AutoShape 122"/>
          <p:cNvSpPr>
            <a:spLocks/>
          </p:cNvSpPr>
          <p:nvPr/>
        </p:nvSpPr>
        <p:spPr bwMode="auto">
          <a:xfrm rot="-5381221">
            <a:off x="4339431" y="5480844"/>
            <a:ext cx="136525" cy="935038"/>
          </a:xfrm>
          <a:prstGeom prst="leftBrace">
            <a:avLst>
              <a:gd name="adj1" fmla="val 8383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123"/>
          <p:cNvSpPr txBox="1">
            <a:spLocks noChangeArrowheads="1"/>
          </p:cNvSpPr>
          <p:nvPr/>
        </p:nvSpPr>
        <p:spPr bwMode="auto">
          <a:xfrm>
            <a:off x="2805113" y="454977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P</a:t>
            </a:r>
            <a:r>
              <a:rPr lang="en-US" altLang="zh-CN" sz="1600"/>
              <a:t> </a:t>
            </a:r>
            <a:r>
              <a:rPr lang="zh-CN" altLang="en-US" sz="2400"/>
              <a:t>区 </a:t>
            </a:r>
            <a:endParaRPr lang="zh-CN" altLang="en-US" sz="2400" i="1" baseline="-25000"/>
          </a:p>
        </p:txBody>
      </p:sp>
      <p:sp>
        <p:nvSpPr>
          <p:cNvPr id="32" name="Text Box 124"/>
          <p:cNvSpPr txBox="1">
            <a:spLocks noChangeArrowheads="1"/>
          </p:cNvSpPr>
          <p:nvPr/>
        </p:nvSpPr>
        <p:spPr bwMode="auto">
          <a:xfrm>
            <a:off x="5308600" y="4556125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</a:t>
            </a:r>
            <a:r>
              <a:rPr lang="en-US" altLang="zh-CN" sz="1600"/>
              <a:t> </a:t>
            </a:r>
            <a:r>
              <a:rPr lang="zh-CN" altLang="en-US" sz="2400"/>
              <a:t>区</a:t>
            </a:r>
            <a:endParaRPr lang="zh-CN" altLang="en-US" sz="2400" i="1" baseline="-25000"/>
          </a:p>
        </p:txBody>
      </p:sp>
      <p:sp>
        <p:nvSpPr>
          <p:cNvPr id="33" name="Text Box 125"/>
          <p:cNvSpPr txBox="1">
            <a:spLocks noChangeArrowheads="1"/>
          </p:cNvSpPr>
          <p:nvPr/>
        </p:nvSpPr>
        <p:spPr bwMode="auto">
          <a:xfrm>
            <a:off x="4057650" y="4437063"/>
            <a:ext cx="3429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>
                <a:latin typeface="宋体" pitchFamily="2" charset="-122"/>
              </a:rPr>
              <a:t>-</a:t>
            </a:r>
          </a:p>
        </p:txBody>
      </p:sp>
      <p:sp>
        <p:nvSpPr>
          <p:cNvPr id="34" name="Text Box 126"/>
          <p:cNvSpPr txBox="1">
            <a:spLocks noChangeArrowheads="1"/>
          </p:cNvSpPr>
          <p:nvPr/>
        </p:nvSpPr>
        <p:spPr bwMode="auto">
          <a:xfrm>
            <a:off x="4400550" y="4459288"/>
            <a:ext cx="3429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/>
              <a:t>+</a:t>
            </a:r>
          </a:p>
        </p:txBody>
      </p:sp>
      <p:sp>
        <p:nvSpPr>
          <p:cNvPr id="36" name="Text Box 128"/>
          <p:cNvSpPr txBox="1">
            <a:spLocks noChangeArrowheads="1"/>
          </p:cNvSpPr>
          <p:nvPr/>
        </p:nvSpPr>
        <p:spPr bwMode="auto">
          <a:xfrm>
            <a:off x="2881313" y="520223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A</a:t>
            </a:r>
            <a:endParaRPr lang="en-US" altLang="zh-CN" sz="2400">
              <a:latin typeface="宋体" pitchFamily="2" charset="-122"/>
            </a:endParaRPr>
          </a:p>
        </p:txBody>
      </p:sp>
      <p:sp>
        <p:nvSpPr>
          <p:cNvPr id="38" name="Text Box 130"/>
          <p:cNvSpPr txBox="1">
            <a:spLocks noChangeArrowheads="1"/>
          </p:cNvSpPr>
          <p:nvPr/>
        </p:nvSpPr>
        <p:spPr bwMode="auto">
          <a:xfrm>
            <a:off x="5335588" y="522922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D</a:t>
            </a:r>
            <a:r>
              <a:rPr lang="en-US" altLang="zh-CN" sz="2400" i="1" baseline="30000"/>
              <a:t>+</a:t>
            </a:r>
            <a:endParaRPr lang="en-US" altLang="zh-CN" sz="2400" baseline="-25000"/>
          </a:p>
        </p:txBody>
      </p:sp>
      <p:sp>
        <p:nvSpPr>
          <p:cNvPr id="40" name="Text Box 125"/>
          <p:cNvSpPr txBox="1">
            <a:spLocks noChangeArrowheads="1"/>
          </p:cNvSpPr>
          <p:nvPr/>
        </p:nvSpPr>
        <p:spPr bwMode="auto">
          <a:xfrm>
            <a:off x="4057650" y="4665663"/>
            <a:ext cx="3429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>
                <a:latin typeface="宋体" pitchFamily="2" charset="-122"/>
              </a:rPr>
              <a:t>-</a:t>
            </a:r>
          </a:p>
        </p:txBody>
      </p:sp>
      <p:sp>
        <p:nvSpPr>
          <p:cNvPr id="41" name="Text Box 125"/>
          <p:cNvSpPr txBox="1">
            <a:spLocks noChangeArrowheads="1"/>
          </p:cNvSpPr>
          <p:nvPr/>
        </p:nvSpPr>
        <p:spPr bwMode="auto">
          <a:xfrm>
            <a:off x="4057650" y="4887913"/>
            <a:ext cx="3429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>
                <a:latin typeface="宋体" pitchFamily="2" charset="-122"/>
              </a:rPr>
              <a:t>-</a:t>
            </a:r>
          </a:p>
        </p:txBody>
      </p:sp>
      <p:sp>
        <p:nvSpPr>
          <p:cNvPr id="42" name="Text Box 125"/>
          <p:cNvSpPr txBox="1">
            <a:spLocks noChangeArrowheads="1"/>
          </p:cNvSpPr>
          <p:nvPr/>
        </p:nvSpPr>
        <p:spPr bwMode="auto">
          <a:xfrm>
            <a:off x="4057650" y="5103813"/>
            <a:ext cx="3429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>
                <a:latin typeface="宋体" pitchFamily="2" charset="-122"/>
              </a:rPr>
              <a:t>-</a:t>
            </a:r>
          </a:p>
        </p:txBody>
      </p:sp>
      <p:sp>
        <p:nvSpPr>
          <p:cNvPr id="43" name="Text Box 125"/>
          <p:cNvSpPr txBox="1">
            <a:spLocks noChangeArrowheads="1"/>
          </p:cNvSpPr>
          <p:nvPr/>
        </p:nvSpPr>
        <p:spPr bwMode="auto">
          <a:xfrm>
            <a:off x="4057650" y="5319713"/>
            <a:ext cx="3429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>
                <a:latin typeface="宋体" pitchFamily="2" charset="-122"/>
              </a:rPr>
              <a:t>-</a:t>
            </a:r>
          </a:p>
        </p:txBody>
      </p:sp>
      <p:sp>
        <p:nvSpPr>
          <p:cNvPr id="44" name="Text Box 125"/>
          <p:cNvSpPr txBox="1">
            <a:spLocks noChangeArrowheads="1"/>
          </p:cNvSpPr>
          <p:nvPr/>
        </p:nvSpPr>
        <p:spPr bwMode="auto">
          <a:xfrm>
            <a:off x="4057650" y="5546725"/>
            <a:ext cx="3429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>
                <a:latin typeface="宋体" pitchFamily="2" charset="-122"/>
              </a:rPr>
              <a:t>-</a:t>
            </a:r>
          </a:p>
        </p:txBody>
      </p:sp>
      <p:sp>
        <p:nvSpPr>
          <p:cNvPr id="45" name="Text Box 125"/>
          <p:cNvSpPr txBox="1">
            <a:spLocks noChangeArrowheads="1"/>
          </p:cNvSpPr>
          <p:nvPr/>
        </p:nvSpPr>
        <p:spPr bwMode="auto">
          <a:xfrm>
            <a:off x="3884613" y="4437063"/>
            <a:ext cx="3429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>
                <a:latin typeface="宋体" pitchFamily="2" charset="-122"/>
              </a:rPr>
              <a:t>-</a:t>
            </a:r>
          </a:p>
        </p:txBody>
      </p:sp>
      <p:sp>
        <p:nvSpPr>
          <p:cNvPr id="46" name="Text Box 125"/>
          <p:cNvSpPr txBox="1">
            <a:spLocks noChangeArrowheads="1"/>
          </p:cNvSpPr>
          <p:nvPr/>
        </p:nvSpPr>
        <p:spPr bwMode="auto">
          <a:xfrm>
            <a:off x="3884613" y="4665663"/>
            <a:ext cx="3429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>
                <a:latin typeface="宋体" pitchFamily="2" charset="-122"/>
              </a:rPr>
              <a:t>-</a:t>
            </a:r>
          </a:p>
        </p:txBody>
      </p:sp>
      <p:sp>
        <p:nvSpPr>
          <p:cNvPr id="47" name="Text Box 125"/>
          <p:cNvSpPr txBox="1">
            <a:spLocks noChangeArrowheads="1"/>
          </p:cNvSpPr>
          <p:nvPr/>
        </p:nvSpPr>
        <p:spPr bwMode="auto">
          <a:xfrm>
            <a:off x="3884613" y="4887913"/>
            <a:ext cx="3429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>
                <a:latin typeface="宋体" pitchFamily="2" charset="-122"/>
              </a:rPr>
              <a:t>-</a:t>
            </a:r>
          </a:p>
        </p:txBody>
      </p:sp>
      <p:sp>
        <p:nvSpPr>
          <p:cNvPr id="48" name="Text Box 125"/>
          <p:cNvSpPr txBox="1">
            <a:spLocks noChangeArrowheads="1"/>
          </p:cNvSpPr>
          <p:nvPr/>
        </p:nvSpPr>
        <p:spPr bwMode="auto">
          <a:xfrm>
            <a:off x="3884613" y="5103813"/>
            <a:ext cx="3429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>
                <a:latin typeface="宋体" pitchFamily="2" charset="-122"/>
              </a:rPr>
              <a:t>-</a:t>
            </a:r>
          </a:p>
        </p:txBody>
      </p:sp>
      <p:sp>
        <p:nvSpPr>
          <p:cNvPr id="49" name="Text Box 125"/>
          <p:cNvSpPr txBox="1">
            <a:spLocks noChangeArrowheads="1"/>
          </p:cNvSpPr>
          <p:nvPr/>
        </p:nvSpPr>
        <p:spPr bwMode="auto">
          <a:xfrm>
            <a:off x="3884613" y="5319713"/>
            <a:ext cx="3429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>
                <a:latin typeface="宋体" pitchFamily="2" charset="-122"/>
              </a:rPr>
              <a:t>-</a:t>
            </a:r>
          </a:p>
        </p:txBody>
      </p:sp>
      <p:sp>
        <p:nvSpPr>
          <p:cNvPr id="50" name="Text Box 125"/>
          <p:cNvSpPr txBox="1">
            <a:spLocks noChangeArrowheads="1"/>
          </p:cNvSpPr>
          <p:nvPr/>
        </p:nvSpPr>
        <p:spPr bwMode="auto">
          <a:xfrm>
            <a:off x="3884613" y="5546725"/>
            <a:ext cx="3429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>
                <a:latin typeface="宋体" pitchFamily="2" charset="-122"/>
              </a:rPr>
              <a:t>-</a:t>
            </a:r>
          </a:p>
        </p:txBody>
      </p:sp>
      <p:sp>
        <p:nvSpPr>
          <p:cNvPr id="51" name="Text Box 126"/>
          <p:cNvSpPr txBox="1">
            <a:spLocks noChangeArrowheads="1"/>
          </p:cNvSpPr>
          <p:nvPr/>
        </p:nvSpPr>
        <p:spPr bwMode="auto">
          <a:xfrm>
            <a:off x="4400550" y="4679950"/>
            <a:ext cx="3429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/>
              <a:t>+</a:t>
            </a:r>
          </a:p>
        </p:txBody>
      </p:sp>
      <p:sp>
        <p:nvSpPr>
          <p:cNvPr id="52" name="Text Box 126"/>
          <p:cNvSpPr txBox="1">
            <a:spLocks noChangeArrowheads="1"/>
          </p:cNvSpPr>
          <p:nvPr/>
        </p:nvSpPr>
        <p:spPr bwMode="auto">
          <a:xfrm>
            <a:off x="4400550" y="4922838"/>
            <a:ext cx="3429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/>
              <a:t>+</a:t>
            </a:r>
          </a:p>
        </p:txBody>
      </p:sp>
      <p:sp>
        <p:nvSpPr>
          <p:cNvPr id="53" name="Text Box 126"/>
          <p:cNvSpPr txBox="1">
            <a:spLocks noChangeArrowheads="1"/>
          </p:cNvSpPr>
          <p:nvPr/>
        </p:nvSpPr>
        <p:spPr bwMode="auto">
          <a:xfrm>
            <a:off x="4400550" y="5143500"/>
            <a:ext cx="3429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/>
              <a:t>+</a:t>
            </a:r>
          </a:p>
        </p:txBody>
      </p:sp>
      <p:sp>
        <p:nvSpPr>
          <p:cNvPr id="54" name="Text Box 126"/>
          <p:cNvSpPr txBox="1">
            <a:spLocks noChangeArrowheads="1"/>
          </p:cNvSpPr>
          <p:nvPr/>
        </p:nvSpPr>
        <p:spPr bwMode="auto">
          <a:xfrm>
            <a:off x="4406900" y="5348288"/>
            <a:ext cx="3429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/>
              <a:t>+</a:t>
            </a:r>
          </a:p>
        </p:txBody>
      </p:sp>
      <p:sp>
        <p:nvSpPr>
          <p:cNvPr id="55" name="Text Box 126"/>
          <p:cNvSpPr txBox="1">
            <a:spLocks noChangeArrowheads="1"/>
          </p:cNvSpPr>
          <p:nvPr/>
        </p:nvSpPr>
        <p:spPr bwMode="auto">
          <a:xfrm>
            <a:off x="4406900" y="5568950"/>
            <a:ext cx="3429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/>
              <a:t>+</a:t>
            </a:r>
          </a:p>
        </p:txBody>
      </p:sp>
      <p:sp>
        <p:nvSpPr>
          <p:cNvPr id="56" name="Text Box 126"/>
          <p:cNvSpPr txBox="1">
            <a:spLocks noChangeArrowheads="1"/>
          </p:cNvSpPr>
          <p:nvPr/>
        </p:nvSpPr>
        <p:spPr bwMode="auto">
          <a:xfrm>
            <a:off x="4587875" y="4460875"/>
            <a:ext cx="3429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/>
              <a:t>+</a:t>
            </a:r>
          </a:p>
        </p:txBody>
      </p:sp>
      <p:sp>
        <p:nvSpPr>
          <p:cNvPr id="57" name="Text Box 126"/>
          <p:cNvSpPr txBox="1">
            <a:spLocks noChangeArrowheads="1"/>
          </p:cNvSpPr>
          <p:nvPr/>
        </p:nvSpPr>
        <p:spPr bwMode="auto">
          <a:xfrm>
            <a:off x="4587875" y="4681538"/>
            <a:ext cx="3429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/>
              <a:t>+</a:t>
            </a:r>
          </a:p>
        </p:txBody>
      </p:sp>
      <p:sp>
        <p:nvSpPr>
          <p:cNvPr id="58" name="Text Box 126"/>
          <p:cNvSpPr txBox="1">
            <a:spLocks noChangeArrowheads="1"/>
          </p:cNvSpPr>
          <p:nvPr/>
        </p:nvSpPr>
        <p:spPr bwMode="auto">
          <a:xfrm>
            <a:off x="4587875" y="4924425"/>
            <a:ext cx="3429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/>
              <a:t>+</a:t>
            </a:r>
          </a:p>
        </p:txBody>
      </p:sp>
      <p:sp>
        <p:nvSpPr>
          <p:cNvPr id="59" name="Text Box 126"/>
          <p:cNvSpPr txBox="1">
            <a:spLocks noChangeArrowheads="1"/>
          </p:cNvSpPr>
          <p:nvPr/>
        </p:nvSpPr>
        <p:spPr bwMode="auto">
          <a:xfrm>
            <a:off x="4587875" y="5146675"/>
            <a:ext cx="3429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/>
              <a:t>+</a:t>
            </a:r>
          </a:p>
        </p:txBody>
      </p:sp>
      <p:sp>
        <p:nvSpPr>
          <p:cNvPr id="60" name="Text Box 126"/>
          <p:cNvSpPr txBox="1">
            <a:spLocks noChangeArrowheads="1"/>
          </p:cNvSpPr>
          <p:nvPr/>
        </p:nvSpPr>
        <p:spPr bwMode="auto">
          <a:xfrm>
            <a:off x="4594225" y="5349875"/>
            <a:ext cx="3429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/>
              <a:t>+</a:t>
            </a:r>
          </a:p>
        </p:txBody>
      </p:sp>
      <p:sp>
        <p:nvSpPr>
          <p:cNvPr id="61" name="Text Box 126"/>
          <p:cNvSpPr txBox="1">
            <a:spLocks noChangeArrowheads="1"/>
          </p:cNvSpPr>
          <p:nvPr/>
        </p:nvSpPr>
        <p:spPr bwMode="auto">
          <a:xfrm>
            <a:off x="4594225" y="5570538"/>
            <a:ext cx="3429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baseline="30000"/>
              <a:t>+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313113" y="5805488"/>
            <a:ext cx="8429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  <a:sym typeface="Symbol" pitchFamily="18" charset="2"/>
              </a:rPr>
              <a:t>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26625E-6 L -0.05416 -0.00209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11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13671E-6 L -0.06979 -0.00138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-69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9.06778E-7 L -0.05399 0.0023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26625E-6 L 0.03958 -0.0020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116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13671E-6 L 0.03941 -0.00138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6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56396E-6 L 0.04948 -0.00024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1" grpId="0" animBg="1"/>
      <p:bldP spid="5142" grpId="0" animBg="1"/>
      <p:bldP spid="5143" grpId="0"/>
      <p:bldP spid="5144" grpId="0"/>
      <p:bldP spid="5145" grpId="0"/>
      <p:bldP spid="5146" grpId="0"/>
      <p:bldP spid="21" grpId="0" animBg="1"/>
      <p:bldP spid="22" grpId="0" animBg="1"/>
      <p:bldP spid="23" grpId="0" animBg="1"/>
      <p:bldP spid="24" grpId="0" animBg="1"/>
      <p:bldP spid="27" grpId="0"/>
      <p:bldP spid="28" grpId="0" animBg="1"/>
      <p:bldP spid="29" grpId="0" animBg="1"/>
      <p:bldP spid="30" grpId="0"/>
      <p:bldP spid="32" grpId="0"/>
      <p:bldP spid="33" grpId="0"/>
      <p:bldP spid="34" grpId="0"/>
      <p:bldP spid="36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611188" y="3357563"/>
            <a:ext cx="3960812" cy="5762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90"/>
          <p:cNvSpPr>
            <a:spLocks noChangeArrowheads="1"/>
          </p:cNvSpPr>
          <p:nvPr/>
        </p:nvSpPr>
        <p:spPr bwMode="auto">
          <a:xfrm>
            <a:off x="5076825" y="692150"/>
            <a:ext cx="2592388" cy="143986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" name="Rectangle 90"/>
          <p:cNvSpPr>
            <a:spLocks noChangeArrowheads="1"/>
          </p:cNvSpPr>
          <p:nvPr/>
        </p:nvSpPr>
        <p:spPr bwMode="auto">
          <a:xfrm>
            <a:off x="1116013" y="692150"/>
            <a:ext cx="2592387" cy="143986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Text Box 93"/>
          <p:cNvSpPr txBox="1">
            <a:spLocks noChangeArrowheads="1"/>
          </p:cNvSpPr>
          <p:nvPr/>
        </p:nvSpPr>
        <p:spPr bwMode="auto">
          <a:xfrm>
            <a:off x="683568" y="2564904"/>
            <a:ext cx="1177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CC"/>
                </a:solidFill>
              </a:rPr>
              <a:t>P </a:t>
            </a:r>
            <a:r>
              <a:rPr lang="zh-CN" altLang="en-US" dirty="0">
                <a:solidFill>
                  <a:srgbClr val="FFFFCC"/>
                </a:solidFill>
                <a:latin typeface="宋体" pitchFamily="2" charset="-122"/>
              </a:rPr>
              <a:t>区：</a:t>
            </a:r>
          </a:p>
        </p:txBody>
      </p:sp>
      <p:graphicFrame>
        <p:nvGraphicFramePr>
          <p:cNvPr id="5128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946769"/>
              </p:ext>
            </p:extLst>
          </p:nvPr>
        </p:nvGraphicFramePr>
        <p:xfrm>
          <a:off x="1619672" y="2613025"/>
          <a:ext cx="12207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Equation" r:id="rId3" imgW="561877" imgH="200070" progId="Equation.DSMT4">
                  <p:embed/>
                </p:oleObj>
              </mc:Choice>
              <mc:Fallback>
                <p:oleObj name="Equation" r:id="rId3" imgW="561877" imgH="200070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613025"/>
                        <a:ext cx="122078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Rectangle 109"/>
          <p:cNvSpPr>
            <a:spLocks noChangeArrowheads="1"/>
          </p:cNvSpPr>
          <p:nvPr/>
        </p:nvSpPr>
        <p:spPr bwMode="auto">
          <a:xfrm>
            <a:off x="1763713" y="833438"/>
            <a:ext cx="1447800" cy="11430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2" name="Rectangle 110"/>
          <p:cNvSpPr>
            <a:spLocks noChangeArrowheads="1"/>
          </p:cNvSpPr>
          <p:nvPr/>
        </p:nvSpPr>
        <p:spPr bwMode="auto">
          <a:xfrm>
            <a:off x="5649913" y="815975"/>
            <a:ext cx="1371600" cy="11430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3" name="Text Box 111"/>
          <p:cNvSpPr txBox="1">
            <a:spLocks noChangeArrowheads="1"/>
          </p:cNvSpPr>
          <p:nvPr/>
        </p:nvSpPr>
        <p:spPr bwMode="auto">
          <a:xfrm>
            <a:off x="2055813" y="83343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P </a:t>
            </a:r>
            <a:r>
              <a:rPr lang="zh-CN" altLang="en-US" sz="2400"/>
              <a:t>型</a:t>
            </a:r>
            <a:endParaRPr lang="zh-CN" altLang="en-US" sz="2400" i="1" baseline="-25000"/>
          </a:p>
        </p:txBody>
      </p:sp>
      <p:sp>
        <p:nvSpPr>
          <p:cNvPr id="5144" name="Text Box 112"/>
          <p:cNvSpPr txBox="1">
            <a:spLocks noChangeArrowheads="1"/>
          </p:cNvSpPr>
          <p:nvPr/>
        </p:nvSpPr>
        <p:spPr bwMode="auto">
          <a:xfrm>
            <a:off x="5942013" y="815975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</a:t>
            </a:r>
            <a:r>
              <a:rPr lang="en-US" altLang="zh-CN" sz="1600"/>
              <a:t> </a:t>
            </a:r>
            <a:r>
              <a:rPr lang="zh-CN" altLang="en-US" sz="2400"/>
              <a:t>型</a:t>
            </a:r>
            <a:endParaRPr lang="zh-CN" altLang="en-US" sz="2400" i="1" baseline="-25000"/>
          </a:p>
        </p:txBody>
      </p:sp>
      <p:sp>
        <p:nvSpPr>
          <p:cNvPr id="5145" name="Text Box 113"/>
          <p:cNvSpPr txBox="1">
            <a:spLocks noChangeArrowheads="1"/>
          </p:cNvSpPr>
          <p:nvPr/>
        </p:nvSpPr>
        <p:spPr bwMode="auto">
          <a:xfrm>
            <a:off x="2055813" y="121443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A</a:t>
            </a:r>
            <a:r>
              <a:rPr lang="en-US" altLang="zh-CN" sz="2400" i="1" baseline="30000">
                <a:latin typeface="宋体" pitchFamily="2" charset="-122"/>
              </a:rPr>
              <a:t>-</a:t>
            </a:r>
            <a:endParaRPr lang="en-US" altLang="zh-CN" sz="2400" baseline="-25000"/>
          </a:p>
        </p:txBody>
      </p:sp>
      <p:sp>
        <p:nvSpPr>
          <p:cNvPr id="5146" name="Text Box 114"/>
          <p:cNvSpPr txBox="1">
            <a:spLocks noChangeArrowheads="1"/>
          </p:cNvSpPr>
          <p:nvPr/>
        </p:nvSpPr>
        <p:spPr bwMode="auto">
          <a:xfrm>
            <a:off x="6018213" y="119697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D</a:t>
            </a:r>
            <a:r>
              <a:rPr lang="en-US" altLang="zh-CN" sz="2400" i="1" baseline="30000"/>
              <a:t>+</a:t>
            </a:r>
            <a:endParaRPr lang="en-US" altLang="zh-CN" sz="2400" baseline="-25000"/>
          </a:p>
        </p:txBody>
      </p:sp>
      <p:sp>
        <p:nvSpPr>
          <p:cNvPr id="5147" name="Text Box 115"/>
          <p:cNvSpPr txBox="1">
            <a:spLocks noChangeArrowheads="1"/>
          </p:cNvSpPr>
          <p:nvPr/>
        </p:nvSpPr>
        <p:spPr bwMode="auto">
          <a:xfrm>
            <a:off x="1903413" y="15192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p</a:t>
            </a:r>
            <a:r>
              <a:rPr lang="en-US" altLang="zh-CN" sz="2400" baseline="-25000"/>
              <a:t>p0 </a:t>
            </a:r>
            <a:r>
              <a:rPr lang="en-US" altLang="zh-CN" sz="2400"/>
              <a:t>, </a:t>
            </a:r>
            <a:r>
              <a:rPr lang="en-US" altLang="zh-CN" sz="2400" i="1"/>
              <a:t>n</a:t>
            </a:r>
            <a:r>
              <a:rPr lang="en-US" altLang="zh-CN" sz="2400" baseline="-25000"/>
              <a:t>p0</a:t>
            </a:r>
          </a:p>
        </p:txBody>
      </p:sp>
      <p:sp>
        <p:nvSpPr>
          <p:cNvPr id="5148" name="Text Box 116"/>
          <p:cNvSpPr txBox="1">
            <a:spLocks noChangeArrowheads="1"/>
          </p:cNvSpPr>
          <p:nvPr/>
        </p:nvSpPr>
        <p:spPr bwMode="auto">
          <a:xfrm>
            <a:off x="5789613" y="1501775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n0 </a:t>
            </a:r>
            <a:r>
              <a:rPr lang="en-US" altLang="zh-CN" sz="2400"/>
              <a:t>, </a:t>
            </a:r>
            <a:r>
              <a:rPr lang="en-US" altLang="zh-CN" sz="2400" i="1"/>
              <a:t>p</a:t>
            </a:r>
            <a:r>
              <a:rPr lang="en-US" altLang="zh-CN" sz="2400" baseline="-25000"/>
              <a:t>n0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727401" y="2564904"/>
            <a:ext cx="931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CC"/>
                </a:solidFill>
              </a:rPr>
              <a:t>N</a:t>
            </a:r>
            <a:r>
              <a:rPr lang="en-US" altLang="zh-CN" sz="1400">
                <a:solidFill>
                  <a:srgbClr val="FFFFCC"/>
                </a:solidFill>
              </a:rPr>
              <a:t> </a:t>
            </a:r>
            <a:r>
              <a:rPr lang="zh-CN" altLang="en-US">
                <a:solidFill>
                  <a:srgbClr val="FFFFCC"/>
                </a:solidFill>
                <a:latin typeface="宋体" pitchFamily="2" charset="-122"/>
              </a:rPr>
              <a:t>区：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780348"/>
              </p:ext>
            </p:extLst>
          </p:nvPr>
        </p:nvGraphicFramePr>
        <p:xfrm>
          <a:off x="5748163" y="2639517"/>
          <a:ext cx="12557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" name="Equation" r:id="rId5" imgW="533513" imgH="190620" progId="Equation.DSMT4">
                  <p:embed/>
                </p:oleObj>
              </mc:Choice>
              <mc:Fallback>
                <p:oleObj name="Equation" r:id="rId5" imgW="533513" imgH="19062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163" y="2639517"/>
                        <a:ext cx="12557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160515"/>
              </p:ext>
            </p:extLst>
          </p:nvPr>
        </p:nvGraphicFramePr>
        <p:xfrm>
          <a:off x="1619672" y="4040188"/>
          <a:ext cx="13493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name="Equation" r:id="rId7" imgW="571601" imgH="447660" progId="Equation.DSMT4">
                  <p:embed/>
                </p:oleObj>
              </mc:Choice>
              <mc:Fallback>
                <p:oleObj name="Equation" r:id="rId7" imgW="571601" imgH="44766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040188"/>
                        <a:ext cx="1349375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582209"/>
              </p:ext>
            </p:extLst>
          </p:nvPr>
        </p:nvGraphicFramePr>
        <p:xfrm>
          <a:off x="5821188" y="3966667"/>
          <a:ext cx="141446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Equation" r:id="rId9" imgW="599965" imgH="447660" progId="Equation.DSMT4">
                  <p:embed/>
                </p:oleObj>
              </mc:Choice>
              <mc:Fallback>
                <p:oleObj name="Equation" r:id="rId9" imgW="599965" imgH="44766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188" y="3966667"/>
                        <a:ext cx="1414463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93"/>
          <p:cNvSpPr txBox="1">
            <a:spLocks noChangeArrowheads="1"/>
          </p:cNvSpPr>
          <p:nvPr/>
        </p:nvSpPr>
        <p:spPr bwMode="auto">
          <a:xfrm>
            <a:off x="611188" y="3357563"/>
            <a:ext cx="44878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>
                <a:latin typeface="宋体" pitchFamily="2" charset="-122"/>
              </a:rPr>
              <a:t>根据质量作用定律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499813"/>
              </p:ext>
            </p:extLst>
          </p:nvPr>
        </p:nvGraphicFramePr>
        <p:xfrm>
          <a:off x="3257550" y="3394075"/>
          <a:ext cx="12874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" name="Equation" r:id="rId11" imgW="609480" imgH="241200" progId="Equation.DSMT4">
                  <p:embed/>
                </p:oleObj>
              </mc:Choice>
              <mc:Fallback>
                <p:oleObj name="Equation" r:id="rId11" imgW="609480" imgH="241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3394075"/>
                        <a:ext cx="12874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圆角矩形 24"/>
          <p:cNvSpPr>
            <a:spLocks noChangeArrowheads="1"/>
          </p:cNvSpPr>
          <p:nvPr/>
        </p:nvSpPr>
        <p:spPr bwMode="auto">
          <a:xfrm>
            <a:off x="1627188" y="5589588"/>
            <a:ext cx="5889625" cy="644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202013"/>
              </p:ext>
            </p:extLst>
          </p:nvPr>
        </p:nvGraphicFramePr>
        <p:xfrm>
          <a:off x="4894263" y="5676900"/>
          <a:ext cx="22510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" name="Equation" r:id="rId13" imgW="1028520" imgH="241200" progId="Equation.DSMT4">
                  <p:embed/>
                </p:oleObj>
              </mc:Choice>
              <mc:Fallback>
                <p:oleObj name="Equation" r:id="rId13" imgW="1028520" imgH="2412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5676900"/>
                        <a:ext cx="22510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684181"/>
              </p:ext>
            </p:extLst>
          </p:nvPr>
        </p:nvGraphicFramePr>
        <p:xfrm>
          <a:off x="1919288" y="5621338"/>
          <a:ext cx="22510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" name="Equation" r:id="rId15" imgW="990360" imgH="241200" progId="Equation.DSMT4">
                  <p:embed/>
                </p:oleObj>
              </mc:Choice>
              <mc:Fallback>
                <p:oleObj name="Equation" r:id="rId15" imgW="990360" imgH="2412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5621338"/>
                        <a:ext cx="22510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123142"/>
              </p:ext>
            </p:extLst>
          </p:nvPr>
        </p:nvGraphicFramePr>
        <p:xfrm>
          <a:off x="2773784" y="2566988"/>
          <a:ext cx="7651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Equation" r:id="rId17" imgW="330120" imgH="228600" progId="Equation.DSMT4">
                  <p:embed/>
                </p:oleObj>
              </mc:Choice>
              <mc:Fallback>
                <p:oleObj name="Equation" r:id="rId17" imgW="33012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784" y="2566988"/>
                        <a:ext cx="7651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502552"/>
              </p:ext>
            </p:extLst>
          </p:nvPr>
        </p:nvGraphicFramePr>
        <p:xfrm>
          <a:off x="2921422" y="4292600"/>
          <a:ext cx="7667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Equation" r:id="rId19" imgW="304710" imgH="218970" progId="Equation.DSMT4">
                  <p:embed/>
                </p:oleObj>
              </mc:Choice>
              <mc:Fallback>
                <p:oleObj name="Equation" r:id="rId19" imgW="304710" imgH="21897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422" y="4292600"/>
                        <a:ext cx="76676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424721"/>
              </p:ext>
            </p:extLst>
          </p:nvPr>
        </p:nvGraphicFramePr>
        <p:xfrm>
          <a:off x="6919738" y="2587129"/>
          <a:ext cx="7905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Equation" r:id="rId21" imgW="330120" imgH="228600" progId="Equation.DSMT4">
                  <p:embed/>
                </p:oleObj>
              </mc:Choice>
              <mc:Fallback>
                <p:oleObj name="Equation" r:id="rId21" imgW="33012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738" y="2587129"/>
                        <a:ext cx="7905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705127"/>
              </p:ext>
            </p:extLst>
          </p:nvPr>
        </p:nvGraphicFramePr>
        <p:xfrm>
          <a:off x="7189613" y="4233367"/>
          <a:ext cx="7667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" name="Equation" r:id="rId23" imgW="295255" imgH="209520" progId="Equation.DSMT4">
                  <p:embed/>
                </p:oleObj>
              </mc:Choice>
              <mc:Fallback>
                <p:oleObj name="Equation" r:id="rId23" imgW="295255" imgH="20952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613" y="4233367"/>
                        <a:ext cx="76676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 animBg="1"/>
      <p:bldP spid="5122" grpId="0" animBg="1"/>
      <p:bldP spid="5125" grpId="0"/>
      <p:bldP spid="5141" grpId="0" animBg="1"/>
      <p:bldP spid="5142" grpId="0" animBg="1"/>
      <p:bldP spid="5143" grpId="0"/>
      <p:bldP spid="5144" grpId="0"/>
      <p:bldP spid="5145" grpId="0"/>
      <p:bldP spid="5146" grpId="0"/>
      <p:bldP spid="5147" grpId="0"/>
      <p:bldP spid="5148" grpId="0"/>
      <p:bldP spid="2" grpId="0"/>
      <p:bldP spid="22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90"/>
          <p:cNvSpPr>
            <a:spLocks noChangeArrowheads="1"/>
          </p:cNvSpPr>
          <p:nvPr/>
        </p:nvSpPr>
        <p:spPr bwMode="auto">
          <a:xfrm>
            <a:off x="2268538" y="2924175"/>
            <a:ext cx="4967287" cy="23050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9" name="Text Box 103"/>
          <p:cNvSpPr txBox="1">
            <a:spLocks noChangeArrowheads="1"/>
          </p:cNvSpPr>
          <p:nvPr/>
        </p:nvSpPr>
        <p:spPr bwMode="auto">
          <a:xfrm>
            <a:off x="825500" y="5630863"/>
            <a:ext cx="3962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空穴扩散：</a:t>
            </a:r>
            <a:r>
              <a:rPr lang="en-US" altLang="zh-CN" sz="2400">
                <a:solidFill>
                  <a:srgbClr val="FFFFCC"/>
                </a:solidFill>
              </a:rPr>
              <a:t>P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区        </a:t>
            </a:r>
            <a:r>
              <a:rPr lang="en-US" altLang="zh-CN" sz="2400">
                <a:solidFill>
                  <a:srgbClr val="FFFFCC"/>
                </a:solidFill>
              </a:rPr>
              <a:t>N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区</a:t>
            </a:r>
          </a:p>
        </p:txBody>
      </p:sp>
      <p:sp>
        <p:nvSpPr>
          <p:cNvPr id="19560" name="Text Box 104"/>
          <p:cNvSpPr txBox="1">
            <a:spLocks noChangeArrowheads="1"/>
          </p:cNvSpPr>
          <p:nvPr/>
        </p:nvSpPr>
        <p:spPr bwMode="auto">
          <a:xfrm>
            <a:off x="2555875" y="6237288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扩散电流方向</a:t>
            </a:r>
            <a:r>
              <a:rPr lang="en-US" altLang="zh-CN" sz="2400">
                <a:solidFill>
                  <a:srgbClr val="FFFFCC"/>
                </a:solidFill>
              </a:rPr>
              <a:t>:  P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区         </a:t>
            </a:r>
            <a:r>
              <a:rPr lang="en-US" altLang="zh-CN" sz="2400">
                <a:solidFill>
                  <a:srgbClr val="FFFFCC"/>
                </a:solidFill>
              </a:rPr>
              <a:t>N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区</a:t>
            </a:r>
          </a:p>
        </p:txBody>
      </p:sp>
      <p:sp>
        <p:nvSpPr>
          <p:cNvPr id="19561" name="Line 105"/>
          <p:cNvSpPr>
            <a:spLocks noChangeShapeType="1"/>
          </p:cNvSpPr>
          <p:nvPr/>
        </p:nvSpPr>
        <p:spPr bwMode="auto">
          <a:xfrm>
            <a:off x="3081338" y="5859463"/>
            <a:ext cx="434975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2" name="Line 106"/>
          <p:cNvSpPr>
            <a:spLocks noChangeShapeType="1"/>
          </p:cNvSpPr>
          <p:nvPr/>
        </p:nvSpPr>
        <p:spPr bwMode="auto">
          <a:xfrm rot="10724733">
            <a:off x="7016750" y="5881688"/>
            <a:ext cx="434975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3" name="Line 107"/>
          <p:cNvSpPr>
            <a:spLocks noChangeShapeType="1"/>
          </p:cNvSpPr>
          <p:nvPr/>
        </p:nvSpPr>
        <p:spPr bwMode="auto">
          <a:xfrm>
            <a:off x="5472113" y="6503988"/>
            <a:ext cx="434975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" name="圆角矩形 21"/>
          <p:cNvSpPr>
            <a:spLocks noChangeArrowheads="1"/>
          </p:cNvSpPr>
          <p:nvPr/>
        </p:nvSpPr>
        <p:spPr bwMode="auto">
          <a:xfrm>
            <a:off x="1554163" y="333375"/>
            <a:ext cx="5889625" cy="644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7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6978"/>
              </p:ext>
            </p:extLst>
          </p:nvPr>
        </p:nvGraphicFramePr>
        <p:xfrm>
          <a:off x="4821238" y="422275"/>
          <a:ext cx="22494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Equation" r:id="rId3" imgW="1028520" imgH="241200" progId="Equation.DSMT4">
                  <p:embed/>
                </p:oleObj>
              </mc:Choice>
              <mc:Fallback>
                <p:oleObj name="Equation" r:id="rId3" imgW="1028520" imgH="24120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422275"/>
                        <a:ext cx="224948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107192"/>
              </p:ext>
            </p:extLst>
          </p:nvPr>
        </p:nvGraphicFramePr>
        <p:xfrm>
          <a:off x="1846263" y="363538"/>
          <a:ext cx="22510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Equation" r:id="rId5" imgW="990360" imgH="241200" progId="Equation.DSMT4">
                  <p:embed/>
                </p:oleObj>
              </mc:Choice>
              <mc:Fallback>
                <p:oleObj name="Equation" r:id="rId5" imgW="990360" imgH="2412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363538"/>
                        <a:ext cx="22510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90"/>
          <p:cNvSpPr>
            <a:spLocks noChangeArrowheads="1"/>
          </p:cNvSpPr>
          <p:nvPr/>
        </p:nvSpPr>
        <p:spPr bwMode="auto">
          <a:xfrm>
            <a:off x="5076825" y="1268413"/>
            <a:ext cx="2592388" cy="14398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90"/>
          <p:cNvSpPr>
            <a:spLocks noChangeArrowheads="1"/>
          </p:cNvSpPr>
          <p:nvPr/>
        </p:nvSpPr>
        <p:spPr bwMode="auto">
          <a:xfrm>
            <a:off x="1116013" y="1268413"/>
            <a:ext cx="2592387" cy="14398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109"/>
          <p:cNvSpPr>
            <a:spLocks noChangeArrowheads="1"/>
          </p:cNvSpPr>
          <p:nvPr/>
        </p:nvSpPr>
        <p:spPr bwMode="auto">
          <a:xfrm>
            <a:off x="1763713" y="1409700"/>
            <a:ext cx="1447800" cy="11430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110"/>
          <p:cNvSpPr>
            <a:spLocks noChangeArrowheads="1"/>
          </p:cNvSpPr>
          <p:nvPr/>
        </p:nvSpPr>
        <p:spPr bwMode="auto">
          <a:xfrm>
            <a:off x="5649913" y="1392238"/>
            <a:ext cx="1371600" cy="11430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111"/>
          <p:cNvSpPr txBox="1">
            <a:spLocks noChangeArrowheads="1"/>
          </p:cNvSpPr>
          <p:nvPr/>
        </p:nvSpPr>
        <p:spPr bwMode="auto">
          <a:xfrm>
            <a:off x="2055813" y="14097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P </a:t>
            </a:r>
            <a:r>
              <a:rPr lang="zh-CN" altLang="en-US" sz="2400"/>
              <a:t>型</a:t>
            </a:r>
            <a:endParaRPr lang="zh-CN" altLang="en-US" sz="2400" i="1" baseline="-25000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5942013" y="139223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</a:t>
            </a:r>
            <a:r>
              <a:rPr lang="en-US" altLang="zh-CN" sz="1600"/>
              <a:t> </a:t>
            </a:r>
            <a:r>
              <a:rPr lang="zh-CN" altLang="en-US" sz="2400"/>
              <a:t>型</a:t>
            </a:r>
            <a:endParaRPr lang="zh-CN" altLang="en-US" sz="2400" i="1" baseline="-25000"/>
          </a:p>
        </p:txBody>
      </p:sp>
      <p:sp>
        <p:nvSpPr>
          <p:cNvPr id="32" name="Text Box 113"/>
          <p:cNvSpPr txBox="1">
            <a:spLocks noChangeArrowheads="1"/>
          </p:cNvSpPr>
          <p:nvPr/>
        </p:nvSpPr>
        <p:spPr bwMode="auto">
          <a:xfrm>
            <a:off x="2055813" y="17907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A</a:t>
            </a:r>
            <a:r>
              <a:rPr lang="en-US" altLang="zh-CN" sz="2400" i="1" baseline="30000">
                <a:latin typeface="宋体" pitchFamily="2" charset="-122"/>
              </a:rPr>
              <a:t>-</a:t>
            </a:r>
            <a:endParaRPr lang="en-US" altLang="zh-CN" sz="2400" baseline="-25000"/>
          </a:p>
        </p:txBody>
      </p:sp>
      <p:sp>
        <p:nvSpPr>
          <p:cNvPr id="33" name="Text Box 114"/>
          <p:cNvSpPr txBox="1">
            <a:spLocks noChangeArrowheads="1"/>
          </p:cNvSpPr>
          <p:nvPr/>
        </p:nvSpPr>
        <p:spPr bwMode="auto">
          <a:xfrm>
            <a:off x="6018213" y="177323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D</a:t>
            </a:r>
            <a:r>
              <a:rPr lang="en-US" altLang="zh-CN" sz="2400" i="1" baseline="30000"/>
              <a:t>+</a:t>
            </a:r>
            <a:endParaRPr lang="en-US" altLang="zh-CN" sz="2400" baseline="-25000"/>
          </a:p>
        </p:txBody>
      </p:sp>
      <p:sp>
        <p:nvSpPr>
          <p:cNvPr id="34" name="Text Box 115"/>
          <p:cNvSpPr txBox="1">
            <a:spLocks noChangeArrowheads="1"/>
          </p:cNvSpPr>
          <p:nvPr/>
        </p:nvSpPr>
        <p:spPr bwMode="auto">
          <a:xfrm>
            <a:off x="1903413" y="20955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p</a:t>
            </a:r>
            <a:r>
              <a:rPr lang="en-US" altLang="zh-CN" sz="2400" baseline="-25000"/>
              <a:t>p0 </a:t>
            </a:r>
            <a:r>
              <a:rPr lang="en-US" altLang="zh-CN" sz="2400"/>
              <a:t>, </a:t>
            </a:r>
            <a:r>
              <a:rPr lang="en-US" altLang="zh-CN" sz="2400" i="1"/>
              <a:t>n</a:t>
            </a:r>
            <a:r>
              <a:rPr lang="en-US" altLang="zh-CN" sz="2400" baseline="-25000"/>
              <a:t>p0</a:t>
            </a:r>
          </a:p>
        </p:txBody>
      </p:sp>
      <p:sp>
        <p:nvSpPr>
          <p:cNvPr id="35" name="Text Box 116"/>
          <p:cNvSpPr txBox="1">
            <a:spLocks noChangeArrowheads="1"/>
          </p:cNvSpPr>
          <p:nvPr/>
        </p:nvSpPr>
        <p:spPr bwMode="auto">
          <a:xfrm>
            <a:off x="5789613" y="2078038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n0 </a:t>
            </a:r>
            <a:r>
              <a:rPr lang="en-US" altLang="zh-CN" sz="2400"/>
              <a:t>, </a:t>
            </a:r>
            <a:r>
              <a:rPr lang="en-US" altLang="zh-CN" sz="2400" i="1"/>
              <a:t>p</a:t>
            </a:r>
            <a:r>
              <a:rPr lang="en-US" altLang="zh-CN" sz="2400" baseline="-25000"/>
              <a:t>n0</a:t>
            </a:r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 flipV="1">
            <a:off x="2643188" y="4941888"/>
            <a:ext cx="34559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 flipV="1">
            <a:off x="4371975" y="3068638"/>
            <a:ext cx="0" cy="187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>
            <a:off x="4371975" y="3500438"/>
            <a:ext cx="14954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2916238" y="4724400"/>
            <a:ext cx="1455737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3" name="Object 18"/>
          <p:cNvGraphicFramePr>
            <a:graphicFrameLocks noChangeAspect="1"/>
          </p:cNvGraphicFramePr>
          <p:nvPr/>
        </p:nvGraphicFramePr>
        <p:xfrm>
          <a:off x="6091238" y="4783138"/>
          <a:ext cx="2730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r:id="rId7" imgW="126835" imgH="139518" progId="Equation.3">
                  <p:embed/>
                </p:oleObj>
              </mc:Choice>
              <mc:Fallback>
                <p:oleObj r:id="rId7" imgW="126835" imgH="13951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238" y="4783138"/>
                        <a:ext cx="27305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0"/>
          <p:cNvGraphicFramePr>
            <a:graphicFrameLocks noChangeAspect="1"/>
          </p:cNvGraphicFramePr>
          <p:nvPr/>
        </p:nvGraphicFramePr>
        <p:xfrm>
          <a:off x="4259263" y="4922838"/>
          <a:ext cx="22383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r:id="rId9" imgW="126725" imgH="177415" progId="Equation.3">
                  <p:embed/>
                </p:oleObj>
              </mc:Choice>
              <mc:Fallback>
                <p:oleObj r:id="rId9" imgW="126725" imgH="17741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4922838"/>
                        <a:ext cx="223837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449763" y="2936875"/>
          <a:ext cx="12541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tion" r:id="rId11" imgW="710891" imgH="203112" progId="Equation.DSMT4">
                  <p:embed/>
                </p:oleObj>
              </mc:Choice>
              <mc:Fallback>
                <p:oleObj name="Equation" r:id="rId11" imgW="710891" imgH="203112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2936875"/>
                        <a:ext cx="12541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2874963" y="3652838"/>
            <a:ext cx="1497012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4371975" y="4581525"/>
            <a:ext cx="14954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6226175" y="3213100"/>
            <a:ext cx="46355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6202363" y="3500438"/>
            <a:ext cx="487362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111"/>
          <p:cNvSpPr txBox="1">
            <a:spLocks noChangeArrowheads="1"/>
          </p:cNvSpPr>
          <p:nvPr/>
        </p:nvSpPr>
        <p:spPr bwMode="auto">
          <a:xfrm>
            <a:off x="6729413" y="293052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endParaRPr lang="zh-CN" altLang="en-US" sz="2400" i="1" baseline="-25000"/>
          </a:p>
        </p:txBody>
      </p:sp>
      <p:sp>
        <p:nvSpPr>
          <p:cNvPr id="51" name="Text Box 111"/>
          <p:cNvSpPr txBox="1">
            <a:spLocks noChangeArrowheads="1"/>
          </p:cNvSpPr>
          <p:nvPr/>
        </p:nvSpPr>
        <p:spPr bwMode="auto">
          <a:xfrm>
            <a:off x="6762750" y="322262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p</a:t>
            </a:r>
            <a:endParaRPr lang="zh-CN" altLang="en-US" sz="2400" i="1" baseline="-2500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757738" y="5653088"/>
            <a:ext cx="3513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电子扩散：</a:t>
            </a:r>
            <a:r>
              <a:rPr lang="en-US" altLang="zh-CN" sz="2400">
                <a:solidFill>
                  <a:srgbClr val="FFFFCC"/>
                </a:solidFill>
              </a:rPr>
              <a:t>P </a:t>
            </a:r>
            <a:r>
              <a:rPr lang="zh-CN" altLang="en-US" sz="2400">
                <a:solidFill>
                  <a:srgbClr val="FFFFCC"/>
                </a:solidFill>
              </a:rPr>
              <a:t>区        </a:t>
            </a:r>
            <a:r>
              <a:rPr lang="en-US" altLang="zh-CN" sz="2400">
                <a:solidFill>
                  <a:srgbClr val="FFFFCC"/>
                </a:solidFill>
              </a:rPr>
              <a:t>N </a:t>
            </a:r>
            <a:r>
              <a:rPr lang="zh-CN" altLang="en-US" sz="2400">
                <a:solidFill>
                  <a:srgbClr val="FFFFCC"/>
                </a:solidFill>
              </a:rPr>
              <a:t>区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69419E-6 L 0.14184 0.0002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58917E-6 L 0.13351 0.0011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10895E-6 L 0.13907 -0.0013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-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127E-6 L 0.12657 0.003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9" y="1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11034E-7 L 0.12657 -0.0043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9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69419E-6 L -0.11806 0.0002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88156E-6 L -0.13767 0.0037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18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2031E-6 L -0.15295 0.0011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8.16563E-7 L -0.14462 -0.004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23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41823E-6 L -0.14462 -0.0018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9559" grpId="0"/>
      <p:bldP spid="19560" grpId="0"/>
      <p:bldP spid="19561" grpId="0" animBg="1"/>
      <p:bldP spid="19562" grpId="0" animBg="1"/>
      <p:bldP spid="19563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29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 animBg="1"/>
      <p:bldP spid="37" grpId="0" animBg="1"/>
      <p:bldP spid="38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>
            <a:spLocks noChangeArrowheads="1"/>
          </p:cNvSpPr>
          <p:nvPr/>
        </p:nvSpPr>
        <p:spPr bwMode="auto">
          <a:xfrm>
            <a:off x="3259138" y="4581525"/>
            <a:ext cx="3424237" cy="644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5" name="AutoShape 110"/>
          <p:cNvSpPr>
            <a:spLocks noChangeArrowheads="1"/>
          </p:cNvSpPr>
          <p:nvPr/>
        </p:nvSpPr>
        <p:spPr bwMode="auto">
          <a:xfrm>
            <a:off x="1687513" y="981075"/>
            <a:ext cx="5832475" cy="2251075"/>
          </a:xfrm>
          <a:prstGeom prst="foldedCorner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Rectangle 111"/>
          <p:cNvSpPr>
            <a:spLocks noChangeArrowheads="1"/>
          </p:cNvSpPr>
          <p:nvPr/>
        </p:nvSpPr>
        <p:spPr bwMode="auto">
          <a:xfrm>
            <a:off x="4527550" y="1195388"/>
            <a:ext cx="2133600" cy="1447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Rectangle 112"/>
          <p:cNvSpPr>
            <a:spLocks noChangeArrowheads="1"/>
          </p:cNvSpPr>
          <p:nvPr/>
        </p:nvSpPr>
        <p:spPr bwMode="auto">
          <a:xfrm>
            <a:off x="2470150" y="1195388"/>
            <a:ext cx="2057400" cy="14478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5" name="Rectangle 113"/>
          <p:cNvSpPr>
            <a:spLocks noChangeArrowheads="1"/>
          </p:cNvSpPr>
          <p:nvPr/>
        </p:nvSpPr>
        <p:spPr bwMode="auto">
          <a:xfrm>
            <a:off x="3689350" y="1195388"/>
            <a:ext cx="838200" cy="1447800"/>
          </a:xfrm>
          <a:prstGeom prst="rect">
            <a:avLst/>
          </a:prstGeom>
          <a:solidFill>
            <a:srgbClr val="3366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7" name="Text Box 115"/>
          <p:cNvSpPr txBox="1">
            <a:spLocks noChangeArrowheads="1"/>
          </p:cNvSpPr>
          <p:nvPr/>
        </p:nvSpPr>
        <p:spPr bwMode="auto">
          <a:xfrm>
            <a:off x="1284288" y="188913"/>
            <a:ext cx="77057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FFCC"/>
                </a:solidFill>
              </a:rPr>
              <a:t>P</a:t>
            </a:r>
            <a:r>
              <a:rPr lang="en-US" altLang="zh-CN" sz="16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CC"/>
                </a:solidFill>
              </a:rPr>
              <a:t>区留下</a:t>
            </a:r>
            <a:r>
              <a:rPr lang="zh-CN" altLang="en-US" sz="1600" dirty="0">
                <a:solidFill>
                  <a:srgbClr val="FFFFCC"/>
                </a:solidFill>
              </a:rPr>
              <a:t> </a:t>
            </a:r>
            <a:r>
              <a:rPr lang="en-US" altLang="zh-CN" sz="2400" i="1" dirty="0">
                <a:solidFill>
                  <a:srgbClr val="FFFFCC"/>
                </a:solidFill>
              </a:rPr>
              <a:t>N</a:t>
            </a:r>
            <a:r>
              <a:rPr lang="en-US" altLang="zh-CN" sz="2400" baseline="-25000" dirty="0">
                <a:solidFill>
                  <a:srgbClr val="FFFFCC"/>
                </a:solidFill>
              </a:rPr>
              <a:t>A</a:t>
            </a:r>
            <a:r>
              <a:rPr lang="en-US" altLang="zh-CN" sz="2400" i="1" baseline="30000" dirty="0">
                <a:solidFill>
                  <a:srgbClr val="FFFFCC"/>
                </a:solidFill>
                <a:latin typeface="宋体" pitchFamily="2" charset="-122"/>
              </a:rPr>
              <a:t>-</a:t>
            </a:r>
            <a:r>
              <a:rPr lang="en-US" altLang="zh-CN" sz="24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CC"/>
                </a:solidFill>
              </a:rPr>
              <a:t>，</a:t>
            </a:r>
            <a:r>
              <a:rPr lang="en-US" altLang="zh-CN" sz="2400" dirty="0">
                <a:solidFill>
                  <a:srgbClr val="FFFFCC"/>
                </a:solidFill>
              </a:rPr>
              <a:t>N</a:t>
            </a:r>
            <a:r>
              <a:rPr lang="en-US" altLang="zh-CN" sz="16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CC"/>
                </a:solidFill>
              </a:rPr>
              <a:t>区留下</a:t>
            </a:r>
            <a:r>
              <a:rPr lang="zh-CN" altLang="en-US" sz="1600" dirty="0">
                <a:solidFill>
                  <a:srgbClr val="FFFFCC"/>
                </a:solidFill>
              </a:rPr>
              <a:t> </a:t>
            </a:r>
            <a:r>
              <a:rPr lang="en-US" altLang="zh-CN" sz="2400" i="1" dirty="0">
                <a:solidFill>
                  <a:srgbClr val="FFFFCC"/>
                </a:solidFill>
              </a:rPr>
              <a:t>N</a:t>
            </a:r>
            <a:r>
              <a:rPr lang="en-US" altLang="zh-CN" sz="2400" baseline="-25000" dirty="0">
                <a:solidFill>
                  <a:srgbClr val="FFFFCC"/>
                </a:solidFill>
              </a:rPr>
              <a:t>D</a:t>
            </a:r>
            <a:r>
              <a:rPr lang="en-US" altLang="zh-CN" sz="2400" i="1" baseline="30000" dirty="0">
                <a:solidFill>
                  <a:srgbClr val="FFFFCC"/>
                </a:solidFill>
              </a:rPr>
              <a:t>+</a:t>
            </a:r>
            <a:r>
              <a:rPr lang="en-US" altLang="zh-CN" sz="24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CC"/>
                </a:solidFill>
              </a:rPr>
              <a:t>，形成</a:t>
            </a:r>
            <a:r>
              <a:rPr lang="zh-CN" altLang="en-US" sz="12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空间电荷区</a:t>
            </a:r>
            <a:r>
              <a:rPr lang="zh-CN" altLang="en-US" sz="2400" dirty="0">
                <a:solidFill>
                  <a:srgbClr val="FFFFCC"/>
                </a:solidFill>
              </a:rPr>
              <a:t>。</a:t>
            </a:r>
            <a:endParaRPr lang="en-US" altLang="zh-CN" sz="2400" dirty="0">
              <a:solidFill>
                <a:srgbClr val="FFFFCC"/>
              </a:solidFill>
            </a:endParaRPr>
          </a:p>
        </p:txBody>
      </p:sp>
      <p:sp>
        <p:nvSpPr>
          <p:cNvPr id="3192" name="Text Box 120"/>
          <p:cNvSpPr txBox="1">
            <a:spLocks noChangeArrowheads="1"/>
          </p:cNvSpPr>
          <p:nvPr/>
        </p:nvSpPr>
        <p:spPr bwMode="auto">
          <a:xfrm>
            <a:off x="3765550" y="283527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空间电荷区</a:t>
            </a:r>
          </a:p>
        </p:txBody>
      </p:sp>
      <p:sp>
        <p:nvSpPr>
          <p:cNvPr id="3193" name="Rectangle 121"/>
          <p:cNvSpPr>
            <a:spLocks noChangeArrowheads="1"/>
          </p:cNvSpPr>
          <p:nvPr/>
        </p:nvSpPr>
        <p:spPr bwMode="auto">
          <a:xfrm>
            <a:off x="4527550" y="1195388"/>
            <a:ext cx="838200" cy="1447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4" name="AutoShape 122"/>
          <p:cNvSpPr>
            <a:spLocks/>
          </p:cNvSpPr>
          <p:nvPr/>
        </p:nvSpPr>
        <p:spPr bwMode="auto">
          <a:xfrm rot="-5381221">
            <a:off x="4451350" y="2033588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Text Box 123"/>
          <p:cNvSpPr txBox="1">
            <a:spLocks noChangeArrowheads="1"/>
          </p:cNvSpPr>
          <p:nvPr/>
        </p:nvSpPr>
        <p:spPr bwMode="auto">
          <a:xfrm>
            <a:off x="2851150" y="119538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P</a:t>
            </a:r>
            <a:r>
              <a:rPr lang="en-US" altLang="zh-CN" sz="1600"/>
              <a:t> </a:t>
            </a:r>
            <a:r>
              <a:rPr lang="zh-CN" altLang="en-US" sz="2400"/>
              <a:t>区 </a:t>
            </a:r>
            <a:endParaRPr lang="zh-CN" altLang="en-US" sz="2400" i="1" baseline="-25000"/>
          </a:p>
        </p:txBody>
      </p:sp>
      <p:sp>
        <p:nvSpPr>
          <p:cNvPr id="8204" name="Text Box 124"/>
          <p:cNvSpPr txBox="1">
            <a:spLocks noChangeArrowheads="1"/>
          </p:cNvSpPr>
          <p:nvPr/>
        </p:nvSpPr>
        <p:spPr bwMode="auto">
          <a:xfrm>
            <a:off x="5518150" y="1195388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</a:t>
            </a:r>
            <a:r>
              <a:rPr lang="en-US" altLang="zh-CN" sz="1600"/>
              <a:t> </a:t>
            </a:r>
            <a:r>
              <a:rPr lang="zh-CN" altLang="en-US" sz="2400"/>
              <a:t>区</a:t>
            </a:r>
            <a:endParaRPr lang="zh-CN" altLang="en-US" sz="2400" i="1" baseline="-25000"/>
          </a:p>
        </p:txBody>
      </p:sp>
      <p:sp>
        <p:nvSpPr>
          <p:cNvPr id="3197" name="Text Box 125"/>
          <p:cNvSpPr txBox="1">
            <a:spLocks noChangeArrowheads="1"/>
          </p:cNvSpPr>
          <p:nvPr/>
        </p:nvSpPr>
        <p:spPr bwMode="auto">
          <a:xfrm>
            <a:off x="3765550" y="17287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A</a:t>
            </a:r>
            <a:r>
              <a:rPr lang="en-US" altLang="zh-CN" sz="2400" i="1" baseline="30000">
                <a:latin typeface="宋体" pitchFamily="2" charset="-122"/>
              </a:rPr>
              <a:t>-</a:t>
            </a:r>
          </a:p>
        </p:txBody>
      </p:sp>
      <p:sp>
        <p:nvSpPr>
          <p:cNvPr id="3198" name="Text Box 126"/>
          <p:cNvSpPr txBox="1">
            <a:spLocks noChangeArrowheads="1"/>
          </p:cNvSpPr>
          <p:nvPr/>
        </p:nvSpPr>
        <p:spPr bwMode="auto">
          <a:xfrm>
            <a:off x="4603750" y="17287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D</a:t>
            </a:r>
            <a:r>
              <a:rPr lang="en-US" altLang="zh-CN" sz="2400" i="1" baseline="30000"/>
              <a:t>+</a:t>
            </a:r>
          </a:p>
        </p:txBody>
      </p:sp>
      <p:sp>
        <p:nvSpPr>
          <p:cNvPr id="8207" name="Text Box 128"/>
          <p:cNvSpPr txBox="1">
            <a:spLocks noChangeArrowheads="1"/>
          </p:cNvSpPr>
          <p:nvPr/>
        </p:nvSpPr>
        <p:spPr bwMode="auto">
          <a:xfrm>
            <a:off x="2851150" y="172878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A</a:t>
            </a:r>
            <a:r>
              <a:rPr lang="en-US" altLang="zh-CN" sz="2400" i="1" baseline="30000">
                <a:latin typeface="宋体" pitchFamily="2" charset="-122"/>
              </a:rPr>
              <a:t>-</a:t>
            </a:r>
            <a:endParaRPr lang="en-US" altLang="zh-CN" sz="2400">
              <a:latin typeface="宋体" pitchFamily="2" charset="-122"/>
            </a:endParaRPr>
          </a:p>
        </p:txBody>
      </p:sp>
      <p:sp>
        <p:nvSpPr>
          <p:cNvPr id="8208" name="Text Box 129"/>
          <p:cNvSpPr txBox="1">
            <a:spLocks noChangeArrowheads="1"/>
          </p:cNvSpPr>
          <p:nvPr/>
        </p:nvSpPr>
        <p:spPr bwMode="auto">
          <a:xfrm>
            <a:off x="2927350" y="210978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p</a:t>
            </a:r>
            <a:r>
              <a:rPr lang="en-US" altLang="zh-CN" sz="2400" baseline="-25000"/>
              <a:t>p0</a:t>
            </a:r>
            <a:endParaRPr lang="en-US" altLang="zh-CN"/>
          </a:p>
        </p:txBody>
      </p:sp>
      <p:sp>
        <p:nvSpPr>
          <p:cNvPr id="8209" name="Text Box 130"/>
          <p:cNvSpPr txBox="1">
            <a:spLocks noChangeArrowheads="1"/>
          </p:cNvSpPr>
          <p:nvPr/>
        </p:nvSpPr>
        <p:spPr bwMode="auto">
          <a:xfrm>
            <a:off x="5594350" y="1728788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D</a:t>
            </a:r>
            <a:r>
              <a:rPr lang="en-US" altLang="zh-CN" sz="2400" i="1" baseline="30000"/>
              <a:t>+</a:t>
            </a:r>
            <a:endParaRPr lang="en-US" altLang="zh-CN" sz="2400" baseline="-25000"/>
          </a:p>
        </p:txBody>
      </p:sp>
      <p:sp>
        <p:nvSpPr>
          <p:cNvPr id="8210" name="Text Box 131"/>
          <p:cNvSpPr txBox="1">
            <a:spLocks noChangeArrowheads="1"/>
          </p:cNvSpPr>
          <p:nvPr/>
        </p:nvSpPr>
        <p:spPr bwMode="auto">
          <a:xfrm>
            <a:off x="5594350" y="21097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n0</a:t>
            </a:r>
            <a:endParaRPr lang="en-US" altLang="zh-CN"/>
          </a:p>
        </p:txBody>
      </p:sp>
      <p:sp>
        <p:nvSpPr>
          <p:cNvPr id="24" name="Text Box 115"/>
          <p:cNvSpPr txBox="1">
            <a:spLocks noChangeArrowheads="1"/>
          </p:cNvSpPr>
          <p:nvPr/>
        </p:nvSpPr>
        <p:spPr bwMode="auto">
          <a:xfrm>
            <a:off x="2255838" y="3571875"/>
            <a:ext cx="4391025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问题：此时的电流大小如何？</a:t>
            </a:r>
            <a:endParaRPr lang="en-US" altLang="zh-CN" sz="2400">
              <a:solidFill>
                <a:srgbClr val="FFFFCC"/>
              </a:solidFill>
            </a:endParaRPr>
          </a:p>
        </p:txBody>
      </p:sp>
      <p:sp>
        <p:nvSpPr>
          <p:cNvPr id="25" name="Text Box 104"/>
          <p:cNvSpPr txBox="1">
            <a:spLocks noChangeArrowheads="1"/>
          </p:cNvSpPr>
          <p:nvPr/>
        </p:nvSpPr>
        <p:spPr bwMode="auto">
          <a:xfrm>
            <a:off x="3371850" y="4673600"/>
            <a:ext cx="33115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P</a:t>
            </a:r>
            <a:r>
              <a:rPr lang="en-US" altLang="zh-CN" sz="1600"/>
              <a:t> </a:t>
            </a:r>
            <a:r>
              <a:rPr lang="zh-CN" altLang="en-US" sz="2400"/>
              <a:t>区到 </a:t>
            </a:r>
            <a:r>
              <a:rPr lang="en-US" altLang="zh-CN" sz="2400"/>
              <a:t>N</a:t>
            </a:r>
            <a:r>
              <a:rPr lang="en-US" altLang="zh-CN" sz="1600"/>
              <a:t> </a:t>
            </a:r>
            <a:r>
              <a:rPr lang="zh-CN" altLang="en-US" sz="2400"/>
              <a:t>区的扩散电流</a:t>
            </a:r>
          </a:p>
        </p:txBody>
      </p:sp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2206625" y="5589588"/>
            <a:ext cx="53451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但实际上平衡时</a:t>
            </a:r>
            <a:r>
              <a:rPr lang="en-US" altLang="zh-CN" sz="2400">
                <a:solidFill>
                  <a:srgbClr val="FFFFCC"/>
                </a:solidFill>
              </a:rPr>
              <a:t>PN</a:t>
            </a:r>
            <a:r>
              <a:rPr lang="zh-CN" altLang="en-US" sz="2400">
                <a:solidFill>
                  <a:srgbClr val="FFFFCC"/>
                </a:solidFill>
              </a:rPr>
              <a:t>结的电流为     。</a:t>
            </a:r>
            <a:endParaRPr lang="en-US" altLang="zh-CN" sz="2400">
              <a:solidFill>
                <a:srgbClr val="FFFFCC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300288" y="4741863"/>
            <a:ext cx="1112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CC"/>
                </a:solidFill>
              </a:rPr>
              <a:t>推导：</a:t>
            </a:r>
            <a:endParaRPr lang="zh-CN" altLang="en-US" sz="24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423025" y="5500688"/>
            <a:ext cx="415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FF0000"/>
                </a:solidFill>
              </a:rPr>
              <a:t>0</a:t>
            </a:r>
            <a:endParaRPr lang="zh-CN" altLang="en-US" sz="3600"/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85" grpId="0" animBg="1"/>
      <p:bldP spid="3192" grpId="0" autoUpdateAnimBg="0"/>
      <p:bldP spid="3193" grpId="0" animBg="1"/>
      <p:bldP spid="3194" grpId="0" animBg="1"/>
      <p:bldP spid="3197" grpId="0" autoUpdateAnimBg="0"/>
      <p:bldP spid="3198" grpId="0" autoUpdateAnimBg="0"/>
      <p:bldP spid="24" grpId="0"/>
      <p:bldP spid="25" grpId="0"/>
      <p:bldP spid="32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10"/>
          <p:cNvSpPr>
            <a:spLocks noChangeArrowheads="1"/>
          </p:cNvSpPr>
          <p:nvPr/>
        </p:nvSpPr>
        <p:spPr bwMode="auto">
          <a:xfrm>
            <a:off x="1687513" y="1125538"/>
            <a:ext cx="5832475" cy="2808287"/>
          </a:xfrm>
          <a:prstGeom prst="foldedCorner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Rectangle 111"/>
          <p:cNvSpPr>
            <a:spLocks noChangeArrowheads="1"/>
          </p:cNvSpPr>
          <p:nvPr/>
        </p:nvSpPr>
        <p:spPr bwMode="auto">
          <a:xfrm>
            <a:off x="4527550" y="1847850"/>
            <a:ext cx="2133600" cy="1447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Rectangle 112"/>
          <p:cNvSpPr>
            <a:spLocks noChangeArrowheads="1"/>
          </p:cNvSpPr>
          <p:nvPr/>
        </p:nvSpPr>
        <p:spPr bwMode="auto">
          <a:xfrm>
            <a:off x="2470150" y="1847850"/>
            <a:ext cx="2057400" cy="14478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Rectangle 113"/>
          <p:cNvSpPr>
            <a:spLocks noChangeArrowheads="1"/>
          </p:cNvSpPr>
          <p:nvPr/>
        </p:nvSpPr>
        <p:spPr bwMode="auto">
          <a:xfrm>
            <a:off x="3689350" y="1847850"/>
            <a:ext cx="838200" cy="1447800"/>
          </a:xfrm>
          <a:prstGeom prst="rect">
            <a:avLst/>
          </a:prstGeom>
          <a:solidFill>
            <a:srgbClr val="3366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7" name="Text Box 115"/>
          <p:cNvSpPr txBox="1">
            <a:spLocks noChangeArrowheads="1"/>
          </p:cNvSpPr>
          <p:nvPr/>
        </p:nvSpPr>
        <p:spPr bwMode="auto">
          <a:xfrm>
            <a:off x="1212850" y="260350"/>
            <a:ext cx="7705725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FFCC"/>
                </a:solidFill>
              </a:rPr>
              <a:t>P</a:t>
            </a:r>
            <a:r>
              <a:rPr lang="en-US" altLang="zh-CN" sz="16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CC"/>
                </a:solidFill>
              </a:rPr>
              <a:t>区留下</a:t>
            </a:r>
            <a:r>
              <a:rPr lang="zh-CN" altLang="en-US" sz="1600" dirty="0">
                <a:solidFill>
                  <a:srgbClr val="FFFFCC"/>
                </a:solidFill>
              </a:rPr>
              <a:t> </a:t>
            </a:r>
            <a:r>
              <a:rPr lang="en-US" altLang="zh-CN" sz="2400" i="1" dirty="0">
                <a:solidFill>
                  <a:srgbClr val="FFFFCC"/>
                </a:solidFill>
              </a:rPr>
              <a:t>N</a:t>
            </a:r>
            <a:r>
              <a:rPr lang="en-US" altLang="zh-CN" sz="2400" baseline="-25000" dirty="0">
                <a:solidFill>
                  <a:srgbClr val="FFFFCC"/>
                </a:solidFill>
              </a:rPr>
              <a:t>A</a:t>
            </a:r>
            <a:r>
              <a:rPr lang="en-US" altLang="zh-CN" sz="2400" i="1" baseline="30000" dirty="0">
                <a:solidFill>
                  <a:srgbClr val="FFFFCC"/>
                </a:solidFill>
                <a:latin typeface="宋体" pitchFamily="2" charset="-122"/>
              </a:rPr>
              <a:t>-</a:t>
            </a:r>
            <a:r>
              <a:rPr lang="en-US" altLang="zh-CN" sz="24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CC"/>
                </a:solidFill>
              </a:rPr>
              <a:t>，</a:t>
            </a:r>
            <a:r>
              <a:rPr lang="en-US" altLang="zh-CN" sz="2400" dirty="0">
                <a:solidFill>
                  <a:srgbClr val="FFFFCC"/>
                </a:solidFill>
              </a:rPr>
              <a:t>N</a:t>
            </a:r>
            <a:r>
              <a:rPr lang="en-US" altLang="zh-CN" sz="16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CC"/>
                </a:solidFill>
              </a:rPr>
              <a:t>区留下</a:t>
            </a:r>
            <a:r>
              <a:rPr lang="zh-CN" altLang="en-US" sz="1600" dirty="0">
                <a:solidFill>
                  <a:srgbClr val="FFFFCC"/>
                </a:solidFill>
              </a:rPr>
              <a:t> </a:t>
            </a:r>
            <a:r>
              <a:rPr lang="en-US" altLang="zh-CN" sz="2400" i="1" dirty="0">
                <a:solidFill>
                  <a:srgbClr val="FFFFCC"/>
                </a:solidFill>
              </a:rPr>
              <a:t>N</a:t>
            </a:r>
            <a:r>
              <a:rPr lang="en-US" altLang="zh-CN" sz="2400" baseline="-25000" dirty="0">
                <a:solidFill>
                  <a:srgbClr val="FFFFCC"/>
                </a:solidFill>
              </a:rPr>
              <a:t>D</a:t>
            </a:r>
            <a:r>
              <a:rPr lang="en-US" altLang="zh-CN" sz="2400" i="1" baseline="30000" dirty="0">
                <a:solidFill>
                  <a:srgbClr val="FFFFCC"/>
                </a:solidFill>
              </a:rPr>
              <a:t>+</a:t>
            </a:r>
            <a:r>
              <a:rPr lang="en-US" altLang="zh-CN" sz="24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CC"/>
                </a:solidFill>
              </a:rPr>
              <a:t>，形成</a:t>
            </a:r>
            <a:r>
              <a:rPr lang="zh-CN" altLang="en-US" sz="12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空间电荷区</a:t>
            </a:r>
            <a:r>
              <a:rPr lang="zh-CN" altLang="en-US" sz="2400" dirty="0">
                <a:solidFill>
                  <a:srgbClr val="FFFFCC"/>
                </a:solidFill>
              </a:rPr>
              <a:t>。</a:t>
            </a:r>
            <a:endParaRPr lang="en-US" altLang="zh-CN" sz="2400" dirty="0">
              <a:solidFill>
                <a:srgbClr val="FFFFCC"/>
              </a:solidFill>
            </a:endParaRPr>
          </a:p>
        </p:txBody>
      </p:sp>
      <p:sp>
        <p:nvSpPr>
          <p:cNvPr id="3190" name="Text Box 118"/>
          <p:cNvSpPr txBox="1">
            <a:spLocks noChangeArrowheads="1"/>
          </p:cNvSpPr>
          <p:nvPr/>
        </p:nvSpPr>
        <p:spPr bwMode="auto">
          <a:xfrm>
            <a:off x="3917950" y="123825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内建电场</a:t>
            </a:r>
          </a:p>
        </p:txBody>
      </p:sp>
      <p:sp>
        <p:nvSpPr>
          <p:cNvPr id="3191" name="Line 119"/>
          <p:cNvSpPr>
            <a:spLocks noChangeShapeType="1"/>
          </p:cNvSpPr>
          <p:nvPr/>
        </p:nvSpPr>
        <p:spPr bwMode="auto">
          <a:xfrm flipH="1" flipV="1">
            <a:off x="3917950" y="169545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Text Box 120"/>
          <p:cNvSpPr txBox="1">
            <a:spLocks noChangeArrowheads="1"/>
          </p:cNvSpPr>
          <p:nvPr/>
        </p:nvSpPr>
        <p:spPr bwMode="auto">
          <a:xfrm>
            <a:off x="3765550" y="3487738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空间电荷区</a:t>
            </a:r>
          </a:p>
        </p:txBody>
      </p:sp>
      <p:sp>
        <p:nvSpPr>
          <p:cNvPr id="9226" name="Rectangle 121"/>
          <p:cNvSpPr>
            <a:spLocks noChangeArrowheads="1"/>
          </p:cNvSpPr>
          <p:nvPr/>
        </p:nvSpPr>
        <p:spPr bwMode="auto">
          <a:xfrm>
            <a:off x="4527550" y="1847850"/>
            <a:ext cx="838200" cy="1447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AutoShape 122"/>
          <p:cNvSpPr>
            <a:spLocks/>
          </p:cNvSpPr>
          <p:nvPr/>
        </p:nvSpPr>
        <p:spPr bwMode="auto">
          <a:xfrm rot="-5381221">
            <a:off x="4451350" y="268605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Text Box 123"/>
          <p:cNvSpPr txBox="1">
            <a:spLocks noChangeArrowheads="1"/>
          </p:cNvSpPr>
          <p:nvPr/>
        </p:nvSpPr>
        <p:spPr bwMode="auto">
          <a:xfrm>
            <a:off x="2851150" y="184785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P</a:t>
            </a:r>
            <a:r>
              <a:rPr lang="en-US" altLang="zh-CN" sz="1600"/>
              <a:t> </a:t>
            </a:r>
            <a:r>
              <a:rPr lang="zh-CN" altLang="en-US" sz="2400"/>
              <a:t>区 </a:t>
            </a:r>
            <a:endParaRPr lang="zh-CN" altLang="en-US" sz="2400" i="1" baseline="-25000"/>
          </a:p>
        </p:txBody>
      </p:sp>
      <p:sp>
        <p:nvSpPr>
          <p:cNvPr id="9229" name="Text Box 124"/>
          <p:cNvSpPr txBox="1">
            <a:spLocks noChangeArrowheads="1"/>
          </p:cNvSpPr>
          <p:nvPr/>
        </p:nvSpPr>
        <p:spPr bwMode="auto">
          <a:xfrm>
            <a:off x="5518150" y="184785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</a:t>
            </a:r>
            <a:r>
              <a:rPr lang="en-US" altLang="zh-CN" sz="1600"/>
              <a:t> </a:t>
            </a:r>
            <a:r>
              <a:rPr lang="zh-CN" altLang="en-US" sz="2400"/>
              <a:t>区</a:t>
            </a:r>
            <a:endParaRPr lang="zh-CN" altLang="en-US" sz="2400" i="1" baseline="-25000"/>
          </a:p>
        </p:txBody>
      </p:sp>
      <p:sp>
        <p:nvSpPr>
          <p:cNvPr id="9230" name="Text Box 125"/>
          <p:cNvSpPr txBox="1">
            <a:spLocks noChangeArrowheads="1"/>
          </p:cNvSpPr>
          <p:nvPr/>
        </p:nvSpPr>
        <p:spPr bwMode="auto">
          <a:xfrm>
            <a:off x="3765550" y="238125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A</a:t>
            </a:r>
            <a:r>
              <a:rPr lang="en-US" altLang="zh-CN" sz="2400" i="1" baseline="30000">
                <a:latin typeface="宋体" pitchFamily="2" charset="-122"/>
              </a:rPr>
              <a:t>-</a:t>
            </a:r>
          </a:p>
        </p:txBody>
      </p:sp>
      <p:sp>
        <p:nvSpPr>
          <p:cNvPr id="9231" name="Text Box 126"/>
          <p:cNvSpPr txBox="1">
            <a:spLocks noChangeArrowheads="1"/>
          </p:cNvSpPr>
          <p:nvPr/>
        </p:nvSpPr>
        <p:spPr bwMode="auto">
          <a:xfrm>
            <a:off x="4603750" y="238125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D</a:t>
            </a:r>
            <a:r>
              <a:rPr lang="en-US" altLang="zh-CN" sz="2400" i="1" baseline="30000"/>
              <a:t>+</a:t>
            </a:r>
          </a:p>
        </p:txBody>
      </p:sp>
      <p:sp>
        <p:nvSpPr>
          <p:cNvPr id="9232" name="Text Box 128"/>
          <p:cNvSpPr txBox="1">
            <a:spLocks noChangeArrowheads="1"/>
          </p:cNvSpPr>
          <p:nvPr/>
        </p:nvSpPr>
        <p:spPr bwMode="auto">
          <a:xfrm>
            <a:off x="2851150" y="238125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A</a:t>
            </a:r>
            <a:r>
              <a:rPr lang="en-US" altLang="zh-CN" sz="2400" i="1" baseline="30000">
                <a:latin typeface="宋体" pitchFamily="2" charset="-122"/>
              </a:rPr>
              <a:t>-</a:t>
            </a:r>
            <a:endParaRPr lang="en-US" altLang="zh-CN" sz="2400">
              <a:latin typeface="宋体" pitchFamily="2" charset="-122"/>
            </a:endParaRPr>
          </a:p>
        </p:txBody>
      </p:sp>
      <p:sp>
        <p:nvSpPr>
          <p:cNvPr id="9233" name="Text Box 129"/>
          <p:cNvSpPr txBox="1">
            <a:spLocks noChangeArrowheads="1"/>
          </p:cNvSpPr>
          <p:nvPr/>
        </p:nvSpPr>
        <p:spPr bwMode="auto">
          <a:xfrm>
            <a:off x="2927350" y="276225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p</a:t>
            </a:r>
            <a:r>
              <a:rPr lang="en-US" altLang="zh-CN" sz="2400" baseline="-25000"/>
              <a:t>p0</a:t>
            </a:r>
            <a:endParaRPr lang="en-US" altLang="zh-CN"/>
          </a:p>
        </p:txBody>
      </p:sp>
      <p:sp>
        <p:nvSpPr>
          <p:cNvPr id="9234" name="Text Box 130"/>
          <p:cNvSpPr txBox="1">
            <a:spLocks noChangeArrowheads="1"/>
          </p:cNvSpPr>
          <p:nvPr/>
        </p:nvSpPr>
        <p:spPr bwMode="auto">
          <a:xfrm>
            <a:off x="5594350" y="238125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D</a:t>
            </a:r>
            <a:r>
              <a:rPr lang="en-US" altLang="zh-CN" sz="2400" i="1" baseline="30000"/>
              <a:t>+</a:t>
            </a:r>
            <a:endParaRPr lang="en-US" altLang="zh-CN" sz="2400" baseline="-25000"/>
          </a:p>
        </p:txBody>
      </p:sp>
      <p:sp>
        <p:nvSpPr>
          <p:cNvPr id="9235" name="Text Box 131"/>
          <p:cNvSpPr txBox="1">
            <a:spLocks noChangeArrowheads="1"/>
          </p:cNvSpPr>
          <p:nvPr/>
        </p:nvSpPr>
        <p:spPr bwMode="auto">
          <a:xfrm>
            <a:off x="5594350" y="276225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n0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04875" y="4292600"/>
            <a:ext cx="6181725" cy="554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FFFFCC"/>
                </a:solidFill>
              </a:rPr>
              <a:t>空间电荷区产生的电场称为 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内建电场。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3995738" y="2076450"/>
            <a:ext cx="288925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70338" y="1820863"/>
            <a:ext cx="176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/>
              <a:t>-</a:t>
            </a:r>
            <a:endParaRPr lang="zh-CN" altLang="en-US" sz="4000"/>
          </a:p>
        </p:txBody>
      </p:sp>
      <p:sp>
        <p:nvSpPr>
          <p:cNvPr id="25" name="椭圆 24"/>
          <p:cNvSpPr>
            <a:spLocks noChangeArrowheads="1"/>
          </p:cNvSpPr>
          <p:nvPr/>
        </p:nvSpPr>
        <p:spPr bwMode="auto">
          <a:xfrm>
            <a:off x="4730750" y="2076450"/>
            <a:ext cx="334963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705350" y="1987550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Rockwell Extra Bold" pitchFamily="18" charset="0"/>
              </a:rPr>
              <a:t>+</a:t>
            </a:r>
            <a:endParaRPr lang="zh-CN" altLang="en-US" sz="2400">
              <a:latin typeface="Rockwell Extra Bold" pitchFamily="18" charset="0"/>
            </a:endParaRPr>
          </a:p>
        </p:txBody>
      </p:sp>
      <p:sp>
        <p:nvSpPr>
          <p:cNvPr id="27" name="Text Box 103"/>
          <p:cNvSpPr txBox="1">
            <a:spLocks noChangeArrowheads="1"/>
          </p:cNvSpPr>
          <p:nvPr/>
        </p:nvSpPr>
        <p:spPr bwMode="auto">
          <a:xfrm>
            <a:off x="900113" y="5157788"/>
            <a:ext cx="3962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空穴漂移：</a:t>
            </a:r>
            <a:r>
              <a:rPr lang="en-US" altLang="zh-CN" sz="2400">
                <a:solidFill>
                  <a:srgbClr val="FFFFCC"/>
                </a:solidFill>
              </a:rPr>
              <a:t>P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区        </a:t>
            </a:r>
            <a:r>
              <a:rPr lang="en-US" altLang="zh-CN" sz="2400">
                <a:solidFill>
                  <a:srgbClr val="FFFFCC"/>
                </a:solidFill>
              </a:rPr>
              <a:t>N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区</a:t>
            </a:r>
          </a:p>
        </p:txBody>
      </p:sp>
      <p:sp>
        <p:nvSpPr>
          <p:cNvPr id="28" name="Line 105"/>
          <p:cNvSpPr>
            <a:spLocks noChangeShapeType="1"/>
          </p:cNvSpPr>
          <p:nvPr/>
        </p:nvSpPr>
        <p:spPr bwMode="auto">
          <a:xfrm>
            <a:off x="7100888" y="5441950"/>
            <a:ext cx="43497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06"/>
          <p:cNvSpPr>
            <a:spLocks noChangeShapeType="1"/>
          </p:cNvSpPr>
          <p:nvPr/>
        </p:nvSpPr>
        <p:spPr bwMode="auto">
          <a:xfrm rot="10724733">
            <a:off x="3119438" y="5402263"/>
            <a:ext cx="434975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4862513" y="5176838"/>
            <a:ext cx="3513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FFCC"/>
                </a:solidFill>
              </a:rPr>
              <a:t>电子漂移：</a:t>
            </a:r>
            <a:r>
              <a:rPr lang="en-US" altLang="zh-CN" sz="2400">
                <a:solidFill>
                  <a:srgbClr val="FFFFCC"/>
                </a:solidFill>
              </a:rPr>
              <a:t>P </a:t>
            </a:r>
            <a:r>
              <a:rPr lang="zh-CN" altLang="en-US" sz="2400">
                <a:solidFill>
                  <a:srgbClr val="FFFFCC"/>
                </a:solidFill>
              </a:rPr>
              <a:t>区        </a:t>
            </a:r>
            <a:r>
              <a:rPr lang="en-US" altLang="zh-CN" sz="2400">
                <a:solidFill>
                  <a:srgbClr val="FFFFCC"/>
                </a:solidFill>
              </a:rPr>
              <a:t>N </a:t>
            </a:r>
            <a:r>
              <a:rPr lang="zh-CN" altLang="en-US" sz="2400">
                <a:solidFill>
                  <a:srgbClr val="FFFFCC"/>
                </a:solidFill>
              </a:rPr>
              <a:t>区</a:t>
            </a:r>
          </a:p>
        </p:txBody>
      </p:sp>
      <p:sp>
        <p:nvSpPr>
          <p:cNvPr id="32" name="Line 127"/>
          <p:cNvSpPr>
            <a:spLocks noChangeShapeType="1"/>
          </p:cNvSpPr>
          <p:nvPr/>
        </p:nvSpPr>
        <p:spPr bwMode="auto">
          <a:xfrm rot="10800000">
            <a:off x="5649913" y="6181725"/>
            <a:ext cx="43497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257425" y="5949950"/>
            <a:ext cx="4672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CC"/>
                </a:solidFill>
              </a:rPr>
              <a:t> 漂移电流的方向： </a:t>
            </a:r>
            <a:r>
              <a:rPr lang="en-US" altLang="zh-CN" sz="2400">
                <a:solidFill>
                  <a:srgbClr val="FFFFCC"/>
                </a:solidFill>
              </a:rPr>
              <a:t>P </a:t>
            </a:r>
            <a:r>
              <a:rPr lang="zh-CN" altLang="en-US" sz="2400">
                <a:solidFill>
                  <a:srgbClr val="FFFFCC"/>
                </a:solidFill>
              </a:rPr>
              <a:t>区         </a:t>
            </a:r>
            <a:r>
              <a:rPr lang="en-US" altLang="zh-CN" sz="2400">
                <a:solidFill>
                  <a:srgbClr val="FFFFCC"/>
                </a:solidFill>
              </a:rPr>
              <a:t>N </a:t>
            </a:r>
            <a:r>
              <a:rPr lang="zh-CN" altLang="en-US" sz="2400">
                <a:solidFill>
                  <a:srgbClr val="FFFFCC"/>
                </a:solidFill>
              </a:rPr>
              <a:t>区</a:t>
            </a:r>
            <a:endParaRPr lang="zh-CN" altLang="en-US" sz="2400"/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0" grpId="0"/>
      <p:bldP spid="3191" grpId="0" animBg="1"/>
      <p:bldP spid="3" grpId="0"/>
      <p:bldP spid="5" grpId="0" animBg="1"/>
      <p:bldP spid="6" grpId="0"/>
      <p:bldP spid="25" grpId="0" animBg="1"/>
      <p:bldP spid="26" grpId="0"/>
      <p:bldP spid="27" grpId="0"/>
      <p:bldP spid="28" grpId="0" animBg="1"/>
      <p:bldP spid="29" grpId="0" animBg="1"/>
      <p:bldP spid="31" grpId="0"/>
      <p:bldP spid="3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110"/>
          <p:cNvSpPr>
            <a:spLocks noChangeArrowheads="1"/>
          </p:cNvSpPr>
          <p:nvPr/>
        </p:nvSpPr>
        <p:spPr bwMode="auto">
          <a:xfrm>
            <a:off x="1476375" y="260350"/>
            <a:ext cx="5832475" cy="2736850"/>
          </a:xfrm>
          <a:prstGeom prst="foldedCorner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Rectangle 111"/>
          <p:cNvSpPr>
            <a:spLocks noChangeArrowheads="1"/>
          </p:cNvSpPr>
          <p:nvPr/>
        </p:nvSpPr>
        <p:spPr bwMode="auto">
          <a:xfrm>
            <a:off x="4325938" y="954088"/>
            <a:ext cx="2133600" cy="1447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Rectangle 112"/>
          <p:cNvSpPr>
            <a:spLocks noChangeArrowheads="1"/>
          </p:cNvSpPr>
          <p:nvPr/>
        </p:nvSpPr>
        <p:spPr bwMode="auto">
          <a:xfrm>
            <a:off x="2268538" y="954088"/>
            <a:ext cx="2057400" cy="14478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Rectangle 113"/>
          <p:cNvSpPr>
            <a:spLocks noChangeArrowheads="1"/>
          </p:cNvSpPr>
          <p:nvPr/>
        </p:nvSpPr>
        <p:spPr bwMode="auto">
          <a:xfrm>
            <a:off x="3487738" y="954088"/>
            <a:ext cx="838200" cy="1447800"/>
          </a:xfrm>
          <a:prstGeom prst="rect">
            <a:avLst/>
          </a:prstGeom>
          <a:solidFill>
            <a:srgbClr val="3366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6" name="Text Box 114"/>
          <p:cNvSpPr txBox="1">
            <a:spLocks noChangeArrowheads="1"/>
          </p:cNvSpPr>
          <p:nvPr/>
        </p:nvSpPr>
        <p:spPr bwMode="auto">
          <a:xfrm>
            <a:off x="2171700" y="3751263"/>
            <a:ext cx="4581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FFCC"/>
                </a:solidFill>
              </a:rPr>
              <a:t>      </a:t>
            </a:r>
            <a:r>
              <a:rPr lang="zh-CN" altLang="en-US" sz="2400">
                <a:solidFill>
                  <a:srgbClr val="FFFFCC"/>
                </a:solidFill>
              </a:rPr>
              <a:t>扩散电流： </a:t>
            </a:r>
            <a:r>
              <a:rPr lang="en-US" altLang="zh-CN" sz="2400">
                <a:solidFill>
                  <a:srgbClr val="FFFFCC"/>
                </a:solidFill>
              </a:rPr>
              <a:t>P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区         </a:t>
            </a:r>
            <a:r>
              <a:rPr lang="en-US" altLang="zh-CN" sz="2400">
                <a:solidFill>
                  <a:srgbClr val="FFFFCC"/>
                </a:solidFill>
              </a:rPr>
              <a:t>N</a:t>
            </a:r>
            <a:r>
              <a:rPr lang="en-US" altLang="zh-CN" sz="1600">
                <a:solidFill>
                  <a:srgbClr val="FFFFCC"/>
                </a:solidFill>
              </a:rPr>
              <a:t> </a:t>
            </a:r>
            <a:r>
              <a:rPr lang="zh-CN" altLang="en-US" sz="2400">
                <a:solidFill>
                  <a:srgbClr val="FFFFCC"/>
                </a:solidFill>
              </a:rPr>
              <a:t>区</a:t>
            </a:r>
          </a:p>
        </p:txBody>
      </p:sp>
      <p:sp>
        <p:nvSpPr>
          <p:cNvPr id="3188" name="Text Box 116"/>
          <p:cNvSpPr txBox="1">
            <a:spLocks noChangeArrowheads="1"/>
          </p:cNvSpPr>
          <p:nvPr/>
        </p:nvSpPr>
        <p:spPr bwMode="auto">
          <a:xfrm>
            <a:off x="2273300" y="5589588"/>
            <a:ext cx="44799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FFCC"/>
                </a:solidFill>
              </a:rPr>
              <a:t>        </a:t>
            </a:r>
            <a:r>
              <a:rPr lang="zh-CN" altLang="en-US" sz="24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达到</a:t>
            </a:r>
            <a:r>
              <a:rPr lang="zh-CN" alt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平衡时，净电流 </a:t>
            </a:r>
            <a:r>
              <a:rPr lang="en-US" altLang="zh-CN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0</a:t>
            </a:r>
            <a:r>
              <a:rPr lang="en-US" altLang="zh-CN" sz="24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CC"/>
                </a:solidFill>
              </a:rPr>
              <a:t>。</a:t>
            </a:r>
          </a:p>
        </p:txBody>
      </p:sp>
      <p:sp>
        <p:nvSpPr>
          <p:cNvPr id="3189" name="Line 117"/>
          <p:cNvSpPr>
            <a:spLocks noChangeShapeType="1"/>
          </p:cNvSpPr>
          <p:nvPr/>
        </p:nvSpPr>
        <p:spPr bwMode="auto">
          <a:xfrm>
            <a:off x="4991100" y="39798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Text Box 118"/>
          <p:cNvSpPr txBox="1">
            <a:spLocks noChangeArrowheads="1"/>
          </p:cNvSpPr>
          <p:nvPr/>
        </p:nvSpPr>
        <p:spPr bwMode="auto">
          <a:xfrm>
            <a:off x="3716338" y="344488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内建电场</a:t>
            </a:r>
          </a:p>
        </p:txBody>
      </p:sp>
      <p:sp>
        <p:nvSpPr>
          <p:cNvPr id="10250" name="Line 119"/>
          <p:cNvSpPr>
            <a:spLocks noChangeShapeType="1"/>
          </p:cNvSpPr>
          <p:nvPr/>
        </p:nvSpPr>
        <p:spPr bwMode="auto">
          <a:xfrm flipH="1" flipV="1">
            <a:off x="3716338" y="801688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Text Box 120"/>
          <p:cNvSpPr txBox="1">
            <a:spLocks noChangeArrowheads="1"/>
          </p:cNvSpPr>
          <p:nvPr/>
        </p:nvSpPr>
        <p:spPr bwMode="auto">
          <a:xfrm>
            <a:off x="3563938" y="259397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空间电荷区</a:t>
            </a:r>
          </a:p>
        </p:txBody>
      </p:sp>
      <p:sp>
        <p:nvSpPr>
          <p:cNvPr id="10252" name="Rectangle 121"/>
          <p:cNvSpPr>
            <a:spLocks noChangeArrowheads="1"/>
          </p:cNvSpPr>
          <p:nvPr/>
        </p:nvSpPr>
        <p:spPr bwMode="auto">
          <a:xfrm>
            <a:off x="4325938" y="954088"/>
            <a:ext cx="838200" cy="1447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3" name="AutoShape 122"/>
          <p:cNvSpPr>
            <a:spLocks/>
          </p:cNvSpPr>
          <p:nvPr/>
        </p:nvSpPr>
        <p:spPr bwMode="auto">
          <a:xfrm rot="-5381221">
            <a:off x="4249738" y="1792288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Text Box 123"/>
          <p:cNvSpPr txBox="1">
            <a:spLocks noChangeArrowheads="1"/>
          </p:cNvSpPr>
          <p:nvPr/>
        </p:nvSpPr>
        <p:spPr bwMode="auto">
          <a:xfrm>
            <a:off x="2649538" y="95408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P</a:t>
            </a:r>
            <a:r>
              <a:rPr lang="en-US" altLang="zh-CN" sz="1600"/>
              <a:t> </a:t>
            </a:r>
            <a:r>
              <a:rPr lang="zh-CN" altLang="en-US" sz="2400"/>
              <a:t>区 </a:t>
            </a:r>
            <a:endParaRPr lang="zh-CN" altLang="en-US" sz="2400" i="1" baseline="-25000"/>
          </a:p>
        </p:txBody>
      </p:sp>
      <p:sp>
        <p:nvSpPr>
          <p:cNvPr id="10255" name="Text Box 124"/>
          <p:cNvSpPr txBox="1">
            <a:spLocks noChangeArrowheads="1"/>
          </p:cNvSpPr>
          <p:nvPr/>
        </p:nvSpPr>
        <p:spPr bwMode="auto">
          <a:xfrm>
            <a:off x="5316538" y="954088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</a:t>
            </a:r>
            <a:r>
              <a:rPr lang="en-US" altLang="zh-CN" sz="1600"/>
              <a:t> </a:t>
            </a:r>
            <a:r>
              <a:rPr lang="zh-CN" altLang="en-US" sz="2400"/>
              <a:t>区</a:t>
            </a:r>
            <a:endParaRPr lang="zh-CN" altLang="en-US" sz="2400" i="1" baseline="-25000"/>
          </a:p>
        </p:txBody>
      </p:sp>
      <p:sp>
        <p:nvSpPr>
          <p:cNvPr id="10256" name="Text Box 125"/>
          <p:cNvSpPr txBox="1">
            <a:spLocks noChangeArrowheads="1"/>
          </p:cNvSpPr>
          <p:nvPr/>
        </p:nvSpPr>
        <p:spPr bwMode="auto">
          <a:xfrm>
            <a:off x="3563938" y="14874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A</a:t>
            </a:r>
            <a:r>
              <a:rPr lang="en-US" altLang="zh-CN" sz="2400" i="1" baseline="30000">
                <a:latin typeface="宋体" pitchFamily="2" charset="-122"/>
              </a:rPr>
              <a:t>-</a:t>
            </a:r>
          </a:p>
        </p:txBody>
      </p:sp>
      <p:sp>
        <p:nvSpPr>
          <p:cNvPr id="10257" name="Text Box 126"/>
          <p:cNvSpPr txBox="1">
            <a:spLocks noChangeArrowheads="1"/>
          </p:cNvSpPr>
          <p:nvPr/>
        </p:nvSpPr>
        <p:spPr bwMode="auto">
          <a:xfrm>
            <a:off x="4402138" y="14874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D</a:t>
            </a:r>
            <a:r>
              <a:rPr lang="en-US" altLang="zh-CN" sz="2400" i="1" baseline="30000"/>
              <a:t>+</a:t>
            </a:r>
          </a:p>
        </p:txBody>
      </p:sp>
      <p:sp>
        <p:nvSpPr>
          <p:cNvPr id="3199" name="Line 127"/>
          <p:cNvSpPr>
            <a:spLocks noChangeShapeType="1"/>
          </p:cNvSpPr>
          <p:nvPr/>
        </p:nvSpPr>
        <p:spPr bwMode="auto">
          <a:xfrm rot="10800000">
            <a:off x="5021263" y="3516313"/>
            <a:ext cx="434975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Text Box 128"/>
          <p:cNvSpPr txBox="1">
            <a:spLocks noChangeArrowheads="1"/>
          </p:cNvSpPr>
          <p:nvPr/>
        </p:nvSpPr>
        <p:spPr bwMode="auto">
          <a:xfrm>
            <a:off x="2649538" y="148748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A</a:t>
            </a:r>
            <a:r>
              <a:rPr lang="en-US" altLang="zh-CN" sz="2400" i="1" baseline="30000">
                <a:latin typeface="宋体" pitchFamily="2" charset="-122"/>
              </a:rPr>
              <a:t>-</a:t>
            </a:r>
            <a:endParaRPr lang="en-US" altLang="zh-CN" sz="2400">
              <a:latin typeface="宋体" pitchFamily="2" charset="-122"/>
            </a:endParaRPr>
          </a:p>
        </p:txBody>
      </p:sp>
      <p:sp>
        <p:nvSpPr>
          <p:cNvPr id="10260" name="Text Box 129"/>
          <p:cNvSpPr txBox="1">
            <a:spLocks noChangeArrowheads="1"/>
          </p:cNvSpPr>
          <p:nvPr/>
        </p:nvSpPr>
        <p:spPr bwMode="auto">
          <a:xfrm>
            <a:off x="2725738" y="186848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p</a:t>
            </a:r>
            <a:r>
              <a:rPr lang="en-US" altLang="zh-CN" sz="2400" baseline="-25000"/>
              <a:t>p0</a:t>
            </a:r>
            <a:endParaRPr lang="en-US" altLang="zh-CN"/>
          </a:p>
        </p:txBody>
      </p:sp>
      <p:sp>
        <p:nvSpPr>
          <p:cNvPr id="10261" name="Text Box 130"/>
          <p:cNvSpPr txBox="1">
            <a:spLocks noChangeArrowheads="1"/>
          </p:cNvSpPr>
          <p:nvPr/>
        </p:nvSpPr>
        <p:spPr bwMode="auto">
          <a:xfrm>
            <a:off x="5392738" y="1487488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D</a:t>
            </a:r>
            <a:r>
              <a:rPr lang="en-US" altLang="zh-CN" sz="2400" i="1" baseline="30000"/>
              <a:t>+</a:t>
            </a:r>
            <a:endParaRPr lang="en-US" altLang="zh-CN" sz="2400" baseline="-25000"/>
          </a:p>
        </p:txBody>
      </p:sp>
      <p:sp>
        <p:nvSpPr>
          <p:cNvPr id="10262" name="Text Box 131"/>
          <p:cNvSpPr txBox="1">
            <a:spLocks noChangeArrowheads="1"/>
          </p:cNvSpPr>
          <p:nvPr/>
        </p:nvSpPr>
        <p:spPr bwMode="auto">
          <a:xfrm>
            <a:off x="5392738" y="18684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n</a:t>
            </a:r>
            <a:r>
              <a:rPr lang="en-US" altLang="zh-CN" sz="2400" baseline="-25000"/>
              <a:t>n0</a:t>
            </a:r>
            <a:endParaRPr lang="en-US" altLang="zh-CN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530475" y="3284538"/>
            <a:ext cx="3744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CC"/>
                </a:solidFill>
              </a:rPr>
              <a:t> 漂移电流： </a:t>
            </a:r>
            <a:r>
              <a:rPr lang="en-US" altLang="zh-CN" sz="2400">
                <a:solidFill>
                  <a:srgbClr val="FFFFCC"/>
                </a:solidFill>
              </a:rPr>
              <a:t>P </a:t>
            </a:r>
            <a:r>
              <a:rPr lang="zh-CN" altLang="en-US" sz="2400">
                <a:solidFill>
                  <a:srgbClr val="FFFFCC"/>
                </a:solidFill>
              </a:rPr>
              <a:t>区         </a:t>
            </a:r>
            <a:r>
              <a:rPr lang="en-US" altLang="zh-CN" sz="2400">
                <a:solidFill>
                  <a:srgbClr val="FFFFCC"/>
                </a:solidFill>
              </a:rPr>
              <a:t>N </a:t>
            </a:r>
            <a:r>
              <a:rPr lang="zh-CN" altLang="en-US" sz="2400">
                <a:solidFill>
                  <a:srgbClr val="FFFFCC"/>
                </a:solidFill>
              </a:rPr>
              <a:t>区</a:t>
            </a:r>
            <a:endParaRPr lang="zh-CN" altLang="en-US" sz="240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331913" y="6183313"/>
            <a:ext cx="6985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FFCC"/>
                </a:solidFill>
              </a:rPr>
              <a:t>于是，形成一个</a:t>
            </a:r>
            <a:r>
              <a:rPr lang="zh-CN" altLang="en-US" sz="2400">
                <a:solidFill>
                  <a:srgbClr val="FF0000"/>
                </a:solidFill>
              </a:rPr>
              <a:t>稳定</a:t>
            </a:r>
            <a:r>
              <a:rPr lang="zh-CN" altLang="en-US" sz="2400">
                <a:solidFill>
                  <a:srgbClr val="FFFFCC"/>
                </a:solidFill>
              </a:rPr>
              <a:t>的</a:t>
            </a:r>
            <a:r>
              <a:rPr lang="zh-CN" altLang="en-US" sz="2400">
                <a:solidFill>
                  <a:srgbClr val="FF0000"/>
                </a:solidFill>
              </a:rPr>
              <a:t>有一定宽度</a:t>
            </a:r>
            <a:r>
              <a:rPr lang="zh-CN" altLang="en-US" sz="2400">
                <a:solidFill>
                  <a:srgbClr val="FFFFCC"/>
                </a:solidFill>
              </a:rPr>
              <a:t>的空间电荷区。</a:t>
            </a:r>
            <a:endParaRPr lang="zh-CN" altLang="en-US" sz="2400"/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138238" y="4292600"/>
            <a:ext cx="717867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</a:rPr>
              <a:t>        随着扩散的进行，空间电荷区逐渐变宽，内建电场逐渐增强，载流子的漂移电流也逐渐增大。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6" grpId="0"/>
      <p:bldP spid="3188" grpId="0"/>
      <p:bldP spid="3189" grpId="0" animBg="1"/>
      <p:bldP spid="3199" grpId="0" animBg="1"/>
      <p:bldP spid="2" grpId="0"/>
      <p:bldP spid="6" grpId="0"/>
      <p:bldP spid="3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8943</TotalTime>
  <Words>1468</Words>
  <Application>Microsoft Office PowerPoint</Application>
  <PresentationFormat>全屏显示(4:3)</PresentationFormat>
  <Paragraphs>229</Paragraphs>
  <Slides>32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默认设计模板</vt:lpstr>
      <vt:lpstr>Equation</vt:lpstr>
      <vt:lpstr>Microsoft 公式 3.0</vt:lpstr>
      <vt:lpstr>位图图像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320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ZQZ</dc:creator>
  <cp:lastModifiedBy>user</cp:lastModifiedBy>
  <cp:revision>386</cp:revision>
  <dcterms:created xsi:type="dcterms:W3CDTF">2001-12-28T04:11:35Z</dcterms:created>
  <dcterms:modified xsi:type="dcterms:W3CDTF">2020-09-16T01:18:16Z</dcterms:modified>
</cp:coreProperties>
</file>