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93" r:id="rId3"/>
    <p:sldId id="294" r:id="rId4"/>
    <p:sldId id="281" r:id="rId5"/>
    <p:sldId id="292" r:id="rId6"/>
    <p:sldId id="265" r:id="rId7"/>
    <p:sldId id="270" r:id="rId8"/>
    <p:sldId id="273" r:id="rId9"/>
    <p:sldId id="274" r:id="rId10"/>
    <p:sldId id="257" r:id="rId11"/>
    <p:sldId id="258" r:id="rId12"/>
    <p:sldId id="263" r:id="rId13"/>
  </p:sldIdLst>
  <p:sldSz cx="9144000" cy="6858000" type="screen4x3"/>
  <p:notesSz cx="6858000" cy="9144000"/>
  <p:defaultTextStyle>
    <a:defPPr>
      <a:defRPr lang="zh-CN"/>
    </a:defPPr>
    <a:lvl1pPr algn="l" rtl="0" fontAlgn="base">
      <a:spcBef>
        <a:spcPct val="0"/>
      </a:spcBef>
      <a:spcAft>
        <a:spcPct val="0"/>
      </a:spcAft>
      <a:defRPr kumimoji="1" sz="2000" b="1" kern="1200">
        <a:solidFill>
          <a:srgbClr val="000000"/>
        </a:solidFill>
        <a:latin typeface="Times New Roman" pitchFamily="18" charset="0"/>
        <a:ea typeface="宋体" pitchFamily="2" charset="-122"/>
        <a:cs typeface="+mn-cs"/>
      </a:defRPr>
    </a:lvl1pPr>
    <a:lvl2pPr marL="457200" algn="l" rtl="0" fontAlgn="base">
      <a:spcBef>
        <a:spcPct val="0"/>
      </a:spcBef>
      <a:spcAft>
        <a:spcPct val="0"/>
      </a:spcAft>
      <a:defRPr kumimoji="1" sz="2000" b="1" kern="1200">
        <a:solidFill>
          <a:srgbClr val="000000"/>
        </a:solidFill>
        <a:latin typeface="Times New Roman" pitchFamily="18" charset="0"/>
        <a:ea typeface="宋体" pitchFamily="2" charset="-122"/>
        <a:cs typeface="+mn-cs"/>
      </a:defRPr>
    </a:lvl2pPr>
    <a:lvl3pPr marL="914400" algn="l" rtl="0" fontAlgn="base">
      <a:spcBef>
        <a:spcPct val="0"/>
      </a:spcBef>
      <a:spcAft>
        <a:spcPct val="0"/>
      </a:spcAft>
      <a:defRPr kumimoji="1" sz="2000" b="1" kern="1200">
        <a:solidFill>
          <a:srgbClr val="000000"/>
        </a:solidFill>
        <a:latin typeface="Times New Roman" pitchFamily="18" charset="0"/>
        <a:ea typeface="宋体" pitchFamily="2" charset="-122"/>
        <a:cs typeface="+mn-cs"/>
      </a:defRPr>
    </a:lvl3pPr>
    <a:lvl4pPr marL="1371600" algn="l" rtl="0" fontAlgn="base">
      <a:spcBef>
        <a:spcPct val="0"/>
      </a:spcBef>
      <a:spcAft>
        <a:spcPct val="0"/>
      </a:spcAft>
      <a:defRPr kumimoji="1" sz="2000" b="1" kern="1200">
        <a:solidFill>
          <a:srgbClr val="000000"/>
        </a:solidFill>
        <a:latin typeface="Times New Roman" pitchFamily="18" charset="0"/>
        <a:ea typeface="宋体" pitchFamily="2" charset="-122"/>
        <a:cs typeface="+mn-cs"/>
      </a:defRPr>
    </a:lvl4pPr>
    <a:lvl5pPr marL="1828800" algn="l" rtl="0" fontAlgn="base">
      <a:spcBef>
        <a:spcPct val="0"/>
      </a:spcBef>
      <a:spcAft>
        <a:spcPct val="0"/>
      </a:spcAft>
      <a:defRPr kumimoji="1" sz="2000" b="1" kern="1200">
        <a:solidFill>
          <a:srgbClr val="000000"/>
        </a:solidFill>
        <a:latin typeface="Times New Roman" pitchFamily="18" charset="0"/>
        <a:ea typeface="宋体" pitchFamily="2" charset="-122"/>
        <a:cs typeface="+mn-cs"/>
      </a:defRPr>
    </a:lvl5pPr>
    <a:lvl6pPr marL="2286000" algn="l" defTabSz="914400" rtl="0" eaLnBrk="1" latinLnBrk="0" hangingPunct="1">
      <a:defRPr kumimoji="1" sz="2000" b="1" kern="1200">
        <a:solidFill>
          <a:srgbClr val="000000"/>
        </a:solidFill>
        <a:latin typeface="Times New Roman" pitchFamily="18" charset="0"/>
        <a:ea typeface="宋体" pitchFamily="2" charset="-122"/>
        <a:cs typeface="+mn-cs"/>
      </a:defRPr>
    </a:lvl6pPr>
    <a:lvl7pPr marL="2743200" algn="l" defTabSz="914400" rtl="0" eaLnBrk="1" latinLnBrk="0" hangingPunct="1">
      <a:defRPr kumimoji="1" sz="2000" b="1" kern="1200">
        <a:solidFill>
          <a:srgbClr val="000000"/>
        </a:solidFill>
        <a:latin typeface="Times New Roman" pitchFamily="18" charset="0"/>
        <a:ea typeface="宋体" pitchFamily="2" charset="-122"/>
        <a:cs typeface="+mn-cs"/>
      </a:defRPr>
    </a:lvl7pPr>
    <a:lvl8pPr marL="3200400" algn="l" defTabSz="914400" rtl="0" eaLnBrk="1" latinLnBrk="0" hangingPunct="1">
      <a:defRPr kumimoji="1" sz="2000" b="1" kern="1200">
        <a:solidFill>
          <a:srgbClr val="000000"/>
        </a:solidFill>
        <a:latin typeface="Times New Roman" pitchFamily="18" charset="0"/>
        <a:ea typeface="宋体" pitchFamily="2" charset="-122"/>
        <a:cs typeface="+mn-cs"/>
      </a:defRPr>
    </a:lvl8pPr>
    <a:lvl9pPr marL="3657600" algn="l" defTabSz="914400" rtl="0" eaLnBrk="1" latinLnBrk="0" hangingPunct="1">
      <a:defRPr kumimoji="1" sz="2000" b="1" kern="1200">
        <a:solidFill>
          <a:srgbClr val="000000"/>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CC"/>
    <a:srgbClr val="CC0099"/>
    <a:srgbClr val="0000FF"/>
    <a:srgbClr val="FFFF00"/>
    <a:srgbClr val="F63E0C"/>
    <a:srgbClr val="0000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7" autoAdjust="0"/>
    <p:restoredTop sz="94684" autoAdjust="0"/>
  </p:normalViewPr>
  <p:slideViewPr>
    <p:cSldViewPr>
      <p:cViewPr varScale="1">
        <p:scale>
          <a:sx n="114" d="100"/>
          <a:sy n="114" d="100"/>
        </p:scale>
        <p:origin x="-155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29.emf"/><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image" Target="../media/image18.emf"/><Relationship Id="rId1" Type="http://schemas.openxmlformats.org/officeDocument/2006/relationships/image" Target="../media/image17.emf"/><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5" Type="http://schemas.openxmlformats.org/officeDocument/2006/relationships/image" Target="../media/image3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wmf"/><Relationship Id="rId14"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image" Target="../media/image37.emf"/><Relationship Id="rId1" Type="http://schemas.openxmlformats.org/officeDocument/2006/relationships/image" Target="../media/image36.wmf"/><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 Id="rId9" Type="http://schemas.openxmlformats.org/officeDocument/2006/relationships/image" Target="../media/image4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5" Type="http://schemas.openxmlformats.org/officeDocument/2006/relationships/image" Target="../media/image49.emf"/><Relationship Id="rId4" Type="http://schemas.openxmlformats.org/officeDocument/2006/relationships/image" Target="../media/image4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 Id="rId5" Type="http://schemas.openxmlformats.org/officeDocument/2006/relationships/image" Target="../media/image57.emf"/><Relationship Id="rId4" Type="http://schemas.openxmlformats.org/officeDocument/2006/relationships/image" Target="../media/image5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9050" y="1109663"/>
            <a:ext cx="9156700" cy="757237"/>
            <a:chOff x="0" y="0"/>
            <a:chExt cx="5768" cy="477"/>
          </a:xfrm>
        </p:grpSpPr>
        <p:sp>
          <p:nvSpPr>
            <p:cNvPr id="5"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2"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5"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 name="Group 25"/>
          <p:cNvGrpSpPr>
            <a:grpSpLocks/>
          </p:cNvGrpSpPr>
          <p:nvPr/>
        </p:nvGrpSpPr>
        <p:grpSpPr bwMode="auto">
          <a:xfrm>
            <a:off x="20638" y="6161088"/>
            <a:ext cx="9169400" cy="138112"/>
            <a:chOff x="0" y="4032"/>
            <a:chExt cx="5776" cy="87"/>
          </a:xfrm>
        </p:grpSpPr>
        <p:sp>
          <p:nvSpPr>
            <p:cNvPr id="28"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73" name="Rectangle 29"/>
          <p:cNvSpPr>
            <a:spLocks noGrp="1" noChangeArrowheads="1"/>
          </p:cNvSpPr>
          <p:nvPr>
            <p:ph type="ctrTitle" sz="quarter"/>
          </p:nvPr>
        </p:nvSpPr>
        <p:spPr>
          <a:xfrm>
            <a:off x="685800" y="1868488"/>
            <a:ext cx="7772400" cy="1600200"/>
          </a:xfrm>
        </p:spPr>
        <p:txBody>
          <a:bodyPr anchorCtr="1"/>
          <a:lstStyle>
            <a:lvl1pPr>
              <a:defRPr/>
            </a:lvl1pPr>
          </a:lstStyle>
          <a:p>
            <a:pPr lvl="0"/>
            <a:r>
              <a:rPr lang="zh-CN" altLang="en-US" noProof="0" smtClean="0"/>
              <a:t>单击此处编辑母版标题样式</a:t>
            </a:r>
          </a:p>
        </p:txBody>
      </p:sp>
      <p:sp>
        <p:nvSpPr>
          <p:cNvPr id="6174"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lvl="0"/>
            <a:r>
              <a:rPr lang="zh-CN" altLang="en-US" noProof="0" smtClean="0"/>
              <a:t>单击此处编辑母版副标题样式</a:t>
            </a:r>
          </a:p>
        </p:txBody>
      </p:sp>
      <p:sp>
        <p:nvSpPr>
          <p:cNvPr id="31" name="Rectangle 31"/>
          <p:cNvSpPr>
            <a:spLocks noGrp="1" noChangeArrowheads="1"/>
          </p:cNvSpPr>
          <p:nvPr>
            <p:ph type="dt" sz="quarter" idx="10"/>
          </p:nvPr>
        </p:nvSpPr>
        <p:spPr>
          <a:xfrm>
            <a:off x="685800" y="6348413"/>
            <a:ext cx="1905000" cy="457200"/>
          </a:xfrm>
        </p:spPr>
        <p:txBody>
          <a:bodyPr/>
          <a:lstStyle>
            <a:lvl1pPr>
              <a:defRPr/>
            </a:lvl1pPr>
          </a:lstStyle>
          <a:p>
            <a:pPr>
              <a:defRPr/>
            </a:pPr>
            <a:endParaRPr lang="en-US" altLang="zh-CN"/>
          </a:p>
        </p:txBody>
      </p:sp>
      <p:sp>
        <p:nvSpPr>
          <p:cNvPr id="32" name="Rectangle 32"/>
          <p:cNvSpPr>
            <a:spLocks noGrp="1" noChangeArrowheads="1"/>
          </p:cNvSpPr>
          <p:nvPr>
            <p:ph type="ftr" sz="quarter" idx="11"/>
          </p:nvPr>
        </p:nvSpPr>
        <p:spPr>
          <a:xfrm>
            <a:off x="3124200" y="6348413"/>
            <a:ext cx="2895600" cy="457200"/>
          </a:xfrm>
        </p:spPr>
        <p:txBody>
          <a:bodyPr/>
          <a:lstStyle>
            <a:lvl1pPr>
              <a:defRPr/>
            </a:lvl1pPr>
          </a:lstStyle>
          <a:p>
            <a:pPr>
              <a:defRPr/>
            </a:pPr>
            <a:endParaRPr lang="en-US" altLang="zh-CN"/>
          </a:p>
        </p:txBody>
      </p:sp>
      <p:sp>
        <p:nvSpPr>
          <p:cNvPr id="33" name="Rectangle 33"/>
          <p:cNvSpPr>
            <a:spLocks noGrp="1" noChangeArrowheads="1"/>
          </p:cNvSpPr>
          <p:nvPr>
            <p:ph type="sldNum" sz="quarter" idx="12"/>
          </p:nvPr>
        </p:nvSpPr>
        <p:spPr>
          <a:xfrm>
            <a:off x="6553200" y="6348413"/>
            <a:ext cx="1905000" cy="457200"/>
          </a:xfrm>
        </p:spPr>
        <p:txBody>
          <a:bodyPr/>
          <a:lstStyle>
            <a:lvl1pPr>
              <a:defRPr/>
            </a:lvl1pPr>
          </a:lstStyle>
          <a:p>
            <a:pPr>
              <a:defRPr/>
            </a:pPr>
            <a:fld id="{614FA4AD-E2E4-4FAA-A9F5-027ED2CAC43B}" type="slidenum">
              <a:rPr lang="en-US" altLang="zh-CN"/>
              <a:pPr>
                <a:defRPr/>
              </a:pPr>
              <a:t>‹#›</a:t>
            </a:fld>
            <a:endParaRPr lang="en-US" altLang="zh-CN"/>
          </a:p>
        </p:txBody>
      </p:sp>
    </p:spTree>
    <p:extLst>
      <p:ext uri="{BB962C8B-B14F-4D97-AF65-F5344CB8AC3E}">
        <p14:creationId xmlns:p14="http://schemas.microsoft.com/office/powerpoint/2010/main" val="2217540277"/>
      </p:ext>
    </p:extLst>
  </p:cSld>
  <p:clrMapOvr>
    <a:masterClrMapping/>
  </p:clrMapOvr>
  <p:transition spd="med">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3"/>
          <p:cNvSpPr>
            <a:spLocks noGrp="1" noChangeArrowheads="1"/>
          </p:cNvSpPr>
          <p:nvPr>
            <p:ph type="sldNum" sz="quarter" idx="12"/>
          </p:nvPr>
        </p:nvSpPr>
        <p:spPr>
          <a:ln/>
        </p:spPr>
        <p:txBody>
          <a:bodyPr/>
          <a:lstStyle>
            <a:lvl1pPr>
              <a:defRPr/>
            </a:lvl1pPr>
          </a:lstStyle>
          <a:p>
            <a:pPr>
              <a:defRPr/>
            </a:pPr>
            <a:fld id="{40CCD17A-2FB6-467F-8B3C-9860EC33E398}" type="slidenum">
              <a:rPr lang="en-US" altLang="zh-CN"/>
              <a:pPr>
                <a:defRPr/>
              </a:pPr>
              <a:t>‹#›</a:t>
            </a:fld>
            <a:endParaRPr lang="en-US" altLang="zh-CN"/>
          </a:p>
        </p:txBody>
      </p:sp>
    </p:spTree>
    <p:extLst>
      <p:ext uri="{BB962C8B-B14F-4D97-AF65-F5344CB8AC3E}">
        <p14:creationId xmlns:p14="http://schemas.microsoft.com/office/powerpoint/2010/main" val="1024577798"/>
      </p:ext>
    </p:extLst>
  </p:cSld>
  <p:clrMapOvr>
    <a:masterClrMapping/>
  </p:clrMapOvr>
  <p:transition spd="med">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8350"/>
            <a:ext cx="5676900" cy="5327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3"/>
          <p:cNvSpPr>
            <a:spLocks noGrp="1" noChangeArrowheads="1"/>
          </p:cNvSpPr>
          <p:nvPr>
            <p:ph type="sldNum" sz="quarter" idx="12"/>
          </p:nvPr>
        </p:nvSpPr>
        <p:spPr>
          <a:ln/>
        </p:spPr>
        <p:txBody>
          <a:bodyPr/>
          <a:lstStyle>
            <a:lvl1pPr>
              <a:defRPr/>
            </a:lvl1pPr>
          </a:lstStyle>
          <a:p>
            <a:pPr>
              <a:defRPr/>
            </a:pPr>
            <a:fld id="{DBA09D71-8DE1-46EF-AC75-2CAF2BAB35F9}" type="slidenum">
              <a:rPr lang="en-US" altLang="zh-CN"/>
              <a:pPr>
                <a:defRPr/>
              </a:pPr>
              <a:t>‹#›</a:t>
            </a:fld>
            <a:endParaRPr lang="en-US" altLang="zh-CN"/>
          </a:p>
        </p:txBody>
      </p:sp>
    </p:spTree>
    <p:extLst>
      <p:ext uri="{BB962C8B-B14F-4D97-AF65-F5344CB8AC3E}">
        <p14:creationId xmlns:p14="http://schemas.microsoft.com/office/powerpoint/2010/main" val="3960098541"/>
      </p:ext>
    </p:extLst>
  </p:cSld>
  <p:clrMapOvr>
    <a:masterClrMapping/>
  </p:clrMapOvr>
  <p:transition spd="med">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3"/>
          <p:cNvSpPr>
            <a:spLocks noGrp="1" noChangeArrowheads="1"/>
          </p:cNvSpPr>
          <p:nvPr>
            <p:ph type="sldNum" sz="quarter" idx="12"/>
          </p:nvPr>
        </p:nvSpPr>
        <p:spPr>
          <a:ln/>
        </p:spPr>
        <p:txBody>
          <a:bodyPr/>
          <a:lstStyle>
            <a:lvl1pPr>
              <a:defRPr/>
            </a:lvl1pPr>
          </a:lstStyle>
          <a:p>
            <a:pPr>
              <a:defRPr/>
            </a:pPr>
            <a:fld id="{7F2C6E2B-C1E0-49BB-B751-EAC43091E625}" type="slidenum">
              <a:rPr lang="en-US" altLang="zh-CN"/>
              <a:pPr>
                <a:defRPr/>
              </a:pPr>
              <a:t>‹#›</a:t>
            </a:fld>
            <a:endParaRPr lang="en-US" altLang="zh-CN"/>
          </a:p>
        </p:txBody>
      </p:sp>
    </p:spTree>
    <p:extLst>
      <p:ext uri="{BB962C8B-B14F-4D97-AF65-F5344CB8AC3E}">
        <p14:creationId xmlns:p14="http://schemas.microsoft.com/office/powerpoint/2010/main" val="3001135766"/>
      </p:ext>
    </p:extLst>
  </p:cSld>
  <p:clrMapOvr>
    <a:masterClrMapping/>
  </p:clrMapOvr>
  <p:transition spd="med">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3"/>
          <p:cNvSpPr>
            <a:spLocks noGrp="1" noChangeArrowheads="1"/>
          </p:cNvSpPr>
          <p:nvPr>
            <p:ph type="sldNum" sz="quarter" idx="12"/>
          </p:nvPr>
        </p:nvSpPr>
        <p:spPr>
          <a:ln/>
        </p:spPr>
        <p:txBody>
          <a:bodyPr/>
          <a:lstStyle>
            <a:lvl1pPr>
              <a:defRPr/>
            </a:lvl1pPr>
          </a:lstStyle>
          <a:p>
            <a:pPr>
              <a:defRPr/>
            </a:pPr>
            <a:fld id="{145BEF10-A80E-4893-BE88-5F0FDD8EB950}" type="slidenum">
              <a:rPr lang="en-US" altLang="zh-CN"/>
              <a:pPr>
                <a:defRPr/>
              </a:pPr>
              <a:t>‹#›</a:t>
            </a:fld>
            <a:endParaRPr lang="en-US" altLang="zh-CN"/>
          </a:p>
        </p:txBody>
      </p:sp>
    </p:spTree>
    <p:extLst>
      <p:ext uri="{BB962C8B-B14F-4D97-AF65-F5344CB8AC3E}">
        <p14:creationId xmlns:p14="http://schemas.microsoft.com/office/powerpoint/2010/main" val="1281627710"/>
      </p:ext>
    </p:extLst>
  </p:cSld>
  <p:clrMapOvr>
    <a:masterClrMapping/>
  </p:clrMapOvr>
  <p:transition spd="med">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3"/>
          <p:cNvSpPr>
            <a:spLocks noGrp="1" noChangeArrowheads="1"/>
          </p:cNvSpPr>
          <p:nvPr>
            <p:ph type="sldNum" sz="quarter" idx="12"/>
          </p:nvPr>
        </p:nvSpPr>
        <p:spPr>
          <a:ln/>
        </p:spPr>
        <p:txBody>
          <a:bodyPr/>
          <a:lstStyle>
            <a:lvl1pPr>
              <a:defRPr/>
            </a:lvl1pPr>
          </a:lstStyle>
          <a:p>
            <a:pPr>
              <a:defRPr/>
            </a:pPr>
            <a:fld id="{847DBB0A-227E-4789-96CF-C25FE0DAEC94}" type="slidenum">
              <a:rPr lang="en-US" altLang="zh-CN"/>
              <a:pPr>
                <a:defRPr/>
              </a:pPr>
              <a:t>‹#›</a:t>
            </a:fld>
            <a:endParaRPr lang="en-US" altLang="zh-CN"/>
          </a:p>
        </p:txBody>
      </p:sp>
    </p:spTree>
    <p:extLst>
      <p:ext uri="{BB962C8B-B14F-4D97-AF65-F5344CB8AC3E}">
        <p14:creationId xmlns:p14="http://schemas.microsoft.com/office/powerpoint/2010/main" val="4181030623"/>
      </p:ext>
    </p:extLst>
  </p:cSld>
  <p:clrMapOvr>
    <a:masterClrMapping/>
  </p:clrMapOvr>
  <p:transition spd="med">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33"/>
          <p:cNvSpPr>
            <a:spLocks noGrp="1" noChangeArrowheads="1"/>
          </p:cNvSpPr>
          <p:nvPr>
            <p:ph type="sldNum" sz="quarter" idx="12"/>
          </p:nvPr>
        </p:nvSpPr>
        <p:spPr>
          <a:ln/>
        </p:spPr>
        <p:txBody>
          <a:bodyPr/>
          <a:lstStyle>
            <a:lvl1pPr>
              <a:defRPr/>
            </a:lvl1pPr>
          </a:lstStyle>
          <a:p>
            <a:pPr>
              <a:defRPr/>
            </a:pPr>
            <a:fld id="{EE05E7B0-2BA9-4727-9777-B71E62F37FF8}" type="slidenum">
              <a:rPr lang="en-US" altLang="zh-CN"/>
              <a:pPr>
                <a:defRPr/>
              </a:pPr>
              <a:t>‹#›</a:t>
            </a:fld>
            <a:endParaRPr lang="en-US" altLang="zh-CN"/>
          </a:p>
        </p:txBody>
      </p:sp>
    </p:spTree>
    <p:extLst>
      <p:ext uri="{BB962C8B-B14F-4D97-AF65-F5344CB8AC3E}">
        <p14:creationId xmlns:p14="http://schemas.microsoft.com/office/powerpoint/2010/main" val="520149646"/>
      </p:ext>
    </p:extLst>
  </p:cSld>
  <p:clrMapOvr>
    <a:masterClrMapping/>
  </p:clrMapOvr>
  <p:transition spd="med">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33"/>
          <p:cNvSpPr>
            <a:spLocks noGrp="1" noChangeArrowheads="1"/>
          </p:cNvSpPr>
          <p:nvPr>
            <p:ph type="sldNum" sz="quarter" idx="12"/>
          </p:nvPr>
        </p:nvSpPr>
        <p:spPr>
          <a:ln/>
        </p:spPr>
        <p:txBody>
          <a:bodyPr/>
          <a:lstStyle>
            <a:lvl1pPr>
              <a:defRPr/>
            </a:lvl1pPr>
          </a:lstStyle>
          <a:p>
            <a:pPr>
              <a:defRPr/>
            </a:pPr>
            <a:fld id="{B2EAAA0F-861C-4394-A65F-B4DEA8D204F0}" type="slidenum">
              <a:rPr lang="en-US" altLang="zh-CN"/>
              <a:pPr>
                <a:defRPr/>
              </a:pPr>
              <a:t>‹#›</a:t>
            </a:fld>
            <a:endParaRPr lang="en-US" altLang="zh-CN"/>
          </a:p>
        </p:txBody>
      </p:sp>
    </p:spTree>
    <p:extLst>
      <p:ext uri="{BB962C8B-B14F-4D97-AF65-F5344CB8AC3E}">
        <p14:creationId xmlns:p14="http://schemas.microsoft.com/office/powerpoint/2010/main" val="3014234764"/>
      </p:ext>
    </p:extLst>
  </p:cSld>
  <p:clrMapOvr>
    <a:masterClrMapping/>
  </p:clrMapOvr>
  <p:transition spd="med">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33"/>
          <p:cNvSpPr>
            <a:spLocks noGrp="1" noChangeArrowheads="1"/>
          </p:cNvSpPr>
          <p:nvPr>
            <p:ph type="sldNum" sz="quarter" idx="12"/>
          </p:nvPr>
        </p:nvSpPr>
        <p:spPr>
          <a:ln/>
        </p:spPr>
        <p:txBody>
          <a:bodyPr/>
          <a:lstStyle>
            <a:lvl1pPr>
              <a:defRPr/>
            </a:lvl1pPr>
          </a:lstStyle>
          <a:p>
            <a:pPr>
              <a:defRPr/>
            </a:pPr>
            <a:fld id="{AE145BA9-DC34-4602-9CB0-D0AFED15210B}" type="slidenum">
              <a:rPr lang="en-US" altLang="zh-CN"/>
              <a:pPr>
                <a:defRPr/>
              </a:pPr>
              <a:t>‹#›</a:t>
            </a:fld>
            <a:endParaRPr lang="en-US" altLang="zh-CN"/>
          </a:p>
        </p:txBody>
      </p:sp>
    </p:spTree>
    <p:extLst>
      <p:ext uri="{BB962C8B-B14F-4D97-AF65-F5344CB8AC3E}">
        <p14:creationId xmlns:p14="http://schemas.microsoft.com/office/powerpoint/2010/main" val="2436968833"/>
      </p:ext>
    </p:extLst>
  </p:cSld>
  <p:clrMapOvr>
    <a:masterClrMapping/>
  </p:clrMapOvr>
  <p:transition spd="med">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3"/>
          <p:cNvSpPr>
            <a:spLocks noGrp="1" noChangeArrowheads="1"/>
          </p:cNvSpPr>
          <p:nvPr>
            <p:ph type="sldNum" sz="quarter" idx="12"/>
          </p:nvPr>
        </p:nvSpPr>
        <p:spPr>
          <a:ln/>
        </p:spPr>
        <p:txBody>
          <a:bodyPr/>
          <a:lstStyle>
            <a:lvl1pPr>
              <a:defRPr/>
            </a:lvl1pPr>
          </a:lstStyle>
          <a:p>
            <a:pPr>
              <a:defRPr/>
            </a:pPr>
            <a:fld id="{CCDDEC7D-7FD5-49BF-B5B1-50CCA2571375}" type="slidenum">
              <a:rPr lang="en-US" altLang="zh-CN"/>
              <a:pPr>
                <a:defRPr/>
              </a:pPr>
              <a:t>‹#›</a:t>
            </a:fld>
            <a:endParaRPr lang="en-US" altLang="zh-CN"/>
          </a:p>
        </p:txBody>
      </p:sp>
    </p:spTree>
    <p:extLst>
      <p:ext uri="{BB962C8B-B14F-4D97-AF65-F5344CB8AC3E}">
        <p14:creationId xmlns:p14="http://schemas.microsoft.com/office/powerpoint/2010/main" val="333516370"/>
      </p:ext>
    </p:extLst>
  </p:cSld>
  <p:clrMapOvr>
    <a:masterClrMapping/>
  </p:clrMapOvr>
  <p:transition spd="med">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3"/>
          <p:cNvSpPr>
            <a:spLocks noGrp="1" noChangeArrowheads="1"/>
          </p:cNvSpPr>
          <p:nvPr>
            <p:ph type="sldNum" sz="quarter" idx="12"/>
          </p:nvPr>
        </p:nvSpPr>
        <p:spPr>
          <a:ln/>
        </p:spPr>
        <p:txBody>
          <a:bodyPr/>
          <a:lstStyle>
            <a:lvl1pPr>
              <a:defRPr/>
            </a:lvl1pPr>
          </a:lstStyle>
          <a:p>
            <a:pPr>
              <a:defRPr/>
            </a:pPr>
            <a:fld id="{822AA93D-AFCD-4E0D-8AE1-152D36F440B7}" type="slidenum">
              <a:rPr lang="en-US" altLang="zh-CN"/>
              <a:pPr>
                <a:defRPr/>
              </a:pPr>
              <a:t>‹#›</a:t>
            </a:fld>
            <a:endParaRPr lang="en-US" altLang="zh-CN"/>
          </a:p>
        </p:txBody>
      </p:sp>
    </p:spTree>
    <p:extLst>
      <p:ext uri="{BB962C8B-B14F-4D97-AF65-F5344CB8AC3E}">
        <p14:creationId xmlns:p14="http://schemas.microsoft.com/office/powerpoint/2010/main" val="3727114375"/>
      </p:ext>
    </p:extLst>
  </p:cSld>
  <p:clrMapOvr>
    <a:masterClrMapping/>
  </p:clrMapOvr>
  <p:transition spd="med">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47"/>
            </a:gs>
            <a:gs pos="50000">
              <a:srgbClr val="000099"/>
            </a:gs>
            <a:gs pos="100000">
              <a:srgbClr val="000047"/>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56700" cy="757238"/>
            <a:chOff x="0" y="0"/>
            <a:chExt cx="5768" cy="477"/>
          </a:xfrm>
        </p:grpSpPr>
        <p:sp>
          <p:nvSpPr>
            <p:cNvPr id="1036"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39"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53"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143"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57"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7" name="Group 25"/>
          <p:cNvGrpSpPr>
            <a:grpSpLocks/>
          </p:cNvGrpSpPr>
          <p:nvPr/>
        </p:nvGrpSpPr>
        <p:grpSpPr bwMode="auto">
          <a:xfrm>
            <a:off x="0" y="6180138"/>
            <a:ext cx="9169400" cy="138112"/>
            <a:chOff x="0" y="4032"/>
            <a:chExt cx="5776" cy="87"/>
          </a:xfrm>
        </p:grpSpPr>
        <p:sp>
          <p:nvSpPr>
            <p:cNvPr id="1033"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8" name="Rectangle 29"/>
          <p:cNvSpPr>
            <a:spLocks noGrp="1" noChangeArrowheads="1"/>
          </p:cNvSpPr>
          <p:nvPr>
            <p:ph type="title"/>
          </p:nvPr>
        </p:nvSpPr>
        <p:spPr bwMode="auto">
          <a:xfrm>
            <a:off x="685800" y="768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30"/>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51" name="Rectangle 31"/>
          <p:cNvSpPr>
            <a:spLocks noGrp="1" noChangeArrowheads="1"/>
          </p:cNvSpPr>
          <p:nvPr>
            <p:ph type="dt" sz="half" idx="2"/>
          </p:nvPr>
        </p:nvSpPr>
        <p:spPr bwMode="auto">
          <a:xfrm>
            <a:off x="665163" y="636746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b="0">
                <a:solidFill>
                  <a:schemeClr val="tx1"/>
                </a:solidFill>
              </a:defRPr>
            </a:lvl1pPr>
          </a:lstStyle>
          <a:p>
            <a:pPr>
              <a:defRPr/>
            </a:pPr>
            <a:endParaRPr lang="en-US" altLang="zh-CN"/>
          </a:p>
        </p:txBody>
      </p:sp>
      <p:sp>
        <p:nvSpPr>
          <p:cNvPr id="5152" name="Rectangle 32"/>
          <p:cNvSpPr>
            <a:spLocks noGrp="1" noChangeArrowheads="1"/>
          </p:cNvSpPr>
          <p:nvPr>
            <p:ph type="ftr" sz="quarter" idx="3"/>
          </p:nvPr>
        </p:nvSpPr>
        <p:spPr bwMode="auto">
          <a:xfrm>
            <a:off x="3103563" y="63674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b="0">
                <a:solidFill>
                  <a:schemeClr val="tx1"/>
                </a:solidFill>
              </a:defRPr>
            </a:lvl1pPr>
          </a:lstStyle>
          <a:p>
            <a:pPr>
              <a:defRPr/>
            </a:pPr>
            <a:endParaRPr lang="en-US" altLang="zh-CN"/>
          </a:p>
        </p:txBody>
      </p:sp>
      <p:sp>
        <p:nvSpPr>
          <p:cNvPr id="5153" name="Rectangle 33"/>
          <p:cNvSpPr>
            <a:spLocks noGrp="1" noChangeArrowheads="1"/>
          </p:cNvSpPr>
          <p:nvPr>
            <p:ph type="sldNum" sz="quarter" idx="4"/>
          </p:nvPr>
        </p:nvSpPr>
        <p:spPr bwMode="auto">
          <a:xfrm>
            <a:off x="6532563" y="636746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0">
                <a:solidFill>
                  <a:schemeClr val="tx1"/>
                </a:solidFill>
              </a:defRPr>
            </a:lvl1pPr>
          </a:lstStyle>
          <a:p>
            <a:pPr>
              <a:defRPr/>
            </a:pPr>
            <a:fld id="{BF9A3EF0-90AE-4E33-8401-FD4AD190AC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06"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ransition spd="med">
    <p:cover dir="u"/>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ctr"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ctr"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ctr"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ctr" rtl="0" fontAlgn="base">
        <a:spcBef>
          <a:spcPct val="0"/>
        </a:spcBef>
        <a:spcAft>
          <a:spcPct val="0"/>
        </a:spcAft>
        <a:defRPr kumimoji="1" sz="4400">
          <a:solidFill>
            <a:schemeClr val="tx2"/>
          </a:solidFill>
          <a:latin typeface="Tahoma" pitchFamily="34" charset="0"/>
          <a:ea typeface="宋体" pitchFamily="2" charset="-122"/>
        </a:defRPr>
      </a:lvl6pPr>
      <a:lvl7pPr marL="914400" algn="ctr" rtl="0" fontAlgn="base">
        <a:spcBef>
          <a:spcPct val="0"/>
        </a:spcBef>
        <a:spcAft>
          <a:spcPct val="0"/>
        </a:spcAft>
        <a:defRPr kumimoji="1" sz="4400">
          <a:solidFill>
            <a:schemeClr val="tx2"/>
          </a:solidFill>
          <a:latin typeface="Tahoma" pitchFamily="34" charset="0"/>
          <a:ea typeface="宋体" pitchFamily="2" charset="-122"/>
        </a:defRPr>
      </a:lvl7pPr>
      <a:lvl8pPr marL="1371600" algn="ctr" rtl="0" fontAlgn="base">
        <a:spcBef>
          <a:spcPct val="0"/>
        </a:spcBef>
        <a:spcAft>
          <a:spcPct val="0"/>
        </a:spcAft>
        <a:defRPr kumimoji="1" sz="4400">
          <a:solidFill>
            <a:schemeClr val="tx2"/>
          </a:solidFill>
          <a:latin typeface="Tahoma" pitchFamily="34" charset="0"/>
          <a:ea typeface="宋体" pitchFamily="2" charset="-122"/>
        </a:defRPr>
      </a:lvl8pPr>
      <a:lvl9pPr marL="1828800" algn="ctr"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SzPct val="90000"/>
        <a:buBlip>
          <a:blip r:embed="rId1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4"/>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5"/>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6"/>
        </a:buBlip>
        <a:defRPr kumimoji="1"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7"/>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17"/>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7"/>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7"/>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7"/>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57.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4.e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56.emf"/><Relationship Id="rId4" Type="http://schemas.openxmlformats.org/officeDocument/2006/relationships/image" Target="../media/image53.emf"/><Relationship Id="rId9" Type="http://schemas.openxmlformats.org/officeDocument/2006/relationships/oleObject" Target="../embeddings/oleObject60.bin"/></Relationships>
</file>

<file path=ppt/slides/_rels/slide11.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9.emf"/><Relationship Id="rId5" Type="http://schemas.openxmlformats.org/officeDocument/2006/relationships/oleObject" Target="../embeddings/oleObject63.bin"/><Relationship Id="rId4" Type="http://schemas.openxmlformats.org/officeDocument/2006/relationships/image" Target="../media/image5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8.bin"/><Relationship Id="rId18" Type="http://schemas.openxmlformats.org/officeDocument/2006/relationships/image" Target="../media/image15.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2.emf"/><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vmlDrawing" Target="../drawings/vmlDrawing2.vml"/><Relationship Id="rId6" Type="http://schemas.openxmlformats.org/officeDocument/2006/relationships/image" Target="../media/image9.e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1.emf"/><Relationship Id="rId19" Type="http://schemas.openxmlformats.org/officeDocument/2006/relationships/oleObject" Target="../embeddings/oleObject11.bin"/><Relationship Id="rId4" Type="http://schemas.openxmlformats.org/officeDocument/2006/relationships/image" Target="../media/image8.emf"/><Relationship Id="rId9" Type="http://schemas.openxmlformats.org/officeDocument/2006/relationships/oleObject" Target="../embeddings/oleObject6.bin"/><Relationship Id="rId14" Type="http://schemas.openxmlformats.org/officeDocument/2006/relationships/image" Target="../media/image13.emf"/></Relationships>
</file>

<file path=ppt/slides/_rels/slide4.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oleObject17.bin"/><Relationship Id="rId18" Type="http://schemas.openxmlformats.org/officeDocument/2006/relationships/image" Target="../media/image24.emf"/><Relationship Id="rId26" Type="http://schemas.openxmlformats.org/officeDocument/2006/relationships/image" Target="../media/image28.e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21.emf"/><Relationship Id="rId17" Type="http://schemas.openxmlformats.org/officeDocument/2006/relationships/oleObject" Target="../embeddings/oleObject19.bin"/><Relationship Id="rId25" Type="http://schemas.openxmlformats.org/officeDocument/2006/relationships/oleObject" Target="../embeddings/oleObject23.bin"/><Relationship Id="rId2" Type="http://schemas.openxmlformats.org/officeDocument/2006/relationships/slideLayout" Target="../slideLayouts/slideLayout7.xml"/><Relationship Id="rId16" Type="http://schemas.openxmlformats.org/officeDocument/2006/relationships/image" Target="../media/image23.emf"/><Relationship Id="rId20" Type="http://schemas.openxmlformats.org/officeDocument/2006/relationships/image" Target="../media/image25.wmf"/><Relationship Id="rId29" Type="http://schemas.openxmlformats.org/officeDocument/2006/relationships/oleObject" Target="../embeddings/oleObject25.bin"/><Relationship Id="rId1" Type="http://schemas.openxmlformats.org/officeDocument/2006/relationships/vmlDrawing" Target="../drawings/vmlDrawing3.vml"/><Relationship Id="rId6" Type="http://schemas.openxmlformats.org/officeDocument/2006/relationships/image" Target="../media/image18.emf"/><Relationship Id="rId11" Type="http://schemas.openxmlformats.org/officeDocument/2006/relationships/oleObject" Target="../embeddings/oleObject16.bin"/><Relationship Id="rId24" Type="http://schemas.openxmlformats.org/officeDocument/2006/relationships/image" Target="../media/image27.emf"/><Relationship Id="rId32" Type="http://schemas.openxmlformats.org/officeDocument/2006/relationships/image" Target="../media/image31.emf"/><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28" Type="http://schemas.openxmlformats.org/officeDocument/2006/relationships/image" Target="../media/image29.emf"/><Relationship Id="rId10" Type="http://schemas.openxmlformats.org/officeDocument/2006/relationships/image" Target="../media/image20.emf"/><Relationship Id="rId19" Type="http://schemas.openxmlformats.org/officeDocument/2006/relationships/oleObject" Target="../embeddings/oleObject20.bin"/><Relationship Id="rId31" Type="http://schemas.openxmlformats.org/officeDocument/2006/relationships/oleObject" Target="../embeddings/oleObject26.bin"/><Relationship Id="rId4" Type="http://schemas.openxmlformats.org/officeDocument/2006/relationships/image" Target="../media/image17.emf"/><Relationship Id="rId9" Type="http://schemas.openxmlformats.org/officeDocument/2006/relationships/oleObject" Target="../embeddings/oleObject15.bin"/><Relationship Id="rId14" Type="http://schemas.openxmlformats.org/officeDocument/2006/relationships/image" Target="../media/image22.emf"/><Relationship Id="rId22" Type="http://schemas.openxmlformats.org/officeDocument/2006/relationships/image" Target="../media/image26.emf"/><Relationship Id="rId27" Type="http://schemas.openxmlformats.org/officeDocument/2006/relationships/oleObject" Target="../embeddings/oleObject24.bin"/><Relationship Id="rId30" Type="http://schemas.openxmlformats.org/officeDocument/2006/relationships/image" Target="../media/image30.emf"/></Relationships>
</file>

<file path=ppt/slides/_rels/slide5.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3.emf"/><Relationship Id="rId5" Type="http://schemas.openxmlformats.org/officeDocument/2006/relationships/oleObject" Target="../embeddings/oleObject28.bin"/><Relationship Id="rId10" Type="http://schemas.openxmlformats.org/officeDocument/2006/relationships/image" Target="../media/image35.emf"/><Relationship Id="rId4" Type="http://schemas.openxmlformats.org/officeDocument/2006/relationships/image" Target="../media/image32.emf"/><Relationship Id="rId9"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36.bin"/><Relationship Id="rId18" Type="http://schemas.openxmlformats.org/officeDocument/2006/relationships/image" Target="../media/image15.e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12.emf"/><Relationship Id="rId17" Type="http://schemas.openxmlformats.org/officeDocument/2006/relationships/oleObject" Target="../embeddings/oleObject38.bin"/><Relationship Id="rId2" Type="http://schemas.openxmlformats.org/officeDocument/2006/relationships/slideLayout" Target="../slideLayouts/slideLayout7.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vmlDrawing" Target="../drawings/vmlDrawing5.vml"/><Relationship Id="rId6" Type="http://schemas.openxmlformats.org/officeDocument/2006/relationships/image" Target="../media/image9.e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11.emf"/><Relationship Id="rId19" Type="http://schemas.openxmlformats.org/officeDocument/2006/relationships/oleObject" Target="../embeddings/oleObject39.bin"/><Relationship Id="rId4" Type="http://schemas.openxmlformats.org/officeDocument/2006/relationships/image" Target="../media/image8.emf"/><Relationship Id="rId9" Type="http://schemas.openxmlformats.org/officeDocument/2006/relationships/oleObject" Target="../embeddings/oleObject34.bin"/><Relationship Id="rId14" Type="http://schemas.openxmlformats.org/officeDocument/2006/relationships/image" Target="../media/image13.emf"/></Relationships>
</file>

<file path=ppt/slides/_rels/slide7.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oleObject" Target="../embeddings/oleObject45.bin"/><Relationship Id="rId18" Type="http://schemas.openxmlformats.org/officeDocument/2006/relationships/image" Target="../media/image43.e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0.e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42.emf"/><Relationship Id="rId20" Type="http://schemas.openxmlformats.org/officeDocument/2006/relationships/image" Target="../media/image44.emf"/><Relationship Id="rId1" Type="http://schemas.openxmlformats.org/officeDocument/2006/relationships/vmlDrawing" Target="../drawings/vmlDrawing6.vml"/><Relationship Id="rId6" Type="http://schemas.openxmlformats.org/officeDocument/2006/relationships/image" Target="../media/image37.e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39.emf"/><Relationship Id="rId19" Type="http://schemas.openxmlformats.org/officeDocument/2006/relationships/oleObject" Target="../embeddings/oleObject48.bin"/><Relationship Id="rId4" Type="http://schemas.openxmlformats.org/officeDocument/2006/relationships/image" Target="../media/image36.wmf"/><Relationship Id="rId9" Type="http://schemas.openxmlformats.org/officeDocument/2006/relationships/oleObject" Target="../embeddings/oleObject43.bin"/><Relationship Id="rId14" Type="http://schemas.openxmlformats.org/officeDocument/2006/relationships/image" Target="../media/image41.emf"/></Relationships>
</file>

<file path=ppt/slides/_rels/slide8.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49.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6.e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48.emf"/><Relationship Id="rId4" Type="http://schemas.openxmlformats.org/officeDocument/2006/relationships/image" Target="../media/image45.emf"/><Relationship Id="rId9" Type="http://schemas.openxmlformats.org/officeDocument/2006/relationships/oleObject" Target="../embeddings/oleObject52.bin"/></Relationships>
</file>

<file path=ppt/slides/_rels/slide9.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1.emf"/><Relationship Id="rId5" Type="http://schemas.openxmlformats.org/officeDocument/2006/relationships/oleObject" Target="../embeddings/oleObject55.bin"/><Relationship Id="rId4" Type="http://schemas.openxmlformats.org/officeDocument/2006/relationships/image" Target="../media/image50.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 name="Text Box 25"/>
          <p:cNvSpPr txBox="1">
            <a:spLocks noChangeArrowheads="1"/>
          </p:cNvSpPr>
          <p:nvPr/>
        </p:nvSpPr>
        <p:spPr bwMode="auto">
          <a:xfrm>
            <a:off x="280988" y="5157788"/>
            <a:ext cx="86868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125000"/>
              </a:lnSpc>
              <a:spcBef>
                <a:spcPct val="50000"/>
              </a:spcBef>
              <a:spcAft>
                <a:spcPts val="0"/>
              </a:spcAft>
              <a:defRPr/>
            </a:pPr>
            <a:r>
              <a:rPr kumimoji="0" lang="en-US" altLang="zh-CN" sz="1800" kern="0" dirty="0">
                <a:solidFill>
                  <a:srgbClr val="FFFFCC"/>
                </a:solidFill>
              </a:rPr>
              <a:t>        </a:t>
            </a:r>
            <a:r>
              <a:rPr kumimoji="0" lang="zh-CN" altLang="en-US" sz="2400" kern="0" dirty="0">
                <a:solidFill>
                  <a:srgbClr val="FFFFCC"/>
                </a:solidFill>
              </a:rPr>
              <a:t>晶体管放大高频信号时，首先用被称为 </a:t>
            </a:r>
            <a:r>
              <a:rPr kumimoji="0" lang="zh-CN" altLang="en-US" sz="2400" kern="0" dirty="0">
                <a:solidFill>
                  <a:srgbClr val="FFFF00"/>
                </a:solidFill>
                <a:effectLst>
                  <a:outerShdw blurRad="38100" dist="38100" dir="2700000" algn="tl">
                    <a:srgbClr val="000000"/>
                  </a:outerShdw>
                </a:effectLst>
              </a:rPr>
              <a:t>“偏置”</a:t>
            </a:r>
            <a:r>
              <a:rPr kumimoji="0" lang="zh-CN" altLang="en-US" sz="2400" kern="0" dirty="0">
                <a:solidFill>
                  <a:srgbClr val="FFFFCC"/>
                </a:solidFill>
              </a:rPr>
              <a:t> 或 </a:t>
            </a:r>
            <a:r>
              <a:rPr kumimoji="0" lang="zh-CN" altLang="en-US" sz="2400" kern="0" dirty="0">
                <a:solidFill>
                  <a:srgbClr val="FFFF00"/>
                </a:solidFill>
                <a:effectLst>
                  <a:outerShdw blurRad="38100" dist="38100" dir="2700000" algn="tl">
                    <a:srgbClr val="000000"/>
                  </a:outerShdw>
                </a:effectLst>
              </a:rPr>
              <a:t>“工作点”</a:t>
            </a:r>
            <a:r>
              <a:rPr kumimoji="0" lang="zh-CN" altLang="en-US" sz="2400" kern="0" dirty="0">
                <a:solidFill>
                  <a:srgbClr val="FFFFCC"/>
                </a:solidFill>
              </a:rPr>
              <a:t> 的直流电压或直流电流使晶体管工作在放大区，然后 </a:t>
            </a:r>
            <a:r>
              <a:rPr kumimoji="0" lang="zh-CN" altLang="en-US" sz="2400" kern="0" dirty="0">
                <a:solidFill>
                  <a:srgbClr val="66FFFF"/>
                </a:solidFill>
                <a:effectLst>
                  <a:outerShdw blurRad="38100" dist="38100" dir="2700000" algn="tl">
                    <a:srgbClr val="000000"/>
                  </a:outerShdw>
                </a:effectLst>
              </a:rPr>
              <a:t>把欲放大的高频信号叠加在输入端的直流偏置上 </a:t>
            </a:r>
            <a:r>
              <a:rPr kumimoji="0" lang="zh-CN" altLang="en-US" sz="2400" kern="0" dirty="0">
                <a:solidFill>
                  <a:srgbClr val="FFFFCC"/>
                </a:solidFill>
              </a:rPr>
              <a:t>。</a:t>
            </a:r>
            <a:r>
              <a:rPr kumimoji="0" lang="zh-CN" altLang="en-US" sz="2400" kern="0" dirty="0">
                <a:solidFill>
                  <a:sysClr val="windowText" lastClr="000000"/>
                </a:solidFill>
              </a:rPr>
              <a:t>        </a:t>
            </a:r>
            <a:endParaRPr kumimoji="0" lang="zh-CN" altLang="en-US" sz="2400" b="0" kern="0" dirty="0">
              <a:solidFill>
                <a:srgbClr val="FFFFCC"/>
              </a:solidFill>
            </a:endParaRPr>
          </a:p>
        </p:txBody>
      </p:sp>
      <p:grpSp>
        <p:nvGrpSpPr>
          <p:cNvPr id="76" name="Group 28"/>
          <p:cNvGrpSpPr>
            <a:grpSpLocks/>
          </p:cNvGrpSpPr>
          <p:nvPr/>
        </p:nvGrpSpPr>
        <p:grpSpPr bwMode="auto">
          <a:xfrm>
            <a:off x="2147888" y="1166813"/>
            <a:ext cx="4951412" cy="3702050"/>
            <a:chOff x="1214" y="1703"/>
            <a:chExt cx="3119" cy="2333"/>
          </a:xfrm>
        </p:grpSpPr>
        <p:sp>
          <p:nvSpPr>
            <p:cNvPr id="77" name="Rectangle 29"/>
            <p:cNvSpPr>
              <a:spLocks noChangeArrowheads="1"/>
            </p:cNvSpPr>
            <p:nvPr/>
          </p:nvSpPr>
          <p:spPr bwMode="auto">
            <a:xfrm>
              <a:off x="1214" y="1708"/>
              <a:ext cx="3119" cy="2328"/>
            </a:xfrm>
            <a:prstGeom prst="rect">
              <a:avLst/>
            </a:prstGeom>
            <a:solidFill>
              <a:srgbClr val="99CCFF"/>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78" name="Text Box 30"/>
            <p:cNvSpPr txBox="1">
              <a:spLocks noChangeArrowheads="1"/>
            </p:cNvSpPr>
            <p:nvPr/>
          </p:nvSpPr>
          <p:spPr bwMode="auto">
            <a:xfrm>
              <a:off x="2959" y="2621"/>
              <a:ext cx="384"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smtClean="0">
                  <a:solidFill>
                    <a:srgbClr val="000000"/>
                  </a:solidFill>
                </a:rPr>
                <a:t>i</a:t>
              </a:r>
              <a:r>
                <a:rPr lang="en-US" altLang="zh-CN" kern="0" baseline="-25000" smtClean="0">
                  <a:solidFill>
                    <a:srgbClr val="000000"/>
                  </a:solidFill>
                </a:rPr>
                <a:t>E</a:t>
              </a:r>
            </a:p>
          </p:txBody>
        </p:sp>
        <p:sp>
          <p:nvSpPr>
            <p:cNvPr id="79" name="Text Box 31"/>
            <p:cNvSpPr txBox="1">
              <a:spLocks noChangeArrowheads="1"/>
            </p:cNvSpPr>
            <p:nvPr/>
          </p:nvSpPr>
          <p:spPr bwMode="auto">
            <a:xfrm>
              <a:off x="2306" y="208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smtClean="0">
                  <a:solidFill>
                    <a:srgbClr val="000000"/>
                  </a:solidFill>
                </a:rPr>
                <a:t>i</a:t>
              </a:r>
              <a:r>
                <a:rPr lang="en-US" altLang="zh-CN" kern="0" baseline="-25000" smtClean="0">
                  <a:solidFill>
                    <a:srgbClr val="000000"/>
                  </a:solidFill>
                </a:rPr>
                <a:t>B</a:t>
              </a:r>
            </a:p>
          </p:txBody>
        </p:sp>
        <p:sp>
          <p:nvSpPr>
            <p:cNvPr id="80" name="Line 32"/>
            <p:cNvSpPr>
              <a:spLocks noChangeShapeType="1"/>
            </p:cNvSpPr>
            <p:nvPr/>
          </p:nvSpPr>
          <p:spPr bwMode="auto">
            <a:xfrm>
              <a:off x="2148" y="3491"/>
              <a:ext cx="145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81" name="Text Box 33"/>
            <p:cNvSpPr txBox="1">
              <a:spLocks noChangeArrowheads="1"/>
            </p:cNvSpPr>
            <p:nvPr/>
          </p:nvSpPr>
          <p:spPr bwMode="auto">
            <a:xfrm>
              <a:off x="2951" y="1927"/>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smtClean="0">
                  <a:solidFill>
                    <a:srgbClr val="000000"/>
                  </a:solidFill>
                </a:rPr>
                <a:t>i</a:t>
              </a:r>
              <a:r>
                <a:rPr lang="en-US" altLang="zh-CN" kern="0" baseline="-25000" smtClean="0">
                  <a:solidFill>
                    <a:srgbClr val="000000"/>
                  </a:solidFill>
                </a:rPr>
                <a:t>C</a:t>
              </a:r>
            </a:p>
          </p:txBody>
        </p:sp>
        <p:sp>
          <p:nvSpPr>
            <p:cNvPr id="82" name="Oval 34"/>
            <p:cNvSpPr>
              <a:spLocks noChangeArrowheads="1"/>
            </p:cNvSpPr>
            <p:nvPr/>
          </p:nvSpPr>
          <p:spPr bwMode="auto">
            <a:xfrm rot="16200000" flipV="1">
              <a:off x="2566" y="2234"/>
              <a:ext cx="422" cy="408"/>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83" name="Line 35"/>
            <p:cNvSpPr>
              <a:spLocks noChangeShapeType="1"/>
            </p:cNvSpPr>
            <p:nvPr/>
          </p:nvSpPr>
          <p:spPr bwMode="auto">
            <a:xfrm rot="16200000" flipV="1">
              <a:off x="2592" y="2417"/>
              <a:ext cx="29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84" name="Line 36"/>
            <p:cNvSpPr>
              <a:spLocks noChangeShapeType="1"/>
            </p:cNvSpPr>
            <p:nvPr/>
          </p:nvSpPr>
          <p:spPr bwMode="auto">
            <a:xfrm rot="16200000" flipV="1">
              <a:off x="2441" y="2125"/>
              <a:ext cx="0" cy="60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85" name="Line 37"/>
            <p:cNvSpPr>
              <a:spLocks noChangeShapeType="1"/>
            </p:cNvSpPr>
            <p:nvPr/>
          </p:nvSpPr>
          <p:spPr bwMode="auto">
            <a:xfrm rot="-5400000">
              <a:off x="2763" y="2246"/>
              <a:ext cx="99" cy="14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86" name="Line 38"/>
            <p:cNvSpPr>
              <a:spLocks noChangeShapeType="1"/>
            </p:cNvSpPr>
            <p:nvPr/>
          </p:nvSpPr>
          <p:spPr bwMode="auto">
            <a:xfrm rot="16200000" flipV="1">
              <a:off x="2683" y="2049"/>
              <a:ext cx="397" cy="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87" name="Line 39"/>
            <p:cNvSpPr>
              <a:spLocks noChangeShapeType="1"/>
            </p:cNvSpPr>
            <p:nvPr/>
          </p:nvSpPr>
          <p:spPr bwMode="auto">
            <a:xfrm rot="16200000" flipH="1">
              <a:off x="2741" y="2461"/>
              <a:ext cx="159" cy="144"/>
            </a:xfrm>
            <a:prstGeom prst="line">
              <a:avLst/>
            </a:prstGeom>
            <a:noFill/>
            <a:ln w="25400">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88" name="Line 40"/>
            <p:cNvSpPr>
              <a:spLocks noChangeShapeType="1"/>
            </p:cNvSpPr>
            <p:nvPr/>
          </p:nvSpPr>
          <p:spPr bwMode="auto">
            <a:xfrm rot="-5400000" flipH="1" flipV="1">
              <a:off x="2458" y="3047"/>
              <a:ext cx="85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89" name="Rectangle 41"/>
            <p:cNvSpPr>
              <a:spLocks noChangeArrowheads="1"/>
            </p:cNvSpPr>
            <p:nvPr/>
          </p:nvSpPr>
          <p:spPr bwMode="auto">
            <a:xfrm>
              <a:off x="2099" y="2558"/>
              <a:ext cx="90" cy="243"/>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90" name="Oval 42"/>
            <p:cNvSpPr>
              <a:spLocks noChangeArrowheads="1"/>
            </p:cNvSpPr>
            <p:nvPr/>
          </p:nvSpPr>
          <p:spPr bwMode="auto">
            <a:xfrm>
              <a:off x="2021" y="2906"/>
              <a:ext cx="237" cy="243"/>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nvGrpSpPr>
            <p:cNvPr id="3091" name="Group 43"/>
            <p:cNvGrpSpPr>
              <a:grpSpLocks/>
            </p:cNvGrpSpPr>
            <p:nvPr/>
          </p:nvGrpSpPr>
          <p:grpSpPr bwMode="auto">
            <a:xfrm>
              <a:off x="2045" y="3254"/>
              <a:ext cx="185" cy="58"/>
              <a:chOff x="3440" y="3033"/>
              <a:chExt cx="185" cy="58"/>
            </a:xfrm>
          </p:grpSpPr>
          <p:sp>
            <p:nvSpPr>
              <p:cNvPr id="126" name="Line 44"/>
              <p:cNvSpPr>
                <a:spLocks noChangeShapeType="1"/>
              </p:cNvSpPr>
              <p:nvPr/>
            </p:nvSpPr>
            <p:spPr bwMode="auto">
              <a:xfrm>
                <a:off x="3440" y="3033"/>
                <a:ext cx="18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27" name="Line 45"/>
              <p:cNvSpPr>
                <a:spLocks noChangeShapeType="1"/>
              </p:cNvSpPr>
              <p:nvPr/>
            </p:nvSpPr>
            <p:spPr bwMode="auto">
              <a:xfrm>
                <a:off x="3477" y="3091"/>
                <a:ext cx="10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grpSp>
        <p:sp>
          <p:nvSpPr>
            <p:cNvPr id="92" name="Line 46"/>
            <p:cNvSpPr>
              <a:spLocks noChangeShapeType="1"/>
            </p:cNvSpPr>
            <p:nvPr/>
          </p:nvSpPr>
          <p:spPr bwMode="auto">
            <a:xfrm>
              <a:off x="2142" y="2421"/>
              <a:ext cx="6" cy="13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93" name="Line 47"/>
            <p:cNvSpPr>
              <a:spLocks noChangeShapeType="1"/>
            </p:cNvSpPr>
            <p:nvPr/>
          </p:nvSpPr>
          <p:spPr bwMode="auto">
            <a:xfrm>
              <a:off x="2141" y="2801"/>
              <a:ext cx="0" cy="10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94" name="Line 48"/>
            <p:cNvSpPr>
              <a:spLocks noChangeShapeType="1"/>
            </p:cNvSpPr>
            <p:nvPr/>
          </p:nvSpPr>
          <p:spPr bwMode="auto">
            <a:xfrm>
              <a:off x="2136" y="3144"/>
              <a:ext cx="5" cy="1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95" name="Line 49"/>
            <p:cNvSpPr>
              <a:spLocks noChangeShapeType="1"/>
            </p:cNvSpPr>
            <p:nvPr/>
          </p:nvSpPr>
          <p:spPr bwMode="auto">
            <a:xfrm>
              <a:off x="2136" y="3308"/>
              <a:ext cx="0" cy="19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96" name="Rectangle 50"/>
            <p:cNvSpPr>
              <a:spLocks noChangeArrowheads="1"/>
            </p:cNvSpPr>
            <p:nvPr/>
          </p:nvSpPr>
          <p:spPr bwMode="auto">
            <a:xfrm>
              <a:off x="3410" y="2284"/>
              <a:ext cx="90" cy="243"/>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pSp>
          <p:nvGrpSpPr>
            <p:cNvPr id="3097" name="Group 51"/>
            <p:cNvGrpSpPr>
              <a:grpSpLocks/>
            </p:cNvGrpSpPr>
            <p:nvPr/>
          </p:nvGrpSpPr>
          <p:grpSpPr bwMode="auto">
            <a:xfrm>
              <a:off x="3367" y="2889"/>
              <a:ext cx="185" cy="58"/>
              <a:chOff x="3440" y="3033"/>
              <a:chExt cx="185" cy="58"/>
            </a:xfrm>
          </p:grpSpPr>
          <p:sp>
            <p:nvSpPr>
              <p:cNvPr id="124" name="Line 52"/>
              <p:cNvSpPr>
                <a:spLocks noChangeShapeType="1"/>
              </p:cNvSpPr>
              <p:nvPr/>
            </p:nvSpPr>
            <p:spPr bwMode="auto">
              <a:xfrm>
                <a:off x="3440" y="3033"/>
                <a:ext cx="18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25" name="Line 53"/>
              <p:cNvSpPr>
                <a:spLocks noChangeShapeType="1"/>
              </p:cNvSpPr>
              <p:nvPr/>
            </p:nvSpPr>
            <p:spPr bwMode="auto">
              <a:xfrm>
                <a:off x="3477" y="3091"/>
                <a:ext cx="10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grpSp>
        <p:sp>
          <p:nvSpPr>
            <p:cNvPr id="98" name="Line 54"/>
            <p:cNvSpPr>
              <a:spLocks noChangeShapeType="1"/>
            </p:cNvSpPr>
            <p:nvPr/>
          </p:nvSpPr>
          <p:spPr bwMode="auto">
            <a:xfrm>
              <a:off x="2881" y="1855"/>
              <a:ext cx="7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99" name="Line 55"/>
            <p:cNvSpPr>
              <a:spLocks noChangeShapeType="1"/>
            </p:cNvSpPr>
            <p:nvPr/>
          </p:nvSpPr>
          <p:spPr bwMode="auto">
            <a:xfrm>
              <a:off x="3457" y="1855"/>
              <a:ext cx="0" cy="43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00" name="Line 56"/>
            <p:cNvSpPr>
              <a:spLocks noChangeShapeType="1"/>
            </p:cNvSpPr>
            <p:nvPr/>
          </p:nvSpPr>
          <p:spPr bwMode="auto">
            <a:xfrm>
              <a:off x="3452" y="2528"/>
              <a:ext cx="1" cy="34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01" name="Line 57"/>
            <p:cNvSpPr>
              <a:spLocks noChangeShapeType="1"/>
            </p:cNvSpPr>
            <p:nvPr/>
          </p:nvSpPr>
          <p:spPr bwMode="auto">
            <a:xfrm>
              <a:off x="3458" y="2956"/>
              <a:ext cx="1" cy="5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02" name="Oval 58"/>
            <p:cNvSpPr>
              <a:spLocks noChangeArrowheads="1"/>
            </p:cNvSpPr>
            <p:nvPr/>
          </p:nvSpPr>
          <p:spPr bwMode="auto">
            <a:xfrm>
              <a:off x="3589" y="1826"/>
              <a:ext cx="56" cy="56"/>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103" name="Oval 59"/>
            <p:cNvSpPr>
              <a:spLocks noChangeArrowheads="1"/>
            </p:cNvSpPr>
            <p:nvPr/>
          </p:nvSpPr>
          <p:spPr bwMode="auto">
            <a:xfrm>
              <a:off x="3590" y="3460"/>
              <a:ext cx="56" cy="56"/>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104" name="Freeform 60"/>
            <p:cNvSpPr>
              <a:spLocks/>
            </p:cNvSpPr>
            <p:nvPr/>
          </p:nvSpPr>
          <p:spPr bwMode="auto">
            <a:xfrm>
              <a:off x="2062" y="3002"/>
              <a:ext cx="142" cy="64"/>
            </a:xfrm>
            <a:custGeom>
              <a:avLst/>
              <a:gdLst>
                <a:gd name="T0" fmla="*/ 0 w 142"/>
                <a:gd name="T1" fmla="*/ 32 h 64"/>
                <a:gd name="T2" fmla="*/ 26 w 142"/>
                <a:gd name="T3" fmla="*/ 0 h 64"/>
                <a:gd name="T4" fmla="*/ 63 w 142"/>
                <a:gd name="T5" fmla="*/ 32 h 64"/>
                <a:gd name="T6" fmla="*/ 100 w 142"/>
                <a:gd name="T7" fmla="*/ 63 h 64"/>
                <a:gd name="T8" fmla="*/ 142 w 142"/>
                <a:gd name="T9" fmla="*/ 26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64">
                  <a:moveTo>
                    <a:pt x="0" y="32"/>
                  </a:moveTo>
                  <a:cubicBezTo>
                    <a:pt x="8" y="16"/>
                    <a:pt x="16" y="0"/>
                    <a:pt x="26" y="0"/>
                  </a:cubicBezTo>
                  <a:cubicBezTo>
                    <a:pt x="36" y="0"/>
                    <a:pt x="51" y="22"/>
                    <a:pt x="63" y="32"/>
                  </a:cubicBezTo>
                  <a:cubicBezTo>
                    <a:pt x="75" y="42"/>
                    <a:pt x="87" y="64"/>
                    <a:pt x="100" y="63"/>
                  </a:cubicBezTo>
                  <a:cubicBezTo>
                    <a:pt x="113" y="62"/>
                    <a:pt x="135" y="34"/>
                    <a:pt x="142" y="26"/>
                  </a:cubicBezTo>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05" name="Line 61"/>
            <p:cNvSpPr>
              <a:spLocks noChangeShapeType="1"/>
            </p:cNvSpPr>
            <p:nvPr/>
          </p:nvSpPr>
          <p:spPr bwMode="auto">
            <a:xfrm>
              <a:off x="2320" y="2373"/>
              <a:ext cx="195"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06" name="Line 62"/>
            <p:cNvSpPr>
              <a:spLocks noChangeShapeType="1"/>
            </p:cNvSpPr>
            <p:nvPr/>
          </p:nvSpPr>
          <p:spPr bwMode="auto">
            <a:xfrm>
              <a:off x="2949" y="1982"/>
              <a:ext cx="0" cy="201"/>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07" name="Line 63"/>
            <p:cNvSpPr>
              <a:spLocks noChangeShapeType="1"/>
            </p:cNvSpPr>
            <p:nvPr/>
          </p:nvSpPr>
          <p:spPr bwMode="auto">
            <a:xfrm>
              <a:off x="2960" y="2668"/>
              <a:ext cx="0" cy="214"/>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08" name="Text Box 64"/>
            <p:cNvSpPr txBox="1">
              <a:spLocks noChangeArrowheads="1"/>
            </p:cNvSpPr>
            <p:nvPr/>
          </p:nvSpPr>
          <p:spPr bwMode="auto">
            <a:xfrm>
              <a:off x="3133" y="224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smtClean="0">
                  <a:solidFill>
                    <a:srgbClr val="000000"/>
                  </a:solidFill>
                </a:rPr>
                <a:t>R</a:t>
              </a:r>
              <a:r>
                <a:rPr lang="en-US" altLang="zh-CN" kern="0" baseline="-25000" smtClean="0">
                  <a:solidFill>
                    <a:srgbClr val="000000"/>
                  </a:solidFill>
                </a:rPr>
                <a:t>c</a:t>
              </a:r>
            </a:p>
          </p:txBody>
        </p:sp>
        <p:sp>
          <p:nvSpPr>
            <p:cNvPr id="109" name="Text Box 65"/>
            <p:cNvSpPr txBox="1">
              <a:spLocks noChangeArrowheads="1"/>
            </p:cNvSpPr>
            <p:nvPr/>
          </p:nvSpPr>
          <p:spPr bwMode="auto">
            <a:xfrm>
              <a:off x="3098" y="2770"/>
              <a:ext cx="384"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smtClean="0">
                  <a:solidFill>
                    <a:srgbClr val="000000"/>
                  </a:solidFill>
                </a:rPr>
                <a:t>V</a:t>
              </a:r>
              <a:r>
                <a:rPr lang="en-US" altLang="zh-CN" kern="0" baseline="-25000" smtClean="0">
                  <a:solidFill>
                    <a:srgbClr val="000000"/>
                  </a:solidFill>
                </a:rPr>
                <a:t>cc</a:t>
              </a:r>
            </a:p>
          </p:txBody>
        </p:sp>
        <p:sp>
          <p:nvSpPr>
            <p:cNvPr id="110" name="Text Box 66"/>
            <p:cNvSpPr txBox="1">
              <a:spLocks noChangeArrowheads="1"/>
            </p:cNvSpPr>
            <p:nvPr/>
          </p:nvSpPr>
          <p:spPr bwMode="auto">
            <a:xfrm>
              <a:off x="3620" y="25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smtClean="0">
                  <a:solidFill>
                    <a:srgbClr val="000000"/>
                  </a:solidFill>
                </a:rPr>
                <a:t>u</a:t>
              </a:r>
              <a:r>
                <a:rPr lang="en-US" altLang="zh-CN" kern="0" baseline="-25000" smtClean="0">
                  <a:solidFill>
                    <a:srgbClr val="000000"/>
                  </a:solidFill>
                </a:rPr>
                <a:t>o</a:t>
              </a:r>
            </a:p>
          </p:txBody>
        </p:sp>
        <p:sp>
          <p:nvSpPr>
            <p:cNvPr id="111" name="Text Box 67"/>
            <p:cNvSpPr txBox="1">
              <a:spLocks noChangeArrowheads="1"/>
            </p:cNvSpPr>
            <p:nvPr/>
          </p:nvSpPr>
          <p:spPr bwMode="auto">
            <a:xfrm>
              <a:off x="2199" y="254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smtClean="0">
                  <a:solidFill>
                    <a:srgbClr val="000000"/>
                  </a:solidFill>
                </a:rPr>
                <a:t>R</a:t>
              </a:r>
              <a:r>
                <a:rPr lang="en-US" altLang="zh-CN" kern="0" baseline="-25000" smtClean="0">
                  <a:solidFill>
                    <a:srgbClr val="000000"/>
                  </a:solidFill>
                </a:rPr>
                <a:t>b</a:t>
              </a:r>
            </a:p>
          </p:txBody>
        </p:sp>
        <p:sp>
          <p:nvSpPr>
            <p:cNvPr id="112" name="Text Box 68"/>
            <p:cNvSpPr txBox="1">
              <a:spLocks noChangeArrowheads="1"/>
            </p:cNvSpPr>
            <p:nvPr/>
          </p:nvSpPr>
          <p:spPr bwMode="auto">
            <a:xfrm>
              <a:off x="2225" y="2861"/>
              <a:ext cx="479"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smtClean="0">
                  <a:solidFill>
                    <a:srgbClr val="000000"/>
                  </a:solidFill>
                  <a:sym typeface="Symbol" pitchFamily="18" charset="2"/>
                </a:rPr>
                <a:t></a:t>
              </a:r>
              <a:r>
                <a:rPr lang="en-US" altLang="zh-CN" i="1" kern="0" smtClean="0">
                  <a:solidFill>
                    <a:srgbClr val="000000"/>
                  </a:solidFill>
                </a:rPr>
                <a:t>U</a:t>
              </a:r>
              <a:r>
                <a:rPr lang="en-US" altLang="zh-CN" kern="0" baseline="-25000" smtClean="0">
                  <a:solidFill>
                    <a:srgbClr val="000000"/>
                  </a:solidFill>
                </a:rPr>
                <a:t>i</a:t>
              </a:r>
            </a:p>
          </p:txBody>
        </p:sp>
        <p:sp>
          <p:nvSpPr>
            <p:cNvPr id="113" name="Text Box 69"/>
            <p:cNvSpPr txBox="1">
              <a:spLocks noChangeArrowheads="1"/>
            </p:cNvSpPr>
            <p:nvPr/>
          </p:nvSpPr>
          <p:spPr bwMode="auto">
            <a:xfrm>
              <a:off x="2183" y="3157"/>
              <a:ext cx="5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smtClean="0">
                  <a:solidFill>
                    <a:srgbClr val="000000"/>
                  </a:solidFill>
                </a:rPr>
                <a:t>V</a:t>
              </a:r>
              <a:r>
                <a:rPr lang="en-US" altLang="zh-CN" kern="0" baseline="-25000" smtClean="0">
                  <a:solidFill>
                    <a:srgbClr val="000000"/>
                  </a:solidFill>
                </a:rPr>
                <a:t>BB</a:t>
              </a:r>
            </a:p>
          </p:txBody>
        </p:sp>
        <p:sp>
          <p:nvSpPr>
            <p:cNvPr id="114" name="Text Box 70"/>
            <p:cNvSpPr txBox="1">
              <a:spLocks noChangeArrowheads="1"/>
            </p:cNvSpPr>
            <p:nvPr/>
          </p:nvSpPr>
          <p:spPr bwMode="auto">
            <a:xfrm>
              <a:off x="2184" y="2717"/>
              <a:ext cx="385"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kumimoji="0" lang="en-US" altLang="zh-CN" b="0" kern="0" smtClean="0">
                  <a:solidFill>
                    <a:srgbClr val="000000"/>
                  </a:solidFill>
                  <a:latin typeface="Futura Bk"/>
                </a:rPr>
                <a:t>+</a:t>
              </a:r>
            </a:p>
          </p:txBody>
        </p:sp>
        <p:sp>
          <p:nvSpPr>
            <p:cNvPr id="115" name="Text Box 71"/>
            <p:cNvSpPr txBox="1">
              <a:spLocks noChangeArrowheads="1"/>
            </p:cNvSpPr>
            <p:nvPr/>
          </p:nvSpPr>
          <p:spPr bwMode="auto">
            <a:xfrm>
              <a:off x="2198" y="2982"/>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ts val="0"/>
                </a:spcBef>
                <a:spcAft>
                  <a:spcPts val="0"/>
                </a:spcAft>
                <a:defRPr/>
              </a:pPr>
              <a:r>
                <a:rPr kumimoji="0" lang="en-US" altLang="zh-CN" b="0" kern="0" smtClean="0">
                  <a:solidFill>
                    <a:srgbClr val="000000"/>
                  </a:solidFill>
                  <a:latin typeface="Futura Bk"/>
                </a:rPr>
                <a:t>-</a:t>
              </a:r>
            </a:p>
          </p:txBody>
        </p:sp>
        <p:sp>
          <p:nvSpPr>
            <p:cNvPr id="116" name="Line 72"/>
            <p:cNvSpPr>
              <a:spLocks noChangeShapeType="1"/>
            </p:cNvSpPr>
            <p:nvPr/>
          </p:nvSpPr>
          <p:spPr bwMode="auto">
            <a:xfrm>
              <a:off x="1729" y="2864"/>
              <a:ext cx="19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17" name="Line 73"/>
            <p:cNvSpPr>
              <a:spLocks noChangeShapeType="1"/>
            </p:cNvSpPr>
            <p:nvPr/>
          </p:nvSpPr>
          <p:spPr bwMode="auto">
            <a:xfrm>
              <a:off x="1739" y="3493"/>
              <a:ext cx="201"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18" name="Line 74"/>
            <p:cNvSpPr>
              <a:spLocks noChangeShapeType="1"/>
            </p:cNvSpPr>
            <p:nvPr/>
          </p:nvSpPr>
          <p:spPr bwMode="auto">
            <a:xfrm flipV="1">
              <a:off x="1819" y="2864"/>
              <a:ext cx="0" cy="24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19" name="Line 75"/>
            <p:cNvSpPr>
              <a:spLocks noChangeShapeType="1"/>
            </p:cNvSpPr>
            <p:nvPr/>
          </p:nvSpPr>
          <p:spPr bwMode="auto">
            <a:xfrm>
              <a:off x="1819" y="3282"/>
              <a:ext cx="0" cy="201"/>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20" name="Text Box 76"/>
            <p:cNvSpPr txBox="1">
              <a:spLocks noChangeArrowheads="1"/>
            </p:cNvSpPr>
            <p:nvPr/>
          </p:nvSpPr>
          <p:spPr bwMode="auto">
            <a:xfrm>
              <a:off x="1639" y="300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smtClean="0">
                  <a:solidFill>
                    <a:srgbClr val="000000"/>
                  </a:solidFill>
                </a:rPr>
                <a:t>u</a:t>
              </a:r>
              <a:r>
                <a:rPr lang="en-US" altLang="zh-CN" kern="0" baseline="-25000" smtClean="0">
                  <a:solidFill>
                    <a:srgbClr val="000000"/>
                  </a:solidFill>
                </a:rPr>
                <a:t>i</a:t>
              </a:r>
            </a:p>
          </p:txBody>
        </p:sp>
        <p:sp>
          <p:nvSpPr>
            <p:cNvPr id="121" name="Text Box 77"/>
            <p:cNvSpPr txBox="1">
              <a:spLocks noChangeArrowheads="1"/>
            </p:cNvSpPr>
            <p:nvPr/>
          </p:nvSpPr>
          <p:spPr bwMode="auto">
            <a:xfrm>
              <a:off x="3617" y="1703"/>
              <a:ext cx="3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kumimoji="0" lang="en-US" altLang="zh-CN" b="0" kern="0" smtClean="0">
                  <a:solidFill>
                    <a:srgbClr val="000000"/>
                  </a:solidFill>
                  <a:latin typeface="Futura Bk"/>
                </a:rPr>
                <a:t>+</a:t>
              </a:r>
            </a:p>
          </p:txBody>
        </p:sp>
        <p:sp>
          <p:nvSpPr>
            <p:cNvPr id="122" name="Text Box 78"/>
            <p:cNvSpPr txBox="1">
              <a:spLocks noChangeArrowheads="1"/>
            </p:cNvSpPr>
            <p:nvPr/>
          </p:nvSpPr>
          <p:spPr bwMode="auto">
            <a:xfrm>
              <a:off x="3631" y="3315"/>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ts val="0"/>
                </a:spcBef>
                <a:spcAft>
                  <a:spcPts val="0"/>
                </a:spcAft>
                <a:defRPr/>
              </a:pPr>
              <a:r>
                <a:rPr kumimoji="0" lang="en-US" altLang="zh-CN" b="0" kern="0" smtClean="0">
                  <a:solidFill>
                    <a:srgbClr val="000000"/>
                  </a:solidFill>
                  <a:latin typeface="Futura Bk"/>
                </a:rPr>
                <a:t>-</a:t>
              </a:r>
            </a:p>
          </p:txBody>
        </p:sp>
        <p:sp>
          <p:nvSpPr>
            <p:cNvPr id="123" name="Text Box 79"/>
            <p:cNvSpPr txBox="1">
              <a:spLocks noChangeArrowheads="1"/>
            </p:cNvSpPr>
            <p:nvPr/>
          </p:nvSpPr>
          <p:spPr bwMode="auto">
            <a:xfrm>
              <a:off x="2151" y="3642"/>
              <a:ext cx="1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kumimoji="0" lang="zh-CN" altLang="en-US" kern="0" smtClean="0">
                  <a:solidFill>
                    <a:srgbClr val="000000"/>
                  </a:solidFill>
                  <a:latin typeface="Futura Bk"/>
                </a:rPr>
                <a:t>共射放大电路</a:t>
              </a:r>
            </a:p>
          </p:txBody>
        </p:sp>
      </p:grpSp>
      <p:sp>
        <p:nvSpPr>
          <p:cNvPr id="56" name="Text Box 49"/>
          <p:cNvSpPr txBox="1">
            <a:spLocks noChangeArrowheads="1"/>
          </p:cNvSpPr>
          <p:nvPr/>
        </p:nvSpPr>
        <p:spPr bwMode="auto">
          <a:xfrm>
            <a:off x="214313" y="185738"/>
            <a:ext cx="8664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3200" dirty="0">
                <a:solidFill>
                  <a:srgbClr val="FFCC00"/>
                </a:solidFill>
                <a:effectLst>
                  <a:outerShdw blurRad="38100" dist="38100" dir="2700000" algn="tl">
                    <a:srgbClr val="000000"/>
                  </a:outerShdw>
                </a:effectLst>
              </a:rPr>
              <a:t> 2.5  PN</a:t>
            </a:r>
            <a:r>
              <a:rPr lang="en-US" altLang="zh-CN" sz="1800" dirty="0">
                <a:solidFill>
                  <a:srgbClr val="FFCC00"/>
                </a:solidFill>
                <a:effectLst>
                  <a:outerShdw blurRad="38100" dist="38100" dir="2700000" algn="tl">
                    <a:srgbClr val="000000"/>
                  </a:outerShdw>
                </a:effectLst>
              </a:rPr>
              <a:t> </a:t>
            </a:r>
            <a:r>
              <a:rPr lang="zh-CN" altLang="en-US" sz="3200" dirty="0">
                <a:solidFill>
                  <a:srgbClr val="FFCC00"/>
                </a:solidFill>
                <a:effectLst>
                  <a:outerShdw blurRad="38100" dist="38100" dir="2700000" algn="tl">
                    <a:srgbClr val="000000"/>
                  </a:outerShdw>
                </a:effectLst>
                <a:latin typeface="宋体" pitchFamily="2" charset="-122"/>
              </a:rPr>
              <a:t>结</a:t>
            </a:r>
            <a:r>
              <a:rPr lang="zh-CN" altLang="en-US" sz="3200" dirty="0" smtClean="0">
                <a:solidFill>
                  <a:srgbClr val="FFCC00"/>
                </a:solidFill>
                <a:effectLst>
                  <a:outerShdw blurRad="38100" dist="38100" dir="2700000" algn="tl">
                    <a:srgbClr val="000000"/>
                  </a:outerShdw>
                </a:effectLst>
                <a:latin typeface="宋体" pitchFamily="2" charset="-122"/>
              </a:rPr>
              <a:t>的</a:t>
            </a:r>
            <a:r>
              <a:rPr lang="zh-CN" altLang="en-US" sz="3200" dirty="0" smtClean="0">
                <a:solidFill>
                  <a:srgbClr val="FFCC00"/>
                </a:solidFill>
                <a:effectLst>
                  <a:outerShdw blurRad="38100" dist="38100" dir="2700000" algn="tl">
                    <a:srgbClr val="000000"/>
                  </a:outerShdw>
                </a:effectLst>
                <a:latin typeface="宋体" pitchFamily="2" charset="-122"/>
              </a:rPr>
              <a:t>势垒电容</a:t>
            </a:r>
            <a:endParaRPr lang="zh-CN" altLang="en-US" sz="3200" dirty="0">
              <a:solidFill>
                <a:srgbClr val="FFCC00"/>
              </a:solidFill>
              <a:effectLst>
                <a:outerShdw blurRad="38100" dist="38100" dir="2700000" algn="tl">
                  <a:srgbClr val="000000"/>
                </a:outerShdw>
              </a:effectLst>
              <a:latin typeface="宋体" pitchFamily="2" charset="-122"/>
            </a:endParaRPr>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linds(horizontal)">
                                      <p:cBhvr>
                                        <p:cTn id="7" dur="500"/>
                                        <p:tgtEl>
                                          <p:spTgt spid="7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blinds(horizontal)">
                                      <p:cBhvr>
                                        <p:cTn id="1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42" name="Object 44"/>
          <p:cNvGraphicFramePr>
            <a:graphicFrameLocks noChangeAspect="1"/>
          </p:cNvGraphicFramePr>
          <p:nvPr/>
        </p:nvGraphicFramePr>
        <p:xfrm>
          <a:off x="4030663" y="339725"/>
          <a:ext cx="2435225" cy="493713"/>
        </p:xfrm>
        <a:graphic>
          <a:graphicData uri="http://schemas.openxmlformats.org/presentationml/2006/ole">
            <mc:AlternateContent xmlns:mc="http://schemas.openxmlformats.org/markup-compatibility/2006">
              <mc:Choice xmlns:v="urn:schemas-microsoft-com:vml" Requires="v">
                <p:oleObj spid="_x0000_s10291" name="Equation" r:id="rId3" imgW="1142932" imgH="114210" progId="Equation.DSMT4">
                  <p:embed/>
                </p:oleObj>
              </mc:Choice>
              <mc:Fallback>
                <p:oleObj name="Equation" r:id="rId3" imgW="1142932" imgH="114210" progId="Equation.DSMT4">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663" y="339725"/>
                        <a:ext cx="24352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3" name="Object 47"/>
          <p:cNvGraphicFramePr>
            <a:graphicFrameLocks noChangeAspect="1"/>
          </p:cNvGraphicFramePr>
          <p:nvPr/>
        </p:nvGraphicFramePr>
        <p:xfrm>
          <a:off x="2646363" y="847725"/>
          <a:ext cx="3735387" cy="1279525"/>
        </p:xfrm>
        <a:graphic>
          <a:graphicData uri="http://schemas.openxmlformats.org/presentationml/2006/ole">
            <mc:AlternateContent xmlns:mc="http://schemas.openxmlformats.org/markup-compatibility/2006">
              <mc:Choice xmlns:v="urn:schemas-microsoft-com:vml" Requires="v">
                <p:oleObj spid="_x0000_s10292" name="Equation" r:id="rId5" imgW="1647811" imgH="485730" progId="Equation.DSMT4">
                  <p:embed/>
                </p:oleObj>
              </mc:Choice>
              <mc:Fallback>
                <p:oleObj name="Equation" r:id="rId5" imgW="1647811" imgH="485730" progId="Equation.DSMT4">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6363" y="847725"/>
                        <a:ext cx="3735387"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Text Box 50"/>
          <p:cNvSpPr txBox="1">
            <a:spLocks noChangeArrowheads="1"/>
          </p:cNvSpPr>
          <p:nvPr/>
        </p:nvSpPr>
        <p:spPr bwMode="auto">
          <a:xfrm>
            <a:off x="228600" y="338138"/>
            <a:ext cx="412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对于</a:t>
            </a:r>
            <a:r>
              <a:rPr lang="zh-CN" altLang="en-US" sz="1600">
                <a:solidFill>
                  <a:srgbClr val="FFFFCC"/>
                </a:solidFill>
              </a:rPr>
              <a:t> </a:t>
            </a:r>
            <a:r>
              <a:rPr lang="en-US" altLang="zh-CN" sz="2400">
                <a:solidFill>
                  <a:srgbClr val="FFFFCC"/>
                </a:solidFill>
              </a:rPr>
              <a:t>P</a:t>
            </a:r>
            <a:r>
              <a:rPr lang="en-US" altLang="zh-CN" sz="2400" baseline="30000">
                <a:solidFill>
                  <a:srgbClr val="FFFFCC"/>
                </a:solidFill>
              </a:rPr>
              <a:t>+</a:t>
            </a:r>
            <a:r>
              <a:rPr lang="en-US" altLang="zh-CN" sz="2400">
                <a:solidFill>
                  <a:srgbClr val="FFFFCC"/>
                </a:solidFill>
              </a:rPr>
              <a:t>N</a:t>
            </a:r>
            <a:r>
              <a:rPr lang="en-US" altLang="zh-CN" sz="1600">
                <a:solidFill>
                  <a:srgbClr val="FFFFCC"/>
                </a:solidFill>
              </a:rPr>
              <a:t> </a:t>
            </a:r>
            <a:r>
              <a:rPr lang="zh-CN" altLang="en-US" sz="2400">
                <a:solidFill>
                  <a:srgbClr val="FFFFCC"/>
                </a:solidFill>
              </a:rPr>
              <a:t>单边突变结，</a:t>
            </a:r>
          </a:p>
        </p:txBody>
      </p:sp>
      <p:sp>
        <p:nvSpPr>
          <p:cNvPr id="1076" name="Text Box 52"/>
          <p:cNvSpPr txBox="1">
            <a:spLocks noChangeArrowheads="1"/>
          </p:cNvSpPr>
          <p:nvPr/>
        </p:nvSpPr>
        <p:spPr bwMode="auto">
          <a:xfrm>
            <a:off x="228600" y="2319338"/>
            <a:ext cx="412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对于</a:t>
            </a:r>
            <a:r>
              <a:rPr lang="zh-CN" altLang="en-US" sz="1600">
                <a:solidFill>
                  <a:srgbClr val="FFFFCC"/>
                </a:solidFill>
              </a:rPr>
              <a:t> </a:t>
            </a:r>
            <a:r>
              <a:rPr lang="en-US" altLang="zh-CN" sz="2400">
                <a:solidFill>
                  <a:srgbClr val="FFFFCC"/>
                </a:solidFill>
              </a:rPr>
              <a:t>PN</a:t>
            </a:r>
            <a:r>
              <a:rPr lang="en-US" altLang="zh-CN" sz="2400" baseline="30000">
                <a:solidFill>
                  <a:srgbClr val="FFFFCC"/>
                </a:solidFill>
              </a:rPr>
              <a:t>+</a:t>
            </a:r>
            <a:r>
              <a:rPr lang="en-US" altLang="zh-CN" sz="1600" baseline="30000">
                <a:solidFill>
                  <a:srgbClr val="FFFFCC"/>
                </a:solidFill>
              </a:rPr>
              <a:t> </a:t>
            </a:r>
            <a:r>
              <a:rPr lang="zh-CN" altLang="en-US" sz="2400">
                <a:solidFill>
                  <a:srgbClr val="FFFFCC"/>
                </a:solidFill>
              </a:rPr>
              <a:t>单边突变结， </a:t>
            </a:r>
          </a:p>
        </p:txBody>
      </p:sp>
      <p:sp>
        <p:nvSpPr>
          <p:cNvPr id="1078" name="Text Box 54"/>
          <p:cNvSpPr txBox="1">
            <a:spLocks noChangeArrowheads="1"/>
          </p:cNvSpPr>
          <p:nvPr/>
        </p:nvSpPr>
        <p:spPr bwMode="auto">
          <a:xfrm>
            <a:off x="323850" y="4292600"/>
            <a:ext cx="662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a:solidFill>
                  <a:srgbClr val="FFFFCC"/>
                </a:solidFill>
              </a:rPr>
              <a:t>可见，</a:t>
            </a:r>
            <a:r>
              <a:rPr lang="en-US" altLang="zh-CN" sz="2400" i="1">
                <a:solidFill>
                  <a:srgbClr val="66FFFF"/>
                </a:solidFill>
                <a:effectLst>
                  <a:outerShdw blurRad="38100" dist="38100" dir="2700000" algn="tl">
                    <a:srgbClr val="000000"/>
                  </a:outerShdw>
                </a:effectLst>
              </a:rPr>
              <a:t>C</a:t>
            </a:r>
            <a:r>
              <a:rPr lang="en-US" altLang="zh-CN" sz="2400" baseline="-25000">
                <a:solidFill>
                  <a:srgbClr val="66FFFF"/>
                </a:solidFill>
                <a:effectLst>
                  <a:outerShdw blurRad="38100" dist="38100" dir="2700000" algn="tl">
                    <a:srgbClr val="000000"/>
                  </a:outerShdw>
                </a:effectLst>
              </a:rPr>
              <a:t>T</a:t>
            </a:r>
            <a:r>
              <a:rPr lang="en-US" altLang="zh-CN" sz="1600">
                <a:solidFill>
                  <a:srgbClr val="66FFFF"/>
                </a:solidFill>
                <a:effectLst>
                  <a:outerShdw blurRad="38100" dist="38100" dir="2700000" algn="tl">
                    <a:srgbClr val="000000"/>
                  </a:outerShdw>
                </a:effectLst>
              </a:rPr>
              <a:t> </a:t>
            </a:r>
            <a:r>
              <a:rPr lang="zh-CN" altLang="en-US" sz="2400">
                <a:solidFill>
                  <a:srgbClr val="66FFFF"/>
                </a:solidFill>
                <a:effectLst>
                  <a:outerShdw blurRad="38100" dist="38100" dir="2700000" algn="tl">
                    <a:srgbClr val="000000"/>
                  </a:outerShdw>
                </a:effectLst>
              </a:rPr>
              <a:t>也是取决于低掺杂一侧的杂质浓度。</a:t>
            </a:r>
            <a:r>
              <a:rPr lang="zh-CN" altLang="en-US" sz="2400">
                <a:solidFill>
                  <a:srgbClr val="FFFFCC"/>
                </a:solidFill>
              </a:rPr>
              <a:t>             </a:t>
            </a:r>
          </a:p>
        </p:txBody>
      </p:sp>
      <p:sp>
        <p:nvSpPr>
          <p:cNvPr id="1079" name="Text Box 55"/>
          <p:cNvSpPr txBox="1">
            <a:spLocks noChangeArrowheads="1"/>
          </p:cNvSpPr>
          <p:nvPr/>
        </p:nvSpPr>
        <p:spPr bwMode="auto">
          <a:xfrm>
            <a:off x="323850" y="4868863"/>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当外加较大反向电压时，可将</a:t>
            </a:r>
            <a:r>
              <a:rPr lang="zh-CN" altLang="en-US" sz="1200">
                <a:solidFill>
                  <a:srgbClr val="FFFFCC"/>
                </a:solidFill>
              </a:rPr>
              <a:t> </a:t>
            </a:r>
            <a:r>
              <a:rPr lang="en-US" altLang="zh-CN" sz="2400" i="1">
                <a:solidFill>
                  <a:srgbClr val="FFFFCC"/>
                </a:solidFill>
              </a:rPr>
              <a:t>V</a:t>
            </a:r>
            <a:r>
              <a:rPr lang="en-US" altLang="zh-CN" sz="2400" baseline="-25000">
                <a:solidFill>
                  <a:srgbClr val="FFFFCC"/>
                </a:solidFill>
              </a:rPr>
              <a:t>bi</a:t>
            </a:r>
            <a:r>
              <a:rPr lang="en-US" altLang="zh-CN" sz="1800">
                <a:solidFill>
                  <a:srgbClr val="FFFFCC"/>
                </a:solidFill>
              </a:rPr>
              <a:t> </a:t>
            </a:r>
            <a:r>
              <a:rPr lang="zh-CN" altLang="en-US" sz="2400">
                <a:solidFill>
                  <a:srgbClr val="FFFFCC"/>
                </a:solidFill>
              </a:rPr>
              <a:t>略去，这时</a:t>
            </a:r>
          </a:p>
        </p:txBody>
      </p:sp>
      <p:graphicFrame>
        <p:nvGraphicFramePr>
          <p:cNvPr id="1083" name="Object 59"/>
          <p:cNvGraphicFramePr>
            <a:graphicFrameLocks noChangeAspect="1"/>
          </p:cNvGraphicFramePr>
          <p:nvPr/>
        </p:nvGraphicFramePr>
        <p:xfrm>
          <a:off x="3994150" y="2320925"/>
          <a:ext cx="2606675" cy="511175"/>
        </p:xfrm>
        <a:graphic>
          <a:graphicData uri="http://schemas.openxmlformats.org/presentationml/2006/ole">
            <mc:AlternateContent xmlns:mc="http://schemas.openxmlformats.org/markup-compatibility/2006">
              <mc:Choice xmlns:v="urn:schemas-microsoft-com:vml" Requires="v">
                <p:oleObj spid="_x0000_s10293" name="Equation" r:id="rId7" imgW="1104844" imgH="123930" progId="Equation.DSMT4">
                  <p:embed/>
                </p:oleObj>
              </mc:Choice>
              <mc:Fallback>
                <p:oleObj name="Equation" r:id="rId7" imgW="1104844" imgH="123930" progId="Equation.DSMT4">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4150" y="2320925"/>
                        <a:ext cx="26066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4" name="Object 60"/>
          <p:cNvGraphicFramePr>
            <a:graphicFrameLocks noChangeAspect="1"/>
          </p:cNvGraphicFramePr>
          <p:nvPr/>
        </p:nvGraphicFramePr>
        <p:xfrm>
          <a:off x="2600325" y="2790825"/>
          <a:ext cx="3832225" cy="1287463"/>
        </p:xfrm>
        <a:graphic>
          <a:graphicData uri="http://schemas.openxmlformats.org/presentationml/2006/ole">
            <mc:AlternateContent xmlns:mc="http://schemas.openxmlformats.org/markup-compatibility/2006">
              <mc:Choice xmlns:v="urn:schemas-microsoft-com:vml" Requires="v">
                <p:oleObj spid="_x0000_s10294" name="Equation" r:id="rId9" imgW="1638356" imgH="485730" progId="Equation.DSMT4">
                  <p:embed/>
                </p:oleObj>
              </mc:Choice>
              <mc:Fallback>
                <p:oleObj name="Equation" r:id="rId9" imgW="1638356" imgH="485730" progId="Equation.DSMT4">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0325" y="2790825"/>
                        <a:ext cx="3832225"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 name="Object 61"/>
          <p:cNvGraphicFramePr>
            <a:graphicFrameLocks noChangeAspect="1"/>
          </p:cNvGraphicFramePr>
          <p:nvPr/>
        </p:nvGraphicFramePr>
        <p:xfrm>
          <a:off x="2700338" y="5326063"/>
          <a:ext cx="3792537" cy="1287462"/>
        </p:xfrm>
        <a:graphic>
          <a:graphicData uri="http://schemas.openxmlformats.org/presentationml/2006/ole">
            <mc:AlternateContent xmlns:mc="http://schemas.openxmlformats.org/markup-compatibility/2006">
              <mc:Choice xmlns:v="urn:schemas-microsoft-com:vml" Requires="v">
                <p:oleObj spid="_x0000_s10295" name="Equation" r:id="rId11" imgW="1476277" imgH="485730" progId="Equation.DSMT4">
                  <p:embed/>
                </p:oleObj>
              </mc:Choice>
              <mc:Fallback>
                <p:oleObj name="Equation" r:id="rId11" imgW="1476277" imgH="485730" progId="Equation.DSMT4">
                  <p:embed/>
                  <p:pic>
                    <p:nvPicPr>
                      <p:cNvPr id="0" name="Object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5326063"/>
                        <a:ext cx="37925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6"/>
                                        </p:tgtEl>
                                        <p:attrNameLst>
                                          <p:attrName>style.visibility</p:attrName>
                                        </p:attrNameLst>
                                      </p:cBhvr>
                                      <p:to>
                                        <p:strVal val="visible"/>
                                      </p:to>
                                    </p:set>
                                    <p:anim calcmode="lin" valueType="num">
                                      <p:cBhvr additive="base">
                                        <p:cTn id="7" dur="1000" fill="hold"/>
                                        <p:tgtEl>
                                          <p:spTgt spid="1076"/>
                                        </p:tgtEl>
                                        <p:attrNameLst>
                                          <p:attrName>ppt_x</p:attrName>
                                        </p:attrNameLst>
                                      </p:cBhvr>
                                      <p:tavLst>
                                        <p:tav tm="0">
                                          <p:val>
                                            <p:strVal val="0-#ppt_w/2"/>
                                          </p:val>
                                        </p:tav>
                                        <p:tav tm="100000">
                                          <p:val>
                                            <p:strVal val="#ppt_x"/>
                                          </p:val>
                                        </p:tav>
                                      </p:tavLst>
                                    </p:anim>
                                    <p:anim calcmode="lin" valueType="num">
                                      <p:cBhvr additive="base">
                                        <p:cTn id="8" dur="1000" fill="hold"/>
                                        <p:tgtEl>
                                          <p:spTgt spid="107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2" presetClass="entr" presetSubtype="8" fill="hold" nodeType="afterEffect">
                                  <p:stCondLst>
                                    <p:cond delay="0"/>
                                  </p:stCondLst>
                                  <p:childTnLst>
                                    <p:set>
                                      <p:cBhvr>
                                        <p:cTn id="11" dur="1" fill="hold">
                                          <p:stCondLst>
                                            <p:cond delay="0"/>
                                          </p:stCondLst>
                                        </p:cTn>
                                        <p:tgtEl>
                                          <p:spTgt spid="1083"/>
                                        </p:tgtEl>
                                        <p:attrNameLst>
                                          <p:attrName>style.visibility</p:attrName>
                                        </p:attrNameLst>
                                      </p:cBhvr>
                                      <p:to>
                                        <p:strVal val="visible"/>
                                      </p:to>
                                    </p:set>
                                    <p:animEffect transition="in" filter="slide(fromLeft)">
                                      <p:cBhvr>
                                        <p:cTn id="12" dur="500"/>
                                        <p:tgtEl>
                                          <p:spTgt spid="1083"/>
                                        </p:tgtEl>
                                      </p:cBhvr>
                                    </p:animEffect>
                                  </p:childTnLst>
                                </p:cTn>
                              </p:par>
                            </p:childTnLst>
                          </p:cTn>
                        </p:par>
                        <p:par>
                          <p:cTn id="13" fill="hold" nodeType="afterGroup">
                            <p:stCondLst>
                              <p:cond delay="1500"/>
                            </p:stCondLst>
                            <p:childTnLst>
                              <p:par>
                                <p:cTn id="14" presetID="12" presetClass="entr" presetSubtype="8" fill="hold" nodeType="afterEffect">
                                  <p:stCondLst>
                                    <p:cond delay="0"/>
                                  </p:stCondLst>
                                  <p:childTnLst>
                                    <p:set>
                                      <p:cBhvr>
                                        <p:cTn id="15" dur="1" fill="hold">
                                          <p:stCondLst>
                                            <p:cond delay="0"/>
                                          </p:stCondLst>
                                        </p:cTn>
                                        <p:tgtEl>
                                          <p:spTgt spid="1084"/>
                                        </p:tgtEl>
                                        <p:attrNameLst>
                                          <p:attrName>style.visibility</p:attrName>
                                        </p:attrNameLst>
                                      </p:cBhvr>
                                      <p:to>
                                        <p:strVal val="visible"/>
                                      </p:to>
                                    </p:set>
                                    <p:animEffect transition="in" filter="slide(fromLeft)">
                                      <p:cBhvr>
                                        <p:cTn id="16" dur="1000"/>
                                        <p:tgtEl>
                                          <p:spTgt spid="10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78"/>
                                        </p:tgtEl>
                                        <p:attrNameLst>
                                          <p:attrName>style.visibility</p:attrName>
                                        </p:attrNameLst>
                                      </p:cBhvr>
                                      <p:to>
                                        <p:strVal val="visible"/>
                                      </p:to>
                                    </p:set>
                                    <p:anim calcmode="lin" valueType="num">
                                      <p:cBhvr additive="base">
                                        <p:cTn id="21" dur="1000" fill="hold"/>
                                        <p:tgtEl>
                                          <p:spTgt spid="1078"/>
                                        </p:tgtEl>
                                        <p:attrNameLst>
                                          <p:attrName>ppt_x</p:attrName>
                                        </p:attrNameLst>
                                      </p:cBhvr>
                                      <p:tavLst>
                                        <p:tav tm="0">
                                          <p:val>
                                            <p:strVal val="0-#ppt_w/2"/>
                                          </p:val>
                                        </p:tav>
                                        <p:tav tm="100000">
                                          <p:val>
                                            <p:strVal val="#ppt_x"/>
                                          </p:val>
                                        </p:tav>
                                      </p:tavLst>
                                    </p:anim>
                                    <p:anim calcmode="lin" valueType="num">
                                      <p:cBhvr additive="base">
                                        <p:cTn id="22" dur="1000" fill="hold"/>
                                        <p:tgtEl>
                                          <p:spTgt spid="107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79"/>
                                        </p:tgtEl>
                                        <p:attrNameLst>
                                          <p:attrName>style.visibility</p:attrName>
                                        </p:attrNameLst>
                                      </p:cBhvr>
                                      <p:to>
                                        <p:strVal val="visible"/>
                                      </p:to>
                                    </p:set>
                                    <p:anim calcmode="lin" valueType="num">
                                      <p:cBhvr additive="base">
                                        <p:cTn id="27" dur="1000" fill="hold"/>
                                        <p:tgtEl>
                                          <p:spTgt spid="1079"/>
                                        </p:tgtEl>
                                        <p:attrNameLst>
                                          <p:attrName>ppt_x</p:attrName>
                                        </p:attrNameLst>
                                      </p:cBhvr>
                                      <p:tavLst>
                                        <p:tav tm="0">
                                          <p:val>
                                            <p:strVal val="0-#ppt_w/2"/>
                                          </p:val>
                                        </p:tav>
                                        <p:tav tm="100000">
                                          <p:val>
                                            <p:strVal val="#ppt_x"/>
                                          </p:val>
                                        </p:tav>
                                      </p:tavLst>
                                    </p:anim>
                                    <p:anim calcmode="lin" valueType="num">
                                      <p:cBhvr additive="base">
                                        <p:cTn id="28" dur="1000" fill="hold"/>
                                        <p:tgtEl>
                                          <p:spTgt spid="1079"/>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00"/>
                            </p:stCondLst>
                            <p:childTnLst>
                              <p:par>
                                <p:cTn id="30" presetID="2" presetClass="entr" presetSubtype="8" fill="hold" nodeType="afterEffect">
                                  <p:stCondLst>
                                    <p:cond delay="0"/>
                                  </p:stCondLst>
                                  <p:childTnLst>
                                    <p:set>
                                      <p:cBhvr>
                                        <p:cTn id="31" dur="1" fill="hold">
                                          <p:stCondLst>
                                            <p:cond delay="0"/>
                                          </p:stCondLst>
                                        </p:cTn>
                                        <p:tgtEl>
                                          <p:spTgt spid="1085"/>
                                        </p:tgtEl>
                                        <p:attrNameLst>
                                          <p:attrName>style.visibility</p:attrName>
                                        </p:attrNameLst>
                                      </p:cBhvr>
                                      <p:to>
                                        <p:strVal val="visible"/>
                                      </p:to>
                                    </p:set>
                                    <p:anim calcmode="lin" valueType="num">
                                      <p:cBhvr additive="base">
                                        <p:cTn id="32" dur="1000" fill="hold"/>
                                        <p:tgtEl>
                                          <p:spTgt spid="1085"/>
                                        </p:tgtEl>
                                        <p:attrNameLst>
                                          <p:attrName>ppt_x</p:attrName>
                                        </p:attrNameLst>
                                      </p:cBhvr>
                                      <p:tavLst>
                                        <p:tav tm="0">
                                          <p:val>
                                            <p:strVal val="0-#ppt_w/2"/>
                                          </p:val>
                                        </p:tav>
                                        <p:tav tm="100000">
                                          <p:val>
                                            <p:strVal val="#ppt_x"/>
                                          </p:val>
                                        </p:tav>
                                      </p:tavLst>
                                    </p:anim>
                                    <p:anim calcmode="lin" valueType="num">
                                      <p:cBhvr additive="base">
                                        <p:cTn id="33" dur="1000" fill="hold"/>
                                        <p:tgtEl>
                                          <p:spTgt spid="10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p:bldP spid="1078" grpId="0"/>
      <p:bldP spid="107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99" name="Rectangle 31"/>
          <p:cNvSpPr>
            <a:spLocks noChangeArrowheads="1"/>
          </p:cNvSpPr>
          <p:nvPr/>
        </p:nvSpPr>
        <p:spPr bwMode="auto">
          <a:xfrm>
            <a:off x="1908175" y="2781300"/>
            <a:ext cx="5334000" cy="14478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9" name="Text Box 11"/>
          <p:cNvSpPr txBox="1">
            <a:spLocks noChangeArrowheads="1"/>
          </p:cNvSpPr>
          <p:nvPr/>
        </p:nvSpPr>
        <p:spPr bwMode="auto">
          <a:xfrm>
            <a:off x="228600" y="533400"/>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200">
                <a:solidFill>
                  <a:schemeClr val="tx2"/>
                </a:solidFill>
              </a:rPr>
              <a:t> </a:t>
            </a:r>
            <a:r>
              <a:rPr lang="en-US" altLang="zh-CN" sz="2800">
                <a:solidFill>
                  <a:srgbClr val="66FFFF"/>
                </a:solidFill>
                <a:effectLst>
                  <a:outerShdw blurRad="38100" dist="38100" dir="2700000" algn="tl">
                    <a:srgbClr val="000000"/>
                  </a:outerShdw>
                </a:effectLst>
              </a:rPr>
              <a:t>2.5.3  </a:t>
            </a:r>
            <a:r>
              <a:rPr lang="zh-CN" altLang="en-US" sz="2800">
                <a:solidFill>
                  <a:srgbClr val="66FFFF"/>
                </a:solidFill>
                <a:effectLst>
                  <a:outerShdw blurRad="38100" dist="38100" dir="2700000" algn="tl">
                    <a:srgbClr val="000000"/>
                  </a:outerShdw>
                </a:effectLst>
              </a:rPr>
              <a:t>线性缓变结的势垒电容</a:t>
            </a:r>
          </a:p>
        </p:txBody>
      </p:sp>
      <p:sp>
        <p:nvSpPr>
          <p:cNvPr id="7182" name="Text Box 14"/>
          <p:cNvSpPr txBox="1">
            <a:spLocks noChangeArrowheads="1"/>
          </p:cNvSpPr>
          <p:nvPr/>
        </p:nvSpPr>
        <p:spPr bwMode="auto">
          <a:xfrm>
            <a:off x="250825" y="4581525"/>
            <a:ext cx="432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当外加较大反向电压时，</a:t>
            </a:r>
          </a:p>
        </p:txBody>
      </p:sp>
      <p:graphicFrame>
        <p:nvGraphicFramePr>
          <p:cNvPr id="7194" name="Object 26"/>
          <p:cNvGraphicFramePr>
            <a:graphicFrameLocks noChangeAspect="1"/>
          </p:cNvGraphicFramePr>
          <p:nvPr/>
        </p:nvGraphicFramePr>
        <p:xfrm>
          <a:off x="2555875" y="2781300"/>
          <a:ext cx="3998913" cy="1347788"/>
        </p:xfrm>
        <a:graphic>
          <a:graphicData uri="http://schemas.openxmlformats.org/presentationml/2006/ole">
            <mc:AlternateContent xmlns:mc="http://schemas.openxmlformats.org/markup-compatibility/2006">
              <mc:Choice xmlns:v="urn:schemas-microsoft-com:vml" Requires="v">
                <p:oleObj spid="_x0000_s11296" name="Equation" r:id="rId3" imgW="1705079" imgH="485730" progId="Equation.DSMT4">
                  <p:embed/>
                </p:oleObj>
              </mc:Choice>
              <mc:Fallback>
                <p:oleObj name="Equation" r:id="rId3" imgW="1705079" imgH="485730"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781300"/>
                        <a:ext cx="399891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96" name="Object 28"/>
          <p:cNvGraphicFramePr>
            <a:graphicFrameLocks noChangeAspect="1"/>
          </p:cNvGraphicFramePr>
          <p:nvPr/>
        </p:nvGraphicFramePr>
        <p:xfrm>
          <a:off x="2700338" y="5157788"/>
          <a:ext cx="3757612" cy="1331912"/>
        </p:xfrm>
        <a:graphic>
          <a:graphicData uri="http://schemas.openxmlformats.org/presentationml/2006/ole">
            <mc:AlternateContent xmlns:mc="http://schemas.openxmlformats.org/markup-compatibility/2006">
              <mc:Choice xmlns:v="urn:schemas-microsoft-com:vml" Requires="v">
                <p:oleObj spid="_x0000_s11297" name="Equation" r:id="rId5" imgW="1409824" imgH="485730" progId="Equation.DSMT4">
                  <p:embed/>
                </p:oleObj>
              </mc:Choice>
              <mc:Fallback>
                <p:oleObj name="Equation" r:id="rId5" imgW="1409824" imgH="485730"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5157788"/>
                        <a:ext cx="3757612"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1" name="Object 30"/>
          <p:cNvGraphicFramePr>
            <a:graphicFrameLocks noChangeAspect="1"/>
          </p:cNvGraphicFramePr>
          <p:nvPr/>
        </p:nvGraphicFramePr>
        <p:xfrm>
          <a:off x="3059113" y="1196975"/>
          <a:ext cx="2994025" cy="1266825"/>
        </p:xfrm>
        <a:graphic>
          <a:graphicData uri="http://schemas.openxmlformats.org/presentationml/2006/ole">
            <mc:AlternateContent xmlns:mc="http://schemas.openxmlformats.org/markup-compatibility/2006">
              <mc:Choice xmlns:v="urn:schemas-microsoft-com:vml" Requires="v">
                <p:oleObj spid="_x0000_s11298" name="Equation" r:id="rId7" imgW="1228835" imgH="457110" progId="Equation.DSMT4">
                  <p:embed/>
                </p:oleObj>
              </mc:Choice>
              <mc:Fallback>
                <p:oleObj name="Equation" r:id="rId7" imgW="1228835" imgH="457110" progId="Equation.DSMT4">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1196975"/>
                        <a:ext cx="29940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99"/>
                                        </p:tgtEl>
                                        <p:attrNameLst>
                                          <p:attrName>style.visibility</p:attrName>
                                        </p:attrNameLst>
                                      </p:cBhvr>
                                      <p:to>
                                        <p:strVal val="visible"/>
                                      </p:to>
                                    </p:set>
                                    <p:animEffect transition="in" filter="barn(outVertical)">
                                      <p:cBhvr>
                                        <p:cTn id="7" dur="500"/>
                                        <p:tgtEl>
                                          <p:spTgt spid="719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194"/>
                                        </p:tgtEl>
                                        <p:attrNameLst>
                                          <p:attrName>style.visibility</p:attrName>
                                        </p:attrNameLst>
                                      </p:cBhvr>
                                      <p:to>
                                        <p:strVal val="visible"/>
                                      </p:to>
                                    </p:set>
                                    <p:animEffect transition="in" filter="dissolve">
                                      <p:cBhvr>
                                        <p:cTn id="11" dur="500"/>
                                        <p:tgtEl>
                                          <p:spTgt spid="71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7182"/>
                                        </p:tgtEl>
                                        <p:attrNameLst>
                                          <p:attrName>style.visibility</p:attrName>
                                        </p:attrNameLst>
                                      </p:cBhvr>
                                      <p:to>
                                        <p:strVal val="visible"/>
                                      </p:to>
                                    </p:set>
                                    <p:anim calcmode="lin" valueType="num">
                                      <p:cBhvr additive="base">
                                        <p:cTn id="16" dur="500" fill="hold"/>
                                        <p:tgtEl>
                                          <p:spTgt spid="7182"/>
                                        </p:tgtEl>
                                        <p:attrNameLst>
                                          <p:attrName>ppt_x</p:attrName>
                                        </p:attrNameLst>
                                      </p:cBhvr>
                                      <p:tavLst>
                                        <p:tav tm="0">
                                          <p:val>
                                            <p:strVal val="0-#ppt_w/2"/>
                                          </p:val>
                                        </p:tav>
                                        <p:tav tm="100000">
                                          <p:val>
                                            <p:strVal val="#ppt_x"/>
                                          </p:val>
                                        </p:tav>
                                      </p:tavLst>
                                    </p:anim>
                                    <p:anim calcmode="lin" valueType="num">
                                      <p:cBhvr additive="base">
                                        <p:cTn id="17" dur="500" fill="hold"/>
                                        <p:tgtEl>
                                          <p:spTgt spid="7182"/>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8" fill="hold" nodeType="afterEffect">
                                  <p:stCondLst>
                                    <p:cond delay="0"/>
                                  </p:stCondLst>
                                  <p:childTnLst>
                                    <p:set>
                                      <p:cBhvr>
                                        <p:cTn id="20" dur="1" fill="hold">
                                          <p:stCondLst>
                                            <p:cond delay="0"/>
                                          </p:stCondLst>
                                        </p:cTn>
                                        <p:tgtEl>
                                          <p:spTgt spid="7196"/>
                                        </p:tgtEl>
                                        <p:attrNameLst>
                                          <p:attrName>style.visibility</p:attrName>
                                        </p:attrNameLst>
                                      </p:cBhvr>
                                      <p:to>
                                        <p:strVal val="visible"/>
                                      </p:to>
                                    </p:set>
                                    <p:anim calcmode="lin" valueType="num">
                                      <p:cBhvr additive="base">
                                        <p:cTn id="21" dur="500" fill="hold"/>
                                        <p:tgtEl>
                                          <p:spTgt spid="7196"/>
                                        </p:tgtEl>
                                        <p:attrNameLst>
                                          <p:attrName>ppt_x</p:attrName>
                                        </p:attrNameLst>
                                      </p:cBhvr>
                                      <p:tavLst>
                                        <p:tav tm="0">
                                          <p:val>
                                            <p:strVal val="0-#ppt_w/2"/>
                                          </p:val>
                                        </p:tav>
                                        <p:tav tm="100000">
                                          <p:val>
                                            <p:strVal val="#ppt_x"/>
                                          </p:val>
                                        </p:tav>
                                      </p:tavLst>
                                    </p:anim>
                                    <p:anim calcmode="lin" valueType="num">
                                      <p:cBhvr additive="base">
                                        <p:cTn id="22" dur="500" fill="hold"/>
                                        <p:tgtEl>
                                          <p:spTgt spid="7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9" grpId="0" animBg="1"/>
      <p:bldP spid="718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27" name="Text Box 15"/>
          <p:cNvSpPr txBox="1">
            <a:spLocks noChangeArrowheads="1"/>
          </p:cNvSpPr>
          <p:nvPr/>
        </p:nvSpPr>
        <p:spPr bwMode="auto">
          <a:xfrm>
            <a:off x="304800" y="2301875"/>
            <a:ext cx="5275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defRPr/>
            </a:pPr>
            <a:r>
              <a:rPr lang="en-US" altLang="zh-CN" sz="2400">
                <a:solidFill>
                  <a:srgbClr val="66FFFF"/>
                </a:solidFill>
              </a:rPr>
              <a:t>        </a:t>
            </a:r>
            <a:r>
              <a:rPr lang="zh-CN" altLang="en-US" sz="2400">
                <a:solidFill>
                  <a:srgbClr val="66FFFF"/>
                </a:solidFill>
                <a:effectLst>
                  <a:outerShdw blurRad="38100" dist="38100" dir="2700000" algn="tl">
                    <a:srgbClr val="000000"/>
                  </a:outerShdw>
                </a:effectLst>
              </a:rPr>
              <a:t>实际</a:t>
            </a:r>
            <a:r>
              <a:rPr lang="zh-CN" altLang="en-US" sz="1600">
                <a:solidFill>
                  <a:srgbClr val="66FFFF"/>
                </a:solidFill>
                <a:effectLst>
                  <a:outerShdw blurRad="38100" dist="38100" dir="2700000" algn="tl">
                    <a:srgbClr val="000000"/>
                  </a:outerShdw>
                </a:effectLst>
              </a:rPr>
              <a:t> </a:t>
            </a:r>
            <a:r>
              <a:rPr lang="en-US" altLang="zh-CN" sz="2400">
                <a:solidFill>
                  <a:srgbClr val="66FFFF"/>
                </a:solidFill>
                <a:effectLst>
                  <a:outerShdw blurRad="38100" dist="38100" dir="2700000" algn="tl">
                    <a:srgbClr val="000000"/>
                  </a:outerShdw>
                </a:effectLst>
              </a:rPr>
              <a:t>PN</a:t>
            </a:r>
            <a:r>
              <a:rPr lang="en-US" altLang="zh-CN" sz="1600">
                <a:solidFill>
                  <a:srgbClr val="66FFFF"/>
                </a:solidFill>
                <a:effectLst>
                  <a:outerShdw blurRad="38100" dist="38100" dir="2700000" algn="tl">
                    <a:srgbClr val="000000"/>
                  </a:outerShdw>
                </a:effectLst>
              </a:rPr>
              <a:t> </a:t>
            </a:r>
            <a:r>
              <a:rPr lang="zh-CN" altLang="en-US" sz="2400">
                <a:solidFill>
                  <a:srgbClr val="66FFFF"/>
                </a:solidFill>
                <a:effectLst>
                  <a:outerShdw blurRad="38100" dist="38100" dir="2700000" algn="tl">
                    <a:srgbClr val="000000"/>
                  </a:outerShdw>
                </a:effectLst>
              </a:rPr>
              <a:t>结势垒电容</a:t>
            </a:r>
            <a:r>
              <a:rPr lang="zh-CN" altLang="en-US" sz="1600">
                <a:solidFill>
                  <a:srgbClr val="66FFFF"/>
                </a:solidFill>
                <a:effectLst>
                  <a:outerShdw blurRad="38100" dist="38100" dir="2700000" algn="tl">
                    <a:srgbClr val="000000"/>
                  </a:outerShdw>
                </a:effectLst>
              </a:rPr>
              <a:t> </a:t>
            </a:r>
            <a:r>
              <a:rPr lang="en-US" altLang="zh-CN" sz="2400" i="1">
                <a:solidFill>
                  <a:srgbClr val="66FFFF"/>
                </a:solidFill>
                <a:effectLst>
                  <a:outerShdw blurRad="38100" dist="38100" dir="2700000" algn="tl">
                    <a:srgbClr val="000000"/>
                  </a:outerShdw>
                </a:effectLst>
              </a:rPr>
              <a:t>C</a:t>
            </a:r>
            <a:r>
              <a:rPr lang="en-US" altLang="zh-CN" sz="2400" baseline="-25000">
                <a:solidFill>
                  <a:srgbClr val="66FFFF"/>
                </a:solidFill>
                <a:effectLst>
                  <a:outerShdw blurRad="38100" dist="38100" dir="2700000" algn="tl">
                    <a:srgbClr val="000000"/>
                  </a:outerShdw>
                </a:effectLst>
              </a:rPr>
              <a:t>T</a:t>
            </a:r>
            <a:r>
              <a:rPr lang="en-US" altLang="zh-CN" sz="1600">
                <a:solidFill>
                  <a:srgbClr val="66FFFF"/>
                </a:solidFill>
                <a:effectLst>
                  <a:outerShdw blurRad="38100" dist="38100" dir="2700000" algn="tl">
                    <a:srgbClr val="000000"/>
                  </a:outerShdw>
                </a:effectLst>
              </a:rPr>
              <a:t> </a:t>
            </a:r>
            <a:r>
              <a:rPr lang="zh-CN" altLang="en-US" sz="2400">
                <a:solidFill>
                  <a:srgbClr val="66FFFF"/>
                </a:solidFill>
                <a:effectLst>
                  <a:outerShdw blurRad="38100" dist="38100" dir="2700000" algn="tl">
                    <a:srgbClr val="000000"/>
                  </a:outerShdw>
                </a:effectLst>
              </a:rPr>
              <a:t>的计算</a:t>
            </a:r>
            <a:r>
              <a:rPr lang="zh-CN" altLang="en-US" sz="2400">
                <a:solidFill>
                  <a:srgbClr val="66FFFF"/>
                </a:solidFill>
              </a:rPr>
              <a:t>        </a:t>
            </a:r>
            <a:endParaRPr lang="zh-CN" altLang="en-US" sz="2400">
              <a:solidFill>
                <a:srgbClr val="FFFFCC"/>
              </a:solidFill>
            </a:endParaRPr>
          </a:p>
        </p:txBody>
      </p:sp>
      <p:sp>
        <p:nvSpPr>
          <p:cNvPr id="13328" name="Text Box 16"/>
          <p:cNvSpPr txBox="1">
            <a:spLocks noChangeArrowheads="1"/>
          </p:cNvSpPr>
          <p:nvPr/>
        </p:nvSpPr>
        <p:spPr bwMode="auto">
          <a:xfrm>
            <a:off x="304800" y="3886200"/>
            <a:ext cx="88392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defRPr/>
            </a:pPr>
            <a:r>
              <a:rPr lang="en-US" altLang="zh-CN" sz="2400">
                <a:solidFill>
                  <a:srgbClr val="FFFF00"/>
                </a:solidFill>
              </a:rPr>
              <a:t>        </a:t>
            </a:r>
            <a:r>
              <a:rPr lang="zh-CN" altLang="en-US" sz="2400">
                <a:solidFill>
                  <a:srgbClr val="FFFF00"/>
                </a:solidFill>
                <a:effectLst>
                  <a:outerShdw blurRad="38100" dist="38100" dir="2700000" algn="tl">
                    <a:srgbClr val="000000"/>
                  </a:outerShdw>
                </a:effectLst>
              </a:rPr>
              <a:t>方法二：</a:t>
            </a:r>
            <a:r>
              <a:rPr lang="zh-CN" altLang="en-US" sz="2400">
                <a:solidFill>
                  <a:srgbClr val="FFFFCC"/>
                </a:solidFill>
              </a:rPr>
              <a:t>将实际</a:t>
            </a:r>
            <a:r>
              <a:rPr lang="zh-CN" altLang="en-US" sz="1600">
                <a:solidFill>
                  <a:srgbClr val="FFFFCC"/>
                </a:solidFill>
              </a:rPr>
              <a:t> </a:t>
            </a:r>
            <a:r>
              <a:rPr lang="en-US" altLang="zh-CN" sz="2400">
                <a:solidFill>
                  <a:srgbClr val="FFFFCC"/>
                </a:solidFill>
              </a:rPr>
              <a:t>PN</a:t>
            </a:r>
            <a:r>
              <a:rPr lang="en-US" altLang="zh-CN" sz="1600">
                <a:solidFill>
                  <a:srgbClr val="FFFFCC"/>
                </a:solidFill>
              </a:rPr>
              <a:t> </a:t>
            </a:r>
            <a:r>
              <a:rPr lang="zh-CN" altLang="en-US" sz="2400">
                <a:solidFill>
                  <a:srgbClr val="FFFFCC"/>
                </a:solidFill>
              </a:rPr>
              <a:t>结近似看作单边突变结或线性缓变结，然后用相应的公式进行计算。</a:t>
            </a:r>
            <a:endParaRPr lang="zh-CN" altLang="en-US"/>
          </a:p>
        </p:txBody>
      </p:sp>
      <p:sp>
        <p:nvSpPr>
          <p:cNvPr id="13329" name="Text Box 17"/>
          <p:cNvSpPr txBox="1">
            <a:spLocks noChangeArrowheads="1"/>
          </p:cNvSpPr>
          <p:nvPr/>
        </p:nvSpPr>
        <p:spPr bwMode="auto">
          <a:xfrm>
            <a:off x="304800" y="3381375"/>
            <a:ext cx="613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a:solidFill>
                  <a:srgbClr val="FFFF00"/>
                </a:solidFill>
              </a:rPr>
              <a:t>        </a:t>
            </a:r>
            <a:r>
              <a:rPr lang="zh-CN" altLang="en-US" sz="2400">
                <a:solidFill>
                  <a:srgbClr val="FFFF00"/>
                </a:solidFill>
                <a:effectLst>
                  <a:outerShdw blurRad="38100" dist="38100" dir="2700000" algn="tl">
                    <a:srgbClr val="000000"/>
                  </a:outerShdw>
                </a:effectLst>
              </a:rPr>
              <a:t>方法一：</a:t>
            </a:r>
            <a:r>
              <a:rPr lang="zh-CN" altLang="en-US" sz="2400">
                <a:solidFill>
                  <a:srgbClr val="FFFFCC"/>
                </a:solidFill>
              </a:rPr>
              <a:t>查曲线（附录中的附图</a:t>
            </a:r>
            <a:r>
              <a:rPr lang="zh-CN" altLang="en-US">
                <a:solidFill>
                  <a:srgbClr val="FFFFCC"/>
                </a:solidFill>
              </a:rPr>
              <a:t> </a:t>
            </a:r>
            <a:r>
              <a:rPr lang="en-US" altLang="zh-CN" sz="2400">
                <a:solidFill>
                  <a:srgbClr val="FFFFCC"/>
                </a:solidFill>
              </a:rPr>
              <a:t>1</a:t>
            </a:r>
            <a:r>
              <a:rPr lang="zh-CN" altLang="en-US" sz="2400">
                <a:solidFill>
                  <a:srgbClr val="FFFFCC"/>
                </a:solidFill>
              </a:rPr>
              <a:t>）。</a:t>
            </a:r>
          </a:p>
        </p:txBody>
      </p:sp>
      <p:sp>
        <p:nvSpPr>
          <p:cNvPr id="13330" name="Text Box 18"/>
          <p:cNvSpPr txBox="1">
            <a:spLocks noChangeArrowheads="1"/>
          </p:cNvSpPr>
          <p:nvPr/>
        </p:nvSpPr>
        <p:spPr bwMode="auto">
          <a:xfrm>
            <a:off x="282575" y="1671638"/>
            <a:ext cx="77724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defRPr/>
            </a:pPr>
            <a:r>
              <a:rPr lang="en-US" altLang="zh-CN" sz="2400">
                <a:solidFill>
                  <a:srgbClr val="FFFFCC"/>
                </a:solidFill>
              </a:rPr>
              <a:t> </a:t>
            </a:r>
            <a:r>
              <a:rPr lang="en-US" altLang="zh-CN" sz="2800">
                <a:solidFill>
                  <a:srgbClr val="66FFFF"/>
                </a:solidFill>
                <a:effectLst>
                  <a:outerShdw blurRad="38100" dist="38100" dir="2700000" algn="tl">
                    <a:srgbClr val="000000"/>
                  </a:outerShdw>
                </a:effectLst>
              </a:rPr>
              <a:t>2.5.4  </a:t>
            </a:r>
            <a:r>
              <a:rPr lang="zh-CN" altLang="en-US" sz="2800">
                <a:solidFill>
                  <a:srgbClr val="66FFFF"/>
                </a:solidFill>
                <a:effectLst>
                  <a:outerShdw blurRad="38100" dist="38100" dir="2700000" algn="tl">
                    <a:srgbClr val="000000"/>
                  </a:outerShdw>
                </a:effectLst>
              </a:rPr>
              <a:t>实际</a:t>
            </a:r>
            <a:r>
              <a:rPr lang="zh-CN" altLang="en-US" sz="1800">
                <a:solidFill>
                  <a:srgbClr val="66FFFF"/>
                </a:solidFill>
                <a:effectLst>
                  <a:outerShdw blurRad="38100" dist="38100" dir="2700000" algn="tl">
                    <a:srgbClr val="000000"/>
                  </a:outerShdw>
                </a:effectLst>
              </a:rPr>
              <a:t> </a:t>
            </a:r>
            <a:r>
              <a:rPr lang="en-US" altLang="zh-CN" sz="2800">
                <a:solidFill>
                  <a:srgbClr val="66FFFF"/>
                </a:solidFill>
                <a:effectLst>
                  <a:outerShdw blurRad="38100" dist="38100" dir="2700000" algn="tl">
                    <a:srgbClr val="000000"/>
                  </a:outerShdw>
                </a:effectLst>
              </a:rPr>
              <a:t>PN</a:t>
            </a:r>
            <a:r>
              <a:rPr lang="en-US" altLang="zh-CN" sz="1800">
                <a:solidFill>
                  <a:srgbClr val="66FFFF"/>
                </a:solidFill>
                <a:effectLst>
                  <a:outerShdw blurRad="38100" dist="38100" dir="2700000" algn="tl">
                    <a:srgbClr val="000000"/>
                  </a:outerShdw>
                </a:effectLst>
              </a:rPr>
              <a:t> </a:t>
            </a:r>
            <a:r>
              <a:rPr lang="zh-CN" altLang="en-US" sz="2800">
                <a:solidFill>
                  <a:srgbClr val="66FFFF"/>
                </a:solidFill>
                <a:effectLst>
                  <a:outerShdw blurRad="38100" dist="38100" dir="2700000" algn="tl">
                    <a:srgbClr val="000000"/>
                  </a:outerShdw>
                </a:effectLst>
              </a:rPr>
              <a:t>结的势垒电容</a:t>
            </a:r>
            <a:endParaRPr lang="zh-CN" altLang="en-US" sz="2400">
              <a:solidFill>
                <a:srgbClr val="FFFFCC"/>
              </a:solidFill>
            </a:endParaRPr>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27"/>
                                        </p:tgtEl>
                                        <p:attrNameLst>
                                          <p:attrName>style.visibility</p:attrName>
                                        </p:attrNameLst>
                                      </p:cBhvr>
                                      <p:to>
                                        <p:strVal val="visible"/>
                                      </p:to>
                                    </p:set>
                                    <p:anim calcmode="lin" valueType="num">
                                      <p:cBhvr additive="base">
                                        <p:cTn id="7" dur="500" fill="hold"/>
                                        <p:tgtEl>
                                          <p:spTgt spid="13327"/>
                                        </p:tgtEl>
                                        <p:attrNameLst>
                                          <p:attrName>ppt_x</p:attrName>
                                        </p:attrNameLst>
                                      </p:cBhvr>
                                      <p:tavLst>
                                        <p:tav tm="0">
                                          <p:val>
                                            <p:strVal val="0-#ppt_w/2"/>
                                          </p:val>
                                        </p:tav>
                                        <p:tav tm="100000">
                                          <p:val>
                                            <p:strVal val="#ppt_x"/>
                                          </p:val>
                                        </p:tav>
                                      </p:tavLst>
                                    </p:anim>
                                    <p:anim calcmode="lin" valueType="num">
                                      <p:cBhvr additive="base">
                                        <p:cTn id="8" dur="500" fill="hold"/>
                                        <p:tgtEl>
                                          <p:spTgt spid="133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29"/>
                                        </p:tgtEl>
                                        <p:attrNameLst>
                                          <p:attrName>style.visibility</p:attrName>
                                        </p:attrNameLst>
                                      </p:cBhvr>
                                      <p:to>
                                        <p:strVal val="visible"/>
                                      </p:to>
                                    </p:set>
                                    <p:anim calcmode="lin" valueType="num">
                                      <p:cBhvr additive="base">
                                        <p:cTn id="13" dur="500" fill="hold"/>
                                        <p:tgtEl>
                                          <p:spTgt spid="13329"/>
                                        </p:tgtEl>
                                        <p:attrNameLst>
                                          <p:attrName>ppt_x</p:attrName>
                                        </p:attrNameLst>
                                      </p:cBhvr>
                                      <p:tavLst>
                                        <p:tav tm="0">
                                          <p:val>
                                            <p:strVal val="0-#ppt_w/2"/>
                                          </p:val>
                                        </p:tav>
                                        <p:tav tm="100000">
                                          <p:val>
                                            <p:strVal val="#ppt_x"/>
                                          </p:val>
                                        </p:tav>
                                      </p:tavLst>
                                    </p:anim>
                                    <p:anim calcmode="lin" valueType="num">
                                      <p:cBhvr additive="base">
                                        <p:cTn id="14" dur="500" fill="hold"/>
                                        <p:tgtEl>
                                          <p:spTgt spid="1332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28"/>
                                        </p:tgtEl>
                                        <p:attrNameLst>
                                          <p:attrName>style.visibility</p:attrName>
                                        </p:attrNameLst>
                                      </p:cBhvr>
                                      <p:to>
                                        <p:strVal val="visible"/>
                                      </p:to>
                                    </p:set>
                                    <p:anim calcmode="lin" valueType="num">
                                      <p:cBhvr additive="base">
                                        <p:cTn id="19" dur="500" fill="hold"/>
                                        <p:tgtEl>
                                          <p:spTgt spid="13328"/>
                                        </p:tgtEl>
                                        <p:attrNameLst>
                                          <p:attrName>ppt_x</p:attrName>
                                        </p:attrNameLst>
                                      </p:cBhvr>
                                      <p:tavLst>
                                        <p:tav tm="0">
                                          <p:val>
                                            <p:strVal val="0-#ppt_w/2"/>
                                          </p:val>
                                        </p:tav>
                                        <p:tav tm="100000">
                                          <p:val>
                                            <p:strVal val="#ppt_x"/>
                                          </p:val>
                                        </p:tav>
                                      </p:tavLst>
                                    </p:anim>
                                    <p:anim calcmode="lin" valueType="num">
                                      <p:cBhvr additive="base">
                                        <p:cTn id="20" dur="500" fill="hold"/>
                                        <p:tgtEl>
                                          <p:spTgt spid="133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7" grpId="0" autoUpdateAnimBg="0"/>
      <p:bldP spid="13328" grpId="0" autoUpdateAnimBg="0"/>
      <p:bldP spid="1332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 name="Rectangle 29"/>
          <p:cNvSpPr>
            <a:spLocks noChangeArrowheads="1"/>
          </p:cNvSpPr>
          <p:nvPr/>
        </p:nvSpPr>
        <p:spPr bwMode="auto">
          <a:xfrm>
            <a:off x="198438" y="341313"/>
            <a:ext cx="3384550" cy="2317750"/>
          </a:xfrm>
          <a:prstGeom prst="rect">
            <a:avLst/>
          </a:prstGeom>
          <a:solidFill>
            <a:srgbClr val="FFFF00"/>
          </a:solidFill>
          <a:ln>
            <a:noFill/>
          </a:ln>
          <a:effectLs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80" name="Line 32"/>
          <p:cNvSpPr>
            <a:spLocks noChangeShapeType="1"/>
          </p:cNvSpPr>
          <p:nvPr/>
        </p:nvSpPr>
        <p:spPr bwMode="auto">
          <a:xfrm>
            <a:off x="2447925" y="2000250"/>
            <a:ext cx="939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89" name="Rectangle 41"/>
          <p:cNvSpPr>
            <a:spLocks noChangeArrowheads="1"/>
          </p:cNvSpPr>
          <p:nvPr/>
        </p:nvSpPr>
        <p:spPr bwMode="auto">
          <a:xfrm>
            <a:off x="1133475" y="455613"/>
            <a:ext cx="785813" cy="604837"/>
          </a:xfrm>
          <a:prstGeom prst="rect">
            <a:avLst/>
          </a:prstGeom>
          <a:solidFill>
            <a:srgbClr val="00B05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90" name="Oval 42"/>
          <p:cNvSpPr>
            <a:spLocks noChangeArrowheads="1"/>
          </p:cNvSpPr>
          <p:nvPr/>
        </p:nvSpPr>
        <p:spPr bwMode="auto">
          <a:xfrm>
            <a:off x="1316038" y="1811338"/>
            <a:ext cx="376237" cy="385762"/>
          </a:xfrm>
          <a:prstGeom prst="ellipse">
            <a:avLst/>
          </a:prstGeom>
          <a:noFill/>
          <a:ln w="25400">
            <a:solidFill>
              <a:srgbClr val="000000"/>
            </a:solidFill>
            <a:round/>
            <a:headEnd/>
            <a:tailEnd/>
          </a:ln>
          <a:effectLs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94" name="Line 48"/>
          <p:cNvSpPr>
            <a:spLocks noChangeShapeType="1"/>
          </p:cNvSpPr>
          <p:nvPr/>
        </p:nvSpPr>
        <p:spPr bwMode="auto">
          <a:xfrm>
            <a:off x="2390775" y="1928813"/>
            <a:ext cx="0" cy="1587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95" name="Line 49"/>
          <p:cNvSpPr>
            <a:spLocks noChangeShapeType="1"/>
          </p:cNvSpPr>
          <p:nvPr/>
        </p:nvSpPr>
        <p:spPr bwMode="auto">
          <a:xfrm>
            <a:off x="2462213" y="1855788"/>
            <a:ext cx="0" cy="3032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04" name="Freeform 60"/>
          <p:cNvSpPr>
            <a:spLocks/>
          </p:cNvSpPr>
          <p:nvPr/>
        </p:nvSpPr>
        <p:spPr bwMode="auto">
          <a:xfrm>
            <a:off x="1384300" y="1954213"/>
            <a:ext cx="225425" cy="101600"/>
          </a:xfrm>
          <a:custGeom>
            <a:avLst/>
            <a:gdLst>
              <a:gd name="T0" fmla="*/ 0 w 142"/>
              <a:gd name="T1" fmla="*/ 32 h 64"/>
              <a:gd name="T2" fmla="*/ 26 w 142"/>
              <a:gd name="T3" fmla="*/ 0 h 64"/>
              <a:gd name="T4" fmla="*/ 63 w 142"/>
              <a:gd name="T5" fmla="*/ 32 h 64"/>
              <a:gd name="T6" fmla="*/ 100 w 142"/>
              <a:gd name="T7" fmla="*/ 63 h 64"/>
              <a:gd name="T8" fmla="*/ 142 w 142"/>
              <a:gd name="T9" fmla="*/ 26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64">
                <a:moveTo>
                  <a:pt x="0" y="32"/>
                </a:moveTo>
                <a:cubicBezTo>
                  <a:pt x="8" y="16"/>
                  <a:pt x="16" y="0"/>
                  <a:pt x="26" y="0"/>
                </a:cubicBezTo>
                <a:cubicBezTo>
                  <a:pt x="36" y="0"/>
                  <a:pt x="51" y="22"/>
                  <a:pt x="63" y="32"/>
                </a:cubicBezTo>
                <a:cubicBezTo>
                  <a:pt x="75" y="42"/>
                  <a:pt x="87" y="64"/>
                  <a:pt x="100" y="63"/>
                </a:cubicBezTo>
                <a:cubicBezTo>
                  <a:pt x="113" y="62"/>
                  <a:pt x="135" y="34"/>
                  <a:pt x="142" y="26"/>
                </a:cubicBezTo>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111" name="Text Box 67"/>
          <p:cNvSpPr txBox="1">
            <a:spLocks noChangeArrowheads="1"/>
          </p:cNvSpPr>
          <p:nvPr/>
        </p:nvSpPr>
        <p:spPr bwMode="auto">
          <a:xfrm>
            <a:off x="1373188" y="522288"/>
            <a:ext cx="609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dirty="0" smtClean="0">
                <a:solidFill>
                  <a:srgbClr val="000000"/>
                </a:solidFill>
              </a:rPr>
              <a:t>n</a:t>
            </a:r>
            <a:endParaRPr lang="en-US" altLang="zh-CN" kern="0" baseline="-25000" dirty="0" smtClean="0">
              <a:solidFill>
                <a:srgbClr val="000000"/>
              </a:solidFill>
            </a:endParaRPr>
          </a:p>
        </p:txBody>
      </p:sp>
      <p:sp>
        <p:nvSpPr>
          <p:cNvPr id="114" name="Text Box 70"/>
          <p:cNvSpPr txBox="1">
            <a:spLocks noChangeArrowheads="1"/>
          </p:cNvSpPr>
          <p:nvPr/>
        </p:nvSpPr>
        <p:spPr bwMode="auto">
          <a:xfrm>
            <a:off x="1620838" y="1473200"/>
            <a:ext cx="6111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kumimoji="0" lang="en-US" altLang="zh-CN" b="0" kern="0" dirty="0" smtClean="0">
                <a:solidFill>
                  <a:srgbClr val="000000"/>
                </a:solidFill>
                <a:latin typeface="Futura Bk"/>
              </a:rPr>
              <a:t>+</a:t>
            </a:r>
          </a:p>
        </p:txBody>
      </p:sp>
      <p:sp>
        <p:nvSpPr>
          <p:cNvPr id="115" name="Text Box 71"/>
          <p:cNvSpPr txBox="1">
            <a:spLocks noChangeArrowheads="1"/>
          </p:cNvSpPr>
          <p:nvPr/>
        </p:nvSpPr>
        <p:spPr bwMode="auto">
          <a:xfrm>
            <a:off x="1030288" y="1477963"/>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ts val="0"/>
              </a:spcBef>
              <a:spcAft>
                <a:spcPts val="0"/>
              </a:spcAft>
              <a:defRPr/>
            </a:pPr>
            <a:r>
              <a:rPr kumimoji="0" lang="en-US" altLang="zh-CN" b="0" kern="0" dirty="0" smtClean="0">
                <a:solidFill>
                  <a:srgbClr val="000000"/>
                </a:solidFill>
                <a:latin typeface="Futura Bk"/>
              </a:rPr>
              <a:t>-</a:t>
            </a:r>
          </a:p>
        </p:txBody>
      </p:sp>
      <p:sp>
        <p:nvSpPr>
          <p:cNvPr id="120" name="Text Box 76"/>
          <p:cNvSpPr txBox="1">
            <a:spLocks noChangeArrowheads="1"/>
          </p:cNvSpPr>
          <p:nvPr/>
        </p:nvSpPr>
        <p:spPr bwMode="auto">
          <a:xfrm>
            <a:off x="1277938" y="1349375"/>
            <a:ext cx="60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dirty="0" err="1" smtClean="0">
                <a:solidFill>
                  <a:srgbClr val="000000"/>
                </a:solidFill>
              </a:rPr>
              <a:t>u</a:t>
            </a:r>
            <a:r>
              <a:rPr lang="en-US" altLang="zh-CN" kern="0" baseline="-25000" dirty="0" err="1" smtClean="0">
                <a:solidFill>
                  <a:srgbClr val="000000"/>
                </a:solidFill>
              </a:rPr>
              <a:t>a</a:t>
            </a:r>
            <a:endParaRPr lang="en-US" altLang="zh-CN" kern="0" baseline="-25000" dirty="0" smtClean="0">
              <a:solidFill>
                <a:srgbClr val="000000"/>
              </a:solidFill>
            </a:endParaRPr>
          </a:p>
        </p:txBody>
      </p:sp>
      <p:sp>
        <p:nvSpPr>
          <p:cNvPr id="56" name="Rectangle 41"/>
          <p:cNvSpPr>
            <a:spLocks noChangeArrowheads="1"/>
          </p:cNvSpPr>
          <p:nvPr/>
        </p:nvSpPr>
        <p:spPr bwMode="auto">
          <a:xfrm>
            <a:off x="1906588" y="455613"/>
            <a:ext cx="785812" cy="604837"/>
          </a:xfrm>
          <a:prstGeom prst="rect">
            <a:avLst/>
          </a:prstGeom>
          <a:solidFill>
            <a:srgbClr val="FFC000"/>
          </a:solidFill>
          <a:ln w="25400">
            <a:solidFill>
              <a:srgbClr val="000000"/>
            </a:solidFill>
            <a:miter lim="800000"/>
            <a:headEnd/>
            <a:tailEnd/>
          </a:ln>
          <a:effectLs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7" name="Text Box 67"/>
          <p:cNvSpPr txBox="1">
            <a:spLocks noChangeArrowheads="1"/>
          </p:cNvSpPr>
          <p:nvPr/>
        </p:nvSpPr>
        <p:spPr bwMode="auto">
          <a:xfrm>
            <a:off x="2082800" y="522288"/>
            <a:ext cx="609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dirty="0" smtClean="0">
                <a:solidFill>
                  <a:srgbClr val="000000"/>
                </a:solidFill>
              </a:rPr>
              <a:t>p</a:t>
            </a:r>
            <a:endParaRPr lang="en-US" altLang="zh-CN" kern="0" baseline="-25000" dirty="0" smtClean="0">
              <a:solidFill>
                <a:srgbClr val="000000"/>
              </a:solidFill>
            </a:endParaRPr>
          </a:p>
        </p:txBody>
      </p:sp>
      <p:sp>
        <p:nvSpPr>
          <p:cNvPr id="58" name="Line 32"/>
          <p:cNvSpPr>
            <a:spLocks noChangeShapeType="1"/>
          </p:cNvSpPr>
          <p:nvPr/>
        </p:nvSpPr>
        <p:spPr bwMode="auto">
          <a:xfrm>
            <a:off x="422275" y="758825"/>
            <a:ext cx="6969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59" name="Line 32"/>
          <p:cNvSpPr>
            <a:spLocks noChangeShapeType="1"/>
          </p:cNvSpPr>
          <p:nvPr/>
        </p:nvSpPr>
        <p:spPr bwMode="auto">
          <a:xfrm>
            <a:off x="2692400" y="758825"/>
            <a:ext cx="6953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60" name="Line 32"/>
          <p:cNvSpPr>
            <a:spLocks noChangeShapeType="1"/>
          </p:cNvSpPr>
          <p:nvPr/>
        </p:nvSpPr>
        <p:spPr bwMode="auto">
          <a:xfrm>
            <a:off x="1693863" y="2008188"/>
            <a:ext cx="6969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61" name="Line 32"/>
          <p:cNvSpPr>
            <a:spLocks noChangeShapeType="1"/>
          </p:cNvSpPr>
          <p:nvPr/>
        </p:nvSpPr>
        <p:spPr bwMode="auto">
          <a:xfrm>
            <a:off x="422275" y="2008188"/>
            <a:ext cx="9032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62" name="Line 32"/>
          <p:cNvSpPr>
            <a:spLocks noChangeShapeType="1"/>
          </p:cNvSpPr>
          <p:nvPr/>
        </p:nvSpPr>
        <p:spPr bwMode="auto">
          <a:xfrm>
            <a:off x="422275" y="758825"/>
            <a:ext cx="0" cy="1241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63" name="Line 32"/>
          <p:cNvSpPr>
            <a:spLocks noChangeShapeType="1"/>
          </p:cNvSpPr>
          <p:nvPr/>
        </p:nvSpPr>
        <p:spPr bwMode="auto">
          <a:xfrm>
            <a:off x="3387725" y="758825"/>
            <a:ext cx="0" cy="12366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64" name="Text Box 70"/>
          <p:cNvSpPr txBox="1">
            <a:spLocks noChangeArrowheads="1"/>
          </p:cNvSpPr>
          <p:nvPr/>
        </p:nvSpPr>
        <p:spPr bwMode="auto">
          <a:xfrm>
            <a:off x="2611438" y="1473200"/>
            <a:ext cx="6111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kumimoji="0" lang="en-US" altLang="zh-CN" b="0" kern="0" dirty="0" smtClean="0">
                <a:solidFill>
                  <a:srgbClr val="000000"/>
                </a:solidFill>
                <a:latin typeface="Futura Bk"/>
              </a:rPr>
              <a:t>+</a:t>
            </a:r>
          </a:p>
        </p:txBody>
      </p:sp>
      <p:sp>
        <p:nvSpPr>
          <p:cNvPr id="65" name="Text Box 71"/>
          <p:cNvSpPr txBox="1">
            <a:spLocks noChangeArrowheads="1"/>
          </p:cNvSpPr>
          <p:nvPr/>
        </p:nvSpPr>
        <p:spPr bwMode="auto">
          <a:xfrm>
            <a:off x="2019300" y="1476375"/>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ts val="0"/>
              </a:spcBef>
              <a:spcAft>
                <a:spcPts val="0"/>
              </a:spcAft>
              <a:defRPr/>
            </a:pPr>
            <a:r>
              <a:rPr kumimoji="0" lang="en-US" altLang="zh-CN" b="0" kern="0" dirty="0" smtClean="0">
                <a:solidFill>
                  <a:srgbClr val="000000"/>
                </a:solidFill>
                <a:latin typeface="Futura Bk"/>
              </a:rPr>
              <a:t>-</a:t>
            </a:r>
          </a:p>
        </p:txBody>
      </p:sp>
      <p:sp>
        <p:nvSpPr>
          <p:cNvPr id="66" name="Text Box 76"/>
          <p:cNvSpPr txBox="1">
            <a:spLocks noChangeArrowheads="1"/>
          </p:cNvSpPr>
          <p:nvPr/>
        </p:nvSpPr>
        <p:spPr bwMode="auto">
          <a:xfrm>
            <a:off x="2266950" y="1390650"/>
            <a:ext cx="60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dirty="0" err="1" smtClean="0">
                <a:solidFill>
                  <a:srgbClr val="000000"/>
                </a:solidFill>
              </a:rPr>
              <a:t>V</a:t>
            </a:r>
            <a:r>
              <a:rPr lang="en-US" altLang="zh-CN" kern="0" baseline="-25000" dirty="0" err="1" smtClean="0">
                <a:solidFill>
                  <a:srgbClr val="000000"/>
                </a:solidFill>
              </a:rPr>
              <a:t>a</a:t>
            </a:r>
            <a:endParaRPr lang="en-US" altLang="zh-CN" kern="0" baseline="-25000" dirty="0" smtClean="0">
              <a:solidFill>
                <a:srgbClr val="0000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39279125"/>
              </p:ext>
            </p:extLst>
          </p:nvPr>
        </p:nvGraphicFramePr>
        <p:xfrm>
          <a:off x="782638" y="2182813"/>
          <a:ext cx="1677987" cy="466725"/>
        </p:xfrm>
        <a:graphic>
          <a:graphicData uri="http://schemas.openxmlformats.org/presentationml/2006/ole">
            <mc:AlternateContent xmlns:mc="http://schemas.openxmlformats.org/markup-compatibility/2006">
              <mc:Choice xmlns:v="urn:schemas-microsoft-com:vml" Requires="v">
                <p:oleObj spid="_x0000_s12296" name="Equation" r:id="rId3" imgW="711000" imgH="190440" progId="Equation.DSMT4">
                  <p:embed/>
                </p:oleObj>
              </mc:Choice>
              <mc:Fallback>
                <p:oleObj name="Equation" r:id="rId3" imgW="711000" imgH="190440" progId="Equation.DSMT4">
                  <p:embed/>
                  <p:pic>
                    <p:nvPicPr>
                      <p:cNvPr id="0" name=""/>
                      <p:cNvPicPr>
                        <a:picLocks noChangeAspect="1" noChangeArrowheads="1"/>
                      </p:cNvPicPr>
                      <p:nvPr/>
                    </p:nvPicPr>
                    <p:blipFill>
                      <a:blip r:embed="rId4"/>
                      <a:srcRect/>
                      <a:stretch>
                        <a:fillRect/>
                      </a:stretch>
                    </p:blipFill>
                    <p:spPr bwMode="auto">
                      <a:xfrm>
                        <a:off x="782638" y="2182813"/>
                        <a:ext cx="167798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 name="AutoShape 19"/>
          <p:cNvSpPr>
            <a:spLocks noChangeArrowheads="1"/>
          </p:cNvSpPr>
          <p:nvPr/>
        </p:nvSpPr>
        <p:spPr bwMode="auto">
          <a:xfrm>
            <a:off x="3995738" y="333375"/>
            <a:ext cx="4897437" cy="2325688"/>
          </a:xfrm>
          <a:prstGeom prst="foldedCorner">
            <a:avLst>
              <a:gd name="adj" fmla="val 1346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20"/>
          <p:cNvSpPr>
            <a:spLocks noChangeArrowheads="1"/>
          </p:cNvSpPr>
          <p:nvPr/>
        </p:nvSpPr>
        <p:spPr bwMode="auto">
          <a:xfrm>
            <a:off x="5454650" y="2098675"/>
            <a:ext cx="457200" cy="158750"/>
          </a:xfrm>
          <a:prstGeom prst="rect">
            <a:avLst/>
          </a:prstGeom>
          <a:solidFill>
            <a:srgbClr val="FFFF00"/>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23"/>
          <p:cNvSpPr>
            <a:spLocks noChangeShapeType="1"/>
          </p:cNvSpPr>
          <p:nvPr/>
        </p:nvSpPr>
        <p:spPr bwMode="auto">
          <a:xfrm>
            <a:off x="5607050" y="1368425"/>
            <a:ext cx="1588" cy="396875"/>
          </a:xfrm>
          <a:prstGeom prst="line">
            <a:avLst/>
          </a:prstGeom>
          <a:noFill/>
          <a:ln w="571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Line 24"/>
          <p:cNvSpPr>
            <a:spLocks noChangeShapeType="1"/>
          </p:cNvSpPr>
          <p:nvPr/>
        </p:nvSpPr>
        <p:spPr bwMode="auto">
          <a:xfrm>
            <a:off x="5759450" y="1368425"/>
            <a:ext cx="1588" cy="396875"/>
          </a:xfrm>
          <a:prstGeom prst="line">
            <a:avLst/>
          </a:prstGeom>
          <a:noFill/>
          <a:ln w="571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Line 25"/>
          <p:cNvSpPr>
            <a:spLocks noChangeShapeType="1"/>
          </p:cNvSpPr>
          <p:nvPr/>
        </p:nvSpPr>
        <p:spPr bwMode="auto">
          <a:xfrm>
            <a:off x="5607050" y="701675"/>
            <a:ext cx="1588" cy="396875"/>
          </a:xfrm>
          <a:prstGeom prst="line">
            <a:avLst/>
          </a:prstGeom>
          <a:noFill/>
          <a:ln w="571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 name="Line 26"/>
          <p:cNvSpPr>
            <a:spLocks noChangeShapeType="1"/>
          </p:cNvSpPr>
          <p:nvPr/>
        </p:nvSpPr>
        <p:spPr bwMode="auto">
          <a:xfrm>
            <a:off x="5759450" y="701675"/>
            <a:ext cx="1588" cy="396875"/>
          </a:xfrm>
          <a:prstGeom prst="line">
            <a:avLst/>
          </a:prstGeom>
          <a:noFill/>
          <a:ln w="571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27"/>
          <p:cNvSpPr>
            <a:spLocks noChangeShapeType="1"/>
          </p:cNvSpPr>
          <p:nvPr/>
        </p:nvSpPr>
        <p:spPr bwMode="auto">
          <a:xfrm flipH="1">
            <a:off x="4845050" y="879475"/>
            <a:ext cx="762000" cy="15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 name="Line 28"/>
          <p:cNvSpPr>
            <a:spLocks noChangeShapeType="1"/>
          </p:cNvSpPr>
          <p:nvPr/>
        </p:nvSpPr>
        <p:spPr bwMode="auto">
          <a:xfrm flipH="1">
            <a:off x="5759450" y="879475"/>
            <a:ext cx="762000" cy="15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 name="Line 29"/>
          <p:cNvSpPr>
            <a:spLocks noChangeShapeType="1"/>
          </p:cNvSpPr>
          <p:nvPr/>
        </p:nvSpPr>
        <p:spPr bwMode="auto">
          <a:xfrm flipH="1">
            <a:off x="5759450" y="1566863"/>
            <a:ext cx="1436688" cy="0"/>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 name="Line 30"/>
          <p:cNvSpPr>
            <a:spLocks noChangeShapeType="1"/>
          </p:cNvSpPr>
          <p:nvPr/>
        </p:nvSpPr>
        <p:spPr bwMode="auto">
          <a:xfrm flipH="1">
            <a:off x="4140200" y="1565275"/>
            <a:ext cx="1466850" cy="15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 name="Line 31"/>
          <p:cNvSpPr>
            <a:spLocks noChangeShapeType="1"/>
          </p:cNvSpPr>
          <p:nvPr/>
        </p:nvSpPr>
        <p:spPr bwMode="auto">
          <a:xfrm>
            <a:off x="4845050" y="879475"/>
            <a:ext cx="1588" cy="1349375"/>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 name="Line 32"/>
          <p:cNvSpPr>
            <a:spLocks noChangeShapeType="1"/>
          </p:cNvSpPr>
          <p:nvPr/>
        </p:nvSpPr>
        <p:spPr bwMode="auto">
          <a:xfrm>
            <a:off x="6521450" y="879475"/>
            <a:ext cx="1588" cy="1349375"/>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 name="Line 33"/>
          <p:cNvSpPr>
            <a:spLocks noChangeShapeType="1"/>
          </p:cNvSpPr>
          <p:nvPr/>
        </p:nvSpPr>
        <p:spPr bwMode="auto">
          <a:xfrm>
            <a:off x="4845050" y="2174875"/>
            <a:ext cx="609600" cy="15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 name="Line 34"/>
          <p:cNvSpPr>
            <a:spLocks noChangeShapeType="1"/>
          </p:cNvSpPr>
          <p:nvPr/>
        </p:nvSpPr>
        <p:spPr bwMode="auto">
          <a:xfrm>
            <a:off x="5911850" y="2174875"/>
            <a:ext cx="609600" cy="1588"/>
          </a:xfrm>
          <a:prstGeom prst="line">
            <a:avLst/>
          </a:prstGeom>
          <a:noFill/>
          <a:ln w="2857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0" name="Object 40"/>
          <p:cNvGraphicFramePr>
            <a:graphicFrameLocks noChangeAspect="1"/>
          </p:cNvGraphicFramePr>
          <p:nvPr/>
        </p:nvGraphicFramePr>
        <p:xfrm>
          <a:off x="8270875" y="1728788"/>
          <a:ext cx="406400" cy="476250"/>
        </p:xfrm>
        <a:graphic>
          <a:graphicData uri="http://schemas.openxmlformats.org/presentationml/2006/ole">
            <mc:AlternateContent xmlns:mc="http://schemas.openxmlformats.org/markup-compatibility/2006">
              <mc:Choice xmlns:v="urn:schemas-microsoft-com:vml" Requires="v">
                <p:oleObj spid="_x0000_s12297" name="Equation" r:id="rId5" imgW="203112" imgH="228501" progId="Equation.DSMT4">
                  <p:embed/>
                </p:oleObj>
              </mc:Choice>
              <mc:Fallback>
                <p:oleObj name="Equation" r:id="rId5" imgW="203112"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75" y="1728788"/>
                        <a:ext cx="406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 name="Rectangle 29"/>
          <p:cNvSpPr>
            <a:spLocks noChangeArrowheads="1"/>
          </p:cNvSpPr>
          <p:nvPr/>
        </p:nvSpPr>
        <p:spPr bwMode="auto">
          <a:xfrm>
            <a:off x="1387475" y="3138488"/>
            <a:ext cx="6280150" cy="3457575"/>
          </a:xfrm>
          <a:prstGeom prst="rect">
            <a:avLst/>
          </a:prstGeom>
          <a:solidFill>
            <a:srgbClr val="FFFF00"/>
          </a:solidFill>
          <a:ln w="25400">
            <a:solidFill>
              <a:srgbClr val="000000"/>
            </a:solidFill>
          </a:ln>
          <a:effectLs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cxnSp>
        <p:nvCxnSpPr>
          <p:cNvPr id="6" name="直接箭头连接符 5"/>
          <p:cNvCxnSpPr>
            <a:cxnSpLocks noChangeShapeType="1"/>
          </p:cNvCxnSpPr>
          <p:nvPr/>
        </p:nvCxnSpPr>
        <p:spPr bwMode="auto">
          <a:xfrm>
            <a:off x="2543175" y="4868863"/>
            <a:ext cx="1812925" cy="0"/>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a:cxnSpLocks noChangeShapeType="1"/>
          </p:cNvCxnSpPr>
          <p:nvPr/>
        </p:nvCxnSpPr>
        <p:spPr bwMode="auto">
          <a:xfrm flipH="1" flipV="1">
            <a:off x="2533650" y="3284538"/>
            <a:ext cx="9525" cy="1584325"/>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任意多边形 11"/>
          <p:cNvSpPr>
            <a:spLocks/>
          </p:cNvSpPr>
          <p:nvPr/>
        </p:nvSpPr>
        <p:spPr bwMode="auto">
          <a:xfrm>
            <a:off x="2549525" y="3581400"/>
            <a:ext cx="1174750" cy="1285875"/>
          </a:xfrm>
          <a:custGeom>
            <a:avLst/>
            <a:gdLst>
              <a:gd name="T0" fmla="*/ 0 w 1174458"/>
              <a:gd name="T1" fmla="*/ 1278375 h 1285330"/>
              <a:gd name="T2" fmla="*/ 672121 w 1174458"/>
              <a:gd name="T3" fmla="*/ 1101757 h 1285330"/>
              <a:gd name="T4" fmla="*/ 1176210 w 1174458"/>
              <a:gd name="T5" fmla="*/ 0 h 1285330"/>
              <a:gd name="T6" fmla="*/ 1176210 w 1174458"/>
              <a:gd name="T7" fmla="*/ 0 h 12853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4458" h="1285330">
                <a:moveTo>
                  <a:pt x="0" y="1275127"/>
                </a:moveTo>
                <a:cubicBezTo>
                  <a:pt x="237688" y="1293303"/>
                  <a:pt x="475376" y="1311479"/>
                  <a:pt x="671119" y="1098958"/>
                </a:cubicBezTo>
                <a:cubicBezTo>
                  <a:pt x="866862" y="886437"/>
                  <a:pt x="1174458" y="0"/>
                  <a:pt x="1174458" y="0"/>
                </a:cubicBezTo>
              </a:path>
            </a:pathLst>
          </a:custGeom>
          <a:noFill/>
          <a:ln w="25400" cap="flat" cmpd="sng" algn="ctr">
            <a:solidFill>
              <a:srgbClr val="000000"/>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椭圆 12"/>
          <p:cNvSpPr>
            <a:spLocks noChangeArrowheads="1"/>
          </p:cNvSpPr>
          <p:nvPr/>
        </p:nvSpPr>
        <p:spPr bwMode="auto">
          <a:xfrm>
            <a:off x="3419475" y="4224338"/>
            <a:ext cx="60325" cy="73025"/>
          </a:xfrm>
          <a:prstGeom prst="ellipse">
            <a:avLst/>
          </a:prstGeom>
          <a:solidFill>
            <a:srgbClr val="000000"/>
          </a:solidFill>
          <a:ln w="25400" algn="ctr">
            <a:solidFill>
              <a:srgbClr val="000000"/>
            </a:solidFill>
            <a:miter lim="800000"/>
            <a:headEnd/>
            <a:tailEnd/>
          </a:ln>
        </p:spPr>
        <p:txBody>
          <a:bodyPr wrap="none"/>
          <a:lstStyle/>
          <a:p>
            <a:endParaRPr lang="zh-CN" altLang="en-US"/>
          </a:p>
        </p:txBody>
      </p:sp>
      <p:cxnSp>
        <p:nvCxnSpPr>
          <p:cNvPr id="22" name="直接连接符 21"/>
          <p:cNvCxnSpPr>
            <a:cxnSpLocks noChangeShapeType="1"/>
            <a:stCxn id="13" idx="6"/>
          </p:cNvCxnSpPr>
          <p:nvPr/>
        </p:nvCxnSpPr>
        <p:spPr bwMode="auto">
          <a:xfrm>
            <a:off x="3479800" y="4260850"/>
            <a:ext cx="0" cy="2224088"/>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a:cxnSpLocks noChangeShapeType="1"/>
          </p:cNvCxnSpPr>
          <p:nvPr/>
        </p:nvCxnSpPr>
        <p:spPr bwMode="auto">
          <a:xfrm>
            <a:off x="3317875" y="4508500"/>
            <a:ext cx="0" cy="1976438"/>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直接连接符 148"/>
          <p:cNvCxnSpPr>
            <a:cxnSpLocks noChangeShapeType="1"/>
          </p:cNvCxnSpPr>
          <p:nvPr/>
        </p:nvCxnSpPr>
        <p:spPr bwMode="auto">
          <a:xfrm>
            <a:off x="3605213" y="4005263"/>
            <a:ext cx="3175" cy="2479675"/>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箭头连接符 149"/>
          <p:cNvCxnSpPr>
            <a:cxnSpLocks noChangeShapeType="1"/>
          </p:cNvCxnSpPr>
          <p:nvPr/>
        </p:nvCxnSpPr>
        <p:spPr bwMode="auto">
          <a:xfrm>
            <a:off x="2533650" y="5373688"/>
            <a:ext cx="1812925" cy="0"/>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a:cxnSpLocks noChangeShapeType="1"/>
          </p:cNvCxnSpPr>
          <p:nvPr/>
        </p:nvCxnSpPr>
        <p:spPr bwMode="auto">
          <a:xfrm>
            <a:off x="2549525" y="5373688"/>
            <a:ext cx="0" cy="1111250"/>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1" name="Text Box 76"/>
          <p:cNvSpPr txBox="1">
            <a:spLocks noChangeArrowheads="1"/>
          </p:cNvSpPr>
          <p:nvPr/>
        </p:nvSpPr>
        <p:spPr bwMode="auto">
          <a:xfrm>
            <a:off x="3995738" y="4797425"/>
            <a:ext cx="60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dirty="0" err="1" smtClean="0">
                <a:solidFill>
                  <a:srgbClr val="000000"/>
                </a:solidFill>
              </a:rPr>
              <a:t>V</a:t>
            </a:r>
            <a:r>
              <a:rPr lang="en-US" altLang="zh-CN" kern="0" baseline="-25000" dirty="0" err="1" smtClean="0">
                <a:solidFill>
                  <a:srgbClr val="000000"/>
                </a:solidFill>
              </a:rPr>
              <a:t>a</a:t>
            </a:r>
            <a:endParaRPr lang="en-US" altLang="zh-CN" kern="0" baseline="-25000" dirty="0" smtClean="0">
              <a:solidFill>
                <a:srgbClr val="000000"/>
              </a:solidFill>
            </a:endParaRPr>
          </a:p>
        </p:txBody>
      </p:sp>
      <p:sp>
        <p:nvSpPr>
          <p:cNvPr id="152" name="Text Box 76"/>
          <p:cNvSpPr txBox="1">
            <a:spLocks noChangeArrowheads="1"/>
          </p:cNvSpPr>
          <p:nvPr/>
        </p:nvSpPr>
        <p:spPr bwMode="auto">
          <a:xfrm>
            <a:off x="2144713" y="3138488"/>
            <a:ext cx="57785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sz="2000" i="1" kern="0" dirty="0" smtClean="0">
                <a:solidFill>
                  <a:srgbClr val="000000"/>
                </a:solidFill>
              </a:rPr>
              <a:t>I</a:t>
            </a:r>
            <a:endParaRPr lang="en-US" altLang="zh-CN" sz="2000" kern="0" baseline="-25000" dirty="0" smtClean="0">
              <a:solidFill>
                <a:srgbClr val="000000"/>
              </a:solidFill>
            </a:endParaRPr>
          </a:p>
        </p:txBody>
      </p:sp>
      <p:sp>
        <p:nvSpPr>
          <p:cNvPr id="154" name="Text Box 76"/>
          <p:cNvSpPr txBox="1">
            <a:spLocks noChangeArrowheads="1"/>
          </p:cNvSpPr>
          <p:nvPr/>
        </p:nvSpPr>
        <p:spPr bwMode="auto">
          <a:xfrm>
            <a:off x="6329363" y="4797425"/>
            <a:ext cx="835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sz="2000" i="1" kern="0" dirty="0">
                <a:solidFill>
                  <a:srgbClr val="000000"/>
                </a:solidFill>
              </a:rPr>
              <a:t>time</a:t>
            </a:r>
            <a:endParaRPr lang="en-US" altLang="zh-CN" sz="2000" kern="0" baseline="-25000" dirty="0">
              <a:solidFill>
                <a:srgbClr val="000000"/>
              </a:solidFill>
            </a:endParaRPr>
          </a:p>
        </p:txBody>
      </p:sp>
      <p:sp>
        <p:nvSpPr>
          <p:cNvPr id="27" name="任意多边形 26"/>
          <p:cNvSpPr>
            <a:spLocks/>
          </p:cNvSpPr>
          <p:nvPr/>
        </p:nvSpPr>
        <p:spPr bwMode="auto">
          <a:xfrm>
            <a:off x="3313113" y="5386388"/>
            <a:ext cx="293687" cy="1098550"/>
          </a:xfrm>
          <a:custGeom>
            <a:avLst/>
            <a:gdLst>
              <a:gd name="T0" fmla="*/ 176334 w 293644"/>
              <a:gd name="T1" fmla="*/ 0 h 1098958"/>
              <a:gd name="T2" fmla="*/ 8404 w 293644"/>
              <a:gd name="T3" fmla="*/ 108817 h 1098958"/>
              <a:gd name="T4" fmla="*/ 176334 w 293644"/>
              <a:gd name="T5" fmla="*/ 251112 h 1098958"/>
              <a:gd name="T6" fmla="*/ 293882 w 293644"/>
              <a:gd name="T7" fmla="*/ 351552 h 1098958"/>
              <a:gd name="T8" fmla="*/ 184730 w 293644"/>
              <a:gd name="T9" fmla="*/ 460369 h 1098958"/>
              <a:gd name="T10" fmla="*/ 25200 w 293644"/>
              <a:gd name="T11" fmla="*/ 560811 h 1098958"/>
              <a:gd name="T12" fmla="*/ 159539 w 293644"/>
              <a:gd name="T13" fmla="*/ 703107 h 1098958"/>
              <a:gd name="T14" fmla="*/ 293882 w 293644"/>
              <a:gd name="T15" fmla="*/ 778440 h 1098958"/>
              <a:gd name="T16" fmla="*/ 167939 w 293644"/>
              <a:gd name="T17" fmla="*/ 887253 h 1098958"/>
              <a:gd name="T18" fmla="*/ 9 w 293644"/>
              <a:gd name="T19" fmla="*/ 954216 h 1098958"/>
              <a:gd name="T20" fmla="*/ 159539 w 293644"/>
              <a:gd name="T21" fmla="*/ 1096512 h 1098958"/>
              <a:gd name="T22" fmla="*/ 159539 w 293644"/>
              <a:gd name="T23" fmla="*/ 1096512 h 10989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3644" h="1098958">
                <a:moveTo>
                  <a:pt x="176178" y="0"/>
                </a:moveTo>
                <a:cubicBezTo>
                  <a:pt x="92288" y="33556"/>
                  <a:pt x="8398" y="67112"/>
                  <a:pt x="8398" y="109057"/>
                </a:cubicBezTo>
                <a:cubicBezTo>
                  <a:pt x="8398" y="151002"/>
                  <a:pt x="176178" y="251670"/>
                  <a:pt x="176178" y="251670"/>
                </a:cubicBezTo>
                <a:cubicBezTo>
                  <a:pt x="223716" y="292217"/>
                  <a:pt x="292225" y="317384"/>
                  <a:pt x="293623" y="352338"/>
                </a:cubicBezTo>
                <a:cubicBezTo>
                  <a:pt x="295021" y="387292"/>
                  <a:pt x="229308" y="426441"/>
                  <a:pt x="184567" y="461395"/>
                </a:cubicBezTo>
                <a:cubicBezTo>
                  <a:pt x="139826" y="496349"/>
                  <a:pt x="29371" y="521515"/>
                  <a:pt x="25176" y="562062"/>
                </a:cubicBezTo>
                <a:cubicBezTo>
                  <a:pt x="20981" y="602609"/>
                  <a:pt x="114659" y="668323"/>
                  <a:pt x="159400" y="704675"/>
                </a:cubicBezTo>
                <a:cubicBezTo>
                  <a:pt x="204141" y="741027"/>
                  <a:pt x="292225" y="749416"/>
                  <a:pt x="293623" y="780176"/>
                </a:cubicBezTo>
                <a:cubicBezTo>
                  <a:pt x="295021" y="810936"/>
                  <a:pt x="216725" y="859872"/>
                  <a:pt x="167789" y="889233"/>
                </a:cubicBezTo>
                <a:cubicBezTo>
                  <a:pt x="118853" y="918594"/>
                  <a:pt x="1407" y="921391"/>
                  <a:pt x="9" y="956345"/>
                </a:cubicBezTo>
                <a:cubicBezTo>
                  <a:pt x="-1389" y="991299"/>
                  <a:pt x="159400" y="1098958"/>
                  <a:pt x="159400" y="1098958"/>
                </a:cubicBezTo>
              </a:path>
            </a:pathLst>
          </a:custGeom>
          <a:noFill/>
          <a:ln w="25400" cap="flat" cmpd="sng" algn="ctr">
            <a:solidFill>
              <a:srgbClr val="000000"/>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155" name="直接连接符 154"/>
          <p:cNvCxnSpPr>
            <a:cxnSpLocks noChangeShapeType="1"/>
          </p:cNvCxnSpPr>
          <p:nvPr/>
        </p:nvCxnSpPr>
        <p:spPr bwMode="auto">
          <a:xfrm>
            <a:off x="3479800" y="4260850"/>
            <a:ext cx="3298825" cy="0"/>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直接连接符 155"/>
          <p:cNvCxnSpPr>
            <a:cxnSpLocks noChangeShapeType="1"/>
          </p:cNvCxnSpPr>
          <p:nvPr/>
        </p:nvCxnSpPr>
        <p:spPr bwMode="auto">
          <a:xfrm flipV="1">
            <a:off x="3317875" y="4508500"/>
            <a:ext cx="3460750" cy="1588"/>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接连接符 156"/>
          <p:cNvCxnSpPr>
            <a:cxnSpLocks noChangeShapeType="1"/>
          </p:cNvCxnSpPr>
          <p:nvPr/>
        </p:nvCxnSpPr>
        <p:spPr bwMode="auto">
          <a:xfrm>
            <a:off x="3582988" y="4005263"/>
            <a:ext cx="3195637" cy="0"/>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直接箭头连接符 157"/>
          <p:cNvCxnSpPr>
            <a:cxnSpLocks noChangeShapeType="1"/>
          </p:cNvCxnSpPr>
          <p:nvPr/>
        </p:nvCxnSpPr>
        <p:spPr bwMode="auto">
          <a:xfrm>
            <a:off x="4965700" y="4867275"/>
            <a:ext cx="1812925" cy="0"/>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直接箭头连接符 158"/>
          <p:cNvCxnSpPr>
            <a:cxnSpLocks noChangeShapeType="1"/>
          </p:cNvCxnSpPr>
          <p:nvPr/>
        </p:nvCxnSpPr>
        <p:spPr bwMode="auto">
          <a:xfrm flipH="1" flipV="1">
            <a:off x="4956175" y="3284538"/>
            <a:ext cx="9525" cy="1584325"/>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Text Box 76"/>
          <p:cNvSpPr txBox="1">
            <a:spLocks noChangeArrowheads="1"/>
          </p:cNvSpPr>
          <p:nvPr/>
        </p:nvSpPr>
        <p:spPr bwMode="auto">
          <a:xfrm>
            <a:off x="4605338" y="3181350"/>
            <a:ext cx="577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sz="2000" i="1" kern="0" dirty="0" smtClean="0">
                <a:solidFill>
                  <a:srgbClr val="000000"/>
                </a:solidFill>
              </a:rPr>
              <a:t>I</a:t>
            </a:r>
            <a:endParaRPr lang="en-US" altLang="zh-CN" sz="2000" kern="0" baseline="-25000" dirty="0" smtClean="0">
              <a:solidFill>
                <a:srgbClr val="000000"/>
              </a:solidFill>
            </a:endParaRPr>
          </a:p>
        </p:txBody>
      </p:sp>
      <p:sp>
        <p:nvSpPr>
          <p:cNvPr id="161" name="Text Box 76"/>
          <p:cNvSpPr txBox="1">
            <a:spLocks noChangeArrowheads="1"/>
          </p:cNvSpPr>
          <p:nvPr/>
        </p:nvSpPr>
        <p:spPr bwMode="auto">
          <a:xfrm>
            <a:off x="1885950" y="6072188"/>
            <a:ext cx="8366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sz="2000" i="1" kern="0" dirty="0">
                <a:solidFill>
                  <a:srgbClr val="000000"/>
                </a:solidFill>
              </a:rPr>
              <a:t>time</a:t>
            </a:r>
            <a:endParaRPr lang="en-US" altLang="zh-CN" sz="2000" kern="0" baseline="-25000" dirty="0">
              <a:solidFill>
                <a:srgbClr val="000000"/>
              </a:solidFill>
            </a:endParaRPr>
          </a:p>
        </p:txBody>
      </p:sp>
      <p:sp>
        <p:nvSpPr>
          <p:cNvPr id="163" name="Text Box 76"/>
          <p:cNvSpPr txBox="1">
            <a:spLocks noChangeArrowheads="1"/>
          </p:cNvSpPr>
          <p:nvPr/>
        </p:nvSpPr>
        <p:spPr bwMode="auto">
          <a:xfrm>
            <a:off x="3995738" y="5373688"/>
            <a:ext cx="609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dirty="0" err="1" smtClean="0">
                <a:solidFill>
                  <a:srgbClr val="000000"/>
                </a:solidFill>
              </a:rPr>
              <a:t>V</a:t>
            </a:r>
            <a:r>
              <a:rPr lang="en-US" altLang="zh-CN" kern="0" baseline="-25000" dirty="0" err="1" smtClean="0">
                <a:solidFill>
                  <a:srgbClr val="000000"/>
                </a:solidFill>
              </a:rPr>
              <a:t>a</a:t>
            </a:r>
            <a:endParaRPr lang="en-US" altLang="zh-CN" kern="0" baseline="-25000" dirty="0" smtClean="0">
              <a:solidFill>
                <a:srgbClr val="000000"/>
              </a:solidFill>
            </a:endParaRPr>
          </a:p>
        </p:txBody>
      </p:sp>
      <p:sp>
        <p:nvSpPr>
          <p:cNvPr id="164" name="Text Box 6"/>
          <p:cNvSpPr txBox="1">
            <a:spLocks noChangeArrowheads="1"/>
          </p:cNvSpPr>
          <p:nvPr/>
        </p:nvSpPr>
        <p:spPr bwMode="auto">
          <a:xfrm>
            <a:off x="6604000" y="455613"/>
            <a:ext cx="2016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zh-CN" altLang="en-US"/>
              <a:t>势垒电容 </a:t>
            </a:r>
            <a:r>
              <a:rPr lang="en-US" altLang="zh-CN" i="1"/>
              <a:t>C</a:t>
            </a:r>
            <a:r>
              <a:rPr lang="en-US" altLang="zh-CN" baseline="-25000"/>
              <a:t>T</a:t>
            </a:r>
          </a:p>
        </p:txBody>
      </p:sp>
      <p:sp>
        <p:nvSpPr>
          <p:cNvPr id="165" name="Text Box 7"/>
          <p:cNvSpPr txBox="1">
            <a:spLocks noChangeArrowheads="1"/>
          </p:cNvSpPr>
          <p:nvPr/>
        </p:nvSpPr>
        <p:spPr bwMode="auto">
          <a:xfrm>
            <a:off x="6659563" y="1098550"/>
            <a:ext cx="2016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zh-CN" altLang="en-US"/>
              <a:t>扩散电容 </a:t>
            </a:r>
            <a:r>
              <a:rPr lang="en-US" altLang="zh-CN" i="1"/>
              <a:t>C</a:t>
            </a:r>
            <a:r>
              <a:rPr lang="en-US" altLang="zh-CN" baseline="-25000"/>
              <a:t>D</a:t>
            </a:r>
          </a:p>
        </p:txBody>
      </p:sp>
      <p:sp>
        <p:nvSpPr>
          <p:cNvPr id="3" name="矩形 2"/>
          <p:cNvSpPr>
            <a:spLocks noChangeArrowheads="1"/>
          </p:cNvSpPr>
          <p:nvPr/>
        </p:nvSpPr>
        <p:spPr bwMode="auto">
          <a:xfrm>
            <a:off x="6659563" y="1733550"/>
            <a:ext cx="173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直流增量电导</a:t>
            </a:r>
          </a:p>
        </p:txBody>
      </p:sp>
      <p:sp>
        <p:nvSpPr>
          <p:cNvPr id="67" name="Freeform 60"/>
          <p:cNvSpPr>
            <a:spLocks/>
          </p:cNvSpPr>
          <p:nvPr/>
        </p:nvSpPr>
        <p:spPr bwMode="auto">
          <a:xfrm>
            <a:off x="4999038" y="4005263"/>
            <a:ext cx="609600" cy="490537"/>
          </a:xfrm>
          <a:custGeom>
            <a:avLst/>
            <a:gdLst>
              <a:gd name="T0" fmla="*/ 0 w 142"/>
              <a:gd name="T1" fmla="*/ 32 h 64"/>
              <a:gd name="T2" fmla="*/ 26 w 142"/>
              <a:gd name="T3" fmla="*/ 0 h 64"/>
              <a:gd name="T4" fmla="*/ 63 w 142"/>
              <a:gd name="T5" fmla="*/ 32 h 64"/>
              <a:gd name="T6" fmla="*/ 100 w 142"/>
              <a:gd name="T7" fmla="*/ 63 h 64"/>
              <a:gd name="T8" fmla="*/ 142 w 142"/>
              <a:gd name="T9" fmla="*/ 26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64">
                <a:moveTo>
                  <a:pt x="0" y="32"/>
                </a:moveTo>
                <a:cubicBezTo>
                  <a:pt x="8" y="16"/>
                  <a:pt x="16" y="0"/>
                  <a:pt x="26" y="0"/>
                </a:cubicBezTo>
                <a:cubicBezTo>
                  <a:pt x="36" y="0"/>
                  <a:pt x="51" y="22"/>
                  <a:pt x="63" y="32"/>
                </a:cubicBezTo>
                <a:cubicBezTo>
                  <a:pt x="75" y="42"/>
                  <a:pt x="87" y="64"/>
                  <a:pt x="100" y="63"/>
                </a:cubicBezTo>
                <a:cubicBezTo>
                  <a:pt x="113" y="62"/>
                  <a:pt x="135" y="34"/>
                  <a:pt x="142" y="26"/>
                </a:cubicBezTo>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70" name="Freeform 60"/>
          <p:cNvSpPr>
            <a:spLocks/>
          </p:cNvSpPr>
          <p:nvPr/>
        </p:nvSpPr>
        <p:spPr bwMode="auto">
          <a:xfrm>
            <a:off x="5603875" y="4016375"/>
            <a:ext cx="609600" cy="488950"/>
          </a:xfrm>
          <a:custGeom>
            <a:avLst/>
            <a:gdLst>
              <a:gd name="T0" fmla="*/ 0 w 142"/>
              <a:gd name="T1" fmla="*/ 32 h 64"/>
              <a:gd name="T2" fmla="*/ 26 w 142"/>
              <a:gd name="T3" fmla="*/ 0 h 64"/>
              <a:gd name="T4" fmla="*/ 63 w 142"/>
              <a:gd name="T5" fmla="*/ 32 h 64"/>
              <a:gd name="T6" fmla="*/ 100 w 142"/>
              <a:gd name="T7" fmla="*/ 63 h 64"/>
              <a:gd name="T8" fmla="*/ 142 w 142"/>
              <a:gd name="T9" fmla="*/ 26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64">
                <a:moveTo>
                  <a:pt x="0" y="32"/>
                </a:moveTo>
                <a:cubicBezTo>
                  <a:pt x="8" y="16"/>
                  <a:pt x="16" y="0"/>
                  <a:pt x="26" y="0"/>
                </a:cubicBezTo>
                <a:cubicBezTo>
                  <a:pt x="36" y="0"/>
                  <a:pt x="51" y="22"/>
                  <a:pt x="63" y="32"/>
                </a:cubicBezTo>
                <a:cubicBezTo>
                  <a:pt x="75" y="42"/>
                  <a:pt x="87" y="64"/>
                  <a:pt x="100" y="63"/>
                </a:cubicBezTo>
                <a:cubicBezTo>
                  <a:pt x="113" y="62"/>
                  <a:pt x="135" y="34"/>
                  <a:pt x="142" y="26"/>
                </a:cubicBezTo>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71" name="Freeform 60"/>
          <p:cNvSpPr>
            <a:spLocks/>
          </p:cNvSpPr>
          <p:nvPr/>
        </p:nvSpPr>
        <p:spPr bwMode="auto">
          <a:xfrm>
            <a:off x="6200775" y="4005263"/>
            <a:ext cx="609600" cy="490537"/>
          </a:xfrm>
          <a:custGeom>
            <a:avLst/>
            <a:gdLst>
              <a:gd name="T0" fmla="*/ 0 w 142"/>
              <a:gd name="T1" fmla="*/ 32 h 64"/>
              <a:gd name="T2" fmla="*/ 26 w 142"/>
              <a:gd name="T3" fmla="*/ 0 h 64"/>
              <a:gd name="T4" fmla="*/ 63 w 142"/>
              <a:gd name="T5" fmla="*/ 32 h 64"/>
              <a:gd name="T6" fmla="*/ 100 w 142"/>
              <a:gd name="T7" fmla="*/ 63 h 64"/>
              <a:gd name="T8" fmla="*/ 142 w 142"/>
              <a:gd name="T9" fmla="*/ 26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64">
                <a:moveTo>
                  <a:pt x="0" y="32"/>
                </a:moveTo>
                <a:cubicBezTo>
                  <a:pt x="8" y="16"/>
                  <a:pt x="16" y="0"/>
                  <a:pt x="26" y="0"/>
                </a:cubicBezTo>
                <a:cubicBezTo>
                  <a:pt x="36" y="0"/>
                  <a:pt x="51" y="22"/>
                  <a:pt x="63" y="32"/>
                </a:cubicBezTo>
                <a:cubicBezTo>
                  <a:pt x="75" y="42"/>
                  <a:pt x="87" y="64"/>
                  <a:pt x="100" y="63"/>
                </a:cubicBezTo>
                <a:cubicBezTo>
                  <a:pt x="113" y="62"/>
                  <a:pt x="135" y="34"/>
                  <a:pt x="142" y="26"/>
                </a:cubicBezTo>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cxnSp>
        <p:nvCxnSpPr>
          <p:cNvPr id="5" name="直接箭头连接符 4"/>
          <p:cNvCxnSpPr>
            <a:cxnSpLocks noChangeShapeType="1"/>
            <a:stCxn id="164" idx="1"/>
          </p:cNvCxnSpPr>
          <p:nvPr/>
        </p:nvCxnSpPr>
        <p:spPr bwMode="auto">
          <a:xfrm flipH="1">
            <a:off x="5872163" y="655638"/>
            <a:ext cx="731837" cy="103187"/>
          </a:xfrm>
          <a:prstGeom prst="straightConnector1">
            <a:avLst/>
          </a:prstGeom>
          <a:noFill/>
          <a:ln w="254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箭头连接符 74"/>
          <p:cNvCxnSpPr>
            <a:cxnSpLocks noChangeShapeType="1"/>
            <a:stCxn id="165" idx="1"/>
          </p:cNvCxnSpPr>
          <p:nvPr/>
        </p:nvCxnSpPr>
        <p:spPr bwMode="auto">
          <a:xfrm flipH="1">
            <a:off x="5851525" y="1298575"/>
            <a:ext cx="808038" cy="182563"/>
          </a:xfrm>
          <a:prstGeom prst="straightConnector1">
            <a:avLst/>
          </a:prstGeom>
          <a:noFill/>
          <a:ln w="254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箭头连接符 75"/>
          <p:cNvCxnSpPr>
            <a:cxnSpLocks noChangeShapeType="1"/>
          </p:cNvCxnSpPr>
          <p:nvPr/>
        </p:nvCxnSpPr>
        <p:spPr bwMode="auto">
          <a:xfrm flipH="1">
            <a:off x="5962650" y="1995488"/>
            <a:ext cx="733425" cy="103187"/>
          </a:xfrm>
          <a:prstGeom prst="straightConnector1">
            <a:avLst/>
          </a:prstGeom>
          <a:noFill/>
          <a:ln w="254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72708539"/>
      </p:ext>
    </p:extLst>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5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49"/>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15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54"/>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5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6"/>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1"/>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3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3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3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34"/>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4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6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6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9" grpId="0" animBg="1"/>
      <p:bldP spid="90" grpId="0" animBg="1"/>
      <p:bldP spid="111" grpId="0"/>
      <p:bldP spid="114" grpId="0"/>
      <p:bldP spid="115" grpId="0"/>
      <p:bldP spid="120" grpId="0"/>
      <p:bldP spid="56" grpId="0" animBg="1"/>
      <p:bldP spid="57" grpId="0"/>
      <p:bldP spid="64" grpId="0"/>
      <p:bldP spid="65" grpId="0"/>
      <p:bldP spid="66" grpId="0"/>
      <p:bldP spid="68" grpId="0" animBg="1"/>
      <p:bldP spid="69" grpId="0" animBg="1"/>
      <p:bldP spid="72" grpId="0" animBg="1"/>
      <p:bldP spid="73" grpId="0" animBg="1"/>
      <p:bldP spid="74" grpId="0" animBg="1"/>
      <p:bldP spid="91" grpId="0" animBg="1"/>
      <p:bldP spid="97" grpId="0" animBg="1"/>
      <p:bldP spid="128" grpId="0" animBg="1"/>
      <p:bldP spid="129" grpId="0" animBg="1"/>
      <p:bldP spid="130" grpId="0" animBg="1"/>
      <p:bldP spid="131" grpId="0" animBg="1"/>
      <p:bldP spid="132" grpId="0" animBg="1"/>
      <p:bldP spid="133" grpId="0" animBg="1"/>
      <p:bldP spid="134" grpId="0" animBg="1"/>
      <p:bldP spid="147" grpId="0" animBg="1"/>
      <p:bldP spid="12" grpId="0" animBg="1"/>
      <p:bldP spid="13" grpId="0" animBg="1"/>
      <p:bldP spid="151" grpId="0"/>
      <p:bldP spid="152" grpId="0"/>
      <p:bldP spid="154" grpId="0"/>
      <p:bldP spid="27" grpId="0" animBg="1"/>
      <p:bldP spid="160" grpId="0"/>
      <p:bldP spid="161" grpId="0"/>
      <p:bldP spid="163" grpId="0"/>
      <p:bldP spid="164" grpId="0"/>
      <p:bldP spid="165"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Rectangle 55"/>
          <p:cNvSpPr>
            <a:spLocks noChangeArrowheads="1"/>
          </p:cNvSpPr>
          <p:nvPr/>
        </p:nvSpPr>
        <p:spPr bwMode="auto">
          <a:xfrm>
            <a:off x="1219200" y="2057400"/>
            <a:ext cx="6705600" cy="245172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9"/>
          <p:cNvSpPr>
            <a:spLocks noChangeArrowheads="1"/>
          </p:cNvSpPr>
          <p:nvPr/>
        </p:nvSpPr>
        <p:spPr bwMode="auto">
          <a:xfrm>
            <a:off x="5638800" y="2667000"/>
            <a:ext cx="1752600" cy="1143000"/>
          </a:xfrm>
          <a:prstGeom prst="rect">
            <a:avLst/>
          </a:prstGeom>
          <a:solidFill>
            <a:srgbClr val="00FF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Text Box 2"/>
          <p:cNvSpPr txBox="1">
            <a:spLocks noChangeArrowheads="1"/>
          </p:cNvSpPr>
          <p:nvPr/>
        </p:nvSpPr>
        <p:spPr bwMode="auto">
          <a:xfrm>
            <a:off x="228600" y="228600"/>
            <a:ext cx="86868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defRPr/>
            </a:pPr>
            <a:r>
              <a:rPr lang="en-US" altLang="zh-CN" sz="2400" dirty="0">
                <a:solidFill>
                  <a:srgbClr val="66FFFF"/>
                </a:solidFill>
              </a:rPr>
              <a:t> </a:t>
            </a:r>
            <a:r>
              <a:rPr lang="zh-CN" altLang="en-US" sz="2400" dirty="0" smtClean="0">
                <a:solidFill>
                  <a:srgbClr val="66FFFF"/>
                </a:solidFill>
                <a:effectLst>
                  <a:outerShdw blurRad="38100" dist="38100" dir="2700000" algn="tl">
                    <a:srgbClr val="000000"/>
                  </a:outerShdw>
                </a:effectLst>
                <a:latin typeface="宋体" pitchFamily="2" charset="-122"/>
              </a:rPr>
              <a:t>势垒</a:t>
            </a:r>
            <a:r>
              <a:rPr lang="zh-CN" altLang="en-US" sz="2400" dirty="0">
                <a:solidFill>
                  <a:srgbClr val="66FFFF"/>
                </a:solidFill>
                <a:effectLst>
                  <a:outerShdw blurRad="38100" dist="38100" dir="2700000" algn="tl">
                    <a:srgbClr val="000000"/>
                  </a:outerShdw>
                </a:effectLst>
                <a:latin typeface="宋体" pitchFamily="2" charset="-122"/>
              </a:rPr>
              <a:t>电容</a:t>
            </a:r>
            <a:r>
              <a:rPr lang="zh-CN" altLang="en-US" sz="2400" dirty="0" smtClean="0">
                <a:solidFill>
                  <a:srgbClr val="66FFFF"/>
                </a:solidFill>
                <a:effectLst>
                  <a:outerShdw blurRad="38100" dist="38100" dir="2700000" algn="tl">
                    <a:srgbClr val="000000"/>
                  </a:outerShdw>
                </a:effectLst>
                <a:latin typeface="宋体" pitchFamily="2" charset="-122"/>
              </a:rPr>
              <a:t>的物理定义</a:t>
            </a:r>
            <a:endParaRPr lang="zh-CN" altLang="en-US" sz="2400" dirty="0">
              <a:solidFill>
                <a:srgbClr val="66FFFF"/>
              </a:solidFill>
              <a:effectLst>
                <a:outerShdw blurRad="38100" dist="38100" dir="2700000" algn="tl">
                  <a:srgbClr val="000000"/>
                </a:outerShdw>
              </a:effectLst>
            </a:endParaRPr>
          </a:p>
          <a:p>
            <a:pPr>
              <a:lnSpc>
                <a:spcPct val="140000"/>
              </a:lnSpc>
              <a:defRPr/>
            </a:pPr>
            <a:r>
              <a:rPr lang="zh-CN" altLang="en-US" sz="2400" dirty="0">
                <a:solidFill>
                  <a:srgbClr val="66FFFF"/>
                </a:solidFill>
              </a:rPr>
              <a:t>        </a:t>
            </a:r>
            <a:r>
              <a:rPr lang="zh-CN" altLang="en-US" sz="2400" dirty="0">
                <a:solidFill>
                  <a:srgbClr val="FFFFCC"/>
                </a:solidFill>
              </a:rPr>
              <a:t>当外加电压有 </a:t>
            </a:r>
            <a:r>
              <a:rPr lang="en-US" altLang="zh-CN" sz="2400" dirty="0">
                <a:solidFill>
                  <a:srgbClr val="FFFFCC"/>
                </a:solidFill>
              </a:rPr>
              <a:t>( </a:t>
            </a:r>
            <a:r>
              <a:rPr lang="en-US" altLang="zh-CN" sz="2400" dirty="0">
                <a:solidFill>
                  <a:srgbClr val="FFFFCC"/>
                </a:solidFill>
                <a:latin typeface="宋体" pitchFamily="2" charset="-122"/>
              </a:rPr>
              <a:t>-</a:t>
            </a:r>
            <a:r>
              <a:rPr lang="en-US" altLang="zh-CN" sz="1200" dirty="0">
                <a:solidFill>
                  <a:srgbClr val="FFFFCC"/>
                </a:solidFill>
              </a:rPr>
              <a:t> </a:t>
            </a:r>
            <a:r>
              <a:rPr lang="en-US" altLang="zh-CN" sz="2400" dirty="0">
                <a:solidFill>
                  <a:srgbClr val="FFFFCC"/>
                </a:solidFill>
                <a:sym typeface="Symbol" pitchFamily="18" charset="2"/>
              </a:rPr>
              <a:t></a:t>
            </a:r>
            <a:r>
              <a:rPr lang="en-US" altLang="zh-CN" sz="2400" i="1" dirty="0">
                <a:solidFill>
                  <a:srgbClr val="FFFFCC"/>
                </a:solidFill>
              </a:rPr>
              <a:t>V </a:t>
            </a:r>
            <a:r>
              <a:rPr lang="en-US" altLang="zh-CN" sz="2400" dirty="0">
                <a:solidFill>
                  <a:srgbClr val="FFFFCC"/>
                </a:solidFill>
              </a:rPr>
              <a:t>) </a:t>
            </a:r>
            <a:r>
              <a:rPr lang="zh-CN" altLang="en-US" sz="2400" dirty="0">
                <a:solidFill>
                  <a:srgbClr val="FFFFCC"/>
                </a:solidFill>
              </a:rPr>
              <a:t>的变化时，势垒区宽度发生变化，使势垒区中的空间电荷也发生相应的</a:t>
            </a:r>
            <a:r>
              <a:rPr lang="zh-CN" altLang="en-US" sz="1600" dirty="0">
                <a:solidFill>
                  <a:srgbClr val="FFFFCC"/>
                </a:solidFill>
              </a:rPr>
              <a:t> </a:t>
            </a:r>
            <a:r>
              <a:rPr lang="zh-CN" altLang="en-US" sz="2400" dirty="0">
                <a:solidFill>
                  <a:srgbClr val="FFFFCC"/>
                </a:solidFill>
                <a:sym typeface="Symbol" pitchFamily="18" charset="2"/>
              </a:rPr>
              <a:t></a:t>
            </a:r>
            <a:r>
              <a:rPr lang="en-US" altLang="zh-CN" sz="2400" i="1" dirty="0">
                <a:solidFill>
                  <a:srgbClr val="FFFFCC"/>
                </a:solidFill>
              </a:rPr>
              <a:t>Q</a:t>
            </a:r>
            <a:r>
              <a:rPr lang="en-US" altLang="zh-CN" sz="1600" dirty="0">
                <a:solidFill>
                  <a:srgbClr val="FFFFCC"/>
                </a:solidFill>
              </a:rPr>
              <a:t> </a:t>
            </a:r>
            <a:r>
              <a:rPr lang="zh-CN" altLang="en-US" sz="2400" dirty="0">
                <a:solidFill>
                  <a:srgbClr val="FFFFCC"/>
                </a:solidFill>
              </a:rPr>
              <a:t>的变化。</a:t>
            </a:r>
          </a:p>
        </p:txBody>
      </p:sp>
      <p:sp>
        <p:nvSpPr>
          <p:cNvPr id="49" name="Rectangle 4"/>
          <p:cNvSpPr>
            <a:spLocks noChangeArrowheads="1"/>
          </p:cNvSpPr>
          <p:nvPr/>
        </p:nvSpPr>
        <p:spPr bwMode="auto">
          <a:xfrm>
            <a:off x="1752600" y="2667000"/>
            <a:ext cx="1828800" cy="1143000"/>
          </a:xfrm>
          <a:prstGeom prst="rect">
            <a:avLst/>
          </a:prstGeom>
          <a:solidFill>
            <a:srgbClr val="FF99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FFCC"/>
              </a:solidFill>
            </a:endParaRPr>
          </a:p>
        </p:txBody>
      </p:sp>
      <p:sp>
        <p:nvSpPr>
          <p:cNvPr id="50" name="Rectangle 5"/>
          <p:cNvSpPr>
            <a:spLocks noChangeArrowheads="1"/>
          </p:cNvSpPr>
          <p:nvPr/>
        </p:nvSpPr>
        <p:spPr bwMode="auto">
          <a:xfrm>
            <a:off x="3276600" y="2667000"/>
            <a:ext cx="304800" cy="1143000"/>
          </a:xfrm>
          <a:prstGeom prst="rect">
            <a:avLst/>
          </a:prstGeom>
          <a:solidFill>
            <a:srgbClr val="3366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6"/>
          <p:cNvSpPr>
            <a:spLocks noChangeArrowheads="1"/>
          </p:cNvSpPr>
          <p:nvPr/>
        </p:nvSpPr>
        <p:spPr bwMode="auto">
          <a:xfrm>
            <a:off x="3581400" y="2667000"/>
            <a:ext cx="990600" cy="1143000"/>
          </a:xfrm>
          <a:prstGeom prst="rect">
            <a:avLst/>
          </a:prstGeom>
          <a:solidFill>
            <a:srgbClr val="3366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Rectangle 7"/>
          <p:cNvSpPr>
            <a:spLocks noChangeArrowheads="1"/>
          </p:cNvSpPr>
          <p:nvPr/>
        </p:nvSpPr>
        <p:spPr bwMode="auto">
          <a:xfrm>
            <a:off x="4572000" y="2667000"/>
            <a:ext cx="1066800" cy="1143000"/>
          </a:xfrm>
          <a:prstGeom prst="rect">
            <a:avLst/>
          </a:prstGeom>
          <a:solidFill>
            <a:srgbClr val="FF00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8"/>
          <p:cNvSpPr>
            <a:spLocks noChangeArrowheads="1"/>
          </p:cNvSpPr>
          <p:nvPr/>
        </p:nvSpPr>
        <p:spPr bwMode="auto">
          <a:xfrm>
            <a:off x="5638800" y="2667000"/>
            <a:ext cx="304800" cy="1143000"/>
          </a:xfrm>
          <a:prstGeom prst="rect">
            <a:avLst/>
          </a:prstGeom>
          <a:solidFill>
            <a:srgbClr val="FF00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42"/>
          <p:cNvSpPr txBox="1">
            <a:spLocks noChangeArrowheads="1"/>
          </p:cNvSpPr>
          <p:nvPr/>
        </p:nvSpPr>
        <p:spPr bwMode="auto">
          <a:xfrm>
            <a:off x="2286000" y="2971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spcBef>
                <a:spcPct val="50000"/>
              </a:spcBef>
            </a:pPr>
            <a:r>
              <a:rPr lang="en-US" altLang="zh-CN" sz="2400"/>
              <a:t>P</a:t>
            </a:r>
            <a:r>
              <a:rPr lang="en-US" altLang="zh-CN" sz="1600"/>
              <a:t> </a:t>
            </a:r>
            <a:r>
              <a:rPr lang="zh-CN" altLang="en-US" sz="2400"/>
              <a:t>区</a:t>
            </a:r>
          </a:p>
        </p:txBody>
      </p:sp>
      <p:sp>
        <p:nvSpPr>
          <p:cNvPr id="55" name="Text Box 43"/>
          <p:cNvSpPr txBox="1">
            <a:spLocks noChangeArrowheads="1"/>
          </p:cNvSpPr>
          <p:nvPr/>
        </p:nvSpPr>
        <p:spPr bwMode="auto">
          <a:xfrm>
            <a:off x="6172200" y="2971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spcBef>
                <a:spcPct val="50000"/>
              </a:spcBef>
            </a:pPr>
            <a:r>
              <a:rPr lang="en-US" altLang="zh-CN" sz="2400"/>
              <a:t>N</a:t>
            </a:r>
            <a:r>
              <a:rPr lang="en-US" altLang="zh-CN" sz="1600"/>
              <a:t> </a:t>
            </a:r>
            <a:r>
              <a:rPr lang="zh-CN" altLang="en-US" sz="2400"/>
              <a:t>区</a:t>
            </a:r>
          </a:p>
        </p:txBody>
      </p:sp>
      <p:graphicFrame>
        <p:nvGraphicFramePr>
          <p:cNvPr id="56" name="Object 44"/>
          <p:cNvGraphicFramePr>
            <a:graphicFrameLocks noChangeAspect="1"/>
          </p:cNvGraphicFramePr>
          <p:nvPr/>
        </p:nvGraphicFramePr>
        <p:xfrm>
          <a:off x="2971800" y="2057400"/>
          <a:ext cx="690563" cy="371475"/>
        </p:xfrm>
        <a:graphic>
          <a:graphicData uri="http://schemas.openxmlformats.org/presentationml/2006/ole">
            <mc:AlternateContent xmlns:mc="http://schemas.openxmlformats.org/markup-compatibility/2006">
              <mc:Choice xmlns:v="urn:schemas-microsoft-com:vml" Requires="v">
                <p:oleObj spid="_x0000_s13341" r:id="rId3" imgW="257167" imgH="85860" progId="Equation.3">
                  <p:embed/>
                </p:oleObj>
              </mc:Choice>
              <mc:Fallback>
                <p:oleObj r:id="rId3" imgW="257167" imgH="858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057400"/>
                        <a:ext cx="6905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Object 45"/>
          <p:cNvGraphicFramePr>
            <a:graphicFrameLocks noChangeAspect="1"/>
          </p:cNvGraphicFramePr>
          <p:nvPr/>
        </p:nvGraphicFramePr>
        <p:xfrm>
          <a:off x="3810000" y="2057400"/>
          <a:ext cx="482600" cy="363538"/>
        </p:xfrm>
        <a:graphic>
          <a:graphicData uri="http://schemas.openxmlformats.org/presentationml/2006/ole">
            <mc:AlternateContent xmlns:mc="http://schemas.openxmlformats.org/markup-compatibility/2006">
              <mc:Choice xmlns:v="urn:schemas-microsoft-com:vml" Requires="v">
                <p:oleObj spid="_x0000_s13342" r:id="rId5" imgW="152355" imgH="85860" progId="Equation.3">
                  <p:embed/>
                </p:oleObj>
              </mc:Choice>
              <mc:Fallback>
                <p:oleObj r:id="rId5" imgW="152355" imgH="858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057400"/>
                        <a:ext cx="4826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Object 46"/>
          <p:cNvGraphicFramePr>
            <a:graphicFrameLocks noChangeAspect="1"/>
          </p:cNvGraphicFramePr>
          <p:nvPr/>
        </p:nvGraphicFramePr>
        <p:xfrm>
          <a:off x="5029200" y="2057400"/>
          <a:ext cx="273050" cy="358775"/>
        </p:xfrm>
        <a:graphic>
          <a:graphicData uri="http://schemas.openxmlformats.org/presentationml/2006/ole">
            <mc:AlternateContent xmlns:mc="http://schemas.openxmlformats.org/markup-compatibility/2006">
              <mc:Choice xmlns:v="urn:schemas-microsoft-com:vml" Requires="v">
                <p:oleObj spid="_x0000_s13343" r:id="rId7" imgW="38089" imgH="85860" progId="Equation.3">
                  <p:embed/>
                </p:oleObj>
              </mc:Choice>
              <mc:Fallback>
                <p:oleObj r:id="rId7" imgW="38089" imgH="858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2057400"/>
                        <a:ext cx="2730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 name="Object 47"/>
          <p:cNvGraphicFramePr>
            <a:graphicFrameLocks noChangeAspect="1"/>
          </p:cNvGraphicFramePr>
          <p:nvPr/>
        </p:nvGraphicFramePr>
        <p:xfrm>
          <a:off x="5638800" y="2057400"/>
          <a:ext cx="482600" cy="374650"/>
        </p:xfrm>
        <a:graphic>
          <a:graphicData uri="http://schemas.openxmlformats.org/presentationml/2006/ole">
            <mc:AlternateContent xmlns:mc="http://schemas.openxmlformats.org/markup-compatibility/2006">
              <mc:Choice xmlns:v="urn:schemas-microsoft-com:vml" Requires="v">
                <p:oleObj spid="_x0000_s13344" r:id="rId9" imgW="142900" imgH="85860" progId="Equation.3">
                  <p:embed/>
                </p:oleObj>
              </mc:Choice>
              <mc:Fallback>
                <p:oleObj r:id="rId9" imgW="142900" imgH="858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2057400"/>
                        <a:ext cx="482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 name="AutoShape 48"/>
          <p:cNvSpPr>
            <a:spLocks/>
          </p:cNvSpPr>
          <p:nvPr/>
        </p:nvSpPr>
        <p:spPr bwMode="auto">
          <a:xfrm rot="5400000">
            <a:off x="5029200" y="2057400"/>
            <a:ext cx="228600" cy="990600"/>
          </a:xfrm>
          <a:prstGeom prst="leftBrace">
            <a:avLst>
              <a:gd name="adj1" fmla="val 36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AutoShape 49"/>
          <p:cNvSpPr>
            <a:spLocks/>
          </p:cNvSpPr>
          <p:nvPr/>
        </p:nvSpPr>
        <p:spPr bwMode="auto">
          <a:xfrm rot="5400000">
            <a:off x="3962400" y="2057400"/>
            <a:ext cx="228600" cy="990600"/>
          </a:xfrm>
          <a:prstGeom prst="leftBrace">
            <a:avLst>
              <a:gd name="adj1" fmla="val 36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AutoShape 50"/>
          <p:cNvSpPr>
            <a:spLocks/>
          </p:cNvSpPr>
          <p:nvPr/>
        </p:nvSpPr>
        <p:spPr bwMode="auto">
          <a:xfrm rot="5256844">
            <a:off x="3313113" y="2397125"/>
            <a:ext cx="228600" cy="304800"/>
          </a:xfrm>
          <a:prstGeom prst="leftBrace">
            <a:avLst>
              <a:gd name="adj1" fmla="val 11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AutoShape 51"/>
          <p:cNvSpPr>
            <a:spLocks/>
          </p:cNvSpPr>
          <p:nvPr/>
        </p:nvSpPr>
        <p:spPr bwMode="auto">
          <a:xfrm rot="5400000">
            <a:off x="5676900" y="2400300"/>
            <a:ext cx="228600" cy="304800"/>
          </a:xfrm>
          <a:prstGeom prst="leftBrace">
            <a:avLst>
              <a:gd name="adj1" fmla="val 11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Text Box 52"/>
          <p:cNvSpPr txBox="1">
            <a:spLocks noChangeArrowheads="1"/>
          </p:cNvSpPr>
          <p:nvPr/>
        </p:nvSpPr>
        <p:spPr bwMode="auto">
          <a:xfrm>
            <a:off x="228600" y="4683125"/>
            <a:ext cx="549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en-US" altLang="zh-CN" sz="2400">
                <a:solidFill>
                  <a:srgbClr val="FFFFCC"/>
                </a:solidFill>
              </a:rPr>
              <a:t>        PN</a:t>
            </a:r>
            <a:r>
              <a:rPr lang="en-US" altLang="zh-CN" sz="1600">
                <a:solidFill>
                  <a:srgbClr val="FFFFCC"/>
                </a:solidFill>
              </a:rPr>
              <a:t> </a:t>
            </a:r>
            <a:r>
              <a:rPr lang="zh-CN" altLang="en-US" sz="2400">
                <a:solidFill>
                  <a:srgbClr val="FFFFCC"/>
                </a:solidFill>
              </a:rPr>
              <a:t>结势垒微分电容</a:t>
            </a:r>
            <a:r>
              <a:rPr lang="zh-CN" altLang="en-US" sz="1600">
                <a:solidFill>
                  <a:srgbClr val="FFFFCC"/>
                </a:solidFill>
              </a:rPr>
              <a:t> </a:t>
            </a:r>
            <a:r>
              <a:rPr lang="en-US" altLang="zh-CN" sz="2400" i="1">
                <a:solidFill>
                  <a:srgbClr val="FFFFCC"/>
                </a:solidFill>
              </a:rPr>
              <a:t>C</a:t>
            </a:r>
            <a:r>
              <a:rPr lang="en-US" altLang="zh-CN" sz="2400" baseline="-25000">
                <a:solidFill>
                  <a:srgbClr val="FFFFCC"/>
                </a:solidFill>
              </a:rPr>
              <a:t>T</a:t>
            </a:r>
            <a:r>
              <a:rPr lang="en-US" altLang="zh-CN" sz="1600">
                <a:solidFill>
                  <a:srgbClr val="FFFFCC"/>
                </a:solidFill>
              </a:rPr>
              <a:t> </a:t>
            </a:r>
            <a:r>
              <a:rPr lang="zh-CN" altLang="en-US" sz="2400">
                <a:solidFill>
                  <a:srgbClr val="FFFFCC"/>
                </a:solidFill>
              </a:rPr>
              <a:t>的定义为</a:t>
            </a:r>
          </a:p>
        </p:txBody>
      </p:sp>
      <p:sp>
        <p:nvSpPr>
          <p:cNvPr id="65" name="Text Box 53"/>
          <p:cNvSpPr txBox="1">
            <a:spLocks noChangeArrowheads="1"/>
          </p:cNvSpPr>
          <p:nvPr/>
        </p:nvSpPr>
        <p:spPr bwMode="auto">
          <a:xfrm>
            <a:off x="228600" y="61722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a:solidFill>
                  <a:srgbClr val="FFFFCC"/>
                </a:solidFill>
              </a:rPr>
              <a:t> </a:t>
            </a:r>
            <a:r>
              <a:rPr lang="zh-CN" altLang="en-US" sz="2400">
                <a:solidFill>
                  <a:srgbClr val="FFFFCC"/>
                </a:solidFill>
              </a:rPr>
              <a:t>简称为</a:t>
            </a:r>
            <a:r>
              <a:rPr lang="zh-CN" altLang="en-US" sz="1200">
                <a:solidFill>
                  <a:srgbClr val="FFFFCC"/>
                </a:solidFill>
              </a:rPr>
              <a:t> </a:t>
            </a:r>
            <a:r>
              <a:rPr lang="zh-CN" altLang="en-US" sz="2400">
                <a:solidFill>
                  <a:srgbClr val="FFFF00"/>
                </a:solidFill>
                <a:effectLst>
                  <a:outerShdw blurRad="38100" dist="38100" dir="2700000" algn="tl">
                    <a:srgbClr val="000000"/>
                  </a:outerShdw>
                </a:effectLst>
              </a:rPr>
              <a:t>势垒电容</a:t>
            </a:r>
            <a:r>
              <a:rPr lang="zh-CN" altLang="en-US" sz="2400">
                <a:solidFill>
                  <a:srgbClr val="FFFFCC"/>
                </a:solidFill>
              </a:rPr>
              <a:t>。</a:t>
            </a:r>
          </a:p>
        </p:txBody>
      </p:sp>
      <p:graphicFrame>
        <p:nvGraphicFramePr>
          <p:cNvPr id="66" name="Object 54"/>
          <p:cNvGraphicFramePr>
            <a:graphicFrameLocks noChangeAspect="1"/>
          </p:cNvGraphicFramePr>
          <p:nvPr/>
        </p:nvGraphicFramePr>
        <p:xfrm>
          <a:off x="2895600" y="5181600"/>
          <a:ext cx="3292475" cy="915988"/>
        </p:xfrm>
        <a:graphic>
          <a:graphicData uri="http://schemas.openxmlformats.org/presentationml/2006/ole">
            <mc:AlternateContent xmlns:mc="http://schemas.openxmlformats.org/markup-compatibility/2006">
              <mc:Choice xmlns:v="urn:schemas-microsoft-com:vml" Requires="v">
                <p:oleObj spid="_x0000_s13345" name="Equation" r:id="rId11" imgW="1219110" imgH="314280" progId="Equation.DSMT4">
                  <p:embed/>
                </p:oleObj>
              </mc:Choice>
              <mc:Fallback>
                <p:oleObj name="Equation" r:id="rId11" imgW="1219110" imgH="3142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5181600"/>
                        <a:ext cx="32924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 name="AutoShape 56"/>
          <p:cNvSpPr>
            <a:spLocks/>
          </p:cNvSpPr>
          <p:nvPr/>
        </p:nvSpPr>
        <p:spPr bwMode="auto">
          <a:xfrm rot="16200000">
            <a:off x="3314700" y="3771900"/>
            <a:ext cx="228600" cy="304800"/>
          </a:xfrm>
          <a:prstGeom prst="leftBrace">
            <a:avLst>
              <a:gd name="adj1" fmla="val 11111"/>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AutoShape 57"/>
          <p:cNvSpPr>
            <a:spLocks/>
          </p:cNvSpPr>
          <p:nvPr/>
        </p:nvSpPr>
        <p:spPr bwMode="auto">
          <a:xfrm rot="16200000">
            <a:off x="3962400" y="3429000"/>
            <a:ext cx="228600" cy="990600"/>
          </a:xfrm>
          <a:prstGeom prst="leftBrace">
            <a:avLst>
              <a:gd name="adj1" fmla="val 36111"/>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utoShape 58"/>
          <p:cNvSpPr>
            <a:spLocks/>
          </p:cNvSpPr>
          <p:nvPr/>
        </p:nvSpPr>
        <p:spPr bwMode="auto">
          <a:xfrm rot="16200000">
            <a:off x="4991100" y="3390900"/>
            <a:ext cx="228600" cy="1066800"/>
          </a:xfrm>
          <a:prstGeom prst="leftBrace">
            <a:avLst>
              <a:gd name="adj1" fmla="val 38889"/>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AutoShape 59"/>
          <p:cNvSpPr>
            <a:spLocks/>
          </p:cNvSpPr>
          <p:nvPr/>
        </p:nvSpPr>
        <p:spPr bwMode="auto">
          <a:xfrm rot="16200000">
            <a:off x="5676900" y="3771900"/>
            <a:ext cx="228600" cy="304800"/>
          </a:xfrm>
          <a:prstGeom prst="leftBrace">
            <a:avLst>
              <a:gd name="adj1" fmla="val 11111"/>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 name="Object 60"/>
          <p:cNvGraphicFramePr>
            <a:graphicFrameLocks noChangeAspect="1"/>
          </p:cNvGraphicFramePr>
          <p:nvPr/>
        </p:nvGraphicFramePr>
        <p:xfrm>
          <a:off x="3135313" y="4038600"/>
          <a:ext cx="522287" cy="484188"/>
        </p:xfrm>
        <a:graphic>
          <a:graphicData uri="http://schemas.openxmlformats.org/presentationml/2006/ole">
            <mc:AlternateContent xmlns:mc="http://schemas.openxmlformats.org/markup-compatibility/2006">
              <mc:Choice xmlns:v="urn:schemas-microsoft-com:vml" Requires="v">
                <p:oleObj spid="_x0000_s13346" name="Equation" r:id="rId13" imgW="142900" imgH="123930" progId="Equation.DSMT4">
                  <p:embed/>
                </p:oleObj>
              </mc:Choice>
              <mc:Fallback>
                <p:oleObj name="Equation" r:id="rId13" imgW="142900" imgH="12393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5313" y="4038600"/>
                        <a:ext cx="52228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 name="Object 61"/>
          <p:cNvGraphicFramePr>
            <a:graphicFrameLocks noChangeAspect="1"/>
          </p:cNvGraphicFramePr>
          <p:nvPr/>
        </p:nvGraphicFramePr>
        <p:xfrm>
          <a:off x="5651500" y="4051300"/>
          <a:ext cx="504825" cy="444500"/>
        </p:xfrm>
        <a:graphic>
          <a:graphicData uri="http://schemas.openxmlformats.org/presentationml/2006/ole">
            <mc:AlternateContent xmlns:mc="http://schemas.openxmlformats.org/markup-compatibility/2006">
              <mc:Choice xmlns:v="urn:schemas-microsoft-com:vml" Requires="v">
                <p:oleObj spid="_x0000_s13347" name="Equation" r:id="rId15" imgW="142900" imgH="114210" progId="Equation.DSMT4">
                  <p:embed/>
                </p:oleObj>
              </mc:Choice>
              <mc:Fallback>
                <p:oleObj name="Equation" r:id="rId15" imgW="142900" imgH="11421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1500" y="4051300"/>
                        <a:ext cx="5048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 name="Object 62"/>
          <p:cNvGraphicFramePr>
            <a:graphicFrameLocks noChangeAspect="1"/>
          </p:cNvGraphicFramePr>
          <p:nvPr/>
        </p:nvGraphicFramePr>
        <p:xfrm>
          <a:off x="3962400" y="4038600"/>
          <a:ext cx="328613" cy="469900"/>
        </p:xfrm>
        <a:graphic>
          <a:graphicData uri="http://schemas.openxmlformats.org/presentationml/2006/ole">
            <mc:AlternateContent xmlns:mc="http://schemas.openxmlformats.org/markup-compatibility/2006">
              <mc:Choice xmlns:v="urn:schemas-microsoft-com:vml" Requires="v">
                <p:oleObj spid="_x0000_s13348" name="Equation" r:id="rId17" imgW="47543" imgH="123930" progId="Equation.DSMT4">
                  <p:embed/>
                </p:oleObj>
              </mc:Choice>
              <mc:Fallback>
                <p:oleObj name="Equation" r:id="rId17" imgW="47543" imgH="12393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2400" y="4038600"/>
                        <a:ext cx="3286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 name="Object 63"/>
          <p:cNvGraphicFramePr>
            <a:graphicFrameLocks noChangeAspect="1"/>
          </p:cNvGraphicFramePr>
          <p:nvPr/>
        </p:nvGraphicFramePr>
        <p:xfrm>
          <a:off x="4953000" y="4038600"/>
          <a:ext cx="354013" cy="444500"/>
        </p:xfrm>
        <a:graphic>
          <a:graphicData uri="http://schemas.openxmlformats.org/presentationml/2006/ole">
            <mc:AlternateContent xmlns:mc="http://schemas.openxmlformats.org/markup-compatibility/2006">
              <mc:Choice xmlns:v="urn:schemas-microsoft-com:vml" Requires="v">
                <p:oleObj spid="_x0000_s13349" name="Equation" r:id="rId19" imgW="66723" imgH="114210" progId="Equation.DSMT4">
                  <p:embed/>
                </p:oleObj>
              </mc:Choice>
              <mc:Fallback>
                <p:oleObj name="Equation" r:id="rId19" imgW="66723" imgH="11421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0" y="4038600"/>
                        <a:ext cx="3540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 name="Text Box 64"/>
          <p:cNvSpPr txBox="1">
            <a:spLocks noChangeArrowheads="1"/>
          </p:cNvSpPr>
          <p:nvPr/>
        </p:nvSpPr>
        <p:spPr bwMode="auto">
          <a:xfrm>
            <a:off x="7596188" y="5410200"/>
            <a:ext cx="1547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spcBef>
                <a:spcPct val="50000"/>
              </a:spcBef>
            </a:pPr>
            <a:r>
              <a:rPr lang="zh-CN" altLang="en-US" sz="2400">
                <a:solidFill>
                  <a:srgbClr val="FFFFCC"/>
                </a:solidFill>
                <a:latin typeface="宋体" pitchFamily="2" charset="-122"/>
              </a:rPr>
              <a:t>（</a:t>
            </a:r>
            <a:r>
              <a:rPr lang="en-US" altLang="zh-CN" sz="2400">
                <a:solidFill>
                  <a:srgbClr val="FFFFCC"/>
                </a:solidFill>
              </a:rPr>
              <a:t>2-126</a:t>
            </a:r>
            <a:r>
              <a:rPr lang="zh-CN" altLang="en-US" sz="2400">
                <a:solidFill>
                  <a:srgbClr val="FFFFCC"/>
                </a:solidFill>
                <a:latin typeface="宋体" pitchFamily="2" charset="-122"/>
              </a:rPr>
              <a:t>）</a:t>
            </a:r>
            <a:r>
              <a:rPr lang="zh-CN" altLang="en-US" sz="2400">
                <a:solidFill>
                  <a:srgbClr val="FFFFCC"/>
                </a:solidFill>
              </a:rPr>
              <a:t> </a:t>
            </a:r>
          </a:p>
        </p:txBody>
      </p:sp>
    </p:spTree>
    <p:extLst>
      <p:ext uri="{BB962C8B-B14F-4D97-AF65-F5344CB8AC3E}">
        <p14:creationId xmlns:p14="http://schemas.microsoft.com/office/powerpoint/2010/main" val="780145362"/>
      </p:ext>
    </p:extLst>
  </p:cSld>
  <p:clrMapOvr>
    <a:masterClrMapping/>
  </p:clrMapOvr>
  <p:transition spd="med">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slide(fromLeft)">
                                      <p:cBhvr>
                                        <p:cTn id="7" dur="1000"/>
                                        <p:tgtEl>
                                          <p:spTgt spid="53"/>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slide(fromBottom)">
                                      <p:cBhvr>
                                        <p:cTn id="11" dur="500"/>
                                        <p:tgtEl>
                                          <p:spTgt spid="63"/>
                                        </p:tgtEl>
                                      </p:cBhvr>
                                    </p:animEffect>
                                  </p:childTnLst>
                                </p:cTn>
                              </p:par>
                            </p:childTnLst>
                          </p:cTn>
                        </p:par>
                        <p:par>
                          <p:cTn id="12" fill="hold">
                            <p:stCondLst>
                              <p:cond delay="1500"/>
                            </p:stCondLst>
                            <p:childTnLst>
                              <p:par>
                                <p:cTn id="13" presetID="9" presetClass="entr" presetSubtype="0"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dissolve">
                                      <p:cBhvr>
                                        <p:cTn id="15" dur="500"/>
                                        <p:tgtEl>
                                          <p:spTgt spid="59"/>
                                        </p:tgtEl>
                                      </p:cBhvr>
                                    </p:animEffect>
                                  </p:childTnLst>
                                </p:cTn>
                              </p:par>
                            </p:childTnLst>
                          </p:cTn>
                        </p:par>
                        <p:par>
                          <p:cTn id="16" fill="hold">
                            <p:stCondLst>
                              <p:cond delay="2000"/>
                            </p:stCondLst>
                            <p:childTnLst>
                              <p:par>
                                <p:cTn id="17" presetID="12" presetClass="entr" presetSubtype="4" fill="hold" grpId="0"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slide(fromBottom)">
                                      <p:cBhvr>
                                        <p:cTn id="19" dur="500"/>
                                        <p:tgtEl>
                                          <p:spTgt spid="70"/>
                                        </p:tgtEl>
                                      </p:cBhvr>
                                    </p:animEffect>
                                  </p:childTnLst>
                                </p:cTn>
                              </p:par>
                            </p:childTnLst>
                          </p:cTn>
                        </p:par>
                        <p:par>
                          <p:cTn id="20" fill="hold">
                            <p:stCondLst>
                              <p:cond delay="2500"/>
                            </p:stCondLst>
                            <p:childTnLst>
                              <p:par>
                                <p:cTn id="21" presetID="9" presetClass="entr" presetSubtype="0" fill="hold" nodeType="after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dissolve">
                                      <p:cBhvr>
                                        <p:cTn id="23" dur="500"/>
                                        <p:tgtEl>
                                          <p:spTgt spid="7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slide(fromRight)">
                                      <p:cBhvr>
                                        <p:cTn id="28" dur="1000"/>
                                        <p:tgtEl>
                                          <p:spTgt spid="50"/>
                                        </p:tgtEl>
                                      </p:cBhvr>
                                    </p:animEffect>
                                  </p:childTnLst>
                                </p:cTn>
                              </p:par>
                            </p:childTnLst>
                          </p:cTn>
                        </p:par>
                        <p:par>
                          <p:cTn id="29" fill="hold">
                            <p:stCondLst>
                              <p:cond delay="1000"/>
                            </p:stCondLst>
                            <p:childTnLst>
                              <p:par>
                                <p:cTn id="30" presetID="12" presetClass="entr" presetSubtype="4"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slide(fromBottom)">
                                      <p:cBhvr>
                                        <p:cTn id="32" dur="500"/>
                                        <p:tgtEl>
                                          <p:spTgt spid="62"/>
                                        </p:tgtEl>
                                      </p:cBhvr>
                                    </p:animEffect>
                                  </p:childTnLst>
                                </p:cTn>
                              </p:par>
                            </p:childTnLst>
                          </p:cTn>
                        </p:par>
                        <p:par>
                          <p:cTn id="33" fill="hold">
                            <p:stCondLst>
                              <p:cond delay="1500"/>
                            </p:stCondLst>
                            <p:childTnLst>
                              <p:par>
                                <p:cTn id="34" presetID="9" presetClass="entr" presetSubtype="0" fill="hold" nodeType="after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dissolve">
                                      <p:cBhvr>
                                        <p:cTn id="36" dur="500"/>
                                        <p:tgtEl>
                                          <p:spTgt spid="56"/>
                                        </p:tgtEl>
                                      </p:cBhvr>
                                    </p:animEffect>
                                  </p:childTnLst>
                                </p:cTn>
                              </p:par>
                            </p:childTnLst>
                          </p:cTn>
                        </p:par>
                        <p:par>
                          <p:cTn id="37" fill="hold">
                            <p:stCondLst>
                              <p:cond delay="2000"/>
                            </p:stCondLst>
                            <p:childTnLst>
                              <p:par>
                                <p:cTn id="38" presetID="12" presetClass="entr" presetSubtype="4"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slide(fromBottom)">
                                      <p:cBhvr>
                                        <p:cTn id="40" dur="500"/>
                                        <p:tgtEl>
                                          <p:spTgt spid="67"/>
                                        </p:tgtEl>
                                      </p:cBhvr>
                                    </p:animEffect>
                                  </p:childTnLst>
                                </p:cTn>
                              </p:par>
                            </p:childTnLst>
                          </p:cTn>
                        </p:par>
                        <p:par>
                          <p:cTn id="41" fill="hold">
                            <p:stCondLst>
                              <p:cond delay="2500"/>
                            </p:stCondLst>
                            <p:childTnLst>
                              <p:par>
                                <p:cTn id="42" presetID="9" presetClass="entr" presetSubtype="0" fill="hold" nodeType="after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dissolve">
                                      <p:cBhvr>
                                        <p:cTn id="44" dur="500"/>
                                        <p:tgtEl>
                                          <p:spTgt spid="7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1000" fill="hold"/>
                                        <p:tgtEl>
                                          <p:spTgt spid="64"/>
                                        </p:tgtEl>
                                        <p:attrNameLst>
                                          <p:attrName>ppt_x</p:attrName>
                                        </p:attrNameLst>
                                      </p:cBhvr>
                                      <p:tavLst>
                                        <p:tav tm="0">
                                          <p:val>
                                            <p:strVal val="0-#ppt_w/2"/>
                                          </p:val>
                                        </p:tav>
                                        <p:tav tm="100000">
                                          <p:val>
                                            <p:strVal val="#ppt_x"/>
                                          </p:val>
                                        </p:tav>
                                      </p:tavLst>
                                    </p:anim>
                                    <p:anim calcmode="lin" valueType="num">
                                      <p:cBhvr additive="base">
                                        <p:cTn id="50" dur="1000" fill="hold"/>
                                        <p:tgtEl>
                                          <p:spTgt spid="64"/>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2" presetClass="entr" presetSubtype="8" fill="hold" nodeType="afterEffect">
                                  <p:stCondLst>
                                    <p:cond delay="0"/>
                                  </p:stCondLst>
                                  <p:childTnLst>
                                    <p:set>
                                      <p:cBhvr>
                                        <p:cTn id="53" dur="1" fill="hold">
                                          <p:stCondLst>
                                            <p:cond delay="0"/>
                                          </p:stCondLst>
                                        </p:cTn>
                                        <p:tgtEl>
                                          <p:spTgt spid="66"/>
                                        </p:tgtEl>
                                        <p:attrNameLst>
                                          <p:attrName>style.visibility</p:attrName>
                                        </p:attrNameLst>
                                      </p:cBhvr>
                                      <p:to>
                                        <p:strVal val="visible"/>
                                      </p:to>
                                    </p:set>
                                    <p:anim calcmode="lin" valueType="num">
                                      <p:cBhvr additive="base">
                                        <p:cTn id="54" dur="1000" fill="hold"/>
                                        <p:tgtEl>
                                          <p:spTgt spid="66"/>
                                        </p:tgtEl>
                                        <p:attrNameLst>
                                          <p:attrName>ppt_x</p:attrName>
                                        </p:attrNameLst>
                                      </p:cBhvr>
                                      <p:tavLst>
                                        <p:tav tm="0">
                                          <p:val>
                                            <p:strVal val="0-#ppt_w/2"/>
                                          </p:val>
                                        </p:tav>
                                        <p:tav tm="100000">
                                          <p:val>
                                            <p:strVal val="#ppt_x"/>
                                          </p:val>
                                        </p:tav>
                                      </p:tavLst>
                                    </p:anim>
                                    <p:anim calcmode="lin" valueType="num">
                                      <p:cBhvr additive="base">
                                        <p:cTn id="55" dur="1000" fill="hold"/>
                                        <p:tgtEl>
                                          <p:spTgt spid="66"/>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2" presetClass="entr" presetSubtype="4" fill="hold" grpId="0" nodeType="after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slide(fromBottom)">
                                      <p:cBhvr>
                                        <p:cTn id="59" dur="500"/>
                                        <p:tgtEl>
                                          <p:spTgt spid="75"/>
                                        </p:tgtEl>
                                      </p:cBhvr>
                                    </p:animEffect>
                                  </p:childTnLst>
                                </p:cTn>
                              </p:par>
                            </p:childTnLst>
                          </p:cTn>
                        </p:par>
                        <p:par>
                          <p:cTn id="60" fill="hold">
                            <p:stCondLst>
                              <p:cond delay="2500"/>
                            </p:stCondLst>
                            <p:childTnLst>
                              <p:par>
                                <p:cTn id="61" presetID="2" presetClass="entr" presetSubtype="8" fill="hold" grpId="0" nodeType="afterEffect">
                                  <p:stCondLst>
                                    <p:cond delay="0"/>
                                  </p:stCondLst>
                                  <p:childTnLst>
                                    <p:set>
                                      <p:cBhvr>
                                        <p:cTn id="62" dur="1" fill="hold">
                                          <p:stCondLst>
                                            <p:cond delay="0"/>
                                          </p:stCondLst>
                                        </p:cTn>
                                        <p:tgtEl>
                                          <p:spTgt spid="65"/>
                                        </p:tgtEl>
                                        <p:attrNameLst>
                                          <p:attrName>style.visibility</p:attrName>
                                        </p:attrNameLst>
                                      </p:cBhvr>
                                      <p:to>
                                        <p:strVal val="visible"/>
                                      </p:to>
                                    </p:set>
                                    <p:anim calcmode="lin" valueType="num">
                                      <p:cBhvr additive="base">
                                        <p:cTn id="63" dur="1000" fill="hold"/>
                                        <p:tgtEl>
                                          <p:spTgt spid="65"/>
                                        </p:tgtEl>
                                        <p:attrNameLst>
                                          <p:attrName>ppt_x</p:attrName>
                                        </p:attrNameLst>
                                      </p:cBhvr>
                                      <p:tavLst>
                                        <p:tav tm="0">
                                          <p:val>
                                            <p:strVal val="0-#ppt_w/2"/>
                                          </p:val>
                                        </p:tav>
                                        <p:tav tm="100000">
                                          <p:val>
                                            <p:strVal val="#ppt_x"/>
                                          </p:val>
                                        </p:tav>
                                      </p:tavLst>
                                    </p:anim>
                                    <p:anim calcmode="lin" valueType="num">
                                      <p:cBhvr additive="base">
                                        <p:cTn id="64" dur="10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3" grpId="0" animBg="1"/>
      <p:bldP spid="62" grpId="0" animBg="1"/>
      <p:bldP spid="63" grpId="0" animBg="1"/>
      <p:bldP spid="64" grpId="0" autoUpdateAnimBg="0"/>
      <p:bldP spid="65" grpId="0" autoUpdateAnimBg="0"/>
      <p:bldP spid="67" grpId="0" animBg="1"/>
      <p:bldP spid="70" grpId="0" animBg="1"/>
      <p:bldP spid="7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Rectangle 39"/>
          <p:cNvSpPr>
            <a:spLocks noChangeArrowheads="1"/>
          </p:cNvSpPr>
          <p:nvPr/>
        </p:nvSpPr>
        <p:spPr bwMode="auto">
          <a:xfrm>
            <a:off x="1295400" y="893440"/>
            <a:ext cx="6477000" cy="2895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Text Box 30"/>
          <p:cNvSpPr txBox="1">
            <a:spLocks noChangeArrowheads="1"/>
          </p:cNvSpPr>
          <p:nvPr/>
        </p:nvSpPr>
        <p:spPr bwMode="auto">
          <a:xfrm>
            <a:off x="3219400" y="4169767"/>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FFFFCC"/>
                </a:solidFill>
              </a:rPr>
              <a:t>N </a:t>
            </a:r>
            <a:r>
              <a:rPr lang="zh-CN" altLang="en-US" b="1">
                <a:solidFill>
                  <a:srgbClr val="FFFFCC"/>
                </a:solidFill>
              </a:rPr>
              <a:t>区：　　　（同时产生　　　）</a:t>
            </a:r>
          </a:p>
        </p:txBody>
      </p:sp>
      <p:sp>
        <p:nvSpPr>
          <p:cNvPr id="83" name="Text Box 31"/>
          <p:cNvSpPr txBox="1">
            <a:spLocks noChangeArrowheads="1"/>
          </p:cNvSpPr>
          <p:nvPr/>
        </p:nvSpPr>
        <p:spPr bwMode="auto">
          <a:xfrm>
            <a:off x="228600" y="1524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dirty="0">
                <a:solidFill>
                  <a:srgbClr val="FFFFCC"/>
                </a:solidFill>
              </a:rPr>
              <a:t>        </a:t>
            </a:r>
            <a:r>
              <a:rPr lang="zh-CN" altLang="en-US" sz="2400" b="1" dirty="0">
                <a:solidFill>
                  <a:srgbClr val="66FFFF"/>
                </a:solidFill>
                <a:effectLst>
                  <a:outerShdw blurRad="38100" dist="38100" dir="2700000" algn="tl">
                    <a:srgbClr val="000000"/>
                  </a:outerShdw>
                </a:effectLst>
              </a:rPr>
              <a:t>扩散电容的物理意义</a:t>
            </a:r>
          </a:p>
        </p:txBody>
      </p:sp>
      <p:sp>
        <p:nvSpPr>
          <p:cNvPr id="84" name="Text Box 32"/>
          <p:cNvSpPr txBox="1">
            <a:spLocks noChangeArrowheads="1"/>
          </p:cNvSpPr>
          <p:nvPr/>
        </p:nvSpPr>
        <p:spPr bwMode="auto">
          <a:xfrm>
            <a:off x="3219400" y="4653954"/>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FFFFCC"/>
                </a:solidFill>
              </a:rPr>
              <a:t>P </a:t>
            </a:r>
            <a:r>
              <a:rPr lang="zh-CN" altLang="en-US" b="1">
                <a:solidFill>
                  <a:srgbClr val="FFFFCC"/>
                </a:solidFill>
              </a:rPr>
              <a:t>区：　　　（同时产生　         ）</a:t>
            </a:r>
          </a:p>
        </p:txBody>
      </p:sp>
      <p:graphicFrame>
        <p:nvGraphicFramePr>
          <p:cNvPr id="85" name="Object 33"/>
          <p:cNvGraphicFramePr>
            <a:graphicFrameLocks noChangeAspect="1"/>
          </p:cNvGraphicFramePr>
          <p:nvPr>
            <p:extLst>
              <p:ext uri="{D42A27DB-BD31-4B8C-83A1-F6EECF244321}">
                <p14:modId xmlns:p14="http://schemas.microsoft.com/office/powerpoint/2010/main" val="2016701536"/>
              </p:ext>
            </p:extLst>
          </p:nvPr>
        </p:nvGraphicFramePr>
        <p:xfrm>
          <a:off x="1314400" y="4425354"/>
          <a:ext cx="1525588" cy="447675"/>
        </p:xfrm>
        <a:graphic>
          <a:graphicData uri="http://schemas.openxmlformats.org/presentationml/2006/ole">
            <mc:AlternateContent xmlns:mc="http://schemas.openxmlformats.org/markup-compatibility/2006">
              <mc:Choice xmlns:v="urn:schemas-microsoft-com:vml" Requires="v">
                <p:oleObj spid="_x0000_s4225" name="Equation" r:id="rId3" imgW="619145" imgH="104760" progId="Equation.3">
                  <p:embed/>
                </p:oleObj>
              </mc:Choice>
              <mc:Fallback>
                <p:oleObj name="Equation" r:id="rId3" imgW="619145" imgH="104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00" y="4425354"/>
                        <a:ext cx="152558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 name="Object 34"/>
          <p:cNvGraphicFramePr>
            <a:graphicFrameLocks noChangeAspect="1"/>
          </p:cNvGraphicFramePr>
          <p:nvPr>
            <p:extLst>
              <p:ext uri="{D42A27DB-BD31-4B8C-83A1-F6EECF244321}">
                <p14:modId xmlns:p14="http://schemas.microsoft.com/office/powerpoint/2010/main" val="4126878345"/>
              </p:ext>
            </p:extLst>
          </p:nvPr>
        </p:nvGraphicFramePr>
        <p:xfrm>
          <a:off x="4133800" y="4169767"/>
          <a:ext cx="898525" cy="503237"/>
        </p:xfrm>
        <a:graphic>
          <a:graphicData uri="http://schemas.openxmlformats.org/presentationml/2006/ole">
            <mc:AlternateContent xmlns:mc="http://schemas.openxmlformats.org/markup-compatibility/2006">
              <mc:Choice xmlns:v="urn:schemas-microsoft-com:vml" Requires="v">
                <p:oleObj spid="_x0000_s4226" name="Equation" r:id="rId5" imgW="314435" imgH="123930" progId="Equation.DSMT4">
                  <p:embed/>
                </p:oleObj>
              </mc:Choice>
              <mc:Fallback>
                <p:oleObj name="Equation" r:id="rId5" imgW="314435" imgH="12393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00" y="4169767"/>
                        <a:ext cx="89852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35"/>
          <p:cNvGraphicFramePr>
            <a:graphicFrameLocks noChangeAspect="1"/>
          </p:cNvGraphicFramePr>
          <p:nvPr>
            <p:extLst>
              <p:ext uri="{D42A27DB-BD31-4B8C-83A1-F6EECF244321}">
                <p14:modId xmlns:p14="http://schemas.microsoft.com/office/powerpoint/2010/main" val="1021241571"/>
              </p:ext>
            </p:extLst>
          </p:nvPr>
        </p:nvGraphicFramePr>
        <p:xfrm>
          <a:off x="6724600" y="4153892"/>
          <a:ext cx="917575" cy="485775"/>
        </p:xfrm>
        <a:graphic>
          <a:graphicData uri="http://schemas.openxmlformats.org/presentationml/2006/ole">
            <mc:AlternateContent xmlns:mc="http://schemas.openxmlformats.org/markup-compatibility/2006">
              <mc:Choice xmlns:v="urn:schemas-microsoft-com:vml" Requires="v">
                <p:oleObj spid="_x0000_s4227" name="Equation" r:id="rId7" imgW="314435" imgH="114210" progId="Equation.DSMT4">
                  <p:embed/>
                </p:oleObj>
              </mc:Choice>
              <mc:Fallback>
                <p:oleObj name="Equation" r:id="rId7" imgW="314435" imgH="11421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4600" y="4153892"/>
                        <a:ext cx="917575" cy="485775"/>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pic>
                </p:oleObj>
              </mc:Fallback>
            </mc:AlternateContent>
          </a:graphicData>
        </a:graphic>
      </p:graphicFrame>
      <p:graphicFrame>
        <p:nvGraphicFramePr>
          <p:cNvPr id="88" name="Object 36"/>
          <p:cNvGraphicFramePr>
            <a:graphicFrameLocks noChangeAspect="1"/>
          </p:cNvGraphicFramePr>
          <p:nvPr>
            <p:extLst>
              <p:ext uri="{D42A27DB-BD31-4B8C-83A1-F6EECF244321}">
                <p14:modId xmlns:p14="http://schemas.microsoft.com/office/powerpoint/2010/main" val="3633847471"/>
              </p:ext>
            </p:extLst>
          </p:nvPr>
        </p:nvGraphicFramePr>
        <p:xfrm>
          <a:off x="2438400" y="5428257"/>
          <a:ext cx="4189413" cy="881063"/>
        </p:xfrm>
        <a:graphic>
          <a:graphicData uri="http://schemas.openxmlformats.org/presentationml/2006/ole">
            <mc:AlternateContent xmlns:mc="http://schemas.openxmlformats.org/markup-compatibility/2006">
              <mc:Choice xmlns:v="urn:schemas-microsoft-com:vml" Requires="v">
                <p:oleObj spid="_x0000_s4228" name="Equation" r:id="rId9" imgW="2085967" imgH="304830" progId="Equation.DSMT4">
                  <p:embed/>
                </p:oleObj>
              </mc:Choice>
              <mc:Fallback>
                <p:oleObj name="Equation" r:id="rId9" imgW="2085967" imgH="30483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5428257"/>
                        <a:ext cx="4189413"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 name="AutoShape 38"/>
          <p:cNvSpPr>
            <a:spLocks/>
          </p:cNvSpPr>
          <p:nvPr/>
        </p:nvSpPr>
        <p:spPr bwMode="auto">
          <a:xfrm>
            <a:off x="2990800" y="4272954"/>
            <a:ext cx="152400" cy="762000"/>
          </a:xfrm>
          <a:prstGeom prst="leftBrace">
            <a:avLst>
              <a:gd name="adj1" fmla="val 41667"/>
              <a:gd name="adj2" fmla="val 50000"/>
            </a:avLst>
          </a:prstGeom>
          <a:noFill/>
          <a:ln w="28575">
            <a:solidFill>
              <a:srgbClr val="FFFF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40"/>
          <p:cNvSpPr>
            <a:spLocks noChangeShapeType="1"/>
          </p:cNvSpPr>
          <p:nvPr/>
        </p:nvSpPr>
        <p:spPr bwMode="auto">
          <a:xfrm>
            <a:off x="1981200" y="3636640"/>
            <a:ext cx="5181600" cy="0"/>
          </a:xfrm>
          <a:prstGeom prst="line">
            <a:avLst/>
          </a:prstGeom>
          <a:noFill/>
          <a:ln w="38100">
            <a:solidFill>
              <a:schemeClr val="tx1"/>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41"/>
          <p:cNvSpPr>
            <a:spLocks noChangeShapeType="1"/>
          </p:cNvSpPr>
          <p:nvPr/>
        </p:nvSpPr>
        <p:spPr bwMode="auto">
          <a:xfrm flipV="1">
            <a:off x="4495800" y="893440"/>
            <a:ext cx="0" cy="2743200"/>
          </a:xfrm>
          <a:prstGeom prst="line">
            <a:avLst/>
          </a:prstGeom>
          <a:noFill/>
          <a:ln w="38100">
            <a:solidFill>
              <a:schemeClr val="tx1"/>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Line 42"/>
          <p:cNvSpPr>
            <a:spLocks noChangeShapeType="1"/>
          </p:cNvSpPr>
          <p:nvPr/>
        </p:nvSpPr>
        <p:spPr bwMode="auto">
          <a:xfrm>
            <a:off x="2286000" y="3408040"/>
            <a:ext cx="1905000" cy="0"/>
          </a:xfrm>
          <a:prstGeom prst="line">
            <a:avLst/>
          </a:prstGeom>
          <a:noFill/>
          <a:ln w="28575">
            <a:solidFill>
              <a:srgbClr val="0000FF"/>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 name="Line 43"/>
          <p:cNvSpPr>
            <a:spLocks noChangeShapeType="1"/>
          </p:cNvSpPr>
          <p:nvPr/>
        </p:nvSpPr>
        <p:spPr bwMode="auto">
          <a:xfrm>
            <a:off x="5029200" y="3255640"/>
            <a:ext cx="1752600" cy="0"/>
          </a:xfrm>
          <a:prstGeom prst="line">
            <a:avLst/>
          </a:prstGeom>
          <a:noFill/>
          <a:ln w="28575">
            <a:solidFill>
              <a:srgbClr val="FF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 name="Line 44"/>
          <p:cNvSpPr>
            <a:spLocks noChangeShapeType="1"/>
          </p:cNvSpPr>
          <p:nvPr/>
        </p:nvSpPr>
        <p:spPr bwMode="auto">
          <a:xfrm>
            <a:off x="2286000" y="1960240"/>
            <a:ext cx="1905000" cy="0"/>
          </a:xfrm>
          <a:prstGeom prst="line">
            <a:avLst/>
          </a:prstGeom>
          <a:noFill/>
          <a:ln w="28575">
            <a:solidFill>
              <a:srgbClr val="FF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 name="Line 45"/>
          <p:cNvSpPr>
            <a:spLocks noChangeShapeType="1"/>
          </p:cNvSpPr>
          <p:nvPr/>
        </p:nvSpPr>
        <p:spPr bwMode="auto">
          <a:xfrm>
            <a:off x="5029200" y="2188840"/>
            <a:ext cx="1752600" cy="0"/>
          </a:xfrm>
          <a:prstGeom prst="line">
            <a:avLst/>
          </a:prstGeom>
          <a:noFill/>
          <a:ln w="28575">
            <a:solidFill>
              <a:srgbClr val="0000FF"/>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 name="Line 46"/>
          <p:cNvSpPr>
            <a:spLocks noChangeShapeType="1"/>
          </p:cNvSpPr>
          <p:nvPr/>
        </p:nvSpPr>
        <p:spPr bwMode="auto">
          <a:xfrm flipH="1">
            <a:off x="3048000" y="1620515"/>
            <a:ext cx="1163638" cy="339725"/>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 name="Line 47"/>
          <p:cNvSpPr>
            <a:spLocks noChangeShapeType="1"/>
          </p:cNvSpPr>
          <p:nvPr/>
        </p:nvSpPr>
        <p:spPr bwMode="auto">
          <a:xfrm flipH="1">
            <a:off x="3048000" y="1404615"/>
            <a:ext cx="1163638" cy="555625"/>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 name="Line 48"/>
          <p:cNvSpPr>
            <a:spLocks noChangeShapeType="1"/>
          </p:cNvSpPr>
          <p:nvPr/>
        </p:nvSpPr>
        <p:spPr bwMode="auto">
          <a:xfrm flipH="1">
            <a:off x="3048000" y="3060378"/>
            <a:ext cx="1163638" cy="347662"/>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 name="Line 49"/>
          <p:cNvSpPr>
            <a:spLocks noChangeShapeType="1"/>
          </p:cNvSpPr>
          <p:nvPr/>
        </p:nvSpPr>
        <p:spPr bwMode="auto">
          <a:xfrm flipH="1">
            <a:off x="3048000" y="2844478"/>
            <a:ext cx="1163638" cy="563562"/>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 name="Line 50"/>
          <p:cNvSpPr>
            <a:spLocks noChangeShapeType="1"/>
          </p:cNvSpPr>
          <p:nvPr/>
        </p:nvSpPr>
        <p:spPr bwMode="auto">
          <a:xfrm>
            <a:off x="4191000" y="1074415"/>
            <a:ext cx="0" cy="25908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 name="Line 51"/>
          <p:cNvSpPr>
            <a:spLocks noChangeShapeType="1"/>
          </p:cNvSpPr>
          <p:nvPr/>
        </p:nvSpPr>
        <p:spPr bwMode="auto">
          <a:xfrm>
            <a:off x="5029200" y="1074415"/>
            <a:ext cx="0" cy="25908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 name="Line 52"/>
          <p:cNvSpPr>
            <a:spLocks noChangeShapeType="1"/>
          </p:cNvSpPr>
          <p:nvPr/>
        </p:nvSpPr>
        <p:spPr bwMode="auto">
          <a:xfrm>
            <a:off x="5029200" y="2722240"/>
            <a:ext cx="1143000" cy="53340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 name="Line 53"/>
          <p:cNvSpPr>
            <a:spLocks noChangeShapeType="1"/>
          </p:cNvSpPr>
          <p:nvPr/>
        </p:nvSpPr>
        <p:spPr bwMode="auto">
          <a:xfrm>
            <a:off x="5029200" y="2341240"/>
            <a:ext cx="1143000" cy="91440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 name="Line 54"/>
          <p:cNvSpPr>
            <a:spLocks noChangeShapeType="1"/>
          </p:cNvSpPr>
          <p:nvPr/>
        </p:nvSpPr>
        <p:spPr bwMode="auto">
          <a:xfrm>
            <a:off x="5029200" y="1655440"/>
            <a:ext cx="1143000" cy="53340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 name="Line 55"/>
          <p:cNvSpPr>
            <a:spLocks noChangeShapeType="1"/>
          </p:cNvSpPr>
          <p:nvPr/>
        </p:nvSpPr>
        <p:spPr bwMode="auto">
          <a:xfrm>
            <a:off x="5029200" y="1274440"/>
            <a:ext cx="1143000" cy="91440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 name="Text Box 56"/>
          <p:cNvSpPr txBox="1">
            <a:spLocks noChangeArrowheads="1"/>
          </p:cNvSpPr>
          <p:nvPr/>
        </p:nvSpPr>
        <p:spPr bwMode="auto">
          <a:xfrm>
            <a:off x="1752600" y="89344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P</a:t>
            </a:r>
            <a:r>
              <a:rPr lang="en-US" altLang="zh-CN" sz="1600" b="1"/>
              <a:t> </a:t>
            </a:r>
            <a:r>
              <a:rPr lang="zh-CN" altLang="en-US" b="1"/>
              <a:t>区</a:t>
            </a:r>
          </a:p>
        </p:txBody>
      </p:sp>
      <p:sp>
        <p:nvSpPr>
          <p:cNvPr id="117" name="Text Box 57"/>
          <p:cNvSpPr txBox="1">
            <a:spLocks noChangeArrowheads="1"/>
          </p:cNvSpPr>
          <p:nvPr/>
        </p:nvSpPr>
        <p:spPr bwMode="auto">
          <a:xfrm>
            <a:off x="6553200" y="89344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N</a:t>
            </a:r>
            <a:r>
              <a:rPr lang="en-US" altLang="zh-CN" sz="1600" b="1"/>
              <a:t> </a:t>
            </a:r>
            <a:r>
              <a:rPr lang="zh-CN" altLang="en-US" b="1"/>
              <a:t>区</a:t>
            </a:r>
          </a:p>
        </p:txBody>
      </p:sp>
      <p:graphicFrame>
        <p:nvGraphicFramePr>
          <p:cNvPr id="118" name="Object 58"/>
          <p:cNvGraphicFramePr>
            <a:graphicFrameLocks noChangeAspect="1"/>
          </p:cNvGraphicFramePr>
          <p:nvPr>
            <p:extLst>
              <p:ext uri="{D42A27DB-BD31-4B8C-83A1-F6EECF244321}">
                <p14:modId xmlns:p14="http://schemas.microsoft.com/office/powerpoint/2010/main" val="4005283236"/>
              </p:ext>
            </p:extLst>
          </p:nvPr>
        </p:nvGraphicFramePr>
        <p:xfrm>
          <a:off x="2638425" y="1122040"/>
          <a:ext cx="827088" cy="500063"/>
        </p:xfrm>
        <a:graphic>
          <a:graphicData uri="http://schemas.openxmlformats.org/presentationml/2006/ole">
            <mc:AlternateContent xmlns:mc="http://schemas.openxmlformats.org/markup-compatibility/2006">
              <mc:Choice xmlns:v="urn:schemas-microsoft-com:vml" Requires="v">
                <p:oleObj spid="_x0000_s4229" name="Equation" r:id="rId11" imgW="314435" imgH="123930" progId="Equation.DSMT4">
                  <p:embed/>
                </p:oleObj>
              </mc:Choice>
              <mc:Fallback>
                <p:oleObj name="Equation" r:id="rId11" imgW="314435" imgH="12393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8425" y="1122040"/>
                        <a:ext cx="827088"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 name="Object 59"/>
          <p:cNvGraphicFramePr>
            <a:graphicFrameLocks noChangeAspect="1"/>
          </p:cNvGraphicFramePr>
          <p:nvPr>
            <p:extLst>
              <p:ext uri="{D42A27DB-BD31-4B8C-83A1-F6EECF244321}">
                <p14:modId xmlns:p14="http://schemas.microsoft.com/office/powerpoint/2010/main" val="3949307425"/>
              </p:ext>
            </p:extLst>
          </p:nvPr>
        </p:nvGraphicFramePr>
        <p:xfrm>
          <a:off x="2554288" y="2341240"/>
          <a:ext cx="893762" cy="500063"/>
        </p:xfrm>
        <a:graphic>
          <a:graphicData uri="http://schemas.openxmlformats.org/presentationml/2006/ole">
            <mc:AlternateContent xmlns:mc="http://schemas.openxmlformats.org/markup-compatibility/2006">
              <mc:Choice xmlns:v="urn:schemas-microsoft-com:vml" Requires="v">
                <p:oleObj spid="_x0000_s4230" name="Equation" r:id="rId13" imgW="314435" imgH="123930" progId="Equation.DSMT4">
                  <p:embed/>
                </p:oleObj>
              </mc:Choice>
              <mc:Fallback>
                <p:oleObj name="Equation" r:id="rId13" imgW="314435" imgH="12393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4288" y="2341240"/>
                        <a:ext cx="893762"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 name="Object 60"/>
          <p:cNvGraphicFramePr>
            <a:graphicFrameLocks noChangeAspect="1"/>
          </p:cNvGraphicFramePr>
          <p:nvPr>
            <p:extLst>
              <p:ext uri="{D42A27DB-BD31-4B8C-83A1-F6EECF244321}">
                <p14:modId xmlns:p14="http://schemas.microsoft.com/office/powerpoint/2010/main" val="280649881"/>
              </p:ext>
            </p:extLst>
          </p:nvPr>
        </p:nvGraphicFramePr>
        <p:xfrm>
          <a:off x="5915025" y="2265040"/>
          <a:ext cx="817563" cy="500063"/>
        </p:xfrm>
        <a:graphic>
          <a:graphicData uri="http://schemas.openxmlformats.org/presentationml/2006/ole">
            <mc:AlternateContent xmlns:mc="http://schemas.openxmlformats.org/markup-compatibility/2006">
              <mc:Choice xmlns:v="urn:schemas-microsoft-com:vml" Requires="v">
                <p:oleObj spid="_x0000_s4231" name="Equation" r:id="rId15" imgW="314435" imgH="123930" progId="Equation.DSMT4">
                  <p:embed/>
                </p:oleObj>
              </mc:Choice>
              <mc:Fallback>
                <p:oleObj name="Equation" r:id="rId15" imgW="314435" imgH="12393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15025" y="2265040"/>
                        <a:ext cx="817563"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 name="Object 61"/>
          <p:cNvGraphicFramePr>
            <a:graphicFrameLocks noChangeAspect="1"/>
          </p:cNvGraphicFramePr>
          <p:nvPr>
            <p:extLst>
              <p:ext uri="{D42A27DB-BD31-4B8C-83A1-F6EECF244321}">
                <p14:modId xmlns:p14="http://schemas.microsoft.com/office/powerpoint/2010/main" val="1354994261"/>
              </p:ext>
            </p:extLst>
          </p:nvPr>
        </p:nvGraphicFramePr>
        <p:xfrm>
          <a:off x="5829300" y="1198240"/>
          <a:ext cx="895350" cy="474663"/>
        </p:xfrm>
        <a:graphic>
          <a:graphicData uri="http://schemas.openxmlformats.org/presentationml/2006/ole">
            <mc:AlternateContent xmlns:mc="http://schemas.openxmlformats.org/markup-compatibility/2006">
              <mc:Choice xmlns:v="urn:schemas-microsoft-com:vml" Requires="v">
                <p:oleObj spid="_x0000_s4232" name="Equation" r:id="rId17" imgW="314435" imgH="114210" progId="Equation.DSMT4">
                  <p:embed/>
                </p:oleObj>
              </mc:Choice>
              <mc:Fallback>
                <p:oleObj name="Equation" r:id="rId17" imgW="314435" imgH="11421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29300" y="1198240"/>
                        <a:ext cx="89535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 name="Line 62"/>
          <p:cNvSpPr>
            <a:spLocks noChangeShapeType="1"/>
          </p:cNvSpPr>
          <p:nvPr/>
        </p:nvSpPr>
        <p:spPr bwMode="auto">
          <a:xfrm>
            <a:off x="3581400" y="1426840"/>
            <a:ext cx="485775" cy="122238"/>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 name="Line 63"/>
          <p:cNvSpPr>
            <a:spLocks noChangeShapeType="1"/>
          </p:cNvSpPr>
          <p:nvPr/>
        </p:nvSpPr>
        <p:spPr bwMode="auto">
          <a:xfrm>
            <a:off x="3505200" y="2646040"/>
            <a:ext cx="561975" cy="342900"/>
          </a:xfrm>
          <a:prstGeom prst="line">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 name="Line 64"/>
          <p:cNvSpPr>
            <a:spLocks noChangeShapeType="1"/>
          </p:cNvSpPr>
          <p:nvPr/>
        </p:nvSpPr>
        <p:spPr bwMode="auto">
          <a:xfrm flipH="1">
            <a:off x="5181600" y="1503040"/>
            <a:ext cx="609600" cy="76200"/>
          </a:xfrm>
          <a:prstGeom prst="line">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 name="Line 65"/>
          <p:cNvSpPr>
            <a:spLocks noChangeShapeType="1"/>
          </p:cNvSpPr>
          <p:nvPr/>
        </p:nvSpPr>
        <p:spPr bwMode="auto">
          <a:xfrm flipH="1">
            <a:off x="5181600" y="2569840"/>
            <a:ext cx="609600" cy="7620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7" name="Object 66"/>
          <p:cNvGraphicFramePr>
            <a:graphicFrameLocks noChangeAspect="1"/>
          </p:cNvGraphicFramePr>
          <p:nvPr>
            <p:extLst>
              <p:ext uri="{D42A27DB-BD31-4B8C-83A1-F6EECF244321}">
                <p14:modId xmlns:p14="http://schemas.microsoft.com/office/powerpoint/2010/main" val="3910403539"/>
              </p:ext>
            </p:extLst>
          </p:nvPr>
        </p:nvGraphicFramePr>
        <p:xfrm>
          <a:off x="7062151" y="3504226"/>
          <a:ext cx="658497" cy="264827"/>
        </p:xfrm>
        <a:graphic>
          <a:graphicData uri="http://schemas.openxmlformats.org/presentationml/2006/ole">
            <mc:AlternateContent xmlns:mc="http://schemas.openxmlformats.org/markup-compatibility/2006">
              <mc:Choice xmlns:v="urn:schemas-microsoft-com:vml" Requires="v">
                <p:oleObj spid="_x0000_s4233" name="Equation" r:id="rId19" imgW="126720" imgH="139680" progId="Equation.DSMT4">
                  <p:embed/>
                </p:oleObj>
              </mc:Choice>
              <mc:Fallback>
                <p:oleObj name="Equation" r:id="rId19" imgW="126720" imgH="139680" progId="Equation.DSMT4">
                  <p:embed/>
                  <p:pic>
                    <p:nvPicPr>
                      <p:cNvPr id="0" name=""/>
                      <p:cNvPicPr>
                        <a:picLocks noChangeAspect="1" noChangeArrowheads="1"/>
                      </p:cNvPicPr>
                      <p:nvPr/>
                    </p:nvPicPr>
                    <p:blipFill>
                      <a:blip r:embed="rId20"/>
                      <a:srcRect/>
                      <a:stretch>
                        <a:fillRect/>
                      </a:stretch>
                    </p:blipFill>
                    <p:spPr bwMode="auto">
                      <a:xfrm>
                        <a:off x="7062151" y="3504226"/>
                        <a:ext cx="658497" cy="264827"/>
                      </a:xfrm>
                      <a:prstGeom prst="rect">
                        <a:avLst/>
                      </a:prstGeom>
                      <a:noFill/>
                      <a:ln>
                        <a:noFill/>
                      </a:ln>
                      <a:effectLst/>
                    </p:spPr>
                  </p:pic>
                </p:oleObj>
              </mc:Fallback>
            </mc:AlternateContent>
          </a:graphicData>
        </a:graphic>
      </p:graphicFrame>
      <p:graphicFrame>
        <p:nvGraphicFramePr>
          <p:cNvPr id="135" name="Object 67"/>
          <p:cNvGraphicFramePr>
            <a:graphicFrameLocks noChangeAspect="1"/>
          </p:cNvGraphicFramePr>
          <p:nvPr>
            <p:extLst>
              <p:ext uri="{D42A27DB-BD31-4B8C-83A1-F6EECF244321}">
                <p14:modId xmlns:p14="http://schemas.microsoft.com/office/powerpoint/2010/main" val="1486954485"/>
              </p:ext>
            </p:extLst>
          </p:nvPr>
        </p:nvGraphicFramePr>
        <p:xfrm>
          <a:off x="1689100" y="1655440"/>
          <a:ext cx="501650" cy="500063"/>
        </p:xfrm>
        <a:graphic>
          <a:graphicData uri="http://schemas.openxmlformats.org/presentationml/2006/ole">
            <mc:AlternateContent xmlns:mc="http://schemas.openxmlformats.org/markup-compatibility/2006">
              <mc:Choice xmlns:v="urn:schemas-microsoft-com:vml" Requires="v">
                <p:oleObj spid="_x0000_s4234" name="Equation" r:id="rId21" imgW="123721" imgH="123930" progId="Equation.DSMT4">
                  <p:embed/>
                </p:oleObj>
              </mc:Choice>
              <mc:Fallback>
                <p:oleObj name="Equation" r:id="rId21" imgW="123721" imgH="12393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89100" y="1655440"/>
                        <a:ext cx="50165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 name="Object 68"/>
          <p:cNvGraphicFramePr>
            <a:graphicFrameLocks noChangeAspect="1"/>
          </p:cNvGraphicFramePr>
          <p:nvPr>
            <p:extLst>
              <p:ext uri="{D42A27DB-BD31-4B8C-83A1-F6EECF244321}">
                <p14:modId xmlns:p14="http://schemas.microsoft.com/office/powerpoint/2010/main" val="3059781850"/>
              </p:ext>
            </p:extLst>
          </p:nvPr>
        </p:nvGraphicFramePr>
        <p:xfrm>
          <a:off x="6858000" y="2950840"/>
          <a:ext cx="500063" cy="473075"/>
        </p:xfrm>
        <a:graphic>
          <a:graphicData uri="http://schemas.openxmlformats.org/presentationml/2006/ole">
            <mc:AlternateContent xmlns:mc="http://schemas.openxmlformats.org/markup-compatibility/2006">
              <mc:Choice xmlns:v="urn:schemas-microsoft-com:vml" Requires="v">
                <p:oleObj spid="_x0000_s4235" name="Equation" r:id="rId23" imgW="123721" imgH="114210" progId="Equation.DSMT4">
                  <p:embed/>
                </p:oleObj>
              </mc:Choice>
              <mc:Fallback>
                <p:oleObj name="Equation" r:id="rId23" imgW="123721" imgH="11421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58000" y="2950840"/>
                        <a:ext cx="500063"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 name="Object 69"/>
          <p:cNvGraphicFramePr>
            <a:graphicFrameLocks noChangeAspect="1"/>
          </p:cNvGraphicFramePr>
          <p:nvPr>
            <p:extLst>
              <p:ext uri="{D42A27DB-BD31-4B8C-83A1-F6EECF244321}">
                <p14:modId xmlns:p14="http://schemas.microsoft.com/office/powerpoint/2010/main" val="2688167137"/>
              </p:ext>
            </p:extLst>
          </p:nvPr>
        </p:nvGraphicFramePr>
        <p:xfrm>
          <a:off x="1778000" y="3103240"/>
          <a:ext cx="449263" cy="500063"/>
        </p:xfrm>
        <a:graphic>
          <a:graphicData uri="http://schemas.openxmlformats.org/presentationml/2006/ole">
            <mc:AlternateContent xmlns:mc="http://schemas.openxmlformats.org/markup-compatibility/2006">
              <mc:Choice xmlns:v="urn:schemas-microsoft-com:vml" Requires="v">
                <p:oleObj spid="_x0000_s4236" name="Equation" r:id="rId25" imgW="104812" imgH="123930" progId="Equation.DSMT4">
                  <p:embed/>
                </p:oleObj>
              </mc:Choice>
              <mc:Fallback>
                <p:oleObj name="Equation" r:id="rId25" imgW="104812" imgH="12393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78000" y="3103240"/>
                        <a:ext cx="449263"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 name="Object 70"/>
          <p:cNvGraphicFramePr>
            <a:graphicFrameLocks noChangeAspect="1"/>
          </p:cNvGraphicFramePr>
          <p:nvPr>
            <p:extLst>
              <p:ext uri="{D42A27DB-BD31-4B8C-83A1-F6EECF244321}">
                <p14:modId xmlns:p14="http://schemas.microsoft.com/office/powerpoint/2010/main" val="3945849627"/>
              </p:ext>
            </p:extLst>
          </p:nvPr>
        </p:nvGraphicFramePr>
        <p:xfrm>
          <a:off x="6946900" y="1884040"/>
          <a:ext cx="449263" cy="473075"/>
        </p:xfrm>
        <a:graphic>
          <a:graphicData uri="http://schemas.openxmlformats.org/presentationml/2006/ole">
            <mc:AlternateContent xmlns:mc="http://schemas.openxmlformats.org/markup-compatibility/2006">
              <mc:Choice xmlns:v="urn:schemas-microsoft-com:vml" Requires="v">
                <p:oleObj spid="_x0000_s4237" name="Equation" r:id="rId27" imgW="104812" imgH="114210" progId="Equation.DSMT4">
                  <p:embed/>
                </p:oleObj>
              </mc:Choice>
              <mc:Fallback>
                <p:oleObj name="Equation" r:id="rId27" imgW="104812" imgH="11421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946900" y="1884040"/>
                        <a:ext cx="449263"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 name="Object 71"/>
          <p:cNvGraphicFramePr>
            <a:graphicFrameLocks noChangeAspect="1"/>
          </p:cNvGraphicFramePr>
          <p:nvPr>
            <p:extLst>
              <p:ext uri="{D42A27DB-BD31-4B8C-83A1-F6EECF244321}">
                <p14:modId xmlns:p14="http://schemas.microsoft.com/office/powerpoint/2010/main" val="1107947003"/>
              </p:ext>
            </p:extLst>
          </p:nvPr>
        </p:nvGraphicFramePr>
        <p:xfrm>
          <a:off x="4133800" y="4653954"/>
          <a:ext cx="898525" cy="503238"/>
        </p:xfrm>
        <a:graphic>
          <a:graphicData uri="http://schemas.openxmlformats.org/presentationml/2006/ole">
            <mc:AlternateContent xmlns:mc="http://schemas.openxmlformats.org/markup-compatibility/2006">
              <mc:Choice xmlns:v="urn:schemas-microsoft-com:vml" Requires="v">
                <p:oleObj spid="_x0000_s4238" name="Equation" r:id="rId29" imgW="314435" imgH="123930" progId="Equation.DSMT4">
                  <p:embed/>
                </p:oleObj>
              </mc:Choice>
              <mc:Fallback>
                <p:oleObj name="Equation" r:id="rId29" imgW="314435" imgH="12393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33800" y="4653954"/>
                        <a:ext cx="89852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 name="Object 72"/>
          <p:cNvGraphicFramePr>
            <a:graphicFrameLocks noChangeAspect="1"/>
          </p:cNvGraphicFramePr>
          <p:nvPr>
            <p:extLst>
              <p:ext uri="{D42A27DB-BD31-4B8C-83A1-F6EECF244321}">
                <p14:modId xmlns:p14="http://schemas.microsoft.com/office/powerpoint/2010/main" val="1246135774"/>
              </p:ext>
            </p:extLst>
          </p:nvPr>
        </p:nvGraphicFramePr>
        <p:xfrm>
          <a:off x="6724600" y="4636492"/>
          <a:ext cx="917575" cy="512762"/>
        </p:xfrm>
        <a:graphic>
          <a:graphicData uri="http://schemas.openxmlformats.org/presentationml/2006/ole">
            <mc:AlternateContent xmlns:mc="http://schemas.openxmlformats.org/markup-compatibility/2006">
              <mc:Choice xmlns:v="urn:schemas-microsoft-com:vml" Requires="v">
                <p:oleObj spid="_x0000_s4239" name="Equation" r:id="rId31" imgW="314435" imgH="123930" progId="Equation.DSMT4">
                  <p:embed/>
                </p:oleObj>
              </mc:Choice>
              <mc:Fallback>
                <p:oleObj name="Equation" r:id="rId31" imgW="314435" imgH="123930"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724600" y="4636492"/>
                        <a:ext cx="917575" cy="512762"/>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pic>
                </p:oleObj>
              </mc:Fallback>
            </mc:AlternateContent>
          </a:graphicData>
        </a:graphic>
      </p:graphicFrame>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0-#ppt_w/2"/>
                                          </p:val>
                                        </p:tav>
                                        <p:tav tm="100000">
                                          <p:val>
                                            <p:strVal val="#ppt_x"/>
                                          </p:val>
                                        </p:tav>
                                      </p:tavLst>
                                    </p:anim>
                                    <p:anim calcmode="lin" valueType="num">
                                      <p:cBhvr additive="base">
                                        <p:cTn id="8"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slide(fromLeft)">
                                      <p:cBhvr>
                                        <p:cTn id="13" dur="500"/>
                                        <p:tgtEl>
                                          <p:spTgt spid="92"/>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slide(fromLeft)">
                                      <p:cBhvr>
                                        <p:cTn id="17" dur="500"/>
                                        <p:tgtEl>
                                          <p:spTgt spid="82"/>
                                        </p:tgtEl>
                                      </p:cBhvr>
                                    </p:animEffec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dissolve">
                                      <p:cBhvr>
                                        <p:cTn id="21" dur="500"/>
                                        <p:tgtEl>
                                          <p:spTgt spid="86"/>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slide(fromBottom)">
                                      <p:cBhvr>
                                        <p:cTn id="26" dur="500"/>
                                        <p:tgtEl>
                                          <p:spTgt spid="110"/>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dissolve">
                                      <p:cBhvr>
                                        <p:cTn id="30" dur="500"/>
                                        <p:tgtEl>
                                          <p:spTgt spid="121"/>
                                        </p:tgtEl>
                                      </p:cBhvr>
                                    </p:animEffect>
                                  </p:childTnLst>
                                </p:cTn>
                              </p:par>
                            </p:childTnLst>
                          </p:cTn>
                        </p:par>
                        <p:par>
                          <p:cTn id="31" fill="hold">
                            <p:stCondLst>
                              <p:cond delay="1000"/>
                            </p:stCondLst>
                            <p:childTnLst>
                              <p:par>
                                <p:cTn id="32" presetID="12" presetClass="entr" presetSubtype="2" fill="hold" grpId="0" nodeType="afterEffect">
                                  <p:stCondLst>
                                    <p:cond delay="0"/>
                                  </p:stCondLst>
                                  <p:childTnLst>
                                    <p:set>
                                      <p:cBhvr>
                                        <p:cTn id="33" dur="1" fill="hold">
                                          <p:stCondLst>
                                            <p:cond delay="0"/>
                                          </p:stCondLst>
                                        </p:cTn>
                                        <p:tgtEl>
                                          <p:spTgt spid="126"/>
                                        </p:tgtEl>
                                        <p:attrNameLst>
                                          <p:attrName>style.visibility</p:attrName>
                                        </p:attrNameLst>
                                      </p:cBhvr>
                                      <p:to>
                                        <p:strVal val="visible"/>
                                      </p:to>
                                    </p:set>
                                    <p:animEffect transition="in" filter="slide(fromRight)">
                                      <p:cBhvr>
                                        <p:cTn id="34" dur="500"/>
                                        <p:tgtEl>
                                          <p:spTgt spid="12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dissolve">
                                      <p:cBhvr>
                                        <p:cTn id="39" dur="500"/>
                                        <p:tgtEl>
                                          <p:spTgt spid="87"/>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slide(fromBottom)">
                                      <p:cBhvr>
                                        <p:cTn id="44" dur="500"/>
                                        <p:tgtEl>
                                          <p:spTgt spid="113"/>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122"/>
                                        </p:tgtEl>
                                        <p:attrNameLst>
                                          <p:attrName>style.visibility</p:attrName>
                                        </p:attrNameLst>
                                      </p:cBhvr>
                                      <p:to>
                                        <p:strVal val="visible"/>
                                      </p:to>
                                    </p:set>
                                    <p:animEffect transition="in" filter="dissolve">
                                      <p:cBhvr>
                                        <p:cTn id="48" dur="500"/>
                                        <p:tgtEl>
                                          <p:spTgt spid="122"/>
                                        </p:tgtEl>
                                      </p:cBhvr>
                                    </p:animEffect>
                                  </p:childTnLst>
                                </p:cTn>
                              </p:par>
                            </p:childTnLst>
                          </p:cTn>
                        </p:par>
                        <p:par>
                          <p:cTn id="49" fill="hold">
                            <p:stCondLst>
                              <p:cond delay="1000"/>
                            </p:stCondLst>
                            <p:childTnLst>
                              <p:par>
                                <p:cTn id="50" presetID="12" presetClass="entr" presetSubtype="2" fill="hold" grpId="0" nodeType="after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slide(fromRight)">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slide(fromLeft)">
                                      <p:cBhvr>
                                        <p:cTn id="57" dur="500"/>
                                        <p:tgtEl>
                                          <p:spTgt spid="84"/>
                                        </p:tgtEl>
                                      </p:cBhvr>
                                    </p:animEffect>
                                  </p:childTnLst>
                                </p:cTn>
                              </p:par>
                            </p:childTnLst>
                          </p:cTn>
                        </p:par>
                        <p:par>
                          <p:cTn id="58" fill="hold">
                            <p:stCondLst>
                              <p:cond delay="500"/>
                            </p:stCondLst>
                            <p:childTnLst>
                              <p:par>
                                <p:cTn id="59" presetID="9" presetClass="entr" presetSubtype="0" fill="hold" nodeType="after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dissolve">
                                      <p:cBhvr>
                                        <p:cTn id="61" dur="500"/>
                                        <p:tgtEl>
                                          <p:spTgt spid="139"/>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slide(fromBottom)">
                                      <p:cBhvr>
                                        <p:cTn id="66" dur="500"/>
                                        <p:tgtEl>
                                          <p:spTgt spid="106"/>
                                        </p:tgtEl>
                                      </p:cBhvr>
                                    </p:animEffect>
                                  </p:childTnLst>
                                </p:cTn>
                              </p:par>
                            </p:childTnLst>
                          </p:cTn>
                        </p:par>
                        <p:par>
                          <p:cTn id="67" fill="hold">
                            <p:stCondLst>
                              <p:cond delay="500"/>
                            </p:stCondLst>
                            <p:childTnLst>
                              <p:par>
                                <p:cTn id="68" presetID="9" presetClass="entr" presetSubtype="0" fill="hold" nodeType="afterEffect">
                                  <p:stCondLst>
                                    <p:cond delay="0"/>
                                  </p:stCondLst>
                                  <p:childTnLst>
                                    <p:set>
                                      <p:cBhvr>
                                        <p:cTn id="69" dur="1" fill="hold">
                                          <p:stCondLst>
                                            <p:cond delay="0"/>
                                          </p:stCondLst>
                                        </p:cTn>
                                        <p:tgtEl>
                                          <p:spTgt spid="119"/>
                                        </p:tgtEl>
                                        <p:attrNameLst>
                                          <p:attrName>style.visibility</p:attrName>
                                        </p:attrNameLst>
                                      </p:cBhvr>
                                      <p:to>
                                        <p:strVal val="visible"/>
                                      </p:to>
                                    </p:set>
                                    <p:animEffect transition="in" filter="dissolve">
                                      <p:cBhvr>
                                        <p:cTn id="70" dur="500"/>
                                        <p:tgtEl>
                                          <p:spTgt spid="119"/>
                                        </p:tgtEl>
                                      </p:cBhvr>
                                    </p:animEffect>
                                  </p:childTnLst>
                                </p:cTn>
                              </p:par>
                            </p:childTnLst>
                          </p:cTn>
                        </p:par>
                        <p:par>
                          <p:cTn id="71" fill="hold">
                            <p:stCondLst>
                              <p:cond delay="1000"/>
                            </p:stCondLst>
                            <p:childTnLst>
                              <p:par>
                                <p:cTn id="72" presetID="12" presetClass="entr" presetSubtype="8" fill="hold" grpId="0" nodeType="after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slide(fromLeft)">
                                      <p:cBhvr>
                                        <p:cTn id="74" dur="500"/>
                                        <p:tgtEl>
                                          <p:spTgt spid="124"/>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141"/>
                                        </p:tgtEl>
                                        <p:attrNameLst>
                                          <p:attrName>style.visibility</p:attrName>
                                        </p:attrNameLst>
                                      </p:cBhvr>
                                      <p:to>
                                        <p:strVal val="visible"/>
                                      </p:to>
                                    </p:set>
                                    <p:animEffect transition="in" filter="dissolve">
                                      <p:cBhvr>
                                        <p:cTn id="79" dur="500"/>
                                        <p:tgtEl>
                                          <p:spTgt spid="141"/>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103"/>
                                        </p:tgtEl>
                                        <p:attrNameLst>
                                          <p:attrName>style.visibility</p:attrName>
                                        </p:attrNameLst>
                                      </p:cBhvr>
                                      <p:to>
                                        <p:strVal val="visible"/>
                                      </p:to>
                                    </p:set>
                                    <p:animEffect transition="in" filter="slide(fromBottom)">
                                      <p:cBhvr>
                                        <p:cTn id="84" dur="500"/>
                                        <p:tgtEl>
                                          <p:spTgt spid="103"/>
                                        </p:tgtEl>
                                      </p:cBhvr>
                                    </p:animEffect>
                                  </p:childTnLst>
                                </p:cTn>
                              </p:par>
                            </p:childTnLst>
                          </p:cTn>
                        </p:par>
                        <p:par>
                          <p:cTn id="85" fill="hold">
                            <p:stCondLst>
                              <p:cond delay="500"/>
                            </p:stCondLst>
                            <p:childTnLst>
                              <p:par>
                                <p:cTn id="86" presetID="9" presetClass="entr" presetSubtype="0" fill="hold" nodeType="afterEffect">
                                  <p:stCondLst>
                                    <p:cond delay="0"/>
                                  </p:stCondLst>
                                  <p:childTnLst>
                                    <p:set>
                                      <p:cBhvr>
                                        <p:cTn id="87" dur="1" fill="hold">
                                          <p:stCondLst>
                                            <p:cond delay="0"/>
                                          </p:stCondLst>
                                        </p:cTn>
                                        <p:tgtEl>
                                          <p:spTgt spid="118"/>
                                        </p:tgtEl>
                                        <p:attrNameLst>
                                          <p:attrName>style.visibility</p:attrName>
                                        </p:attrNameLst>
                                      </p:cBhvr>
                                      <p:to>
                                        <p:strVal val="visible"/>
                                      </p:to>
                                    </p:set>
                                    <p:animEffect transition="in" filter="dissolve">
                                      <p:cBhvr>
                                        <p:cTn id="88" dur="500"/>
                                        <p:tgtEl>
                                          <p:spTgt spid="118"/>
                                        </p:tgtEl>
                                      </p:cBhvr>
                                    </p:animEffect>
                                  </p:childTnLst>
                                </p:cTn>
                              </p:par>
                            </p:childTnLst>
                          </p:cTn>
                        </p:par>
                        <p:par>
                          <p:cTn id="89" fill="hold">
                            <p:stCondLst>
                              <p:cond delay="1000"/>
                            </p:stCondLst>
                            <p:childTnLst>
                              <p:par>
                                <p:cTn id="90" presetID="12" presetClass="entr" presetSubtype="8" fill="hold" grpId="0" nodeType="afterEffect">
                                  <p:stCondLst>
                                    <p:cond delay="0"/>
                                  </p:stCondLst>
                                  <p:childTnLst>
                                    <p:set>
                                      <p:cBhvr>
                                        <p:cTn id="91" dur="1" fill="hold">
                                          <p:stCondLst>
                                            <p:cond delay="0"/>
                                          </p:stCondLst>
                                        </p:cTn>
                                        <p:tgtEl>
                                          <p:spTgt spid="123"/>
                                        </p:tgtEl>
                                        <p:attrNameLst>
                                          <p:attrName>style.visibility</p:attrName>
                                        </p:attrNameLst>
                                      </p:cBhvr>
                                      <p:to>
                                        <p:strVal val="visible"/>
                                      </p:to>
                                    </p:set>
                                    <p:animEffect transition="in" filter="slide(fromLeft)">
                                      <p:cBhvr>
                                        <p:cTn id="92" dur="500"/>
                                        <p:tgtEl>
                                          <p:spTgt spid="123"/>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88"/>
                                        </p:tgtEl>
                                        <p:attrNameLst>
                                          <p:attrName>style.visibility</p:attrName>
                                        </p:attrNameLst>
                                      </p:cBhvr>
                                      <p:to>
                                        <p:strVal val="visible"/>
                                      </p:to>
                                    </p:set>
                                    <p:anim calcmode="lin" valueType="num">
                                      <p:cBhvr additive="base">
                                        <p:cTn id="97" dur="500" fill="hold"/>
                                        <p:tgtEl>
                                          <p:spTgt spid="88"/>
                                        </p:tgtEl>
                                        <p:attrNameLst>
                                          <p:attrName>ppt_x</p:attrName>
                                        </p:attrNameLst>
                                      </p:cBhvr>
                                      <p:tavLst>
                                        <p:tav tm="0">
                                          <p:val>
                                            <p:strVal val="0-#ppt_w/2"/>
                                          </p:val>
                                        </p:tav>
                                        <p:tav tm="100000">
                                          <p:val>
                                            <p:strVal val="#ppt_x"/>
                                          </p:val>
                                        </p:tav>
                                      </p:tavLst>
                                    </p:anim>
                                    <p:anim calcmode="lin" valueType="num">
                                      <p:cBhvr additive="base">
                                        <p:cTn id="98"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utoUpdateAnimBg="0"/>
      <p:bldP spid="84" grpId="0" autoUpdateAnimBg="0"/>
      <p:bldP spid="92" grpId="0" animBg="1"/>
      <p:bldP spid="103" grpId="0" animBg="1"/>
      <p:bldP spid="106" grpId="0" animBg="1"/>
      <p:bldP spid="110" grpId="0" animBg="1"/>
      <p:bldP spid="113" grpId="0" animBg="1"/>
      <p:bldP spid="123" grpId="0" animBg="1"/>
      <p:bldP spid="124" grpId="0" animBg="1"/>
      <p:bldP spid="125" grpId="0" animBg="1"/>
      <p:bldP spid="12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 name="Rectangle 29"/>
          <p:cNvSpPr>
            <a:spLocks noChangeArrowheads="1"/>
          </p:cNvSpPr>
          <p:nvPr/>
        </p:nvSpPr>
        <p:spPr bwMode="auto">
          <a:xfrm>
            <a:off x="684213" y="123825"/>
            <a:ext cx="7591425" cy="3457575"/>
          </a:xfrm>
          <a:prstGeom prst="rect">
            <a:avLst/>
          </a:prstGeom>
          <a:solidFill>
            <a:srgbClr val="FFFF00"/>
          </a:solidFill>
          <a:ln w="25400">
            <a:solidFill>
              <a:srgbClr val="000000"/>
            </a:solidFill>
          </a:ln>
          <a:effectLst/>
          <a:extLst/>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cxnSp>
        <p:nvCxnSpPr>
          <p:cNvPr id="5123" name="直接箭头连接符 5"/>
          <p:cNvCxnSpPr>
            <a:cxnSpLocks noChangeShapeType="1"/>
          </p:cNvCxnSpPr>
          <p:nvPr/>
        </p:nvCxnSpPr>
        <p:spPr bwMode="auto">
          <a:xfrm>
            <a:off x="1839913" y="1854200"/>
            <a:ext cx="1812925" cy="0"/>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4" name="直接箭头连接符 7"/>
          <p:cNvCxnSpPr>
            <a:cxnSpLocks noChangeShapeType="1"/>
          </p:cNvCxnSpPr>
          <p:nvPr/>
        </p:nvCxnSpPr>
        <p:spPr bwMode="auto">
          <a:xfrm flipH="1" flipV="1">
            <a:off x="1830388" y="269875"/>
            <a:ext cx="9525" cy="1584325"/>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5" name="任意多边形 11"/>
          <p:cNvSpPr>
            <a:spLocks/>
          </p:cNvSpPr>
          <p:nvPr/>
        </p:nvSpPr>
        <p:spPr bwMode="auto">
          <a:xfrm>
            <a:off x="1846263" y="566738"/>
            <a:ext cx="1174750" cy="1285875"/>
          </a:xfrm>
          <a:custGeom>
            <a:avLst/>
            <a:gdLst>
              <a:gd name="T0" fmla="*/ 0 w 1174458"/>
              <a:gd name="T1" fmla="*/ 1278375 h 1285330"/>
              <a:gd name="T2" fmla="*/ 672121 w 1174458"/>
              <a:gd name="T3" fmla="*/ 1101757 h 1285330"/>
              <a:gd name="T4" fmla="*/ 1176210 w 1174458"/>
              <a:gd name="T5" fmla="*/ 0 h 1285330"/>
              <a:gd name="T6" fmla="*/ 1176210 w 1174458"/>
              <a:gd name="T7" fmla="*/ 0 h 12853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4458" h="1285330">
                <a:moveTo>
                  <a:pt x="0" y="1275127"/>
                </a:moveTo>
                <a:cubicBezTo>
                  <a:pt x="237688" y="1293303"/>
                  <a:pt x="475376" y="1311479"/>
                  <a:pt x="671119" y="1098958"/>
                </a:cubicBezTo>
                <a:cubicBezTo>
                  <a:pt x="866862" y="886437"/>
                  <a:pt x="1174458" y="0"/>
                  <a:pt x="1174458" y="0"/>
                </a:cubicBezTo>
              </a:path>
            </a:pathLst>
          </a:custGeom>
          <a:noFill/>
          <a:ln w="25400" cap="flat" cmpd="sng" algn="ctr">
            <a:solidFill>
              <a:srgbClr val="000000"/>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6" name="椭圆 12"/>
          <p:cNvSpPr>
            <a:spLocks noChangeArrowheads="1"/>
          </p:cNvSpPr>
          <p:nvPr/>
        </p:nvSpPr>
        <p:spPr bwMode="auto">
          <a:xfrm>
            <a:off x="2716213" y="1209675"/>
            <a:ext cx="60325" cy="73025"/>
          </a:xfrm>
          <a:prstGeom prst="ellipse">
            <a:avLst/>
          </a:prstGeom>
          <a:solidFill>
            <a:srgbClr val="000000"/>
          </a:solidFill>
          <a:ln w="25400" algn="ctr">
            <a:solidFill>
              <a:srgbClr val="000000"/>
            </a:solidFill>
            <a:miter lim="800000"/>
            <a:headEnd/>
            <a:tailEnd/>
          </a:ln>
        </p:spPr>
        <p:txBody>
          <a:bodyPr wrap="none"/>
          <a:lstStyle/>
          <a:p>
            <a:endParaRPr lang="zh-CN" altLang="en-US"/>
          </a:p>
        </p:txBody>
      </p:sp>
      <p:cxnSp>
        <p:nvCxnSpPr>
          <p:cNvPr id="15" name="直接连接符 14"/>
          <p:cNvCxnSpPr>
            <a:cxnSpLocks noChangeShapeType="1"/>
          </p:cNvCxnSpPr>
          <p:nvPr/>
        </p:nvCxnSpPr>
        <p:spPr bwMode="auto">
          <a:xfrm flipH="1">
            <a:off x="2497138" y="846138"/>
            <a:ext cx="455612" cy="936625"/>
          </a:xfrm>
          <a:prstGeom prst="line">
            <a:avLst/>
          </a:prstGeom>
          <a:noFill/>
          <a:ln w="1270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8" name="直接连接符 21"/>
          <p:cNvCxnSpPr>
            <a:cxnSpLocks noChangeShapeType="1"/>
            <a:stCxn id="5126" idx="6"/>
          </p:cNvCxnSpPr>
          <p:nvPr/>
        </p:nvCxnSpPr>
        <p:spPr bwMode="auto">
          <a:xfrm>
            <a:off x="2776538" y="1246188"/>
            <a:ext cx="0" cy="2224087"/>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9" name="直接连接符 147"/>
          <p:cNvCxnSpPr>
            <a:cxnSpLocks noChangeShapeType="1"/>
          </p:cNvCxnSpPr>
          <p:nvPr/>
        </p:nvCxnSpPr>
        <p:spPr bwMode="auto">
          <a:xfrm>
            <a:off x="2614613" y="1493838"/>
            <a:ext cx="0" cy="1976437"/>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 name="直接连接符 148"/>
          <p:cNvCxnSpPr>
            <a:cxnSpLocks noChangeShapeType="1"/>
          </p:cNvCxnSpPr>
          <p:nvPr/>
        </p:nvCxnSpPr>
        <p:spPr bwMode="auto">
          <a:xfrm>
            <a:off x="2901950" y="990600"/>
            <a:ext cx="3175" cy="2479675"/>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1" name="直接箭头连接符 149"/>
          <p:cNvCxnSpPr>
            <a:cxnSpLocks noChangeShapeType="1"/>
          </p:cNvCxnSpPr>
          <p:nvPr/>
        </p:nvCxnSpPr>
        <p:spPr bwMode="auto">
          <a:xfrm>
            <a:off x="1830388" y="2359025"/>
            <a:ext cx="1812925" cy="0"/>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2" name="直接箭头连接符 25"/>
          <p:cNvCxnSpPr>
            <a:cxnSpLocks noChangeShapeType="1"/>
          </p:cNvCxnSpPr>
          <p:nvPr/>
        </p:nvCxnSpPr>
        <p:spPr bwMode="auto">
          <a:xfrm>
            <a:off x="1846263" y="2359025"/>
            <a:ext cx="0" cy="1111250"/>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1" name="Text Box 76"/>
          <p:cNvSpPr txBox="1">
            <a:spLocks noChangeArrowheads="1"/>
          </p:cNvSpPr>
          <p:nvPr/>
        </p:nvSpPr>
        <p:spPr bwMode="auto">
          <a:xfrm>
            <a:off x="3292475" y="1782763"/>
            <a:ext cx="609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dirty="0" err="1" smtClean="0">
                <a:solidFill>
                  <a:srgbClr val="000000"/>
                </a:solidFill>
              </a:rPr>
              <a:t>V</a:t>
            </a:r>
            <a:r>
              <a:rPr lang="en-US" altLang="zh-CN" kern="0" baseline="-25000" dirty="0" err="1" smtClean="0">
                <a:solidFill>
                  <a:srgbClr val="000000"/>
                </a:solidFill>
              </a:rPr>
              <a:t>a</a:t>
            </a:r>
            <a:endParaRPr lang="en-US" altLang="zh-CN" kern="0" baseline="-25000" dirty="0" smtClean="0">
              <a:solidFill>
                <a:srgbClr val="000000"/>
              </a:solidFill>
            </a:endParaRPr>
          </a:p>
        </p:txBody>
      </p:sp>
      <p:sp>
        <p:nvSpPr>
          <p:cNvPr id="152" name="Text Box 76"/>
          <p:cNvSpPr txBox="1">
            <a:spLocks noChangeArrowheads="1"/>
          </p:cNvSpPr>
          <p:nvPr/>
        </p:nvSpPr>
        <p:spPr bwMode="auto">
          <a:xfrm>
            <a:off x="1441450" y="123825"/>
            <a:ext cx="57785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sz="2000" i="1" kern="0" dirty="0" smtClean="0">
                <a:solidFill>
                  <a:srgbClr val="000000"/>
                </a:solidFill>
              </a:rPr>
              <a:t>I</a:t>
            </a:r>
            <a:endParaRPr lang="en-US" altLang="zh-CN" sz="2000" kern="0" baseline="-25000" dirty="0" smtClean="0">
              <a:solidFill>
                <a:srgbClr val="000000"/>
              </a:solidFill>
            </a:endParaRPr>
          </a:p>
        </p:txBody>
      </p:sp>
      <p:sp>
        <p:nvSpPr>
          <p:cNvPr id="154" name="Text Box 76"/>
          <p:cNvSpPr txBox="1">
            <a:spLocks noChangeArrowheads="1"/>
          </p:cNvSpPr>
          <p:nvPr/>
        </p:nvSpPr>
        <p:spPr bwMode="auto">
          <a:xfrm>
            <a:off x="5626100" y="1782763"/>
            <a:ext cx="835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sz="2000" i="1" kern="0" dirty="0">
                <a:solidFill>
                  <a:srgbClr val="000000"/>
                </a:solidFill>
              </a:rPr>
              <a:t>time</a:t>
            </a:r>
            <a:endParaRPr lang="en-US" altLang="zh-CN" sz="2000" kern="0" baseline="-25000" dirty="0">
              <a:solidFill>
                <a:srgbClr val="000000"/>
              </a:solidFill>
            </a:endParaRPr>
          </a:p>
        </p:txBody>
      </p:sp>
      <p:sp>
        <p:nvSpPr>
          <p:cNvPr id="5136" name="任意多边形 26"/>
          <p:cNvSpPr>
            <a:spLocks/>
          </p:cNvSpPr>
          <p:nvPr/>
        </p:nvSpPr>
        <p:spPr bwMode="auto">
          <a:xfrm>
            <a:off x="2609850" y="2371725"/>
            <a:ext cx="293688" cy="1098550"/>
          </a:xfrm>
          <a:custGeom>
            <a:avLst/>
            <a:gdLst>
              <a:gd name="T0" fmla="*/ 176334 w 293644"/>
              <a:gd name="T1" fmla="*/ 0 h 1098958"/>
              <a:gd name="T2" fmla="*/ 8404 w 293644"/>
              <a:gd name="T3" fmla="*/ 108817 h 1098958"/>
              <a:gd name="T4" fmla="*/ 176334 w 293644"/>
              <a:gd name="T5" fmla="*/ 251112 h 1098958"/>
              <a:gd name="T6" fmla="*/ 293887 w 293644"/>
              <a:gd name="T7" fmla="*/ 351552 h 1098958"/>
              <a:gd name="T8" fmla="*/ 184735 w 293644"/>
              <a:gd name="T9" fmla="*/ 460369 h 1098958"/>
              <a:gd name="T10" fmla="*/ 25200 w 293644"/>
              <a:gd name="T11" fmla="*/ 560811 h 1098958"/>
              <a:gd name="T12" fmla="*/ 159544 w 293644"/>
              <a:gd name="T13" fmla="*/ 703107 h 1098958"/>
              <a:gd name="T14" fmla="*/ 293887 w 293644"/>
              <a:gd name="T15" fmla="*/ 778440 h 1098958"/>
              <a:gd name="T16" fmla="*/ 167939 w 293644"/>
              <a:gd name="T17" fmla="*/ 887253 h 1098958"/>
              <a:gd name="T18" fmla="*/ 9 w 293644"/>
              <a:gd name="T19" fmla="*/ 954216 h 1098958"/>
              <a:gd name="T20" fmla="*/ 159544 w 293644"/>
              <a:gd name="T21" fmla="*/ 1096512 h 1098958"/>
              <a:gd name="T22" fmla="*/ 159544 w 293644"/>
              <a:gd name="T23" fmla="*/ 1096512 h 10989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3644" h="1098958">
                <a:moveTo>
                  <a:pt x="176178" y="0"/>
                </a:moveTo>
                <a:cubicBezTo>
                  <a:pt x="92288" y="33556"/>
                  <a:pt x="8398" y="67112"/>
                  <a:pt x="8398" y="109057"/>
                </a:cubicBezTo>
                <a:cubicBezTo>
                  <a:pt x="8398" y="151002"/>
                  <a:pt x="176178" y="251670"/>
                  <a:pt x="176178" y="251670"/>
                </a:cubicBezTo>
                <a:cubicBezTo>
                  <a:pt x="223716" y="292217"/>
                  <a:pt x="292225" y="317384"/>
                  <a:pt x="293623" y="352338"/>
                </a:cubicBezTo>
                <a:cubicBezTo>
                  <a:pt x="295021" y="387292"/>
                  <a:pt x="229308" y="426441"/>
                  <a:pt x="184567" y="461395"/>
                </a:cubicBezTo>
                <a:cubicBezTo>
                  <a:pt x="139826" y="496349"/>
                  <a:pt x="29371" y="521515"/>
                  <a:pt x="25176" y="562062"/>
                </a:cubicBezTo>
                <a:cubicBezTo>
                  <a:pt x="20981" y="602609"/>
                  <a:pt x="114659" y="668323"/>
                  <a:pt x="159400" y="704675"/>
                </a:cubicBezTo>
                <a:cubicBezTo>
                  <a:pt x="204141" y="741027"/>
                  <a:pt x="292225" y="749416"/>
                  <a:pt x="293623" y="780176"/>
                </a:cubicBezTo>
                <a:cubicBezTo>
                  <a:pt x="295021" y="810936"/>
                  <a:pt x="216725" y="859872"/>
                  <a:pt x="167789" y="889233"/>
                </a:cubicBezTo>
                <a:cubicBezTo>
                  <a:pt x="118853" y="918594"/>
                  <a:pt x="1407" y="921391"/>
                  <a:pt x="9" y="956345"/>
                </a:cubicBezTo>
                <a:cubicBezTo>
                  <a:pt x="-1389" y="991299"/>
                  <a:pt x="159400" y="1098958"/>
                  <a:pt x="159400" y="1098958"/>
                </a:cubicBezTo>
              </a:path>
            </a:pathLst>
          </a:custGeom>
          <a:noFill/>
          <a:ln w="25400" cap="flat" cmpd="sng" algn="ctr">
            <a:solidFill>
              <a:srgbClr val="000000"/>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5137" name="直接连接符 154"/>
          <p:cNvCxnSpPr>
            <a:cxnSpLocks noChangeShapeType="1"/>
          </p:cNvCxnSpPr>
          <p:nvPr/>
        </p:nvCxnSpPr>
        <p:spPr bwMode="auto">
          <a:xfrm>
            <a:off x="2776538" y="1246188"/>
            <a:ext cx="3298825" cy="0"/>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8" name="直接连接符 155"/>
          <p:cNvCxnSpPr>
            <a:cxnSpLocks noChangeShapeType="1"/>
          </p:cNvCxnSpPr>
          <p:nvPr/>
        </p:nvCxnSpPr>
        <p:spPr bwMode="auto">
          <a:xfrm flipV="1">
            <a:off x="2614613" y="1493838"/>
            <a:ext cx="3460750" cy="1587"/>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9" name="直接连接符 156"/>
          <p:cNvCxnSpPr>
            <a:cxnSpLocks noChangeShapeType="1"/>
          </p:cNvCxnSpPr>
          <p:nvPr/>
        </p:nvCxnSpPr>
        <p:spPr bwMode="auto">
          <a:xfrm>
            <a:off x="2879725" y="990600"/>
            <a:ext cx="3195638" cy="0"/>
          </a:xfrm>
          <a:prstGeom prst="line">
            <a:avLst/>
          </a:prstGeom>
          <a:noFill/>
          <a:ln w="12700" algn="ctr">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0" name="直接箭头连接符 157"/>
          <p:cNvCxnSpPr>
            <a:cxnSpLocks noChangeShapeType="1"/>
          </p:cNvCxnSpPr>
          <p:nvPr/>
        </p:nvCxnSpPr>
        <p:spPr bwMode="auto">
          <a:xfrm>
            <a:off x="4262438" y="1852613"/>
            <a:ext cx="1812925" cy="0"/>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 name="直接箭头连接符 158"/>
          <p:cNvCxnSpPr>
            <a:cxnSpLocks noChangeShapeType="1"/>
          </p:cNvCxnSpPr>
          <p:nvPr/>
        </p:nvCxnSpPr>
        <p:spPr bwMode="auto">
          <a:xfrm flipH="1" flipV="1">
            <a:off x="4252913" y="269875"/>
            <a:ext cx="9525" cy="1584325"/>
          </a:xfrm>
          <a:prstGeom prst="straightConnector1">
            <a:avLst/>
          </a:prstGeom>
          <a:noFill/>
          <a:ln w="25400" algn="ctr">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Text Box 76"/>
          <p:cNvSpPr txBox="1">
            <a:spLocks noChangeArrowheads="1"/>
          </p:cNvSpPr>
          <p:nvPr/>
        </p:nvSpPr>
        <p:spPr bwMode="auto">
          <a:xfrm>
            <a:off x="3902075" y="166688"/>
            <a:ext cx="577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sz="2000" i="1" kern="0" dirty="0" smtClean="0">
                <a:solidFill>
                  <a:srgbClr val="000000"/>
                </a:solidFill>
              </a:rPr>
              <a:t>I</a:t>
            </a:r>
            <a:endParaRPr lang="en-US" altLang="zh-CN" sz="2000" kern="0" baseline="-25000" dirty="0" smtClean="0">
              <a:solidFill>
                <a:srgbClr val="000000"/>
              </a:solidFill>
            </a:endParaRPr>
          </a:p>
        </p:txBody>
      </p:sp>
      <p:sp>
        <p:nvSpPr>
          <p:cNvPr id="161" name="Text Box 76"/>
          <p:cNvSpPr txBox="1">
            <a:spLocks noChangeArrowheads="1"/>
          </p:cNvSpPr>
          <p:nvPr/>
        </p:nvSpPr>
        <p:spPr bwMode="auto">
          <a:xfrm>
            <a:off x="1182688" y="3057525"/>
            <a:ext cx="8366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sz="2000" i="1" kern="0" dirty="0">
                <a:solidFill>
                  <a:srgbClr val="000000"/>
                </a:solidFill>
              </a:rPr>
              <a:t>time</a:t>
            </a:r>
            <a:endParaRPr lang="en-US" altLang="zh-CN" sz="2000" kern="0" baseline="-25000" dirty="0">
              <a:solidFill>
                <a:srgbClr val="000000"/>
              </a:solidFill>
            </a:endParaRPr>
          </a:p>
        </p:txBody>
      </p:sp>
      <p:sp>
        <p:nvSpPr>
          <p:cNvPr id="163" name="Text Box 76"/>
          <p:cNvSpPr txBox="1">
            <a:spLocks noChangeArrowheads="1"/>
          </p:cNvSpPr>
          <p:nvPr/>
        </p:nvSpPr>
        <p:spPr bwMode="auto">
          <a:xfrm>
            <a:off x="3292475" y="2359025"/>
            <a:ext cx="609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50000"/>
              </a:spcBef>
              <a:spcAft>
                <a:spcPts val="0"/>
              </a:spcAft>
              <a:defRPr/>
            </a:pPr>
            <a:r>
              <a:rPr lang="en-US" altLang="zh-CN" i="1" kern="0" dirty="0" err="1" smtClean="0">
                <a:solidFill>
                  <a:srgbClr val="000000"/>
                </a:solidFill>
              </a:rPr>
              <a:t>V</a:t>
            </a:r>
            <a:r>
              <a:rPr lang="en-US" altLang="zh-CN" kern="0" baseline="-25000" dirty="0" err="1" smtClean="0">
                <a:solidFill>
                  <a:srgbClr val="000000"/>
                </a:solidFill>
              </a:rPr>
              <a:t>a</a:t>
            </a:r>
            <a:endParaRPr lang="en-US" altLang="zh-CN" kern="0" baseline="-25000" dirty="0" smtClean="0">
              <a:solidFill>
                <a:srgbClr val="000000"/>
              </a:solidFill>
            </a:endParaRPr>
          </a:p>
        </p:txBody>
      </p:sp>
      <p:sp>
        <p:nvSpPr>
          <p:cNvPr id="67" name="Freeform 60"/>
          <p:cNvSpPr>
            <a:spLocks/>
          </p:cNvSpPr>
          <p:nvPr/>
        </p:nvSpPr>
        <p:spPr bwMode="auto">
          <a:xfrm>
            <a:off x="4295775" y="990600"/>
            <a:ext cx="609600" cy="490538"/>
          </a:xfrm>
          <a:custGeom>
            <a:avLst/>
            <a:gdLst>
              <a:gd name="T0" fmla="*/ 0 w 142"/>
              <a:gd name="T1" fmla="*/ 32 h 64"/>
              <a:gd name="T2" fmla="*/ 26 w 142"/>
              <a:gd name="T3" fmla="*/ 0 h 64"/>
              <a:gd name="T4" fmla="*/ 63 w 142"/>
              <a:gd name="T5" fmla="*/ 32 h 64"/>
              <a:gd name="T6" fmla="*/ 100 w 142"/>
              <a:gd name="T7" fmla="*/ 63 h 64"/>
              <a:gd name="T8" fmla="*/ 142 w 142"/>
              <a:gd name="T9" fmla="*/ 26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64">
                <a:moveTo>
                  <a:pt x="0" y="32"/>
                </a:moveTo>
                <a:cubicBezTo>
                  <a:pt x="8" y="16"/>
                  <a:pt x="16" y="0"/>
                  <a:pt x="26" y="0"/>
                </a:cubicBezTo>
                <a:cubicBezTo>
                  <a:pt x="36" y="0"/>
                  <a:pt x="51" y="22"/>
                  <a:pt x="63" y="32"/>
                </a:cubicBezTo>
                <a:cubicBezTo>
                  <a:pt x="75" y="42"/>
                  <a:pt x="87" y="64"/>
                  <a:pt x="100" y="63"/>
                </a:cubicBezTo>
                <a:cubicBezTo>
                  <a:pt x="113" y="62"/>
                  <a:pt x="135" y="34"/>
                  <a:pt x="142" y="26"/>
                </a:cubicBezTo>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70" name="Freeform 60"/>
          <p:cNvSpPr>
            <a:spLocks/>
          </p:cNvSpPr>
          <p:nvPr/>
        </p:nvSpPr>
        <p:spPr bwMode="auto">
          <a:xfrm>
            <a:off x="4899025" y="1001713"/>
            <a:ext cx="609600" cy="488950"/>
          </a:xfrm>
          <a:custGeom>
            <a:avLst/>
            <a:gdLst>
              <a:gd name="T0" fmla="*/ 0 w 142"/>
              <a:gd name="T1" fmla="*/ 32 h 64"/>
              <a:gd name="T2" fmla="*/ 26 w 142"/>
              <a:gd name="T3" fmla="*/ 0 h 64"/>
              <a:gd name="T4" fmla="*/ 63 w 142"/>
              <a:gd name="T5" fmla="*/ 32 h 64"/>
              <a:gd name="T6" fmla="*/ 100 w 142"/>
              <a:gd name="T7" fmla="*/ 63 h 64"/>
              <a:gd name="T8" fmla="*/ 142 w 142"/>
              <a:gd name="T9" fmla="*/ 26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64">
                <a:moveTo>
                  <a:pt x="0" y="32"/>
                </a:moveTo>
                <a:cubicBezTo>
                  <a:pt x="8" y="16"/>
                  <a:pt x="16" y="0"/>
                  <a:pt x="26" y="0"/>
                </a:cubicBezTo>
                <a:cubicBezTo>
                  <a:pt x="36" y="0"/>
                  <a:pt x="51" y="22"/>
                  <a:pt x="63" y="32"/>
                </a:cubicBezTo>
                <a:cubicBezTo>
                  <a:pt x="75" y="42"/>
                  <a:pt x="87" y="64"/>
                  <a:pt x="100" y="63"/>
                </a:cubicBezTo>
                <a:cubicBezTo>
                  <a:pt x="113" y="62"/>
                  <a:pt x="135" y="34"/>
                  <a:pt x="142" y="26"/>
                </a:cubicBezTo>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71" name="Freeform 60"/>
          <p:cNvSpPr>
            <a:spLocks/>
          </p:cNvSpPr>
          <p:nvPr/>
        </p:nvSpPr>
        <p:spPr bwMode="auto">
          <a:xfrm>
            <a:off x="5497513" y="990600"/>
            <a:ext cx="609600" cy="490538"/>
          </a:xfrm>
          <a:custGeom>
            <a:avLst/>
            <a:gdLst>
              <a:gd name="T0" fmla="*/ 0 w 142"/>
              <a:gd name="T1" fmla="*/ 32 h 64"/>
              <a:gd name="T2" fmla="*/ 26 w 142"/>
              <a:gd name="T3" fmla="*/ 0 h 64"/>
              <a:gd name="T4" fmla="*/ 63 w 142"/>
              <a:gd name="T5" fmla="*/ 32 h 64"/>
              <a:gd name="T6" fmla="*/ 100 w 142"/>
              <a:gd name="T7" fmla="*/ 63 h 64"/>
              <a:gd name="T8" fmla="*/ 142 w 142"/>
              <a:gd name="T9" fmla="*/ 26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64">
                <a:moveTo>
                  <a:pt x="0" y="32"/>
                </a:moveTo>
                <a:cubicBezTo>
                  <a:pt x="8" y="16"/>
                  <a:pt x="16" y="0"/>
                  <a:pt x="26" y="0"/>
                </a:cubicBezTo>
                <a:cubicBezTo>
                  <a:pt x="36" y="0"/>
                  <a:pt x="51" y="22"/>
                  <a:pt x="63" y="32"/>
                </a:cubicBezTo>
                <a:cubicBezTo>
                  <a:pt x="75" y="42"/>
                  <a:pt x="87" y="64"/>
                  <a:pt x="100" y="63"/>
                </a:cubicBezTo>
                <a:cubicBezTo>
                  <a:pt x="113" y="62"/>
                  <a:pt x="135" y="34"/>
                  <a:pt x="142" y="26"/>
                </a:cubicBezTo>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kumimoji="0" lang="zh-CN" altLang="en-US" sz="1800" b="0" kern="0">
              <a:solidFill>
                <a:sysClr val="windowText" lastClr="000000"/>
              </a:solidFill>
            </a:endParaRPr>
          </a:p>
        </p:txBody>
      </p:sp>
      <p:sp>
        <p:nvSpPr>
          <p:cNvPr id="75" name="Text Box 52"/>
          <p:cNvSpPr txBox="1">
            <a:spLocks noChangeArrowheads="1"/>
          </p:cNvSpPr>
          <p:nvPr/>
        </p:nvSpPr>
        <p:spPr bwMode="auto">
          <a:xfrm>
            <a:off x="204788" y="4984750"/>
            <a:ext cx="549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en-US" altLang="zh-CN" sz="2400" dirty="0">
                <a:solidFill>
                  <a:srgbClr val="FFFFCC"/>
                </a:solidFill>
              </a:rPr>
              <a:t>        </a:t>
            </a:r>
            <a:r>
              <a:rPr lang="zh-CN" altLang="en-US" sz="2400" dirty="0">
                <a:solidFill>
                  <a:srgbClr val="FFFFCC"/>
                </a:solidFill>
              </a:rPr>
              <a:t>则</a:t>
            </a:r>
            <a:r>
              <a:rPr lang="en-US" altLang="zh-CN" sz="2400" dirty="0">
                <a:solidFill>
                  <a:srgbClr val="FFFFCC"/>
                </a:solidFill>
              </a:rPr>
              <a:t>PN</a:t>
            </a:r>
            <a:r>
              <a:rPr lang="en-US" altLang="zh-CN" sz="1600" dirty="0">
                <a:solidFill>
                  <a:srgbClr val="FFFFCC"/>
                </a:solidFill>
              </a:rPr>
              <a:t> </a:t>
            </a:r>
            <a:r>
              <a:rPr lang="zh-CN" altLang="en-US" sz="2400" dirty="0">
                <a:solidFill>
                  <a:srgbClr val="FFFFCC"/>
                </a:solidFill>
              </a:rPr>
              <a:t>结的直流增量电导</a:t>
            </a:r>
          </a:p>
        </p:txBody>
      </p:sp>
      <p:graphicFrame>
        <p:nvGraphicFramePr>
          <p:cNvPr id="4" name="对象 3"/>
          <p:cNvGraphicFramePr>
            <a:graphicFrameLocks noChangeAspect="1"/>
          </p:cNvGraphicFramePr>
          <p:nvPr/>
        </p:nvGraphicFramePr>
        <p:xfrm>
          <a:off x="4408488" y="4797425"/>
          <a:ext cx="1319212" cy="900113"/>
        </p:xfrm>
        <a:graphic>
          <a:graphicData uri="http://schemas.openxmlformats.org/presentationml/2006/ole">
            <mc:AlternateContent xmlns:mc="http://schemas.openxmlformats.org/markup-compatibility/2006">
              <mc:Choice xmlns:v="urn:schemas-microsoft-com:vml" Requires="v">
                <p:oleObj spid="_x0000_s5186" name="Equation" r:id="rId3" imgW="457335" imgH="304830" progId="Equation.DSMT4">
                  <p:embed/>
                </p:oleObj>
              </mc:Choice>
              <mc:Fallback>
                <p:oleObj name="Equation" r:id="rId3" imgW="457335" imgH="30483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488" y="4797425"/>
                        <a:ext cx="13192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 name="Text Box 52"/>
          <p:cNvSpPr txBox="1">
            <a:spLocks noChangeArrowheads="1"/>
          </p:cNvSpPr>
          <p:nvPr/>
        </p:nvSpPr>
        <p:spPr bwMode="auto">
          <a:xfrm>
            <a:off x="273050" y="4005263"/>
            <a:ext cx="549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zh-CN" altLang="en-US" sz="2400">
                <a:solidFill>
                  <a:srgbClr val="FFFFCC"/>
                </a:solidFill>
              </a:rPr>
              <a:t>      已知</a:t>
            </a:r>
            <a:r>
              <a:rPr lang="en-US" altLang="zh-CN" sz="2400">
                <a:solidFill>
                  <a:srgbClr val="FFFFCC"/>
                </a:solidFill>
              </a:rPr>
              <a:t>PN</a:t>
            </a:r>
            <a:r>
              <a:rPr lang="zh-CN" altLang="en-US" sz="2400">
                <a:solidFill>
                  <a:srgbClr val="FFFFCC"/>
                </a:solidFill>
              </a:rPr>
              <a:t>结正偏时的电流为</a:t>
            </a:r>
          </a:p>
        </p:txBody>
      </p:sp>
      <p:graphicFrame>
        <p:nvGraphicFramePr>
          <p:cNvPr id="7" name="对象 6"/>
          <p:cNvGraphicFramePr>
            <a:graphicFrameLocks noChangeAspect="1"/>
          </p:cNvGraphicFramePr>
          <p:nvPr/>
        </p:nvGraphicFramePr>
        <p:xfrm>
          <a:off x="4344988" y="3789363"/>
          <a:ext cx="1795462" cy="935037"/>
        </p:xfrm>
        <a:graphic>
          <a:graphicData uri="http://schemas.openxmlformats.org/presentationml/2006/ole">
            <mc:AlternateContent xmlns:mc="http://schemas.openxmlformats.org/markup-compatibility/2006">
              <mc:Choice xmlns:v="urn:schemas-microsoft-com:vml" Requires="v">
                <p:oleObj spid="_x0000_s5187" name="Equation" r:id="rId5" imgW="685868" imgH="257310" progId="Equation.DSMT4">
                  <p:embed/>
                </p:oleObj>
              </mc:Choice>
              <mc:Fallback>
                <p:oleObj name="Equation" r:id="rId5" imgW="685868" imgH="257310"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4988" y="3789363"/>
                        <a:ext cx="1795462"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nvGraphicFramePr>
        <p:xfrm>
          <a:off x="5700713" y="4797425"/>
          <a:ext cx="2160587" cy="965200"/>
        </p:xfrm>
        <a:graphic>
          <a:graphicData uri="http://schemas.openxmlformats.org/presentationml/2006/ole">
            <mc:AlternateContent xmlns:mc="http://schemas.openxmlformats.org/markup-compatibility/2006">
              <mc:Choice xmlns:v="urn:schemas-microsoft-com:vml" Requires="v">
                <p:oleObj spid="_x0000_s5188" name="Equation" r:id="rId7" imgW="723956" imgH="257310" progId="Equation.DSMT4">
                  <p:embed/>
                </p:oleObj>
              </mc:Choice>
              <mc:Fallback>
                <p:oleObj name="Equation" r:id="rId7" imgW="723956" imgH="257310"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0713" y="4797425"/>
                        <a:ext cx="2160587"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nvGraphicFramePr>
        <p:xfrm>
          <a:off x="4932363" y="5753100"/>
          <a:ext cx="814387" cy="923925"/>
        </p:xfrm>
        <a:graphic>
          <a:graphicData uri="http://schemas.openxmlformats.org/presentationml/2006/ole">
            <mc:AlternateContent xmlns:mc="http://schemas.openxmlformats.org/markup-compatibility/2006">
              <mc:Choice xmlns:v="urn:schemas-microsoft-com:vml" Requires="v">
                <p:oleObj spid="_x0000_s5189" name="Equation" r:id="rId9" imgW="247712" imgH="247590" progId="Equation.DSMT4">
                  <p:embed/>
                </p:oleObj>
              </mc:Choice>
              <mc:Fallback>
                <p:oleObj name="Equation" r:id="rId9" imgW="247712" imgH="247590" progId="Equation.DSMT4">
                  <p:embed/>
                  <p:pic>
                    <p:nvPicPr>
                      <p:cNvPr id="0"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5753100"/>
                        <a:ext cx="8143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55"/>
          <p:cNvSpPr>
            <a:spLocks noChangeArrowheads="1"/>
          </p:cNvSpPr>
          <p:nvPr/>
        </p:nvSpPr>
        <p:spPr bwMode="auto">
          <a:xfrm>
            <a:off x="1219200" y="2057400"/>
            <a:ext cx="6705600" cy="245172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 name="Rectangle 9"/>
          <p:cNvSpPr>
            <a:spLocks noChangeArrowheads="1"/>
          </p:cNvSpPr>
          <p:nvPr/>
        </p:nvSpPr>
        <p:spPr bwMode="auto">
          <a:xfrm>
            <a:off x="5638800" y="2667000"/>
            <a:ext cx="1752600" cy="1143000"/>
          </a:xfrm>
          <a:prstGeom prst="rect">
            <a:avLst/>
          </a:prstGeom>
          <a:solidFill>
            <a:srgbClr val="00FF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 name="Text Box 2"/>
          <p:cNvSpPr txBox="1">
            <a:spLocks noChangeArrowheads="1"/>
          </p:cNvSpPr>
          <p:nvPr/>
        </p:nvSpPr>
        <p:spPr bwMode="auto">
          <a:xfrm>
            <a:off x="228600" y="228600"/>
            <a:ext cx="868680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defRPr/>
            </a:pPr>
            <a:r>
              <a:rPr lang="en-US" altLang="zh-CN" sz="2400">
                <a:solidFill>
                  <a:srgbClr val="66FFFF"/>
                </a:solidFill>
              </a:rPr>
              <a:t> </a:t>
            </a:r>
            <a:r>
              <a:rPr lang="en-US" altLang="zh-CN" sz="2800">
                <a:solidFill>
                  <a:srgbClr val="66FFFF"/>
                </a:solidFill>
                <a:effectLst>
                  <a:outerShdw blurRad="38100" dist="38100" dir="2700000" algn="tl">
                    <a:srgbClr val="000000"/>
                  </a:outerShdw>
                </a:effectLst>
              </a:rPr>
              <a:t>2.5.1  </a:t>
            </a:r>
            <a:r>
              <a:rPr lang="zh-CN" altLang="en-US" sz="2800">
                <a:solidFill>
                  <a:srgbClr val="66FFFF"/>
                </a:solidFill>
                <a:effectLst>
                  <a:outerShdw blurRad="38100" dist="38100" dir="2700000" algn="tl">
                    <a:srgbClr val="000000"/>
                  </a:outerShdw>
                </a:effectLst>
                <a:latin typeface="宋体" pitchFamily="2" charset="-122"/>
              </a:rPr>
              <a:t>势垒电容的定义</a:t>
            </a:r>
            <a:endParaRPr lang="zh-CN" altLang="en-US" sz="2800">
              <a:solidFill>
                <a:srgbClr val="66FFFF"/>
              </a:solidFill>
              <a:effectLst>
                <a:outerShdw blurRad="38100" dist="38100" dir="2700000" algn="tl">
                  <a:srgbClr val="000000"/>
                </a:outerShdw>
              </a:effectLst>
            </a:endParaRPr>
          </a:p>
          <a:p>
            <a:pPr>
              <a:lnSpc>
                <a:spcPct val="140000"/>
              </a:lnSpc>
              <a:defRPr/>
            </a:pPr>
            <a:r>
              <a:rPr lang="zh-CN" altLang="en-US" sz="2400">
                <a:solidFill>
                  <a:srgbClr val="66FFFF"/>
                </a:solidFill>
              </a:rPr>
              <a:t>        </a:t>
            </a:r>
            <a:r>
              <a:rPr lang="zh-CN" altLang="en-US" sz="2400">
                <a:solidFill>
                  <a:srgbClr val="FFFFCC"/>
                </a:solidFill>
              </a:rPr>
              <a:t>当外加电压有 </a:t>
            </a:r>
            <a:r>
              <a:rPr lang="en-US" altLang="zh-CN" sz="2400">
                <a:solidFill>
                  <a:srgbClr val="FFFFCC"/>
                </a:solidFill>
              </a:rPr>
              <a:t>( </a:t>
            </a:r>
            <a:r>
              <a:rPr lang="en-US" altLang="zh-CN" sz="2400">
                <a:solidFill>
                  <a:srgbClr val="FFFFCC"/>
                </a:solidFill>
                <a:latin typeface="宋体" pitchFamily="2" charset="-122"/>
              </a:rPr>
              <a:t>-</a:t>
            </a:r>
            <a:r>
              <a:rPr lang="en-US" altLang="zh-CN" sz="1200">
                <a:solidFill>
                  <a:srgbClr val="FFFFCC"/>
                </a:solidFill>
              </a:rPr>
              <a:t> </a:t>
            </a:r>
            <a:r>
              <a:rPr lang="en-US" altLang="zh-CN" sz="2400">
                <a:solidFill>
                  <a:srgbClr val="FFFFCC"/>
                </a:solidFill>
                <a:sym typeface="Symbol" pitchFamily="18" charset="2"/>
              </a:rPr>
              <a:t></a:t>
            </a:r>
            <a:r>
              <a:rPr lang="en-US" altLang="zh-CN" sz="2400" i="1">
                <a:solidFill>
                  <a:srgbClr val="FFFFCC"/>
                </a:solidFill>
              </a:rPr>
              <a:t>V </a:t>
            </a:r>
            <a:r>
              <a:rPr lang="en-US" altLang="zh-CN" sz="2400">
                <a:solidFill>
                  <a:srgbClr val="FFFFCC"/>
                </a:solidFill>
              </a:rPr>
              <a:t>) </a:t>
            </a:r>
            <a:r>
              <a:rPr lang="zh-CN" altLang="en-US" sz="2400">
                <a:solidFill>
                  <a:srgbClr val="FFFFCC"/>
                </a:solidFill>
              </a:rPr>
              <a:t>的变化时，势垒区宽度发生变化，使势垒区中的空间电荷也发生相应的</a:t>
            </a:r>
            <a:r>
              <a:rPr lang="zh-CN" altLang="en-US" sz="1600">
                <a:solidFill>
                  <a:srgbClr val="FFFFCC"/>
                </a:solidFill>
              </a:rPr>
              <a:t> </a:t>
            </a:r>
            <a:r>
              <a:rPr lang="zh-CN" altLang="en-US" sz="2400">
                <a:solidFill>
                  <a:srgbClr val="FFFFCC"/>
                </a:solidFill>
                <a:sym typeface="Symbol" pitchFamily="18" charset="2"/>
              </a:rPr>
              <a:t></a:t>
            </a:r>
            <a:r>
              <a:rPr lang="en-US" altLang="zh-CN" sz="2400" i="1">
                <a:solidFill>
                  <a:srgbClr val="FFFFCC"/>
                </a:solidFill>
              </a:rPr>
              <a:t>Q</a:t>
            </a:r>
            <a:r>
              <a:rPr lang="en-US" altLang="zh-CN" sz="1600">
                <a:solidFill>
                  <a:srgbClr val="FFFFCC"/>
                </a:solidFill>
              </a:rPr>
              <a:t> </a:t>
            </a:r>
            <a:r>
              <a:rPr lang="zh-CN" altLang="en-US" sz="2400">
                <a:solidFill>
                  <a:srgbClr val="FFFFCC"/>
                </a:solidFill>
              </a:rPr>
              <a:t>的变化。</a:t>
            </a:r>
          </a:p>
        </p:txBody>
      </p:sp>
      <p:sp>
        <p:nvSpPr>
          <p:cNvPr id="6149" name="Rectangle 4"/>
          <p:cNvSpPr>
            <a:spLocks noChangeArrowheads="1"/>
          </p:cNvSpPr>
          <p:nvPr/>
        </p:nvSpPr>
        <p:spPr bwMode="auto">
          <a:xfrm>
            <a:off x="1752600" y="2667000"/>
            <a:ext cx="1828800" cy="1143000"/>
          </a:xfrm>
          <a:prstGeom prst="rect">
            <a:avLst/>
          </a:prstGeom>
          <a:solidFill>
            <a:srgbClr val="FF99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FFCC"/>
              </a:solidFill>
            </a:endParaRPr>
          </a:p>
        </p:txBody>
      </p:sp>
      <p:sp>
        <p:nvSpPr>
          <p:cNvPr id="15365" name="Rectangle 5"/>
          <p:cNvSpPr>
            <a:spLocks noChangeArrowheads="1"/>
          </p:cNvSpPr>
          <p:nvPr/>
        </p:nvSpPr>
        <p:spPr bwMode="auto">
          <a:xfrm>
            <a:off x="3276600" y="2667000"/>
            <a:ext cx="304800" cy="1143000"/>
          </a:xfrm>
          <a:prstGeom prst="rect">
            <a:avLst/>
          </a:prstGeom>
          <a:solidFill>
            <a:srgbClr val="3366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 name="Rectangle 6"/>
          <p:cNvSpPr>
            <a:spLocks noChangeArrowheads="1"/>
          </p:cNvSpPr>
          <p:nvPr/>
        </p:nvSpPr>
        <p:spPr bwMode="auto">
          <a:xfrm>
            <a:off x="3581400" y="2667000"/>
            <a:ext cx="990600" cy="1143000"/>
          </a:xfrm>
          <a:prstGeom prst="rect">
            <a:avLst/>
          </a:prstGeom>
          <a:solidFill>
            <a:srgbClr val="3366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 name="Rectangle 7"/>
          <p:cNvSpPr>
            <a:spLocks noChangeArrowheads="1"/>
          </p:cNvSpPr>
          <p:nvPr/>
        </p:nvSpPr>
        <p:spPr bwMode="auto">
          <a:xfrm>
            <a:off x="4572000" y="2667000"/>
            <a:ext cx="1066800" cy="1143000"/>
          </a:xfrm>
          <a:prstGeom prst="rect">
            <a:avLst/>
          </a:prstGeom>
          <a:solidFill>
            <a:srgbClr val="FF00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Rectangle 8"/>
          <p:cNvSpPr>
            <a:spLocks noChangeArrowheads="1"/>
          </p:cNvSpPr>
          <p:nvPr/>
        </p:nvSpPr>
        <p:spPr bwMode="auto">
          <a:xfrm>
            <a:off x="5638800" y="2667000"/>
            <a:ext cx="304800" cy="1143000"/>
          </a:xfrm>
          <a:prstGeom prst="rect">
            <a:avLst/>
          </a:prstGeom>
          <a:solidFill>
            <a:srgbClr val="FF00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 name="Text Box 42"/>
          <p:cNvSpPr txBox="1">
            <a:spLocks noChangeArrowheads="1"/>
          </p:cNvSpPr>
          <p:nvPr/>
        </p:nvSpPr>
        <p:spPr bwMode="auto">
          <a:xfrm>
            <a:off x="2286000" y="2971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spcBef>
                <a:spcPct val="50000"/>
              </a:spcBef>
            </a:pPr>
            <a:r>
              <a:rPr lang="en-US" altLang="zh-CN" sz="2400"/>
              <a:t>P</a:t>
            </a:r>
            <a:r>
              <a:rPr lang="en-US" altLang="zh-CN" sz="1600"/>
              <a:t> </a:t>
            </a:r>
            <a:r>
              <a:rPr lang="zh-CN" altLang="en-US" sz="2400"/>
              <a:t>区</a:t>
            </a:r>
          </a:p>
        </p:txBody>
      </p:sp>
      <p:sp>
        <p:nvSpPr>
          <p:cNvPr id="6155" name="Text Box 43"/>
          <p:cNvSpPr txBox="1">
            <a:spLocks noChangeArrowheads="1"/>
          </p:cNvSpPr>
          <p:nvPr/>
        </p:nvSpPr>
        <p:spPr bwMode="auto">
          <a:xfrm>
            <a:off x="6172200" y="2971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spcBef>
                <a:spcPct val="50000"/>
              </a:spcBef>
            </a:pPr>
            <a:r>
              <a:rPr lang="en-US" altLang="zh-CN" sz="2400"/>
              <a:t>N</a:t>
            </a:r>
            <a:r>
              <a:rPr lang="en-US" altLang="zh-CN" sz="1600"/>
              <a:t> </a:t>
            </a:r>
            <a:r>
              <a:rPr lang="zh-CN" altLang="en-US" sz="2400"/>
              <a:t>区</a:t>
            </a:r>
          </a:p>
        </p:txBody>
      </p:sp>
      <p:graphicFrame>
        <p:nvGraphicFramePr>
          <p:cNvPr id="15404" name="Object 44"/>
          <p:cNvGraphicFramePr>
            <a:graphicFrameLocks noChangeAspect="1"/>
          </p:cNvGraphicFramePr>
          <p:nvPr/>
        </p:nvGraphicFramePr>
        <p:xfrm>
          <a:off x="2971800" y="2057400"/>
          <a:ext cx="690563" cy="371475"/>
        </p:xfrm>
        <a:graphic>
          <a:graphicData uri="http://schemas.openxmlformats.org/presentationml/2006/ole">
            <mc:AlternateContent xmlns:mc="http://schemas.openxmlformats.org/markup-compatibility/2006">
              <mc:Choice xmlns:v="urn:schemas-microsoft-com:vml" Requires="v">
                <p:oleObj spid="_x0000_s6248" r:id="rId3" imgW="257167" imgH="85860" progId="Equation.3">
                  <p:embed/>
                </p:oleObj>
              </mc:Choice>
              <mc:Fallback>
                <p:oleObj r:id="rId3" imgW="257167" imgH="8586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057400"/>
                        <a:ext cx="6905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7" name="Object 45"/>
          <p:cNvGraphicFramePr>
            <a:graphicFrameLocks noChangeAspect="1"/>
          </p:cNvGraphicFramePr>
          <p:nvPr/>
        </p:nvGraphicFramePr>
        <p:xfrm>
          <a:off x="3810000" y="2057400"/>
          <a:ext cx="482600" cy="363538"/>
        </p:xfrm>
        <a:graphic>
          <a:graphicData uri="http://schemas.openxmlformats.org/presentationml/2006/ole">
            <mc:AlternateContent xmlns:mc="http://schemas.openxmlformats.org/markup-compatibility/2006">
              <mc:Choice xmlns:v="urn:schemas-microsoft-com:vml" Requires="v">
                <p:oleObj spid="_x0000_s6249" r:id="rId5" imgW="152355" imgH="85860" progId="Equation.3">
                  <p:embed/>
                </p:oleObj>
              </mc:Choice>
              <mc:Fallback>
                <p:oleObj r:id="rId5" imgW="152355" imgH="85860"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057400"/>
                        <a:ext cx="4826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8" name="Object 46"/>
          <p:cNvGraphicFramePr>
            <a:graphicFrameLocks noChangeAspect="1"/>
          </p:cNvGraphicFramePr>
          <p:nvPr/>
        </p:nvGraphicFramePr>
        <p:xfrm>
          <a:off x="5029200" y="2057400"/>
          <a:ext cx="273050" cy="358775"/>
        </p:xfrm>
        <a:graphic>
          <a:graphicData uri="http://schemas.openxmlformats.org/presentationml/2006/ole">
            <mc:AlternateContent xmlns:mc="http://schemas.openxmlformats.org/markup-compatibility/2006">
              <mc:Choice xmlns:v="urn:schemas-microsoft-com:vml" Requires="v">
                <p:oleObj spid="_x0000_s6250" r:id="rId7" imgW="38089" imgH="85860" progId="Equation.3">
                  <p:embed/>
                </p:oleObj>
              </mc:Choice>
              <mc:Fallback>
                <p:oleObj r:id="rId7" imgW="38089" imgH="85860" progId="Equation.3">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2057400"/>
                        <a:ext cx="2730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07" name="Object 47"/>
          <p:cNvGraphicFramePr>
            <a:graphicFrameLocks noChangeAspect="1"/>
          </p:cNvGraphicFramePr>
          <p:nvPr/>
        </p:nvGraphicFramePr>
        <p:xfrm>
          <a:off x="5638800" y="2057400"/>
          <a:ext cx="482600" cy="374650"/>
        </p:xfrm>
        <a:graphic>
          <a:graphicData uri="http://schemas.openxmlformats.org/presentationml/2006/ole">
            <mc:AlternateContent xmlns:mc="http://schemas.openxmlformats.org/markup-compatibility/2006">
              <mc:Choice xmlns:v="urn:schemas-microsoft-com:vml" Requires="v">
                <p:oleObj spid="_x0000_s6251" r:id="rId9" imgW="142900" imgH="85860" progId="Equation.3">
                  <p:embed/>
                </p:oleObj>
              </mc:Choice>
              <mc:Fallback>
                <p:oleObj r:id="rId9" imgW="142900" imgH="85860"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2057400"/>
                        <a:ext cx="482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60" name="AutoShape 48"/>
          <p:cNvSpPr>
            <a:spLocks/>
          </p:cNvSpPr>
          <p:nvPr/>
        </p:nvSpPr>
        <p:spPr bwMode="auto">
          <a:xfrm rot="5400000">
            <a:off x="5029200" y="2057400"/>
            <a:ext cx="228600" cy="990600"/>
          </a:xfrm>
          <a:prstGeom prst="leftBrace">
            <a:avLst>
              <a:gd name="adj1" fmla="val 36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AutoShape 49"/>
          <p:cNvSpPr>
            <a:spLocks/>
          </p:cNvSpPr>
          <p:nvPr/>
        </p:nvSpPr>
        <p:spPr bwMode="auto">
          <a:xfrm rot="5400000">
            <a:off x="3962400" y="2057400"/>
            <a:ext cx="228600" cy="990600"/>
          </a:xfrm>
          <a:prstGeom prst="leftBrace">
            <a:avLst>
              <a:gd name="adj1" fmla="val 36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0" name="AutoShape 50"/>
          <p:cNvSpPr>
            <a:spLocks/>
          </p:cNvSpPr>
          <p:nvPr/>
        </p:nvSpPr>
        <p:spPr bwMode="auto">
          <a:xfrm rot="5256844">
            <a:off x="3313113" y="2397125"/>
            <a:ext cx="228600" cy="304800"/>
          </a:xfrm>
          <a:prstGeom prst="leftBrace">
            <a:avLst>
              <a:gd name="adj1" fmla="val 11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1" name="AutoShape 51"/>
          <p:cNvSpPr>
            <a:spLocks/>
          </p:cNvSpPr>
          <p:nvPr/>
        </p:nvSpPr>
        <p:spPr bwMode="auto">
          <a:xfrm rot="5400000">
            <a:off x="5676900" y="2400300"/>
            <a:ext cx="228600" cy="304800"/>
          </a:xfrm>
          <a:prstGeom prst="leftBrace">
            <a:avLst>
              <a:gd name="adj1" fmla="val 11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2" name="Text Box 52"/>
          <p:cNvSpPr txBox="1">
            <a:spLocks noChangeArrowheads="1"/>
          </p:cNvSpPr>
          <p:nvPr/>
        </p:nvSpPr>
        <p:spPr bwMode="auto">
          <a:xfrm>
            <a:off x="228600" y="4683125"/>
            <a:ext cx="549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en-US" altLang="zh-CN" sz="2400">
                <a:solidFill>
                  <a:srgbClr val="FFFFCC"/>
                </a:solidFill>
              </a:rPr>
              <a:t>        PN</a:t>
            </a:r>
            <a:r>
              <a:rPr lang="en-US" altLang="zh-CN" sz="1600">
                <a:solidFill>
                  <a:srgbClr val="FFFFCC"/>
                </a:solidFill>
              </a:rPr>
              <a:t> </a:t>
            </a:r>
            <a:r>
              <a:rPr lang="zh-CN" altLang="en-US" sz="2400">
                <a:solidFill>
                  <a:srgbClr val="FFFFCC"/>
                </a:solidFill>
              </a:rPr>
              <a:t>结势垒微分电容</a:t>
            </a:r>
            <a:r>
              <a:rPr lang="zh-CN" altLang="en-US" sz="1600">
                <a:solidFill>
                  <a:srgbClr val="FFFFCC"/>
                </a:solidFill>
              </a:rPr>
              <a:t> </a:t>
            </a:r>
            <a:r>
              <a:rPr lang="en-US" altLang="zh-CN" sz="2400" i="1">
                <a:solidFill>
                  <a:srgbClr val="FFFFCC"/>
                </a:solidFill>
              </a:rPr>
              <a:t>C</a:t>
            </a:r>
            <a:r>
              <a:rPr lang="en-US" altLang="zh-CN" sz="2400" baseline="-25000">
                <a:solidFill>
                  <a:srgbClr val="FFFFCC"/>
                </a:solidFill>
              </a:rPr>
              <a:t>T</a:t>
            </a:r>
            <a:r>
              <a:rPr lang="en-US" altLang="zh-CN" sz="1600">
                <a:solidFill>
                  <a:srgbClr val="FFFFCC"/>
                </a:solidFill>
              </a:rPr>
              <a:t> </a:t>
            </a:r>
            <a:r>
              <a:rPr lang="zh-CN" altLang="en-US" sz="2400">
                <a:solidFill>
                  <a:srgbClr val="FFFFCC"/>
                </a:solidFill>
              </a:rPr>
              <a:t>的定义为</a:t>
            </a:r>
          </a:p>
        </p:txBody>
      </p:sp>
      <p:sp>
        <p:nvSpPr>
          <p:cNvPr id="15413" name="Text Box 53"/>
          <p:cNvSpPr txBox="1">
            <a:spLocks noChangeArrowheads="1"/>
          </p:cNvSpPr>
          <p:nvPr/>
        </p:nvSpPr>
        <p:spPr bwMode="auto">
          <a:xfrm>
            <a:off x="228600" y="61722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a:solidFill>
                  <a:srgbClr val="FFFFCC"/>
                </a:solidFill>
              </a:rPr>
              <a:t> </a:t>
            </a:r>
            <a:r>
              <a:rPr lang="zh-CN" altLang="en-US" sz="2400">
                <a:solidFill>
                  <a:srgbClr val="FFFFCC"/>
                </a:solidFill>
              </a:rPr>
              <a:t>简称为</a:t>
            </a:r>
            <a:r>
              <a:rPr lang="zh-CN" altLang="en-US" sz="1200">
                <a:solidFill>
                  <a:srgbClr val="FFFFCC"/>
                </a:solidFill>
              </a:rPr>
              <a:t> </a:t>
            </a:r>
            <a:r>
              <a:rPr lang="zh-CN" altLang="en-US" sz="2400">
                <a:solidFill>
                  <a:srgbClr val="FFFF00"/>
                </a:solidFill>
                <a:effectLst>
                  <a:outerShdw blurRad="38100" dist="38100" dir="2700000" algn="tl">
                    <a:srgbClr val="000000"/>
                  </a:outerShdw>
                </a:effectLst>
              </a:rPr>
              <a:t>势垒电容</a:t>
            </a:r>
            <a:r>
              <a:rPr lang="zh-CN" altLang="en-US" sz="2400">
                <a:solidFill>
                  <a:srgbClr val="FFFFCC"/>
                </a:solidFill>
              </a:rPr>
              <a:t>。</a:t>
            </a:r>
          </a:p>
        </p:txBody>
      </p:sp>
      <p:graphicFrame>
        <p:nvGraphicFramePr>
          <p:cNvPr id="15414" name="Object 54"/>
          <p:cNvGraphicFramePr>
            <a:graphicFrameLocks noChangeAspect="1"/>
          </p:cNvGraphicFramePr>
          <p:nvPr/>
        </p:nvGraphicFramePr>
        <p:xfrm>
          <a:off x="2895600" y="5181600"/>
          <a:ext cx="3292475" cy="915988"/>
        </p:xfrm>
        <a:graphic>
          <a:graphicData uri="http://schemas.openxmlformats.org/presentationml/2006/ole">
            <mc:AlternateContent xmlns:mc="http://schemas.openxmlformats.org/markup-compatibility/2006">
              <mc:Choice xmlns:v="urn:schemas-microsoft-com:vml" Requires="v">
                <p:oleObj spid="_x0000_s6252" name="Equation" r:id="rId11" imgW="1219110" imgH="314280" progId="Equation.DSMT4">
                  <p:embed/>
                </p:oleObj>
              </mc:Choice>
              <mc:Fallback>
                <p:oleObj name="Equation" r:id="rId11" imgW="1219110" imgH="314280" progId="Equation.DSMT4">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5181600"/>
                        <a:ext cx="32924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416" name="AutoShape 56"/>
          <p:cNvSpPr>
            <a:spLocks/>
          </p:cNvSpPr>
          <p:nvPr/>
        </p:nvSpPr>
        <p:spPr bwMode="auto">
          <a:xfrm rot="-5400000">
            <a:off x="3314700" y="3771900"/>
            <a:ext cx="228600" cy="304800"/>
          </a:xfrm>
          <a:prstGeom prst="leftBrace">
            <a:avLst>
              <a:gd name="adj1" fmla="val 11111"/>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8" name="AutoShape 57"/>
          <p:cNvSpPr>
            <a:spLocks/>
          </p:cNvSpPr>
          <p:nvPr/>
        </p:nvSpPr>
        <p:spPr bwMode="auto">
          <a:xfrm rot="-5400000">
            <a:off x="3962400" y="3429000"/>
            <a:ext cx="228600" cy="990600"/>
          </a:xfrm>
          <a:prstGeom prst="leftBrace">
            <a:avLst>
              <a:gd name="adj1" fmla="val 36111"/>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9" name="AutoShape 58"/>
          <p:cNvSpPr>
            <a:spLocks/>
          </p:cNvSpPr>
          <p:nvPr/>
        </p:nvSpPr>
        <p:spPr bwMode="auto">
          <a:xfrm rot="-5400000">
            <a:off x="4991100" y="3390900"/>
            <a:ext cx="228600" cy="1066800"/>
          </a:xfrm>
          <a:prstGeom prst="leftBrace">
            <a:avLst>
              <a:gd name="adj1" fmla="val 38889"/>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9" name="AutoShape 59"/>
          <p:cNvSpPr>
            <a:spLocks/>
          </p:cNvSpPr>
          <p:nvPr/>
        </p:nvSpPr>
        <p:spPr bwMode="auto">
          <a:xfrm rot="-5400000">
            <a:off x="5676900" y="3771900"/>
            <a:ext cx="228600" cy="304800"/>
          </a:xfrm>
          <a:prstGeom prst="leftBrace">
            <a:avLst>
              <a:gd name="adj1" fmla="val 11111"/>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420" name="Object 60"/>
          <p:cNvGraphicFramePr>
            <a:graphicFrameLocks noChangeAspect="1"/>
          </p:cNvGraphicFramePr>
          <p:nvPr/>
        </p:nvGraphicFramePr>
        <p:xfrm>
          <a:off x="3135313" y="4038600"/>
          <a:ext cx="522287" cy="484188"/>
        </p:xfrm>
        <a:graphic>
          <a:graphicData uri="http://schemas.openxmlformats.org/presentationml/2006/ole">
            <mc:AlternateContent xmlns:mc="http://schemas.openxmlformats.org/markup-compatibility/2006">
              <mc:Choice xmlns:v="urn:schemas-microsoft-com:vml" Requires="v">
                <p:oleObj spid="_x0000_s6253" name="Equation" r:id="rId13" imgW="142900" imgH="123930" progId="Equation.DSMT4">
                  <p:embed/>
                </p:oleObj>
              </mc:Choice>
              <mc:Fallback>
                <p:oleObj name="Equation" r:id="rId13" imgW="142900" imgH="123930" progId="Equation.DSMT4">
                  <p:embed/>
                  <p:pic>
                    <p:nvPicPr>
                      <p:cNvPr id="0" name="Object 6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5313" y="4038600"/>
                        <a:ext cx="52228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21" name="Object 61"/>
          <p:cNvGraphicFramePr>
            <a:graphicFrameLocks noChangeAspect="1"/>
          </p:cNvGraphicFramePr>
          <p:nvPr/>
        </p:nvGraphicFramePr>
        <p:xfrm>
          <a:off x="5651500" y="4051300"/>
          <a:ext cx="504825" cy="444500"/>
        </p:xfrm>
        <a:graphic>
          <a:graphicData uri="http://schemas.openxmlformats.org/presentationml/2006/ole">
            <mc:AlternateContent xmlns:mc="http://schemas.openxmlformats.org/markup-compatibility/2006">
              <mc:Choice xmlns:v="urn:schemas-microsoft-com:vml" Requires="v">
                <p:oleObj spid="_x0000_s6254" name="Equation" r:id="rId15" imgW="142900" imgH="114210" progId="Equation.DSMT4">
                  <p:embed/>
                </p:oleObj>
              </mc:Choice>
              <mc:Fallback>
                <p:oleObj name="Equation" r:id="rId15" imgW="142900" imgH="114210" progId="Equation.DSMT4">
                  <p:embed/>
                  <p:pic>
                    <p:nvPicPr>
                      <p:cNvPr id="0" name="Object 6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1500" y="4051300"/>
                        <a:ext cx="5048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73" name="Object 62"/>
          <p:cNvGraphicFramePr>
            <a:graphicFrameLocks noChangeAspect="1"/>
          </p:cNvGraphicFramePr>
          <p:nvPr/>
        </p:nvGraphicFramePr>
        <p:xfrm>
          <a:off x="3962400" y="4038600"/>
          <a:ext cx="328613" cy="469900"/>
        </p:xfrm>
        <a:graphic>
          <a:graphicData uri="http://schemas.openxmlformats.org/presentationml/2006/ole">
            <mc:AlternateContent xmlns:mc="http://schemas.openxmlformats.org/markup-compatibility/2006">
              <mc:Choice xmlns:v="urn:schemas-microsoft-com:vml" Requires="v">
                <p:oleObj spid="_x0000_s6255" name="Equation" r:id="rId17" imgW="47543" imgH="123930" progId="Equation.DSMT4">
                  <p:embed/>
                </p:oleObj>
              </mc:Choice>
              <mc:Fallback>
                <p:oleObj name="Equation" r:id="rId17" imgW="47543" imgH="123930" progId="Equation.DSMT4">
                  <p:embed/>
                  <p:pic>
                    <p:nvPicPr>
                      <p:cNvPr id="0" name="Object 6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2400" y="4038600"/>
                        <a:ext cx="3286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74" name="Object 63"/>
          <p:cNvGraphicFramePr>
            <a:graphicFrameLocks noChangeAspect="1"/>
          </p:cNvGraphicFramePr>
          <p:nvPr/>
        </p:nvGraphicFramePr>
        <p:xfrm>
          <a:off x="4953000" y="4038600"/>
          <a:ext cx="354013" cy="444500"/>
        </p:xfrm>
        <a:graphic>
          <a:graphicData uri="http://schemas.openxmlformats.org/presentationml/2006/ole">
            <mc:AlternateContent xmlns:mc="http://schemas.openxmlformats.org/markup-compatibility/2006">
              <mc:Choice xmlns:v="urn:schemas-microsoft-com:vml" Requires="v">
                <p:oleObj spid="_x0000_s6256" name="Equation" r:id="rId19" imgW="66723" imgH="114210" progId="Equation.DSMT4">
                  <p:embed/>
                </p:oleObj>
              </mc:Choice>
              <mc:Fallback>
                <p:oleObj name="Equation" r:id="rId19" imgW="66723" imgH="114210" progId="Equation.DSMT4">
                  <p:embed/>
                  <p:pic>
                    <p:nvPicPr>
                      <p:cNvPr id="0" name="Object 6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0" y="4038600"/>
                        <a:ext cx="3540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424" name="Text Box 64"/>
          <p:cNvSpPr txBox="1">
            <a:spLocks noChangeArrowheads="1"/>
          </p:cNvSpPr>
          <p:nvPr/>
        </p:nvSpPr>
        <p:spPr bwMode="auto">
          <a:xfrm>
            <a:off x="7596188" y="5410200"/>
            <a:ext cx="1547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spcBef>
                <a:spcPct val="50000"/>
              </a:spcBef>
            </a:pPr>
            <a:r>
              <a:rPr lang="zh-CN" altLang="en-US" sz="2400">
                <a:solidFill>
                  <a:srgbClr val="FFFFCC"/>
                </a:solidFill>
                <a:latin typeface="宋体" pitchFamily="2" charset="-122"/>
              </a:rPr>
              <a:t>（</a:t>
            </a:r>
            <a:r>
              <a:rPr lang="en-US" altLang="zh-CN" sz="2400">
                <a:solidFill>
                  <a:srgbClr val="FFFFCC"/>
                </a:solidFill>
              </a:rPr>
              <a:t>2-126</a:t>
            </a:r>
            <a:r>
              <a:rPr lang="zh-CN" altLang="en-US" sz="2400">
                <a:solidFill>
                  <a:srgbClr val="FFFFCC"/>
                </a:solidFill>
                <a:latin typeface="宋体" pitchFamily="2" charset="-122"/>
              </a:rPr>
              <a:t>）</a:t>
            </a:r>
            <a:r>
              <a:rPr lang="zh-CN" altLang="en-US" sz="2400">
                <a:solidFill>
                  <a:srgbClr val="FFFFCC"/>
                </a:solidFill>
              </a:rPr>
              <a:t> </a:t>
            </a:r>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12"/>
                                        </p:tgtEl>
                                        <p:attrNameLst>
                                          <p:attrName>style.visibility</p:attrName>
                                        </p:attrNameLst>
                                      </p:cBhvr>
                                      <p:to>
                                        <p:strVal val="visible"/>
                                      </p:to>
                                    </p:set>
                                    <p:anim calcmode="lin" valueType="num">
                                      <p:cBhvr additive="base">
                                        <p:cTn id="7" dur="1000" fill="hold"/>
                                        <p:tgtEl>
                                          <p:spTgt spid="15412"/>
                                        </p:tgtEl>
                                        <p:attrNameLst>
                                          <p:attrName>ppt_x</p:attrName>
                                        </p:attrNameLst>
                                      </p:cBhvr>
                                      <p:tavLst>
                                        <p:tav tm="0">
                                          <p:val>
                                            <p:strVal val="0-#ppt_w/2"/>
                                          </p:val>
                                        </p:tav>
                                        <p:tav tm="100000">
                                          <p:val>
                                            <p:strVal val="#ppt_x"/>
                                          </p:val>
                                        </p:tav>
                                      </p:tavLst>
                                    </p:anim>
                                    <p:anim calcmode="lin" valueType="num">
                                      <p:cBhvr additive="base">
                                        <p:cTn id="8" dur="1000" fill="hold"/>
                                        <p:tgtEl>
                                          <p:spTgt spid="1541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15414"/>
                                        </p:tgtEl>
                                        <p:attrNameLst>
                                          <p:attrName>style.visibility</p:attrName>
                                        </p:attrNameLst>
                                      </p:cBhvr>
                                      <p:to>
                                        <p:strVal val="visible"/>
                                      </p:to>
                                    </p:set>
                                    <p:anim calcmode="lin" valueType="num">
                                      <p:cBhvr additive="base">
                                        <p:cTn id="12" dur="1000" fill="hold"/>
                                        <p:tgtEl>
                                          <p:spTgt spid="15414"/>
                                        </p:tgtEl>
                                        <p:attrNameLst>
                                          <p:attrName>ppt_x</p:attrName>
                                        </p:attrNameLst>
                                      </p:cBhvr>
                                      <p:tavLst>
                                        <p:tav tm="0">
                                          <p:val>
                                            <p:strVal val="0-#ppt_w/2"/>
                                          </p:val>
                                        </p:tav>
                                        <p:tav tm="100000">
                                          <p:val>
                                            <p:strVal val="#ppt_x"/>
                                          </p:val>
                                        </p:tav>
                                      </p:tavLst>
                                    </p:anim>
                                    <p:anim calcmode="lin" valueType="num">
                                      <p:cBhvr additive="base">
                                        <p:cTn id="13" dur="1000" fill="hold"/>
                                        <p:tgtEl>
                                          <p:spTgt spid="1541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12" presetClass="entr" presetSubtype="4" fill="hold" grpId="0" nodeType="afterEffect">
                                  <p:stCondLst>
                                    <p:cond delay="0"/>
                                  </p:stCondLst>
                                  <p:childTnLst>
                                    <p:set>
                                      <p:cBhvr>
                                        <p:cTn id="16" dur="1" fill="hold">
                                          <p:stCondLst>
                                            <p:cond delay="0"/>
                                          </p:stCondLst>
                                        </p:cTn>
                                        <p:tgtEl>
                                          <p:spTgt spid="15424"/>
                                        </p:tgtEl>
                                        <p:attrNameLst>
                                          <p:attrName>style.visibility</p:attrName>
                                        </p:attrNameLst>
                                      </p:cBhvr>
                                      <p:to>
                                        <p:strVal val="visible"/>
                                      </p:to>
                                    </p:set>
                                    <p:animEffect transition="in" filter="slide(fromBottom)">
                                      <p:cBhvr>
                                        <p:cTn id="17" dur="500"/>
                                        <p:tgtEl>
                                          <p:spTgt spid="15424"/>
                                        </p:tgtEl>
                                      </p:cBhvr>
                                    </p:animEffect>
                                  </p:childTnLst>
                                </p:cTn>
                              </p:par>
                            </p:childTnLst>
                          </p:cTn>
                        </p:par>
                        <p:par>
                          <p:cTn id="18" fill="hold" nodeType="afterGroup">
                            <p:stCondLst>
                              <p:cond delay="2500"/>
                            </p:stCondLst>
                            <p:childTnLst>
                              <p:par>
                                <p:cTn id="19" presetID="2" presetClass="entr" presetSubtype="8" fill="hold" grpId="0" nodeType="afterEffect">
                                  <p:stCondLst>
                                    <p:cond delay="0"/>
                                  </p:stCondLst>
                                  <p:childTnLst>
                                    <p:set>
                                      <p:cBhvr>
                                        <p:cTn id="20" dur="1" fill="hold">
                                          <p:stCondLst>
                                            <p:cond delay="0"/>
                                          </p:stCondLst>
                                        </p:cTn>
                                        <p:tgtEl>
                                          <p:spTgt spid="15413"/>
                                        </p:tgtEl>
                                        <p:attrNameLst>
                                          <p:attrName>style.visibility</p:attrName>
                                        </p:attrNameLst>
                                      </p:cBhvr>
                                      <p:to>
                                        <p:strVal val="visible"/>
                                      </p:to>
                                    </p:set>
                                    <p:anim calcmode="lin" valueType="num">
                                      <p:cBhvr additive="base">
                                        <p:cTn id="21" dur="1000" fill="hold"/>
                                        <p:tgtEl>
                                          <p:spTgt spid="15413"/>
                                        </p:tgtEl>
                                        <p:attrNameLst>
                                          <p:attrName>ppt_x</p:attrName>
                                        </p:attrNameLst>
                                      </p:cBhvr>
                                      <p:tavLst>
                                        <p:tav tm="0">
                                          <p:val>
                                            <p:strVal val="0-#ppt_w/2"/>
                                          </p:val>
                                        </p:tav>
                                        <p:tav tm="100000">
                                          <p:val>
                                            <p:strVal val="#ppt_x"/>
                                          </p:val>
                                        </p:tav>
                                      </p:tavLst>
                                    </p:anim>
                                    <p:anim calcmode="lin" valueType="num">
                                      <p:cBhvr additive="base">
                                        <p:cTn id="22" dur="1000" fill="hold"/>
                                        <p:tgtEl>
                                          <p:spTgt spid="15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2" grpId="0" autoUpdateAnimBg="0"/>
      <p:bldP spid="15413" grpId="0" autoUpdateAnimBg="0"/>
      <p:bldP spid="1542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0825" y="2636838"/>
            <a:ext cx="8569325"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lnSpc>
                <a:spcPct val="140000"/>
              </a:lnSpc>
              <a:spcBef>
                <a:spcPct val="50000"/>
              </a:spcBef>
            </a:pPr>
            <a:r>
              <a:rPr lang="en-US" altLang="zh-CN" sz="2400" dirty="0">
                <a:solidFill>
                  <a:srgbClr val="FFFFCC"/>
                </a:solidFill>
                <a:latin typeface="宋体" pitchFamily="2" charset="-122"/>
              </a:rPr>
              <a:t>    </a:t>
            </a:r>
            <a:r>
              <a:rPr lang="zh-CN" altLang="en-US" sz="2400" dirty="0">
                <a:solidFill>
                  <a:srgbClr val="FFFFCC"/>
                </a:solidFill>
                <a:latin typeface="宋体" pitchFamily="2" charset="-122"/>
              </a:rPr>
              <a:t>由于</a:t>
            </a:r>
            <a:r>
              <a:rPr lang="zh-CN" altLang="en-US" sz="1600" dirty="0">
                <a:solidFill>
                  <a:srgbClr val="FFFFCC"/>
                </a:solidFill>
              </a:rPr>
              <a:t> </a:t>
            </a:r>
            <a:r>
              <a:rPr lang="zh-CN" altLang="en-US" sz="2400" dirty="0">
                <a:solidFill>
                  <a:srgbClr val="FFFFCC"/>
                </a:solidFill>
                <a:sym typeface="Symbol" pitchFamily="18" charset="2"/>
              </a:rPr>
              <a:t></a:t>
            </a:r>
            <a:r>
              <a:rPr lang="en-US" altLang="zh-CN" sz="2400" i="1" dirty="0" err="1">
                <a:solidFill>
                  <a:srgbClr val="FFFFCC"/>
                </a:solidFill>
              </a:rPr>
              <a:t>x</a:t>
            </a:r>
            <a:r>
              <a:rPr lang="en-US" altLang="zh-CN" sz="2400" baseline="-30000" dirty="0" err="1">
                <a:solidFill>
                  <a:srgbClr val="FFFFCC"/>
                </a:solidFill>
              </a:rPr>
              <a:t>p</a:t>
            </a:r>
            <a:r>
              <a:rPr lang="en-US" altLang="zh-CN" sz="1200" baseline="-30000" dirty="0">
                <a:solidFill>
                  <a:srgbClr val="FFFFCC"/>
                </a:solidFill>
              </a:rPr>
              <a:t> </a:t>
            </a:r>
            <a:r>
              <a:rPr lang="zh-CN" altLang="en-US" sz="2400" dirty="0">
                <a:solidFill>
                  <a:srgbClr val="FFFFCC"/>
                </a:solidFill>
                <a:latin typeface="宋体" pitchFamily="2" charset="-122"/>
              </a:rPr>
              <a:t>与</a:t>
            </a:r>
            <a:r>
              <a:rPr lang="zh-CN" altLang="en-US" sz="1600" dirty="0">
                <a:solidFill>
                  <a:srgbClr val="FFFFCC"/>
                </a:solidFill>
              </a:rPr>
              <a:t> </a:t>
            </a:r>
            <a:r>
              <a:rPr lang="zh-CN" altLang="en-US" sz="2400" dirty="0">
                <a:solidFill>
                  <a:srgbClr val="FFFFCC"/>
                </a:solidFill>
                <a:sym typeface="Symbol" pitchFamily="18" charset="2"/>
              </a:rPr>
              <a:t></a:t>
            </a:r>
            <a:r>
              <a:rPr lang="en-US" altLang="zh-CN" sz="2400" i="1" dirty="0" err="1">
                <a:solidFill>
                  <a:srgbClr val="FFFFCC"/>
                </a:solidFill>
              </a:rPr>
              <a:t>x</a:t>
            </a:r>
            <a:r>
              <a:rPr lang="en-US" altLang="zh-CN" sz="2400" baseline="-30000" dirty="0" err="1">
                <a:solidFill>
                  <a:srgbClr val="FFFFCC"/>
                </a:solidFill>
              </a:rPr>
              <a:t>n</a:t>
            </a:r>
            <a:r>
              <a:rPr lang="en-US" altLang="zh-CN" sz="2400" baseline="-30000" dirty="0">
                <a:solidFill>
                  <a:srgbClr val="FFFFCC"/>
                </a:solidFill>
              </a:rPr>
              <a:t> </a:t>
            </a:r>
            <a:r>
              <a:rPr lang="zh-CN" altLang="en-US" sz="2400" dirty="0">
                <a:solidFill>
                  <a:srgbClr val="FFFFCC"/>
                </a:solidFill>
                <a:latin typeface="宋体" pitchFamily="2" charset="-122"/>
              </a:rPr>
              <a:t>远小于势垒区总宽度</a:t>
            </a:r>
            <a:r>
              <a:rPr lang="zh-CN" altLang="en-US" sz="1200" dirty="0">
                <a:solidFill>
                  <a:srgbClr val="FFFFCC"/>
                </a:solidFill>
                <a:latin typeface="宋体" pitchFamily="2" charset="-122"/>
              </a:rPr>
              <a:t> </a:t>
            </a:r>
            <a:r>
              <a:rPr lang="en-US" altLang="zh-CN" sz="2400" i="1" dirty="0" err="1">
                <a:solidFill>
                  <a:srgbClr val="FFFFCC"/>
                </a:solidFill>
              </a:rPr>
              <a:t>x</a:t>
            </a:r>
            <a:r>
              <a:rPr lang="en-US" altLang="zh-CN" sz="2400" baseline="-30000" dirty="0" err="1">
                <a:solidFill>
                  <a:srgbClr val="FFFFCC"/>
                </a:solidFill>
              </a:rPr>
              <a:t>d</a:t>
            </a:r>
            <a:r>
              <a:rPr lang="en-US" altLang="zh-CN" sz="2400" baseline="-30000" dirty="0">
                <a:solidFill>
                  <a:srgbClr val="FFFFCC"/>
                </a:solidFill>
              </a:rPr>
              <a:t> </a:t>
            </a:r>
            <a:r>
              <a:rPr lang="zh-CN" altLang="en-US" sz="2400" dirty="0">
                <a:solidFill>
                  <a:srgbClr val="FFFFCC"/>
                </a:solidFill>
                <a:latin typeface="宋体" pitchFamily="2" charset="-122"/>
              </a:rPr>
              <a:t>，所以可将这些变化的电荷看作是集中在势垒区边缘无限薄层中的面电荷。这时</a:t>
            </a:r>
            <a:r>
              <a:rPr lang="en-US" altLang="zh-CN" sz="2400" dirty="0">
                <a:solidFill>
                  <a:srgbClr val="FFFFCC"/>
                </a:solidFill>
              </a:rPr>
              <a:t>PN</a:t>
            </a:r>
            <a:r>
              <a:rPr lang="en-US" altLang="zh-CN" sz="1800" dirty="0">
                <a:solidFill>
                  <a:srgbClr val="FFFFCC"/>
                </a:solidFill>
              </a:rPr>
              <a:t> </a:t>
            </a:r>
            <a:r>
              <a:rPr lang="zh-CN" altLang="en-US" sz="2400" dirty="0">
                <a:solidFill>
                  <a:srgbClr val="FFFFCC"/>
                </a:solidFill>
                <a:latin typeface="宋体" pitchFamily="2" charset="-122"/>
              </a:rPr>
              <a:t>结</a:t>
            </a:r>
            <a:r>
              <a:rPr lang="zh-CN" altLang="en-US" sz="2400" dirty="0">
                <a:solidFill>
                  <a:srgbClr val="FFFFCC"/>
                </a:solidFill>
              </a:rPr>
              <a:t>势垒电容</a:t>
            </a:r>
            <a:r>
              <a:rPr lang="zh-CN" altLang="en-US" sz="2400" dirty="0">
                <a:solidFill>
                  <a:srgbClr val="FFFFCC"/>
                </a:solidFill>
                <a:latin typeface="宋体" pitchFamily="2" charset="-122"/>
              </a:rPr>
              <a:t>就像一个普通的平行板电容器</a:t>
            </a:r>
            <a:r>
              <a:rPr lang="zh-CN" altLang="en-US" sz="2400" dirty="0">
                <a:solidFill>
                  <a:srgbClr val="FFFFCC"/>
                </a:solidFill>
              </a:rPr>
              <a:t> </a:t>
            </a:r>
            <a:r>
              <a:rPr lang="zh-CN" altLang="en-US" sz="2400" dirty="0">
                <a:solidFill>
                  <a:srgbClr val="FFFFCC"/>
                </a:solidFill>
                <a:latin typeface="宋体" pitchFamily="2" charset="-122"/>
              </a:rPr>
              <a:t>，</a:t>
            </a:r>
            <a:r>
              <a:rPr lang="zh-CN" altLang="en-US" sz="2400" dirty="0">
                <a:solidFill>
                  <a:srgbClr val="FFFFCC"/>
                </a:solidFill>
              </a:rPr>
              <a:t>所以势垒电容</a:t>
            </a:r>
            <a:r>
              <a:rPr lang="zh-CN" altLang="en-US" sz="1600" dirty="0">
                <a:solidFill>
                  <a:srgbClr val="FFFFCC"/>
                </a:solidFill>
              </a:rPr>
              <a:t> </a:t>
            </a:r>
            <a:r>
              <a:rPr lang="en-US" altLang="zh-CN" sz="2400" i="1" dirty="0">
                <a:solidFill>
                  <a:srgbClr val="FFFFCC"/>
                </a:solidFill>
              </a:rPr>
              <a:t>C</a:t>
            </a:r>
            <a:r>
              <a:rPr lang="en-US" altLang="zh-CN" sz="2400" baseline="-25000" dirty="0">
                <a:solidFill>
                  <a:srgbClr val="FFFFCC"/>
                </a:solidFill>
              </a:rPr>
              <a:t>T</a:t>
            </a:r>
            <a:r>
              <a:rPr lang="en-US" altLang="zh-CN" sz="1600" dirty="0">
                <a:solidFill>
                  <a:srgbClr val="FFFFCC"/>
                </a:solidFill>
              </a:rPr>
              <a:t> </a:t>
            </a:r>
            <a:r>
              <a:rPr lang="zh-CN" altLang="en-US" sz="2400" dirty="0">
                <a:solidFill>
                  <a:srgbClr val="FFFFCC"/>
                </a:solidFill>
              </a:rPr>
              <a:t>可以简单地表为 </a:t>
            </a:r>
          </a:p>
        </p:txBody>
      </p:sp>
      <p:sp>
        <p:nvSpPr>
          <p:cNvPr id="21507" name="Rectangle 3"/>
          <p:cNvSpPr>
            <a:spLocks noChangeArrowheads="1"/>
          </p:cNvSpPr>
          <p:nvPr/>
        </p:nvSpPr>
        <p:spPr bwMode="auto">
          <a:xfrm>
            <a:off x="2627313" y="4868863"/>
            <a:ext cx="3810000" cy="1081087"/>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 name="Text Box 5"/>
          <p:cNvSpPr txBox="1">
            <a:spLocks noChangeArrowheads="1"/>
          </p:cNvSpPr>
          <p:nvPr/>
        </p:nvSpPr>
        <p:spPr bwMode="auto">
          <a:xfrm>
            <a:off x="250825" y="6165850"/>
            <a:ext cx="772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有时也将单位面积的势垒电容称为势垒电容。</a:t>
            </a:r>
          </a:p>
        </p:txBody>
      </p:sp>
      <p:graphicFrame>
        <p:nvGraphicFramePr>
          <p:cNvPr id="21510" name="Object 6"/>
          <p:cNvGraphicFramePr>
            <a:graphicFrameLocks noChangeAspect="1"/>
          </p:cNvGraphicFramePr>
          <p:nvPr/>
        </p:nvGraphicFramePr>
        <p:xfrm>
          <a:off x="3724275" y="4938713"/>
          <a:ext cx="1562100" cy="987425"/>
        </p:xfrm>
        <a:graphic>
          <a:graphicData uri="http://schemas.openxmlformats.org/presentationml/2006/ole">
            <mc:AlternateContent xmlns:mc="http://schemas.openxmlformats.org/markup-compatibility/2006">
              <mc:Choice xmlns:v="urn:schemas-microsoft-com:vml" Requires="v">
                <p:oleObj spid="_x0000_s7272" name="Equation" r:id="rId3" imgW="647700" imgH="431800" progId="Equation.DSMT4">
                  <p:embed/>
                </p:oleObj>
              </mc:Choice>
              <mc:Fallback>
                <p:oleObj name="Equation" r:id="rId3" imgW="647700" imgH="431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275" y="4938713"/>
                        <a:ext cx="15621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Text Box 8"/>
          <p:cNvSpPr txBox="1">
            <a:spLocks noChangeArrowheads="1"/>
          </p:cNvSpPr>
          <p:nvPr/>
        </p:nvSpPr>
        <p:spPr bwMode="auto">
          <a:xfrm>
            <a:off x="7380288" y="5157788"/>
            <a:ext cx="1547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spcBef>
                <a:spcPct val="50000"/>
              </a:spcBef>
            </a:pPr>
            <a:r>
              <a:rPr lang="zh-CN" altLang="en-US" sz="2400">
                <a:solidFill>
                  <a:srgbClr val="FFFFCC"/>
                </a:solidFill>
                <a:latin typeface="宋体" pitchFamily="2" charset="-122"/>
              </a:rPr>
              <a:t>（</a:t>
            </a:r>
            <a:r>
              <a:rPr lang="en-US" altLang="zh-CN" sz="2400">
                <a:solidFill>
                  <a:srgbClr val="FFFFCC"/>
                </a:solidFill>
              </a:rPr>
              <a:t>2-127</a:t>
            </a:r>
            <a:r>
              <a:rPr lang="zh-CN" altLang="en-US" sz="2400">
                <a:solidFill>
                  <a:srgbClr val="FFFFCC"/>
                </a:solidFill>
                <a:latin typeface="宋体" pitchFamily="2" charset="-122"/>
              </a:rPr>
              <a:t>）</a:t>
            </a:r>
            <a:r>
              <a:rPr lang="zh-CN" altLang="en-US" sz="2400">
                <a:solidFill>
                  <a:srgbClr val="FFFFCC"/>
                </a:solidFill>
              </a:rPr>
              <a:t> </a:t>
            </a:r>
          </a:p>
        </p:txBody>
      </p:sp>
      <p:sp>
        <p:nvSpPr>
          <p:cNvPr id="7175" name="Rectangle 9"/>
          <p:cNvSpPr>
            <a:spLocks noChangeArrowheads="1"/>
          </p:cNvSpPr>
          <p:nvPr/>
        </p:nvSpPr>
        <p:spPr bwMode="auto">
          <a:xfrm>
            <a:off x="1201738" y="227013"/>
            <a:ext cx="6705600" cy="236220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 name="Rectangle 10"/>
          <p:cNvSpPr>
            <a:spLocks noChangeArrowheads="1"/>
          </p:cNvSpPr>
          <p:nvPr/>
        </p:nvSpPr>
        <p:spPr bwMode="auto">
          <a:xfrm>
            <a:off x="5621338" y="836613"/>
            <a:ext cx="1752600" cy="1143000"/>
          </a:xfrm>
          <a:prstGeom prst="rect">
            <a:avLst/>
          </a:prstGeom>
          <a:solidFill>
            <a:srgbClr val="00FF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 name="Rectangle 11"/>
          <p:cNvSpPr>
            <a:spLocks noChangeArrowheads="1"/>
          </p:cNvSpPr>
          <p:nvPr/>
        </p:nvSpPr>
        <p:spPr bwMode="auto">
          <a:xfrm>
            <a:off x="1735138" y="836613"/>
            <a:ext cx="1828800" cy="1143000"/>
          </a:xfrm>
          <a:prstGeom prst="rect">
            <a:avLst/>
          </a:prstGeom>
          <a:solidFill>
            <a:srgbClr val="FF99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rgbClr val="FFFFCC"/>
              </a:solidFill>
            </a:endParaRPr>
          </a:p>
        </p:txBody>
      </p:sp>
      <p:sp>
        <p:nvSpPr>
          <p:cNvPr id="7178" name="Rectangle 12"/>
          <p:cNvSpPr>
            <a:spLocks noChangeArrowheads="1"/>
          </p:cNvSpPr>
          <p:nvPr/>
        </p:nvSpPr>
        <p:spPr bwMode="auto">
          <a:xfrm>
            <a:off x="3259138" y="836613"/>
            <a:ext cx="304800" cy="1143000"/>
          </a:xfrm>
          <a:prstGeom prst="rect">
            <a:avLst/>
          </a:prstGeom>
          <a:solidFill>
            <a:srgbClr val="3366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9" name="Rectangle 13"/>
          <p:cNvSpPr>
            <a:spLocks noChangeArrowheads="1"/>
          </p:cNvSpPr>
          <p:nvPr/>
        </p:nvSpPr>
        <p:spPr bwMode="auto">
          <a:xfrm>
            <a:off x="3563938" y="836613"/>
            <a:ext cx="990600" cy="1143000"/>
          </a:xfrm>
          <a:prstGeom prst="rect">
            <a:avLst/>
          </a:prstGeom>
          <a:solidFill>
            <a:srgbClr val="3366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Rectangle 14"/>
          <p:cNvSpPr>
            <a:spLocks noChangeArrowheads="1"/>
          </p:cNvSpPr>
          <p:nvPr/>
        </p:nvSpPr>
        <p:spPr bwMode="auto">
          <a:xfrm>
            <a:off x="4554538" y="836613"/>
            <a:ext cx="1066800" cy="1143000"/>
          </a:xfrm>
          <a:prstGeom prst="rect">
            <a:avLst/>
          </a:prstGeom>
          <a:solidFill>
            <a:srgbClr val="FF00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1" name="Rectangle 15"/>
          <p:cNvSpPr>
            <a:spLocks noChangeArrowheads="1"/>
          </p:cNvSpPr>
          <p:nvPr/>
        </p:nvSpPr>
        <p:spPr bwMode="auto">
          <a:xfrm>
            <a:off x="5621338" y="836613"/>
            <a:ext cx="304800" cy="1143000"/>
          </a:xfrm>
          <a:prstGeom prst="rect">
            <a:avLst/>
          </a:prstGeom>
          <a:solidFill>
            <a:srgbClr val="FF00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2" name="Text Box 16"/>
          <p:cNvSpPr txBox="1">
            <a:spLocks noChangeArrowheads="1"/>
          </p:cNvSpPr>
          <p:nvPr/>
        </p:nvSpPr>
        <p:spPr bwMode="auto">
          <a:xfrm>
            <a:off x="2268538" y="11414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spcBef>
                <a:spcPct val="50000"/>
              </a:spcBef>
            </a:pPr>
            <a:r>
              <a:rPr lang="en-US" altLang="zh-CN" sz="2400"/>
              <a:t>P</a:t>
            </a:r>
            <a:r>
              <a:rPr lang="en-US" altLang="zh-CN" sz="1600"/>
              <a:t> </a:t>
            </a:r>
            <a:r>
              <a:rPr lang="zh-CN" altLang="en-US" sz="2400"/>
              <a:t>区</a:t>
            </a:r>
          </a:p>
        </p:txBody>
      </p:sp>
      <p:sp>
        <p:nvSpPr>
          <p:cNvPr id="7183" name="Text Box 17"/>
          <p:cNvSpPr txBox="1">
            <a:spLocks noChangeArrowheads="1"/>
          </p:cNvSpPr>
          <p:nvPr/>
        </p:nvSpPr>
        <p:spPr bwMode="auto">
          <a:xfrm>
            <a:off x="6154738" y="114141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spcBef>
                <a:spcPct val="50000"/>
              </a:spcBef>
            </a:pPr>
            <a:r>
              <a:rPr lang="en-US" altLang="zh-CN" sz="2400"/>
              <a:t>N</a:t>
            </a:r>
            <a:r>
              <a:rPr lang="en-US" altLang="zh-CN" sz="1600"/>
              <a:t> </a:t>
            </a:r>
            <a:r>
              <a:rPr lang="zh-CN" altLang="en-US" sz="2400"/>
              <a:t>区</a:t>
            </a:r>
          </a:p>
        </p:txBody>
      </p:sp>
      <p:graphicFrame>
        <p:nvGraphicFramePr>
          <p:cNvPr id="7184" name="Object 18"/>
          <p:cNvGraphicFramePr>
            <a:graphicFrameLocks noChangeAspect="1"/>
          </p:cNvGraphicFramePr>
          <p:nvPr/>
        </p:nvGraphicFramePr>
        <p:xfrm>
          <a:off x="2954338" y="227013"/>
          <a:ext cx="690562" cy="371475"/>
        </p:xfrm>
        <a:graphic>
          <a:graphicData uri="http://schemas.openxmlformats.org/presentationml/2006/ole">
            <mc:AlternateContent xmlns:mc="http://schemas.openxmlformats.org/markup-compatibility/2006">
              <mc:Choice xmlns:v="urn:schemas-microsoft-com:vml" Requires="v">
                <p:oleObj spid="_x0000_s7273" r:id="rId5" imgW="257167" imgH="85860" progId="Equation.3">
                  <p:embed/>
                </p:oleObj>
              </mc:Choice>
              <mc:Fallback>
                <p:oleObj r:id="rId5" imgW="257167" imgH="8586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4338" y="227013"/>
                        <a:ext cx="6905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85" name="Object 19"/>
          <p:cNvGraphicFramePr>
            <a:graphicFrameLocks noChangeAspect="1"/>
          </p:cNvGraphicFramePr>
          <p:nvPr/>
        </p:nvGraphicFramePr>
        <p:xfrm>
          <a:off x="3792538" y="227013"/>
          <a:ext cx="482600" cy="363537"/>
        </p:xfrm>
        <a:graphic>
          <a:graphicData uri="http://schemas.openxmlformats.org/presentationml/2006/ole">
            <mc:AlternateContent xmlns:mc="http://schemas.openxmlformats.org/markup-compatibility/2006">
              <mc:Choice xmlns:v="urn:schemas-microsoft-com:vml" Requires="v">
                <p:oleObj spid="_x0000_s7274" r:id="rId7" imgW="152355" imgH="85860" progId="Equation.3">
                  <p:embed/>
                </p:oleObj>
              </mc:Choice>
              <mc:Fallback>
                <p:oleObj r:id="rId7" imgW="152355" imgH="8586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227013"/>
                        <a:ext cx="4826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86" name="Object 20"/>
          <p:cNvGraphicFramePr>
            <a:graphicFrameLocks noChangeAspect="1"/>
          </p:cNvGraphicFramePr>
          <p:nvPr/>
        </p:nvGraphicFramePr>
        <p:xfrm>
          <a:off x="5011738" y="227013"/>
          <a:ext cx="273050" cy="358775"/>
        </p:xfrm>
        <a:graphic>
          <a:graphicData uri="http://schemas.openxmlformats.org/presentationml/2006/ole">
            <mc:AlternateContent xmlns:mc="http://schemas.openxmlformats.org/markup-compatibility/2006">
              <mc:Choice xmlns:v="urn:schemas-microsoft-com:vml" Requires="v">
                <p:oleObj spid="_x0000_s7275" r:id="rId9" imgW="38089" imgH="85860" progId="Equation.3">
                  <p:embed/>
                </p:oleObj>
              </mc:Choice>
              <mc:Fallback>
                <p:oleObj r:id="rId9" imgW="38089" imgH="8586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1738" y="227013"/>
                        <a:ext cx="2730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87" name="Object 21"/>
          <p:cNvGraphicFramePr>
            <a:graphicFrameLocks noChangeAspect="1"/>
          </p:cNvGraphicFramePr>
          <p:nvPr/>
        </p:nvGraphicFramePr>
        <p:xfrm>
          <a:off x="5621338" y="227013"/>
          <a:ext cx="482600" cy="374650"/>
        </p:xfrm>
        <a:graphic>
          <a:graphicData uri="http://schemas.openxmlformats.org/presentationml/2006/ole">
            <mc:AlternateContent xmlns:mc="http://schemas.openxmlformats.org/markup-compatibility/2006">
              <mc:Choice xmlns:v="urn:schemas-microsoft-com:vml" Requires="v">
                <p:oleObj spid="_x0000_s7276" r:id="rId11" imgW="142900" imgH="85860" progId="Equation.3">
                  <p:embed/>
                </p:oleObj>
              </mc:Choice>
              <mc:Fallback>
                <p:oleObj r:id="rId11" imgW="142900" imgH="8586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21338" y="227013"/>
                        <a:ext cx="482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8" name="AutoShape 22"/>
          <p:cNvSpPr>
            <a:spLocks/>
          </p:cNvSpPr>
          <p:nvPr/>
        </p:nvSpPr>
        <p:spPr bwMode="auto">
          <a:xfrm rot="5400000">
            <a:off x="5011738" y="227013"/>
            <a:ext cx="228600" cy="990600"/>
          </a:xfrm>
          <a:prstGeom prst="leftBrace">
            <a:avLst>
              <a:gd name="adj1" fmla="val 36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9" name="AutoShape 23"/>
          <p:cNvSpPr>
            <a:spLocks/>
          </p:cNvSpPr>
          <p:nvPr/>
        </p:nvSpPr>
        <p:spPr bwMode="auto">
          <a:xfrm rot="5400000">
            <a:off x="3944938" y="227013"/>
            <a:ext cx="228600" cy="990600"/>
          </a:xfrm>
          <a:prstGeom prst="leftBrace">
            <a:avLst>
              <a:gd name="adj1" fmla="val 36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AutoShape 24"/>
          <p:cNvSpPr>
            <a:spLocks/>
          </p:cNvSpPr>
          <p:nvPr/>
        </p:nvSpPr>
        <p:spPr bwMode="auto">
          <a:xfrm rot="5256844">
            <a:off x="3295650" y="566738"/>
            <a:ext cx="228600" cy="304800"/>
          </a:xfrm>
          <a:prstGeom prst="leftBrace">
            <a:avLst>
              <a:gd name="adj1" fmla="val 11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1" name="AutoShape 25"/>
          <p:cNvSpPr>
            <a:spLocks/>
          </p:cNvSpPr>
          <p:nvPr/>
        </p:nvSpPr>
        <p:spPr bwMode="auto">
          <a:xfrm rot="5400000">
            <a:off x="5659438" y="569913"/>
            <a:ext cx="228600" cy="304800"/>
          </a:xfrm>
          <a:prstGeom prst="leftBrace">
            <a:avLst>
              <a:gd name="adj1" fmla="val 11111"/>
              <a:gd name="adj2" fmla="val 50000"/>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2" name="AutoShape 26"/>
          <p:cNvSpPr>
            <a:spLocks/>
          </p:cNvSpPr>
          <p:nvPr/>
        </p:nvSpPr>
        <p:spPr bwMode="auto">
          <a:xfrm rot="-5400000">
            <a:off x="3297238" y="1941513"/>
            <a:ext cx="228600" cy="304800"/>
          </a:xfrm>
          <a:prstGeom prst="leftBrace">
            <a:avLst>
              <a:gd name="adj1" fmla="val 11111"/>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3" name="AutoShape 27"/>
          <p:cNvSpPr>
            <a:spLocks/>
          </p:cNvSpPr>
          <p:nvPr/>
        </p:nvSpPr>
        <p:spPr bwMode="auto">
          <a:xfrm rot="-5400000">
            <a:off x="3944938" y="1598613"/>
            <a:ext cx="228600" cy="990600"/>
          </a:xfrm>
          <a:prstGeom prst="leftBrace">
            <a:avLst>
              <a:gd name="adj1" fmla="val 36111"/>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4" name="AutoShape 28"/>
          <p:cNvSpPr>
            <a:spLocks/>
          </p:cNvSpPr>
          <p:nvPr/>
        </p:nvSpPr>
        <p:spPr bwMode="auto">
          <a:xfrm rot="-5400000">
            <a:off x="4973638" y="1560513"/>
            <a:ext cx="228600" cy="1066800"/>
          </a:xfrm>
          <a:prstGeom prst="leftBrace">
            <a:avLst>
              <a:gd name="adj1" fmla="val 38889"/>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5" name="AutoShape 29"/>
          <p:cNvSpPr>
            <a:spLocks/>
          </p:cNvSpPr>
          <p:nvPr/>
        </p:nvSpPr>
        <p:spPr bwMode="auto">
          <a:xfrm rot="-5400000">
            <a:off x="5659438" y="1941513"/>
            <a:ext cx="228600" cy="304800"/>
          </a:xfrm>
          <a:prstGeom prst="leftBrace">
            <a:avLst>
              <a:gd name="adj1" fmla="val 11111"/>
              <a:gd name="adj2" fmla="val 49301"/>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96" name="Object 30"/>
          <p:cNvGraphicFramePr>
            <a:graphicFrameLocks noChangeAspect="1"/>
          </p:cNvGraphicFramePr>
          <p:nvPr/>
        </p:nvGraphicFramePr>
        <p:xfrm>
          <a:off x="3117850" y="2208213"/>
          <a:ext cx="522288" cy="484187"/>
        </p:xfrm>
        <a:graphic>
          <a:graphicData uri="http://schemas.openxmlformats.org/presentationml/2006/ole">
            <mc:AlternateContent xmlns:mc="http://schemas.openxmlformats.org/markup-compatibility/2006">
              <mc:Choice xmlns:v="urn:schemas-microsoft-com:vml" Requires="v">
                <p:oleObj spid="_x0000_s7277" name="Equation" r:id="rId13" imgW="142900" imgH="123930" progId="Equation.DSMT4">
                  <p:embed/>
                </p:oleObj>
              </mc:Choice>
              <mc:Fallback>
                <p:oleObj name="Equation" r:id="rId13" imgW="142900" imgH="123930" progId="Equation.DSMT4">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17850" y="2208213"/>
                        <a:ext cx="52228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97" name="Object 31"/>
          <p:cNvGraphicFramePr>
            <a:graphicFrameLocks noChangeAspect="1"/>
          </p:cNvGraphicFramePr>
          <p:nvPr/>
        </p:nvGraphicFramePr>
        <p:xfrm>
          <a:off x="5634038" y="2220913"/>
          <a:ext cx="504825" cy="444500"/>
        </p:xfrm>
        <a:graphic>
          <a:graphicData uri="http://schemas.openxmlformats.org/presentationml/2006/ole">
            <mc:AlternateContent xmlns:mc="http://schemas.openxmlformats.org/markup-compatibility/2006">
              <mc:Choice xmlns:v="urn:schemas-microsoft-com:vml" Requires="v">
                <p:oleObj spid="_x0000_s7278" name="Equation" r:id="rId15" imgW="142900" imgH="114210" progId="Equation.DSMT4">
                  <p:embed/>
                </p:oleObj>
              </mc:Choice>
              <mc:Fallback>
                <p:oleObj name="Equation" r:id="rId15" imgW="142900" imgH="114210" progId="Equation.DSMT4">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4038" y="2220913"/>
                        <a:ext cx="5048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98" name="Object 32"/>
          <p:cNvGraphicFramePr>
            <a:graphicFrameLocks noChangeAspect="1"/>
          </p:cNvGraphicFramePr>
          <p:nvPr/>
        </p:nvGraphicFramePr>
        <p:xfrm>
          <a:off x="3944938" y="2208213"/>
          <a:ext cx="328612" cy="469900"/>
        </p:xfrm>
        <a:graphic>
          <a:graphicData uri="http://schemas.openxmlformats.org/presentationml/2006/ole">
            <mc:AlternateContent xmlns:mc="http://schemas.openxmlformats.org/markup-compatibility/2006">
              <mc:Choice xmlns:v="urn:schemas-microsoft-com:vml" Requires="v">
                <p:oleObj spid="_x0000_s7279" name="Equation" r:id="rId17" imgW="47543" imgH="123930" progId="Equation.DSMT4">
                  <p:embed/>
                </p:oleObj>
              </mc:Choice>
              <mc:Fallback>
                <p:oleObj name="Equation" r:id="rId17" imgW="47543" imgH="123930" progId="Equation.DSMT4">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44938" y="2208213"/>
                        <a:ext cx="3286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99" name="Object 33"/>
          <p:cNvGraphicFramePr>
            <a:graphicFrameLocks noChangeAspect="1"/>
          </p:cNvGraphicFramePr>
          <p:nvPr/>
        </p:nvGraphicFramePr>
        <p:xfrm>
          <a:off x="4935538" y="2208213"/>
          <a:ext cx="354012" cy="444500"/>
        </p:xfrm>
        <a:graphic>
          <a:graphicData uri="http://schemas.openxmlformats.org/presentationml/2006/ole">
            <mc:AlternateContent xmlns:mc="http://schemas.openxmlformats.org/markup-compatibility/2006">
              <mc:Choice xmlns:v="urn:schemas-microsoft-com:vml" Requires="v">
                <p:oleObj spid="_x0000_s7280" name="Equation" r:id="rId19" imgW="66723" imgH="114210" progId="Equation.DSMT4">
                  <p:embed/>
                </p:oleObj>
              </mc:Choice>
              <mc:Fallback>
                <p:oleObj name="Equation" r:id="rId19" imgW="66723" imgH="114210" progId="Equation.DSMT4">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35538" y="2208213"/>
                        <a:ext cx="35401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0-#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1507"/>
                                        </p:tgtEl>
                                        <p:attrNameLst>
                                          <p:attrName>style.visibility</p:attrName>
                                        </p:attrNameLst>
                                      </p:cBhvr>
                                      <p:to>
                                        <p:strVal val="visible"/>
                                      </p:to>
                                    </p:set>
                                    <p:animEffect transition="in" filter="barn(outVertical)">
                                      <p:cBhvr>
                                        <p:cTn id="13" dur="1000"/>
                                        <p:tgtEl>
                                          <p:spTgt spid="21507"/>
                                        </p:tgtEl>
                                      </p:cBhvr>
                                    </p:animEffect>
                                  </p:childTnLst>
                                </p:cTn>
                              </p:par>
                            </p:childTnLst>
                          </p:cTn>
                        </p:par>
                        <p:par>
                          <p:cTn id="14" fill="hold" nodeType="afterGroup">
                            <p:stCondLst>
                              <p:cond delay="1000"/>
                            </p:stCondLst>
                            <p:childTnLst>
                              <p:par>
                                <p:cTn id="15" presetID="9" presetClass="entr" presetSubtype="0" fill="hold" nodeType="after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dissolve">
                                      <p:cBhvr>
                                        <p:cTn id="17" dur="500"/>
                                        <p:tgtEl>
                                          <p:spTgt spid="21510"/>
                                        </p:tgtEl>
                                      </p:cBhvr>
                                    </p:animEffect>
                                  </p:childTnLst>
                                </p:cTn>
                              </p:par>
                            </p:childTnLst>
                          </p:cTn>
                        </p:par>
                        <p:par>
                          <p:cTn id="18" fill="hold" nodeType="afterGroup">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21512"/>
                                        </p:tgtEl>
                                        <p:attrNameLst>
                                          <p:attrName>style.visibility</p:attrName>
                                        </p:attrNameLst>
                                      </p:cBhvr>
                                      <p:to>
                                        <p:strVal val="visible"/>
                                      </p:to>
                                    </p:set>
                                    <p:animEffect transition="in" filter="slide(fromBottom)">
                                      <p:cBhvr>
                                        <p:cTn id="21" dur="500"/>
                                        <p:tgtEl>
                                          <p:spTgt spid="215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1509"/>
                                        </p:tgtEl>
                                        <p:attrNameLst>
                                          <p:attrName>style.visibility</p:attrName>
                                        </p:attrNameLst>
                                      </p:cBhvr>
                                      <p:to>
                                        <p:strVal val="visible"/>
                                      </p:to>
                                    </p:set>
                                    <p:anim calcmode="lin" valueType="num">
                                      <p:cBhvr additive="base">
                                        <p:cTn id="26" dur="1000" fill="hold"/>
                                        <p:tgtEl>
                                          <p:spTgt spid="21509"/>
                                        </p:tgtEl>
                                        <p:attrNameLst>
                                          <p:attrName>ppt_x</p:attrName>
                                        </p:attrNameLst>
                                      </p:cBhvr>
                                      <p:tavLst>
                                        <p:tav tm="0">
                                          <p:val>
                                            <p:strVal val="0-#ppt_w/2"/>
                                          </p:val>
                                        </p:tav>
                                        <p:tav tm="100000">
                                          <p:val>
                                            <p:strVal val="#ppt_x"/>
                                          </p:val>
                                        </p:tav>
                                      </p:tavLst>
                                    </p:anim>
                                    <p:anim calcmode="lin" valueType="num">
                                      <p:cBhvr additive="base">
                                        <p:cTn id="27" dur="1000" fill="hold"/>
                                        <p:tgtEl>
                                          <p:spTgt spid="21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animBg="1"/>
      <p:bldP spid="21509" grpId="0" autoUpdateAnimBg="0"/>
      <p:bldP spid="2151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4581" name="Object 5"/>
          <p:cNvGraphicFramePr>
            <a:graphicFrameLocks noChangeAspect="1"/>
          </p:cNvGraphicFramePr>
          <p:nvPr/>
        </p:nvGraphicFramePr>
        <p:xfrm>
          <a:off x="3429000" y="2514600"/>
          <a:ext cx="4146550" cy="1322388"/>
        </p:xfrm>
        <a:graphic>
          <a:graphicData uri="http://schemas.openxmlformats.org/presentationml/2006/ole">
            <mc:AlternateContent xmlns:mc="http://schemas.openxmlformats.org/markup-compatibility/2006">
              <mc:Choice xmlns:v="urn:schemas-microsoft-com:vml" Requires="v">
                <p:oleObj spid="_x0000_s8245" name="Equation" r:id="rId3" imgW="1914432" imgH="485730" progId="Equation.DSMT4">
                  <p:embed/>
                </p:oleObj>
              </mc:Choice>
              <mc:Fallback>
                <p:oleObj name="Equation" r:id="rId3" imgW="1914432" imgH="48573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514600"/>
                        <a:ext cx="41465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Text Box 6"/>
          <p:cNvSpPr txBox="1">
            <a:spLocks noChangeArrowheads="1"/>
          </p:cNvSpPr>
          <p:nvPr/>
        </p:nvSpPr>
        <p:spPr bwMode="auto">
          <a:xfrm>
            <a:off x="228600" y="228600"/>
            <a:ext cx="86868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defRPr/>
            </a:pPr>
            <a:r>
              <a:rPr lang="en-US" altLang="zh-CN" sz="2800">
                <a:solidFill>
                  <a:srgbClr val="66FFFF"/>
                </a:solidFill>
              </a:rPr>
              <a:t> </a:t>
            </a:r>
            <a:r>
              <a:rPr lang="en-US" altLang="zh-CN" sz="2800">
                <a:solidFill>
                  <a:srgbClr val="66FFFF"/>
                </a:solidFill>
                <a:effectLst>
                  <a:outerShdw blurRad="38100" dist="38100" dir="2700000" algn="tl">
                    <a:srgbClr val="000000"/>
                  </a:outerShdw>
                </a:effectLst>
              </a:rPr>
              <a:t>2.5.2  </a:t>
            </a:r>
            <a:r>
              <a:rPr lang="zh-CN" altLang="en-US" sz="2800">
                <a:solidFill>
                  <a:srgbClr val="66FFFF"/>
                </a:solidFill>
                <a:effectLst>
                  <a:outerShdw blurRad="38100" dist="38100" dir="2700000" algn="tl">
                    <a:srgbClr val="000000"/>
                  </a:outerShdw>
                </a:effectLst>
                <a:latin typeface="宋体" pitchFamily="2" charset="-122"/>
              </a:rPr>
              <a:t>突变结的势垒电容</a:t>
            </a:r>
            <a:r>
              <a:rPr lang="zh-CN" altLang="en-US" sz="2400">
                <a:solidFill>
                  <a:srgbClr val="FFFFCC"/>
                </a:solidFill>
                <a:latin typeface="宋体" pitchFamily="2" charset="-122"/>
              </a:rPr>
              <a:t>    </a:t>
            </a:r>
            <a:endParaRPr lang="zh-CN" altLang="en-US" sz="2400">
              <a:solidFill>
                <a:srgbClr val="FFFFCC"/>
              </a:solidFill>
            </a:endParaRPr>
          </a:p>
        </p:txBody>
      </p:sp>
      <p:sp>
        <p:nvSpPr>
          <p:cNvPr id="24583" name="Text Box 7"/>
          <p:cNvSpPr txBox="1">
            <a:spLocks noChangeArrowheads="1"/>
          </p:cNvSpPr>
          <p:nvPr/>
        </p:nvSpPr>
        <p:spPr bwMode="auto">
          <a:xfrm>
            <a:off x="228600" y="3810000"/>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zh-CN" altLang="en-US" sz="2400">
                <a:solidFill>
                  <a:srgbClr val="FFFFCC"/>
                </a:solidFill>
              </a:rPr>
              <a:t>可得</a:t>
            </a:r>
          </a:p>
        </p:txBody>
      </p:sp>
      <p:sp>
        <p:nvSpPr>
          <p:cNvPr id="24584" name="Text Box 8"/>
          <p:cNvSpPr txBox="1">
            <a:spLocks noChangeArrowheads="1"/>
          </p:cNvSpPr>
          <p:nvPr/>
        </p:nvSpPr>
        <p:spPr bwMode="auto">
          <a:xfrm>
            <a:off x="228600" y="5900738"/>
            <a:ext cx="124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zh-CN" altLang="en-US" sz="2400">
                <a:solidFill>
                  <a:srgbClr val="FFFFCC"/>
                </a:solidFill>
                <a:latin typeface="宋体" pitchFamily="2" charset="-122"/>
              </a:rPr>
              <a:t>式中，</a:t>
            </a:r>
          </a:p>
        </p:txBody>
      </p:sp>
      <p:graphicFrame>
        <p:nvGraphicFramePr>
          <p:cNvPr id="24585" name="Object 9"/>
          <p:cNvGraphicFramePr>
            <a:graphicFrameLocks noChangeAspect="1"/>
          </p:cNvGraphicFramePr>
          <p:nvPr/>
        </p:nvGraphicFramePr>
        <p:xfrm>
          <a:off x="1295400" y="5715000"/>
          <a:ext cx="1905000" cy="939800"/>
        </p:xfrm>
        <a:graphic>
          <a:graphicData uri="http://schemas.openxmlformats.org/presentationml/2006/ole">
            <mc:AlternateContent xmlns:mc="http://schemas.openxmlformats.org/markup-compatibility/2006">
              <mc:Choice xmlns:v="urn:schemas-microsoft-com:vml" Requires="v">
                <p:oleObj spid="_x0000_s8246" name="Equation" r:id="rId5" imgW="828768" imgH="314280" progId="Equation.DSMT4">
                  <p:embed/>
                </p:oleObj>
              </mc:Choice>
              <mc:Fallback>
                <p:oleObj name="Equation" r:id="rId5" imgW="828768" imgH="3142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715000"/>
                        <a:ext cx="1905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2555875" y="4114800"/>
          <a:ext cx="3976688" cy="1330325"/>
        </p:xfrm>
        <a:graphic>
          <a:graphicData uri="http://schemas.openxmlformats.org/presentationml/2006/ole">
            <mc:AlternateContent xmlns:mc="http://schemas.openxmlformats.org/markup-compatibility/2006">
              <mc:Choice xmlns:v="urn:schemas-microsoft-com:vml" Requires="v">
                <p:oleObj spid="_x0000_s8247" name="Equation" r:id="rId7" imgW="1628902" imgH="485730" progId="Equation.DSMT4">
                  <p:embed/>
                </p:oleObj>
              </mc:Choice>
              <mc:Fallback>
                <p:oleObj name="Equation" r:id="rId7" imgW="1628902" imgH="48573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4114800"/>
                        <a:ext cx="3976688"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11"/>
          <p:cNvGraphicFramePr>
            <a:graphicFrameLocks noChangeAspect="1"/>
          </p:cNvGraphicFramePr>
          <p:nvPr/>
        </p:nvGraphicFramePr>
        <p:xfrm>
          <a:off x="1828800" y="1878013"/>
          <a:ext cx="1854200" cy="501650"/>
        </p:xfrm>
        <a:graphic>
          <a:graphicData uri="http://schemas.openxmlformats.org/presentationml/2006/ole">
            <mc:AlternateContent xmlns:mc="http://schemas.openxmlformats.org/markup-compatibility/2006">
              <mc:Choice xmlns:v="urn:schemas-microsoft-com:vml" Requires="v">
                <p:oleObj spid="_x0000_s8248" name="Equation" r:id="rId9" imgW="695322" imgH="114210" progId="Equation.DSMT4">
                  <p:embed/>
                </p:oleObj>
              </mc:Choice>
              <mc:Fallback>
                <p:oleObj name="Equation" r:id="rId9" imgW="695322" imgH="11421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1878013"/>
                        <a:ext cx="18542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8" name="Object 12"/>
          <p:cNvGraphicFramePr>
            <a:graphicFrameLocks noChangeAspect="1"/>
          </p:cNvGraphicFramePr>
          <p:nvPr/>
        </p:nvGraphicFramePr>
        <p:xfrm>
          <a:off x="3657600" y="1695450"/>
          <a:ext cx="3124200" cy="739775"/>
        </p:xfrm>
        <a:graphic>
          <a:graphicData uri="http://schemas.openxmlformats.org/presentationml/2006/ole">
            <mc:AlternateContent xmlns:mc="http://schemas.openxmlformats.org/markup-compatibility/2006">
              <mc:Choice xmlns:v="urn:schemas-microsoft-com:vml" Requires="v">
                <p:oleObj spid="_x0000_s8249" name="Equation" r:id="rId11" imgW="1457367" imgH="218970" progId="Equation.DSMT4">
                  <p:embed/>
                </p:oleObj>
              </mc:Choice>
              <mc:Fallback>
                <p:oleObj name="Equation" r:id="rId11" imgW="1457367" imgH="21897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1695450"/>
                        <a:ext cx="3124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9" name="AutoShape 13"/>
          <p:cNvSpPr>
            <a:spLocks noChangeArrowheads="1"/>
          </p:cNvSpPr>
          <p:nvPr/>
        </p:nvSpPr>
        <p:spPr bwMode="auto">
          <a:xfrm rot="-7212908">
            <a:off x="2781300" y="2660650"/>
            <a:ext cx="822325" cy="149225"/>
          </a:xfrm>
          <a:prstGeom prst="notchedRightArrow">
            <a:avLst>
              <a:gd name="adj1" fmla="val 50000"/>
              <a:gd name="adj2" fmla="val 137766"/>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Text Box 14"/>
          <p:cNvSpPr txBox="1">
            <a:spLocks noChangeArrowheads="1"/>
          </p:cNvSpPr>
          <p:nvPr/>
        </p:nvSpPr>
        <p:spPr bwMode="auto">
          <a:xfrm>
            <a:off x="7596188" y="4648200"/>
            <a:ext cx="1547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spcBef>
                <a:spcPct val="50000"/>
              </a:spcBef>
            </a:pPr>
            <a:r>
              <a:rPr lang="zh-CN" altLang="en-US" sz="2400">
                <a:solidFill>
                  <a:srgbClr val="FFFFCC"/>
                </a:solidFill>
                <a:latin typeface="宋体" pitchFamily="2" charset="-122"/>
              </a:rPr>
              <a:t>（</a:t>
            </a:r>
            <a:r>
              <a:rPr lang="en-US" altLang="zh-CN" sz="2400">
                <a:solidFill>
                  <a:srgbClr val="FFFFCC"/>
                </a:solidFill>
              </a:rPr>
              <a:t>2-130</a:t>
            </a:r>
            <a:r>
              <a:rPr lang="zh-CN" altLang="en-US" sz="2400">
                <a:solidFill>
                  <a:srgbClr val="FFFFCC"/>
                </a:solidFill>
                <a:latin typeface="宋体" pitchFamily="2" charset="-122"/>
              </a:rPr>
              <a:t>）</a:t>
            </a:r>
            <a:r>
              <a:rPr lang="zh-CN" altLang="en-US" sz="2400">
                <a:solidFill>
                  <a:srgbClr val="FFFFCC"/>
                </a:solidFill>
              </a:rPr>
              <a:t> </a:t>
            </a:r>
          </a:p>
        </p:txBody>
      </p:sp>
      <p:sp>
        <p:nvSpPr>
          <p:cNvPr id="24591" name="Text Box 15"/>
          <p:cNvSpPr txBox="1">
            <a:spLocks noChangeArrowheads="1"/>
          </p:cNvSpPr>
          <p:nvPr/>
        </p:nvSpPr>
        <p:spPr bwMode="auto">
          <a:xfrm>
            <a:off x="228600" y="990600"/>
            <a:ext cx="48768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lnSpc>
                <a:spcPct val="160000"/>
              </a:lnSpc>
            </a:pPr>
            <a:r>
              <a:rPr lang="en-US" altLang="zh-CN" sz="2400">
                <a:solidFill>
                  <a:srgbClr val="FFFFCC"/>
                </a:solidFill>
                <a:latin typeface="宋体" pitchFamily="2" charset="-122"/>
              </a:rPr>
              <a:t>    </a:t>
            </a:r>
            <a:r>
              <a:rPr lang="zh-CN" altLang="en-US" sz="2400">
                <a:solidFill>
                  <a:srgbClr val="FFFFCC"/>
                </a:solidFill>
                <a:latin typeface="宋体" pitchFamily="2" charset="-122"/>
              </a:rPr>
              <a:t>根据</a:t>
            </a:r>
            <a:r>
              <a:rPr lang="zh-CN" altLang="en-US" sz="2400">
                <a:solidFill>
                  <a:srgbClr val="FFFFCC"/>
                </a:solidFill>
              </a:rPr>
              <a:t>势垒电容的定义，</a:t>
            </a:r>
            <a:endParaRPr lang="zh-CN" altLang="en-US"/>
          </a:p>
        </p:txBody>
      </p:sp>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91"/>
                                        </p:tgtEl>
                                        <p:attrNameLst>
                                          <p:attrName>style.visibility</p:attrName>
                                        </p:attrNameLst>
                                      </p:cBhvr>
                                      <p:to>
                                        <p:strVal val="visible"/>
                                      </p:to>
                                    </p:set>
                                    <p:anim calcmode="lin" valueType="num">
                                      <p:cBhvr additive="base">
                                        <p:cTn id="7" dur="1000" fill="hold"/>
                                        <p:tgtEl>
                                          <p:spTgt spid="24591"/>
                                        </p:tgtEl>
                                        <p:attrNameLst>
                                          <p:attrName>ppt_x</p:attrName>
                                        </p:attrNameLst>
                                      </p:cBhvr>
                                      <p:tavLst>
                                        <p:tav tm="0">
                                          <p:val>
                                            <p:strVal val="0-#ppt_w/2"/>
                                          </p:val>
                                        </p:tav>
                                        <p:tav tm="100000">
                                          <p:val>
                                            <p:strVal val="#ppt_x"/>
                                          </p:val>
                                        </p:tav>
                                      </p:tavLst>
                                    </p:anim>
                                    <p:anim calcmode="lin" valueType="num">
                                      <p:cBhvr additive="base">
                                        <p:cTn id="8" dur="1000" fill="hold"/>
                                        <p:tgtEl>
                                          <p:spTgt spid="245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587"/>
                                        </p:tgtEl>
                                        <p:attrNameLst>
                                          <p:attrName>style.visibility</p:attrName>
                                        </p:attrNameLst>
                                      </p:cBhvr>
                                      <p:to>
                                        <p:strVal val="visible"/>
                                      </p:to>
                                    </p:set>
                                    <p:anim calcmode="lin" valueType="num">
                                      <p:cBhvr additive="base">
                                        <p:cTn id="13" dur="1000" fill="hold"/>
                                        <p:tgtEl>
                                          <p:spTgt spid="24587"/>
                                        </p:tgtEl>
                                        <p:attrNameLst>
                                          <p:attrName>ppt_x</p:attrName>
                                        </p:attrNameLst>
                                      </p:cBhvr>
                                      <p:tavLst>
                                        <p:tav tm="0">
                                          <p:val>
                                            <p:strVal val="0-#ppt_w/2"/>
                                          </p:val>
                                        </p:tav>
                                        <p:tav tm="100000">
                                          <p:val>
                                            <p:strVal val="#ppt_x"/>
                                          </p:val>
                                        </p:tav>
                                      </p:tavLst>
                                    </p:anim>
                                    <p:anim calcmode="lin" valueType="num">
                                      <p:cBhvr additive="base">
                                        <p:cTn id="14" dur="1000" fill="hold"/>
                                        <p:tgtEl>
                                          <p:spTgt spid="245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anim calcmode="lin" valueType="num">
                                      <p:cBhvr additive="base">
                                        <p:cTn id="19" dur="1000" fill="hold"/>
                                        <p:tgtEl>
                                          <p:spTgt spid="24581"/>
                                        </p:tgtEl>
                                        <p:attrNameLst>
                                          <p:attrName>ppt_x</p:attrName>
                                        </p:attrNameLst>
                                      </p:cBhvr>
                                      <p:tavLst>
                                        <p:tav tm="0">
                                          <p:val>
                                            <p:strVal val="1+#ppt_w/2"/>
                                          </p:val>
                                        </p:tav>
                                        <p:tav tm="100000">
                                          <p:val>
                                            <p:strVal val="#ppt_x"/>
                                          </p:val>
                                        </p:tav>
                                      </p:tavLst>
                                    </p:anim>
                                    <p:anim calcmode="lin" valueType="num">
                                      <p:cBhvr additive="base">
                                        <p:cTn id="20" dur="1000" fill="hold"/>
                                        <p:tgtEl>
                                          <p:spTgt spid="2458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4589"/>
                                        </p:tgtEl>
                                        <p:attrNameLst>
                                          <p:attrName>style.visibility</p:attrName>
                                        </p:attrNameLst>
                                      </p:cBhvr>
                                      <p:to>
                                        <p:strVal val="visible"/>
                                      </p:to>
                                    </p:set>
                                    <p:animEffect transition="in" filter="slide(fromBottom)">
                                      <p:cBhvr>
                                        <p:cTn id="25" dur="1000"/>
                                        <p:tgtEl>
                                          <p:spTgt spid="2458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24588"/>
                                        </p:tgtEl>
                                        <p:attrNameLst>
                                          <p:attrName>style.visibility</p:attrName>
                                        </p:attrNameLst>
                                      </p:cBhvr>
                                      <p:to>
                                        <p:strVal val="visible"/>
                                      </p:to>
                                    </p:set>
                                    <p:animEffect transition="in" filter="slide(fromLeft)">
                                      <p:cBhvr>
                                        <p:cTn id="30" dur="1000"/>
                                        <p:tgtEl>
                                          <p:spTgt spid="245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4583"/>
                                        </p:tgtEl>
                                        <p:attrNameLst>
                                          <p:attrName>style.visibility</p:attrName>
                                        </p:attrNameLst>
                                      </p:cBhvr>
                                      <p:to>
                                        <p:strVal val="visible"/>
                                      </p:to>
                                    </p:set>
                                    <p:anim calcmode="lin" valueType="num">
                                      <p:cBhvr additive="base">
                                        <p:cTn id="35" dur="1000" fill="hold"/>
                                        <p:tgtEl>
                                          <p:spTgt spid="24583"/>
                                        </p:tgtEl>
                                        <p:attrNameLst>
                                          <p:attrName>ppt_x</p:attrName>
                                        </p:attrNameLst>
                                      </p:cBhvr>
                                      <p:tavLst>
                                        <p:tav tm="0">
                                          <p:val>
                                            <p:strVal val="0-#ppt_w/2"/>
                                          </p:val>
                                        </p:tav>
                                        <p:tav tm="100000">
                                          <p:val>
                                            <p:strVal val="#ppt_x"/>
                                          </p:val>
                                        </p:tav>
                                      </p:tavLst>
                                    </p:anim>
                                    <p:anim calcmode="lin" valueType="num">
                                      <p:cBhvr additive="base">
                                        <p:cTn id="36" dur="1000" fill="hold"/>
                                        <p:tgtEl>
                                          <p:spTgt spid="24583"/>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1000"/>
                            </p:stCondLst>
                            <p:childTnLst>
                              <p:par>
                                <p:cTn id="38" presetID="12" presetClass="entr" presetSubtype="8" fill="hold" nodeType="afterEffect">
                                  <p:stCondLst>
                                    <p:cond delay="0"/>
                                  </p:stCondLst>
                                  <p:childTnLst>
                                    <p:set>
                                      <p:cBhvr>
                                        <p:cTn id="39" dur="1" fill="hold">
                                          <p:stCondLst>
                                            <p:cond delay="0"/>
                                          </p:stCondLst>
                                        </p:cTn>
                                        <p:tgtEl>
                                          <p:spTgt spid="24586"/>
                                        </p:tgtEl>
                                        <p:attrNameLst>
                                          <p:attrName>style.visibility</p:attrName>
                                        </p:attrNameLst>
                                      </p:cBhvr>
                                      <p:to>
                                        <p:strVal val="visible"/>
                                      </p:to>
                                    </p:set>
                                    <p:animEffect transition="in" filter="slide(fromLeft)">
                                      <p:cBhvr>
                                        <p:cTn id="40" dur="1000"/>
                                        <p:tgtEl>
                                          <p:spTgt spid="24586"/>
                                        </p:tgtEl>
                                      </p:cBhvr>
                                    </p:animEffect>
                                  </p:childTnLst>
                                </p:cTn>
                              </p:par>
                            </p:childTnLst>
                          </p:cTn>
                        </p:par>
                        <p:par>
                          <p:cTn id="41" fill="hold" nodeType="afterGroup">
                            <p:stCondLst>
                              <p:cond delay="2000"/>
                            </p:stCondLst>
                            <p:childTnLst>
                              <p:par>
                                <p:cTn id="42" presetID="12" presetClass="entr" presetSubtype="4" fill="hold" grpId="0" nodeType="afterEffect">
                                  <p:stCondLst>
                                    <p:cond delay="0"/>
                                  </p:stCondLst>
                                  <p:childTnLst>
                                    <p:set>
                                      <p:cBhvr>
                                        <p:cTn id="43" dur="1" fill="hold">
                                          <p:stCondLst>
                                            <p:cond delay="0"/>
                                          </p:stCondLst>
                                        </p:cTn>
                                        <p:tgtEl>
                                          <p:spTgt spid="24590"/>
                                        </p:tgtEl>
                                        <p:attrNameLst>
                                          <p:attrName>style.visibility</p:attrName>
                                        </p:attrNameLst>
                                      </p:cBhvr>
                                      <p:to>
                                        <p:strVal val="visible"/>
                                      </p:to>
                                    </p:set>
                                    <p:animEffect transition="in" filter="slide(fromBottom)">
                                      <p:cBhvr>
                                        <p:cTn id="44" dur="500"/>
                                        <p:tgtEl>
                                          <p:spTgt spid="2459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584"/>
                                        </p:tgtEl>
                                        <p:attrNameLst>
                                          <p:attrName>style.visibility</p:attrName>
                                        </p:attrNameLst>
                                      </p:cBhvr>
                                      <p:to>
                                        <p:strVal val="visible"/>
                                      </p:to>
                                    </p:set>
                                    <p:anim calcmode="lin" valueType="num">
                                      <p:cBhvr additive="base">
                                        <p:cTn id="49" dur="1000" fill="hold"/>
                                        <p:tgtEl>
                                          <p:spTgt spid="24584"/>
                                        </p:tgtEl>
                                        <p:attrNameLst>
                                          <p:attrName>ppt_x</p:attrName>
                                        </p:attrNameLst>
                                      </p:cBhvr>
                                      <p:tavLst>
                                        <p:tav tm="0">
                                          <p:val>
                                            <p:strVal val="0-#ppt_w/2"/>
                                          </p:val>
                                        </p:tav>
                                        <p:tav tm="100000">
                                          <p:val>
                                            <p:strVal val="#ppt_x"/>
                                          </p:val>
                                        </p:tav>
                                      </p:tavLst>
                                    </p:anim>
                                    <p:anim calcmode="lin" valueType="num">
                                      <p:cBhvr additive="base">
                                        <p:cTn id="50" dur="1000" fill="hold"/>
                                        <p:tgtEl>
                                          <p:spTgt spid="24584"/>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1000"/>
                            </p:stCondLst>
                            <p:childTnLst>
                              <p:par>
                                <p:cTn id="52" presetID="12" presetClass="entr" presetSubtype="8" fill="hold" nodeType="afterEffect">
                                  <p:stCondLst>
                                    <p:cond delay="0"/>
                                  </p:stCondLst>
                                  <p:childTnLst>
                                    <p:set>
                                      <p:cBhvr>
                                        <p:cTn id="53" dur="1" fill="hold">
                                          <p:stCondLst>
                                            <p:cond delay="0"/>
                                          </p:stCondLst>
                                        </p:cTn>
                                        <p:tgtEl>
                                          <p:spTgt spid="24585"/>
                                        </p:tgtEl>
                                        <p:attrNameLst>
                                          <p:attrName>style.visibility</p:attrName>
                                        </p:attrNameLst>
                                      </p:cBhvr>
                                      <p:to>
                                        <p:strVal val="visible"/>
                                      </p:to>
                                    </p:set>
                                    <p:animEffect transition="in" filter="slide(fromLeft)">
                                      <p:cBhvr>
                                        <p:cTn id="54" dur="5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utoUpdateAnimBg="0"/>
      <p:bldP spid="24584" grpId="0" autoUpdateAnimBg="0"/>
      <p:bldP spid="24589" grpId="0" animBg="1"/>
      <p:bldP spid="24590" grpId="0" autoUpdateAnimBg="0"/>
      <p:bldP spid="2459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2411413" y="4797425"/>
            <a:ext cx="4321175" cy="1447800"/>
          </a:xfrm>
          <a:prstGeom prst="rect">
            <a:avLst/>
          </a:prstGeom>
          <a:solidFill>
            <a:srgbClr val="00FFFF"/>
          </a:solidFill>
          <a:ln w="9525">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 name="Text Box 5"/>
          <p:cNvSpPr txBox="1">
            <a:spLocks noChangeArrowheads="1"/>
          </p:cNvSpPr>
          <p:nvPr/>
        </p:nvSpPr>
        <p:spPr bwMode="auto">
          <a:xfrm>
            <a:off x="250825" y="620713"/>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r>
              <a:rPr lang="en-US" altLang="zh-CN" sz="2400">
                <a:solidFill>
                  <a:srgbClr val="FFFFCC"/>
                </a:solidFill>
              </a:rPr>
              <a:t>        </a:t>
            </a:r>
            <a:r>
              <a:rPr lang="zh-CN" altLang="en-US" sz="2400">
                <a:solidFill>
                  <a:srgbClr val="FFFFCC"/>
                </a:solidFill>
              </a:rPr>
              <a:t>突变结的势垒区总宽度 </a:t>
            </a:r>
            <a:r>
              <a:rPr lang="en-US" altLang="zh-CN" sz="2400" i="1">
                <a:solidFill>
                  <a:srgbClr val="FFFFCC"/>
                </a:solidFill>
              </a:rPr>
              <a:t>x</a:t>
            </a:r>
            <a:r>
              <a:rPr lang="en-US" altLang="zh-CN" sz="2400" baseline="-25000">
                <a:solidFill>
                  <a:srgbClr val="FFFFCC"/>
                </a:solidFill>
              </a:rPr>
              <a:t>d</a:t>
            </a:r>
            <a:r>
              <a:rPr lang="en-US" altLang="zh-CN" sz="2400" i="1" baseline="-25000">
                <a:solidFill>
                  <a:srgbClr val="FFFFCC"/>
                </a:solidFill>
              </a:rPr>
              <a:t> </a:t>
            </a:r>
            <a:r>
              <a:rPr lang="zh-CN" altLang="en-US" sz="2400">
                <a:solidFill>
                  <a:srgbClr val="FFFFCC"/>
                </a:solidFill>
              </a:rPr>
              <a:t>可以表为</a:t>
            </a:r>
          </a:p>
        </p:txBody>
      </p:sp>
      <p:graphicFrame>
        <p:nvGraphicFramePr>
          <p:cNvPr id="9220" name="Object 6"/>
          <p:cNvGraphicFramePr>
            <a:graphicFrameLocks noChangeAspect="1"/>
          </p:cNvGraphicFramePr>
          <p:nvPr/>
        </p:nvGraphicFramePr>
        <p:xfrm>
          <a:off x="2627313" y="981075"/>
          <a:ext cx="4016375" cy="1312863"/>
        </p:xfrm>
        <a:graphic>
          <a:graphicData uri="http://schemas.openxmlformats.org/presentationml/2006/ole">
            <mc:AlternateContent xmlns:mc="http://schemas.openxmlformats.org/markup-compatibility/2006">
              <mc:Choice xmlns:v="urn:schemas-microsoft-com:vml" Requires="v">
                <p:oleObj spid="_x0000_s9248" name="Equation" r:id="rId3" imgW="1790711" imgH="457110" progId="Equation.DSMT4">
                  <p:embed/>
                </p:oleObj>
              </mc:Choice>
              <mc:Fallback>
                <p:oleObj name="Equation" r:id="rId3" imgW="1790711" imgH="45711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981075"/>
                        <a:ext cx="401637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Text Box 7"/>
          <p:cNvSpPr txBox="1">
            <a:spLocks noChangeArrowheads="1"/>
          </p:cNvSpPr>
          <p:nvPr/>
        </p:nvSpPr>
        <p:spPr bwMode="auto">
          <a:xfrm>
            <a:off x="250825" y="2205038"/>
            <a:ext cx="5761038"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b="1">
                <a:solidFill>
                  <a:srgbClr val="000000"/>
                </a:solidFill>
                <a:latin typeface="Times New Roman" pitchFamily="18" charset="0"/>
                <a:ea typeface="宋体" pitchFamily="2" charset="-122"/>
              </a:defRPr>
            </a:lvl1pPr>
            <a:lvl2pPr marL="742950" indent="-285750" eaLnBrk="0" hangingPunct="0">
              <a:defRPr kumimoji="1" sz="2000" b="1">
                <a:solidFill>
                  <a:srgbClr val="000000"/>
                </a:solidFill>
                <a:latin typeface="Times New Roman" pitchFamily="18" charset="0"/>
                <a:ea typeface="宋体" pitchFamily="2" charset="-122"/>
              </a:defRPr>
            </a:lvl2pPr>
            <a:lvl3pPr marL="1143000" indent="-228600" eaLnBrk="0" hangingPunct="0">
              <a:defRPr kumimoji="1" sz="2000" b="1">
                <a:solidFill>
                  <a:srgbClr val="000000"/>
                </a:solidFill>
                <a:latin typeface="Times New Roman" pitchFamily="18" charset="0"/>
                <a:ea typeface="宋体" pitchFamily="2" charset="-122"/>
              </a:defRPr>
            </a:lvl3pPr>
            <a:lvl4pPr marL="1600200" indent="-228600" eaLnBrk="0" hangingPunct="0">
              <a:defRPr kumimoji="1" sz="2000" b="1">
                <a:solidFill>
                  <a:srgbClr val="000000"/>
                </a:solidFill>
                <a:latin typeface="Times New Roman" pitchFamily="18" charset="0"/>
                <a:ea typeface="宋体" pitchFamily="2" charset="-122"/>
              </a:defRPr>
            </a:lvl4pPr>
            <a:lvl5pPr marL="2057400" indent="-228600" eaLnBrk="0" hangingPunct="0">
              <a:defRPr kumimoji="1" sz="2000" b="1">
                <a:solidFill>
                  <a:srgbClr val="000000"/>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rgbClr val="000000"/>
                </a:solidFill>
                <a:latin typeface="Times New Roman" pitchFamily="18" charset="0"/>
                <a:ea typeface="宋体" pitchFamily="2" charset="-122"/>
              </a:defRPr>
            </a:lvl9pPr>
          </a:lstStyle>
          <a:p>
            <a:pPr eaLnBrk="1" hangingPunct="1">
              <a:lnSpc>
                <a:spcPct val="170000"/>
              </a:lnSpc>
              <a:spcBef>
                <a:spcPct val="50000"/>
              </a:spcBef>
            </a:pPr>
            <a:r>
              <a:rPr lang="en-US" altLang="zh-CN" sz="2400">
                <a:solidFill>
                  <a:srgbClr val="FFFFCC"/>
                </a:solidFill>
              </a:rPr>
              <a:t>        </a:t>
            </a:r>
            <a:r>
              <a:rPr lang="zh-CN" altLang="en-US" sz="2400">
                <a:solidFill>
                  <a:srgbClr val="FFFFCC"/>
                </a:solidFill>
              </a:rPr>
              <a:t>将上式代入</a:t>
            </a:r>
            <a:r>
              <a:rPr lang="zh-CN" altLang="en-US" sz="2400">
                <a:solidFill>
                  <a:srgbClr val="FFFFCC"/>
                </a:solidFill>
                <a:latin typeface="宋体" pitchFamily="2" charset="-122"/>
              </a:rPr>
              <a:t>平行板电容器公式</a:t>
            </a:r>
          </a:p>
          <a:p>
            <a:pPr eaLnBrk="1" hangingPunct="1">
              <a:lnSpc>
                <a:spcPct val="170000"/>
              </a:lnSpc>
              <a:spcBef>
                <a:spcPct val="50000"/>
              </a:spcBef>
            </a:pPr>
            <a:endParaRPr lang="zh-CN" altLang="en-US" sz="2400">
              <a:solidFill>
                <a:srgbClr val="FFFFCC"/>
              </a:solidFill>
              <a:latin typeface="宋体" pitchFamily="2" charset="-122"/>
            </a:endParaRPr>
          </a:p>
          <a:p>
            <a:pPr eaLnBrk="1" hangingPunct="1">
              <a:lnSpc>
                <a:spcPct val="170000"/>
              </a:lnSpc>
              <a:spcBef>
                <a:spcPct val="50000"/>
              </a:spcBef>
            </a:pPr>
            <a:r>
              <a:rPr lang="zh-CN" altLang="en-US" sz="2400">
                <a:solidFill>
                  <a:srgbClr val="FFFFCC"/>
                </a:solidFill>
              </a:rPr>
              <a:t>可以得到与式</a:t>
            </a:r>
            <a:r>
              <a:rPr lang="zh-CN" altLang="en-US" sz="2400">
                <a:solidFill>
                  <a:srgbClr val="FFFFCC"/>
                </a:solidFill>
                <a:latin typeface="宋体" pitchFamily="2" charset="-122"/>
              </a:rPr>
              <a:t>（</a:t>
            </a:r>
            <a:r>
              <a:rPr lang="en-US" altLang="zh-CN" sz="2400">
                <a:solidFill>
                  <a:srgbClr val="FFFFCC"/>
                </a:solidFill>
              </a:rPr>
              <a:t>2-130</a:t>
            </a:r>
            <a:r>
              <a:rPr lang="zh-CN" altLang="en-US" sz="2400">
                <a:solidFill>
                  <a:srgbClr val="FFFFCC"/>
                </a:solidFill>
                <a:latin typeface="宋体" pitchFamily="2" charset="-122"/>
              </a:rPr>
              <a:t>）相同的结果，即</a:t>
            </a:r>
            <a:r>
              <a:rPr lang="zh-CN" altLang="en-US" sz="2400">
                <a:solidFill>
                  <a:srgbClr val="FFFFCC"/>
                </a:solidFill>
              </a:rPr>
              <a:t> </a:t>
            </a:r>
          </a:p>
        </p:txBody>
      </p:sp>
      <p:graphicFrame>
        <p:nvGraphicFramePr>
          <p:cNvPr id="26632" name="Object 8"/>
          <p:cNvGraphicFramePr>
            <a:graphicFrameLocks noChangeAspect="1"/>
          </p:cNvGraphicFramePr>
          <p:nvPr/>
        </p:nvGraphicFramePr>
        <p:xfrm>
          <a:off x="3160713" y="4797425"/>
          <a:ext cx="2822575" cy="1331913"/>
        </p:xfrm>
        <a:graphic>
          <a:graphicData uri="http://schemas.openxmlformats.org/presentationml/2006/ole">
            <mc:AlternateContent xmlns:mc="http://schemas.openxmlformats.org/markup-compatibility/2006">
              <mc:Choice xmlns:v="urn:schemas-microsoft-com:vml" Requires="v">
                <p:oleObj spid="_x0000_s9249" name="Equation" r:id="rId5" imgW="1209655" imgH="485730" progId="Equation.DSMT4">
                  <p:embed/>
                </p:oleObj>
              </mc:Choice>
              <mc:Fallback>
                <p:oleObj name="Equation" r:id="rId5" imgW="1209655" imgH="48573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0713" y="4797425"/>
                        <a:ext cx="2822575"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3" name="Object 9"/>
          <p:cNvGraphicFramePr>
            <a:graphicFrameLocks noChangeAspect="1"/>
          </p:cNvGraphicFramePr>
          <p:nvPr/>
        </p:nvGraphicFramePr>
        <p:xfrm>
          <a:off x="3779838" y="2924175"/>
          <a:ext cx="1536700" cy="971550"/>
        </p:xfrm>
        <a:graphic>
          <a:graphicData uri="http://schemas.openxmlformats.org/presentationml/2006/ole">
            <mc:AlternateContent xmlns:mc="http://schemas.openxmlformats.org/markup-compatibility/2006">
              <mc:Choice xmlns:v="urn:schemas-microsoft-com:vml" Requires="v">
                <p:oleObj spid="_x0000_s9250" name="Equation" r:id="rId7" imgW="533513" imgH="314280" progId="Equation.DSMT4">
                  <p:embed/>
                </p:oleObj>
              </mc:Choice>
              <mc:Fallback>
                <p:oleObj name="Equation" r:id="rId7" imgW="533513" imgH="31428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2924175"/>
                        <a:ext cx="153670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additive="base">
                                        <p:cTn id="7" dur="500" fill="hold"/>
                                        <p:tgtEl>
                                          <p:spTgt spid="26631"/>
                                        </p:tgtEl>
                                        <p:attrNameLst>
                                          <p:attrName>ppt_x</p:attrName>
                                        </p:attrNameLst>
                                      </p:cBhvr>
                                      <p:tavLst>
                                        <p:tav tm="0">
                                          <p:val>
                                            <p:strVal val="0-#ppt_w/2"/>
                                          </p:val>
                                        </p:tav>
                                        <p:tav tm="100000">
                                          <p:val>
                                            <p:strVal val="#ppt_x"/>
                                          </p:val>
                                        </p:tav>
                                      </p:tavLst>
                                    </p:anim>
                                    <p:anim calcmode="lin" valueType="num">
                                      <p:cBhvr additive="base">
                                        <p:cTn id="8" dur="500" fill="hold"/>
                                        <p:tgtEl>
                                          <p:spTgt spid="2663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26633"/>
                                        </p:tgtEl>
                                        <p:attrNameLst>
                                          <p:attrName>style.visibility</p:attrName>
                                        </p:attrNameLst>
                                      </p:cBhvr>
                                      <p:to>
                                        <p:strVal val="visible"/>
                                      </p:to>
                                    </p:set>
                                    <p:animEffect transition="in" filter="dissolve">
                                      <p:cBhvr>
                                        <p:cTn id="12" dur="500"/>
                                        <p:tgtEl>
                                          <p:spTgt spid="266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barn(outVertical)">
                                      <p:cBhvr>
                                        <p:cTn id="17" dur="500"/>
                                        <p:tgtEl>
                                          <p:spTgt spid="26628"/>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6632"/>
                                        </p:tgtEl>
                                        <p:attrNameLst>
                                          <p:attrName>style.visibility</p:attrName>
                                        </p:attrNameLst>
                                      </p:cBhvr>
                                      <p:to>
                                        <p:strVal val="visible"/>
                                      </p:to>
                                    </p:set>
                                    <p:animEffect transition="in" filter="dissolve">
                                      <p:cBhvr>
                                        <p:cTn id="21"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31" grpId="0" autoUpdateAnimBg="0"/>
    </p:bldLst>
  </p:timing>
</p:sld>
</file>

<file path=ppt/theme/theme1.xml><?xml version="1.0" encoding="utf-8"?>
<a:theme xmlns:a="http://schemas.openxmlformats.org/drawingml/2006/main" name="Sumi Painting">
  <a:themeElements>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1" i="0" u="none" strike="noStrike" cap="none" normalizeH="0" baseline="0" smtClean="0">
            <a:ln>
              <a:noFill/>
            </a:ln>
            <a:solidFill>
              <a:srgbClr val="0000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1" i="0" u="none" strike="noStrike" cap="none" normalizeH="0" baseline="0" smtClean="0">
            <a:ln>
              <a:noFill/>
            </a:ln>
            <a:solidFill>
              <a:srgbClr val="000000"/>
            </a:solidFill>
            <a:effectLst/>
            <a:latin typeface="Times New Roman" pitchFamily="18" charset="0"/>
            <a:ea typeface="宋体"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4643</TotalTime>
  <Words>489</Words>
  <Application>Microsoft Office PowerPoint</Application>
  <PresentationFormat>全屏显示(4:3)</PresentationFormat>
  <Paragraphs>85</Paragraphs>
  <Slides>12</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12</vt:i4>
      </vt:variant>
    </vt:vector>
  </HeadingPairs>
  <TitlesOfParts>
    <vt:vector size="17" baseType="lpstr">
      <vt:lpstr>Sumi Painting</vt:lpstr>
      <vt:lpstr>Equation</vt:lpstr>
      <vt:lpstr>Microsoft 公式 3.0</vt:lpstr>
      <vt:lpstr>MathType 6.0 Equation</vt:lpstr>
      <vt:lpstr>MathType 5.0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320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ZQZ</dc:creator>
  <cp:lastModifiedBy>user</cp:lastModifiedBy>
  <cp:revision>200</cp:revision>
  <dcterms:created xsi:type="dcterms:W3CDTF">2001-03-20T13:18:28Z</dcterms:created>
  <dcterms:modified xsi:type="dcterms:W3CDTF">2020-09-28T03:45:35Z</dcterms:modified>
</cp:coreProperties>
</file>