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sldIdLst>
    <p:sldId id="492" r:id="rId2"/>
    <p:sldId id="688" r:id="rId3"/>
    <p:sldId id="682" r:id="rId4"/>
    <p:sldId id="694" r:id="rId5"/>
    <p:sldId id="685" r:id="rId6"/>
    <p:sldId id="695" r:id="rId7"/>
    <p:sldId id="696" r:id="rId8"/>
    <p:sldId id="697" r:id="rId9"/>
    <p:sldId id="689" r:id="rId10"/>
    <p:sldId id="691" r:id="rId11"/>
    <p:sldId id="698" r:id="rId12"/>
    <p:sldId id="699" r:id="rId13"/>
    <p:sldId id="701" r:id="rId14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330066"/>
    <a:srgbClr val="CC3300"/>
    <a:srgbClr val="0000FF"/>
    <a:srgbClr val="FF9900"/>
    <a:srgbClr val="E5F3E8"/>
    <a:srgbClr val="FFFF00"/>
    <a:srgbClr val="99FF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581" autoAdjust="0"/>
  </p:normalViewPr>
  <p:slideViewPr>
    <p:cSldViewPr>
      <p:cViewPr varScale="1">
        <p:scale>
          <a:sx n="85" d="100"/>
          <a:sy n="85" d="100"/>
        </p:scale>
        <p:origin x="1298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60925"/>
            <a:ext cx="568388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185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19591B46-DEAF-4E7E-B22C-0C69C4026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8BCCEF-9A20-4657-B367-7F2F64B0A9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2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F7C71-27AE-47F1-B347-2E036C8DD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40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115888"/>
            <a:ext cx="2141537" cy="6229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75388" cy="6229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0E254-5B70-412C-B341-3C9987D17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96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98869-1C4B-4D08-8A73-89D9403671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82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5CEAD-8B43-4DA4-A068-4065A9C53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094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850" y="1196975"/>
            <a:ext cx="4208463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196975"/>
            <a:ext cx="4208462" cy="2497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23850" y="3846513"/>
            <a:ext cx="4208463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4713" y="3846513"/>
            <a:ext cx="4208462" cy="2498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9DFA5-E646-4B68-84B1-5AD7416153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40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23850" y="115888"/>
            <a:ext cx="8569325" cy="6229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0C15E-58BB-45E5-92F9-ACF7AE490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31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58012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96975"/>
            <a:ext cx="4208462" cy="51482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D9E71-49BA-4D1D-B73E-FC52E8A67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1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7D05B-9B0F-4171-93CF-5679D4D60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9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2034E-0FBA-4607-A5FD-C5E713E09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24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208463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96975"/>
            <a:ext cx="4208462" cy="5148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CD636-9776-4B36-848C-6C1FDA21B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68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08BEC-5E47-4C32-97B3-3DDF12F9B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5F4D3-8615-4B5B-A09F-22B6E3FBD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31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202ED-BC4D-442C-B27C-82791834D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FADDA-E871-41AB-9C7C-8CBD62D668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10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E1ED2-BB57-43EF-888F-44CE269DB8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97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15888"/>
            <a:ext cx="6958012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96975"/>
            <a:ext cx="85693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667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A64C737-4391-4379-A415-60569FC9B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40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0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1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2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3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4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5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6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7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8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9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0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1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2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3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4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5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6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7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8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9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0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3" name="Rectangle 40"/>
          <p:cNvSpPr>
            <a:spLocks noChangeArrowheads="1"/>
          </p:cNvSpPr>
          <p:nvPr userDrawn="1"/>
        </p:nvSpPr>
        <p:spPr bwMode="ltGray">
          <a:xfrm>
            <a:off x="323850" y="2603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4" name="Rectangle 41"/>
          <p:cNvSpPr>
            <a:spLocks noChangeArrowheads="1"/>
          </p:cNvSpPr>
          <p:nvPr userDrawn="1"/>
        </p:nvSpPr>
        <p:spPr bwMode="ltGray">
          <a:xfrm>
            <a:off x="692150" y="269875"/>
            <a:ext cx="328613" cy="474663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5" name="Rectangle 42"/>
          <p:cNvSpPr>
            <a:spLocks noChangeArrowheads="1"/>
          </p:cNvSpPr>
          <p:nvPr userDrawn="1"/>
        </p:nvSpPr>
        <p:spPr bwMode="ltGray">
          <a:xfrm>
            <a:off x="541338" y="646113"/>
            <a:ext cx="422275" cy="474662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6" name="Rectangle 43"/>
          <p:cNvSpPr>
            <a:spLocks noChangeArrowheads="1"/>
          </p:cNvSpPr>
          <p:nvPr userDrawn="1"/>
        </p:nvSpPr>
        <p:spPr bwMode="ltGray">
          <a:xfrm>
            <a:off x="911225" y="646113"/>
            <a:ext cx="368300" cy="474662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7" name="Rectangle 44"/>
          <p:cNvSpPr>
            <a:spLocks noChangeArrowheads="1"/>
          </p:cNvSpPr>
          <p:nvPr userDrawn="1"/>
        </p:nvSpPr>
        <p:spPr bwMode="ltGray">
          <a:xfrm>
            <a:off x="127000" y="573088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8" name="Rectangle 45"/>
          <p:cNvSpPr>
            <a:spLocks noChangeArrowheads="1"/>
          </p:cNvSpPr>
          <p:nvPr userDrawn="1"/>
        </p:nvSpPr>
        <p:spPr bwMode="gray">
          <a:xfrm>
            <a:off x="762000" y="115888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9" name="Rectangle 46"/>
          <p:cNvSpPr>
            <a:spLocks noChangeArrowheads="1"/>
          </p:cNvSpPr>
          <p:nvPr userDrawn="1"/>
        </p:nvSpPr>
        <p:spPr bwMode="gray">
          <a:xfrm>
            <a:off x="442913" y="981075"/>
            <a:ext cx="8226425" cy="31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6999288" cy="1304925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ea typeface="楷体_GB2312" pitchFamily="49" charset="-122"/>
              </a:rPr>
              <a:t>IP</a:t>
            </a:r>
            <a:r>
              <a:rPr lang="zh-CN" altLang="en-US" sz="4400" dirty="0">
                <a:ea typeface="楷体_GB2312" pitchFamily="49" charset="-122"/>
              </a:rPr>
              <a:t>核使用简要说明</a:t>
            </a:r>
            <a:endParaRPr lang="en-US" altLang="zh-CN" sz="4400" dirty="0"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742" t="4954" r="4464" b="3393"/>
          <a:stretch/>
        </p:blipFill>
        <p:spPr>
          <a:xfrm>
            <a:off x="2057400" y="2971800"/>
            <a:ext cx="3657600" cy="2819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F99F1C-691E-4EB2-B34D-DB249867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6934200" cy="4272749"/>
          </a:xfrm>
          <a:prstGeom prst="rect">
            <a:avLst/>
          </a:prstGeom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ILA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9238A-9370-41F5-BB31-F3EA5655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5715000"/>
            <a:ext cx="8569325" cy="6302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同样的方法找到</a:t>
            </a:r>
            <a:r>
              <a:rPr lang="en-US" altLang="zh-CN" dirty="0"/>
              <a:t>ILA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612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ILA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54EC73-2607-4654-B9FB-3BBFA3013EF9}"/>
              </a:ext>
            </a:extLst>
          </p:cNvPr>
          <p:cNvSpPr txBox="1"/>
          <p:nvPr/>
        </p:nvSpPr>
        <p:spPr>
          <a:xfrm>
            <a:off x="6781800" y="1371600"/>
            <a:ext cx="227128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继续以</a:t>
            </a:r>
            <a:r>
              <a:rPr lang="en-US" altLang="zh-CN" dirty="0"/>
              <a:t>ALU</a:t>
            </a:r>
            <a:r>
              <a:rPr lang="zh-CN" altLang="en-US" dirty="0"/>
              <a:t>实验中的</a:t>
            </a:r>
            <a:r>
              <a:rPr lang="en-US" altLang="zh-CN" dirty="0"/>
              <a:t>ILA</a:t>
            </a:r>
            <a:r>
              <a:rPr lang="zh-CN" altLang="en-US" dirty="0"/>
              <a:t>为例。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首先取名字。</a:t>
            </a:r>
            <a:endParaRPr lang="en-US" altLang="zh-CN" dirty="0"/>
          </a:p>
          <a:p>
            <a:r>
              <a:rPr lang="zh-CN" altLang="en-US" dirty="0"/>
              <a:t>探针数量根据你要观测的信号的数目决定。</a:t>
            </a:r>
            <a:endParaRPr lang="en-US" altLang="zh-CN" dirty="0"/>
          </a:p>
          <a:p>
            <a:r>
              <a:rPr lang="zh-CN" altLang="en-US" dirty="0"/>
              <a:t>建议观测复位信号，之后设置的时候以复位取消为开始采样的标志。</a:t>
            </a:r>
            <a:endParaRPr lang="en-US" altLang="zh-CN" dirty="0"/>
          </a:p>
          <a:p>
            <a:r>
              <a:rPr lang="zh-CN" altLang="en-US" dirty="0"/>
              <a:t>采样深度按照本次要求，设定为</a:t>
            </a:r>
            <a:r>
              <a:rPr lang="en-US" altLang="zh-CN" dirty="0"/>
              <a:t>8192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09D4FEC-0C55-4D41-97A3-0E065090EB55}"/>
              </a:ext>
            </a:extLst>
          </p:cNvPr>
          <p:cNvGrpSpPr/>
          <p:nvPr/>
        </p:nvGrpSpPr>
        <p:grpSpPr>
          <a:xfrm>
            <a:off x="250825" y="1219200"/>
            <a:ext cx="6380494" cy="4973233"/>
            <a:chOff x="250825" y="1219200"/>
            <a:chExt cx="6380494" cy="497323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ECE013E-D114-4C00-B166-80942693E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" y="1219200"/>
              <a:ext cx="6380494" cy="4973233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42DAE28-E0C3-4C4A-B735-BB3B1B90CB79}"/>
                </a:ext>
              </a:extLst>
            </p:cNvPr>
            <p:cNvSpPr/>
            <p:nvPr/>
          </p:nvSpPr>
          <p:spPr>
            <a:xfrm>
              <a:off x="2819400" y="1905000"/>
              <a:ext cx="543972" cy="6108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390A630-CE24-45B8-B120-EB3D4FBA987E}"/>
                </a:ext>
              </a:extLst>
            </p:cNvPr>
            <p:cNvSpPr/>
            <p:nvPr/>
          </p:nvSpPr>
          <p:spPr>
            <a:xfrm>
              <a:off x="2819400" y="3276601"/>
              <a:ext cx="543972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98926FF-D436-4136-AE2B-25D16A2CD984}"/>
                </a:ext>
              </a:extLst>
            </p:cNvPr>
            <p:cNvSpPr/>
            <p:nvPr/>
          </p:nvSpPr>
          <p:spPr>
            <a:xfrm>
              <a:off x="2971800" y="3532779"/>
              <a:ext cx="543972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55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ILA</a:t>
            </a:r>
            <a:endParaRPr lang="zh-CN" altLang="en-US" sz="3600" dirty="0">
              <a:ea typeface="楷体_GB2312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3BD16C-109A-4E86-996D-A96A5077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7" y="1447801"/>
            <a:ext cx="6684091" cy="51815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C34AF8-53BE-4371-A284-34B517F4C57B}"/>
              </a:ext>
            </a:extLst>
          </p:cNvPr>
          <p:cNvSpPr txBox="1"/>
          <p:nvPr/>
        </p:nvSpPr>
        <p:spPr>
          <a:xfrm>
            <a:off x="6759388" y="3200400"/>
            <a:ext cx="22712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根据信号的位宽设置对应探针的位宽。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109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ILA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C34AF8-53BE-4371-A284-34B517F4C57B}"/>
              </a:ext>
            </a:extLst>
          </p:cNvPr>
          <p:cNvSpPr txBox="1"/>
          <p:nvPr/>
        </p:nvSpPr>
        <p:spPr>
          <a:xfrm>
            <a:off x="6751331" y="1843663"/>
            <a:ext cx="23846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</a:t>
            </a:r>
            <a:r>
              <a:rPr lang="en-US" altLang="zh-CN" dirty="0"/>
              <a:t>ILA</a:t>
            </a:r>
            <a:r>
              <a:rPr lang="zh-CN" altLang="en-US" dirty="0"/>
              <a:t>接口的名字的方法同上。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可以看到</a:t>
            </a:r>
            <a:r>
              <a:rPr lang="en-US" altLang="zh-CN" dirty="0"/>
              <a:t>ILA</a:t>
            </a:r>
            <a:r>
              <a:rPr lang="zh-CN" altLang="en-US" dirty="0"/>
              <a:t>没有输出的信号，只需要将需要观测的信号输入</a:t>
            </a:r>
            <a:r>
              <a:rPr lang="en-US" altLang="zh-CN" dirty="0"/>
              <a:t>ILA</a:t>
            </a:r>
            <a:r>
              <a:rPr lang="zh-CN" altLang="en-US" dirty="0"/>
              <a:t>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上板后设置触发的设定请继续参考</a:t>
            </a:r>
            <a:r>
              <a:rPr lang="en-US" altLang="zh-CN" dirty="0"/>
              <a:t>ALU</a:t>
            </a:r>
            <a:r>
              <a:rPr lang="zh-CN" altLang="en-US" dirty="0"/>
              <a:t>实验。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68C24D-23AF-4465-ACA0-F026BA32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6764778" cy="376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8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a typeface="楷体_GB2312" pitchFamily="49" charset="-122"/>
              </a:rPr>
              <a:t>IP</a:t>
            </a:r>
            <a:r>
              <a:rPr lang="zh-CN" altLang="en-US" sz="3600" dirty="0">
                <a:ea typeface="楷体_GB2312" pitchFamily="49" charset="-122"/>
              </a:rPr>
              <a:t>核使用简介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3400" y="1371600"/>
            <a:ext cx="7239000" cy="5107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ROM</a:t>
            </a:r>
            <a:r>
              <a:rPr lang="zh-CN" altLang="en-US" dirty="0"/>
              <a:t>：只读存储器，因为所执行的汇编程序是固定的，不需要写入，所以用</a:t>
            </a:r>
            <a:r>
              <a:rPr lang="en-US" altLang="zh-CN" dirty="0"/>
              <a:t>ROM</a:t>
            </a:r>
            <a:r>
              <a:rPr lang="zh-CN" altLang="en-US" dirty="0"/>
              <a:t>就可以作为程序存储器。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RAM</a:t>
            </a:r>
            <a:r>
              <a:rPr lang="zh-CN" altLang="en-US" dirty="0"/>
              <a:t>：随机存取存储器，在本实验中作为数据存储器使用，一方面我们会将测试数据初始化在</a:t>
            </a:r>
            <a:r>
              <a:rPr lang="en-US" altLang="zh-CN" dirty="0"/>
              <a:t>RAM</a:t>
            </a:r>
            <a:r>
              <a:rPr lang="zh-CN" altLang="en-US" dirty="0"/>
              <a:t>中，另一方面计算的结果也需要写入，所以需要使用</a:t>
            </a:r>
            <a:r>
              <a:rPr lang="en-US" altLang="zh-CN" dirty="0"/>
              <a:t>RAM</a:t>
            </a:r>
            <a:r>
              <a:rPr lang="zh-CN" altLang="en-US" dirty="0"/>
              <a:t>，又因为我们也需要从</a:t>
            </a:r>
            <a:r>
              <a:rPr lang="en-US" altLang="zh-CN" dirty="0"/>
              <a:t>RAM</a:t>
            </a:r>
            <a:r>
              <a:rPr lang="zh-CN" altLang="en-US" dirty="0"/>
              <a:t>中读出数据，所以需要使用双口</a:t>
            </a:r>
            <a:r>
              <a:rPr lang="en-US" altLang="zh-CN" dirty="0"/>
              <a:t>RAM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ILA</a:t>
            </a:r>
            <a:r>
              <a:rPr lang="zh-CN" altLang="en-US" dirty="0"/>
              <a:t>：继承逻辑分析仪，与</a:t>
            </a:r>
            <a:r>
              <a:rPr lang="en-US" altLang="zh-CN" dirty="0"/>
              <a:t>ALU</a:t>
            </a:r>
            <a:r>
              <a:rPr lang="zh-CN" altLang="en-US" dirty="0"/>
              <a:t>实验一样，我们需要查看实际的信号而非仿真结果，所以需要使用</a:t>
            </a:r>
            <a:r>
              <a:rPr lang="en-US" altLang="zh-CN" dirty="0"/>
              <a:t>ILA</a:t>
            </a:r>
            <a:r>
              <a:rPr lang="zh-CN" altLang="en-US" dirty="0"/>
              <a:t>从开发板上抓取信号。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615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6781800" cy="213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ROM</a:t>
            </a: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和</a:t>
            </a: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RAM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98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ROM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和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RAM</a:t>
            </a:r>
            <a:endParaRPr lang="zh-CN" altLang="en-US" sz="3600" dirty="0">
              <a:ea typeface="楷体_GB2312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ADB947-4345-41EA-97F4-52F114681B1B}"/>
              </a:ext>
            </a:extLst>
          </p:cNvPr>
          <p:cNvGrpSpPr/>
          <p:nvPr/>
        </p:nvGrpSpPr>
        <p:grpSpPr>
          <a:xfrm>
            <a:off x="152400" y="1637355"/>
            <a:ext cx="8908316" cy="3583289"/>
            <a:chOff x="152400" y="1637355"/>
            <a:chExt cx="8908316" cy="358328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6E914CE-053B-4138-8BB2-4BE3A9B8A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2209800"/>
              <a:ext cx="2597886" cy="2028825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7F46D88-049B-4DD6-BC18-79C5DD0B6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7116" y="1637355"/>
              <a:ext cx="5943600" cy="3583289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DCA151C-1A41-4DEA-8D5F-A7432C973982}"/>
                </a:ext>
              </a:extLst>
            </p:cNvPr>
            <p:cNvSpPr/>
            <p:nvPr/>
          </p:nvSpPr>
          <p:spPr>
            <a:xfrm>
              <a:off x="304800" y="3657600"/>
              <a:ext cx="1438835" cy="4308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EE050F3-1EEA-4006-B0D9-1AB087EB9431}"/>
                </a:ext>
              </a:extLst>
            </p:cNvPr>
            <p:cNvSpPr/>
            <p:nvPr/>
          </p:nvSpPr>
          <p:spPr>
            <a:xfrm>
              <a:off x="3137647" y="2362200"/>
              <a:ext cx="1438835" cy="4308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6DAB528-5A3C-4DD4-A1E0-54B3DE069ED1}"/>
                </a:ext>
              </a:extLst>
            </p:cNvPr>
            <p:cNvSpPr/>
            <p:nvPr/>
          </p:nvSpPr>
          <p:spPr>
            <a:xfrm>
              <a:off x="3048000" y="3733800"/>
              <a:ext cx="6012716" cy="4308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07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ROM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和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RAM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2ABB7B-854B-4602-BF28-C44750278E5B}"/>
              </a:ext>
            </a:extLst>
          </p:cNvPr>
          <p:cNvSpPr txBox="1"/>
          <p:nvPr/>
        </p:nvSpPr>
        <p:spPr>
          <a:xfrm>
            <a:off x="7162800" y="2362200"/>
            <a:ext cx="175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注意先取一个名字。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双口</a:t>
            </a:r>
            <a:r>
              <a:rPr lang="en-US" altLang="zh-CN" dirty="0"/>
              <a:t>RAM</a:t>
            </a:r>
            <a:r>
              <a:rPr lang="zh-CN" altLang="en-US" dirty="0"/>
              <a:t>选择</a:t>
            </a:r>
            <a:r>
              <a:rPr lang="en-US" altLang="zh-CN" dirty="0"/>
              <a:t>True Dual Port RAM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ROM</a:t>
            </a:r>
            <a:r>
              <a:rPr lang="zh-CN" altLang="en-US" dirty="0"/>
              <a:t>选择</a:t>
            </a:r>
            <a:r>
              <a:rPr lang="en-US" altLang="zh-CN" dirty="0"/>
              <a:t>Single Port ROM</a:t>
            </a:r>
            <a:r>
              <a:rPr lang="zh-CN" altLang="en-US" dirty="0"/>
              <a:t>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D92E6BA-9EC0-41B1-ADB4-6D4D46F3B9E6}"/>
              </a:ext>
            </a:extLst>
          </p:cNvPr>
          <p:cNvGrpSpPr/>
          <p:nvPr/>
        </p:nvGrpSpPr>
        <p:grpSpPr>
          <a:xfrm>
            <a:off x="304800" y="1371600"/>
            <a:ext cx="6781800" cy="5202477"/>
            <a:chOff x="304800" y="1371600"/>
            <a:chExt cx="6781800" cy="520247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FE37416-D749-4E18-9CAB-86A4C24E2F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66" t="8519" r="22500" b="8519"/>
            <a:stretch/>
          </p:blipFill>
          <p:spPr>
            <a:xfrm>
              <a:off x="304800" y="1371600"/>
              <a:ext cx="6781800" cy="5202477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8933EDC-7062-4450-ACF1-8F6D2D7E408A}"/>
                </a:ext>
              </a:extLst>
            </p:cNvPr>
            <p:cNvSpPr/>
            <p:nvPr/>
          </p:nvSpPr>
          <p:spPr>
            <a:xfrm>
              <a:off x="2895600" y="3581400"/>
              <a:ext cx="1438835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C4DA0D5-0D2D-4F3E-9BD6-EB6A8A4BC933}"/>
                </a:ext>
              </a:extLst>
            </p:cNvPr>
            <p:cNvSpPr/>
            <p:nvPr/>
          </p:nvSpPr>
          <p:spPr>
            <a:xfrm>
              <a:off x="2895600" y="3733800"/>
              <a:ext cx="1438835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CBCC36-A907-4D50-AE9D-7B1D7E46C72F}"/>
                </a:ext>
              </a:extLst>
            </p:cNvPr>
            <p:cNvSpPr/>
            <p:nvPr/>
          </p:nvSpPr>
          <p:spPr>
            <a:xfrm>
              <a:off x="2895600" y="2286000"/>
              <a:ext cx="1438835" cy="4308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56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ROM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和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RAM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FBFF5C-E5E7-4DE9-9AC7-3A6B93949EC5}"/>
              </a:ext>
            </a:extLst>
          </p:cNvPr>
          <p:cNvSpPr txBox="1"/>
          <p:nvPr/>
        </p:nvSpPr>
        <p:spPr>
          <a:xfrm>
            <a:off x="6400800" y="1569660"/>
            <a:ext cx="2743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这里以</a:t>
            </a:r>
            <a:r>
              <a:rPr lang="en-US" altLang="zh-CN" dirty="0"/>
              <a:t>ROM</a:t>
            </a:r>
            <a:r>
              <a:rPr lang="zh-CN" altLang="en-US" dirty="0"/>
              <a:t>为例。</a:t>
            </a:r>
            <a:endParaRPr lang="en-US" altLang="zh-CN" dirty="0"/>
          </a:p>
          <a:p>
            <a:r>
              <a:rPr lang="zh-CN" altLang="en-US" dirty="0"/>
              <a:t>宽度选择</a:t>
            </a:r>
            <a:r>
              <a:rPr lang="en-US" altLang="zh-CN" dirty="0"/>
              <a:t>32</a:t>
            </a:r>
            <a:r>
              <a:rPr lang="zh-CN" altLang="en-US" dirty="0"/>
              <a:t>，因为指令是</a:t>
            </a:r>
            <a:r>
              <a:rPr lang="en-US" altLang="zh-CN" dirty="0"/>
              <a:t>32</a:t>
            </a:r>
            <a:r>
              <a:rPr lang="zh-CN" altLang="en-US" dirty="0"/>
              <a:t>位的。</a:t>
            </a:r>
            <a:endParaRPr lang="en-US" altLang="zh-CN" dirty="0"/>
          </a:p>
          <a:p>
            <a:r>
              <a:rPr lang="zh-CN" altLang="en-US" dirty="0"/>
              <a:t>深度根据程序的大小自行决定。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</a:t>
            </a:r>
            <a:r>
              <a:rPr lang="en-US" altLang="zh-CN" dirty="0"/>
              <a:t>Use ENA Pin</a:t>
            </a:r>
            <a:r>
              <a:rPr lang="zh-CN" altLang="en-US" dirty="0"/>
              <a:t>就是会多出一个使能端，也可以选择另一个使其一直有效。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第三个圈，每打一个勾多一级流水，一个都不打是</a:t>
            </a:r>
            <a:r>
              <a:rPr lang="en-US" altLang="zh-CN" dirty="0"/>
              <a:t>1</a:t>
            </a:r>
            <a:r>
              <a:rPr lang="zh-CN" altLang="en-US" dirty="0"/>
              <a:t>级流水。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420A064-B8EF-4E8C-8632-E7ABC1A07C00}"/>
              </a:ext>
            </a:extLst>
          </p:cNvPr>
          <p:cNvGrpSpPr/>
          <p:nvPr/>
        </p:nvGrpSpPr>
        <p:grpSpPr>
          <a:xfrm>
            <a:off x="457200" y="1408337"/>
            <a:ext cx="6248400" cy="4793293"/>
            <a:chOff x="457200" y="1408337"/>
            <a:chExt cx="6248400" cy="479329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105D1A-7CE5-49F7-9C27-4163788BA4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66" t="8519" r="22500" b="8519"/>
            <a:stretch/>
          </p:blipFill>
          <p:spPr>
            <a:xfrm>
              <a:off x="457200" y="1408337"/>
              <a:ext cx="6248400" cy="4793293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02E2943-A81C-4A69-B833-3D550F00C9AF}"/>
                </a:ext>
              </a:extLst>
            </p:cNvPr>
            <p:cNvSpPr/>
            <p:nvPr/>
          </p:nvSpPr>
          <p:spPr>
            <a:xfrm>
              <a:off x="2286000" y="3945319"/>
              <a:ext cx="2895600" cy="20865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57024FF-3779-4317-B029-68AF55F4FD6D}"/>
                </a:ext>
              </a:extLst>
            </p:cNvPr>
            <p:cNvSpPr/>
            <p:nvPr/>
          </p:nvSpPr>
          <p:spPr>
            <a:xfrm>
              <a:off x="2438400" y="2912682"/>
              <a:ext cx="2438400" cy="5662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43C64AA-9DC7-4B8F-B87A-D67DA9301F15}"/>
                </a:ext>
              </a:extLst>
            </p:cNvPr>
            <p:cNvSpPr/>
            <p:nvPr/>
          </p:nvSpPr>
          <p:spPr>
            <a:xfrm>
              <a:off x="4419600" y="3533326"/>
              <a:ext cx="914400" cy="5662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734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ROM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和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RAM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FBFF5C-E5E7-4DE9-9AC7-3A6B93949EC5}"/>
              </a:ext>
            </a:extLst>
          </p:cNvPr>
          <p:cNvSpPr txBox="1"/>
          <p:nvPr/>
        </p:nvSpPr>
        <p:spPr>
          <a:xfrm>
            <a:off x="6720314" y="1569660"/>
            <a:ext cx="24236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勾选 </a:t>
            </a:r>
            <a:r>
              <a:rPr lang="en-US" altLang="zh-CN" dirty="0"/>
              <a:t>Load Init File</a:t>
            </a:r>
            <a:r>
              <a:rPr lang="zh-CN" altLang="en-US" dirty="0"/>
              <a:t>，载入一个</a:t>
            </a:r>
            <a:r>
              <a:rPr lang="en-US" altLang="zh-CN" dirty="0" err="1"/>
              <a:t>coe</a:t>
            </a:r>
            <a:r>
              <a:rPr lang="zh-CN" altLang="en-US" dirty="0"/>
              <a:t>文件进行初始化。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</a:t>
            </a:r>
            <a:r>
              <a:rPr lang="en-US" altLang="zh-CN" dirty="0" err="1"/>
              <a:t>coe</a:t>
            </a:r>
            <a:r>
              <a:rPr lang="zh-CN" altLang="en-US" dirty="0"/>
              <a:t>文件写法请参考</a:t>
            </a:r>
            <a:r>
              <a:rPr lang="en-US" altLang="zh-CN" dirty="0"/>
              <a:t>ALU</a:t>
            </a:r>
            <a:r>
              <a:rPr lang="zh-CN" altLang="en-US" dirty="0"/>
              <a:t>实验中的写法，或者百度一下。</a:t>
            </a:r>
            <a:endParaRPr lang="en-US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164E69-55A1-4F34-AB06-49462A1EE620}"/>
              </a:ext>
            </a:extLst>
          </p:cNvPr>
          <p:cNvGrpSpPr/>
          <p:nvPr/>
        </p:nvGrpSpPr>
        <p:grpSpPr>
          <a:xfrm>
            <a:off x="13447" y="1426340"/>
            <a:ext cx="6706868" cy="5203060"/>
            <a:chOff x="13447" y="1426340"/>
            <a:chExt cx="6706868" cy="520306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108507-2A91-4831-B145-C4A0D351F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47" y="1426340"/>
              <a:ext cx="6706868" cy="5203060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02E2943-A81C-4A69-B833-3D550F00C9AF}"/>
                </a:ext>
              </a:extLst>
            </p:cNvPr>
            <p:cNvSpPr/>
            <p:nvPr/>
          </p:nvSpPr>
          <p:spPr>
            <a:xfrm>
              <a:off x="1981200" y="3351569"/>
              <a:ext cx="3134772" cy="6108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31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467600" cy="85883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ROM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和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RAM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FBFF5C-E5E7-4DE9-9AC7-3A6B93949EC5}"/>
              </a:ext>
            </a:extLst>
          </p:cNvPr>
          <p:cNvSpPr txBox="1"/>
          <p:nvPr/>
        </p:nvSpPr>
        <p:spPr>
          <a:xfrm>
            <a:off x="723899" y="44958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ALU</a:t>
            </a:r>
            <a:r>
              <a:rPr lang="zh-CN" altLang="en-US" dirty="0"/>
              <a:t>实验中的</a:t>
            </a:r>
            <a:r>
              <a:rPr lang="en-US" altLang="zh-CN" dirty="0"/>
              <a:t>ROM</a:t>
            </a:r>
            <a:r>
              <a:rPr lang="zh-CN" altLang="en-US" dirty="0"/>
              <a:t>为例，点开这个</a:t>
            </a:r>
            <a:r>
              <a:rPr lang="en-US" altLang="zh-CN" dirty="0"/>
              <a:t>IP</a:t>
            </a:r>
            <a:r>
              <a:rPr lang="zh-CN" altLang="en-US" dirty="0"/>
              <a:t>核，打开对应的</a:t>
            </a:r>
            <a:r>
              <a:rPr lang="en-US" altLang="zh-CN" dirty="0"/>
              <a:t>.</a:t>
            </a:r>
            <a:r>
              <a:rPr lang="en-US" altLang="zh-CN" dirty="0" err="1"/>
              <a:t>vhd</a:t>
            </a:r>
            <a:r>
              <a:rPr lang="zh-CN" altLang="en-US" dirty="0"/>
              <a:t>文件，可以看到接口的名字，之后按照这个接口调用就行了，就跟调用一个自己写的模块一样的使用方法，具体还是可以参考</a:t>
            </a:r>
            <a:r>
              <a:rPr lang="en-US" altLang="zh-CN" dirty="0"/>
              <a:t>ALU</a:t>
            </a:r>
            <a:r>
              <a:rPr lang="zh-CN" altLang="en-US" dirty="0"/>
              <a:t>实验中的写法。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1FE101-F427-4874-B09E-9DB66383C328}"/>
              </a:ext>
            </a:extLst>
          </p:cNvPr>
          <p:cNvGrpSpPr/>
          <p:nvPr/>
        </p:nvGrpSpPr>
        <p:grpSpPr>
          <a:xfrm>
            <a:off x="-1" y="1143000"/>
            <a:ext cx="9144000" cy="3184235"/>
            <a:chOff x="-1" y="1143000"/>
            <a:chExt cx="9144000" cy="318423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6E0B165-17DE-4CB7-90C5-06073D6AD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143000"/>
              <a:ext cx="9144000" cy="3184235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02E2943-A81C-4A69-B833-3D550F00C9AF}"/>
                </a:ext>
              </a:extLst>
            </p:cNvPr>
            <p:cNvSpPr/>
            <p:nvPr/>
          </p:nvSpPr>
          <p:spPr>
            <a:xfrm>
              <a:off x="228600" y="1905000"/>
              <a:ext cx="3134772" cy="6108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46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6781800" cy="213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ILA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845797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15015</TotalTime>
  <Words>444</Words>
  <Application>Microsoft Office PowerPoint</Application>
  <PresentationFormat>全屏显示(4:3)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楷体_GB2312</vt:lpstr>
      <vt:lpstr>宋体</vt:lpstr>
      <vt:lpstr>Arial</vt:lpstr>
      <vt:lpstr>Tahoma</vt:lpstr>
      <vt:lpstr>Times New Roman</vt:lpstr>
      <vt:lpstr>Wingdings</vt:lpstr>
      <vt:lpstr>Network</vt:lpstr>
      <vt:lpstr>IP核使用简要说明</vt:lpstr>
      <vt:lpstr>IP核使用简介</vt:lpstr>
      <vt:lpstr>ROM和RAM</vt:lpstr>
      <vt:lpstr>ROM和RAM</vt:lpstr>
      <vt:lpstr>ROM和RAM</vt:lpstr>
      <vt:lpstr>ROM和RAM</vt:lpstr>
      <vt:lpstr>ROM和RAM</vt:lpstr>
      <vt:lpstr>ROM和RAM</vt:lpstr>
      <vt:lpstr>ILA</vt:lpstr>
      <vt:lpstr>ILA</vt:lpstr>
      <vt:lpstr>ILA</vt:lpstr>
      <vt:lpstr>ILA</vt:lpstr>
      <vt:lpstr>ILA</vt:lpstr>
    </vt:vector>
  </TitlesOfParts>
  <Company>private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 Multiplexing</dc:title>
  <dc:creator>ymmao</dc:creator>
  <cp:lastModifiedBy>祝 雨彬</cp:lastModifiedBy>
  <cp:revision>1114</cp:revision>
  <dcterms:created xsi:type="dcterms:W3CDTF">2003-06-01T14:36:23Z</dcterms:created>
  <dcterms:modified xsi:type="dcterms:W3CDTF">2021-06-13T07:33:59Z</dcterms:modified>
</cp:coreProperties>
</file>