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sldIdLst>
    <p:sldId id="1697" r:id="rId2"/>
    <p:sldId id="1702" r:id="rId3"/>
    <p:sldId id="1727" r:id="rId4"/>
    <p:sldId id="1699" r:id="rId5"/>
    <p:sldId id="1701" r:id="rId6"/>
    <p:sldId id="1640" r:id="rId7"/>
    <p:sldId id="1703" r:id="rId8"/>
    <p:sldId id="1643" r:id="rId9"/>
    <p:sldId id="1721" r:id="rId10"/>
    <p:sldId id="1653" r:id="rId11"/>
    <p:sldId id="1707" r:id="rId12"/>
    <p:sldId id="1722" r:id="rId13"/>
    <p:sldId id="1720" r:id="rId14"/>
    <p:sldId id="1723" r:id="rId15"/>
    <p:sldId id="1712" r:id="rId16"/>
    <p:sldId id="1713" r:id="rId17"/>
    <p:sldId id="1714" r:id="rId18"/>
    <p:sldId id="1715" r:id="rId19"/>
    <p:sldId id="1716" r:id="rId20"/>
    <p:sldId id="1718" r:id="rId21"/>
    <p:sldId id="1733" r:id="rId22"/>
    <p:sldId id="1739" r:id="rId23"/>
    <p:sldId id="1736" r:id="rId24"/>
    <p:sldId id="1725" r:id="rId25"/>
    <p:sldId id="1728" r:id="rId26"/>
    <p:sldId id="1729" r:id="rId27"/>
    <p:sldId id="1730" r:id="rId28"/>
    <p:sldId id="1731" r:id="rId29"/>
    <p:sldId id="1732" r:id="rId30"/>
    <p:sldId id="1779" r:id="rId31"/>
    <p:sldId id="1780" r:id="rId32"/>
    <p:sldId id="1742" r:id="rId33"/>
    <p:sldId id="1751" r:id="rId34"/>
    <p:sldId id="1752" r:id="rId35"/>
    <p:sldId id="1753" r:id="rId36"/>
    <p:sldId id="1754" r:id="rId37"/>
    <p:sldId id="1755" r:id="rId38"/>
    <p:sldId id="1756" r:id="rId39"/>
    <p:sldId id="1778" r:id="rId40"/>
    <p:sldId id="1763" r:id="rId41"/>
    <p:sldId id="1764" r:id="rId42"/>
    <p:sldId id="1775" r:id="rId43"/>
    <p:sldId id="1776" r:id="rId44"/>
    <p:sldId id="1777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9F7"/>
    <a:srgbClr val="CCCCFF"/>
    <a:srgbClr val="FFFFCC"/>
    <a:srgbClr val="0000FF"/>
    <a:srgbClr val="CC3300"/>
    <a:srgbClr val="FF33CC"/>
    <a:srgbClr val="0033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9B85CB1-E370-4C2F-9DBF-1D5D27DF82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C257C02-D006-46C2-81FC-B50C38FA15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6E030AA-C0C2-4DDA-9222-A5EF830606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80AC79EA-2D4A-47A5-812D-FB90FC4EB8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9E4DE436-DD5F-4C5C-8C31-BDE2994E1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9" name="Rectangle 7">
            <a:extLst>
              <a:ext uri="{FF2B5EF4-FFF2-40B4-BE49-F238E27FC236}">
                <a16:creationId xmlns:a16="http://schemas.microsoft.com/office/drawing/2014/main" id="{77133A5B-7691-4D05-BE07-EFF11FA14E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A0EB4BE-DC9A-4087-81F1-E794724183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D85AAF1-842B-4515-AABC-92CC27A126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BB7327-C2E1-45C8-B486-D2FECB62AE4B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635213-9BD9-43F7-BA55-246CD6071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65E493D-6ABB-495B-8B87-FBD5320B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D4F0C42-AD06-4B65-975A-A2B883D258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8D51D2-114D-4FE7-9F6B-A49B09C08A7C}" type="slidenum">
              <a:rPr lang="en-US" altLang="zh-CN"/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EBF1255-FF75-465F-A4AD-62459172A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D6D50B1-CF33-4DD6-8E3F-734E82CDB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C74FF9-5BE5-4093-892A-5EBAA3265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7FFF2A-F76D-4F61-8CAD-74E69D126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FCA6DD-F7B5-451B-9942-271831E9D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6D46613-114A-4380-9E92-23C986F250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2777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325F0C-6204-4A8F-A7D8-D5BC2A48E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FB6E46-6663-4879-9E83-716DB9804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736A19-4B2B-487C-A336-2499B6CBC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CD68D-D64E-435B-94B8-4FB82FB65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8167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AAF38F-CFBD-44D5-BD7D-556ECA126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7956D0-B816-4A56-992F-CCEB4AE9D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D93F3C-5A1F-4CEA-B1A9-EAEC91344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C9833-DEAD-4DD9-B9D3-C8854A90C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6248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BF7D26-3CE1-4741-AD8D-39779CD9A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DBEA8-F765-4ED6-ACCC-6BE7507E4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9759DE-6E96-4A25-856A-A9F98C1CD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247DF-79CF-490C-A63F-B4CD543FC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420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B633BE-FC52-4666-9E92-54B149721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211D2D-48E1-431F-AEDF-E9A877FE1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35B55-0ED7-43B5-8E1E-E10F7E24F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0C178-43C1-4732-A4AE-5C0AD150E7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983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C279F-4D6B-4752-A111-1899E5B8F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5446C-1E80-4DF1-AE44-69174F47A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B8DD0-F08F-4621-BBEB-EF922C095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309BD-2BE5-44CB-9BFA-387F43B401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808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62621A-2633-4F57-8CE3-0AAAD6F1C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BCAA2-0A03-43E0-B086-D4AD962A8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D2F885-4D5F-4AF4-8966-D39A6EFB4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DB7FE-1AF1-4FE3-9181-DD2D863E8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2295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403B5E-7AA7-45C6-9904-C1A1F9714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2BAC3B-56D8-4931-8F26-72F12927B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549F96-1E89-41CC-B23D-5B93365B6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92CEF-00C1-42BA-89AC-49A4F8A3A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9682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ED17BD-D6D8-41B7-8882-F4D0A2183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17CA0F-2CE9-406A-9E73-2AEB10BC3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3400BE-37C1-4BD1-AD7F-90F102FFF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927A-8024-4EDE-BDD5-A75AC27A32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219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8EB11-C11E-452D-AD45-AACD9CC0F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E1982-DF87-4061-8FD1-5F31DE45B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CEE47-08DD-4A9B-8F5D-4FA46C45D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CEB89-A709-4071-882F-FD8846083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656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C720E-CF57-47F9-A2BD-65E57F814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84172-17C7-4CE8-9846-0994928D9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6693A-4E81-4A32-A9EF-CBFEB2F54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B7977-E362-408A-B569-B2CB78ACF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462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E1ADD7-DF03-4053-BD13-A84B4EC5EC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6CA761-EE26-4CE0-929C-8532216B494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24BD00-6100-40A4-A459-361C2D6F1F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7F75F68-2EF4-478F-AA8B-B14FB588E9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7F4AAC2-E59C-437B-9569-32F936A638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951E9DB-B269-4E07-BA1B-70BF21F78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18.jpe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7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39.wmf"/><Relationship Id="rId10" Type="http://schemas.openxmlformats.org/officeDocument/2006/relationships/image" Target="../media/image16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3.wmf"/><Relationship Id="rId3" Type="http://schemas.openxmlformats.org/officeDocument/2006/relationships/image" Target="../media/image58.e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2.wmf"/><Relationship Id="rId5" Type="http://schemas.openxmlformats.org/officeDocument/2006/relationships/image" Target="../media/image59.e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12" Type="http://schemas.openxmlformats.org/officeDocument/2006/relationships/image" Target="../media/image35.jpeg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9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5.e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70.emf"/><Relationship Id="rId21" Type="http://schemas.openxmlformats.org/officeDocument/2006/relationships/image" Target="../media/image79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7.e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5" Type="http://schemas.openxmlformats.org/officeDocument/2006/relationships/image" Target="../media/image76.wmf"/><Relationship Id="rId23" Type="http://schemas.openxmlformats.org/officeDocument/2006/relationships/image" Target="../media/image80.e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5.w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8.e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4.wmf"/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3.wmf"/><Relationship Id="rId5" Type="http://schemas.openxmlformats.org/officeDocument/2006/relationships/image" Target="../media/image100.e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18" Type="http://schemas.openxmlformats.org/officeDocument/2006/relationships/image" Target="../media/image12.png"/><Relationship Id="rId26" Type="http://schemas.openxmlformats.org/officeDocument/2006/relationships/image" Target="../media/image16.wmf"/><Relationship Id="rId3" Type="http://schemas.openxmlformats.org/officeDocument/2006/relationships/image" Target="../media/image3.emf"/><Relationship Id="rId21" Type="http://schemas.openxmlformats.org/officeDocument/2006/relationships/oleObject" Target="../embeddings/oleObject9.bin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jpeg"/><Relationship Id="rId25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jpeg"/><Relationship Id="rId20" Type="http://schemas.openxmlformats.org/officeDocument/2006/relationships/image" Target="../media/image13.emf"/><Relationship Id="rId29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24" Type="http://schemas.openxmlformats.org/officeDocument/2006/relationships/image" Target="../media/image15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4.emf"/><Relationship Id="rId27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07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0.emf"/><Relationship Id="rId3" Type="http://schemas.openxmlformats.org/officeDocument/2006/relationships/image" Target="../media/image115.w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2.e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9.emf"/><Relationship Id="rId5" Type="http://schemas.openxmlformats.org/officeDocument/2006/relationships/image" Target="../media/image116.wmf"/><Relationship Id="rId15" Type="http://schemas.openxmlformats.org/officeDocument/2006/relationships/image" Target="../media/image121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29.bin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3.emf"/><Relationship Id="rId5" Type="http://schemas.openxmlformats.org/officeDocument/2006/relationships/image" Target="../media/image130.e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40.emf"/><Relationship Id="rId7" Type="http://schemas.openxmlformats.org/officeDocument/2006/relationships/image" Target="../media/image142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144.emf"/><Relationship Id="rId7" Type="http://schemas.openxmlformats.org/officeDocument/2006/relationships/image" Target="../media/image146.e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45.e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7" Type="http://schemas.openxmlformats.org/officeDocument/2006/relationships/image" Target="../media/image150.e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49.emf"/><Relationship Id="rId4" Type="http://schemas.openxmlformats.org/officeDocument/2006/relationships/oleObject" Target="../embeddings/oleObject14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5.emf"/><Relationship Id="rId18" Type="http://schemas.openxmlformats.org/officeDocument/2006/relationships/image" Target="../media/image158.jpeg"/><Relationship Id="rId3" Type="http://schemas.openxmlformats.org/officeDocument/2006/relationships/image" Target="../media/image2.png"/><Relationship Id="rId21" Type="http://schemas.openxmlformats.org/officeDocument/2006/relationships/image" Target="../media/image160.emf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7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4.emf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9.jpeg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3.emf"/><Relationship Id="rId14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8.jpeg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39.wmf"/><Relationship Id="rId10" Type="http://schemas.openxmlformats.org/officeDocument/2006/relationships/image" Target="../media/image16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5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7" Type="http://schemas.openxmlformats.org/officeDocument/2006/relationships/image" Target="../media/image166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65.emf"/><Relationship Id="rId4" Type="http://schemas.openxmlformats.org/officeDocument/2006/relationships/oleObject" Target="../embeddings/oleObject1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9.emf"/><Relationship Id="rId4" Type="http://schemas.openxmlformats.org/officeDocument/2006/relationships/oleObject" Target="../embeddings/oleObject1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1.emf"/><Relationship Id="rId4" Type="http://schemas.openxmlformats.org/officeDocument/2006/relationships/oleObject" Target="../embeddings/oleObject16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3.emf"/><Relationship Id="rId4" Type="http://schemas.openxmlformats.org/officeDocument/2006/relationships/oleObject" Target="../embeddings/oleObject16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5.emf"/><Relationship Id="rId4" Type="http://schemas.openxmlformats.org/officeDocument/2006/relationships/oleObject" Target="../embeddings/oleObject17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jpe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3.emf"/><Relationship Id="rId2" Type="http://schemas.openxmlformats.org/officeDocument/2006/relationships/oleObject" Target="../embeddings/oleObject172.bin"/><Relationship Id="rId16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9.emf"/><Relationship Id="rId14" Type="http://schemas.openxmlformats.org/officeDocument/2006/relationships/oleObject" Target="../embeddings/oleObject17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184.wmf"/><Relationship Id="rId7" Type="http://schemas.openxmlformats.org/officeDocument/2006/relationships/image" Target="../media/image186.e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85.e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3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91.bin"/><Relationship Id="rId2" Type="http://schemas.openxmlformats.org/officeDocument/2006/relationships/image" Target="../media/image35.jpeg"/><Relationship Id="rId16" Type="http://schemas.openxmlformats.org/officeDocument/2006/relationships/image" Target="../media/image19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91.e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2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99.emf"/><Relationship Id="rId18" Type="http://schemas.openxmlformats.org/officeDocument/2006/relationships/oleObject" Target="../embeddings/oleObject200.bin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01.e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8.wmf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202.e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19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6.w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2.emf"/><Relationship Id="rId3" Type="http://schemas.openxmlformats.org/officeDocument/2006/relationships/image" Target="../media/image27.wmf"/><Relationship Id="rId21" Type="http://schemas.openxmlformats.org/officeDocument/2006/relationships/oleObject" Target="../embeddings/oleObject24.bin"/><Relationship Id="rId7" Type="http://schemas.openxmlformats.org/officeDocument/2006/relationships/slide" Target="slide17.xml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12.png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1.jpeg"/><Relationship Id="rId5" Type="http://schemas.openxmlformats.org/officeDocument/2006/relationships/slide" Target="slide4.xml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10.jpeg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3.bin"/><Relationship Id="rId4" Type="http://schemas.openxmlformats.org/officeDocument/2006/relationships/slide" Target="slide2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18.jpe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7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9.wmf"/><Relationship Id="rId10" Type="http://schemas.openxmlformats.org/officeDocument/2006/relationships/image" Target="../media/image16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slide" Target="slide9.xml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18.jpe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7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9.wmf"/><Relationship Id="rId10" Type="http://schemas.openxmlformats.org/officeDocument/2006/relationships/image" Target="../media/image16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52537AF5-30D4-4399-B76E-813B2127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0"/>
            <a:ext cx="501650" cy="6858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000"/>
          </a:p>
        </p:txBody>
      </p:sp>
      <p:sp>
        <p:nvSpPr>
          <p:cNvPr id="4099" name="Line 4">
            <a:extLst>
              <a:ext uri="{FF2B5EF4-FFF2-40B4-BE49-F238E27FC236}">
                <a16:creationId xmlns:a16="http://schemas.microsoft.com/office/drawing/2014/main" id="{13ACABF7-2AD8-4E8D-81A5-52445B186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3598863"/>
            <a:ext cx="808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0C9433A7-04E0-45FD-AF45-1FA0F35D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0836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D4E67CEC-BBC8-4F90-B3AA-8EA4808A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0836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pic>
        <p:nvPicPr>
          <p:cNvPr id="4102" name="Picture 7">
            <a:extLst>
              <a:ext uri="{FF2B5EF4-FFF2-40B4-BE49-F238E27FC236}">
                <a16:creationId xmlns:a16="http://schemas.microsoft.com/office/drawing/2014/main" id="{09DBE0B4-60B7-4561-B52B-C30351FB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0663"/>
            <a:ext cx="2819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8">
            <a:extLst>
              <a:ext uri="{FF2B5EF4-FFF2-40B4-BE49-F238E27FC236}">
                <a16:creationId xmlns:a16="http://schemas.microsoft.com/office/drawing/2014/main" id="{A260F232-D6BE-4CF6-B41F-8F460394880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773238"/>
            <a:ext cx="54721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48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4" name="Rectangle 12">
            <a:extLst>
              <a:ext uri="{FF2B5EF4-FFF2-40B4-BE49-F238E27FC236}">
                <a16:creationId xmlns:a16="http://schemas.microsoft.com/office/drawing/2014/main" id="{43495850-93E5-45F0-A756-E350801715A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3350" y="1844675"/>
            <a:ext cx="669607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求解电磁问题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4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时谐电磁场（电磁波）</a:t>
            </a:r>
          </a:p>
        </p:txBody>
      </p:sp>
      <p:sp>
        <p:nvSpPr>
          <p:cNvPr id="4105" name="Rectangle 14">
            <a:extLst>
              <a:ext uri="{FF2B5EF4-FFF2-40B4-BE49-F238E27FC236}">
                <a16:creationId xmlns:a16="http://schemas.microsoft.com/office/drawing/2014/main" id="{A0526956-B051-41D3-85A9-42DAFB71D65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195513" y="5013325"/>
            <a:ext cx="5472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　电子科技大学</a:t>
            </a:r>
            <a:endParaRPr kumimoji="1" lang="zh-CN" altLang="en-US" sz="20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6" name="Line 12">
            <a:extLst>
              <a:ext uri="{FF2B5EF4-FFF2-40B4-BE49-F238E27FC236}">
                <a16:creationId xmlns:a16="http://schemas.microsoft.com/office/drawing/2014/main" id="{6A03BEF3-E020-4583-829D-4E004A600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997200"/>
            <a:ext cx="1295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37460EC3-B146-4D0B-98A4-1EAE4BD3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7C31C5-21B1-4B6C-9E3F-042062E2CC03}" type="slidenum">
              <a:rPr lang="en-US" altLang="zh-CN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4339" name="灯片编号占位符 2">
            <a:extLst>
              <a:ext uri="{FF2B5EF4-FFF2-40B4-BE49-F238E27FC236}">
                <a16:creationId xmlns:a16="http://schemas.microsoft.com/office/drawing/2014/main" id="{49141748-C914-4133-9871-AFCFE001C755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4607105-BC2A-4C58-A11D-7684DFCA9B6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8911721-F15C-47A7-9CB1-5EB08408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16025"/>
            <a:ext cx="233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洛仑兹规范：</a:t>
            </a:r>
          </a:p>
        </p:txBody>
      </p:sp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24568416-2313-4C9C-8EC4-73C1148B0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51038"/>
          <a:ext cx="3517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833" imgH="390420" progId="Equation.DSMT4">
                  <p:embed/>
                </p:oleObj>
              </mc:Choice>
              <mc:Fallback>
                <p:oleObj name="Equation" r:id="rId2" imgW="1285833" imgH="3904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51038"/>
                        <a:ext cx="3517900" cy="1117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1">
            <a:extLst>
              <a:ext uri="{FF2B5EF4-FFF2-40B4-BE49-F238E27FC236}">
                <a16:creationId xmlns:a16="http://schemas.microsoft.com/office/drawing/2014/main" id="{648968F8-0858-4DAA-92C3-FD40A396B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25538"/>
          <a:ext cx="21859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6210" imgH="362070" progId="Equation.DSMT4">
                  <p:embed/>
                </p:oleObj>
              </mc:Choice>
              <mc:Fallback>
                <p:oleObj name="Equation" r:id="rId4" imgW="1076210" imgH="36207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21859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9" name="Object 13">
            <a:extLst>
              <a:ext uri="{FF2B5EF4-FFF2-40B4-BE49-F238E27FC236}">
                <a16:creationId xmlns:a16="http://schemas.microsoft.com/office/drawing/2014/main" id="{13135588-C8FA-4B2D-8A46-9BDD6414204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019675" y="2044700"/>
          <a:ext cx="32893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28835" imgH="390420" progId="Equation.3">
                  <p:embed/>
                </p:oleObj>
              </mc:Choice>
              <mc:Fallback>
                <p:oleObj name="公式" r:id="rId6" imgW="1228835" imgH="39042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044700"/>
                        <a:ext cx="3289300" cy="996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91" name="AutoShape 15">
            <a:extLst>
              <a:ext uri="{FF2B5EF4-FFF2-40B4-BE49-F238E27FC236}">
                <a16:creationId xmlns:a16="http://schemas.microsoft.com/office/drawing/2014/main" id="{3A6BECED-E231-495A-BF6D-D50FF62B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8353425" cy="2590800"/>
          </a:xfrm>
          <a:prstGeom prst="wedgeRoundRectCallout">
            <a:avLst>
              <a:gd name="adj1" fmla="val -1181"/>
              <a:gd name="adj2" fmla="val 7477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       点：</a:t>
            </a: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磁矢位与电位函数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方程不耦合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，并满足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波动方程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！</a:t>
            </a: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求解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无源区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问题与场方程复杂度相当，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无优势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！</a:t>
            </a: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有源区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因果关联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较场波动方程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简单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！</a:t>
            </a: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有源区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问题求解较场方程</a:t>
            </a: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仿宋_GB2312" pitchFamily="49" charset="-122"/>
              </a:rPr>
              <a:t>有利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！</a:t>
            </a:r>
          </a:p>
        </p:txBody>
      </p:sp>
      <p:graphicFrame>
        <p:nvGraphicFramePr>
          <p:cNvPr id="566319" name="Object 47">
            <a:extLst>
              <a:ext uri="{FF2B5EF4-FFF2-40B4-BE49-F238E27FC236}">
                <a16:creationId xmlns:a16="http://schemas.microsoft.com/office/drawing/2014/main" id="{52E1FB8F-154A-4AB6-B704-92D54464D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876925"/>
          <a:ext cx="3740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81257" imgH="390420" progId="Equation.DSMT4">
                  <p:embed/>
                </p:oleObj>
              </mc:Choice>
              <mc:Fallback>
                <p:oleObj name="Equation" r:id="rId8" imgW="1781257" imgH="39042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876925"/>
                        <a:ext cx="374015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C14290F-C874-4711-88E6-E051C111E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561657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电磁场的位函数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7" name="Line 4">
            <a:extLst>
              <a:ext uri="{FF2B5EF4-FFF2-40B4-BE49-F238E27FC236}">
                <a16:creationId xmlns:a16="http://schemas.microsoft.com/office/drawing/2014/main" id="{4ABA7370-57E6-406E-A9D7-6149AFA6C1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1006475"/>
            <a:ext cx="808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8" name="AutoShape 5">
            <a:extLst>
              <a:ext uri="{FF2B5EF4-FFF2-40B4-BE49-F238E27FC236}">
                <a16:creationId xmlns:a16="http://schemas.microsoft.com/office/drawing/2014/main" id="{1AEC14D1-6D67-48B4-B50A-BF9D0F6E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4349" name="AutoShape 6">
            <a:extLst>
              <a:ext uri="{FF2B5EF4-FFF2-40B4-BE49-F238E27FC236}">
                <a16:creationId xmlns:a16="http://schemas.microsoft.com/office/drawing/2014/main" id="{7EDA5EA2-DC7B-4845-A047-B35E2BAC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4FB33262-D25C-4682-A903-5B67FD72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7625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（立足于辅助位求解）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1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5C074560-8421-48B5-8A54-26B9B9AF76B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64AC56-2EED-4CA7-904B-96EA59F89081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FC6F8D-3364-4F2A-9E2F-9425192DDF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4463"/>
            <a:ext cx="8496300" cy="62071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黑体" panose="02010609060101010101" pitchFamily="49" charset="-122"/>
              </a:rPr>
              <a:t>电磁波求解方法总结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0C558ED0-8E6B-4EF9-9B31-D8E28209E97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981075"/>
            <a:ext cx="8569325" cy="5256213"/>
          </a:xfrm>
          <a:blipFill dpi="0" rotWithShape="1">
            <a:blip r:embed="rId2"/>
            <a:srcRect/>
            <a:tile tx="0" ty="0" sx="100000" sy="100000" flip="none" algn="tl"/>
          </a:blipFill>
          <a:ln>
            <a:miter lim="800000"/>
            <a:headEnd/>
            <a:tailEnd/>
          </a:ln>
        </p:spPr>
        <p:txBody>
          <a:bodyPr/>
          <a:lstStyle/>
          <a:p>
            <a:pPr marL="533400" indent="-533400" algn="ctr" eaLnBrk="1" hangingPunct="1"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无耗均匀媒质空间的电磁波</a:t>
            </a:r>
          </a:p>
          <a:p>
            <a:pPr marL="533400" indent="-533400" eaLnBrk="1" hangingPunct="1">
              <a:buFontTx/>
              <a:buNone/>
            </a:pP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ea typeface="仿宋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1.</a:t>
            </a:r>
            <a:r>
              <a:rPr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  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无源区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问题求解（如电波传播、导行波问题：第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5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6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7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章）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以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场矢量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波动方程求解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为宜</a:t>
            </a:r>
            <a:endParaRPr lang="zh-CN" altLang="en-US" sz="2400">
              <a:effectLst>
                <a:outerShdw blurRad="38100" dist="38100" dir="2700000" algn="tl">
                  <a:srgbClr val="FFFFFF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ea typeface="仿宋_GB2312" pitchFamily="49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2.   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有源区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问题求解（如天线辐射问题：第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8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章）</a:t>
            </a:r>
          </a:p>
          <a:p>
            <a:pPr marL="533400" indent="-533400" eaLnBrk="1" hangingPunct="1">
              <a:buFontTx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rPr>
              <a:t>以磁矢位波动</a:t>
            </a:r>
            <a:r>
              <a:rPr lang="zh-CN" altLang="en-US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方程求解为宜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marL="533400" indent="-533400" eaLnBrk="1" hangingPunct="1">
              <a:buFontTx/>
              <a:buNone/>
            </a:pPr>
            <a:endParaRPr lang="zh-CN" altLang="en-US" sz="20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8CAE92EB-38CE-48B5-A675-29FCE169CE6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03575" y="3021013"/>
          <a:ext cx="2663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85934" imgH="390420" progId="Equation.DSMT4">
                  <p:embed/>
                </p:oleObj>
              </mc:Choice>
              <mc:Fallback>
                <p:oleObj name="Equation" r:id="rId3" imgW="1085934" imgH="39042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21013"/>
                        <a:ext cx="2663825" cy="8588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9">
            <a:extLst>
              <a:ext uri="{FF2B5EF4-FFF2-40B4-BE49-F238E27FC236}">
                <a16:creationId xmlns:a16="http://schemas.microsoft.com/office/drawing/2014/main" id="{C719EF17-DF05-410C-B37F-007A1936B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84763"/>
          <a:ext cx="2592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5833" imgH="390420" progId="Equation.DSMT4">
                  <p:embed/>
                </p:oleObj>
              </mc:Choice>
              <mc:Fallback>
                <p:oleObj name="Equation" r:id="rId5" imgW="1285833" imgH="3904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84763"/>
                        <a:ext cx="2592388" cy="8239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4">
            <a:extLst>
              <a:ext uri="{FF2B5EF4-FFF2-40B4-BE49-F238E27FC236}">
                <a16:creationId xmlns:a16="http://schemas.microsoft.com/office/drawing/2014/main" id="{870498AE-7A68-4C21-8B35-608503EF2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" y="739775"/>
            <a:ext cx="808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8" name="AutoShape 5">
            <a:extLst>
              <a:ext uri="{FF2B5EF4-FFF2-40B4-BE49-F238E27FC236}">
                <a16:creationId xmlns:a16="http://schemas.microsoft.com/office/drawing/2014/main" id="{5627DBCF-CA6F-44A9-9486-8824113E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5369" name="AutoShape 6">
            <a:extLst>
              <a:ext uri="{FF2B5EF4-FFF2-40B4-BE49-F238E27FC236}">
                <a16:creationId xmlns:a16="http://schemas.microsoft.com/office/drawing/2014/main" id="{701F6EEF-16FF-4333-9E2E-CAA63795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492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14">
            <a:extLst>
              <a:ext uri="{FF2B5EF4-FFF2-40B4-BE49-F238E27FC236}">
                <a16:creationId xmlns:a16="http://schemas.microsoft.com/office/drawing/2014/main" id="{E4B7F169-A1BF-436D-95DC-BE25884BE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BACE8E2-E1EC-4AC4-BCDF-807E0F750712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45DCFA-BB0E-45A0-B27F-4D91208FBBD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6388" name="Rectangle 2" descr="新闻纸">
            <a:extLst>
              <a:ext uri="{FF2B5EF4-FFF2-40B4-BE49-F238E27FC236}">
                <a16:creationId xmlns:a16="http://schemas.microsoft.com/office/drawing/2014/main" id="{BBFC430C-AAE4-41B4-A416-13508A6D2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518525" cy="561975"/>
          </a:xfrm>
          <a:blipFill dpi="0" rotWithShape="1">
            <a:blip r:embed="rId2"/>
            <a:srcRect/>
            <a:tile tx="0" ty="0" sx="100000" sy="100000" flip="none" algn="tl"/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问题与特征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及其求解</a:t>
            </a:r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思路与方法</a:t>
            </a:r>
          </a:p>
        </p:txBody>
      </p:sp>
      <p:sp>
        <p:nvSpPr>
          <p:cNvPr id="16389" name="Text Box 9">
            <a:extLst>
              <a:ext uri="{FF2B5EF4-FFF2-40B4-BE49-F238E27FC236}">
                <a16:creationId xmlns:a16="http://schemas.microsoft.com/office/drawing/2014/main" id="{BFE48E3D-E86E-4D3D-ACED-D7684B3AD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052513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电磁问题</a:t>
            </a:r>
          </a:p>
        </p:txBody>
      </p:sp>
      <p:sp>
        <p:nvSpPr>
          <p:cNvPr id="16390" name="AutoShape 13">
            <a:extLst>
              <a:ext uri="{FF2B5EF4-FFF2-40B4-BE49-F238E27FC236}">
                <a16:creationId xmlns:a16="http://schemas.microsoft.com/office/drawing/2014/main" id="{C0AA684C-DCDA-4726-85E3-8FF5B9F9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391" name="AutoShape 6">
            <a:extLst>
              <a:ext uri="{FF2B5EF4-FFF2-40B4-BE49-F238E27FC236}">
                <a16:creationId xmlns:a16="http://schemas.microsoft.com/office/drawing/2014/main" id="{8A5C59EE-DDA9-40AB-B15F-C4F72514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288925" cy="230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392" name="AutoShape 11">
            <a:extLst>
              <a:ext uri="{FF2B5EF4-FFF2-40B4-BE49-F238E27FC236}">
                <a16:creationId xmlns:a16="http://schemas.microsoft.com/office/drawing/2014/main" id="{619C6C0A-F754-427F-A7E9-D706AD62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637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393" name="AutoShape 8">
            <a:extLst>
              <a:ext uri="{FF2B5EF4-FFF2-40B4-BE49-F238E27FC236}">
                <a16:creationId xmlns:a16="http://schemas.microsoft.com/office/drawing/2014/main" id="{D3C9D889-37BB-4B2A-9317-24741718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6394" name="Object 3">
            <a:extLst>
              <a:ext uri="{FF2B5EF4-FFF2-40B4-BE49-F238E27FC236}">
                <a16:creationId xmlns:a16="http://schemas.microsoft.com/office/drawing/2014/main" id="{520BA69F-D4E5-4E53-A8A3-49828FCFB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565400"/>
          <a:ext cx="19446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1123" imgH="1304910" progId="Equation.DSMT4">
                  <p:embed/>
                </p:oleObj>
              </mc:Choice>
              <mc:Fallback>
                <p:oleObj name="Equation" r:id="rId3" imgW="981123" imgH="13049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65400"/>
                        <a:ext cx="1944688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4">
            <a:extLst>
              <a:ext uri="{FF2B5EF4-FFF2-40B4-BE49-F238E27FC236}">
                <a16:creationId xmlns:a16="http://schemas.microsoft.com/office/drawing/2014/main" id="{5A25851A-E577-4450-BF86-AF7068A5B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84763"/>
          <a:ext cx="19446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76143" imgH="295380" progId="Equation.3">
                  <p:embed/>
                </p:oleObj>
              </mc:Choice>
              <mc:Fallback>
                <p:oleObj name="公式" r:id="rId5" imgW="676143" imgH="2953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1944688" cy="790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5">
            <a:extLst>
              <a:ext uri="{FF2B5EF4-FFF2-40B4-BE49-F238E27FC236}">
                <a16:creationId xmlns:a16="http://schemas.microsoft.com/office/drawing/2014/main" id="{2F480549-0D48-4A1E-9FA1-0D81801CB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100138"/>
            <a:ext cx="1944688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  征</a:t>
            </a:r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230829BB-8D1E-4BFC-AB01-858B384D0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628775"/>
            <a:ext cx="41052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132FB5F0-F1BE-428E-AB3E-061C0361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6399" name="Object 18">
            <a:extLst>
              <a:ext uri="{FF2B5EF4-FFF2-40B4-BE49-F238E27FC236}">
                <a16:creationId xmlns:a16="http://schemas.microsoft.com/office/drawing/2014/main" id="{D21A5274-1D03-4968-A09B-09F4753F4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565400"/>
          <a:ext cx="1295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8701" imgH="704970" progId="Equation.DSMT4">
                  <p:embed/>
                </p:oleObj>
              </mc:Choice>
              <mc:Fallback>
                <p:oleObj name="Equation" r:id="rId7" imgW="428701" imgH="7049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1295400" cy="1901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01F1A398-DDF7-4218-8FD5-8AA64833041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565400"/>
            <a:ext cx="1733550" cy="3259138"/>
            <a:chOff x="2768" y="1661"/>
            <a:chExt cx="1132" cy="2053"/>
          </a:xfrm>
        </p:grpSpPr>
        <p:graphicFrame>
          <p:nvGraphicFramePr>
            <p:cNvPr id="16411" name="Object 19">
              <a:extLst>
                <a:ext uri="{FF2B5EF4-FFF2-40B4-BE49-F238E27FC236}">
                  <a16:creationId xmlns:a16="http://schemas.microsoft.com/office/drawing/2014/main" id="{9DA3C918-DBF8-444C-B75A-BA84C4F49F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661"/>
            <a:ext cx="10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03300" imgH="965200" progId="Equation.DSMT4">
                    <p:embed/>
                  </p:oleObj>
                </mc:Choice>
                <mc:Fallback>
                  <p:oleObj name="Equation" r:id="rId9" imgW="1003300" imgH="965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1088" cy="154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20">
              <a:extLst>
                <a:ext uri="{FF2B5EF4-FFF2-40B4-BE49-F238E27FC236}">
                  <a16:creationId xmlns:a16="http://schemas.microsoft.com/office/drawing/2014/main" id="{B456452E-5D75-43FC-B63D-C2190482C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249"/>
            <a:ext cx="11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5616" imgH="393529" progId="Equation.DSMT4">
                    <p:embed/>
                  </p:oleObj>
                </mc:Choice>
                <mc:Fallback>
                  <p:oleObj name="Equation" r:id="rId11" imgW="1345616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249"/>
                          <a:ext cx="1132" cy="46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1" name="Rectangle 2" descr="绿色大理石">
            <a:extLst>
              <a:ext uri="{FF2B5EF4-FFF2-40B4-BE49-F238E27FC236}">
                <a16:creationId xmlns:a16="http://schemas.microsoft.com/office/drawing/2014/main" id="{0015590B-0469-476B-8954-A1A204AE90B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空间中</a:t>
            </a:r>
          </a:p>
        </p:txBody>
      </p:sp>
      <p:sp>
        <p:nvSpPr>
          <p:cNvPr id="16402" name="Rectangle 2" descr="绿色大理石">
            <a:extLst>
              <a:ext uri="{FF2B5EF4-FFF2-40B4-BE49-F238E27FC236}">
                <a16:creationId xmlns:a16="http://schemas.microsoft.com/office/drawing/2014/main" id="{C7EF26F8-973A-448C-BBB4-6F3C404E98F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844675"/>
            <a:ext cx="1582737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介质内</a:t>
            </a:r>
          </a:p>
        </p:txBody>
      </p:sp>
      <p:sp>
        <p:nvSpPr>
          <p:cNvPr id="16403" name="Rectangle 2" descr="绿色大理石">
            <a:extLst>
              <a:ext uri="{FF2B5EF4-FFF2-40B4-BE49-F238E27FC236}">
                <a16:creationId xmlns:a16="http://schemas.microsoft.com/office/drawing/2014/main" id="{61996B14-7119-489D-A9FA-6CF68CE700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84663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边界上</a:t>
            </a:r>
          </a:p>
        </p:txBody>
      </p:sp>
      <p:sp>
        <p:nvSpPr>
          <p:cNvPr id="16404" name="AutoShape 16">
            <a:extLst>
              <a:ext uri="{FF2B5EF4-FFF2-40B4-BE49-F238E27FC236}">
                <a16:creationId xmlns:a16="http://schemas.microsoft.com/office/drawing/2014/main" id="{1A230252-786B-4359-A310-9CE4AF96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405" name="Rectangle 2">
            <a:extLst>
              <a:ext uri="{FF2B5EF4-FFF2-40B4-BE49-F238E27FC236}">
                <a16:creationId xmlns:a16="http://schemas.microsoft.com/office/drawing/2014/main" id="{50A689F3-4A66-4E79-BCE2-61873D75BAA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227763" y="3789363"/>
            <a:ext cx="2665412" cy="2014537"/>
          </a:xfrm>
          <a:prstGeom prst="rect">
            <a:avLst/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18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求解思路与方法</a:t>
            </a: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电场与磁场需联立求解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对场旋度方程消元求解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引入辅助位求解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对高维的时空降维求解</a:t>
            </a:r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029C47A6-D931-4277-9CC3-C4D0C1A37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149725"/>
            <a:ext cx="1800225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pSp>
        <p:nvGrpSpPr>
          <p:cNvPr id="16407" name="Group 25">
            <a:extLst>
              <a:ext uri="{FF2B5EF4-FFF2-40B4-BE49-F238E27FC236}">
                <a16:creationId xmlns:a16="http://schemas.microsoft.com/office/drawing/2014/main" id="{3FA61309-882B-46E7-AC0C-C49FF2257DF8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665412" cy="2016125"/>
            <a:chOff x="3923" y="981"/>
            <a:chExt cx="1679" cy="1270"/>
          </a:xfrm>
        </p:grpSpPr>
        <p:sp>
          <p:nvSpPr>
            <p:cNvPr id="16408" name="Rectangle 2" descr="绿色大理石">
              <a:extLst>
                <a:ext uri="{FF2B5EF4-FFF2-40B4-BE49-F238E27FC236}">
                  <a16:creationId xmlns:a16="http://schemas.microsoft.com/office/drawing/2014/main" id="{B2978F83-AADF-44FE-883A-9D48AD98B557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3923" y="1162"/>
              <a:ext cx="1679" cy="1089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158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时变电场与磁场不独立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场的散度方程不独立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磁场无散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四维时空变化问题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409" name="AutoShape 16">
              <a:extLst>
                <a:ext uri="{FF2B5EF4-FFF2-40B4-BE49-F238E27FC236}">
                  <a16:creationId xmlns:a16="http://schemas.microsoft.com/office/drawing/2014/main" id="{DB90F74D-B884-4805-A6E1-5C9833F7E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981"/>
              <a:ext cx="181" cy="136"/>
            </a:xfrm>
            <a:prstGeom prst="downArrow">
              <a:avLst>
                <a:gd name="adj1" fmla="val 50546"/>
                <a:gd name="adj2" fmla="val 2473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zh-CN" altLang="zh-CN" sz="24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410" name="Object 28">
              <a:extLst>
                <a:ext uri="{FF2B5EF4-FFF2-40B4-BE49-F238E27FC236}">
                  <a16:creationId xmlns:a16="http://schemas.microsoft.com/office/drawing/2014/main" id="{28DF6A7B-163E-47C8-8C1D-461FA1B38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003"/>
            <a:ext cx="95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241300" progId="Equation.DSMT4">
                    <p:embed/>
                  </p:oleObj>
                </mc:Choice>
                <mc:Fallback>
                  <p:oleObj name="Equation" r:id="rId14" imgW="9271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03"/>
                          <a:ext cx="95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1C52DC72-D378-4C4D-AEBD-FF13BE4957EC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627703D-0783-4204-82B0-AA4330EB7F6F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7411" name="Rectangle 31">
            <a:extLst>
              <a:ext uri="{FF2B5EF4-FFF2-40B4-BE49-F238E27FC236}">
                <a16:creationId xmlns:a16="http://schemas.microsoft.com/office/drawing/2014/main" id="{8B616D79-CA28-4732-8C22-F70A9AD9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50850"/>
            <a:ext cx="471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时谐电磁波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7E5325EF-B8FF-432E-808A-1A579785D2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1006475"/>
            <a:ext cx="808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2F8F5D46-05ED-4C77-9BD7-4828EC04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58AB9E3C-3F87-4054-9232-A78DCCAB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90135" name="Rectangle 31">
            <a:extLst>
              <a:ext uri="{FF2B5EF4-FFF2-40B4-BE49-F238E27FC236}">
                <a16:creationId xmlns:a16="http://schemas.microsoft.com/office/drawing/2014/main" id="{439983B8-C4EF-42EC-AAC6-6615ED8D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6250"/>
            <a:ext cx="4751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（最基本的时间变化关系）</a:t>
            </a:r>
          </a:p>
        </p:txBody>
      </p:sp>
      <p:sp>
        <p:nvSpPr>
          <p:cNvPr id="90136" name="Text Box 6">
            <a:extLst>
              <a:ext uri="{FF2B5EF4-FFF2-40B4-BE49-F238E27FC236}">
                <a16:creationId xmlns:a16="http://schemas.microsoft.com/office/drawing/2014/main" id="{535E5EF5-873F-49E5-A3F8-FB10D3A71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一、时谐量认识</a:t>
            </a:r>
          </a:p>
        </p:txBody>
      </p:sp>
      <p:grpSp>
        <p:nvGrpSpPr>
          <p:cNvPr id="90151" name="Group 39">
            <a:extLst>
              <a:ext uri="{FF2B5EF4-FFF2-40B4-BE49-F238E27FC236}">
                <a16:creationId xmlns:a16="http://schemas.microsoft.com/office/drawing/2014/main" id="{AE2AC0D2-5CEB-4E52-80CD-E2231E82FFE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60575"/>
            <a:ext cx="7058025" cy="4392613"/>
            <a:chOff x="657" y="1071"/>
            <a:chExt cx="4446" cy="2767"/>
          </a:xfrm>
        </p:grpSpPr>
        <p:sp>
          <p:nvSpPr>
            <p:cNvPr id="17419" name="Text Box 21">
              <a:extLst>
                <a:ext uri="{FF2B5EF4-FFF2-40B4-BE49-F238E27FC236}">
                  <a16:creationId xmlns:a16="http://schemas.microsoft.com/office/drawing/2014/main" id="{31DCDE1B-75DB-401D-BEEC-1D28826E1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071"/>
              <a:ext cx="4446" cy="276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物理量随时间按</a:t>
              </a:r>
              <a:r>
                <a:rPr lang="zh-CN" altLang="en-US" sz="2400" b="1">
                  <a:solidFill>
                    <a:srgbClr val="FF33CC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正弦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规律变化，即：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或，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振幅：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相位：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时间相位：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空间相位：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初始相位：</a:t>
              </a:r>
            </a:p>
          </p:txBody>
        </p:sp>
        <p:graphicFrame>
          <p:nvGraphicFramePr>
            <p:cNvPr id="17420" name="Object 16">
              <a:extLst>
                <a:ext uri="{FF2B5EF4-FFF2-40B4-BE49-F238E27FC236}">
                  <a16:creationId xmlns:a16="http://schemas.microsoft.com/office/drawing/2014/main" id="{017F06D8-907D-41FA-BEC6-566151EBD1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878"/>
            <a:ext cx="272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8423" imgH="200070" progId="Equation.DSMT4">
                    <p:embed/>
                  </p:oleObj>
                </mc:Choice>
                <mc:Fallback>
                  <p:oleObj name="Equation" r:id="rId2" imgW="2038423" imgH="20007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78"/>
                          <a:ext cx="272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8">
              <a:extLst>
                <a:ext uri="{FF2B5EF4-FFF2-40B4-BE49-F238E27FC236}">
                  <a16:creationId xmlns:a16="http://schemas.microsoft.com/office/drawing/2014/main" id="{EF065975-04D6-4866-83F7-341F88279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540"/>
            <a:ext cx="269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00334" imgH="200070" progId="Equation.DSMT4">
                    <p:embed/>
                  </p:oleObj>
                </mc:Choice>
                <mc:Fallback>
                  <p:oleObj name="Equation" r:id="rId4" imgW="2000334" imgH="20007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40"/>
                          <a:ext cx="269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Line 29">
              <a:extLst>
                <a:ext uri="{FF2B5EF4-FFF2-40B4-BE49-F238E27FC236}">
                  <a16:creationId xmlns:a16="http://schemas.microsoft.com/office/drawing/2014/main" id="{BA58446C-034E-4E77-8831-631FE8E8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205"/>
              <a:ext cx="4446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7423" name="Object 30">
              <a:extLst>
                <a:ext uri="{FF2B5EF4-FFF2-40B4-BE49-F238E27FC236}">
                  <a16:creationId xmlns:a16="http://schemas.microsoft.com/office/drawing/2014/main" id="{D1399DDB-72B3-49AB-959E-41DC4F7A6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2251"/>
            <a:ext cx="4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1000" imgH="228600" progId="Equation.DSMT4">
                    <p:embed/>
                  </p:oleObj>
                </mc:Choice>
                <mc:Fallback>
                  <p:oleObj name="Equation" r:id="rId6" imgW="3810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2251"/>
                          <a:ext cx="4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31">
              <a:extLst>
                <a:ext uri="{FF2B5EF4-FFF2-40B4-BE49-F238E27FC236}">
                  <a16:creationId xmlns:a16="http://schemas.microsoft.com/office/drawing/2014/main" id="{4BB664FA-6A8B-48BE-B6E2-3997280CA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459"/>
            <a:ext cx="12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2087" imgH="228501" progId="Equation.DSMT4">
                    <p:embed/>
                  </p:oleObj>
                </mc:Choice>
                <mc:Fallback>
                  <p:oleObj name="Equation" r:id="rId8" imgW="952087" imgH="228501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459"/>
                          <a:ext cx="122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32">
              <a:extLst>
                <a:ext uri="{FF2B5EF4-FFF2-40B4-BE49-F238E27FC236}">
                  <a16:creationId xmlns:a16="http://schemas.microsoft.com/office/drawing/2014/main" id="{C4E0D6B3-2F60-494E-82E8-23475C6679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731"/>
            <a:ext cx="27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24" imgH="152268" progId="Equation.DSMT4">
                    <p:embed/>
                  </p:oleObj>
                </mc:Choice>
                <mc:Fallback>
                  <p:oleObj name="Equation" r:id="rId10" imgW="203024" imgH="152268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731"/>
                          <a:ext cx="27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33">
              <a:extLst>
                <a:ext uri="{FF2B5EF4-FFF2-40B4-BE49-F238E27FC236}">
                  <a16:creationId xmlns:a16="http://schemas.microsoft.com/office/drawing/2014/main" id="{234BC9D3-DDEA-4EE2-B5E6-8048007D6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924"/>
            <a:ext cx="40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203024" progId="Equation.DSMT4">
                    <p:embed/>
                  </p:oleObj>
                </mc:Choice>
                <mc:Fallback>
                  <p:oleObj name="Equation" r:id="rId12" imgW="317225" imgH="203024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24"/>
                          <a:ext cx="40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34">
              <a:extLst>
                <a:ext uri="{FF2B5EF4-FFF2-40B4-BE49-F238E27FC236}">
                  <a16:creationId xmlns:a16="http://schemas.microsoft.com/office/drawing/2014/main" id="{73E1A9BA-1CF6-4FE6-97D1-8826051B9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3139"/>
            <a:ext cx="2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028" imgH="228501" progId="Equation.DSMT4">
                    <p:embed/>
                  </p:oleObj>
                </mc:Choice>
                <mc:Fallback>
                  <p:oleObj name="Equation" r:id="rId14" imgW="165028" imgH="228501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139"/>
                          <a:ext cx="23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35">
              <a:extLst>
                <a:ext uri="{FF2B5EF4-FFF2-40B4-BE49-F238E27FC236}">
                  <a16:creationId xmlns:a16="http://schemas.microsoft.com/office/drawing/2014/main" id="{3610866F-34F7-4E39-A766-59DE820E8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475"/>
              <a:ext cx="4446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429" name="Text Box 6">
              <a:extLst>
                <a:ext uri="{FF2B5EF4-FFF2-40B4-BE49-F238E27FC236}">
                  <a16:creationId xmlns:a16="http://schemas.microsoft.com/office/drawing/2014/main" id="{015E5EC4-31BC-49EC-B7E3-6B96C60FC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521"/>
              <a:ext cx="4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时谐量的四要素：振幅、时间相位、空间相位、初相</a:t>
              </a:r>
            </a:p>
          </p:txBody>
        </p:sp>
      </p:grpSp>
      <p:sp>
        <p:nvSpPr>
          <p:cNvPr id="90149" name="Text Box 4">
            <a:extLst>
              <a:ext uri="{FF2B5EF4-FFF2-40B4-BE49-F238E27FC236}">
                <a16:creationId xmlns:a16="http://schemas.microsoft.com/office/drawing/2014/main" id="{79B9D69D-A39F-4104-B1E1-8933EE7F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63700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时谐量的概念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5" grpId="0"/>
      <p:bldP spid="90136" grpId="0"/>
      <p:bldP spid="901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9" name="Text Box 5">
            <a:extLst>
              <a:ext uri="{FF2B5EF4-FFF2-40B4-BE49-F238E27FC236}">
                <a16:creationId xmlns:a16="http://schemas.microsoft.com/office/drawing/2014/main" id="{D6BF8D19-A095-4333-ADE9-EBA430747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3025"/>
            <a:ext cx="7777163" cy="3816350"/>
          </a:xfrm>
          <a:prstGeom prst="rect">
            <a:avLst/>
          </a:prstGeom>
          <a:solidFill>
            <a:srgbClr val="FFFFFF"/>
          </a:solidFill>
          <a:ln w="15875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任意时变量可通过不同频率时谐量的线性组合得到！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u="sng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zh-CN" altLang="en-US" sz="24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：傅里叶变换</a:t>
            </a:r>
            <a:endParaRPr lang="en-US" altLang="zh-CN" sz="2400" b="1">
              <a:solidFill>
                <a:srgbClr val="FF33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FF33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可分离时空变化，而实现降维求解！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u="sng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zh-CN" altLang="en-US" sz="24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：在复数空间通过复数量表达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FF33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FF33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  瞬时量：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  复数量：                </a:t>
            </a:r>
            <a:r>
              <a:rPr lang="zh-CN" altLang="en-US" sz="20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（时谐量三要素包含其中）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时间因子：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8D6E34A4-800C-4297-9169-B585B0C60AAB}"/>
              </a:ext>
            </a:extLst>
          </p:cNvPr>
          <p:cNvSpPr txBox="1">
            <a:spLocks noGrp="1"/>
          </p:cNvSpPr>
          <p:nvPr/>
        </p:nvSpPr>
        <p:spPr bwMode="auto">
          <a:xfrm>
            <a:off x="6588125" y="61658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E858EC0-02DF-4FA3-B89D-0D917E474E7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8436" name="灯片编号占位符 6">
            <a:extLst>
              <a:ext uri="{FF2B5EF4-FFF2-40B4-BE49-F238E27FC236}">
                <a16:creationId xmlns:a16="http://schemas.microsoft.com/office/drawing/2014/main" id="{41FBC435-BD81-4662-BCB3-EE1E5B1356B7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3268793-4FF3-4230-BB30-FBE38C00C61A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/>
          </a:p>
        </p:txBody>
      </p:sp>
      <p:graphicFrame>
        <p:nvGraphicFramePr>
          <p:cNvPr id="850947" name="Object 3">
            <a:extLst>
              <a:ext uri="{FF2B5EF4-FFF2-40B4-BE49-F238E27FC236}">
                <a16:creationId xmlns:a16="http://schemas.microsoft.com/office/drawing/2014/main" id="{C524D2ED-5A9F-46BD-B820-0EA8E0A39E8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40425" y="2543175"/>
          <a:ext cx="21320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4298" imgH="171450" progId="Equation.DSMT4">
                  <p:embed/>
                </p:oleObj>
              </mc:Choice>
              <mc:Fallback>
                <p:oleObj name="Equation" r:id="rId2" imgW="1114298" imgH="17145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43175"/>
                        <a:ext cx="21320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52" name="Object 8">
            <a:extLst>
              <a:ext uri="{FF2B5EF4-FFF2-40B4-BE49-F238E27FC236}">
                <a16:creationId xmlns:a16="http://schemas.microsoft.com/office/drawing/2014/main" id="{AD6F460D-ADBF-4AC7-A050-FB009E2A87E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0450" y="4367213"/>
          <a:ext cx="19446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5012" imgH="209520" progId="Equation.DSMT4">
                  <p:embed/>
                </p:oleObj>
              </mc:Choice>
              <mc:Fallback>
                <p:oleObj name="Equation" r:id="rId4" imgW="1305012" imgH="20952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367213"/>
                        <a:ext cx="19446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4" name="Object 20">
            <a:extLst>
              <a:ext uri="{FF2B5EF4-FFF2-40B4-BE49-F238E27FC236}">
                <a16:creationId xmlns:a16="http://schemas.microsoft.com/office/drawing/2014/main" id="{15BEDC57-A411-400A-8D48-791BAFFD3DF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03463" y="4006850"/>
          <a:ext cx="29892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8423" imgH="200070" progId="Equation.DSMT4">
                  <p:embed/>
                </p:oleObj>
              </mc:Choice>
              <mc:Fallback>
                <p:oleObj name="Equation" r:id="rId6" imgW="2038423" imgH="20007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006850"/>
                        <a:ext cx="29892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7" name="Object 23">
            <a:extLst>
              <a:ext uri="{FF2B5EF4-FFF2-40B4-BE49-F238E27FC236}">
                <a16:creationId xmlns:a16="http://schemas.microsoft.com/office/drawing/2014/main" id="{630592BA-7EDD-4828-B409-54D85BD1BD7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16013" y="3286125"/>
          <a:ext cx="73453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86199" imgH="247590" progId="Equation.DSMT4">
                  <p:embed/>
                </p:oleObj>
              </mc:Choice>
              <mc:Fallback>
                <p:oleObj name="Equation" r:id="rId8" imgW="4286199" imgH="247590" progId="Equation.DSMT4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6125"/>
                        <a:ext cx="73453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>
            <a:extLst>
              <a:ext uri="{FF2B5EF4-FFF2-40B4-BE49-F238E27FC236}">
                <a16:creationId xmlns:a16="http://schemas.microsoft.com/office/drawing/2014/main" id="{616DEAC5-72E2-4D0D-BB93-6B77EDE2C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4727575"/>
          <a:ext cx="10080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400" imgH="228600" progId="Equation.DSMT4">
                  <p:embed/>
                </p:oleObj>
              </mc:Choice>
              <mc:Fallback>
                <p:oleObj name="Equation" r:id="rId10" imgW="660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727575"/>
                        <a:ext cx="100806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Line 12">
            <a:extLst>
              <a:ext uri="{FF2B5EF4-FFF2-40B4-BE49-F238E27FC236}">
                <a16:creationId xmlns:a16="http://schemas.microsoft.com/office/drawing/2014/main" id="{FA9E23F9-1DFE-4069-AA26-D299C326A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862388"/>
            <a:ext cx="7777163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94222" name="Rectangle 14" descr="新闻纸">
            <a:extLst>
              <a:ext uri="{FF2B5EF4-FFF2-40B4-BE49-F238E27FC236}">
                <a16:creationId xmlns:a16="http://schemas.microsoft.com/office/drawing/2014/main" id="{B40F023A-47F0-4525-8D10-E4F9691D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157788"/>
            <a:ext cx="7777163" cy="792162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44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 u="sng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复数表达优点</a:t>
            </a:r>
            <a:r>
              <a:rPr lang="zh-CN" altLang="en-US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原四维时空问题化为三维复空间问题</a:t>
            </a:r>
          </a:p>
          <a:p>
            <a:pPr algn="ctr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444" name="Text Box 4">
            <a:extLst>
              <a:ext uri="{FF2B5EF4-FFF2-40B4-BE49-F238E27FC236}">
                <a16:creationId xmlns:a16="http://schemas.microsoft.com/office/drawing/2014/main" id="{DFB6ECAB-6CE4-4079-A3AB-7BFA2840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时谐量特点</a:t>
            </a:r>
          </a:p>
        </p:txBody>
      </p:sp>
      <p:sp>
        <p:nvSpPr>
          <p:cNvPr id="18445" name="Text Box 6">
            <a:extLst>
              <a:ext uri="{FF2B5EF4-FFF2-40B4-BE49-F238E27FC236}">
                <a16:creationId xmlns:a16="http://schemas.microsoft.com/office/drawing/2014/main" id="{A458B489-0E46-4FEE-B6F6-DB3734BB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一、时谐量认识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/>
      <p:bldP spid="942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1">
            <a:extLst>
              <a:ext uri="{FF2B5EF4-FFF2-40B4-BE49-F238E27FC236}">
                <a16:creationId xmlns:a16="http://schemas.microsoft.com/office/drawing/2014/main" id="{091F8457-BEB5-45B5-A403-78F0039A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5"/>
            <a:ext cx="7921625" cy="12239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Rectangle 28">
            <a:extLst>
              <a:ext uri="{FF2B5EF4-FFF2-40B4-BE49-F238E27FC236}">
                <a16:creationId xmlns:a16="http://schemas.microsoft.com/office/drawing/2014/main" id="{6535F6EF-B4F3-42C9-8F7F-22CDC80F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8563"/>
            <a:ext cx="7921625" cy="36718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D5E544D6-16A9-49C4-8338-F177B5C823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1B68F86-A04D-474A-958F-B9C35BACA1A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461" name="灯片编号占位符 2">
            <a:extLst>
              <a:ext uri="{FF2B5EF4-FFF2-40B4-BE49-F238E27FC236}">
                <a16:creationId xmlns:a16="http://schemas.microsoft.com/office/drawing/2014/main" id="{F630C457-5A58-461C-B3FD-63275E0EAD58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67C3237-4864-40B9-B6B8-E2D49DC7457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81924" name="Text Box 22" descr="新闻纸">
            <a:extLst>
              <a:ext uri="{FF2B5EF4-FFF2-40B4-BE49-F238E27FC236}">
                <a16:creationId xmlns:a16="http://schemas.microsoft.com/office/drawing/2014/main" id="{5F2DE61C-7E85-4B29-AB87-3F6940DE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49275"/>
            <a:ext cx="7956550" cy="649288"/>
          </a:xfrm>
          <a:prstGeom prst="rect">
            <a:avLst/>
          </a:prstGeom>
          <a:gradFill rotWithShape="1">
            <a:gsLst>
              <a:gs pos="0">
                <a:srgbClr val="006666"/>
              </a:gs>
              <a:gs pos="50000">
                <a:schemeClr val="bg1"/>
              </a:gs>
              <a:gs pos="100000">
                <a:srgbClr val="006666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tIns="15480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复数量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</a:rPr>
              <a:t>时变分析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的运算优势</a:t>
            </a:r>
          </a:p>
        </p:txBody>
      </p:sp>
      <p:graphicFrame>
        <p:nvGraphicFramePr>
          <p:cNvPr id="19463" name="Object 23">
            <a:extLst>
              <a:ext uri="{FF2B5EF4-FFF2-40B4-BE49-F238E27FC236}">
                <a16:creationId xmlns:a16="http://schemas.microsoft.com/office/drawing/2014/main" id="{CECAD3CD-E82F-45AE-9A5D-343528C9FBE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116013" y="2576513"/>
          <a:ext cx="27765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5900" imgH="362070" progId="Equation.DSMT4">
                  <p:embed/>
                </p:oleObj>
              </mc:Choice>
              <mc:Fallback>
                <p:oleObj name="Equation" r:id="rId2" imgW="1685900" imgH="362070" progId="Equation.DSMT4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76513"/>
                        <a:ext cx="27765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5">
            <a:extLst>
              <a:ext uri="{FF2B5EF4-FFF2-40B4-BE49-F238E27FC236}">
                <a16:creationId xmlns:a16="http://schemas.microsoft.com/office/drawing/2014/main" id="{B733216E-ED3D-4DED-9DD8-8347506F3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340100"/>
          <a:ext cx="9223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424" imgH="171450" progId="Equation.DSMT4">
                  <p:embed/>
                </p:oleObj>
              </mc:Choice>
              <mc:Fallback>
                <p:oleObj name="Equation" r:id="rId4" imgW="495424" imgH="17145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40100"/>
                        <a:ext cx="92233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6">
            <a:extLst>
              <a:ext uri="{FF2B5EF4-FFF2-40B4-BE49-F238E27FC236}">
                <a16:creationId xmlns:a16="http://schemas.microsoft.com/office/drawing/2014/main" id="{60F54B58-7210-43D3-A697-2E8706FEA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214688"/>
          <a:ext cx="10191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1056" imgH="362070" progId="Equation.DSMT4">
                  <p:embed/>
                </p:oleObj>
              </mc:Choice>
              <mc:Fallback>
                <p:oleObj name="Equation" r:id="rId6" imgW="581056" imgH="36207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14688"/>
                        <a:ext cx="10191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AutoShape 27">
            <a:extLst>
              <a:ext uri="{FF2B5EF4-FFF2-40B4-BE49-F238E27FC236}">
                <a16:creationId xmlns:a16="http://schemas.microsoft.com/office/drawing/2014/main" id="{15F7A2D3-CB5F-46A7-BE6B-9908D264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30588"/>
            <a:ext cx="574675" cy="163512"/>
          </a:xfrm>
          <a:prstGeom prst="leftRightArrow">
            <a:avLst>
              <a:gd name="adj1" fmla="val 50000"/>
              <a:gd name="adj2" fmla="val 70291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9467" name="Object 33">
            <a:extLst>
              <a:ext uri="{FF2B5EF4-FFF2-40B4-BE49-F238E27FC236}">
                <a16:creationId xmlns:a16="http://schemas.microsoft.com/office/drawing/2014/main" id="{C530D11A-2B43-422A-B979-6FEA77FF2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121150"/>
          <a:ext cx="463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898" imgH="162000" progId="Equation.DSMT4">
                  <p:embed/>
                </p:oleObj>
              </mc:Choice>
              <mc:Fallback>
                <p:oleObj name="Equation" r:id="rId8" imgW="199898" imgH="162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21150"/>
                        <a:ext cx="4635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34">
            <a:extLst>
              <a:ext uri="{FF2B5EF4-FFF2-40B4-BE49-F238E27FC236}">
                <a16:creationId xmlns:a16="http://schemas.microsoft.com/office/drawing/2014/main" id="{4C386D2B-1B57-4C60-96FD-13AB22930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935413"/>
          <a:ext cx="3683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810" imgH="362070" progId="Equation.DSMT4">
                  <p:embed/>
                </p:oleObj>
              </mc:Choice>
              <mc:Fallback>
                <p:oleObj name="Equation" r:id="rId10" imgW="161810" imgH="36207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5413"/>
                        <a:ext cx="3683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AutoShape 35">
            <a:extLst>
              <a:ext uri="{FF2B5EF4-FFF2-40B4-BE49-F238E27FC236}">
                <a16:creationId xmlns:a16="http://schemas.microsoft.com/office/drawing/2014/main" id="{5AD6FF5C-EE61-4D45-9C19-A0FB3BD5D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222750"/>
            <a:ext cx="792163" cy="165100"/>
          </a:xfrm>
          <a:prstGeom prst="leftRightArrow">
            <a:avLst>
              <a:gd name="adj1" fmla="val 50000"/>
              <a:gd name="adj2" fmla="val 95962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9470" name="Object 44">
            <a:extLst>
              <a:ext uri="{FF2B5EF4-FFF2-40B4-BE49-F238E27FC236}">
                <a16:creationId xmlns:a16="http://schemas.microsoft.com/office/drawing/2014/main" id="{E53DCCA9-9743-4814-857F-E8F162690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343025"/>
          <a:ext cx="24844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3101" imgH="200070" progId="Equation.DSMT4">
                  <p:embed/>
                </p:oleObj>
              </mc:Choice>
              <mc:Fallback>
                <p:oleObj name="Equation" r:id="rId12" imgW="1343101" imgH="20007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3025"/>
                        <a:ext cx="24844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49">
            <a:extLst>
              <a:ext uri="{FF2B5EF4-FFF2-40B4-BE49-F238E27FC236}">
                <a16:creationId xmlns:a16="http://schemas.microsoft.com/office/drawing/2014/main" id="{7B7382D4-A37E-486C-B735-F97D84D4A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34197"/>
              </p:ext>
            </p:extLst>
          </p:nvPr>
        </p:nvGraphicFramePr>
        <p:xfrm>
          <a:off x="5329238" y="2540000"/>
          <a:ext cx="31337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3240" imgH="419040" progId="Equation.DSMT4">
                  <p:embed/>
                </p:oleObj>
              </mc:Choice>
              <mc:Fallback>
                <p:oleObj name="Equation" r:id="rId14" imgW="1803240" imgH="419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2540000"/>
                        <a:ext cx="31337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50">
            <a:extLst>
              <a:ext uri="{FF2B5EF4-FFF2-40B4-BE49-F238E27FC236}">
                <a16:creationId xmlns:a16="http://schemas.microsoft.com/office/drawing/2014/main" id="{E91D3DFA-CC6D-4925-80D3-92F71AF37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214688"/>
          <a:ext cx="8080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513" imgH="390420" progId="Equation.DSMT4">
                  <p:embed/>
                </p:oleObj>
              </mc:Choice>
              <mc:Fallback>
                <p:oleObj name="Equation" r:id="rId16" imgW="533513" imgH="3904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14688"/>
                        <a:ext cx="8080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51">
            <a:extLst>
              <a:ext uri="{FF2B5EF4-FFF2-40B4-BE49-F238E27FC236}">
                <a16:creationId xmlns:a16="http://schemas.microsoft.com/office/drawing/2014/main" id="{99486B7D-B626-4A6C-8673-D60A70EA7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25939"/>
              </p:ext>
            </p:extLst>
          </p:nvPr>
        </p:nvGraphicFramePr>
        <p:xfrm>
          <a:off x="5300663" y="3263900"/>
          <a:ext cx="1054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279360" progId="Equation.DSMT4">
                  <p:embed/>
                </p:oleObj>
              </mc:Choice>
              <mc:Fallback>
                <p:oleObj name="Equation" r:id="rId18" imgW="647640" imgH="27936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3263900"/>
                        <a:ext cx="1054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AutoShape 52">
            <a:extLst>
              <a:ext uri="{FF2B5EF4-FFF2-40B4-BE49-F238E27FC236}">
                <a16:creationId xmlns:a16="http://schemas.microsoft.com/office/drawing/2014/main" id="{F462C5C8-2D0F-4137-8FAF-CE71B04A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430588"/>
            <a:ext cx="719137" cy="165100"/>
          </a:xfrm>
          <a:prstGeom prst="leftRightArrow">
            <a:avLst>
              <a:gd name="adj1" fmla="val 50000"/>
              <a:gd name="adj2" fmla="val 87115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9475" name="Object 54">
            <a:extLst>
              <a:ext uri="{FF2B5EF4-FFF2-40B4-BE49-F238E27FC236}">
                <a16:creationId xmlns:a16="http://schemas.microsoft.com/office/drawing/2014/main" id="{580152EA-4EAB-436B-AF80-667F1215B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927475"/>
          <a:ext cx="550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8257" imgH="247590" progId="Equation.DSMT4">
                  <p:embed/>
                </p:oleObj>
              </mc:Choice>
              <mc:Fallback>
                <p:oleObj name="Equation" r:id="rId20" imgW="238257" imgH="24759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27475"/>
                        <a:ext cx="5508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Rectangle 56">
            <a:extLst>
              <a:ext uri="{FF2B5EF4-FFF2-40B4-BE49-F238E27FC236}">
                <a16:creationId xmlns:a16="http://schemas.microsoft.com/office/drawing/2014/main" id="{898A011C-6303-4E79-9F66-2CB89624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8563"/>
            <a:ext cx="7921625" cy="3671887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477" name="Line 57">
            <a:extLst>
              <a:ext uri="{FF2B5EF4-FFF2-40B4-BE49-F238E27FC236}">
                <a16:creationId xmlns:a16="http://schemas.microsoft.com/office/drawing/2014/main" id="{775E8135-6A57-4C8E-B9FD-0ADA17071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495550"/>
            <a:ext cx="79216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58">
            <a:extLst>
              <a:ext uri="{FF2B5EF4-FFF2-40B4-BE49-F238E27FC236}">
                <a16:creationId xmlns:a16="http://schemas.microsoft.com/office/drawing/2014/main" id="{789B1438-1E2E-43D1-BAE1-D759E8704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846263"/>
            <a:ext cx="0" cy="30241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59">
            <a:extLst>
              <a:ext uri="{FF2B5EF4-FFF2-40B4-BE49-F238E27FC236}">
                <a16:creationId xmlns:a16="http://schemas.microsoft.com/office/drawing/2014/main" id="{DE87A38F-305E-4BF0-AACD-42D68F71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90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时间求导</a:t>
            </a:r>
          </a:p>
        </p:txBody>
      </p:sp>
      <p:sp>
        <p:nvSpPr>
          <p:cNvPr id="19480" name="Text Box 60">
            <a:extLst>
              <a:ext uri="{FF2B5EF4-FFF2-40B4-BE49-F238E27FC236}">
                <a16:creationId xmlns:a16="http://schemas.microsoft.com/office/drawing/2014/main" id="{2AD89D92-C36B-4E64-A634-54150EDAB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990725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时间积分</a:t>
            </a:r>
          </a:p>
        </p:txBody>
      </p:sp>
      <p:sp>
        <p:nvSpPr>
          <p:cNvPr id="19481" name="Line 57">
            <a:extLst>
              <a:ext uri="{FF2B5EF4-FFF2-40B4-BE49-F238E27FC236}">
                <a16:creationId xmlns:a16="http://schemas.microsoft.com/office/drawing/2014/main" id="{17A7DC32-3126-4422-A32B-D0E1F0697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1846263"/>
            <a:ext cx="79200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AutoShape 52">
            <a:extLst>
              <a:ext uri="{FF2B5EF4-FFF2-40B4-BE49-F238E27FC236}">
                <a16:creationId xmlns:a16="http://schemas.microsoft.com/office/drawing/2014/main" id="{A47C2609-E4D5-466D-B8DD-E228131E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130675"/>
            <a:ext cx="719137" cy="165100"/>
          </a:xfrm>
          <a:prstGeom prst="leftRightArrow">
            <a:avLst>
              <a:gd name="adj1" fmla="val 50000"/>
              <a:gd name="adj2" fmla="val 87115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9483" name="Object 50">
            <a:extLst>
              <a:ext uri="{FF2B5EF4-FFF2-40B4-BE49-F238E27FC236}">
                <a16:creationId xmlns:a16="http://schemas.microsoft.com/office/drawing/2014/main" id="{35996E95-5351-475D-9FB4-DA65E5FE3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862388"/>
          <a:ext cx="3683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8257" imgH="390420" progId="Equation.DSMT4">
                  <p:embed/>
                </p:oleObj>
              </mc:Choice>
              <mc:Fallback>
                <p:oleObj name="Equation" r:id="rId22" imgW="238257" imgH="3904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862388"/>
                        <a:ext cx="3683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Text Box 2">
            <a:extLst>
              <a:ext uri="{FF2B5EF4-FFF2-40B4-BE49-F238E27FC236}">
                <a16:creationId xmlns:a16="http://schemas.microsoft.com/office/drawing/2014/main" id="{86047FFB-012D-4C27-9500-4DA4AA0D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5048250"/>
            <a:ext cx="3095625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时谐量复数表达的有利点</a:t>
            </a:r>
          </a:p>
        </p:txBody>
      </p:sp>
      <p:sp>
        <p:nvSpPr>
          <p:cNvPr id="19485" name="Text Box 2">
            <a:extLst>
              <a:ext uri="{FF2B5EF4-FFF2-40B4-BE49-F238E27FC236}">
                <a16:creationId xmlns:a16="http://schemas.microsoft.com/office/drawing/2014/main" id="{EDA78FE2-9428-4169-96CA-75E907D4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8150"/>
            <a:ext cx="5256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四维时空问题化为三维复空间问题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时间的微</a:t>
            </a:r>
            <a:r>
              <a:rPr lang="en-US" altLang="zh-CN" sz="2000" b="1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积分运算化为代数运算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4" name="Rectangle 10">
            <a:extLst>
              <a:ext uri="{FF2B5EF4-FFF2-40B4-BE49-F238E27FC236}">
                <a16:creationId xmlns:a16="http://schemas.microsoft.com/office/drawing/2014/main" id="{B3E7F879-C81C-40CF-9207-6757656E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8064500" cy="38163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4B18CB28-D4F4-44CA-9D42-3E560F21D8CC}"/>
              </a:ext>
            </a:extLst>
          </p:cNvPr>
          <p:cNvSpPr txBox="1">
            <a:spLocks noGrp="1"/>
          </p:cNvSpPr>
          <p:nvPr/>
        </p:nvSpPr>
        <p:spPr bwMode="auto">
          <a:xfrm>
            <a:off x="8459788" y="6597650"/>
            <a:ext cx="7207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F0A897E-1C90-4DBF-84B7-45207AD32267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0484" name="灯片编号占位符 6">
            <a:extLst>
              <a:ext uri="{FF2B5EF4-FFF2-40B4-BE49-F238E27FC236}">
                <a16:creationId xmlns:a16="http://schemas.microsoft.com/office/drawing/2014/main" id="{4C7E8087-F103-4B87-AB2C-F2AEFCCDFBCF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0371329-677B-40DB-98E7-F3AB2FCDBB09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03B85330-4DCA-4474-8DD3-2F5971AE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二、 时谐问题复数表达应用</a:t>
            </a:r>
          </a:p>
        </p:txBody>
      </p:sp>
      <p:graphicFrame>
        <p:nvGraphicFramePr>
          <p:cNvPr id="857093" name="Object 5">
            <a:extLst>
              <a:ext uri="{FF2B5EF4-FFF2-40B4-BE49-F238E27FC236}">
                <a16:creationId xmlns:a16="http://schemas.microsoft.com/office/drawing/2014/main" id="{6C5B952B-3557-4EF4-9A89-76CED922266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1188" y="1485900"/>
          <a:ext cx="38163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4432" imgH="1342980" progId="Equation.DSMT4">
                  <p:embed/>
                </p:oleObj>
              </mc:Choice>
              <mc:Fallback>
                <p:oleObj name="Equation" r:id="rId2" imgW="1914432" imgH="134298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5900"/>
                        <a:ext cx="381635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6" name="Object 8">
            <a:extLst>
              <a:ext uri="{FF2B5EF4-FFF2-40B4-BE49-F238E27FC236}">
                <a16:creationId xmlns:a16="http://schemas.microsoft.com/office/drawing/2014/main" id="{E42AC983-9176-4212-98C3-5045B276246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64163" y="1557338"/>
          <a:ext cx="3240087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5900" imgH="1342980" progId="Equation.DSMT4">
                  <p:embed/>
                </p:oleObj>
              </mc:Choice>
              <mc:Fallback>
                <p:oleObj name="Equation" r:id="rId4" imgW="1685900" imgH="134298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557338"/>
                        <a:ext cx="3240087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9" name="Object 11">
            <a:extLst>
              <a:ext uri="{FF2B5EF4-FFF2-40B4-BE49-F238E27FC236}">
                <a16:creationId xmlns:a16="http://schemas.microsoft.com/office/drawing/2014/main" id="{06A04484-D6CA-4DC3-9130-8D75ECCAA59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41375" y="4294188"/>
          <a:ext cx="26511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5012" imgH="390420" progId="Equation.DSMT4">
                  <p:embed/>
                </p:oleObj>
              </mc:Choice>
              <mc:Fallback>
                <p:oleObj name="Equation" r:id="rId6" imgW="1305012" imgH="39042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294188"/>
                        <a:ext cx="26511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095" name="AutoShape 7">
            <a:extLst>
              <a:ext uri="{FF2B5EF4-FFF2-40B4-BE49-F238E27FC236}">
                <a16:creationId xmlns:a16="http://schemas.microsoft.com/office/drawing/2014/main" id="{5FAD1F94-78AE-4E35-9BC9-4464FD0C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852738"/>
            <a:ext cx="1152525" cy="309562"/>
          </a:xfrm>
          <a:prstGeom prst="leftRightArrow">
            <a:avLst>
              <a:gd name="adj1" fmla="val 50000"/>
              <a:gd name="adj2" fmla="val 74462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857102" name="Object 14">
            <a:extLst>
              <a:ext uri="{FF2B5EF4-FFF2-40B4-BE49-F238E27FC236}">
                <a16:creationId xmlns:a16="http://schemas.microsoft.com/office/drawing/2014/main" id="{7CC1C55B-DD23-4947-A0EE-2DB8DB31B1C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40388" y="4294188"/>
          <a:ext cx="26495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0746" imgH="304830" progId="Equation.DSMT4">
                  <p:embed/>
                </p:oleObj>
              </mc:Choice>
              <mc:Fallback>
                <p:oleObj name="Equation" r:id="rId8" imgW="1190746" imgH="30483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4294188"/>
                        <a:ext cx="26495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8" name="Group 14">
            <a:extLst>
              <a:ext uri="{FF2B5EF4-FFF2-40B4-BE49-F238E27FC236}">
                <a16:creationId xmlns:a16="http://schemas.microsoft.com/office/drawing/2014/main" id="{ABA9B9EA-D67A-4189-A7EB-CE20058C894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300663"/>
            <a:ext cx="8064500" cy="1320800"/>
            <a:chOff x="340" y="3339"/>
            <a:chExt cx="5080" cy="832"/>
          </a:xfrm>
        </p:grpSpPr>
        <p:sp>
          <p:nvSpPr>
            <p:cNvPr id="20493" name="Text Box 4">
              <a:extLst>
                <a:ext uri="{FF2B5EF4-FFF2-40B4-BE49-F238E27FC236}">
                  <a16:creationId xmlns:a16="http://schemas.microsoft.com/office/drawing/2014/main" id="{C2A918DD-5A89-4045-8F19-C86A09D03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339"/>
              <a:ext cx="5080" cy="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71600" indent="-4572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28800" indent="-4572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4572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u="sng">
                  <a:solidFill>
                    <a:srgbClr val="FF33CC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时谐瞬时方程向复数方程的转换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将时间导数用    替换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方程的形式不变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eriod"/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物理量内涵变为复数量（包含时谐瞬时量的三要素）</a:t>
              </a:r>
            </a:p>
          </p:txBody>
        </p:sp>
        <p:graphicFrame>
          <p:nvGraphicFramePr>
            <p:cNvPr id="20494" name="Object 12">
              <a:extLst>
                <a:ext uri="{FF2B5EF4-FFF2-40B4-BE49-F238E27FC236}">
                  <a16:creationId xmlns:a16="http://schemas.microsoft.com/office/drawing/2014/main" id="{5A9DA3A9-FF11-4327-8C25-7858AD3DC2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3565"/>
            <a:ext cx="27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190500" progId="Equation.DSMT4">
                    <p:embed/>
                  </p:oleObj>
                </mc:Choice>
                <mc:Fallback>
                  <p:oleObj name="Equation" r:id="rId10" imgW="228600" imgH="1905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565"/>
                          <a:ext cx="27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7" name="Text Box 4">
            <a:extLst>
              <a:ext uri="{FF2B5EF4-FFF2-40B4-BE49-F238E27FC236}">
                <a16:creationId xmlns:a16="http://schemas.microsoft.com/office/drawing/2014/main" id="{16A8FCAA-0C6F-4BB1-8B3D-A23B103A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时谐问题的复矢量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Maxwell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方程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5" grpId="0" animBg="1"/>
      <p:bldP spid="829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>
            <a:extLst>
              <a:ext uri="{FF2B5EF4-FFF2-40B4-BE49-F238E27FC236}">
                <a16:creationId xmlns:a16="http://schemas.microsoft.com/office/drawing/2014/main" id="{57CF7DC6-9913-41B6-AC89-ECC1F7E3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14463"/>
            <a:ext cx="7920038" cy="4319587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7E62412C-1094-470E-8EEB-32772EFBA33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8CB656-DF51-456A-8220-1975A9AE3668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F9B1031F-8D40-48CC-A9AC-C33C8BBF007F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557F1C7-69AA-4B18-ABAF-17D37CC988AF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/>
          </a:p>
        </p:txBody>
      </p:sp>
      <p:graphicFrame>
        <p:nvGraphicFramePr>
          <p:cNvPr id="83972" name="Object 2">
            <a:extLst>
              <a:ext uri="{FF2B5EF4-FFF2-40B4-BE49-F238E27FC236}">
                <a16:creationId xmlns:a16="http://schemas.microsoft.com/office/drawing/2014/main" id="{3C76E58A-9A56-48FD-940A-E91EE5756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4632325"/>
          <a:ext cx="18018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4777" imgH="390420" progId="Equation.DSMT4">
                  <p:embed/>
                </p:oleObj>
              </mc:Choice>
              <mc:Fallback>
                <p:oleObj name="Equation" r:id="rId2" imgW="704777" imgH="3904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632325"/>
                        <a:ext cx="18018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3">
            <a:extLst>
              <a:ext uri="{FF2B5EF4-FFF2-40B4-BE49-F238E27FC236}">
                <a16:creationId xmlns:a16="http://schemas.microsoft.com/office/drawing/2014/main" id="{3804B807-8503-4F9A-8CB2-3D14C1DF8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635500"/>
          <a:ext cx="1635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79" imgH="390420" progId="Equation.DSMT4">
                  <p:embed/>
                </p:oleObj>
              </mc:Choice>
              <mc:Fallback>
                <p:oleObj name="Equation" r:id="rId4" imgW="647779" imgH="3904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635500"/>
                        <a:ext cx="16351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Text Box 4">
            <a:extLst>
              <a:ext uri="{FF2B5EF4-FFF2-40B4-BE49-F238E27FC236}">
                <a16:creationId xmlns:a16="http://schemas.microsoft.com/office/drawing/2014/main" id="{149DD273-C628-4F13-B309-45C3A0EA0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93838"/>
            <a:ext cx="2665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瞬时量方程</a:t>
            </a:r>
            <a:endParaRPr kumimoji="1" lang="en-US" altLang="zh-CN" sz="2400" b="1" u="sng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3975" name="Text Box 5">
            <a:extLst>
              <a:ext uri="{FF2B5EF4-FFF2-40B4-BE49-F238E27FC236}">
                <a16:creationId xmlns:a16="http://schemas.microsoft.com/office/drawing/2014/main" id="{044E19D8-7838-4CA6-9892-B3FE851D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484313"/>
            <a:ext cx="20891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复矢量方程</a:t>
            </a:r>
            <a:endParaRPr kumimoji="1" lang="zh-CN" altLang="en-US" sz="2400" b="1" u="sng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83976" name="Object 7">
            <a:extLst>
              <a:ext uri="{FF2B5EF4-FFF2-40B4-BE49-F238E27FC236}">
                <a16:creationId xmlns:a16="http://schemas.microsoft.com/office/drawing/2014/main" id="{6381C415-E6D2-4F90-9A3B-A1E9E00B9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333625"/>
          <a:ext cx="23399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7846" imgH="476280" progId="Equation.DSMT4">
                  <p:embed/>
                </p:oleObj>
              </mc:Choice>
              <mc:Fallback>
                <p:oleObj name="Equation" r:id="rId6" imgW="1047846" imgH="476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33625"/>
                        <a:ext cx="23399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8">
            <a:extLst>
              <a:ext uri="{FF2B5EF4-FFF2-40B4-BE49-F238E27FC236}">
                <a16:creationId xmlns:a16="http://schemas.microsoft.com/office/drawing/2014/main" id="{46D778F5-E5D4-40B9-AC0F-02B6D7CB0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4913" y="3584575"/>
          <a:ext cx="30114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3101" imgH="228690" progId="Equation.DSMT4">
                  <p:embed/>
                </p:oleObj>
              </mc:Choice>
              <mc:Fallback>
                <p:oleObj name="Equation" r:id="rId8" imgW="1343101" imgH="2286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584575"/>
                        <a:ext cx="30114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9">
            <a:extLst>
              <a:ext uri="{FF2B5EF4-FFF2-40B4-BE49-F238E27FC236}">
                <a16:creationId xmlns:a16="http://schemas.microsoft.com/office/drawing/2014/main" id="{590D4D84-9247-4E10-967B-8B0AE37AE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488" y="2190750"/>
          <a:ext cx="26209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6923" imgH="857250" progId="Equation.DSMT4">
                  <p:embed/>
                </p:oleObj>
              </mc:Choice>
              <mc:Fallback>
                <p:oleObj name="Equation" r:id="rId10" imgW="1266923" imgH="8572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2190750"/>
                        <a:ext cx="2620962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AutoShape 10">
            <a:extLst>
              <a:ext uri="{FF2B5EF4-FFF2-40B4-BE49-F238E27FC236}">
                <a16:creationId xmlns:a16="http://schemas.microsoft.com/office/drawing/2014/main" id="{1DBE0708-C70C-493A-B14E-09C716A110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11638" y="3022600"/>
            <a:ext cx="792162" cy="215900"/>
          </a:xfrm>
          <a:prstGeom prst="leftArrow">
            <a:avLst>
              <a:gd name="adj1" fmla="val 50000"/>
              <a:gd name="adj2" fmla="val 9172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12364377-FD9F-4DBB-8B93-6C6CD3482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508500"/>
            <a:ext cx="7921625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1518" name="Text Box 4">
            <a:extLst>
              <a:ext uri="{FF2B5EF4-FFF2-40B4-BE49-F238E27FC236}">
                <a16:creationId xmlns:a16="http://schemas.microsoft.com/office/drawing/2014/main" id="{7F4898F9-6B9D-4158-BF8F-73C918D0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无源区波动方程的复数表示──亥姆霍兹方程</a:t>
            </a:r>
          </a:p>
        </p:txBody>
      </p:sp>
      <p:sp>
        <p:nvSpPr>
          <p:cNvPr id="21519" name="Text Box 4">
            <a:extLst>
              <a:ext uri="{FF2B5EF4-FFF2-40B4-BE49-F238E27FC236}">
                <a16:creationId xmlns:a16="http://schemas.microsoft.com/office/drawing/2014/main" id="{708B0E6B-D8EF-428D-8EED-24010F2A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二、 时谐问题复数表达应用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3" name="Rectangle 21">
            <a:extLst>
              <a:ext uri="{FF2B5EF4-FFF2-40B4-BE49-F238E27FC236}">
                <a16:creationId xmlns:a16="http://schemas.microsoft.com/office/drawing/2014/main" id="{807622ED-DDEE-4217-AAD2-D237C471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8353425" cy="4895850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1DD9E318-F22D-4C49-A86A-22D993D8896A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285A4B-7554-4D25-9DB7-7CC6BB39BF28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84996" name="Text Box 2">
            <a:extLst>
              <a:ext uri="{FF2B5EF4-FFF2-40B4-BE49-F238E27FC236}">
                <a16:creationId xmlns:a16="http://schemas.microsoft.com/office/drawing/2014/main" id="{38755FE8-F1F4-49F2-9AAF-0329D959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355975"/>
            <a:ext cx="177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  <a:sym typeface="Wingdings" panose="05000000000000000000" pitchFamily="2" charset="2"/>
              </a:rPr>
              <a:t>洛仑兹条件</a:t>
            </a:r>
            <a:endParaRPr kumimoji="1" lang="zh-CN" altLang="en-US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4997" name="Text Box 3">
            <a:extLst>
              <a:ext uri="{FF2B5EF4-FFF2-40B4-BE49-F238E27FC236}">
                <a16:creationId xmlns:a16="http://schemas.microsoft.com/office/drawing/2014/main" id="{494E7B44-F337-4578-9840-8EB8E91F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9075"/>
            <a:ext cx="1584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 u="sng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瞬时量方程</a:t>
            </a:r>
            <a:endParaRPr kumimoji="1" lang="zh-CN" altLang="en-US" sz="2000" b="1" u="sng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4998" name="Text Box 4">
            <a:extLst>
              <a:ext uri="{FF2B5EF4-FFF2-40B4-BE49-F238E27FC236}">
                <a16:creationId xmlns:a16="http://schemas.microsoft.com/office/drawing/2014/main" id="{2C821728-746F-46D2-BF21-48A21A90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1484313"/>
            <a:ext cx="1873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 u="sng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复矢量方程</a:t>
            </a:r>
            <a:endParaRPr kumimoji="1" lang="zh-CN" altLang="en-US" sz="2000" b="1" u="sng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84999" name="Object 5">
            <a:extLst>
              <a:ext uri="{FF2B5EF4-FFF2-40B4-BE49-F238E27FC236}">
                <a16:creationId xmlns:a16="http://schemas.microsoft.com/office/drawing/2014/main" id="{5E0C269A-59AD-4F76-A712-CBEB980A0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16338"/>
          <a:ext cx="16271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1943" imgH="362070" progId="Equation.DSMT4">
                  <p:embed/>
                </p:oleObj>
              </mc:Choice>
              <mc:Fallback>
                <p:oleObj name="Equation" r:id="rId2" imgW="961943" imgH="3620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16271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6">
            <a:extLst>
              <a:ext uri="{FF2B5EF4-FFF2-40B4-BE49-F238E27FC236}">
                <a16:creationId xmlns:a16="http://schemas.microsoft.com/office/drawing/2014/main" id="{B4BDB590-0965-4BD3-B940-850D848B7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3767138"/>
          <a:ext cx="18224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38121" imgH="390420" progId="Equation.DSMT4">
                  <p:embed/>
                </p:oleObj>
              </mc:Choice>
              <mc:Fallback>
                <p:oleObj name="Equation" r:id="rId4" imgW="1038121" imgH="3904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67138"/>
                        <a:ext cx="18224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AutoShape 7">
            <a:extLst>
              <a:ext uri="{FF2B5EF4-FFF2-40B4-BE49-F238E27FC236}">
                <a16:creationId xmlns:a16="http://schemas.microsoft.com/office/drawing/2014/main" id="{CB1B077D-5FFE-4811-AD14-D7A67833BC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13238" y="4005263"/>
            <a:ext cx="906462" cy="215900"/>
          </a:xfrm>
          <a:prstGeom prst="leftArrow">
            <a:avLst>
              <a:gd name="adj1" fmla="val 50000"/>
              <a:gd name="adj2" fmla="val 104963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85002" name="Object 8">
            <a:extLst>
              <a:ext uri="{FF2B5EF4-FFF2-40B4-BE49-F238E27FC236}">
                <a16:creationId xmlns:a16="http://schemas.microsoft.com/office/drawing/2014/main" id="{2F185958-7577-4578-90B9-9EA12CB16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989138"/>
          <a:ext cx="225425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824" imgH="857250" progId="Equation.DSMT4">
                  <p:embed/>
                </p:oleObj>
              </mc:Choice>
              <mc:Fallback>
                <p:oleObj name="Equation" r:id="rId6" imgW="1409824" imgH="8572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225425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0">
            <a:extLst>
              <a:ext uri="{FF2B5EF4-FFF2-40B4-BE49-F238E27FC236}">
                <a16:creationId xmlns:a16="http://schemas.microsoft.com/office/drawing/2014/main" id="{11A9938A-B2C4-425E-99EB-E838C876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981200"/>
          <a:ext cx="21923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0746" imgH="657180" progId="Equation.DSMT4">
                  <p:embed/>
                </p:oleObj>
              </mc:Choice>
              <mc:Fallback>
                <p:oleObj name="Equation" r:id="rId8" imgW="1190746" imgH="6571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81200"/>
                        <a:ext cx="219233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5" name="AutoShape 11">
            <a:extLst>
              <a:ext uri="{FF2B5EF4-FFF2-40B4-BE49-F238E27FC236}">
                <a16:creationId xmlns:a16="http://schemas.microsoft.com/office/drawing/2014/main" id="{EAD2AE2D-A9A1-4F38-9401-C3923C0D0B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84663" y="2276475"/>
            <a:ext cx="957262" cy="215900"/>
          </a:xfrm>
          <a:prstGeom prst="leftArrow">
            <a:avLst>
              <a:gd name="adj1" fmla="val 50000"/>
              <a:gd name="adj2" fmla="val 110846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85007" name="Object 13">
            <a:extLst>
              <a:ext uri="{FF2B5EF4-FFF2-40B4-BE49-F238E27FC236}">
                <a16:creationId xmlns:a16="http://schemas.microsoft.com/office/drawing/2014/main" id="{B344C1E6-4115-4D39-A7EE-A0C4C600D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5557838"/>
          <a:ext cx="15335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3855" imgH="390420" progId="Equation.DSMT4">
                  <p:embed/>
                </p:oleObj>
              </mc:Choice>
              <mc:Fallback>
                <p:oleObj name="Equation" r:id="rId10" imgW="923855" imgH="3904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557838"/>
                        <a:ext cx="15335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Object 14">
            <a:extLst>
              <a:ext uri="{FF2B5EF4-FFF2-40B4-BE49-F238E27FC236}">
                <a16:creationId xmlns:a16="http://schemas.microsoft.com/office/drawing/2014/main" id="{6A63E218-F53D-487A-B507-E982B944F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941888"/>
          <a:ext cx="11017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90" imgH="190620" progId="Equation.DSMT4">
                  <p:embed/>
                </p:oleObj>
              </mc:Choice>
              <mc:Fallback>
                <p:oleObj name="Equation" r:id="rId12" imgW="609690" imgH="1906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11017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9" name="Text Box 15">
            <a:extLst>
              <a:ext uri="{FF2B5EF4-FFF2-40B4-BE49-F238E27FC236}">
                <a16:creationId xmlns:a16="http://schemas.microsoft.com/office/drawing/2014/main" id="{4FCD8EEC-5AC7-44E6-913A-6C7CF689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365625"/>
            <a:ext cx="2570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  <a:sym typeface="Wingdings" panose="05000000000000000000" pitchFamily="2" charset="2"/>
              </a:rPr>
              <a:t>通过位函数求场</a:t>
            </a:r>
            <a:endParaRPr kumimoji="1" lang="zh-CN" altLang="en-US" sz="20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85010" name="Object 16">
            <a:extLst>
              <a:ext uri="{FF2B5EF4-FFF2-40B4-BE49-F238E27FC236}">
                <a16:creationId xmlns:a16="http://schemas.microsoft.com/office/drawing/2014/main" id="{F03B8371-7898-4501-8ED2-52349EC42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445125"/>
          <a:ext cx="23939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6923" imgH="428760" progId="Equation.DSMT4">
                  <p:embed/>
                </p:oleObj>
              </mc:Choice>
              <mc:Fallback>
                <p:oleObj name="Equation" r:id="rId14" imgW="1266923" imgH="4287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445125"/>
                        <a:ext cx="23939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7">
            <a:extLst>
              <a:ext uri="{FF2B5EF4-FFF2-40B4-BE49-F238E27FC236}">
                <a16:creationId xmlns:a16="http://schemas.microsoft.com/office/drawing/2014/main" id="{68A74473-9292-4C5A-87F1-88D8389DD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013325"/>
          <a:ext cx="1152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690" imgH="190620" progId="Equation.DSMT4">
                  <p:embed/>
                </p:oleObj>
              </mc:Choice>
              <mc:Fallback>
                <p:oleObj name="Equation" r:id="rId16" imgW="609690" imgH="1906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13325"/>
                        <a:ext cx="1152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AutoShape 18">
            <a:extLst>
              <a:ext uri="{FF2B5EF4-FFF2-40B4-BE49-F238E27FC236}">
                <a16:creationId xmlns:a16="http://schemas.microsoft.com/office/drawing/2014/main" id="{5A9F4626-01D8-44B4-A32E-8521A1AB6E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32275" y="5373688"/>
            <a:ext cx="987425" cy="215900"/>
          </a:xfrm>
          <a:prstGeom prst="leftArrow">
            <a:avLst>
              <a:gd name="adj1" fmla="val 50000"/>
              <a:gd name="adj2" fmla="val 11433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547" name="Text Box 4">
            <a:extLst>
              <a:ext uri="{FF2B5EF4-FFF2-40B4-BE49-F238E27FC236}">
                <a16:creationId xmlns:a16="http://schemas.microsoft.com/office/drawing/2014/main" id="{C30CB912-EA72-4651-B5AC-0AE7B4463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有源区辅助位方程的复数表示</a:t>
            </a:r>
          </a:p>
        </p:txBody>
      </p:sp>
      <p:sp>
        <p:nvSpPr>
          <p:cNvPr id="22548" name="Text Box 4">
            <a:extLst>
              <a:ext uri="{FF2B5EF4-FFF2-40B4-BE49-F238E27FC236}">
                <a16:creationId xmlns:a16="http://schemas.microsoft.com/office/drawing/2014/main" id="{70A6E7C0-468A-4683-A4F0-FC7C7D38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二、 时谐问题复数表达应用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5001" grpId="0" animBg="1"/>
      <p:bldP spid="85005" grpId="0" animBg="1"/>
      <p:bldP spid="85009" grpId="0"/>
      <p:bldP spid="850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>
            <a:extLst>
              <a:ext uri="{FF2B5EF4-FFF2-40B4-BE49-F238E27FC236}">
                <a16:creationId xmlns:a16="http://schemas.microsoft.com/office/drawing/2014/main" id="{0782F8D7-6455-4203-AC9A-ADA2BE0B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848600" cy="5040312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04C7033F-1D55-43B3-BBDF-073CCFF8AE9E}"/>
              </a:ext>
            </a:extLst>
          </p:cNvPr>
          <p:cNvSpPr txBox="1">
            <a:spLocks noGrp="1"/>
          </p:cNvSpPr>
          <p:nvPr/>
        </p:nvSpPr>
        <p:spPr bwMode="auto">
          <a:xfrm>
            <a:off x="6588125" y="61658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86D513-09AF-4418-8B5B-8F0FFB8B7EA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3556" name="灯片编号占位符 6">
            <a:extLst>
              <a:ext uri="{FF2B5EF4-FFF2-40B4-BE49-F238E27FC236}">
                <a16:creationId xmlns:a16="http://schemas.microsoft.com/office/drawing/2014/main" id="{22CBF450-B32C-4158-8F84-29E1D0EDC4D4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6BBEC3-B316-419F-9A41-FD4742F0E136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/>
          </a:p>
        </p:txBody>
      </p:sp>
      <p:graphicFrame>
        <p:nvGraphicFramePr>
          <p:cNvPr id="907267" name="Object 3">
            <a:extLst>
              <a:ext uri="{FF2B5EF4-FFF2-40B4-BE49-F238E27FC236}">
                <a16:creationId xmlns:a16="http://schemas.microsoft.com/office/drawing/2014/main" id="{BCED978F-8034-4DC2-B7A2-ACAF498D9BD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27313" y="2309813"/>
          <a:ext cx="4032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8867" imgH="314280" progId="Equation.DSMT4">
                  <p:embed/>
                </p:oleObj>
              </mc:Choice>
              <mc:Fallback>
                <p:oleObj name="Equation" r:id="rId2" imgW="2228867" imgH="31428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09813"/>
                        <a:ext cx="40322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4">
            <a:extLst>
              <a:ext uri="{FF2B5EF4-FFF2-40B4-BE49-F238E27FC236}">
                <a16:creationId xmlns:a16="http://schemas.microsoft.com/office/drawing/2014/main" id="{4ABACA4C-F534-4F2D-A121-6F72E94AF23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51125" y="1268413"/>
          <a:ext cx="37925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5146" imgH="314280" progId="Equation.DSMT4">
                  <p:embed/>
                </p:oleObj>
              </mc:Choice>
              <mc:Fallback>
                <p:oleObj name="Equation" r:id="rId4" imgW="2105146" imgH="3142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268413"/>
                        <a:ext cx="37925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3" name="Object 9">
            <a:extLst>
              <a:ext uri="{FF2B5EF4-FFF2-40B4-BE49-F238E27FC236}">
                <a16:creationId xmlns:a16="http://schemas.microsoft.com/office/drawing/2014/main" id="{422565F1-0B76-4A35-99A2-09DA3EE6B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13100"/>
          <a:ext cx="42354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2689" imgH="466830" progId="Equation.DSMT4">
                  <p:embed/>
                </p:oleObj>
              </mc:Choice>
              <mc:Fallback>
                <p:oleObj name="Equation" r:id="rId6" imgW="2152689" imgH="46683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42354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4" name="Object 10">
            <a:extLst>
              <a:ext uri="{FF2B5EF4-FFF2-40B4-BE49-F238E27FC236}">
                <a16:creationId xmlns:a16="http://schemas.microsoft.com/office/drawing/2014/main" id="{72AA25BB-420B-471D-89D5-EF242696CFF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55875" y="4292600"/>
          <a:ext cx="34559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23" imgH="314280" progId="Equation.DSMT4">
                  <p:embed/>
                </p:oleObj>
              </mc:Choice>
              <mc:Fallback>
                <p:oleObj name="Equation" r:id="rId8" imgW="1752623" imgH="31428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2600"/>
                        <a:ext cx="34559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AutoShape 16">
            <a:extLst>
              <a:ext uri="{FF2B5EF4-FFF2-40B4-BE49-F238E27FC236}">
                <a16:creationId xmlns:a16="http://schemas.microsoft.com/office/drawing/2014/main" id="{D524CAA6-82A3-47B9-A63F-1E01474A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1989138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rgbClr val="FFFFFF"/>
          </a:solidFill>
          <a:ln w="3810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33" name="AutoShape 17">
            <a:extLst>
              <a:ext uri="{FF2B5EF4-FFF2-40B4-BE49-F238E27FC236}">
                <a16:creationId xmlns:a16="http://schemas.microsoft.com/office/drawing/2014/main" id="{66934DD1-D4EB-4BB3-AD7A-65F3B895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924175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rgbClr val="FFFFFF"/>
          </a:solidFill>
          <a:ln w="3810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34" name="AutoShape 18">
            <a:extLst>
              <a:ext uri="{FF2B5EF4-FFF2-40B4-BE49-F238E27FC236}">
                <a16:creationId xmlns:a16="http://schemas.microsoft.com/office/drawing/2014/main" id="{6619DA76-3CD8-42F7-8809-8F7608E58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076700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rgbClr val="FFFFFF"/>
          </a:solidFill>
          <a:ln w="3810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6053" name="Group 37">
            <a:extLst>
              <a:ext uri="{FF2B5EF4-FFF2-40B4-BE49-F238E27FC236}">
                <a16:creationId xmlns:a16="http://schemas.microsoft.com/office/drawing/2014/main" id="{047E726C-44A5-4B7D-8FD1-27B19DE327C5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4941888"/>
            <a:ext cx="2376487" cy="576262"/>
            <a:chOff x="2880" y="3203"/>
            <a:chExt cx="1497" cy="363"/>
          </a:xfrm>
        </p:grpSpPr>
        <p:sp>
          <p:nvSpPr>
            <p:cNvPr id="23573" name="Text Box 19">
              <a:extLst>
                <a:ext uri="{FF2B5EF4-FFF2-40B4-BE49-F238E27FC236}">
                  <a16:creationId xmlns:a16="http://schemas.microsoft.com/office/drawing/2014/main" id="{F4C5FC29-66F3-41F8-B812-AEE362F7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339"/>
              <a:ext cx="1452" cy="227"/>
            </a:xfrm>
            <a:prstGeom prst="rect">
              <a:avLst/>
            </a:prstGeom>
            <a:noFill/>
            <a:ln w="12700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复介电常数：</a:t>
              </a:r>
            </a:p>
          </p:txBody>
        </p:sp>
        <p:graphicFrame>
          <p:nvGraphicFramePr>
            <p:cNvPr id="23574" name="Object 20">
              <a:extLst>
                <a:ext uri="{FF2B5EF4-FFF2-40B4-BE49-F238E27FC236}">
                  <a16:creationId xmlns:a16="http://schemas.microsoft.com/office/drawing/2014/main" id="{04CAEA56-3125-4994-977A-E30ACF6DE6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3318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74364" imgH="393529" progId="Equation.DSMT4">
                    <p:embed/>
                  </p:oleObj>
                </mc:Choice>
                <mc:Fallback>
                  <p:oleObj name="Equation" r:id="rId10" imgW="774364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318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Line 22">
              <a:extLst>
                <a:ext uri="{FF2B5EF4-FFF2-40B4-BE49-F238E27FC236}">
                  <a16:creationId xmlns:a16="http://schemas.microsoft.com/office/drawing/2014/main" id="{67AAC5B8-F26B-492E-920B-CA9114834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3203"/>
              <a:ext cx="45" cy="136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3565" name="Text Box 4">
            <a:extLst>
              <a:ext uri="{FF2B5EF4-FFF2-40B4-BE49-F238E27FC236}">
                <a16:creationId xmlns:a16="http://schemas.microsoft.com/office/drawing/2014/main" id="{3EFEC6B5-546B-486E-8CEE-6169EE0C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71538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有耗导电媒质的场方程与介电常数复数表示（复介电常数）</a:t>
            </a:r>
          </a:p>
        </p:txBody>
      </p:sp>
      <p:sp>
        <p:nvSpPr>
          <p:cNvPr id="23566" name="Text Box 4">
            <a:extLst>
              <a:ext uri="{FF2B5EF4-FFF2-40B4-BE49-F238E27FC236}">
                <a16:creationId xmlns:a16="http://schemas.microsoft.com/office/drawing/2014/main" id="{995E4862-A732-4E20-AE4D-E3DC71C2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二、 时谐问题复数表达应用</a:t>
            </a:r>
          </a:p>
        </p:txBody>
      </p:sp>
      <p:grpSp>
        <p:nvGrpSpPr>
          <p:cNvPr id="86052" name="Group 36">
            <a:extLst>
              <a:ext uri="{FF2B5EF4-FFF2-40B4-BE49-F238E27FC236}">
                <a16:creationId xmlns:a16="http://schemas.microsoft.com/office/drawing/2014/main" id="{4FA424EB-81A6-4B87-97D5-D30B9D84EA2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316538"/>
            <a:ext cx="7848600" cy="1077912"/>
            <a:chOff x="431" y="3349"/>
            <a:chExt cx="4944" cy="679"/>
          </a:xfrm>
        </p:grpSpPr>
        <p:sp>
          <p:nvSpPr>
            <p:cNvPr id="23568" name="Text Box 14">
              <a:extLst>
                <a:ext uri="{FF2B5EF4-FFF2-40B4-BE49-F238E27FC236}">
                  <a16:creationId xmlns:a16="http://schemas.microsoft.com/office/drawing/2014/main" id="{1F8B7535-4474-43FE-804A-844EF423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598"/>
              <a:ext cx="4944" cy="42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33CC"/>
                </a:buClr>
                <a:buFont typeface="Wingdings" panose="05000000000000000000" pitchFamily="2" charset="2"/>
                <a:buChar char="u"/>
              </a:pPr>
              <a:r>
                <a:rPr lang="zh-CN" altLang="en-US" sz="1800" b="1">
                  <a:latin typeface="仿宋" panose="02010609060101010101" pitchFamily="49" charset="-122"/>
                  <a:ea typeface="仿宋" panose="02010609060101010101" pitchFamily="49" charset="-122"/>
                </a:rPr>
                <a:t>在理想介质问题中，将方程中   换为   ，则可得有耗媒质中的相应方程</a:t>
              </a:r>
            </a:p>
            <a:p>
              <a:pPr eaLnBrk="1" hangingPunct="1">
                <a:spcBef>
                  <a:spcPct val="0"/>
                </a:spcBef>
                <a:buClr>
                  <a:srgbClr val="FF33CC"/>
                </a:buClr>
                <a:buFont typeface="Wingdings" panose="05000000000000000000" pitchFamily="2" charset="2"/>
                <a:buChar char="u"/>
              </a:pPr>
              <a:r>
                <a:rPr lang="zh-CN" altLang="en-US" sz="1800" b="1">
                  <a:latin typeface="仿宋" panose="02010609060101010101" pitchFamily="49" charset="-122"/>
                  <a:ea typeface="仿宋" panose="02010609060101010101" pitchFamily="49" charset="-122"/>
                </a:rPr>
                <a:t>在时谐电磁问题中引入   ，可统一表达和反映媒质极化效应与传导效应</a:t>
              </a:r>
            </a:p>
          </p:txBody>
        </p:sp>
        <p:sp>
          <p:nvSpPr>
            <p:cNvPr id="23569" name="Text Box 14">
              <a:extLst>
                <a:ext uri="{FF2B5EF4-FFF2-40B4-BE49-F238E27FC236}">
                  <a16:creationId xmlns:a16="http://schemas.microsoft.com/office/drawing/2014/main" id="{7A1F1988-7CA6-4734-882E-FFD5E6543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349"/>
              <a:ext cx="998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</a:rPr>
                <a:t>重要结论：</a:t>
              </a:r>
              <a:r>
                <a:rPr lang="zh-CN" altLang="en-US" sz="1800">
                  <a:latin typeface="仿宋_GB2312" pitchFamily="49" charset="-122"/>
                  <a:ea typeface="仿宋_GB2312" pitchFamily="49" charset="-122"/>
                </a:rPr>
                <a:t>    </a:t>
              </a:r>
              <a:endParaRPr lang="zh-CN" altLang="en-US" sz="180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23570" name="Object 25">
              <a:extLst>
                <a:ext uri="{FF2B5EF4-FFF2-40B4-BE49-F238E27FC236}">
                  <a16:creationId xmlns:a16="http://schemas.microsoft.com/office/drawing/2014/main" id="{0A1D5B8E-EE2B-4754-9385-8D7BCBABEA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0" y="3649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3649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26">
              <a:extLst>
                <a:ext uri="{FF2B5EF4-FFF2-40B4-BE49-F238E27FC236}">
                  <a16:creationId xmlns:a16="http://schemas.microsoft.com/office/drawing/2014/main" id="{82EDBE14-F3C1-4722-AC89-852E733BE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2" y="3578"/>
            <a:ext cx="21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028" imgH="228501" progId="Equation.DSMT4">
                    <p:embed/>
                  </p:oleObj>
                </mc:Choice>
                <mc:Fallback>
                  <p:oleObj name="Equation" r:id="rId14" imgW="165028" imgH="228501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3578"/>
                          <a:ext cx="21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35">
              <a:extLst>
                <a:ext uri="{FF2B5EF4-FFF2-40B4-BE49-F238E27FC236}">
                  <a16:creationId xmlns:a16="http://schemas.microsoft.com/office/drawing/2014/main" id="{2AED2AB8-B1CF-4274-B2C9-90FEADB4A8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8" y="3748"/>
            <a:ext cx="2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5028" imgH="228501" progId="Equation.DSMT4">
                    <p:embed/>
                  </p:oleObj>
                </mc:Choice>
                <mc:Fallback>
                  <p:oleObj name="Equation" r:id="rId16" imgW="165028" imgH="228501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3748"/>
                          <a:ext cx="2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2" name="AutoShape 6">
            <a:extLst>
              <a:ext uri="{FF2B5EF4-FFF2-40B4-BE49-F238E27FC236}">
                <a16:creationId xmlns:a16="http://schemas.microsoft.com/office/drawing/2014/main" id="{C2E0C1EE-3FE9-4756-AD2D-FCAFEEE6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533525"/>
            <a:ext cx="288925" cy="1008063"/>
          </a:xfrm>
          <a:prstGeom prst="downArrow">
            <a:avLst>
              <a:gd name="adj1" fmla="val 50000"/>
              <a:gd name="adj2" fmla="val 872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65953A8D-A496-4AB9-8912-02EA9D1C1126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F7C9D1B-06CA-4A45-AE8C-4EF5A30FA90A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0691404-DBC7-40DC-9E6E-EA77BDFA9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518525" cy="561975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电磁规律与电磁问题求解的基础</a:t>
            </a:r>
          </a:p>
        </p:txBody>
      </p:sp>
      <p:grpSp>
        <p:nvGrpSpPr>
          <p:cNvPr id="71756" name="Group 76">
            <a:extLst>
              <a:ext uri="{FF2B5EF4-FFF2-40B4-BE49-F238E27FC236}">
                <a16:creationId xmlns:a16="http://schemas.microsoft.com/office/drawing/2014/main" id="{A01C6A13-8A0B-4A4A-A520-357988623E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565400"/>
            <a:ext cx="2447925" cy="2881313"/>
            <a:chOff x="295" y="1706"/>
            <a:chExt cx="1542" cy="1815"/>
          </a:xfrm>
        </p:grpSpPr>
        <p:sp>
          <p:nvSpPr>
            <p:cNvPr id="6175" name="Rectangle 50">
              <a:extLst>
                <a:ext uri="{FF2B5EF4-FFF2-40B4-BE49-F238E27FC236}">
                  <a16:creationId xmlns:a16="http://schemas.microsoft.com/office/drawing/2014/main" id="{B304E498-93E7-4040-A80D-18BC9CF89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06"/>
              <a:ext cx="1542" cy="181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176" name="Line 85">
              <a:extLst>
                <a:ext uri="{FF2B5EF4-FFF2-40B4-BE49-F238E27FC236}">
                  <a16:creationId xmlns:a16="http://schemas.microsoft.com/office/drawing/2014/main" id="{1B5386F8-06A7-4E98-846D-72FF8E970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841"/>
              <a:ext cx="0" cy="41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77" name="Line 86">
              <a:extLst>
                <a:ext uri="{FF2B5EF4-FFF2-40B4-BE49-F238E27FC236}">
                  <a16:creationId xmlns:a16="http://schemas.microsoft.com/office/drawing/2014/main" id="{8473026B-8A8E-4B2C-B222-07E86C04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" y="3259"/>
              <a:ext cx="135" cy="1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78" name="Line 89">
              <a:extLst>
                <a:ext uri="{FF2B5EF4-FFF2-40B4-BE49-F238E27FC236}">
                  <a16:creationId xmlns:a16="http://schemas.microsoft.com/office/drawing/2014/main" id="{E11FDAAC-4CAF-4798-A735-8BEBBAFAD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14" y="3047"/>
              <a:ext cx="0" cy="4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79" name="Freeform 87">
              <a:extLst>
                <a:ext uri="{FF2B5EF4-FFF2-40B4-BE49-F238E27FC236}">
                  <a16:creationId xmlns:a16="http://schemas.microsoft.com/office/drawing/2014/main" id="{790FF342-2589-4046-BCE9-977DE822ABA3}"/>
                </a:ext>
              </a:extLst>
            </p:cNvPr>
            <p:cNvSpPr>
              <a:spLocks/>
            </p:cNvSpPr>
            <p:nvPr/>
          </p:nvSpPr>
          <p:spPr bwMode="auto">
            <a:xfrm rot="3110013" flipH="1">
              <a:off x="512" y="2639"/>
              <a:ext cx="271" cy="153"/>
            </a:xfrm>
            <a:custGeom>
              <a:avLst/>
              <a:gdLst>
                <a:gd name="T0" fmla="*/ 3 w 992"/>
                <a:gd name="T1" fmla="*/ 3 h 869"/>
                <a:gd name="T2" fmla="*/ 0 w 992"/>
                <a:gd name="T3" fmla="*/ 2 h 869"/>
                <a:gd name="T4" fmla="*/ 2 w 992"/>
                <a:gd name="T5" fmla="*/ 1 h 869"/>
                <a:gd name="T6" fmla="*/ 9 w 992"/>
                <a:gd name="T7" fmla="*/ 0 h 869"/>
                <a:gd name="T8" fmla="*/ 17 w 992"/>
                <a:gd name="T9" fmla="*/ 1 h 869"/>
                <a:gd name="T10" fmla="*/ 21 w 992"/>
                <a:gd name="T11" fmla="*/ 2 h 869"/>
                <a:gd name="T12" fmla="*/ 20 w 992"/>
                <a:gd name="T13" fmla="*/ 4 h 869"/>
                <a:gd name="T14" fmla="*/ 11 w 992"/>
                <a:gd name="T15" fmla="*/ 5 h 869"/>
                <a:gd name="T16" fmla="*/ 5 w 992"/>
                <a:gd name="T17" fmla="*/ 4 h 869"/>
                <a:gd name="T18" fmla="*/ 2 w 992"/>
                <a:gd name="T19" fmla="*/ 3 h 8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" h="869">
                  <a:moveTo>
                    <a:pt x="149" y="580"/>
                  </a:moveTo>
                  <a:cubicBezTo>
                    <a:pt x="126" y="546"/>
                    <a:pt x="16" y="450"/>
                    <a:pt x="8" y="370"/>
                  </a:cubicBezTo>
                  <a:cubicBezTo>
                    <a:pt x="0" y="290"/>
                    <a:pt x="31" y="158"/>
                    <a:pt x="99" y="98"/>
                  </a:cubicBezTo>
                  <a:cubicBezTo>
                    <a:pt x="167" y="38"/>
                    <a:pt x="304" y="0"/>
                    <a:pt x="417" y="7"/>
                  </a:cubicBezTo>
                  <a:cubicBezTo>
                    <a:pt x="530" y="14"/>
                    <a:pt x="689" y="90"/>
                    <a:pt x="780" y="143"/>
                  </a:cubicBezTo>
                  <a:cubicBezTo>
                    <a:pt x="871" y="196"/>
                    <a:pt x="938" y="233"/>
                    <a:pt x="961" y="324"/>
                  </a:cubicBezTo>
                  <a:cubicBezTo>
                    <a:pt x="984" y="415"/>
                    <a:pt x="992" y="596"/>
                    <a:pt x="916" y="687"/>
                  </a:cubicBezTo>
                  <a:cubicBezTo>
                    <a:pt x="840" y="778"/>
                    <a:pt x="620" y="869"/>
                    <a:pt x="507" y="869"/>
                  </a:cubicBezTo>
                  <a:cubicBezTo>
                    <a:pt x="394" y="869"/>
                    <a:pt x="304" y="744"/>
                    <a:pt x="235" y="687"/>
                  </a:cubicBezTo>
                  <a:cubicBezTo>
                    <a:pt x="166" y="630"/>
                    <a:pt x="123" y="558"/>
                    <a:pt x="93" y="524"/>
                  </a:cubicBezTo>
                </a:path>
              </a:pathLst>
            </a:custGeom>
            <a:gradFill rotWithShape="1">
              <a:gsLst>
                <a:gs pos="0">
                  <a:srgbClr val="646464"/>
                </a:gs>
                <a:gs pos="100000">
                  <a:srgbClr val="979797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PerspectiveTopRight">
                <a:rot lat="20999993" lon="0" rev="0"/>
              </a:camera>
              <a:lightRig rig="legacyFlat4" dir="t"/>
            </a:scene3d>
            <a:sp3d extrusionH="2513000" prstMaterial="legacyMatte">
              <a:bevelT w="13500" h="13500" prst="angle"/>
              <a:bevelB w="13500" h="13500" prst="angle"/>
              <a:extrusionClr>
                <a:srgbClr val="979797"/>
              </a:extrusionClr>
              <a:contourClr>
                <a:srgbClr val="64646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endParaRPr lang="zh-CN" altLang="en-US"/>
            </a:p>
          </p:txBody>
        </p:sp>
        <p:graphicFrame>
          <p:nvGraphicFramePr>
            <p:cNvPr id="6180" name="Object 92">
              <a:extLst>
                <a:ext uri="{FF2B5EF4-FFF2-40B4-BE49-F238E27FC236}">
                  <a16:creationId xmlns:a16="http://schemas.microsoft.com/office/drawing/2014/main" id="{8E67645F-F93E-4831-87DB-84BB42564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2670"/>
            <a:ext cx="36" cy="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721" imgH="142830" progId="Equation.DSMT4">
                    <p:embed/>
                  </p:oleObj>
                </mc:Choice>
                <mc:Fallback>
                  <p:oleObj name="Equation" r:id="rId2" imgW="123721" imgH="14283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70"/>
                          <a:ext cx="36" cy="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93">
              <a:extLst>
                <a:ext uri="{FF2B5EF4-FFF2-40B4-BE49-F238E27FC236}">
                  <a16:creationId xmlns:a16="http://schemas.microsoft.com/office/drawing/2014/main" id="{B2A500E2-3714-4C21-8D1B-8A8766CAF6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6" y="3239"/>
            <a:ext cx="6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4812" imgH="123930" progId="Equation.DSMT4">
                    <p:embed/>
                  </p:oleObj>
                </mc:Choice>
                <mc:Fallback>
                  <p:oleObj name="Equation" r:id="rId4" imgW="104812" imgH="12393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239"/>
                          <a:ext cx="6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94">
              <a:extLst>
                <a:ext uri="{FF2B5EF4-FFF2-40B4-BE49-F238E27FC236}">
                  <a16:creationId xmlns:a16="http://schemas.microsoft.com/office/drawing/2014/main" id="{5915CB3E-FDBF-4296-B3EB-AA929C345A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" y="3406"/>
            <a:ext cx="60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632" imgH="104760" progId="Equation.DSMT4">
                    <p:embed/>
                  </p:oleObj>
                </mc:Choice>
                <mc:Fallback>
                  <p:oleObj name="Equation" r:id="rId6" imgW="85632" imgH="10476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406"/>
                          <a:ext cx="60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Object 95">
              <a:extLst>
                <a:ext uri="{FF2B5EF4-FFF2-40B4-BE49-F238E27FC236}">
                  <a16:creationId xmlns:a16="http://schemas.microsoft.com/office/drawing/2014/main" id="{7D9358C3-9EA5-4C0E-8BEF-EEB1CE5BA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" y="2799"/>
            <a:ext cx="8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632" imgH="85860" progId="Equation.DSMT4">
                    <p:embed/>
                  </p:oleObj>
                </mc:Choice>
                <mc:Fallback>
                  <p:oleObj name="Equation" r:id="rId8" imgW="85632" imgH="8586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2799"/>
                          <a:ext cx="8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96">
              <a:extLst>
                <a:ext uri="{FF2B5EF4-FFF2-40B4-BE49-F238E27FC236}">
                  <a16:creationId xmlns:a16="http://schemas.microsoft.com/office/drawing/2014/main" id="{09C92DD7-0B9C-49BC-9F1F-F4FF02416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" y="3256"/>
            <a:ext cx="60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632" imgH="104760" progId="Equation.DSMT4">
                    <p:embed/>
                  </p:oleObj>
                </mc:Choice>
                <mc:Fallback>
                  <p:oleObj name="Equation" r:id="rId10" imgW="85632" imgH="10476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256"/>
                          <a:ext cx="60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101">
              <a:extLst>
                <a:ext uri="{FF2B5EF4-FFF2-40B4-BE49-F238E27FC236}">
                  <a16:creationId xmlns:a16="http://schemas.microsoft.com/office/drawing/2014/main" id="{1E4AF53E-13FB-4A6C-B69C-0DE152608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" y="2916"/>
            <a:ext cx="60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632" imgH="123930" progId="Equation.DSMT4">
                    <p:embed/>
                  </p:oleObj>
                </mc:Choice>
                <mc:Fallback>
                  <p:oleObj name="Equation" r:id="rId12" imgW="85632" imgH="12393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916"/>
                          <a:ext cx="60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6" name="Object 108">
              <a:extLst>
                <a:ext uri="{FF2B5EF4-FFF2-40B4-BE49-F238E27FC236}">
                  <a16:creationId xmlns:a16="http://schemas.microsoft.com/office/drawing/2014/main" id="{2716FE80-0539-4491-BAE5-367CD809B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880"/>
            <a:ext cx="22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8701" imgH="209520" progId="Equation.DSMT4">
                    <p:embed/>
                  </p:oleObj>
                </mc:Choice>
                <mc:Fallback>
                  <p:oleObj name="Equation" r:id="rId14" imgW="428701" imgH="20952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880"/>
                          <a:ext cx="224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Line 36">
              <a:extLst>
                <a:ext uri="{FF2B5EF4-FFF2-40B4-BE49-F238E27FC236}">
                  <a16:creationId xmlns:a16="http://schemas.microsoft.com/office/drawing/2014/main" id="{D5627C34-306B-4FAB-B989-3E05F1069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882"/>
              <a:ext cx="372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Oval 84">
              <a:extLst>
                <a:ext uri="{FF2B5EF4-FFF2-40B4-BE49-F238E27FC236}">
                  <a16:creationId xmlns:a16="http://schemas.microsoft.com/office/drawing/2014/main" id="{9F5E21AC-7301-4A7B-A969-A17769DB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848"/>
              <a:ext cx="52" cy="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pic>
          <p:nvPicPr>
            <p:cNvPr id="6189" name="Picture 38" descr="u=3518587120,3399069364&amp;fm=26&amp;gp=0">
              <a:extLst>
                <a:ext uri="{FF2B5EF4-FFF2-40B4-BE49-F238E27FC236}">
                  <a16:creationId xmlns:a16="http://schemas.microsoft.com/office/drawing/2014/main" id="{09B01760-F704-4158-A7E0-872CA4868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1807"/>
              <a:ext cx="69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90" name="Picture 39" descr="u=3367127051,3423603623&amp;fm=26&amp;gp=0">
              <a:extLst>
                <a:ext uri="{FF2B5EF4-FFF2-40B4-BE49-F238E27FC236}">
                  <a16:creationId xmlns:a16="http://schemas.microsoft.com/office/drawing/2014/main" id="{88649AAE-F03A-4797-897B-29C55A7BA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311"/>
              <a:ext cx="742" cy="1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1" name="Text Box 40">
              <a:extLst>
                <a:ext uri="{FF2B5EF4-FFF2-40B4-BE49-F238E27FC236}">
                  <a16:creationId xmlns:a16="http://schemas.microsoft.com/office/drawing/2014/main" id="{FB27C7A7-E68D-46E0-8F08-5C1352C1A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2614"/>
              <a:ext cx="25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ea typeface="楷体" panose="02010609060101010101" pitchFamily="49" charset="-122"/>
                </a:rPr>
                <a:t>源</a:t>
              </a:r>
            </a:p>
          </p:txBody>
        </p:sp>
      </p:grpSp>
      <p:sp>
        <p:nvSpPr>
          <p:cNvPr id="71721" name="Text Box 9">
            <a:extLst>
              <a:ext uri="{FF2B5EF4-FFF2-40B4-BE49-F238E27FC236}">
                <a16:creationId xmlns:a16="http://schemas.microsoft.com/office/drawing/2014/main" id="{78A86F28-A999-43CD-92D1-F3C98139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125538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电磁问题</a:t>
            </a:r>
          </a:p>
        </p:txBody>
      </p:sp>
      <p:sp>
        <p:nvSpPr>
          <p:cNvPr id="71726" name="AutoShape 13">
            <a:extLst>
              <a:ext uri="{FF2B5EF4-FFF2-40B4-BE49-F238E27FC236}">
                <a16:creationId xmlns:a16="http://schemas.microsoft.com/office/drawing/2014/main" id="{A3EF6A05-E0B4-40F6-9410-E8B8853B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27" name="AutoShape 6">
            <a:extLst>
              <a:ext uri="{FF2B5EF4-FFF2-40B4-BE49-F238E27FC236}">
                <a16:creationId xmlns:a16="http://schemas.microsoft.com/office/drawing/2014/main" id="{07A6F291-FAF0-475D-941D-103CC70F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1557338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28" name="AutoShape 11">
            <a:extLst>
              <a:ext uri="{FF2B5EF4-FFF2-40B4-BE49-F238E27FC236}">
                <a16:creationId xmlns:a16="http://schemas.microsoft.com/office/drawing/2014/main" id="{2F51A005-C1AB-49B0-9D32-E23E4B00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2637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29" name="AutoShape 8">
            <a:extLst>
              <a:ext uri="{FF2B5EF4-FFF2-40B4-BE49-F238E27FC236}">
                <a16:creationId xmlns:a16="http://schemas.microsoft.com/office/drawing/2014/main" id="{12D9E03F-5B13-4C81-BA23-4FF1B329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30" name="Line 14">
            <a:extLst>
              <a:ext uri="{FF2B5EF4-FFF2-40B4-BE49-F238E27FC236}">
                <a16:creationId xmlns:a16="http://schemas.microsoft.com/office/drawing/2014/main" id="{B4839D1A-73FF-4502-8B57-9EB2C4673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5" y="1484313"/>
            <a:ext cx="0" cy="215900"/>
          </a:xfrm>
          <a:prstGeom prst="line">
            <a:avLst/>
          </a:prstGeom>
          <a:noFill/>
          <a:ln w="857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31" name="Object 3">
            <a:extLst>
              <a:ext uri="{FF2B5EF4-FFF2-40B4-BE49-F238E27FC236}">
                <a16:creationId xmlns:a16="http://schemas.microsoft.com/office/drawing/2014/main" id="{CC7BA4A8-A59C-4978-A793-352ABFD75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565400"/>
          <a:ext cx="19446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81123" imgH="1304910" progId="Equation.DSMT4">
                  <p:embed/>
                </p:oleObj>
              </mc:Choice>
              <mc:Fallback>
                <p:oleObj name="Equation" r:id="rId19" imgW="981123" imgH="13049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565400"/>
                        <a:ext cx="1944688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2" name="Object 4">
            <a:extLst>
              <a:ext uri="{FF2B5EF4-FFF2-40B4-BE49-F238E27FC236}">
                <a16:creationId xmlns:a16="http://schemas.microsoft.com/office/drawing/2014/main" id="{27B39FCA-0011-46C2-999D-EF163C21F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5084763"/>
          <a:ext cx="19446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676143" imgH="295380" progId="Equation.3">
                  <p:embed/>
                </p:oleObj>
              </mc:Choice>
              <mc:Fallback>
                <p:oleObj name="公式" r:id="rId21" imgW="676143" imgH="2953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084763"/>
                        <a:ext cx="1944688" cy="790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3" name="Text Box 5">
            <a:extLst>
              <a:ext uri="{FF2B5EF4-FFF2-40B4-BE49-F238E27FC236}">
                <a16:creationId xmlns:a16="http://schemas.microsoft.com/office/drawing/2014/main" id="{69C4969C-648F-4085-A398-C71FEE10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125538"/>
            <a:ext cx="1944688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因果律</a:t>
            </a:r>
          </a:p>
        </p:txBody>
      </p:sp>
      <p:sp>
        <p:nvSpPr>
          <p:cNvPr id="71734" name="Text Box 7">
            <a:extLst>
              <a:ext uri="{FF2B5EF4-FFF2-40B4-BE49-F238E27FC236}">
                <a16:creationId xmlns:a16="http://schemas.microsoft.com/office/drawing/2014/main" id="{ABA36D85-8120-44C9-ADFE-B135DE6E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916113"/>
            <a:ext cx="1930400" cy="3667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Maxwell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方程组</a:t>
            </a:r>
          </a:p>
        </p:txBody>
      </p:sp>
      <p:sp>
        <p:nvSpPr>
          <p:cNvPr id="71735" name="Text Box 9">
            <a:extLst>
              <a:ext uri="{FF2B5EF4-FFF2-40B4-BE49-F238E27FC236}">
                <a16:creationId xmlns:a16="http://schemas.microsoft.com/office/drawing/2014/main" id="{91638F5F-909C-4C74-85E1-3EC36509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125538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要    求</a:t>
            </a:r>
          </a:p>
        </p:txBody>
      </p:sp>
      <p:sp>
        <p:nvSpPr>
          <p:cNvPr id="71736" name="Text Box 10">
            <a:extLst>
              <a:ext uri="{FF2B5EF4-FFF2-40B4-BE49-F238E27FC236}">
                <a16:creationId xmlns:a16="http://schemas.microsoft.com/office/drawing/2014/main" id="{6AEC795C-223B-4B87-9307-7DF1F7BCC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1916113"/>
            <a:ext cx="1512888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本构关系</a:t>
            </a:r>
          </a:p>
        </p:txBody>
      </p:sp>
      <p:sp>
        <p:nvSpPr>
          <p:cNvPr id="71737" name="Text Box 12">
            <a:extLst>
              <a:ext uri="{FF2B5EF4-FFF2-40B4-BE49-F238E27FC236}">
                <a16:creationId xmlns:a16="http://schemas.microsoft.com/office/drawing/2014/main" id="{D9602880-197C-4BF0-9BFB-83D753028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952625"/>
            <a:ext cx="16922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边界条件</a:t>
            </a:r>
          </a:p>
        </p:txBody>
      </p:sp>
      <p:sp>
        <p:nvSpPr>
          <p:cNvPr id="71738" name="Line 15">
            <a:extLst>
              <a:ext uri="{FF2B5EF4-FFF2-40B4-BE49-F238E27FC236}">
                <a16:creationId xmlns:a16="http://schemas.microsoft.com/office/drawing/2014/main" id="{54CD92D7-7659-4564-8F48-833E16B99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700213"/>
            <a:ext cx="108108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9" name="AutoShape 16">
            <a:extLst>
              <a:ext uri="{FF2B5EF4-FFF2-40B4-BE49-F238E27FC236}">
                <a16:creationId xmlns:a16="http://schemas.microsoft.com/office/drawing/2014/main" id="{F7DE1EA3-402B-4592-B1FB-1AB5D113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700213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40" name="AutoShape 17">
            <a:extLst>
              <a:ext uri="{FF2B5EF4-FFF2-40B4-BE49-F238E27FC236}">
                <a16:creationId xmlns:a16="http://schemas.microsoft.com/office/drawing/2014/main" id="{59850A6F-5D75-48B7-9E41-F3F33B30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170021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71741" name="Object 18">
            <a:extLst>
              <a:ext uri="{FF2B5EF4-FFF2-40B4-BE49-F238E27FC236}">
                <a16:creationId xmlns:a16="http://schemas.microsoft.com/office/drawing/2014/main" id="{27769824-068C-43CE-816E-1FBEF56C3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565400"/>
          <a:ext cx="1295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28701" imgH="704970" progId="Equation.DSMT4">
                  <p:embed/>
                </p:oleObj>
              </mc:Choice>
              <mc:Fallback>
                <p:oleObj name="Equation" r:id="rId23" imgW="428701" imgH="7049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565400"/>
                        <a:ext cx="1295400" cy="1901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2" name="Group 62">
            <a:extLst>
              <a:ext uri="{FF2B5EF4-FFF2-40B4-BE49-F238E27FC236}">
                <a16:creationId xmlns:a16="http://schemas.microsoft.com/office/drawing/2014/main" id="{A611159C-F9C4-4F93-9A08-4EFB5E279B3A}"/>
              </a:ext>
            </a:extLst>
          </p:cNvPr>
          <p:cNvGrpSpPr>
            <a:grpSpLocks/>
          </p:cNvGrpSpPr>
          <p:nvPr/>
        </p:nvGrpSpPr>
        <p:grpSpPr bwMode="auto">
          <a:xfrm>
            <a:off x="7231063" y="2636838"/>
            <a:ext cx="1733550" cy="3259137"/>
            <a:chOff x="2768" y="1661"/>
            <a:chExt cx="1132" cy="2053"/>
          </a:xfrm>
        </p:grpSpPr>
        <p:graphicFrame>
          <p:nvGraphicFramePr>
            <p:cNvPr id="6173" name="Object 19">
              <a:extLst>
                <a:ext uri="{FF2B5EF4-FFF2-40B4-BE49-F238E27FC236}">
                  <a16:creationId xmlns:a16="http://schemas.microsoft.com/office/drawing/2014/main" id="{0E278D53-9D6F-4D76-BDC2-C2D8C2571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661"/>
            <a:ext cx="10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003300" imgH="965200" progId="Equation.DSMT4">
                    <p:embed/>
                  </p:oleObj>
                </mc:Choice>
                <mc:Fallback>
                  <p:oleObj name="Equation" r:id="rId25" imgW="1003300" imgH="965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1088" cy="154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20">
              <a:extLst>
                <a:ext uri="{FF2B5EF4-FFF2-40B4-BE49-F238E27FC236}">
                  <a16:creationId xmlns:a16="http://schemas.microsoft.com/office/drawing/2014/main" id="{2B81D875-AEE0-45EF-BE33-920AD4CE9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249"/>
            <a:ext cx="11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45616" imgH="393529" progId="Equation.DSMT4">
                    <p:embed/>
                  </p:oleObj>
                </mc:Choice>
                <mc:Fallback>
                  <p:oleObj name="Equation" r:id="rId27" imgW="1345616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249"/>
                          <a:ext cx="1132" cy="46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45" name="Rectangle 2" descr="绿色大理石">
            <a:extLst>
              <a:ext uri="{FF2B5EF4-FFF2-40B4-BE49-F238E27FC236}">
                <a16:creationId xmlns:a16="http://schemas.microsoft.com/office/drawing/2014/main" id="{AA82CA32-6D54-46D4-8E7B-A4F00FC8D1B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130550" y="6092825"/>
            <a:ext cx="1800225" cy="458788"/>
          </a:xfrm>
          <a:prstGeom prst="rect">
            <a:avLst/>
          </a:prstGeom>
          <a:blipFill dpi="0" rotWithShape="1">
            <a:blip r:embed="rId2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空间中</a:t>
            </a:r>
          </a:p>
        </p:txBody>
      </p:sp>
      <p:sp>
        <p:nvSpPr>
          <p:cNvPr id="71746" name="Rectangle 2" descr="绿色大理石">
            <a:extLst>
              <a:ext uri="{FF2B5EF4-FFF2-40B4-BE49-F238E27FC236}">
                <a16:creationId xmlns:a16="http://schemas.microsoft.com/office/drawing/2014/main" id="{D25067AE-5B32-453D-87E7-8CB2718B5C4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292725" y="6092825"/>
            <a:ext cx="1582738" cy="458788"/>
          </a:xfrm>
          <a:prstGeom prst="rect">
            <a:avLst/>
          </a:prstGeom>
          <a:blipFill dpi="0" rotWithShape="1">
            <a:blip r:embed="rId2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介质内</a:t>
            </a:r>
          </a:p>
        </p:txBody>
      </p:sp>
      <p:sp>
        <p:nvSpPr>
          <p:cNvPr id="71747" name="Rectangle 2" descr="绿色大理石">
            <a:extLst>
              <a:ext uri="{FF2B5EF4-FFF2-40B4-BE49-F238E27FC236}">
                <a16:creationId xmlns:a16="http://schemas.microsoft.com/office/drawing/2014/main" id="{845D6BA9-22A0-44DE-BEEE-6DBA7783F1E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164388" y="6092825"/>
            <a:ext cx="1800225" cy="458788"/>
          </a:xfrm>
          <a:prstGeom prst="rect">
            <a:avLst/>
          </a:prstGeom>
          <a:blipFill dpi="0" rotWithShape="1">
            <a:blip r:embed="rId2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边界上</a:t>
            </a:r>
          </a:p>
        </p:txBody>
      </p:sp>
      <p:sp>
        <p:nvSpPr>
          <p:cNvPr id="71748" name="Text Box 5">
            <a:extLst>
              <a:ext uri="{FF2B5EF4-FFF2-40B4-BE49-F238E27FC236}">
                <a16:creationId xmlns:a16="http://schemas.microsoft.com/office/drawing/2014/main" id="{07A6BDD5-60A9-4CC2-BCFE-52E080D5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25538"/>
            <a:ext cx="1944687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因果律</a:t>
            </a:r>
          </a:p>
        </p:txBody>
      </p:sp>
      <p:sp>
        <p:nvSpPr>
          <p:cNvPr id="71755" name="Line 15">
            <a:extLst>
              <a:ext uri="{FF2B5EF4-FFF2-40B4-BE49-F238E27FC236}">
                <a16:creationId xmlns:a16="http://schemas.microsoft.com/office/drawing/2014/main" id="{9A8819EA-7E31-4AED-841E-8CA9E86C3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1700213"/>
            <a:ext cx="10810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2" grpId="0" animBg="1"/>
      <p:bldP spid="71721" grpId="0" animBg="1"/>
      <p:bldP spid="71726" grpId="0" animBg="1"/>
      <p:bldP spid="71727" grpId="0" animBg="1"/>
      <p:bldP spid="71728" grpId="0" animBg="1"/>
      <p:bldP spid="71729" grpId="0" animBg="1"/>
      <p:bldP spid="71733" grpId="0" animBg="1"/>
      <p:bldP spid="71734" grpId="0" animBg="1"/>
      <p:bldP spid="71735" grpId="0" animBg="1"/>
      <p:bldP spid="71736" grpId="0" animBg="1"/>
      <p:bldP spid="71737" grpId="0" animBg="1"/>
      <p:bldP spid="71739" grpId="0" animBg="1"/>
      <p:bldP spid="71740" grpId="0" animBg="1"/>
      <p:bldP spid="71745" grpId="0" animBg="1"/>
      <p:bldP spid="71746" grpId="0" animBg="1"/>
      <p:bldP spid="71747" grpId="0" animBg="1"/>
      <p:bldP spid="717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>
            <a:extLst>
              <a:ext uri="{FF2B5EF4-FFF2-40B4-BE49-F238E27FC236}">
                <a16:creationId xmlns:a16="http://schemas.microsoft.com/office/drawing/2014/main" id="{02ECCBB9-851A-4AFC-A1D4-899D8CFF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85900"/>
            <a:ext cx="7920038" cy="4606925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F15315A2-73D2-4D8D-B4A2-3599274901B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50DDA7-84E9-48F0-9E01-9FC81D1C3EC4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E89012B9-CCF0-422A-B9F2-39DB3C74B027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7B3CD1-1659-4945-B23F-507C12C1A5F5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/>
          </a:p>
        </p:txBody>
      </p:sp>
      <p:graphicFrame>
        <p:nvGraphicFramePr>
          <p:cNvPr id="88068" name="Object 9">
            <a:extLst>
              <a:ext uri="{FF2B5EF4-FFF2-40B4-BE49-F238E27FC236}">
                <a16:creationId xmlns:a16="http://schemas.microsoft.com/office/drawing/2014/main" id="{E066531B-4621-4CD4-BFA8-95FC713CD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1989138"/>
          <a:ext cx="238601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6210" imgH="504900" progId="Equation.DSMT4">
                  <p:embed/>
                </p:oleObj>
              </mc:Choice>
              <mc:Fallback>
                <p:oleObj name="Equation" r:id="rId2" imgW="1076210" imgH="504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989138"/>
                        <a:ext cx="2386012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2">
            <a:extLst>
              <a:ext uri="{FF2B5EF4-FFF2-40B4-BE49-F238E27FC236}">
                <a16:creationId xmlns:a16="http://schemas.microsoft.com/office/drawing/2014/main" id="{5D5325F1-3AFD-4CB1-929D-75AD6387F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3" y="2203450"/>
          <a:ext cx="19716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11" imgH="238140" progId="Equation.DSMT4">
                  <p:embed/>
                </p:oleObj>
              </mc:Choice>
              <mc:Fallback>
                <p:oleObj name="Equation" r:id="rId4" imgW="876311" imgH="2381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203450"/>
                        <a:ext cx="19716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37">
            <a:extLst>
              <a:ext uri="{FF2B5EF4-FFF2-40B4-BE49-F238E27FC236}">
                <a16:creationId xmlns:a16="http://schemas.microsoft.com/office/drawing/2014/main" id="{7E79B204-8677-448A-9BAC-1C7F3169D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933825"/>
          <a:ext cx="26050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6923" imgH="695250" progId="Equation.DSMT4">
                  <p:embed/>
                </p:oleObj>
              </mc:Choice>
              <mc:Fallback>
                <p:oleObj name="Equation" r:id="rId6" imgW="1266923" imgH="69525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2605087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38">
            <a:extLst>
              <a:ext uri="{FF2B5EF4-FFF2-40B4-BE49-F238E27FC236}">
                <a16:creationId xmlns:a16="http://schemas.microsoft.com/office/drawing/2014/main" id="{E12F0677-D05A-44F8-B9C9-CF9D93DF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65750"/>
            <a:ext cx="27717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33CC"/>
                </a:solidFill>
                <a:latin typeface="宋体" panose="02010600030101010101" pitchFamily="2" charset="-122"/>
                <a:ea typeface="仿宋" panose="02010609060101010101" pitchFamily="49" charset="-122"/>
                <a:sym typeface="Wingdings" panose="05000000000000000000" pitchFamily="2" charset="2"/>
              </a:rPr>
              <a:t>洛仑兹条件：</a:t>
            </a:r>
            <a:endParaRPr kumimoji="1" lang="zh-CN" altLang="en-US" sz="2400" b="1">
              <a:solidFill>
                <a:srgbClr val="FF33CC"/>
              </a:solidFill>
              <a:latin typeface="Times New Roman" panose="02020603050405020304" pitchFamily="18" charset="0"/>
              <a:ea typeface="仿宋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88073" name="Object 40">
            <a:extLst>
              <a:ext uri="{FF2B5EF4-FFF2-40B4-BE49-F238E27FC236}">
                <a16:creationId xmlns:a16="http://schemas.microsoft.com/office/drawing/2014/main" id="{CCC47C0E-E603-4323-8000-A26F4CD1D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8" y="5373688"/>
          <a:ext cx="2124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38121" imgH="228690" progId="Equation.DSMT4">
                  <p:embed/>
                </p:oleObj>
              </mc:Choice>
              <mc:Fallback>
                <p:oleObj name="Equation" r:id="rId8" imgW="1038121" imgH="22869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373688"/>
                        <a:ext cx="21240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45">
            <a:extLst>
              <a:ext uri="{FF2B5EF4-FFF2-40B4-BE49-F238E27FC236}">
                <a16:creationId xmlns:a16="http://schemas.microsoft.com/office/drawing/2014/main" id="{B20316A5-7B94-45A2-BABF-1288F9CDE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4579938"/>
          <a:ext cx="25987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6923" imgH="428760" progId="Equation.DSMT4">
                  <p:embed/>
                </p:oleObj>
              </mc:Choice>
              <mc:Fallback>
                <p:oleObj name="Equation" r:id="rId10" imgW="1266923" imgH="4287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4579938"/>
                        <a:ext cx="25987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46">
            <a:extLst>
              <a:ext uri="{FF2B5EF4-FFF2-40B4-BE49-F238E27FC236}">
                <a16:creationId xmlns:a16="http://schemas.microsoft.com/office/drawing/2014/main" id="{78A9CE3C-F582-4766-B0E5-3DB5BF051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3933825"/>
          <a:ext cx="149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90" imgH="190620" progId="Equation.DSMT4">
                  <p:embed/>
                </p:oleObj>
              </mc:Choice>
              <mc:Fallback>
                <p:oleObj name="Equation" r:id="rId12" imgW="609690" imgH="1906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3933825"/>
                        <a:ext cx="149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0" name="Text Box 48">
            <a:extLst>
              <a:ext uri="{FF2B5EF4-FFF2-40B4-BE49-F238E27FC236}">
                <a16:creationId xmlns:a16="http://schemas.microsoft.com/office/drawing/2014/main" id="{B4BA61AC-5639-4167-BC0E-B9E2FDDF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484313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无源区</a:t>
            </a:r>
          </a:p>
        </p:txBody>
      </p:sp>
      <p:sp>
        <p:nvSpPr>
          <p:cNvPr id="24589" name="Text Box 4">
            <a:extLst>
              <a:ext uri="{FF2B5EF4-FFF2-40B4-BE49-F238E27FC236}">
                <a16:creationId xmlns:a16="http://schemas.microsoft.com/office/drawing/2014/main" id="{11DD39E3-45DC-4FF7-B6BB-FC20F939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684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有耗媒质中波动方程的复数表示</a:t>
            </a:r>
          </a:p>
        </p:txBody>
      </p:sp>
      <p:sp>
        <p:nvSpPr>
          <p:cNvPr id="24590" name="Text Box 4">
            <a:extLst>
              <a:ext uri="{FF2B5EF4-FFF2-40B4-BE49-F238E27FC236}">
                <a16:creationId xmlns:a16="http://schemas.microsoft.com/office/drawing/2014/main" id="{7A502224-7DF0-4D76-B1E2-50C46658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二、 时谐问题复数表达应用</a:t>
            </a:r>
          </a:p>
        </p:txBody>
      </p:sp>
      <p:sp>
        <p:nvSpPr>
          <p:cNvPr id="88085" name="Line 21">
            <a:extLst>
              <a:ext uri="{FF2B5EF4-FFF2-40B4-BE49-F238E27FC236}">
                <a16:creationId xmlns:a16="http://schemas.microsoft.com/office/drawing/2014/main" id="{7780C39A-ECC9-4086-A70D-F22CE6843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1989138"/>
            <a:ext cx="7920038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88086" name="Line 22">
            <a:extLst>
              <a:ext uri="{FF2B5EF4-FFF2-40B4-BE49-F238E27FC236}">
                <a16:creationId xmlns:a16="http://schemas.microsoft.com/office/drawing/2014/main" id="{914000AD-16B2-465A-9DF4-804F55C85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213100"/>
            <a:ext cx="7920037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88087" name="Line 23">
            <a:extLst>
              <a:ext uri="{FF2B5EF4-FFF2-40B4-BE49-F238E27FC236}">
                <a16:creationId xmlns:a16="http://schemas.microsoft.com/office/drawing/2014/main" id="{3554429D-8661-41CD-A162-8026E640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789363"/>
            <a:ext cx="7920037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88088" name="Text Box 48">
            <a:extLst>
              <a:ext uri="{FF2B5EF4-FFF2-40B4-BE49-F238E27FC236}">
                <a16:creationId xmlns:a16="http://schemas.microsoft.com/office/drawing/2014/main" id="{205FF263-8E8C-4516-8B05-6268D3EB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259138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有源区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80" grpId="0"/>
      <p:bldP spid="880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C2853243-114A-43B9-B6C2-8DE109636556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B75F74-4906-4FBB-90E2-60A79C3A6CD8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0BEF9113-AED0-42F6-A39A-8957D449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三、 时谐场问题中的媒质损耗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57B2D0D7-E994-4BD1-9167-21E6CEF49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媒质损耗的机理与基本概念</a:t>
            </a:r>
            <a:endParaRPr lang="en-US" altLang="zh-CN" sz="20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605" name="Text Box 14">
            <a:extLst>
              <a:ext uri="{FF2B5EF4-FFF2-40B4-BE49-F238E27FC236}">
                <a16:creationId xmlns:a16="http://schemas.microsoft.com/office/drawing/2014/main" id="{DEDC8EE0-B0A0-427B-9527-E107075F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90650"/>
            <a:ext cx="7921625" cy="48561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媒质在时变电磁场作用下，一般会产生三种类型的能量损耗，分别为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极化损耗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欧姆损耗（传导损耗）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磁损（磁化损耗）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极化损耗：时变电场使得介质中的束缚电荷反复位移而碰撞，产生热耗能；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      极化损耗也叫介质损耗。静态电场问题不存在介质损耗。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欧姆损耗：导电媒质中的自由电子在电场作用下运动而碰撞，产生热耗能；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      在电路中欧姆损耗表现为电阻；电导率可反应其损耗特性。导电媒质在静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      态电场和时变电场作用下，均会产生欧姆损耗。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磁化损耗：介质中分子电流的电荷在时变磁场作用下反复位移而碰撞，产生热耗能。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      磁化损耗简称磁损，静态磁场作用下不会出现磁损。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对于时谐场（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时谐电磁波</a:t>
            </a:r>
            <a:r>
              <a:rPr lang="zh-CN" altLang="en-US" sz="1600" b="1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而言，可用复介电常数统一表达介质的极化效应和传导效应，而反应传导效应产生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传导损耗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的特性，电导率（如前所知），体现于复介电常数的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虚部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。由此可知，反应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介质损耗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的材料特性也应可通过复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介电常数虚部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加以表达。为了区分其与传导损耗的不同，可用参数   来表示。类似地，介质的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磁损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特性也可用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磁导率虚部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来表达。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    介质材料的损耗，均会对其中的电磁波产生衰减作用。因此，对于时谐电磁波问题，介电常数</a:t>
            </a:r>
            <a:r>
              <a:rPr lang="en-US" altLang="zh-CN" sz="1600" b="1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b="1">
                <a:latin typeface="仿宋" panose="02010609060101010101" pitchFamily="49" charset="-122"/>
                <a:ea typeface="仿宋" panose="02010609060101010101" pitchFamily="49" charset="-122"/>
              </a:rPr>
              <a:t>磁导率具有虚部的介质也叫</a:t>
            </a:r>
            <a:r>
              <a:rPr lang="zh-CN" altLang="en-US" sz="1600" b="1">
                <a:solidFill>
                  <a:srgbClr val="FF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损耗介质</a:t>
            </a:r>
            <a:r>
              <a:rPr lang="zh-CN" altLang="en-US" sz="1600" b="1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graphicFrame>
        <p:nvGraphicFramePr>
          <p:cNvPr id="25606" name="Object 29">
            <a:extLst>
              <a:ext uri="{FF2B5EF4-FFF2-40B4-BE49-F238E27FC236}">
                <a16:creationId xmlns:a16="http://schemas.microsoft.com/office/drawing/2014/main" id="{8CC9949E-0906-45E5-89BC-A574B572C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5373688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24" imgH="203024" progId="Equation.DSMT4">
                  <p:embed/>
                </p:oleObj>
              </mc:Choice>
              <mc:Fallback>
                <p:oleObj name="Equation" r:id="rId2" imgW="203024" imgH="20302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373688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30">
            <a:extLst>
              <a:ext uri="{FF2B5EF4-FFF2-40B4-BE49-F238E27FC236}">
                <a16:creationId xmlns:a16="http://schemas.microsoft.com/office/drawing/2014/main" id="{12088163-4D02-4564-8D0B-7FB93FBB1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0133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92" imgH="177492" progId="Equation.DSMT4">
                  <p:embed/>
                </p:oleObj>
              </mc:Choice>
              <mc:Fallback>
                <p:oleObj name="Equation" r:id="rId4" imgW="177492" imgH="17749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133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4">
            <a:extLst>
              <a:ext uri="{FF2B5EF4-FFF2-40B4-BE49-F238E27FC236}">
                <a16:creationId xmlns:a16="http://schemas.microsoft.com/office/drawing/2014/main" id="{AAF0F804-50F3-47B5-B6F0-1B8DE5D5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90650"/>
            <a:ext cx="8137525" cy="4846638"/>
          </a:xfrm>
          <a:prstGeom prst="rect">
            <a:avLst/>
          </a:prstGeom>
          <a:solidFill>
            <a:srgbClr val="FFFFFF"/>
          </a:solidFill>
          <a:ln w="28575">
            <a:solidFill>
              <a:srgbClr val="FF33CC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复介电常数的一般表达                 复磁导率的一般表达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                    媒质损耗特性表达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损耗角正切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极化损耗：          ；传导损耗：           ；磁化损耗：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恒定场问题中，没有极化损耗和磁化损耗；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低频问题的导电媒质中，介质损耗通常远小于欧姆损耗而可忽略；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高频（如毫米波）问题中，介质损耗的作用一般不可忽略；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传导损耗其损耗角正切的物理意义：媒质中传导电流与位移电流的幅值比。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None/>
            </a:pPr>
            <a:r>
              <a:rPr lang="zh-CN" alt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据此可对导电媒质按传导能力大小分类：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None/>
            </a:pPr>
            <a:endParaRPr lang="zh-CN" altLang="en-US" sz="1800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33CC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6627" name="灯片编号占位符 6">
            <a:extLst>
              <a:ext uri="{FF2B5EF4-FFF2-40B4-BE49-F238E27FC236}">
                <a16:creationId xmlns:a16="http://schemas.microsoft.com/office/drawing/2014/main" id="{767C42F8-374E-4A85-9C4E-E4E8A770D676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25A834-B413-491A-8F7C-E6C407F269FC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16EC17FA-40FB-403D-93B9-FBA23AF04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三、 时谐场问题中媒质的损耗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BBD2D43-BE7F-46D0-9B18-8D82297B5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44563"/>
            <a:ext cx="576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、 媒质的损耗特性参量       损耗角正切</a:t>
            </a:r>
            <a:endParaRPr lang="en-US" altLang="zh-CN" sz="20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630" name="Object 9">
            <a:extLst>
              <a:ext uri="{FF2B5EF4-FFF2-40B4-BE49-F238E27FC236}">
                <a16:creationId xmlns:a16="http://schemas.microsoft.com/office/drawing/2014/main" id="{EFA0AC17-D514-4D8D-8CF6-E26DF2D25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958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93700" progId="Equation.DSMT4">
                  <p:embed/>
                </p:oleObj>
              </mc:Choice>
              <mc:Fallback>
                <p:oleObj name="Equation" r:id="rId2" imgW="11430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958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>
            <a:extLst>
              <a:ext uri="{FF2B5EF4-FFF2-40B4-BE49-F238E27FC236}">
                <a16:creationId xmlns:a16="http://schemas.microsoft.com/office/drawing/2014/main" id="{5B64C640-B8B7-4136-B826-A379799E6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2963" y="1989138"/>
          <a:ext cx="1457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1989138"/>
                        <a:ext cx="14573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11">
            <a:extLst>
              <a:ext uri="{FF2B5EF4-FFF2-40B4-BE49-F238E27FC236}">
                <a16:creationId xmlns:a16="http://schemas.microsoft.com/office/drawing/2014/main" id="{B05C7257-2BDE-4055-AA39-CA08D28CC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163638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26633" name="Object 20">
            <a:extLst>
              <a:ext uri="{FF2B5EF4-FFF2-40B4-BE49-F238E27FC236}">
                <a16:creationId xmlns:a16="http://schemas.microsoft.com/office/drawing/2014/main" id="{FBEAD149-333B-428B-A383-06BE3135A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141663"/>
          <a:ext cx="1155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68" imgH="362070" progId="Equation.DSMT4">
                  <p:embed/>
                </p:oleObj>
              </mc:Choice>
              <mc:Fallback>
                <p:oleObj name="Equation" r:id="rId6" imgW="685868" imgH="36207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1155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9">
            <a:extLst>
              <a:ext uri="{FF2B5EF4-FFF2-40B4-BE49-F238E27FC236}">
                <a16:creationId xmlns:a16="http://schemas.microsoft.com/office/drawing/2014/main" id="{5CE1AA94-D6D7-4323-B512-1E083F0B0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3141663"/>
          <a:ext cx="1225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2045" imgH="362070" progId="Equation.DSMT4">
                  <p:embed/>
                </p:oleObj>
              </mc:Choice>
              <mc:Fallback>
                <p:oleObj name="Equation" r:id="rId8" imgW="762045" imgH="36207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141663"/>
                        <a:ext cx="1225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2">
            <a:extLst>
              <a:ext uri="{FF2B5EF4-FFF2-40B4-BE49-F238E27FC236}">
                <a16:creationId xmlns:a16="http://schemas.microsoft.com/office/drawing/2014/main" id="{1A7CC7F2-98C5-4E70-9033-C3A4E9FE3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0550" y="3176588"/>
          <a:ext cx="10874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956" imgH="390420" progId="Equation.DSMT4">
                  <p:embed/>
                </p:oleObj>
              </mc:Choice>
              <mc:Fallback>
                <p:oleObj name="Equation" r:id="rId10" imgW="723956" imgH="3904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3176588"/>
                        <a:ext cx="10874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15">
            <a:extLst>
              <a:ext uri="{FF2B5EF4-FFF2-40B4-BE49-F238E27FC236}">
                <a16:creationId xmlns:a16="http://schemas.microsoft.com/office/drawing/2014/main" id="{2B19C99A-EB33-4B4C-A191-27B63F73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565400"/>
            <a:ext cx="81375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6637" name="Line 16">
            <a:extLst>
              <a:ext uri="{FF2B5EF4-FFF2-40B4-BE49-F238E27FC236}">
                <a16:creationId xmlns:a16="http://schemas.microsoft.com/office/drawing/2014/main" id="{BD46F12F-518B-4488-9B9A-3C54E925A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844675"/>
            <a:ext cx="2665412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6638" name="Line 17">
            <a:extLst>
              <a:ext uri="{FF2B5EF4-FFF2-40B4-BE49-F238E27FC236}">
                <a16:creationId xmlns:a16="http://schemas.microsoft.com/office/drawing/2014/main" id="{EDF51EA7-2152-4AE0-92FB-A62046535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1844675"/>
            <a:ext cx="2665413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6639" name="Line 18">
            <a:extLst>
              <a:ext uri="{FF2B5EF4-FFF2-40B4-BE49-F238E27FC236}">
                <a16:creationId xmlns:a16="http://schemas.microsoft.com/office/drawing/2014/main" id="{D32D5304-104A-43D9-A7AE-D4C8EA51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2997200"/>
            <a:ext cx="4176713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6640" name="Line 19">
            <a:extLst>
              <a:ext uri="{FF2B5EF4-FFF2-40B4-BE49-F238E27FC236}">
                <a16:creationId xmlns:a16="http://schemas.microsoft.com/office/drawing/2014/main" id="{9072D288-9A04-4DC5-8CF8-74B9B921D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860800"/>
            <a:ext cx="81375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26641" name="Object 32">
            <a:extLst>
              <a:ext uri="{FF2B5EF4-FFF2-40B4-BE49-F238E27FC236}">
                <a16:creationId xmlns:a16="http://schemas.microsoft.com/office/drawing/2014/main" id="{844B19F4-8443-4691-AF6D-7EF02C819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373688"/>
          <a:ext cx="890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0511" imgH="362070" progId="Equation.DSMT4">
                  <p:embed/>
                </p:oleObj>
              </mc:Choice>
              <mc:Fallback>
                <p:oleObj name="Equation" r:id="rId12" imgW="590511" imgH="36207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373688"/>
                        <a:ext cx="890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33">
            <a:extLst>
              <a:ext uri="{FF2B5EF4-FFF2-40B4-BE49-F238E27FC236}">
                <a16:creationId xmlns:a16="http://schemas.microsoft.com/office/drawing/2014/main" id="{8771D36E-5C1F-47D9-B04E-E652455A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5516563"/>
            <a:ext cx="1039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良导体：</a:t>
            </a:r>
          </a:p>
        </p:txBody>
      </p:sp>
      <p:graphicFrame>
        <p:nvGraphicFramePr>
          <p:cNvPr id="26643" name="Object 29">
            <a:extLst>
              <a:ext uri="{FF2B5EF4-FFF2-40B4-BE49-F238E27FC236}">
                <a16:creationId xmlns:a16="http://schemas.microsoft.com/office/drawing/2014/main" id="{756671EB-E8F7-47D2-8E62-12F3639D4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5356225"/>
          <a:ext cx="9032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4333" imgH="362070" progId="Equation.DSMT4">
                  <p:embed/>
                </p:oleObj>
              </mc:Choice>
              <mc:Fallback>
                <p:oleObj name="Equation" r:id="rId14" imgW="514333" imgH="36207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5356225"/>
                        <a:ext cx="9032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30">
            <a:extLst>
              <a:ext uri="{FF2B5EF4-FFF2-40B4-BE49-F238E27FC236}">
                <a16:creationId xmlns:a16="http://schemas.microsoft.com/office/drawing/2014/main" id="{3D895E90-B6E3-41D7-979F-7FC29C04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516563"/>
            <a:ext cx="1943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普通导电媒质：</a:t>
            </a:r>
          </a:p>
        </p:txBody>
      </p:sp>
      <p:graphicFrame>
        <p:nvGraphicFramePr>
          <p:cNvPr id="26645" name="Object 26">
            <a:extLst>
              <a:ext uri="{FF2B5EF4-FFF2-40B4-BE49-F238E27FC236}">
                <a16:creationId xmlns:a16="http://schemas.microsoft.com/office/drawing/2014/main" id="{A55D766E-D0F8-41F8-86D4-1B65A3357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2788" y="5356225"/>
          <a:ext cx="868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601" imgH="362070" progId="Equation.DSMT4">
                  <p:embed/>
                </p:oleObj>
              </mc:Choice>
              <mc:Fallback>
                <p:oleObj name="Equation" r:id="rId16" imgW="571601" imgH="36207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5356225"/>
                        <a:ext cx="8683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7">
            <a:extLst>
              <a:ext uri="{FF2B5EF4-FFF2-40B4-BE49-F238E27FC236}">
                <a16:creationId xmlns:a16="http://schemas.microsoft.com/office/drawing/2014/main" id="{1D70F601-57FD-466E-B0D7-EB852409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5513388"/>
            <a:ext cx="1685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弱导电媒质：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 descr="新闻纸">
            <a:extLst>
              <a:ext uri="{FF2B5EF4-FFF2-40B4-BE49-F238E27FC236}">
                <a16:creationId xmlns:a16="http://schemas.microsoft.com/office/drawing/2014/main" id="{1ABCBDDE-3782-47A9-A8B0-28F45BA4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1125538"/>
            <a:ext cx="877887" cy="42481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31">
            <a:extLst>
              <a:ext uri="{FF2B5EF4-FFF2-40B4-BE49-F238E27FC236}">
                <a16:creationId xmlns:a16="http://schemas.microsoft.com/office/drawing/2014/main" id="{4266A863-1415-404C-99C9-FCE4F370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365625"/>
            <a:ext cx="3417888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实数瞬时量方程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  <a:r>
              <a:rPr lang="en-US" altLang="zh-CN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有耗媒质中的波动方程</a:t>
            </a:r>
            <a:r>
              <a:rPr lang="en-US" altLang="zh-CN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?</a:t>
            </a:r>
          </a:p>
        </p:txBody>
      </p:sp>
      <p:sp>
        <p:nvSpPr>
          <p:cNvPr id="27652" name="Rectangle 32">
            <a:extLst>
              <a:ext uri="{FF2B5EF4-FFF2-40B4-BE49-F238E27FC236}">
                <a16:creationId xmlns:a16="http://schemas.microsoft.com/office/drawing/2014/main" id="{1B28CDC8-0A0E-4422-B5DA-37865843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398963"/>
            <a:ext cx="3959225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 复数量方程；瞬时量与复数量的关系：</a:t>
            </a:r>
          </a:p>
        </p:txBody>
      </p:sp>
      <p:sp>
        <p:nvSpPr>
          <p:cNvPr id="27653" name="Rectangle 17">
            <a:extLst>
              <a:ext uri="{FF2B5EF4-FFF2-40B4-BE49-F238E27FC236}">
                <a16:creationId xmlns:a16="http://schemas.microsoft.com/office/drawing/2014/main" id="{98103F14-3EFA-4BF4-9AC6-C8240C80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916113"/>
            <a:ext cx="7272338" cy="2520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灯片编号占位符 3">
            <a:extLst>
              <a:ext uri="{FF2B5EF4-FFF2-40B4-BE49-F238E27FC236}">
                <a16:creationId xmlns:a16="http://schemas.microsoft.com/office/drawing/2014/main" id="{5FD78D75-A272-41A1-BC07-27FCF5B7ACA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CD18780-B1A8-4DC1-A8C1-90E9667841B0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7655" name="Rectangle 2">
            <a:extLst>
              <a:ext uri="{FF2B5EF4-FFF2-40B4-BE49-F238E27FC236}">
                <a16:creationId xmlns:a16="http://schemas.microsoft.com/office/drawing/2014/main" id="{D8F17D31-7460-41E0-B1B0-533A199B73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4463"/>
            <a:ext cx="8496300" cy="62071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黑体" panose="02010609060101010101" pitchFamily="49" charset="-122"/>
              </a:rPr>
              <a:t>电磁波求解方法总结</a:t>
            </a:r>
          </a:p>
        </p:txBody>
      </p:sp>
      <p:graphicFrame>
        <p:nvGraphicFramePr>
          <p:cNvPr id="27656" name="Object 7">
            <a:extLst>
              <a:ext uri="{FF2B5EF4-FFF2-40B4-BE49-F238E27FC236}">
                <a16:creationId xmlns:a16="http://schemas.microsoft.com/office/drawing/2014/main" id="{269F1372-93A3-48DB-9380-C979C6276AB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5150" y="2133600"/>
          <a:ext cx="25923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85934" imgH="390420" progId="Equation.DSMT4">
                  <p:embed/>
                </p:oleObj>
              </mc:Choice>
              <mc:Fallback>
                <p:oleObj name="Equation" r:id="rId3" imgW="1085934" imgH="39042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25923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2E922D47-387A-4064-B5D3-5A43759EA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3233738"/>
          <a:ext cx="26050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5012" imgH="390420" progId="Equation.DSMT4">
                  <p:embed/>
                </p:oleObj>
              </mc:Choice>
              <mc:Fallback>
                <p:oleObj name="Equation" r:id="rId5" imgW="1305012" imgH="3904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233738"/>
                        <a:ext cx="26050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4">
            <a:extLst>
              <a:ext uri="{FF2B5EF4-FFF2-40B4-BE49-F238E27FC236}">
                <a16:creationId xmlns:a16="http://schemas.microsoft.com/office/drawing/2014/main" id="{129148D0-A0BA-4DD3-840B-3D93F3D9A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" y="739775"/>
            <a:ext cx="808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9" name="AutoShape 5">
            <a:extLst>
              <a:ext uri="{FF2B5EF4-FFF2-40B4-BE49-F238E27FC236}">
                <a16:creationId xmlns:a16="http://schemas.microsoft.com/office/drawing/2014/main" id="{CF644560-D3E3-41DC-B445-BA5FFDC5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27660" name="AutoShape 6">
            <a:extLst>
              <a:ext uri="{FF2B5EF4-FFF2-40B4-BE49-F238E27FC236}">
                <a16:creationId xmlns:a16="http://schemas.microsoft.com/office/drawing/2014/main" id="{1A741B92-C5E2-4E44-A097-72FA6AE3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492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2B429A6A-2676-47C4-AE09-A1A1420A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125538"/>
            <a:ext cx="3382963" cy="804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tIns="180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 latin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无耗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均匀媒质空间</a:t>
            </a:r>
          </a:p>
          <a:p>
            <a:pPr algn="ctr" eaLnBrk="1" fontAlgn="b" latin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时变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电磁波求解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51573A6E-7723-4FD0-83B8-7BD6C72B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1125538"/>
            <a:ext cx="3889375" cy="806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80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无耗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有耗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均匀媒质空间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时谐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电磁波</a:t>
            </a:r>
          </a:p>
        </p:txBody>
      </p:sp>
      <p:graphicFrame>
        <p:nvGraphicFramePr>
          <p:cNvPr id="27663" name="Object 5">
            <a:extLst>
              <a:ext uri="{FF2B5EF4-FFF2-40B4-BE49-F238E27FC236}">
                <a16:creationId xmlns:a16="http://schemas.microsoft.com/office/drawing/2014/main" id="{4D0A3668-AF6D-416C-B804-AE319DB02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233613"/>
          <a:ext cx="22320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3855" imgH="228690" progId="Equation.DSMT4">
                  <p:embed/>
                </p:oleObj>
              </mc:Choice>
              <mc:Fallback>
                <p:oleObj name="Equation" r:id="rId7" imgW="923855" imgH="2286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33613"/>
                        <a:ext cx="22320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6">
            <a:extLst>
              <a:ext uri="{FF2B5EF4-FFF2-40B4-BE49-F238E27FC236}">
                <a16:creationId xmlns:a16="http://schemas.microsoft.com/office/drawing/2014/main" id="{BDABC042-DBCD-4C5D-800C-B831CE9CD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411538"/>
          <a:ext cx="27098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2657" imgH="228690" progId="Equation.DSMT4">
                  <p:embed/>
                </p:oleObj>
              </mc:Choice>
              <mc:Fallback>
                <p:oleObj name="Equation" r:id="rId9" imgW="1152657" imgH="2286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11538"/>
                        <a:ext cx="27098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>
            <a:extLst>
              <a:ext uri="{FF2B5EF4-FFF2-40B4-BE49-F238E27FC236}">
                <a16:creationId xmlns:a16="http://schemas.microsoft.com/office/drawing/2014/main" id="{7F5D2003-5AFC-4656-B1DE-FC7CFCA87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060575"/>
            <a:ext cx="365125" cy="1008063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tIns="0" rIns="0" bIns="0">
            <a:spAutoFit/>
          </a:bodyPr>
          <a:lstStyle>
            <a:lvl1pPr marL="342900" indent="-3429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无源区</a:t>
            </a:r>
            <a:endParaRPr lang="en-US" altLang="zh-CN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6E5B6E4A-218D-4B3F-A4D7-5C6504BE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84538"/>
            <a:ext cx="365125" cy="935037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tIns="0" rIns="0" bIns="0">
            <a:spAutoFit/>
          </a:bodyPr>
          <a:lstStyle>
            <a:lvl1pPr marL="342900" indent="-3429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有源区</a:t>
            </a:r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177E5B52-87C1-437A-9442-22368923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216025"/>
            <a:ext cx="365125" cy="719138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tIns="0" rIns="0" bIns="0">
            <a:spAutoFit/>
          </a:bodyPr>
          <a:lstStyle>
            <a:lvl1pPr marL="342900" indent="-3429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</a:p>
        </p:txBody>
      </p:sp>
      <p:sp>
        <p:nvSpPr>
          <p:cNvPr id="27668" name="Line 19">
            <a:extLst>
              <a:ext uri="{FF2B5EF4-FFF2-40B4-BE49-F238E27FC236}">
                <a16:creationId xmlns:a16="http://schemas.microsoft.com/office/drawing/2014/main" id="{A50E24AB-C18E-4AF4-9004-DDA31E278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3068638"/>
            <a:ext cx="8207375" cy="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E6F54301-2129-4266-A1D0-5C3836FBE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1935163"/>
            <a:ext cx="8207375" cy="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CC0FBFF9-9717-4453-9BFE-06B2563C5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125538"/>
            <a:ext cx="0" cy="4319587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27671" name="Object 34">
            <a:extLst>
              <a:ext uri="{FF2B5EF4-FFF2-40B4-BE49-F238E27FC236}">
                <a16:creationId xmlns:a16="http://schemas.microsoft.com/office/drawing/2014/main" id="{0B083F88-26B8-483D-A2A7-3A55387E1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724400"/>
          <a:ext cx="20161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7000" imgH="228600" progId="Equation.DSMT4">
                  <p:embed/>
                </p:oleObj>
              </mc:Choice>
              <mc:Fallback>
                <p:oleObj name="Equation" r:id="rId11" imgW="13970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24400"/>
                        <a:ext cx="20161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4" name="Text Box 36">
            <a:extLst>
              <a:ext uri="{FF2B5EF4-FFF2-40B4-BE49-F238E27FC236}">
                <a16:creationId xmlns:a16="http://schemas.microsoft.com/office/drawing/2014/main" id="{A02DDF6B-2493-4D1D-85FC-E2F93517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579938"/>
            <a:ext cx="365125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备注</a:t>
            </a:r>
          </a:p>
        </p:txBody>
      </p:sp>
      <p:sp>
        <p:nvSpPr>
          <p:cNvPr id="27673" name="Line 38">
            <a:extLst>
              <a:ext uri="{FF2B5EF4-FFF2-40B4-BE49-F238E27FC236}">
                <a16:creationId xmlns:a16="http://schemas.microsoft.com/office/drawing/2014/main" id="{F6A42657-1B8F-46F6-B9F9-C3E2B97A8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1125538"/>
            <a:ext cx="28575" cy="4319587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74" name="Rectangle 39">
            <a:extLst>
              <a:ext uri="{FF2B5EF4-FFF2-40B4-BE49-F238E27FC236}">
                <a16:creationId xmlns:a16="http://schemas.microsoft.com/office/drawing/2014/main" id="{B18570BA-845B-48E1-943E-EB9CC767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084763"/>
            <a:ext cx="39751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 引入   统一表达无耗</a:t>
            </a:r>
            <a:r>
              <a:rPr lang="en-US" altLang="zh-CN" sz="1800" b="1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有耗电介质</a:t>
            </a:r>
          </a:p>
        </p:txBody>
      </p:sp>
      <p:graphicFrame>
        <p:nvGraphicFramePr>
          <p:cNvPr id="27675" name="Object 41">
            <a:extLst>
              <a:ext uri="{FF2B5EF4-FFF2-40B4-BE49-F238E27FC236}">
                <a16:creationId xmlns:a16="http://schemas.microsoft.com/office/drawing/2014/main" id="{306B9E86-B681-47AB-9F5D-781542534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5013325"/>
          <a:ext cx="301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5013325"/>
                        <a:ext cx="301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Line 37">
            <a:extLst>
              <a:ext uri="{FF2B5EF4-FFF2-40B4-BE49-F238E27FC236}">
                <a16:creationId xmlns:a16="http://schemas.microsoft.com/office/drawing/2014/main" id="{66B8E7D0-DD2A-4466-BC54-E3C0E3E6D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225" y="5411788"/>
            <a:ext cx="8145463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77" name="Line 24">
            <a:extLst>
              <a:ext uri="{FF2B5EF4-FFF2-40B4-BE49-F238E27FC236}">
                <a16:creationId xmlns:a16="http://schemas.microsoft.com/office/drawing/2014/main" id="{42909D59-0DA2-41F8-B490-E84803749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3" y="1125538"/>
            <a:ext cx="0" cy="4319587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78" name="Rectangle 42">
            <a:extLst>
              <a:ext uri="{FF2B5EF4-FFF2-40B4-BE49-F238E27FC236}">
                <a16:creationId xmlns:a16="http://schemas.microsoft.com/office/drawing/2014/main" id="{B22165BF-EF7C-42BF-9558-79F620FCD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349500"/>
            <a:ext cx="1485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章）</a:t>
            </a:r>
          </a:p>
        </p:txBody>
      </p:sp>
      <p:sp>
        <p:nvSpPr>
          <p:cNvPr id="27679" name="Rectangle 43">
            <a:extLst>
              <a:ext uri="{FF2B5EF4-FFF2-40B4-BE49-F238E27FC236}">
                <a16:creationId xmlns:a16="http://schemas.microsoft.com/office/drawing/2014/main" id="{06639DAF-1026-4AD7-8174-9C84BD64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3573463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章）</a:t>
            </a:r>
          </a:p>
        </p:txBody>
      </p:sp>
      <p:sp>
        <p:nvSpPr>
          <p:cNvPr id="27680" name="Line 22">
            <a:extLst>
              <a:ext uri="{FF2B5EF4-FFF2-40B4-BE49-F238E27FC236}">
                <a16:creationId xmlns:a16="http://schemas.microsoft.com/office/drawing/2014/main" id="{9E1D9257-E9B2-4066-8326-E7AEEFF78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5" y="1125538"/>
            <a:ext cx="28575" cy="424815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81" name="Line 26">
            <a:extLst>
              <a:ext uri="{FF2B5EF4-FFF2-40B4-BE49-F238E27FC236}">
                <a16:creationId xmlns:a16="http://schemas.microsoft.com/office/drawing/2014/main" id="{844BCC89-0D6D-4D1D-BFB2-5B4C7CE1E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8" y="4306888"/>
            <a:ext cx="8169275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82" name="Line 27">
            <a:extLst>
              <a:ext uri="{FF2B5EF4-FFF2-40B4-BE49-F238E27FC236}">
                <a16:creationId xmlns:a16="http://schemas.microsoft.com/office/drawing/2014/main" id="{AA86A7E5-4404-4CAF-8EB1-9274F2C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935163"/>
            <a:ext cx="8169275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27683" name="Line 25">
            <a:extLst>
              <a:ext uri="{FF2B5EF4-FFF2-40B4-BE49-F238E27FC236}">
                <a16:creationId xmlns:a16="http://schemas.microsoft.com/office/drawing/2014/main" id="{11ABFB8D-723C-4E31-B22A-CBB54CAA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8" y="1116013"/>
            <a:ext cx="8207375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新闻纸">
            <a:extLst>
              <a:ext uri="{FF2B5EF4-FFF2-40B4-BE49-F238E27FC236}">
                <a16:creationId xmlns:a16="http://schemas.microsoft.com/office/drawing/2014/main" id="{65D9DFBA-0844-48C5-A45E-0D71C309963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547813" y="1773238"/>
            <a:ext cx="6503987" cy="1820862"/>
          </a:xfr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FF33CC"/>
            </a:solidFill>
            <a:miter lim="800000"/>
            <a:headEnd/>
            <a:tailEnd/>
          </a:ln>
        </p:spPr>
        <p:txBody>
          <a:bodyPr tIns="360000"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99"/>
                </a:solidFill>
                <a:ea typeface="黑体" panose="02010609060101010101" pitchFamily="49" charset="-122"/>
              </a:rPr>
              <a:t>求解时谐电磁问题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99"/>
                </a:solidFill>
                <a:ea typeface="黑体" panose="02010609060101010101" pitchFamily="49" charset="-122"/>
              </a:rPr>
              <a:t>的复数表示应用体验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F734458E-53F5-427A-A535-B8915026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81025"/>
            <a:ext cx="39608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9" name="Rectangle 13">
            <a:extLst>
              <a:ext uri="{FF2B5EF4-FFF2-40B4-BE49-F238E27FC236}">
                <a16:creationId xmlns:a16="http://schemas.microsoft.com/office/drawing/2014/main" id="{4B7A965B-94D7-42EA-B66A-52558BB8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8388350" cy="4968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B51997B-75E1-4727-B662-82AE1184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23875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4.5.1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将下列场矢量的瞬时值形式写为复数形式</a:t>
            </a: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C84C2146-4702-423B-B0E2-289985F4A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108075"/>
          <a:ext cx="6103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79" imgH="238140" progId="Equation.DSMT4">
                  <p:embed/>
                </p:oleObj>
              </mc:Choice>
              <mc:Fallback>
                <p:oleObj name="Equation" r:id="rId2" imgW="3390979" imgH="238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08075"/>
                        <a:ext cx="61039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>
            <a:extLst>
              <a:ext uri="{FF2B5EF4-FFF2-40B4-BE49-F238E27FC236}">
                <a16:creationId xmlns:a16="http://schemas.microsoft.com/office/drawing/2014/main" id="{13242F95-D809-43B7-BCAA-CD228BF5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9545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62639511-B558-4193-AD8B-D1C215AD9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628775"/>
          <a:ext cx="43561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56" imgH="781110" progId="Equation.DSMT4">
                  <p:embed/>
                </p:oleObj>
              </mc:Choice>
              <mc:Fallback>
                <p:oleObj name="Equation" r:id="rId4" imgW="2552756" imgH="78111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43561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Rectangle 6">
            <a:extLst>
              <a:ext uri="{FF2B5EF4-FFF2-40B4-BE49-F238E27FC236}">
                <a16:creationId xmlns:a16="http://schemas.microsoft.com/office/drawing/2014/main" id="{F82D4EC6-DA6C-4F98-9242-0CDC5056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2663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）由于</a:t>
            </a:r>
          </a:p>
        </p:txBody>
      </p:sp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09273427-5BB8-4765-B3B0-8F8E6B5B7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3213100"/>
          <a:ext cx="61198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67055" imgH="362070" progId="Equation.DSMT4">
                  <p:embed/>
                </p:oleObj>
              </mc:Choice>
              <mc:Fallback>
                <p:oleObj name="Equation" r:id="rId6" imgW="3667055" imgH="3620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213100"/>
                        <a:ext cx="61198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C2788CCA-A955-40F7-B980-37391AAD2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933825"/>
          <a:ext cx="4248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2211" imgH="238140" progId="Equation.DSMT4">
                  <p:embed/>
                </p:oleObj>
              </mc:Choice>
              <mc:Fallback>
                <p:oleObj name="Equation" r:id="rId8" imgW="2562211" imgH="2381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4248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>
            <a:extLst>
              <a:ext uri="{FF2B5EF4-FFF2-40B4-BE49-F238E27FC236}">
                <a16:creationId xmlns:a16="http://schemas.microsoft.com/office/drawing/2014/main" id="{81A13FF3-055F-4FE1-9ED5-8B76BF18E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699000"/>
          <a:ext cx="41767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6033" imgH="266760" progId="Equation.DSMT4">
                  <p:embed/>
                </p:oleObj>
              </mc:Choice>
              <mc:Fallback>
                <p:oleObj name="Equation" r:id="rId10" imgW="2486033" imgH="266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99000"/>
                        <a:ext cx="41767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AD0CD01A-B50E-417B-9B9E-4F933C93C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5300663"/>
          <a:ext cx="33845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711" imgH="238140" progId="Equation.DSMT4">
                  <p:embed/>
                </p:oleObj>
              </mc:Choice>
              <mc:Fallback>
                <p:oleObj name="Equation" r:id="rId12" imgW="1790711" imgH="2381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00663"/>
                        <a:ext cx="33845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1">
            <a:extLst>
              <a:ext uri="{FF2B5EF4-FFF2-40B4-BE49-F238E27FC236}">
                <a16:creationId xmlns:a16="http://schemas.microsoft.com/office/drawing/2014/main" id="{FA6F15E7-C4FD-48FD-8AB4-FCAF12F3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1052513"/>
            <a:ext cx="93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3DA3E6CD-B3D8-4F65-8E3A-52D08A73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7244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  <p:bldP spid="1013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0" name="Rectangle 10">
            <a:extLst>
              <a:ext uri="{FF2B5EF4-FFF2-40B4-BE49-F238E27FC236}">
                <a16:creationId xmlns:a16="http://schemas.microsoft.com/office/drawing/2014/main" id="{B694BE69-9FFD-4045-BA4C-42C203DB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8532813" cy="5545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F9BBDA8-06D8-4B2F-8C9B-B84CE55C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）因为  </a:t>
            </a:r>
          </a:p>
        </p:txBody>
      </p:sp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BC35DB27-9A2A-4CCB-AE8D-A1250115E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720725"/>
          <a:ext cx="33766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56" imgH="171450" progId="Equation.DSMT4">
                  <p:embed/>
                </p:oleObj>
              </mc:Choice>
              <mc:Fallback>
                <p:oleObj name="Equation" r:id="rId2" imgW="1638356" imgH="1714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20725"/>
                        <a:ext cx="33766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48D52E63-143A-4EB1-9B58-4BC6A1663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143000"/>
          <a:ext cx="65881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0912" imgH="362070" progId="Equation.DSMT4">
                  <p:embed/>
                </p:oleObj>
              </mc:Choice>
              <mc:Fallback>
                <p:oleObj name="Equation" r:id="rId4" imgW="2990912" imgH="3620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43000"/>
                        <a:ext cx="65881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12048D11-D6FB-402E-B1C4-193407E38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24400"/>
          <a:ext cx="5708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5245" imgH="362070" progId="Equation.DSMT4">
                  <p:embed/>
                </p:oleObj>
              </mc:Choice>
              <mc:Fallback>
                <p:oleObj name="Equation" r:id="rId6" imgW="3505245" imgH="3620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57086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6">
            <a:extLst>
              <a:ext uri="{FF2B5EF4-FFF2-40B4-BE49-F238E27FC236}">
                <a16:creationId xmlns:a16="http://schemas.microsoft.com/office/drawing/2014/main" id="{407C4F0A-741E-4BD9-87D5-0103AF99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974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故，  </a:t>
            </a:r>
          </a:p>
        </p:txBody>
      </p:sp>
      <p:graphicFrame>
        <p:nvGraphicFramePr>
          <p:cNvPr id="102407" name="Object 7">
            <a:extLst>
              <a:ext uri="{FF2B5EF4-FFF2-40B4-BE49-F238E27FC236}">
                <a16:creationId xmlns:a16="http://schemas.microsoft.com/office/drawing/2014/main" id="{7D658EE2-C8B5-47B4-9919-D3290796F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039938"/>
          <a:ext cx="42481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756" imgH="781110" progId="Equation.DSMT4">
                  <p:embed/>
                </p:oleObj>
              </mc:Choice>
              <mc:Fallback>
                <p:oleObj name="Equation" r:id="rId8" imgW="2552756" imgH="78111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39938"/>
                        <a:ext cx="42481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Rectangle 8">
            <a:extLst>
              <a:ext uri="{FF2B5EF4-FFF2-40B4-BE49-F238E27FC236}">
                <a16:creationId xmlns:a16="http://schemas.microsoft.com/office/drawing/2014/main" id="{8617CEFA-B9AF-4231-B648-FBA60A08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336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所以，  </a:t>
            </a:r>
          </a:p>
        </p:txBody>
      </p:sp>
      <p:graphicFrame>
        <p:nvGraphicFramePr>
          <p:cNvPr id="102409" name="Object 9">
            <a:extLst>
              <a:ext uri="{FF2B5EF4-FFF2-40B4-BE49-F238E27FC236}">
                <a16:creationId xmlns:a16="http://schemas.microsoft.com/office/drawing/2014/main" id="{8B0A1F01-2917-4E2F-8DB0-2A3DE0108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3313113"/>
          <a:ext cx="36020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57501" imgH="781110" progId="Equation.DSMT4">
                  <p:embed/>
                </p:oleObj>
              </mc:Choice>
              <mc:Fallback>
                <p:oleObj name="Equation" r:id="rId10" imgW="2257501" imgH="78111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313113"/>
                        <a:ext cx="3602038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/>
      <p:bldP spid="1024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3" name="Rectangle 9">
            <a:extLst>
              <a:ext uri="{FF2B5EF4-FFF2-40B4-BE49-F238E27FC236}">
                <a16:creationId xmlns:a16="http://schemas.microsoft.com/office/drawing/2014/main" id="{23629095-5686-4242-BC25-3B6A7CC4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461375" cy="56165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C964BE0-84BB-43DA-95C3-0031436A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90805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4.5.2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已知电场强度复矢量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FE6E4F32-6BE0-46DA-A1AD-A20122310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1444625"/>
          <a:ext cx="31416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7367" imgH="247590" progId="Equation.DSMT4">
                  <p:embed/>
                </p:oleObj>
              </mc:Choice>
              <mc:Fallback>
                <p:oleObj name="Equation" r:id="rId2" imgW="1457367" imgH="2475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44625"/>
                        <a:ext cx="31416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>
            <a:extLst>
              <a:ext uri="{FF2B5EF4-FFF2-40B4-BE49-F238E27FC236}">
                <a16:creationId xmlns:a16="http://schemas.microsoft.com/office/drawing/2014/main" id="{7EBE4C0C-0CE4-4384-94EC-29E16DB8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400" b="1">
              <a:solidFill>
                <a:srgbClr val="FF99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id="{37C5D0DD-6E99-470A-8D5A-4B148E6AF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4325"/>
          <a:ext cx="4824412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14601" imgH="581040" progId="Equation.DSMT4">
                  <p:embed/>
                </p:oleObj>
              </mc:Choice>
              <mc:Fallback>
                <p:oleObj name="Equation" r:id="rId4" imgW="2114601" imgH="581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4325"/>
                        <a:ext cx="4824412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>
            <a:extLst>
              <a:ext uri="{FF2B5EF4-FFF2-40B4-BE49-F238E27FC236}">
                <a16:creationId xmlns:a16="http://schemas.microsoft.com/office/drawing/2014/main" id="{BB05E484-B1C1-4345-B93D-81E49CC45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167188"/>
          <a:ext cx="38163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3443" imgH="362070" progId="Equation.DSMT4">
                  <p:embed/>
                </p:oleObj>
              </mc:Choice>
              <mc:Fallback>
                <p:oleObj name="Equation" r:id="rId6" imgW="1733443" imgH="3620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67188"/>
                        <a:ext cx="38163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7">
            <a:extLst>
              <a:ext uri="{FF2B5EF4-FFF2-40B4-BE49-F238E27FC236}">
                <a16:creationId xmlns:a16="http://schemas.microsoft.com/office/drawing/2014/main" id="{714BFAE2-0861-462A-9B3E-B00BC140C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79638"/>
            <a:ext cx="662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其中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xm</a:t>
            </a: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为实常数。写出电场强度的瞬时矢量</a:t>
            </a:r>
          </a:p>
        </p:txBody>
      </p:sp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C0E6ACCD-0EC8-494F-812F-7832F5CD7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5084763"/>
          <a:ext cx="3503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3545" imgH="200070" progId="Equation.DSMT4">
                  <p:embed/>
                </p:oleObj>
              </mc:Choice>
              <mc:Fallback>
                <p:oleObj name="Equation" r:id="rId8" imgW="1533545" imgH="20007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084763"/>
                        <a:ext cx="3503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9" name="Rectangle 11">
            <a:extLst>
              <a:ext uri="{FF2B5EF4-FFF2-40B4-BE49-F238E27FC236}">
                <a16:creationId xmlns:a16="http://schemas.microsoft.com/office/drawing/2014/main" id="{9FD75E42-0B97-4C28-BB22-D569CDEA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8497887" cy="6264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A0F837-EB13-4C69-829D-97F573EA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355600"/>
            <a:ext cx="9144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tabLst>
                <a:tab pos="990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：已知正弦电磁场的电场瞬时值为</a:t>
            </a:r>
          </a:p>
        </p:txBody>
      </p:sp>
      <p:graphicFrame>
        <p:nvGraphicFramePr>
          <p:cNvPr id="32772" name="Object 3">
            <a:extLst>
              <a:ext uri="{FF2B5EF4-FFF2-40B4-BE49-F238E27FC236}">
                <a16:creationId xmlns:a16="http://schemas.microsoft.com/office/drawing/2014/main" id="{30C76B05-0DE0-4180-9EFB-AFC5A79AE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82600"/>
          <a:ext cx="27828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71633" imgH="209520" progId="Equation.3">
                  <p:embed/>
                </p:oleObj>
              </mc:Choice>
              <mc:Fallback>
                <p:oleObj name="公式" r:id="rId2" imgW="1571633" imgH="209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82600"/>
                        <a:ext cx="27828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1B850BFF-F85A-4191-AB2F-9487F6056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81075"/>
          <a:ext cx="41767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9856" imgH="504900" progId="Equation.DSMT4">
                  <p:embed/>
                </p:oleObj>
              </mc:Choice>
              <mc:Fallback>
                <p:oleObj name="Equation" r:id="rId4" imgW="2409856" imgH="504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81075"/>
                        <a:ext cx="41767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5">
            <a:extLst>
              <a:ext uri="{FF2B5EF4-FFF2-40B4-BE49-F238E27FC236}">
                <a16:creationId xmlns:a16="http://schemas.microsoft.com/office/drawing/2014/main" id="{A5EEC74B-9C93-4866-94DB-3FD1DB6E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171575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式中</a:t>
            </a:r>
          </a:p>
        </p:txBody>
      </p:sp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FC9B2392-20A1-460F-A3F8-28BD0E7CF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357563"/>
          <a:ext cx="743108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1489" imgH="1238220" progId="Equation.DSMT4">
                  <p:embed/>
                </p:oleObj>
              </mc:Choice>
              <mc:Fallback>
                <p:oleObj name="Equation" r:id="rId6" imgW="3981489" imgH="12382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743108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>
            <a:extLst>
              <a:ext uri="{FF2B5EF4-FFF2-40B4-BE49-F238E27FC236}">
                <a16:creationId xmlns:a16="http://schemas.microsoft.com/office/drawing/2014/main" id="{F661B60D-2A76-4334-9892-B4A9D582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781300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解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）因为</a:t>
            </a:r>
          </a:p>
        </p:txBody>
      </p:sp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99DD057C-A29C-4BF5-9217-79D97CE14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816600"/>
          <a:ext cx="3816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7501" imgH="228690" progId="Equation.DSMT4">
                  <p:embed/>
                </p:oleObj>
              </mc:Choice>
              <mc:Fallback>
                <p:oleObj name="Equation" r:id="rId8" imgW="2257501" imgH="2286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16600"/>
                        <a:ext cx="38163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>
            <a:extLst>
              <a:ext uri="{FF2B5EF4-FFF2-40B4-BE49-F238E27FC236}">
                <a16:creationId xmlns:a16="http://schemas.microsoft.com/office/drawing/2014/main" id="{68C7680A-7F1D-49BF-9605-AE73E1C8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05488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故，电场的复矢量为，</a:t>
            </a:r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48635E8D-7FE7-440C-9897-385F26D68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060575"/>
            <a:ext cx="79057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试求：（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）电场的复矢量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）磁场的复矢量和瞬时值。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1044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9" name="Rectangle 7">
            <a:extLst>
              <a:ext uri="{FF2B5EF4-FFF2-40B4-BE49-F238E27FC236}">
                <a16:creationId xmlns:a16="http://schemas.microsoft.com/office/drawing/2014/main" id="{1EE499FE-A320-4CAD-836E-3E5D1FD6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8200"/>
            <a:ext cx="8461375" cy="54705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51256F7-02F8-4449-AB17-46650069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1125538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tabLst>
                <a:tab pos="990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）由复数形式的麦克斯韦方程，得到磁场的复矢量</a:t>
            </a: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B0C1BF05-C7EE-42FD-BE22-974F8DA19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636713"/>
          <a:ext cx="5399087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76646" imgH="1257390" progId="Equation.3">
                  <p:embed/>
                </p:oleObj>
              </mc:Choice>
              <mc:Fallback>
                <p:oleObj name="公式" r:id="rId2" imgW="2876646" imgH="12573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36713"/>
                        <a:ext cx="5399087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0DF7D857-AAED-4914-A028-37F708CDA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81525"/>
          <a:ext cx="6192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1799" imgH="238140" progId="Equation.DSMT4">
                  <p:embed/>
                </p:oleObj>
              </mc:Choice>
              <mc:Fallback>
                <p:oleObj name="Equation" r:id="rId4" imgW="3371799" imgH="2381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6192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523C7340-52B3-4877-A9CB-EC0C4E312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175250"/>
          <a:ext cx="3025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4432" imgH="362070" progId="Equation.DSMT4">
                  <p:embed/>
                </p:oleObj>
              </mc:Choice>
              <mc:Fallback>
                <p:oleObj name="Equation" r:id="rId6" imgW="1914432" imgH="3620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75250"/>
                        <a:ext cx="3025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Rectangle 6">
            <a:extLst>
              <a:ext uri="{FF2B5EF4-FFF2-40B4-BE49-F238E27FC236}">
                <a16:creationId xmlns:a16="http://schemas.microsoft.com/office/drawing/2014/main" id="{26BE8933-444E-44C2-B83F-389FD576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4005263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磁场强度瞬时值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0">
            <a:extLst>
              <a:ext uri="{FF2B5EF4-FFF2-40B4-BE49-F238E27FC236}">
                <a16:creationId xmlns:a16="http://schemas.microsoft.com/office/drawing/2014/main" id="{CF432926-E0DD-44C9-AD22-94DD7631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4032250" cy="3025775"/>
          </a:xfrm>
          <a:prstGeom prst="rect">
            <a:avLst/>
          </a:prstGeom>
          <a:solidFill>
            <a:srgbClr val="CCFFFF"/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171" name="Rectangle 50">
            <a:extLst>
              <a:ext uri="{FF2B5EF4-FFF2-40B4-BE49-F238E27FC236}">
                <a16:creationId xmlns:a16="http://schemas.microsoft.com/office/drawing/2014/main" id="{B351DEFB-669F-4777-800B-715F19D4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36838"/>
            <a:ext cx="4032250" cy="3889375"/>
          </a:xfrm>
          <a:prstGeom prst="rect">
            <a:avLst/>
          </a:prstGeom>
          <a:solidFill>
            <a:srgbClr val="CCFFFF"/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37978D17-586C-47C9-B65C-2114107C0D91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B7D0E13-50CD-4D22-A43D-9D82702A71D5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3" name="Line 6">
            <a:extLst>
              <a:ext uri="{FF2B5EF4-FFF2-40B4-BE49-F238E27FC236}">
                <a16:creationId xmlns:a16="http://schemas.microsoft.com/office/drawing/2014/main" id="{9B213BEB-C40E-41EC-AF64-341FA95D1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000" y="1052513"/>
            <a:ext cx="808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3D88F557-176F-4E0E-B1A4-4BC07039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83661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255B61F8-04A1-4F31-AC15-C79099F94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3" y="86836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176" name="Text Box 30" descr="蓝色面巾纸">
            <a:extLst>
              <a:ext uri="{FF2B5EF4-FFF2-40B4-BE49-F238E27FC236}">
                <a16:creationId xmlns:a16="http://schemas.microsoft.com/office/drawing/2014/main" id="{CA004F75-1C74-49FE-B755-0BE3BAC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7200900" cy="812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40000"/>
              </a:lnSpc>
              <a:buClrTx/>
              <a:buFontTx/>
              <a:buNone/>
            </a:pPr>
            <a:r>
              <a:rPr kumimoji="1" lang="zh-CN" altLang="en-US" b="1">
                <a:solidFill>
                  <a:srgbClr val="CC3300"/>
                </a:solidFill>
                <a:latin typeface="楷体_GB2312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思想观：立足根本，化繁为简</a:t>
            </a:r>
            <a:endParaRPr kumimoji="1" lang="zh-CN" altLang="en-US" b="1">
              <a:solidFill>
                <a:srgbClr val="CC3300"/>
              </a:solidFill>
              <a:latin typeface="幼圆" panose="020105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CB4DD7E1-9918-4350-808E-6B707DDA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8288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矢量问题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CD01FD7B-87DD-465D-8E8C-643C9986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72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高维问题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BB8605EB-9A4E-4A99-9086-7BF008A39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59425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算符方程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79EC631-1C26-4902-BE9A-73590A24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005263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源分布多样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3C3E1A0-58A4-4852-99F1-21F3AB2D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97425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场环境多样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5E1FE6CA-AEC3-424D-96F2-5F410837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284538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难点问题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54943754-804D-43D4-9F2E-A0B0D1122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32924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2F915394-E50E-4BCD-824C-A4DD8DEB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300413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实施方法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F9821947-B720-4B4B-BDBE-3A34C00F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078288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标量化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875C4488-F774-4D5F-B921-357521F4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672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一维化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65A36A38-BFC1-4E8C-BCFF-B57A8FD5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5148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代数化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744185ED-B59C-4B04-A109-D30676F1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940175"/>
            <a:ext cx="14398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</a:rPr>
              <a:t>引入坐标系；变矢量化为常矢量；引入辅助位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22159E24-CEC5-45B6-8482-2A3C4365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76726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</a:rPr>
              <a:t>对称性分析；引入复函数；分离变量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85364504-ACEF-4C9B-BC11-5A4DFDCD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559425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</a:rPr>
              <a:t>算符逆运算；高斯面上场量不变；安培环路上场量不变；有限差分等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522E3458-050B-4B67-9436-2EF801AD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052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叠加原理</a:t>
            </a:r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7A66C26A-0365-4350-BE7D-F45B96C6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760913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繁简等效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B2579AE4-42EC-4A3A-ADB4-9AE13274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284538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难点问题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96D6EACD-8CFC-4436-BFD3-14039DD2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28453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ED83D1CE-0872-4D7D-997F-5B0D25CB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328453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实施方法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454D8866-7FD2-4703-A205-D95DD27C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797425"/>
            <a:ext cx="16557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唯一性定理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等效性原理</a:t>
            </a:r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0F951B1D-1474-47CA-92A8-9A13A1265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789363"/>
            <a:ext cx="40322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5116F334-AE94-43B2-A69E-B5C9463BD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652963"/>
            <a:ext cx="40322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B411845B-2558-4ED4-9F59-0B7BC96C0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5445125"/>
            <a:ext cx="40322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ABD0A02C-9838-48F5-A720-059DA2C50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213100"/>
            <a:ext cx="0" cy="3311525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24CC6696-9195-4787-A35D-383C85148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213100"/>
            <a:ext cx="0" cy="3311525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34">
            <a:extLst>
              <a:ext uri="{FF2B5EF4-FFF2-40B4-BE49-F238E27FC236}">
                <a16:creationId xmlns:a16="http://schemas.microsoft.com/office/drawing/2014/main" id="{BA9D5154-B9BC-4DA2-872A-DE832E8E2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89363"/>
            <a:ext cx="40322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35">
            <a:extLst>
              <a:ext uri="{FF2B5EF4-FFF2-40B4-BE49-F238E27FC236}">
                <a16:creationId xmlns:a16="http://schemas.microsoft.com/office/drawing/2014/main" id="{4F5F2985-AC09-47DA-B63F-BD02249C3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4652963"/>
            <a:ext cx="40322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1836AA29-B3C3-4173-A104-4CA9659CB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3213100"/>
            <a:ext cx="0" cy="2519363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463EC051-53DD-4EEA-87EB-92BE82527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213100"/>
            <a:ext cx="0" cy="2519363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6" name="Text Box 39">
            <a:extLst>
              <a:ext uri="{FF2B5EF4-FFF2-40B4-BE49-F238E27FC236}">
                <a16:creationId xmlns:a16="http://schemas.microsoft.com/office/drawing/2014/main" id="{7A8A1588-7798-4203-A9A4-D49D991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0052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线性叠加</a:t>
            </a:r>
          </a:p>
        </p:txBody>
      </p:sp>
      <p:sp>
        <p:nvSpPr>
          <p:cNvPr id="7207" name="Line 40">
            <a:extLst>
              <a:ext uri="{FF2B5EF4-FFF2-40B4-BE49-F238E27FC236}">
                <a16:creationId xmlns:a16="http://schemas.microsoft.com/office/drawing/2014/main" id="{44FEA496-8E21-4DF8-9AF9-CE5CE739C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213100"/>
            <a:ext cx="40322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8" name="Text Box 30" descr="蓝色面巾纸">
            <a:extLst>
              <a:ext uri="{FF2B5EF4-FFF2-40B4-BE49-F238E27FC236}">
                <a16:creationId xmlns:a16="http://schemas.microsoft.com/office/drawing/2014/main" id="{8CDFE7D8-2E00-413A-B78D-17AC4D5D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4032250" cy="11525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40000"/>
              </a:lnSpc>
              <a:buClr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幼圆" panose="020105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数学分析</a:t>
            </a:r>
            <a:endParaRPr kumimoji="1" lang="zh-CN" altLang="en-US" sz="2800" b="1">
              <a:solidFill>
                <a:srgbClr val="FF0000"/>
              </a:solidFill>
              <a:latin typeface="幼圆" panose="020105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9" name="Text Box 42">
            <a:extLst>
              <a:ext uri="{FF2B5EF4-FFF2-40B4-BE49-F238E27FC236}">
                <a16:creationId xmlns:a16="http://schemas.microsoft.com/office/drawing/2014/main" id="{C5105015-7F87-4E3A-8760-18058FAC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277971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基础能力：</a:t>
            </a:r>
          </a:p>
        </p:txBody>
      </p:sp>
      <p:sp>
        <p:nvSpPr>
          <p:cNvPr id="7210" name="Text Box 43">
            <a:extLst>
              <a:ext uri="{FF2B5EF4-FFF2-40B4-BE49-F238E27FC236}">
                <a16:creationId xmlns:a16="http://schemas.microsoft.com/office/drawing/2014/main" id="{7F1CA52E-18F6-410D-B6B2-79C2ED07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779713"/>
            <a:ext cx="2735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一维标量函数的代数运算</a:t>
            </a:r>
          </a:p>
        </p:txBody>
      </p:sp>
      <p:sp>
        <p:nvSpPr>
          <p:cNvPr id="7211" name="Line 44">
            <a:extLst>
              <a:ext uri="{FF2B5EF4-FFF2-40B4-BE49-F238E27FC236}">
                <a16:creationId xmlns:a16="http://schemas.microsoft.com/office/drawing/2014/main" id="{5D1B258A-3440-4EAB-A49F-609A8557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213100"/>
            <a:ext cx="40322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2" name="Text Box 30" descr="蓝色面巾纸">
            <a:extLst>
              <a:ext uri="{FF2B5EF4-FFF2-40B4-BE49-F238E27FC236}">
                <a16:creationId xmlns:a16="http://schemas.microsoft.com/office/drawing/2014/main" id="{62E8A50A-A966-4818-98B3-C3D1B6822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060575"/>
            <a:ext cx="4032250" cy="11525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40000"/>
              </a:lnSpc>
              <a:buClr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幼圆" panose="020105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物理模型</a:t>
            </a:r>
            <a:endParaRPr kumimoji="1" lang="zh-CN" altLang="en-US" sz="2800" b="1">
              <a:solidFill>
                <a:srgbClr val="FF0000"/>
              </a:solidFill>
              <a:latin typeface="幼圆" panose="020105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13" name="Text Box 46">
            <a:extLst>
              <a:ext uri="{FF2B5EF4-FFF2-40B4-BE49-F238E27FC236}">
                <a16:creationId xmlns:a16="http://schemas.microsoft.com/office/drawing/2014/main" id="{E0DE0A00-BC04-4065-8C98-6B09E33C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277971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最简模型：</a:t>
            </a:r>
          </a:p>
        </p:txBody>
      </p:sp>
      <p:sp>
        <p:nvSpPr>
          <p:cNvPr id="7214" name="Text Box 47">
            <a:extLst>
              <a:ext uri="{FF2B5EF4-FFF2-40B4-BE49-F238E27FC236}">
                <a16:creationId xmlns:a16="http://schemas.microsoft.com/office/drawing/2014/main" id="{D672D373-F8FB-49AF-AD0A-1220BAFA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7797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无限大真空中的点源</a:t>
            </a:r>
          </a:p>
        </p:txBody>
      </p:sp>
      <p:sp>
        <p:nvSpPr>
          <p:cNvPr id="7215" name="Line 48">
            <a:extLst>
              <a:ext uri="{FF2B5EF4-FFF2-40B4-BE49-F238E27FC236}">
                <a16:creationId xmlns:a16="http://schemas.microsoft.com/office/drawing/2014/main" id="{61475B89-03B2-464B-AC6A-22B396038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708275"/>
            <a:ext cx="1800225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6" name="Line 49">
            <a:extLst>
              <a:ext uri="{FF2B5EF4-FFF2-40B4-BE49-F238E27FC236}">
                <a16:creationId xmlns:a16="http://schemas.microsoft.com/office/drawing/2014/main" id="{2488E6A9-61C8-4743-9915-D9D9535EB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708275"/>
            <a:ext cx="1800225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7" name="Rectangle 12">
            <a:extLst>
              <a:ext uri="{FF2B5EF4-FFF2-40B4-BE49-F238E27FC236}">
                <a16:creationId xmlns:a16="http://schemas.microsoft.com/office/drawing/2014/main" id="{B833B797-52BE-4502-8F1B-04DBE6C1620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900113" y="404813"/>
            <a:ext cx="76327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破解电磁场难点思想观与方法论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7E19DC29-A44A-4314-B2D1-6E7DD77CC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0"/>
            <a:ext cx="501650" cy="6858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000"/>
          </a:p>
        </p:txBody>
      </p:sp>
      <p:sp>
        <p:nvSpPr>
          <p:cNvPr id="34819" name="Line 4">
            <a:extLst>
              <a:ext uri="{FF2B5EF4-FFF2-40B4-BE49-F238E27FC236}">
                <a16:creationId xmlns:a16="http://schemas.microsoft.com/office/drawing/2014/main" id="{B1AF5BE0-ED7E-42ED-826E-65F8D91E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3167063"/>
            <a:ext cx="808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0" name="AutoShape 5">
            <a:extLst>
              <a:ext uri="{FF2B5EF4-FFF2-40B4-BE49-F238E27FC236}">
                <a16:creationId xmlns:a16="http://schemas.microsoft.com/office/drawing/2014/main" id="{C1406407-18D0-444A-9FB6-96E40290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656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34821" name="AutoShape 6">
            <a:extLst>
              <a:ext uri="{FF2B5EF4-FFF2-40B4-BE49-F238E27FC236}">
                <a16:creationId xmlns:a16="http://schemas.microsoft.com/office/drawing/2014/main" id="{3461B2AF-6AD1-4420-B63D-8A593B3A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976563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pic>
        <p:nvPicPr>
          <p:cNvPr id="34822" name="Picture 7">
            <a:extLst>
              <a:ext uri="{FF2B5EF4-FFF2-40B4-BE49-F238E27FC236}">
                <a16:creationId xmlns:a16="http://schemas.microsoft.com/office/drawing/2014/main" id="{244D6348-E026-454A-B180-43277CE9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0663"/>
            <a:ext cx="2819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3" name="Rectangle 8">
            <a:extLst>
              <a:ext uri="{FF2B5EF4-FFF2-40B4-BE49-F238E27FC236}">
                <a16:creationId xmlns:a16="http://schemas.microsoft.com/office/drawing/2014/main" id="{F3F16313-4871-4E21-894C-55B4F51B883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341438"/>
            <a:ext cx="54721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48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4" name="Rectangle 12">
            <a:extLst>
              <a:ext uri="{FF2B5EF4-FFF2-40B4-BE49-F238E27FC236}">
                <a16:creationId xmlns:a16="http://schemas.microsoft.com/office/drawing/2014/main" id="{7E893D7D-8569-4C57-B0E1-4B3FF8ADF09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3350" y="1608138"/>
            <a:ext cx="66960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求解电磁问题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4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时变电磁场（电磁波）</a:t>
            </a:r>
          </a:p>
        </p:txBody>
      </p:sp>
      <p:sp>
        <p:nvSpPr>
          <p:cNvPr id="34825" name="Line 12">
            <a:extLst>
              <a:ext uri="{FF2B5EF4-FFF2-40B4-BE49-F238E27FC236}">
                <a16:creationId xmlns:a16="http://schemas.microsoft.com/office/drawing/2014/main" id="{4D6397DC-2D14-47D1-BA9F-E5E83B69B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760663"/>
            <a:ext cx="1295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54B852AC-3D3F-4AF7-AB86-0E1F5E43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61658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solidFill>
                  <a:srgbClr val="000066"/>
                </a:solidFill>
                <a:ea typeface="仿宋_GB2312" pitchFamily="49" charset="-122"/>
              </a:rPr>
              <a:t>Apr. 22, 2020</a:t>
            </a:r>
            <a:endParaRPr kumimoji="1" lang="zh-CN" altLang="en-US" sz="1800" b="1">
              <a:solidFill>
                <a:srgbClr val="000066"/>
              </a:solidFill>
              <a:ea typeface="仿宋_GB2312" pitchFamily="49" charset="-122"/>
            </a:endParaRPr>
          </a:p>
        </p:txBody>
      </p:sp>
      <p:grpSp>
        <p:nvGrpSpPr>
          <p:cNvPr id="34827" name="Group 34">
            <a:extLst>
              <a:ext uri="{FF2B5EF4-FFF2-40B4-BE49-F238E27FC236}">
                <a16:creationId xmlns:a16="http://schemas.microsoft.com/office/drawing/2014/main" id="{5F97EAC9-F22A-4330-8B8C-587C3005646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3284538"/>
            <a:ext cx="4752975" cy="3241675"/>
            <a:chOff x="1474" y="2069"/>
            <a:chExt cx="2994" cy="2042"/>
          </a:xfrm>
        </p:grpSpPr>
        <p:sp>
          <p:nvSpPr>
            <p:cNvPr id="34828" name="Rectangle 50">
              <a:extLst>
                <a:ext uri="{FF2B5EF4-FFF2-40B4-BE49-F238E27FC236}">
                  <a16:creationId xmlns:a16="http://schemas.microsoft.com/office/drawing/2014/main" id="{4F247D72-3FC9-4202-B960-E67ACB4EB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069"/>
              <a:ext cx="2994" cy="204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34829" name="Line 85">
              <a:extLst>
                <a:ext uri="{FF2B5EF4-FFF2-40B4-BE49-F238E27FC236}">
                  <a16:creationId xmlns:a16="http://schemas.microsoft.com/office/drawing/2014/main" id="{FB56DF71-4F29-4E61-B8A5-92F06C921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" y="3346"/>
              <a:ext cx="0" cy="47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0" name="Line 86">
              <a:extLst>
                <a:ext uri="{FF2B5EF4-FFF2-40B4-BE49-F238E27FC236}">
                  <a16:creationId xmlns:a16="http://schemas.microsoft.com/office/drawing/2014/main" id="{0E7E7A5A-BA66-46EF-8F69-B119FBD1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4" y="3816"/>
              <a:ext cx="262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1" name="Line 89">
              <a:extLst>
                <a:ext uri="{FF2B5EF4-FFF2-40B4-BE49-F238E27FC236}">
                  <a16:creationId xmlns:a16="http://schemas.microsoft.com/office/drawing/2014/main" id="{C118EE44-0B8C-4629-A248-1FB9DDA818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88" y="3404"/>
              <a:ext cx="0" cy="82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2" name="Freeform 87">
              <a:extLst>
                <a:ext uri="{FF2B5EF4-FFF2-40B4-BE49-F238E27FC236}">
                  <a16:creationId xmlns:a16="http://schemas.microsoft.com/office/drawing/2014/main" id="{0A76AC85-D1FE-4FA6-90B1-109A288D9BB4}"/>
                </a:ext>
              </a:extLst>
            </p:cNvPr>
            <p:cNvSpPr>
              <a:spLocks/>
            </p:cNvSpPr>
            <p:nvPr/>
          </p:nvSpPr>
          <p:spPr bwMode="auto">
            <a:xfrm rot="3110013" flipH="1">
              <a:off x="1940" y="3032"/>
              <a:ext cx="455" cy="326"/>
            </a:xfrm>
            <a:custGeom>
              <a:avLst/>
              <a:gdLst>
                <a:gd name="T0" fmla="*/ 15 w 992"/>
                <a:gd name="T1" fmla="*/ 30 h 869"/>
                <a:gd name="T2" fmla="*/ 1 w 992"/>
                <a:gd name="T3" fmla="*/ 19 h 869"/>
                <a:gd name="T4" fmla="*/ 10 w 992"/>
                <a:gd name="T5" fmla="*/ 5 h 869"/>
                <a:gd name="T6" fmla="*/ 43 w 992"/>
                <a:gd name="T7" fmla="*/ 0 h 869"/>
                <a:gd name="T8" fmla="*/ 81 w 992"/>
                <a:gd name="T9" fmla="*/ 8 h 869"/>
                <a:gd name="T10" fmla="*/ 100 w 992"/>
                <a:gd name="T11" fmla="*/ 17 h 869"/>
                <a:gd name="T12" fmla="*/ 94 w 992"/>
                <a:gd name="T13" fmla="*/ 35 h 869"/>
                <a:gd name="T14" fmla="*/ 53 w 992"/>
                <a:gd name="T15" fmla="*/ 45 h 869"/>
                <a:gd name="T16" fmla="*/ 24 w 992"/>
                <a:gd name="T17" fmla="*/ 35 h 869"/>
                <a:gd name="T18" fmla="*/ 10 w 992"/>
                <a:gd name="T19" fmla="*/ 27 h 8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" h="869">
                  <a:moveTo>
                    <a:pt x="149" y="580"/>
                  </a:moveTo>
                  <a:cubicBezTo>
                    <a:pt x="126" y="546"/>
                    <a:pt x="16" y="450"/>
                    <a:pt x="8" y="370"/>
                  </a:cubicBezTo>
                  <a:cubicBezTo>
                    <a:pt x="0" y="290"/>
                    <a:pt x="31" y="158"/>
                    <a:pt x="99" y="98"/>
                  </a:cubicBezTo>
                  <a:cubicBezTo>
                    <a:pt x="167" y="38"/>
                    <a:pt x="304" y="0"/>
                    <a:pt x="417" y="7"/>
                  </a:cubicBezTo>
                  <a:cubicBezTo>
                    <a:pt x="530" y="14"/>
                    <a:pt x="689" y="90"/>
                    <a:pt x="780" y="143"/>
                  </a:cubicBezTo>
                  <a:cubicBezTo>
                    <a:pt x="871" y="196"/>
                    <a:pt x="938" y="233"/>
                    <a:pt x="961" y="324"/>
                  </a:cubicBezTo>
                  <a:cubicBezTo>
                    <a:pt x="984" y="415"/>
                    <a:pt x="992" y="596"/>
                    <a:pt x="916" y="687"/>
                  </a:cubicBezTo>
                  <a:cubicBezTo>
                    <a:pt x="840" y="778"/>
                    <a:pt x="620" y="869"/>
                    <a:pt x="507" y="869"/>
                  </a:cubicBezTo>
                  <a:cubicBezTo>
                    <a:pt x="394" y="869"/>
                    <a:pt x="304" y="744"/>
                    <a:pt x="235" y="687"/>
                  </a:cubicBezTo>
                  <a:cubicBezTo>
                    <a:pt x="166" y="630"/>
                    <a:pt x="123" y="558"/>
                    <a:pt x="93" y="524"/>
                  </a:cubicBezTo>
                </a:path>
              </a:pathLst>
            </a:custGeom>
            <a:gradFill rotWithShape="1">
              <a:gsLst>
                <a:gs pos="0">
                  <a:srgbClr val="646464"/>
                </a:gs>
                <a:gs pos="100000">
                  <a:srgbClr val="979797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PerspectiveTopRight">
                <a:rot lat="20999993" lon="0" rev="0"/>
              </a:camera>
              <a:lightRig rig="legacyFlat4" dir="t"/>
            </a:scene3d>
            <a:sp3d extrusionH="2513000" prstMaterial="legacyMatte">
              <a:bevelT w="13500" h="13500" prst="angle"/>
              <a:bevelB w="13500" h="13500" prst="angle"/>
              <a:extrusionClr>
                <a:srgbClr val="979797"/>
              </a:extrusionClr>
              <a:contourClr>
                <a:srgbClr val="64646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endParaRPr lang="zh-CN" altLang="en-US"/>
            </a:p>
          </p:txBody>
        </p:sp>
        <p:graphicFrame>
          <p:nvGraphicFramePr>
            <p:cNvPr id="34833" name="Object 92">
              <a:extLst>
                <a:ext uri="{FF2B5EF4-FFF2-40B4-BE49-F238E27FC236}">
                  <a16:creationId xmlns:a16="http://schemas.microsoft.com/office/drawing/2014/main" id="{5FD85D7C-44BA-41D3-8E3A-A86453B9C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" y="3022"/>
            <a:ext cx="12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721" imgH="162000" progId="Equation.DSMT4">
                    <p:embed/>
                  </p:oleObj>
                </mc:Choice>
                <mc:Fallback>
                  <p:oleObj name="Equation" r:id="rId4" imgW="123721" imgH="1620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3022"/>
                          <a:ext cx="12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93">
              <a:extLst>
                <a:ext uri="{FF2B5EF4-FFF2-40B4-BE49-F238E27FC236}">
                  <a16:creationId xmlns:a16="http://schemas.microsoft.com/office/drawing/2014/main" id="{5C784CF8-85C8-48C1-882C-C6431D54F9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3794"/>
            <a:ext cx="128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812" imgH="123930" progId="Equation.DSMT4">
                    <p:embed/>
                  </p:oleObj>
                </mc:Choice>
                <mc:Fallback>
                  <p:oleObj name="Equation" r:id="rId6" imgW="104812" imgH="12393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794"/>
                          <a:ext cx="128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5" name="Object 94">
              <a:extLst>
                <a:ext uri="{FF2B5EF4-FFF2-40B4-BE49-F238E27FC236}">
                  <a16:creationId xmlns:a16="http://schemas.microsoft.com/office/drawing/2014/main" id="{08853CBD-B985-4339-9EB9-9F1E271C49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4" y="3982"/>
            <a:ext cx="116" cy="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632" imgH="104760" progId="Equation.DSMT4">
                    <p:embed/>
                  </p:oleObj>
                </mc:Choice>
                <mc:Fallback>
                  <p:oleObj name="Equation" r:id="rId8" imgW="85632" imgH="10476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3982"/>
                          <a:ext cx="116" cy="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95">
              <a:extLst>
                <a:ext uri="{FF2B5EF4-FFF2-40B4-BE49-F238E27FC236}">
                  <a16:creationId xmlns:a16="http://schemas.microsoft.com/office/drawing/2014/main" id="{7C250052-C637-4159-853E-D956572F1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4" y="3299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632" imgH="85860" progId="Equation.DSMT4">
                    <p:embed/>
                  </p:oleObj>
                </mc:Choice>
                <mc:Fallback>
                  <p:oleObj name="Equation" r:id="rId10" imgW="85632" imgH="8586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299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96">
              <a:extLst>
                <a:ext uri="{FF2B5EF4-FFF2-40B4-BE49-F238E27FC236}">
                  <a16:creationId xmlns:a16="http://schemas.microsoft.com/office/drawing/2014/main" id="{C8930A9F-7D2C-4339-9C54-4BDA65A86C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3" y="3813"/>
            <a:ext cx="116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632" imgH="104760" progId="Equation.DSMT4">
                    <p:embed/>
                  </p:oleObj>
                </mc:Choice>
                <mc:Fallback>
                  <p:oleObj name="Equation" r:id="rId12" imgW="85632" imgH="10476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813"/>
                          <a:ext cx="116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101">
              <a:extLst>
                <a:ext uri="{FF2B5EF4-FFF2-40B4-BE49-F238E27FC236}">
                  <a16:creationId xmlns:a16="http://schemas.microsoft.com/office/drawing/2014/main" id="{47B65837-70FD-4C1F-AF40-124DF351D9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3430"/>
            <a:ext cx="117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5632" imgH="123930" progId="Equation.DSMT4">
                    <p:embed/>
                  </p:oleObj>
                </mc:Choice>
                <mc:Fallback>
                  <p:oleObj name="Equation" r:id="rId14" imgW="85632" imgH="12393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3430"/>
                          <a:ext cx="117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108">
              <a:extLst>
                <a:ext uri="{FF2B5EF4-FFF2-40B4-BE49-F238E27FC236}">
                  <a16:creationId xmlns:a16="http://schemas.microsoft.com/office/drawing/2014/main" id="{BA8C8F30-B305-44DE-8CB3-2AB60FAE5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1" y="3203"/>
            <a:ext cx="43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28701" imgH="209520" progId="Equation.DSMT4">
                    <p:embed/>
                  </p:oleObj>
                </mc:Choice>
                <mc:Fallback>
                  <p:oleObj name="Equation" r:id="rId16" imgW="428701" imgH="20952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1" y="3203"/>
                          <a:ext cx="43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Line 27">
              <a:extLst>
                <a:ext uri="{FF2B5EF4-FFF2-40B4-BE49-F238E27FC236}">
                  <a16:creationId xmlns:a16="http://schemas.microsoft.com/office/drawing/2014/main" id="{FFBBC653-93BD-430D-939E-ED06B252C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" y="3392"/>
              <a:ext cx="722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84">
              <a:extLst>
                <a:ext uri="{FF2B5EF4-FFF2-40B4-BE49-F238E27FC236}">
                  <a16:creationId xmlns:a16="http://schemas.microsoft.com/office/drawing/2014/main" id="{8C0448F2-17DA-4DE2-8280-AD0147333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339"/>
              <a:ext cx="56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pic>
          <p:nvPicPr>
            <p:cNvPr id="34842" name="Picture 29" descr="u=3518587120,3399069364&amp;fm=26&amp;gp=0">
              <a:extLst>
                <a:ext uri="{FF2B5EF4-FFF2-40B4-BE49-F238E27FC236}">
                  <a16:creationId xmlns:a16="http://schemas.microsoft.com/office/drawing/2014/main" id="{A70F5174-1272-41FC-99FB-D56185B66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" y="2183"/>
              <a:ext cx="133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3" name="Picture 30" descr="u=3367127051,3423603623&amp;fm=26&amp;gp=0">
              <a:extLst>
                <a:ext uri="{FF2B5EF4-FFF2-40B4-BE49-F238E27FC236}">
                  <a16:creationId xmlns:a16="http://schemas.microsoft.com/office/drawing/2014/main" id="{BC4517B0-100C-4B05-86FC-58E957340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3"/>
            <a:stretch>
              <a:fillRect/>
            </a:stretch>
          </p:blipFill>
          <p:spPr bwMode="auto">
            <a:xfrm>
              <a:off x="3016" y="2614"/>
              <a:ext cx="1441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CC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4" name="Text Box 31">
              <a:extLst>
                <a:ext uri="{FF2B5EF4-FFF2-40B4-BE49-F238E27FC236}">
                  <a16:creationId xmlns:a16="http://schemas.microsoft.com/office/drawing/2014/main" id="{0FF8E826-8D87-41F2-A76D-A6EC72758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3113"/>
              <a:ext cx="13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8A87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ea typeface="楷体" panose="02010609060101010101" pitchFamily="49" charset="-122"/>
                </a:rPr>
                <a:t>源</a:t>
              </a:r>
            </a:p>
          </p:txBody>
        </p:sp>
        <p:graphicFrame>
          <p:nvGraphicFramePr>
            <p:cNvPr id="34845" name="Object 108">
              <a:extLst>
                <a:ext uri="{FF2B5EF4-FFF2-40B4-BE49-F238E27FC236}">
                  <a16:creationId xmlns:a16="http://schemas.microsoft.com/office/drawing/2014/main" id="{7057DCC2-8BB5-4ABE-8A29-88874FFC5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2" y="3110"/>
            <a:ext cx="38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28701" imgH="228690" progId="Equation.DSMT4">
                    <p:embed/>
                  </p:oleObj>
                </mc:Choice>
                <mc:Fallback>
                  <p:oleObj name="Equation" r:id="rId20" imgW="428701" imgH="22869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3110"/>
                          <a:ext cx="38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4">
            <a:extLst>
              <a:ext uri="{FF2B5EF4-FFF2-40B4-BE49-F238E27FC236}">
                <a16:creationId xmlns:a16="http://schemas.microsoft.com/office/drawing/2014/main" id="{0082BDFB-BDC1-49DC-B70C-175D0118B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7052DD44-731D-4D7F-BCDF-73AE7FD17373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AA2407-2322-47DB-BBCD-82CA887B553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36868" name="Rectangle 2" descr="新闻纸">
            <a:extLst>
              <a:ext uri="{FF2B5EF4-FFF2-40B4-BE49-F238E27FC236}">
                <a16:creationId xmlns:a16="http://schemas.microsoft.com/office/drawing/2014/main" id="{4A64A454-FCDF-4802-8002-D25516CEAE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518525" cy="561975"/>
          </a:xfrm>
          <a:blipFill dpi="0" rotWithShape="1">
            <a:blip r:embed="rId2"/>
            <a:srcRect/>
            <a:tile tx="0" ty="0" sx="100000" sy="100000" flip="none" algn="tl"/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问题与特征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及其求解</a:t>
            </a:r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思路与方法</a:t>
            </a:r>
          </a:p>
        </p:txBody>
      </p:sp>
      <p:sp>
        <p:nvSpPr>
          <p:cNvPr id="36869" name="Text Box 9">
            <a:extLst>
              <a:ext uri="{FF2B5EF4-FFF2-40B4-BE49-F238E27FC236}">
                <a16:creationId xmlns:a16="http://schemas.microsoft.com/office/drawing/2014/main" id="{34F3027A-0F7E-4617-8CD2-2000C734A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052513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电磁问题</a:t>
            </a:r>
          </a:p>
        </p:txBody>
      </p:sp>
      <p:sp>
        <p:nvSpPr>
          <p:cNvPr id="36870" name="AutoShape 13">
            <a:extLst>
              <a:ext uri="{FF2B5EF4-FFF2-40B4-BE49-F238E27FC236}">
                <a16:creationId xmlns:a16="http://schemas.microsoft.com/office/drawing/2014/main" id="{06589221-94E8-4163-A2BC-A9970386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71" name="AutoShape 6">
            <a:extLst>
              <a:ext uri="{FF2B5EF4-FFF2-40B4-BE49-F238E27FC236}">
                <a16:creationId xmlns:a16="http://schemas.microsoft.com/office/drawing/2014/main" id="{F83AFD51-32E7-4839-B90B-7D722FB5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288925" cy="230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72" name="AutoShape 11">
            <a:extLst>
              <a:ext uri="{FF2B5EF4-FFF2-40B4-BE49-F238E27FC236}">
                <a16:creationId xmlns:a16="http://schemas.microsoft.com/office/drawing/2014/main" id="{E59BFD1F-AD62-4087-8F0E-4675DB32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637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73" name="AutoShape 8">
            <a:extLst>
              <a:ext uri="{FF2B5EF4-FFF2-40B4-BE49-F238E27FC236}">
                <a16:creationId xmlns:a16="http://schemas.microsoft.com/office/drawing/2014/main" id="{2116D664-4205-4175-BF2F-80A45F7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6874" name="Object 3">
            <a:extLst>
              <a:ext uri="{FF2B5EF4-FFF2-40B4-BE49-F238E27FC236}">
                <a16:creationId xmlns:a16="http://schemas.microsoft.com/office/drawing/2014/main" id="{13895AC5-E181-4F7B-9779-AA963CCC2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565400"/>
          <a:ext cx="19446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1123" imgH="1304910" progId="Equation.DSMT4">
                  <p:embed/>
                </p:oleObj>
              </mc:Choice>
              <mc:Fallback>
                <p:oleObj name="Equation" r:id="rId3" imgW="981123" imgH="13049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65400"/>
                        <a:ext cx="1944688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4">
            <a:extLst>
              <a:ext uri="{FF2B5EF4-FFF2-40B4-BE49-F238E27FC236}">
                <a16:creationId xmlns:a16="http://schemas.microsoft.com/office/drawing/2014/main" id="{507D0E5C-1D82-4C72-B717-1EC1B2EDA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84763"/>
          <a:ext cx="19446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76143" imgH="295380" progId="Equation.3">
                  <p:embed/>
                </p:oleObj>
              </mc:Choice>
              <mc:Fallback>
                <p:oleObj name="公式" r:id="rId5" imgW="676143" imgH="2953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1944688" cy="790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5">
            <a:extLst>
              <a:ext uri="{FF2B5EF4-FFF2-40B4-BE49-F238E27FC236}">
                <a16:creationId xmlns:a16="http://schemas.microsoft.com/office/drawing/2014/main" id="{BC077BCD-787A-4EE7-912D-717DAA14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100138"/>
            <a:ext cx="1944688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  征</a:t>
            </a:r>
          </a:p>
        </p:txBody>
      </p:sp>
      <p:sp>
        <p:nvSpPr>
          <p:cNvPr id="36877" name="Line 15">
            <a:extLst>
              <a:ext uri="{FF2B5EF4-FFF2-40B4-BE49-F238E27FC236}">
                <a16:creationId xmlns:a16="http://schemas.microsoft.com/office/drawing/2014/main" id="{9385A4C7-57CD-4F07-A547-5FAB4C0D4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628775"/>
            <a:ext cx="41052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AutoShape 16">
            <a:extLst>
              <a:ext uri="{FF2B5EF4-FFF2-40B4-BE49-F238E27FC236}">
                <a16:creationId xmlns:a16="http://schemas.microsoft.com/office/drawing/2014/main" id="{B7965C1F-4885-4FB1-8C1D-4080AA9D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6879" name="Object 18">
            <a:extLst>
              <a:ext uri="{FF2B5EF4-FFF2-40B4-BE49-F238E27FC236}">
                <a16:creationId xmlns:a16="http://schemas.microsoft.com/office/drawing/2014/main" id="{2C37B4D8-8D0E-4D64-B392-087E1CA73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565400"/>
          <a:ext cx="1295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8701" imgH="704970" progId="Equation.DSMT4">
                  <p:embed/>
                </p:oleObj>
              </mc:Choice>
              <mc:Fallback>
                <p:oleObj name="Equation" r:id="rId7" imgW="428701" imgH="7049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1295400" cy="1901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0" name="Group 16">
            <a:extLst>
              <a:ext uri="{FF2B5EF4-FFF2-40B4-BE49-F238E27FC236}">
                <a16:creationId xmlns:a16="http://schemas.microsoft.com/office/drawing/2014/main" id="{8067F877-E41A-4B7E-A818-1CCF5082BDF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565400"/>
            <a:ext cx="1733550" cy="3259138"/>
            <a:chOff x="2768" y="1661"/>
            <a:chExt cx="1132" cy="2053"/>
          </a:xfrm>
        </p:grpSpPr>
        <p:graphicFrame>
          <p:nvGraphicFramePr>
            <p:cNvPr id="36891" name="Object 19">
              <a:extLst>
                <a:ext uri="{FF2B5EF4-FFF2-40B4-BE49-F238E27FC236}">
                  <a16:creationId xmlns:a16="http://schemas.microsoft.com/office/drawing/2014/main" id="{876873D9-C1DD-4861-BF4A-9BD5633F4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661"/>
            <a:ext cx="10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03300" imgH="965200" progId="Equation.DSMT4">
                    <p:embed/>
                  </p:oleObj>
                </mc:Choice>
                <mc:Fallback>
                  <p:oleObj name="Equation" r:id="rId9" imgW="1003300" imgH="965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1088" cy="154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2" name="Object 20">
              <a:extLst>
                <a:ext uri="{FF2B5EF4-FFF2-40B4-BE49-F238E27FC236}">
                  <a16:creationId xmlns:a16="http://schemas.microsoft.com/office/drawing/2014/main" id="{6D9B6E5D-3728-4424-8955-C1984678E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249"/>
            <a:ext cx="11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5616" imgH="393529" progId="Equation.DSMT4">
                    <p:embed/>
                  </p:oleObj>
                </mc:Choice>
                <mc:Fallback>
                  <p:oleObj name="Equation" r:id="rId11" imgW="1345616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249"/>
                          <a:ext cx="1132" cy="46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1" name="Rectangle 2" descr="绿色大理石">
            <a:extLst>
              <a:ext uri="{FF2B5EF4-FFF2-40B4-BE49-F238E27FC236}">
                <a16:creationId xmlns:a16="http://schemas.microsoft.com/office/drawing/2014/main" id="{55B9709C-9B6B-4B5C-8E2A-A870596D146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空间中</a:t>
            </a:r>
          </a:p>
        </p:txBody>
      </p:sp>
      <p:sp>
        <p:nvSpPr>
          <p:cNvPr id="36882" name="Rectangle 2" descr="绿色大理石">
            <a:extLst>
              <a:ext uri="{FF2B5EF4-FFF2-40B4-BE49-F238E27FC236}">
                <a16:creationId xmlns:a16="http://schemas.microsoft.com/office/drawing/2014/main" id="{520BD007-885F-41F5-B476-CA0DE1C2F84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844675"/>
            <a:ext cx="1582737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介质内</a:t>
            </a:r>
          </a:p>
        </p:txBody>
      </p:sp>
      <p:sp>
        <p:nvSpPr>
          <p:cNvPr id="36883" name="Rectangle 2" descr="绿色大理石">
            <a:extLst>
              <a:ext uri="{FF2B5EF4-FFF2-40B4-BE49-F238E27FC236}">
                <a16:creationId xmlns:a16="http://schemas.microsoft.com/office/drawing/2014/main" id="{2B9AF76E-4FC4-4B18-80A6-1E6AAD20CC8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84663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边界上</a:t>
            </a:r>
          </a:p>
        </p:txBody>
      </p:sp>
      <p:sp>
        <p:nvSpPr>
          <p:cNvPr id="36884" name="AutoShape 16">
            <a:extLst>
              <a:ext uri="{FF2B5EF4-FFF2-40B4-BE49-F238E27FC236}">
                <a16:creationId xmlns:a16="http://schemas.microsoft.com/office/drawing/2014/main" id="{30B58AB4-76B2-4F85-B41A-04324A1D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85" name="Rectangle 2">
            <a:extLst>
              <a:ext uri="{FF2B5EF4-FFF2-40B4-BE49-F238E27FC236}">
                <a16:creationId xmlns:a16="http://schemas.microsoft.com/office/drawing/2014/main" id="{8E163F58-F9ED-412F-A268-ED7C5F05786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227763" y="3789363"/>
            <a:ext cx="2665412" cy="2014537"/>
          </a:xfrm>
          <a:prstGeom prst="rect">
            <a:avLst/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18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求解思路与方法</a:t>
            </a: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电场与磁场需联立求解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对场旋度方程消元求解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引入辅助位求解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对高维的时空降维求解</a:t>
            </a:r>
          </a:p>
        </p:txBody>
      </p:sp>
      <p:sp>
        <p:nvSpPr>
          <p:cNvPr id="36886" name="Line 24">
            <a:extLst>
              <a:ext uri="{FF2B5EF4-FFF2-40B4-BE49-F238E27FC236}">
                <a16:creationId xmlns:a16="http://schemas.microsoft.com/office/drawing/2014/main" id="{9E6C2A62-C8C5-4DD4-8BF4-0AA4F275E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149725"/>
            <a:ext cx="1800225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pSp>
        <p:nvGrpSpPr>
          <p:cNvPr id="36887" name="Group 25">
            <a:extLst>
              <a:ext uri="{FF2B5EF4-FFF2-40B4-BE49-F238E27FC236}">
                <a16:creationId xmlns:a16="http://schemas.microsoft.com/office/drawing/2014/main" id="{76436603-9095-4775-9533-C308BEC1B68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665412" cy="2016125"/>
            <a:chOff x="3923" y="981"/>
            <a:chExt cx="1679" cy="1270"/>
          </a:xfrm>
        </p:grpSpPr>
        <p:sp>
          <p:nvSpPr>
            <p:cNvPr id="36888" name="Rectangle 2" descr="绿色大理石">
              <a:extLst>
                <a:ext uri="{FF2B5EF4-FFF2-40B4-BE49-F238E27FC236}">
                  <a16:creationId xmlns:a16="http://schemas.microsoft.com/office/drawing/2014/main" id="{1EE2F70D-F879-4728-82C6-78E1E68EFC84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3923" y="1162"/>
              <a:ext cx="1679" cy="1089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158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时变电场与磁场不独立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场的散度方程不独立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磁场无散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四维时空变化问题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36889" name="AutoShape 16">
              <a:extLst>
                <a:ext uri="{FF2B5EF4-FFF2-40B4-BE49-F238E27FC236}">
                  <a16:creationId xmlns:a16="http://schemas.microsoft.com/office/drawing/2014/main" id="{E18DFE7C-D0BB-4587-BA31-AF69522C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981"/>
              <a:ext cx="181" cy="136"/>
            </a:xfrm>
            <a:prstGeom prst="downArrow">
              <a:avLst>
                <a:gd name="adj1" fmla="val 50546"/>
                <a:gd name="adj2" fmla="val 2473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zh-CN" altLang="zh-CN" sz="24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6890" name="Object 28">
              <a:extLst>
                <a:ext uri="{FF2B5EF4-FFF2-40B4-BE49-F238E27FC236}">
                  <a16:creationId xmlns:a16="http://schemas.microsoft.com/office/drawing/2014/main" id="{98E6DF68-E575-4671-8F82-23B1FEFE6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003"/>
            <a:ext cx="95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241300" progId="Equation.DSMT4">
                    <p:embed/>
                  </p:oleObj>
                </mc:Choice>
                <mc:Fallback>
                  <p:oleObj name="Equation" r:id="rId14" imgW="9271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03"/>
                          <a:ext cx="95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E4A7A4A-9F5F-4180-B11E-CB173014FC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7313" y="836613"/>
            <a:ext cx="8229600" cy="490537"/>
          </a:xfrm>
          <a:noFill/>
        </p:spPr>
        <p:txBody>
          <a:bodyPr/>
          <a:lstStyle/>
          <a:p>
            <a:r>
              <a:rPr lang="en-US" altLang="zh-CN" sz="4000" b="1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4.4 </a:t>
            </a:r>
            <a:r>
              <a:rPr lang="zh-CN" altLang="en-US" sz="4000" b="1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电磁能量计算</a:t>
            </a:r>
            <a:r>
              <a:rPr lang="zh-CN" altLang="en-US" sz="400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891" name="Text Box 13">
            <a:extLst>
              <a:ext uri="{FF2B5EF4-FFF2-40B4-BE49-F238E27FC236}">
                <a16:creationId xmlns:a16="http://schemas.microsoft.com/office/drawing/2014/main" id="{017D23B4-05DF-408F-9D20-066A12C02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068638"/>
            <a:ext cx="752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4.4.2 </a:t>
            </a:r>
            <a:r>
              <a:rPr lang="zh-CN" altLang="en-US" sz="2400" b="1">
                <a:latin typeface="Times New Roman" panose="02020603050405020304" pitchFamily="18" charset="0"/>
              </a:rPr>
              <a:t>平均能量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latin typeface="Times New Roman" panose="02020603050405020304" pitchFamily="18" charset="0"/>
              </a:rPr>
              <a:t>功率密度及能流密度矢量的计算</a:t>
            </a:r>
            <a:endParaRPr lang="zh-CN" altLang="en-US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7892" name="Text Box 13">
            <a:extLst>
              <a:ext uri="{FF2B5EF4-FFF2-40B4-BE49-F238E27FC236}">
                <a16:creationId xmlns:a16="http://schemas.microsoft.com/office/drawing/2014/main" id="{ECB4681D-3EEF-4F78-A79C-0BD6264B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971675"/>
            <a:ext cx="752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4.4.1</a:t>
            </a:r>
            <a:r>
              <a:rPr lang="zh-CN" altLang="en-US" sz="2400" b="1">
                <a:latin typeface="Times New Roman" panose="02020603050405020304" pitchFamily="18" charset="0"/>
              </a:rPr>
              <a:t> 瞬时功率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latin typeface="Times New Roman" panose="02020603050405020304" pitchFamily="18" charset="0"/>
              </a:rPr>
              <a:t>能量的计算</a:t>
            </a:r>
            <a:endParaRPr lang="zh-CN" altLang="en-US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A50B5F80-8010-41CD-AC8E-658F7F2EF99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F25102A-8540-4228-AC43-E140BEF3475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BD41E285-9EFD-482D-9D29-FB952BB9BD27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BDCCEC-29BA-4B51-BEB0-4C58374A663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FBC5A832-E7B7-4A0F-88F7-900F4836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a)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计算瞬时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Poyting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矢量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graphicFrame>
        <p:nvGraphicFramePr>
          <p:cNvPr id="38917" name="Object 3">
            <a:extLst>
              <a:ext uri="{FF2B5EF4-FFF2-40B4-BE49-F238E27FC236}">
                <a16:creationId xmlns:a16="http://schemas.microsoft.com/office/drawing/2014/main" id="{09BF5872-B032-4399-B58D-602036D5FA2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3713" y="1700213"/>
          <a:ext cx="58324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801" imgH="400140" progId="Equation.DSMT4">
                  <p:embed/>
                </p:oleObj>
              </mc:Choice>
              <mc:Fallback>
                <p:oleObj name="Equation" r:id="rId2" imgW="3314801" imgH="40014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58324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>
            <a:extLst>
              <a:ext uri="{FF2B5EF4-FFF2-40B4-BE49-F238E27FC236}">
                <a16:creationId xmlns:a16="http://schemas.microsoft.com/office/drawing/2014/main" id="{D5F8F581-1784-4336-B9DC-E5E44DBCAF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5150" y="3141663"/>
          <a:ext cx="587851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901" imgH="362070" progId="Equation.DSMT4">
                  <p:embed/>
                </p:oleObj>
              </mc:Choice>
              <mc:Fallback>
                <p:oleObj name="Equation" r:id="rId4" imgW="3171901" imgH="36207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5878513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4">
            <a:extLst>
              <a:ext uri="{FF2B5EF4-FFF2-40B4-BE49-F238E27FC236}">
                <a16:creationId xmlns:a16="http://schemas.microsoft.com/office/drawing/2014/main" id="{250FCAC1-818D-49E0-84AE-430EBF54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b)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计算瞬时存储的电场能量密度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7CDD699E-9B2B-4D90-A5B3-8D665652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c)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计算瞬时功率密度消耗</a:t>
            </a:r>
          </a:p>
        </p:txBody>
      </p:sp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8FCF0BB1-E7B4-4653-BB48-E6C44946536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63713" y="5084763"/>
          <a:ext cx="5111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1457" imgH="228690" progId="Equation.DSMT4">
                  <p:embed/>
                </p:oleObj>
              </mc:Choice>
              <mc:Fallback>
                <p:oleObj name="Equation" r:id="rId6" imgW="2981457" imgH="22869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5111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80" name="Text Box 12">
            <a:extLst>
              <a:ext uri="{FF2B5EF4-FFF2-40B4-BE49-F238E27FC236}">
                <a16:creationId xmlns:a16="http://schemas.microsoft.com/office/drawing/2014/main" id="{D03C8339-6636-4641-B709-715D45D7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692775"/>
            <a:ext cx="7058025" cy="4730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求解时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必须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先求得运算中各场源量的瞬时量表达！</a:t>
            </a:r>
          </a:p>
        </p:txBody>
      </p:sp>
      <p:sp>
        <p:nvSpPr>
          <p:cNvPr id="38923" name="Text Box 13">
            <a:extLst>
              <a:ext uri="{FF2B5EF4-FFF2-40B4-BE49-F238E27FC236}">
                <a16:creationId xmlns:a16="http://schemas.microsoft.com/office/drawing/2014/main" id="{033C998D-CAD9-458D-9031-7C734BFF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620713"/>
            <a:ext cx="752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4.4.1</a:t>
            </a:r>
            <a:r>
              <a:rPr lang="zh-CN" altLang="en-US" sz="2400" b="1">
                <a:latin typeface="Times New Roman" panose="02020603050405020304" pitchFamily="18" charset="0"/>
              </a:rPr>
              <a:t> 瞬时功率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latin typeface="Times New Roman" panose="02020603050405020304" pitchFamily="18" charset="0"/>
              </a:rPr>
              <a:t>能量的计算</a:t>
            </a:r>
            <a:endParaRPr lang="zh-CN" altLang="en-US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2DC40C1D-3843-47A5-9623-BAB8C5436EB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513EAC8-987C-4DEF-8E0E-36654DAAA98B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39939" name="灯片编号占位符 2">
            <a:extLst>
              <a:ext uri="{FF2B5EF4-FFF2-40B4-BE49-F238E27FC236}">
                <a16:creationId xmlns:a16="http://schemas.microsoft.com/office/drawing/2014/main" id="{D3F1BF97-7E0A-4B32-B5DF-14C364E98D67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D06178A-F3E0-4B23-9472-1A812515535E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/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A4A55A93-738E-423A-A2F4-CB974CAF2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844675"/>
          <a:ext cx="35179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9722" imgH="933390" progId="Equation.DSMT4">
                  <p:embed/>
                </p:oleObj>
              </mc:Choice>
              <mc:Fallback>
                <p:oleObj name="Equation" r:id="rId2" imgW="1609722" imgH="9333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44675"/>
                        <a:ext cx="35179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6">
            <a:extLst>
              <a:ext uri="{FF2B5EF4-FFF2-40B4-BE49-F238E27FC236}">
                <a16:creationId xmlns:a16="http://schemas.microsoft.com/office/drawing/2014/main" id="{DA778472-645E-476F-AE57-67F89D44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仿宋_GB2312" pitchFamily="49" charset="-122"/>
              </a:rPr>
              <a:t>时间函数的时间平均定义：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9942" name="Rectangle 17">
            <a:extLst>
              <a:ext uri="{FF2B5EF4-FFF2-40B4-BE49-F238E27FC236}">
                <a16:creationId xmlns:a16="http://schemas.microsoft.com/office/drawing/2014/main" id="{C9123684-0CF4-4EFC-ADED-7E2B4AA09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3141663"/>
            <a:ext cx="23415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仿宋_GB2312" pitchFamily="49" charset="-122"/>
              </a:rPr>
              <a:t>    </a:t>
            </a:r>
            <a:r>
              <a:rPr lang="zh-CN" altLang="en-US" sz="2400">
                <a:solidFill>
                  <a:schemeClr val="tx2"/>
                </a:solidFill>
                <a:ea typeface="仿宋_GB2312" pitchFamily="49" charset="-122"/>
              </a:rPr>
              <a:t>对于时间为</a:t>
            </a:r>
            <a:r>
              <a:rPr lang="en-US" altLang="zh-CN" sz="2400">
                <a:solidFill>
                  <a:schemeClr val="tx2"/>
                </a:solidFill>
                <a:ea typeface="仿宋_GB2312" pitchFamily="49" charset="-122"/>
              </a:rPr>
              <a:t>T</a:t>
            </a:r>
            <a:r>
              <a:rPr lang="zh-CN" altLang="en-US" sz="2400">
                <a:solidFill>
                  <a:schemeClr val="tx2"/>
                </a:solidFill>
                <a:ea typeface="仿宋_GB2312" pitchFamily="49" charset="-122"/>
              </a:rPr>
              <a:t>的周期函数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9943" name="AutoShape 18">
            <a:extLst>
              <a:ext uri="{FF2B5EF4-FFF2-40B4-BE49-F238E27FC236}">
                <a16:creationId xmlns:a16="http://schemas.microsoft.com/office/drawing/2014/main" id="{CCEDF934-C35B-449C-907B-C443A7E2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359150"/>
            <a:ext cx="792162" cy="215900"/>
          </a:xfrm>
          <a:prstGeom prst="leftArrow">
            <a:avLst>
              <a:gd name="adj1" fmla="val 50000"/>
              <a:gd name="adj2" fmla="val 91728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46B34F0E-BA78-4C26-AF87-18ED3BE8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752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4.4.2 </a:t>
            </a:r>
            <a:r>
              <a:rPr lang="zh-CN" altLang="en-US" sz="2400" b="1">
                <a:latin typeface="Times New Roman" panose="02020603050405020304" pitchFamily="18" charset="0"/>
              </a:rPr>
              <a:t>平均能量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latin typeface="Times New Roman" panose="02020603050405020304" pitchFamily="18" charset="0"/>
              </a:rPr>
              <a:t>功率密度及能流密度矢量的计算</a:t>
            </a:r>
            <a:endParaRPr lang="zh-CN" altLang="en-US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2B6C5784-AF94-4DB7-898E-04B9B9C1538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530ACA4-FEC4-4B04-8D17-E954C72F01CE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B58A8886-8A39-411E-AE18-D97889CFDA24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6780E41-F127-4BF8-A176-45078C2DB197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/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8ABB303F-404F-4284-9A47-AB6371DE4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060575"/>
          <a:ext cx="5546725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2211" imgH="1838430" progId="Equation.DSMT4">
                  <p:embed/>
                </p:oleObj>
              </mc:Choice>
              <mc:Fallback>
                <p:oleObj name="Equation" r:id="rId2" imgW="2562211" imgH="18384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5546725" cy="411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6">
            <a:extLst>
              <a:ext uri="{FF2B5EF4-FFF2-40B4-BE49-F238E27FC236}">
                <a16:creationId xmlns:a16="http://schemas.microsoft.com/office/drawing/2014/main" id="{642D0C3B-BFB5-4519-BA3A-03861AB0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平均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Poyting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矢量（能流密度矢量 ）</a:t>
            </a:r>
          </a:p>
        </p:txBody>
      </p:sp>
      <p:sp>
        <p:nvSpPr>
          <p:cNvPr id="875528" name="Text Box 8">
            <a:extLst>
              <a:ext uri="{FF2B5EF4-FFF2-40B4-BE49-F238E27FC236}">
                <a16:creationId xmlns:a16="http://schemas.microsoft.com/office/drawing/2014/main" id="{30CCDA5E-CC68-43F8-B82B-4D377634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196975"/>
            <a:ext cx="2232025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求解时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无需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写出场源量的瞬时量表达式！</a:t>
            </a:r>
          </a:p>
        </p:txBody>
      </p:sp>
      <p:graphicFrame>
        <p:nvGraphicFramePr>
          <p:cNvPr id="40967" name="Object 4">
            <a:extLst>
              <a:ext uri="{FF2B5EF4-FFF2-40B4-BE49-F238E27FC236}">
                <a16:creationId xmlns:a16="http://schemas.microsoft.com/office/drawing/2014/main" id="{00AB3C64-F6A0-4525-95BC-9DB65548B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36147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7266" imgH="362070" progId="Equation.DSMT4">
                  <p:embed/>
                </p:oleObj>
              </mc:Choice>
              <mc:Fallback>
                <p:oleObj name="Equation" r:id="rId4" imgW="1657266" imgH="3620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36147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6">
            <a:extLst>
              <a:ext uri="{FF2B5EF4-FFF2-40B4-BE49-F238E27FC236}">
                <a16:creationId xmlns:a16="http://schemas.microsoft.com/office/drawing/2014/main" id="{46E113CA-9FC3-47F7-8DA0-020C0E2D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证明：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B1A9D8C3-A8BF-48DB-95C6-0BA227127A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3727503-9706-4F98-8687-AE879C0AD657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41987" name="灯片编号占位符 2">
            <a:extLst>
              <a:ext uri="{FF2B5EF4-FFF2-40B4-BE49-F238E27FC236}">
                <a16:creationId xmlns:a16="http://schemas.microsoft.com/office/drawing/2014/main" id="{A740FF5B-E402-47D2-B181-A04ACACFA982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410FFB6-69CB-4D29-B3DC-20CF5938B92B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/>
          </a:p>
        </p:txBody>
      </p:sp>
      <p:graphicFrame>
        <p:nvGraphicFramePr>
          <p:cNvPr id="41988" name="Object 2">
            <a:extLst>
              <a:ext uri="{FF2B5EF4-FFF2-40B4-BE49-F238E27FC236}">
                <a16:creationId xmlns:a16="http://schemas.microsoft.com/office/drawing/2014/main" id="{D3A8616D-3A0F-483F-A6BB-5854ACABF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25538"/>
          <a:ext cx="3562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56" imgH="362070" progId="Equation.DSMT4">
                  <p:embed/>
                </p:oleObj>
              </mc:Choice>
              <mc:Fallback>
                <p:oleObj name="Equation" r:id="rId2" imgW="163835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25538"/>
                        <a:ext cx="35623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3">
            <a:extLst>
              <a:ext uri="{FF2B5EF4-FFF2-40B4-BE49-F238E27FC236}">
                <a16:creationId xmlns:a16="http://schemas.microsoft.com/office/drawing/2014/main" id="{0D66BBA6-41B9-4501-A987-11648495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平均电场能量密度</a:t>
            </a:r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1F5B2634-082E-463E-A5E4-5B77F8E7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125538"/>
            <a:ext cx="2232025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求解时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无需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写出场源量的瞬时表达式！</a:t>
            </a:r>
          </a:p>
        </p:txBody>
      </p:sp>
      <p:graphicFrame>
        <p:nvGraphicFramePr>
          <p:cNvPr id="41991" name="Object 2">
            <a:extLst>
              <a:ext uri="{FF2B5EF4-FFF2-40B4-BE49-F238E27FC236}">
                <a16:creationId xmlns:a16="http://schemas.microsoft.com/office/drawing/2014/main" id="{1E4427B5-778E-47E9-B91A-51F3B57BA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2411413"/>
          <a:ext cx="5275262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0300" imgH="2228850" progId="Equation.DSMT4">
                  <p:embed/>
                </p:oleObj>
              </mc:Choice>
              <mc:Fallback>
                <p:oleObj name="Equation" r:id="rId4" imgW="2600300" imgH="22288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411413"/>
                        <a:ext cx="5275262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6">
            <a:extLst>
              <a:ext uri="{FF2B5EF4-FFF2-40B4-BE49-F238E27FC236}">
                <a16:creationId xmlns:a16="http://schemas.microsoft.com/office/drawing/2014/main" id="{A47A0179-0430-4171-A336-5B3C0881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证明：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ABE754A7-7CDD-4669-B247-10F3CC5D89F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F539EE-0D3F-4AAB-A96F-D8A039A6594B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3011" name="灯片编号占位符 2">
            <a:extLst>
              <a:ext uri="{FF2B5EF4-FFF2-40B4-BE49-F238E27FC236}">
                <a16:creationId xmlns:a16="http://schemas.microsoft.com/office/drawing/2014/main" id="{4282F8E5-1DB6-402B-9B66-B56A2BC4F840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F81787B-5849-4692-BA3B-3AA5E1953F75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/>
          </a:p>
        </p:txBody>
      </p:sp>
      <p:graphicFrame>
        <p:nvGraphicFramePr>
          <p:cNvPr id="43012" name="Object 2">
            <a:extLst>
              <a:ext uri="{FF2B5EF4-FFF2-40B4-BE49-F238E27FC236}">
                <a16:creationId xmlns:a16="http://schemas.microsoft.com/office/drawing/2014/main" id="{97139AA4-EFE6-490F-B660-066CC7B4E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1196975"/>
          <a:ext cx="30448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7266" imgH="362070" progId="Equation.DSMT4">
                  <p:embed/>
                </p:oleObj>
              </mc:Choice>
              <mc:Fallback>
                <p:oleObj name="Equation" r:id="rId2" imgW="165726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196975"/>
                        <a:ext cx="30448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3">
            <a:extLst>
              <a:ext uri="{FF2B5EF4-FFF2-40B4-BE49-F238E27FC236}">
                <a16:creationId xmlns:a16="http://schemas.microsoft.com/office/drawing/2014/main" id="{46724350-8DAC-4C0D-9822-ABA37353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平均磁场能量密度</a:t>
            </a:r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00D89BEF-21B9-4A34-9188-8687F9F2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268413"/>
            <a:ext cx="2232025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求解时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无需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写出场源量的瞬时表达式！</a:t>
            </a:r>
          </a:p>
        </p:txBody>
      </p:sp>
      <p:graphicFrame>
        <p:nvGraphicFramePr>
          <p:cNvPr id="43015" name="Object 2">
            <a:extLst>
              <a:ext uri="{FF2B5EF4-FFF2-40B4-BE49-F238E27FC236}">
                <a16:creationId xmlns:a16="http://schemas.microsoft.com/office/drawing/2014/main" id="{191964F1-8738-4217-B9DA-CDEB00C2E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420938"/>
          <a:ext cx="4608513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9754" imgH="2228850" progId="Equation.DSMT4">
                  <p:embed/>
                </p:oleObj>
              </mc:Choice>
              <mc:Fallback>
                <p:oleObj name="Equation" r:id="rId4" imgW="2609754" imgH="22288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20938"/>
                        <a:ext cx="4608513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6">
            <a:extLst>
              <a:ext uri="{FF2B5EF4-FFF2-40B4-BE49-F238E27FC236}">
                <a16:creationId xmlns:a16="http://schemas.microsoft.com/office/drawing/2014/main" id="{1CD903A5-3545-477D-9740-3117EFC7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891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证明：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2D3E0F10-9B14-4685-BA55-18BE2A10BD6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737CD90-F63B-4BFD-BB31-2A3405A7120B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44035" name="灯片编号占位符 2">
            <a:extLst>
              <a:ext uri="{FF2B5EF4-FFF2-40B4-BE49-F238E27FC236}">
                <a16:creationId xmlns:a16="http://schemas.microsoft.com/office/drawing/2014/main" id="{ECF7515D-BD4E-49F6-9632-CD903DB68246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ED1505-92E8-499D-8BA0-EAAB58DFF20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/>
          </a:p>
        </p:txBody>
      </p:sp>
      <p:graphicFrame>
        <p:nvGraphicFramePr>
          <p:cNvPr id="44036" name="Object 2">
            <a:extLst>
              <a:ext uri="{FF2B5EF4-FFF2-40B4-BE49-F238E27FC236}">
                <a16:creationId xmlns:a16="http://schemas.microsoft.com/office/drawing/2014/main" id="{1279072B-8DF5-46A9-B71C-6BA541E6A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125538"/>
          <a:ext cx="32400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6001" imgH="362070" progId="Equation.DSMT4">
                  <p:embed/>
                </p:oleObj>
              </mc:Choice>
              <mc:Fallback>
                <p:oleObj name="Equation" r:id="rId2" imgW="1486001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32400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3">
            <a:extLst>
              <a:ext uri="{FF2B5EF4-FFF2-40B4-BE49-F238E27FC236}">
                <a16:creationId xmlns:a16="http://schemas.microsoft.com/office/drawing/2014/main" id="{81D868C5-3D16-4FB7-816E-6B3490CC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平均焦耳损耗功率密度</a:t>
            </a:r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942C5146-CB11-46A1-B1EE-C53F1A80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268413"/>
            <a:ext cx="2232025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求解时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无需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写出场源量的瞬时表达式！</a:t>
            </a:r>
          </a:p>
        </p:txBody>
      </p:sp>
      <p:graphicFrame>
        <p:nvGraphicFramePr>
          <p:cNvPr id="44039" name="Object 2">
            <a:extLst>
              <a:ext uri="{FF2B5EF4-FFF2-40B4-BE49-F238E27FC236}">
                <a16:creationId xmlns:a16="http://schemas.microsoft.com/office/drawing/2014/main" id="{9952612B-29E0-4E94-9EC2-0E2E33F47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92375"/>
          <a:ext cx="4284663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1666" imgH="2228850" progId="Equation.DSMT4">
                  <p:embed/>
                </p:oleObj>
              </mc:Choice>
              <mc:Fallback>
                <p:oleObj name="Equation" r:id="rId4" imgW="2571666" imgH="22288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4284663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6">
            <a:extLst>
              <a:ext uri="{FF2B5EF4-FFF2-40B4-BE49-F238E27FC236}">
                <a16:creationId xmlns:a16="http://schemas.microsoft.com/office/drawing/2014/main" id="{2E811D66-AAA9-44A9-9AD7-7C2BD97E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891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证明：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 descr="新闻纸">
            <a:extLst>
              <a:ext uri="{FF2B5EF4-FFF2-40B4-BE49-F238E27FC236}">
                <a16:creationId xmlns:a16="http://schemas.microsoft.com/office/drawing/2014/main" id="{E553BA9B-5197-49FC-97AA-023E7DDD033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547813" y="1773238"/>
            <a:ext cx="6503987" cy="1820862"/>
          </a:xfr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FF33CC"/>
            </a:solidFill>
            <a:miter lim="800000"/>
            <a:headEnd/>
            <a:tailEnd/>
          </a:ln>
        </p:spPr>
        <p:txBody>
          <a:bodyPr tIns="360000"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99"/>
                </a:solidFill>
                <a:ea typeface="黑体" panose="02010609060101010101" pitchFamily="49" charset="-122"/>
              </a:rPr>
              <a:t>时谐电磁问题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99"/>
                </a:solidFill>
                <a:ea typeface="黑体" panose="02010609060101010101" pitchFamily="49" charset="-122"/>
              </a:rPr>
              <a:t>能量与功率计算体验</a:t>
            </a:r>
            <a:endParaRPr lang="en-US" altLang="zh-CN" sz="44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pic>
        <p:nvPicPr>
          <p:cNvPr id="45059" name="Picture 7">
            <a:extLst>
              <a:ext uri="{FF2B5EF4-FFF2-40B4-BE49-F238E27FC236}">
                <a16:creationId xmlns:a16="http://schemas.microsoft.com/office/drawing/2014/main" id="{A37FF677-BB22-42B9-BCFE-A26D82B8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81025"/>
            <a:ext cx="39608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31">
            <a:extLst>
              <a:ext uri="{FF2B5EF4-FFF2-40B4-BE49-F238E27FC236}">
                <a16:creationId xmlns:a16="http://schemas.microsoft.com/office/drawing/2014/main" id="{401D7431-1E59-4E82-9C08-434082596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2060575"/>
            <a:ext cx="0" cy="215900"/>
          </a:xfrm>
          <a:prstGeom prst="line">
            <a:avLst/>
          </a:prstGeom>
          <a:noFill/>
          <a:ln w="857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AutoShape 6">
            <a:extLst>
              <a:ext uri="{FF2B5EF4-FFF2-40B4-BE49-F238E27FC236}">
                <a16:creationId xmlns:a16="http://schemas.microsoft.com/office/drawing/2014/main" id="{F2F5FD67-9694-4BE0-BFAF-2F46934B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27413"/>
            <a:ext cx="287337" cy="647700"/>
          </a:xfrm>
          <a:prstGeom prst="downArrow">
            <a:avLst>
              <a:gd name="adj1" fmla="val 50000"/>
              <a:gd name="adj2" fmla="val 5635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196" name="AutoShape 28">
            <a:extLst>
              <a:ext uri="{FF2B5EF4-FFF2-40B4-BE49-F238E27FC236}">
                <a16:creationId xmlns:a16="http://schemas.microsoft.com/office/drawing/2014/main" id="{E4DA48F3-8492-4BE2-A07A-EB03CD7E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427413"/>
            <a:ext cx="287338" cy="647700"/>
          </a:xfrm>
          <a:prstGeom prst="downArrow">
            <a:avLst>
              <a:gd name="adj1" fmla="val 50000"/>
              <a:gd name="adj2" fmla="val 5635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197" name="灯片编号占位符 3">
            <a:extLst>
              <a:ext uri="{FF2B5EF4-FFF2-40B4-BE49-F238E27FC236}">
                <a16:creationId xmlns:a16="http://schemas.microsoft.com/office/drawing/2014/main" id="{A8C4C656-DAB3-45E1-A312-9A370B33D2B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2525E7-5E11-4315-8CD2-76B51B74733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8198" name="灯片编号占位符 4">
            <a:extLst>
              <a:ext uri="{FF2B5EF4-FFF2-40B4-BE49-F238E27FC236}">
                <a16:creationId xmlns:a16="http://schemas.microsoft.com/office/drawing/2014/main" id="{4352F7DA-C636-4FBA-A6CF-EBC1D764D28F}"/>
              </a:ext>
            </a:extLst>
          </p:cNvPr>
          <p:cNvSpPr txBox="1">
            <a:spLocks noGrp="1"/>
          </p:cNvSpPr>
          <p:nvPr/>
        </p:nvSpPr>
        <p:spPr bwMode="auto">
          <a:xfrm>
            <a:off x="7667625" y="0"/>
            <a:ext cx="1343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A67949F-2CFC-438C-AFB3-774240831B88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7E4AF4DF-A8EF-4B6B-BD27-35F069FC8C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76250"/>
            <a:ext cx="8229600" cy="649288"/>
          </a:xfr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99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分类求解电磁问题</a:t>
            </a:r>
          </a:p>
        </p:txBody>
      </p:sp>
      <p:sp>
        <p:nvSpPr>
          <p:cNvPr id="8200" name="Text Box 5">
            <a:extLst>
              <a:ext uri="{FF2B5EF4-FFF2-40B4-BE49-F238E27FC236}">
                <a16:creationId xmlns:a16="http://schemas.microsoft.com/office/drawing/2014/main" id="{E732CE2F-2C9B-46C8-AB39-D1C072592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79713"/>
            <a:ext cx="2592388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40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8201" name="Text Box 7">
            <a:extLst>
              <a:ext uri="{FF2B5EF4-FFF2-40B4-BE49-F238E27FC236}">
                <a16:creationId xmlns:a16="http://schemas.microsoft.com/office/drawing/2014/main" id="{BD04CE75-57B7-456C-A169-7B406FF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35438"/>
            <a:ext cx="2592388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静态电磁场</a:t>
            </a:r>
          </a:p>
        </p:txBody>
      </p:sp>
      <p:graphicFrame>
        <p:nvGraphicFramePr>
          <p:cNvPr id="8202" name="Object 21">
            <a:extLst>
              <a:ext uri="{FF2B5EF4-FFF2-40B4-BE49-F238E27FC236}">
                <a16:creationId xmlns:a16="http://schemas.microsoft.com/office/drawing/2014/main" id="{4FE1E9B6-EF18-4D68-A8AC-80C2CBB8309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24075" y="2851150"/>
          <a:ext cx="7477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8918" imgH="393529" progId="Equation.DSMT4">
                  <p:embed/>
                </p:oleObj>
              </mc:Choice>
              <mc:Fallback>
                <p:oleObj name="Equation" r:id="rId2" imgW="418918" imgH="393529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1150"/>
                        <a:ext cx="7477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24">
            <a:extLst>
              <a:ext uri="{FF2B5EF4-FFF2-40B4-BE49-F238E27FC236}">
                <a16:creationId xmlns:a16="http://schemas.microsoft.com/office/drawing/2014/main" id="{E59F25CB-2F74-44F3-9913-31E3D81C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779713"/>
            <a:ext cx="2592388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40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8204" name="Object 27">
            <a:extLst>
              <a:ext uri="{FF2B5EF4-FFF2-40B4-BE49-F238E27FC236}">
                <a16:creationId xmlns:a16="http://schemas.microsoft.com/office/drawing/2014/main" id="{570A5E17-099C-4EA4-88EA-6199CEB59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779713"/>
          <a:ext cx="7191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8918" imgH="393529" progId="Equation.DSMT4">
                  <p:embed/>
                </p:oleObj>
              </mc:Choice>
              <mc:Fallback>
                <p:oleObj name="Equation" r:id="rId4" imgW="418918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779713"/>
                        <a:ext cx="7191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29">
            <a:extLst>
              <a:ext uri="{FF2B5EF4-FFF2-40B4-BE49-F238E27FC236}">
                <a16:creationId xmlns:a16="http://schemas.microsoft.com/office/drawing/2014/main" id="{C572D60D-6E38-4334-BDE1-2DE3D90F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49725"/>
            <a:ext cx="2592388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电磁波</a:t>
            </a:r>
          </a:p>
        </p:txBody>
      </p:sp>
      <p:sp>
        <p:nvSpPr>
          <p:cNvPr id="8206" name="Text Box 30">
            <a:extLst>
              <a:ext uri="{FF2B5EF4-FFF2-40B4-BE49-F238E27FC236}">
                <a16:creationId xmlns:a16="http://schemas.microsoft.com/office/drawing/2014/main" id="{AEE2A1F4-3AD2-4E50-8EB8-9AB70F81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628775"/>
            <a:ext cx="2592387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按时间变化情况</a:t>
            </a:r>
          </a:p>
        </p:txBody>
      </p:sp>
      <p:sp>
        <p:nvSpPr>
          <p:cNvPr id="8207" name="Line 32">
            <a:extLst>
              <a:ext uri="{FF2B5EF4-FFF2-40B4-BE49-F238E27FC236}">
                <a16:creationId xmlns:a16="http://schemas.microsoft.com/office/drawing/2014/main" id="{6E41410B-DD2E-4508-A3C5-83177DA6A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276475"/>
            <a:ext cx="4176712" cy="269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AutoShape 33">
            <a:extLst>
              <a:ext uri="{FF2B5EF4-FFF2-40B4-BE49-F238E27FC236}">
                <a16:creationId xmlns:a16="http://schemas.microsoft.com/office/drawing/2014/main" id="{6D0FD357-8443-4F21-B717-BC97F8DD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276475"/>
            <a:ext cx="215900" cy="503238"/>
          </a:xfrm>
          <a:prstGeom prst="downArrow">
            <a:avLst>
              <a:gd name="adj1" fmla="val 50546"/>
              <a:gd name="adj2" fmla="val 5765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209" name="AutoShape 36">
            <a:extLst>
              <a:ext uri="{FF2B5EF4-FFF2-40B4-BE49-F238E27FC236}">
                <a16:creationId xmlns:a16="http://schemas.microsoft.com/office/drawing/2014/main" id="{9B6AABED-B159-4A3B-90EF-80725244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26841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210" name="AutoShape 33">
            <a:extLst>
              <a:ext uri="{FF2B5EF4-FFF2-40B4-BE49-F238E27FC236}">
                <a16:creationId xmlns:a16="http://schemas.microsoft.com/office/drawing/2014/main" id="{38B504FB-F698-40D1-BEA1-01F376D3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2257425"/>
            <a:ext cx="215900" cy="503238"/>
          </a:xfrm>
          <a:prstGeom prst="downArrow">
            <a:avLst>
              <a:gd name="adj1" fmla="val 50546"/>
              <a:gd name="adj2" fmla="val 5765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68629" name="Picture 21" descr="3D勾图片素材 创意图片">
            <a:extLst>
              <a:ext uri="{FF2B5EF4-FFF2-40B4-BE49-F238E27FC236}">
                <a16:creationId xmlns:a16="http://schemas.microsoft.com/office/drawing/2014/main" id="{31301F96-0599-4D37-BC29-B3BB2F81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r="11372" b="12785"/>
          <a:stretch>
            <a:fillRect/>
          </a:stretch>
        </p:blipFill>
        <p:spPr bwMode="auto">
          <a:xfrm>
            <a:off x="3419475" y="4437063"/>
            <a:ext cx="9350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0" name="Picture 22" descr="u=2454598576,2208575018&amp;fm=26&amp;gp=0">
            <a:extLst>
              <a:ext uri="{FF2B5EF4-FFF2-40B4-BE49-F238E27FC236}">
                <a16:creationId xmlns:a16="http://schemas.microsoft.com/office/drawing/2014/main" id="{DEF4FF26-BD46-4E37-8E0A-B2F701C7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4" t="14166" r="11237" b="19583"/>
          <a:stretch>
            <a:fillRect/>
          </a:stretch>
        </p:blipFill>
        <p:spPr bwMode="auto">
          <a:xfrm>
            <a:off x="7813675" y="4292600"/>
            <a:ext cx="719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1" name="Rectangle 17">
            <a:extLst>
              <a:ext uri="{FF2B5EF4-FFF2-40B4-BE49-F238E27FC236}">
                <a16:creationId xmlns:a16="http://schemas.microsoft.com/office/drawing/2014/main" id="{6797CBC2-37D8-42CD-97F6-9B67F594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28100" cy="6264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C6D9FB0D-ECF6-412F-8289-E271598E955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F977C9D-3C2E-4581-A8B9-50DB868D6199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6084" name="灯片编号占位符 1">
            <a:extLst>
              <a:ext uri="{FF2B5EF4-FFF2-40B4-BE49-F238E27FC236}">
                <a16:creationId xmlns:a16="http://schemas.microsoft.com/office/drawing/2014/main" id="{CD1A2B7F-B1E0-42CD-A551-EEC094DD7448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20EF5C6-F0E4-4F79-A4FE-D3A8B77F73C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E81583D7-CE6E-46B9-AE5F-57E785CF6F9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103438"/>
            <a:ext cx="8053387" cy="533400"/>
            <a:chOff x="158" y="981"/>
            <a:chExt cx="5073" cy="336"/>
          </a:xfrm>
        </p:grpSpPr>
        <p:sp>
          <p:nvSpPr>
            <p:cNvPr id="46096" name="Text Box 7">
              <a:extLst>
                <a:ext uri="{FF2B5EF4-FFF2-40B4-BE49-F238E27FC236}">
                  <a16:creationId xmlns:a16="http://schemas.microsoft.com/office/drawing/2014/main" id="{CEF749A3-ECAA-48C3-8E70-ECFE66F6E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981"/>
              <a:ext cx="507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    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解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（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）由　　　　　　　　得</a:t>
              </a:r>
              <a:endPara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6097" name="Object 8">
              <a:extLst>
                <a:ext uri="{FF2B5EF4-FFF2-40B4-BE49-F238E27FC236}">
                  <a16:creationId xmlns:a16="http://schemas.microsoft.com/office/drawing/2014/main" id="{A8E99F78-30D5-40AF-A0D9-63DDE0E35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8" y="981"/>
            <a:ext cx="14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38121" imgH="218970" progId="Equation.DSMT4">
                    <p:embed/>
                  </p:oleObj>
                </mc:Choice>
                <mc:Fallback>
                  <p:oleObj name="Equation" r:id="rId2" imgW="1038121" imgH="21897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981"/>
                          <a:ext cx="14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0057" name="Object 9">
            <a:extLst>
              <a:ext uri="{FF2B5EF4-FFF2-40B4-BE49-F238E27FC236}">
                <a16:creationId xmlns:a16="http://schemas.microsoft.com/office/drawing/2014/main" id="{AE4AE73B-F0D4-4068-8E05-C6EEFECAE83C}"/>
              </a:ext>
            </a:extLst>
          </p:cNvPr>
          <p:cNvGraphicFramePr>
            <a:graphicFrameLocks/>
          </p:cNvGraphicFramePr>
          <p:nvPr/>
        </p:nvGraphicFramePr>
        <p:xfrm>
          <a:off x="1214438" y="2695575"/>
          <a:ext cx="695642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48078" imgH="847800" progId="Equation.DSMT4">
                  <p:embed/>
                </p:oleObj>
              </mc:Choice>
              <mc:Fallback>
                <p:oleObj name="Equation" r:id="rId4" imgW="3248078" imgH="8478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695575"/>
                        <a:ext cx="6956425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58" name="Text Box 10">
            <a:extLst>
              <a:ext uri="{FF2B5EF4-FFF2-40B4-BE49-F238E27FC236}">
                <a16:creationId xmlns:a16="http://schemas.microsoft.com/office/drawing/2014/main" id="{1CA38F47-D7D3-436A-B4F3-D3462B52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48175"/>
            <a:ext cx="70977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）电场和磁场的瞬时值为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0060" name="Object 12">
            <a:extLst>
              <a:ext uri="{FF2B5EF4-FFF2-40B4-BE49-F238E27FC236}">
                <a16:creationId xmlns:a16="http://schemas.microsoft.com/office/drawing/2014/main" id="{E5BF5297-45E7-422C-B828-26BEDAAD07C9}"/>
              </a:ext>
            </a:extLst>
          </p:cNvPr>
          <p:cNvGraphicFramePr>
            <a:graphicFrameLocks/>
          </p:cNvGraphicFramePr>
          <p:nvPr/>
        </p:nvGraphicFramePr>
        <p:xfrm>
          <a:off x="1331913" y="5716588"/>
          <a:ext cx="64531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6921" imgH="390420" progId="Equation.DSMT4">
                  <p:embed/>
                </p:oleObj>
              </mc:Choice>
              <mc:Fallback>
                <p:oleObj name="Equation" r:id="rId6" imgW="2866921" imgH="39042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16588"/>
                        <a:ext cx="64531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62" name="Object 14">
            <a:extLst>
              <a:ext uri="{FF2B5EF4-FFF2-40B4-BE49-F238E27FC236}">
                <a16:creationId xmlns:a16="http://schemas.microsoft.com/office/drawing/2014/main" id="{B8457BFD-9572-4A1B-85CC-68C901B1E944}"/>
              </a:ext>
            </a:extLst>
          </p:cNvPr>
          <p:cNvGraphicFramePr>
            <a:graphicFrameLocks/>
          </p:cNvGraphicFramePr>
          <p:nvPr/>
        </p:nvGraphicFramePr>
        <p:xfrm>
          <a:off x="1362075" y="5032375"/>
          <a:ext cx="59769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90845" imgH="238140" progId="Equation.DSMT4">
                  <p:embed/>
                </p:oleObj>
              </mc:Choice>
              <mc:Fallback>
                <p:oleObj name="Equation" r:id="rId8" imgW="2590845" imgH="23814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032375"/>
                        <a:ext cx="59769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>
            <a:extLst>
              <a:ext uri="{FF2B5EF4-FFF2-40B4-BE49-F238E27FC236}">
                <a16:creationId xmlns:a16="http://schemas.microsoft.com/office/drawing/2014/main" id="{4A58CDDE-62EE-4566-BB7B-77F9D5C8D5C3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9088438" cy="1654175"/>
            <a:chOff x="0" y="183"/>
            <a:chExt cx="5725" cy="1042"/>
          </a:xfrm>
        </p:grpSpPr>
        <p:sp>
          <p:nvSpPr>
            <p:cNvPr id="46091" name="Text Box 4">
              <a:extLst>
                <a:ext uri="{FF2B5EF4-FFF2-40B4-BE49-F238E27FC236}">
                  <a16:creationId xmlns:a16="http://schemas.microsoft.com/office/drawing/2014/main" id="{BD99CDF5-AFE4-4831-935F-A2C6BEADA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3"/>
              <a:ext cx="5725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4.5.4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　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已知无源的自由空间中，电磁场的电场强度复矢量为　　　　　　    ，其中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 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为常数。求：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（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）磁场强度复矢量</a:t>
              </a:r>
              <a:r>
                <a:rPr kumimoji="1" lang="zh-CN" altLang="en-US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；（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）瞬时坡印廷矢量</a:t>
              </a:r>
              <a:r>
                <a:rPr kumimoji="1" lang="zh-CN" altLang="en-US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；（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3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）平均坡印廷矢量 </a:t>
              </a:r>
              <a:r>
                <a:rPr kumimoji="1" lang="zh-CN" altLang="en-US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    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。</a:t>
              </a:r>
            </a:p>
          </p:txBody>
        </p:sp>
        <p:graphicFrame>
          <p:nvGraphicFramePr>
            <p:cNvPr id="46092" name="Object 5">
              <a:extLst>
                <a:ext uri="{FF2B5EF4-FFF2-40B4-BE49-F238E27FC236}">
                  <a16:creationId xmlns:a16="http://schemas.microsoft.com/office/drawing/2014/main" id="{3DB52C0C-DF1C-4673-9B24-CB524C4A2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" y="572"/>
            <a:ext cx="134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81123" imgH="228690" progId="Equation.DSMT4">
                    <p:embed/>
                  </p:oleObj>
                </mc:Choice>
                <mc:Fallback>
                  <p:oleObj name="Equation" r:id="rId10" imgW="981123" imgH="2286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572"/>
                          <a:ext cx="134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6">
              <a:extLst>
                <a:ext uri="{FF2B5EF4-FFF2-40B4-BE49-F238E27FC236}">
                  <a16:creationId xmlns:a16="http://schemas.microsoft.com/office/drawing/2014/main" id="{68DD6CFC-39DD-4F91-BF5B-A355FF2AE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4" y="899"/>
            <a:ext cx="18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4812" imgH="180900" progId="Equation.DSMT4">
                    <p:embed/>
                  </p:oleObj>
                </mc:Choice>
                <mc:Fallback>
                  <p:oleObj name="Equation" r:id="rId12" imgW="104812" imgH="180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899"/>
                          <a:ext cx="18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17">
              <a:extLst>
                <a:ext uri="{FF2B5EF4-FFF2-40B4-BE49-F238E27FC236}">
                  <a16:creationId xmlns:a16="http://schemas.microsoft.com/office/drawing/2014/main" id="{7FE41399-4A5D-4FD8-B589-E2810C568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890"/>
            <a:ext cx="28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0989" imgH="218970" progId="Equation.DSMT4">
                    <p:embed/>
                  </p:oleObj>
                </mc:Choice>
                <mc:Fallback>
                  <p:oleObj name="Equation" r:id="rId14" imgW="180989" imgH="21897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890"/>
                          <a:ext cx="28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5" name="Object 18">
              <a:extLst>
                <a:ext uri="{FF2B5EF4-FFF2-40B4-BE49-F238E27FC236}">
                  <a16:creationId xmlns:a16="http://schemas.microsoft.com/office/drawing/2014/main" id="{5AAC4B4B-6C46-4657-8EA2-24E482F59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" y="862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2900" imgH="162000" progId="Equation.DSMT4">
                    <p:embed/>
                  </p:oleObj>
                </mc:Choice>
                <mc:Fallback>
                  <p:oleObj name="Equation" r:id="rId16" imgW="142900" imgH="162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" y="862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9" name="Rectangle 11">
            <a:extLst>
              <a:ext uri="{FF2B5EF4-FFF2-40B4-BE49-F238E27FC236}">
                <a16:creationId xmlns:a16="http://schemas.microsoft.com/office/drawing/2014/main" id="{959E0186-4B5B-4A2E-95EA-774F6054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3375"/>
            <a:ext cx="8677275" cy="6264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10800000" wrap="none" lIns="0" tIns="0" rIns="0" bIns="0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1E289323-ED11-4E6B-9F3D-89593B4E334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D352263-64D6-49A9-BED7-E4DA8B8C50E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4BEEECF0-CF87-46BB-87BD-543FBA2760DB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A1646F4-225D-44B2-84C8-A43DF06AE4C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771074" name="Text Box 2">
            <a:extLst>
              <a:ext uri="{FF2B5EF4-FFF2-40B4-BE49-F238E27FC236}">
                <a16:creationId xmlns:a16="http://schemas.microsoft.com/office/drawing/2014/main" id="{E01628E5-89AC-4F57-98AB-B4806B56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2359025"/>
            <a:ext cx="8582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）平均坡印廷矢量为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1075" name="Object 3">
            <a:extLst>
              <a:ext uri="{FF2B5EF4-FFF2-40B4-BE49-F238E27FC236}">
                <a16:creationId xmlns:a16="http://schemas.microsoft.com/office/drawing/2014/main" id="{23A07948-8A24-4978-A19C-D6E974A7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05949"/>
              </p:ext>
            </p:extLst>
          </p:nvPr>
        </p:nvGraphicFramePr>
        <p:xfrm>
          <a:off x="2365375" y="2782888"/>
          <a:ext cx="49863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914400" progId="Equation.DSMT4">
                  <p:embed/>
                </p:oleObj>
              </mc:Choice>
              <mc:Fallback>
                <p:oleObj name="Equation" r:id="rId2" imgW="245088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782888"/>
                        <a:ext cx="4986338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6" name="Object 4">
            <a:extLst>
              <a:ext uri="{FF2B5EF4-FFF2-40B4-BE49-F238E27FC236}">
                <a16:creationId xmlns:a16="http://schemas.microsoft.com/office/drawing/2014/main" id="{9DA3E732-8276-4F36-B712-3C8BF4F47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814888"/>
          <a:ext cx="6237287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3812" imgH="828630" progId="Equation.DSMT4">
                  <p:embed/>
                </p:oleObj>
              </mc:Choice>
              <mc:Fallback>
                <p:oleObj name="Equation" r:id="rId4" imgW="3133812" imgH="8286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14888"/>
                        <a:ext cx="6237287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77" name="Text Box 5">
            <a:extLst>
              <a:ext uri="{FF2B5EF4-FFF2-40B4-BE49-F238E27FC236}">
                <a16:creationId xmlns:a16="http://schemas.microsoft.com/office/drawing/2014/main" id="{9EA7792F-B097-45F7-8B19-F9E5AAD1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375150"/>
            <a:ext cx="34559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或直接积分，得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1080" name="Text Box 8">
            <a:extLst>
              <a:ext uri="{FF2B5EF4-FFF2-40B4-BE49-F238E27FC236}">
                <a16:creationId xmlns:a16="http://schemas.microsoft.com/office/drawing/2014/main" id="{E5041FFD-74E7-447B-A5DC-3F8E0535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04813"/>
            <a:ext cx="8610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瞬时坡印廷矢量为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1081" name="Object 9">
            <a:extLst>
              <a:ext uri="{FF2B5EF4-FFF2-40B4-BE49-F238E27FC236}">
                <a16:creationId xmlns:a16="http://schemas.microsoft.com/office/drawing/2014/main" id="{E1A05966-9F9F-49E0-BCA1-EF21F8FF7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485900"/>
          <a:ext cx="32162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62010" imgH="428760" progId="Equation.DSMT4">
                  <p:embed/>
                </p:oleObj>
              </mc:Choice>
              <mc:Fallback>
                <p:oleObj name="Equation" r:id="rId6" imgW="1362010" imgH="428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5900"/>
                        <a:ext cx="32162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2" name="Object 10">
            <a:extLst>
              <a:ext uri="{FF2B5EF4-FFF2-40B4-BE49-F238E27FC236}">
                <a16:creationId xmlns:a16="http://schemas.microsoft.com/office/drawing/2014/main" id="{3D3F1011-2473-4289-B04C-D6974ABEB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836613"/>
          <a:ext cx="6816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6167" imgH="390420" progId="Equation.DSMT4">
                  <p:embed/>
                </p:oleObj>
              </mc:Choice>
              <mc:Fallback>
                <p:oleObj name="Equation" r:id="rId8" imgW="3286167" imgH="3904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836613"/>
                        <a:ext cx="6816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4" grpId="0" autoUpdateAnimBg="0"/>
      <p:bldP spid="771077" grpId="0" autoUpdateAnimBg="0"/>
      <p:bldP spid="77108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BB7EB53A-06DC-40DF-973E-231C4694B4B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62958E-4E31-4CB3-947A-0C2D7F2250A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468570B-CC58-4120-B6C7-326F315E6A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79663" y="411163"/>
            <a:ext cx="4424362" cy="62071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33CC"/>
                </a:solidFill>
                <a:ea typeface="黑体" panose="02010609060101010101" pitchFamily="49" charset="-122"/>
              </a:rPr>
              <a:t>总  结</a:t>
            </a: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62DD6EEF-37BD-45FD-BD7C-FF19B3AB1F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" y="1006475"/>
            <a:ext cx="808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5F7AE70E-D082-4261-984E-49A0DA25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48134" name="AutoShape 6">
            <a:extLst>
              <a:ext uri="{FF2B5EF4-FFF2-40B4-BE49-F238E27FC236}">
                <a16:creationId xmlns:a16="http://schemas.microsoft.com/office/drawing/2014/main" id="{248389E0-DB17-4BB1-915C-1A1C5777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48135" name="Rectangle 2">
            <a:extLst>
              <a:ext uri="{FF2B5EF4-FFF2-40B4-BE49-F238E27FC236}">
                <a16:creationId xmlns:a16="http://schemas.microsoft.com/office/drawing/2014/main" id="{C5F9D90B-4651-4116-AB7F-B9066113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81075"/>
            <a:ext cx="5545137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一、电磁波求解方法</a:t>
            </a:r>
          </a:p>
        </p:txBody>
      </p:sp>
      <p:grpSp>
        <p:nvGrpSpPr>
          <p:cNvPr id="48136" name="组合 36">
            <a:extLst>
              <a:ext uri="{FF2B5EF4-FFF2-40B4-BE49-F238E27FC236}">
                <a16:creationId xmlns:a16="http://schemas.microsoft.com/office/drawing/2014/main" id="{C8A86482-B846-45AE-A47F-0DDF6579F55B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700213"/>
            <a:ext cx="8010525" cy="4321175"/>
            <a:chOff x="738188" y="2205038"/>
            <a:chExt cx="8010525" cy="4321175"/>
          </a:xfrm>
        </p:grpSpPr>
        <p:sp>
          <p:nvSpPr>
            <p:cNvPr id="48137" name="Rectangle 43">
              <a:extLst>
                <a:ext uri="{FF2B5EF4-FFF2-40B4-BE49-F238E27FC236}">
                  <a16:creationId xmlns:a16="http://schemas.microsoft.com/office/drawing/2014/main" id="{B29B0B9A-477B-4B35-8F78-2A940C31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2206625"/>
              <a:ext cx="7272338" cy="4319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ea typeface="仿宋_GB2312" pitchFamily="49" charset="-122"/>
              </a:endParaRPr>
            </a:p>
          </p:txBody>
        </p:sp>
        <p:sp>
          <p:nvSpPr>
            <p:cNvPr id="48138" name="Rectangle 12">
              <a:extLst>
                <a:ext uri="{FF2B5EF4-FFF2-40B4-BE49-F238E27FC236}">
                  <a16:creationId xmlns:a16="http://schemas.microsoft.com/office/drawing/2014/main" id="{35B3D2D3-C7B3-4492-BCB8-FBA8524D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294188"/>
              <a:ext cx="39592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 复数量方程；瞬时量与复数量的关系：</a:t>
              </a:r>
            </a:p>
          </p:txBody>
        </p:sp>
        <p:sp>
          <p:nvSpPr>
            <p:cNvPr id="48139" name="Rectangle 10" descr="新闻纸">
              <a:extLst>
                <a:ext uri="{FF2B5EF4-FFF2-40B4-BE49-F238E27FC236}">
                  <a16:creationId xmlns:a16="http://schemas.microsoft.com/office/drawing/2014/main" id="{A25013B9-6602-4435-999F-4646B6B0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" y="2206625"/>
              <a:ext cx="792163" cy="431958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>
                <a:ea typeface="仿宋_GB2312" pitchFamily="49" charset="-122"/>
              </a:endParaRPr>
            </a:p>
          </p:txBody>
        </p:sp>
        <p:graphicFrame>
          <p:nvGraphicFramePr>
            <p:cNvPr id="48140" name="Object 7">
              <a:extLst>
                <a:ext uri="{FF2B5EF4-FFF2-40B4-BE49-F238E27FC236}">
                  <a16:creationId xmlns:a16="http://schemas.microsoft.com/office/drawing/2014/main" id="{FE719B6C-D26D-4F3D-A30E-BC192EDFF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4075" y="3070225"/>
            <a:ext cx="16541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57300" imgH="362070" progId="Equation.DSMT4">
                    <p:embed/>
                  </p:oleObj>
                </mc:Choice>
                <mc:Fallback>
                  <p:oleObj name="Equation" r:id="rId3" imgW="1057300" imgH="36207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3070225"/>
                          <a:ext cx="165417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9">
              <a:extLst>
                <a:ext uri="{FF2B5EF4-FFF2-40B4-BE49-F238E27FC236}">
                  <a16:creationId xmlns:a16="http://schemas.microsoft.com/office/drawing/2014/main" id="{B6DC19AD-C1BC-4198-A2C0-8336CC5C1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5025" y="3633788"/>
            <a:ext cx="17653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05012" imgH="390420" progId="Equation.DSMT4">
                    <p:embed/>
                  </p:oleObj>
                </mc:Choice>
                <mc:Fallback>
                  <p:oleObj name="Equation" r:id="rId5" imgW="1305012" imgH="3904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025" y="3633788"/>
                          <a:ext cx="176530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F8E5CA25-C47F-4817-B7FF-EAA991E3F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2206625"/>
              <a:ext cx="3382963" cy="8048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180000" rIns="0" bIns="0"/>
            <a:lstStyle>
              <a:lvl1pPr marL="342900" indent="-3429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fontAlgn="b" latinLnBrk="1" hangingPunct="1">
                <a:lnSpc>
                  <a:spcPct val="60000"/>
                </a:lnSpc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无耗</a:t>
              </a: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均匀媒质空间</a:t>
              </a:r>
            </a:p>
            <a:p>
              <a:pPr algn="ctr" eaLnBrk="1" fontAlgn="b" latinLnBrk="1" hangingPunct="1">
                <a:lnSpc>
                  <a:spcPct val="60000"/>
                </a:lnSpc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时变</a:t>
              </a: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电磁波求解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1E0CD056-0830-41B2-88C9-FCE8B72AB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2208213"/>
              <a:ext cx="3889375" cy="806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180000" rIns="0" bIns="0"/>
            <a:lstStyle>
              <a:lvl1pPr marL="342900" indent="-3429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无耗</a:t>
              </a:r>
              <a:r>
                <a:rPr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</a:t>
              </a:r>
              <a:r>
                <a: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有耗</a:t>
              </a: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均匀媒质空间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时谐</a:t>
              </a: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电磁波</a:t>
              </a:r>
            </a:p>
          </p:txBody>
        </p:sp>
        <p:graphicFrame>
          <p:nvGraphicFramePr>
            <p:cNvPr id="48144" name="Object 5">
              <a:extLst>
                <a:ext uri="{FF2B5EF4-FFF2-40B4-BE49-F238E27FC236}">
                  <a16:creationId xmlns:a16="http://schemas.microsoft.com/office/drawing/2014/main" id="{0F497FC8-D03C-43A1-AF79-F4AB7F91AB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2363" y="3141663"/>
            <a:ext cx="151288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95221" imgH="200070" progId="Equation.DSMT4">
                    <p:embed/>
                  </p:oleObj>
                </mc:Choice>
                <mc:Fallback>
                  <p:oleObj name="Equation" r:id="rId7" imgW="895221" imgH="20007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3141663"/>
                          <a:ext cx="151288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6">
              <a:extLst>
                <a:ext uri="{FF2B5EF4-FFF2-40B4-BE49-F238E27FC236}">
                  <a16:creationId xmlns:a16="http://schemas.microsoft.com/office/drawing/2014/main" id="{CFC9657B-CAC3-4FED-8D0C-B01AEB55D2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4113" y="3749675"/>
            <a:ext cx="169545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24023" imgH="200070" progId="Equation.DSMT4">
                    <p:embed/>
                  </p:oleObj>
                </mc:Choice>
                <mc:Fallback>
                  <p:oleObj name="Equation" r:id="rId9" imgW="1124023" imgH="20007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113" y="3749675"/>
                          <a:ext cx="169545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DBB1D759-BDDF-4952-9772-23DF4ABC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650" y="2298700"/>
              <a:ext cx="365125" cy="7191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lIns="0" tIns="0" rIns="0" bIns="0"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  <p:sp>
          <p:nvSpPr>
            <p:cNvPr id="48147" name="Line 23">
              <a:extLst>
                <a:ext uri="{FF2B5EF4-FFF2-40B4-BE49-F238E27FC236}">
                  <a16:creationId xmlns:a16="http://schemas.microsoft.com/office/drawing/2014/main" id="{6108D997-CBBC-4022-8013-54F48BE23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3644900"/>
              <a:ext cx="792003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48" name="Line 25">
              <a:extLst>
                <a:ext uri="{FF2B5EF4-FFF2-40B4-BE49-F238E27FC236}">
                  <a16:creationId xmlns:a16="http://schemas.microsoft.com/office/drawing/2014/main" id="{453A7891-B8CD-4F4A-A8FE-F98DE894E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650" y="2206625"/>
              <a:ext cx="0" cy="4319588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48149" name="Object 26">
              <a:extLst>
                <a:ext uri="{FF2B5EF4-FFF2-40B4-BE49-F238E27FC236}">
                  <a16:creationId xmlns:a16="http://schemas.microsoft.com/office/drawing/2014/main" id="{3DAE2C97-A649-4BCC-9DD4-F965FCC687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51500" y="4581525"/>
            <a:ext cx="20161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97000" imgH="228600" progId="Equation.DSMT4">
                    <p:embed/>
                  </p:oleObj>
                </mc:Choice>
                <mc:Fallback>
                  <p:oleObj name="Equation" r:id="rId11" imgW="139700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581525"/>
                          <a:ext cx="20161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Rectangle 29">
              <a:extLst>
                <a:ext uri="{FF2B5EF4-FFF2-40B4-BE49-F238E27FC236}">
                  <a16:creationId xmlns:a16="http://schemas.microsoft.com/office/drawing/2014/main" id="{2E487BB3-7EE0-4F47-971D-8686DEE89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738" y="4870450"/>
              <a:ext cx="3975100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 引入   统一表达无耗</a:t>
              </a:r>
              <a:r>
                <a:rPr lang="en-US" altLang="zh-CN" sz="1800">
                  <a:latin typeface="仿宋" panose="02010609060101010101" pitchFamily="49" charset="-122"/>
                  <a:ea typeface="仿宋" panose="02010609060101010101" pitchFamily="49" charset="-122"/>
                </a:rPr>
                <a:t>/</a:t>
              </a: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有耗电介质</a:t>
              </a:r>
            </a:p>
          </p:txBody>
        </p:sp>
        <p:graphicFrame>
          <p:nvGraphicFramePr>
            <p:cNvPr id="48151" name="Object 30">
              <a:extLst>
                <a:ext uri="{FF2B5EF4-FFF2-40B4-BE49-F238E27FC236}">
                  <a16:creationId xmlns:a16="http://schemas.microsoft.com/office/drawing/2014/main" id="{E631C6B2-900C-465C-8E72-153BAD031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06232" y="4853983"/>
            <a:ext cx="261912" cy="362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6232" y="4853983"/>
                          <a:ext cx="261912" cy="362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Line 32">
              <a:extLst>
                <a:ext uri="{FF2B5EF4-FFF2-40B4-BE49-F238E27FC236}">
                  <a16:creationId xmlns:a16="http://schemas.microsoft.com/office/drawing/2014/main" id="{BB6B4C94-58A8-4AA2-A20C-E71900997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76456" y="2206625"/>
              <a:ext cx="0" cy="4319588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53" name="Rectangle 33">
              <a:extLst>
                <a:ext uri="{FF2B5EF4-FFF2-40B4-BE49-F238E27FC236}">
                  <a16:creationId xmlns:a16="http://schemas.microsoft.com/office/drawing/2014/main" id="{49DF06A6-A305-46CD-85EA-6F088EA76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3141663"/>
              <a:ext cx="14859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zh-CN" altLang="en-US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章）</a:t>
              </a:r>
            </a:p>
          </p:txBody>
        </p:sp>
        <p:sp>
          <p:nvSpPr>
            <p:cNvPr id="48154" name="Rectangle 34">
              <a:extLst>
                <a:ext uri="{FF2B5EF4-FFF2-40B4-BE49-F238E27FC236}">
                  <a16:creationId xmlns:a16="http://schemas.microsoft.com/office/drawing/2014/main" id="{FAD2DE4D-0B8E-41D7-B362-B9C07D60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713" y="3783013"/>
              <a:ext cx="889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</a:t>
              </a:r>
            </a:p>
          </p:txBody>
        </p:sp>
        <p:sp>
          <p:nvSpPr>
            <p:cNvPr id="48155" name="Line 35">
              <a:extLst>
                <a:ext uri="{FF2B5EF4-FFF2-40B4-BE49-F238E27FC236}">
                  <a16:creationId xmlns:a16="http://schemas.microsoft.com/office/drawing/2014/main" id="{A1DF966D-641D-4B0D-BBC4-763E56834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6463" y="2205038"/>
              <a:ext cx="33337" cy="4319587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56" name="Line 31">
              <a:extLst>
                <a:ext uri="{FF2B5EF4-FFF2-40B4-BE49-F238E27FC236}">
                  <a16:creationId xmlns:a16="http://schemas.microsoft.com/office/drawing/2014/main" id="{D093E19B-04DC-4EA7-9CF8-CDE47DABC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6526213"/>
              <a:ext cx="7920038" cy="0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57" name="Line 36">
              <a:extLst>
                <a:ext uri="{FF2B5EF4-FFF2-40B4-BE49-F238E27FC236}">
                  <a16:creationId xmlns:a16="http://schemas.microsoft.com/office/drawing/2014/main" id="{C9551987-36D7-4BD1-838D-5D70E3052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650" y="4222750"/>
              <a:ext cx="7920038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58" name="Line 37">
              <a:extLst>
                <a:ext uri="{FF2B5EF4-FFF2-40B4-BE49-F238E27FC236}">
                  <a16:creationId xmlns:a16="http://schemas.microsoft.com/office/drawing/2014/main" id="{47F72B49-EBC4-4CDE-A635-2C3C520E4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650" y="2997200"/>
              <a:ext cx="7920038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59" name="Line 38">
              <a:extLst>
                <a:ext uri="{FF2B5EF4-FFF2-40B4-BE49-F238E27FC236}">
                  <a16:creationId xmlns:a16="http://schemas.microsoft.com/office/drawing/2014/main" id="{91EA116D-E7DC-45C1-85C7-C322093D5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650" y="2206625"/>
              <a:ext cx="7948613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60" name="Rectangle 45">
              <a:extLst>
                <a:ext uri="{FF2B5EF4-FFF2-40B4-BE49-F238E27FC236}">
                  <a16:creationId xmlns:a16="http://schemas.microsoft.com/office/drawing/2014/main" id="{F5CAB929-8EF0-4E42-AE36-5D4E9E24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838" y="4365625"/>
              <a:ext cx="2663825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4400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实数瞬时量方程</a:t>
              </a:r>
              <a:endParaRPr lang="en-US" altLang="zh-CN" sz="1800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161" name="Line 50">
              <a:extLst>
                <a:ext uri="{FF2B5EF4-FFF2-40B4-BE49-F238E27FC236}">
                  <a16:creationId xmlns:a16="http://schemas.microsoft.com/office/drawing/2014/main" id="{2BFA5D5B-CA90-43F6-B638-193ABDE97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650" y="5230813"/>
              <a:ext cx="7920038" cy="0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8162" name="Rectangle 52">
              <a:extLst>
                <a:ext uri="{FF2B5EF4-FFF2-40B4-BE49-F238E27FC236}">
                  <a16:creationId xmlns:a16="http://schemas.microsoft.com/office/drawing/2014/main" id="{CC68D0AD-82CF-439C-BD31-D7E9F1D7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650" y="5302250"/>
              <a:ext cx="3071813" cy="1150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电磁波；波动方程；辅助位（标量电位、矢量磁位）；库仑规范；洛仑兹规范；唯一性定理。</a:t>
              </a:r>
            </a:p>
          </p:txBody>
        </p:sp>
        <p:sp>
          <p:nvSpPr>
            <p:cNvPr id="48163" name="Rectangle 53">
              <a:extLst>
                <a:ext uri="{FF2B5EF4-FFF2-40B4-BE49-F238E27FC236}">
                  <a16:creationId xmlns:a16="http://schemas.microsoft.com/office/drawing/2014/main" id="{9EDC8099-63BC-48AC-B2E0-CDD8C378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392" y="5300663"/>
              <a:ext cx="3887788" cy="57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仿宋" panose="02010609060101010101" pitchFamily="49" charset="-122"/>
                  <a:ea typeface="仿宋" panose="02010609060101010101" pitchFamily="49" charset="-122"/>
                </a:rPr>
                <a:t>时谐量的复数表达；亥姆霍兹方程；复矢量麦克斯韦方程；复介电常数；损耗角正切；良导体；弱导电媒质；能量时间平均的复数计算方法。</a:t>
              </a:r>
            </a:p>
          </p:txBody>
        </p:sp>
        <p:sp>
          <p:nvSpPr>
            <p:cNvPr id="48164" name="Text Box 54">
              <a:extLst>
                <a:ext uri="{FF2B5EF4-FFF2-40B4-BE49-F238E27FC236}">
                  <a16:creationId xmlns:a16="http://schemas.microsoft.com/office/drawing/2014/main" id="{C4A18562-970A-4758-9B21-CB9998C88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3" y="3198813"/>
              <a:ext cx="865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99"/>
                  </a:solidFill>
                  <a:ea typeface="黑体" panose="02010609060101010101" pitchFamily="49" charset="-122"/>
                </a:rPr>
                <a:t>无源区</a:t>
              </a:r>
            </a:p>
          </p:txBody>
        </p:sp>
        <p:sp>
          <p:nvSpPr>
            <p:cNvPr id="48165" name="Text Box 55">
              <a:extLst>
                <a:ext uri="{FF2B5EF4-FFF2-40B4-BE49-F238E27FC236}">
                  <a16:creationId xmlns:a16="http://schemas.microsoft.com/office/drawing/2014/main" id="{F7272563-86D2-4683-B665-4B629C433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88" y="3741738"/>
              <a:ext cx="865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99"/>
                  </a:solidFill>
                  <a:ea typeface="黑体" panose="02010609060101010101" pitchFamily="49" charset="-122"/>
                </a:rPr>
                <a:t>有源区</a:t>
              </a:r>
            </a:p>
          </p:txBody>
        </p:sp>
        <p:sp>
          <p:nvSpPr>
            <p:cNvPr id="48166" name="Text Box 56">
              <a:extLst>
                <a:ext uri="{FF2B5EF4-FFF2-40B4-BE49-F238E27FC236}">
                  <a16:creationId xmlns:a16="http://schemas.microsoft.com/office/drawing/2014/main" id="{A38EE41F-9F88-47F7-AC5B-D5488E2D3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25" y="4508500"/>
              <a:ext cx="793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99"/>
                  </a:solidFill>
                  <a:ea typeface="黑体" panose="02010609060101010101" pitchFamily="49" charset="-122"/>
                </a:rPr>
                <a:t>备   注</a:t>
              </a:r>
            </a:p>
          </p:txBody>
        </p:sp>
        <p:sp>
          <p:nvSpPr>
            <p:cNvPr id="48167" name="Text Box 57">
              <a:extLst>
                <a:ext uri="{FF2B5EF4-FFF2-40B4-BE49-F238E27FC236}">
                  <a16:creationId xmlns:a16="http://schemas.microsoft.com/office/drawing/2014/main" id="{9A8AC25A-16FB-4D1D-BA3C-A93C9F48B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63" y="5589588"/>
              <a:ext cx="865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99"/>
                  </a:solidFill>
                  <a:ea typeface="黑体" panose="02010609060101010101" pitchFamily="49" charset="-122"/>
                </a:rPr>
                <a:t>知识点</a:t>
              </a:r>
            </a:p>
          </p:txBody>
        </p:sp>
        <p:sp>
          <p:nvSpPr>
            <p:cNvPr id="48168" name="Line 58">
              <a:extLst>
                <a:ext uri="{FF2B5EF4-FFF2-40B4-BE49-F238E27FC236}">
                  <a16:creationId xmlns:a16="http://schemas.microsoft.com/office/drawing/2014/main" id="{4731C184-F17A-45F6-AC08-A0ED1DC5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2206625"/>
              <a:ext cx="0" cy="4319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69" name="Object 16">
              <a:extLst>
                <a:ext uri="{FF2B5EF4-FFF2-40B4-BE49-F238E27FC236}">
                  <a16:creationId xmlns:a16="http://schemas.microsoft.com/office/drawing/2014/main" id="{B9986D64-588E-4F1F-A404-3B6034FE3D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59575" y="3827463"/>
            <a:ext cx="11493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6923" imgH="409590" progId="Equation.DSMT4">
                    <p:embed/>
                  </p:oleObj>
                </mc:Choice>
                <mc:Fallback>
                  <p:oleObj name="Equation" r:id="rId15" imgW="1266923" imgH="40959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9575" y="3827463"/>
                          <a:ext cx="11493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0" name="Object 17">
              <a:extLst>
                <a:ext uri="{FF2B5EF4-FFF2-40B4-BE49-F238E27FC236}">
                  <a16:creationId xmlns:a16="http://schemas.microsoft.com/office/drawing/2014/main" id="{C6E1D54B-BB05-4487-8B21-FAD9D594D6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54813" y="3708400"/>
            <a:ext cx="503237" cy="173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99965" imgH="180900" progId="Equation.DSMT4">
                    <p:embed/>
                  </p:oleObj>
                </mc:Choice>
                <mc:Fallback>
                  <p:oleObj name="Equation" r:id="rId17" imgW="599965" imgH="1809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4813" y="3708400"/>
                          <a:ext cx="503237" cy="173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C273299-07E0-481D-AEE1-986B7F46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42300" cy="3457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CE21BC9B-C432-400D-AAE1-CA23F67642E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8522CF-63CB-4963-9C55-458F82755B6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3E90CA5E-92BA-45E7-B98E-4CDEDD58E2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11163"/>
            <a:ext cx="6838950" cy="62071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33CC"/>
                </a:solidFill>
                <a:ea typeface="黑体" panose="02010609060101010101" pitchFamily="49" charset="-122"/>
              </a:rPr>
              <a:t>总  结</a:t>
            </a: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70DD1B27-A3DA-4A9D-8794-A27E2273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825" y="1006475"/>
            <a:ext cx="808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8" name="AutoShape 5">
            <a:extLst>
              <a:ext uri="{FF2B5EF4-FFF2-40B4-BE49-F238E27FC236}">
                <a16:creationId xmlns:a16="http://schemas.microsoft.com/office/drawing/2014/main" id="{A77E89CB-D7B6-46CE-A915-1E1493CA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49159" name="AutoShape 6">
            <a:extLst>
              <a:ext uri="{FF2B5EF4-FFF2-40B4-BE49-F238E27FC236}">
                <a16:creationId xmlns:a16="http://schemas.microsoft.com/office/drawing/2014/main" id="{EAD6C9BF-0892-418D-98E5-05907806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55656" name="Rectangle 8">
            <a:extLst>
              <a:ext uri="{FF2B5EF4-FFF2-40B4-BE49-F238E27FC236}">
                <a16:creationId xmlns:a16="http://schemas.microsoft.com/office/drawing/2014/main" id="{0A4C6A71-DA5B-4B11-AB50-52D8EDE1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1800"/>
            <a:ext cx="8207375" cy="80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tIns="180000" rIns="0" bIns="0" anchor="ctr"/>
          <a:lstStyle>
            <a:lvl1pPr marL="342900" indent="-3429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fontAlgn="b" latinLnBrk="1" hangingPunct="1">
              <a:lnSpc>
                <a:spcPct val="6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玻印廷定理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A40E1D50-DB30-4152-96E3-4561CE7C9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3644900"/>
            <a:ext cx="8207375" cy="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251FCFE6-BFDD-41B3-BBA0-86D5DEB295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2511425"/>
            <a:ext cx="8207375" cy="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64FCB6A3-A691-4B6A-B6D6-366E363A4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701800"/>
            <a:ext cx="0" cy="4319588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770B7911-D5D4-4FB7-BEF1-AE831CC68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225" y="5988050"/>
            <a:ext cx="8145463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98B13FDE-3C5D-4E9C-9373-B610A5806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3" y="1701800"/>
            <a:ext cx="0" cy="4319588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24B544F0-0964-446F-9D31-8ED38879B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724400"/>
            <a:ext cx="8216900" cy="14288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02DDF3D9-8DAD-4B36-BAAB-FDC83CC1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492375"/>
            <a:ext cx="8240712" cy="1905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43C30B2C-F458-49C2-ACE8-81B037B7E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8" y="1692275"/>
            <a:ext cx="8207375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49169" name="Object 10">
            <a:extLst>
              <a:ext uri="{FF2B5EF4-FFF2-40B4-BE49-F238E27FC236}">
                <a16:creationId xmlns:a16="http://schemas.microsoft.com/office/drawing/2014/main" id="{E4F35A0C-0FC0-4508-B1DF-70A80DAF6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97200"/>
          <a:ext cx="26558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57501" imgH="362070" progId="Equation.DSMT4">
                  <p:embed/>
                </p:oleObj>
              </mc:Choice>
              <mc:Fallback>
                <p:oleObj name="Equation" r:id="rId2" imgW="2257501" imgH="36207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26558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7">
            <a:extLst>
              <a:ext uri="{FF2B5EF4-FFF2-40B4-BE49-F238E27FC236}">
                <a16:creationId xmlns:a16="http://schemas.microsoft.com/office/drawing/2014/main" id="{7F37F92D-4775-4D60-94CE-76D335361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1238" y="2997200"/>
          <a:ext cx="3748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9888" imgH="362070" progId="Equation.DSMT4">
                  <p:embed/>
                </p:oleObj>
              </mc:Choice>
              <mc:Fallback>
                <p:oleObj name="Equation" r:id="rId4" imgW="3409888" imgH="3620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2997200"/>
                        <a:ext cx="3748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Rectangle 2">
            <a:extLst>
              <a:ext uri="{FF2B5EF4-FFF2-40B4-BE49-F238E27FC236}">
                <a16:creationId xmlns:a16="http://schemas.microsoft.com/office/drawing/2014/main" id="{5E335D63-2B42-4BBB-BD18-B05B6717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2636838"/>
            <a:ext cx="22685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微分形式</a:t>
            </a:r>
          </a:p>
        </p:txBody>
      </p:sp>
      <p:sp>
        <p:nvSpPr>
          <p:cNvPr id="49172" name="Rectangle 2">
            <a:extLst>
              <a:ext uri="{FF2B5EF4-FFF2-40B4-BE49-F238E27FC236}">
                <a16:creationId xmlns:a16="http://schemas.microsoft.com/office/drawing/2014/main" id="{A8DD9E96-AF89-41D9-961C-234C1CB9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636838"/>
            <a:ext cx="22685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积分形式</a:t>
            </a:r>
          </a:p>
        </p:txBody>
      </p:sp>
      <p:sp>
        <p:nvSpPr>
          <p:cNvPr id="49173" name="Rectangle 2">
            <a:extLst>
              <a:ext uri="{FF2B5EF4-FFF2-40B4-BE49-F238E27FC236}">
                <a16:creationId xmlns:a16="http://schemas.microsoft.com/office/drawing/2014/main" id="{BB6611C4-4AF4-484F-B908-B6C7AF9A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16338"/>
            <a:ext cx="20891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玻印廷矢量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(w/m</a:t>
            </a:r>
            <a:r>
              <a:rPr lang="en-US" altLang="zh-CN" sz="1800" baseline="30000">
                <a:solidFill>
                  <a:schemeClr val="tx2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endParaRPr lang="zh-CN" altLang="en-US" sz="18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174" name="Object 16">
            <a:extLst>
              <a:ext uri="{FF2B5EF4-FFF2-40B4-BE49-F238E27FC236}">
                <a16:creationId xmlns:a16="http://schemas.microsoft.com/office/drawing/2014/main" id="{238FD7A7-D1A5-44E5-997A-57E306178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4170363"/>
          <a:ext cx="10144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8599" imgH="190620" progId="Equation.DSMT4">
                  <p:embed/>
                </p:oleObj>
              </mc:Choice>
              <mc:Fallback>
                <p:oleObj name="Equation" r:id="rId6" imgW="628599" imgH="1906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170363"/>
                        <a:ext cx="10144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Rectangle 2">
            <a:extLst>
              <a:ext uri="{FF2B5EF4-FFF2-40B4-BE49-F238E27FC236}">
                <a16:creationId xmlns:a16="http://schemas.microsoft.com/office/drawing/2014/main" id="{D3A9E69C-0D9B-4618-8880-19555F0D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20891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电磁储能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(J/m</a:t>
            </a:r>
            <a:r>
              <a:rPr lang="en-US" altLang="zh-CN" sz="1800" baseline="30000">
                <a:solidFill>
                  <a:schemeClr val="tx2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endParaRPr lang="zh-CN" altLang="en-US" sz="18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176" name="Object 24">
            <a:extLst>
              <a:ext uri="{FF2B5EF4-FFF2-40B4-BE49-F238E27FC236}">
                <a16:creationId xmlns:a16="http://schemas.microsoft.com/office/drawing/2014/main" id="{D68BA178-89D2-42AC-9E23-9821D0BF1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1425" y="4073525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393529" progId="Equation.DSMT4">
                  <p:embed/>
                </p:oleObj>
              </mc:Choice>
              <mc:Fallback>
                <p:oleObj name="Equation" r:id="rId8" imgW="1002865" imgH="39352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4073525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Rectangle 2">
            <a:extLst>
              <a:ext uri="{FF2B5EF4-FFF2-40B4-BE49-F238E27FC236}">
                <a16:creationId xmlns:a16="http://schemas.microsoft.com/office/drawing/2014/main" id="{80CFE27F-4141-412C-AF47-C2A43224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716338"/>
            <a:ext cx="20891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电场功耗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(w/m</a:t>
            </a:r>
            <a:r>
              <a:rPr lang="en-US" altLang="zh-CN" sz="1800" baseline="30000">
                <a:solidFill>
                  <a:schemeClr val="tx2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endParaRPr lang="zh-CN" altLang="en-US" sz="18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178" name="Object 26">
            <a:extLst>
              <a:ext uri="{FF2B5EF4-FFF2-40B4-BE49-F238E27FC236}">
                <a16:creationId xmlns:a16="http://schemas.microsoft.com/office/drawing/2014/main" id="{012D423F-6E6B-48A7-B862-064FE6E82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202113"/>
          <a:ext cx="431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36" imgH="215713" progId="Equation.DSMT4">
                  <p:embed/>
                </p:oleObj>
              </mc:Choice>
              <mc:Fallback>
                <p:oleObj name="Equation" r:id="rId10" imgW="304536" imgH="21571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02113"/>
                        <a:ext cx="4318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Line 27">
            <a:extLst>
              <a:ext uri="{FF2B5EF4-FFF2-40B4-BE49-F238E27FC236}">
                <a16:creationId xmlns:a16="http://schemas.microsoft.com/office/drawing/2014/main" id="{9CD2AA68-6439-44A4-B08A-DA21F1B20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644900"/>
            <a:ext cx="8216900" cy="14288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49180" name="Rectangle 2">
            <a:extLst>
              <a:ext uri="{FF2B5EF4-FFF2-40B4-BE49-F238E27FC236}">
                <a16:creationId xmlns:a16="http://schemas.microsoft.com/office/drawing/2014/main" id="{42A89DC6-2A36-4A7D-9864-A2B6937F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940300"/>
            <a:ext cx="20891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时谐场能量</a:t>
            </a:r>
            <a:r>
              <a:rPr lang="en-US" altLang="zh-CN" sz="1800">
                <a:solidFill>
                  <a:schemeClr val="tx2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1800">
                <a:solidFill>
                  <a:schemeClr val="tx2"/>
                </a:solidFill>
                <a:ea typeface="黑体" panose="02010609060101010101" pitchFamily="49" charset="-122"/>
              </a:rPr>
              <a:t>功率的时间平均运算</a:t>
            </a:r>
          </a:p>
        </p:txBody>
      </p:sp>
      <p:graphicFrame>
        <p:nvGraphicFramePr>
          <p:cNvPr id="49181" name="Object 4">
            <a:extLst>
              <a:ext uri="{FF2B5EF4-FFF2-40B4-BE49-F238E27FC236}">
                <a16:creationId xmlns:a16="http://schemas.microsoft.com/office/drawing/2014/main" id="{6124BB5E-65C2-4F6C-A0D3-F443A24B5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45125"/>
          <a:ext cx="15986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7266" imgH="362070" progId="Equation.DSMT4">
                  <p:embed/>
                </p:oleObj>
              </mc:Choice>
              <mc:Fallback>
                <p:oleObj name="Equation" r:id="rId12" imgW="1657266" imgH="3620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159861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2">
            <a:extLst>
              <a:ext uri="{FF2B5EF4-FFF2-40B4-BE49-F238E27FC236}">
                <a16:creationId xmlns:a16="http://schemas.microsoft.com/office/drawing/2014/main" id="{B5737966-D74D-4F15-B3B6-630AFD1EA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421313"/>
          <a:ext cx="1833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56" imgH="362070" progId="Equation.DSMT4">
                  <p:embed/>
                </p:oleObj>
              </mc:Choice>
              <mc:Fallback>
                <p:oleObj name="Equation" r:id="rId14" imgW="163835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21313"/>
                        <a:ext cx="18335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2">
            <a:extLst>
              <a:ext uri="{FF2B5EF4-FFF2-40B4-BE49-F238E27FC236}">
                <a16:creationId xmlns:a16="http://schemas.microsoft.com/office/drawing/2014/main" id="{FF92F8C7-60E0-4A16-B7DD-79F168AEC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367338"/>
          <a:ext cx="2108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7266" imgH="362070" progId="Equation.DSMT4">
                  <p:embed/>
                </p:oleObj>
              </mc:Choice>
              <mc:Fallback>
                <p:oleObj name="Equation" r:id="rId16" imgW="165726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67338"/>
                        <a:ext cx="21082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2">
            <a:extLst>
              <a:ext uri="{FF2B5EF4-FFF2-40B4-BE49-F238E27FC236}">
                <a16:creationId xmlns:a16="http://schemas.microsoft.com/office/drawing/2014/main" id="{ADBF6D53-2C14-4BB9-B38A-472C36942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5372100"/>
          <a:ext cx="1871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6001" imgH="362070" progId="Equation.DSMT4">
                  <p:embed/>
                </p:oleObj>
              </mc:Choice>
              <mc:Fallback>
                <p:oleObj name="Equation" r:id="rId18" imgW="1486001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372100"/>
                        <a:ext cx="1871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Rectangle 2">
            <a:extLst>
              <a:ext uri="{FF2B5EF4-FFF2-40B4-BE49-F238E27FC236}">
                <a16:creationId xmlns:a16="http://schemas.microsoft.com/office/drawing/2014/main" id="{35FCAB7A-9C74-41FB-A2B7-038D77C1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81075"/>
            <a:ext cx="6696075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二、电磁能量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5790409F-071E-43FC-82E4-C2D956FB744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33F1467-23F6-4C41-91A5-C4919C6FA470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B9C85BD-33E7-41F2-A760-A3C42AE2B73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84213" y="1628775"/>
            <a:ext cx="808037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7200" b="1">
                <a:solidFill>
                  <a:srgbClr val="FF0000"/>
                </a:solidFill>
                <a:ea typeface="仿宋_GB2312" pitchFamily="49" charset="-122"/>
              </a:rPr>
              <a:t>感谢倾听！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6" name="AutoShape 10">
            <a:extLst>
              <a:ext uri="{FF2B5EF4-FFF2-40B4-BE49-F238E27FC236}">
                <a16:creationId xmlns:a16="http://schemas.microsoft.com/office/drawing/2014/main" id="{839997FF-DC69-465F-AAD2-B929E68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35756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32DD880C-8ECC-4CB5-A40B-E8FF958C3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86886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AutoShape 10">
            <a:extLst>
              <a:ext uri="{FF2B5EF4-FFF2-40B4-BE49-F238E27FC236}">
                <a16:creationId xmlns:a16="http://schemas.microsoft.com/office/drawing/2014/main" id="{FA241A32-2429-4C17-A54D-2A06B5CF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79742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E02011C9-942A-457C-8B22-9159DA94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77837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84986B9B-3815-495B-B285-D1C6AA00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076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C86A5D09-87D0-4940-9E18-AAC243E0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076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0690" name="AutoShape 34">
            <a:extLst>
              <a:ext uri="{FF2B5EF4-FFF2-40B4-BE49-F238E27FC236}">
                <a16:creationId xmlns:a16="http://schemas.microsoft.com/office/drawing/2014/main" id="{A3C6B104-CEC4-4503-AD2B-ADF067713F0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795963" y="3068638"/>
            <a:ext cx="1223962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87287071 h 21600"/>
              <a:gd name="T4" fmla="*/ 0 w 21600"/>
              <a:gd name="T5" fmla="*/ 398082083 h 21600"/>
              <a:gd name="T6" fmla="*/ 1852028184 w 21600"/>
              <a:gd name="T7" fmla="*/ 410159201 h 21600"/>
              <a:gd name="T8" fmla="*/ 2147483646 w 21600"/>
              <a:gd name="T9" fmla="*/ 304448152 h 21600"/>
              <a:gd name="T10" fmla="*/ 2147483646 w 21600"/>
              <a:gd name="T11" fmla="*/ 18728707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19159 w 21600"/>
              <a:gd name="T19" fmla="*/ 3211 h 21600"/>
              <a:gd name="T20" fmla="*/ 2035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9" y="0"/>
                </a:moveTo>
                <a:lnTo>
                  <a:pt x="17917" y="9863"/>
                </a:lnTo>
                <a:lnTo>
                  <a:pt x="19159" y="9863"/>
                </a:lnTo>
                <a:lnTo>
                  <a:pt x="19159" y="20328"/>
                </a:lnTo>
                <a:lnTo>
                  <a:pt x="0" y="20328"/>
                </a:lnTo>
                <a:lnTo>
                  <a:pt x="0" y="21600"/>
                </a:lnTo>
                <a:lnTo>
                  <a:pt x="20358" y="21600"/>
                </a:lnTo>
                <a:lnTo>
                  <a:pt x="20358" y="9863"/>
                </a:lnTo>
                <a:lnTo>
                  <a:pt x="21600" y="9863"/>
                </a:lnTo>
                <a:lnTo>
                  <a:pt x="19759" y="0"/>
                </a:lnTo>
                <a:close/>
              </a:path>
            </a:pathLst>
          </a:custGeom>
          <a:solidFill>
            <a:srgbClr val="FFFFFF"/>
          </a:solidFill>
          <a:ln w="127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/>
          <a:lstStyle/>
          <a:p>
            <a:endParaRPr lang="zh-CN" alt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1662F461-9B50-4C8B-A4C5-DF09C16C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49237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1B6BD8A-BF77-4BDE-A6D8-0AC56F0F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076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0F3ECC39-B2E7-48B7-83E3-B92302D5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98107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0689" name="AutoShape 33">
            <a:extLst>
              <a:ext uri="{FF2B5EF4-FFF2-40B4-BE49-F238E27FC236}">
                <a16:creationId xmlns:a16="http://schemas.microsoft.com/office/drawing/2014/main" id="{33F96BE9-489C-4362-A0DF-2F3C865175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27313" y="3068638"/>
            <a:ext cx="1079500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87287071 h 21600"/>
              <a:gd name="T4" fmla="*/ 0 w 21600"/>
              <a:gd name="T5" fmla="*/ 398082083 h 21600"/>
              <a:gd name="T6" fmla="*/ 1270607683 w 21600"/>
              <a:gd name="T7" fmla="*/ 410159201 h 21600"/>
              <a:gd name="T8" fmla="*/ 2147483646 w 21600"/>
              <a:gd name="T9" fmla="*/ 304448152 h 21600"/>
              <a:gd name="T10" fmla="*/ 2147483646 w 21600"/>
              <a:gd name="T11" fmla="*/ 18728707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0328 h 21600"/>
              <a:gd name="T20" fmla="*/ 2035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9" y="0"/>
                </a:moveTo>
                <a:lnTo>
                  <a:pt x="17917" y="9863"/>
                </a:lnTo>
                <a:lnTo>
                  <a:pt x="19159" y="9863"/>
                </a:lnTo>
                <a:lnTo>
                  <a:pt x="19159" y="20328"/>
                </a:lnTo>
                <a:lnTo>
                  <a:pt x="0" y="20328"/>
                </a:lnTo>
                <a:lnTo>
                  <a:pt x="0" y="21600"/>
                </a:lnTo>
                <a:lnTo>
                  <a:pt x="20358" y="21600"/>
                </a:lnTo>
                <a:lnTo>
                  <a:pt x="20358" y="9863"/>
                </a:lnTo>
                <a:lnTo>
                  <a:pt x="21600" y="9863"/>
                </a:lnTo>
                <a:lnTo>
                  <a:pt x="19759" y="0"/>
                </a:lnTo>
                <a:close/>
              </a:path>
            </a:pathLst>
          </a:custGeom>
          <a:solidFill>
            <a:srgbClr val="FFFFFF"/>
          </a:solidFill>
          <a:ln w="127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F0BF08B-F216-4271-8322-869BF343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773238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solidFill>
            <a:srgbClr val="FFFFFF"/>
          </a:solidFill>
          <a:ln w="127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230" name="灯片编号占位符 4">
            <a:extLst>
              <a:ext uri="{FF2B5EF4-FFF2-40B4-BE49-F238E27FC236}">
                <a16:creationId xmlns:a16="http://schemas.microsoft.com/office/drawing/2014/main" id="{5533A703-E242-4819-A221-6940EC1F1A59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0C1EBC-EBBF-4084-BCAC-1B1742B05427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31" name="Text Box 7">
            <a:extLst>
              <a:ext uri="{FF2B5EF4-FFF2-40B4-BE49-F238E27FC236}">
                <a16:creationId xmlns:a16="http://schemas.microsoft.com/office/drawing/2014/main" id="{22B913D1-60DD-4744-8C61-B16F8C0C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3375"/>
            <a:ext cx="7488237" cy="719138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188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电磁波分析与求解</a:t>
            </a:r>
            <a:endParaRPr lang="en-US" altLang="zh-CN" b="1">
              <a:solidFill>
                <a:srgbClr val="FF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2828" name="Rectangle 12">
            <a:extLst>
              <a:ext uri="{FF2B5EF4-FFF2-40B4-BE49-F238E27FC236}">
                <a16:creationId xmlns:a16="http://schemas.microsoft.com/office/drawing/2014/main" id="{6EFB693F-9F9F-4773-AD2A-9C38F8B4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60575"/>
            <a:ext cx="1944688" cy="5048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802833" name="Text Box 17" descr="绿色大理石">
            <a:extLst>
              <a:ext uri="{FF2B5EF4-FFF2-40B4-BE49-F238E27FC236}">
                <a16:creationId xmlns:a16="http://schemas.microsoft.com/office/drawing/2014/main" id="{3E87D026-CE7B-4A43-8702-DC44D775A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1268413"/>
            <a:ext cx="2305050" cy="5762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828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电磁波通论</a:t>
            </a:r>
          </a:p>
        </p:txBody>
      </p:sp>
      <p:sp>
        <p:nvSpPr>
          <p:cNvPr id="802834" name="Text Box 18" descr="绿色大理石">
            <a:extLst>
              <a:ext uri="{FF2B5EF4-FFF2-40B4-BE49-F238E27FC236}">
                <a16:creationId xmlns:a16="http://schemas.microsoft.com/office/drawing/2014/main" id="{142032BD-6ACF-476F-820B-F04123FD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781300"/>
            <a:ext cx="2303463" cy="647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828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典型问题</a:t>
            </a:r>
          </a:p>
        </p:txBody>
      </p:sp>
      <p:graphicFrame>
        <p:nvGraphicFramePr>
          <p:cNvPr id="802852" name="Object 36">
            <a:extLst>
              <a:ext uri="{FF2B5EF4-FFF2-40B4-BE49-F238E27FC236}">
                <a16:creationId xmlns:a16="http://schemas.microsoft.com/office/drawing/2014/main" id="{6874F7E2-1E89-4454-9CE2-238A321A47E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150" y="1196975"/>
          <a:ext cx="11525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8918" imgH="393529" progId="Equation.DSMT4">
                  <p:embed/>
                </p:oleObj>
              </mc:Choice>
              <mc:Fallback>
                <p:oleObj name="Equation" r:id="rId3" imgW="418918" imgH="393529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11525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1" name="Text Box 15">
            <a:extLst>
              <a:ext uri="{FF2B5EF4-FFF2-40B4-BE49-F238E27FC236}">
                <a16:creationId xmlns:a16="http://schemas.microsoft.com/office/drawing/2014/main" id="{A28924B5-5060-4DFE-A648-4D57D072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87850"/>
            <a:ext cx="1728788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无线传播</a:t>
            </a:r>
          </a:p>
        </p:txBody>
      </p:sp>
      <p:sp>
        <p:nvSpPr>
          <p:cNvPr id="802832" name="Text Box 16">
            <a:extLst>
              <a:ext uri="{FF2B5EF4-FFF2-40B4-BE49-F238E27FC236}">
                <a16:creationId xmlns:a16="http://schemas.microsoft.com/office/drawing/2014/main" id="{7B7FB8A0-57C8-4FD9-BEBE-56F06165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384675"/>
            <a:ext cx="17272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导行传输</a:t>
            </a:r>
          </a:p>
        </p:txBody>
      </p:sp>
      <p:sp>
        <p:nvSpPr>
          <p:cNvPr id="802835" name="Text Box 19">
            <a:extLst>
              <a:ext uri="{FF2B5EF4-FFF2-40B4-BE49-F238E27FC236}">
                <a16:creationId xmlns:a16="http://schemas.microsoft.com/office/drawing/2014/main" id="{1833725A-A085-456D-AF80-0A3D1E7D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403725"/>
            <a:ext cx="17272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源与辐射</a:t>
            </a:r>
          </a:p>
        </p:txBody>
      </p:sp>
      <p:sp>
        <p:nvSpPr>
          <p:cNvPr id="802836" name="Rectangle 20">
            <a:extLst>
              <a:ext uri="{FF2B5EF4-FFF2-40B4-BE49-F238E27FC236}">
                <a16:creationId xmlns:a16="http://schemas.microsoft.com/office/drawing/2014/main" id="{AD63CA3D-3AEA-4F0E-8B73-B9135203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805488"/>
            <a:ext cx="1727200" cy="503237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</p:spPr>
        <p:txBody>
          <a:bodyPr tIns="72000" anchor="ctr"/>
          <a:lstStyle>
            <a:lvl1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802837" name="Rectangle 21">
            <a:extLst>
              <a:ext uri="{FF2B5EF4-FFF2-40B4-BE49-F238E27FC236}">
                <a16:creationId xmlns:a16="http://schemas.microsoft.com/office/drawing/2014/main" id="{F679EE7C-6BBE-4C4F-A8CF-01C2EE39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838825"/>
            <a:ext cx="1727200" cy="503238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</p:spPr>
        <p:txBody>
          <a:bodyPr tIns="72000" anchor="ctr"/>
          <a:lstStyle>
            <a:lvl1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802838" name="Rectangle 22">
            <a:extLst>
              <a:ext uri="{FF2B5EF4-FFF2-40B4-BE49-F238E27FC236}">
                <a16:creationId xmlns:a16="http://schemas.microsoft.com/office/drawing/2014/main" id="{2C100FD7-7114-4BC7-9037-04DC329E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5876925"/>
            <a:ext cx="1727200" cy="503238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</p:spPr>
        <p:txBody>
          <a:bodyPr tIns="72000" anchor="ctr"/>
          <a:lstStyle>
            <a:lvl1pPr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eaLnBrk="0" hangingPunct="0"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802839" name="Text Box 23">
            <a:extLst>
              <a:ext uri="{FF2B5EF4-FFF2-40B4-BE49-F238E27FC236}">
                <a16:creationId xmlns:a16="http://schemas.microsoft.com/office/drawing/2014/main" id="{7C2EA342-3983-40A9-A074-8DED69BF0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086350"/>
            <a:ext cx="17272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空间中传播</a:t>
            </a:r>
          </a:p>
        </p:txBody>
      </p:sp>
      <p:sp>
        <p:nvSpPr>
          <p:cNvPr id="802840" name="Text Box 24">
            <a:extLst>
              <a:ext uri="{FF2B5EF4-FFF2-40B4-BE49-F238E27FC236}">
                <a16:creationId xmlns:a16="http://schemas.microsoft.com/office/drawing/2014/main" id="{C4B0A359-23EA-4E47-9522-C1668ABAD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119688"/>
            <a:ext cx="1727200" cy="5032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结构中传输</a:t>
            </a:r>
          </a:p>
        </p:txBody>
      </p:sp>
      <p:sp>
        <p:nvSpPr>
          <p:cNvPr id="802841" name="Text Box 25">
            <a:extLst>
              <a:ext uri="{FF2B5EF4-FFF2-40B4-BE49-F238E27FC236}">
                <a16:creationId xmlns:a16="http://schemas.microsoft.com/office/drawing/2014/main" id="{706AA0E7-7C7D-430B-8F5D-0F032501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103813"/>
            <a:ext cx="1727200" cy="5032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向空间辐射</a:t>
            </a:r>
            <a:endParaRPr lang="en-US" altLang="zh-CN" sz="24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E89C5BA5-0241-45C9-88D5-528E3CF3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644900"/>
            <a:ext cx="1728788" cy="504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电波传播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D795BB4-B891-4EE0-9772-83332E42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644900"/>
            <a:ext cx="1728787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微波技术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C83317B-8034-4D59-91D5-5982E368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44900"/>
            <a:ext cx="17272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200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天    线</a:t>
            </a:r>
          </a:p>
        </p:txBody>
      </p:sp>
      <p:sp>
        <p:nvSpPr>
          <p:cNvPr id="70694" name="Text Box 38" descr="绿色大理石">
            <a:extLst>
              <a:ext uri="{FF2B5EF4-FFF2-40B4-BE49-F238E27FC236}">
                <a16:creationId xmlns:a16="http://schemas.microsoft.com/office/drawing/2014/main" id="{74A2B97C-A4CC-46E7-A96D-51424EF6B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44900"/>
            <a:ext cx="1008063" cy="5032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DD613B01-7C98-4712-B1EF-C7476E81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1008063" cy="5032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DBCDD0DB-4D21-42EC-9355-C00C2537C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4763"/>
            <a:ext cx="1008063" cy="1223962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44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</a:p>
        </p:txBody>
      </p:sp>
      <p:sp>
        <p:nvSpPr>
          <p:cNvPr id="70707" name="Oval 51">
            <a:extLst>
              <a:ext uri="{FF2B5EF4-FFF2-40B4-BE49-F238E27FC236}">
                <a16:creationId xmlns:a16="http://schemas.microsoft.com/office/drawing/2014/main" id="{858F9D0A-20D8-414F-AEA2-E18F2641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924175"/>
            <a:ext cx="2305050" cy="3457575"/>
          </a:xfrm>
          <a:prstGeom prst="ellipse">
            <a:avLst/>
          </a:prstGeom>
          <a:noFill/>
          <a:ln w="57150" algn="ctr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708" name="Oval 52">
            <a:extLst>
              <a:ext uri="{FF2B5EF4-FFF2-40B4-BE49-F238E27FC236}">
                <a16:creationId xmlns:a16="http://schemas.microsoft.com/office/drawing/2014/main" id="{988A52B2-E824-4F33-9129-C63A2506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052513"/>
            <a:ext cx="5761037" cy="1584325"/>
          </a:xfrm>
          <a:prstGeom prst="ellipse">
            <a:avLst/>
          </a:prstGeom>
          <a:noFill/>
          <a:ln w="57150" algn="ctr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709" name="Text Box 53">
            <a:extLst>
              <a:ext uri="{FF2B5EF4-FFF2-40B4-BE49-F238E27FC236}">
                <a16:creationId xmlns:a16="http://schemas.microsoft.com/office/drawing/2014/main" id="{E0DB5BBF-2DC9-40B4-8F52-67093636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1008063" cy="12239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44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讲授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</a:p>
        </p:txBody>
      </p:sp>
      <p:sp>
        <p:nvSpPr>
          <p:cNvPr id="70710" name="Line 54">
            <a:extLst>
              <a:ext uri="{FF2B5EF4-FFF2-40B4-BE49-F238E27FC236}">
                <a16:creationId xmlns:a16="http://schemas.microsoft.com/office/drawing/2014/main" id="{EF7799F9-A3B8-4D24-9F4B-90A785C7F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781300"/>
            <a:ext cx="360362" cy="647700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70711" name="Line 55">
            <a:extLst>
              <a:ext uri="{FF2B5EF4-FFF2-40B4-BE49-F238E27FC236}">
                <a16:creationId xmlns:a16="http://schemas.microsoft.com/office/drawing/2014/main" id="{2A57CC99-C434-4C8E-9CAF-E115C6CF7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1412875"/>
            <a:ext cx="576262" cy="144463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pic>
        <p:nvPicPr>
          <p:cNvPr id="70722" name="Picture 66" descr="xiangcunlaoshidianshitianxian_4697782">
            <a:extLst>
              <a:ext uri="{FF2B5EF4-FFF2-40B4-BE49-F238E27FC236}">
                <a16:creationId xmlns:a16="http://schemas.microsoft.com/office/drawing/2014/main" id="{9BF87D19-2AC9-4255-9241-E8242B02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1" t="8066" r="12598" b="11288"/>
          <a:stretch>
            <a:fillRect/>
          </a:stretch>
        </p:blipFill>
        <p:spPr bwMode="auto">
          <a:xfrm>
            <a:off x="7451725" y="1125538"/>
            <a:ext cx="11287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23" name="Line 67">
            <a:extLst>
              <a:ext uri="{FF2B5EF4-FFF2-40B4-BE49-F238E27FC236}">
                <a16:creationId xmlns:a16="http://schemas.microsoft.com/office/drawing/2014/main" id="{D5ABF610-C063-454A-99D3-4755E414C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1196975"/>
            <a:ext cx="4608512" cy="2447925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70724" name="Line 68">
            <a:extLst>
              <a:ext uri="{FF2B5EF4-FFF2-40B4-BE49-F238E27FC236}">
                <a16:creationId xmlns:a16="http://schemas.microsoft.com/office/drawing/2014/main" id="{07E8D943-765A-4CA3-92F2-DBF5C3CBE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1557338"/>
            <a:ext cx="2087563" cy="2087562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9650BFFA-03A6-4EC1-BCD6-C72434894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1412875"/>
            <a:ext cx="288925" cy="2303463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70728" name="Arc 72">
            <a:extLst>
              <a:ext uri="{FF2B5EF4-FFF2-40B4-BE49-F238E27FC236}">
                <a16:creationId xmlns:a16="http://schemas.microsoft.com/office/drawing/2014/main" id="{3704902D-49B4-4203-947C-F21EA6076884}"/>
              </a:ext>
            </a:extLst>
          </p:cNvPr>
          <p:cNvSpPr>
            <a:spLocks/>
          </p:cNvSpPr>
          <p:nvPr/>
        </p:nvSpPr>
        <p:spPr bwMode="auto">
          <a:xfrm>
            <a:off x="8243888" y="1341438"/>
            <a:ext cx="73025" cy="230187"/>
          </a:xfrm>
          <a:custGeom>
            <a:avLst/>
            <a:gdLst>
              <a:gd name="T0" fmla="*/ 0 w 21600"/>
              <a:gd name="T1" fmla="*/ 0 h 34742"/>
              <a:gd name="T2" fmla="*/ 662387 w 21600"/>
              <a:gd name="T3" fmla="*/ 10104919 h 34742"/>
              <a:gd name="T4" fmla="*/ 0 w 21600"/>
              <a:gd name="T5" fmla="*/ 6282478 h 347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74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351"/>
                  <a:pt x="20033" y="30970"/>
                  <a:pt x="17141" y="34741"/>
                </a:cubicBezTo>
              </a:path>
              <a:path w="21600" h="3474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351"/>
                  <a:pt x="20033" y="30970"/>
                  <a:pt x="17141" y="3474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sp>
        <p:nvSpPr>
          <p:cNvPr id="70729" name="Arc 73">
            <a:extLst>
              <a:ext uri="{FF2B5EF4-FFF2-40B4-BE49-F238E27FC236}">
                <a16:creationId xmlns:a16="http://schemas.microsoft.com/office/drawing/2014/main" id="{5A7C78D6-A27C-4BAF-AA7D-EB92B6D3439A}"/>
              </a:ext>
            </a:extLst>
          </p:cNvPr>
          <p:cNvSpPr>
            <a:spLocks/>
          </p:cNvSpPr>
          <p:nvPr/>
        </p:nvSpPr>
        <p:spPr bwMode="auto">
          <a:xfrm>
            <a:off x="8243888" y="1196975"/>
            <a:ext cx="142875" cy="503238"/>
          </a:xfrm>
          <a:custGeom>
            <a:avLst/>
            <a:gdLst>
              <a:gd name="T0" fmla="*/ 0 w 21600"/>
              <a:gd name="T1" fmla="*/ 0 h 34742"/>
              <a:gd name="T2" fmla="*/ 4960990 w 21600"/>
              <a:gd name="T3" fmla="*/ 105587044 h 34742"/>
              <a:gd name="T4" fmla="*/ 0 w 21600"/>
              <a:gd name="T5" fmla="*/ 65646182 h 347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74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351"/>
                  <a:pt x="20033" y="30970"/>
                  <a:pt x="17141" y="34741"/>
                </a:cubicBezTo>
              </a:path>
              <a:path w="21600" h="3474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351"/>
                  <a:pt x="20033" y="30970"/>
                  <a:pt x="17141" y="3474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pSp>
        <p:nvGrpSpPr>
          <p:cNvPr id="70733" name="Group 77">
            <a:extLst>
              <a:ext uri="{FF2B5EF4-FFF2-40B4-BE49-F238E27FC236}">
                <a16:creationId xmlns:a16="http://schemas.microsoft.com/office/drawing/2014/main" id="{3366743F-3A29-4F09-AC98-15335AC6FD5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205038"/>
            <a:ext cx="903288" cy="1374775"/>
            <a:chOff x="1156" y="1389"/>
            <a:chExt cx="569" cy="866"/>
          </a:xfrm>
        </p:grpSpPr>
        <p:graphicFrame>
          <p:nvGraphicFramePr>
            <p:cNvPr id="9263" name="Object 36">
              <a:extLst>
                <a:ext uri="{FF2B5EF4-FFF2-40B4-BE49-F238E27FC236}">
                  <a16:creationId xmlns:a16="http://schemas.microsoft.com/office/drawing/2014/main" id="{734342BA-4F70-42DB-953A-C50B5E1D0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842"/>
            <a:ext cx="56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780" imgH="203024" progId="Equation.DSMT4">
                    <p:embed/>
                  </p:oleObj>
                </mc:Choice>
                <mc:Fallback>
                  <p:oleObj name="Equation" r:id="rId6" imgW="253780" imgH="203024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842"/>
                          <a:ext cx="569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76">
              <a:extLst>
                <a:ext uri="{FF2B5EF4-FFF2-40B4-BE49-F238E27FC236}">
                  <a16:creationId xmlns:a16="http://schemas.microsoft.com/office/drawing/2014/main" id="{E7D4CDBA-821B-4F1D-926C-7D8573B7A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0" cy="40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0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0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0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0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6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802828" grpId="0" animBg="1"/>
      <p:bldP spid="802833" grpId="0" animBg="1"/>
      <p:bldP spid="802834" grpId="0" animBg="1"/>
      <p:bldP spid="802831" grpId="0" animBg="1"/>
      <p:bldP spid="802832" grpId="0" animBg="1"/>
      <p:bldP spid="802835" grpId="0" animBg="1"/>
      <p:bldP spid="802836" grpId="0" animBg="1"/>
      <p:bldP spid="802837" grpId="0" animBg="1"/>
      <p:bldP spid="802838" grpId="0" animBg="1"/>
      <p:bldP spid="802839" grpId="0" animBg="1"/>
      <p:bldP spid="802840" grpId="0" animBg="1"/>
      <p:bldP spid="802841" grpId="0" animBg="1"/>
      <p:bldP spid="11" grpId="0" animBg="1"/>
      <p:bldP spid="12" grpId="0" animBg="1"/>
      <p:bldP spid="13" grpId="0" animBg="1"/>
      <p:bldP spid="70694" grpId="0" animBg="1"/>
      <p:bldP spid="70695" grpId="0" animBg="1"/>
      <p:bldP spid="70696" grpId="0" animBg="1"/>
      <p:bldP spid="707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C8DAB22-573D-4464-8864-428A514C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3348A8-9F2F-40B0-879F-4FB54795998A}" type="slidenum">
              <a:rPr lang="en-US" altLang="zh-CN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8196" name="AutoShape 2">
            <a:extLst>
              <a:ext uri="{FF2B5EF4-FFF2-40B4-BE49-F238E27FC236}">
                <a16:creationId xmlns:a16="http://schemas.microsoft.com/office/drawing/2014/main" id="{2B899CFE-4E92-40BC-8478-45791CD4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5616575" cy="3816350"/>
          </a:xfrm>
          <a:prstGeom prst="cloudCallout">
            <a:avLst>
              <a:gd name="adj1" fmla="val -23347"/>
              <a:gd name="adj2" fmla="val 38227"/>
            </a:avLst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面对的问题？（特征分析）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分析方法？（针对性方法）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一般性物理问题？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典型问题的应用？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7" name="Object 3">
            <a:extLst>
              <a:ext uri="{FF2B5EF4-FFF2-40B4-BE49-F238E27FC236}">
                <a16:creationId xmlns:a16="http://schemas.microsoft.com/office/drawing/2014/main" id="{A497589F-8A97-4160-B706-A5E2D94A0724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3860800"/>
          <a:ext cx="31321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4046538" imgH="3352800" progId="MS_ClipArt_Gallery.2">
                  <p:embed/>
                </p:oleObj>
              </mc:Choice>
              <mc:Fallback>
                <p:oleObj name="剪辑" r:id="rId2" imgW="4046538" imgH="3352800" progId="MS_ClipArt_Gallery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0800"/>
                        <a:ext cx="3132138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7">
            <a:extLst>
              <a:ext uri="{FF2B5EF4-FFF2-40B4-BE49-F238E27FC236}">
                <a16:creationId xmlns:a16="http://schemas.microsoft.com/office/drawing/2014/main" id="{B8C73ED5-A124-4894-BA07-F6A9474E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3500438"/>
            <a:ext cx="2663825" cy="2535237"/>
          </a:xfrm>
          <a:prstGeom prst="rect">
            <a:avLst/>
          </a:prstGeom>
          <a:solidFill>
            <a:srgbClr val="CCFFFF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时变电磁场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4.1</a:t>
            </a:r>
            <a:r>
              <a:rPr kumimoji="1" lang="en-US" altLang="zh-CN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波动方程</a:t>
            </a:r>
            <a:endParaRPr kumimoji="1" lang="zh-CN" altLang="en-US" sz="18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4.2    </a:t>
            </a:r>
            <a:r>
              <a:rPr kumimoji="1" lang="zh-CN" altLang="en-US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电磁场的位函数</a:t>
            </a:r>
            <a:endParaRPr kumimoji="1" lang="zh-CN" altLang="en-US" sz="18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4.3    </a:t>
            </a:r>
            <a:r>
              <a:rPr kumimoji="1" lang="zh-CN" altLang="en-US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电磁能量守恒定理</a:t>
            </a:r>
            <a:endParaRPr kumimoji="1" lang="zh-CN" altLang="en-US" sz="18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4.4    </a:t>
            </a:r>
            <a:r>
              <a:rPr kumimoji="1" lang="zh-CN" altLang="en-US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惟一性定理</a:t>
            </a:r>
            <a:endParaRPr kumimoji="1" lang="zh-CN" altLang="en-US" sz="18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4.5    </a:t>
            </a:r>
            <a:r>
              <a:rPr kumimoji="1" lang="zh-CN" altLang="en-US" sz="1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sldjump"/>
              </a:rPr>
              <a:t>时谐电磁场</a:t>
            </a:r>
            <a:endParaRPr kumimoji="1" lang="zh-CN" altLang="en-US" sz="18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A775CD5C-119F-48B1-8102-B47592D1EFD6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125538"/>
            <a:ext cx="2447925" cy="2881312"/>
            <a:chOff x="295" y="1706"/>
            <a:chExt cx="1542" cy="1815"/>
          </a:xfrm>
        </p:grpSpPr>
        <p:sp>
          <p:nvSpPr>
            <p:cNvPr id="10247" name="Rectangle 50">
              <a:extLst>
                <a:ext uri="{FF2B5EF4-FFF2-40B4-BE49-F238E27FC236}">
                  <a16:creationId xmlns:a16="http://schemas.microsoft.com/office/drawing/2014/main" id="{AD89FC0B-8E23-4222-8281-DAE0C56DA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06"/>
              <a:ext cx="1542" cy="181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0248" name="Line 85">
              <a:extLst>
                <a:ext uri="{FF2B5EF4-FFF2-40B4-BE49-F238E27FC236}">
                  <a16:creationId xmlns:a16="http://schemas.microsoft.com/office/drawing/2014/main" id="{D7219837-9C82-4406-A475-4FE661DB2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841"/>
              <a:ext cx="0" cy="41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9" name="Line 86">
              <a:extLst>
                <a:ext uri="{FF2B5EF4-FFF2-40B4-BE49-F238E27FC236}">
                  <a16:creationId xmlns:a16="http://schemas.microsoft.com/office/drawing/2014/main" id="{37F17D7C-2E3C-4D1C-BD44-CE516835A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" y="3259"/>
              <a:ext cx="135" cy="1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0" name="Line 89">
              <a:extLst>
                <a:ext uri="{FF2B5EF4-FFF2-40B4-BE49-F238E27FC236}">
                  <a16:creationId xmlns:a16="http://schemas.microsoft.com/office/drawing/2014/main" id="{AC8489D1-8419-4985-AFB3-E7EC49542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14" y="3047"/>
              <a:ext cx="0" cy="4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1" name="Freeform 87">
              <a:extLst>
                <a:ext uri="{FF2B5EF4-FFF2-40B4-BE49-F238E27FC236}">
                  <a16:creationId xmlns:a16="http://schemas.microsoft.com/office/drawing/2014/main" id="{24A365AF-3C57-42FB-B2EE-8D880D2A7CA6}"/>
                </a:ext>
              </a:extLst>
            </p:cNvPr>
            <p:cNvSpPr>
              <a:spLocks/>
            </p:cNvSpPr>
            <p:nvPr/>
          </p:nvSpPr>
          <p:spPr bwMode="auto">
            <a:xfrm rot="3110013" flipH="1">
              <a:off x="512" y="2639"/>
              <a:ext cx="271" cy="153"/>
            </a:xfrm>
            <a:custGeom>
              <a:avLst/>
              <a:gdLst>
                <a:gd name="T0" fmla="*/ 3 w 992"/>
                <a:gd name="T1" fmla="*/ 3 h 869"/>
                <a:gd name="T2" fmla="*/ 0 w 992"/>
                <a:gd name="T3" fmla="*/ 2 h 869"/>
                <a:gd name="T4" fmla="*/ 2 w 992"/>
                <a:gd name="T5" fmla="*/ 1 h 869"/>
                <a:gd name="T6" fmla="*/ 9 w 992"/>
                <a:gd name="T7" fmla="*/ 0 h 869"/>
                <a:gd name="T8" fmla="*/ 17 w 992"/>
                <a:gd name="T9" fmla="*/ 1 h 869"/>
                <a:gd name="T10" fmla="*/ 21 w 992"/>
                <a:gd name="T11" fmla="*/ 2 h 869"/>
                <a:gd name="T12" fmla="*/ 20 w 992"/>
                <a:gd name="T13" fmla="*/ 4 h 869"/>
                <a:gd name="T14" fmla="*/ 11 w 992"/>
                <a:gd name="T15" fmla="*/ 5 h 869"/>
                <a:gd name="T16" fmla="*/ 5 w 992"/>
                <a:gd name="T17" fmla="*/ 4 h 869"/>
                <a:gd name="T18" fmla="*/ 2 w 992"/>
                <a:gd name="T19" fmla="*/ 3 h 8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" h="869">
                  <a:moveTo>
                    <a:pt x="149" y="580"/>
                  </a:moveTo>
                  <a:cubicBezTo>
                    <a:pt x="126" y="546"/>
                    <a:pt x="16" y="450"/>
                    <a:pt x="8" y="370"/>
                  </a:cubicBezTo>
                  <a:cubicBezTo>
                    <a:pt x="0" y="290"/>
                    <a:pt x="31" y="158"/>
                    <a:pt x="99" y="98"/>
                  </a:cubicBezTo>
                  <a:cubicBezTo>
                    <a:pt x="167" y="38"/>
                    <a:pt x="304" y="0"/>
                    <a:pt x="417" y="7"/>
                  </a:cubicBezTo>
                  <a:cubicBezTo>
                    <a:pt x="530" y="14"/>
                    <a:pt x="689" y="90"/>
                    <a:pt x="780" y="143"/>
                  </a:cubicBezTo>
                  <a:cubicBezTo>
                    <a:pt x="871" y="196"/>
                    <a:pt x="938" y="233"/>
                    <a:pt x="961" y="324"/>
                  </a:cubicBezTo>
                  <a:cubicBezTo>
                    <a:pt x="984" y="415"/>
                    <a:pt x="992" y="596"/>
                    <a:pt x="916" y="687"/>
                  </a:cubicBezTo>
                  <a:cubicBezTo>
                    <a:pt x="840" y="778"/>
                    <a:pt x="620" y="869"/>
                    <a:pt x="507" y="869"/>
                  </a:cubicBezTo>
                  <a:cubicBezTo>
                    <a:pt x="394" y="869"/>
                    <a:pt x="304" y="744"/>
                    <a:pt x="235" y="687"/>
                  </a:cubicBezTo>
                  <a:cubicBezTo>
                    <a:pt x="166" y="630"/>
                    <a:pt x="123" y="558"/>
                    <a:pt x="93" y="524"/>
                  </a:cubicBezTo>
                </a:path>
              </a:pathLst>
            </a:custGeom>
            <a:gradFill rotWithShape="1">
              <a:gsLst>
                <a:gs pos="0">
                  <a:srgbClr val="646464"/>
                </a:gs>
                <a:gs pos="100000">
                  <a:srgbClr val="979797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PerspectiveTopRight">
                <a:rot lat="20999993" lon="0" rev="0"/>
              </a:camera>
              <a:lightRig rig="legacyFlat4" dir="t"/>
            </a:scene3d>
            <a:sp3d extrusionH="2513000" prstMaterial="legacyMatte">
              <a:bevelT w="13500" h="13500" prst="angle"/>
              <a:bevelB w="13500" h="13500" prst="angle"/>
              <a:extrusionClr>
                <a:srgbClr val="979797"/>
              </a:extrusionClr>
              <a:contourClr>
                <a:srgbClr val="64646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endParaRPr lang="zh-CN" altLang="en-US"/>
            </a:p>
          </p:txBody>
        </p:sp>
        <p:graphicFrame>
          <p:nvGraphicFramePr>
            <p:cNvPr id="10252" name="Object 92">
              <a:extLst>
                <a:ext uri="{FF2B5EF4-FFF2-40B4-BE49-F238E27FC236}">
                  <a16:creationId xmlns:a16="http://schemas.microsoft.com/office/drawing/2014/main" id="{B95F10AB-42F3-47A2-A5FE-29D447078A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2670"/>
            <a:ext cx="36" cy="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3721" imgH="142830" progId="Equation.DSMT4">
                    <p:embed/>
                  </p:oleObj>
                </mc:Choice>
                <mc:Fallback>
                  <p:oleObj name="Equation" r:id="rId9" imgW="123721" imgH="14283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70"/>
                          <a:ext cx="36" cy="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93">
              <a:extLst>
                <a:ext uri="{FF2B5EF4-FFF2-40B4-BE49-F238E27FC236}">
                  <a16:creationId xmlns:a16="http://schemas.microsoft.com/office/drawing/2014/main" id="{46C8665B-C21A-4183-B069-9B26A2097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6" y="3239"/>
            <a:ext cx="6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4812" imgH="123930" progId="Equation.DSMT4">
                    <p:embed/>
                  </p:oleObj>
                </mc:Choice>
                <mc:Fallback>
                  <p:oleObj name="Equation" r:id="rId11" imgW="104812" imgH="12393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239"/>
                          <a:ext cx="6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94">
              <a:extLst>
                <a:ext uri="{FF2B5EF4-FFF2-40B4-BE49-F238E27FC236}">
                  <a16:creationId xmlns:a16="http://schemas.microsoft.com/office/drawing/2014/main" id="{CB544A41-EA71-4E81-9917-09E0749EF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" y="3406"/>
            <a:ext cx="60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5632" imgH="104760" progId="Equation.DSMT4">
                    <p:embed/>
                  </p:oleObj>
                </mc:Choice>
                <mc:Fallback>
                  <p:oleObj name="Equation" r:id="rId13" imgW="85632" imgH="10476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406"/>
                          <a:ext cx="60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95">
              <a:extLst>
                <a:ext uri="{FF2B5EF4-FFF2-40B4-BE49-F238E27FC236}">
                  <a16:creationId xmlns:a16="http://schemas.microsoft.com/office/drawing/2014/main" id="{12EC1E49-2492-48CA-BAF7-8668CA0B2D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" y="2799"/>
            <a:ext cx="8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5632" imgH="85860" progId="Equation.DSMT4">
                    <p:embed/>
                  </p:oleObj>
                </mc:Choice>
                <mc:Fallback>
                  <p:oleObj name="Equation" r:id="rId15" imgW="85632" imgH="8586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2799"/>
                          <a:ext cx="8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96">
              <a:extLst>
                <a:ext uri="{FF2B5EF4-FFF2-40B4-BE49-F238E27FC236}">
                  <a16:creationId xmlns:a16="http://schemas.microsoft.com/office/drawing/2014/main" id="{5B48F455-89AF-4A7A-BC51-2DABDF13E6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" y="3256"/>
            <a:ext cx="60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5632" imgH="104760" progId="Equation.DSMT4">
                    <p:embed/>
                  </p:oleObj>
                </mc:Choice>
                <mc:Fallback>
                  <p:oleObj name="Equation" r:id="rId17" imgW="85632" imgH="10476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256"/>
                          <a:ext cx="60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01">
              <a:extLst>
                <a:ext uri="{FF2B5EF4-FFF2-40B4-BE49-F238E27FC236}">
                  <a16:creationId xmlns:a16="http://schemas.microsoft.com/office/drawing/2014/main" id="{EB7C49BB-FA63-4574-ADAE-37BE7A487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" y="2916"/>
            <a:ext cx="60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5632" imgH="123930" progId="Equation.DSMT4">
                    <p:embed/>
                  </p:oleObj>
                </mc:Choice>
                <mc:Fallback>
                  <p:oleObj name="Equation" r:id="rId19" imgW="85632" imgH="12393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916"/>
                          <a:ext cx="60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08">
              <a:extLst>
                <a:ext uri="{FF2B5EF4-FFF2-40B4-BE49-F238E27FC236}">
                  <a16:creationId xmlns:a16="http://schemas.microsoft.com/office/drawing/2014/main" id="{61BA1B8D-757C-4F8E-8A86-9CCA009BA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880"/>
            <a:ext cx="22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28701" imgH="209520" progId="Equation.DSMT4">
                    <p:embed/>
                  </p:oleObj>
                </mc:Choice>
                <mc:Fallback>
                  <p:oleObj name="Equation" r:id="rId21" imgW="428701" imgH="20952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880"/>
                          <a:ext cx="224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21">
              <a:extLst>
                <a:ext uri="{FF2B5EF4-FFF2-40B4-BE49-F238E27FC236}">
                  <a16:creationId xmlns:a16="http://schemas.microsoft.com/office/drawing/2014/main" id="{F47E191A-C6D2-40C6-B4B4-085198543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882"/>
              <a:ext cx="372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Oval 84">
              <a:extLst>
                <a:ext uri="{FF2B5EF4-FFF2-40B4-BE49-F238E27FC236}">
                  <a16:creationId xmlns:a16="http://schemas.microsoft.com/office/drawing/2014/main" id="{B04B369E-92C6-4CC1-B080-732824133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848"/>
              <a:ext cx="52" cy="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pic>
          <p:nvPicPr>
            <p:cNvPr id="10261" name="Picture 23" descr="u=3518587120,3399069364&amp;fm=26&amp;gp=0">
              <a:extLst>
                <a:ext uri="{FF2B5EF4-FFF2-40B4-BE49-F238E27FC236}">
                  <a16:creationId xmlns:a16="http://schemas.microsoft.com/office/drawing/2014/main" id="{84D690A4-B258-497E-BD46-41001010D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1807"/>
              <a:ext cx="69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4" descr="u=3367127051,3423603623&amp;fm=26&amp;gp=0">
              <a:extLst>
                <a:ext uri="{FF2B5EF4-FFF2-40B4-BE49-F238E27FC236}">
                  <a16:creationId xmlns:a16="http://schemas.microsoft.com/office/drawing/2014/main" id="{D13BDF74-DB11-479E-8892-2AD40D9F5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311"/>
              <a:ext cx="742" cy="1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Text Box 25">
              <a:extLst>
                <a:ext uri="{FF2B5EF4-FFF2-40B4-BE49-F238E27FC236}">
                  <a16:creationId xmlns:a16="http://schemas.microsoft.com/office/drawing/2014/main" id="{9668C343-FD91-484F-A0BC-A9E897330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2614"/>
              <a:ext cx="25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ea typeface="楷体" panose="02010609060101010101" pitchFamily="49" charset="-122"/>
                </a:rPr>
                <a:t>源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2" name="Line 14">
            <a:extLst>
              <a:ext uri="{FF2B5EF4-FFF2-40B4-BE49-F238E27FC236}">
                <a16:creationId xmlns:a16="http://schemas.microsoft.com/office/drawing/2014/main" id="{426AB37E-0600-4835-87B3-6BBD89477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CE40EE90-3053-4F95-993D-2BD5F69D8990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CA192F-EDAC-4A3F-88EC-92BEFF5D0ADE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1268" name="Rectangle 2" descr="新闻纸">
            <a:extLst>
              <a:ext uri="{FF2B5EF4-FFF2-40B4-BE49-F238E27FC236}">
                <a16:creationId xmlns:a16="http://schemas.microsoft.com/office/drawing/2014/main" id="{6ABF86D6-19AA-4294-B6DD-64D005CB5D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518525" cy="561975"/>
          </a:xfrm>
          <a:blipFill dpi="0" rotWithShape="1">
            <a:blip r:embed="rId2"/>
            <a:srcRect/>
            <a:tile tx="0" ty="0" sx="100000" sy="100000" flip="none" algn="tl"/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问题与特征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及其求解</a:t>
            </a:r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思路与方法</a:t>
            </a:r>
          </a:p>
        </p:txBody>
      </p:sp>
      <p:sp>
        <p:nvSpPr>
          <p:cNvPr id="72727" name="Text Box 9">
            <a:extLst>
              <a:ext uri="{FF2B5EF4-FFF2-40B4-BE49-F238E27FC236}">
                <a16:creationId xmlns:a16="http://schemas.microsoft.com/office/drawing/2014/main" id="{BC73D96B-8CF6-49C5-98BE-1AC68FA5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052513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电磁问题</a:t>
            </a:r>
          </a:p>
        </p:txBody>
      </p:sp>
      <p:sp>
        <p:nvSpPr>
          <p:cNvPr id="72728" name="AutoShape 13">
            <a:extLst>
              <a:ext uri="{FF2B5EF4-FFF2-40B4-BE49-F238E27FC236}">
                <a16:creationId xmlns:a16="http://schemas.microsoft.com/office/drawing/2014/main" id="{6C1246BF-E7C4-4D95-8FBC-ED4777A5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2729" name="AutoShape 6">
            <a:extLst>
              <a:ext uri="{FF2B5EF4-FFF2-40B4-BE49-F238E27FC236}">
                <a16:creationId xmlns:a16="http://schemas.microsoft.com/office/drawing/2014/main" id="{4AA66F10-7592-44AF-A7D5-143B3297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288925" cy="230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2730" name="AutoShape 11">
            <a:extLst>
              <a:ext uri="{FF2B5EF4-FFF2-40B4-BE49-F238E27FC236}">
                <a16:creationId xmlns:a16="http://schemas.microsoft.com/office/drawing/2014/main" id="{30B3010F-5636-43AB-9737-6CC06A66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637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2731" name="AutoShape 8">
            <a:extLst>
              <a:ext uri="{FF2B5EF4-FFF2-40B4-BE49-F238E27FC236}">
                <a16:creationId xmlns:a16="http://schemas.microsoft.com/office/drawing/2014/main" id="{D576DB48-87B9-4BCC-9371-CF066CF9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72733" name="Object 3">
            <a:extLst>
              <a:ext uri="{FF2B5EF4-FFF2-40B4-BE49-F238E27FC236}">
                <a16:creationId xmlns:a16="http://schemas.microsoft.com/office/drawing/2014/main" id="{CDCC0539-C0D8-439E-9A81-BB60B4869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565400"/>
          <a:ext cx="19446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1123" imgH="1304910" progId="Equation.DSMT4">
                  <p:embed/>
                </p:oleObj>
              </mc:Choice>
              <mc:Fallback>
                <p:oleObj name="Equation" r:id="rId3" imgW="981123" imgH="13049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65400"/>
                        <a:ext cx="1944688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4">
            <a:extLst>
              <a:ext uri="{FF2B5EF4-FFF2-40B4-BE49-F238E27FC236}">
                <a16:creationId xmlns:a16="http://schemas.microsoft.com/office/drawing/2014/main" id="{6FBB10CD-D890-4C5F-BBB4-9E1637535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84763"/>
          <a:ext cx="19446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76143" imgH="295380" progId="Equation.3">
                  <p:embed/>
                </p:oleObj>
              </mc:Choice>
              <mc:Fallback>
                <p:oleObj name="公式" r:id="rId5" imgW="676143" imgH="2953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1944688" cy="790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5" name="Text Box 5">
            <a:extLst>
              <a:ext uri="{FF2B5EF4-FFF2-40B4-BE49-F238E27FC236}">
                <a16:creationId xmlns:a16="http://schemas.microsoft.com/office/drawing/2014/main" id="{40CD4BAC-DBA0-460C-8C15-D0426AAE4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100138"/>
            <a:ext cx="1944688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  征</a:t>
            </a:r>
          </a:p>
        </p:txBody>
      </p:sp>
      <p:sp>
        <p:nvSpPr>
          <p:cNvPr id="72740" name="Line 15">
            <a:extLst>
              <a:ext uri="{FF2B5EF4-FFF2-40B4-BE49-F238E27FC236}">
                <a16:creationId xmlns:a16="http://schemas.microsoft.com/office/drawing/2014/main" id="{51FD860E-F9B7-4E48-976A-DECEB0275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628775"/>
            <a:ext cx="41052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41" name="AutoShape 16">
            <a:extLst>
              <a:ext uri="{FF2B5EF4-FFF2-40B4-BE49-F238E27FC236}">
                <a16:creationId xmlns:a16="http://schemas.microsoft.com/office/drawing/2014/main" id="{A9DD4D37-C418-401A-89B2-025CB982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72743" name="Object 18">
            <a:extLst>
              <a:ext uri="{FF2B5EF4-FFF2-40B4-BE49-F238E27FC236}">
                <a16:creationId xmlns:a16="http://schemas.microsoft.com/office/drawing/2014/main" id="{96554508-3F31-46E7-9401-46092BC7C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565400"/>
          <a:ext cx="1295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8701" imgH="704970" progId="Equation.DSMT4">
                  <p:embed/>
                </p:oleObj>
              </mc:Choice>
              <mc:Fallback>
                <p:oleObj name="Equation" r:id="rId7" imgW="428701" imgH="7049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1295400" cy="1901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44" name="Group 40">
            <a:extLst>
              <a:ext uri="{FF2B5EF4-FFF2-40B4-BE49-F238E27FC236}">
                <a16:creationId xmlns:a16="http://schemas.microsoft.com/office/drawing/2014/main" id="{F143D0A8-437E-4634-8219-C85C9E62AD86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565400"/>
            <a:ext cx="1733550" cy="3259138"/>
            <a:chOff x="2768" y="1661"/>
            <a:chExt cx="1132" cy="2053"/>
          </a:xfrm>
        </p:grpSpPr>
        <p:graphicFrame>
          <p:nvGraphicFramePr>
            <p:cNvPr id="11291" name="Object 19">
              <a:extLst>
                <a:ext uri="{FF2B5EF4-FFF2-40B4-BE49-F238E27FC236}">
                  <a16:creationId xmlns:a16="http://schemas.microsoft.com/office/drawing/2014/main" id="{18ECFDA6-EA2C-47AF-95D8-69F69526E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661"/>
            <a:ext cx="10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03300" imgH="965200" progId="Equation.DSMT4">
                    <p:embed/>
                  </p:oleObj>
                </mc:Choice>
                <mc:Fallback>
                  <p:oleObj name="Equation" r:id="rId9" imgW="1003300" imgH="965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1088" cy="154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0">
              <a:extLst>
                <a:ext uri="{FF2B5EF4-FFF2-40B4-BE49-F238E27FC236}">
                  <a16:creationId xmlns:a16="http://schemas.microsoft.com/office/drawing/2014/main" id="{775A632F-9064-4858-BCDC-2A9072119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249"/>
            <a:ext cx="11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5616" imgH="393529" progId="Equation.DSMT4">
                    <p:embed/>
                  </p:oleObj>
                </mc:Choice>
                <mc:Fallback>
                  <p:oleObj name="Equation" r:id="rId11" imgW="1345616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249"/>
                          <a:ext cx="1132" cy="46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47" name="Rectangle 2" descr="绿色大理石">
            <a:extLst>
              <a:ext uri="{FF2B5EF4-FFF2-40B4-BE49-F238E27FC236}">
                <a16:creationId xmlns:a16="http://schemas.microsoft.com/office/drawing/2014/main" id="{DDFC258D-4AD7-426B-88A9-A5DEEBC354F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空间中</a:t>
            </a:r>
          </a:p>
        </p:txBody>
      </p:sp>
      <p:sp>
        <p:nvSpPr>
          <p:cNvPr id="72748" name="Rectangle 2" descr="绿色大理石">
            <a:extLst>
              <a:ext uri="{FF2B5EF4-FFF2-40B4-BE49-F238E27FC236}">
                <a16:creationId xmlns:a16="http://schemas.microsoft.com/office/drawing/2014/main" id="{5EAF7384-A571-49D8-9EFF-87E8E07AA89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844675"/>
            <a:ext cx="1582737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介质内</a:t>
            </a:r>
          </a:p>
        </p:txBody>
      </p:sp>
      <p:sp>
        <p:nvSpPr>
          <p:cNvPr id="72749" name="Rectangle 2" descr="绿色大理石">
            <a:extLst>
              <a:ext uri="{FF2B5EF4-FFF2-40B4-BE49-F238E27FC236}">
                <a16:creationId xmlns:a16="http://schemas.microsoft.com/office/drawing/2014/main" id="{9D1B31B5-0C9B-422C-9569-644B7A4572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84663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边界上</a:t>
            </a:r>
          </a:p>
        </p:txBody>
      </p:sp>
      <p:sp>
        <p:nvSpPr>
          <p:cNvPr id="72752" name="AutoShape 16">
            <a:extLst>
              <a:ext uri="{FF2B5EF4-FFF2-40B4-BE49-F238E27FC236}">
                <a16:creationId xmlns:a16="http://schemas.microsoft.com/office/drawing/2014/main" id="{ECB6CA71-AAC6-4B11-ACB7-0DE7B5FD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2755" name="Rectangle 2">
            <a:extLst>
              <a:ext uri="{FF2B5EF4-FFF2-40B4-BE49-F238E27FC236}">
                <a16:creationId xmlns:a16="http://schemas.microsoft.com/office/drawing/2014/main" id="{6B747FE8-5FD1-43BA-AF53-2647CD9D860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227763" y="3789363"/>
            <a:ext cx="2665412" cy="2014537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18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求解思路与方法</a:t>
            </a: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电场与磁场需联立求解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对场旋度方程消元求解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引入辅助位求解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对高维的时空降维求解</a:t>
            </a:r>
          </a:p>
        </p:txBody>
      </p:sp>
      <p:sp>
        <p:nvSpPr>
          <p:cNvPr id="72756" name="Line 52">
            <a:extLst>
              <a:ext uri="{FF2B5EF4-FFF2-40B4-BE49-F238E27FC236}">
                <a16:creationId xmlns:a16="http://schemas.microsoft.com/office/drawing/2014/main" id="{C8CC022B-15EF-48E9-9C63-71303871D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149725"/>
            <a:ext cx="1800225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pSp>
        <p:nvGrpSpPr>
          <p:cNvPr id="72759" name="Group 55">
            <a:extLst>
              <a:ext uri="{FF2B5EF4-FFF2-40B4-BE49-F238E27FC236}">
                <a16:creationId xmlns:a16="http://schemas.microsoft.com/office/drawing/2014/main" id="{4B6F01DC-9358-417D-8966-C74CD934053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665412" cy="2016125"/>
            <a:chOff x="3923" y="981"/>
            <a:chExt cx="1679" cy="1270"/>
          </a:xfrm>
        </p:grpSpPr>
        <p:sp>
          <p:nvSpPr>
            <p:cNvPr id="11288" name="Rectangle 2" descr="绿色大理石">
              <a:extLst>
                <a:ext uri="{FF2B5EF4-FFF2-40B4-BE49-F238E27FC236}">
                  <a16:creationId xmlns:a16="http://schemas.microsoft.com/office/drawing/2014/main" id="{9EEEF80E-62D6-4372-A399-7BCE8076E4B7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3923" y="1162"/>
              <a:ext cx="1679" cy="1089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158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时变电场与磁场不独立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场的散度方程不独立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磁场无散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四维时空变化问题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1289" name="AutoShape 16">
              <a:extLst>
                <a:ext uri="{FF2B5EF4-FFF2-40B4-BE49-F238E27FC236}">
                  <a16:creationId xmlns:a16="http://schemas.microsoft.com/office/drawing/2014/main" id="{E7BB735E-D7D6-493C-891E-62B8E48BA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981"/>
              <a:ext cx="181" cy="136"/>
            </a:xfrm>
            <a:prstGeom prst="downArrow">
              <a:avLst>
                <a:gd name="adj1" fmla="val 50546"/>
                <a:gd name="adj2" fmla="val 2473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zh-CN" altLang="zh-CN" sz="24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1290" name="Object 54">
              <a:extLst>
                <a:ext uri="{FF2B5EF4-FFF2-40B4-BE49-F238E27FC236}">
                  <a16:creationId xmlns:a16="http://schemas.microsoft.com/office/drawing/2014/main" id="{94980607-F8E6-45C9-A5AC-6C467B223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003"/>
            <a:ext cx="95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241300" progId="Equation.DSMT4">
                    <p:embed/>
                  </p:oleObj>
                </mc:Choice>
                <mc:Fallback>
                  <p:oleObj name="Equation" r:id="rId14" imgW="927100" imgH="2413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03"/>
                          <a:ext cx="95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27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7" grpId="0" animBg="1"/>
      <p:bldP spid="72728" grpId="0" animBg="1"/>
      <p:bldP spid="72729" grpId="0" animBg="1"/>
      <p:bldP spid="72730" grpId="0" animBg="1"/>
      <p:bldP spid="72731" grpId="0" animBg="1"/>
      <p:bldP spid="72735" grpId="0" animBg="1"/>
      <p:bldP spid="72741" grpId="0" animBg="1"/>
      <p:bldP spid="72747" grpId="0" animBg="1"/>
      <p:bldP spid="72748" grpId="0" animBg="1"/>
      <p:bldP spid="72749" grpId="0" animBg="1"/>
      <p:bldP spid="72752" grpId="0" animBg="1"/>
      <p:bldP spid="7275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69DFDB86-4F68-44DF-BBAD-DC701E4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165850"/>
            <a:ext cx="228917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EF675F-D6B7-45E8-A2D3-E5722F052C12}" type="slidenum">
              <a:rPr lang="en-US" altLang="zh-CN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291" name="灯片编号占位符 4">
            <a:extLst>
              <a:ext uri="{FF2B5EF4-FFF2-40B4-BE49-F238E27FC236}">
                <a16:creationId xmlns:a16="http://schemas.microsoft.com/office/drawing/2014/main" id="{82308CC8-39FB-42C0-BFCE-6B8651581B8E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F9F73FF-0E7A-4AD1-89E8-8FA4F58EAF6D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292" name="Rectangle 31">
            <a:extLst>
              <a:ext uri="{FF2B5EF4-FFF2-40B4-BE49-F238E27FC236}">
                <a16:creationId xmlns:a16="http://schemas.microsoft.com/office/drawing/2014/main" id="{A8ED7CF7-F024-48F1-B0F3-D7F0184D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50850"/>
            <a:ext cx="471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波动方程</a:t>
            </a:r>
          </a:p>
        </p:txBody>
      </p:sp>
      <p:sp>
        <p:nvSpPr>
          <p:cNvPr id="11277" name="AutoShape 36">
            <a:extLst>
              <a:ext uri="{FF2B5EF4-FFF2-40B4-BE49-F238E27FC236}">
                <a16:creationId xmlns:a16="http://schemas.microsoft.com/office/drawing/2014/main" id="{A5908187-61F6-4DBC-93D8-AE9A503A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184467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278" name="Text Box 44">
            <a:extLst>
              <a:ext uri="{FF2B5EF4-FFF2-40B4-BE49-F238E27FC236}">
                <a16:creationId xmlns:a16="http://schemas.microsoft.com/office/drawing/2014/main" id="{C0EBACDA-3535-4323-B163-EC6074D6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28775"/>
            <a:ext cx="8640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      麦克斯韦方程组</a:t>
            </a: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             </a:t>
            </a: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波动方程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1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566317" name="Text Box 45">
            <a:extLst>
              <a:ext uri="{FF2B5EF4-FFF2-40B4-BE49-F238E27FC236}">
                <a16:creationId xmlns:a16="http://schemas.microsoft.com/office/drawing/2014/main" id="{7B20208D-241B-4FF0-928A-A1227DBC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171575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电场和磁场分别满足的方程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6318" name="Object 46">
            <a:extLst>
              <a:ext uri="{FF2B5EF4-FFF2-40B4-BE49-F238E27FC236}">
                <a16:creationId xmlns:a16="http://schemas.microsoft.com/office/drawing/2014/main" id="{1E250869-CFB7-4836-B2DE-1F8A29953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68638"/>
          <a:ext cx="308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57367" imgH="390420" progId="Equation.DSMT4">
                  <p:embed/>
                </p:oleObj>
              </mc:Choice>
              <mc:Fallback>
                <p:oleObj name="Equation" r:id="rId3" imgW="1457367" imgH="3904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308610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9" name="Object 47">
            <a:extLst>
              <a:ext uri="{FF2B5EF4-FFF2-40B4-BE49-F238E27FC236}">
                <a16:creationId xmlns:a16="http://schemas.microsoft.com/office/drawing/2014/main" id="{28800C29-64E5-4EAC-A550-8982F4F94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133600"/>
          <a:ext cx="3740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81257" imgH="390420" progId="Equation.DSMT4">
                  <p:embed/>
                </p:oleObj>
              </mc:Choice>
              <mc:Fallback>
                <p:oleObj name="Equation" r:id="rId5" imgW="1781257" imgH="39042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3600"/>
                        <a:ext cx="374015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4" name="Object 52">
            <a:extLst>
              <a:ext uri="{FF2B5EF4-FFF2-40B4-BE49-F238E27FC236}">
                <a16:creationId xmlns:a16="http://schemas.microsoft.com/office/drawing/2014/main" id="{11555999-F0E8-4DC9-979D-967D54F6D70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9250" y="4652963"/>
          <a:ext cx="2735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5389" imgH="390420" progId="Equation.DSMT4">
                  <p:embed/>
                </p:oleObj>
              </mc:Choice>
              <mc:Fallback>
                <p:oleObj name="Equation" r:id="rId7" imgW="1095389" imgH="390420" progId="Equation.DSMT4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2735263" cy="10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6" name="Object 54">
            <a:extLst>
              <a:ext uri="{FF2B5EF4-FFF2-40B4-BE49-F238E27FC236}">
                <a16:creationId xmlns:a16="http://schemas.microsoft.com/office/drawing/2014/main" id="{0624CB27-C606-48A1-8F39-EEF790FF74A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16463" y="4652963"/>
          <a:ext cx="28590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2657" imgH="390420" progId="Equation.DSMT4">
                  <p:embed/>
                </p:oleObj>
              </mc:Choice>
              <mc:Fallback>
                <p:oleObj name="Equation" r:id="rId9" imgW="1152657" imgH="390420" progId="Equation.DSMT4">
                  <p:embed/>
                  <p:pic>
                    <p:nvPicPr>
                      <p:cNvPr id="0" name="Object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2859087" cy="1004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1" name="Text Box 59">
            <a:extLst>
              <a:ext uri="{FF2B5EF4-FFF2-40B4-BE49-F238E27FC236}">
                <a16:creationId xmlns:a16="http://schemas.microsoft.com/office/drawing/2014/main" id="{6D1F40DF-C7FF-4DFC-9914-546C3FD2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005263"/>
            <a:ext cx="7237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无源区的波动方程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01" name="Line 4">
            <a:extLst>
              <a:ext uri="{FF2B5EF4-FFF2-40B4-BE49-F238E27FC236}">
                <a16:creationId xmlns:a16="http://schemas.microsoft.com/office/drawing/2014/main" id="{BF80EB27-83E5-496C-8420-3A6E8B781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1006475"/>
            <a:ext cx="808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2" name="AutoShape 5">
            <a:extLst>
              <a:ext uri="{FF2B5EF4-FFF2-40B4-BE49-F238E27FC236}">
                <a16:creationId xmlns:a16="http://schemas.microsoft.com/office/drawing/2014/main" id="{0E3742F7-7888-47A1-8C29-90F3E75FB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2303" name="AutoShape 6">
            <a:extLst>
              <a:ext uri="{FF2B5EF4-FFF2-40B4-BE49-F238E27FC236}">
                <a16:creationId xmlns:a16="http://schemas.microsoft.com/office/drawing/2014/main" id="{94C2FAD7-0535-4E6C-A337-499EF68D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8159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b="1">
              <a:ea typeface="仿宋_GB2312" pitchFamily="49" charset="-122"/>
            </a:endParaRPr>
          </a:p>
        </p:txBody>
      </p:sp>
      <p:sp>
        <p:nvSpPr>
          <p:cNvPr id="11283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48B09F4-DAC5-433F-AF11-740C2225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504825" cy="503238"/>
          </a:xfrm>
          <a:prstGeom prst="actionButtonForwardNex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84" name="AutoShape 20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31B2B33-A8A6-4D2A-9FF4-91F150AF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5734050"/>
            <a:ext cx="504825" cy="503238"/>
          </a:xfrm>
          <a:prstGeom prst="actionButtonForwardNex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59" descr="新闻纸">
            <a:extLst>
              <a:ext uri="{FF2B5EF4-FFF2-40B4-BE49-F238E27FC236}">
                <a16:creationId xmlns:a16="http://schemas.microsoft.com/office/drawing/2014/main" id="{EEC4A206-F501-430A-8853-F9F06DA75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124075" cy="1057275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50800">
            <a:solidFill>
              <a:srgbClr val="FF00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在实际中广泛涉及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无源区电磁波应用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如，无线通信等。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5441723B-89F0-457C-A6EC-00B0CE62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997200"/>
            <a:ext cx="431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8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3" name="Text Box 59" descr="新闻纸">
            <a:extLst>
              <a:ext uri="{FF2B5EF4-FFF2-40B4-BE49-F238E27FC236}">
                <a16:creationId xmlns:a16="http://schemas.microsoft.com/office/drawing/2014/main" id="{200CCB11-6B41-4882-B04D-80F30AAF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805488"/>
            <a:ext cx="6624638" cy="508000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50800">
            <a:solidFill>
              <a:srgbClr val="FF00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重要结论：时变电磁场，随时空呈波动性变化</a:t>
            </a:r>
            <a:endParaRPr lang="zh-CN" altLang="en-US" sz="2400" b="1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051332EF-F209-44F4-99BA-E53C54D5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589588"/>
            <a:ext cx="4318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11289" name="Rectangle 31">
            <a:extLst>
              <a:ext uri="{FF2B5EF4-FFF2-40B4-BE49-F238E27FC236}">
                <a16:creationId xmlns:a16="http://schemas.microsoft.com/office/drawing/2014/main" id="{64E3C452-2902-43C7-BD3E-6A8736D9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625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（立足于场方程求解）</a:t>
            </a: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2E9BA886-7E42-4909-B9F6-27D4EA8A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628775"/>
            <a:ext cx="720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4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消元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 animBg="1"/>
      <p:bldP spid="11278" grpId="0"/>
      <p:bldP spid="566317" grpId="0"/>
      <p:bldP spid="566331" grpId="0"/>
      <p:bldP spid="2" grpId="0" animBg="1"/>
      <p:bldP spid="11286" grpId="0"/>
      <p:bldP spid="3" grpId="0" animBg="1"/>
      <p:bldP spid="11288" grpId="0"/>
      <p:bldP spid="11289" grpId="0"/>
      <p:bldP spid="11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4">
            <a:extLst>
              <a:ext uri="{FF2B5EF4-FFF2-40B4-BE49-F238E27FC236}">
                <a16:creationId xmlns:a16="http://schemas.microsoft.com/office/drawing/2014/main" id="{E01B6996-75F9-4611-931F-45EF9BDFB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5C928B5F-8FFA-4FFE-A05F-973CBF63C93C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A598DF0-77C6-43BA-A09E-FBAEF1592C6E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3316" name="Rectangle 2" descr="新闻纸">
            <a:extLst>
              <a:ext uri="{FF2B5EF4-FFF2-40B4-BE49-F238E27FC236}">
                <a16:creationId xmlns:a16="http://schemas.microsoft.com/office/drawing/2014/main" id="{8D490421-71C3-42C6-A02B-7BA91952BF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518525" cy="561975"/>
          </a:xfrm>
          <a:blipFill dpi="0" rotWithShape="1">
            <a:blip r:embed="rId2"/>
            <a:srcRect/>
            <a:tile tx="0" ty="0" sx="100000" sy="100000" flip="none" algn="tl"/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问题与特征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及其求解</a:t>
            </a:r>
            <a:r>
              <a:rPr lang="zh-CN" altLang="en-US" sz="32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思路与方法</a:t>
            </a:r>
          </a:p>
        </p:txBody>
      </p:sp>
      <p:sp>
        <p:nvSpPr>
          <p:cNvPr id="13317" name="Text Box 9">
            <a:extLst>
              <a:ext uri="{FF2B5EF4-FFF2-40B4-BE49-F238E27FC236}">
                <a16:creationId xmlns:a16="http://schemas.microsoft.com/office/drawing/2014/main" id="{B82CF5F5-4E06-4EAE-89D9-2711FBDA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052513"/>
            <a:ext cx="2016125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电磁问题</a:t>
            </a:r>
          </a:p>
        </p:txBody>
      </p:sp>
      <p:sp>
        <p:nvSpPr>
          <p:cNvPr id="13318" name="AutoShape 13">
            <a:extLst>
              <a:ext uri="{FF2B5EF4-FFF2-40B4-BE49-F238E27FC236}">
                <a16:creationId xmlns:a16="http://schemas.microsoft.com/office/drawing/2014/main" id="{E51F34C6-0CB1-49FD-9D9C-A5FF0787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F3A40A38-0B07-4BCB-B581-49C2BE44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288925" cy="230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20" name="AutoShape 11">
            <a:extLst>
              <a:ext uri="{FF2B5EF4-FFF2-40B4-BE49-F238E27FC236}">
                <a16:creationId xmlns:a16="http://schemas.microsoft.com/office/drawing/2014/main" id="{579F541D-A3D3-4BB0-8DF0-10DA2F24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637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21" name="AutoShape 8">
            <a:extLst>
              <a:ext uri="{FF2B5EF4-FFF2-40B4-BE49-F238E27FC236}">
                <a16:creationId xmlns:a16="http://schemas.microsoft.com/office/drawing/2014/main" id="{4BD9B152-C181-4ABF-A932-6D722A7B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276475"/>
            <a:ext cx="288925" cy="301625"/>
          </a:xfrm>
          <a:prstGeom prst="downArrow">
            <a:avLst>
              <a:gd name="adj1" fmla="val 50000"/>
              <a:gd name="adj2" fmla="val 260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3322" name="Object 3">
            <a:extLst>
              <a:ext uri="{FF2B5EF4-FFF2-40B4-BE49-F238E27FC236}">
                <a16:creationId xmlns:a16="http://schemas.microsoft.com/office/drawing/2014/main" id="{2F4FE134-9671-4C1D-AF09-6A2FC0269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565400"/>
          <a:ext cx="194468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1123" imgH="1304910" progId="Equation.DSMT4">
                  <p:embed/>
                </p:oleObj>
              </mc:Choice>
              <mc:Fallback>
                <p:oleObj name="Equation" r:id="rId3" imgW="981123" imgH="13049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65400"/>
                        <a:ext cx="1944688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4">
            <a:extLst>
              <a:ext uri="{FF2B5EF4-FFF2-40B4-BE49-F238E27FC236}">
                <a16:creationId xmlns:a16="http://schemas.microsoft.com/office/drawing/2014/main" id="{73F66081-33EA-4881-9A8E-18C13C032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84763"/>
          <a:ext cx="19446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76143" imgH="295380" progId="Equation.3">
                  <p:embed/>
                </p:oleObj>
              </mc:Choice>
              <mc:Fallback>
                <p:oleObj name="公式" r:id="rId5" imgW="676143" imgH="2953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1944688" cy="790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5">
            <a:extLst>
              <a:ext uri="{FF2B5EF4-FFF2-40B4-BE49-F238E27FC236}">
                <a16:creationId xmlns:a16="http://schemas.microsoft.com/office/drawing/2014/main" id="{5DC2C7E0-2BEA-4403-B97A-A5E7CB83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100138"/>
            <a:ext cx="1944688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特  征</a:t>
            </a:r>
          </a:p>
        </p:txBody>
      </p:sp>
      <p:sp>
        <p:nvSpPr>
          <p:cNvPr id="13325" name="Line 15">
            <a:extLst>
              <a:ext uri="{FF2B5EF4-FFF2-40B4-BE49-F238E27FC236}">
                <a16:creationId xmlns:a16="http://schemas.microsoft.com/office/drawing/2014/main" id="{C90351FA-B114-4A63-95B2-205DA5C20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628775"/>
            <a:ext cx="410527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AutoShape 16">
            <a:extLst>
              <a:ext uri="{FF2B5EF4-FFF2-40B4-BE49-F238E27FC236}">
                <a16:creationId xmlns:a16="http://schemas.microsoft.com/office/drawing/2014/main" id="{2C9B4ECA-9B9D-4FF3-8A1B-69D04702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3327" name="Object 18">
            <a:extLst>
              <a:ext uri="{FF2B5EF4-FFF2-40B4-BE49-F238E27FC236}">
                <a16:creationId xmlns:a16="http://schemas.microsoft.com/office/drawing/2014/main" id="{C5647ACC-A994-4808-9FB3-FD418DF9C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565400"/>
          <a:ext cx="1295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8701" imgH="704970" progId="Equation.DSMT4">
                  <p:embed/>
                </p:oleObj>
              </mc:Choice>
              <mc:Fallback>
                <p:oleObj name="Equation" r:id="rId7" imgW="428701" imgH="70497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1295400" cy="1901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FF"/>
                          </a:gs>
                          <a:gs pos="50000">
                            <a:schemeClr val="bg1"/>
                          </a:gs>
                          <a:gs pos="100000">
                            <a:srgbClr val="FF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Group 16">
            <a:extLst>
              <a:ext uri="{FF2B5EF4-FFF2-40B4-BE49-F238E27FC236}">
                <a16:creationId xmlns:a16="http://schemas.microsoft.com/office/drawing/2014/main" id="{A8EA12BC-B293-4157-A27A-FF832362BBA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565400"/>
            <a:ext cx="1733550" cy="3259138"/>
            <a:chOff x="2768" y="1661"/>
            <a:chExt cx="1132" cy="2053"/>
          </a:xfrm>
        </p:grpSpPr>
        <p:graphicFrame>
          <p:nvGraphicFramePr>
            <p:cNvPr id="13339" name="Object 19">
              <a:extLst>
                <a:ext uri="{FF2B5EF4-FFF2-40B4-BE49-F238E27FC236}">
                  <a16:creationId xmlns:a16="http://schemas.microsoft.com/office/drawing/2014/main" id="{AC6EFABA-153C-47A8-8311-204F75D5D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661"/>
            <a:ext cx="10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03300" imgH="965200" progId="Equation.DSMT4">
                    <p:embed/>
                  </p:oleObj>
                </mc:Choice>
                <mc:Fallback>
                  <p:oleObj name="Equation" r:id="rId9" imgW="1003300" imgH="965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1088" cy="154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0">
              <a:extLst>
                <a:ext uri="{FF2B5EF4-FFF2-40B4-BE49-F238E27FC236}">
                  <a16:creationId xmlns:a16="http://schemas.microsoft.com/office/drawing/2014/main" id="{C3BE1A93-AC14-4F8A-BBFE-43AAC44EF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249"/>
            <a:ext cx="11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5616" imgH="393529" progId="Equation.DSMT4">
                    <p:embed/>
                  </p:oleObj>
                </mc:Choice>
                <mc:Fallback>
                  <p:oleObj name="Equation" r:id="rId11" imgW="1345616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249"/>
                          <a:ext cx="1132" cy="46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99FF"/>
                            </a:gs>
                            <a:gs pos="5000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9" name="Rectangle 2" descr="绿色大理石">
            <a:extLst>
              <a:ext uri="{FF2B5EF4-FFF2-40B4-BE49-F238E27FC236}">
                <a16:creationId xmlns:a16="http://schemas.microsoft.com/office/drawing/2014/main" id="{D18116C2-1E0C-42AF-8C94-279C3905DB1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空间中</a:t>
            </a:r>
          </a:p>
        </p:txBody>
      </p:sp>
      <p:sp>
        <p:nvSpPr>
          <p:cNvPr id="13330" name="Rectangle 2" descr="绿色大理石">
            <a:extLst>
              <a:ext uri="{FF2B5EF4-FFF2-40B4-BE49-F238E27FC236}">
                <a16:creationId xmlns:a16="http://schemas.microsoft.com/office/drawing/2014/main" id="{584BE0F6-F57F-434C-9BD4-B7032C04C4C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411413" y="1844675"/>
            <a:ext cx="1582737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介质内</a:t>
            </a:r>
          </a:p>
        </p:txBody>
      </p:sp>
      <p:sp>
        <p:nvSpPr>
          <p:cNvPr id="13331" name="Rectangle 2" descr="绿色大理石">
            <a:extLst>
              <a:ext uri="{FF2B5EF4-FFF2-40B4-BE49-F238E27FC236}">
                <a16:creationId xmlns:a16="http://schemas.microsoft.com/office/drawing/2014/main" id="{B3012AD9-853A-4EC4-8A6E-2A70E1A8152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284663" y="1844675"/>
            <a:ext cx="1800225" cy="458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边界上</a:t>
            </a:r>
          </a:p>
        </p:txBody>
      </p:sp>
      <p:sp>
        <p:nvSpPr>
          <p:cNvPr id="13332" name="AutoShape 16">
            <a:extLst>
              <a:ext uri="{FF2B5EF4-FFF2-40B4-BE49-F238E27FC236}">
                <a16:creationId xmlns:a16="http://schemas.microsoft.com/office/drawing/2014/main" id="{0AAB6EFE-EFBA-42FA-AE98-AC9FB900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628775"/>
            <a:ext cx="287338" cy="215900"/>
          </a:xfrm>
          <a:prstGeom prst="downArrow">
            <a:avLst>
              <a:gd name="adj1" fmla="val 50546"/>
              <a:gd name="adj2" fmla="val 2473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333" name="Rectangle 2">
            <a:extLst>
              <a:ext uri="{FF2B5EF4-FFF2-40B4-BE49-F238E27FC236}">
                <a16:creationId xmlns:a16="http://schemas.microsoft.com/office/drawing/2014/main" id="{64E6BF05-F50B-4011-85FD-DB4E122CFA2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227763" y="3789363"/>
            <a:ext cx="2665412" cy="2014537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18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求解思路与方法</a:t>
            </a: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1" lang="zh-CN" altLang="en-US" sz="1800" b="1" u="sng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电场与磁场需联立求解</a:t>
            </a:r>
          </a:p>
          <a:p>
            <a:pPr eaLnBrk="1" hangingPunct="1">
              <a:buClr>
                <a:srgbClr val="FF33CC"/>
              </a:buClr>
              <a:buFont typeface="Wingdings" panose="05000000000000000000" pitchFamily="2" charset="2"/>
              <a:buChar char="ü"/>
            </a:pPr>
            <a:r>
              <a:rPr kumimoji="1" lang="zh-CN" altLang="en-US" sz="1800" b="1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对场旋度方程消元求解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引入辅助位求解</a:t>
            </a: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对高维的时空降维求解</a:t>
            </a:r>
          </a:p>
        </p:txBody>
      </p:sp>
      <p:sp>
        <p:nvSpPr>
          <p:cNvPr id="13334" name="Line 24">
            <a:extLst>
              <a:ext uri="{FF2B5EF4-FFF2-40B4-BE49-F238E27FC236}">
                <a16:creationId xmlns:a16="http://schemas.microsoft.com/office/drawing/2014/main" id="{8255AD9F-63E7-4920-87D0-915A5535A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149725"/>
            <a:ext cx="1800225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0" tIns="0" rIns="0" bIns="0" anchor="ctr"/>
          <a:lstStyle/>
          <a:p>
            <a:endParaRPr lang="zh-CN" altLang="en-US"/>
          </a:p>
        </p:txBody>
      </p:sp>
      <p:grpSp>
        <p:nvGrpSpPr>
          <p:cNvPr id="13335" name="Group 25">
            <a:extLst>
              <a:ext uri="{FF2B5EF4-FFF2-40B4-BE49-F238E27FC236}">
                <a16:creationId xmlns:a16="http://schemas.microsoft.com/office/drawing/2014/main" id="{1C21E865-9710-4219-ADDF-5AFEE52149B4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665412" cy="2016125"/>
            <a:chOff x="3923" y="981"/>
            <a:chExt cx="1679" cy="1270"/>
          </a:xfrm>
        </p:grpSpPr>
        <p:sp>
          <p:nvSpPr>
            <p:cNvPr id="13336" name="Rectangle 2" descr="绿色大理石">
              <a:extLst>
                <a:ext uri="{FF2B5EF4-FFF2-40B4-BE49-F238E27FC236}">
                  <a16:creationId xmlns:a16="http://schemas.microsoft.com/office/drawing/2014/main" id="{36F40C4B-B9F8-4B92-BFB0-F481382BD28F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3923" y="1162"/>
              <a:ext cx="1679" cy="1089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 w="158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时变电场与磁场不独立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场的散度方程不独立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磁场无散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Char char="u"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四维时空变化问题</a:t>
              </a:r>
            </a:p>
            <a:p>
              <a:pPr eaLnBrk="1" hangingPunct="1"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3337" name="AutoShape 16">
              <a:extLst>
                <a:ext uri="{FF2B5EF4-FFF2-40B4-BE49-F238E27FC236}">
                  <a16:creationId xmlns:a16="http://schemas.microsoft.com/office/drawing/2014/main" id="{6DC5A30C-7CCA-4D25-80C2-D40E8EF7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981"/>
              <a:ext cx="181" cy="136"/>
            </a:xfrm>
            <a:prstGeom prst="downArrow">
              <a:avLst>
                <a:gd name="adj1" fmla="val 50546"/>
                <a:gd name="adj2" fmla="val 2473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endParaRPr lang="zh-CN" altLang="zh-CN" sz="24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338" name="Object 28">
              <a:extLst>
                <a:ext uri="{FF2B5EF4-FFF2-40B4-BE49-F238E27FC236}">
                  <a16:creationId xmlns:a16="http://schemas.microsoft.com/office/drawing/2014/main" id="{6AF24B6B-DE1B-47AA-9963-8237F7347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003"/>
            <a:ext cx="95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241300" progId="Equation.DSMT4">
                    <p:embed/>
                  </p:oleObj>
                </mc:Choice>
                <mc:Fallback>
                  <p:oleObj name="Equation" r:id="rId14" imgW="9271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03"/>
                          <a:ext cx="95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15925</TotalTime>
  <Words>2252</Words>
  <Application>Microsoft Office PowerPoint</Application>
  <PresentationFormat>全屏显示(4:3)</PresentationFormat>
  <Paragraphs>421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Times New Roman</vt:lpstr>
      <vt:lpstr>Wingdings</vt:lpstr>
      <vt:lpstr>万里长城</vt:lpstr>
      <vt:lpstr>公式</vt:lpstr>
      <vt:lpstr>Equation</vt:lpstr>
      <vt:lpstr>剪辑</vt:lpstr>
      <vt:lpstr>MathType 7.0 Equation</vt:lpstr>
      <vt:lpstr>PowerPoint 演示文稿</vt:lpstr>
      <vt:lpstr>电磁规律与电磁问题求解的基础</vt:lpstr>
      <vt:lpstr>PowerPoint 演示文稿</vt:lpstr>
      <vt:lpstr>分类求解电磁问题</vt:lpstr>
      <vt:lpstr>PowerPoint 演示文稿</vt:lpstr>
      <vt:lpstr>PowerPoint 演示文稿</vt:lpstr>
      <vt:lpstr>问题与特征及其求解思路与方法</vt:lpstr>
      <vt:lpstr>PowerPoint 演示文稿</vt:lpstr>
      <vt:lpstr>问题与特征及其求解思路与方法</vt:lpstr>
      <vt:lpstr>PowerPoint 演示文稿</vt:lpstr>
      <vt:lpstr>电磁波求解方法总结</vt:lpstr>
      <vt:lpstr>问题与特征及其求解思路与方法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电磁波求解方法总结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问题与特征及其求解思路与方法</vt:lpstr>
      <vt:lpstr>4.4 电磁能量计算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  结</vt:lpstr>
      <vt:lpstr>总  结</vt:lpstr>
      <vt:lpstr>PowerPoint 演示文稿</vt:lpstr>
    </vt:vector>
  </TitlesOfParts>
  <Company>202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gxd</dc:creator>
  <cp:lastModifiedBy>刘 正浩</cp:lastModifiedBy>
  <cp:revision>836</cp:revision>
  <dcterms:created xsi:type="dcterms:W3CDTF">2003-04-30T09:04:09Z</dcterms:created>
  <dcterms:modified xsi:type="dcterms:W3CDTF">2021-07-04T04:40:06Z</dcterms:modified>
</cp:coreProperties>
</file>