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sldIdLst>
    <p:sldId id="297" r:id="rId2"/>
    <p:sldId id="298" r:id="rId3"/>
    <p:sldId id="307" r:id="rId4"/>
    <p:sldId id="299" r:id="rId5"/>
    <p:sldId id="300" r:id="rId6"/>
    <p:sldId id="303" r:id="rId7"/>
    <p:sldId id="304" r:id="rId8"/>
    <p:sldId id="271" r:id="rId9"/>
    <p:sldId id="272" r:id="rId10"/>
    <p:sldId id="273" r:id="rId11"/>
    <p:sldId id="274" r:id="rId12"/>
    <p:sldId id="277" r:id="rId13"/>
    <p:sldId id="278" r:id="rId14"/>
    <p:sldId id="279" r:id="rId15"/>
    <p:sldId id="280" r:id="rId16"/>
    <p:sldId id="275" r:id="rId17"/>
    <p:sldId id="281" r:id="rId18"/>
    <p:sldId id="276" r:id="rId19"/>
    <p:sldId id="282" r:id="rId20"/>
    <p:sldId id="283" r:id="rId21"/>
    <p:sldId id="284" r:id="rId22"/>
    <p:sldId id="285" r:id="rId23"/>
    <p:sldId id="286" r:id="rId24"/>
    <p:sldId id="288" r:id="rId25"/>
    <p:sldId id="289" r:id="rId26"/>
    <p:sldId id="290" r:id="rId27"/>
    <p:sldId id="291" r:id="rId28"/>
    <p:sldId id="292" r:id="rId29"/>
    <p:sldId id="293" r:id="rId30"/>
    <p:sldId id="294" r:id="rId31"/>
    <p:sldId id="295" r:id="rId32"/>
    <p:sldId id="296" r:id="rId33"/>
    <p:sldId id="306" r:id="rId3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ADBD6BAF-7CC7-4C04-A7BA-EBE9031011E7}" type="datetimeFigureOut">
              <a:rPr lang="es-ES"/>
              <a:pPr>
                <a:defRPr/>
              </a:pPr>
              <a:t>20/09/2018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C65EF70-800F-441D-B95F-243B1394F6D2}" type="slidenum">
              <a:rPr lang="es-ES" altLang="es-ES"/>
              <a:pPr>
                <a:defRPr/>
              </a:pPr>
              <a:t>‹Nº›</a:t>
            </a:fld>
            <a:endParaRPr lang="es-ES" altLang="es-ES"/>
          </a:p>
        </p:txBody>
      </p:sp>
    </p:spTree>
    <p:extLst>
      <p:ext uri="{BB962C8B-B14F-4D97-AF65-F5344CB8AC3E}">
        <p14:creationId xmlns:p14="http://schemas.microsoft.com/office/powerpoint/2010/main" val="1936012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9B9667-E777-48E1-9F13-D2FE5778E969}" type="slidenum">
              <a:rPr lang="es-ES" altLang="es-ES">
                <a:latin typeface="Verdana" panose="020B0604030504040204" pitchFamily="34" charset="0"/>
              </a:rPr>
              <a:pPr>
                <a:spcBef>
                  <a:spcPct val="0"/>
                </a:spcBef>
              </a:pPr>
              <a:t>24</a:t>
            </a:fld>
            <a:endParaRPr lang="es-ES" altLang="es-ES">
              <a:latin typeface="Verdana" panose="020B0604030504040204" pitchFamily="34" charset="0"/>
            </a:endParaRPr>
          </a:p>
        </p:txBody>
      </p:sp>
    </p:spTree>
    <p:extLst>
      <p:ext uri="{BB962C8B-B14F-4D97-AF65-F5344CB8AC3E}">
        <p14:creationId xmlns:p14="http://schemas.microsoft.com/office/powerpoint/2010/main" val="3909406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481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81B580-BCDC-416A-A185-AA21E5B80F95}" type="slidenum">
              <a:rPr lang="es-ES" altLang="es-ES">
                <a:latin typeface="Verdana" panose="020B0604030504040204" pitchFamily="34" charset="0"/>
              </a:rPr>
              <a:pPr>
                <a:spcBef>
                  <a:spcPct val="0"/>
                </a:spcBef>
              </a:pPr>
              <a:t>33</a:t>
            </a:fld>
            <a:endParaRPr lang="es-ES" altLang="es-ES">
              <a:latin typeface="Verdana" panose="020B0604030504040204" pitchFamily="34" charset="0"/>
            </a:endParaRPr>
          </a:p>
        </p:txBody>
      </p:sp>
    </p:spTree>
    <p:extLst>
      <p:ext uri="{BB962C8B-B14F-4D97-AF65-F5344CB8AC3E}">
        <p14:creationId xmlns:p14="http://schemas.microsoft.com/office/powerpoint/2010/main" val="265349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317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F07BA2-23F9-457A-B4F5-52FD9546F277}" type="slidenum">
              <a:rPr lang="es-ES" altLang="es-ES">
                <a:latin typeface="Verdana" panose="020B0604030504040204" pitchFamily="34" charset="0"/>
              </a:rPr>
              <a:pPr>
                <a:spcBef>
                  <a:spcPct val="0"/>
                </a:spcBef>
              </a:pPr>
              <a:t>25</a:t>
            </a:fld>
            <a:endParaRPr lang="es-ES" altLang="es-ES">
              <a:latin typeface="Verdana" panose="020B0604030504040204" pitchFamily="34" charset="0"/>
            </a:endParaRPr>
          </a:p>
        </p:txBody>
      </p:sp>
    </p:spTree>
    <p:extLst>
      <p:ext uri="{BB962C8B-B14F-4D97-AF65-F5344CB8AC3E}">
        <p14:creationId xmlns:p14="http://schemas.microsoft.com/office/powerpoint/2010/main" val="326153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337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C92D6E-5EDA-40F8-A2F2-847ACD8D986F}" type="slidenum">
              <a:rPr lang="es-ES" altLang="es-ES">
                <a:latin typeface="Verdana" panose="020B0604030504040204" pitchFamily="34" charset="0"/>
              </a:rPr>
              <a:pPr>
                <a:spcBef>
                  <a:spcPct val="0"/>
                </a:spcBef>
              </a:pPr>
              <a:t>26</a:t>
            </a:fld>
            <a:endParaRPr lang="es-ES" altLang="es-ES">
              <a:latin typeface="Verdana" panose="020B0604030504040204" pitchFamily="34" charset="0"/>
            </a:endParaRPr>
          </a:p>
        </p:txBody>
      </p:sp>
    </p:spTree>
    <p:extLst>
      <p:ext uri="{BB962C8B-B14F-4D97-AF65-F5344CB8AC3E}">
        <p14:creationId xmlns:p14="http://schemas.microsoft.com/office/powerpoint/2010/main" val="374073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C9C21B-DED2-4EC3-9663-A88E4B4B892C}" type="slidenum">
              <a:rPr lang="es-ES" altLang="es-ES">
                <a:latin typeface="Verdana" panose="020B0604030504040204" pitchFamily="34" charset="0"/>
              </a:rPr>
              <a:pPr>
                <a:spcBef>
                  <a:spcPct val="0"/>
                </a:spcBef>
              </a:pPr>
              <a:t>27</a:t>
            </a:fld>
            <a:endParaRPr lang="es-ES" altLang="es-ES">
              <a:latin typeface="Verdana" panose="020B0604030504040204" pitchFamily="34" charset="0"/>
            </a:endParaRPr>
          </a:p>
        </p:txBody>
      </p:sp>
    </p:spTree>
    <p:extLst>
      <p:ext uri="{BB962C8B-B14F-4D97-AF65-F5344CB8AC3E}">
        <p14:creationId xmlns:p14="http://schemas.microsoft.com/office/powerpoint/2010/main" val="134323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BAF3C1-C464-4165-989E-C877DF7B83B0}" type="slidenum">
              <a:rPr lang="es-ES" altLang="es-ES">
                <a:latin typeface="Verdana" panose="020B0604030504040204" pitchFamily="34" charset="0"/>
              </a:rPr>
              <a:pPr>
                <a:spcBef>
                  <a:spcPct val="0"/>
                </a:spcBef>
              </a:pPr>
              <a:t>28</a:t>
            </a:fld>
            <a:endParaRPr lang="es-ES" altLang="es-ES">
              <a:latin typeface="Verdana" panose="020B0604030504040204" pitchFamily="34" charset="0"/>
            </a:endParaRPr>
          </a:p>
        </p:txBody>
      </p:sp>
    </p:spTree>
    <p:extLst>
      <p:ext uri="{BB962C8B-B14F-4D97-AF65-F5344CB8AC3E}">
        <p14:creationId xmlns:p14="http://schemas.microsoft.com/office/powerpoint/2010/main" val="28134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399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C2C811-DD87-4758-9F09-61FE45FA5CB2}" type="slidenum">
              <a:rPr lang="es-ES" altLang="es-ES">
                <a:latin typeface="Verdana" panose="020B0604030504040204" pitchFamily="34" charset="0"/>
              </a:rPr>
              <a:pPr>
                <a:spcBef>
                  <a:spcPct val="0"/>
                </a:spcBef>
              </a:pPr>
              <a:t>29</a:t>
            </a:fld>
            <a:endParaRPr lang="es-ES" altLang="es-ES">
              <a:latin typeface="Verdana" panose="020B0604030504040204" pitchFamily="34" charset="0"/>
            </a:endParaRPr>
          </a:p>
        </p:txBody>
      </p:sp>
    </p:spTree>
    <p:extLst>
      <p:ext uri="{BB962C8B-B14F-4D97-AF65-F5344CB8AC3E}">
        <p14:creationId xmlns:p14="http://schemas.microsoft.com/office/powerpoint/2010/main" val="70642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4198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DD2840-C04F-44D9-994D-154326597AE8}" type="slidenum">
              <a:rPr lang="es-ES" altLang="es-ES">
                <a:latin typeface="Verdana" panose="020B0604030504040204" pitchFamily="34" charset="0"/>
              </a:rPr>
              <a:pPr>
                <a:spcBef>
                  <a:spcPct val="0"/>
                </a:spcBef>
              </a:pPr>
              <a:t>30</a:t>
            </a:fld>
            <a:endParaRPr lang="es-ES" altLang="es-ES">
              <a:latin typeface="Verdana" panose="020B0604030504040204" pitchFamily="34" charset="0"/>
            </a:endParaRPr>
          </a:p>
        </p:txBody>
      </p:sp>
    </p:spTree>
    <p:extLst>
      <p:ext uri="{BB962C8B-B14F-4D97-AF65-F5344CB8AC3E}">
        <p14:creationId xmlns:p14="http://schemas.microsoft.com/office/powerpoint/2010/main" val="382139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4403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E7A3A5-5047-41EF-B6A9-5589B682897D}" type="slidenum">
              <a:rPr lang="es-ES" altLang="es-ES">
                <a:latin typeface="Verdana" panose="020B0604030504040204" pitchFamily="34" charset="0"/>
              </a:rPr>
              <a:pPr>
                <a:spcBef>
                  <a:spcPct val="0"/>
                </a:spcBef>
              </a:pPr>
              <a:t>31</a:t>
            </a:fld>
            <a:endParaRPr lang="es-ES" altLang="es-ES">
              <a:latin typeface="Verdana" panose="020B0604030504040204" pitchFamily="34" charset="0"/>
            </a:endParaRPr>
          </a:p>
        </p:txBody>
      </p:sp>
    </p:spTree>
    <p:extLst>
      <p:ext uri="{BB962C8B-B14F-4D97-AF65-F5344CB8AC3E}">
        <p14:creationId xmlns:p14="http://schemas.microsoft.com/office/powerpoint/2010/main" val="987048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smtClean="0"/>
          </a:p>
        </p:txBody>
      </p:sp>
      <p:sp>
        <p:nvSpPr>
          <p:cNvPr id="4608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366D92-B953-4A7C-8C76-5466105910D0}" type="slidenum">
              <a:rPr lang="es-ES" altLang="es-ES">
                <a:latin typeface="Verdana" panose="020B0604030504040204" pitchFamily="34" charset="0"/>
              </a:rPr>
              <a:pPr>
                <a:spcBef>
                  <a:spcPct val="0"/>
                </a:spcBef>
              </a:pPr>
              <a:t>32</a:t>
            </a:fld>
            <a:endParaRPr lang="es-ES" altLang="es-ES">
              <a:latin typeface="Verdana" panose="020B0604030504040204" pitchFamily="34" charset="0"/>
            </a:endParaRPr>
          </a:p>
        </p:txBody>
      </p:sp>
    </p:spTree>
    <p:extLst>
      <p:ext uri="{BB962C8B-B14F-4D97-AF65-F5344CB8AC3E}">
        <p14:creationId xmlns:p14="http://schemas.microsoft.com/office/powerpoint/2010/main" val="272766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4716463" y="5345113"/>
            <a:ext cx="4427537" cy="1512887"/>
            <a:chOff x="2971" y="3367"/>
            <a:chExt cx="2789" cy="953"/>
          </a:xfrm>
        </p:grpSpPr>
        <p:sp>
          <p:nvSpPr>
            <p:cNvPr id="5" name="Freeform 3"/>
            <p:cNvSpPr>
              <a:spLocks/>
            </p:cNvSpPr>
            <p:nvPr/>
          </p:nvSpPr>
          <p:spPr bwMode="ltGray">
            <a:xfrm>
              <a:off x="2971" y="3367"/>
              <a:ext cx="2789" cy="953"/>
            </a:xfrm>
            <a:custGeom>
              <a:avLst/>
              <a:gdLst>
                <a:gd name="T0" fmla="*/ 2831 w 2780"/>
                <a:gd name="T1" fmla="*/ 18 h 953"/>
                <a:gd name="T2" fmla="*/ 2741 w 2780"/>
                <a:gd name="T3" fmla="*/ 24 h 953"/>
                <a:gd name="T4" fmla="*/ 2674 w 2780"/>
                <a:gd name="T5" fmla="*/ 102 h 953"/>
                <a:gd name="T6" fmla="*/ 2567 w 2780"/>
                <a:gd name="T7" fmla="*/ 156 h 953"/>
                <a:gd name="T8" fmla="*/ 2561 w 2780"/>
                <a:gd name="T9" fmla="*/ 222 h 953"/>
                <a:gd name="T10" fmla="*/ 2543 w 2780"/>
                <a:gd name="T11" fmla="*/ 246 h 953"/>
                <a:gd name="T12" fmla="*/ 2525 w 2780"/>
                <a:gd name="T13" fmla="*/ 252 h 953"/>
                <a:gd name="T14" fmla="*/ 2453 w 2780"/>
                <a:gd name="T15" fmla="*/ 210 h 953"/>
                <a:gd name="T16" fmla="*/ 2309 w 2780"/>
                <a:gd name="T17" fmla="*/ 192 h 953"/>
                <a:gd name="T18" fmla="*/ 2285 w 2780"/>
                <a:gd name="T19" fmla="*/ 186 h 953"/>
                <a:gd name="T20" fmla="*/ 2267 w 2780"/>
                <a:gd name="T21" fmla="*/ 192 h 953"/>
                <a:gd name="T22" fmla="*/ 2195 w 2780"/>
                <a:gd name="T23" fmla="*/ 228 h 953"/>
                <a:gd name="T24" fmla="*/ 2159 w 2780"/>
                <a:gd name="T25" fmla="*/ 240 h 953"/>
                <a:gd name="T26" fmla="*/ 2135 w 2780"/>
                <a:gd name="T27" fmla="*/ 246 h 953"/>
                <a:gd name="T28" fmla="*/ 2123 w 2780"/>
                <a:gd name="T29" fmla="*/ 258 h 953"/>
                <a:gd name="T30" fmla="*/ 2123 w 2780"/>
                <a:gd name="T31" fmla="*/ 276 h 953"/>
                <a:gd name="T32" fmla="*/ 2100 w 2780"/>
                <a:gd name="T33" fmla="*/ 300 h 953"/>
                <a:gd name="T34" fmla="*/ 2082 w 2780"/>
                <a:gd name="T35" fmla="*/ 312 h 953"/>
                <a:gd name="T36" fmla="*/ 2070 w 2780"/>
                <a:gd name="T37" fmla="*/ 324 h 953"/>
                <a:gd name="T38" fmla="*/ 2058 w 2780"/>
                <a:gd name="T39" fmla="*/ 336 h 953"/>
                <a:gd name="T40" fmla="*/ 2023 w 2780"/>
                <a:gd name="T41" fmla="*/ 342 h 953"/>
                <a:gd name="T42" fmla="*/ 1955 w 2780"/>
                <a:gd name="T43" fmla="*/ 336 h 953"/>
                <a:gd name="T44" fmla="*/ 1919 w 2780"/>
                <a:gd name="T45" fmla="*/ 330 h 953"/>
                <a:gd name="T46" fmla="*/ 1907 w 2780"/>
                <a:gd name="T47" fmla="*/ 342 h 953"/>
                <a:gd name="T48" fmla="*/ 1895 w 2780"/>
                <a:gd name="T49" fmla="*/ 354 h 953"/>
                <a:gd name="T50" fmla="*/ 1865 w 2780"/>
                <a:gd name="T51" fmla="*/ 360 h 953"/>
                <a:gd name="T52" fmla="*/ 1806 w 2780"/>
                <a:gd name="T53" fmla="*/ 342 h 953"/>
                <a:gd name="T54" fmla="*/ 1782 w 2780"/>
                <a:gd name="T55" fmla="*/ 342 h 953"/>
                <a:gd name="T56" fmla="*/ 1758 w 2780"/>
                <a:gd name="T57" fmla="*/ 354 h 953"/>
                <a:gd name="T58" fmla="*/ 1691 w 2780"/>
                <a:gd name="T59" fmla="*/ 425 h 953"/>
                <a:gd name="T60" fmla="*/ 1649 w 2780"/>
                <a:gd name="T61" fmla="*/ 569 h 953"/>
                <a:gd name="T62" fmla="*/ 1649 w 2780"/>
                <a:gd name="T63" fmla="*/ 593 h 953"/>
                <a:gd name="T64" fmla="*/ 1655 w 2780"/>
                <a:gd name="T65" fmla="*/ 641 h 953"/>
                <a:gd name="T66" fmla="*/ 1673 w 2780"/>
                <a:gd name="T67" fmla="*/ 659 h 953"/>
                <a:gd name="T68" fmla="*/ 1667 w 2780"/>
                <a:gd name="T69" fmla="*/ 671 h 953"/>
                <a:gd name="T70" fmla="*/ 1655 w 2780"/>
                <a:gd name="T71" fmla="*/ 683 h 953"/>
                <a:gd name="T72" fmla="*/ 1577 w 2780"/>
                <a:gd name="T73" fmla="*/ 689 h 953"/>
                <a:gd name="T74" fmla="*/ 1500 w 2780"/>
                <a:gd name="T75" fmla="*/ 629 h 953"/>
                <a:gd name="T76" fmla="*/ 1361 w 2780"/>
                <a:gd name="T77" fmla="*/ 587 h 953"/>
                <a:gd name="T78" fmla="*/ 1212 w 2780"/>
                <a:gd name="T79" fmla="*/ 671 h 953"/>
                <a:gd name="T80" fmla="*/ 1037 w 2780"/>
                <a:gd name="T81" fmla="*/ 731 h 953"/>
                <a:gd name="T82" fmla="*/ 834 w 2780"/>
                <a:gd name="T83" fmla="*/ 743 h 953"/>
                <a:gd name="T84" fmla="*/ 642 w 2780"/>
                <a:gd name="T85" fmla="*/ 701 h 953"/>
                <a:gd name="T86" fmla="*/ 582 w 2780"/>
                <a:gd name="T87" fmla="*/ 695 h 953"/>
                <a:gd name="T88" fmla="*/ 570 w 2780"/>
                <a:gd name="T89" fmla="*/ 701 h 953"/>
                <a:gd name="T90" fmla="*/ 534 w 2780"/>
                <a:gd name="T91" fmla="*/ 731 h 953"/>
                <a:gd name="T92" fmla="*/ 443 w 2780"/>
                <a:gd name="T93" fmla="*/ 809 h 953"/>
                <a:gd name="T94" fmla="*/ 413 w 2780"/>
                <a:gd name="T95" fmla="*/ 821 h 953"/>
                <a:gd name="T96" fmla="*/ 389 w 2780"/>
                <a:gd name="T97" fmla="*/ 821 h 953"/>
                <a:gd name="T98" fmla="*/ 342 w 2780"/>
                <a:gd name="T99" fmla="*/ 827 h 953"/>
                <a:gd name="T100" fmla="*/ 216 w 2780"/>
                <a:gd name="T101" fmla="*/ 851 h 953"/>
                <a:gd name="T102" fmla="*/ 180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843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es-ES"/>
            </a:p>
          </p:txBody>
        </p:sp>
        <p:sp>
          <p:nvSpPr>
            <p:cNvPr id="6" name="Freeform 4"/>
            <p:cNvSpPr>
              <a:spLocks/>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7" name="Freeform 5"/>
            <p:cNvSpPr>
              <a:spLocks/>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8" name="Freeform 6"/>
            <p:cNvSpPr>
              <a:spLocks/>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9" name="Freeform 7"/>
            <p:cNvSpPr>
              <a:spLocks/>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0" name="Freeform 8"/>
            <p:cNvSpPr>
              <a:spLocks/>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1" name="Freeform 9"/>
            <p:cNvSpPr>
              <a:spLocks/>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2" name="Freeform 10"/>
            <p:cNvSpPr>
              <a:spLocks/>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3" name="Freeform 11"/>
            <p:cNvSpPr>
              <a:spLocks/>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4" name="Freeform 12"/>
            <p:cNvSpPr>
              <a:spLocks/>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5" name="Freeform 13"/>
            <p:cNvSpPr>
              <a:spLocks/>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6" name="Freeform 14"/>
            <p:cNvSpPr>
              <a:spLocks/>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7" name="Freeform 15"/>
            <p:cNvSpPr>
              <a:spLocks/>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8" name="Freeform 16"/>
            <p:cNvSpPr>
              <a:spLocks/>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19" name="Freeform 17"/>
            <p:cNvSpPr>
              <a:spLocks/>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grpSp>
      <p:sp>
        <p:nvSpPr>
          <p:cNvPr id="30738" name="Rectangle 18"/>
          <p:cNvSpPr>
            <a:spLocks noGrp="1" noChangeArrowheads="1"/>
          </p:cNvSpPr>
          <p:nvPr>
            <p:ph type="ctrTitle" sz="quarter"/>
          </p:nvPr>
        </p:nvSpPr>
        <p:spPr>
          <a:xfrm>
            <a:off x="685800" y="1600200"/>
            <a:ext cx="7772400" cy="1828800"/>
          </a:xfrm>
        </p:spPr>
        <p:txBody>
          <a:bodyPr anchor="b"/>
          <a:lstStyle>
            <a:lvl1pPr>
              <a:defRPr sz="5700"/>
            </a:lvl1pPr>
          </a:lstStyle>
          <a:p>
            <a:pPr lvl="0"/>
            <a:r>
              <a:rPr lang="es-ES" altLang="es-ES" noProof="0" smtClean="0"/>
              <a:t>Haga clic para cambiar el estilo de título	</a:t>
            </a:r>
          </a:p>
        </p:txBody>
      </p:sp>
      <p:sp>
        <p:nvSpPr>
          <p:cNvPr id="30739"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itchFamily="2" charset="2"/>
              <a:buNone/>
              <a:defRPr sz="3600"/>
            </a:lvl1pPr>
          </a:lstStyle>
          <a:p>
            <a:pPr lvl="0"/>
            <a:r>
              <a:rPr lang="es-ES" altLang="es-ES" noProof="0" smtClean="0"/>
              <a:t>Haga clic para modificar el estilo de subtítulo del patrón</a:t>
            </a:r>
          </a:p>
        </p:txBody>
      </p:sp>
      <p:sp>
        <p:nvSpPr>
          <p:cNvPr id="20" name="Rectangle 20"/>
          <p:cNvSpPr>
            <a:spLocks noGrp="1" noChangeArrowheads="1"/>
          </p:cNvSpPr>
          <p:nvPr>
            <p:ph type="dt" sz="quarter" idx="10"/>
          </p:nvPr>
        </p:nvSpPr>
        <p:spPr/>
        <p:txBody>
          <a:bodyPr/>
          <a:lstStyle>
            <a:lvl1pPr>
              <a:defRPr/>
            </a:lvl1pPr>
          </a:lstStyle>
          <a:p>
            <a:pPr>
              <a:defRPr/>
            </a:pPr>
            <a:endParaRPr lang="es-ES" altLang="es-ES"/>
          </a:p>
        </p:txBody>
      </p:sp>
      <p:sp>
        <p:nvSpPr>
          <p:cNvPr id="21" name="Rectangle 21"/>
          <p:cNvSpPr>
            <a:spLocks noGrp="1" noChangeArrowheads="1"/>
          </p:cNvSpPr>
          <p:nvPr>
            <p:ph type="ftr" sz="quarter" idx="11"/>
          </p:nvPr>
        </p:nvSpPr>
        <p:spPr/>
        <p:txBody>
          <a:bodyPr/>
          <a:lstStyle>
            <a:lvl1pPr>
              <a:defRPr/>
            </a:lvl1pPr>
          </a:lstStyle>
          <a:p>
            <a:pPr>
              <a:defRPr/>
            </a:pPr>
            <a:endParaRPr lang="es-ES" altLang="es-ES"/>
          </a:p>
        </p:txBody>
      </p:sp>
      <p:sp>
        <p:nvSpPr>
          <p:cNvPr id="22" name="Rectangle 22"/>
          <p:cNvSpPr>
            <a:spLocks noGrp="1" noChangeArrowheads="1"/>
          </p:cNvSpPr>
          <p:nvPr>
            <p:ph type="sldNum" sz="quarter" idx="12"/>
          </p:nvPr>
        </p:nvSpPr>
        <p:spPr/>
        <p:txBody>
          <a:bodyPr/>
          <a:lstStyle>
            <a:lvl1pPr>
              <a:defRPr smtClean="0"/>
            </a:lvl1pPr>
          </a:lstStyle>
          <a:p>
            <a:pPr>
              <a:defRPr/>
            </a:pPr>
            <a:fld id="{660CDB46-D486-4626-8C51-7FBA65333994}" type="slidenum">
              <a:rPr lang="es-ES" altLang="es-ES"/>
              <a:pPr>
                <a:defRPr/>
              </a:pPr>
              <a:t>‹Nº›</a:t>
            </a:fld>
            <a:endParaRPr lang="es-ES" altLang="es-ES"/>
          </a:p>
        </p:txBody>
      </p:sp>
    </p:spTree>
    <p:extLst>
      <p:ext uri="{BB962C8B-B14F-4D97-AF65-F5344CB8AC3E}">
        <p14:creationId xmlns:p14="http://schemas.microsoft.com/office/powerpoint/2010/main" val="47406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pPr>
              <a:defRPr/>
            </a:pPr>
            <a:fld id="{8C715B51-E7B1-41DB-9106-EE7819FEED7F}" type="slidenum">
              <a:rPr lang="es-ES" altLang="es-ES"/>
              <a:pPr>
                <a:defRPr/>
              </a:pPr>
              <a:t>‹Nº›</a:t>
            </a:fld>
            <a:endParaRPr lang="es-ES" altLang="es-ES"/>
          </a:p>
        </p:txBody>
      </p:sp>
    </p:spTree>
    <p:extLst>
      <p:ext uri="{BB962C8B-B14F-4D97-AF65-F5344CB8AC3E}">
        <p14:creationId xmlns:p14="http://schemas.microsoft.com/office/powerpoint/2010/main" val="113112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pPr>
              <a:defRPr/>
            </a:pPr>
            <a:fld id="{8FBA7EE6-BBFB-4E18-B7A7-886D04ACFF74}" type="slidenum">
              <a:rPr lang="es-ES" altLang="es-ES"/>
              <a:pPr>
                <a:defRPr/>
              </a:pPr>
              <a:t>‹Nº›</a:t>
            </a:fld>
            <a:endParaRPr lang="es-ES" altLang="es-ES"/>
          </a:p>
        </p:txBody>
      </p:sp>
    </p:spTree>
    <p:extLst>
      <p:ext uri="{BB962C8B-B14F-4D97-AF65-F5344CB8AC3E}">
        <p14:creationId xmlns:p14="http://schemas.microsoft.com/office/powerpoint/2010/main" val="863228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3941763"/>
            <a:ext cx="40386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7"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8" name="Rectangle 21"/>
          <p:cNvSpPr>
            <a:spLocks noGrp="1" noChangeArrowheads="1"/>
          </p:cNvSpPr>
          <p:nvPr>
            <p:ph type="sldNum" sz="quarter" idx="12"/>
          </p:nvPr>
        </p:nvSpPr>
        <p:spPr>
          <a:ln/>
        </p:spPr>
        <p:txBody>
          <a:bodyPr/>
          <a:lstStyle>
            <a:lvl1pPr>
              <a:defRPr/>
            </a:lvl1pPr>
          </a:lstStyle>
          <a:p>
            <a:pPr>
              <a:defRPr/>
            </a:pPr>
            <a:fld id="{EC1C43FB-9FEA-4EA6-9D8C-AF0698218996}" type="slidenum">
              <a:rPr lang="es-ES" altLang="es-ES"/>
              <a:pPr>
                <a:defRPr/>
              </a:pPr>
              <a:t>‹Nº›</a:t>
            </a:fld>
            <a:endParaRPr lang="es-ES" altLang="es-ES"/>
          </a:p>
        </p:txBody>
      </p:sp>
    </p:spTree>
    <p:extLst>
      <p:ext uri="{BB962C8B-B14F-4D97-AF65-F5344CB8AC3E}">
        <p14:creationId xmlns:p14="http://schemas.microsoft.com/office/powerpoint/2010/main" val="235124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3941763"/>
            <a:ext cx="40386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7"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8" name="Rectangle 21"/>
          <p:cNvSpPr>
            <a:spLocks noGrp="1" noChangeArrowheads="1"/>
          </p:cNvSpPr>
          <p:nvPr>
            <p:ph type="sldNum" sz="quarter" idx="12"/>
          </p:nvPr>
        </p:nvSpPr>
        <p:spPr>
          <a:ln/>
        </p:spPr>
        <p:txBody>
          <a:bodyPr/>
          <a:lstStyle>
            <a:lvl1pPr>
              <a:defRPr/>
            </a:lvl1pPr>
          </a:lstStyle>
          <a:p>
            <a:pPr>
              <a:defRPr/>
            </a:pPr>
            <a:fld id="{009E3C13-9BC7-46DA-ADDD-BBDBABE5DF80}" type="slidenum">
              <a:rPr lang="es-ES" altLang="es-ES"/>
              <a:pPr>
                <a:defRPr/>
              </a:pPr>
              <a:t>‹Nº›</a:t>
            </a:fld>
            <a:endParaRPr lang="es-ES" altLang="es-ES"/>
          </a:p>
        </p:txBody>
      </p:sp>
    </p:spTree>
    <p:extLst>
      <p:ext uri="{BB962C8B-B14F-4D97-AF65-F5344CB8AC3E}">
        <p14:creationId xmlns:p14="http://schemas.microsoft.com/office/powerpoint/2010/main" val="1370706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pPr>
              <a:defRPr/>
            </a:pPr>
            <a:fld id="{FF199E01-1013-4265-939C-9ECCFA073CC8}" type="slidenum">
              <a:rPr lang="es-ES" altLang="es-ES"/>
              <a:pPr>
                <a:defRPr/>
              </a:pPr>
              <a:t>‹Nº›</a:t>
            </a:fld>
            <a:endParaRPr lang="es-ES" altLang="es-ES"/>
          </a:p>
        </p:txBody>
      </p:sp>
    </p:spTree>
    <p:extLst>
      <p:ext uri="{BB962C8B-B14F-4D97-AF65-F5344CB8AC3E}">
        <p14:creationId xmlns:p14="http://schemas.microsoft.com/office/powerpoint/2010/main" val="41649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endParaRPr lang="es-ES" altLang="es-ES"/>
          </a:p>
        </p:txBody>
      </p:sp>
      <p:sp>
        <p:nvSpPr>
          <p:cNvPr id="3" name="Rectangle 20"/>
          <p:cNvSpPr>
            <a:spLocks noGrp="1" noChangeArrowheads="1"/>
          </p:cNvSpPr>
          <p:nvPr>
            <p:ph type="ftr" sz="quarter" idx="11"/>
          </p:nvPr>
        </p:nvSpPr>
        <p:spPr/>
        <p:txBody>
          <a:bodyPr/>
          <a:lstStyle>
            <a:lvl1pPr>
              <a:defRPr/>
            </a:lvl1pPr>
          </a:lstStyle>
          <a:p>
            <a:pPr>
              <a:defRPr/>
            </a:pPr>
            <a:endParaRPr lang="es-ES" altLang="es-ES"/>
          </a:p>
        </p:txBody>
      </p:sp>
    </p:spTree>
    <p:extLst>
      <p:ext uri="{BB962C8B-B14F-4D97-AF65-F5344CB8AC3E}">
        <p14:creationId xmlns:p14="http://schemas.microsoft.com/office/powerpoint/2010/main" val="327545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pPr>
              <a:defRPr/>
            </a:pPr>
            <a:fld id="{BE3124EB-1B12-469B-AD7D-AB39718970C7}" type="slidenum">
              <a:rPr lang="es-ES" altLang="es-ES"/>
              <a:pPr>
                <a:defRPr/>
              </a:pPr>
              <a:t>‹Nº›</a:t>
            </a:fld>
            <a:endParaRPr lang="es-ES" altLang="es-ES"/>
          </a:p>
        </p:txBody>
      </p:sp>
    </p:spTree>
    <p:extLst>
      <p:ext uri="{BB962C8B-B14F-4D97-AF65-F5344CB8AC3E}">
        <p14:creationId xmlns:p14="http://schemas.microsoft.com/office/powerpoint/2010/main" val="369365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21"/>
          <p:cNvSpPr>
            <a:spLocks noGrp="1" noChangeArrowheads="1"/>
          </p:cNvSpPr>
          <p:nvPr>
            <p:ph type="sldNum" sz="quarter" idx="12"/>
          </p:nvPr>
        </p:nvSpPr>
        <p:spPr>
          <a:ln/>
        </p:spPr>
        <p:txBody>
          <a:bodyPr/>
          <a:lstStyle>
            <a:lvl1pPr>
              <a:defRPr/>
            </a:lvl1pPr>
          </a:lstStyle>
          <a:p>
            <a:pPr>
              <a:defRPr/>
            </a:pPr>
            <a:fld id="{86203C4B-F645-4AE0-8BF0-E43F1548946D}" type="slidenum">
              <a:rPr lang="es-ES" altLang="es-ES"/>
              <a:pPr>
                <a:defRPr/>
              </a:pPr>
              <a:t>‹Nº›</a:t>
            </a:fld>
            <a:endParaRPr lang="es-ES" altLang="es-ES"/>
          </a:p>
        </p:txBody>
      </p:sp>
    </p:spTree>
    <p:extLst>
      <p:ext uri="{BB962C8B-B14F-4D97-AF65-F5344CB8AC3E}">
        <p14:creationId xmlns:p14="http://schemas.microsoft.com/office/powerpoint/2010/main" val="375475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8"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9" name="Rectangle 21"/>
          <p:cNvSpPr>
            <a:spLocks noGrp="1" noChangeArrowheads="1"/>
          </p:cNvSpPr>
          <p:nvPr>
            <p:ph type="sldNum" sz="quarter" idx="12"/>
          </p:nvPr>
        </p:nvSpPr>
        <p:spPr>
          <a:ln/>
        </p:spPr>
        <p:txBody>
          <a:bodyPr/>
          <a:lstStyle>
            <a:lvl1pPr>
              <a:defRPr/>
            </a:lvl1pPr>
          </a:lstStyle>
          <a:p>
            <a:pPr>
              <a:defRPr/>
            </a:pPr>
            <a:fld id="{450202D4-0329-4EE5-909D-E81028A1E6F7}" type="slidenum">
              <a:rPr lang="es-ES" altLang="es-ES"/>
              <a:pPr>
                <a:defRPr/>
              </a:pPr>
              <a:t>‹Nº›</a:t>
            </a:fld>
            <a:endParaRPr lang="es-ES" altLang="es-ES"/>
          </a:p>
        </p:txBody>
      </p:sp>
    </p:spTree>
    <p:extLst>
      <p:ext uri="{BB962C8B-B14F-4D97-AF65-F5344CB8AC3E}">
        <p14:creationId xmlns:p14="http://schemas.microsoft.com/office/powerpoint/2010/main" val="9434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21"/>
          <p:cNvSpPr>
            <a:spLocks noGrp="1" noChangeArrowheads="1"/>
          </p:cNvSpPr>
          <p:nvPr>
            <p:ph type="sldNum" sz="quarter" idx="12"/>
          </p:nvPr>
        </p:nvSpPr>
        <p:spPr>
          <a:ln/>
        </p:spPr>
        <p:txBody>
          <a:bodyPr/>
          <a:lstStyle>
            <a:lvl1pPr>
              <a:defRPr/>
            </a:lvl1pPr>
          </a:lstStyle>
          <a:p>
            <a:pPr>
              <a:defRPr/>
            </a:pPr>
            <a:fld id="{29A6C3BC-1027-44F2-BD4D-307D72AED812}" type="slidenum">
              <a:rPr lang="es-ES" altLang="es-ES"/>
              <a:pPr>
                <a:defRPr/>
              </a:pPr>
              <a:t>‹Nº›</a:t>
            </a:fld>
            <a:endParaRPr lang="es-ES" altLang="es-ES"/>
          </a:p>
        </p:txBody>
      </p:sp>
    </p:spTree>
    <p:extLst>
      <p:ext uri="{BB962C8B-B14F-4D97-AF65-F5344CB8AC3E}">
        <p14:creationId xmlns:p14="http://schemas.microsoft.com/office/powerpoint/2010/main" val="178869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3"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4" name="Rectangle 21"/>
          <p:cNvSpPr>
            <a:spLocks noGrp="1" noChangeArrowheads="1"/>
          </p:cNvSpPr>
          <p:nvPr>
            <p:ph type="sldNum" sz="quarter" idx="12"/>
          </p:nvPr>
        </p:nvSpPr>
        <p:spPr>
          <a:ln/>
        </p:spPr>
        <p:txBody>
          <a:bodyPr/>
          <a:lstStyle>
            <a:lvl1pPr>
              <a:defRPr/>
            </a:lvl1pPr>
          </a:lstStyle>
          <a:p>
            <a:pPr>
              <a:defRPr/>
            </a:pPr>
            <a:fld id="{D938F76E-0475-4232-8240-F4FF7E9AB528}" type="slidenum">
              <a:rPr lang="es-ES" altLang="es-ES"/>
              <a:pPr>
                <a:defRPr/>
              </a:pPr>
              <a:t>‹Nº›</a:t>
            </a:fld>
            <a:endParaRPr lang="es-ES" altLang="es-ES"/>
          </a:p>
        </p:txBody>
      </p:sp>
    </p:spTree>
    <p:extLst>
      <p:ext uri="{BB962C8B-B14F-4D97-AF65-F5344CB8AC3E}">
        <p14:creationId xmlns:p14="http://schemas.microsoft.com/office/powerpoint/2010/main" val="231015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21"/>
          <p:cNvSpPr>
            <a:spLocks noGrp="1" noChangeArrowheads="1"/>
          </p:cNvSpPr>
          <p:nvPr>
            <p:ph type="sldNum" sz="quarter" idx="12"/>
          </p:nvPr>
        </p:nvSpPr>
        <p:spPr>
          <a:ln/>
        </p:spPr>
        <p:txBody>
          <a:bodyPr/>
          <a:lstStyle>
            <a:lvl1pPr>
              <a:defRPr/>
            </a:lvl1pPr>
          </a:lstStyle>
          <a:p>
            <a:pPr>
              <a:defRPr/>
            </a:pPr>
            <a:fld id="{CE5D20DF-8FA2-466B-B3EB-3F7164AD76A2}" type="slidenum">
              <a:rPr lang="es-ES" altLang="es-ES"/>
              <a:pPr>
                <a:defRPr/>
              </a:pPr>
              <a:t>‹Nº›</a:t>
            </a:fld>
            <a:endParaRPr lang="es-ES" altLang="es-ES"/>
          </a:p>
        </p:txBody>
      </p:sp>
    </p:spTree>
    <p:extLst>
      <p:ext uri="{BB962C8B-B14F-4D97-AF65-F5344CB8AC3E}">
        <p14:creationId xmlns:p14="http://schemas.microsoft.com/office/powerpoint/2010/main" val="368374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21"/>
          <p:cNvSpPr>
            <a:spLocks noGrp="1" noChangeArrowheads="1"/>
          </p:cNvSpPr>
          <p:nvPr>
            <p:ph type="sldNum" sz="quarter" idx="12"/>
          </p:nvPr>
        </p:nvSpPr>
        <p:spPr>
          <a:ln/>
        </p:spPr>
        <p:txBody>
          <a:bodyPr/>
          <a:lstStyle>
            <a:lvl1pPr>
              <a:defRPr/>
            </a:lvl1pPr>
          </a:lstStyle>
          <a:p>
            <a:pPr>
              <a:defRPr/>
            </a:pPr>
            <a:fld id="{7D8FF90D-8ED1-42FD-92E0-5C696A0124D8}" type="slidenum">
              <a:rPr lang="es-ES" altLang="es-ES"/>
              <a:pPr>
                <a:defRPr/>
              </a:pPr>
              <a:t>‹Nº›</a:t>
            </a:fld>
            <a:endParaRPr lang="es-ES" altLang="es-ES"/>
          </a:p>
        </p:txBody>
      </p:sp>
    </p:spTree>
    <p:extLst>
      <p:ext uri="{BB962C8B-B14F-4D97-AF65-F5344CB8AC3E}">
        <p14:creationId xmlns:p14="http://schemas.microsoft.com/office/powerpoint/2010/main" val="210413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5D9E9E"/>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716463" y="5345113"/>
            <a:ext cx="4427537" cy="1512887"/>
            <a:chOff x="2971" y="3367"/>
            <a:chExt cx="2789" cy="953"/>
          </a:xfrm>
        </p:grpSpPr>
        <p:sp>
          <p:nvSpPr>
            <p:cNvPr id="1034" name="Freeform 3"/>
            <p:cNvSpPr>
              <a:spLocks/>
            </p:cNvSpPr>
            <p:nvPr/>
          </p:nvSpPr>
          <p:spPr bwMode="ltGray">
            <a:xfrm>
              <a:off x="2971" y="3367"/>
              <a:ext cx="2789" cy="953"/>
            </a:xfrm>
            <a:custGeom>
              <a:avLst/>
              <a:gdLst>
                <a:gd name="T0" fmla="*/ 2831 w 2780"/>
                <a:gd name="T1" fmla="*/ 18 h 953"/>
                <a:gd name="T2" fmla="*/ 2741 w 2780"/>
                <a:gd name="T3" fmla="*/ 24 h 953"/>
                <a:gd name="T4" fmla="*/ 2674 w 2780"/>
                <a:gd name="T5" fmla="*/ 102 h 953"/>
                <a:gd name="T6" fmla="*/ 2567 w 2780"/>
                <a:gd name="T7" fmla="*/ 156 h 953"/>
                <a:gd name="T8" fmla="*/ 2561 w 2780"/>
                <a:gd name="T9" fmla="*/ 222 h 953"/>
                <a:gd name="T10" fmla="*/ 2543 w 2780"/>
                <a:gd name="T11" fmla="*/ 246 h 953"/>
                <a:gd name="T12" fmla="*/ 2525 w 2780"/>
                <a:gd name="T13" fmla="*/ 252 h 953"/>
                <a:gd name="T14" fmla="*/ 2453 w 2780"/>
                <a:gd name="T15" fmla="*/ 210 h 953"/>
                <a:gd name="T16" fmla="*/ 2309 w 2780"/>
                <a:gd name="T17" fmla="*/ 192 h 953"/>
                <a:gd name="T18" fmla="*/ 2285 w 2780"/>
                <a:gd name="T19" fmla="*/ 186 h 953"/>
                <a:gd name="T20" fmla="*/ 2267 w 2780"/>
                <a:gd name="T21" fmla="*/ 192 h 953"/>
                <a:gd name="T22" fmla="*/ 2195 w 2780"/>
                <a:gd name="T23" fmla="*/ 228 h 953"/>
                <a:gd name="T24" fmla="*/ 2159 w 2780"/>
                <a:gd name="T25" fmla="*/ 240 h 953"/>
                <a:gd name="T26" fmla="*/ 2135 w 2780"/>
                <a:gd name="T27" fmla="*/ 246 h 953"/>
                <a:gd name="T28" fmla="*/ 2123 w 2780"/>
                <a:gd name="T29" fmla="*/ 258 h 953"/>
                <a:gd name="T30" fmla="*/ 2123 w 2780"/>
                <a:gd name="T31" fmla="*/ 276 h 953"/>
                <a:gd name="T32" fmla="*/ 2100 w 2780"/>
                <a:gd name="T33" fmla="*/ 300 h 953"/>
                <a:gd name="T34" fmla="*/ 2082 w 2780"/>
                <a:gd name="T35" fmla="*/ 312 h 953"/>
                <a:gd name="T36" fmla="*/ 2070 w 2780"/>
                <a:gd name="T37" fmla="*/ 324 h 953"/>
                <a:gd name="T38" fmla="*/ 2058 w 2780"/>
                <a:gd name="T39" fmla="*/ 336 h 953"/>
                <a:gd name="T40" fmla="*/ 2023 w 2780"/>
                <a:gd name="T41" fmla="*/ 342 h 953"/>
                <a:gd name="T42" fmla="*/ 1955 w 2780"/>
                <a:gd name="T43" fmla="*/ 336 h 953"/>
                <a:gd name="T44" fmla="*/ 1919 w 2780"/>
                <a:gd name="T45" fmla="*/ 330 h 953"/>
                <a:gd name="T46" fmla="*/ 1907 w 2780"/>
                <a:gd name="T47" fmla="*/ 342 h 953"/>
                <a:gd name="T48" fmla="*/ 1895 w 2780"/>
                <a:gd name="T49" fmla="*/ 354 h 953"/>
                <a:gd name="T50" fmla="*/ 1865 w 2780"/>
                <a:gd name="T51" fmla="*/ 360 h 953"/>
                <a:gd name="T52" fmla="*/ 1806 w 2780"/>
                <a:gd name="T53" fmla="*/ 342 h 953"/>
                <a:gd name="T54" fmla="*/ 1782 w 2780"/>
                <a:gd name="T55" fmla="*/ 342 h 953"/>
                <a:gd name="T56" fmla="*/ 1758 w 2780"/>
                <a:gd name="T57" fmla="*/ 354 h 953"/>
                <a:gd name="T58" fmla="*/ 1691 w 2780"/>
                <a:gd name="T59" fmla="*/ 425 h 953"/>
                <a:gd name="T60" fmla="*/ 1649 w 2780"/>
                <a:gd name="T61" fmla="*/ 569 h 953"/>
                <a:gd name="T62" fmla="*/ 1649 w 2780"/>
                <a:gd name="T63" fmla="*/ 593 h 953"/>
                <a:gd name="T64" fmla="*/ 1655 w 2780"/>
                <a:gd name="T65" fmla="*/ 641 h 953"/>
                <a:gd name="T66" fmla="*/ 1673 w 2780"/>
                <a:gd name="T67" fmla="*/ 659 h 953"/>
                <a:gd name="T68" fmla="*/ 1667 w 2780"/>
                <a:gd name="T69" fmla="*/ 671 h 953"/>
                <a:gd name="T70" fmla="*/ 1655 w 2780"/>
                <a:gd name="T71" fmla="*/ 683 h 953"/>
                <a:gd name="T72" fmla="*/ 1577 w 2780"/>
                <a:gd name="T73" fmla="*/ 689 h 953"/>
                <a:gd name="T74" fmla="*/ 1500 w 2780"/>
                <a:gd name="T75" fmla="*/ 629 h 953"/>
                <a:gd name="T76" fmla="*/ 1361 w 2780"/>
                <a:gd name="T77" fmla="*/ 587 h 953"/>
                <a:gd name="T78" fmla="*/ 1212 w 2780"/>
                <a:gd name="T79" fmla="*/ 671 h 953"/>
                <a:gd name="T80" fmla="*/ 1037 w 2780"/>
                <a:gd name="T81" fmla="*/ 731 h 953"/>
                <a:gd name="T82" fmla="*/ 834 w 2780"/>
                <a:gd name="T83" fmla="*/ 743 h 953"/>
                <a:gd name="T84" fmla="*/ 642 w 2780"/>
                <a:gd name="T85" fmla="*/ 701 h 953"/>
                <a:gd name="T86" fmla="*/ 582 w 2780"/>
                <a:gd name="T87" fmla="*/ 695 h 953"/>
                <a:gd name="T88" fmla="*/ 570 w 2780"/>
                <a:gd name="T89" fmla="*/ 701 h 953"/>
                <a:gd name="T90" fmla="*/ 534 w 2780"/>
                <a:gd name="T91" fmla="*/ 731 h 953"/>
                <a:gd name="T92" fmla="*/ 443 w 2780"/>
                <a:gd name="T93" fmla="*/ 809 h 953"/>
                <a:gd name="T94" fmla="*/ 413 w 2780"/>
                <a:gd name="T95" fmla="*/ 821 h 953"/>
                <a:gd name="T96" fmla="*/ 389 w 2780"/>
                <a:gd name="T97" fmla="*/ 821 h 953"/>
                <a:gd name="T98" fmla="*/ 342 w 2780"/>
                <a:gd name="T99" fmla="*/ 827 h 953"/>
                <a:gd name="T100" fmla="*/ 216 w 2780"/>
                <a:gd name="T101" fmla="*/ 851 h 953"/>
                <a:gd name="T102" fmla="*/ 180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843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es-ES"/>
            </a:p>
          </p:txBody>
        </p:sp>
        <p:sp>
          <p:nvSpPr>
            <p:cNvPr id="29700" name="Freeform 4"/>
            <p:cNvSpPr>
              <a:spLocks/>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01" name="Freeform 5"/>
            <p:cNvSpPr>
              <a:spLocks/>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02" name="Freeform 6"/>
            <p:cNvSpPr>
              <a:spLocks/>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03" name="Freeform 7"/>
            <p:cNvSpPr>
              <a:spLocks/>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04" name="Freeform 8"/>
            <p:cNvSpPr>
              <a:spLocks/>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05" name="Freeform 9"/>
            <p:cNvSpPr>
              <a:spLocks/>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06" name="Freeform 10"/>
            <p:cNvSpPr>
              <a:spLocks/>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07" name="Freeform 11"/>
            <p:cNvSpPr>
              <a:spLocks/>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08" name="Freeform 12"/>
            <p:cNvSpPr>
              <a:spLocks/>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09" name="Freeform 13"/>
            <p:cNvSpPr>
              <a:spLocks/>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10" name="Freeform 14"/>
            <p:cNvSpPr>
              <a:spLocks/>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11" name="Freeform 15"/>
            <p:cNvSpPr>
              <a:spLocks/>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12" name="Freeform 16"/>
            <p:cNvSpPr>
              <a:spLocks/>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sp>
          <p:nvSpPr>
            <p:cNvPr id="29713" name="Freeform 17"/>
            <p:cNvSpPr>
              <a:spLocks/>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eaLnBrk="1" hangingPunct="1">
                <a:defRPr/>
              </a:pPr>
              <a:endParaRPr lang="es-ES"/>
            </a:p>
          </p:txBody>
        </p:sp>
      </p:grpSp>
      <p:sp>
        <p:nvSpPr>
          <p:cNvPr id="29714" name="Rectangle 18"/>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s-ES" altLang="es-ES" smtClean="0"/>
              <a:t>Haga clic para cambiar el estilo de título	</a:t>
            </a:r>
          </a:p>
        </p:txBody>
      </p:sp>
      <p:sp>
        <p:nvSpPr>
          <p:cNvPr id="29715" name="Rectangle 19"/>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es-ES" altLang="es-ES"/>
          </a:p>
        </p:txBody>
      </p:sp>
      <p:sp>
        <p:nvSpPr>
          <p:cNvPr id="29716" name="Rectangle 2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s-ES" altLang="es-ES"/>
          </a:p>
        </p:txBody>
      </p:sp>
      <p:sp>
        <p:nvSpPr>
          <p:cNvPr id="29717" name="Rectangle 21"/>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ffectLst>
                  <a:outerShdw blurRad="38100" dist="38100" dir="2700000" algn="tl">
                    <a:srgbClr val="000000"/>
                  </a:outerShdw>
                </a:effectLst>
              </a:defRPr>
            </a:lvl1pPr>
          </a:lstStyle>
          <a:p>
            <a:pPr>
              <a:defRPr/>
            </a:pPr>
            <a:fld id="{12D7D780-53CC-4A56-95DC-39EF9692977B}" type="slidenum">
              <a:rPr lang="es-ES" altLang="es-ES"/>
              <a:pPr>
                <a:defRPr/>
              </a:pPr>
              <a:t>‹Nº›</a:t>
            </a:fld>
            <a:endParaRPr lang="es-ES" altLang="es-ES"/>
          </a:p>
        </p:txBody>
      </p:sp>
      <p:sp>
        <p:nvSpPr>
          <p:cNvPr id="29718" name="Rectangle 2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pic>
        <p:nvPicPr>
          <p:cNvPr id="1032" name="Picture 24" descr="logo_dsic"/>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953375" y="5972175"/>
            <a:ext cx="11906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1" name="Text Box 25"/>
          <p:cNvSpPr txBox="1">
            <a:spLocks noChangeArrowheads="1"/>
          </p:cNvSpPr>
          <p:nvPr userDrawn="1"/>
        </p:nvSpPr>
        <p:spPr bwMode="auto">
          <a:xfrm>
            <a:off x="6856413" y="0"/>
            <a:ext cx="228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s-ES" altLang="es-ES" sz="1600">
                <a:solidFill>
                  <a:schemeClr val="tx2"/>
                </a:solidFill>
                <a:effectLst>
                  <a:outerShdw blurRad="38100" dist="38100" dir="2700000" algn="tl">
                    <a:srgbClr val="000000"/>
                  </a:outerShdw>
                </a:effectLst>
              </a:rPr>
              <a:t>Master CPD----HCAP</a:t>
            </a:r>
          </a:p>
        </p:txBody>
      </p:sp>
    </p:spTree>
  </p:cSld>
  <p:clrMap bg1="dk2" tx1="lt1" bg2="dk1" tx2="lt2" accent1="accent1" accent2="accent2" accent3="accent3" accent4="accent4" accent5="accent5" accent6="accent6" hlink="hlink" folHlink="folHlink"/>
  <p:sldLayoutIdLst>
    <p:sldLayoutId id="2147483774" r:id="rId1"/>
    <p:sldLayoutId id="2147483775"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u"/>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mgarcia@dsic.upv.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692150"/>
            <a:ext cx="7772400" cy="1828800"/>
          </a:xfrm>
        </p:spPr>
        <p:txBody>
          <a:bodyPr/>
          <a:lstStyle/>
          <a:p>
            <a:pPr>
              <a:defRPr/>
            </a:pPr>
            <a:r>
              <a:rPr lang="es-ES" altLang="es-ES" sz="3800" dirty="0"/>
              <a:t>Herramientas para Computación de Altas </a:t>
            </a:r>
            <a:r>
              <a:rPr lang="es-ES" altLang="es-ES" sz="3800" dirty="0" smtClean="0"/>
              <a:t>Prestaciones </a:t>
            </a:r>
            <a:r>
              <a:rPr lang="es-ES" altLang="es-ES" sz="3800" dirty="0" smtClean="0"/>
              <a:t>2018</a:t>
            </a:r>
            <a:endParaRPr lang="es-ES" altLang="es-ES" sz="3800" dirty="0"/>
          </a:p>
        </p:txBody>
      </p:sp>
      <p:sp>
        <p:nvSpPr>
          <p:cNvPr id="2051" name="Rectangle 3"/>
          <p:cNvSpPr>
            <a:spLocks noGrp="1" noChangeArrowheads="1"/>
          </p:cNvSpPr>
          <p:nvPr>
            <p:ph type="subTitle" idx="1"/>
          </p:nvPr>
        </p:nvSpPr>
        <p:spPr>
          <a:xfrm>
            <a:off x="1476375" y="2708275"/>
            <a:ext cx="6400800" cy="1752600"/>
          </a:xfrm>
        </p:spPr>
        <p:txBody>
          <a:bodyPr/>
          <a:lstStyle/>
          <a:p>
            <a:pPr>
              <a:lnSpc>
                <a:spcPct val="80000"/>
              </a:lnSpc>
              <a:defRPr/>
            </a:pPr>
            <a:r>
              <a:rPr lang="es-ES" altLang="es-ES" sz="2800" dirty="0"/>
              <a:t>Víctor Manuel García </a:t>
            </a:r>
            <a:r>
              <a:rPr lang="es-ES" altLang="es-ES" sz="2800" dirty="0" err="1"/>
              <a:t>Mollá</a:t>
            </a:r>
            <a:endParaRPr lang="es-ES" altLang="es-ES" sz="2800" dirty="0"/>
          </a:p>
          <a:p>
            <a:pPr>
              <a:lnSpc>
                <a:spcPct val="80000"/>
              </a:lnSpc>
              <a:defRPr/>
            </a:pPr>
            <a:r>
              <a:rPr lang="es-ES" altLang="es-ES" sz="2000" dirty="0">
                <a:hlinkClick r:id="rId2"/>
              </a:rPr>
              <a:t>vmgarcia@dsic.upv.es</a:t>
            </a:r>
            <a:endParaRPr lang="es-ES" altLang="es-ES" sz="2000" dirty="0"/>
          </a:p>
          <a:p>
            <a:pPr>
              <a:lnSpc>
                <a:spcPct val="80000"/>
              </a:lnSpc>
              <a:defRPr/>
            </a:pPr>
            <a:r>
              <a:rPr lang="es-ES" altLang="es-ES" sz="2000" dirty="0"/>
              <a:t>Despacho D-202 DSIC</a:t>
            </a:r>
          </a:p>
          <a:p>
            <a:pPr>
              <a:lnSpc>
                <a:spcPct val="80000"/>
              </a:lnSpc>
              <a:defRPr/>
            </a:pPr>
            <a:r>
              <a:rPr lang="es-ES" altLang="es-ES" sz="2000" dirty="0"/>
              <a:t>Tutorías: </a:t>
            </a:r>
            <a:r>
              <a:rPr lang="es-ES" altLang="es-ES" sz="2000" dirty="0" smtClean="0"/>
              <a:t>A demanda</a:t>
            </a:r>
            <a:endParaRPr lang="es-ES" altLang="es-E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dirty="0" err="1" smtClean="0"/>
              <a:t>Matlab</a:t>
            </a:r>
            <a:r>
              <a:rPr lang="es-ES" altLang="es-ES" sz="3200" dirty="0" smtClean="0"/>
              <a:t>: Conceptos básicos de programación</a:t>
            </a:r>
          </a:p>
        </p:txBody>
      </p:sp>
      <p:sp>
        <p:nvSpPr>
          <p:cNvPr id="4" name="Rectangle 3"/>
          <p:cNvSpPr txBox="1">
            <a:spLocks noChangeArrowheads="1"/>
          </p:cNvSpPr>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eaLnBrk="1" hangingPunct="1">
              <a:defRPr/>
            </a:pPr>
            <a:r>
              <a:rPr lang="es-ES" altLang="es-ES" sz="2000" b="1" dirty="0" smtClean="0"/>
              <a:t>MATLAB</a:t>
            </a:r>
            <a:r>
              <a:rPr lang="es-ES" altLang="es-ES" sz="2000" dirty="0" smtClean="0"/>
              <a:t> es una aplicación interactiva para realizar cálculos científicos y de ingeniería basada en </a:t>
            </a:r>
            <a:r>
              <a:rPr lang="es-ES" altLang="es-ES" sz="2000" b="1" dirty="0" smtClean="0"/>
              <a:t>matrices</a:t>
            </a:r>
            <a:r>
              <a:rPr lang="es-ES" altLang="es-ES" sz="2000" dirty="0" smtClean="0"/>
              <a:t>.</a:t>
            </a:r>
          </a:p>
          <a:p>
            <a:pPr eaLnBrk="1" hangingPunct="1">
              <a:defRPr/>
            </a:pPr>
            <a:endParaRPr lang="es-ES" altLang="es-ES" sz="2000" dirty="0" smtClean="0"/>
          </a:p>
          <a:p>
            <a:pPr eaLnBrk="1" hangingPunct="1">
              <a:defRPr/>
            </a:pPr>
            <a:r>
              <a:rPr lang="es-ES" altLang="es-ES" sz="2000" dirty="0" smtClean="0"/>
              <a:t>Permite la realización de cálculos a través de la línea de comandos y mediante programación.</a:t>
            </a:r>
          </a:p>
          <a:p>
            <a:pPr eaLnBrk="1" hangingPunct="1">
              <a:defRPr/>
            </a:pPr>
            <a:endParaRPr lang="es-ES" altLang="es-ES" sz="2000" dirty="0" smtClean="0"/>
          </a:p>
          <a:p>
            <a:pPr eaLnBrk="1" hangingPunct="1">
              <a:defRPr/>
            </a:pPr>
            <a:r>
              <a:rPr lang="es-ES" altLang="es-ES" sz="2000" dirty="0" err="1" smtClean="0"/>
              <a:t>Matlab</a:t>
            </a:r>
            <a:r>
              <a:rPr lang="es-ES" altLang="es-ES" sz="2000" dirty="0" smtClean="0"/>
              <a:t> es muy fácil de programar comparado con C, Fortran o lenguajes similares; manipulación sencilla de matrices, obtención de gráficos. </a:t>
            </a:r>
          </a:p>
          <a:p>
            <a:pPr eaLnBrk="1" hangingPunct="1">
              <a:defRPr/>
            </a:pPr>
            <a:endParaRPr lang="es-ES" altLang="es-E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765175"/>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marL="0" indent="0" eaLnBrk="1" hangingPunct="1">
              <a:buFont typeface="Wingdings" pitchFamily="2" charset="2"/>
              <a:buNone/>
              <a:defRPr/>
            </a:pPr>
            <a:endParaRPr lang="es-ES" altLang="es-ES" sz="2000" dirty="0" smtClean="0"/>
          </a:p>
          <a:p>
            <a:pPr eaLnBrk="1" hangingPunct="1">
              <a:defRPr/>
            </a:pPr>
            <a:r>
              <a:rPr lang="es-ES" altLang="es-ES" sz="2000" dirty="0" smtClean="0"/>
              <a:t>El lenguaje de programación de </a:t>
            </a:r>
            <a:r>
              <a:rPr lang="es-ES" altLang="es-ES" sz="2000" dirty="0" err="1" smtClean="0"/>
              <a:t>Matlab</a:t>
            </a:r>
            <a:r>
              <a:rPr lang="es-ES" altLang="es-ES" sz="2000" dirty="0" smtClean="0"/>
              <a:t> es sencillo, pro puede no ser eficiente (es un lenguaje interpretado)</a:t>
            </a:r>
          </a:p>
          <a:p>
            <a:pPr eaLnBrk="1" hangingPunct="1">
              <a:defRPr/>
            </a:pPr>
            <a:endParaRPr lang="es-ES" altLang="es-ES" sz="2000" dirty="0" smtClean="0"/>
          </a:p>
          <a:p>
            <a:pPr eaLnBrk="1" hangingPunct="1">
              <a:defRPr/>
            </a:pPr>
            <a:r>
              <a:rPr lang="es-ES" altLang="es-ES" sz="2000" dirty="0" smtClean="0"/>
              <a:t>Por otro lado, </a:t>
            </a:r>
            <a:r>
              <a:rPr lang="es-ES" altLang="es-ES" sz="2000" dirty="0" err="1" smtClean="0"/>
              <a:t>Matlab</a:t>
            </a:r>
            <a:r>
              <a:rPr lang="es-ES" altLang="es-ES" sz="2000" dirty="0" smtClean="0"/>
              <a:t> tiene muchísimas funciones con todo tipo de algoritmos implementados de forma muy eficiente (especialmente descomposiciones matriciales, tanto con matrices densas como matrices dispersas)</a:t>
            </a:r>
          </a:p>
          <a:p>
            <a:pPr eaLnBrk="1" hangingPunct="1">
              <a:defRPr/>
            </a:pPr>
            <a:endParaRPr lang="es-ES" altLang="es-ES" sz="2000" dirty="0" smtClean="0"/>
          </a:p>
          <a:p>
            <a:pPr eaLnBrk="1" hangingPunct="1">
              <a:defRPr/>
            </a:pPr>
            <a:r>
              <a:rPr lang="es-ES" altLang="es-ES" sz="2000" dirty="0" smtClean="0"/>
              <a:t>Podemos usar </a:t>
            </a:r>
            <a:r>
              <a:rPr lang="es-ES" altLang="es-ES" sz="2000" dirty="0" err="1" smtClean="0"/>
              <a:t>Matlab</a:t>
            </a:r>
            <a:r>
              <a:rPr lang="es-ES" altLang="es-ES" sz="2000" dirty="0" smtClean="0"/>
              <a:t> para resolver problemas directamente, o (con mucha frecuencia en </a:t>
            </a:r>
            <a:r>
              <a:rPr lang="es-ES" altLang="es-ES" sz="2000" dirty="0" err="1" smtClean="0"/>
              <a:t>comp.</a:t>
            </a:r>
            <a:r>
              <a:rPr lang="es-ES" altLang="es-ES" sz="2000" dirty="0" smtClean="0"/>
              <a:t> Científica) lo podemos usar para generar prototipos de aplicaciones que luego pasamos a C, C++, Fortran, </a:t>
            </a:r>
            <a:r>
              <a:rPr lang="es-ES" altLang="es-ES" sz="2000" dirty="0" err="1" smtClean="0"/>
              <a:t>GPUs</a:t>
            </a:r>
            <a:r>
              <a:rPr lang="es-ES" altLang="es-ES" sz="2000" dirty="0" smtClean="0"/>
              <a:t>, etc.</a:t>
            </a:r>
          </a:p>
          <a:p>
            <a:pPr eaLnBrk="1" hangingPunct="1">
              <a:defRPr/>
            </a:pPr>
            <a:endParaRPr lang="es-ES" altLang="es-ES" dirty="0" smtClean="0"/>
          </a:p>
          <a:p>
            <a:pPr marL="0" indent="0" eaLnBrk="1" hangingPunct="1">
              <a:buFont typeface="Wingdings" pitchFamily="2" charset="2"/>
              <a:buNone/>
              <a:defRPr/>
            </a:pPr>
            <a:endParaRPr lang="es-ES" altLang="es-ES" sz="2000" dirty="0" smtClean="0"/>
          </a:p>
          <a:p>
            <a:pPr eaLnBrk="1" hangingPunct="1">
              <a:buFont typeface="Monotype Sorts" pitchFamily="2" charset="2"/>
              <a:buNone/>
              <a:defRPr/>
            </a:pPr>
            <a:endParaRPr lang="es-ES" altLang="es-ES" sz="2000" dirty="0" smtClean="0"/>
          </a:p>
        </p:txBody>
      </p:sp>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Conceptos básicos de programación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765175"/>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marL="0" indent="0" eaLnBrk="1" hangingPunct="1">
              <a:buFont typeface="Wingdings" pitchFamily="2" charset="2"/>
              <a:buNone/>
              <a:defRPr/>
            </a:pPr>
            <a:endParaRPr lang="es-ES" altLang="es-ES" sz="2000" dirty="0" smtClean="0"/>
          </a:p>
          <a:p>
            <a:pPr eaLnBrk="1" hangingPunct="1">
              <a:defRPr/>
            </a:pPr>
            <a:r>
              <a:rPr lang="es-ES" altLang="es-ES" sz="2000" dirty="0" smtClean="0"/>
              <a:t>Las sentencias de control del flujo en MATLAB operan como en la mayoría de los lenguajes informáticos:</a:t>
            </a:r>
          </a:p>
          <a:p>
            <a:pPr eaLnBrk="1" hangingPunct="1">
              <a:defRPr/>
            </a:pPr>
            <a:r>
              <a:rPr lang="es-ES" altLang="es-ES" sz="2000" dirty="0" err="1" smtClean="0"/>
              <a:t>For</a:t>
            </a:r>
            <a:r>
              <a:rPr lang="es-ES" altLang="es-ES" sz="2000" dirty="0" smtClean="0"/>
              <a:t>.</a:t>
            </a:r>
          </a:p>
          <a:p>
            <a:pPr lvl="1" eaLnBrk="1" hangingPunct="1">
              <a:buFont typeface="Wingdings" pitchFamily="2" charset="2"/>
              <a:buNone/>
              <a:defRPr/>
            </a:pPr>
            <a:r>
              <a:rPr lang="es-ES" altLang="es-ES" sz="2000" dirty="0" smtClean="0"/>
              <a:t>			x = []; </a:t>
            </a:r>
            <a:r>
              <a:rPr lang="es-ES" altLang="es-ES" sz="2000" dirty="0" err="1" smtClean="0"/>
              <a:t>for</a:t>
            </a:r>
            <a:r>
              <a:rPr lang="es-ES" altLang="es-ES" sz="2000" dirty="0" smtClean="0"/>
              <a:t> i = 1:n, x=[x,i^2], </a:t>
            </a:r>
            <a:r>
              <a:rPr lang="es-ES" altLang="es-ES" sz="2000" dirty="0" err="1" smtClean="0"/>
              <a:t>end</a:t>
            </a:r>
            <a:endParaRPr lang="es-ES" altLang="es-ES" sz="2000" dirty="0" smtClean="0"/>
          </a:p>
          <a:p>
            <a:pPr lvl="2" eaLnBrk="1" hangingPunct="1">
              <a:buFontTx/>
              <a:buNone/>
              <a:defRPr/>
            </a:pPr>
            <a:endParaRPr lang="es-ES" altLang="es-ES" sz="2000" dirty="0" smtClean="0"/>
          </a:p>
          <a:p>
            <a:pPr lvl="2" eaLnBrk="1" hangingPunct="1">
              <a:buFontTx/>
              <a:buNone/>
              <a:defRPr/>
            </a:pPr>
            <a:r>
              <a:rPr lang="es-ES" altLang="es-ES" sz="2000" dirty="0" smtClean="0"/>
              <a:t>			o</a:t>
            </a:r>
          </a:p>
          <a:p>
            <a:pPr lvl="1" eaLnBrk="1" hangingPunct="1">
              <a:buFont typeface="Wingdings" pitchFamily="2" charset="2"/>
              <a:buNone/>
              <a:defRPr/>
            </a:pPr>
            <a:endParaRPr lang="es-ES" altLang="es-ES" sz="2000" dirty="0" smtClean="0"/>
          </a:p>
          <a:p>
            <a:pPr lvl="1" eaLnBrk="1" hangingPunct="1">
              <a:buFont typeface="Wingdings" pitchFamily="2" charset="2"/>
              <a:buNone/>
              <a:defRPr/>
            </a:pPr>
            <a:r>
              <a:rPr lang="es-ES" altLang="es-ES" sz="2000" dirty="0" smtClean="0"/>
              <a:t>			x = []; </a:t>
            </a:r>
          </a:p>
          <a:p>
            <a:pPr lvl="1" eaLnBrk="1" hangingPunct="1">
              <a:buFont typeface="Wingdings" pitchFamily="2" charset="2"/>
              <a:buNone/>
              <a:defRPr/>
            </a:pPr>
            <a:r>
              <a:rPr lang="es-ES" altLang="es-ES" sz="2000" dirty="0" smtClean="0"/>
              <a:t>			</a:t>
            </a:r>
            <a:r>
              <a:rPr lang="es-ES" altLang="es-ES" sz="2000" dirty="0" err="1" smtClean="0"/>
              <a:t>for</a:t>
            </a:r>
            <a:r>
              <a:rPr lang="es-ES" altLang="es-ES" sz="2000" dirty="0" smtClean="0"/>
              <a:t> i = 1:n, </a:t>
            </a:r>
          </a:p>
          <a:p>
            <a:pPr lvl="1" eaLnBrk="1" hangingPunct="1">
              <a:buFont typeface="Wingdings" pitchFamily="2" charset="2"/>
              <a:buNone/>
              <a:defRPr/>
            </a:pPr>
            <a:r>
              <a:rPr lang="es-ES" altLang="es-ES" sz="2000" dirty="0" smtClean="0"/>
              <a:t>   			    x=[x,i^2], </a:t>
            </a:r>
          </a:p>
          <a:p>
            <a:pPr lvl="1" eaLnBrk="1" hangingPunct="1">
              <a:buFont typeface="Wingdings" pitchFamily="2" charset="2"/>
              <a:buNone/>
              <a:defRPr/>
            </a:pPr>
            <a:r>
              <a:rPr lang="es-ES" altLang="es-ES" sz="2000" dirty="0" smtClean="0"/>
              <a:t>			</a:t>
            </a:r>
            <a:r>
              <a:rPr lang="es-ES" altLang="es-ES" sz="2000" dirty="0" err="1" smtClean="0"/>
              <a:t>end</a:t>
            </a:r>
            <a:endParaRPr lang="es-ES" altLang="es-ES" sz="2000" dirty="0" smtClean="0"/>
          </a:p>
          <a:p>
            <a:pPr marL="0" indent="0" eaLnBrk="1" hangingPunct="1">
              <a:buFont typeface="Wingdings" pitchFamily="2" charset="2"/>
              <a:buNone/>
              <a:defRPr/>
            </a:pPr>
            <a:endParaRPr lang="es-ES" altLang="es-ES" sz="2000" dirty="0" smtClean="0"/>
          </a:p>
          <a:p>
            <a:pPr eaLnBrk="1" hangingPunct="1">
              <a:defRPr/>
            </a:pPr>
            <a:endParaRPr lang="es-ES" altLang="es-ES" sz="2000" dirty="0" smtClean="0"/>
          </a:p>
          <a:p>
            <a:pPr eaLnBrk="1" hangingPunct="1">
              <a:buFont typeface="Monotype Sorts" pitchFamily="2" charset="2"/>
              <a:buNone/>
              <a:defRPr/>
            </a:pPr>
            <a:endParaRPr lang="es-ES" altLang="es-ES" sz="2000" dirty="0" smtClean="0"/>
          </a:p>
        </p:txBody>
      </p:sp>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Instrucciones de control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765175"/>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marL="0" indent="0" eaLnBrk="1" hangingPunct="1">
              <a:buFont typeface="Wingdings" pitchFamily="2" charset="2"/>
              <a:buNone/>
              <a:defRPr/>
            </a:pPr>
            <a:endParaRPr lang="es-ES" altLang="es-ES" sz="2000" dirty="0" smtClean="0"/>
          </a:p>
          <a:p>
            <a:pPr eaLnBrk="1" hangingPunct="1">
              <a:defRPr/>
            </a:pPr>
            <a:r>
              <a:rPr lang="es-ES" altLang="es-ES" sz="2000" dirty="0" err="1" smtClean="0"/>
              <a:t>while</a:t>
            </a:r>
            <a:endParaRPr lang="es-ES" altLang="es-ES" sz="2000" dirty="0" smtClean="0"/>
          </a:p>
          <a:p>
            <a:pPr eaLnBrk="1" hangingPunct="1">
              <a:buFont typeface="Monotype Sorts" pitchFamily="2" charset="2"/>
              <a:buNone/>
              <a:defRPr/>
            </a:pPr>
            <a:r>
              <a:rPr lang="es-ES" altLang="es-ES" sz="2000" dirty="0" smtClean="0"/>
              <a:t>			n = 0;</a:t>
            </a:r>
          </a:p>
          <a:p>
            <a:pPr eaLnBrk="1" hangingPunct="1">
              <a:buFont typeface="Monotype Sorts" pitchFamily="2" charset="2"/>
              <a:buNone/>
              <a:defRPr/>
            </a:pPr>
            <a:r>
              <a:rPr lang="es-ES" altLang="es-ES" sz="2000" dirty="0" smtClean="0"/>
              <a:t>			</a:t>
            </a:r>
            <a:r>
              <a:rPr lang="es-ES" altLang="es-ES" sz="2000" dirty="0" err="1" smtClean="0"/>
              <a:t>while</a:t>
            </a:r>
            <a:r>
              <a:rPr lang="es-ES" altLang="es-ES" sz="2000" dirty="0" smtClean="0"/>
              <a:t> 2^n &lt; a</a:t>
            </a:r>
          </a:p>
          <a:p>
            <a:pPr eaLnBrk="1" hangingPunct="1">
              <a:buFont typeface="Monotype Sorts" pitchFamily="2" charset="2"/>
              <a:buNone/>
              <a:defRPr/>
            </a:pPr>
            <a:r>
              <a:rPr lang="es-ES" altLang="es-ES" sz="2000" dirty="0" smtClean="0"/>
              <a:t>			     n = n + 1;</a:t>
            </a:r>
          </a:p>
          <a:p>
            <a:pPr eaLnBrk="1" hangingPunct="1">
              <a:buFont typeface="Monotype Sorts" pitchFamily="2" charset="2"/>
              <a:buNone/>
              <a:defRPr/>
            </a:pPr>
            <a:r>
              <a:rPr lang="es-ES" altLang="es-ES" sz="2000" dirty="0" smtClean="0"/>
              <a:t>			</a:t>
            </a:r>
            <a:r>
              <a:rPr lang="es-ES" altLang="es-ES" sz="2000" dirty="0" err="1" smtClean="0"/>
              <a:t>end</a:t>
            </a:r>
            <a:endParaRPr lang="es-ES" altLang="es-ES" sz="2000" dirty="0" smtClean="0"/>
          </a:p>
          <a:p>
            <a:pPr eaLnBrk="1" hangingPunct="1">
              <a:buFont typeface="Monotype Sorts" pitchFamily="2" charset="2"/>
              <a:buNone/>
              <a:defRPr/>
            </a:pPr>
            <a:r>
              <a:rPr lang="es-ES" altLang="es-ES" sz="2000" dirty="0" smtClean="0"/>
              <a:t>			n</a:t>
            </a:r>
          </a:p>
          <a:p>
            <a:pPr marL="0" indent="0" eaLnBrk="1" hangingPunct="1">
              <a:buFont typeface="Wingdings" pitchFamily="2" charset="2"/>
              <a:buNone/>
              <a:defRPr/>
            </a:pPr>
            <a:endParaRPr lang="es-ES" altLang="es-ES" sz="2000" dirty="0" smtClean="0"/>
          </a:p>
          <a:p>
            <a:pPr eaLnBrk="1" hangingPunct="1">
              <a:defRPr/>
            </a:pPr>
            <a:endParaRPr lang="es-ES" altLang="es-ES" sz="2000" dirty="0" smtClean="0"/>
          </a:p>
          <a:p>
            <a:pPr eaLnBrk="1" hangingPunct="1">
              <a:buFont typeface="Monotype Sorts" pitchFamily="2" charset="2"/>
              <a:buNone/>
              <a:defRPr/>
            </a:pPr>
            <a:endParaRPr lang="es-ES" altLang="es-ES" sz="2000" dirty="0" smtClean="0"/>
          </a:p>
        </p:txBody>
      </p:sp>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Instrucciones de control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765175"/>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marL="0" indent="0" eaLnBrk="1" hangingPunct="1">
              <a:buFont typeface="Wingdings" pitchFamily="2" charset="2"/>
              <a:buNone/>
              <a:defRPr/>
            </a:pPr>
            <a:endParaRPr lang="es-ES" altLang="es-ES" sz="2000" dirty="0" smtClean="0"/>
          </a:p>
          <a:p>
            <a:pPr eaLnBrk="1" hangingPunct="1">
              <a:defRPr/>
            </a:pPr>
            <a:r>
              <a:rPr lang="es-ES" altLang="es-ES" sz="2000" dirty="0" err="1" smtClean="0"/>
              <a:t>if</a:t>
            </a:r>
            <a:endParaRPr lang="es-ES" altLang="es-ES" sz="2000" dirty="0" smtClean="0"/>
          </a:p>
          <a:p>
            <a:pPr eaLnBrk="1" hangingPunct="1">
              <a:buFont typeface="Monotype Sorts" pitchFamily="2" charset="2"/>
              <a:buNone/>
              <a:defRPr/>
            </a:pPr>
            <a:r>
              <a:rPr lang="es-ES" altLang="es-ES" sz="2000" dirty="0" smtClean="0"/>
              <a:t>			</a:t>
            </a:r>
            <a:r>
              <a:rPr lang="es-ES" altLang="es-ES" sz="2000" dirty="0" err="1" smtClean="0"/>
              <a:t>if</a:t>
            </a:r>
            <a:r>
              <a:rPr lang="es-ES" altLang="es-ES" sz="2000" dirty="0" smtClean="0"/>
              <a:t> n &lt; 0</a:t>
            </a:r>
          </a:p>
          <a:p>
            <a:pPr eaLnBrk="1" hangingPunct="1">
              <a:buFont typeface="Monotype Sorts" pitchFamily="2" charset="2"/>
              <a:buNone/>
              <a:defRPr/>
            </a:pPr>
            <a:r>
              <a:rPr lang="es-ES" altLang="es-ES" sz="2000" dirty="0" smtClean="0"/>
              <a:t>			   </a:t>
            </a:r>
            <a:r>
              <a:rPr lang="es-ES" altLang="es-ES" sz="2000" dirty="0" err="1" smtClean="0"/>
              <a:t>parity</a:t>
            </a:r>
            <a:r>
              <a:rPr lang="es-ES" altLang="es-ES" sz="2000" dirty="0" smtClean="0"/>
              <a:t> = 0;</a:t>
            </a:r>
          </a:p>
          <a:p>
            <a:pPr eaLnBrk="1" hangingPunct="1">
              <a:buFont typeface="Monotype Sorts" pitchFamily="2" charset="2"/>
              <a:buNone/>
              <a:defRPr/>
            </a:pPr>
            <a:r>
              <a:rPr lang="es-ES" altLang="es-ES" sz="2000" dirty="0" smtClean="0"/>
              <a:t>			</a:t>
            </a:r>
            <a:r>
              <a:rPr lang="es-ES" altLang="es-ES" sz="2000" dirty="0" err="1" smtClean="0"/>
              <a:t>elseif</a:t>
            </a:r>
            <a:r>
              <a:rPr lang="es-ES" altLang="es-ES" sz="2000" dirty="0" smtClean="0"/>
              <a:t> rem(n,2) == 0</a:t>
            </a:r>
          </a:p>
          <a:p>
            <a:pPr eaLnBrk="1" hangingPunct="1">
              <a:buFont typeface="Monotype Sorts" pitchFamily="2" charset="2"/>
              <a:buNone/>
              <a:defRPr/>
            </a:pPr>
            <a:r>
              <a:rPr lang="es-ES" altLang="es-ES" sz="2000" dirty="0" smtClean="0"/>
              <a:t>			   </a:t>
            </a:r>
            <a:r>
              <a:rPr lang="es-ES" altLang="es-ES" sz="2000" dirty="0" err="1" smtClean="0"/>
              <a:t>parity</a:t>
            </a:r>
            <a:r>
              <a:rPr lang="es-ES" altLang="es-ES" sz="2000" dirty="0" smtClean="0"/>
              <a:t> = 2;</a:t>
            </a:r>
          </a:p>
          <a:p>
            <a:pPr eaLnBrk="1" hangingPunct="1">
              <a:buFont typeface="Monotype Sorts" pitchFamily="2" charset="2"/>
              <a:buNone/>
              <a:defRPr/>
            </a:pPr>
            <a:r>
              <a:rPr lang="es-ES" altLang="es-ES" sz="2000" dirty="0" smtClean="0"/>
              <a:t>			</a:t>
            </a:r>
            <a:r>
              <a:rPr lang="es-ES" altLang="es-ES" sz="2000" dirty="0" err="1" smtClean="0"/>
              <a:t>else</a:t>
            </a:r>
            <a:r>
              <a:rPr lang="es-ES" altLang="es-ES" sz="2000" dirty="0" smtClean="0"/>
              <a:t> </a:t>
            </a:r>
          </a:p>
          <a:p>
            <a:pPr eaLnBrk="1" hangingPunct="1">
              <a:buFont typeface="Monotype Sorts" pitchFamily="2" charset="2"/>
              <a:buNone/>
              <a:defRPr/>
            </a:pPr>
            <a:r>
              <a:rPr lang="es-ES" altLang="es-ES" sz="2000" dirty="0" smtClean="0"/>
              <a:t>			   </a:t>
            </a:r>
            <a:r>
              <a:rPr lang="es-ES" altLang="es-ES" sz="2000" dirty="0" err="1" smtClean="0"/>
              <a:t>parity</a:t>
            </a:r>
            <a:r>
              <a:rPr lang="es-ES" altLang="es-ES" sz="2000" dirty="0" smtClean="0"/>
              <a:t> =1;</a:t>
            </a:r>
          </a:p>
          <a:p>
            <a:pPr eaLnBrk="1" hangingPunct="1">
              <a:buFont typeface="Monotype Sorts" pitchFamily="2" charset="2"/>
              <a:buNone/>
              <a:defRPr/>
            </a:pPr>
            <a:r>
              <a:rPr lang="es-ES" altLang="es-ES" sz="2000" dirty="0" smtClean="0"/>
              <a:t>			</a:t>
            </a:r>
            <a:r>
              <a:rPr lang="es-ES" altLang="es-ES" sz="2000" dirty="0" err="1" smtClean="0"/>
              <a:t>end</a:t>
            </a:r>
            <a:endParaRPr lang="es-ES" altLang="es-ES" sz="2000" dirty="0" smtClean="0"/>
          </a:p>
          <a:p>
            <a:pPr eaLnBrk="1" hangingPunct="1">
              <a:buFont typeface="Monotype Sorts" pitchFamily="2" charset="2"/>
              <a:buNone/>
              <a:defRPr/>
            </a:pPr>
            <a:endParaRPr lang="es-ES" altLang="es-ES" sz="2000" dirty="0" smtClean="0"/>
          </a:p>
          <a:p>
            <a:pPr eaLnBrk="1" hangingPunct="1">
              <a:buFont typeface="Monotype Sorts" pitchFamily="2" charset="2"/>
              <a:buNone/>
              <a:defRPr/>
            </a:pPr>
            <a:endParaRPr lang="es-ES" altLang="es-ES" sz="2000" dirty="0" smtClean="0"/>
          </a:p>
          <a:p>
            <a:pPr eaLnBrk="1" hangingPunct="1">
              <a:buFont typeface="Monotype Sorts" pitchFamily="2" charset="2"/>
              <a:buNone/>
              <a:defRPr/>
            </a:pPr>
            <a:endParaRPr lang="es-ES" altLang="es-ES" sz="2000" dirty="0" smtClean="0"/>
          </a:p>
          <a:p>
            <a:pPr eaLnBrk="1" hangingPunct="1">
              <a:buFont typeface="Monotype Sorts" pitchFamily="2" charset="2"/>
              <a:buNone/>
              <a:defRPr/>
            </a:pPr>
            <a:endParaRPr lang="es-ES" altLang="es-ES" sz="2000" dirty="0" smtClean="0"/>
          </a:p>
          <a:p>
            <a:pPr eaLnBrk="1" hangingPunct="1">
              <a:defRPr/>
            </a:pPr>
            <a:r>
              <a:rPr lang="es-ES" altLang="es-ES" sz="2000" dirty="0" smtClean="0"/>
              <a:t>break: Permite salir de una construcción estructurada</a:t>
            </a:r>
          </a:p>
          <a:p>
            <a:pPr marL="0" indent="0" eaLnBrk="1" hangingPunct="1">
              <a:buFont typeface="Wingdings" pitchFamily="2" charset="2"/>
              <a:buNone/>
              <a:defRPr/>
            </a:pPr>
            <a:endParaRPr lang="es-ES" altLang="es-ES" sz="2000" dirty="0" smtClean="0"/>
          </a:p>
          <a:p>
            <a:pPr eaLnBrk="1" hangingPunct="1">
              <a:defRPr/>
            </a:pPr>
            <a:endParaRPr lang="es-ES" altLang="es-ES" sz="2000" dirty="0" smtClean="0"/>
          </a:p>
          <a:p>
            <a:pPr eaLnBrk="1" hangingPunct="1">
              <a:buFont typeface="Monotype Sorts" pitchFamily="2" charset="2"/>
              <a:buNone/>
              <a:defRPr/>
            </a:pPr>
            <a:endParaRPr lang="es-ES" altLang="es-ES" sz="2000" dirty="0" smtClean="0"/>
          </a:p>
        </p:txBody>
      </p:sp>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Instrucciones de control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765175"/>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marL="0" indent="0" eaLnBrk="1" hangingPunct="1">
              <a:buFont typeface="Wingdings" pitchFamily="2" charset="2"/>
              <a:buNone/>
              <a:defRPr/>
            </a:pPr>
            <a:endParaRPr lang="es-ES" altLang="es-ES" sz="2000" dirty="0" smtClean="0"/>
          </a:p>
          <a:p>
            <a:pPr eaLnBrk="1" hangingPunct="1">
              <a:spcBef>
                <a:spcPct val="0"/>
              </a:spcBef>
              <a:buFont typeface="Monotype Sorts" pitchFamily="2" charset="2"/>
              <a:buNone/>
              <a:defRPr/>
            </a:pPr>
            <a:r>
              <a:rPr lang="es-ES" altLang="es-ES" sz="2000" dirty="0" smtClean="0"/>
              <a:t>			&lt;	menor que</a:t>
            </a:r>
          </a:p>
          <a:p>
            <a:pPr eaLnBrk="1" hangingPunct="1">
              <a:spcBef>
                <a:spcPct val="0"/>
              </a:spcBef>
              <a:buFont typeface="Monotype Sorts" pitchFamily="2" charset="2"/>
              <a:buNone/>
              <a:defRPr/>
            </a:pPr>
            <a:r>
              <a:rPr lang="es-ES" altLang="es-ES" sz="2000" dirty="0" smtClean="0"/>
              <a:t>			&gt;	mayor que</a:t>
            </a:r>
          </a:p>
          <a:p>
            <a:pPr eaLnBrk="1" hangingPunct="1">
              <a:spcBef>
                <a:spcPct val="0"/>
              </a:spcBef>
              <a:buFont typeface="Monotype Sorts" pitchFamily="2" charset="2"/>
              <a:buNone/>
              <a:defRPr/>
            </a:pPr>
            <a:r>
              <a:rPr lang="es-ES" altLang="es-ES" sz="2000" dirty="0" smtClean="0"/>
              <a:t>			&lt;=	menor o igual que</a:t>
            </a:r>
          </a:p>
          <a:p>
            <a:pPr eaLnBrk="1" hangingPunct="1">
              <a:spcBef>
                <a:spcPct val="0"/>
              </a:spcBef>
              <a:buFont typeface="Monotype Sorts" pitchFamily="2" charset="2"/>
              <a:buNone/>
              <a:defRPr/>
            </a:pPr>
            <a:r>
              <a:rPr lang="es-ES" altLang="es-ES" sz="2000" dirty="0" smtClean="0"/>
              <a:t>			&gt;=	mayor o igual que</a:t>
            </a:r>
          </a:p>
          <a:p>
            <a:pPr eaLnBrk="1" hangingPunct="1">
              <a:spcBef>
                <a:spcPct val="0"/>
              </a:spcBef>
              <a:buFont typeface="Monotype Sorts" pitchFamily="2" charset="2"/>
              <a:buNone/>
              <a:defRPr/>
            </a:pPr>
            <a:r>
              <a:rPr lang="es-ES" altLang="es-ES" sz="2000" dirty="0" smtClean="0"/>
              <a:t>			==	igual que</a:t>
            </a:r>
          </a:p>
          <a:p>
            <a:pPr eaLnBrk="1" hangingPunct="1">
              <a:spcBef>
                <a:spcPct val="0"/>
              </a:spcBef>
              <a:buFont typeface="Monotype Sorts" pitchFamily="2" charset="2"/>
              <a:buNone/>
              <a:defRPr/>
            </a:pPr>
            <a:r>
              <a:rPr lang="es-ES" altLang="es-ES" sz="2000" dirty="0" smtClean="0"/>
              <a:t>			~=	distinto que</a:t>
            </a:r>
          </a:p>
          <a:p>
            <a:pPr eaLnBrk="1" hangingPunct="1">
              <a:spcBef>
                <a:spcPct val="0"/>
              </a:spcBef>
              <a:buFont typeface="Monotype Sorts" pitchFamily="2" charset="2"/>
              <a:buNone/>
              <a:defRPr/>
            </a:pPr>
            <a:endParaRPr lang="es-ES" altLang="es-ES" sz="2000" dirty="0" smtClean="0"/>
          </a:p>
          <a:p>
            <a:pPr eaLnBrk="1" hangingPunct="1">
              <a:spcBef>
                <a:spcPct val="0"/>
              </a:spcBef>
              <a:defRPr/>
            </a:pPr>
            <a:r>
              <a:rPr lang="es-ES" altLang="es-ES" sz="2000" dirty="0" smtClean="0"/>
              <a:t>Para combinar las relaciones:</a:t>
            </a:r>
          </a:p>
          <a:p>
            <a:pPr eaLnBrk="1" hangingPunct="1">
              <a:spcBef>
                <a:spcPct val="0"/>
              </a:spcBef>
              <a:buFont typeface="Monotype Sorts" pitchFamily="2" charset="2"/>
              <a:buNone/>
              <a:defRPr/>
            </a:pPr>
            <a:r>
              <a:rPr lang="es-ES" altLang="es-ES" sz="2000" dirty="0" smtClean="0"/>
              <a:t>			&amp;	y</a:t>
            </a:r>
          </a:p>
          <a:p>
            <a:pPr eaLnBrk="1" hangingPunct="1">
              <a:spcBef>
                <a:spcPct val="0"/>
              </a:spcBef>
              <a:buFont typeface="Monotype Sorts" pitchFamily="2" charset="2"/>
              <a:buNone/>
              <a:defRPr/>
            </a:pPr>
            <a:r>
              <a:rPr lang="es-ES" altLang="es-ES" sz="2000" dirty="0" smtClean="0"/>
              <a:t>			|	o</a:t>
            </a:r>
          </a:p>
          <a:p>
            <a:pPr eaLnBrk="1" hangingPunct="1">
              <a:spcBef>
                <a:spcPct val="0"/>
              </a:spcBef>
              <a:buFont typeface="Monotype Sorts" pitchFamily="2" charset="2"/>
              <a:buNone/>
              <a:defRPr/>
            </a:pPr>
            <a:r>
              <a:rPr lang="es-ES" altLang="es-ES" sz="2000" dirty="0" smtClean="0"/>
              <a:t>			~	no                 </a:t>
            </a:r>
          </a:p>
          <a:p>
            <a:pPr eaLnBrk="1" hangingPunct="1">
              <a:spcBef>
                <a:spcPct val="0"/>
              </a:spcBef>
              <a:buFont typeface="Monotype Sorts" pitchFamily="2" charset="2"/>
              <a:buNone/>
              <a:defRPr/>
            </a:pPr>
            <a:endParaRPr lang="es-ES" altLang="es-ES" sz="2000" dirty="0" smtClean="0"/>
          </a:p>
          <a:p>
            <a:pPr eaLnBrk="1" hangingPunct="1">
              <a:spcBef>
                <a:spcPct val="0"/>
              </a:spcBef>
              <a:buFont typeface="Monotype Sorts" pitchFamily="2" charset="2"/>
              <a:buNone/>
              <a:defRPr/>
            </a:pPr>
            <a:endParaRPr lang="es-ES" altLang="es-ES" sz="2000" dirty="0" smtClean="0"/>
          </a:p>
          <a:p>
            <a:pPr eaLnBrk="1" hangingPunct="1">
              <a:spcBef>
                <a:spcPct val="0"/>
              </a:spcBef>
              <a:buFont typeface="Monotype Sorts" pitchFamily="2" charset="2"/>
              <a:buNone/>
              <a:defRPr/>
            </a:pPr>
            <a:r>
              <a:rPr lang="es-ES" altLang="es-ES" sz="2000" dirty="0" smtClean="0"/>
              <a:t> (el símbolo ~ se puede obtener como </a:t>
            </a:r>
            <a:r>
              <a:rPr lang="es-ES" altLang="es-ES" sz="2000" dirty="0" err="1" smtClean="0"/>
              <a:t>Alt</a:t>
            </a:r>
            <a:r>
              <a:rPr lang="es-ES" altLang="es-ES" sz="2000" dirty="0" smtClean="0"/>
              <a:t> -126)</a:t>
            </a:r>
            <a:endParaRPr lang="es-ES" altLang="es-ES" sz="2000" dirty="0"/>
          </a:p>
        </p:txBody>
      </p:sp>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Instrucciones de control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Archivos .m</a:t>
            </a:r>
          </a:p>
        </p:txBody>
      </p:sp>
      <p:sp>
        <p:nvSpPr>
          <p:cNvPr id="20483" name="1 Rectángulo"/>
          <p:cNvSpPr>
            <a:spLocks noChangeArrowheads="1"/>
          </p:cNvSpPr>
          <p:nvPr/>
        </p:nvSpPr>
        <p:spPr bwMode="auto">
          <a:xfrm>
            <a:off x="654050" y="2205038"/>
            <a:ext cx="799306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2000"/>
              <a:t>MATLAB puede ejecutar una secuencia de comandos almacenados en disco. Estos ficheros se llaman ficheros .m y tienen la extensión .m.</a:t>
            </a:r>
          </a:p>
          <a:p>
            <a:pPr eaLnBrk="1" hangingPunct="1">
              <a:spcBef>
                <a:spcPct val="0"/>
              </a:spcBef>
              <a:buClrTx/>
              <a:buSzTx/>
              <a:buFont typeface="Monotype Sorts" pitchFamily="2" charset="2"/>
              <a:buNone/>
            </a:pPr>
            <a:endParaRPr lang="es-ES" altLang="es-ES" sz="2000"/>
          </a:p>
          <a:p>
            <a:pPr eaLnBrk="1" hangingPunct="1">
              <a:spcBef>
                <a:spcPct val="0"/>
              </a:spcBef>
              <a:buClrTx/>
              <a:buSzTx/>
              <a:buFontTx/>
              <a:buNone/>
            </a:pPr>
            <a:r>
              <a:rPr lang="es-ES" altLang="es-ES" sz="2000"/>
              <a:t>Existen dos tipos de archivos o ficheros .m:</a:t>
            </a:r>
          </a:p>
          <a:p>
            <a:pPr lvl="1" eaLnBrk="1" hangingPunct="1">
              <a:spcBef>
                <a:spcPct val="0"/>
              </a:spcBef>
              <a:buFont typeface="Wingdings" panose="05000000000000000000" pitchFamily="2" charset="2"/>
              <a:buNone/>
            </a:pPr>
            <a:endParaRPr lang="es-ES" altLang="es-ES" sz="2000"/>
          </a:p>
          <a:p>
            <a:pPr lvl="1" eaLnBrk="1" hangingPunct="1">
              <a:spcBef>
                <a:spcPct val="0"/>
              </a:spcBef>
              <a:buFontTx/>
              <a:buNone/>
            </a:pPr>
            <a:r>
              <a:rPr lang="es-ES" altLang="es-ES" sz="2000"/>
              <a:t>Ficheros script.</a:t>
            </a:r>
          </a:p>
          <a:p>
            <a:pPr lvl="1" eaLnBrk="1" hangingPunct="1">
              <a:spcBef>
                <a:spcPct val="0"/>
              </a:spcBef>
              <a:buFontTx/>
              <a:buNone/>
            </a:pPr>
            <a:r>
              <a:rPr lang="es-ES" altLang="es-ES" sz="2000"/>
              <a:t>Ficheros función.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scripts</a:t>
            </a:r>
          </a:p>
        </p:txBody>
      </p:sp>
      <p:sp>
        <p:nvSpPr>
          <p:cNvPr id="21507" name="1 Rectángulo"/>
          <p:cNvSpPr>
            <a:spLocks noChangeArrowheads="1"/>
          </p:cNvSpPr>
          <p:nvPr/>
        </p:nvSpPr>
        <p:spPr bwMode="auto">
          <a:xfrm>
            <a:off x="654050" y="2205038"/>
            <a:ext cx="7993063"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lnSpc>
                <a:spcPct val="115000"/>
              </a:lnSpc>
              <a:spcBef>
                <a:spcPct val="0"/>
              </a:spcBef>
              <a:buClrTx/>
              <a:buSzTx/>
              <a:buFontTx/>
              <a:buNone/>
            </a:pPr>
            <a:r>
              <a:rPr lang="es-ES" altLang="es-ES" sz="1800"/>
              <a:t>Un fichero .m de tipo script está formado por una secuencia de sentencias MATLAB normales. Sea </a:t>
            </a:r>
            <a:r>
              <a:rPr lang="es-ES" altLang="es-ES" sz="1800" b="1"/>
              <a:t>data.m</a:t>
            </a:r>
            <a:r>
              <a:rPr lang="es-ES" altLang="es-ES" sz="1800"/>
              <a:t> el nombre de un fichero .m, se ejecuta desde la línea de comandos como:</a:t>
            </a:r>
          </a:p>
          <a:p>
            <a:pPr eaLnBrk="1" hangingPunct="1">
              <a:lnSpc>
                <a:spcPct val="115000"/>
              </a:lnSpc>
              <a:spcBef>
                <a:spcPct val="0"/>
              </a:spcBef>
              <a:buClrTx/>
              <a:buSzTx/>
              <a:buFont typeface="Monotype Sorts" pitchFamily="2" charset="2"/>
              <a:buNone/>
            </a:pPr>
            <a:r>
              <a:rPr lang="es-ES" altLang="es-ES" sz="1800"/>
              <a:t>			&gt;&gt; data	</a:t>
            </a:r>
          </a:p>
          <a:p>
            <a:pPr eaLnBrk="1" hangingPunct="1">
              <a:lnSpc>
                <a:spcPct val="115000"/>
              </a:lnSpc>
              <a:spcBef>
                <a:spcPct val="0"/>
              </a:spcBef>
              <a:buClrTx/>
              <a:buSzTx/>
              <a:buFont typeface="Monotype Sorts" pitchFamily="2" charset="2"/>
              <a:buNone/>
            </a:pPr>
            <a:r>
              <a:rPr lang="es-ES" altLang="es-ES" sz="1800"/>
              <a:t>	y se ejecutan los comandos del fichero M </a:t>
            </a:r>
            <a:r>
              <a:rPr lang="es-ES" altLang="es-ES" sz="1800" b="1"/>
              <a:t>data.m</a:t>
            </a:r>
            <a:r>
              <a:rPr lang="es-ES" altLang="es-ES" sz="1800"/>
              <a:t>.</a:t>
            </a:r>
          </a:p>
          <a:p>
            <a:pPr eaLnBrk="1" hangingPunct="1">
              <a:lnSpc>
                <a:spcPct val="115000"/>
              </a:lnSpc>
              <a:spcBef>
                <a:spcPct val="0"/>
              </a:spcBef>
              <a:buClrTx/>
              <a:buSzTx/>
              <a:buFont typeface="Monotype Sorts" pitchFamily="2" charset="2"/>
              <a:buNone/>
            </a:pPr>
            <a:endParaRPr lang="es-ES" altLang="es-ES" sz="1800"/>
          </a:p>
          <a:p>
            <a:pPr eaLnBrk="1" hangingPunct="1">
              <a:lnSpc>
                <a:spcPct val="115000"/>
              </a:lnSpc>
              <a:spcBef>
                <a:spcPct val="0"/>
              </a:spcBef>
              <a:buClrTx/>
              <a:buSzTx/>
              <a:buFontTx/>
              <a:buNone/>
            </a:pPr>
            <a:r>
              <a:rPr lang="es-ES" altLang="es-ES" sz="1800"/>
              <a:t>Las variables son globales al entorno de trabajo en el que se ejecute en script.</a:t>
            </a:r>
          </a:p>
          <a:p>
            <a:pPr eaLnBrk="1" hangingPunct="1">
              <a:lnSpc>
                <a:spcPct val="115000"/>
              </a:lnSpc>
              <a:spcBef>
                <a:spcPct val="0"/>
              </a:spcBef>
              <a:buClrTx/>
              <a:buSzTx/>
              <a:buFontTx/>
              <a:buNone/>
            </a:pPr>
            <a:r>
              <a:rPr lang="es-ES" altLang="es-ES" sz="1800"/>
              <a:t>Los scripts pueden referenciar a otros scripts recursivamente.</a:t>
            </a:r>
          </a:p>
          <a:p>
            <a:pPr eaLnBrk="1" hangingPunct="1">
              <a:lnSpc>
                <a:spcPct val="115000"/>
              </a:lnSpc>
              <a:spcBef>
                <a:spcPct val="0"/>
              </a:spcBef>
              <a:buClrTx/>
              <a:buSzTx/>
              <a:buFontTx/>
              <a:buNone/>
            </a:pPr>
            <a:r>
              <a:rPr lang="es-ES" altLang="es-ES" sz="1800"/>
              <a:t>Sirven, por ejemplo, para introducir datos en una matriz muy grande.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scripts</a:t>
            </a:r>
          </a:p>
        </p:txBody>
      </p:sp>
      <p:sp>
        <p:nvSpPr>
          <p:cNvPr id="22531" name="1 Rectángulo"/>
          <p:cNvSpPr>
            <a:spLocks noChangeArrowheads="1"/>
          </p:cNvSpPr>
          <p:nvPr/>
        </p:nvSpPr>
        <p:spPr bwMode="auto">
          <a:xfrm>
            <a:off x="34925" y="1484313"/>
            <a:ext cx="7993063" cy="40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lnSpc>
                <a:spcPct val="125000"/>
              </a:lnSpc>
              <a:buClr>
                <a:schemeClr val="tx1"/>
              </a:buClr>
              <a:buSzPct val="75000"/>
              <a:buFontTx/>
              <a:buNone/>
            </a:pPr>
            <a:r>
              <a:rPr lang="es-ES" altLang="es-ES" sz="1800"/>
              <a:t>Por ejemplo, fichero </a:t>
            </a:r>
            <a:r>
              <a:rPr lang="es-ES" altLang="es-ES" sz="1800" b="1"/>
              <a:t>representa.m</a:t>
            </a:r>
            <a:r>
              <a:rPr lang="es-ES" altLang="es-ES" sz="1800"/>
              <a:t>:</a:t>
            </a:r>
          </a:p>
          <a:p>
            <a:pPr eaLnBrk="1" hangingPunct="1">
              <a:lnSpc>
                <a:spcPct val="125000"/>
              </a:lnSpc>
              <a:buClr>
                <a:schemeClr val="tx1"/>
              </a:buClr>
              <a:buSzPct val="75000"/>
              <a:buFontTx/>
              <a:buNone/>
            </a:pPr>
            <a:endParaRPr lang="es-ES" altLang="es-ES" sz="1800"/>
          </a:p>
          <a:p>
            <a:pPr eaLnBrk="1" hangingPunct="1">
              <a:lnSpc>
                <a:spcPct val="125000"/>
              </a:lnSpc>
              <a:buClr>
                <a:schemeClr val="tx1"/>
              </a:buClr>
              <a:buSzPct val="75000"/>
              <a:buFont typeface="Monotype Sorts" pitchFamily="2" charset="2"/>
              <a:buNone/>
            </a:pPr>
            <a:r>
              <a:rPr lang="es-ES" altLang="es-ES" sz="1800"/>
              <a:t>%Este fichero representa la función y=sin(x)-2*cos(x)</a:t>
            </a:r>
          </a:p>
          <a:p>
            <a:pPr eaLnBrk="1" hangingPunct="1">
              <a:lnSpc>
                <a:spcPct val="125000"/>
              </a:lnSpc>
              <a:buClr>
                <a:schemeClr val="tx1"/>
              </a:buClr>
              <a:buSzPct val="75000"/>
              <a:buFont typeface="Monotype Sorts" pitchFamily="2" charset="2"/>
              <a:buNone/>
            </a:pPr>
            <a:r>
              <a:rPr lang="es-ES" altLang="es-ES" sz="1800"/>
              <a:t>% en el intervalo [-pi,2*pi]</a:t>
            </a:r>
          </a:p>
          <a:p>
            <a:pPr eaLnBrk="1" hangingPunct="1">
              <a:lnSpc>
                <a:spcPct val="125000"/>
              </a:lnSpc>
              <a:buClr>
                <a:schemeClr val="tx1"/>
              </a:buClr>
              <a:buSzPct val="75000"/>
              <a:buFont typeface="Wingdings" panose="05000000000000000000" pitchFamily="2" charset="2"/>
              <a:buNone/>
            </a:pPr>
            <a:r>
              <a:rPr lang="es-ES" altLang="es-ES" sz="1800"/>
              <a:t>x=-pi:0.2:2*pi;</a:t>
            </a:r>
          </a:p>
          <a:p>
            <a:pPr eaLnBrk="1" hangingPunct="1">
              <a:lnSpc>
                <a:spcPct val="125000"/>
              </a:lnSpc>
              <a:buClr>
                <a:schemeClr val="tx1"/>
              </a:buClr>
              <a:buSzPct val="75000"/>
              <a:buFont typeface="Wingdings" panose="05000000000000000000" pitchFamily="2" charset="2"/>
              <a:buNone/>
            </a:pPr>
            <a:r>
              <a:rPr lang="es-ES" altLang="es-ES" sz="1800"/>
              <a:t>n=length(x);</a:t>
            </a:r>
          </a:p>
          <a:p>
            <a:pPr eaLnBrk="1" hangingPunct="1">
              <a:lnSpc>
                <a:spcPct val="125000"/>
              </a:lnSpc>
              <a:buClr>
                <a:schemeClr val="tx1"/>
              </a:buClr>
              <a:buSzPct val="75000"/>
              <a:buFont typeface="Wingdings" panose="05000000000000000000" pitchFamily="2" charset="2"/>
              <a:buNone/>
            </a:pPr>
            <a:r>
              <a:rPr lang="es-ES" altLang="es-ES" sz="1800"/>
              <a:t>for i=1:n</a:t>
            </a:r>
          </a:p>
          <a:p>
            <a:pPr eaLnBrk="1" hangingPunct="1">
              <a:lnSpc>
                <a:spcPct val="125000"/>
              </a:lnSpc>
              <a:buClr>
                <a:schemeClr val="tx1"/>
              </a:buClr>
              <a:buSzPct val="75000"/>
              <a:buFont typeface="Wingdings" panose="05000000000000000000" pitchFamily="2" charset="2"/>
              <a:buNone/>
            </a:pPr>
            <a:r>
              <a:rPr lang="es-ES" altLang="es-ES" sz="1800"/>
              <a:t>	 y(i)=sin(x(i))-2*cos(x(i));</a:t>
            </a:r>
          </a:p>
          <a:p>
            <a:pPr eaLnBrk="1" hangingPunct="1">
              <a:lnSpc>
                <a:spcPct val="125000"/>
              </a:lnSpc>
              <a:buClr>
                <a:schemeClr val="tx1"/>
              </a:buClr>
              <a:buSzPct val="75000"/>
              <a:buFont typeface="Wingdings" panose="05000000000000000000" pitchFamily="2" charset="2"/>
              <a:buNone/>
            </a:pPr>
            <a:r>
              <a:rPr lang="es-ES" altLang="es-ES" sz="1800"/>
              <a:t>end</a:t>
            </a:r>
          </a:p>
          <a:p>
            <a:pPr eaLnBrk="1" hangingPunct="1">
              <a:lnSpc>
                <a:spcPct val="125000"/>
              </a:lnSpc>
              <a:buClr>
                <a:schemeClr val="tx1"/>
              </a:buClr>
              <a:buSzPct val="75000"/>
              <a:buFont typeface="Wingdings" panose="05000000000000000000" pitchFamily="2" charset="2"/>
              <a:buNone/>
            </a:pPr>
            <a:r>
              <a:rPr lang="es-ES" altLang="es-ES" sz="1800"/>
              <a:t>plot(x,y)</a:t>
            </a:r>
          </a:p>
        </p:txBody>
      </p:sp>
      <p:pic>
        <p:nvPicPr>
          <p:cNvPr id="22532" name="Picture 5"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8956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funciones</a:t>
            </a:r>
          </a:p>
        </p:txBody>
      </p:sp>
      <p:sp>
        <p:nvSpPr>
          <p:cNvPr id="23555" name="1 Rectángulo"/>
          <p:cNvSpPr>
            <a:spLocks noChangeArrowheads="1"/>
          </p:cNvSpPr>
          <p:nvPr/>
        </p:nvSpPr>
        <p:spPr bwMode="auto">
          <a:xfrm>
            <a:off x="34925" y="1484313"/>
            <a:ext cx="7993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En MATLAB pueden definirse funciones que resuelvan ciertos problemas con el mismo estatus que las predefinidas.</a:t>
            </a:r>
          </a:p>
          <a:p>
            <a:pPr eaLnBrk="1" hangingPunct="1">
              <a:spcBef>
                <a:spcPct val="0"/>
              </a:spcBef>
              <a:buClrTx/>
              <a:buSzTx/>
              <a:buFontTx/>
              <a:buNone/>
            </a:pPr>
            <a:endParaRPr lang="es-ES" altLang="es-ES" sz="1800"/>
          </a:p>
          <a:p>
            <a:pPr eaLnBrk="1" hangingPunct="1">
              <a:spcBef>
                <a:spcPct val="0"/>
              </a:spcBef>
              <a:buClrTx/>
              <a:buSzTx/>
              <a:buFont typeface="Monotype Sorts" pitchFamily="2" charset="2"/>
              <a:buNone/>
            </a:pPr>
            <a:endParaRPr lang="es-ES" altLang="es-ES" sz="1800"/>
          </a:p>
          <a:p>
            <a:pPr eaLnBrk="1" hangingPunct="1">
              <a:spcBef>
                <a:spcPct val="0"/>
              </a:spcBef>
              <a:buClrTx/>
              <a:buSzTx/>
              <a:buFontTx/>
              <a:buNone/>
            </a:pPr>
            <a:r>
              <a:rPr lang="es-ES" altLang="es-ES" sz="1800"/>
              <a:t>Las variables de las funciones son locales.</a:t>
            </a:r>
          </a:p>
          <a:p>
            <a:pPr eaLnBrk="1" hangingPunct="1">
              <a:spcBef>
                <a:spcPct val="0"/>
              </a:spcBef>
              <a:buClrTx/>
              <a:buSzTx/>
              <a:buFontTx/>
              <a:buNone/>
            </a:pPr>
            <a:endParaRPr lang="es-ES" altLang="es-ES" sz="1800"/>
          </a:p>
          <a:p>
            <a:pPr eaLnBrk="1" hangingPunct="1">
              <a:spcBef>
                <a:spcPct val="0"/>
              </a:spcBef>
              <a:buClrTx/>
              <a:buSzTx/>
              <a:buFont typeface="Monotype Sorts" pitchFamily="2" charset="2"/>
              <a:buNone/>
            </a:pPr>
            <a:endParaRPr lang="es-ES" altLang="es-ES" sz="1800"/>
          </a:p>
          <a:p>
            <a:pPr eaLnBrk="1" hangingPunct="1">
              <a:spcBef>
                <a:spcPct val="0"/>
              </a:spcBef>
              <a:buClrTx/>
              <a:buSzTx/>
              <a:buFontTx/>
              <a:buNone/>
            </a:pPr>
            <a:r>
              <a:rPr lang="es-ES" altLang="es-ES" sz="1800"/>
              <a:t>La definición de una función se almacena en un archivo .m.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s-ES" altLang="es-ES" sz="3200"/>
              <a:t>Herramientas para Computación de Altas Prestaciones</a:t>
            </a:r>
          </a:p>
        </p:txBody>
      </p:sp>
      <p:sp>
        <p:nvSpPr>
          <p:cNvPr id="10243" name="Rectangle 3"/>
          <p:cNvSpPr>
            <a:spLocks noGrp="1" noChangeArrowheads="1"/>
          </p:cNvSpPr>
          <p:nvPr>
            <p:ph type="body" idx="1"/>
          </p:nvPr>
        </p:nvSpPr>
        <p:spPr>
          <a:xfrm>
            <a:off x="457200" y="1600200"/>
            <a:ext cx="8229600" cy="1397000"/>
          </a:xfrm>
        </p:spPr>
        <p:txBody>
          <a:bodyPr/>
          <a:lstStyle/>
          <a:p>
            <a:pPr>
              <a:defRPr/>
            </a:pPr>
            <a:r>
              <a:rPr lang="es-ES" altLang="es-ES" sz="2800" dirty="0" smtClean="0"/>
              <a:t>Lugar: laboratorio 5 DSIC, 16h.</a:t>
            </a:r>
          </a:p>
          <a:p>
            <a:pPr>
              <a:defRPr/>
            </a:pPr>
            <a:endParaRPr lang="es-ES" altLang="es-ES" sz="2800" dirty="0"/>
          </a:p>
          <a:p>
            <a:pPr>
              <a:defRPr/>
            </a:pPr>
            <a:r>
              <a:rPr lang="es-ES" altLang="es-ES" sz="2800" dirty="0" smtClean="0"/>
              <a:t>Calendario:</a:t>
            </a:r>
          </a:p>
          <a:p>
            <a:pPr marL="0" indent="0">
              <a:buNone/>
              <a:defRPr/>
            </a:pPr>
            <a:r>
              <a:rPr lang="es-ES" altLang="es-ES" sz="2800" dirty="0" smtClean="0"/>
              <a:t>  Martes </a:t>
            </a:r>
            <a:r>
              <a:rPr lang="es-ES" altLang="es-ES" sz="2800" dirty="0" smtClean="0"/>
              <a:t>25-9</a:t>
            </a:r>
            <a:r>
              <a:rPr lang="es-ES" altLang="es-ES" sz="2800" dirty="0" smtClean="0"/>
              <a:t>, Martes </a:t>
            </a:r>
            <a:r>
              <a:rPr lang="es-ES" altLang="es-ES" sz="2800" dirty="0" smtClean="0"/>
              <a:t>2-10</a:t>
            </a:r>
            <a:r>
              <a:rPr lang="es-ES" altLang="es-ES" sz="2800" dirty="0" smtClean="0"/>
              <a:t>, </a:t>
            </a:r>
            <a:r>
              <a:rPr lang="es-ES" altLang="es-ES" sz="2800" b="1" dirty="0" smtClean="0"/>
              <a:t>Viernes</a:t>
            </a:r>
            <a:r>
              <a:rPr lang="es-ES" altLang="es-ES" sz="2800" dirty="0" smtClean="0"/>
              <a:t> </a:t>
            </a:r>
            <a:r>
              <a:rPr lang="es-ES" altLang="es-ES" sz="2800" dirty="0" smtClean="0"/>
              <a:t>5-10</a:t>
            </a:r>
            <a:r>
              <a:rPr lang="es-ES" altLang="es-ES" sz="2800" dirty="0" smtClean="0"/>
              <a:t>, Martes </a:t>
            </a:r>
            <a:r>
              <a:rPr lang="es-ES" altLang="es-ES" sz="2800" dirty="0" smtClean="0"/>
              <a:t>16-10</a:t>
            </a:r>
            <a:r>
              <a:rPr lang="es-ES" altLang="es-ES" sz="2800" dirty="0" smtClean="0"/>
              <a:t>, Martes </a:t>
            </a:r>
            <a:r>
              <a:rPr lang="es-ES" altLang="es-ES" sz="2800" dirty="0" smtClean="0"/>
              <a:t>23</a:t>
            </a:r>
            <a:r>
              <a:rPr lang="es-ES" altLang="es-ES" sz="2800" dirty="0" smtClean="0"/>
              <a:t>-10</a:t>
            </a:r>
            <a:r>
              <a:rPr lang="es-ES" altLang="es-ES" sz="2800" dirty="0" smtClean="0"/>
              <a:t>, Martes </a:t>
            </a:r>
            <a:r>
              <a:rPr lang="es-ES" altLang="es-ES" sz="2800" dirty="0" smtClean="0"/>
              <a:t>30</a:t>
            </a:r>
            <a:r>
              <a:rPr lang="es-ES" altLang="es-ES" sz="2800" dirty="0" smtClean="0"/>
              <a:t>-10</a:t>
            </a:r>
            <a:r>
              <a:rPr lang="es-ES" altLang="es-ES" sz="2800" dirty="0" smtClean="0"/>
              <a:t>, </a:t>
            </a:r>
            <a:r>
              <a:rPr lang="es-ES" altLang="es-ES" sz="2800" dirty="0"/>
              <a:t>Martes </a:t>
            </a:r>
            <a:r>
              <a:rPr lang="es-ES" altLang="es-ES" sz="2800" dirty="0" smtClean="0"/>
              <a:t>6</a:t>
            </a:r>
            <a:r>
              <a:rPr lang="es-ES" altLang="es-ES" sz="2800" dirty="0" smtClean="0"/>
              <a:t>-11, </a:t>
            </a:r>
            <a:r>
              <a:rPr lang="es-ES" altLang="es-ES" sz="2800" dirty="0" smtClean="0"/>
              <a:t>Martes </a:t>
            </a:r>
            <a:r>
              <a:rPr lang="es-ES" altLang="es-ES" sz="2800" dirty="0" smtClean="0"/>
              <a:t>13-11</a:t>
            </a:r>
            <a:r>
              <a:rPr lang="es-ES" altLang="es-ES" sz="2800" dirty="0" smtClean="0"/>
              <a:t>, </a:t>
            </a:r>
            <a:r>
              <a:rPr lang="es-ES" altLang="es-ES" sz="2800" b="1" dirty="0" smtClean="0"/>
              <a:t>Viernes</a:t>
            </a:r>
            <a:r>
              <a:rPr lang="es-ES" altLang="es-ES" sz="2800" dirty="0" smtClean="0"/>
              <a:t> </a:t>
            </a:r>
            <a:r>
              <a:rPr lang="es-ES" altLang="es-ES" sz="2800" dirty="0" smtClean="0"/>
              <a:t>16-11</a:t>
            </a:r>
            <a:r>
              <a:rPr lang="es-ES" altLang="es-ES" sz="2800" dirty="0" smtClean="0"/>
              <a:t>, Martes </a:t>
            </a:r>
            <a:r>
              <a:rPr lang="es-ES" altLang="es-ES" sz="2800" dirty="0" smtClean="0"/>
              <a:t>22</a:t>
            </a:r>
            <a:r>
              <a:rPr lang="es-ES" altLang="es-ES" sz="2800" dirty="0" smtClean="0"/>
              <a:t>-11</a:t>
            </a:r>
            <a:r>
              <a:rPr lang="es-ES" altLang="es-ES" sz="2800" dirty="0" smtClean="0"/>
              <a:t>.</a:t>
            </a:r>
            <a:endParaRPr lang="es-ES" altLang="es-E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funciones</a:t>
            </a:r>
          </a:p>
        </p:txBody>
      </p:sp>
      <p:sp>
        <p:nvSpPr>
          <p:cNvPr id="24579" name="2 Rectángulo"/>
          <p:cNvSpPr>
            <a:spLocks noChangeArrowheads="1"/>
          </p:cNvSpPr>
          <p:nvPr/>
        </p:nvSpPr>
        <p:spPr bwMode="auto">
          <a:xfrm>
            <a:off x="395288" y="1196975"/>
            <a:ext cx="8640762"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 typeface="Monotype Sorts" pitchFamily="2" charset="2"/>
              <a:buNone/>
            </a:pPr>
            <a:endParaRPr lang="es-ES" altLang="es-ES" sz="1800"/>
          </a:p>
          <a:p>
            <a:pPr eaLnBrk="1" hangingPunct="1">
              <a:spcBef>
                <a:spcPct val="0"/>
              </a:spcBef>
              <a:buClrTx/>
              <a:buSzTx/>
              <a:buFontTx/>
              <a:buNone/>
            </a:pPr>
            <a:r>
              <a:rPr lang="es-ES" altLang="es-ES" sz="1800"/>
              <a:t>Los comentarios son líneas que comienzan por el signo ‘%’.</a:t>
            </a:r>
          </a:p>
          <a:p>
            <a:pPr eaLnBrk="1" hangingPunct="1">
              <a:spcBef>
                <a:spcPct val="0"/>
              </a:spcBef>
              <a:buClrTx/>
              <a:buSzTx/>
              <a:buFontTx/>
              <a:buNone/>
            </a:pPr>
            <a:endParaRPr lang="es-ES" altLang="es-ES" sz="1800"/>
          </a:p>
          <a:p>
            <a:pPr eaLnBrk="1" hangingPunct="1">
              <a:spcBef>
                <a:spcPct val="0"/>
              </a:spcBef>
              <a:buClrTx/>
              <a:buSzTx/>
              <a:buFontTx/>
              <a:buNone/>
            </a:pPr>
            <a:r>
              <a:rPr lang="es-ES" altLang="es-ES" sz="1800"/>
              <a:t>La sintaxis de una función es</a:t>
            </a:r>
          </a:p>
          <a:p>
            <a:pPr eaLnBrk="1" hangingPunct="1">
              <a:spcBef>
                <a:spcPct val="0"/>
              </a:spcBef>
              <a:buClrTx/>
              <a:buSzTx/>
              <a:buFontTx/>
              <a:buNone/>
            </a:pPr>
            <a:endParaRPr lang="es-ES" altLang="es-ES" sz="1800"/>
          </a:p>
          <a:p>
            <a:pPr lvl="1" eaLnBrk="1" hangingPunct="1">
              <a:spcBef>
                <a:spcPct val="0"/>
              </a:spcBef>
              <a:buFontTx/>
              <a:buNone/>
            </a:pPr>
            <a:r>
              <a:rPr lang="es-ES" altLang="es-ES" sz="1800" b="1"/>
              <a:t>function</a:t>
            </a:r>
            <a:r>
              <a:rPr lang="es-ES" altLang="es-ES" sz="1800"/>
              <a:t> [</a:t>
            </a:r>
            <a:r>
              <a:rPr lang="es-ES" altLang="es-ES" sz="1800" i="1"/>
              <a:t>var1,var2,..]</a:t>
            </a:r>
            <a:r>
              <a:rPr lang="es-ES" altLang="es-ES" sz="1800"/>
              <a:t>  = </a:t>
            </a:r>
            <a:r>
              <a:rPr lang="es-ES" altLang="es-ES" sz="1800" i="1"/>
              <a:t>nombre</a:t>
            </a:r>
            <a:r>
              <a:rPr lang="es-ES" altLang="es-ES" sz="1800"/>
              <a:t>( </a:t>
            </a:r>
            <a:r>
              <a:rPr lang="es-ES" altLang="es-ES" sz="1800" i="1"/>
              <a:t>param1</a:t>
            </a:r>
            <a:r>
              <a:rPr lang="es-ES" altLang="es-ES" sz="1800"/>
              <a:t>, </a:t>
            </a:r>
            <a:r>
              <a:rPr lang="es-ES" altLang="es-ES" sz="1800" i="1"/>
              <a:t>param2</a:t>
            </a:r>
            <a:r>
              <a:rPr lang="es-ES" altLang="es-ES" sz="1800"/>
              <a:t>, ... ).</a:t>
            </a:r>
          </a:p>
          <a:p>
            <a:pPr lvl="1" eaLnBrk="1" hangingPunct="1">
              <a:spcBef>
                <a:spcPct val="0"/>
              </a:spcBef>
              <a:buFontTx/>
              <a:buNone/>
            </a:pPr>
            <a:r>
              <a:rPr lang="es-ES" altLang="es-ES" sz="1800"/>
              <a:t>‘Conjunto de instrucciones MATLAB’.</a:t>
            </a:r>
          </a:p>
          <a:p>
            <a:pPr lvl="1" eaLnBrk="1" hangingPunct="1">
              <a:spcBef>
                <a:spcPct val="0"/>
              </a:spcBef>
              <a:buFont typeface="Wingdings" panose="05000000000000000000" pitchFamily="2" charset="2"/>
              <a:buNone/>
            </a:pPr>
            <a:endParaRPr lang="es-ES" altLang="es-ES" sz="1800"/>
          </a:p>
          <a:p>
            <a:pPr eaLnBrk="1" hangingPunct="1">
              <a:spcBef>
                <a:spcPct val="0"/>
              </a:spcBef>
              <a:buClrTx/>
              <a:buSzTx/>
              <a:buFontTx/>
              <a:buNone/>
            </a:pPr>
            <a:r>
              <a:rPr lang="es-ES" altLang="es-ES" sz="1800" i="1"/>
              <a:t>vari</a:t>
            </a:r>
            <a:r>
              <a:rPr lang="es-ES" altLang="es-ES" sz="1800"/>
              <a:t> es el nombre de las variables resultado.</a:t>
            </a:r>
          </a:p>
          <a:p>
            <a:pPr eaLnBrk="1" hangingPunct="1">
              <a:spcBef>
                <a:spcPct val="0"/>
              </a:spcBef>
              <a:buClrTx/>
              <a:buSzTx/>
              <a:buFontTx/>
              <a:buNone/>
            </a:pPr>
            <a:endParaRPr lang="es-ES" altLang="es-ES" sz="1800"/>
          </a:p>
          <a:p>
            <a:pPr eaLnBrk="1" hangingPunct="1">
              <a:spcBef>
                <a:spcPct val="0"/>
              </a:spcBef>
              <a:buClrTx/>
              <a:buSzTx/>
              <a:buFontTx/>
              <a:buNone/>
            </a:pPr>
            <a:r>
              <a:rPr lang="es-ES" altLang="es-ES" sz="1800" i="1"/>
              <a:t>nombre</a:t>
            </a:r>
            <a:r>
              <a:rPr lang="es-ES" altLang="es-ES" sz="1800"/>
              <a:t> es el nombre de la función.</a:t>
            </a:r>
          </a:p>
          <a:p>
            <a:pPr eaLnBrk="1" hangingPunct="1">
              <a:spcBef>
                <a:spcPct val="0"/>
              </a:spcBef>
              <a:buClrTx/>
              <a:buSzTx/>
              <a:buFontTx/>
              <a:buNone/>
            </a:pPr>
            <a:endParaRPr lang="es-ES" altLang="es-ES" sz="1800"/>
          </a:p>
          <a:p>
            <a:pPr eaLnBrk="1" hangingPunct="1">
              <a:spcBef>
                <a:spcPct val="0"/>
              </a:spcBef>
              <a:buClrTx/>
              <a:buSzTx/>
              <a:buFontTx/>
              <a:buNone/>
            </a:pPr>
            <a:r>
              <a:rPr lang="es-ES" altLang="es-ES" sz="1800" i="1"/>
              <a:t>parami</a:t>
            </a:r>
            <a:r>
              <a:rPr lang="es-ES" altLang="es-ES" sz="1800"/>
              <a:t> son los parámetros.</a:t>
            </a:r>
          </a:p>
          <a:p>
            <a:pPr eaLnBrk="1" hangingPunct="1">
              <a:spcBef>
                <a:spcPct val="0"/>
              </a:spcBef>
              <a:buClrTx/>
              <a:buSzTx/>
              <a:buFontTx/>
              <a:buNone/>
            </a:pPr>
            <a:endParaRPr lang="es-ES" altLang="es-ES" sz="1800"/>
          </a:p>
          <a:p>
            <a:pPr eaLnBrk="1" hangingPunct="1">
              <a:spcBef>
                <a:spcPct val="0"/>
              </a:spcBef>
              <a:buClrTx/>
              <a:buSzTx/>
              <a:buFontTx/>
              <a:buNone/>
            </a:pPr>
            <a:r>
              <a:rPr lang="es-ES" altLang="es-ES" sz="1800"/>
              <a:t>El nombre de la función debe ser el mismo que el del fichero .m.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funciones</a:t>
            </a:r>
          </a:p>
        </p:txBody>
      </p:sp>
      <p:sp>
        <p:nvSpPr>
          <p:cNvPr id="4" name="Rectangle 3"/>
          <p:cNvSpPr txBox="1">
            <a:spLocks noChangeArrowheads="1"/>
          </p:cNvSpPr>
          <p:nvPr/>
        </p:nvSpPr>
        <p:spPr bwMode="auto">
          <a:xfrm>
            <a:off x="468313" y="9080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eaLnBrk="1" hangingPunct="1">
              <a:defRPr/>
            </a:pPr>
            <a:r>
              <a:rPr lang="es-ES" altLang="es-ES" sz="1800" dirty="0" smtClean="0"/>
              <a:t>Ejemplo:</a:t>
            </a:r>
          </a:p>
          <a:p>
            <a:pPr eaLnBrk="1" hangingPunct="1">
              <a:buFont typeface="Monotype Sorts" pitchFamily="2" charset="2"/>
              <a:buNone/>
              <a:defRPr/>
            </a:pPr>
            <a:r>
              <a:rPr lang="es-ES" altLang="es-ES" sz="1800" dirty="0" smtClean="0"/>
              <a:t>	</a:t>
            </a:r>
            <a:r>
              <a:rPr lang="es-ES" altLang="es-ES" sz="1800" dirty="0" err="1" smtClean="0"/>
              <a:t>function</a:t>
            </a:r>
            <a:r>
              <a:rPr lang="es-ES" altLang="es-ES" sz="1800" dirty="0" smtClean="0"/>
              <a:t> a = </a:t>
            </a:r>
            <a:r>
              <a:rPr lang="es-ES" altLang="es-ES" sz="1800" dirty="0" err="1" smtClean="0"/>
              <a:t>randint</a:t>
            </a:r>
            <a:r>
              <a:rPr lang="es-ES" altLang="es-ES" sz="1800" dirty="0" smtClean="0"/>
              <a:t>( m, n )</a:t>
            </a:r>
          </a:p>
          <a:p>
            <a:pPr eaLnBrk="1" hangingPunct="1">
              <a:buFont typeface="Monotype Sorts" pitchFamily="2" charset="2"/>
              <a:buNone/>
              <a:defRPr/>
            </a:pPr>
            <a:r>
              <a:rPr lang="es-ES" altLang="es-ES" sz="1800" dirty="0" smtClean="0"/>
              <a:t>	% RANDINT Generador de matriz de enteros aleatoria.</a:t>
            </a:r>
          </a:p>
          <a:p>
            <a:pPr eaLnBrk="1" hangingPunct="1">
              <a:buFont typeface="Monotype Sorts" pitchFamily="2" charset="2"/>
              <a:buNone/>
              <a:defRPr/>
            </a:pPr>
            <a:r>
              <a:rPr lang="es-ES" altLang="es-ES" sz="1800" dirty="0" smtClean="0"/>
              <a:t>	%	</a:t>
            </a:r>
            <a:r>
              <a:rPr lang="es-ES" altLang="es-ES" sz="1800" dirty="0" err="1" smtClean="0"/>
              <a:t>randint</a:t>
            </a:r>
            <a:r>
              <a:rPr lang="es-ES" altLang="es-ES" sz="1800" dirty="0" smtClean="0"/>
              <a:t>(</a:t>
            </a:r>
            <a:r>
              <a:rPr lang="es-ES" altLang="es-ES" sz="1800" dirty="0" err="1" smtClean="0"/>
              <a:t>m,n</a:t>
            </a:r>
            <a:r>
              <a:rPr lang="es-ES" altLang="es-ES" sz="1800" dirty="0" smtClean="0"/>
              <a:t>) devuelve una matriz de m x n entradas</a:t>
            </a:r>
          </a:p>
          <a:p>
            <a:pPr eaLnBrk="1" hangingPunct="1">
              <a:buFont typeface="Monotype Sorts" pitchFamily="2" charset="2"/>
              <a:buNone/>
              <a:defRPr/>
            </a:pPr>
            <a:r>
              <a:rPr lang="es-ES" altLang="es-ES" sz="1800" dirty="0" smtClean="0"/>
              <a:t>	%	entre 0 y 9.</a:t>
            </a:r>
          </a:p>
          <a:p>
            <a:pPr eaLnBrk="1" hangingPunct="1">
              <a:buFont typeface="Monotype Sorts" pitchFamily="2" charset="2"/>
              <a:buNone/>
              <a:defRPr/>
            </a:pPr>
            <a:r>
              <a:rPr lang="es-ES" altLang="es-ES" sz="1800" dirty="0" smtClean="0"/>
              <a:t>	a = </a:t>
            </a:r>
            <a:r>
              <a:rPr lang="es-ES" altLang="es-ES" sz="1800" dirty="0" err="1" smtClean="0"/>
              <a:t>floor</a:t>
            </a:r>
            <a:r>
              <a:rPr lang="es-ES" altLang="es-ES" sz="1800" dirty="0" smtClean="0"/>
              <a:t>(10*rand(</a:t>
            </a:r>
            <a:r>
              <a:rPr lang="es-ES" altLang="es-ES" sz="1800" dirty="0" err="1" smtClean="0"/>
              <a:t>m,n</a:t>
            </a:r>
            <a:r>
              <a:rPr lang="es-ES" altLang="es-ES" sz="1800" dirty="0" smtClean="0"/>
              <a:t>));</a:t>
            </a:r>
          </a:p>
          <a:p>
            <a:pPr eaLnBrk="1" hangingPunct="1">
              <a:buFont typeface="Monotype Sorts" pitchFamily="2" charset="2"/>
              <a:buNone/>
              <a:defRPr/>
            </a:pPr>
            <a:endParaRPr lang="es-ES" altLang="es-ES" sz="1800" dirty="0" smtClean="0"/>
          </a:p>
          <a:p>
            <a:pPr eaLnBrk="1" hangingPunct="1">
              <a:buFont typeface="Monotype Sorts" pitchFamily="2" charset="2"/>
              <a:buNone/>
              <a:defRPr/>
            </a:pPr>
            <a:endParaRPr lang="es-ES" altLang="es-ES" sz="1800" dirty="0" smtClean="0"/>
          </a:p>
          <a:p>
            <a:pPr eaLnBrk="1" hangingPunct="1">
              <a:defRPr/>
            </a:pPr>
            <a:r>
              <a:rPr lang="es-ES" altLang="es-ES" sz="1800" dirty="0" smtClean="0"/>
              <a:t>Invocación desde MATLAB:</a:t>
            </a:r>
          </a:p>
          <a:p>
            <a:pPr eaLnBrk="1" hangingPunct="1">
              <a:buFont typeface="Monotype Sorts" pitchFamily="2" charset="2"/>
              <a:buNone/>
              <a:defRPr/>
            </a:pPr>
            <a:r>
              <a:rPr lang="es-ES" altLang="es-ES" sz="1800" dirty="0" smtClean="0"/>
              <a:t>	&gt;&gt; </a:t>
            </a:r>
            <a:r>
              <a:rPr lang="es-ES" altLang="es-ES" sz="1800" dirty="0" err="1" smtClean="0"/>
              <a:t>randint</a:t>
            </a:r>
            <a:r>
              <a:rPr lang="es-ES" altLang="es-ES" sz="1800" dirty="0" smtClean="0"/>
              <a:t>(4,2)</a:t>
            </a:r>
          </a:p>
          <a:p>
            <a:pPr eaLnBrk="1" hangingPunct="1">
              <a:buFont typeface="Monotype Sorts" pitchFamily="2" charset="2"/>
              <a:buNone/>
              <a:defRPr/>
            </a:pPr>
            <a:endParaRPr lang="es-ES" altLang="es-ES" sz="1800" dirty="0" smtClean="0"/>
          </a:p>
          <a:p>
            <a:pPr eaLnBrk="1" hangingPunct="1">
              <a:buFont typeface="Monotype Sorts" pitchFamily="2" charset="2"/>
              <a:buNone/>
              <a:defRPr/>
            </a:pPr>
            <a:r>
              <a:rPr lang="es-ES" altLang="es-ES" sz="1800" dirty="0" smtClean="0"/>
              <a:t>o</a:t>
            </a:r>
          </a:p>
          <a:p>
            <a:pPr eaLnBrk="1" hangingPunct="1">
              <a:buFont typeface="Monotype Sorts" pitchFamily="2" charset="2"/>
              <a:buNone/>
              <a:defRPr/>
            </a:pPr>
            <a:r>
              <a:rPr lang="es-ES" altLang="es-ES" sz="1800" dirty="0" smtClean="0"/>
              <a:t>	&gt;&gt; z = </a:t>
            </a:r>
            <a:r>
              <a:rPr lang="es-ES" altLang="es-ES" sz="1800" dirty="0" err="1" smtClean="0"/>
              <a:t>randint</a:t>
            </a:r>
            <a:r>
              <a:rPr lang="es-ES" altLang="es-ES" sz="1800" dirty="0" smtClean="0"/>
              <a:t>(4,</a:t>
            </a:r>
            <a:r>
              <a:rPr lang="es-ES" altLang="es-ES" sz="1800" i="1" dirty="0" smtClean="0"/>
              <a:t>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funciones</a:t>
            </a:r>
          </a:p>
        </p:txBody>
      </p:sp>
      <p:sp>
        <p:nvSpPr>
          <p:cNvPr id="4" name="Rectangle 3"/>
          <p:cNvSpPr txBox="1">
            <a:spLocks noChangeArrowheads="1"/>
          </p:cNvSpPr>
          <p:nvPr/>
        </p:nvSpPr>
        <p:spPr bwMode="auto">
          <a:xfrm>
            <a:off x="468313" y="9080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eaLnBrk="1" hangingPunct="1">
              <a:defRPr/>
            </a:pPr>
            <a:r>
              <a:rPr lang="es-ES" altLang="es-ES" sz="1800" dirty="0" smtClean="0"/>
              <a:t>La variable </a:t>
            </a:r>
            <a:r>
              <a:rPr lang="es-ES" altLang="es-ES" sz="1800" b="1" dirty="0" err="1" smtClean="0"/>
              <a:t>nargin</a:t>
            </a:r>
            <a:r>
              <a:rPr lang="es-ES" altLang="es-ES" sz="1800" dirty="0" smtClean="0"/>
              <a:t> contiene el número de parámetros proporcionados en la llamada a la función, la variable </a:t>
            </a:r>
            <a:r>
              <a:rPr lang="es-ES" altLang="es-ES" sz="1800" b="1" dirty="0" err="1" smtClean="0"/>
              <a:t>nargout</a:t>
            </a:r>
            <a:r>
              <a:rPr lang="es-ES" altLang="es-ES" sz="1800" dirty="0" smtClean="0"/>
              <a:t> contiene el número de parámetros de salida proporcionados por la función.</a:t>
            </a:r>
          </a:p>
          <a:p>
            <a:pPr eaLnBrk="1" hangingPunct="1">
              <a:defRPr/>
            </a:pPr>
            <a:endParaRPr lang="es-ES" altLang="es-ES" sz="1800" dirty="0" smtClean="0"/>
          </a:p>
          <a:p>
            <a:pPr eaLnBrk="1" hangingPunct="1">
              <a:defRPr/>
            </a:pPr>
            <a:r>
              <a:rPr lang="es-ES" altLang="es-ES" sz="1800" dirty="0" smtClean="0"/>
              <a:t>Las primeras líneas de comentario aparecen cuando se llama al comando </a:t>
            </a:r>
            <a:r>
              <a:rPr lang="es-ES" altLang="es-ES" sz="1800" dirty="0" err="1" smtClean="0"/>
              <a:t>help</a:t>
            </a:r>
            <a:r>
              <a:rPr lang="es-ES" altLang="es-ES" sz="1800" dirty="0" smtClean="0"/>
              <a:t>.</a:t>
            </a:r>
          </a:p>
          <a:p>
            <a:pPr eaLnBrk="1" hangingPunct="1">
              <a:defRPr/>
            </a:pPr>
            <a:endParaRPr lang="es-ES" altLang="es-ES" sz="1800" dirty="0" smtClean="0"/>
          </a:p>
          <a:p>
            <a:pPr eaLnBrk="1" hangingPunct="1">
              <a:defRPr/>
            </a:pPr>
            <a:r>
              <a:rPr lang="es-ES" altLang="es-ES" sz="1800" dirty="0" smtClean="0"/>
              <a:t>Una función puede tener múltiples argumentos de salida:</a:t>
            </a:r>
          </a:p>
          <a:p>
            <a:pPr eaLnBrk="1" hangingPunct="1">
              <a:buFont typeface="Monotype Sorts" pitchFamily="2" charset="2"/>
              <a:buNone/>
              <a:defRPr/>
            </a:pPr>
            <a:endParaRPr lang="es-ES" altLang="es-ES" sz="1800" dirty="0" smtClean="0"/>
          </a:p>
          <a:p>
            <a:pPr eaLnBrk="1" hangingPunct="1">
              <a:buFont typeface="Monotype Sorts" pitchFamily="2" charset="2"/>
              <a:buNone/>
              <a:defRPr/>
            </a:pPr>
            <a:r>
              <a:rPr lang="es-ES" altLang="es-ES" sz="1800" dirty="0" smtClean="0"/>
              <a:t>		</a:t>
            </a:r>
            <a:r>
              <a:rPr lang="es-ES" altLang="es-ES" sz="1800" dirty="0" err="1" smtClean="0"/>
              <a:t>function</a:t>
            </a:r>
            <a:r>
              <a:rPr lang="es-ES" altLang="es-ES" sz="1800" dirty="0" smtClean="0"/>
              <a:t> [mean, </a:t>
            </a:r>
            <a:r>
              <a:rPr lang="es-ES" altLang="es-ES" sz="1800" dirty="0" err="1" smtClean="0"/>
              <a:t>stdev</a:t>
            </a:r>
            <a:r>
              <a:rPr lang="es-ES" altLang="es-ES" sz="1800" dirty="0" smtClean="0"/>
              <a:t>] = </a:t>
            </a:r>
            <a:r>
              <a:rPr lang="es-ES" altLang="es-ES" sz="1800" dirty="0" err="1" smtClean="0"/>
              <a:t>stat</a:t>
            </a:r>
            <a:r>
              <a:rPr lang="es-ES" altLang="es-ES" sz="1800" dirty="0" smtClean="0"/>
              <a:t>(x)</a:t>
            </a:r>
          </a:p>
          <a:p>
            <a:pPr marL="0" indent="0" eaLnBrk="1" hangingPunct="1">
              <a:buFont typeface="Wingdings" pitchFamily="2" charset="2"/>
              <a:buNone/>
              <a:defRPr/>
            </a:pPr>
            <a:r>
              <a:rPr lang="es-ES" altLang="es-ES" sz="1800" dirty="0" smtClean="0"/>
              <a:t>La función se puede llamar así:</a:t>
            </a:r>
          </a:p>
          <a:p>
            <a:pPr eaLnBrk="1" hangingPunct="1">
              <a:buFont typeface="Monotype Sorts" pitchFamily="2" charset="2"/>
              <a:buNone/>
              <a:defRPr/>
            </a:pPr>
            <a:r>
              <a:rPr lang="es-ES" altLang="es-ES" sz="1800" dirty="0" smtClean="0"/>
              <a:t>	</a:t>
            </a:r>
          </a:p>
          <a:p>
            <a:pPr eaLnBrk="1" hangingPunct="1">
              <a:buFont typeface="Monotype Sorts" pitchFamily="2" charset="2"/>
              <a:buNone/>
              <a:defRPr/>
            </a:pPr>
            <a:r>
              <a:rPr lang="es-ES" altLang="es-ES" sz="1800" dirty="0" smtClean="0"/>
              <a:t>			&gt;&gt; [</a:t>
            </a:r>
            <a:r>
              <a:rPr lang="es-ES" altLang="es-ES" sz="1800" dirty="0" err="1" smtClean="0"/>
              <a:t>xm</a:t>
            </a:r>
            <a:r>
              <a:rPr lang="es-ES" altLang="es-ES" sz="1800" dirty="0" smtClean="0"/>
              <a:t>, </a:t>
            </a:r>
            <a:r>
              <a:rPr lang="es-ES" altLang="es-ES" sz="1800" dirty="0" err="1" smtClean="0"/>
              <a:t>xd</a:t>
            </a:r>
            <a:r>
              <a:rPr lang="es-ES" altLang="es-ES" sz="1800" dirty="0" smtClean="0"/>
              <a:t>] = </a:t>
            </a:r>
            <a:r>
              <a:rPr lang="es-ES" altLang="es-ES" sz="1800" dirty="0" err="1" smtClean="0"/>
              <a:t>stat</a:t>
            </a:r>
            <a:r>
              <a:rPr lang="es-ES" altLang="es-ES" sz="1800" dirty="0" smtClean="0"/>
              <a:t>(x) </a:t>
            </a:r>
          </a:p>
          <a:p>
            <a:pPr eaLnBrk="1" hangingPunct="1">
              <a:buFont typeface="Monotype Sorts" pitchFamily="2" charset="2"/>
              <a:buNone/>
              <a:defRPr/>
            </a:pPr>
            <a:endParaRPr lang="es-ES" altLang="es-ES" sz="1800" dirty="0" smtClean="0"/>
          </a:p>
          <a:p>
            <a:pPr eaLnBrk="1" hangingPunct="1">
              <a:buFont typeface="Monotype Sorts" pitchFamily="2" charset="2"/>
              <a:buNone/>
              <a:defRPr/>
            </a:pPr>
            <a:r>
              <a:rPr lang="es-ES" altLang="es-ES" sz="1800" dirty="0" smtClean="0"/>
              <a:t>	o con un argumento sólo</a:t>
            </a:r>
          </a:p>
          <a:p>
            <a:pPr eaLnBrk="1" hangingPunct="1">
              <a:buFont typeface="Monotype Sorts" pitchFamily="2" charset="2"/>
              <a:buNone/>
              <a:defRPr/>
            </a:pPr>
            <a:endParaRPr lang="es-ES" altLang="es-ES" sz="1800" dirty="0" smtClean="0"/>
          </a:p>
          <a:p>
            <a:pPr eaLnBrk="1" hangingPunct="1">
              <a:buFont typeface="Monotype Sorts" pitchFamily="2" charset="2"/>
              <a:buNone/>
              <a:defRPr/>
            </a:pPr>
            <a:r>
              <a:rPr lang="es-ES" altLang="es-ES" sz="1800" dirty="0" smtClean="0"/>
              <a:t>			&gt;&gt; </a:t>
            </a:r>
            <a:r>
              <a:rPr lang="es-ES" altLang="es-ES" sz="1800" dirty="0" err="1" smtClean="0"/>
              <a:t>xm</a:t>
            </a:r>
            <a:r>
              <a:rPr lang="es-ES" altLang="es-ES" sz="1800" dirty="0" smtClean="0"/>
              <a:t> = </a:t>
            </a:r>
            <a:r>
              <a:rPr lang="es-ES" altLang="es-ES" sz="1800" dirty="0" err="1" smtClean="0"/>
              <a:t>stat</a:t>
            </a:r>
            <a:r>
              <a:rPr lang="es-ES" altLang="es-ES" sz="1800" dirty="0" smtClean="0"/>
              <a:t>(x)</a:t>
            </a:r>
          </a:p>
          <a:p>
            <a:pPr eaLnBrk="1" hangingPunct="1">
              <a:defRPr/>
            </a:pPr>
            <a:endParaRPr lang="es-ES" altLang="es-E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14288"/>
            <a:ext cx="8229600" cy="1139825"/>
          </a:xfrm>
        </p:spPr>
        <p:txBody>
          <a:bodyPr/>
          <a:lstStyle/>
          <a:p>
            <a:pPr eaLnBrk="1" hangingPunct="1">
              <a:defRPr/>
            </a:pPr>
            <a:r>
              <a:rPr lang="es-ES" altLang="es-ES" sz="3200" dirty="0" err="1" smtClean="0"/>
              <a:t>Matlab</a:t>
            </a:r>
            <a:r>
              <a:rPr lang="es-ES" altLang="es-ES" sz="3200" dirty="0" smtClean="0"/>
              <a:t>: funciones</a:t>
            </a:r>
          </a:p>
        </p:txBody>
      </p:sp>
      <p:sp>
        <p:nvSpPr>
          <p:cNvPr id="4" name="Rectangle 3"/>
          <p:cNvSpPr txBox="1">
            <a:spLocks noChangeArrowheads="1"/>
          </p:cNvSpPr>
          <p:nvPr/>
        </p:nvSpPr>
        <p:spPr bwMode="auto">
          <a:xfrm>
            <a:off x="468313" y="9080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eaLnBrk="1" hangingPunct="1">
              <a:defRPr/>
            </a:pPr>
            <a:r>
              <a:rPr lang="es-ES" altLang="es-ES" sz="1800" dirty="0"/>
              <a:t>Toma de tiempos;</a:t>
            </a:r>
          </a:p>
          <a:p>
            <a:pPr eaLnBrk="1" hangingPunct="1">
              <a:defRPr/>
            </a:pPr>
            <a:endParaRPr lang="es-ES" altLang="es-ES" sz="1800" dirty="0"/>
          </a:p>
          <a:p>
            <a:pPr eaLnBrk="1" hangingPunct="1">
              <a:defRPr/>
            </a:pPr>
            <a:r>
              <a:rPr lang="es-ES" altLang="es-ES" sz="1800" dirty="0"/>
              <a:t>Existen varias funciones para tomar tiempos en Matlab; las mas sencillas son </a:t>
            </a:r>
            <a:r>
              <a:rPr lang="es-ES" altLang="es-ES" sz="1800" b="1" dirty="0"/>
              <a:t>tic</a:t>
            </a:r>
            <a:r>
              <a:rPr lang="es-ES" altLang="es-ES" sz="1800" dirty="0"/>
              <a:t> y </a:t>
            </a:r>
            <a:r>
              <a:rPr lang="es-ES" altLang="es-ES" sz="1800" b="1" dirty="0" err="1"/>
              <a:t>toc</a:t>
            </a:r>
            <a:r>
              <a:rPr lang="es-ES" altLang="es-ES" sz="1800" dirty="0"/>
              <a:t>.</a:t>
            </a:r>
          </a:p>
          <a:p>
            <a:pPr eaLnBrk="1" hangingPunct="1">
              <a:defRPr/>
            </a:pPr>
            <a:endParaRPr lang="es-ES" altLang="es-ES" sz="1800" dirty="0"/>
          </a:p>
          <a:p>
            <a:pPr eaLnBrk="1" hangingPunct="1">
              <a:defRPr/>
            </a:pPr>
            <a:r>
              <a:rPr lang="es-ES" altLang="es-ES" sz="1800" b="1" dirty="0"/>
              <a:t>tic</a:t>
            </a:r>
            <a:r>
              <a:rPr lang="es-ES" altLang="es-ES" sz="1800" dirty="0"/>
              <a:t> inicializa el contador de tiempo, y </a:t>
            </a:r>
            <a:r>
              <a:rPr lang="es-ES" altLang="es-ES" sz="1800" b="1" dirty="0" err="1"/>
              <a:t>toc</a:t>
            </a:r>
            <a:r>
              <a:rPr lang="es-ES" altLang="es-ES" sz="1800" dirty="0"/>
              <a:t> devuelve el tiempo transcurrido desde que se llamó a </a:t>
            </a:r>
            <a:r>
              <a:rPr lang="es-ES" altLang="es-ES" sz="1800" b="1" dirty="0"/>
              <a:t>tic</a:t>
            </a:r>
            <a:endParaRPr lang="es-ES" altLang="es-ES"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4294967295"/>
          </p:nvPr>
        </p:nvSpPr>
        <p:spPr/>
        <p:txBody>
          <a:bodyPr/>
          <a:lstStyle/>
          <a:p>
            <a:pPr eaLnBrk="1" hangingPunct="1">
              <a:defRPr/>
            </a:pPr>
            <a:r>
              <a:rPr lang="es-ES" altLang="es-ES" sz="2000" dirty="0" smtClean="0"/>
              <a:t>El concepto de  “</a:t>
            </a:r>
            <a:r>
              <a:rPr lang="es-ES" altLang="es-ES" sz="2000" dirty="0" err="1" smtClean="0"/>
              <a:t>Vectorización</a:t>
            </a:r>
            <a:r>
              <a:rPr lang="es-ES" altLang="es-ES" sz="2000" dirty="0" smtClean="0"/>
              <a:t> de código” en Matlab es diferente (aunque relacionado) del concepto de </a:t>
            </a:r>
            <a:r>
              <a:rPr lang="es-ES" altLang="es-ES" sz="2000" dirty="0" err="1" smtClean="0"/>
              <a:t>vectorización</a:t>
            </a:r>
            <a:r>
              <a:rPr lang="es-ES" altLang="es-ES" sz="2000" dirty="0" smtClean="0"/>
              <a:t> en programación general.</a:t>
            </a:r>
          </a:p>
          <a:p>
            <a:pPr eaLnBrk="1" hangingPunct="1">
              <a:defRPr/>
            </a:pPr>
            <a:endParaRPr lang="es-ES" altLang="es-ES" sz="2000" dirty="0"/>
          </a:p>
          <a:p>
            <a:pPr eaLnBrk="1" hangingPunct="1">
              <a:defRPr/>
            </a:pPr>
            <a:r>
              <a:rPr lang="es-ES" altLang="es-ES" sz="2000" dirty="0" smtClean="0"/>
              <a:t>Un bucle se ha </a:t>
            </a:r>
            <a:r>
              <a:rPr lang="es-ES" altLang="es-ES" sz="2000" dirty="0" err="1" smtClean="0"/>
              <a:t>vectorizado</a:t>
            </a:r>
            <a:r>
              <a:rPr lang="es-ES" altLang="es-ES" sz="2000" dirty="0" smtClean="0"/>
              <a:t> si se puede ejecutar en unidades vectoriales (SSE, AVX) aprovechando sus múltiples registros. Lo estudiaremos con detalle en próximos seminarios.</a:t>
            </a:r>
          </a:p>
          <a:p>
            <a:pPr eaLnBrk="1" hangingPunct="1">
              <a:defRPr/>
            </a:pPr>
            <a:endParaRPr lang="es-ES" altLang="es-ES" sz="2000" dirty="0"/>
          </a:p>
          <a:p>
            <a:pPr eaLnBrk="1" hangingPunct="1">
              <a:defRPr/>
            </a:pPr>
            <a:r>
              <a:rPr lang="es-ES" altLang="es-ES" sz="2000" dirty="0" smtClean="0"/>
              <a:t>En Matlab, se llama “</a:t>
            </a:r>
            <a:r>
              <a:rPr lang="es-ES" altLang="es-ES" sz="2000" dirty="0" err="1" smtClean="0"/>
              <a:t>vectorizar</a:t>
            </a:r>
            <a:r>
              <a:rPr lang="es-ES" altLang="es-ES" sz="2000" dirty="0" smtClean="0"/>
              <a:t>” a sustituir bucles de Matlab por expresiones (equivalentes) vectoriales o matriciales de Matlab que (al estar basadas en código compilado) se ejecutan de forma más eficiente que los bucles</a:t>
            </a:r>
          </a:p>
          <a:p>
            <a:pPr marL="0" indent="0" eaLnBrk="1" hangingPunct="1">
              <a:buFont typeface="Wingdings" panose="05000000000000000000" pitchFamily="2" charset="2"/>
              <a:buNone/>
              <a:defRPr/>
            </a:pPr>
            <a:endParaRPr lang="es-ES" altLang="es-ES" sz="2000" dirty="0" smtClean="0"/>
          </a:p>
        </p:txBody>
      </p:sp>
      <p:sp>
        <p:nvSpPr>
          <p:cNvPr id="34818" name="Rectangle 2"/>
          <p:cNvSpPr>
            <a:spLocks noGrp="1" noChangeArrowheads="1"/>
          </p:cNvSpPr>
          <p:nvPr>
            <p:ph type="title" idx="4294967295"/>
          </p:nvPr>
        </p:nvSpPr>
        <p:spPr/>
        <p:txBody>
          <a:bodyPr/>
          <a:lstStyle/>
          <a:p>
            <a:pPr eaLnBrk="1" hangingPunct="1">
              <a:defRPr/>
            </a:pPr>
            <a:r>
              <a:rPr lang="es-ES" altLang="es-ES" sz="3200" dirty="0" err="1" smtClean="0"/>
              <a:t>Vectorización</a:t>
            </a:r>
            <a:r>
              <a:rPr lang="es-ES" altLang="es-ES" sz="3200" dirty="0" smtClean="0"/>
              <a:t> en Matlab</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4294967295"/>
          </p:nvPr>
        </p:nvSpPr>
        <p:spPr/>
        <p:txBody>
          <a:bodyPr/>
          <a:lstStyle/>
          <a:p>
            <a:pPr marL="0" indent="0">
              <a:buFont typeface="Wingdings" panose="05000000000000000000" pitchFamily="2" charset="2"/>
              <a:buNone/>
              <a:defRPr/>
            </a:pPr>
            <a:r>
              <a:rPr lang="es-ES" sz="2000" dirty="0"/>
              <a:t>v=[1,2,3,4];</a:t>
            </a:r>
          </a:p>
          <a:p>
            <a:pPr marL="0" indent="0">
              <a:buFont typeface="Wingdings" panose="05000000000000000000" pitchFamily="2" charset="2"/>
              <a:buNone/>
              <a:defRPr/>
            </a:pPr>
            <a:r>
              <a:rPr lang="es-ES" sz="2000" dirty="0"/>
              <a:t>w=[5,6,7,8];</a:t>
            </a:r>
          </a:p>
          <a:p>
            <a:pPr marL="0" indent="0">
              <a:buFont typeface="Wingdings" panose="05000000000000000000" pitchFamily="2" charset="2"/>
              <a:buNone/>
              <a:defRPr/>
            </a:pPr>
            <a:r>
              <a:rPr lang="es-ES" sz="2000" dirty="0" err="1"/>
              <a:t>for</a:t>
            </a:r>
            <a:r>
              <a:rPr lang="es-ES" sz="2000" dirty="0"/>
              <a:t> i=1:4</a:t>
            </a:r>
          </a:p>
          <a:p>
            <a:pPr marL="0" indent="0">
              <a:buFont typeface="Wingdings" panose="05000000000000000000" pitchFamily="2" charset="2"/>
              <a:buNone/>
              <a:defRPr/>
            </a:pPr>
            <a:r>
              <a:rPr lang="es-ES" sz="2000" dirty="0"/>
              <a:t>    z(i)=v(i)+w(i);</a:t>
            </a:r>
          </a:p>
          <a:p>
            <a:pPr marL="0" indent="0">
              <a:buFont typeface="Wingdings" panose="05000000000000000000" pitchFamily="2" charset="2"/>
              <a:buNone/>
              <a:defRPr/>
            </a:pPr>
            <a:r>
              <a:rPr lang="es-ES" sz="2000" dirty="0" err="1"/>
              <a:t>end</a:t>
            </a:r>
            <a:endParaRPr lang="es-ES" sz="2000" dirty="0"/>
          </a:p>
          <a:p>
            <a:pPr marL="0" indent="0">
              <a:buFont typeface="Wingdings" panose="05000000000000000000" pitchFamily="2" charset="2"/>
              <a:buNone/>
              <a:defRPr/>
            </a:pPr>
            <a:r>
              <a:rPr lang="es-ES" sz="2000" dirty="0"/>
              <a:t>z</a:t>
            </a:r>
          </a:p>
          <a:p>
            <a:pPr marL="0" indent="0">
              <a:buFont typeface="Wingdings" panose="05000000000000000000" pitchFamily="2" charset="2"/>
              <a:buNone/>
              <a:defRPr/>
            </a:pPr>
            <a:endParaRPr lang="es-ES" sz="2000" dirty="0"/>
          </a:p>
          <a:p>
            <a:pPr marL="0" indent="0">
              <a:buFont typeface="Wingdings" panose="05000000000000000000" pitchFamily="2" charset="2"/>
              <a:buNone/>
              <a:defRPr/>
            </a:pPr>
            <a:r>
              <a:rPr lang="es-ES" sz="2000" dirty="0"/>
              <a:t>pause</a:t>
            </a:r>
          </a:p>
          <a:p>
            <a:pPr marL="0" indent="0">
              <a:buFont typeface="Wingdings" panose="05000000000000000000" pitchFamily="2" charset="2"/>
              <a:buNone/>
              <a:defRPr/>
            </a:pPr>
            <a:r>
              <a:rPr lang="es-ES" sz="2000" dirty="0" err="1"/>
              <a:t>zv</a:t>
            </a:r>
            <a:r>
              <a:rPr lang="es-ES" sz="2000" dirty="0"/>
              <a:t>=</a:t>
            </a:r>
            <a:r>
              <a:rPr lang="es-ES" sz="2000" dirty="0" err="1"/>
              <a:t>v+w</a:t>
            </a:r>
            <a:endParaRPr lang="es-ES" sz="2000" dirty="0"/>
          </a:p>
          <a:p>
            <a:pPr marL="0" indent="0" eaLnBrk="1" hangingPunct="1">
              <a:buFont typeface="Wingdings" panose="05000000000000000000" pitchFamily="2" charset="2"/>
              <a:buNone/>
              <a:defRPr/>
            </a:pPr>
            <a:endParaRPr lang="es-ES" altLang="es-ES" sz="2000" dirty="0" smtClean="0"/>
          </a:p>
        </p:txBody>
      </p:sp>
      <p:sp>
        <p:nvSpPr>
          <p:cNvPr id="34818" name="Rectangle 2"/>
          <p:cNvSpPr>
            <a:spLocks noGrp="1" noChangeArrowheads="1"/>
          </p:cNvSpPr>
          <p:nvPr>
            <p:ph type="title" idx="4294967295"/>
          </p:nvPr>
        </p:nvSpPr>
        <p:spPr/>
        <p:txBody>
          <a:bodyPr/>
          <a:lstStyle/>
          <a:p>
            <a:pPr eaLnBrk="1" hangingPunct="1">
              <a:defRPr/>
            </a:pPr>
            <a:r>
              <a:rPr lang="es-ES" altLang="es-ES" sz="3200" dirty="0" err="1"/>
              <a:t>Vectorización</a:t>
            </a:r>
            <a:r>
              <a:rPr lang="es-ES" altLang="es-ES" sz="3200" dirty="0"/>
              <a:t> en </a:t>
            </a:r>
            <a:r>
              <a:rPr lang="es-ES" altLang="es-ES" sz="3200" dirty="0" smtClean="0"/>
              <a:t>Matlab, ejemplo 1</a:t>
            </a:r>
          </a:p>
        </p:txBody>
      </p:sp>
      <p:cxnSp>
        <p:nvCxnSpPr>
          <p:cNvPr id="3" name="2 Conector recto de flecha"/>
          <p:cNvCxnSpPr/>
          <p:nvPr/>
        </p:nvCxnSpPr>
        <p:spPr>
          <a:xfrm flipH="1">
            <a:off x="1979613" y="4581525"/>
            <a:ext cx="2087562" cy="71438"/>
          </a:xfrm>
          <a:prstGeom prst="straightConnector1">
            <a:avLst/>
          </a:prstGeom>
          <a:ln>
            <a:solidFill>
              <a:srgbClr val="002060"/>
            </a:solidFill>
            <a:tailEnd type="arrow"/>
          </a:ln>
        </p:spPr>
        <p:style>
          <a:lnRef idx="1">
            <a:schemeClr val="accent6"/>
          </a:lnRef>
          <a:fillRef idx="0">
            <a:schemeClr val="accent6"/>
          </a:fillRef>
          <a:effectRef idx="0">
            <a:schemeClr val="accent6"/>
          </a:effectRef>
          <a:fontRef idx="minor">
            <a:schemeClr val="tx1"/>
          </a:fontRef>
        </p:style>
      </p:cxnSp>
      <p:sp>
        <p:nvSpPr>
          <p:cNvPr id="30725" name="3 CuadroTexto"/>
          <p:cNvSpPr txBox="1">
            <a:spLocks noChangeArrowheads="1"/>
          </p:cNvSpPr>
          <p:nvPr/>
        </p:nvSpPr>
        <p:spPr bwMode="auto">
          <a:xfrm>
            <a:off x="4140200" y="4432300"/>
            <a:ext cx="3894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Suma de vectores “vectorizada”</a:t>
            </a:r>
          </a:p>
        </p:txBody>
      </p:sp>
      <p:cxnSp>
        <p:nvCxnSpPr>
          <p:cNvPr id="7" name="6 Conector recto de flecha"/>
          <p:cNvCxnSpPr/>
          <p:nvPr/>
        </p:nvCxnSpPr>
        <p:spPr>
          <a:xfrm flipH="1">
            <a:off x="2992438" y="2960688"/>
            <a:ext cx="858837" cy="36512"/>
          </a:xfrm>
          <a:prstGeom prst="straightConnector1">
            <a:avLst/>
          </a:prstGeom>
          <a:ln>
            <a:solidFill>
              <a:srgbClr val="002060"/>
            </a:solidFill>
            <a:tailEnd type="arrow"/>
          </a:ln>
        </p:spPr>
        <p:style>
          <a:lnRef idx="1">
            <a:schemeClr val="accent6"/>
          </a:lnRef>
          <a:fillRef idx="0">
            <a:schemeClr val="accent6"/>
          </a:fillRef>
          <a:effectRef idx="0">
            <a:schemeClr val="accent6"/>
          </a:effectRef>
          <a:fontRef idx="minor">
            <a:schemeClr val="tx1"/>
          </a:fontRef>
        </p:style>
      </p:cxnSp>
      <p:sp>
        <p:nvSpPr>
          <p:cNvPr id="30727" name="7 CuadroTexto"/>
          <p:cNvSpPr txBox="1">
            <a:spLocks noChangeArrowheads="1"/>
          </p:cNvSpPr>
          <p:nvPr/>
        </p:nvSpPr>
        <p:spPr bwMode="auto">
          <a:xfrm>
            <a:off x="3921125" y="2706688"/>
            <a:ext cx="3432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Suma de vectores por bucle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4294967295"/>
          </p:nvPr>
        </p:nvSpPr>
        <p:spPr/>
        <p:txBody>
          <a:bodyPr/>
          <a:lstStyle/>
          <a:p>
            <a:pPr marL="0" indent="0">
              <a:buFont typeface="Wingdings" panose="05000000000000000000" pitchFamily="2" charset="2"/>
              <a:buNone/>
              <a:defRPr/>
            </a:pPr>
            <a:r>
              <a:rPr lang="es-ES" sz="2000" dirty="0" err="1"/>
              <a:t>for</a:t>
            </a:r>
            <a:r>
              <a:rPr lang="es-ES" sz="2000" dirty="0"/>
              <a:t> i=1:length(v)</a:t>
            </a:r>
          </a:p>
          <a:p>
            <a:pPr marL="0" indent="0">
              <a:buFont typeface="Wingdings" panose="05000000000000000000" pitchFamily="2" charset="2"/>
              <a:buNone/>
              <a:defRPr/>
            </a:pPr>
            <a:r>
              <a:rPr lang="es-ES" sz="2000" dirty="0"/>
              <a:t>    </a:t>
            </a:r>
            <a:r>
              <a:rPr lang="es-ES" sz="2000" dirty="0" err="1" smtClean="0"/>
              <a:t>zp</a:t>
            </a:r>
            <a:r>
              <a:rPr lang="es-ES" sz="2000" dirty="0" smtClean="0"/>
              <a:t>(i</a:t>
            </a:r>
            <a:r>
              <a:rPr lang="es-ES" sz="2000" dirty="0"/>
              <a:t>)=v(i)*w(i);</a:t>
            </a:r>
          </a:p>
          <a:p>
            <a:pPr marL="0" indent="0">
              <a:buFont typeface="Wingdings" panose="05000000000000000000" pitchFamily="2" charset="2"/>
              <a:buNone/>
              <a:defRPr/>
            </a:pPr>
            <a:r>
              <a:rPr lang="es-ES" sz="2000" dirty="0" err="1"/>
              <a:t>end</a:t>
            </a:r>
            <a:endParaRPr lang="es-ES" sz="2000" dirty="0"/>
          </a:p>
          <a:p>
            <a:pPr marL="0" indent="0">
              <a:buFont typeface="Wingdings" panose="05000000000000000000" pitchFamily="2" charset="2"/>
              <a:buNone/>
              <a:defRPr/>
            </a:pPr>
            <a:endParaRPr lang="es-ES" sz="2000" dirty="0" smtClean="0"/>
          </a:p>
          <a:p>
            <a:pPr marL="0" indent="0">
              <a:buFont typeface="Wingdings" panose="05000000000000000000" pitchFamily="2" charset="2"/>
              <a:buNone/>
              <a:defRPr/>
            </a:pPr>
            <a:r>
              <a:rPr lang="es-ES" sz="2000" dirty="0" smtClean="0"/>
              <a:t>zpv=v</a:t>
            </a:r>
            <a:r>
              <a:rPr lang="es-ES" sz="2000" dirty="0"/>
              <a:t>.*w</a:t>
            </a:r>
          </a:p>
          <a:p>
            <a:pPr marL="0" indent="0">
              <a:buFont typeface="Wingdings" panose="05000000000000000000" pitchFamily="2" charset="2"/>
              <a:buNone/>
              <a:defRPr/>
            </a:pPr>
            <a:endParaRPr lang="es-ES" sz="2000" dirty="0"/>
          </a:p>
          <a:p>
            <a:pPr marL="0" indent="0">
              <a:buFont typeface="Wingdings" panose="05000000000000000000" pitchFamily="2" charset="2"/>
              <a:buNone/>
              <a:defRPr/>
            </a:pPr>
            <a:r>
              <a:rPr lang="es-ES" sz="2000" dirty="0" err="1" smtClean="0"/>
              <a:t>for</a:t>
            </a:r>
            <a:r>
              <a:rPr lang="es-ES" sz="2000" dirty="0" smtClean="0"/>
              <a:t> </a:t>
            </a:r>
            <a:r>
              <a:rPr lang="es-ES" sz="2000" dirty="0"/>
              <a:t>i=1:length(v)</a:t>
            </a:r>
          </a:p>
          <a:p>
            <a:pPr marL="0" indent="0">
              <a:buFont typeface="Wingdings" panose="05000000000000000000" pitchFamily="2" charset="2"/>
              <a:buNone/>
              <a:defRPr/>
            </a:pPr>
            <a:r>
              <a:rPr lang="es-ES" sz="2000" dirty="0"/>
              <a:t>    </a:t>
            </a:r>
            <a:r>
              <a:rPr lang="es-ES" sz="2000" dirty="0" err="1" smtClean="0"/>
              <a:t>zd</a:t>
            </a:r>
            <a:r>
              <a:rPr lang="es-ES" sz="2000" dirty="0" smtClean="0"/>
              <a:t>(i</a:t>
            </a:r>
            <a:r>
              <a:rPr lang="es-ES" sz="2000" dirty="0"/>
              <a:t>)=v(i)/w(i);</a:t>
            </a:r>
          </a:p>
          <a:p>
            <a:pPr marL="0" indent="0">
              <a:buFont typeface="Wingdings" panose="05000000000000000000" pitchFamily="2" charset="2"/>
              <a:buNone/>
              <a:defRPr/>
            </a:pPr>
            <a:r>
              <a:rPr lang="es-ES" sz="2000" dirty="0" err="1"/>
              <a:t>end</a:t>
            </a:r>
            <a:endParaRPr lang="es-ES" sz="2000" dirty="0"/>
          </a:p>
          <a:p>
            <a:pPr marL="0" indent="0">
              <a:buFont typeface="Wingdings" panose="05000000000000000000" pitchFamily="2" charset="2"/>
              <a:buNone/>
              <a:defRPr/>
            </a:pPr>
            <a:endParaRPr lang="es-ES" sz="2000" dirty="0"/>
          </a:p>
          <a:p>
            <a:pPr marL="0" indent="0">
              <a:buFont typeface="Wingdings" panose="05000000000000000000" pitchFamily="2" charset="2"/>
              <a:buNone/>
              <a:defRPr/>
            </a:pPr>
            <a:r>
              <a:rPr lang="es-ES" sz="2000" dirty="0" err="1" smtClean="0"/>
              <a:t>zdv</a:t>
            </a:r>
            <a:r>
              <a:rPr lang="es-ES" sz="2000" dirty="0" smtClean="0"/>
              <a:t>=v</a:t>
            </a:r>
            <a:r>
              <a:rPr lang="es-ES" sz="2000" dirty="0"/>
              <a:t>./w</a:t>
            </a:r>
          </a:p>
          <a:p>
            <a:pPr marL="0" indent="0" eaLnBrk="1" hangingPunct="1">
              <a:buFont typeface="Wingdings" panose="05000000000000000000" pitchFamily="2" charset="2"/>
              <a:buNone/>
              <a:defRPr/>
            </a:pPr>
            <a:endParaRPr lang="es-ES" altLang="es-ES" sz="2000" dirty="0" smtClean="0"/>
          </a:p>
        </p:txBody>
      </p:sp>
      <p:sp>
        <p:nvSpPr>
          <p:cNvPr id="34818" name="Rectangle 2"/>
          <p:cNvSpPr>
            <a:spLocks noGrp="1" noChangeArrowheads="1"/>
          </p:cNvSpPr>
          <p:nvPr>
            <p:ph type="title" idx="4294967295"/>
          </p:nvPr>
        </p:nvSpPr>
        <p:spPr/>
        <p:txBody>
          <a:bodyPr/>
          <a:lstStyle/>
          <a:p>
            <a:pPr eaLnBrk="1" hangingPunct="1">
              <a:defRPr/>
            </a:pPr>
            <a:r>
              <a:rPr lang="es-ES" altLang="es-ES" sz="3200" dirty="0" smtClean="0"/>
              <a:t>Computación de Altas Prestaciones: </a:t>
            </a:r>
            <a:r>
              <a:rPr lang="es-ES" altLang="es-ES" sz="3200" dirty="0" err="1" smtClean="0"/>
              <a:t>Vectorización</a:t>
            </a:r>
            <a:r>
              <a:rPr lang="es-ES" altLang="es-ES" sz="3200" dirty="0" smtClean="0"/>
              <a:t>, ejemplo 2</a:t>
            </a:r>
          </a:p>
        </p:txBody>
      </p:sp>
      <p:cxnSp>
        <p:nvCxnSpPr>
          <p:cNvPr id="7" name="6 Conector recto de flecha"/>
          <p:cNvCxnSpPr/>
          <p:nvPr/>
        </p:nvCxnSpPr>
        <p:spPr>
          <a:xfrm flipH="1">
            <a:off x="3013075" y="2171700"/>
            <a:ext cx="860425" cy="36513"/>
          </a:xfrm>
          <a:prstGeom prst="straightConnector1">
            <a:avLst/>
          </a:prstGeom>
          <a:ln>
            <a:solidFill>
              <a:srgbClr val="002060"/>
            </a:solidFill>
            <a:tailEnd type="arrow"/>
          </a:ln>
        </p:spPr>
        <p:style>
          <a:lnRef idx="1">
            <a:schemeClr val="accent6"/>
          </a:lnRef>
          <a:fillRef idx="0">
            <a:schemeClr val="accent6"/>
          </a:fillRef>
          <a:effectRef idx="0">
            <a:schemeClr val="accent6"/>
          </a:effectRef>
          <a:fontRef idx="minor">
            <a:schemeClr val="tx1"/>
          </a:fontRef>
        </p:style>
      </p:cxnSp>
      <p:sp>
        <p:nvSpPr>
          <p:cNvPr id="32773" name="7 CuadroTexto"/>
          <p:cNvSpPr txBox="1">
            <a:spLocks noChangeArrowheads="1"/>
          </p:cNvSpPr>
          <p:nvPr/>
        </p:nvSpPr>
        <p:spPr bwMode="auto">
          <a:xfrm>
            <a:off x="3941763" y="1916113"/>
            <a:ext cx="4086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producto de vectores por bucle, “componente a componente”</a:t>
            </a:r>
          </a:p>
        </p:txBody>
      </p:sp>
      <p:cxnSp>
        <p:nvCxnSpPr>
          <p:cNvPr id="9" name="8 Conector recto de flecha"/>
          <p:cNvCxnSpPr/>
          <p:nvPr/>
        </p:nvCxnSpPr>
        <p:spPr>
          <a:xfrm flipH="1">
            <a:off x="1908175" y="3284538"/>
            <a:ext cx="860425" cy="36512"/>
          </a:xfrm>
          <a:prstGeom prst="straightConnector1">
            <a:avLst/>
          </a:prstGeom>
          <a:ln>
            <a:solidFill>
              <a:srgbClr val="002060"/>
            </a:solidFill>
            <a:tailEnd type="arrow"/>
          </a:ln>
        </p:spPr>
        <p:style>
          <a:lnRef idx="1">
            <a:schemeClr val="accent6"/>
          </a:lnRef>
          <a:fillRef idx="0">
            <a:schemeClr val="accent6"/>
          </a:fillRef>
          <a:effectRef idx="0">
            <a:schemeClr val="accent6"/>
          </a:effectRef>
          <a:fontRef idx="minor">
            <a:schemeClr val="tx1"/>
          </a:fontRef>
        </p:style>
      </p:cxnSp>
      <p:sp>
        <p:nvSpPr>
          <p:cNvPr id="32775" name="9 CuadroTexto"/>
          <p:cNvSpPr txBox="1">
            <a:spLocks noChangeArrowheads="1"/>
          </p:cNvSpPr>
          <p:nvPr/>
        </p:nvSpPr>
        <p:spPr bwMode="auto">
          <a:xfrm>
            <a:off x="2768600" y="2962275"/>
            <a:ext cx="50942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producto de vectores  “componente a componente”, vectorizado</a:t>
            </a:r>
          </a:p>
        </p:txBody>
      </p:sp>
      <p:cxnSp>
        <p:nvCxnSpPr>
          <p:cNvPr id="11" name="10 Conector recto de flecha"/>
          <p:cNvCxnSpPr/>
          <p:nvPr/>
        </p:nvCxnSpPr>
        <p:spPr>
          <a:xfrm flipH="1">
            <a:off x="2943225" y="4332288"/>
            <a:ext cx="860425" cy="36512"/>
          </a:xfrm>
          <a:prstGeom prst="straightConnector1">
            <a:avLst/>
          </a:prstGeom>
          <a:ln>
            <a:solidFill>
              <a:srgbClr val="002060"/>
            </a:solidFill>
            <a:tailEnd type="arrow"/>
          </a:ln>
        </p:spPr>
        <p:style>
          <a:lnRef idx="1">
            <a:schemeClr val="accent6"/>
          </a:lnRef>
          <a:fillRef idx="0">
            <a:schemeClr val="accent6"/>
          </a:fillRef>
          <a:effectRef idx="0">
            <a:schemeClr val="accent6"/>
          </a:effectRef>
          <a:fontRef idx="minor">
            <a:schemeClr val="tx1"/>
          </a:fontRef>
        </p:style>
      </p:cxnSp>
      <p:sp>
        <p:nvSpPr>
          <p:cNvPr id="32777" name="11 CuadroTexto"/>
          <p:cNvSpPr txBox="1">
            <a:spLocks noChangeArrowheads="1"/>
          </p:cNvSpPr>
          <p:nvPr/>
        </p:nvSpPr>
        <p:spPr bwMode="auto">
          <a:xfrm>
            <a:off x="3873500" y="4076700"/>
            <a:ext cx="4086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división de vectores por bucle, “componente a componente”</a:t>
            </a:r>
          </a:p>
        </p:txBody>
      </p:sp>
      <p:cxnSp>
        <p:nvCxnSpPr>
          <p:cNvPr id="13" name="12 Conector recto de flecha"/>
          <p:cNvCxnSpPr/>
          <p:nvPr/>
        </p:nvCxnSpPr>
        <p:spPr>
          <a:xfrm flipH="1">
            <a:off x="1863725" y="5408613"/>
            <a:ext cx="860425" cy="36512"/>
          </a:xfrm>
          <a:prstGeom prst="straightConnector1">
            <a:avLst/>
          </a:prstGeom>
          <a:ln>
            <a:solidFill>
              <a:srgbClr val="002060"/>
            </a:solidFill>
            <a:tailEnd type="arrow"/>
          </a:ln>
        </p:spPr>
        <p:style>
          <a:lnRef idx="1">
            <a:schemeClr val="accent6"/>
          </a:lnRef>
          <a:fillRef idx="0">
            <a:schemeClr val="accent6"/>
          </a:fillRef>
          <a:effectRef idx="0">
            <a:schemeClr val="accent6"/>
          </a:effectRef>
          <a:fontRef idx="minor">
            <a:schemeClr val="tx1"/>
          </a:fontRef>
        </p:style>
      </p:cxnSp>
      <p:sp>
        <p:nvSpPr>
          <p:cNvPr id="32779" name="13 CuadroTexto"/>
          <p:cNvSpPr txBox="1">
            <a:spLocks noChangeArrowheads="1"/>
          </p:cNvSpPr>
          <p:nvPr/>
        </p:nvSpPr>
        <p:spPr bwMode="auto">
          <a:xfrm>
            <a:off x="2724150" y="5084763"/>
            <a:ext cx="5094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división de vectores  “componente a componente”, vectorizada</a:t>
            </a:r>
          </a:p>
        </p:txBody>
      </p:sp>
      <p:sp>
        <p:nvSpPr>
          <p:cNvPr id="32780" name="14 CuadroTexto"/>
          <p:cNvSpPr txBox="1">
            <a:spLocks noChangeArrowheads="1"/>
          </p:cNvSpPr>
          <p:nvPr/>
        </p:nvSpPr>
        <p:spPr bwMode="auto">
          <a:xfrm>
            <a:off x="539750" y="5949950"/>
            <a:ext cx="50942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El punto modifica el comportamiento del operador, haciéndolo funcionar “componente a componente”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dirty="0" smtClean="0"/>
              <a:t>Computación de Altas Prestaciones: </a:t>
            </a:r>
            <a:r>
              <a:rPr lang="es-ES" altLang="es-ES" sz="3200" dirty="0" err="1" smtClean="0"/>
              <a:t>Vectorización</a:t>
            </a:r>
            <a:r>
              <a:rPr lang="es-ES" altLang="es-ES" sz="3200" dirty="0" smtClean="0"/>
              <a:t>, ejemplo 3</a:t>
            </a:r>
          </a:p>
        </p:txBody>
      </p:sp>
      <p:sp>
        <p:nvSpPr>
          <p:cNvPr id="2" name="1 Marcador de contenido"/>
          <p:cNvSpPr>
            <a:spLocks noGrp="1"/>
          </p:cNvSpPr>
          <p:nvPr>
            <p:ph idx="4294967295"/>
          </p:nvPr>
        </p:nvSpPr>
        <p:spPr>
          <a:xfrm>
            <a:off x="179388" y="1600200"/>
            <a:ext cx="8507412" cy="4530725"/>
          </a:xfrm>
        </p:spPr>
        <p:txBody>
          <a:bodyPr/>
          <a:lstStyle/>
          <a:p>
            <a:pPr marL="0" indent="0">
              <a:buFont typeface="Wingdings" panose="05000000000000000000" pitchFamily="2" charset="2"/>
              <a:buNone/>
              <a:defRPr/>
            </a:pPr>
            <a:r>
              <a:rPr lang="es-ES" sz="1600" dirty="0"/>
              <a:t>% Queremos calcular el volumen de 100000 conos, dados 100000 </a:t>
            </a:r>
            <a:r>
              <a:rPr lang="es-ES" sz="1600" dirty="0" err="1"/>
              <a:t>Diametros</a:t>
            </a:r>
            <a:r>
              <a:rPr lang="es-ES" sz="1600" dirty="0"/>
              <a:t> y</a:t>
            </a:r>
          </a:p>
          <a:p>
            <a:pPr marL="0" indent="0">
              <a:buFont typeface="Wingdings" panose="05000000000000000000" pitchFamily="2" charset="2"/>
              <a:buNone/>
              <a:defRPr/>
            </a:pPr>
            <a:r>
              <a:rPr lang="es-ES" sz="1600" dirty="0"/>
              <a:t>% 100000 alturas</a:t>
            </a:r>
            <a:r>
              <a:rPr lang="es-ES" sz="1600" dirty="0" smtClean="0"/>
              <a:t>: % generamos aleatoriamente </a:t>
            </a:r>
            <a:r>
              <a:rPr lang="es-ES" sz="1600" dirty="0" err="1" smtClean="0"/>
              <a:t>Diametros</a:t>
            </a:r>
            <a:r>
              <a:rPr lang="es-ES" sz="1600" dirty="0" smtClean="0"/>
              <a:t> y alturas</a:t>
            </a:r>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err="1"/>
              <a:t>numero_conos</a:t>
            </a:r>
            <a:r>
              <a:rPr lang="es-ES" sz="1600" dirty="0"/>
              <a:t>=100000;</a:t>
            </a:r>
          </a:p>
          <a:p>
            <a:pPr marL="0" indent="0">
              <a:buFont typeface="Wingdings" panose="05000000000000000000" pitchFamily="2" charset="2"/>
              <a:buNone/>
              <a:defRPr/>
            </a:pPr>
            <a:r>
              <a:rPr lang="es-ES" sz="1600" dirty="0" smtClean="0"/>
              <a:t>D=rand(1,numero_conos</a:t>
            </a:r>
            <a:r>
              <a:rPr lang="es-ES" sz="1600" dirty="0"/>
              <a:t>)+10;</a:t>
            </a:r>
          </a:p>
          <a:p>
            <a:pPr marL="0" indent="0">
              <a:buFont typeface="Wingdings" panose="05000000000000000000" pitchFamily="2" charset="2"/>
              <a:buNone/>
              <a:defRPr/>
            </a:pPr>
            <a:r>
              <a:rPr lang="es-ES" sz="1600" dirty="0"/>
              <a:t>H=rand(1,numero_conos)+10;</a:t>
            </a:r>
          </a:p>
          <a:p>
            <a:pPr marL="0" indent="0">
              <a:buFont typeface="Wingdings" panose="05000000000000000000" pitchFamily="2" charset="2"/>
              <a:buNone/>
              <a:defRPr/>
            </a:pPr>
            <a:r>
              <a:rPr lang="es-ES" sz="1600" dirty="0" smtClean="0"/>
              <a:t>%</a:t>
            </a:r>
            <a:r>
              <a:rPr lang="es-ES" sz="1600" dirty="0"/>
              <a:t>versión con bucle</a:t>
            </a:r>
          </a:p>
          <a:p>
            <a:pPr marL="0" indent="0">
              <a:buFont typeface="Wingdings" panose="05000000000000000000" pitchFamily="2" charset="2"/>
              <a:buNone/>
              <a:defRPr/>
            </a:pPr>
            <a:r>
              <a:rPr lang="es-ES" sz="1600" dirty="0"/>
              <a:t>tic</a:t>
            </a:r>
          </a:p>
          <a:p>
            <a:pPr marL="0" indent="0">
              <a:buFont typeface="Wingdings" panose="05000000000000000000" pitchFamily="2" charset="2"/>
              <a:buNone/>
              <a:defRPr/>
            </a:pPr>
            <a:r>
              <a:rPr lang="es-ES" sz="1600" dirty="0" err="1"/>
              <a:t>for</a:t>
            </a:r>
            <a:r>
              <a:rPr lang="es-ES" sz="1600" dirty="0"/>
              <a:t> n=1:numero_conos</a:t>
            </a:r>
          </a:p>
          <a:p>
            <a:pPr marL="0" indent="0">
              <a:buFont typeface="Wingdings" panose="05000000000000000000" pitchFamily="2" charset="2"/>
              <a:buNone/>
              <a:defRPr/>
            </a:pPr>
            <a:r>
              <a:rPr lang="pt-BR" sz="1600" dirty="0"/>
              <a:t>    V(n) = (1/12)*</a:t>
            </a:r>
            <a:r>
              <a:rPr lang="pt-BR" sz="1600" dirty="0" err="1"/>
              <a:t>pi</a:t>
            </a:r>
            <a:r>
              <a:rPr lang="pt-BR" sz="1600" dirty="0"/>
              <a:t>*(D(n)^2)*H(n);</a:t>
            </a:r>
          </a:p>
          <a:p>
            <a:pPr marL="0" indent="0">
              <a:buFont typeface="Wingdings" panose="05000000000000000000" pitchFamily="2" charset="2"/>
              <a:buNone/>
              <a:defRPr/>
            </a:pPr>
            <a:r>
              <a:rPr lang="es-ES" sz="1600" dirty="0" err="1"/>
              <a:t>end</a:t>
            </a:r>
            <a:endParaRPr lang="es-ES" sz="1600" dirty="0"/>
          </a:p>
          <a:p>
            <a:pPr marL="0" indent="0">
              <a:buFont typeface="Wingdings" panose="05000000000000000000" pitchFamily="2" charset="2"/>
              <a:buNone/>
              <a:defRPr/>
            </a:pPr>
            <a:r>
              <a:rPr lang="es-ES" sz="1600" dirty="0" err="1"/>
              <a:t>tiempo_bucle</a:t>
            </a:r>
            <a:r>
              <a:rPr lang="es-ES" sz="1600" dirty="0"/>
              <a:t>=</a:t>
            </a:r>
            <a:r>
              <a:rPr lang="es-ES" sz="1600" dirty="0" err="1"/>
              <a:t>toc</a:t>
            </a:r>
            <a:endParaRPr lang="es-ES" sz="1600" dirty="0"/>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r>
              <a:rPr lang="es-ES" sz="1600" dirty="0" smtClean="0"/>
              <a:t>% </a:t>
            </a:r>
            <a:r>
              <a:rPr lang="es-ES" sz="1600" dirty="0" err="1"/>
              <a:t>version</a:t>
            </a:r>
            <a:r>
              <a:rPr lang="es-ES" sz="1600" dirty="0"/>
              <a:t> </a:t>
            </a:r>
            <a:r>
              <a:rPr lang="es-ES" sz="1600" dirty="0" err="1"/>
              <a:t>vectorizada</a:t>
            </a:r>
            <a:endParaRPr lang="es-ES" sz="1600" dirty="0"/>
          </a:p>
          <a:p>
            <a:pPr marL="0" indent="0">
              <a:buFont typeface="Wingdings" panose="05000000000000000000" pitchFamily="2" charset="2"/>
              <a:buNone/>
              <a:defRPr/>
            </a:pPr>
            <a:r>
              <a:rPr lang="es-ES" sz="1600" dirty="0"/>
              <a:t>tic</a:t>
            </a:r>
          </a:p>
          <a:p>
            <a:pPr marL="0" indent="0">
              <a:buFont typeface="Wingdings" panose="05000000000000000000" pitchFamily="2" charset="2"/>
              <a:buNone/>
              <a:defRPr/>
            </a:pPr>
            <a:r>
              <a:rPr lang="pt-BR" sz="1600" dirty="0" err="1"/>
              <a:t>Vv</a:t>
            </a:r>
            <a:r>
              <a:rPr lang="pt-BR" sz="1600" dirty="0"/>
              <a:t>=(1/12)*</a:t>
            </a:r>
            <a:r>
              <a:rPr lang="pt-BR" sz="1600" dirty="0" err="1"/>
              <a:t>pi</a:t>
            </a:r>
            <a:r>
              <a:rPr lang="pt-BR" sz="1600" dirty="0"/>
              <a:t>*(D.^2).*H</a:t>
            </a:r>
            <a:r>
              <a:rPr lang="pt-BR" sz="1600" dirty="0" smtClean="0"/>
              <a:t>;    %Observa </a:t>
            </a:r>
            <a:r>
              <a:rPr lang="pt-BR" sz="1600" dirty="0" err="1" smtClean="0"/>
              <a:t>los</a:t>
            </a:r>
            <a:r>
              <a:rPr lang="pt-BR" sz="1600" dirty="0" smtClean="0"/>
              <a:t> usos </a:t>
            </a:r>
            <a:r>
              <a:rPr lang="pt-BR" sz="1600" dirty="0" err="1" smtClean="0"/>
              <a:t>del</a:t>
            </a:r>
            <a:r>
              <a:rPr lang="pt-BR" sz="1600" dirty="0" smtClean="0"/>
              <a:t> </a:t>
            </a:r>
            <a:r>
              <a:rPr lang="pt-BR" sz="1600" dirty="0" err="1" smtClean="0"/>
              <a:t>punto</a:t>
            </a:r>
            <a:r>
              <a:rPr lang="pt-BR" sz="1600" dirty="0" smtClean="0"/>
              <a:t> antes </a:t>
            </a:r>
            <a:r>
              <a:rPr lang="pt-BR" sz="1600" dirty="0" err="1" smtClean="0"/>
              <a:t>del</a:t>
            </a:r>
            <a:r>
              <a:rPr lang="pt-BR" sz="1600" dirty="0" smtClean="0"/>
              <a:t> operador</a:t>
            </a:r>
            <a:endParaRPr lang="pt-BR" sz="1600" dirty="0"/>
          </a:p>
          <a:p>
            <a:pPr marL="0" indent="0">
              <a:buFont typeface="Wingdings" panose="05000000000000000000" pitchFamily="2" charset="2"/>
              <a:buNone/>
              <a:defRPr/>
            </a:pPr>
            <a:r>
              <a:rPr lang="es-ES" sz="1600" dirty="0" err="1"/>
              <a:t>tiempo_vectorizado</a:t>
            </a:r>
            <a:r>
              <a:rPr lang="es-ES" sz="1600" dirty="0"/>
              <a:t>=</a:t>
            </a:r>
            <a:r>
              <a:rPr lang="es-ES" sz="1600" dirty="0" err="1"/>
              <a:t>toc</a:t>
            </a:r>
            <a:endParaRPr lang="es-ES" sz="1600" dirty="0"/>
          </a:p>
          <a:p>
            <a:pPr>
              <a:defRPr/>
            </a:pPr>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dirty="0" smtClean="0"/>
              <a:t>Computación de Altas Prestaciones: </a:t>
            </a:r>
            <a:r>
              <a:rPr lang="es-ES" altLang="es-ES" sz="3200" dirty="0" err="1" smtClean="0"/>
              <a:t>Vectorización</a:t>
            </a:r>
            <a:r>
              <a:rPr lang="es-ES" altLang="es-ES" sz="3200" dirty="0" smtClean="0"/>
              <a:t>, ejemplo 4</a:t>
            </a:r>
          </a:p>
        </p:txBody>
      </p:sp>
      <p:sp>
        <p:nvSpPr>
          <p:cNvPr id="2" name="1 Marcador de contenido"/>
          <p:cNvSpPr>
            <a:spLocks noGrp="1"/>
          </p:cNvSpPr>
          <p:nvPr>
            <p:ph idx="4294967295"/>
          </p:nvPr>
        </p:nvSpPr>
        <p:spPr>
          <a:xfrm>
            <a:off x="107950" y="1628775"/>
            <a:ext cx="8507413" cy="4530725"/>
          </a:xfrm>
        </p:spPr>
        <p:txBody>
          <a:bodyPr/>
          <a:lstStyle/>
          <a:p>
            <a:pPr marL="0" indent="0">
              <a:buFont typeface="Wingdings" panose="05000000000000000000" pitchFamily="2" charset="2"/>
              <a:buNone/>
              <a:defRPr/>
            </a:pPr>
            <a:r>
              <a:rPr lang="es-ES" sz="1600" dirty="0" smtClean="0"/>
              <a:t>Las funciones internas típicas de calculadora de Matlab (sin, </a:t>
            </a:r>
            <a:r>
              <a:rPr lang="es-ES" sz="1600" dirty="0" err="1" smtClean="0"/>
              <a:t>cos</a:t>
            </a:r>
            <a:r>
              <a:rPr lang="es-ES" sz="1600" dirty="0" smtClean="0"/>
              <a:t>, tan, …) admiten como argumentos vectores o matrices; esto también se puede usar para </a:t>
            </a:r>
            <a:r>
              <a:rPr lang="es-ES" sz="1600" dirty="0" err="1" smtClean="0"/>
              <a:t>vectorizar</a:t>
            </a:r>
            <a:r>
              <a:rPr lang="es-ES" sz="1600" dirty="0" smtClean="0"/>
              <a:t> código Matlab.</a:t>
            </a:r>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smtClean="0"/>
              <a:t>tic</a:t>
            </a:r>
            <a:endParaRPr lang="es-ES" sz="1600" dirty="0"/>
          </a:p>
          <a:p>
            <a:pPr marL="0" indent="0">
              <a:buFont typeface="Wingdings" panose="05000000000000000000" pitchFamily="2" charset="2"/>
              <a:buNone/>
              <a:defRPr/>
            </a:pPr>
            <a:r>
              <a:rPr lang="es-ES" sz="1600" dirty="0"/>
              <a:t>i = 0;</a:t>
            </a:r>
          </a:p>
          <a:p>
            <a:pPr marL="0" indent="0">
              <a:buFont typeface="Wingdings" panose="05000000000000000000" pitchFamily="2" charset="2"/>
              <a:buNone/>
              <a:defRPr/>
            </a:pPr>
            <a:r>
              <a:rPr lang="es-ES" sz="1600" dirty="0" err="1"/>
              <a:t>for</a:t>
            </a:r>
            <a:r>
              <a:rPr lang="es-ES" sz="1600" dirty="0"/>
              <a:t> t = 0:.01:100</a:t>
            </a:r>
          </a:p>
          <a:p>
            <a:pPr marL="0" indent="0">
              <a:buFont typeface="Wingdings" panose="05000000000000000000" pitchFamily="2" charset="2"/>
              <a:buNone/>
              <a:defRPr/>
            </a:pPr>
            <a:r>
              <a:rPr lang="es-ES" sz="1600" dirty="0"/>
              <a:t>    i = i + 1;</a:t>
            </a:r>
          </a:p>
          <a:p>
            <a:pPr marL="0" indent="0">
              <a:buFont typeface="Wingdings" panose="05000000000000000000" pitchFamily="2" charset="2"/>
              <a:buNone/>
              <a:defRPr/>
            </a:pPr>
            <a:r>
              <a:rPr lang="es-ES" sz="1600" dirty="0"/>
              <a:t>    y(i) = sin(t);</a:t>
            </a:r>
          </a:p>
          <a:p>
            <a:pPr marL="0" indent="0">
              <a:buFont typeface="Wingdings" panose="05000000000000000000" pitchFamily="2" charset="2"/>
              <a:buNone/>
              <a:defRPr/>
            </a:pPr>
            <a:r>
              <a:rPr lang="es-ES" sz="1600" dirty="0" err="1"/>
              <a:t>end</a:t>
            </a:r>
            <a:endParaRPr lang="es-ES" sz="1600" dirty="0"/>
          </a:p>
          <a:p>
            <a:pPr marL="0" indent="0">
              <a:buFont typeface="Wingdings" panose="05000000000000000000" pitchFamily="2" charset="2"/>
              <a:buNone/>
              <a:defRPr/>
            </a:pPr>
            <a:r>
              <a:rPr lang="es-ES" sz="1600" dirty="0" err="1"/>
              <a:t>tiempo_bucle</a:t>
            </a:r>
            <a:r>
              <a:rPr lang="es-ES" sz="1600" dirty="0"/>
              <a:t>=</a:t>
            </a:r>
            <a:r>
              <a:rPr lang="es-ES" sz="1600" dirty="0" err="1"/>
              <a:t>toc</a:t>
            </a:r>
            <a:endParaRPr lang="es-ES" sz="1600" dirty="0"/>
          </a:p>
          <a:p>
            <a:pPr marL="0" indent="0">
              <a:buFont typeface="Wingdings" panose="05000000000000000000" pitchFamily="2" charset="2"/>
              <a:buNone/>
              <a:defRPr/>
            </a:pPr>
            <a:r>
              <a:rPr lang="es-ES" sz="1600" dirty="0"/>
              <a:t>% versión </a:t>
            </a:r>
            <a:r>
              <a:rPr lang="es-ES" sz="1600" dirty="0" err="1"/>
              <a:t>vectorizada</a:t>
            </a:r>
            <a:endParaRPr lang="es-ES" sz="1600" dirty="0"/>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a:t>tic </a:t>
            </a:r>
          </a:p>
          <a:p>
            <a:pPr marL="0" indent="0">
              <a:buFont typeface="Wingdings" panose="05000000000000000000" pitchFamily="2" charset="2"/>
              <a:buNone/>
              <a:defRPr/>
            </a:pPr>
            <a:r>
              <a:rPr lang="es-ES" sz="1600" dirty="0"/>
              <a:t>t = 0:.01:100;</a:t>
            </a:r>
          </a:p>
          <a:p>
            <a:pPr marL="0" indent="0">
              <a:buFont typeface="Wingdings" panose="05000000000000000000" pitchFamily="2" charset="2"/>
              <a:buNone/>
              <a:defRPr/>
            </a:pPr>
            <a:r>
              <a:rPr lang="es-ES" sz="1600" dirty="0"/>
              <a:t>y = sin(t);</a:t>
            </a:r>
          </a:p>
          <a:p>
            <a:pPr marL="0" indent="0">
              <a:buFont typeface="Wingdings" panose="05000000000000000000" pitchFamily="2" charset="2"/>
              <a:buNone/>
              <a:defRPr/>
            </a:pPr>
            <a:r>
              <a:rPr lang="es-ES" sz="1600" dirty="0" err="1"/>
              <a:t>tiempo_vectorizada</a:t>
            </a:r>
            <a:r>
              <a:rPr lang="es-ES" sz="1600" dirty="0"/>
              <a:t>=</a:t>
            </a:r>
            <a:r>
              <a:rPr lang="es-ES" sz="1600" dirty="0" err="1"/>
              <a:t>toc</a:t>
            </a:r>
            <a:endParaRPr lang="es-ES" sz="1600" dirty="0"/>
          </a:p>
          <a:p>
            <a:pPr>
              <a:defRPr/>
            </a:pPr>
            <a:endParaRPr lang="es-E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dirty="0" smtClean="0"/>
              <a:t>Computación de Altas Prestaciones: </a:t>
            </a:r>
            <a:r>
              <a:rPr lang="es-ES" altLang="es-ES" sz="3200" dirty="0" err="1" smtClean="0"/>
              <a:t>Vectorización</a:t>
            </a:r>
            <a:r>
              <a:rPr lang="es-ES" altLang="es-ES" sz="3200" dirty="0"/>
              <a:t> </a:t>
            </a:r>
            <a:r>
              <a:rPr lang="es-ES" altLang="es-ES" sz="3200" dirty="0" smtClean="0"/>
              <a:t>basada en “</a:t>
            </a:r>
            <a:r>
              <a:rPr lang="es-ES" altLang="es-ES" sz="3200" dirty="0" err="1" smtClean="0"/>
              <a:t>find</a:t>
            </a:r>
            <a:r>
              <a:rPr lang="es-ES" altLang="es-ES" sz="3200" dirty="0" smtClean="0"/>
              <a:t>”</a:t>
            </a:r>
          </a:p>
        </p:txBody>
      </p:sp>
      <p:sp>
        <p:nvSpPr>
          <p:cNvPr id="2" name="1 Marcador de contenido"/>
          <p:cNvSpPr>
            <a:spLocks noGrp="1"/>
          </p:cNvSpPr>
          <p:nvPr>
            <p:ph idx="4294967295"/>
          </p:nvPr>
        </p:nvSpPr>
        <p:spPr>
          <a:xfrm>
            <a:off x="107950" y="1628775"/>
            <a:ext cx="8507413" cy="4530725"/>
          </a:xfrm>
        </p:spPr>
        <p:txBody>
          <a:bodyPr/>
          <a:lstStyle/>
          <a:p>
            <a:pPr marL="0" indent="0">
              <a:buFont typeface="Wingdings" panose="05000000000000000000" pitchFamily="2" charset="2"/>
              <a:buNone/>
              <a:defRPr/>
            </a:pPr>
            <a:r>
              <a:rPr lang="es-ES" sz="1600" dirty="0" smtClean="0"/>
              <a:t>La función de Matlab “</a:t>
            </a:r>
            <a:r>
              <a:rPr lang="es-ES" sz="1600" dirty="0" err="1" smtClean="0"/>
              <a:t>find</a:t>
            </a:r>
            <a:r>
              <a:rPr lang="es-ES" sz="1600" dirty="0" smtClean="0"/>
              <a:t>” toma como argumento expresiones booleanas basadas en vectores, y devuelve como resultado un vector con los  índices de los vectores donde la expresión booleana es verdadera. En bastantes casos, esto se puede usar para sustituir los típicos bucles con un “</a:t>
            </a:r>
            <a:r>
              <a:rPr lang="es-ES" sz="1600" dirty="0" err="1" smtClean="0"/>
              <a:t>if</a:t>
            </a:r>
            <a:r>
              <a:rPr lang="es-ES" sz="1600" dirty="0" smtClean="0"/>
              <a:t>” dentro.</a:t>
            </a:r>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smtClean="0"/>
              <a:t>Ejemplo 1; deseamos calcular los “máximos locales” de un vector v; es decir, los índices tales que v(i) &gt;v(i+1) y v(i) &gt; v(i-1)</a:t>
            </a:r>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r>
              <a:rPr lang="es-ES" sz="1600" dirty="0" smtClean="0"/>
              <a:t>Versión con bucle:</a:t>
            </a:r>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r>
              <a:rPr lang="es-ES" sz="1600" dirty="0" err="1" smtClean="0"/>
              <a:t>function</a:t>
            </a:r>
            <a:r>
              <a:rPr lang="es-ES" sz="1600" dirty="0" smtClean="0"/>
              <a:t> </a:t>
            </a:r>
            <a:r>
              <a:rPr lang="es-ES" sz="1600" dirty="0"/>
              <a:t>[ </a:t>
            </a:r>
            <a:r>
              <a:rPr lang="es-ES" sz="1600" dirty="0" err="1"/>
              <a:t>ind</a:t>
            </a:r>
            <a:r>
              <a:rPr lang="es-ES" sz="1600" dirty="0"/>
              <a:t> ] = </a:t>
            </a:r>
            <a:r>
              <a:rPr lang="es-ES" sz="1600" dirty="0" err="1"/>
              <a:t>maximos_loc_bucle</a:t>
            </a:r>
            <a:r>
              <a:rPr lang="es-ES" sz="1600" dirty="0"/>
              <a:t>( v )</a:t>
            </a:r>
          </a:p>
          <a:p>
            <a:pPr marL="0" indent="0">
              <a:buFont typeface="Wingdings" panose="05000000000000000000" pitchFamily="2" charset="2"/>
              <a:buNone/>
              <a:defRPr/>
            </a:pPr>
            <a:r>
              <a:rPr lang="es-ES" sz="1600" dirty="0" smtClean="0"/>
              <a:t>n=</a:t>
            </a:r>
            <a:r>
              <a:rPr lang="es-ES" sz="1600" dirty="0" err="1" smtClean="0"/>
              <a:t>length</a:t>
            </a:r>
            <a:r>
              <a:rPr lang="es-ES" sz="1600" dirty="0" smtClean="0"/>
              <a:t>(v</a:t>
            </a:r>
            <a:r>
              <a:rPr lang="es-ES" sz="1600" dirty="0"/>
              <a:t>);</a:t>
            </a:r>
          </a:p>
          <a:p>
            <a:pPr marL="0" indent="0">
              <a:buFont typeface="Wingdings" panose="05000000000000000000" pitchFamily="2" charset="2"/>
              <a:buNone/>
              <a:defRPr/>
            </a:pPr>
            <a:r>
              <a:rPr lang="es-ES" sz="1600" dirty="0" err="1"/>
              <a:t>ind</a:t>
            </a:r>
            <a:r>
              <a:rPr lang="es-ES" sz="1600" dirty="0"/>
              <a:t>=[];</a:t>
            </a:r>
          </a:p>
          <a:p>
            <a:pPr marL="0" indent="0">
              <a:buFont typeface="Wingdings" panose="05000000000000000000" pitchFamily="2" charset="2"/>
              <a:buNone/>
              <a:defRPr/>
            </a:pPr>
            <a:r>
              <a:rPr lang="es-ES" sz="1600" dirty="0" err="1"/>
              <a:t>for</a:t>
            </a:r>
            <a:r>
              <a:rPr lang="es-ES" sz="1600" dirty="0"/>
              <a:t> i=2:n-1</a:t>
            </a:r>
          </a:p>
          <a:p>
            <a:pPr marL="0" indent="0">
              <a:buFont typeface="Wingdings" panose="05000000000000000000" pitchFamily="2" charset="2"/>
              <a:buNone/>
              <a:defRPr/>
            </a:pPr>
            <a:r>
              <a:rPr lang="nn-NO" sz="1600" dirty="0"/>
              <a:t>    if (v(i)&gt;v(i-1))&amp;&amp;(v(i)&gt;v(i+1))</a:t>
            </a:r>
          </a:p>
          <a:p>
            <a:pPr marL="0" indent="0">
              <a:buFont typeface="Wingdings" panose="05000000000000000000" pitchFamily="2" charset="2"/>
              <a:buNone/>
              <a:defRPr/>
            </a:pPr>
            <a:r>
              <a:rPr lang="es-ES" sz="1600" dirty="0"/>
              <a:t>        </a:t>
            </a:r>
            <a:r>
              <a:rPr lang="es-ES" sz="1600" dirty="0" err="1"/>
              <a:t>ind</a:t>
            </a:r>
            <a:r>
              <a:rPr lang="es-ES" sz="1600" dirty="0"/>
              <a:t>=[</a:t>
            </a:r>
            <a:r>
              <a:rPr lang="es-ES" sz="1600" dirty="0" err="1"/>
              <a:t>ind;i</a:t>
            </a:r>
            <a:r>
              <a:rPr lang="es-ES" sz="1600" dirty="0"/>
              <a:t>];</a:t>
            </a:r>
          </a:p>
          <a:p>
            <a:pPr marL="0" indent="0">
              <a:buFont typeface="Wingdings" panose="05000000000000000000" pitchFamily="2" charset="2"/>
              <a:buNone/>
              <a:defRPr/>
            </a:pPr>
            <a:r>
              <a:rPr lang="es-ES" sz="1600" dirty="0"/>
              <a:t>    </a:t>
            </a:r>
            <a:r>
              <a:rPr lang="es-ES" sz="1600" dirty="0" err="1"/>
              <a:t>end</a:t>
            </a:r>
            <a:r>
              <a:rPr lang="es-ES" sz="1600" dirty="0"/>
              <a:t>    </a:t>
            </a:r>
          </a:p>
          <a:p>
            <a:pPr marL="0" indent="0">
              <a:buFont typeface="Wingdings" panose="05000000000000000000" pitchFamily="2" charset="2"/>
              <a:buNone/>
              <a:defRPr/>
            </a:pPr>
            <a:r>
              <a:rPr lang="es-ES" sz="1600" dirty="0" err="1"/>
              <a:t>end</a:t>
            </a:r>
            <a:endParaRPr lang="es-ES" sz="1600" dirty="0"/>
          </a:p>
          <a:p>
            <a:pPr marL="0" indent="0">
              <a:buFont typeface="Wingdings" panose="05000000000000000000" pitchFamily="2" charset="2"/>
              <a:buNone/>
              <a:defRPr/>
            </a:pPr>
            <a:endParaRPr lang="es-E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s-ES" altLang="es-ES" sz="3200"/>
              <a:t>Herramientas para Computación de Altas Prestaciones</a:t>
            </a:r>
          </a:p>
        </p:txBody>
      </p:sp>
      <p:sp>
        <p:nvSpPr>
          <p:cNvPr id="10243" name="Rectangle 3"/>
          <p:cNvSpPr>
            <a:spLocks noGrp="1" noChangeArrowheads="1"/>
          </p:cNvSpPr>
          <p:nvPr>
            <p:ph type="body" idx="1"/>
          </p:nvPr>
        </p:nvSpPr>
        <p:spPr>
          <a:xfrm>
            <a:off x="457200" y="1600200"/>
            <a:ext cx="8229600" cy="1397000"/>
          </a:xfrm>
        </p:spPr>
        <p:txBody>
          <a:bodyPr/>
          <a:lstStyle/>
          <a:p>
            <a:pPr>
              <a:defRPr/>
            </a:pPr>
            <a:r>
              <a:rPr lang="es-ES" altLang="es-ES" sz="2800"/>
              <a:t>Computación de altas prestaciones en ordenadores con una sola CPU. (secuenciales)</a:t>
            </a:r>
          </a:p>
        </p:txBody>
      </p:sp>
      <p:sp>
        <p:nvSpPr>
          <p:cNvPr id="10244" name="Text Box 4"/>
          <p:cNvSpPr txBox="1">
            <a:spLocks noChangeArrowheads="1"/>
          </p:cNvSpPr>
          <p:nvPr/>
        </p:nvSpPr>
        <p:spPr bwMode="auto">
          <a:xfrm>
            <a:off x="1258888" y="3357563"/>
            <a:ext cx="455771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2400"/>
              <a:t>Códigos de cálculo Científico</a:t>
            </a:r>
          </a:p>
        </p:txBody>
      </p:sp>
      <p:sp>
        <p:nvSpPr>
          <p:cNvPr id="10245" name="Text Box 5"/>
          <p:cNvSpPr txBox="1">
            <a:spLocks noChangeArrowheads="1"/>
          </p:cNvSpPr>
          <p:nvPr/>
        </p:nvSpPr>
        <p:spPr bwMode="auto">
          <a:xfrm>
            <a:off x="1187450" y="4652963"/>
            <a:ext cx="563721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2400"/>
              <a:t>Códigos de Algebra lineal Numérica</a:t>
            </a:r>
          </a:p>
        </p:txBody>
      </p:sp>
      <p:sp>
        <p:nvSpPr>
          <p:cNvPr id="10246" name="Text Box 6"/>
          <p:cNvSpPr txBox="1">
            <a:spLocks noChangeArrowheads="1"/>
          </p:cNvSpPr>
          <p:nvPr/>
        </p:nvSpPr>
        <p:spPr bwMode="auto">
          <a:xfrm>
            <a:off x="2700338" y="4005263"/>
            <a:ext cx="1598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Basados en:</a:t>
            </a:r>
          </a:p>
        </p:txBody>
      </p:sp>
      <p:sp>
        <p:nvSpPr>
          <p:cNvPr id="10247" name="Text Box 7"/>
          <p:cNvSpPr txBox="1">
            <a:spLocks noChangeArrowheads="1"/>
          </p:cNvSpPr>
          <p:nvPr/>
        </p:nvSpPr>
        <p:spPr bwMode="auto">
          <a:xfrm>
            <a:off x="1116013" y="6021388"/>
            <a:ext cx="503555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2400"/>
              <a:t>Operaciones Matriciales básicas</a:t>
            </a:r>
          </a:p>
        </p:txBody>
      </p:sp>
      <p:sp>
        <p:nvSpPr>
          <p:cNvPr id="10248" name="Text Box 8"/>
          <p:cNvSpPr txBox="1">
            <a:spLocks noChangeArrowheads="1"/>
          </p:cNvSpPr>
          <p:nvPr/>
        </p:nvSpPr>
        <p:spPr bwMode="auto">
          <a:xfrm>
            <a:off x="2627313" y="5300663"/>
            <a:ext cx="1598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Basados 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animBg="1"/>
      <p:bldP spid="10246" grpId="0"/>
      <p:bldP spid="10247" grpId="0" animBg="1"/>
      <p:bldP spid="1024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dirty="0" smtClean="0"/>
              <a:t>Computación de Altas Prestaciones: </a:t>
            </a:r>
            <a:r>
              <a:rPr lang="es-ES" altLang="es-ES" sz="3200" dirty="0" err="1" smtClean="0"/>
              <a:t>Vectorización</a:t>
            </a:r>
            <a:r>
              <a:rPr lang="es-ES" altLang="es-ES" sz="3200" dirty="0"/>
              <a:t> </a:t>
            </a:r>
            <a:r>
              <a:rPr lang="es-ES" altLang="es-ES" sz="3200" dirty="0" smtClean="0"/>
              <a:t>basada en “</a:t>
            </a:r>
            <a:r>
              <a:rPr lang="es-ES" altLang="es-ES" sz="3200" dirty="0" err="1" smtClean="0"/>
              <a:t>find</a:t>
            </a:r>
            <a:r>
              <a:rPr lang="es-ES" altLang="es-ES" sz="3200" dirty="0" smtClean="0"/>
              <a:t>”</a:t>
            </a:r>
          </a:p>
        </p:txBody>
      </p:sp>
      <p:sp>
        <p:nvSpPr>
          <p:cNvPr id="2" name="1 Marcador de contenido"/>
          <p:cNvSpPr>
            <a:spLocks noGrp="1"/>
          </p:cNvSpPr>
          <p:nvPr>
            <p:ph idx="4294967295"/>
          </p:nvPr>
        </p:nvSpPr>
        <p:spPr>
          <a:xfrm>
            <a:off x="107950" y="1628775"/>
            <a:ext cx="8507413" cy="4530725"/>
          </a:xfrm>
        </p:spPr>
        <p:txBody>
          <a:bodyPr/>
          <a:lstStyle/>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r>
              <a:rPr lang="es-ES" sz="1600" dirty="0" smtClean="0"/>
              <a:t>Versión </a:t>
            </a:r>
            <a:r>
              <a:rPr lang="es-ES" sz="1600" dirty="0" err="1" smtClean="0"/>
              <a:t>vectorizada</a:t>
            </a:r>
            <a:r>
              <a:rPr lang="es-ES" sz="1600" dirty="0" smtClean="0"/>
              <a:t>:</a:t>
            </a:r>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r>
              <a:rPr lang="es-ES" sz="1600" dirty="0" err="1"/>
              <a:t>function</a:t>
            </a:r>
            <a:r>
              <a:rPr lang="es-ES" sz="1600" dirty="0"/>
              <a:t> [ </a:t>
            </a:r>
            <a:r>
              <a:rPr lang="es-ES" sz="1600" dirty="0" err="1"/>
              <a:t>ind</a:t>
            </a:r>
            <a:r>
              <a:rPr lang="es-ES" sz="1600" dirty="0"/>
              <a:t> ] = </a:t>
            </a:r>
            <a:r>
              <a:rPr lang="es-ES" sz="1600" dirty="0" err="1"/>
              <a:t>maximos_loc_vec</a:t>
            </a:r>
            <a:r>
              <a:rPr lang="es-ES" sz="1600" dirty="0"/>
              <a:t>( v )</a:t>
            </a:r>
          </a:p>
          <a:p>
            <a:pPr marL="0" indent="0">
              <a:buFont typeface="Wingdings" panose="05000000000000000000" pitchFamily="2" charset="2"/>
              <a:buNone/>
              <a:defRPr/>
            </a:pPr>
            <a:r>
              <a:rPr lang="es-ES" sz="1600" dirty="0" smtClean="0"/>
              <a:t>n=</a:t>
            </a:r>
            <a:r>
              <a:rPr lang="es-ES" sz="1600" dirty="0" err="1" smtClean="0"/>
              <a:t>length</a:t>
            </a:r>
            <a:r>
              <a:rPr lang="es-ES" sz="1600" dirty="0" smtClean="0"/>
              <a:t>(v);</a:t>
            </a:r>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pt-BR" sz="1600" dirty="0" err="1"/>
              <a:t>ind</a:t>
            </a:r>
            <a:r>
              <a:rPr lang="pt-BR" sz="1600" dirty="0"/>
              <a:t>=</a:t>
            </a:r>
            <a:r>
              <a:rPr lang="pt-BR" sz="1600" dirty="0" err="1"/>
              <a:t>find</a:t>
            </a:r>
            <a:r>
              <a:rPr lang="pt-BR" sz="1600" dirty="0"/>
              <a:t>((v(2:n-1)&gt;v(1:n-2))&amp;(v(2:n-1)&gt;v(3:n</a:t>
            </a:r>
            <a:r>
              <a:rPr lang="pt-BR" sz="1600" dirty="0" smtClean="0"/>
              <a:t>)));</a:t>
            </a:r>
          </a:p>
          <a:p>
            <a:pPr marL="0" indent="0">
              <a:buFont typeface="Wingdings" panose="05000000000000000000" pitchFamily="2" charset="2"/>
              <a:buNone/>
              <a:defRPr/>
            </a:pPr>
            <a:endParaRPr lang="pt-BR" sz="1600" dirty="0"/>
          </a:p>
          <a:p>
            <a:pPr marL="0" indent="0">
              <a:buFont typeface="Wingdings" panose="05000000000000000000" pitchFamily="2" charset="2"/>
              <a:buNone/>
              <a:defRPr/>
            </a:pPr>
            <a:r>
              <a:rPr lang="es-ES" sz="1600" dirty="0" err="1"/>
              <a:t>ind</a:t>
            </a:r>
            <a:r>
              <a:rPr lang="es-ES" sz="1600" dirty="0"/>
              <a:t>=ind+1</a:t>
            </a:r>
            <a:r>
              <a:rPr lang="es-ES" sz="1600" dirty="0" smtClean="0"/>
              <a:t>; %necesario para que de el mismo resultado que la versión con </a:t>
            </a:r>
          </a:p>
          <a:p>
            <a:pPr marL="0" indent="0">
              <a:buFont typeface="Wingdings" panose="05000000000000000000" pitchFamily="2" charset="2"/>
              <a:buNone/>
              <a:defRPr/>
            </a:pPr>
            <a:r>
              <a:rPr lang="es-ES" sz="1600" dirty="0"/>
              <a:t> </a:t>
            </a:r>
            <a:r>
              <a:rPr lang="es-ES" sz="1600" dirty="0" smtClean="0"/>
              <a:t>                  %bucle.</a:t>
            </a:r>
            <a:endParaRPr lang="es-ES" sz="1600" dirty="0"/>
          </a:p>
          <a:p>
            <a:pPr marL="0" indent="0">
              <a:buFont typeface="Wingdings" panose="05000000000000000000" pitchFamily="2" charset="2"/>
              <a:buNone/>
              <a:defRPr/>
            </a:pPr>
            <a:r>
              <a:rPr lang="es-ES" sz="1600" dirty="0" err="1"/>
              <a:t>end</a:t>
            </a:r>
            <a:endParaRPr lang="es-E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dirty="0" smtClean="0"/>
              <a:t>Computación de Altas Prestaciones: </a:t>
            </a:r>
            <a:r>
              <a:rPr lang="es-ES" altLang="es-ES" sz="3200" dirty="0" err="1" smtClean="0"/>
              <a:t>Vectorización</a:t>
            </a:r>
            <a:r>
              <a:rPr lang="es-ES" altLang="es-ES" sz="3200" dirty="0"/>
              <a:t> </a:t>
            </a:r>
            <a:r>
              <a:rPr lang="es-ES" altLang="es-ES" sz="3200" dirty="0" smtClean="0"/>
              <a:t>basada en “</a:t>
            </a:r>
            <a:r>
              <a:rPr lang="es-ES" altLang="es-ES" sz="3200" dirty="0" err="1" smtClean="0"/>
              <a:t>find</a:t>
            </a:r>
            <a:r>
              <a:rPr lang="es-ES" altLang="es-ES" sz="3200" dirty="0" smtClean="0"/>
              <a:t>”</a:t>
            </a:r>
          </a:p>
        </p:txBody>
      </p:sp>
      <p:sp>
        <p:nvSpPr>
          <p:cNvPr id="2" name="1 Marcador de contenido"/>
          <p:cNvSpPr>
            <a:spLocks noGrp="1"/>
          </p:cNvSpPr>
          <p:nvPr>
            <p:ph idx="4294967295"/>
          </p:nvPr>
        </p:nvSpPr>
        <p:spPr>
          <a:xfrm>
            <a:off x="107950" y="1628775"/>
            <a:ext cx="8507413" cy="4530725"/>
          </a:xfrm>
        </p:spPr>
        <p:txBody>
          <a:bodyPr/>
          <a:lstStyle/>
          <a:p>
            <a:pPr marL="0" indent="0">
              <a:buFont typeface="Wingdings" panose="05000000000000000000" pitchFamily="2" charset="2"/>
              <a:buNone/>
              <a:defRPr/>
            </a:pPr>
            <a:r>
              <a:rPr lang="es-ES" sz="1600" dirty="0" smtClean="0"/>
              <a:t>Ejemplo 2: Deseamos recorrer una matriz  M y sustituir los elementos negativos por ceros.</a:t>
            </a:r>
          </a:p>
          <a:p>
            <a:pPr marL="0" indent="0">
              <a:buFont typeface="Wingdings" panose="05000000000000000000" pitchFamily="2" charset="2"/>
              <a:buNone/>
              <a:defRPr/>
            </a:pPr>
            <a:r>
              <a:rPr lang="es-ES" sz="1600" dirty="0" smtClean="0"/>
              <a:t>Con bucle:</a:t>
            </a:r>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r>
              <a:rPr lang="es-ES" sz="1600" dirty="0" smtClean="0"/>
              <a:t>[</a:t>
            </a:r>
            <a:r>
              <a:rPr lang="es-ES" sz="1600" dirty="0" err="1" smtClean="0"/>
              <a:t>m,n</a:t>
            </a:r>
            <a:r>
              <a:rPr lang="es-ES" sz="1600" dirty="0" smtClean="0"/>
              <a:t>]=</a:t>
            </a:r>
            <a:r>
              <a:rPr lang="es-ES" sz="1600" dirty="0" err="1" smtClean="0"/>
              <a:t>size</a:t>
            </a:r>
            <a:r>
              <a:rPr lang="es-ES" sz="1600" dirty="0" smtClean="0"/>
              <a:t>(M);</a:t>
            </a:r>
          </a:p>
          <a:p>
            <a:pPr marL="0" indent="0">
              <a:buFont typeface="Wingdings" panose="05000000000000000000" pitchFamily="2" charset="2"/>
              <a:buNone/>
              <a:defRPr/>
            </a:pPr>
            <a:r>
              <a:rPr lang="es-ES" sz="1600" dirty="0" err="1" smtClean="0"/>
              <a:t>for</a:t>
            </a:r>
            <a:r>
              <a:rPr lang="es-ES" sz="1600" dirty="0" smtClean="0"/>
              <a:t> </a:t>
            </a:r>
            <a:r>
              <a:rPr lang="es-ES" sz="1600" dirty="0"/>
              <a:t>i=1:m,</a:t>
            </a:r>
          </a:p>
          <a:p>
            <a:pPr marL="0" indent="0">
              <a:buFont typeface="Wingdings" panose="05000000000000000000" pitchFamily="2" charset="2"/>
              <a:buNone/>
              <a:defRPr/>
            </a:pPr>
            <a:r>
              <a:rPr lang="es-ES" sz="1600" dirty="0"/>
              <a:t>  </a:t>
            </a:r>
            <a:r>
              <a:rPr lang="es-ES" sz="1600" dirty="0" err="1"/>
              <a:t>for</a:t>
            </a:r>
            <a:r>
              <a:rPr lang="es-ES" sz="1600" dirty="0"/>
              <a:t> j=1:n,</a:t>
            </a:r>
          </a:p>
          <a:p>
            <a:pPr marL="0" indent="0">
              <a:buFont typeface="Wingdings" panose="05000000000000000000" pitchFamily="2" charset="2"/>
              <a:buNone/>
              <a:defRPr/>
            </a:pPr>
            <a:r>
              <a:rPr lang="es-ES" sz="1600" dirty="0"/>
              <a:t>    </a:t>
            </a:r>
            <a:r>
              <a:rPr lang="es-ES" sz="1600" dirty="0" err="1"/>
              <a:t>if</a:t>
            </a:r>
            <a:r>
              <a:rPr lang="es-ES" sz="1600" dirty="0"/>
              <a:t> (M(</a:t>
            </a:r>
            <a:r>
              <a:rPr lang="es-ES" sz="1600" dirty="0" err="1"/>
              <a:t>i,j</a:t>
            </a:r>
            <a:r>
              <a:rPr lang="es-ES" sz="1600" dirty="0"/>
              <a:t>) &lt;0),</a:t>
            </a:r>
          </a:p>
          <a:p>
            <a:pPr marL="0" indent="0">
              <a:buFont typeface="Wingdings" panose="05000000000000000000" pitchFamily="2" charset="2"/>
              <a:buNone/>
              <a:defRPr/>
            </a:pPr>
            <a:r>
              <a:rPr lang="es-ES" sz="1600" dirty="0"/>
              <a:t>      M(</a:t>
            </a:r>
            <a:r>
              <a:rPr lang="es-ES" sz="1600" dirty="0" err="1"/>
              <a:t>i,j</a:t>
            </a:r>
            <a:r>
              <a:rPr lang="es-ES" sz="1600" dirty="0"/>
              <a:t>) = 0;</a:t>
            </a:r>
          </a:p>
          <a:p>
            <a:pPr marL="0" indent="0">
              <a:buFont typeface="Wingdings" panose="05000000000000000000" pitchFamily="2" charset="2"/>
              <a:buNone/>
              <a:defRPr/>
            </a:pPr>
            <a:r>
              <a:rPr lang="es-ES" sz="1600" dirty="0"/>
              <a:t>    </a:t>
            </a:r>
            <a:r>
              <a:rPr lang="es-ES" sz="1600" dirty="0" err="1"/>
              <a:t>end</a:t>
            </a:r>
            <a:endParaRPr lang="es-ES" sz="1600" dirty="0"/>
          </a:p>
          <a:p>
            <a:pPr marL="0" indent="0">
              <a:buFont typeface="Wingdings" panose="05000000000000000000" pitchFamily="2" charset="2"/>
              <a:buNone/>
              <a:defRPr/>
            </a:pPr>
            <a:r>
              <a:rPr lang="es-ES" sz="1600" dirty="0"/>
              <a:t>  </a:t>
            </a:r>
            <a:r>
              <a:rPr lang="es-ES" sz="1600" dirty="0" err="1" smtClean="0"/>
              <a:t>end</a:t>
            </a:r>
            <a:endParaRPr lang="es-ES" sz="1600" dirty="0"/>
          </a:p>
          <a:p>
            <a:pPr marL="0" indent="0">
              <a:buFont typeface="Wingdings" panose="05000000000000000000" pitchFamily="2" charset="2"/>
              <a:buNone/>
              <a:defRPr/>
            </a:pPr>
            <a:endParaRPr lang="es-ES" sz="1600" dirty="0"/>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err="1" smtClean="0"/>
              <a:t>Vectorizando</a:t>
            </a:r>
            <a:r>
              <a:rPr lang="es-ES" sz="1600" dirty="0" smtClean="0"/>
              <a:t>:</a:t>
            </a:r>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r>
              <a:rPr lang="es-ES" sz="1600" dirty="0" err="1"/>
              <a:t>ind</a:t>
            </a:r>
            <a:r>
              <a:rPr lang="es-ES" sz="1600" dirty="0"/>
              <a:t> = </a:t>
            </a:r>
            <a:r>
              <a:rPr lang="es-ES" sz="1600" dirty="0" err="1"/>
              <a:t>find</a:t>
            </a:r>
            <a:r>
              <a:rPr lang="es-ES" sz="1600" dirty="0"/>
              <a:t>(M &lt; 0);</a:t>
            </a:r>
          </a:p>
          <a:p>
            <a:pPr marL="0" indent="0">
              <a:buFont typeface="Wingdings" panose="05000000000000000000" pitchFamily="2" charset="2"/>
              <a:buNone/>
              <a:defRPr/>
            </a:pPr>
            <a:r>
              <a:rPr lang="es-ES" sz="1600" dirty="0"/>
              <a:t>M(</a:t>
            </a:r>
            <a:r>
              <a:rPr lang="es-ES" sz="1600" dirty="0" err="1"/>
              <a:t>ind</a:t>
            </a:r>
            <a:r>
              <a:rPr lang="es-ES" sz="1600" dirty="0"/>
              <a:t>)=0;</a:t>
            </a:r>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endParaRPr lang="es-E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dirty="0" smtClean="0"/>
              <a:t>Computación de Altas Prestaciones: </a:t>
            </a:r>
            <a:r>
              <a:rPr lang="es-ES" altLang="es-ES" sz="3200" dirty="0" err="1" smtClean="0"/>
              <a:t>Preasignación</a:t>
            </a:r>
            <a:r>
              <a:rPr lang="es-ES" altLang="es-ES" sz="3200" dirty="0" smtClean="0"/>
              <a:t> de memoria</a:t>
            </a:r>
          </a:p>
        </p:txBody>
      </p:sp>
      <p:sp>
        <p:nvSpPr>
          <p:cNvPr id="2" name="1 Marcador de contenido"/>
          <p:cNvSpPr>
            <a:spLocks noGrp="1"/>
          </p:cNvSpPr>
          <p:nvPr>
            <p:ph idx="4294967295"/>
          </p:nvPr>
        </p:nvSpPr>
        <p:spPr>
          <a:xfrm>
            <a:off x="107950" y="1628775"/>
            <a:ext cx="8507413" cy="4530725"/>
          </a:xfrm>
        </p:spPr>
        <p:txBody>
          <a:bodyPr/>
          <a:lstStyle/>
          <a:p>
            <a:pPr marL="0" indent="0">
              <a:buFont typeface="Wingdings" panose="05000000000000000000" pitchFamily="2" charset="2"/>
              <a:buNone/>
              <a:defRPr/>
            </a:pPr>
            <a:r>
              <a:rPr lang="es-ES" sz="1600" dirty="0" smtClean="0"/>
              <a:t>En Matlab no es necesario declarar  vectores ni matrices, y en caso necesario automáticamente adaptan su dimensión; obsérvese el vector V en el ejemplo anterior del cálculo de volúmenes de conos:</a:t>
            </a:r>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err="1" smtClean="0"/>
              <a:t>for</a:t>
            </a:r>
            <a:r>
              <a:rPr lang="es-ES" sz="1600" dirty="0" smtClean="0"/>
              <a:t> n=1:numero_conos</a:t>
            </a:r>
          </a:p>
          <a:p>
            <a:pPr marL="0" indent="0">
              <a:buFont typeface="Wingdings" panose="05000000000000000000" pitchFamily="2" charset="2"/>
              <a:buNone/>
              <a:defRPr/>
            </a:pPr>
            <a:r>
              <a:rPr lang="pt-BR" sz="1600" dirty="0" smtClean="0"/>
              <a:t>    V(n) = (1/12)*</a:t>
            </a:r>
            <a:r>
              <a:rPr lang="pt-BR" sz="1600" dirty="0" err="1" smtClean="0"/>
              <a:t>pi</a:t>
            </a:r>
            <a:r>
              <a:rPr lang="pt-BR" sz="1600" dirty="0" smtClean="0"/>
              <a:t>*(D(n)^2)*H(n);</a:t>
            </a:r>
          </a:p>
          <a:p>
            <a:pPr marL="0" indent="0">
              <a:buFont typeface="Wingdings" panose="05000000000000000000" pitchFamily="2" charset="2"/>
              <a:buNone/>
              <a:defRPr/>
            </a:pPr>
            <a:r>
              <a:rPr lang="es-ES" sz="1600" dirty="0" err="1" smtClean="0"/>
              <a:t>end</a:t>
            </a:r>
            <a:endParaRPr lang="es-ES" sz="1600" dirty="0" smtClean="0"/>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r>
              <a:rPr lang="es-ES" sz="1600" dirty="0" smtClean="0"/>
              <a:t>Sin embargo, el proceso de redimensionar el vector v en cada iteración es costoso. Dimensionando previamente el vector V (rellenándolo de ceros, o de cualquier otra forma oportuna) el bucle es considerablemente más rápido.</a:t>
            </a:r>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smtClean="0"/>
              <a:t>V=</a:t>
            </a:r>
            <a:r>
              <a:rPr lang="es-ES" sz="1600" dirty="0" err="1" smtClean="0"/>
              <a:t>zeros</a:t>
            </a:r>
            <a:r>
              <a:rPr lang="es-ES" sz="1600" dirty="0" smtClean="0"/>
              <a:t>(1,numero_conos)</a:t>
            </a:r>
          </a:p>
          <a:p>
            <a:pPr marL="0" indent="0">
              <a:buFont typeface="Wingdings" panose="05000000000000000000" pitchFamily="2" charset="2"/>
              <a:buNone/>
              <a:defRPr/>
            </a:pPr>
            <a:r>
              <a:rPr lang="es-ES" sz="1600" dirty="0" err="1" smtClean="0"/>
              <a:t>for</a:t>
            </a:r>
            <a:r>
              <a:rPr lang="es-ES" sz="1600" dirty="0" smtClean="0"/>
              <a:t> n=1:numero_conos</a:t>
            </a:r>
          </a:p>
          <a:p>
            <a:pPr marL="0" indent="0">
              <a:buFont typeface="Wingdings" panose="05000000000000000000" pitchFamily="2" charset="2"/>
              <a:buNone/>
              <a:defRPr/>
            </a:pPr>
            <a:r>
              <a:rPr lang="pt-BR" sz="1600" dirty="0" smtClean="0"/>
              <a:t>    V(n) = (1/12)*</a:t>
            </a:r>
            <a:r>
              <a:rPr lang="pt-BR" sz="1600" dirty="0" err="1" smtClean="0"/>
              <a:t>pi</a:t>
            </a:r>
            <a:r>
              <a:rPr lang="pt-BR" sz="1600" dirty="0" smtClean="0"/>
              <a:t>*(D(n)^2)*H(n);</a:t>
            </a:r>
          </a:p>
          <a:p>
            <a:pPr marL="0" indent="0">
              <a:buFont typeface="Wingdings" panose="05000000000000000000" pitchFamily="2" charset="2"/>
              <a:buNone/>
              <a:defRPr/>
            </a:pPr>
            <a:r>
              <a:rPr lang="es-ES" sz="1600" dirty="0" err="1" smtClean="0"/>
              <a:t>end</a:t>
            </a:r>
            <a:endParaRPr lang="es-ES" sz="1600" dirty="0" smtClean="0"/>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smtClean="0"/>
              <a:t>El editor de Matlab detecta estos casos y nos avisa.</a:t>
            </a:r>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endParaRPr lang="es-ES" sz="1600" dirty="0"/>
          </a:p>
          <a:p>
            <a:pPr marL="0" indent="0">
              <a:buFont typeface="Wingdings" panose="05000000000000000000" pitchFamily="2" charset="2"/>
              <a:buNone/>
              <a:defRPr/>
            </a:pPr>
            <a:endParaRPr lang="es-ES" sz="1600" dirty="0"/>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endParaRPr lang="es-ES" sz="1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dirty="0" smtClean="0"/>
              <a:t>Computación de Altas Prestaciones: Acelerador JIT de Matlab</a:t>
            </a:r>
          </a:p>
        </p:txBody>
      </p:sp>
      <p:sp>
        <p:nvSpPr>
          <p:cNvPr id="2" name="1 Marcador de contenido"/>
          <p:cNvSpPr>
            <a:spLocks noGrp="1"/>
          </p:cNvSpPr>
          <p:nvPr>
            <p:ph idx="4294967295"/>
          </p:nvPr>
        </p:nvSpPr>
        <p:spPr>
          <a:xfrm>
            <a:off x="107950" y="1628775"/>
            <a:ext cx="8507413" cy="4530725"/>
          </a:xfrm>
        </p:spPr>
        <p:txBody>
          <a:bodyPr/>
          <a:lstStyle/>
          <a:p>
            <a:pPr marL="0" indent="0">
              <a:buFont typeface="Wingdings" panose="05000000000000000000" pitchFamily="2" charset="2"/>
              <a:buNone/>
              <a:defRPr/>
            </a:pPr>
            <a:r>
              <a:rPr lang="es-ES" sz="1600" dirty="0" smtClean="0"/>
              <a:t>En las últimas versiones de Matlab, se ha mejorado mucho la velocidad de la mayor parte de los bucles, mediante la introducción del acelerador JIT.</a:t>
            </a:r>
            <a:endParaRPr lang="es-ES" sz="1600" dirty="0"/>
          </a:p>
          <a:p>
            <a:pPr marL="0" indent="0">
              <a:buFont typeface="Wingdings" panose="05000000000000000000" pitchFamily="2" charset="2"/>
              <a:buNone/>
              <a:defRPr/>
            </a:pPr>
            <a:r>
              <a:rPr lang="es-ES" sz="1600" dirty="0" smtClean="0"/>
              <a:t>El lenguaje Matlab “normal” es interpretado (lo que hace que sea lento). El acelerador JIT compila ciertos bloques (bucles) de forma que es mucho más rápido, a veces más que el código </a:t>
            </a:r>
            <a:r>
              <a:rPr lang="es-ES" sz="1600" dirty="0" err="1" smtClean="0"/>
              <a:t>vectorizado</a:t>
            </a:r>
            <a:r>
              <a:rPr lang="es-ES" sz="1600" dirty="0" smtClean="0"/>
              <a:t>.</a:t>
            </a:r>
          </a:p>
          <a:p>
            <a:pPr marL="0" indent="0">
              <a:buFont typeface="Wingdings" panose="05000000000000000000" pitchFamily="2" charset="2"/>
              <a:buNone/>
              <a:defRPr/>
            </a:pPr>
            <a:endParaRPr lang="es-ES" sz="1600" dirty="0"/>
          </a:p>
          <a:p>
            <a:pPr marL="0" indent="0">
              <a:buFont typeface="Wingdings" panose="05000000000000000000" pitchFamily="2" charset="2"/>
              <a:buNone/>
              <a:defRPr/>
            </a:pPr>
            <a:r>
              <a:rPr lang="es-ES" sz="1600" dirty="0" smtClean="0"/>
              <a:t>Ejecuta este trozo de código</a:t>
            </a:r>
          </a:p>
          <a:p>
            <a:pPr marL="0" indent="0">
              <a:buFont typeface="Wingdings" panose="05000000000000000000" pitchFamily="2" charset="2"/>
              <a:buNone/>
              <a:defRPr/>
            </a:pPr>
            <a:r>
              <a:rPr lang="es-ES" sz="1200" dirty="0">
                <a:effectLst/>
              </a:rPr>
              <a:t>N = 1e7;</a:t>
            </a:r>
          </a:p>
          <a:p>
            <a:pPr marL="0" indent="0">
              <a:buFont typeface="Wingdings" panose="05000000000000000000" pitchFamily="2" charset="2"/>
              <a:buNone/>
              <a:defRPr/>
            </a:pPr>
            <a:r>
              <a:rPr lang="es-ES" sz="1200" dirty="0">
                <a:effectLst/>
              </a:rPr>
              <a:t> </a:t>
            </a:r>
          </a:p>
          <a:p>
            <a:pPr marL="0" indent="0">
              <a:buFont typeface="Wingdings" panose="05000000000000000000" pitchFamily="2" charset="2"/>
              <a:buNone/>
              <a:defRPr/>
            </a:pPr>
            <a:r>
              <a:rPr lang="es-ES" sz="1200" dirty="0">
                <a:effectLst/>
              </a:rPr>
              <a:t>tic</a:t>
            </a:r>
          </a:p>
          <a:p>
            <a:pPr marL="0" indent="0">
              <a:buFont typeface="Wingdings" panose="05000000000000000000" pitchFamily="2" charset="2"/>
              <a:buNone/>
              <a:defRPr/>
            </a:pPr>
            <a:r>
              <a:rPr lang="es-ES" sz="1200" dirty="0">
                <a:effectLst/>
              </a:rPr>
              <a:t>w = </a:t>
            </a:r>
            <a:r>
              <a:rPr lang="es-ES" sz="1200" dirty="0" err="1">
                <a:effectLst/>
              </a:rPr>
              <a:t>zeros</a:t>
            </a:r>
            <a:r>
              <a:rPr lang="es-ES" sz="1200" dirty="0">
                <a:effectLst/>
              </a:rPr>
              <a:t>(1, N);</a:t>
            </a:r>
          </a:p>
          <a:p>
            <a:pPr marL="0" indent="0">
              <a:buFont typeface="Wingdings" panose="05000000000000000000" pitchFamily="2" charset="2"/>
              <a:buNone/>
              <a:defRPr/>
            </a:pPr>
            <a:r>
              <a:rPr lang="es-ES" sz="1200" dirty="0" err="1">
                <a:effectLst/>
              </a:rPr>
              <a:t>for</a:t>
            </a:r>
            <a:r>
              <a:rPr lang="es-ES" sz="1200" dirty="0">
                <a:effectLst/>
              </a:rPr>
              <a:t> i = 1:N</a:t>
            </a:r>
          </a:p>
          <a:p>
            <a:pPr marL="0" indent="0">
              <a:buFont typeface="Wingdings" panose="05000000000000000000" pitchFamily="2" charset="2"/>
              <a:buNone/>
              <a:defRPr/>
            </a:pPr>
            <a:r>
              <a:rPr lang="es-ES" sz="1200" dirty="0">
                <a:effectLst/>
              </a:rPr>
              <a:t>    w(i) = i*5;</a:t>
            </a:r>
          </a:p>
          <a:p>
            <a:pPr marL="0" indent="0">
              <a:buFont typeface="Wingdings" panose="05000000000000000000" pitchFamily="2" charset="2"/>
              <a:buNone/>
              <a:defRPr/>
            </a:pPr>
            <a:r>
              <a:rPr lang="es-ES" sz="1200" dirty="0" err="1">
                <a:effectLst/>
              </a:rPr>
              <a:t>end</a:t>
            </a:r>
            <a:endParaRPr lang="es-ES" sz="1200" dirty="0">
              <a:effectLst/>
            </a:endParaRPr>
          </a:p>
          <a:p>
            <a:pPr marL="0" indent="0">
              <a:buFont typeface="Wingdings" panose="05000000000000000000" pitchFamily="2" charset="2"/>
              <a:buNone/>
              <a:defRPr/>
            </a:pPr>
            <a:r>
              <a:rPr lang="es-ES" sz="1200" dirty="0" err="1">
                <a:effectLst/>
              </a:rPr>
              <a:t>fprintf</a:t>
            </a:r>
            <a:r>
              <a:rPr lang="es-ES" sz="1200" dirty="0">
                <a:effectLst/>
              </a:rPr>
              <a:t>('</a:t>
            </a:r>
            <a:r>
              <a:rPr lang="es-ES" sz="1200" dirty="0" err="1">
                <a:effectLst/>
              </a:rPr>
              <a:t>For</a:t>
            </a:r>
            <a:r>
              <a:rPr lang="es-ES" sz="1200" dirty="0">
                <a:effectLst/>
              </a:rPr>
              <a:t> </a:t>
            </a:r>
            <a:r>
              <a:rPr lang="es-ES" sz="1200" dirty="0" err="1">
                <a:effectLst/>
              </a:rPr>
              <a:t>loop</a:t>
            </a:r>
            <a:r>
              <a:rPr lang="es-ES" sz="1200" dirty="0">
                <a:effectLst/>
              </a:rPr>
              <a:t>: %.4fs\n', </a:t>
            </a:r>
            <a:r>
              <a:rPr lang="es-ES" sz="1200" dirty="0" err="1">
                <a:effectLst/>
              </a:rPr>
              <a:t>toc</a:t>
            </a:r>
            <a:r>
              <a:rPr lang="es-ES" sz="1200" dirty="0">
                <a:effectLst/>
              </a:rPr>
              <a:t>);</a:t>
            </a:r>
          </a:p>
          <a:p>
            <a:pPr marL="0" indent="0">
              <a:buFont typeface="Wingdings" panose="05000000000000000000" pitchFamily="2" charset="2"/>
              <a:buNone/>
              <a:defRPr/>
            </a:pPr>
            <a:r>
              <a:rPr lang="es-ES" sz="1200" dirty="0">
                <a:effectLst/>
              </a:rPr>
              <a:t> </a:t>
            </a:r>
          </a:p>
          <a:p>
            <a:pPr marL="0" indent="0">
              <a:buFont typeface="Wingdings" panose="05000000000000000000" pitchFamily="2" charset="2"/>
              <a:buNone/>
              <a:defRPr/>
            </a:pPr>
            <a:r>
              <a:rPr lang="es-ES" sz="1200" dirty="0">
                <a:effectLst/>
              </a:rPr>
              <a:t>tic</a:t>
            </a:r>
          </a:p>
          <a:p>
            <a:pPr marL="0" indent="0">
              <a:buFont typeface="Wingdings" panose="05000000000000000000" pitchFamily="2" charset="2"/>
              <a:buNone/>
              <a:defRPr/>
            </a:pPr>
            <a:r>
              <a:rPr lang="es-ES" sz="1200" dirty="0">
                <a:effectLst/>
              </a:rPr>
              <a:t>y = (1:N)*5;</a:t>
            </a:r>
          </a:p>
          <a:p>
            <a:pPr marL="0" indent="0">
              <a:buFont typeface="Wingdings" panose="05000000000000000000" pitchFamily="2" charset="2"/>
              <a:buNone/>
              <a:defRPr/>
            </a:pPr>
            <a:r>
              <a:rPr lang="es-ES" sz="1200" dirty="0" err="1">
                <a:effectLst/>
              </a:rPr>
              <a:t>fprintf</a:t>
            </a:r>
            <a:r>
              <a:rPr lang="es-ES" sz="1200" dirty="0">
                <a:effectLst/>
              </a:rPr>
              <a:t>('</a:t>
            </a:r>
            <a:r>
              <a:rPr lang="es-ES" sz="1200" dirty="0" err="1">
                <a:effectLst/>
              </a:rPr>
              <a:t>Vectorized</a:t>
            </a:r>
            <a:r>
              <a:rPr lang="es-ES" sz="1200" dirty="0">
                <a:effectLst/>
              </a:rPr>
              <a:t>: %.4fs\n', </a:t>
            </a:r>
            <a:r>
              <a:rPr lang="es-ES" sz="1200" dirty="0" err="1">
                <a:effectLst/>
              </a:rPr>
              <a:t>toc</a:t>
            </a:r>
            <a:r>
              <a:rPr lang="es-ES" sz="1200" dirty="0" smtClean="0">
                <a:effectLst/>
              </a:rPr>
              <a:t>);</a:t>
            </a:r>
          </a:p>
          <a:p>
            <a:pPr marL="0" indent="0">
              <a:buFont typeface="Wingdings" panose="05000000000000000000" pitchFamily="2" charset="2"/>
              <a:buNone/>
              <a:defRPr/>
            </a:pPr>
            <a:endParaRPr lang="es-ES" sz="1200" dirty="0">
              <a:effectLst/>
            </a:endParaRPr>
          </a:p>
          <a:p>
            <a:pPr marL="0" indent="0">
              <a:buFont typeface="Wingdings" panose="05000000000000000000" pitchFamily="2" charset="2"/>
              <a:buNone/>
              <a:defRPr/>
            </a:pPr>
            <a:r>
              <a:rPr lang="es-ES" sz="1600" dirty="0"/>
              <a:t>Ahora </a:t>
            </a:r>
            <a:r>
              <a:rPr lang="es-ES" sz="1600" dirty="0" err="1"/>
              <a:t>ejecutalo</a:t>
            </a:r>
            <a:r>
              <a:rPr lang="es-ES" sz="1600" dirty="0"/>
              <a:t> otra vez, tras introducir el comando </a:t>
            </a:r>
            <a:r>
              <a:rPr lang="es-ES" sz="1600" i="1" dirty="0" err="1">
                <a:effectLst/>
              </a:rPr>
              <a:t>feature</a:t>
            </a:r>
            <a:r>
              <a:rPr lang="es-ES" sz="1600" i="1" dirty="0">
                <a:effectLst/>
              </a:rPr>
              <a:t>(‘</a:t>
            </a:r>
            <a:r>
              <a:rPr lang="es-ES" sz="1600" i="1" dirty="0" err="1">
                <a:effectLst/>
              </a:rPr>
              <a:t>accel</a:t>
            </a:r>
            <a:r>
              <a:rPr lang="es-ES" sz="1600" i="1" dirty="0">
                <a:effectLst/>
              </a:rPr>
              <a:t>’,'off’)</a:t>
            </a:r>
            <a:endParaRPr lang="es-ES" sz="1600" dirty="0"/>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endParaRPr lang="es-ES" sz="1600" dirty="0"/>
          </a:p>
          <a:p>
            <a:pPr marL="0" indent="0">
              <a:buFont typeface="Wingdings" panose="05000000000000000000" pitchFamily="2" charset="2"/>
              <a:buNone/>
              <a:defRPr/>
            </a:pPr>
            <a:endParaRPr lang="es-ES" sz="1600" dirty="0"/>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endParaRPr lang="es-ES" sz="1600" dirty="0" smtClean="0"/>
          </a:p>
          <a:p>
            <a:pPr marL="0" indent="0">
              <a:buFont typeface="Wingdings" panose="05000000000000000000" pitchFamily="2" charset="2"/>
              <a:buNone/>
              <a:defRPr/>
            </a:pPr>
            <a:endParaRPr lang="es-E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defRPr/>
            </a:pPr>
            <a:r>
              <a:rPr lang="es-ES" altLang="es-ES" sz="3200"/>
              <a:t>Herramientas para Computación de Altas Prestaciones</a:t>
            </a:r>
          </a:p>
        </p:txBody>
      </p:sp>
      <p:sp>
        <p:nvSpPr>
          <p:cNvPr id="8195" name="Text Box 7"/>
          <p:cNvSpPr txBox="1">
            <a:spLocks noChangeArrowheads="1"/>
          </p:cNvSpPr>
          <p:nvPr/>
        </p:nvSpPr>
        <p:spPr bwMode="auto">
          <a:xfrm>
            <a:off x="179388" y="2708275"/>
            <a:ext cx="3919537"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2400"/>
              <a:t>Operaciones Matriciales </a:t>
            </a:r>
          </a:p>
          <a:p>
            <a:pPr eaLnBrk="1" hangingPunct="1">
              <a:spcBef>
                <a:spcPct val="0"/>
              </a:spcBef>
              <a:buClrTx/>
              <a:buSzTx/>
              <a:buFontTx/>
              <a:buNone/>
            </a:pPr>
            <a:r>
              <a:rPr lang="es-ES" altLang="es-ES" sz="2400"/>
              <a:t>básicas</a:t>
            </a:r>
          </a:p>
        </p:txBody>
      </p:sp>
      <p:sp>
        <p:nvSpPr>
          <p:cNvPr id="8196" name="Text Box 10"/>
          <p:cNvSpPr txBox="1">
            <a:spLocks noChangeArrowheads="1"/>
          </p:cNvSpPr>
          <p:nvPr/>
        </p:nvSpPr>
        <p:spPr bwMode="auto">
          <a:xfrm>
            <a:off x="5003800" y="162877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p>
        </p:txBody>
      </p:sp>
      <p:sp>
        <p:nvSpPr>
          <p:cNvPr id="153611" name="Text Box 11"/>
          <p:cNvSpPr txBox="1">
            <a:spLocks noChangeArrowheads="1"/>
          </p:cNvSpPr>
          <p:nvPr/>
        </p:nvSpPr>
        <p:spPr bwMode="auto">
          <a:xfrm>
            <a:off x="4624388" y="2276475"/>
            <a:ext cx="4519612"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2000"/>
              <a:t>Producto Matriz-vector</a:t>
            </a:r>
          </a:p>
          <a:p>
            <a:pPr eaLnBrk="1" hangingPunct="1">
              <a:spcBef>
                <a:spcPct val="0"/>
              </a:spcBef>
              <a:buClrTx/>
              <a:buSzTx/>
              <a:buFontTx/>
              <a:buNone/>
            </a:pPr>
            <a:endParaRPr lang="es-ES" altLang="es-ES" sz="2000"/>
          </a:p>
          <a:p>
            <a:pPr eaLnBrk="1" hangingPunct="1">
              <a:spcBef>
                <a:spcPct val="0"/>
              </a:spcBef>
              <a:buClrTx/>
              <a:buSzTx/>
              <a:buFontTx/>
              <a:buNone/>
            </a:pPr>
            <a:r>
              <a:rPr lang="es-ES" altLang="es-ES" sz="2000"/>
              <a:t>Producto Matriz-Matriz</a:t>
            </a:r>
          </a:p>
          <a:p>
            <a:pPr eaLnBrk="1" hangingPunct="1">
              <a:spcBef>
                <a:spcPct val="0"/>
              </a:spcBef>
              <a:buClrTx/>
              <a:buSzTx/>
              <a:buFontTx/>
              <a:buNone/>
            </a:pPr>
            <a:endParaRPr lang="es-ES" altLang="es-ES" sz="2000"/>
          </a:p>
          <a:p>
            <a:pPr eaLnBrk="1" hangingPunct="1">
              <a:spcBef>
                <a:spcPct val="0"/>
              </a:spcBef>
              <a:buClrTx/>
              <a:buSzTx/>
              <a:buFontTx/>
              <a:buNone/>
            </a:pPr>
            <a:r>
              <a:rPr lang="es-ES" altLang="es-ES" sz="2000"/>
              <a:t>Resolución de Sistemas de ecuaciones lineales</a:t>
            </a:r>
          </a:p>
          <a:p>
            <a:pPr eaLnBrk="1" hangingPunct="1">
              <a:spcBef>
                <a:spcPct val="0"/>
              </a:spcBef>
              <a:buClrTx/>
              <a:buSzTx/>
              <a:buFontTx/>
              <a:buNone/>
            </a:pPr>
            <a:endParaRPr lang="es-ES" altLang="es-ES" sz="2000"/>
          </a:p>
          <a:p>
            <a:pPr eaLnBrk="1" hangingPunct="1">
              <a:spcBef>
                <a:spcPct val="0"/>
              </a:spcBef>
              <a:buClrTx/>
              <a:buSzTx/>
              <a:buFontTx/>
              <a:buNone/>
            </a:pPr>
            <a:r>
              <a:rPr lang="es-ES" altLang="es-ES" sz="2000"/>
              <a:t>…</a:t>
            </a:r>
          </a:p>
        </p:txBody>
      </p:sp>
      <p:sp>
        <p:nvSpPr>
          <p:cNvPr id="153612" name="Line 12"/>
          <p:cNvSpPr>
            <a:spLocks noChangeShapeType="1"/>
          </p:cNvSpPr>
          <p:nvPr/>
        </p:nvSpPr>
        <p:spPr bwMode="auto">
          <a:xfrm flipV="1">
            <a:off x="4140200" y="2565400"/>
            <a:ext cx="431800"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53613" name="Line 13"/>
          <p:cNvSpPr>
            <a:spLocks noChangeShapeType="1"/>
          </p:cNvSpPr>
          <p:nvPr/>
        </p:nvSpPr>
        <p:spPr bwMode="auto">
          <a:xfrm flipV="1">
            <a:off x="4140200" y="3068638"/>
            <a:ext cx="4318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53614" name="Line 14"/>
          <p:cNvSpPr>
            <a:spLocks noChangeShapeType="1"/>
          </p:cNvSpPr>
          <p:nvPr/>
        </p:nvSpPr>
        <p:spPr bwMode="auto">
          <a:xfrm>
            <a:off x="4140200" y="3357563"/>
            <a:ext cx="360363"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53615" name="Text Box 15"/>
          <p:cNvSpPr txBox="1">
            <a:spLocks noChangeArrowheads="1"/>
          </p:cNvSpPr>
          <p:nvPr/>
        </p:nvSpPr>
        <p:spPr bwMode="auto">
          <a:xfrm>
            <a:off x="0" y="4868863"/>
            <a:ext cx="8820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2400"/>
              <a:t>Operaciones ya conocidas; Las estudiaremos de nuevo, con el objetivo de alcanzar la máxima </a:t>
            </a:r>
            <a:r>
              <a:rPr lang="es-ES" altLang="es-ES" sz="2400" b="1"/>
              <a:t>eficiencia</a:t>
            </a:r>
            <a:endParaRPr lang="es-ES" altLang="es-E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2" grpId="0" animBg="1"/>
      <p:bldP spid="153613" grpId="0" animBg="1"/>
      <p:bldP spid="153614" grpId="0" animBg="1"/>
      <p:bldP spid="1536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s-ES" altLang="es-ES" sz="3200"/>
              <a:t>Herramientas para Computación de Altas Prestaciones</a:t>
            </a:r>
          </a:p>
        </p:txBody>
      </p:sp>
      <p:sp>
        <p:nvSpPr>
          <p:cNvPr id="41987" name="Rectangle 3"/>
          <p:cNvSpPr>
            <a:spLocks noGrp="1" noChangeArrowheads="1"/>
          </p:cNvSpPr>
          <p:nvPr>
            <p:ph type="body" idx="1"/>
          </p:nvPr>
        </p:nvSpPr>
        <p:spPr>
          <a:xfrm>
            <a:off x="457200" y="1600200"/>
            <a:ext cx="8229600" cy="1108075"/>
          </a:xfrm>
        </p:spPr>
        <p:txBody>
          <a:bodyPr/>
          <a:lstStyle/>
          <a:p>
            <a:pPr>
              <a:defRPr/>
            </a:pPr>
            <a:r>
              <a:rPr lang="es-ES" altLang="es-ES"/>
              <a:t>Modelo de ordenador basado en jerarquía de memorias.</a:t>
            </a:r>
          </a:p>
        </p:txBody>
      </p:sp>
      <p:sp>
        <p:nvSpPr>
          <p:cNvPr id="9220" name="Rectangle 4"/>
          <p:cNvSpPr>
            <a:spLocks noChangeArrowheads="1"/>
          </p:cNvSpPr>
          <p:nvPr/>
        </p:nvSpPr>
        <p:spPr bwMode="auto">
          <a:xfrm>
            <a:off x="3995738" y="3141663"/>
            <a:ext cx="288925"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p>
        </p:txBody>
      </p:sp>
      <p:sp>
        <p:nvSpPr>
          <p:cNvPr id="9221" name="Rectangle 5"/>
          <p:cNvSpPr>
            <a:spLocks noChangeArrowheads="1"/>
          </p:cNvSpPr>
          <p:nvPr/>
        </p:nvSpPr>
        <p:spPr bwMode="auto">
          <a:xfrm>
            <a:off x="3851275" y="3357563"/>
            <a:ext cx="576263"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p>
        </p:txBody>
      </p:sp>
      <p:sp>
        <p:nvSpPr>
          <p:cNvPr id="9222" name="Rectangle 6"/>
          <p:cNvSpPr>
            <a:spLocks noChangeArrowheads="1"/>
          </p:cNvSpPr>
          <p:nvPr/>
        </p:nvSpPr>
        <p:spPr bwMode="auto">
          <a:xfrm>
            <a:off x="3563938" y="3573463"/>
            <a:ext cx="1223962"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p>
        </p:txBody>
      </p:sp>
      <p:sp>
        <p:nvSpPr>
          <p:cNvPr id="9223" name="Rectangle 7"/>
          <p:cNvSpPr>
            <a:spLocks noChangeArrowheads="1"/>
          </p:cNvSpPr>
          <p:nvPr/>
        </p:nvSpPr>
        <p:spPr bwMode="auto">
          <a:xfrm>
            <a:off x="3059113" y="4076700"/>
            <a:ext cx="2303462"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p>
        </p:txBody>
      </p:sp>
      <p:sp>
        <p:nvSpPr>
          <p:cNvPr id="9224" name="Rectangle 8"/>
          <p:cNvSpPr>
            <a:spLocks noChangeArrowheads="1"/>
          </p:cNvSpPr>
          <p:nvPr/>
        </p:nvSpPr>
        <p:spPr bwMode="auto">
          <a:xfrm>
            <a:off x="2627313" y="4724400"/>
            <a:ext cx="3168650" cy="1584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ES" sz="1800"/>
          </a:p>
        </p:txBody>
      </p:sp>
      <p:sp>
        <p:nvSpPr>
          <p:cNvPr id="9225" name="Text Box 9"/>
          <p:cNvSpPr txBox="1">
            <a:spLocks noChangeArrowheads="1"/>
          </p:cNvSpPr>
          <p:nvPr/>
        </p:nvSpPr>
        <p:spPr bwMode="auto">
          <a:xfrm>
            <a:off x="6856413" y="3149600"/>
            <a:ext cx="1795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Registros CPU</a:t>
            </a:r>
          </a:p>
        </p:txBody>
      </p:sp>
      <p:sp>
        <p:nvSpPr>
          <p:cNvPr id="9226" name="Text Box 10"/>
          <p:cNvSpPr txBox="1">
            <a:spLocks noChangeArrowheads="1"/>
          </p:cNvSpPr>
          <p:nvPr/>
        </p:nvSpPr>
        <p:spPr bwMode="auto">
          <a:xfrm>
            <a:off x="6948488" y="3567113"/>
            <a:ext cx="1235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Cache L1</a:t>
            </a:r>
          </a:p>
        </p:txBody>
      </p:sp>
      <p:sp>
        <p:nvSpPr>
          <p:cNvPr id="9227" name="Text Box 11"/>
          <p:cNvSpPr txBox="1">
            <a:spLocks noChangeArrowheads="1"/>
          </p:cNvSpPr>
          <p:nvPr/>
        </p:nvSpPr>
        <p:spPr bwMode="auto">
          <a:xfrm>
            <a:off x="7019925" y="3998913"/>
            <a:ext cx="1235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Cache L2</a:t>
            </a:r>
          </a:p>
        </p:txBody>
      </p:sp>
      <p:sp>
        <p:nvSpPr>
          <p:cNvPr id="9228" name="Text Box 12"/>
          <p:cNvSpPr txBox="1">
            <a:spLocks noChangeArrowheads="1"/>
          </p:cNvSpPr>
          <p:nvPr/>
        </p:nvSpPr>
        <p:spPr bwMode="auto">
          <a:xfrm>
            <a:off x="7235825" y="4502150"/>
            <a:ext cx="690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RAM</a:t>
            </a:r>
          </a:p>
        </p:txBody>
      </p:sp>
      <p:sp>
        <p:nvSpPr>
          <p:cNvPr id="9229" name="Text Box 13"/>
          <p:cNvSpPr txBox="1">
            <a:spLocks noChangeArrowheads="1"/>
          </p:cNvSpPr>
          <p:nvPr/>
        </p:nvSpPr>
        <p:spPr bwMode="auto">
          <a:xfrm>
            <a:off x="7092950" y="5300663"/>
            <a:ext cx="14366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Disco Duro</a:t>
            </a:r>
          </a:p>
        </p:txBody>
      </p:sp>
      <p:sp>
        <p:nvSpPr>
          <p:cNvPr id="9230" name="Line 14"/>
          <p:cNvSpPr>
            <a:spLocks noChangeShapeType="1"/>
          </p:cNvSpPr>
          <p:nvPr/>
        </p:nvSpPr>
        <p:spPr bwMode="auto">
          <a:xfrm flipH="1">
            <a:off x="4356100" y="3213100"/>
            <a:ext cx="22320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9231" name="Line 15"/>
          <p:cNvSpPr>
            <a:spLocks noChangeShapeType="1"/>
          </p:cNvSpPr>
          <p:nvPr/>
        </p:nvSpPr>
        <p:spPr bwMode="auto">
          <a:xfrm flipH="1" flipV="1">
            <a:off x="4572000" y="3429000"/>
            <a:ext cx="2447925"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9232" name="Line 16"/>
          <p:cNvSpPr>
            <a:spLocks noChangeShapeType="1"/>
          </p:cNvSpPr>
          <p:nvPr/>
        </p:nvSpPr>
        <p:spPr bwMode="auto">
          <a:xfrm flipH="1" flipV="1">
            <a:off x="4787900" y="3860800"/>
            <a:ext cx="223202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9233" name="Line 17"/>
          <p:cNvSpPr>
            <a:spLocks noChangeShapeType="1"/>
          </p:cNvSpPr>
          <p:nvPr/>
        </p:nvSpPr>
        <p:spPr bwMode="auto">
          <a:xfrm flipH="1" flipV="1">
            <a:off x="5364163" y="4437063"/>
            <a:ext cx="1871662"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9234" name="Line 18"/>
          <p:cNvSpPr>
            <a:spLocks noChangeShapeType="1"/>
          </p:cNvSpPr>
          <p:nvPr/>
        </p:nvSpPr>
        <p:spPr bwMode="auto">
          <a:xfrm flipH="1" flipV="1">
            <a:off x="5940425" y="5373688"/>
            <a:ext cx="1223963"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9235" name="Line 19"/>
          <p:cNvSpPr>
            <a:spLocks noChangeShapeType="1"/>
          </p:cNvSpPr>
          <p:nvPr/>
        </p:nvSpPr>
        <p:spPr bwMode="auto">
          <a:xfrm flipV="1">
            <a:off x="1763713" y="3284538"/>
            <a:ext cx="71437" cy="295275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9236" name="Text Box 20"/>
          <p:cNvSpPr txBox="1">
            <a:spLocks noChangeArrowheads="1"/>
          </p:cNvSpPr>
          <p:nvPr/>
        </p:nvSpPr>
        <p:spPr bwMode="auto">
          <a:xfrm rot="-5400000">
            <a:off x="709612" y="4206876"/>
            <a:ext cx="1611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 + velocidad</a:t>
            </a:r>
          </a:p>
        </p:txBody>
      </p:sp>
      <p:sp>
        <p:nvSpPr>
          <p:cNvPr id="9237" name="Line 21"/>
          <p:cNvSpPr>
            <a:spLocks noChangeShapeType="1"/>
          </p:cNvSpPr>
          <p:nvPr/>
        </p:nvSpPr>
        <p:spPr bwMode="auto">
          <a:xfrm flipH="1">
            <a:off x="755650" y="3357563"/>
            <a:ext cx="71438" cy="2808287"/>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9238" name="Text Box 22"/>
          <p:cNvSpPr txBox="1">
            <a:spLocks noChangeArrowheads="1"/>
          </p:cNvSpPr>
          <p:nvPr/>
        </p:nvSpPr>
        <p:spPr bwMode="auto">
          <a:xfrm rot="-5400000">
            <a:off x="-92075" y="3987800"/>
            <a:ext cx="1052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ES" sz="1800"/>
              <a:t> - coste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s-ES" altLang="es-ES" sz="3200"/>
              <a:t>Herramientas para Computación de Altas Prestaciones</a:t>
            </a:r>
          </a:p>
        </p:txBody>
      </p:sp>
      <p:sp>
        <p:nvSpPr>
          <p:cNvPr id="156675" name="Rectangle 3"/>
          <p:cNvSpPr>
            <a:spLocks noGrp="1" noChangeArrowheads="1"/>
          </p:cNvSpPr>
          <p:nvPr>
            <p:ph type="body" idx="1"/>
          </p:nvPr>
        </p:nvSpPr>
        <p:spPr>
          <a:xfrm>
            <a:off x="457200" y="1600200"/>
            <a:ext cx="8229600" cy="3484563"/>
          </a:xfrm>
        </p:spPr>
        <p:txBody>
          <a:bodyPr/>
          <a:lstStyle/>
          <a:p>
            <a:pPr>
              <a:defRPr/>
            </a:pPr>
            <a:r>
              <a:rPr lang="es-ES" altLang="es-ES" dirty="0"/>
              <a:t>Material recomendado: “</a:t>
            </a:r>
            <a:r>
              <a:rPr lang="es-ES" altLang="es-ES" dirty="0" err="1"/>
              <a:t>Matrix</a:t>
            </a:r>
            <a:r>
              <a:rPr lang="es-ES" altLang="es-ES" dirty="0"/>
              <a:t> </a:t>
            </a:r>
            <a:r>
              <a:rPr lang="es-ES" altLang="es-ES" dirty="0" err="1"/>
              <a:t>Computations</a:t>
            </a:r>
            <a:r>
              <a:rPr lang="es-ES" altLang="es-ES" dirty="0"/>
              <a:t>”, </a:t>
            </a:r>
            <a:r>
              <a:rPr lang="es-ES" altLang="es-ES" dirty="0" err="1"/>
              <a:t>Golub</a:t>
            </a:r>
            <a:r>
              <a:rPr lang="es-ES" altLang="es-ES" dirty="0"/>
              <a:t> &amp; Van Loan, Capítulo 1.</a:t>
            </a:r>
          </a:p>
          <a:p>
            <a:pPr>
              <a:defRPr/>
            </a:pPr>
            <a:r>
              <a:rPr lang="es-ES" altLang="es-ES" dirty="0"/>
              <a:t>Materiales en </a:t>
            </a:r>
            <a:r>
              <a:rPr lang="es-ES" altLang="es-ES" dirty="0" err="1"/>
              <a:t>Poliformat</a:t>
            </a:r>
            <a:r>
              <a:rPr lang="es-ES" altLang="es-ES" dirty="0"/>
              <a:t> sobre optimización de código, caches, etc</a:t>
            </a:r>
            <a:r>
              <a:rPr lang="es-ES" altLang="es-ES" dirty="0" smtClean="0"/>
              <a:t>.</a:t>
            </a:r>
          </a:p>
          <a:p>
            <a:pPr>
              <a:defRPr/>
            </a:pPr>
            <a:r>
              <a:rPr lang="es-ES" altLang="es-ES" dirty="0" smtClean="0"/>
              <a:t>Manual de optimización de código de   </a:t>
            </a:r>
            <a:r>
              <a:rPr lang="es-ES" altLang="es-ES" dirty="0" err="1" smtClean="0"/>
              <a:t>Agner</a:t>
            </a:r>
            <a:r>
              <a:rPr lang="es-ES" altLang="es-ES" dirty="0" smtClean="0"/>
              <a:t> </a:t>
            </a:r>
            <a:r>
              <a:rPr lang="es-ES" altLang="es-ES" dirty="0" err="1" smtClean="0"/>
              <a:t>Fog</a:t>
            </a:r>
            <a:r>
              <a:rPr lang="es-ES" altLang="es-ES" dirty="0" smtClean="0"/>
              <a:t>: </a:t>
            </a:r>
          </a:p>
          <a:p>
            <a:pPr marL="0" indent="0">
              <a:buFont typeface="Wingdings" panose="05000000000000000000" pitchFamily="2" charset="2"/>
              <a:buNone/>
              <a:defRPr/>
            </a:pPr>
            <a:r>
              <a:rPr lang="es-ES" altLang="es-ES" dirty="0" smtClean="0"/>
              <a:t>     http</a:t>
            </a:r>
            <a:r>
              <a:rPr lang="es-ES" altLang="es-ES" dirty="0"/>
              <a:t>://www.agner.org/optimize/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defRPr/>
            </a:pPr>
            <a:r>
              <a:rPr lang="es-ES" altLang="es-ES" sz="3200"/>
              <a:t>Herramientas para Computación de Altas Prestaciones</a:t>
            </a:r>
          </a:p>
        </p:txBody>
      </p:sp>
      <p:sp>
        <p:nvSpPr>
          <p:cNvPr id="157699" name="Rectangle 3"/>
          <p:cNvSpPr>
            <a:spLocks noGrp="1" noChangeArrowheads="1"/>
          </p:cNvSpPr>
          <p:nvPr>
            <p:ph type="body" idx="1"/>
          </p:nvPr>
        </p:nvSpPr>
        <p:spPr>
          <a:xfrm>
            <a:off x="457200" y="1600200"/>
            <a:ext cx="8229600" cy="3484563"/>
          </a:xfrm>
        </p:spPr>
        <p:txBody>
          <a:bodyPr/>
          <a:lstStyle/>
          <a:p>
            <a:pPr>
              <a:defRPr/>
            </a:pPr>
            <a:r>
              <a:rPr lang="es-ES" altLang="es-ES"/>
              <a:t>Evaluación: Continua, Asistencia+trabajo en prácticas. </a:t>
            </a:r>
          </a:p>
          <a:p>
            <a:pPr>
              <a:defRPr/>
            </a:pPr>
            <a:endParaRPr lang="es-ES" altLang="es-ES"/>
          </a:p>
          <a:p>
            <a:pPr>
              <a:defRPr/>
            </a:pPr>
            <a:r>
              <a:rPr lang="es-ES" altLang="es-ES"/>
              <a:t>Realización de un pequeño trabajo, exposición.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smtClean="0"/>
              <a:t>Herramientas para Computación de Altas Prestaciones: Contenidos de la asignatura</a:t>
            </a:r>
          </a:p>
        </p:txBody>
      </p:sp>
      <p:sp>
        <p:nvSpPr>
          <p:cNvPr id="34819" name="Rectangle 3"/>
          <p:cNvSpPr>
            <a:spLocks noGrp="1" noChangeArrowheads="1"/>
          </p:cNvSpPr>
          <p:nvPr>
            <p:ph type="body" idx="4294967295"/>
          </p:nvPr>
        </p:nvSpPr>
        <p:spPr/>
        <p:txBody>
          <a:bodyPr/>
          <a:lstStyle/>
          <a:p>
            <a:pPr eaLnBrk="1" hangingPunct="1">
              <a:defRPr/>
            </a:pPr>
            <a:r>
              <a:rPr lang="es-ES" altLang="es-ES" sz="2000" dirty="0" smtClean="0"/>
              <a:t>Matlab, conceptos básicos de programación</a:t>
            </a:r>
          </a:p>
          <a:p>
            <a:pPr eaLnBrk="1" hangingPunct="1">
              <a:defRPr/>
            </a:pPr>
            <a:r>
              <a:rPr lang="es-ES" altLang="es-ES" sz="2000" dirty="0" smtClean="0"/>
              <a:t>Operaciones básicas, producto de matrices.</a:t>
            </a:r>
          </a:p>
          <a:p>
            <a:pPr eaLnBrk="1" hangingPunct="1">
              <a:defRPr/>
            </a:pPr>
            <a:r>
              <a:rPr lang="es-ES" altLang="es-ES" sz="2000" dirty="0" smtClean="0"/>
              <a:t>Matrices a bloques, algoritmos a bloques</a:t>
            </a:r>
          </a:p>
          <a:p>
            <a:pPr eaLnBrk="1" hangingPunct="1">
              <a:defRPr/>
            </a:pPr>
            <a:r>
              <a:rPr lang="es-ES" altLang="es-ES" sz="2000" dirty="0" smtClean="0"/>
              <a:t>Re-uso de memoria (“</a:t>
            </a:r>
            <a:r>
              <a:rPr lang="es-ES" altLang="es-ES" sz="2000" dirty="0" err="1" smtClean="0"/>
              <a:t>stride</a:t>
            </a:r>
            <a:r>
              <a:rPr lang="es-ES" altLang="es-ES" sz="2000" dirty="0" smtClean="0"/>
              <a:t>”,”</a:t>
            </a:r>
            <a:r>
              <a:rPr lang="es-ES" altLang="es-ES" sz="2000" dirty="0" err="1" smtClean="0"/>
              <a:t>touch</a:t>
            </a:r>
            <a:r>
              <a:rPr lang="es-ES" altLang="es-ES" sz="2000" dirty="0" smtClean="0"/>
              <a:t>”,…).</a:t>
            </a:r>
          </a:p>
          <a:p>
            <a:pPr eaLnBrk="1" hangingPunct="1">
              <a:defRPr/>
            </a:pPr>
            <a:r>
              <a:rPr lang="es-ES" altLang="es-ES" sz="2000" dirty="0" smtClean="0"/>
              <a:t>Almacenamientos de matrices: banda, diagonal, dispersos, etc.</a:t>
            </a:r>
          </a:p>
          <a:p>
            <a:pPr eaLnBrk="1" hangingPunct="1">
              <a:defRPr/>
            </a:pPr>
            <a:r>
              <a:rPr lang="es-ES" altLang="es-ES" sz="2000" dirty="0" smtClean="0"/>
              <a:t>Descomposición LU, resolución de sistemas de ecuaciones lineales.</a:t>
            </a:r>
          </a:p>
          <a:p>
            <a:pPr eaLnBrk="1" hangingPunct="1">
              <a:defRPr/>
            </a:pPr>
            <a:r>
              <a:rPr lang="es-ES" altLang="es-ES" sz="2000" dirty="0" smtClean="0"/>
              <a:t>Librerías de Algebra Lineal numérica: Blas, </a:t>
            </a:r>
            <a:r>
              <a:rPr lang="es-ES" altLang="es-ES" sz="2000" dirty="0" err="1" smtClean="0"/>
              <a:t>Lapack</a:t>
            </a:r>
            <a:endParaRPr lang="es-ES" altLang="es-ES" sz="2000" dirty="0" smtClean="0"/>
          </a:p>
          <a:p>
            <a:pPr eaLnBrk="1" hangingPunct="1">
              <a:defRPr/>
            </a:pPr>
            <a:r>
              <a:rPr lang="es-ES" altLang="es-ES" sz="2000" dirty="0"/>
              <a:t>Optimización de </a:t>
            </a:r>
            <a:r>
              <a:rPr lang="es-ES" altLang="es-ES" sz="2000" dirty="0" smtClean="0"/>
              <a:t>código</a:t>
            </a:r>
          </a:p>
          <a:p>
            <a:pPr eaLnBrk="1" hangingPunct="1">
              <a:defRPr/>
            </a:pPr>
            <a:r>
              <a:rPr lang="es-ES" altLang="es-ES" sz="2000" dirty="0" smtClean="0"/>
              <a:t>Herramientas de análisis y optimización de código: </a:t>
            </a:r>
            <a:r>
              <a:rPr lang="es-ES" altLang="es-ES" sz="2000" dirty="0" err="1" smtClean="0"/>
              <a:t>Valgrind</a:t>
            </a:r>
            <a:r>
              <a:rPr lang="es-ES" altLang="es-ES" sz="2000" dirty="0" smtClean="0"/>
              <a:t>, </a:t>
            </a:r>
            <a:r>
              <a:rPr lang="es-ES" altLang="es-ES" sz="2000" dirty="0" err="1" smtClean="0"/>
              <a:t>Parallel</a:t>
            </a:r>
            <a:r>
              <a:rPr lang="es-ES" altLang="es-ES" sz="2000" dirty="0" smtClean="0"/>
              <a:t> Studio, …</a:t>
            </a:r>
          </a:p>
          <a:p>
            <a:pPr eaLnBrk="1" hangingPunct="1">
              <a:buFont typeface="Wingdings" panose="05000000000000000000" pitchFamily="2" charset="2"/>
              <a:buNone/>
              <a:defRPr/>
            </a:pPr>
            <a:endParaRPr lang="es-ES" altLang="es-E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defRPr/>
            </a:pPr>
            <a:r>
              <a:rPr lang="es-ES" altLang="es-ES" sz="3200" dirty="0" err="1" smtClean="0"/>
              <a:t>Matlab</a:t>
            </a:r>
            <a:r>
              <a:rPr lang="es-ES" altLang="es-ES" sz="3200" dirty="0" smtClean="0"/>
              <a:t>: Conceptos básicos de programación</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12875"/>
            <a:ext cx="7737475" cy="482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cantilado">
  <a:themeElements>
    <a:clrScheme name="Acantilado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Acantilad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antilado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Acantilado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Acantilado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Acantilado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Acantilado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Acantilado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Acantilado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1498</TotalTime>
  <Words>1768</Words>
  <Application>Microsoft Office PowerPoint</Application>
  <PresentationFormat>Presentación en pantalla (4:3)</PresentationFormat>
  <Paragraphs>377</Paragraphs>
  <Slides>33</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Monotype Sorts</vt:lpstr>
      <vt:lpstr>Verdana</vt:lpstr>
      <vt:lpstr>Wingdings</vt:lpstr>
      <vt:lpstr>Acantilado</vt:lpstr>
      <vt:lpstr>Herramientas para Computación de Altas Prestaciones 2018</vt:lpstr>
      <vt:lpstr>Herramientas para Computación de Altas Prestaciones</vt:lpstr>
      <vt:lpstr>Herramientas para Computación de Altas Prestaciones</vt:lpstr>
      <vt:lpstr>Herramientas para Computación de Altas Prestaciones</vt:lpstr>
      <vt:lpstr>Herramientas para Computación de Altas Prestaciones</vt:lpstr>
      <vt:lpstr>Herramientas para Computación de Altas Prestaciones</vt:lpstr>
      <vt:lpstr>Herramientas para Computación de Altas Prestaciones</vt:lpstr>
      <vt:lpstr>Herramientas para Computación de Altas Prestaciones: Contenidos de la asignatura</vt:lpstr>
      <vt:lpstr>Matlab: Conceptos básicos de programación</vt:lpstr>
      <vt:lpstr>Matlab: Conceptos básicos de programación</vt:lpstr>
      <vt:lpstr>Matlab: Conceptos básicos de programación</vt:lpstr>
      <vt:lpstr>Matlab: Instrucciones de control</vt:lpstr>
      <vt:lpstr>Matlab: Instrucciones de control</vt:lpstr>
      <vt:lpstr>Matlab: Instrucciones de control</vt:lpstr>
      <vt:lpstr>Matlab: Instrucciones de control</vt:lpstr>
      <vt:lpstr>Matlab: Archivos .m</vt:lpstr>
      <vt:lpstr>Matlab: scripts</vt:lpstr>
      <vt:lpstr>Matlab: scripts</vt:lpstr>
      <vt:lpstr>Matlab: funciones</vt:lpstr>
      <vt:lpstr>Matlab: funciones</vt:lpstr>
      <vt:lpstr>Matlab: funciones</vt:lpstr>
      <vt:lpstr>Matlab: funciones</vt:lpstr>
      <vt:lpstr>Matlab: funciones</vt:lpstr>
      <vt:lpstr>Vectorización en Matlab</vt:lpstr>
      <vt:lpstr>Vectorización en Matlab, ejemplo 1</vt:lpstr>
      <vt:lpstr>Computación de Altas Prestaciones: Vectorización, ejemplo 2</vt:lpstr>
      <vt:lpstr>Computación de Altas Prestaciones: Vectorización, ejemplo 3</vt:lpstr>
      <vt:lpstr>Computación de Altas Prestaciones: Vectorización, ejemplo 4</vt:lpstr>
      <vt:lpstr>Computación de Altas Prestaciones: Vectorización basada en “find”</vt:lpstr>
      <vt:lpstr>Computación de Altas Prestaciones: Vectorización basada en “find”</vt:lpstr>
      <vt:lpstr>Computación de Altas Prestaciones: Vectorización basada en “find”</vt:lpstr>
      <vt:lpstr>Computación de Altas Prestaciones: Preasignación de memoria</vt:lpstr>
      <vt:lpstr>Computación de Altas Prestaciones: Acelerador JIT de Matlab</vt:lpstr>
    </vt:vector>
  </TitlesOfParts>
  <Company>UPV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para Computación de Altas Prestaciones</dc:title>
  <dc:creator>victor</dc:creator>
  <cp:lastModifiedBy>Víctor Manuel García Molla</cp:lastModifiedBy>
  <cp:revision>66</cp:revision>
  <dcterms:created xsi:type="dcterms:W3CDTF">2006-08-25T17:03:14Z</dcterms:created>
  <dcterms:modified xsi:type="dcterms:W3CDTF">2018-09-20T07:05:46Z</dcterms:modified>
</cp:coreProperties>
</file>