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77" r:id="rId16"/>
    <p:sldId id="278" r:id="rId17"/>
    <p:sldId id="279" r:id="rId18"/>
    <p:sldId id="280" r:id="rId19"/>
    <p:sldId id="265" r:id="rId20"/>
    <p:sldId id="268" r:id="rId21"/>
    <p:sldId id="281" r:id="rId22"/>
    <p:sldId id="269" r:id="rId23"/>
    <p:sldId id="271"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64" autoAdjust="0"/>
  </p:normalViewPr>
  <p:slideViewPr>
    <p:cSldViewPr snapToGrid="0">
      <p:cViewPr varScale="1">
        <p:scale>
          <a:sx n="71" d="100"/>
          <a:sy n="71" d="100"/>
        </p:scale>
        <p:origin x="5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706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0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589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5435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699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2626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099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495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214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81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70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331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229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76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37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535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894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22-Jul-21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203847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43000">
              <a:schemeClr val="bg1">
                <a:lumMod val="95000"/>
                <a:alpha val="82000"/>
              </a:schemeClr>
            </a:gs>
            <a:gs pos="100000">
              <a:schemeClr val="tx2">
                <a:lumMod val="7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Fraud Detection</a:t>
            </a:r>
            <a:endParaRPr lang="en-GB" dirty="0"/>
          </a:p>
        </p:txBody>
      </p:sp>
      <p:sp>
        <p:nvSpPr>
          <p:cNvPr id="3" name="Subtitle 2"/>
          <p:cNvSpPr>
            <a:spLocks noGrp="1"/>
          </p:cNvSpPr>
          <p:nvPr>
            <p:ph type="subTitle" idx="1"/>
          </p:nvPr>
        </p:nvSpPr>
        <p:spPr>
          <a:xfrm>
            <a:off x="5202872" y="6160770"/>
            <a:ext cx="8689976" cy="1394460"/>
          </a:xfrm>
        </p:spPr>
        <p:txBody>
          <a:bodyPr/>
          <a:lstStyle/>
          <a:p>
            <a:r>
              <a:rPr lang="en-GB" dirty="0" smtClean="0">
                <a:solidFill>
                  <a:schemeClr val="bg1"/>
                </a:solidFill>
              </a:rPr>
              <a:t>By Bolarinwa </a:t>
            </a:r>
            <a:r>
              <a:rPr lang="en-GB" dirty="0" err="1" smtClean="0">
                <a:solidFill>
                  <a:schemeClr val="bg1"/>
                </a:solidFill>
              </a:rPr>
              <a:t>oreoluwa</a:t>
            </a:r>
            <a:r>
              <a:rPr lang="en-GB" dirty="0" smtClean="0">
                <a:solidFill>
                  <a:schemeClr val="bg1"/>
                </a:solidFill>
              </a:rPr>
              <a:t> </a:t>
            </a:r>
            <a:r>
              <a:rPr lang="en-GB" dirty="0" err="1" smtClean="0">
                <a:solidFill>
                  <a:schemeClr val="bg1"/>
                </a:solidFill>
              </a:rPr>
              <a:t>seun</a:t>
            </a:r>
            <a:r>
              <a:rPr lang="en-GB" dirty="0" smtClean="0">
                <a:solidFill>
                  <a:schemeClr val="bg1"/>
                </a:solidFill>
              </a:rPr>
              <a:t> </a:t>
            </a:r>
            <a:endParaRPr lang="en-GB" dirty="0">
              <a:solidFill>
                <a:schemeClr val="bg1"/>
              </a:solidFill>
            </a:endParaRPr>
          </a:p>
        </p:txBody>
      </p:sp>
    </p:spTree>
    <p:extLst>
      <p:ext uri="{BB962C8B-B14F-4D97-AF65-F5344CB8AC3E}">
        <p14:creationId xmlns:p14="http://schemas.microsoft.com/office/powerpoint/2010/main" val="32139686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overview of the dataset used.</a:t>
            </a:r>
            <a:endParaRPr lang="en-GB" dirty="0"/>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646111" y="2052918"/>
            <a:ext cx="10851123" cy="4195481"/>
          </a:xfrm>
          <a:prstGeom prst="rect">
            <a:avLst/>
          </a:prstGeom>
        </p:spPr>
      </p:pic>
    </p:spTree>
    <p:extLst>
      <p:ext uri="{BB962C8B-B14F-4D97-AF65-F5344CB8AC3E}">
        <p14:creationId xmlns:p14="http://schemas.microsoft.com/office/powerpoint/2010/main" val="1657953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15" name="Content Placeholder 14"/>
          <p:cNvPicPr>
            <a:picLocks noGrp="1" noChangeAspect="1"/>
          </p:cNvPicPr>
          <p:nvPr>
            <p:ph idx="1"/>
          </p:nvPr>
        </p:nvPicPr>
        <p:blipFill>
          <a:blip r:embed="rId2"/>
          <a:stretch>
            <a:fillRect/>
          </a:stretch>
        </p:blipFill>
        <p:spPr>
          <a:xfrm>
            <a:off x="7055499" y="2402261"/>
            <a:ext cx="4653814" cy="4195762"/>
          </a:xfrm>
          <a:prstGeom prst="rect">
            <a:avLst/>
          </a:prstGeom>
        </p:spPr>
      </p:pic>
      <p:sp>
        <p:nvSpPr>
          <p:cNvPr id="13" name="TextBox 12"/>
          <p:cNvSpPr txBox="1"/>
          <p:nvPr/>
        </p:nvSpPr>
        <p:spPr>
          <a:xfrm>
            <a:off x="342900" y="2501900"/>
            <a:ext cx="6350000" cy="369331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Here is a bar chart representation of the ‘</a:t>
            </a:r>
            <a:r>
              <a:rPr lang="en-GB" sz="2400" dirty="0" err="1" smtClean="0"/>
              <a:t>marital_status</a:t>
            </a:r>
            <a:r>
              <a:rPr lang="en-GB" sz="2400" dirty="0" smtClean="0"/>
              <a:t>’ feature of the dataset.. </a:t>
            </a:r>
            <a:endParaRPr lang="en-GB" sz="2400" dirty="0"/>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a:t>As we can see.. The ‘married’ are way greater than the ‘single’ and the ‘unknown</a:t>
            </a:r>
            <a:r>
              <a:rPr lang="en-GB" sz="2400" dirty="0" smtClean="0"/>
              <a: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a:t>We move a step further to gain more insights from this data </a:t>
            </a:r>
            <a:r>
              <a:rPr lang="en-GB" sz="2400" dirty="0" smtClean="0"/>
              <a:t>feature.</a:t>
            </a:r>
            <a:endParaRPr lang="en-GB" sz="24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846529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5" name="Content Placeholder 4"/>
          <p:cNvPicPr>
            <a:picLocks noGrp="1" noChangeAspect="1"/>
          </p:cNvPicPr>
          <p:nvPr>
            <p:ph idx="1"/>
          </p:nvPr>
        </p:nvPicPr>
        <p:blipFill>
          <a:blip r:embed="rId2"/>
          <a:stretch>
            <a:fillRect/>
          </a:stretch>
        </p:blipFill>
        <p:spPr>
          <a:xfrm>
            <a:off x="6683187" y="2286000"/>
            <a:ext cx="5042647" cy="3267635"/>
          </a:xfrm>
          <a:prstGeom prst="rect">
            <a:avLst/>
          </a:prstGeom>
        </p:spPr>
      </p:pic>
      <p:sp>
        <p:nvSpPr>
          <p:cNvPr id="6" name="TextBox 5"/>
          <p:cNvSpPr txBox="1"/>
          <p:nvPr/>
        </p:nvSpPr>
        <p:spPr>
          <a:xfrm>
            <a:off x="457200" y="2501900"/>
            <a:ext cx="6032500"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Here a count plot is made</a:t>
            </a:r>
          </a:p>
          <a:p>
            <a:endParaRPr lang="en-GB" sz="2000" dirty="0"/>
          </a:p>
          <a:p>
            <a:pPr marL="285750" indent="-285750">
              <a:buFont typeface="Arial" panose="020B0604020202020204" pitchFamily="34" charset="0"/>
              <a:buChar char="•"/>
            </a:pPr>
            <a:r>
              <a:rPr lang="en-GB" sz="2000" dirty="0" smtClean="0"/>
              <a:t>This plot shows us how many people of status “married” , ‘single’ , and ‘unknown’ fell victims of fraudulent activities or not.. Where fraudulent means 1 and non fraudulent , 0</a:t>
            </a:r>
          </a:p>
          <a:p>
            <a:pPr marL="285750" indent="-285750">
              <a:buFont typeface="Arial" panose="020B0604020202020204" pitchFamily="34" charset="0"/>
              <a:buChar char="•"/>
            </a:pPr>
            <a:r>
              <a:rPr lang="en-GB" sz="2000" dirty="0" smtClean="0"/>
              <a:t>About 1500 out of 5270 married people fell victims of fraud.</a:t>
            </a:r>
          </a:p>
          <a:p>
            <a:pPr marL="285750" indent="-285750">
              <a:buFont typeface="Arial" panose="020B0604020202020204" pitchFamily="34" charset="0"/>
              <a:buChar char="•"/>
            </a:pPr>
            <a:r>
              <a:rPr lang="en-GB" sz="2000" dirty="0" smtClean="0"/>
              <a:t>Also about 1500 out of 5223 unmarried people fell victims of fraud</a:t>
            </a:r>
            <a:endParaRPr lang="en-GB" sz="2000" dirty="0"/>
          </a:p>
        </p:txBody>
      </p:sp>
    </p:spTree>
    <p:extLst>
      <p:ext uri="{BB962C8B-B14F-4D97-AF65-F5344CB8AC3E}">
        <p14:creationId xmlns:p14="http://schemas.microsoft.com/office/powerpoint/2010/main" val="798427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4" name="Content Placeholder 3"/>
          <p:cNvPicPr>
            <a:picLocks noGrp="1" noChangeAspect="1"/>
          </p:cNvPicPr>
          <p:nvPr>
            <p:ph idx="1"/>
          </p:nvPr>
        </p:nvPicPr>
        <p:blipFill>
          <a:blip r:embed="rId2"/>
          <a:stretch>
            <a:fillRect/>
          </a:stretch>
        </p:blipFill>
        <p:spPr>
          <a:xfrm>
            <a:off x="6438901" y="2138082"/>
            <a:ext cx="5486711" cy="3818965"/>
          </a:xfrm>
          <a:prstGeom prst="rect">
            <a:avLst/>
          </a:prstGeom>
        </p:spPr>
      </p:pic>
      <p:sp>
        <p:nvSpPr>
          <p:cNvPr id="6" name="TextBox 5"/>
          <p:cNvSpPr txBox="1"/>
          <p:nvPr/>
        </p:nvSpPr>
        <p:spPr>
          <a:xfrm>
            <a:off x="215901" y="2654300"/>
            <a:ext cx="6223000" cy="3170099"/>
          </a:xfrm>
          <a:prstGeom prst="rect">
            <a:avLst/>
          </a:prstGeom>
          <a:noFill/>
        </p:spPr>
        <p:txBody>
          <a:bodyPr wrap="square" rtlCol="0">
            <a:spAutoFit/>
          </a:bodyPr>
          <a:lstStyle/>
          <a:p>
            <a:r>
              <a:rPr lang="en-GB" sz="4000" dirty="0"/>
              <a:t>This </a:t>
            </a:r>
            <a:r>
              <a:rPr lang="en-GB" sz="4000" dirty="0" smtClean="0"/>
              <a:t>count plot </a:t>
            </a:r>
            <a:r>
              <a:rPr lang="en-GB" sz="4000" dirty="0"/>
              <a:t>shows us the number of married and unmarried people that </a:t>
            </a:r>
            <a:r>
              <a:rPr lang="en-GB" sz="4000" dirty="0" smtClean="0"/>
              <a:t>make </a:t>
            </a:r>
            <a:r>
              <a:rPr lang="en-GB" sz="4000" dirty="0"/>
              <a:t>use of either savings or </a:t>
            </a:r>
            <a:r>
              <a:rPr lang="en-GB" sz="4000" dirty="0" smtClean="0"/>
              <a:t>current </a:t>
            </a:r>
            <a:r>
              <a:rPr lang="en-GB" sz="4000" dirty="0"/>
              <a:t>account type</a:t>
            </a:r>
            <a:r>
              <a:rPr lang="en-GB" sz="4000" dirty="0" smtClean="0"/>
              <a:t>.</a:t>
            </a:r>
            <a:endParaRPr lang="en-GB" sz="4000" dirty="0"/>
          </a:p>
        </p:txBody>
      </p:sp>
    </p:spTree>
    <p:extLst>
      <p:ext uri="{BB962C8B-B14F-4D97-AF65-F5344CB8AC3E}">
        <p14:creationId xmlns:p14="http://schemas.microsoft.com/office/powerpoint/2010/main" val="2515219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675" y="618517"/>
            <a:ext cx="10364451" cy="1596177"/>
          </a:xfrm>
        </p:spPr>
        <p:txBody>
          <a:bodyPr/>
          <a:lstStyle/>
          <a:p>
            <a:r>
              <a:rPr lang="en-GB" dirty="0" smtClean="0"/>
              <a:t>Data visualization</a:t>
            </a:r>
            <a:endParaRPr lang="en-GB" dirty="0"/>
          </a:p>
        </p:txBody>
      </p:sp>
      <p:pic>
        <p:nvPicPr>
          <p:cNvPr id="4" name="Content Placeholder 3"/>
          <p:cNvPicPr>
            <a:picLocks noGrp="1" noChangeAspect="1"/>
          </p:cNvPicPr>
          <p:nvPr>
            <p:ph idx="1"/>
          </p:nvPr>
        </p:nvPicPr>
        <p:blipFill>
          <a:blip r:embed="rId2"/>
          <a:stretch>
            <a:fillRect/>
          </a:stretch>
        </p:blipFill>
        <p:spPr>
          <a:xfrm>
            <a:off x="5903259" y="1976718"/>
            <a:ext cx="6024282" cy="3913093"/>
          </a:xfrm>
          <a:prstGeom prst="rect">
            <a:avLst/>
          </a:prstGeom>
        </p:spPr>
      </p:pic>
      <p:sp>
        <p:nvSpPr>
          <p:cNvPr id="5" name="TextBox 4"/>
          <p:cNvSpPr txBox="1"/>
          <p:nvPr/>
        </p:nvSpPr>
        <p:spPr>
          <a:xfrm>
            <a:off x="279400" y="2755900"/>
            <a:ext cx="5486400" cy="2862322"/>
          </a:xfrm>
          <a:prstGeom prst="rect">
            <a:avLst/>
          </a:prstGeom>
          <a:noFill/>
        </p:spPr>
        <p:txBody>
          <a:bodyPr wrap="square" rtlCol="0">
            <a:spAutoFit/>
          </a:bodyPr>
          <a:lstStyle/>
          <a:p>
            <a:r>
              <a:rPr lang="en-GB" sz="3600" dirty="0"/>
              <a:t>This </a:t>
            </a:r>
            <a:r>
              <a:rPr lang="en-GB" sz="3600" dirty="0" smtClean="0"/>
              <a:t>count plot </a:t>
            </a:r>
            <a:r>
              <a:rPr lang="en-GB" sz="3600" dirty="0"/>
              <a:t>shows us </a:t>
            </a:r>
            <a:r>
              <a:rPr lang="en-GB" sz="3600" dirty="0" smtClean="0"/>
              <a:t>the </a:t>
            </a:r>
            <a:r>
              <a:rPr lang="en-GB" sz="3600" dirty="0"/>
              <a:t>number of </a:t>
            </a:r>
            <a:r>
              <a:rPr lang="en-GB" sz="3600" dirty="0" smtClean="0"/>
              <a:t>people in different occupations that makes use of either master or verve credit card</a:t>
            </a:r>
            <a:endParaRPr lang="en-GB" sz="3600" dirty="0"/>
          </a:p>
        </p:txBody>
      </p:sp>
    </p:spTree>
    <p:extLst>
      <p:ext uri="{BB962C8B-B14F-4D97-AF65-F5344CB8AC3E}">
        <p14:creationId xmlns:p14="http://schemas.microsoft.com/office/powerpoint/2010/main" val="381065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4" name="Content Placeholder 3"/>
          <p:cNvPicPr>
            <a:picLocks noGrp="1" noChangeAspect="1"/>
          </p:cNvPicPr>
          <p:nvPr>
            <p:ph idx="1"/>
          </p:nvPr>
        </p:nvPicPr>
        <p:blipFill>
          <a:blip r:embed="rId2"/>
          <a:stretch>
            <a:fillRect/>
          </a:stretch>
        </p:blipFill>
        <p:spPr>
          <a:xfrm>
            <a:off x="6322250" y="2561307"/>
            <a:ext cx="5582429" cy="3124636"/>
          </a:xfrm>
          <a:prstGeom prst="rect">
            <a:avLst/>
          </a:prstGeom>
        </p:spPr>
      </p:pic>
      <p:sp>
        <p:nvSpPr>
          <p:cNvPr id="5" name="TextBox 4"/>
          <p:cNvSpPr txBox="1"/>
          <p:nvPr/>
        </p:nvSpPr>
        <p:spPr>
          <a:xfrm>
            <a:off x="444500" y="2705100"/>
            <a:ext cx="5105400" cy="4031873"/>
          </a:xfrm>
          <a:prstGeom prst="rect">
            <a:avLst/>
          </a:prstGeom>
          <a:noFill/>
        </p:spPr>
        <p:txBody>
          <a:bodyPr wrap="square" rtlCol="0">
            <a:spAutoFit/>
          </a:bodyPr>
          <a:lstStyle/>
          <a:p>
            <a:pPr marL="285750" indent="-285750">
              <a:buFont typeface="Arial" panose="020B0604020202020204" pitchFamily="34" charset="0"/>
              <a:buChar char="•"/>
            </a:pPr>
            <a:r>
              <a:rPr lang="en-GB" sz="3200" dirty="0" smtClean="0"/>
              <a:t>Here is a violin plot between the target variable and the </a:t>
            </a:r>
            <a:r>
              <a:rPr lang="en-GB" sz="3200" dirty="0" err="1" smtClean="0"/>
              <a:t>marital_status</a:t>
            </a:r>
            <a:r>
              <a:rPr lang="en-GB" sz="3200" dirty="0" smtClean="0"/>
              <a:t> feature in relation to the </a:t>
            </a:r>
            <a:r>
              <a:rPr lang="en-GB" sz="3200" dirty="0" err="1" smtClean="0"/>
              <a:t>account_type</a:t>
            </a:r>
            <a:r>
              <a:rPr lang="en-GB" sz="3200" dirty="0" smtClean="0"/>
              <a:t> feature.</a:t>
            </a:r>
            <a:endParaRPr lang="en-GB" sz="3200" dirty="0"/>
          </a:p>
          <a:p>
            <a:pPr marL="285750" indent="-285750">
              <a:buFont typeface="Arial" panose="020B0604020202020204" pitchFamily="34" charset="0"/>
              <a:buChar char="•"/>
            </a:pPr>
            <a:endParaRPr lang="en-GB" sz="3200" dirty="0" smtClean="0"/>
          </a:p>
          <a:p>
            <a:r>
              <a:rPr lang="en-GB" sz="3200" dirty="0" smtClean="0"/>
              <a:t> </a:t>
            </a:r>
            <a:endParaRPr lang="en-GB" sz="3200" dirty="0"/>
          </a:p>
          <a:p>
            <a:endParaRPr lang="en-GB" sz="3200" dirty="0"/>
          </a:p>
        </p:txBody>
      </p:sp>
    </p:spTree>
    <p:extLst>
      <p:ext uri="{BB962C8B-B14F-4D97-AF65-F5344CB8AC3E}">
        <p14:creationId xmlns:p14="http://schemas.microsoft.com/office/powerpoint/2010/main" val="98673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5" name="Content Placeholder 4"/>
          <p:cNvPicPr>
            <a:picLocks noGrp="1" noChangeAspect="1"/>
          </p:cNvPicPr>
          <p:nvPr>
            <p:ph sz="half" idx="1"/>
          </p:nvPr>
        </p:nvPicPr>
        <p:blipFill>
          <a:blip r:embed="rId2"/>
          <a:stretch>
            <a:fillRect/>
          </a:stretch>
        </p:blipFill>
        <p:spPr>
          <a:xfrm>
            <a:off x="524435" y="2474259"/>
            <a:ext cx="4974665" cy="3054146"/>
          </a:xfrm>
          <a:prstGeom prst="rect">
            <a:avLst/>
          </a:prstGeom>
        </p:spPr>
      </p:pic>
      <p:pic>
        <p:nvPicPr>
          <p:cNvPr id="6" name="Content Placeholder 5"/>
          <p:cNvPicPr>
            <a:picLocks noGrp="1" noChangeAspect="1"/>
          </p:cNvPicPr>
          <p:nvPr>
            <p:ph sz="half" idx="2"/>
          </p:nvPr>
        </p:nvPicPr>
        <p:blipFill>
          <a:blip r:embed="rId3"/>
          <a:stretch>
            <a:fillRect/>
          </a:stretch>
        </p:blipFill>
        <p:spPr>
          <a:xfrm>
            <a:off x="5654674" y="2474259"/>
            <a:ext cx="5519831" cy="2951227"/>
          </a:xfrm>
          <a:prstGeom prst="rect">
            <a:avLst/>
          </a:prstGeom>
        </p:spPr>
      </p:pic>
    </p:spTree>
    <p:extLst>
      <p:ext uri="{BB962C8B-B14F-4D97-AF65-F5344CB8AC3E}">
        <p14:creationId xmlns:p14="http://schemas.microsoft.com/office/powerpoint/2010/main" val="3732821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Data visualization</a:t>
            </a:r>
          </a:p>
        </p:txBody>
      </p:sp>
      <p:pic>
        <p:nvPicPr>
          <p:cNvPr id="5" name="Content Placeholder 4"/>
          <p:cNvPicPr>
            <a:picLocks noGrp="1" noChangeAspect="1"/>
          </p:cNvPicPr>
          <p:nvPr>
            <p:ph sz="half" idx="1"/>
          </p:nvPr>
        </p:nvPicPr>
        <p:blipFill>
          <a:blip r:embed="rId2"/>
          <a:stretch>
            <a:fillRect/>
          </a:stretch>
        </p:blipFill>
        <p:spPr>
          <a:xfrm>
            <a:off x="1103313" y="2759413"/>
            <a:ext cx="4395787" cy="2798087"/>
          </a:xfrm>
          <a:prstGeom prst="rect">
            <a:avLst/>
          </a:prstGeom>
        </p:spPr>
      </p:pic>
      <p:pic>
        <p:nvPicPr>
          <p:cNvPr id="6" name="Content Placeholder 5"/>
          <p:cNvPicPr>
            <a:picLocks noGrp="1" noChangeAspect="1"/>
          </p:cNvPicPr>
          <p:nvPr>
            <p:ph sz="half" idx="2"/>
          </p:nvPr>
        </p:nvPicPr>
        <p:blipFill>
          <a:blip r:embed="rId3"/>
          <a:stretch>
            <a:fillRect/>
          </a:stretch>
        </p:blipFill>
        <p:spPr>
          <a:xfrm>
            <a:off x="5654675" y="2897387"/>
            <a:ext cx="4395788" cy="2517377"/>
          </a:xfrm>
          <a:prstGeom prst="rect">
            <a:avLst/>
          </a:prstGeom>
        </p:spPr>
      </p:pic>
    </p:spTree>
    <p:extLst>
      <p:ext uri="{BB962C8B-B14F-4D97-AF65-F5344CB8AC3E}">
        <p14:creationId xmlns:p14="http://schemas.microsoft.com/office/powerpoint/2010/main" val="2838023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 VISUALIZATION</a:t>
            </a:r>
            <a:endParaRPr lang="en-GB" dirty="0"/>
          </a:p>
        </p:txBody>
      </p:sp>
      <p:sp>
        <p:nvSpPr>
          <p:cNvPr id="3" name="Content Placeholder 2"/>
          <p:cNvSpPr>
            <a:spLocks noGrp="1"/>
          </p:cNvSpPr>
          <p:nvPr>
            <p:ph sz="half" idx="1"/>
          </p:nvPr>
        </p:nvSpPr>
        <p:spPr/>
        <p:txBody>
          <a:bodyPr/>
          <a:lstStyle/>
          <a:p>
            <a:r>
              <a:rPr lang="en-GB" dirty="0" smtClean="0"/>
              <a:t>many more visualizations can always be done to get insights from the datasets</a:t>
            </a:r>
          </a:p>
          <a:p>
            <a:endParaRPr lang="en-GB" dirty="0"/>
          </a:p>
          <a:p>
            <a:r>
              <a:rPr lang="en-GB" dirty="0" smtClean="0"/>
              <a:t>Here is one more</a:t>
            </a:r>
            <a:endParaRPr lang="en-GB" dirty="0"/>
          </a:p>
        </p:txBody>
      </p:sp>
      <p:pic>
        <p:nvPicPr>
          <p:cNvPr id="5" name="Content Placeholder 4"/>
          <p:cNvPicPr>
            <a:picLocks noGrp="1" noChangeAspect="1"/>
          </p:cNvPicPr>
          <p:nvPr>
            <p:ph sz="half" idx="2"/>
          </p:nvPr>
        </p:nvPicPr>
        <p:blipFill>
          <a:blip r:embed="rId2"/>
          <a:stretch>
            <a:fillRect/>
          </a:stretch>
        </p:blipFill>
        <p:spPr>
          <a:xfrm>
            <a:off x="5096435" y="1707776"/>
            <a:ext cx="5976005" cy="4289612"/>
          </a:xfrm>
          <a:prstGeom prst="rect">
            <a:avLst/>
          </a:prstGeom>
        </p:spPr>
      </p:pic>
    </p:spTree>
    <p:extLst>
      <p:ext uri="{BB962C8B-B14F-4D97-AF65-F5344CB8AC3E}">
        <p14:creationId xmlns:p14="http://schemas.microsoft.com/office/powerpoint/2010/main" val="3346077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Data visualization tools</a:t>
            </a:r>
            <a:endParaRPr lang="en-GB" dirty="0"/>
          </a:p>
        </p:txBody>
      </p:sp>
      <p:sp>
        <p:nvSpPr>
          <p:cNvPr id="3" name="Content Placeholder 2"/>
          <p:cNvSpPr>
            <a:spLocks noGrp="1"/>
          </p:cNvSpPr>
          <p:nvPr>
            <p:ph idx="1"/>
          </p:nvPr>
        </p:nvSpPr>
        <p:spPr/>
        <p:txBody>
          <a:bodyPr/>
          <a:lstStyle/>
          <a:p>
            <a:pPr marL="0" indent="0">
              <a:buNone/>
            </a:pPr>
            <a:r>
              <a:rPr lang="en-GB" dirty="0" smtClean="0"/>
              <a:t>Data visualization tools include</a:t>
            </a:r>
          </a:p>
          <a:p>
            <a:pPr lvl="1">
              <a:lnSpc>
                <a:spcPct val="300000"/>
              </a:lnSpc>
            </a:pPr>
            <a:r>
              <a:rPr lang="en-GB" dirty="0" err="1" smtClean="0"/>
              <a:t>Matplotlib</a:t>
            </a:r>
            <a:endParaRPr lang="en-GB" dirty="0" smtClean="0"/>
          </a:p>
          <a:p>
            <a:pPr lvl="1">
              <a:lnSpc>
                <a:spcPct val="300000"/>
              </a:lnSpc>
            </a:pPr>
            <a:r>
              <a:rPr lang="en-GB" dirty="0" err="1" smtClean="0"/>
              <a:t>Seaborn</a:t>
            </a:r>
            <a:endParaRPr lang="en-GB" dirty="0" smtClean="0"/>
          </a:p>
          <a:p>
            <a:pPr lvl="1">
              <a:lnSpc>
                <a:spcPct val="300000"/>
              </a:lnSpc>
            </a:pPr>
            <a:r>
              <a:rPr lang="en-GB" dirty="0" err="1" smtClean="0"/>
              <a:t>pyplot</a:t>
            </a:r>
            <a:endParaRPr lang="en-GB" dirty="0"/>
          </a:p>
        </p:txBody>
      </p:sp>
    </p:spTree>
    <p:extLst>
      <p:ext uri="{BB962C8B-B14F-4D97-AF65-F5344CB8AC3E}">
        <p14:creationId xmlns:p14="http://schemas.microsoft.com/office/powerpoint/2010/main" val="9718655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a:t>
            </a:r>
            <a:endParaRPr lang="en-GB"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GB" sz="2400" dirty="0" smtClean="0">
                <a:ea typeface="Tahoma" panose="020B0604030504040204" pitchFamily="34" charset="0"/>
                <a:cs typeface="Tahoma" panose="020B0604030504040204" pitchFamily="34" charset="0"/>
              </a:rPr>
              <a:t>ABOUT </a:t>
            </a:r>
          </a:p>
          <a:p>
            <a:pPr marL="457200" indent="-457200">
              <a:buFont typeface="+mj-lt"/>
              <a:buAutoNum type="arabicPeriod"/>
            </a:pPr>
            <a:r>
              <a:rPr lang="en-GB" sz="2400" dirty="0" smtClean="0">
                <a:ea typeface="Tahoma" panose="020B0604030504040204" pitchFamily="34" charset="0"/>
                <a:cs typeface="Tahoma" panose="020B0604030504040204" pitchFamily="34" charset="0"/>
              </a:rPr>
              <a:t>Procedures</a:t>
            </a:r>
          </a:p>
          <a:p>
            <a:pPr lvl="1"/>
            <a:r>
              <a:rPr lang="en-GB" sz="2000" dirty="0" smtClean="0">
                <a:latin typeface="+mj-lt"/>
                <a:ea typeface="Tahoma" panose="020B0604030504040204" pitchFamily="34" charset="0"/>
                <a:cs typeface="Tahoma" panose="020B0604030504040204" pitchFamily="34" charset="0"/>
              </a:rPr>
              <a:t>Data analysis ,data wrangling and data manipulation</a:t>
            </a:r>
          </a:p>
          <a:p>
            <a:pPr lvl="1"/>
            <a:r>
              <a:rPr lang="en-GB" sz="2000" dirty="0" smtClean="0">
                <a:latin typeface="+mj-lt"/>
                <a:ea typeface="Tahoma" panose="020B0604030504040204" pitchFamily="34" charset="0"/>
                <a:cs typeface="Tahoma" panose="020B0604030504040204" pitchFamily="34" charset="0"/>
              </a:rPr>
              <a:t>Data visualization</a:t>
            </a:r>
          </a:p>
          <a:p>
            <a:pPr lvl="1"/>
            <a:r>
              <a:rPr lang="en-GB" sz="2000" dirty="0" smtClean="0">
                <a:latin typeface="+mj-lt"/>
                <a:ea typeface="Tahoma" panose="020B0604030504040204" pitchFamily="34" charset="0"/>
                <a:cs typeface="Tahoma" panose="020B0604030504040204" pitchFamily="34" charset="0"/>
              </a:rPr>
              <a:t>Machine learning modelling</a:t>
            </a:r>
          </a:p>
          <a:p>
            <a:pPr marL="457200" indent="-457200">
              <a:buFont typeface="+mj-lt"/>
              <a:buAutoNum type="arabicPeriod"/>
            </a:pPr>
            <a:r>
              <a:rPr lang="en-GB" sz="2400" dirty="0" smtClean="0">
                <a:ea typeface="Tahoma" panose="020B0604030504040204" pitchFamily="34" charset="0"/>
                <a:cs typeface="Tahoma" panose="020B0604030504040204" pitchFamily="34" charset="0"/>
              </a:rPr>
              <a:t>Testing</a:t>
            </a:r>
          </a:p>
          <a:p>
            <a:pPr marL="457200" lvl="1" indent="0">
              <a:buNone/>
            </a:pPr>
            <a:r>
              <a:rPr lang="en-GB" sz="2400" dirty="0" smtClean="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2505080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Machine learning modelling.</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3753" y="2191871"/>
            <a:ext cx="5432612" cy="3455893"/>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46346" y="2191871"/>
            <a:ext cx="4981948" cy="3455893"/>
          </a:xfrm>
        </p:spPr>
      </p:pic>
    </p:spTree>
    <p:extLst>
      <p:ext uri="{BB962C8B-B14F-4D97-AF65-F5344CB8AC3E}">
        <p14:creationId xmlns:p14="http://schemas.microsoft.com/office/powerpoint/2010/main" val="25829962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Machine learning modelling.</a:t>
            </a:r>
          </a:p>
        </p:txBody>
      </p:sp>
      <p:sp>
        <p:nvSpPr>
          <p:cNvPr id="3" name="Content Placeholder 2"/>
          <p:cNvSpPr>
            <a:spLocks noGrp="1"/>
          </p:cNvSpPr>
          <p:nvPr>
            <p:ph sz="half" idx="1"/>
          </p:nvPr>
        </p:nvSpPr>
        <p:spPr/>
        <p:txBody>
          <a:bodyPr/>
          <a:lstStyle/>
          <a:p>
            <a:r>
              <a:rPr lang="en-GB" dirty="0"/>
              <a:t>I performed feature engineering on the datasets, removed un-needed data features and created new ones </a:t>
            </a:r>
          </a:p>
          <a:p>
            <a:r>
              <a:rPr lang="en-GB" dirty="0" smtClean="0"/>
              <a:t>Eventually my original datasets reduced to only this features by the right</a:t>
            </a:r>
            <a:endParaRPr lang="en-GB" dirty="0"/>
          </a:p>
        </p:txBody>
      </p:sp>
      <p:pic>
        <p:nvPicPr>
          <p:cNvPr id="5" name="Content Placeholder 4"/>
          <p:cNvPicPr>
            <a:picLocks noGrp="1" noChangeAspect="1"/>
          </p:cNvPicPr>
          <p:nvPr>
            <p:ph sz="half" idx="2"/>
          </p:nvPr>
        </p:nvPicPr>
        <p:blipFill>
          <a:blip r:embed="rId2"/>
          <a:stretch>
            <a:fillRect/>
          </a:stretch>
        </p:blipFill>
        <p:spPr>
          <a:xfrm>
            <a:off x="5654674" y="2407024"/>
            <a:ext cx="5291231" cy="3563470"/>
          </a:xfrm>
          <a:prstGeom prst="rect">
            <a:avLst/>
          </a:prstGeom>
        </p:spPr>
      </p:pic>
    </p:spTree>
    <p:extLst>
      <p:ext uri="{BB962C8B-B14F-4D97-AF65-F5344CB8AC3E}">
        <p14:creationId xmlns:p14="http://schemas.microsoft.com/office/powerpoint/2010/main" val="3024216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Machine learning modelling</a:t>
            </a:r>
            <a:endParaRPr lang="en-GB" dirty="0"/>
          </a:p>
        </p:txBody>
      </p:sp>
      <p:sp>
        <p:nvSpPr>
          <p:cNvPr id="3" name="Content Placeholder 2"/>
          <p:cNvSpPr>
            <a:spLocks noGrp="1"/>
          </p:cNvSpPr>
          <p:nvPr>
            <p:ph idx="1"/>
          </p:nvPr>
        </p:nvSpPr>
        <p:spPr/>
        <p:txBody>
          <a:bodyPr/>
          <a:lstStyle/>
          <a:p>
            <a:r>
              <a:rPr lang="en-GB" dirty="0" smtClean="0"/>
              <a:t>From </a:t>
            </a:r>
            <a:r>
              <a:rPr lang="en-GB" dirty="0" err="1" smtClean="0"/>
              <a:t>sklearn</a:t>
            </a:r>
            <a:r>
              <a:rPr lang="en-GB" dirty="0" smtClean="0"/>
              <a:t>, a machine learning framework </a:t>
            </a:r>
            <a:r>
              <a:rPr lang="en-GB" dirty="0" smtClean="0"/>
              <a:t>I imported logistic regression , random forest </a:t>
            </a:r>
            <a:r>
              <a:rPr lang="en-GB" dirty="0" err="1" smtClean="0"/>
              <a:t>regressor</a:t>
            </a:r>
            <a:r>
              <a:rPr lang="en-GB" dirty="0" smtClean="0"/>
              <a:t> and decision tree </a:t>
            </a:r>
            <a:r>
              <a:rPr lang="en-GB" dirty="0" err="1" smtClean="0"/>
              <a:t>regressor</a:t>
            </a:r>
            <a:endParaRPr lang="en-GB" dirty="0" smtClean="0"/>
          </a:p>
          <a:p>
            <a:r>
              <a:rPr lang="en-GB" dirty="0" smtClean="0"/>
              <a:t>I fitted the train dataset with the different machine learning algorithms</a:t>
            </a:r>
          </a:p>
          <a:p>
            <a:r>
              <a:rPr lang="en-GB" dirty="0" smtClean="0"/>
              <a:t>Then I approached the testing phase</a:t>
            </a:r>
          </a:p>
          <a:p>
            <a:endParaRPr lang="en-GB" dirty="0" smtClean="0"/>
          </a:p>
          <a:p>
            <a:endParaRPr lang="en-GB" dirty="0"/>
          </a:p>
          <a:p>
            <a:endParaRPr lang="en-GB" dirty="0"/>
          </a:p>
        </p:txBody>
      </p:sp>
    </p:spTree>
    <p:extLst>
      <p:ext uri="{BB962C8B-B14F-4D97-AF65-F5344CB8AC3E}">
        <p14:creationId xmlns:p14="http://schemas.microsoft.com/office/powerpoint/2010/main" val="3328018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rgbClr val="002060"/>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t>T</a:t>
            </a:r>
            <a:r>
              <a:rPr lang="en-GB" dirty="0" smtClean="0"/>
              <a:t>esting.</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50187073"/>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a:t>
            </a:r>
            <a:endParaRPr lang="en-GB" dirty="0"/>
          </a:p>
        </p:txBody>
      </p:sp>
      <p:sp>
        <p:nvSpPr>
          <p:cNvPr id="3" name="Content Placeholder 2"/>
          <p:cNvSpPr>
            <a:spLocks noGrp="1"/>
          </p:cNvSpPr>
          <p:nvPr>
            <p:ph idx="1"/>
          </p:nvPr>
        </p:nvSpPr>
        <p:spPr/>
        <p:txBody>
          <a:bodyPr/>
          <a:lstStyle/>
          <a:p>
            <a:r>
              <a:rPr lang="en-GB" dirty="0" smtClean="0"/>
              <a:t>After creating the different machine learning </a:t>
            </a:r>
            <a:r>
              <a:rPr lang="en-GB" dirty="0" smtClean="0"/>
              <a:t>models… I achieved an accuracy of about 72% for the logistic regression model, about 89% for the random forest model and a accuracy of 100% for the decision trees model..</a:t>
            </a:r>
          </a:p>
          <a:p>
            <a:endParaRPr lang="en-GB" dirty="0"/>
          </a:p>
          <a:p>
            <a:r>
              <a:rPr lang="en-GB" dirty="0" smtClean="0"/>
              <a:t>Hence taking the model with the highest accuracy… the decision tress model is used  in detecting fraud.</a:t>
            </a:r>
            <a:endParaRPr lang="en-GB" dirty="0"/>
          </a:p>
        </p:txBody>
      </p:sp>
    </p:spTree>
    <p:extLst>
      <p:ext uri="{BB962C8B-B14F-4D97-AF65-F5344CB8AC3E}">
        <p14:creationId xmlns:p14="http://schemas.microsoft.com/office/powerpoint/2010/main" val="2966803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rgbClr val="00206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A</a:t>
            </a:r>
            <a:r>
              <a:rPr lang="en-GB" dirty="0" smtClean="0"/>
              <a:t>bout</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6457882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this project is about.</a:t>
            </a:r>
            <a:endParaRPr lang="en-GB" dirty="0"/>
          </a:p>
        </p:txBody>
      </p:sp>
      <p:sp>
        <p:nvSpPr>
          <p:cNvPr id="3" name="Content Placeholder 2"/>
          <p:cNvSpPr>
            <a:spLocks noGrp="1"/>
          </p:cNvSpPr>
          <p:nvPr>
            <p:ph sz="half" idx="1"/>
          </p:nvPr>
        </p:nvSpPr>
        <p:spPr>
          <a:xfrm>
            <a:off x="913774" y="2367092"/>
            <a:ext cx="5480822" cy="4683413"/>
          </a:xfrm>
        </p:spPr>
        <p:txBody>
          <a:bodyPr>
            <a:normAutofit fontScale="32500" lnSpcReduction="20000"/>
          </a:bodyPr>
          <a:lstStyle/>
          <a:p>
            <a:pPr>
              <a:lnSpc>
                <a:spcPct val="170000"/>
              </a:lnSpc>
            </a:pPr>
            <a:r>
              <a:rPr lang="en-US" sz="6000" dirty="0" smtClean="0"/>
              <a:t>A machine learning model that predicts whether a transaction is fraudulent or not based on several features of a given data set.</a:t>
            </a:r>
          </a:p>
          <a:p>
            <a:pPr>
              <a:lnSpc>
                <a:spcPct val="170000"/>
              </a:lnSpc>
            </a:pPr>
            <a:r>
              <a:rPr lang="en-US" sz="6000" dirty="0" smtClean="0"/>
              <a:t>In this project, a fraudulent transaction outputs the value 1, and a non fraudulent transaction outputs the value 0.</a:t>
            </a:r>
          </a:p>
          <a:p>
            <a:pPr marL="0" indent="0">
              <a:lnSpc>
                <a:spcPct val="200000"/>
              </a:lnSpc>
              <a:buNone/>
            </a:pPr>
            <a:r>
              <a:rPr lang="en-US" dirty="0" smtClean="0"/>
              <a:t>  </a:t>
            </a:r>
            <a:endParaRPr lang="en-GB"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9212" b="7342"/>
          <a:stretch/>
        </p:blipFill>
        <p:spPr>
          <a:xfrm>
            <a:off x="6785682" y="2536479"/>
            <a:ext cx="4971946" cy="3007013"/>
          </a:xfrm>
        </p:spPr>
      </p:pic>
    </p:spTree>
    <p:extLst>
      <p:ext uri="{BB962C8B-B14F-4D97-AF65-F5344CB8AC3E}">
        <p14:creationId xmlns:p14="http://schemas.microsoft.com/office/powerpoint/2010/main" val="853207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rgbClr val="002060"/>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P</a:t>
            </a:r>
            <a:r>
              <a:rPr lang="en-GB" dirty="0" smtClean="0"/>
              <a:t>rocedures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20219180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 , wrangling and manipulation.</a:t>
            </a:r>
            <a:endParaRPr lang="en-GB" dirty="0"/>
          </a:p>
        </p:txBody>
      </p:sp>
      <p:sp>
        <p:nvSpPr>
          <p:cNvPr id="3" name="Content Placeholder 2"/>
          <p:cNvSpPr>
            <a:spLocks noGrp="1"/>
          </p:cNvSpPr>
          <p:nvPr>
            <p:ph sz="half" idx="1"/>
          </p:nvPr>
        </p:nvSpPr>
        <p:spPr>
          <a:xfrm>
            <a:off x="780424" y="2157543"/>
            <a:ext cx="5334626" cy="3957507"/>
          </a:xfrm>
        </p:spPr>
        <p:txBody>
          <a:bodyPr>
            <a:normAutofit/>
          </a:bodyPr>
          <a:lstStyle/>
          <a:p>
            <a:r>
              <a:rPr lang="en-GB" b="1" dirty="0" smtClean="0"/>
              <a:t>Definitions</a:t>
            </a:r>
          </a:p>
          <a:p>
            <a:pPr lvl="1">
              <a:lnSpc>
                <a:spcPct val="160000"/>
              </a:lnSpc>
            </a:pPr>
            <a:r>
              <a:rPr lang="en-US" b="1" dirty="0"/>
              <a:t>Data analysis</a:t>
            </a:r>
            <a:r>
              <a:rPr lang="en-US" dirty="0"/>
              <a:t> </a:t>
            </a:r>
            <a:r>
              <a:rPr lang="en-US" dirty="0"/>
              <a:t>-</a:t>
            </a:r>
            <a:r>
              <a:rPr lang="en-US" dirty="0" smtClean="0"/>
              <a:t> </a:t>
            </a:r>
            <a:r>
              <a:rPr lang="en-US" dirty="0"/>
              <a:t>the process of cleaning, analyzing, interpreting, and visualizing data to discover valuable insights that drive smarter and more effective business decisions. Data analysis tools are used to extract useful information from business data, and help make the data analysis process easier</a:t>
            </a:r>
            <a:r>
              <a:rPr lang="en-US" dirty="0" smtClean="0"/>
              <a:t>.</a:t>
            </a: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990"/>
          <a:stretch/>
        </p:blipFill>
        <p:spPr>
          <a:xfrm>
            <a:off x="6534150" y="2491834"/>
            <a:ext cx="5209964" cy="3013616"/>
          </a:xfrm>
        </p:spPr>
      </p:pic>
    </p:spTree>
    <p:extLst>
      <p:ext uri="{BB962C8B-B14F-4D97-AF65-F5344CB8AC3E}">
        <p14:creationId xmlns:p14="http://schemas.microsoft.com/office/powerpoint/2010/main" val="289143635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analysis , wrangling and manipulation.</a:t>
            </a:r>
          </a:p>
        </p:txBody>
      </p:sp>
      <p:sp>
        <p:nvSpPr>
          <p:cNvPr id="3" name="Content Placeholder 2"/>
          <p:cNvSpPr>
            <a:spLocks noGrp="1"/>
          </p:cNvSpPr>
          <p:nvPr>
            <p:ph sz="half" idx="1"/>
          </p:nvPr>
        </p:nvSpPr>
        <p:spPr>
          <a:xfrm>
            <a:off x="913774" y="2214694"/>
            <a:ext cx="5106026" cy="4643306"/>
          </a:xfrm>
        </p:spPr>
        <p:txBody>
          <a:bodyPr>
            <a:normAutofit/>
          </a:bodyPr>
          <a:lstStyle/>
          <a:p>
            <a:pPr lvl="1"/>
            <a:r>
              <a:rPr lang="en-US" b="1" dirty="0"/>
              <a:t>Data wrangling</a:t>
            </a:r>
            <a:r>
              <a:rPr lang="en-US" dirty="0"/>
              <a:t>, sometimes referred to as data munging, is the process of transforming and mapping data from one "raw" data form into another format with the intent of making it more appropriate and valuable for a variety of downstream purposes such as analytics</a:t>
            </a:r>
            <a:r>
              <a:rPr lang="en-US" dirty="0" smtClean="0"/>
              <a:t>.</a:t>
            </a:r>
          </a:p>
          <a:p>
            <a:pPr lvl="1"/>
            <a:endParaRPr lang="en-US" dirty="0"/>
          </a:p>
          <a:p>
            <a:pPr lvl="1"/>
            <a:r>
              <a:rPr lang="en-US" b="1" dirty="0"/>
              <a:t>Data manipulation </a:t>
            </a:r>
            <a:r>
              <a:rPr lang="en-US" dirty="0"/>
              <a:t>refers to the process of adjusting data to make it </a:t>
            </a:r>
            <a:r>
              <a:rPr lang="en-US" dirty="0" err="1"/>
              <a:t>organised</a:t>
            </a:r>
            <a:r>
              <a:rPr lang="en-US" dirty="0"/>
              <a:t> and easier to read.</a:t>
            </a:r>
            <a:endParaRPr lang="en-GB" dirty="0"/>
          </a:p>
          <a:p>
            <a:endParaRPr lang="en-GB"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4978"/>
          <a:stretch/>
        </p:blipFill>
        <p:spPr>
          <a:xfrm>
            <a:off x="6419849" y="2339434"/>
            <a:ext cx="5246088" cy="3356515"/>
          </a:xfrm>
        </p:spPr>
      </p:pic>
    </p:spTree>
    <p:extLst>
      <p:ext uri="{BB962C8B-B14F-4D97-AF65-F5344CB8AC3E}">
        <p14:creationId xmlns:p14="http://schemas.microsoft.com/office/powerpoint/2010/main" val="9254223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675" y="618517"/>
            <a:ext cx="10364451" cy="1596177"/>
          </a:xfrm>
        </p:spPr>
        <p:txBody>
          <a:bodyPr/>
          <a:lstStyle/>
          <a:p>
            <a:r>
              <a:rPr lang="en-GB" dirty="0" smtClean="0"/>
              <a:t>DATA ANALYSIS,WRANGLING AND MANIPULATION</a:t>
            </a:r>
            <a:endParaRPr lang="en-GB" dirty="0"/>
          </a:p>
        </p:txBody>
      </p:sp>
      <p:sp>
        <p:nvSpPr>
          <p:cNvPr id="3" name="Content Placeholder 2"/>
          <p:cNvSpPr>
            <a:spLocks noGrp="1"/>
          </p:cNvSpPr>
          <p:nvPr>
            <p:ph idx="1"/>
          </p:nvPr>
        </p:nvSpPr>
        <p:spPr>
          <a:xfrm>
            <a:off x="1058153" y="1828800"/>
            <a:ext cx="10363826" cy="4876800"/>
          </a:xfrm>
        </p:spPr>
        <p:txBody>
          <a:bodyPr>
            <a:noAutofit/>
          </a:bodyPr>
          <a:lstStyle/>
          <a:p>
            <a:pPr marL="0" indent="0">
              <a:buNone/>
            </a:pPr>
            <a:r>
              <a:rPr lang="en-GB" sz="3200" dirty="0" smtClean="0"/>
              <a:t>IN THIS SECTION:</a:t>
            </a:r>
          </a:p>
          <a:p>
            <a:r>
              <a:rPr lang="en-GB" sz="3200" dirty="0" smtClean="0"/>
              <a:t>I </a:t>
            </a:r>
            <a:r>
              <a:rPr lang="en-GB" sz="3200" dirty="0" smtClean="0"/>
              <a:t>performed various and numerous analytical , wrangling and manipulation activities on  my dataset to keep it in the best possible format for efficient usage</a:t>
            </a:r>
            <a:endParaRPr lang="en-GB" sz="3200" dirty="0" smtClean="0"/>
          </a:p>
          <a:p>
            <a:r>
              <a:rPr lang="en-GB" sz="3200" dirty="0" smtClean="0"/>
              <a:t>I </a:t>
            </a:r>
            <a:r>
              <a:rPr lang="en-GB" sz="3200" dirty="0" smtClean="0"/>
              <a:t>GAINED SOME INSIGHTS ON </a:t>
            </a:r>
            <a:r>
              <a:rPr lang="en-GB" sz="3200" dirty="0" smtClean="0"/>
              <a:t>the</a:t>
            </a:r>
            <a:r>
              <a:rPr lang="en-GB" sz="3200" dirty="0" smtClean="0"/>
              <a:t> dataset </a:t>
            </a:r>
            <a:r>
              <a:rPr lang="en-GB" sz="3200" dirty="0" smtClean="0"/>
              <a:t>using</a:t>
            </a:r>
            <a:r>
              <a:rPr lang="en-GB" sz="3200" dirty="0" smtClean="0"/>
              <a:t> some data visualization</a:t>
            </a:r>
            <a:r>
              <a:rPr lang="en-GB" sz="3200" dirty="0" smtClean="0"/>
              <a:t> tools and this will be dwelt upon shortly.</a:t>
            </a:r>
            <a:endParaRPr lang="en-GB" sz="3200" dirty="0" smtClean="0"/>
          </a:p>
          <a:p>
            <a:endParaRPr lang="en-GB" sz="3200" dirty="0" smtClean="0"/>
          </a:p>
        </p:txBody>
      </p:sp>
    </p:spTree>
    <p:extLst>
      <p:ext uri="{BB962C8B-B14F-4D97-AF65-F5344CB8AC3E}">
        <p14:creationId xmlns:p14="http://schemas.microsoft.com/office/powerpoint/2010/main" val="11057021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VISUALIZATION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6837" y="1908924"/>
            <a:ext cx="6364834" cy="3967441"/>
          </a:xfrm>
        </p:spPr>
      </p:pic>
      <p:sp>
        <p:nvSpPr>
          <p:cNvPr id="5" name="TextBox 4"/>
          <p:cNvSpPr txBox="1"/>
          <p:nvPr/>
        </p:nvSpPr>
        <p:spPr>
          <a:xfrm>
            <a:off x="0" y="1964353"/>
            <a:ext cx="5795682" cy="4893647"/>
          </a:xfrm>
          <a:prstGeom prst="rect">
            <a:avLst/>
          </a:prstGeom>
          <a:noFill/>
        </p:spPr>
        <p:txBody>
          <a:bodyPr wrap="square" rtlCol="0">
            <a:spAutoFit/>
          </a:bodyPr>
          <a:lstStyle/>
          <a:p>
            <a:r>
              <a:rPr lang="en-US" sz="2400" dirty="0"/>
              <a:t>Data visualization is </a:t>
            </a:r>
            <a:r>
              <a:rPr lang="en-US" sz="2400" b="1" dirty="0"/>
              <a:t>the graphical representation of information and data</a:t>
            </a:r>
            <a:r>
              <a:rPr lang="en-US" sz="2400" dirty="0"/>
              <a:t>. By using visual elements like charts, graphs, and maps, data visualization tools provide an accessible way to see and understand trends, outliers, and patterns in data</a:t>
            </a:r>
            <a:r>
              <a:rPr lang="en-US" sz="2400" dirty="0" smtClean="0"/>
              <a:t>.</a:t>
            </a:r>
          </a:p>
          <a:p>
            <a:endParaRPr lang="en-US" sz="2400" dirty="0"/>
          </a:p>
          <a:p>
            <a:r>
              <a:rPr lang="en-US" sz="2400" dirty="0" smtClean="0"/>
              <a:t>The main idea behind all the data visualizations is to </a:t>
            </a:r>
            <a:r>
              <a:rPr lang="en-US" sz="2400" dirty="0" smtClean="0"/>
              <a:t>give </a:t>
            </a:r>
            <a:r>
              <a:rPr lang="en-US" sz="2400" dirty="0" smtClean="0"/>
              <a:t>insights </a:t>
            </a:r>
            <a:r>
              <a:rPr lang="en-US" sz="2400" dirty="0" smtClean="0"/>
              <a:t>on the data…</a:t>
            </a:r>
          </a:p>
          <a:p>
            <a:endParaRPr lang="en-GB" sz="2400" dirty="0"/>
          </a:p>
        </p:txBody>
      </p:sp>
    </p:spTree>
    <p:extLst>
      <p:ext uri="{BB962C8B-B14F-4D97-AF65-F5344CB8AC3E}">
        <p14:creationId xmlns:p14="http://schemas.microsoft.com/office/powerpoint/2010/main" val="19983774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434</TotalTime>
  <Words>583</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Tahoma</vt:lpstr>
      <vt:lpstr>Wingdings 3</vt:lpstr>
      <vt:lpstr>Ion</vt:lpstr>
      <vt:lpstr>Fraud Detection</vt:lpstr>
      <vt:lpstr>content</vt:lpstr>
      <vt:lpstr>About</vt:lpstr>
      <vt:lpstr>What this project is about.</vt:lpstr>
      <vt:lpstr>Procedures</vt:lpstr>
      <vt:lpstr>Data analysis , wrangling and manipulation.</vt:lpstr>
      <vt:lpstr>Data analysis , wrangling and manipulation.</vt:lpstr>
      <vt:lpstr>DATA ANALYSIS,WRANGLING AND MANIPULATION</vt:lpstr>
      <vt:lpstr>DATA VISUALIZATION</vt:lpstr>
      <vt:lpstr>An overview of the dataset used.</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 tools</vt:lpstr>
      <vt:lpstr>Machine learning modelling.</vt:lpstr>
      <vt:lpstr>Machine learning modelling.</vt:lpstr>
      <vt:lpstr>Machine learning modelling</vt:lpstr>
      <vt:lpstr>Testing.</vt:lpstr>
      <vt:lpstr>Testing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dc:title>
  <dc:creator>Oladapo Bolarinwa</dc:creator>
  <cp:lastModifiedBy>Oladapo Bolarinwa</cp:lastModifiedBy>
  <cp:revision>38</cp:revision>
  <dcterms:created xsi:type="dcterms:W3CDTF">2021-07-18T09:34:22Z</dcterms:created>
  <dcterms:modified xsi:type="dcterms:W3CDTF">2021-07-22T22:05:43Z</dcterms:modified>
</cp:coreProperties>
</file>