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7" r:id="rId2"/>
    <p:sldId id="258" r:id="rId3"/>
    <p:sldId id="260" r:id="rId4"/>
    <p:sldId id="261" r:id="rId5"/>
    <p:sldId id="262" r:id="rId6"/>
    <p:sldId id="263" r:id="rId7"/>
    <p:sldId id="264" r:id="rId8"/>
    <p:sldId id="265"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470" autoAdjust="0"/>
  </p:normalViewPr>
  <p:slideViewPr>
    <p:cSldViewPr showGuides="1">
      <p:cViewPr varScale="1">
        <p:scale>
          <a:sx n="86" d="100"/>
          <a:sy n="86" d="100"/>
        </p:scale>
        <p:origin x="56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0B08A-74B2-4F8E-970E-27D0B38E4A04}" type="doc">
      <dgm:prSet loTypeId="urn:microsoft.com/office/officeart/2005/8/layout/hProcess9" loCatId="process" qsTypeId="urn:microsoft.com/office/officeart/2005/8/quickstyle/3d1" qsCatId="3D" csTypeId="urn:microsoft.com/office/officeart/2005/8/colors/accent1_2" csCatId="accent1" phldr="1"/>
      <dgm:spPr/>
    </dgm:pt>
    <dgm:pt modelId="{56B1CB74-331F-480F-BDD8-2538D904733B}">
      <dgm:prSet phldrT="[Text]"/>
      <dgm:spPr/>
      <dgm:t>
        <a:bodyPr/>
        <a:lstStyle/>
        <a:p>
          <a:r>
            <a:rPr lang="en-US" dirty="0"/>
            <a:t>Data Extraction</a:t>
          </a:r>
        </a:p>
      </dgm:t>
    </dgm:pt>
    <dgm:pt modelId="{4A6B0AC1-2835-43EC-8B20-4A56B38D7E45}" type="parTrans" cxnId="{904EC5BB-8468-4159-99C7-74567CEA2AED}">
      <dgm:prSet/>
      <dgm:spPr/>
      <dgm:t>
        <a:bodyPr/>
        <a:lstStyle/>
        <a:p>
          <a:endParaRPr lang="en-US"/>
        </a:p>
      </dgm:t>
    </dgm:pt>
    <dgm:pt modelId="{76C40A6D-FC58-480B-8E46-9339CB15AEBE}" type="sibTrans" cxnId="{904EC5BB-8468-4159-99C7-74567CEA2AED}">
      <dgm:prSet/>
      <dgm:spPr/>
      <dgm:t>
        <a:bodyPr/>
        <a:lstStyle/>
        <a:p>
          <a:endParaRPr lang="en-US"/>
        </a:p>
      </dgm:t>
    </dgm:pt>
    <dgm:pt modelId="{2B812579-616C-42B7-8B76-5D3589C8F364}">
      <dgm:prSet phldrT="[Text]"/>
      <dgm:spPr/>
      <dgm:t>
        <a:bodyPr/>
        <a:lstStyle/>
        <a:p>
          <a:r>
            <a:rPr lang="en-US" dirty="0"/>
            <a:t>SVM Classification</a:t>
          </a:r>
        </a:p>
      </dgm:t>
    </dgm:pt>
    <dgm:pt modelId="{0AA983B3-A9D4-4B7D-9AA9-A5620A00A750}" type="parTrans" cxnId="{7B7E7DF1-944D-48B0-B68E-548DD8F45431}">
      <dgm:prSet/>
      <dgm:spPr/>
      <dgm:t>
        <a:bodyPr/>
        <a:lstStyle/>
        <a:p>
          <a:endParaRPr lang="en-US"/>
        </a:p>
      </dgm:t>
    </dgm:pt>
    <dgm:pt modelId="{4B16B2E4-2936-4ECA-8081-1AB4047AF928}" type="sibTrans" cxnId="{7B7E7DF1-944D-48B0-B68E-548DD8F45431}">
      <dgm:prSet/>
      <dgm:spPr/>
      <dgm:t>
        <a:bodyPr/>
        <a:lstStyle/>
        <a:p>
          <a:endParaRPr lang="en-US"/>
        </a:p>
      </dgm:t>
    </dgm:pt>
    <dgm:pt modelId="{0FD32DA2-C521-4C2D-83A4-434636F4DDE0}">
      <dgm:prSet phldrT="[Text]"/>
      <dgm:spPr/>
      <dgm:t>
        <a:bodyPr/>
        <a:lstStyle/>
        <a:p>
          <a:r>
            <a:rPr lang="en-US" dirty="0"/>
            <a:t>Data Testing</a:t>
          </a:r>
        </a:p>
      </dgm:t>
    </dgm:pt>
    <dgm:pt modelId="{89E313D8-8BF9-4FA4-8DD7-96F706246662}" type="parTrans" cxnId="{A84935BA-B68A-4768-958D-A1295C480D69}">
      <dgm:prSet/>
      <dgm:spPr/>
      <dgm:t>
        <a:bodyPr/>
        <a:lstStyle/>
        <a:p>
          <a:endParaRPr lang="en-US"/>
        </a:p>
      </dgm:t>
    </dgm:pt>
    <dgm:pt modelId="{A35167B5-4D87-4EE5-ABE8-B90311D96C22}" type="sibTrans" cxnId="{A84935BA-B68A-4768-958D-A1295C480D69}">
      <dgm:prSet/>
      <dgm:spPr/>
      <dgm:t>
        <a:bodyPr/>
        <a:lstStyle/>
        <a:p>
          <a:endParaRPr lang="en-US"/>
        </a:p>
      </dgm:t>
    </dgm:pt>
    <dgm:pt modelId="{8A7834A2-4F94-4AAA-BC01-F57E8D9C7AFB}" type="pres">
      <dgm:prSet presAssocID="{5370B08A-74B2-4F8E-970E-27D0B38E4A04}" presName="CompostProcess" presStyleCnt="0">
        <dgm:presLayoutVars>
          <dgm:dir/>
          <dgm:resizeHandles val="exact"/>
        </dgm:presLayoutVars>
      </dgm:prSet>
      <dgm:spPr/>
    </dgm:pt>
    <dgm:pt modelId="{F7C1C3E9-7BB4-499D-BC53-75466B0112AC}" type="pres">
      <dgm:prSet presAssocID="{5370B08A-74B2-4F8E-970E-27D0B38E4A04}" presName="arrow" presStyleLbl="bgShp" presStyleIdx="0" presStyleCnt="1"/>
      <dgm:spPr/>
    </dgm:pt>
    <dgm:pt modelId="{15250852-0216-4087-A794-AB26803DF197}" type="pres">
      <dgm:prSet presAssocID="{5370B08A-74B2-4F8E-970E-27D0B38E4A04}" presName="linearProcess" presStyleCnt="0"/>
      <dgm:spPr/>
    </dgm:pt>
    <dgm:pt modelId="{2FD873AE-1A3A-414C-8F52-955412A26602}" type="pres">
      <dgm:prSet presAssocID="{56B1CB74-331F-480F-BDD8-2538D904733B}" presName="textNode" presStyleLbl="node1" presStyleIdx="0" presStyleCnt="3">
        <dgm:presLayoutVars>
          <dgm:bulletEnabled val="1"/>
        </dgm:presLayoutVars>
      </dgm:prSet>
      <dgm:spPr/>
    </dgm:pt>
    <dgm:pt modelId="{46C57951-DC63-49B3-A876-2FDF2004A085}" type="pres">
      <dgm:prSet presAssocID="{76C40A6D-FC58-480B-8E46-9339CB15AEBE}" presName="sibTrans" presStyleCnt="0"/>
      <dgm:spPr/>
    </dgm:pt>
    <dgm:pt modelId="{94FFACA6-C5AE-4D87-A48E-7E7DF6896405}" type="pres">
      <dgm:prSet presAssocID="{2B812579-616C-42B7-8B76-5D3589C8F364}" presName="textNode" presStyleLbl="node1" presStyleIdx="1" presStyleCnt="3">
        <dgm:presLayoutVars>
          <dgm:bulletEnabled val="1"/>
        </dgm:presLayoutVars>
      </dgm:prSet>
      <dgm:spPr/>
    </dgm:pt>
    <dgm:pt modelId="{CAA8A30D-BBF0-4375-A862-524C9DDE64C0}" type="pres">
      <dgm:prSet presAssocID="{4B16B2E4-2936-4ECA-8081-1AB4047AF928}" presName="sibTrans" presStyleCnt="0"/>
      <dgm:spPr/>
    </dgm:pt>
    <dgm:pt modelId="{BC9A7816-9F1A-453D-B737-66578EEF25DD}" type="pres">
      <dgm:prSet presAssocID="{0FD32DA2-C521-4C2D-83A4-434636F4DDE0}" presName="textNode" presStyleLbl="node1" presStyleIdx="2" presStyleCnt="3">
        <dgm:presLayoutVars>
          <dgm:bulletEnabled val="1"/>
        </dgm:presLayoutVars>
      </dgm:prSet>
      <dgm:spPr/>
    </dgm:pt>
  </dgm:ptLst>
  <dgm:cxnLst>
    <dgm:cxn modelId="{824C6301-8420-4D11-AEBC-9468F89F5E8F}" type="presOf" srcId="{2B812579-616C-42B7-8B76-5D3589C8F364}" destId="{94FFACA6-C5AE-4D87-A48E-7E7DF6896405}" srcOrd="0" destOrd="0" presId="urn:microsoft.com/office/officeart/2005/8/layout/hProcess9"/>
    <dgm:cxn modelId="{28C52429-6E2A-45CA-80B4-912F1631A33B}" type="presOf" srcId="{5370B08A-74B2-4F8E-970E-27D0B38E4A04}" destId="{8A7834A2-4F94-4AAA-BC01-F57E8D9C7AFB}" srcOrd="0" destOrd="0" presId="urn:microsoft.com/office/officeart/2005/8/layout/hProcess9"/>
    <dgm:cxn modelId="{A182B262-EB5B-4C9C-96AF-65497EA30AE0}" type="presOf" srcId="{0FD32DA2-C521-4C2D-83A4-434636F4DDE0}" destId="{BC9A7816-9F1A-453D-B737-66578EEF25DD}" srcOrd="0" destOrd="0" presId="urn:microsoft.com/office/officeart/2005/8/layout/hProcess9"/>
    <dgm:cxn modelId="{A84935BA-B68A-4768-958D-A1295C480D69}" srcId="{5370B08A-74B2-4F8E-970E-27D0B38E4A04}" destId="{0FD32DA2-C521-4C2D-83A4-434636F4DDE0}" srcOrd="2" destOrd="0" parTransId="{89E313D8-8BF9-4FA4-8DD7-96F706246662}" sibTransId="{A35167B5-4D87-4EE5-ABE8-B90311D96C22}"/>
    <dgm:cxn modelId="{904EC5BB-8468-4159-99C7-74567CEA2AED}" srcId="{5370B08A-74B2-4F8E-970E-27D0B38E4A04}" destId="{56B1CB74-331F-480F-BDD8-2538D904733B}" srcOrd="0" destOrd="0" parTransId="{4A6B0AC1-2835-43EC-8B20-4A56B38D7E45}" sibTransId="{76C40A6D-FC58-480B-8E46-9339CB15AEBE}"/>
    <dgm:cxn modelId="{722405C0-734B-40F9-8DE6-29B3D1BF9B4C}" type="presOf" srcId="{56B1CB74-331F-480F-BDD8-2538D904733B}" destId="{2FD873AE-1A3A-414C-8F52-955412A26602}" srcOrd="0" destOrd="0" presId="urn:microsoft.com/office/officeart/2005/8/layout/hProcess9"/>
    <dgm:cxn modelId="{7B7E7DF1-944D-48B0-B68E-548DD8F45431}" srcId="{5370B08A-74B2-4F8E-970E-27D0B38E4A04}" destId="{2B812579-616C-42B7-8B76-5D3589C8F364}" srcOrd="1" destOrd="0" parTransId="{0AA983B3-A9D4-4B7D-9AA9-A5620A00A750}" sibTransId="{4B16B2E4-2936-4ECA-8081-1AB4047AF928}"/>
    <dgm:cxn modelId="{13C1C91F-055A-433C-BCDB-A57DBD006398}" type="presParOf" srcId="{8A7834A2-4F94-4AAA-BC01-F57E8D9C7AFB}" destId="{F7C1C3E9-7BB4-499D-BC53-75466B0112AC}" srcOrd="0" destOrd="0" presId="urn:microsoft.com/office/officeart/2005/8/layout/hProcess9"/>
    <dgm:cxn modelId="{67BA1F0F-F9F7-41EF-A127-067237B0BD84}" type="presParOf" srcId="{8A7834A2-4F94-4AAA-BC01-F57E8D9C7AFB}" destId="{15250852-0216-4087-A794-AB26803DF197}" srcOrd="1" destOrd="0" presId="urn:microsoft.com/office/officeart/2005/8/layout/hProcess9"/>
    <dgm:cxn modelId="{8980F8B0-FD20-4CD3-A727-328DC844234F}" type="presParOf" srcId="{15250852-0216-4087-A794-AB26803DF197}" destId="{2FD873AE-1A3A-414C-8F52-955412A26602}" srcOrd="0" destOrd="0" presId="urn:microsoft.com/office/officeart/2005/8/layout/hProcess9"/>
    <dgm:cxn modelId="{DB66BF57-382E-4093-AD45-328EB24DAE50}" type="presParOf" srcId="{15250852-0216-4087-A794-AB26803DF197}" destId="{46C57951-DC63-49B3-A876-2FDF2004A085}" srcOrd="1" destOrd="0" presId="urn:microsoft.com/office/officeart/2005/8/layout/hProcess9"/>
    <dgm:cxn modelId="{7839F83C-B29C-4DBC-9D21-2543D83287DB}" type="presParOf" srcId="{15250852-0216-4087-A794-AB26803DF197}" destId="{94FFACA6-C5AE-4D87-A48E-7E7DF6896405}" srcOrd="2" destOrd="0" presId="urn:microsoft.com/office/officeart/2005/8/layout/hProcess9"/>
    <dgm:cxn modelId="{C69A46B0-F243-47E6-8439-25C38EBC96D3}" type="presParOf" srcId="{15250852-0216-4087-A794-AB26803DF197}" destId="{CAA8A30D-BBF0-4375-A862-524C9DDE64C0}" srcOrd="3" destOrd="0" presId="urn:microsoft.com/office/officeart/2005/8/layout/hProcess9"/>
    <dgm:cxn modelId="{A2CF7B01-B5F4-45AF-9852-5577C855C27E}" type="presParOf" srcId="{15250852-0216-4087-A794-AB26803DF197}" destId="{BC9A7816-9F1A-453D-B737-66578EEF25D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1C3E9-7BB4-499D-BC53-75466B0112AC}">
      <dsp:nvSpPr>
        <dsp:cNvPr id="0" name=""/>
        <dsp:cNvSpPr/>
      </dsp:nvSpPr>
      <dsp:spPr>
        <a:xfrm>
          <a:off x="651509" y="0"/>
          <a:ext cx="7383780" cy="4191000"/>
        </a:xfrm>
        <a:prstGeom prst="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FD873AE-1A3A-414C-8F52-955412A26602}">
      <dsp:nvSpPr>
        <dsp:cNvPr id="0" name=""/>
        <dsp:cNvSpPr/>
      </dsp:nvSpPr>
      <dsp:spPr>
        <a:xfrm>
          <a:off x="5485" y="1257299"/>
          <a:ext cx="2786044" cy="1676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 Extraction</a:t>
          </a:r>
        </a:p>
      </dsp:txBody>
      <dsp:txXfrm>
        <a:off x="87320" y="1339134"/>
        <a:ext cx="2622374" cy="1512730"/>
      </dsp:txXfrm>
    </dsp:sp>
    <dsp:sp modelId="{94FFACA6-C5AE-4D87-A48E-7E7DF6896405}">
      <dsp:nvSpPr>
        <dsp:cNvPr id="0" name=""/>
        <dsp:cNvSpPr/>
      </dsp:nvSpPr>
      <dsp:spPr>
        <a:xfrm>
          <a:off x="2950377" y="1257299"/>
          <a:ext cx="2786044" cy="1676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SVM Classification</a:t>
          </a:r>
        </a:p>
      </dsp:txBody>
      <dsp:txXfrm>
        <a:off x="3032212" y="1339134"/>
        <a:ext cx="2622374" cy="1512730"/>
      </dsp:txXfrm>
    </dsp:sp>
    <dsp:sp modelId="{BC9A7816-9F1A-453D-B737-66578EEF25DD}">
      <dsp:nvSpPr>
        <dsp:cNvPr id="0" name=""/>
        <dsp:cNvSpPr/>
      </dsp:nvSpPr>
      <dsp:spPr>
        <a:xfrm>
          <a:off x="5895270" y="1257299"/>
          <a:ext cx="2786044" cy="1676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 Testing</a:t>
          </a:r>
        </a:p>
      </dsp:txBody>
      <dsp:txXfrm>
        <a:off x="5977105" y="1339134"/>
        <a:ext cx="2622374" cy="15127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4/6/2018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4/6/2018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4/6/2018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4/6/2018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4/6/2018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4/6/2018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4/6/2018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4/6/2018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4/6/2018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7012" y="990600"/>
            <a:ext cx="9753600" cy="1447801"/>
          </a:xfrm>
        </p:spPr>
        <p:txBody>
          <a:bodyPr>
            <a:normAutofit/>
          </a:bodyPr>
          <a:lstStyle/>
          <a:p>
            <a:pPr algn="ctr"/>
            <a:r>
              <a:rPr lang="en-US" dirty="0"/>
              <a:t>Modeling for predicting the </a:t>
            </a:r>
            <a:br>
              <a:rPr lang="en-US" dirty="0"/>
            </a:br>
            <a:r>
              <a:rPr lang="en-US" dirty="0"/>
              <a:t>Remaining Financial representatives </a:t>
            </a:r>
          </a:p>
        </p:txBody>
      </p:sp>
      <p:sp>
        <p:nvSpPr>
          <p:cNvPr id="3" name="Content Placeholder 2"/>
          <p:cNvSpPr>
            <a:spLocks noGrp="1"/>
          </p:cNvSpPr>
          <p:nvPr>
            <p:ph type="subTitle" idx="1"/>
          </p:nvPr>
        </p:nvSpPr>
        <p:spPr>
          <a:xfrm>
            <a:off x="1865312" y="3126202"/>
            <a:ext cx="5981700" cy="2207798"/>
          </a:xfrm>
        </p:spPr>
        <p:txBody>
          <a:bodyPr>
            <a:normAutofit fontScale="47500" lnSpcReduction="20000"/>
          </a:bodyPr>
          <a:lstStyle/>
          <a:p>
            <a:pPr algn="ctr"/>
            <a:r>
              <a:rPr lang="en-US" sz="5900" dirty="0"/>
              <a:t>Team: Wiki</a:t>
            </a:r>
          </a:p>
          <a:p>
            <a:pPr algn="ctr"/>
            <a:endParaRPr lang="en-US" dirty="0"/>
          </a:p>
          <a:p>
            <a:pPr algn="ctr"/>
            <a:r>
              <a:rPr lang="en-US" sz="3800" dirty="0" err="1"/>
              <a:t>Dayeong</a:t>
            </a:r>
            <a:r>
              <a:rPr lang="en-US" sz="3800" dirty="0"/>
              <a:t> An</a:t>
            </a:r>
          </a:p>
          <a:p>
            <a:pPr algn="ctr"/>
            <a:r>
              <a:rPr lang="en-US" sz="3800" dirty="0"/>
              <a:t>Zhou Wu</a:t>
            </a:r>
          </a:p>
          <a:p>
            <a:pPr algn="ctr"/>
            <a:r>
              <a:rPr lang="en-US" sz="3800" dirty="0"/>
              <a:t>Zhou Shen</a:t>
            </a:r>
          </a:p>
          <a:p>
            <a:pPr algn="ctr"/>
            <a:r>
              <a:rPr lang="en-US" sz="3800" dirty="0"/>
              <a:t>Xuyong Yu</a:t>
            </a:r>
          </a:p>
          <a:p>
            <a:pPr algn="ctr"/>
            <a:endParaRPr lang="en-US" sz="3800" dirty="0"/>
          </a:p>
          <a:p>
            <a:pPr algn="ctr"/>
            <a:r>
              <a:rPr lang="en-US" sz="3800" dirty="0"/>
              <a:t>4/6/2018</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altLang="zh-CN" dirty="0"/>
              <a:t>roblem</a:t>
            </a:r>
            <a:r>
              <a:rPr lang="en-US" dirty="0"/>
              <a:t> Statement</a:t>
            </a:r>
          </a:p>
        </p:txBody>
      </p:sp>
      <p:sp>
        <p:nvSpPr>
          <p:cNvPr id="3" name="Content Placeholder 2"/>
          <p:cNvSpPr>
            <a:spLocks noGrp="1"/>
          </p:cNvSpPr>
          <p:nvPr>
            <p:ph idx="1"/>
          </p:nvPr>
        </p:nvSpPr>
        <p:spPr/>
        <p:txBody>
          <a:bodyPr/>
          <a:lstStyle/>
          <a:p>
            <a:r>
              <a:rPr lang="en-US" dirty="0"/>
              <a:t>Problem: P</a:t>
            </a:r>
            <a:r>
              <a:rPr lang="en-US" altLang="zh-CN" dirty="0"/>
              <a:t>redict how many Financial Representatives will remain in the profession</a:t>
            </a:r>
            <a:r>
              <a:rPr lang="en-US" dirty="0"/>
              <a:t>.</a:t>
            </a:r>
          </a:p>
          <a:p>
            <a:r>
              <a:rPr lang="en-US" dirty="0"/>
              <a:t>Language: Python</a:t>
            </a:r>
          </a:p>
          <a:p>
            <a:r>
              <a:rPr lang="en-US" dirty="0"/>
              <a:t>Predicting Method:  SVM (Support Vector Machine)</a:t>
            </a:r>
          </a:p>
          <a:p>
            <a:endParaRPr lang="en-US" dirty="0"/>
          </a:p>
          <a:p>
            <a:endParaRPr lang="en-US" dirty="0"/>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and solution</a:t>
            </a:r>
          </a:p>
        </p:txBody>
      </p:sp>
      <p:sp>
        <p:nvSpPr>
          <p:cNvPr id="3" name="Content Placeholder 2"/>
          <p:cNvSpPr>
            <a:spLocks noGrp="1"/>
          </p:cNvSpPr>
          <p:nvPr>
            <p:ph idx="1"/>
          </p:nvPr>
        </p:nvSpPr>
        <p:spPr/>
        <p:txBody>
          <a:bodyPr>
            <a:normAutofit/>
          </a:bodyPr>
          <a:lstStyle/>
          <a:p>
            <a:r>
              <a:rPr lang="en-US" dirty="0"/>
              <a:t>Ideas:</a:t>
            </a:r>
          </a:p>
          <a:p>
            <a:pPr lvl="1"/>
            <a:r>
              <a:rPr lang="en-US" dirty="0"/>
              <a:t>Apply the first 5 years data for data consistency.  </a:t>
            </a:r>
          </a:p>
          <a:p>
            <a:pPr lvl="1"/>
            <a:r>
              <a:rPr lang="en-US" dirty="0"/>
              <a:t>Predict the situation in next 2 years (6</a:t>
            </a:r>
            <a:r>
              <a:rPr lang="en-US" baseline="30000" dirty="0"/>
              <a:t>th</a:t>
            </a:r>
            <a:r>
              <a:rPr lang="en-US" dirty="0"/>
              <a:t> and 7</a:t>
            </a:r>
            <a:r>
              <a:rPr lang="en-US" baseline="30000" dirty="0"/>
              <a:t>th</a:t>
            </a:r>
            <a:r>
              <a:rPr lang="en-US" dirty="0"/>
              <a:t>) </a:t>
            </a:r>
          </a:p>
          <a:p>
            <a:pPr lvl="1"/>
            <a:r>
              <a:rPr lang="en-US" dirty="0"/>
              <a:t>Improve the accuracy of prediction</a:t>
            </a:r>
          </a:p>
          <a:p>
            <a:pPr marL="365760" lvl="1" indent="0">
              <a:buNone/>
            </a:pPr>
            <a:endParaRPr lang="en-US" dirty="0"/>
          </a:p>
          <a:p>
            <a:r>
              <a:rPr lang="en-US" dirty="0"/>
              <a:t>Steps:</a:t>
            </a:r>
          </a:p>
          <a:p>
            <a:pPr lvl="1"/>
            <a:r>
              <a:rPr lang="en-US" altLang="zh-CN" dirty="0"/>
              <a:t>Data Preprocessing </a:t>
            </a:r>
          </a:p>
          <a:p>
            <a:pPr lvl="1"/>
            <a:r>
              <a:rPr lang="en-US" altLang="zh-CN" dirty="0"/>
              <a:t>Data Extraction</a:t>
            </a:r>
          </a:p>
          <a:p>
            <a:pPr lvl="1"/>
            <a:r>
              <a:rPr lang="en-US" altLang="zh-CN" dirty="0"/>
              <a:t>SVM Classification</a:t>
            </a:r>
          </a:p>
          <a:p>
            <a:pPr lvl="1"/>
            <a:r>
              <a:rPr lang="en-US" altLang="zh-CN" dirty="0"/>
              <a:t>Data Test</a:t>
            </a:r>
          </a:p>
          <a:p>
            <a:pPr lvl="1"/>
            <a:endParaRPr lang="en-US" altLang="zh-CN" dirty="0"/>
          </a:p>
          <a:p>
            <a:pPr marL="365760" lvl="1" indent="0">
              <a:buNone/>
            </a:pPr>
            <a:endParaRPr lang="en-US" altLang="zh-CN"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p>
        </p:txBody>
      </p:sp>
      <p:graphicFrame>
        <p:nvGraphicFramePr>
          <p:cNvPr id="4" name="Content Placeholder 3">
            <a:extLst>
              <a:ext uri="{FF2B5EF4-FFF2-40B4-BE49-F238E27FC236}">
                <a16:creationId xmlns:a16="http://schemas.microsoft.com/office/drawing/2014/main" id="{DEB190F5-2926-42A4-8567-583A416A9CEB}"/>
              </a:ext>
            </a:extLst>
          </p:cNvPr>
          <p:cNvGraphicFramePr>
            <a:graphicFrameLocks noGrp="1"/>
          </p:cNvGraphicFramePr>
          <p:nvPr>
            <p:ph idx="1"/>
            <p:extLst>
              <p:ext uri="{D42A27DB-BD31-4B8C-83A1-F6EECF244321}">
                <p14:modId xmlns:p14="http://schemas.microsoft.com/office/powerpoint/2010/main" val="459546017"/>
              </p:ext>
            </p:extLst>
          </p:nvPr>
        </p:nvGraphicFramePr>
        <p:xfrm>
          <a:off x="1065213" y="1828800"/>
          <a:ext cx="8686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52400"/>
            <a:ext cx="8686801" cy="1066800"/>
          </a:xfrm>
        </p:spPr>
        <p:txBody>
          <a:bodyPr/>
          <a:lstStyle/>
          <a:p>
            <a:r>
              <a:rPr lang="en-US" dirty="0"/>
              <a:t>Procedure</a:t>
            </a:r>
          </a:p>
        </p:txBody>
      </p:sp>
      <p:sp>
        <p:nvSpPr>
          <p:cNvPr id="3" name="Content Placeholder 2"/>
          <p:cNvSpPr>
            <a:spLocks noGrp="1"/>
          </p:cNvSpPr>
          <p:nvPr>
            <p:ph idx="1"/>
          </p:nvPr>
        </p:nvSpPr>
        <p:spPr>
          <a:xfrm>
            <a:off x="1058445" y="1524000"/>
            <a:ext cx="8686801" cy="4191000"/>
          </a:xfrm>
        </p:spPr>
        <p:txBody>
          <a:bodyPr>
            <a:normAutofit lnSpcReduction="10000"/>
          </a:bodyPr>
          <a:lstStyle/>
          <a:p>
            <a:r>
              <a:rPr lang="en-US" b="1" dirty="0"/>
              <a:t>Data Extraction</a:t>
            </a:r>
          </a:p>
          <a:p>
            <a:pPr marL="365760" lvl="1" indent="0">
              <a:buNone/>
            </a:pPr>
            <a:r>
              <a:rPr lang="en-US" dirty="0"/>
              <a:t>Two key issues in this process, one is to extract different data features such as “Client Count", "Lives Credit” and so on. The other one is “Exist Year” information. </a:t>
            </a:r>
          </a:p>
          <a:p>
            <a:pPr marL="365760" lvl="1" indent="0">
              <a:buNone/>
            </a:pPr>
            <a:endParaRPr lang="en-US" dirty="0"/>
          </a:p>
          <a:p>
            <a:r>
              <a:rPr lang="en-US" b="1" dirty="0"/>
              <a:t>SVM Classification</a:t>
            </a:r>
          </a:p>
          <a:p>
            <a:pPr marL="365760" lvl="1" indent="0">
              <a:buNone/>
            </a:pPr>
            <a:r>
              <a:rPr lang="en-US" dirty="0"/>
              <a:t>SVM is applied to train the data. The available data is 12816 FRs, half for training data, half for test data. (after preprocessing) and the rest of the data is used as the test data. </a:t>
            </a:r>
          </a:p>
          <a:p>
            <a:pPr marL="365760" lvl="1" indent="0">
              <a:buNone/>
            </a:pPr>
            <a:endParaRPr lang="en-US" dirty="0"/>
          </a:p>
          <a:p>
            <a:r>
              <a:rPr lang="en-US" b="1" dirty="0"/>
              <a:t>Data Testing</a:t>
            </a:r>
          </a:p>
          <a:p>
            <a:pPr marL="365760" lvl="1" indent="0">
              <a:buNone/>
            </a:pPr>
            <a:r>
              <a:rPr lang="en-US" dirty="0"/>
              <a:t>The test data are used to test the SVM classifier. </a:t>
            </a:r>
          </a:p>
          <a:p>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p>
        </p:txBody>
      </p:sp>
      <p:sp>
        <p:nvSpPr>
          <p:cNvPr id="3" name="Content Placeholder 2"/>
          <p:cNvSpPr>
            <a:spLocks noGrp="1"/>
          </p:cNvSpPr>
          <p:nvPr>
            <p:ph idx="1"/>
          </p:nvPr>
        </p:nvSpPr>
        <p:spPr/>
        <p:txBody>
          <a:bodyPr/>
          <a:lstStyle/>
          <a:p>
            <a:r>
              <a:rPr lang="en-US" dirty="0"/>
              <a:t>Advantage of SVM and Machine Learning</a:t>
            </a:r>
          </a:p>
          <a:p>
            <a:r>
              <a:rPr lang="en-US" dirty="0"/>
              <a:t>Summarize the results</a:t>
            </a:r>
          </a:p>
          <a:p>
            <a:pPr lvl="1"/>
            <a:r>
              <a:rPr lang="en-US" dirty="0"/>
              <a:t>Results are reasonable and acceptable</a:t>
            </a:r>
          </a:p>
          <a:p>
            <a:r>
              <a:rPr lang="en-US" dirty="0"/>
              <a:t>In the future</a:t>
            </a:r>
          </a:p>
          <a:p>
            <a:pPr lvl="1"/>
            <a:r>
              <a:rPr lang="en-US" dirty="0"/>
              <a:t>Import more data to improve the accuracy of prediction</a:t>
            </a:r>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5AA6-01BB-43B6-8D12-349CB7F4213C}"/>
              </a:ext>
            </a:extLst>
          </p:cNvPr>
          <p:cNvSpPr>
            <a:spLocks noGrp="1"/>
          </p:cNvSpPr>
          <p:nvPr>
            <p:ph type="title"/>
          </p:nvPr>
        </p:nvSpPr>
        <p:spPr/>
        <p:txBody>
          <a:bodyPr>
            <a:normAutofit/>
          </a:bodyPr>
          <a:lstStyle/>
          <a:p>
            <a:r>
              <a:rPr lang="en-US" sz="5400" dirty="0"/>
              <a:t>Q&amp;A</a:t>
            </a:r>
          </a:p>
        </p:txBody>
      </p:sp>
      <p:sp>
        <p:nvSpPr>
          <p:cNvPr id="3" name="Content Placeholder 2">
            <a:extLst>
              <a:ext uri="{FF2B5EF4-FFF2-40B4-BE49-F238E27FC236}">
                <a16:creationId xmlns:a16="http://schemas.microsoft.com/office/drawing/2014/main" id="{1A24FBDC-834B-4442-9A0A-E1173616D539}"/>
              </a:ext>
            </a:extLst>
          </p:cNvPr>
          <p:cNvSpPr>
            <a:spLocks noGrp="1"/>
          </p:cNvSpPr>
          <p:nvPr>
            <p:ph idx="1"/>
          </p:nvPr>
        </p:nvSpPr>
        <p:spPr/>
        <p:txBody>
          <a:bodyPr>
            <a:normAutofit/>
          </a:bodyPr>
          <a:lstStyle/>
          <a:p>
            <a:r>
              <a:rPr lang="en-US" sz="4400" dirty="0"/>
              <a:t>Any question ?</a:t>
            </a:r>
          </a:p>
        </p:txBody>
      </p:sp>
    </p:spTree>
    <p:extLst>
      <p:ext uri="{BB962C8B-B14F-4D97-AF65-F5344CB8AC3E}">
        <p14:creationId xmlns:p14="http://schemas.microsoft.com/office/powerpoint/2010/main" val="38148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F882E-A2D9-44F5-8E34-63FAE66F508C}"/>
              </a:ext>
            </a:extLst>
          </p:cNvPr>
          <p:cNvSpPr>
            <a:spLocks noGrp="1"/>
          </p:cNvSpPr>
          <p:nvPr>
            <p:ph idx="1"/>
          </p:nvPr>
        </p:nvSpPr>
        <p:spPr>
          <a:xfrm>
            <a:off x="1751011" y="2743200"/>
            <a:ext cx="8686801" cy="1371600"/>
          </a:xfrm>
        </p:spPr>
        <p:txBody>
          <a:bodyPr>
            <a:normAutofit/>
          </a:bodyPr>
          <a:lstStyle/>
          <a:p>
            <a:pPr marL="45720" indent="0" algn="ctr">
              <a:buNone/>
            </a:pPr>
            <a:r>
              <a:rPr lang="en-US" sz="5400" dirty="0"/>
              <a:t>Thank you!</a:t>
            </a:r>
          </a:p>
        </p:txBody>
      </p:sp>
    </p:spTree>
    <p:extLst>
      <p:ext uri="{BB962C8B-B14F-4D97-AF65-F5344CB8AC3E}">
        <p14:creationId xmlns:p14="http://schemas.microsoft.com/office/powerpoint/2010/main" val="118266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175</TotalTime>
  <Words>229</Words>
  <Application>Microsoft Office PowerPoint</Application>
  <PresentationFormat>Custom</PresentationFormat>
  <Paragraphs>48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宋体</vt:lpstr>
      <vt:lpstr>Arial</vt:lpstr>
      <vt:lpstr>Century Gothic</vt:lpstr>
      <vt:lpstr>Palatino Linotype</vt:lpstr>
      <vt:lpstr>Business strategy presentation</vt:lpstr>
      <vt:lpstr>Modeling for predicting the  Remaining Financial representatives </vt:lpstr>
      <vt:lpstr>Problem Statement</vt:lpstr>
      <vt:lpstr>Idea and solution</vt:lpstr>
      <vt:lpstr>Procedure </vt:lpstr>
      <vt:lpstr>Procedure</vt:lpstr>
      <vt:lpstr>Analysis and Results</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for predicting the  remain of the Financial representatives</dc:title>
  <dc:creator>Xuyong Yu</dc:creator>
  <cp:lastModifiedBy>zhou</cp:lastModifiedBy>
  <cp:revision>15</cp:revision>
  <dcterms:created xsi:type="dcterms:W3CDTF">2018-04-06T20:36:40Z</dcterms:created>
  <dcterms:modified xsi:type="dcterms:W3CDTF">2018-04-07T03:24:17Z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