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12EEA83-1ED7-4BE9-A699-C61992CF4373}">
  <a:tblStyle styleId="{112EEA83-1ED7-4BE9-A699-C61992CF43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D72A714-9A2F-4CF4-B652-AF62AD1FA055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Physionet waveform database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2017 Study on Blood Oxygen </a:t>
            </a:r>
            <a:r>
              <a:rPr lang="en"/>
              <a:t>Variability</a:t>
            </a:r>
            <a:r>
              <a:rPr lang="en"/>
              <a:t> in aging populations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book.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Result: fortunately, no outlier, no null or missing value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Numerical and categorical values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University of Waikato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Doctors are overburdened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:those algorithms; to figure out what kind of mood users in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conclusions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We know it’s possible</a:t>
            </a:r>
            <a:endParaRPr sz="1200"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0" y="744575"/>
            <a:ext cx="91440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C40 - </a:t>
            </a:r>
            <a:r>
              <a:rPr lang="en" sz="3600"/>
              <a:t>Connected Clinical Devices</a:t>
            </a:r>
            <a:endParaRPr sz="3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Final Presentation</a:t>
            </a:r>
            <a:endParaRPr sz="3600"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503050"/>
            <a:ext cx="8520600" cy="12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Ryan Clulo, Sam Norris, Franco Reda, Zhou Shen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Advisor: Dr. Povinelli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Sponsor : Kent Newberry - Direct Supply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/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9950" y="3932801"/>
            <a:ext cx="2684108" cy="121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Solutions: Android</a:t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app’s main purpose is to successfully connect with the pulse oximeter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Pulse oximeter does not follow standard BLE and GATT protocol, and expands on the GATT protocol with an added cryptographic check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App is specifically designed to handle these differences automatically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UUIDs are readable after the check is passed and the data can be displayed and used by our embedded system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ctrTitle"/>
          </p:nvPr>
        </p:nvSpPr>
        <p:spPr>
          <a:xfrm>
            <a:off x="311700" y="423900"/>
            <a:ext cx="8520600" cy="144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Demonstration</a:t>
            </a:r>
            <a:endParaRPr/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964150"/>
            <a:ext cx="1701850" cy="301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0150" y="1958471"/>
            <a:ext cx="1701850" cy="3024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Verification</a:t>
            </a:r>
            <a:endParaRPr/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Device</a:t>
            </a:r>
            <a:r>
              <a:rPr lang="en"/>
              <a:t> connection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Ensuring the device can reliably be connected through our app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 of received data</a:t>
            </a:r>
            <a:endParaRPr/>
          </a:p>
          <a:p>
            <a:pPr indent="-3175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Comparing the data we display on our app with the data display on the pulse oximeter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Precision of pulse oximeters</a:t>
            </a:r>
            <a:endParaRPr/>
          </a:p>
          <a:p>
            <a:pPr indent="-3175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Comparing the data of multiple pulse oximeters to tests their consistency of reporting data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- Data Classification</a:t>
            </a:r>
            <a:endParaRPr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152475"/>
            <a:ext cx="25341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team used excel to statistically analyze the Physionet data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goal was to find a </a:t>
            </a:r>
            <a:r>
              <a:rPr lang="en"/>
              <a:t>correlation</a:t>
            </a:r>
            <a:r>
              <a:rPr lang="en"/>
              <a:t> between the tagged attributes and blood oxygen levels </a:t>
            </a: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7850" y="1152475"/>
            <a:ext cx="5921400" cy="357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- Python Results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1. Load data, detect outlier and check for null or missing values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663" y="2160587"/>
            <a:ext cx="4366276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4663" y="2160575"/>
            <a:ext cx="3857625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/>
        </p:nvSpPr>
        <p:spPr>
          <a:xfrm>
            <a:off x="1203113" y="3774850"/>
            <a:ext cx="278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Training Data</a:t>
            </a:r>
            <a:endParaRPr/>
          </a:p>
        </p:txBody>
      </p:sp>
      <p:sp>
        <p:nvSpPr>
          <p:cNvPr id="145" name="Shape 145"/>
          <p:cNvSpPr txBox="1"/>
          <p:nvPr/>
        </p:nvSpPr>
        <p:spPr>
          <a:xfrm>
            <a:off x="5417600" y="3774850"/>
            <a:ext cx="278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Testing Data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- Python Results</a:t>
            </a:r>
            <a:endParaRPr/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2. Feature Analysis and Engineering - Numerical Value</a:t>
            </a:r>
            <a:endParaRPr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7825" y="1769250"/>
            <a:ext cx="3948350" cy="306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- Python Results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2. Feature Analysis and Engineering - Categorical Value</a:t>
            </a:r>
            <a:endParaRPr/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225" y="1663025"/>
            <a:ext cx="3137675" cy="313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8525" y="1652426"/>
            <a:ext cx="3137675" cy="315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- Python Results</a:t>
            </a:r>
            <a:endParaRPr/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15247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3. Simple modeling and ensemble modeling</a:t>
            </a:r>
            <a:endParaRPr/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6425" y="1775875"/>
            <a:ext cx="4871161" cy="302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- Python Results</a:t>
            </a:r>
            <a:endParaRPr/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4. Prediction for health condition of patients</a:t>
            </a:r>
            <a:endParaRPr/>
          </a:p>
        </p:txBody>
      </p:sp>
      <p:graphicFrame>
        <p:nvGraphicFramePr>
          <p:cNvPr id="174" name="Shape 174"/>
          <p:cNvGraphicFramePr/>
          <p:nvPr/>
        </p:nvGraphicFramePr>
        <p:xfrm>
          <a:off x="2860488" y="178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{0D72A714-9A2F-4CF4-B652-AF62AD1FA055}</a:tableStyleId>
              </a:tblPr>
              <a:tblGrid>
                <a:gridCol w="1784125"/>
                <a:gridCol w="1638875"/>
              </a:tblGrid>
              <a:tr h="397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Sample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>
                    <a:lnL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Health Condition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>
                    <a:lnL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7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010217A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>
                    <a:lnL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>
                    <a:lnL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7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010217B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>
                    <a:lnL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>
                    <a:lnL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7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010217C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>
                    <a:lnL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>
                    <a:lnL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7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010317A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>
                    <a:lnL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>
                    <a:lnL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7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010317B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>
                    <a:lnL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>
                    <a:lnL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7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051216A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>
                    <a:lnL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50800" marL="50800">
                    <a:lnL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- Weka Results</a:t>
            </a:r>
            <a:endParaRPr/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Weka to analyze the data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Decision Trees - Categorical </a:t>
            </a:r>
            <a:r>
              <a:rPr lang="en"/>
              <a:t>Attributes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Linear Regression - Numeric Attributes				</a:t>
            </a:r>
            <a:endParaRPr/>
          </a:p>
          <a:p>
            <a:pPr indent="457200" lvl="0" marL="411480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							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325" y="2413700"/>
            <a:ext cx="4682275" cy="207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4200" y="2289625"/>
            <a:ext cx="3329075" cy="23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5375" y="445025"/>
            <a:ext cx="1015350" cy="101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Outline</a:t>
            </a:r>
            <a:endParaRPr/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Background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Customer Needs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Justification for Design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Prototype</a:t>
            </a:r>
            <a:r>
              <a:rPr lang="en"/>
              <a:t> Demonstration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Experimental Verification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 Results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Legacy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Legacy</a:t>
            </a:r>
            <a:endParaRPr/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Huge potential for Internet of Things in the healthcare market particularly in home health applications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 is very powerful for analyzing large amounts of data collected and </a:t>
            </a:r>
            <a:r>
              <a:rPr lang="en"/>
              <a:t>acquired</a:t>
            </a:r>
            <a:r>
              <a:rPr lang="en"/>
              <a:t> by smart systems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Pulse Oximetry has limited application to predicting other health metrics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Significant room for future senior design teams to continue to develop within this space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95" name="Shape 19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Special Thanks to:</a:t>
            </a:r>
            <a:endParaRPr b="1"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Dr. Tamma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Dr. Povinelli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Kent Newberry &amp; Direct Supply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Tyler Hackbarth &amp; Onkol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172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Background</a:t>
            </a:r>
            <a:endParaRPr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938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an aging population the number of seniors requiring care is increasing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variety of medical devices on the market makes over-complicates the information gathering process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Handling data acquired from modern medical devices distracts doctors and nurses from patient care and is inefficient</a:t>
            </a:r>
            <a:endParaRPr/>
          </a:p>
          <a:p>
            <a: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Direct Supply would like to remove obstacles by gathering all information together via an internet of connected device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Direct Supply wants to understand factors that influence clinical readings and use this information to lead to better living environments and care for elderly individuals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112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Needs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685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Hardware</a:t>
            </a:r>
            <a:endParaRPr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Embedded controller, Direct supply pulse oximeter </a:t>
            </a:r>
            <a:endParaRPr sz="16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</a:t>
            </a:r>
            <a:endParaRPr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Develop app that automate the connection between devices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Use machine learning to analyze correlations in health data</a:t>
            </a:r>
            <a:endParaRPr sz="16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</a:t>
            </a:r>
            <a:endParaRPr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Verify IoT connectivity, secure/accurate transfer of information, and analysis tools</a:t>
            </a:r>
            <a:endParaRPr sz="16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 </a:t>
            </a:r>
            <a:r>
              <a:rPr lang="en"/>
              <a:t>Correlation Experiment</a:t>
            </a:r>
            <a:endParaRPr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Gather data from a variety of sources that shows any trends that appear in data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Needs - Hardware</a:t>
            </a: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6050" y="3208850"/>
            <a:ext cx="1410225" cy="1382925"/>
          </a:xfrm>
          <a:prstGeom prst="rect">
            <a:avLst/>
          </a:prstGeom>
          <a:noFill/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81" name="Shape 81"/>
          <p:cNvGraphicFramePr/>
          <p:nvPr/>
        </p:nvGraphicFramePr>
        <p:xfrm>
          <a:off x="5190025" y="1348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{112EEA83-1ED7-4BE9-A699-C61992CF4373}</a:tableStyleId>
              </a:tblPr>
              <a:tblGrid>
                <a:gridCol w="3642275"/>
              </a:tblGrid>
              <a:tr h="308800"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Hardware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76200" marL="76200">
                    <a:lnL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Raspberry Pi 3 (with </a:t>
                      </a: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pre-installed</a:t>
                      </a: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 Android OS)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76200" marL="76200">
                    <a:lnL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Raspberry Pi 7” Touchscreen Display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76200" marL="76200">
                    <a:lnL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100"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Case for Raspberry Pi 7” Display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76200" marL="76200">
                    <a:lnL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600"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Direct Supply Pulse Oximeter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76200" marL="76200">
                    <a:lnL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389600"/>
            <a:ext cx="4224000" cy="29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 an embedded system to be a smart hub for the IoT network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team chose the Raspberry Pi System for our system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Direct Supply Pulse Oximeter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398700"/>
            <a:ext cx="4819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Customer Needs - Software</a:t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389600"/>
            <a:ext cx="7948800" cy="19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Write software to </a:t>
            </a:r>
            <a:r>
              <a:rPr lang="en" sz="1800"/>
              <a:t>perform</a:t>
            </a:r>
            <a:r>
              <a:rPr lang="en" sz="1800"/>
              <a:t> the following tasks:</a:t>
            </a:r>
            <a:endParaRPr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Interpret Bluetooth protocol and </a:t>
            </a:r>
            <a:r>
              <a:rPr lang="en" sz="1800"/>
              <a:t>implement</a:t>
            </a:r>
            <a:r>
              <a:rPr lang="en" sz="1800"/>
              <a:t> software that networks the embedded smart hub and the pulse oximeter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Display data on the embedded system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Store data in a database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Started scripting with Raspbian and switched to an Android App</a:t>
            </a:r>
            <a:endParaRPr sz="1800"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1038" y="3977001"/>
            <a:ext cx="738423" cy="878807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/>
          <p:nvPr/>
        </p:nvSpPr>
        <p:spPr>
          <a:xfrm>
            <a:off x="3625795" y="4326114"/>
            <a:ext cx="666900" cy="180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6786" y="3792979"/>
            <a:ext cx="1974376" cy="1246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Needs - Machine Learning Experiment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</a:t>
            </a:r>
            <a:r>
              <a:rPr lang="en"/>
              <a:t>esign an experiment for analyzing the relationship between the readings that are taken and factors that could influence the readings.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enough readings to support analysis in relation to factors that could influence the readings.  Analysis of the readings can be done off device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team used SciPy, NumPy and Weka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team gathered information from the Physionet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Sponsor Requirements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3" name="Shape 103"/>
          <p:cNvGraphicFramePr/>
          <p:nvPr/>
        </p:nvGraphicFramePr>
        <p:xfrm>
          <a:off x="2573475" y="13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{0D72A714-9A2F-4CF4-B652-AF62AD1FA055}</a:tableStyleId>
              </a:tblPr>
              <a:tblGrid>
                <a:gridCol w="3001675"/>
                <a:gridCol w="995350"/>
              </a:tblGrid>
              <a:tr h="313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Budget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100%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3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Software on operating system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100%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3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Analyze relationship for data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100%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3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Developing interface for connecting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75%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3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Gather data for correlation experiment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70%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3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Acquire and store data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50%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Issues: Raspbian and Bluetooth </a:t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Started With Raspbian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was the system the previous group used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Development Benefits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</a:t>
            </a:r>
            <a:r>
              <a:rPr lang="en"/>
              <a:t>Gatttool</a:t>
            </a:r>
            <a:r>
              <a:rPr lang="en"/>
              <a:t>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Could discover the device and read the GATT headers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Couldn’t read the attributes which held the device info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Got in touch with local company Onkol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Recommended</a:t>
            </a:r>
            <a:r>
              <a:rPr lang="en"/>
              <a:t> the usage of Android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Minor Incompatibilities between Android on the Pi and our Development environment lead us to display our prototype on a mobile device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