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Proxima Nova"/>
      <p:regular r:id="rId43"/>
      <p:bold r:id="rId44"/>
      <p:italic r:id="rId45"/>
      <p:boldItalic r:id="rId46"/>
    </p:embeddedFont>
    <p:embeddedFont>
      <p:font typeface="Alfa Slab One"/>
      <p:regular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ProximaNova-bold.fntdata"/><Relationship Id="rId21" Type="http://schemas.openxmlformats.org/officeDocument/2006/relationships/slide" Target="slides/slide16.xml"/><Relationship Id="rId43" Type="http://schemas.openxmlformats.org/officeDocument/2006/relationships/font" Target="fonts/ProximaNova-regular.fntdata"/><Relationship Id="rId24" Type="http://schemas.openxmlformats.org/officeDocument/2006/relationships/slide" Target="slides/slide19.xml"/><Relationship Id="rId46" Type="http://schemas.openxmlformats.org/officeDocument/2006/relationships/font" Target="fonts/ProximaNova-boldItalic.fntdata"/><Relationship Id="rId23" Type="http://schemas.openxmlformats.org/officeDocument/2006/relationships/slide" Target="slides/slide18.xml"/><Relationship Id="rId45" Type="http://schemas.openxmlformats.org/officeDocument/2006/relationships/font" Target="fonts/ProximaNov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AlfaSlabOne-regular.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e2dc4d3ec_4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e2dc4d3ec_4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bunch of decisions, a few important.</a:t>
            </a:r>
            <a:endParaRPr/>
          </a:p>
          <a:p>
            <a:pPr indent="0" lvl="0" marL="0" rtl="0" algn="l">
              <a:spcBef>
                <a:spcPts val="0"/>
              </a:spcBef>
              <a:spcAft>
                <a:spcPts val="0"/>
              </a:spcAft>
              <a:buNone/>
            </a:pPr>
            <a:r>
              <a:rPr lang="en"/>
              <a:t>Massive block size: 4KB - 64MB, 64,000 times larger</a:t>
            </a:r>
            <a:endParaRPr/>
          </a:p>
          <a:p>
            <a:pPr indent="0" lvl="0" marL="0" rtl="0" algn="l">
              <a:spcBef>
                <a:spcPts val="0"/>
              </a:spcBef>
              <a:spcAft>
                <a:spcPts val="0"/>
              </a:spcAft>
              <a:buNone/>
            </a:pPr>
            <a:r>
              <a:rPr lang="en"/>
              <a:t>Triple replication </a:t>
            </a:r>
            <a:endParaRPr/>
          </a:p>
          <a:p>
            <a:pPr indent="0" lvl="0" marL="0" rtl="0" algn="l">
              <a:spcBef>
                <a:spcPts val="0"/>
              </a:spcBef>
              <a:spcAft>
                <a:spcPts val="0"/>
              </a:spcAft>
              <a:buNone/>
            </a:pPr>
            <a:r>
              <a:rPr lang="en"/>
              <a:t>Single Master</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e2dc4d3e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e2dc4d3e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Zhou’s part. </a:t>
            </a:r>
            <a:r>
              <a:rPr lang="en"/>
              <a:t>No need for draw, added in animation.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16724e31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16724e31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Zhou. </a:t>
            </a:r>
            <a:r>
              <a:rPr lang="en"/>
              <a:t>No need for draw, added in animation.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e2dc4d3e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e2dc4d3e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Zhou’s part.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e2dc4d3ec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e2dc4d3ec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e2dc4d3e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e2dc4d3e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3 kinds of entities in GFS.</a:t>
            </a:r>
            <a:endParaRPr/>
          </a:p>
          <a:p>
            <a:pPr indent="0" lvl="0" marL="0" rtl="0" algn="l">
              <a:spcBef>
                <a:spcPts val="0"/>
              </a:spcBef>
              <a:spcAft>
                <a:spcPts val="0"/>
              </a:spcAft>
              <a:buNone/>
            </a:pPr>
            <a:r>
              <a:rPr lang="en"/>
              <a:t>Clients can be other computers or computer applications. You can think of clients as the customers of the GFS.</a:t>
            </a:r>
            <a:endParaRPr/>
          </a:p>
          <a:p>
            <a:pPr indent="0" lvl="0" marL="0" rtl="0" algn="l">
              <a:spcBef>
                <a:spcPts val="0"/>
              </a:spcBef>
              <a:spcAft>
                <a:spcPts val="0"/>
              </a:spcAft>
              <a:buNone/>
            </a:pPr>
            <a:r>
              <a:rPr lang="en"/>
              <a:t>The master's duties include maintaining an operation log, which keeps track of the activities of the master's cluster. The master server also keeps track of metadata, which is the information that describes chunks.</a:t>
            </a:r>
            <a:endParaRPr/>
          </a:p>
          <a:p>
            <a:pPr indent="0" lvl="0" marL="0" rtl="0" algn="l">
              <a:spcBef>
                <a:spcPts val="0"/>
              </a:spcBef>
              <a:spcAft>
                <a:spcPts val="0"/>
              </a:spcAft>
              <a:buNone/>
            </a:pPr>
            <a:r>
              <a:rPr lang="en"/>
              <a:t>Chunkservers are responsible for storing the 64-MB file chunks. The chunkservers don't send chunks to the master server. Instead, they send requested chunks directly to the client. The GFS copies every chunk multiple times and stores it on different chunkservers. Each copy is called a replica.</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e2dc4d3ec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e2dc4d3ec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a:p>
            <a:pPr indent="0" lvl="0" marL="0" rtl="0" algn="l">
              <a:spcBef>
                <a:spcPts val="0"/>
              </a:spcBef>
              <a:spcAft>
                <a:spcPts val="0"/>
              </a:spcAft>
              <a:buNone/>
            </a:pPr>
            <a:r>
              <a:rPr lang="en"/>
              <a:t>2.</a:t>
            </a:r>
            <a:endParaRPr/>
          </a:p>
          <a:p>
            <a:pPr indent="-298450" lvl="0" marL="457200" rtl="0" algn="l">
              <a:spcBef>
                <a:spcPts val="0"/>
              </a:spcBef>
              <a:spcAft>
                <a:spcPts val="0"/>
              </a:spcAft>
              <a:buSzPts val="1100"/>
              <a:buChar char="●"/>
            </a:pPr>
            <a:r>
              <a:rPr lang="en"/>
              <a:t>Not consistent. We don’t know which write to keep.</a:t>
            </a:r>
            <a:endParaRPr/>
          </a:p>
          <a:p>
            <a:pPr indent="0" lvl="0" marL="0" rtl="0" algn="l">
              <a:spcBef>
                <a:spcPts val="0"/>
              </a:spcBef>
              <a:spcAft>
                <a:spcPts val="0"/>
              </a:spcAft>
              <a:buNone/>
            </a:pPr>
            <a:r>
              <a:rPr lang="en"/>
              <a:t>3.</a:t>
            </a:r>
            <a:endParaRPr/>
          </a:p>
          <a:p>
            <a:pPr indent="-298450" lvl="0" marL="457200" rtl="0" algn="l">
              <a:spcBef>
                <a:spcPts val="0"/>
              </a:spcBef>
              <a:spcAft>
                <a:spcPts val="0"/>
              </a:spcAft>
              <a:buSzPts val="1100"/>
              <a:buChar char="●"/>
            </a:pPr>
            <a:r>
              <a:rPr lang="en"/>
              <a:t>Primaries determined via a lease from the master</a:t>
            </a:r>
            <a:endParaRPr/>
          </a:p>
          <a:p>
            <a:pPr indent="-298450" lvl="0" marL="457200" rtl="0" algn="l">
              <a:spcBef>
                <a:spcPts val="0"/>
              </a:spcBef>
              <a:spcAft>
                <a:spcPts val="0"/>
              </a:spcAft>
              <a:buSzPts val="1100"/>
              <a:buChar char="●"/>
            </a:pPr>
            <a:r>
              <a:rPr lang="en"/>
              <a:t>Allows the primary to temporary handle operations (usually 1 min, but can be extended)</a:t>
            </a:r>
            <a:endParaRPr/>
          </a:p>
          <a:p>
            <a:pPr indent="-298450" lvl="0" marL="457200" rtl="0" algn="l">
              <a:spcBef>
                <a:spcPts val="0"/>
              </a:spcBef>
              <a:spcAft>
                <a:spcPts val="0"/>
              </a:spcAft>
              <a:buSzPts val="1100"/>
              <a:buChar char="●"/>
            </a:pPr>
            <a:r>
              <a:rPr lang="en"/>
              <a:t>Typcial setup: 1 primary, 2 chunkservers. Can be changed to meet reliability needs.</a:t>
            </a:r>
            <a:endParaRPr/>
          </a:p>
          <a:p>
            <a:pPr indent="0" lvl="0" marL="0" rtl="0" algn="l">
              <a:spcBef>
                <a:spcPts val="0"/>
              </a:spcBef>
              <a:spcAft>
                <a:spcPts val="0"/>
              </a:spcAft>
              <a:buNone/>
            </a:pPr>
            <a:r>
              <a:rPr lang="en"/>
              <a:t>4.</a:t>
            </a:r>
            <a:endParaRPr/>
          </a:p>
          <a:p>
            <a:pPr indent="-298450" lvl="0" marL="457200" rtl="0" algn="l">
              <a:spcBef>
                <a:spcPts val="0"/>
              </a:spcBef>
              <a:spcAft>
                <a:spcPts val="0"/>
              </a:spcAft>
              <a:buSzPts val="1100"/>
              <a:buChar char="●"/>
            </a:pPr>
            <a:r>
              <a:rPr lang="en"/>
              <a:t>Secondaries merely copy the primary</a:t>
            </a:r>
            <a:endParaRPr/>
          </a:p>
          <a:p>
            <a:pPr indent="-298450" lvl="0" marL="457200" rtl="0" algn="l">
              <a:spcBef>
                <a:spcPts val="0"/>
              </a:spcBef>
              <a:spcAft>
                <a:spcPts val="0"/>
              </a:spcAft>
              <a:buSzPts val="1100"/>
              <a:buChar char="●"/>
            </a:pPr>
            <a:r>
              <a:rPr lang="en"/>
              <a:t>The serial order of the primary determines the ground truth</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17bfc3bec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17bfc3bec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roxima Nova"/>
                <a:ea typeface="Proxima Nova"/>
                <a:cs typeface="Proxima Nova"/>
                <a:sym typeface="Proxima Nova"/>
              </a:rPr>
              <a:t>Step 1: Client-Master</a:t>
            </a:r>
            <a:endParaRPr sz="1200">
              <a:latin typeface="Proxima Nova"/>
              <a:ea typeface="Proxima Nova"/>
              <a:cs typeface="Proxima Nova"/>
              <a:sym typeface="Proxima Nova"/>
            </a:endParaRPr>
          </a:p>
          <a:p>
            <a:pPr indent="-304800" lvl="0" marL="457200" rtl="0" algn="l">
              <a:spcBef>
                <a:spcPts val="1600"/>
              </a:spcBef>
              <a:spcAft>
                <a:spcPts val="0"/>
              </a:spcAft>
              <a:buClr>
                <a:srgbClr val="000000"/>
              </a:buClr>
              <a:buSzPts val="1200"/>
              <a:buFont typeface="Proxima Nova"/>
              <a:buChar char="●"/>
            </a:pPr>
            <a:r>
              <a:rPr lang="en" sz="1200">
                <a:latin typeface="Proxima Nova"/>
                <a:ea typeface="Proxima Nova"/>
                <a:cs typeface="Proxima Nova"/>
                <a:sym typeface="Proxima Nova"/>
              </a:rPr>
              <a:t>Client requests locations of chunkservers containing the start of the write</a:t>
            </a:r>
            <a:endParaRPr sz="1200">
              <a:latin typeface="Proxima Nova"/>
              <a:ea typeface="Proxima Nova"/>
              <a:cs typeface="Proxima Nova"/>
              <a:sym typeface="Proxima Nova"/>
            </a:endParaRPr>
          </a:p>
          <a:p>
            <a:pPr indent="-304800" lvl="0" marL="457200" rtl="0" algn="l">
              <a:spcBef>
                <a:spcPts val="0"/>
              </a:spcBef>
              <a:spcAft>
                <a:spcPts val="0"/>
              </a:spcAft>
              <a:buClr>
                <a:srgbClr val="000000"/>
              </a:buClr>
              <a:buSzPts val="1200"/>
              <a:buFont typeface="Proxima Nova"/>
              <a:buChar char="●"/>
            </a:pPr>
            <a:r>
              <a:rPr lang="en" sz="1200">
                <a:latin typeface="Proxima Nova"/>
                <a:ea typeface="Proxima Nova"/>
                <a:cs typeface="Proxima Nova"/>
                <a:sym typeface="Proxima Nova"/>
              </a:rPr>
              <a:t>If needed, master determines a primary via a lease</a:t>
            </a:r>
            <a:r>
              <a:rPr b="1" lang="en" sz="1200">
                <a:latin typeface="Proxima Nova"/>
                <a:ea typeface="Proxima Nova"/>
                <a:cs typeface="Proxima Nova"/>
                <a:sym typeface="Proxima Nova"/>
              </a:rPr>
              <a:t> </a:t>
            </a:r>
            <a:r>
              <a:rPr lang="en" sz="1200">
                <a:latin typeface="Proxima Nova"/>
                <a:ea typeface="Proxima Nova"/>
                <a:cs typeface="Proxima Nova"/>
                <a:sym typeface="Proxima Nova"/>
              </a:rPr>
              <a:t>and then returns chunkserver locations</a:t>
            </a:r>
            <a:endParaRPr sz="1200"/>
          </a:p>
          <a:p>
            <a:pPr indent="0" lvl="0" marL="0" rtl="0" algn="l">
              <a:spcBef>
                <a:spcPts val="1600"/>
              </a:spcBef>
              <a:spcAft>
                <a:spcPts val="0"/>
              </a:spcAft>
              <a:buNone/>
            </a:pPr>
            <a:r>
              <a:rPr lang="en" sz="1200"/>
              <a:t>This is the only direct master involvement other than on error</a:t>
            </a:r>
            <a:endParaRPr sz="1200"/>
          </a:p>
          <a:p>
            <a:pPr indent="0" lvl="0" marL="0" rtl="0" algn="l">
              <a:spcBef>
                <a:spcPts val="0"/>
              </a:spcBef>
              <a:spcAft>
                <a:spcPts val="0"/>
              </a:spcAft>
              <a:buNone/>
            </a:pPr>
            <a:r>
              <a:rPr lang="en" sz="1200">
                <a:latin typeface="Proxima Nova"/>
                <a:ea typeface="Proxima Nova"/>
                <a:cs typeface="Proxima Nova"/>
                <a:sym typeface="Proxima Nova"/>
              </a:rPr>
              <a:t>Step 2: Client-Chunkserver</a:t>
            </a:r>
            <a:endParaRPr sz="1200">
              <a:latin typeface="Proxima Nova"/>
              <a:ea typeface="Proxima Nova"/>
              <a:cs typeface="Proxima Nova"/>
              <a:sym typeface="Proxima Nova"/>
            </a:endParaRPr>
          </a:p>
          <a:p>
            <a:pPr indent="-304800" lvl="0" marL="457200" rtl="0" algn="l">
              <a:spcBef>
                <a:spcPts val="1600"/>
              </a:spcBef>
              <a:spcAft>
                <a:spcPts val="0"/>
              </a:spcAft>
              <a:buSzPts val="1200"/>
              <a:buFont typeface="Proxima Nova"/>
              <a:buChar char="●"/>
            </a:pPr>
            <a:r>
              <a:rPr lang="en" sz="1200">
                <a:latin typeface="Proxima Nova"/>
                <a:ea typeface="Proxima Nova"/>
                <a:cs typeface="Proxima Nova"/>
                <a:sym typeface="Proxima Nova"/>
              </a:rPr>
              <a:t>Data is pipelined and spreads in series</a:t>
            </a:r>
            <a:r>
              <a:rPr lang="en" sz="1200"/>
              <a:t>, bandwidth optimized</a:t>
            </a:r>
            <a:endParaRPr sz="1200"/>
          </a:p>
          <a:p>
            <a:pPr indent="0" lvl="0" marL="0" rtl="0" algn="l">
              <a:spcBef>
                <a:spcPts val="1600"/>
              </a:spcBef>
              <a:spcAft>
                <a:spcPts val="0"/>
              </a:spcAft>
              <a:buNone/>
            </a:pPr>
            <a:r>
              <a:rPr lang="en" sz="1200">
                <a:latin typeface="Proxima Nova"/>
                <a:ea typeface="Proxima Nova"/>
                <a:cs typeface="Proxima Nova"/>
                <a:sym typeface="Proxima Nova"/>
              </a:rPr>
              <a:t>Step 3: Primary</a:t>
            </a:r>
            <a:endParaRPr sz="1200">
              <a:latin typeface="Proxima Nova"/>
              <a:ea typeface="Proxima Nova"/>
              <a:cs typeface="Proxima Nova"/>
              <a:sym typeface="Proxima Nova"/>
            </a:endParaRPr>
          </a:p>
          <a:p>
            <a:pPr indent="-304800" lvl="0" marL="457200" rtl="0" algn="l">
              <a:spcBef>
                <a:spcPts val="1600"/>
              </a:spcBef>
              <a:spcAft>
                <a:spcPts val="0"/>
              </a:spcAft>
              <a:buSzPts val="1200"/>
              <a:buFont typeface="Proxima Nova"/>
              <a:buChar char="●"/>
            </a:pPr>
            <a:r>
              <a:rPr lang="en" sz="1200">
                <a:latin typeface="Proxima Nova"/>
                <a:ea typeface="Proxima Nova"/>
                <a:cs typeface="Proxima Nova"/>
                <a:sym typeface="Proxima Nova"/>
              </a:rPr>
              <a:t>Primary appends the target chunk in its own serial order</a:t>
            </a:r>
            <a:endParaRPr sz="1200"/>
          </a:p>
          <a:p>
            <a:pPr indent="0" lvl="0" marL="0" rtl="0" algn="l">
              <a:spcBef>
                <a:spcPts val="1600"/>
              </a:spcBef>
              <a:spcAft>
                <a:spcPts val="0"/>
              </a:spcAft>
              <a:buNone/>
            </a:pPr>
            <a:r>
              <a:rPr lang="en" sz="1200">
                <a:latin typeface="Proxima Nova"/>
                <a:ea typeface="Proxima Nova"/>
                <a:cs typeface="Proxima Nova"/>
                <a:sym typeface="Proxima Nova"/>
              </a:rPr>
              <a:t>Step 4: Primary-Secondary</a:t>
            </a:r>
            <a:endParaRPr sz="1200">
              <a:latin typeface="Proxima Nova"/>
              <a:ea typeface="Proxima Nova"/>
              <a:cs typeface="Proxima Nova"/>
              <a:sym typeface="Proxima Nova"/>
            </a:endParaRPr>
          </a:p>
          <a:p>
            <a:pPr indent="-304800" lvl="0" marL="457200" rtl="0" algn="l">
              <a:spcBef>
                <a:spcPts val="1600"/>
              </a:spcBef>
              <a:spcAft>
                <a:spcPts val="0"/>
              </a:spcAft>
              <a:buSzPts val="1200"/>
              <a:buFont typeface="Proxima Nova"/>
              <a:buChar char="●"/>
            </a:pPr>
            <a:r>
              <a:rPr lang="en" sz="1200">
                <a:latin typeface="Proxima Nova"/>
                <a:ea typeface="Proxima Nova"/>
                <a:cs typeface="Proxima Nova"/>
                <a:sym typeface="Proxima Nova"/>
              </a:rPr>
              <a:t>Primary forwards request to secondaries</a:t>
            </a:r>
            <a:endParaRPr sz="1200">
              <a:latin typeface="Proxima Nova"/>
              <a:ea typeface="Proxima Nova"/>
              <a:cs typeface="Proxima Nova"/>
              <a:sym typeface="Proxima Nova"/>
            </a:endParaRPr>
          </a:p>
          <a:p>
            <a:pPr indent="0" lvl="0" marL="0" rtl="0" algn="l">
              <a:spcBef>
                <a:spcPts val="1600"/>
              </a:spcBef>
              <a:spcAft>
                <a:spcPts val="0"/>
              </a:spcAft>
              <a:buNone/>
            </a:pPr>
            <a:r>
              <a:rPr lang="en" sz="1200">
                <a:latin typeface="Proxima Nova"/>
                <a:ea typeface="Proxima Nova"/>
                <a:cs typeface="Proxima Nova"/>
                <a:sym typeface="Proxima Nova"/>
              </a:rPr>
              <a:t>Step 5: Errors</a:t>
            </a:r>
            <a:endParaRPr sz="1200">
              <a:latin typeface="Proxima Nova"/>
              <a:ea typeface="Proxima Nova"/>
              <a:cs typeface="Proxima Nova"/>
              <a:sym typeface="Proxima Nova"/>
            </a:endParaRPr>
          </a:p>
          <a:p>
            <a:pPr indent="-304800" lvl="0" marL="457200" rtl="0" algn="l">
              <a:spcBef>
                <a:spcPts val="1600"/>
              </a:spcBef>
              <a:spcAft>
                <a:spcPts val="0"/>
              </a:spcAft>
              <a:buSzPts val="1200"/>
              <a:buFont typeface="Proxima Nova"/>
              <a:buChar char="●"/>
            </a:pPr>
            <a:r>
              <a:rPr lang="en" sz="1200">
                <a:latin typeface="Proxima Nova"/>
                <a:ea typeface="Proxima Nova"/>
                <a:cs typeface="Proxima Nova"/>
                <a:sym typeface="Proxima Nova"/>
              </a:rPr>
              <a:t>Primary returns errors if any</a:t>
            </a:r>
            <a:endParaRPr sz="1200">
              <a:latin typeface="Proxima Nova"/>
              <a:ea typeface="Proxima Nova"/>
              <a:cs typeface="Proxima Nova"/>
              <a:sym typeface="Proxima Nova"/>
            </a:endParaRPr>
          </a:p>
          <a:p>
            <a:pPr indent="-304800" lvl="0" marL="457200" rtl="0" algn="l">
              <a:spcBef>
                <a:spcPts val="0"/>
              </a:spcBef>
              <a:spcAft>
                <a:spcPts val="0"/>
              </a:spcAft>
              <a:buSzPts val="1200"/>
              <a:buFont typeface="Proxima Nova"/>
              <a:buChar char="●"/>
            </a:pPr>
            <a:r>
              <a:rPr lang="en" sz="1200">
                <a:latin typeface="Proxima Nova"/>
                <a:ea typeface="Proxima Nova"/>
                <a:cs typeface="Proxima Nova"/>
                <a:sym typeface="Proxima Nova"/>
              </a:rPr>
              <a:t>In case of an error:</a:t>
            </a:r>
            <a:endParaRPr sz="1200">
              <a:latin typeface="Proxima Nova"/>
              <a:ea typeface="Proxima Nova"/>
              <a:cs typeface="Proxima Nova"/>
              <a:sym typeface="Proxima Nova"/>
            </a:endParaRPr>
          </a:p>
          <a:p>
            <a:pPr indent="-304800" lvl="1" marL="914400" rtl="0" algn="l">
              <a:spcBef>
                <a:spcPts val="0"/>
              </a:spcBef>
              <a:spcAft>
                <a:spcPts val="0"/>
              </a:spcAft>
              <a:buSzPts val="1200"/>
              <a:buFont typeface="Proxima Nova"/>
              <a:buChar char="○"/>
            </a:pPr>
            <a:r>
              <a:rPr lang="en" sz="1200">
                <a:latin typeface="Proxima Nova"/>
                <a:ea typeface="Proxima Nova"/>
                <a:cs typeface="Proxima Nova"/>
                <a:sym typeface="Proxima Nova"/>
              </a:rPr>
              <a:t>Resend data</a:t>
            </a:r>
            <a:endParaRPr sz="1200">
              <a:latin typeface="Proxima Nova"/>
              <a:ea typeface="Proxima Nova"/>
              <a:cs typeface="Proxima Nova"/>
              <a:sym typeface="Proxima Nova"/>
            </a:endParaRPr>
          </a:p>
          <a:p>
            <a:pPr indent="-304800" lvl="1" marL="914400" rtl="0" algn="l">
              <a:spcBef>
                <a:spcPts val="0"/>
              </a:spcBef>
              <a:spcAft>
                <a:spcPts val="0"/>
              </a:spcAft>
              <a:buSzPts val="1200"/>
              <a:buFont typeface="Proxima Nova"/>
              <a:buChar char="○"/>
            </a:pPr>
            <a:r>
              <a:rPr lang="en" sz="1200">
                <a:latin typeface="Proxima Nova"/>
                <a:ea typeface="Proxima Nova"/>
                <a:cs typeface="Proxima Nova"/>
                <a:sym typeface="Proxima Nova"/>
              </a:rPr>
              <a:t>New replicas</a:t>
            </a:r>
            <a:endParaRPr sz="1200"/>
          </a:p>
          <a:p>
            <a:pPr indent="-304800" lvl="1" marL="914400" rtl="0" algn="l">
              <a:lnSpc>
                <a:spcPct val="100000"/>
              </a:lnSpc>
              <a:spcBef>
                <a:spcPts val="0"/>
              </a:spcBef>
              <a:spcAft>
                <a:spcPts val="0"/>
              </a:spcAft>
              <a:buSzPts val="1200"/>
              <a:buFont typeface="Proxima Nova"/>
              <a:buChar char="○"/>
            </a:pPr>
            <a:r>
              <a:t/>
            </a:r>
            <a:endParaRPr sz="1200">
              <a:latin typeface="Proxima Nova"/>
              <a:ea typeface="Proxima Nova"/>
              <a:cs typeface="Proxima Nova"/>
              <a:sym typeface="Proxima Nov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17bfc3bec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17bfc3bec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Proxima Nova"/>
                <a:ea typeface="Proxima Nova"/>
                <a:cs typeface="Proxima Nova"/>
                <a:sym typeface="Proxima Nova"/>
              </a:rPr>
              <a:t>Step 1: Client-Master</a:t>
            </a:r>
            <a:endParaRPr sz="1200">
              <a:latin typeface="Proxima Nova"/>
              <a:ea typeface="Proxima Nova"/>
              <a:cs typeface="Proxima Nova"/>
              <a:sym typeface="Proxima Nova"/>
            </a:endParaRPr>
          </a:p>
          <a:p>
            <a:pPr indent="-304800" lvl="0" marL="457200" rtl="0" algn="l">
              <a:lnSpc>
                <a:spcPct val="100000"/>
              </a:lnSpc>
              <a:spcBef>
                <a:spcPts val="1600"/>
              </a:spcBef>
              <a:spcAft>
                <a:spcPts val="0"/>
              </a:spcAft>
              <a:buClr>
                <a:srgbClr val="000000"/>
              </a:buClr>
              <a:buSzPts val="1200"/>
              <a:buFont typeface="Proxima Nova"/>
              <a:buChar char="●"/>
            </a:pPr>
            <a:r>
              <a:rPr lang="en" sz="1200">
                <a:latin typeface="Proxima Nova"/>
                <a:ea typeface="Proxima Nova"/>
                <a:cs typeface="Proxima Nova"/>
                <a:sym typeface="Proxima Nova"/>
              </a:rPr>
              <a:t>Client requests locations of chunkservers containing the start of the write</a:t>
            </a:r>
            <a:endParaRPr sz="1200">
              <a:latin typeface="Proxima Nova"/>
              <a:ea typeface="Proxima Nova"/>
              <a:cs typeface="Proxima Nova"/>
              <a:sym typeface="Proxima Nova"/>
            </a:endParaRPr>
          </a:p>
          <a:p>
            <a:pPr indent="-304800" lvl="0" marL="457200" rtl="0" algn="l">
              <a:lnSpc>
                <a:spcPct val="100000"/>
              </a:lnSpc>
              <a:spcBef>
                <a:spcPts val="0"/>
              </a:spcBef>
              <a:spcAft>
                <a:spcPts val="0"/>
              </a:spcAft>
              <a:buClr>
                <a:srgbClr val="000000"/>
              </a:buClr>
              <a:buSzPts val="1200"/>
              <a:buFont typeface="Proxima Nova"/>
              <a:buChar char="●"/>
            </a:pPr>
            <a:r>
              <a:rPr lang="en" sz="1200">
                <a:latin typeface="Proxima Nova"/>
                <a:ea typeface="Proxima Nova"/>
                <a:cs typeface="Proxima Nova"/>
                <a:sym typeface="Proxima Nova"/>
              </a:rPr>
              <a:t>If needed, master determines a primary via a lease</a:t>
            </a:r>
            <a:r>
              <a:rPr b="1" lang="en" sz="1200">
                <a:latin typeface="Proxima Nova"/>
                <a:ea typeface="Proxima Nova"/>
                <a:cs typeface="Proxima Nova"/>
                <a:sym typeface="Proxima Nova"/>
              </a:rPr>
              <a:t> </a:t>
            </a:r>
            <a:r>
              <a:rPr lang="en" sz="1200">
                <a:latin typeface="Proxima Nova"/>
                <a:ea typeface="Proxima Nova"/>
                <a:cs typeface="Proxima Nova"/>
                <a:sym typeface="Proxima Nova"/>
              </a:rPr>
              <a:t>and then returns chunkserver locations</a:t>
            </a:r>
            <a:endParaRPr sz="1200"/>
          </a:p>
          <a:p>
            <a:pPr indent="0" lvl="0" marL="0" rtl="0" algn="l">
              <a:lnSpc>
                <a:spcPct val="100000"/>
              </a:lnSpc>
              <a:spcBef>
                <a:spcPts val="1600"/>
              </a:spcBef>
              <a:spcAft>
                <a:spcPts val="0"/>
              </a:spcAft>
              <a:buNone/>
            </a:pPr>
            <a:r>
              <a:rPr lang="en" sz="1200"/>
              <a:t>This is the only direct master involvement other than on error</a:t>
            </a:r>
            <a:endParaRPr sz="1200"/>
          </a:p>
          <a:p>
            <a:pPr indent="0" lvl="0" marL="0" rtl="0" algn="l">
              <a:lnSpc>
                <a:spcPct val="100000"/>
              </a:lnSpc>
              <a:spcBef>
                <a:spcPts val="0"/>
              </a:spcBef>
              <a:spcAft>
                <a:spcPts val="0"/>
              </a:spcAft>
              <a:buNone/>
            </a:pPr>
            <a:r>
              <a:rPr lang="en" sz="1200">
                <a:latin typeface="Proxima Nova"/>
                <a:ea typeface="Proxima Nova"/>
                <a:cs typeface="Proxima Nova"/>
                <a:sym typeface="Proxima Nova"/>
              </a:rPr>
              <a:t>Step 2: Client-Chunkserver</a:t>
            </a:r>
            <a:endParaRPr sz="1200">
              <a:latin typeface="Proxima Nova"/>
              <a:ea typeface="Proxima Nova"/>
              <a:cs typeface="Proxima Nova"/>
              <a:sym typeface="Proxima Nova"/>
            </a:endParaRPr>
          </a:p>
          <a:p>
            <a:pPr indent="-304800" lvl="0" marL="457200" rtl="0" algn="l">
              <a:lnSpc>
                <a:spcPct val="100000"/>
              </a:lnSpc>
              <a:spcBef>
                <a:spcPts val="1600"/>
              </a:spcBef>
              <a:spcAft>
                <a:spcPts val="0"/>
              </a:spcAft>
              <a:buSzPts val="1200"/>
              <a:buFont typeface="Proxima Nova"/>
              <a:buChar char="●"/>
            </a:pPr>
            <a:r>
              <a:rPr lang="en" sz="1200">
                <a:latin typeface="Proxima Nova"/>
                <a:ea typeface="Proxima Nova"/>
                <a:cs typeface="Proxima Nova"/>
                <a:sym typeface="Proxima Nova"/>
              </a:rPr>
              <a:t>Data is pipelined and spreads in series</a:t>
            </a:r>
            <a:r>
              <a:rPr lang="en" sz="1200"/>
              <a:t>, bandwidth optimized</a:t>
            </a:r>
            <a:endParaRPr sz="1200"/>
          </a:p>
          <a:p>
            <a:pPr indent="0" lvl="0" marL="0" rtl="0" algn="l">
              <a:lnSpc>
                <a:spcPct val="100000"/>
              </a:lnSpc>
              <a:spcBef>
                <a:spcPts val="1600"/>
              </a:spcBef>
              <a:spcAft>
                <a:spcPts val="0"/>
              </a:spcAft>
              <a:buNone/>
            </a:pPr>
            <a:r>
              <a:rPr lang="en" sz="1200">
                <a:latin typeface="Proxima Nova"/>
                <a:ea typeface="Proxima Nova"/>
                <a:cs typeface="Proxima Nova"/>
                <a:sym typeface="Proxima Nova"/>
              </a:rPr>
              <a:t>Step 3: Primary</a:t>
            </a:r>
            <a:endParaRPr sz="1200">
              <a:latin typeface="Proxima Nova"/>
              <a:ea typeface="Proxima Nova"/>
              <a:cs typeface="Proxima Nova"/>
              <a:sym typeface="Proxima Nova"/>
            </a:endParaRPr>
          </a:p>
          <a:p>
            <a:pPr indent="-304800" lvl="0" marL="457200" rtl="0" algn="l">
              <a:lnSpc>
                <a:spcPct val="100000"/>
              </a:lnSpc>
              <a:spcBef>
                <a:spcPts val="1600"/>
              </a:spcBef>
              <a:spcAft>
                <a:spcPts val="0"/>
              </a:spcAft>
              <a:buSzPts val="1200"/>
              <a:buFont typeface="Proxima Nova"/>
              <a:buChar char="●"/>
            </a:pPr>
            <a:r>
              <a:rPr lang="en" sz="1200">
                <a:latin typeface="Proxima Nova"/>
                <a:ea typeface="Proxima Nova"/>
                <a:cs typeface="Proxima Nova"/>
                <a:sym typeface="Proxima Nova"/>
              </a:rPr>
              <a:t>Primary appends the target chunk in its own serial order</a:t>
            </a:r>
            <a:endParaRPr sz="1200"/>
          </a:p>
          <a:p>
            <a:pPr indent="0" lvl="0" marL="0" rtl="0" algn="l">
              <a:lnSpc>
                <a:spcPct val="100000"/>
              </a:lnSpc>
              <a:spcBef>
                <a:spcPts val="1600"/>
              </a:spcBef>
              <a:spcAft>
                <a:spcPts val="0"/>
              </a:spcAft>
              <a:buNone/>
            </a:pPr>
            <a:r>
              <a:rPr lang="en" sz="1200">
                <a:latin typeface="Proxima Nova"/>
                <a:ea typeface="Proxima Nova"/>
                <a:cs typeface="Proxima Nova"/>
                <a:sym typeface="Proxima Nova"/>
              </a:rPr>
              <a:t>Step 4: Primary-Secondary</a:t>
            </a:r>
            <a:endParaRPr sz="1200">
              <a:latin typeface="Proxima Nova"/>
              <a:ea typeface="Proxima Nova"/>
              <a:cs typeface="Proxima Nova"/>
              <a:sym typeface="Proxima Nova"/>
            </a:endParaRPr>
          </a:p>
          <a:p>
            <a:pPr indent="-304800" lvl="0" marL="457200" rtl="0" algn="l">
              <a:lnSpc>
                <a:spcPct val="100000"/>
              </a:lnSpc>
              <a:spcBef>
                <a:spcPts val="1600"/>
              </a:spcBef>
              <a:spcAft>
                <a:spcPts val="0"/>
              </a:spcAft>
              <a:buSzPts val="1200"/>
              <a:buFont typeface="Proxima Nova"/>
              <a:buChar char="●"/>
            </a:pPr>
            <a:r>
              <a:rPr lang="en" sz="1200">
                <a:latin typeface="Proxima Nova"/>
                <a:ea typeface="Proxima Nova"/>
                <a:cs typeface="Proxima Nova"/>
                <a:sym typeface="Proxima Nova"/>
              </a:rPr>
              <a:t>Primary forwards request to secondaries</a:t>
            </a:r>
            <a:endParaRPr sz="1200">
              <a:latin typeface="Proxima Nova"/>
              <a:ea typeface="Proxima Nova"/>
              <a:cs typeface="Proxima Nova"/>
              <a:sym typeface="Proxima Nova"/>
            </a:endParaRPr>
          </a:p>
          <a:p>
            <a:pPr indent="0" lvl="0" marL="0" rtl="0" algn="l">
              <a:lnSpc>
                <a:spcPct val="100000"/>
              </a:lnSpc>
              <a:spcBef>
                <a:spcPts val="1600"/>
              </a:spcBef>
              <a:spcAft>
                <a:spcPts val="0"/>
              </a:spcAft>
              <a:buNone/>
            </a:pPr>
            <a:r>
              <a:rPr lang="en" sz="1200">
                <a:latin typeface="Proxima Nova"/>
                <a:ea typeface="Proxima Nova"/>
                <a:cs typeface="Proxima Nova"/>
                <a:sym typeface="Proxima Nova"/>
              </a:rPr>
              <a:t>Step 5: Errors</a:t>
            </a:r>
            <a:endParaRPr sz="1200">
              <a:latin typeface="Proxima Nova"/>
              <a:ea typeface="Proxima Nova"/>
              <a:cs typeface="Proxima Nova"/>
              <a:sym typeface="Proxima Nova"/>
            </a:endParaRPr>
          </a:p>
          <a:p>
            <a:pPr indent="-304800" lvl="0" marL="457200" rtl="0" algn="l">
              <a:lnSpc>
                <a:spcPct val="100000"/>
              </a:lnSpc>
              <a:spcBef>
                <a:spcPts val="1600"/>
              </a:spcBef>
              <a:spcAft>
                <a:spcPts val="0"/>
              </a:spcAft>
              <a:buSzPts val="1200"/>
              <a:buFont typeface="Proxima Nova"/>
              <a:buChar char="●"/>
            </a:pPr>
            <a:r>
              <a:rPr lang="en" sz="1200">
                <a:latin typeface="Proxima Nova"/>
                <a:ea typeface="Proxima Nova"/>
                <a:cs typeface="Proxima Nova"/>
                <a:sym typeface="Proxima Nova"/>
              </a:rPr>
              <a:t>Primary returns errors if any</a:t>
            </a:r>
            <a:endParaRPr sz="1200">
              <a:latin typeface="Proxima Nova"/>
              <a:ea typeface="Proxima Nova"/>
              <a:cs typeface="Proxima Nova"/>
              <a:sym typeface="Proxima Nova"/>
            </a:endParaRPr>
          </a:p>
          <a:p>
            <a:pPr indent="-304800" lvl="0" marL="457200" rtl="0" algn="l">
              <a:lnSpc>
                <a:spcPct val="100000"/>
              </a:lnSpc>
              <a:spcBef>
                <a:spcPts val="0"/>
              </a:spcBef>
              <a:spcAft>
                <a:spcPts val="0"/>
              </a:spcAft>
              <a:buSzPts val="1200"/>
              <a:buFont typeface="Proxima Nova"/>
              <a:buChar char="●"/>
            </a:pPr>
            <a:r>
              <a:rPr lang="en" sz="1200">
                <a:latin typeface="Proxima Nova"/>
                <a:ea typeface="Proxima Nova"/>
                <a:cs typeface="Proxima Nova"/>
                <a:sym typeface="Proxima Nova"/>
              </a:rPr>
              <a:t>In case of an error:</a:t>
            </a:r>
            <a:endParaRPr sz="1200">
              <a:latin typeface="Proxima Nova"/>
              <a:ea typeface="Proxima Nova"/>
              <a:cs typeface="Proxima Nova"/>
              <a:sym typeface="Proxima Nova"/>
            </a:endParaRPr>
          </a:p>
          <a:p>
            <a:pPr indent="-304800" lvl="1" marL="914400" rtl="0" algn="l">
              <a:lnSpc>
                <a:spcPct val="100000"/>
              </a:lnSpc>
              <a:spcBef>
                <a:spcPts val="0"/>
              </a:spcBef>
              <a:spcAft>
                <a:spcPts val="0"/>
              </a:spcAft>
              <a:buSzPts val="1200"/>
              <a:buFont typeface="Proxima Nova"/>
              <a:buChar char="○"/>
            </a:pPr>
            <a:r>
              <a:rPr lang="en" sz="1200">
                <a:latin typeface="Proxima Nova"/>
                <a:ea typeface="Proxima Nova"/>
                <a:cs typeface="Proxima Nova"/>
                <a:sym typeface="Proxima Nova"/>
              </a:rPr>
              <a:t>Resend data</a:t>
            </a:r>
            <a:endParaRPr sz="1200">
              <a:latin typeface="Proxima Nova"/>
              <a:ea typeface="Proxima Nova"/>
              <a:cs typeface="Proxima Nova"/>
              <a:sym typeface="Proxima Nova"/>
            </a:endParaRPr>
          </a:p>
          <a:p>
            <a:pPr indent="-304800" lvl="1" marL="914400" rtl="0" algn="l">
              <a:lnSpc>
                <a:spcPct val="100000"/>
              </a:lnSpc>
              <a:spcBef>
                <a:spcPts val="0"/>
              </a:spcBef>
              <a:spcAft>
                <a:spcPts val="0"/>
              </a:spcAft>
              <a:buSzPts val="1200"/>
              <a:buFont typeface="Proxima Nova"/>
              <a:buChar char="○"/>
            </a:pPr>
            <a:r>
              <a:rPr lang="en" sz="1200">
                <a:latin typeface="Proxima Nova"/>
                <a:ea typeface="Proxima Nova"/>
                <a:cs typeface="Proxima Nova"/>
                <a:sym typeface="Proxima Nova"/>
              </a:rPr>
              <a:t>New replicas</a:t>
            </a:r>
            <a:endParaRPr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17bfc3bec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17bfc3bec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Proxima Nova"/>
                <a:ea typeface="Proxima Nova"/>
                <a:cs typeface="Proxima Nova"/>
                <a:sym typeface="Proxima Nova"/>
              </a:rPr>
              <a:t>Step 1: Client-Master</a:t>
            </a:r>
            <a:endParaRPr sz="1200">
              <a:latin typeface="Proxima Nova"/>
              <a:ea typeface="Proxima Nova"/>
              <a:cs typeface="Proxima Nova"/>
              <a:sym typeface="Proxima Nova"/>
            </a:endParaRPr>
          </a:p>
          <a:p>
            <a:pPr indent="-304800" lvl="0" marL="457200" rtl="0" algn="l">
              <a:lnSpc>
                <a:spcPct val="100000"/>
              </a:lnSpc>
              <a:spcBef>
                <a:spcPts val="1600"/>
              </a:spcBef>
              <a:spcAft>
                <a:spcPts val="0"/>
              </a:spcAft>
              <a:buClr>
                <a:srgbClr val="000000"/>
              </a:buClr>
              <a:buSzPts val="1200"/>
              <a:buFont typeface="Proxima Nova"/>
              <a:buChar char="●"/>
            </a:pPr>
            <a:r>
              <a:rPr lang="en" sz="1200">
                <a:latin typeface="Proxima Nova"/>
                <a:ea typeface="Proxima Nova"/>
                <a:cs typeface="Proxima Nova"/>
                <a:sym typeface="Proxima Nova"/>
              </a:rPr>
              <a:t>Client requests locations of chunkservers containing the start of the write</a:t>
            </a:r>
            <a:endParaRPr sz="1200">
              <a:latin typeface="Proxima Nova"/>
              <a:ea typeface="Proxima Nova"/>
              <a:cs typeface="Proxima Nova"/>
              <a:sym typeface="Proxima Nova"/>
            </a:endParaRPr>
          </a:p>
          <a:p>
            <a:pPr indent="-304800" lvl="0" marL="457200" rtl="0" algn="l">
              <a:lnSpc>
                <a:spcPct val="100000"/>
              </a:lnSpc>
              <a:spcBef>
                <a:spcPts val="0"/>
              </a:spcBef>
              <a:spcAft>
                <a:spcPts val="0"/>
              </a:spcAft>
              <a:buClr>
                <a:srgbClr val="000000"/>
              </a:buClr>
              <a:buSzPts val="1200"/>
              <a:buFont typeface="Proxima Nova"/>
              <a:buChar char="●"/>
            </a:pPr>
            <a:r>
              <a:rPr lang="en" sz="1200">
                <a:latin typeface="Proxima Nova"/>
                <a:ea typeface="Proxima Nova"/>
                <a:cs typeface="Proxima Nova"/>
                <a:sym typeface="Proxima Nova"/>
              </a:rPr>
              <a:t>If needed, master determines a primary via a lease</a:t>
            </a:r>
            <a:r>
              <a:rPr b="1" lang="en" sz="1200">
                <a:latin typeface="Proxima Nova"/>
                <a:ea typeface="Proxima Nova"/>
                <a:cs typeface="Proxima Nova"/>
                <a:sym typeface="Proxima Nova"/>
              </a:rPr>
              <a:t> </a:t>
            </a:r>
            <a:r>
              <a:rPr lang="en" sz="1200">
                <a:latin typeface="Proxima Nova"/>
                <a:ea typeface="Proxima Nova"/>
                <a:cs typeface="Proxima Nova"/>
                <a:sym typeface="Proxima Nova"/>
              </a:rPr>
              <a:t>and then returns chunkserver locations</a:t>
            </a:r>
            <a:endParaRPr sz="1200"/>
          </a:p>
          <a:p>
            <a:pPr indent="0" lvl="0" marL="0" rtl="0" algn="l">
              <a:lnSpc>
                <a:spcPct val="100000"/>
              </a:lnSpc>
              <a:spcBef>
                <a:spcPts val="1600"/>
              </a:spcBef>
              <a:spcAft>
                <a:spcPts val="0"/>
              </a:spcAft>
              <a:buNone/>
            </a:pPr>
            <a:r>
              <a:rPr lang="en" sz="1200"/>
              <a:t>This is the only direct master involvement other than on error</a:t>
            </a:r>
            <a:endParaRPr sz="1200"/>
          </a:p>
          <a:p>
            <a:pPr indent="0" lvl="0" marL="0" rtl="0" algn="l">
              <a:lnSpc>
                <a:spcPct val="100000"/>
              </a:lnSpc>
              <a:spcBef>
                <a:spcPts val="0"/>
              </a:spcBef>
              <a:spcAft>
                <a:spcPts val="0"/>
              </a:spcAft>
              <a:buNone/>
            </a:pPr>
            <a:r>
              <a:rPr lang="en" sz="1200">
                <a:latin typeface="Proxima Nova"/>
                <a:ea typeface="Proxima Nova"/>
                <a:cs typeface="Proxima Nova"/>
                <a:sym typeface="Proxima Nova"/>
              </a:rPr>
              <a:t>Step 2: Client-Chunkserver</a:t>
            </a:r>
            <a:endParaRPr sz="1200">
              <a:latin typeface="Proxima Nova"/>
              <a:ea typeface="Proxima Nova"/>
              <a:cs typeface="Proxima Nova"/>
              <a:sym typeface="Proxima Nova"/>
            </a:endParaRPr>
          </a:p>
          <a:p>
            <a:pPr indent="-304800" lvl="0" marL="457200" rtl="0" algn="l">
              <a:lnSpc>
                <a:spcPct val="100000"/>
              </a:lnSpc>
              <a:spcBef>
                <a:spcPts val="1600"/>
              </a:spcBef>
              <a:spcAft>
                <a:spcPts val="0"/>
              </a:spcAft>
              <a:buSzPts val="1200"/>
              <a:buFont typeface="Proxima Nova"/>
              <a:buChar char="●"/>
            </a:pPr>
            <a:r>
              <a:rPr lang="en" sz="1200">
                <a:latin typeface="Proxima Nova"/>
                <a:ea typeface="Proxima Nova"/>
                <a:cs typeface="Proxima Nova"/>
                <a:sym typeface="Proxima Nova"/>
              </a:rPr>
              <a:t>Append data spreads to replicas in series</a:t>
            </a:r>
            <a:endParaRPr sz="1200">
              <a:latin typeface="Proxima Nova"/>
              <a:ea typeface="Proxima Nova"/>
              <a:cs typeface="Proxima Nova"/>
              <a:sym typeface="Proxima Nova"/>
            </a:endParaRPr>
          </a:p>
          <a:p>
            <a:pPr indent="-304800" lvl="0" marL="457200" rtl="0" algn="l">
              <a:lnSpc>
                <a:spcPct val="100000"/>
              </a:lnSpc>
              <a:spcBef>
                <a:spcPts val="0"/>
              </a:spcBef>
              <a:spcAft>
                <a:spcPts val="0"/>
              </a:spcAft>
              <a:buSzPts val="1200"/>
              <a:buFont typeface="Proxima Nova"/>
              <a:buChar char="●"/>
            </a:pPr>
            <a:r>
              <a:rPr lang="en" sz="1200">
                <a:latin typeface="Proxima Nova"/>
                <a:ea typeface="Proxima Nova"/>
                <a:cs typeface="Proxima Nova"/>
                <a:sym typeface="Proxima Nova"/>
              </a:rPr>
              <a:t>Process is pipelined</a:t>
            </a:r>
            <a:endParaRPr sz="1200">
              <a:latin typeface="Proxima Nova"/>
              <a:ea typeface="Proxima Nova"/>
              <a:cs typeface="Proxima Nova"/>
              <a:sym typeface="Proxima Nova"/>
            </a:endParaRPr>
          </a:p>
          <a:p>
            <a:pPr indent="-304800" lvl="0" marL="457200" rtl="0" algn="l">
              <a:lnSpc>
                <a:spcPct val="100000"/>
              </a:lnSpc>
              <a:spcBef>
                <a:spcPts val="0"/>
              </a:spcBef>
              <a:spcAft>
                <a:spcPts val="0"/>
              </a:spcAft>
              <a:buSzPts val="1200"/>
              <a:buFont typeface="Proxima Nova"/>
              <a:buChar char="●"/>
            </a:pPr>
            <a:r>
              <a:rPr lang="en" sz="1200">
                <a:latin typeface="Proxima Nova"/>
                <a:ea typeface="Proxima Nova"/>
                <a:cs typeface="Proxima Nova"/>
                <a:sym typeface="Proxima Nova"/>
              </a:rPr>
              <a:t>Each replica must acknowledge before step 3</a:t>
            </a:r>
            <a:endParaRPr sz="1200"/>
          </a:p>
          <a:p>
            <a:pPr indent="-304800" lvl="0" marL="457200" rtl="0" algn="l">
              <a:lnSpc>
                <a:spcPct val="100000"/>
              </a:lnSpc>
              <a:spcBef>
                <a:spcPts val="0"/>
              </a:spcBef>
              <a:spcAft>
                <a:spcPts val="0"/>
              </a:spcAft>
              <a:buSzPts val="1200"/>
              <a:buChar char="●"/>
            </a:pPr>
            <a:r>
              <a:rPr lang="en" sz="1200"/>
              <a:t>Data goes from one node in the chain to the next closest node (Determined via IP), ie data might not go to primary first</a:t>
            </a:r>
            <a:endParaRPr sz="1200"/>
          </a:p>
          <a:p>
            <a:pPr indent="-304800" lvl="0" marL="457200" rtl="0" algn="l">
              <a:lnSpc>
                <a:spcPct val="100000"/>
              </a:lnSpc>
              <a:spcBef>
                <a:spcPts val="0"/>
              </a:spcBef>
              <a:spcAft>
                <a:spcPts val="0"/>
              </a:spcAft>
              <a:buSzPts val="1200"/>
              <a:buChar char="●"/>
            </a:pPr>
            <a:r>
              <a:rPr lang="en" sz="1200"/>
              <a:t>No multiplexing, overall time is optimized</a:t>
            </a:r>
            <a:endParaRPr sz="1200"/>
          </a:p>
          <a:p>
            <a:pPr indent="-304800" lvl="0" marL="457200" rtl="0" algn="l">
              <a:lnSpc>
                <a:spcPct val="100000"/>
              </a:lnSpc>
              <a:spcBef>
                <a:spcPts val="0"/>
              </a:spcBef>
              <a:spcAft>
                <a:spcPts val="0"/>
              </a:spcAft>
              <a:buSzPts val="1200"/>
              <a:buChar char="●"/>
            </a:pPr>
            <a:r>
              <a:rPr lang="en" sz="1200"/>
              <a:t>Most Important: Pipelined - when a node receives data, it immediately starts sending it to the next node</a:t>
            </a:r>
            <a:endParaRPr sz="1200"/>
          </a:p>
          <a:p>
            <a:pPr indent="-304800" lvl="0" marL="457200" rtl="0" algn="l">
              <a:lnSpc>
                <a:spcPct val="100000"/>
              </a:lnSpc>
              <a:spcBef>
                <a:spcPts val="0"/>
              </a:spcBef>
              <a:spcAft>
                <a:spcPts val="0"/>
              </a:spcAft>
              <a:buSzPts val="1200"/>
              <a:buChar char="●"/>
            </a:pPr>
            <a:r>
              <a:rPr lang="en" sz="1200"/>
              <a:t>Client mutations are atomic</a:t>
            </a:r>
            <a:endParaRPr sz="1200"/>
          </a:p>
          <a:p>
            <a:pPr indent="-304800" lvl="2" marL="1371600" rtl="0" algn="l">
              <a:lnSpc>
                <a:spcPct val="100000"/>
              </a:lnSpc>
              <a:spcBef>
                <a:spcPts val="0"/>
              </a:spcBef>
              <a:spcAft>
                <a:spcPts val="0"/>
              </a:spcAft>
              <a:buSzPts val="1200"/>
              <a:buChar char="■"/>
            </a:pPr>
            <a:r>
              <a:rPr lang="en" sz="1200"/>
              <a:t>Ensures a single correct sequence of chunk mutations </a:t>
            </a:r>
            <a:endParaRPr sz="1200"/>
          </a:p>
          <a:p>
            <a:pPr indent="0" lvl="0" marL="0" rtl="0" algn="l">
              <a:lnSpc>
                <a:spcPct val="100000"/>
              </a:lnSpc>
              <a:spcBef>
                <a:spcPts val="0"/>
              </a:spcBef>
              <a:spcAft>
                <a:spcPts val="0"/>
              </a:spcAft>
              <a:buNone/>
            </a:pPr>
            <a:r>
              <a:rPr lang="en" sz="1200">
                <a:latin typeface="Proxima Nova"/>
                <a:ea typeface="Proxima Nova"/>
                <a:cs typeface="Proxima Nova"/>
                <a:sym typeface="Proxima Nova"/>
              </a:rPr>
              <a:t>Step 3: Primary</a:t>
            </a:r>
            <a:endParaRPr sz="1200">
              <a:latin typeface="Proxima Nova"/>
              <a:ea typeface="Proxima Nova"/>
              <a:cs typeface="Proxima Nova"/>
              <a:sym typeface="Proxima Nova"/>
            </a:endParaRPr>
          </a:p>
          <a:p>
            <a:pPr indent="-304800" lvl="0" marL="457200" rtl="0" algn="l">
              <a:lnSpc>
                <a:spcPct val="100000"/>
              </a:lnSpc>
              <a:spcBef>
                <a:spcPts val="1600"/>
              </a:spcBef>
              <a:spcAft>
                <a:spcPts val="0"/>
              </a:spcAft>
              <a:buSzPts val="1200"/>
              <a:buFont typeface="Proxima Nova"/>
              <a:buChar char="●"/>
            </a:pPr>
            <a:r>
              <a:rPr lang="en" sz="1200">
                <a:latin typeface="Proxima Nova"/>
                <a:ea typeface="Proxima Nova"/>
                <a:cs typeface="Proxima Nova"/>
                <a:sym typeface="Proxima Nova"/>
              </a:rPr>
              <a:t>Primary appends the target chunk (e) in its own serial order</a:t>
            </a:r>
            <a:endParaRPr sz="1200"/>
          </a:p>
          <a:p>
            <a:pPr indent="-304800" lvl="0" marL="457200" rtl="0" algn="l">
              <a:lnSpc>
                <a:spcPct val="100000"/>
              </a:lnSpc>
              <a:spcBef>
                <a:spcPts val="0"/>
              </a:spcBef>
              <a:spcAft>
                <a:spcPts val="0"/>
              </a:spcAft>
              <a:buSzPts val="1200"/>
              <a:buChar char="●"/>
            </a:pPr>
            <a:r>
              <a:rPr lang="en" sz="1200"/>
              <a:t>Append signal from client</a:t>
            </a:r>
            <a:endParaRPr sz="1200"/>
          </a:p>
          <a:p>
            <a:pPr indent="-304800" lvl="0" marL="457200" rtl="0" algn="l">
              <a:lnSpc>
                <a:spcPct val="100000"/>
              </a:lnSpc>
              <a:spcBef>
                <a:spcPts val="0"/>
              </a:spcBef>
              <a:spcAft>
                <a:spcPts val="0"/>
              </a:spcAft>
              <a:buSzPts val="1200"/>
              <a:buChar char="●"/>
            </a:pPr>
            <a:r>
              <a:rPr lang="en" sz="1200"/>
              <a:t>Assigns serial numbers to mutations</a:t>
            </a:r>
            <a:endParaRPr sz="1200"/>
          </a:p>
          <a:p>
            <a:pPr indent="-304800" lvl="1" marL="914400" rtl="0" algn="l">
              <a:lnSpc>
                <a:spcPct val="100000"/>
              </a:lnSpc>
              <a:spcBef>
                <a:spcPts val="0"/>
              </a:spcBef>
              <a:spcAft>
                <a:spcPts val="0"/>
              </a:spcAft>
              <a:buSzPts val="1200"/>
              <a:buChar char="○"/>
            </a:pPr>
            <a:r>
              <a:rPr lang="en" sz="1200"/>
              <a:t> the primary decides the order to avoid any confusion</a:t>
            </a:r>
            <a:endParaRPr sz="1200"/>
          </a:p>
          <a:p>
            <a:pPr indent="0" lvl="0" marL="0" rtl="0" algn="l">
              <a:lnSpc>
                <a:spcPct val="100000"/>
              </a:lnSpc>
              <a:spcBef>
                <a:spcPts val="0"/>
              </a:spcBef>
              <a:spcAft>
                <a:spcPts val="0"/>
              </a:spcAft>
              <a:buNone/>
            </a:pPr>
            <a:r>
              <a:rPr lang="en" sz="1200">
                <a:latin typeface="Proxima Nova"/>
                <a:ea typeface="Proxima Nova"/>
                <a:cs typeface="Proxima Nova"/>
                <a:sym typeface="Proxima Nova"/>
              </a:rPr>
              <a:t>Step 4: Primary-Secondary</a:t>
            </a:r>
            <a:endParaRPr sz="1200">
              <a:latin typeface="Proxima Nova"/>
              <a:ea typeface="Proxima Nova"/>
              <a:cs typeface="Proxima Nova"/>
              <a:sym typeface="Proxima Nova"/>
            </a:endParaRPr>
          </a:p>
          <a:p>
            <a:pPr indent="-304800" lvl="0" marL="457200" rtl="0" algn="l">
              <a:lnSpc>
                <a:spcPct val="100000"/>
              </a:lnSpc>
              <a:spcBef>
                <a:spcPts val="1600"/>
              </a:spcBef>
              <a:spcAft>
                <a:spcPts val="0"/>
              </a:spcAft>
              <a:buSzPts val="1200"/>
              <a:buFont typeface="Proxima Nova"/>
              <a:buChar char="●"/>
            </a:pPr>
            <a:r>
              <a:rPr lang="en" sz="1200">
                <a:latin typeface="Proxima Nova"/>
                <a:ea typeface="Proxima Nova"/>
                <a:cs typeface="Proxima Nova"/>
                <a:sym typeface="Proxima Nova"/>
              </a:rPr>
              <a:t>Primary forwards request to secondaries</a:t>
            </a:r>
            <a:endParaRPr sz="1200">
              <a:latin typeface="Proxima Nova"/>
              <a:ea typeface="Proxima Nova"/>
              <a:cs typeface="Proxima Nova"/>
              <a:sym typeface="Proxima Nova"/>
            </a:endParaRPr>
          </a:p>
          <a:p>
            <a:pPr indent="-304800" lvl="0" marL="457200" rtl="0" algn="l">
              <a:lnSpc>
                <a:spcPct val="100000"/>
              </a:lnSpc>
              <a:spcBef>
                <a:spcPts val="0"/>
              </a:spcBef>
              <a:spcAft>
                <a:spcPts val="0"/>
              </a:spcAft>
              <a:buSzPts val="1200"/>
              <a:buFont typeface="Proxima Nova"/>
              <a:buChar char="●"/>
            </a:pPr>
            <a:r>
              <a:rPr lang="en" sz="1200">
                <a:latin typeface="Proxima Nova"/>
                <a:ea typeface="Proxima Nova"/>
                <a:cs typeface="Proxima Nova"/>
                <a:sym typeface="Proxima Nova"/>
              </a:rPr>
              <a:t>Secondaries append in the same serial order </a:t>
            </a:r>
            <a:endParaRPr sz="1200">
              <a:latin typeface="Proxima Nova"/>
              <a:ea typeface="Proxima Nova"/>
              <a:cs typeface="Proxima Nova"/>
              <a:sym typeface="Proxima Nova"/>
            </a:endParaRPr>
          </a:p>
          <a:p>
            <a:pPr indent="-304800" lvl="0" marL="457200" rtl="0" algn="l">
              <a:lnSpc>
                <a:spcPct val="100000"/>
              </a:lnSpc>
              <a:spcBef>
                <a:spcPts val="0"/>
              </a:spcBef>
              <a:spcAft>
                <a:spcPts val="0"/>
              </a:spcAft>
              <a:buSzPts val="1200"/>
              <a:buFont typeface="Proxima Nova"/>
              <a:buChar char="●"/>
            </a:pPr>
            <a:r>
              <a:rPr lang="en" sz="1200">
                <a:latin typeface="Proxima Nova"/>
                <a:ea typeface="Proxima Nova"/>
                <a:cs typeface="Proxima Nova"/>
                <a:sym typeface="Proxima Nova"/>
              </a:rPr>
              <a:t>Primary returns errors if any</a:t>
            </a:r>
            <a:endParaRPr sz="1200">
              <a:latin typeface="Proxima Nova"/>
              <a:ea typeface="Proxima Nova"/>
              <a:cs typeface="Proxima Nova"/>
              <a:sym typeface="Proxima Nova"/>
            </a:endParaRPr>
          </a:p>
          <a:p>
            <a:pPr indent="-304800" lvl="0" marL="457200" rtl="0" algn="l">
              <a:lnSpc>
                <a:spcPct val="100000"/>
              </a:lnSpc>
              <a:spcBef>
                <a:spcPts val="0"/>
              </a:spcBef>
              <a:spcAft>
                <a:spcPts val="0"/>
              </a:spcAft>
              <a:buSzPts val="1200"/>
              <a:buFont typeface="Proxima Nova"/>
              <a:buChar char="●"/>
            </a:pPr>
            <a:r>
              <a:rPr lang="en" sz="1200">
                <a:latin typeface="Proxima Nova"/>
                <a:ea typeface="Proxima Nova"/>
                <a:cs typeface="Proxima Nova"/>
                <a:sym typeface="Proxima Nova"/>
              </a:rPr>
              <a:t>In case of an error:</a:t>
            </a:r>
            <a:endParaRPr sz="1200">
              <a:latin typeface="Proxima Nova"/>
              <a:ea typeface="Proxima Nova"/>
              <a:cs typeface="Proxima Nova"/>
              <a:sym typeface="Proxima Nova"/>
            </a:endParaRPr>
          </a:p>
          <a:p>
            <a:pPr indent="-304800" lvl="1" marL="914400" rtl="0" algn="l">
              <a:lnSpc>
                <a:spcPct val="100000"/>
              </a:lnSpc>
              <a:spcBef>
                <a:spcPts val="0"/>
              </a:spcBef>
              <a:spcAft>
                <a:spcPts val="0"/>
              </a:spcAft>
              <a:buSzPts val="1200"/>
              <a:buFont typeface="Proxima Nova"/>
              <a:buChar char="○"/>
            </a:pPr>
            <a:r>
              <a:rPr lang="en" sz="1200">
                <a:latin typeface="Proxima Nova"/>
                <a:ea typeface="Proxima Nova"/>
                <a:cs typeface="Proxima Nova"/>
                <a:sym typeface="Proxima Nova"/>
              </a:rPr>
              <a:t>Retry from step 2 (resend data)</a:t>
            </a:r>
            <a:endParaRPr sz="1200">
              <a:latin typeface="Proxima Nova"/>
              <a:ea typeface="Proxima Nova"/>
              <a:cs typeface="Proxima Nova"/>
              <a:sym typeface="Proxima Nova"/>
            </a:endParaRPr>
          </a:p>
          <a:p>
            <a:pPr indent="-304800" lvl="1" marL="914400" rtl="0" algn="l">
              <a:lnSpc>
                <a:spcPct val="100000"/>
              </a:lnSpc>
              <a:spcBef>
                <a:spcPts val="0"/>
              </a:spcBef>
              <a:spcAft>
                <a:spcPts val="0"/>
              </a:spcAft>
              <a:buSzPts val="1200"/>
              <a:buFont typeface="Proxima Nova"/>
              <a:buChar char="○"/>
            </a:pPr>
            <a:r>
              <a:rPr lang="en" sz="1200">
                <a:latin typeface="Proxima Nova"/>
                <a:ea typeface="Proxima Nova"/>
                <a:cs typeface="Proxima Nova"/>
                <a:sym typeface="Proxima Nova"/>
              </a:rPr>
              <a:t>Retry from step 1 (new chunkservers)</a:t>
            </a:r>
            <a:endParaRPr sz="1200"/>
          </a:p>
          <a:p>
            <a:pPr indent="-304800" lvl="0" marL="457200" rtl="0" algn="l">
              <a:lnSpc>
                <a:spcPct val="100000"/>
              </a:lnSpc>
              <a:spcBef>
                <a:spcPts val="0"/>
              </a:spcBef>
              <a:spcAft>
                <a:spcPts val="0"/>
              </a:spcAft>
              <a:buSzPts val="1200"/>
              <a:buChar char="●"/>
            </a:pPr>
            <a:r>
              <a:rPr lang="en" sz="1200"/>
              <a:t>Important: Consistent behaviour without much master involvement, and also the client</a:t>
            </a:r>
            <a:endParaRPr sz="1200"/>
          </a:p>
          <a:p>
            <a:pPr indent="-304800" lvl="1" marL="914400" rtl="0" algn="l">
              <a:lnSpc>
                <a:spcPct val="100000"/>
              </a:lnSpc>
              <a:spcBef>
                <a:spcPts val="0"/>
              </a:spcBef>
              <a:spcAft>
                <a:spcPts val="0"/>
              </a:spcAft>
              <a:buSzPts val="1200"/>
              <a:buChar char="○"/>
            </a:pPr>
            <a:r>
              <a:rPr lang="en" sz="1200"/>
              <a:t>Errors still returned to client, which manages future actions</a:t>
            </a:r>
            <a:endParaRP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7e2dc4d3ec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7e2dc4d3ec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I’m sure you guys have all heard of Google</a:t>
            </a:r>
            <a:endParaRPr/>
          </a:p>
          <a:p>
            <a:pPr indent="-298450" lvl="1" marL="914400" rtl="0" algn="l">
              <a:spcBef>
                <a:spcPts val="0"/>
              </a:spcBef>
              <a:spcAft>
                <a:spcPts val="0"/>
              </a:spcAft>
              <a:buSzPts val="1100"/>
              <a:buChar char="-"/>
            </a:pPr>
            <a:r>
              <a:rPr lang="en"/>
              <a:t>They’re giants in the tech world</a:t>
            </a:r>
            <a:endParaRPr/>
          </a:p>
          <a:p>
            <a:pPr indent="-298450" lvl="0" marL="457200" rtl="0" algn="l">
              <a:spcBef>
                <a:spcPts val="0"/>
              </a:spcBef>
              <a:spcAft>
                <a:spcPts val="0"/>
              </a:spcAft>
              <a:buSzPts val="1100"/>
              <a:buChar char="-"/>
            </a:pPr>
            <a:r>
              <a:rPr lang="en"/>
              <a:t>Providing millions of users the infrastructure necessary to access and manipulate data</a:t>
            </a:r>
            <a:endParaRPr/>
          </a:p>
          <a:p>
            <a:pPr indent="-298450" lvl="0" marL="457200" rtl="0" algn="l">
              <a:spcBef>
                <a:spcPts val="0"/>
              </a:spcBef>
              <a:spcAft>
                <a:spcPts val="0"/>
              </a:spcAft>
              <a:buSzPts val="1100"/>
              <a:buChar char="-"/>
            </a:pPr>
            <a:r>
              <a:rPr lang="en"/>
              <a:t>But have you ever thought about the kinds of servers and machines Google requires to upkeep their systems?</a:t>
            </a:r>
            <a:endParaRPr/>
          </a:p>
          <a:p>
            <a:pPr indent="-298450" lvl="0" marL="457200" rtl="0" algn="l">
              <a:spcBef>
                <a:spcPts val="0"/>
              </a:spcBef>
              <a:spcAft>
                <a:spcPts val="0"/>
              </a:spcAft>
              <a:buSzPts val="1100"/>
              <a:buChar char="-"/>
            </a:pPr>
            <a:r>
              <a:rPr lang="en"/>
              <a:t>Well it’s actually built upon relatively cheap hardware, not crazy expensive and state of the art tech</a:t>
            </a:r>
            <a:endParaRPr/>
          </a:p>
          <a:p>
            <a:pPr indent="-298450" lvl="1" marL="914400" rtl="0" algn="l">
              <a:spcBef>
                <a:spcPts val="0"/>
              </a:spcBef>
              <a:spcAft>
                <a:spcPts val="0"/>
              </a:spcAft>
              <a:buSzPts val="1100"/>
              <a:buChar char="-"/>
            </a:pPr>
            <a:r>
              <a:rPr lang="en"/>
              <a:t>So, getting into how this happened</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17bfc3bec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17bfc3bec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Proxima Nova"/>
                <a:ea typeface="Proxima Nova"/>
                <a:cs typeface="Proxima Nova"/>
                <a:sym typeface="Proxima Nova"/>
              </a:rPr>
              <a:t>Step 1: Client-Master</a:t>
            </a:r>
            <a:endParaRPr sz="1200">
              <a:latin typeface="Proxima Nova"/>
              <a:ea typeface="Proxima Nova"/>
              <a:cs typeface="Proxima Nova"/>
              <a:sym typeface="Proxima Nova"/>
            </a:endParaRPr>
          </a:p>
          <a:p>
            <a:pPr indent="-304800" lvl="0" marL="457200" rtl="0" algn="l">
              <a:lnSpc>
                <a:spcPct val="100000"/>
              </a:lnSpc>
              <a:spcBef>
                <a:spcPts val="1600"/>
              </a:spcBef>
              <a:spcAft>
                <a:spcPts val="0"/>
              </a:spcAft>
              <a:buClr>
                <a:srgbClr val="000000"/>
              </a:buClr>
              <a:buSzPts val="1200"/>
              <a:buFont typeface="Proxima Nova"/>
              <a:buChar char="●"/>
            </a:pPr>
            <a:r>
              <a:rPr lang="en" sz="1200">
                <a:latin typeface="Proxima Nova"/>
                <a:ea typeface="Proxima Nova"/>
                <a:cs typeface="Proxima Nova"/>
                <a:sym typeface="Proxima Nova"/>
              </a:rPr>
              <a:t>Client requests locations of chunkservers containing the start of the write</a:t>
            </a:r>
            <a:endParaRPr sz="1200">
              <a:latin typeface="Proxima Nova"/>
              <a:ea typeface="Proxima Nova"/>
              <a:cs typeface="Proxima Nova"/>
              <a:sym typeface="Proxima Nova"/>
            </a:endParaRPr>
          </a:p>
          <a:p>
            <a:pPr indent="-304800" lvl="0" marL="457200" rtl="0" algn="l">
              <a:lnSpc>
                <a:spcPct val="100000"/>
              </a:lnSpc>
              <a:spcBef>
                <a:spcPts val="0"/>
              </a:spcBef>
              <a:spcAft>
                <a:spcPts val="0"/>
              </a:spcAft>
              <a:buClr>
                <a:srgbClr val="000000"/>
              </a:buClr>
              <a:buSzPts val="1200"/>
              <a:buFont typeface="Proxima Nova"/>
              <a:buChar char="●"/>
            </a:pPr>
            <a:r>
              <a:rPr lang="en" sz="1200">
                <a:latin typeface="Proxima Nova"/>
                <a:ea typeface="Proxima Nova"/>
                <a:cs typeface="Proxima Nova"/>
                <a:sym typeface="Proxima Nova"/>
              </a:rPr>
              <a:t>If needed, master determines a primary via a lease</a:t>
            </a:r>
            <a:r>
              <a:rPr b="1" lang="en" sz="1200">
                <a:latin typeface="Proxima Nova"/>
                <a:ea typeface="Proxima Nova"/>
                <a:cs typeface="Proxima Nova"/>
                <a:sym typeface="Proxima Nova"/>
              </a:rPr>
              <a:t> </a:t>
            </a:r>
            <a:r>
              <a:rPr lang="en" sz="1200">
                <a:latin typeface="Proxima Nova"/>
                <a:ea typeface="Proxima Nova"/>
                <a:cs typeface="Proxima Nova"/>
                <a:sym typeface="Proxima Nova"/>
              </a:rPr>
              <a:t>and then returns chunkserver locations</a:t>
            </a:r>
            <a:endParaRPr sz="1200"/>
          </a:p>
          <a:p>
            <a:pPr indent="0" lvl="0" marL="0" rtl="0" algn="l">
              <a:lnSpc>
                <a:spcPct val="100000"/>
              </a:lnSpc>
              <a:spcBef>
                <a:spcPts val="1600"/>
              </a:spcBef>
              <a:spcAft>
                <a:spcPts val="0"/>
              </a:spcAft>
              <a:buNone/>
            </a:pPr>
            <a:r>
              <a:rPr lang="en" sz="1200"/>
              <a:t>This is the only direct master involvement other than on error</a:t>
            </a:r>
            <a:endParaRPr sz="1200"/>
          </a:p>
          <a:p>
            <a:pPr indent="0" lvl="0" marL="0" rtl="0" algn="l">
              <a:lnSpc>
                <a:spcPct val="100000"/>
              </a:lnSpc>
              <a:spcBef>
                <a:spcPts val="0"/>
              </a:spcBef>
              <a:spcAft>
                <a:spcPts val="0"/>
              </a:spcAft>
              <a:buNone/>
            </a:pPr>
            <a:r>
              <a:rPr lang="en" sz="1200">
                <a:latin typeface="Proxima Nova"/>
                <a:ea typeface="Proxima Nova"/>
                <a:cs typeface="Proxima Nova"/>
                <a:sym typeface="Proxima Nova"/>
              </a:rPr>
              <a:t>Step 2: Client-Chunkserver</a:t>
            </a:r>
            <a:endParaRPr sz="1200">
              <a:latin typeface="Proxima Nova"/>
              <a:ea typeface="Proxima Nova"/>
              <a:cs typeface="Proxima Nova"/>
              <a:sym typeface="Proxima Nova"/>
            </a:endParaRPr>
          </a:p>
          <a:p>
            <a:pPr indent="-304800" lvl="0" marL="457200" rtl="0" algn="l">
              <a:lnSpc>
                <a:spcPct val="100000"/>
              </a:lnSpc>
              <a:spcBef>
                <a:spcPts val="1600"/>
              </a:spcBef>
              <a:spcAft>
                <a:spcPts val="0"/>
              </a:spcAft>
              <a:buSzPts val="1200"/>
              <a:buFont typeface="Proxima Nova"/>
              <a:buChar char="●"/>
            </a:pPr>
            <a:r>
              <a:rPr lang="en" sz="1200">
                <a:latin typeface="Proxima Nova"/>
                <a:ea typeface="Proxima Nova"/>
                <a:cs typeface="Proxima Nova"/>
                <a:sym typeface="Proxima Nova"/>
              </a:rPr>
              <a:t>Append data spreads to replicas in series</a:t>
            </a:r>
            <a:endParaRPr sz="1200">
              <a:latin typeface="Proxima Nova"/>
              <a:ea typeface="Proxima Nova"/>
              <a:cs typeface="Proxima Nova"/>
              <a:sym typeface="Proxima Nova"/>
            </a:endParaRPr>
          </a:p>
          <a:p>
            <a:pPr indent="-304800" lvl="0" marL="457200" rtl="0" algn="l">
              <a:lnSpc>
                <a:spcPct val="100000"/>
              </a:lnSpc>
              <a:spcBef>
                <a:spcPts val="0"/>
              </a:spcBef>
              <a:spcAft>
                <a:spcPts val="0"/>
              </a:spcAft>
              <a:buSzPts val="1200"/>
              <a:buFont typeface="Proxima Nova"/>
              <a:buChar char="●"/>
            </a:pPr>
            <a:r>
              <a:rPr lang="en" sz="1200">
                <a:latin typeface="Proxima Nova"/>
                <a:ea typeface="Proxima Nova"/>
                <a:cs typeface="Proxima Nova"/>
                <a:sym typeface="Proxima Nova"/>
              </a:rPr>
              <a:t>Process is pipelined</a:t>
            </a:r>
            <a:endParaRPr sz="1200">
              <a:latin typeface="Proxima Nova"/>
              <a:ea typeface="Proxima Nova"/>
              <a:cs typeface="Proxima Nova"/>
              <a:sym typeface="Proxima Nova"/>
            </a:endParaRPr>
          </a:p>
          <a:p>
            <a:pPr indent="-304800" lvl="0" marL="457200" rtl="0" algn="l">
              <a:lnSpc>
                <a:spcPct val="100000"/>
              </a:lnSpc>
              <a:spcBef>
                <a:spcPts val="0"/>
              </a:spcBef>
              <a:spcAft>
                <a:spcPts val="0"/>
              </a:spcAft>
              <a:buSzPts val="1200"/>
              <a:buFont typeface="Proxima Nova"/>
              <a:buChar char="●"/>
            </a:pPr>
            <a:r>
              <a:rPr lang="en" sz="1200">
                <a:latin typeface="Proxima Nova"/>
                <a:ea typeface="Proxima Nova"/>
                <a:cs typeface="Proxima Nova"/>
                <a:sym typeface="Proxima Nova"/>
              </a:rPr>
              <a:t>Each replica must acknowledge before step 3</a:t>
            </a:r>
            <a:endParaRPr sz="1200"/>
          </a:p>
          <a:p>
            <a:pPr indent="-304800" lvl="0" marL="457200" rtl="0" algn="l">
              <a:lnSpc>
                <a:spcPct val="100000"/>
              </a:lnSpc>
              <a:spcBef>
                <a:spcPts val="0"/>
              </a:spcBef>
              <a:spcAft>
                <a:spcPts val="0"/>
              </a:spcAft>
              <a:buSzPts val="1200"/>
              <a:buChar char="●"/>
            </a:pPr>
            <a:r>
              <a:rPr lang="en" sz="1200"/>
              <a:t>Data goes from one node in the chain to the next closest node (Determined via IP), ie data might not go to primary first</a:t>
            </a:r>
            <a:endParaRPr sz="1200"/>
          </a:p>
          <a:p>
            <a:pPr indent="-304800" lvl="0" marL="457200" rtl="0" algn="l">
              <a:lnSpc>
                <a:spcPct val="100000"/>
              </a:lnSpc>
              <a:spcBef>
                <a:spcPts val="0"/>
              </a:spcBef>
              <a:spcAft>
                <a:spcPts val="0"/>
              </a:spcAft>
              <a:buSzPts val="1200"/>
              <a:buChar char="●"/>
            </a:pPr>
            <a:r>
              <a:rPr lang="en" sz="1200"/>
              <a:t>No multiplexing, overall time is optimized</a:t>
            </a:r>
            <a:endParaRPr sz="1200"/>
          </a:p>
          <a:p>
            <a:pPr indent="-304800" lvl="0" marL="457200" rtl="0" algn="l">
              <a:lnSpc>
                <a:spcPct val="100000"/>
              </a:lnSpc>
              <a:spcBef>
                <a:spcPts val="0"/>
              </a:spcBef>
              <a:spcAft>
                <a:spcPts val="0"/>
              </a:spcAft>
              <a:buSzPts val="1200"/>
              <a:buChar char="●"/>
            </a:pPr>
            <a:r>
              <a:rPr lang="en" sz="1200"/>
              <a:t>Most Important: Pipelined - when a node receives data, it immediately starts sending it to the next node</a:t>
            </a:r>
            <a:endParaRPr sz="1200"/>
          </a:p>
          <a:p>
            <a:pPr indent="-304800" lvl="0" marL="457200" rtl="0" algn="l">
              <a:lnSpc>
                <a:spcPct val="100000"/>
              </a:lnSpc>
              <a:spcBef>
                <a:spcPts val="0"/>
              </a:spcBef>
              <a:spcAft>
                <a:spcPts val="0"/>
              </a:spcAft>
              <a:buSzPts val="1200"/>
              <a:buChar char="●"/>
            </a:pPr>
            <a:r>
              <a:rPr lang="en" sz="1200"/>
              <a:t>Client mutations are atomic</a:t>
            </a:r>
            <a:endParaRPr sz="1200"/>
          </a:p>
          <a:p>
            <a:pPr indent="-304800" lvl="2" marL="1371600" rtl="0" algn="l">
              <a:lnSpc>
                <a:spcPct val="100000"/>
              </a:lnSpc>
              <a:spcBef>
                <a:spcPts val="0"/>
              </a:spcBef>
              <a:spcAft>
                <a:spcPts val="0"/>
              </a:spcAft>
              <a:buSzPts val="1200"/>
              <a:buChar char="■"/>
            </a:pPr>
            <a:r>
              <a:rPr lang="en" sz="1200"/>
              <a:t>Ensures a single correct sequence of chunk mutations </a:t>
            </a:r>
            <a:endParaRPr sz="1200"/>
          </a:p>
          <a:p>
            <a:pPr indent="0" lvl="0" marL="0" rtl="0" algn="l">
              <a:lnSpc>
                <a:spcPct val="100000"/>
              </a:lnSpc>
              <a:spcBef>
                <a:spcPts val="0"/>
              </a:spcBef>
              <a:spcAft>
                <a:spcPts val="0"/>
              </a:spcAft>
              <a:buNone/>
            </a:pPr>
            <a:r>
              <a:rPr lang="en" sz="1200">
                <a:latin typeface="Proxima Nova"/>
                <a:ea typeface="Proxima Nova"/>
                <a:cs typeface="Proxima Nova"/>
                <a:sym typeface="Proxima Nova"/>
              </a:rPr>
              <a:t>Step 3: Primary</a:t>
            </a:r>
            <a:endParaRPr sz="1200">
              <a:latin typeface="Proxima Nova"/>
              <a:ea typeface="Proxima Nova"/>
              <a:cs typeface="Proxima Nova"/>
              <a:sym typeface="Proxima Nova"/>
            </a:endParaRPr>
          </a:p>
          <a:p>
            <a:pPr indent="-304800" lvl="0" marL="457200" rtl="0" algn="l">
              <a:lnSpc>
                <a:spcPct val="100000"/>
              </a:lnSpc>
              <a:spcBef>
                <a:spcPts val="1600"/>
              </a:spcBef>
              <a:spcAft>
                <a:spcPts val="0"/>
              </a:spcAft>
              <a:buSzPts val="1200"/>
              <a:buFont typeface="Proxima Nova"/>
              <a:buChar char="●"/>
            </a:pPr>
            <a:r>
              <a:rPr lang="en" sz="1200">
                <a:latin typeface="Proxima Nova"/>
                <a:ea typeface="Proxima Nova"/>
                <a:cs typeface="Proxima Nova"/>
                <a:sym typeface="Proxima Nova"/>
              </a:rPr>
              <a:t>Primary appends the target chunk (e) in its own serial order</a:t>
            </a:r>
            <a:endParaRPr sz="1200"/>
          </a:p>
          <a:p>
            <a:pPr indent="-304800" lvl="0" marL="457200" rtl="0" algn="l">
              <a:lnSpc>
                <a:spcPct val="100000"/>
              </a:lnSpc>
              <a:spcBef>
                <a:spcPts val="0"/>
              </a:spcBef>
              <a:spcAft>
                <a:spcPts val="0"/>
              </a:spcAft>
              <a:buSzPts val="1200"/>
              <a:buChar char="●"/>
            </a:pPr>
            <a:r>
              <a:rPr lang="en" sz="1200"/>
              <a:t>Append signal from client</a:t>
            </a:r>
            <a:endParaRPr sz="1200"/>
          </a:p>
          <a:p>
            <a:pPr indent="-304800" lvl="0" marL="457200" rtl="0" algn="l">
              <a:lnSpc>
                <a:spcPct val="100000"/>
              </a:lnSpc>
              <a:spcBef>
                <a:spcPts val="0"/>
              </a:spcBef>
              <a:spcAft>
                <a:spcPts val="0"/>
              </a:spcAft>
              <a:buSzPts val="1200"/>
              <a:buChar char="●"/>
            </a:pPr>
            <a:r>
              <a:rPr lang="en" sz="1200"/>
              <a:t>Assigns serial numbers to mutations</a:t>
            </a:r>
            <a:endParaRPr sz="1200"/>
          </a:p>
          <a:p>
            <a:pPr indent="-304800" lvl="1" marL="914400" rtl="0" algn="l">
              <a:lnSpc>
                <a:spcPct val="100000"/>
              </a:lnSpc>
              <a:spcBef>
                <a:spcPts val="0"/>
              </a:spcBef>
              <a:spcAft>
                <a:spcPts val="0"/>
              </a:spcAft>
              <a:buSzPts val="1200"/>
              <a:buChar char="○"/>
            </a:pPr>
            <a:r>
              <a:rPr lang="en" sz="1200"/>
              <a:t> the primary decides the order to avoid any confusion</a:t>
            </a:r>
            <a:endParaRPr sz="1200"/>
          </a:p>
          <a:p>
            <a:pPr indent="0" lvl="0" marL="0" rtl="0" algn="l">
              <a:lnSpc>
                <a:spcPct val="100000"/>
              </a:lnSpc>
              <a:spcBef>
                <a:spcPts val="0"/>
              </a:spcBef>
              <a:spcAft>
                <a:spcPts val="0"/>
              </a:spcAft>
              <a:buNone/>
            </a:pPr>
            <a:r>
              <a:rPr lang="en" sz="1200">
                <a:latin typeface="Proxima Nova"/>
                <a:ea typeface="Proxima Nova"/>
                <a:cs typeface="Proxima Nova"/>
                <a:sym typeface="Proxima Nova"/>
              </a:rPr>
              <a:t>Step 4: Primary-Secondary</a:t>
            </a:r>
            <a:endParaRPr sz="1200">
              <a:latin typeface="Proxima Nova"/>
              <a:ea typeface="Proxima Nova"/>
              <a:cs typeface="Proxima Nova"/>
              <a:sym typeface="Proxima Nova"/>
            </a:endParaRPr>
          </a:p>
          <a:p>
            <a:pPr indent="-304800" lvl="0" marL="457200" rtl="0" algn="l">
              <a:lnSpc>
                <a:spcPct val="100000"/>
              </a:lnSpc>
              <a:spcBef>
                <a:spcPts val="1600"/>
              </a:spcBef>
              <a:spcAft>
                <a:spcPts val="0"/>
              </a:spcAft>
              <a:buSzPts val="1200"/>
              <a:buFont typeface="Proxima Nova"/>
              <a:buChar char="●"/>
            </a:pPr>
            <a:r>
              <a:rPr lang="en" sz="1200">
                <a:latin typeface="Proxima Nova"/>
                <a:ea typeface="Proxima Nova"/>
                <a:cs typeface="Proxima Nova"/>
                <a:sym typeface="Proxima Nova"/>
              </a:rPr>
              <a:t>Primary forwards request to secondaries</a:t>
            </a:r>
            <a:endParaRPr sz="1200">
              <a:latin typeface="Proxima Nova"/>
              <a:ea typeface="Proxima Nova"/>
              <a:cs typeface="Proxima Nova"/>
              <a:sym typeface="Proxima Nova"/>
            </a:endParaRPr>
          </a:p>
          <a:p>
            <a:pPr indent="-304800" lvl="0" marL="457200" rtl="0" algn="l">
              <a:lnSpc>
                <a:spcPct val="100000"/>
              </a:lnSpc>
              <a:spcBef>
                <a:spcPts val="0"/>
              </a:spcBef>
              <a:spcAft>
                <a:spcPts val="0"/>
              </a:spcAft>
              <a:buSzPts val="1200"/>
              <a:buFont typeface="Proxima Nova"/>
              <a:buChar char="●"/>
            </a:pPr>
            <a:r>
              <a:rPr lang="en" sz="1200">
                <a:latin typeface="Proxima Nova"/>
                <a:ea typeface="Proxima Nova"/>
                <a:cs typeface="Proxima Nova"/>
                <a:sym typeface="Proxima Nova"/>
              </a:rPr>
              <a:t>Secondaries append in the same serial order </a:t>
            </a:r>
            <a:endParaRPr sz="1200">
              <a:latin typeface="Proxima Nova"/>
              <a:ea typeface="Proxima Nova"/>
              <a:cs typeface="Proxima Nova"/>
              <a:sym typeface="Proxima Nova"/>
            </a:endParaRPr>
          </a:p>
          <a:p>
            <a:pPr indent="-304800" lvl="0" marL="457200" rtl="0" algn="l">
              <a:lnSpc>
                <a:spcPct val="100000"/>
              </a:lnSpc>
              <a:spcBef>
                <a:spcPts val="0"/>
              </a:spcBef>
              <a:spcAft>
                <a:spcPts val="0"/>
              </a:spcAft>
              <a:buSzPts val="1200"/>
              <a:buFont typeface="Proxima Nova"/>
              <a:buChar char="●"/>
            </a:pPr>
            <a:r>
              <a:rPr lang="en" sz="1200">
                <a:latin typeface="Proxima Nova"/>
                <a:ea typeface="Proxima Nova"/>
                <a:cs typeface="Proxima Nova"/>
                <a:sym typeface="Proxima Nova"/>
              </a:rPr>
              <a:t>Primary returns errors if any</a:t>
            </a:r>
            <a:endParaRPr sz="1200">
              <a:latin typeface="Proxima Nova"/>
              <a:ea typeface="Proxima Nova"/>
              <a:cs typeface="Proxima Nova"/>
              <a:sym typeface="Proxima Nova"/>
            </a:endParaRPr>
          </a:p>
          <a:p>
            <a:pPr indent="-304800" lvl="0" marL="457200" rtl="0" algn="l">
              <a:lnSpc>
                <a:spcPct val="100000"/>
              </a:lnSpc>
              <a:spcBef>
                <a:spcPts val="0"/>
              </a:spcBef>
              <a:spcAft>
                <a:spcPts val="0"/>
              </a:spcAft>
              <a:buSzPts val="1200"/>
              <a:buFont typeface="Proxima Nova"/>
              <a:buChar char="●"/>
            </a:pPr>
            <a:r>
              <a:rPr lang="en" sz="1200">
                <a:latin typeface="Proxima Nova"/>
                <a:ea typeface="Proxima Nova"/>
                <a:cs typeface="Proxima Nova"/>
                <a:sym typeface="Proxima Nova"/>
              </a:rPr>
              <a:t>In case of an error:</a:t>
            </a:r>
            <a:endParaRPr sz="1200">
              <a:latin typeface="Proxima Nova"/>
              <a:ea typeface="Proxima Nova"/>
              <a:cs typeface="Proxima Nova"/>
              <a:sym typeface="Proxima Nova"/>
            </a:endParaRPr>
          </a:p>
          <a:p>
            <a:pPr indent="-304800" lvl="1" marL="914400" rtl="0" algn="l">
              <a:lnSpc>
                <a:spcPct val="100000"/>
              </a:lnSpc>
              <a:spcBef>
                <a:spcPts val="0"/>
              </a:spcBef>
              <a:spcAft>
                <a:spcPts val="0"/>
              </a:spcAft>
              <a:buSzPts val="1200"/>
              <a:buFont typeface="Proxima Nova"/>
              <a:buChar char="○"/>
            </a:pPr>
            <a:r>
              <a:rPr lang="en" sz="1200">
                <a:latin typeface="Proxima Nova"/>
                <a:ea typeface="Proxima Nova"/>
                <a:cs typeface="Proxima Nova"/>
                <a:sym typeface="Proxima Nova"/>
              </a:rPr>
              <a:t>Retry from step 2 (resend data)</a:t>
            </a:r>
            <a:endParaRPr sz="1200">
              <a:latin typeface="Proxima Nova"/>
              <a:ea typeface="Proxima Nova"/>
              <a:cs typeface="Proxima Nova"/>
              <a:sym typeface="Proxima Nova"/>
            </a:endParaRPr>
          </a:p>
          <a:p>
            <a:pPr indent="-304800" lvl="1" marL="914400" rtl="0" algn="l">
              <a:lnSpc>
                <a:spcPct val="100000"/>
              </a:lnSpc>
              <a:spcBef>
                <a:spcPts val="0"/>
              </a:spcBef>
              <a:spcAft>
                <a:spcPts val="0"/>
              </a:spcAft>
              <a:buSzPts val="1200"/>
              <a:buFont typeface="Proxima Nova"/>
              <a:buChar char="○"/>
            </a:pPr>
            <a:r>
              <a:rPr lang="en" sz="1200">
                <a:latin typeface="Proxima Nova"/>
                <a:ea typeface="Proxima Nova"/>
                <a:cs typeface="Proxima Nova"/>
                <a:sym typeface="Proxima Nova"/>
              </a:rPr>
              <a:t>Retry from step 1 (new chunkservers)</a:t>
            </a:r>
            <a:endParaRPr sz="1200"/>
          </a:p>
          <a:p>
            <a:pPr indent="-304800" lvl="0" marL="457200" rtl="0" algn="l">
              <a:lnSpc>
                <a:spcPct val="100000"/>
              </a:lnSpc>
              <a:spcBef>
                <a:spcPts val="0"/>
              </a:spcBef>
              <a:spcAft>
                <a:spcPts val="0"/>
              </a:spcAft>
              <a:buSzPts val="1200"/>
              <a:buChar char="●"/>
            </a:pPr>
            <a:r>
              <a:rPr lang="en" sz="1200"/>
              <a:t>Important: Consistent behaviour without much master involvement, and also the client</a:t>
            </a:r>
            <a:endParaRPr sz="1200"/>
          </a:p>
          <a:p>
            <a:pPr indent="-304800" lvl="1" marL="914400" rtl="0" algn="l">
              <a:lnSpc>
                <a:spcPct val="100000"/>
              </a:lnSpc>
              <a:spcBef>
                <a:spcPts val="0"/>
              </a:spcBef>
              <a:spcAft>
                <a:spcPts val="0"/>
              </a:spcAft>
              <a:buSzPts val="1200"/>
              <a:buChar char="○"/>
            </a:pPr>
            <a:r>
              <a:rPr lang="en" sz="1200"/>
              <a:t>Errors still returned to client, which manages future actions</a:t>
            </a:r>
            <a:endParaRPr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17bfc3be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17bfc3be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Proxima Nova"/>
                <a:ea typeface="Proxima Nova"/>
                <a:cs typeface="Proxima Nova"/>
                <a:sym typeface="Proxima Nova"/>
              </a:rPr>
              <a:t>Step 1: Client-Master</a:t>
            </a:r>
            <a:endParaRPr sz="1200">
              <a:latin typeface="Proxima Nova"/>
              <a:ea typeface="Proxima Nova"/>
              <a:cs typeface="Proxima Nova"/>
              <a:sym typeface="Proxima Nova"/>
            </a:endParaRPr>
          </a:p>
          <a:p>
            <a:pPr indent="-304800" lvl="0" marL="457200" rtl="0" algn="l">
              <a:lnSpc>
                <a:spcPct val="100000"/>
              </a:lnSpc>
              <a:spcBef>
                <a:spcPts val="1600"/>
              </a:spcBef>
              <a:spcAft>
                <a:spcPts val="0"/>
              </a:spcAft>
              <a:buClr>
                <a:srgbClr val="000000"/>
              </a:buClr>
              <a:buSzPts val="1200"/>
              <a:buFont typeface="Proxima Nova"/>
              <a:buChar char="●"/>
            </a:pPr>
            <a:r>
              <a:rPr lang="en" sz="1200">
                <a:latin typeface="Proxima Nova"/>
                <a:ea typeface="Proxima Nova"/>
                <a:cs typeface="Proxima Nova"/>
                <a:sym typeface="Proxima Nova"/>
              </a:rPr>
              <a:t>Client requests locations of chunkservers containing the start of the write</a:t>
            </a:r>
            <a:endParaRPr sz="1200">
              <a:latin typeface="Proxima Nova"/>
              <a:ea typeface="Proxima Nova"/>
              <a:cs typeface="Proxima Nova"/>
              <a:sym typeface="Proxima Nova"/>
            </a:endParaRPr>
          </a:p>
          <a:p>
            <a:pPr indent="-304800" lvl="0" marL="457200" rtl="0" algn="l">
              <a:lnSpc>
                <a:spcPct val="100000"/>
              </a:lnSpc>
              <a:spcBef>
                <a:spcPts val="0"/>
              </a:spcBef>
              <a:spcAft>
                <a:spcPts val="0"/>
              </a:spcAft>
              <a:buClr>
                <a:srgbClr val="000000"/>
              </a:buClr>
              <a:buSzPts val="1200"/>
              <a:buFont typeface="Proxima Nova"/>
              <a:buChar char="●"/>
            </a:pPr>
            <a:r>
              <a:rPr lang="en" sz="1200">
                <a:latin typeface="Proxima Nova"/>
                <a:ea typeface="Proxima Nova"/>
                <a:cs typeface="Proxima Nova"/>
                <a:sym typeface="Proxima Nova"/>
              </a:rPr>
              <a:t>If needed, master determines a primary via a lease</a:t>
            </a:r>
            <a:r>
              <a:rPr b="1" lang="en" sz="1200">
                <a:latin typeface="Proxima Nova"/>
                <a:ea typeface="Proxima Nova"/>
                <a:cs typeface="Proxima Nova"/>
                <a:sym typeface="Proxima Nova"/>
              </a:rPr>
              <a:t> </a:t>
            </a:r>
            <a:r>
              <a:rPr lang="en" sz="1200">
                <a:latin typeface="Proxima Nova"/>
                <a:ea typeface="Proxima Nova"/>
                <a:cs typeface="Proxima Nova"/>
                <a:sym typeface="Proxima Nova"/>
              </a:rPr>
              <a:t>and then returns chunkserver locations</a:t>
            </a:r>
            <a:endParaRPr sz="1200"/>
          </a:p>
          <a:p>
            <a:pPr indent="0" lvl="0" marL="0" rtl="0" algn="l">
              <a:lnSpc>
                <a:spcPct val="100000"/>
              </a:lnSpc>
              <a:spcBef>
                <a:spcPts val="1600"/>
              </a:spcBef>
              <a:spcAft>
                <a:spcPts val="0"/>
              </a:spcAft>
              <a:buNone/>
            </a:pPr>
            <a:r>
              <a:rPr lang="en" sz="1200"/>
              <a:t>This is the only direct master involvement other than on error</a:t>
            </a:r>
            <a:endParaRPr sz="1200"/>
          </a:p>
          <a:p>
            <a:pPr indent="0" lvl="0" marL="0" rtl="0" algn="l">
              <a:lnSpc>
                <a:spcPct val="100000"/>
              </a:lnSpc>
              <a:spcBef>
                <a:spcPts val="0"/>
              </a:spcBef>
              <a:spcAft>
                <a:spcPts val="0"/>
              </a:spcAft>
              <a:buNone/>
            </a:pPr>
            <a:r>
              <a:rPr lang="en" sz="1200">
                <a:latin typeface="Proxima Nova"/>
                <a:ea typeface="Proxima Nova"/>
                <a:cs typeface="Proxima Nova"/>
                <a:sym typeface="Proxima Nova"/>
              </a:rPr>
              <a:t>Step 2: Client-Chunkserver</a:t>
            </a:r>
            <a:endParaRPr sz="1200">
              <a:latin typeface="Proxima Nova"/>
              <a:ea typeface="Proxima Nova"/>
              <a:cs typeface="Proxima Nova"/>
              <a:sym typeface="Proxima Nova"/>
            </a:endParaRPr>
          </a:p>
          <a:p>
            <a:pPr indent="-304800" lvl="0" marL="457200" rtl="0" algn="l">
              <a:lnSpc>
                <a:spcPct val="100000"/>
              </a:lnSpc>
              <a:spcBef>
                <a:spcPts val="1600"/>
              </a:spcBef>
              <a:spcAft>
                <a:spcPts val="0"/>
              </a:spcAft>
              <a:buSzPts val="1200"/>
              <a:buFont typeface="Proxima Nova"/>
              <a:buChar char="●"/>
            </a:pPr>
            <a:r>
              <a:rPr lang="en" sz="1200">
                <a:latin typeface="Proxima Nova"/>
                <a:ea typeface="Proxima Nova"/>
                <a:cs typeface="Proxima Nova"/>
                <a:sym typeface="Proxima Nova"/>
              </a:rPr>
              <a:t>Append data spreads to replicas in series</a:t>
            </a:r>
            <a:endParaRPr sz="1200">
              <a:latin typeface="Proxima Nova"/>
              <a:ea typeface="Proxima Nova"/>
              <a:cs typeface="Proxima Nova"/>
              <a:sym typeface="Proxima Nova"/>
            </a:endParaRPr>
          </a:p>
          <a:p>
            <a:pPr indent="-304800" lvl="0" marL="457200" rtl="0" algn="l">
              <a:lnSpc>
                <a:spcPct val="100000"/>
              </a:lnSpc>
              <a:spcBef>
                <a:spcPts val="0"/>
              </a:spcBef>
              <a:spcAft>
                <a:spcPts val="0"/>
              </a:spcAft>
              <a:buSzPts val="1200"/>
              <a:buFont typeface="Proxima Nova"/>
              <a:buChar char="●"/>
            </a:pPr>
            <a:r>
              <a:rPr lang="en" sz="1200">
                <a:latin typeface="Proxima Nova"/>
                <a:ea typeface="Proxima Nova"/>
                <a:cs typeface="Proxima Nova"/>
                <a:sym typeface="Proxima Nova"/>
              </a:rPr>
              <a:t>Process is pipelined</a:t>
            </a:r>
            <a:endParaRPr sz="1200">
              <a:latin typeface="Proxima Nova"/>
              <a:ea typeface="Proxima Nova"/>
              <a:cs typeface="Proxima Nova"/>
              <a:sym typeface="Proxima Nova"/>
            </a:endParaRPr>
          </a:p>
          <a:p>
            <a:pPr indent="-304800" lvl="0" marL="457200" rtl="0" algn="l">
              <a:lnSpc>
                <a:spcPct val="100000"/>
              </a:lnSpc>
              <a:spcBef>
                <a:spcPts val="0"/>
              </a:spcBef>
              <a:spcAft>
                <a:spcPts val="0"/>
              </a:spcAft>
              <a:buSzPts val="1200"/>
              <a:buFont typeface="Proxima Nova"/>
              <a:buChar char="●"/>
            </a:pPr>
            <a:r>
              <a:rPr lang="en" sz="1200">
                <a:latin typeface="Proxima Nova"/>
                <a:ea typeface="Proxima Nova"/>
                <a:cs typeface="Proxima Nova"/>
                <a:sym typeface="Proxima Nova"/>
              </a:rPr>
              <a:t>Each replica must acknowledge before step 3</a:t>
            </a:r>
            <a:endParaRPr sz="1200"/>
          </a:p>
          <a:p>
            <a:pPr indent="-304800" lvl="0" marL="457200" rtl="0" algn="l">
              <a:lnSpc>
                <a:spcPct val="100000"/>
              </a:lnSpc>
              <a:spcBef>
                <a:spcPts val="0"/>
              </a:spcBef>
              <a:spcAft>
                <a:spcPts val="0"/>
              </a:spcAft>
              <a:buSzPts val="1200"/>
              <a:buChar char="●"/>
            </a:pPr>
            <a:r>
              <a:rPr lang="en" sz="1200"/>
              <a:t>Data goes from one node in the chain to the next closest node (Determined via IP), ie data might not go to primary first</a:t>
            </a:r>
            <a:endParaRPr sz="1200"/>
          </a:p>
          <a:p>
            <a:pPr indent="-304800" lvl="0" marL="457200" rtl="0" algn="l">
              <a:lnSpc>
                <a:spcPct val="100000"/>
              </a:lnSpc>
              <a:spcBef>
                <a:spcPts val="0"/>
              </a:spcBef>
              <a:spcAft>
                <a:spcPts val="0"/>
              </a:spcAft>
              <a:buSzPts val="1200"/>
              <a:buChar char="●"/>
            </a:pPr>
            <a:r>
              <a:rPr lang="en" sz="1200"/>
              <a:t>No multiplexing, overall time is optimized</a:t>
            </a:r>
            <a:endParaRPr sz="1200"/>
          </a:p>
          <a:p>
            <a:pPr indent="-304800" lvl="0" marL="457200" rtl="0" algn="l">
              <a:lnSpc>
                <a:spcPct val="100000"/>
              </a:lnSpc>
              <a:spcBef>
                <a:spcPts val="0"/>
              </a:spcBef>
              <a:spcAft>
                <a:spcPts val="0"/>
              </a:spcAft>
              <a:buSzPts val="1200"/>
              <a:buChar char="●"/>
            </a:pPr>
            <a:r>
              <a:rPr lang="en" sz="1200"/>
              <a:t>Most Important: Pipelined - when a node receives data, it immediately starts sending it to the next node</a:t>
            </a:r>
            <a:endParaRPr sz="1200"/>
          </a:p>
          <a:p>
            <a:pPr indent="-304800" lvl="0" marL="457200" rtl="0" algn="l">
              <a:lnSpc>
                <a:spcPct val="100000"/>
              </a:lnSpc>
              <a:spcBef>
                <a:spcPts val="0"/>
              </a:spcBef>
              <a:spcAft>
                <a:spcPts val="0"/>
              </a:spcAft>
              <a:buSzPts val="1200"/>
              <a:buChar char="●"/>
            </a:pPr>
            <a:r>
              <a:rPr lang="en" sz="1200"/>
              <a:t>Client mutations are atomic</a:t>
            </a:r>
            <a:endParaRPr sz="1200"/>
          </a:p>
          <a:p>
            <a:pPr indent="-304800" lvl="2" marL="1371600" rtl="0" algn="l">
              <a:lnSpc>
                <a:spcPct val="100000"/>
              </a:lnSpc>
              <a:spcBef>
                <a:spcPts val="0"/>
              </a:spcBef>
              <a:spcAft>
                <a:spcPts val="0"/>
              </a:spcAft>
              <a:buSzPts val="1200"/>
              <a:buChar char="■"/>
            </a:pPr>
            <a:r>
              <a:rPr lang="en" sz="1200"/>
              <a:t>Ensures a single correct sequence of chunk mutations </a:t>
            </a:r>
            <a:endParaRPr sz="1200"/>
          </a:p>
          <a:p>
            <a:pPr indent="0" lvl="0" marL="0" rtl="0" algn="l">
              <a:lnSpc>
                <a:spcPct val="100000"/>
              </a:lnSpc>
              <a:spcBef>
                <a:spcPts val="0"/>
              </a:spcBef>
              <a:spcAft>
                <a:spcPts val="0"/>
              </a:spcAft>
              <a:buNone/>
            </a:pPr>
            <a:r>
              <a:rPr lang="en" sz="1200">
                <a:latin typeface="Proxima Nova"/>
                <a:ea typeface="Proxima Nova"/>
                <a:cs typeface="Proxima Nova"/>
                <a:sym typeface="Proxima Nova"/>
              </a:rPr>
              <a:t>Step 3: Primary</a:t>
            </a:r>
            <a:endParaRPr sz="1200">
              <a:latin typeface="Proxima Nova"/>
              <a:ea typeface="Proxima Nova"/>
              <a:cs typeface="Proxima Nova"/>
              <a:sym typeface="Proxima Nova"/>
            </a:endParaRPr>
          </a:p>
          <a:p>
            <a:pPr indent="-304800" lvl="0" marL="457200" rtl="0" algn="l">
              <a:lnSpc>
                <a:spcPct val="100000"/>
              </a:lnSpc>
              <a:spcBef>
                <a:spcPts val="1600"/>
              </a:spcBef>
              <a:spcAft>
                <a:spcPts val="0"/>
              </a:spcAft>
              <a:buSzPts val="1200"/>
              <a:buFont typeface="Proxima Nova"/>
              <a:buChar char="●"/>
            </a:pPr>
            <a:r>
              <a:rPr lang="en" sz="1200">
                <a:latin typeface="Proxima Nova"/>
                <a:ea typeface="Proxima Nova"/>
                <a:cs typeface="Proxima Nova"/>
                <a:sym typeface="Proxima Nova"/>
              </a:rPr>
              <a:t>Primary appends the target chunk (e) in its own serial order</a:t>
            </a:r>
            <a:endParaRPr sz="1200"/>
          </a:p>
          <a:p>
            <a:pPr indent="-304800" lvl="0" marL="457200" rtl="0" algn="l">
              <a:lnSpc>
                <a:spcPct val="100000"/>
              </a:lnSpc>
              <a:spcBef>
                <a:spcPts val="0"/>
              </a:spcBef>
              <a:spcAft>
                <a:spcPts val="0"/>
              </a:spcAft>
              <a:buSzPts val="1200"/>
              <a:buChar char="●"/>
            </a:pPr>
            <a:r>
              <a:rPr lang="en" sz="1200"/>
              <a:t>Append signal from client</a:t>
            </a:r>
            <a:endParaRPr sz="1200"/>
          </a:p>
          <a:p>
            <a:pPr indent="-304800" lvl="0" marL="457200" rtl="0" algn="l">
              <a:lnSpc>
                <a:spcPct val="100000"/>
              </a:lnSpc>
              <a:spcBef>
                <a:spcPts val="0"/>
              </a:spcBef>
              <a:spcAft>
                <a:spcPts val="0"/>
              </a:spcAft>
              <a:buSzPts val="1200"/>
              <a:buChar char="●"/>
            </a:pPr>
            <a:r>
              <a:rPr lang="en" sz="1200"/>
              <a:t>Assigns serial numbers to mutations</a:t>
            </a:r>
            <a:endParaRPr sz="1200"/>
          </a:p>
          <a:p>
            <a:pPr indent="-304800" lvl="1" marL="914400" rtl="0" algn="l">
              <a:lnSpc>
                <a:spcPct val="100000"/>
              </a:lnSpc>
              <a:spcBef>
                <a:spcPts val="0"/>
              </a:spcBef>
              <a:spcAft>
                <a:spcPts val="0"/>
              </a:spcAft>
              <a:buSzPts val="1200"/>
              <a:buChar char="○"/>
            </a:pPr>
            <a:r>
              <a:rPr lang="en" sz="1200"/>
              <a:t> the primary decides the order to avoid any confusion</a:t>
            </a:r>
            <a:endParaRPr sz="1200"/>
          </a:p>
          <a:p>
            <a:pPr indent="0" lvl="0" marL="0" rtl="0" algn="l">
              <a:lnSpc>
                <a:spcPct val="100000"/>
              </a:lnSpc>
              <a:spcBef>
                <a:spcPts val="0"/>
              </a:spcBef>
              <a:spcAft>
                <a:spcPts val="0"/>
              </a:spcAft>
              <a:buNone/>
            </a:pPr>
            <a:r>
              <a:rPr lang="en" sz="1200">
                <a:latin typeface="Proxima Nova"/>
                <a:ea typeface="Proxima Nova"/>
                <a:cs typeface="Proxima Nova"/>
                <a:sym typeface="Proxima Nova"/>
              </a:rPr>
              <a:t>Step 4: Primary-Secondary</a:t>
            </a:r>
            <a:endParaRPr sz="1200">
              <a:latin typeface="Proxima Nova"/>
              <a:ea typeface="Proxima Nova"/>
              <a:cs typeface="Proxima Nova"/>
              <a:sym typeface="Proxima Nova"/>
            </a:endParaRPr>
          </a:p>
          <a:p>
            <a:pPr indent="-304800" lvl="0" marL="457200" rtl="0" algn="l">
              <a:lnSpc>
                <a:spcPct val="100000"/>
              </a:lnSpc>
              <a:spcBef>
                <a:spcPts val="1600"/>
              </a:spcBef>
              <a:spcAft>
                <a:spcPts val="0"/>
              </a:spcAft>
              <a:buSzPts val="1200"/>
              <a:buFont typeface="Proxima Nova"/>
              <a:buChar char="●"/>
            </a:pPr>
            <a:r>
              <a:rPr lang="en" sz="1200">
                <a:latin typeface="Proxima Nova"/>
                <a:ea typeface="Proxima Nova"/>
                <a:cs typeface="Proxima Nova"/>
                <a:sym typeface="Proxima Nova"/>
              </a:rPr>
              <a:t>Primary forwards request to secondaries</a:t>
            </a:r>
            <a:endParaRPr sz="1200">
              <a:latin typeface="Proxima Nova"/>
              <a:ea typeface="Proxima Nova"/>
              <a:cs typeface="Proxima Nova"/>
              <a:sym typeface="Proxima Nova"/>
            </a:endParaRPr>
          </a:p>
          <a:p>
            <a:pPr indent="-304800" lvl="0" marL="457200" rtl="0" algn="l">
              <a:lnSpc>
                <a:spcPct val="100000"/>
              </a:lnSpc>
              <a:spcBef>
                <a:spcPts val="0"/>
              </a:spcBef>
              <a:spcAft>
                <a:spcPts val="0"/>
              </a:spcAft>
              <a:buSzPts val="1200"/>
              <a:buFont typeface="Proxima Nova"/>
              <a:buChar char="●"/>
            </a:pPr>
            <a:r>
              <a:rPr lang="en" sz="1200">
                <a:latin typeface="Proxima Nova"/>
                <a:ea typeface="Proxima Nova"/>
                <a:cs typeface="Proxima Nova"/>
                <a:sym typeface="Proxima Nova"/>
              </a:rPr>
              <a:t>Secondaries append in the same serial order </a:t>
            </a:r>
            <a:endParaRPr sz="1200">
              <a:latin typeface="Proxima Nova"/>
              <a:ea typeface="Proxima Nova"/>
              <a:cs typeface="Proxima Nova"/>
              <a:sym typeface="Proxima Nova"/>
            </a:endParaRPr>
          </a:p>
          <a:p>
            <a:pPr indent="-304800" lvl="0" marL="457200" rtl="0" algn="l">
              <a:lnSpc>
                <a:spcPct val="100000"/>
              </a:lnSpc>
              <a:spcBef>
                <a:spcPts val="0"/>
              </a:spcBef>
              <a:spcAft>
                <a:spcPts val="0"/>
              </a:spcAft>
              <a:buSzPts val="1200"/>
              <a:buFont typeface="Proxima Nova"/>
              <a:buChar char="●"/>
            </a:pPr>
            <a:r>
              <a:rPr lang="en" sz="1200">
                <a:latin typeface="Proxima Nova"/>
                <a:ea typeface="Proxima Nova"/>
                <a:cs typeface="Proxima Nova"/>
                <a:sym typeface="Proxima Nova"/>
              </a:rPr>
              <a:t>Primary returns errors if any</a:t>
            </a:r>
            <a:endParaRPr sz="1200">
              <a:latin typeface="Proxima Nova"/>
              <a:ea typeface="Proxima Nova"/>
              <a:cs typeface="Proxima Nova"/>
              <a:sym typeface="Proxima Nova"/>
            </a:endParaRPr>
          </a:p>
          <a:p>
            <a:pPr indent="-304800" lvl="0" marL="457200" rtl="0" algn="l">
              <a:lnSpc>
                <a:spcPct val="100000"/>
              </a:lnSpc>
              <a:spcBef>
                <a:spcPts val="0"/>
              </a:spcBef>
              <a:spcAft>
                <a:spcPts val="0"/>
              </a:spcAft>
              <a:buSzPts val="1200"/>
              <a:buFont typeface="Proxima Nova"/>
              <a:buChar char="●"/>
            </a:pPr>
            <a:r>
              <a:rPr lang="en" sz="1200">
                <a:latin typeface="Proxima Nova"/>
                <a:ea typeface="Proxima Nova"/>
                <a:cs typeface="Proxima Nova"/>
                <a:sym typeface="Proxima Nova"/>
              </a:rPr>
              <a:t>In case of an error:</a:t>
            </a:r>
            <a:endParaRPr sz="1200">
              <a:latin typeface="Proxima Nova"/>
              <a:ea typeface="Proxima Nova"/>
              <a:cs typeface="Proxima Nova"/>
              <a:sym typeface="Proxima Nova"/>
            </a:endParaRPr>
          </a:p>
          <a:p>
            <a:pPr indent="-304800" lvl="1" marL="914400" rtl="0" algn="l">
              <a:lnSpc>
                <a:spcPct val="100000"/>
              </a:lnSpc>
              <a:spcBef>
                <a:spcPts val="0"/>
              </a:spcBef>
              <a:spcAft>
                <a:spcPts val="0"/>
              </a:spcAft>
              <a:buSzPts val="1200"/>
              <a:buFont typeface="Proxima Nova"/>
              <a:buChar char="○"/>
            </a:pPr>
            <a:r>
              <a:rPr lang="en" sz="1200">
                <a:latin typeface="Proxima Nova"/>
                <a:ea typeface="Proxima Nova"/>
                <a:cs typeface="Proxima Nova"/>
                <a:sym typeface="Proxima Nova"/>
              </a:rPr>
              <a:t>Retry from step 2 (resend data)</a:t>
            </a:r>
            <a:endParaRPr sz="1200">
              <a:latin typeface="Proxima Nova"/>
              <a:ea typeface="Proxima Nova"/>
              <a:cs typeface="Proxima Nova"/>
              <a:sym typeface="Proxima Nova"/>
            </a:endParaRPr>
          </a:p>
          <a:p>
            <a:pPr indent="-304800" lvl="1" marL="914400" rtl="0" algn="l">
              <a:lnSpc>
                <a:spcPct val="100000"/>
              </a:lnSpc>
              <a:spcBef>
                <a:spcPts val="0"/>
              </a:spcBef>
              <a:spcAft>
                <a:spcPts val="0"/>
              </a:spcAft>
              <a:buSzPts val="1200"/>
              <a:buFont typeface="Proxima Nova"/>
              <a:buChar char="○"/>
            </a:pPr>
            <a:r>
              <a:rPr lang="en" sz="1200">
                <a:latin typeface="Proxima Nova"/>
                <a:ea typeface="Proxima Nova"/>
                <a:cs typeface="Proxima Nova"/>
                <a:sym typeface="Proxima Nova"/>
              </a:rPr>
              <a:t>Retry from step 1 (new chunkservers)</a:t>
            </a:r>
            <a:endParaRPr sz="1200"/>
          </a:p>
          <a:p>
            <a:pPr indent="-304800" lvl="0" marL="457200" rtl="0" algn="l">
              <a:lnSpc>
                <a:spcPct val="100000"/>
              </a:lnSpc>
              <a:spcBef>
                <a:spcPts val="0"/>
              </a:spcBef>
              <a:spcAft>
                <a:spcPts val="0"/>
              </a:spcAft>
              <a:buSzPts val="1200"/>
              <a:buChar char="●"/>
            </a:pPr>
            <a:r>
              <a:rPr lang="en" sz="1200"/>
              <a:t>Important: Consistent behaviour without much master involvement, and also the client</a:t>
            </a:r>
            <a:endParaRPr sz="1200"/>
          </a:p>
          <a:p>
            <a:pPr indent="-304800" lvl="1" marL="914400" rtl="0" algn="l">
              <a:lnSpc>
                <a:spcPct val="100000"/>
              </a:lnSpc>
              <a:spcBef>
                <a:spcPts val="0"/>
              </a:spcBef>
              <a:spcAft>
                <a:spcPts val="0"/>
              </a:spcAft>
              <a:buSzPts val="1200"/>
              <a:buChar char="○"/>
            </a:pPr>
            <a:r>
              <a:rPr lang="en" sz="1200"/>
              <a:t>Errors still returned to client, which manages future actions</a:t>
            </a:r>
            <a:endParaRPr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f274f75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f274f75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In the case of chunk failures, GFS implements two measures as a safeguard</a:t>
            </a:r>
            <a:endParaRPr/>
          </a:p>
          <a:p>
            <a:pPr indent="-298450" lvl="1" marL="914400" rtl="0" algn="l">
              <a:spcBef>
                <a:spcPts val="0"/>
              </a:spcBef>
              <a:spcAft>
                <a:spcPts val="0"/>
              </a:spcAft>
              <a:buSzPts val="1100"/>
              <a:buChar char="○"/>
            </a:pPr>
            <a:r>
              <a:rPr lang="en"/>
              <a:t>The first is rereplication, which is when the master tells a chunkserver to copy chunk data directly from an existing valid replica</a:t>
            </a:r>
            <a:endParaRPr/>
          </a:p>
          <a:p>
            <a:pPr indent="-298450" lvl="1" marL="914400" rtl="0" algn="l">
              <a:spcBef>
                <a:spcPts val="0"/>
              </a:spcBef>
              <a:spcAft>
                <a:spcPts val="0"/>
              </a:spcAft>
              <a:buSzPts val="1100"/>
              <a:buChar char="○"/>
            </a:pPr>
            <a:r>
              <a:rPr lang="en"/>
              <a:t>This happens when a chunkserver becomes unavailable, if its replica has become corrupted, if its disk is disabled due to errors, or if the desired number of replications has increased</a:t>
            </a:r>
            <a:endParaRPr/>
          </a:p>
          <a:p>
            <a:pPr indent="-298450" lvl="0" marL="457200" rtl="0" algn="l">
              <a:spcBef>
                <a:spcPts val="0"/>
              </a:spcBef>
              <a:spcAft>
                <a:spcPts val="0"/>
              </a:spcAft>
              <a:buSzPts val="1100"/>
              <a:buChar char="●"/>
            </a:pPr>
            <a:r>
              <a:rPr lang="en"/>
              <a:t>The second is rebalancing</a:t>
            </a:r>
            <a:endParaRPr/>
          </a:p>
          <a:p>
            <a:pPr indent="-298450" lvl="1" marL="914400" rtl="0" algn="l">
              <a:spcBef>
                <a:spcPts val="0"/>
              </a:spcBef>
              <a:spcAft>
                <a:spcPts val="0"/>
              </a:spcAft>
              <a:buSzPts val="1100"/>
              <a:buChar char="○"/>
            </a:pPr>
            <a:r>
              <a:rPr lang="en"/>
              <a:t>This happens periodically when the master examines the current distribution of replicas</a:t>
            </a:r>
            <a:endParaRPr/>
          </a:p>
          <a:p>
            <a:pPr indent="-298450" lvl="1" marL="914400" rtl="0" algn="l">
              <a:spcBef>
                <a:spcPts val="0"/>
              </a:spcBef>
              <a:spcAft>
                <a:spcPts val="0"/>
              </a:spcAft>
              <a:buSzPts val="1100"/>
              <a:buChar char="○"/>
            </a:pPr>
            <a:r>
              <a:rPr lang="en"/>
              <a:t>The master will move around the replicas to </a:t>
            </a:r>
            <a:r>
              <a:rPr lang="en"/>
              <a:t>optimize</a:t>
            </a:r>
            <a:r>
              <a:rPr lang="en"/>
              <a:t> for disk space and load balancing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7e2dc4d3e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7e2dc4d3e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There was a design choice to choose lazy deletion over eager deletion</a:t>
            </a:r>
            <a:endParaRPr/>
          </a:p>
          <a:p>
            <a:pPr indent="-298450" lvl="0" marL="457200" rtl="0" algn="l">
              <a:spcBef>
                <a:spcPts val="0"/>
              </a:spcBef>
              <a:spcAft>
                <a:spcPts val="0"/>
              </a:spcAft>
              <a:buSzPts val="1100"/>
              <a:buChar char="-"/>
            </a:pPr>
            <a:r>
              <a:rPr lang="en"/>
              <a:t>For example if we were to have eager deletion, clients could have more control over how memory is used and manipulated </a:t>
            </a:r>
            <a:endParaRPr/>
          </a:p>
          <a:p>
            <a:pPr indent="-298450" lvl="0" marL="457200" rtl="0" algn="l">
              <a:spcBef>
                <a:spcPts val="0"/>
              </a:spcBef>
              <a:spcAft>
                <a:spcPts val="0"/>
              </a:spcAft>
              <a:buSzPts val="1100"/>
              <a:buChar char="-"/>
            </a:pPr>
            <a:r>
              <a:rPr lang="en"/>
              <a:t>However, we would need to deal with the following </a:t>
            </a:r>
            <a:endParaRPr/>
          </a:p>
          <a:p>
            <a:pPr indent="-298450" lvl="1" marL="914400" rtl="0" algn="l">
              <a:spcBef>
                <a:spcPts val="0"/>
              </a:spcBef>
              <a:spcAft>
                <a:spcPts val="0"/>
              </a:spcAft>
              <a:buSzPts val="1100"/>
              <a:buChar char="-"/>
            </a:pPr>
            <a:r>
              <a:rPr lang="en"/>
              <a:t>In the event of a chunk replica failure, there may be a replica which is transparent to the master</a:t>
            </a:r>
            <a:endParaRPr/>
          </a:p>
          <a:p>
            <a:pPr indent="-298450" lvl="1" marL="914400" rtl="0" algn="l">
              <a:spcBef>
                <a:spcPts val="0"/>
              </a:spcBef>
              <a:spcAft>
                <a:spcPts val="0"/>
              </a:spcAft>
              <a:buSzPts val="1100"/>
              <a:buChar char="-"/>
            </a:pPr>
            <a:r>
              <a:rPr lang="en"/>
              <a:t>In the event of a deletion failure, the master must keep resending until it is actually deleted</a:t>
            </a:r>
            <a:endParaRPr/>
          </a:p>
          <a:p>
            <a:pPr indent="-298450" lvl="0" marL="457200" rtl="0" algn="l">
              <a:spcBef>
                <a:spcPts val="0"/>
              </a:spcBef>
              <a:spcAft>
                <a:spcPts val="0"/>
              </a:spcAft>
              <a:buSzPts val="1100"/>
              <a:buChar char="-"/>
            </a:pPr>
            <a:r>
              <a:rPr lang="en"/>
              <a:t>Overall, this would overcomplicate design and give up efficiency</a:t>
            </a:r>
            <a:endParaRPr/>
          </a:p>
          <a:p>
            <a:pPr indent="-298450" lvl="1" marL="914400" rtl="0" algn="l">
              <a:spcBef>
                <a:spcPts val="0"/>
              </a:spcBef>
              <a:spcAft>
                <a:spcPts val="0"/>
              </a:spcAft>
              <a:buSzPts val="1100"/>
              <a:buChar char="-"/>
            </a:pPr>
            <a:r>
              <a:rPr lang="en"/>
              <a:t>The master would be more prone to bottlenecking </a:t>
            </a:r>
            <a:endParaRPr/>
          </a:p>
          <a:p>
            <a:pPr indent="-298450" lvl="1" marL="914400" rtl="0" algn="l">
              <a:spcBef>
                <a:spcPts val="0"/>
              </a:spcBef>
              <a:spcAft>
                <a:spcPts val="0"/>
              </a:spcAft>
              <a:buSzPts val="1100"/>
              <a:buChar char="-"/>
            </a:pPr>
            <a:r>
              <a:rPr lang="en"/>
              <a:t>And there would also be no safeguard against a case where a user deletes something by mistake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7e2dc4d3ec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7e2dc4d3ec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Garbage Collection within GFS is a process where the master routinely scans its cluster </a:t>
            </a:r>
            <a:endParaRPr/>
          </a:p>
          <a:p>
            <a:pPr indent="-298450" lvl="0" marL="457200" rtl="0" algn="l">
              <a:spcBef>
                <a:spcPts val="0"/>
              </a:spcBef>
              <a:spcAft>
                <a:spcPts val="0"/>
              </a:spcAft>
              <a:buSzPts val="1100"/>
              <a:buChar char="-"/>
            </a:pPr>
            <a:r>
              <a:rPr lang="en"/>
              <a:t>It incorporates this process along with HeartBeat messages</a:t>
            </a:r>
            <a:endParaRPr/>
          </a:p>
          <a:p>
            <a:pPr indent="-298450" lvl="1" marL="914400" rtl="0" algn="l">
              <a:spcBef>
                <a:spcPts val="0"/>
              </a:spcBef>
              <a:spcAft>
                <a:spcPts val="0"/>
              </a:spcAft>
              <a:buSzPts val="1100"/>
              <a:buChar char="-"/>
            </a:pPr>
            <a:r>
              <a:rPr lang="en"/>
              <a:t>Now HeartBeat messages are regular exchanges between the master and chunks</a:t>
            </a:r>
            <a:endParaRPr/>
          </a:p>
          <a:p>
            <a:pPr indent="-298450" lvl="0" marL="457200" rtl="0" algn="l">
              <a:spcBef>
                <a:spcPts val="0"/>
              </a:spcBef>
              <a:spcAft>
                <a:spcPts val="0"/>
              </a:spcAft>
              <a:buSzPts val="1100"/>
              <a:buChar char="-"/>
            </a:pPr>
            <a:r>
              <a:rPr lang="en"/>
              <a:t>The master then looks for first orphaned chunks, which are completely unreachable </a:t>
            </a:r>
            <a:endParaRPr/>
          </a:p>
          <a:p>
            <a:pPr indent="-298450" lvl="0" marL="457200" rtl="0" algn="l">
              <a:spcBef>
                <a:spcPts val="0"/>
              </a:spcBef>
              <a:spcAft>
                <a:spcPts val="0"/>
              </a:spcAft>
              <a:buSzPts val="1100"/>
              <a:buChar char="-"/>
            </a:pPr>
            <a:r>
              <a:rPr lang="en"/>
              <a:t>Next, it looks for inconsistent nodes, which are found by comparing chunkserver’s subset of chunks against the master’s metadata knowledge</a:t>
            </a:r>
            <a:endParaRPr/>
          </a:p>
          <a:p>
            <a:pPr indent="-298450" lvl="1" marL="914400" rtl="0" algn="l">
              <a:spcBef>
                <a:spcPts val="0"/>
              </a:spcBef>
              <a:spcAft>
                <a:spcPts val="0"/>
              </a:spcAft>
              <a:buSzPts val="1100"/>
              <a:buChar char="-"/>
            </a:pPr>
            <a:r>
              <a:rPr lang="en"/>
              <a:t>If there is a chunk the master does not know about, it is found to be inconsistent and deleted</a:t>
            </a:r>
            <a:endParaRPr/>
          </a:p>
          <a:p>
            <a:pPr indent="-298450" lvl="0" marL="457200" rtl="0" algn="l">
              <a:spcBef>
                <a:spcPts val="0"/>
              </a:spcBef>
              <a:spcAft>
                <a:spcPts val="0"/>
              </a:spcAft>
              <a:buSzPts val="1100"/>
              <a:buChar char="-"/>
            </a:pPr>
            <a:r>
              <a:rPr lang="en"/>
              <a:t>The master also proceeds with the deletion of files which were asked to be deleted</a:t>
            </a:r>
            <a:endParaRPr/>
          </a:p>
          <a:p>
            <a:pPr indent="-298450" lvl="1" marL="914400" rtl="0" algn="l">
              <a:spcBef>
                <a:spcPts val="0"/>
              </a:spcBef>
              <a:spcAft>
                <a:spcPts val="0"/>
              </a:spcAft>
              <a:buSzPts val="1100"/>
              <a:buChar char="-"/>
            </a:pPr>
            <a:r>
              <a:rPr lang="en"/>
              <a:t>At this point, they would </a:t>
            </a:r>
            <a:r>
              <a:rPr i="1" lang="en"/>
              <a:t>have</a:t>
            </a:r>
            <a:r>
              <a:rPr lang="en"/>
              <a:t> to have been hidden for 3 days after the initial request for deletion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7e2dc4d3ec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e2dc4d3ec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Now why is garbage collection useful?</a:t>
            </a:r>
            <a:endParaRPr/>
          </a:p>
          <a:p>
            <a:pPr indent="-298450" lvl="1" marL="914400" rtl="0" algn="l">
              <a:spcBef>
                <a:spcPts val="0"/>
              </a:spcBef>
              <a:spcAft>
                <a:spcPts val="0"/>
              </a:spcAft>
              <a:buSzPts val="1100"/>
              <a:buChar char="-"/>
            </a:pPr>
            <a:r>
              <a:rPr lang="en"/>
              <a:t>Well it’s quite easy to implement within GFS </a:t>
            </a:r>
            <a:endParaRPr/>
          </a:p>
          <a:p>
            <a:pPr indent="-298450" lvl="1" marL="914400" rtl="0" algn="l">
              <a:spcBef>
                <a:spcPts val="0"/>
              </a:spcBef>
              <a:spcAft>
                <a:spcPts val="0"/>
              </a:spcAft>
              <a:buSzPts val="1100"/>
              <a:buChar char="-"/>
            </a:pPr>
            <a:r>
              <a:rPr lang="en"/>
              <a:t>We can find all replicas in chunkserver directories and have file to chunk mappings </a:t>
            </a:r>
            <a:endParaRPr/>
          </a:p>
          <a:p>
            <a:pPr indent="-298450" lvl="2" marL="1371600" rtl="0" algn="l">
              <a:spcBef>
                <a:spcPts val="0"/>
              </a:spcBef>
              <a:spcAft>
                <a:spcPts val="0"/>
              </a:spcAft>
              <a:buSzPts val="1100"/>
              <a:buChar char="-"/>
            </a:pPr>
            <a:r>
              <a:rPr lang="en"/>
              <a:t>This allows for consistency checks between the master and chunkservers </a:t>
            </a:r>
            <a:endParaRPr/>
          </a:p>
          <a:p>
            <a:pPr indent="-298450" lvl="2" marL="1371600" rtl="0" algn="l">
              <a:spcBef>
                <a:spcPts val="0"/>
              </a:spcBef>
              <a:spcAft>
                <a:spcPts val="0"/>
              </a:spcAft>
              <a:buSzPts val="1100"/>
              <a:buChar char="-"/>
            </a:pPr>
            <a:r>
              <a:rPr lang="en"/>
              <a:t>So this helps to keep a massively distributed file system like GFS in check </a:t>
            </a:r>
            <a:endParaRPr/>
          </a:p>
          <a:p>
            <a:pPr indent="-298450" lvl="0" marL="457200" rtl="0" algn="l">
              <a:spcBef>
                <a:spcPts val="0"/>
              </a:spcBef>
              <a:spcAft>
                <a:spcPts val="0"/>
              </a:spcAft>
              <a:buSzPts val="1100"/>
              <a:buChar char="-"/>
            </a:pPr>
            <a:r>
              <a:rPr lang="en"/>
              <a:t>Also, garbage collection is quite efficient and fast</a:t>
            </a:r>
            <a:endParaRPr/>
          </a:p>
          <a:p>
            <a:pPr indent="-298450" lvl="1" marL="914400" rtl="0" algn="l">
              <a:spcBef>
                <a:spcPts val="0"/>
              </a:spcBef>
              <a:spcAft>
                <a:spcPts val="0"/>
              </a:spcAft>
              <a:buSzPts val="1100"/>
              <a:buChar char="-"/>
            </a:pPr>
            <a:r>
              <a:rPr lang="en"/>
              <a:t>Master operations are quick because metadata is stored in memory</a:t>
            </a:r>
            <a:endParaRPr/>
          </a:p>
          <a:p>
            <a:pPr indent="-298450" lvl="1" marL="914400" rtl="0" algn="l">
              <a:spcBef>
                <a:spcPts val="0"/>
              </a:spcBef>
              <a:spcAft>
                <a:spcPts val="0"/>
              </a:spcAft>
              <a:buSzPts val="1100"/>
              <a:buChar char="-"/>
            </a:pPr>
            <a:r>
              <a:rPr lang="en"/>
              <a:t>Allows for the scanning of its cluster in the background</a:t>
            </a:r>
            <a:endParaRPr/>
          </a:p>
          <a:p>
            <a:pPr indent="-298450" lvl="2" marL="1371600" rtl="0" algn="l">
              <a:spcBef>
                <a:spcPts val="0"/>
              </a:spcBef>
              <a:spcAft>
                <a:spcPts val="0"/>
              </a:spcAft>
              <a:buSzPts val="1100"/>
              <a:buChar char="-"/>
            </a:pPr>
            <a:r>
              <a:rPr lang="en"/>
              <a:t>This means that garbage collection only happens when the master is relatively free</a:t>
            </a:r>
            <a:endParaRPr/>
          </a:p>
          <a:p>
            <a:pPr indent="-298450" lvl="2" marL="1371600" rtl="0" algn="l">
              <a:spcBef>
                <a:spcPts val="0"/>
              </a:spcBef>
              <a:spcAft>
                <a:spcPts val="0"/>
              </a:spcAft>
              <a:buSzPts val="1100"/>
              <a:buChar char="-"/>
            </a:pPr>
            <a:r>
              <a:rPr lang="en"/>
              <a:t>So garbage collection usually does not interfere with the master during unideal times</a:t>
            </a:r>
            <a:endParaRPr/>
          </a:p>
          <a:p>
            <a:pPr indent="-298450" lvl="1" marL="914400" rtl="0" algn="l">
              <a:spcBef>
                <a:spcPts val="0"/>
              </a:spcBef>
              <a:spcAft>
                <a:spcPts val="0"/>
              </a:spcAft>
              <a:buSzPts val="1100"/>
              <a:buChar char="-"/>
            </a:pPr>
            <a:r>
              <a:rPr lang="en"/>
              <a:t>Utilizes HeartBeat messages</a:t>
            </a:r>
            <a:endParaRPr/>
          </a:p>
          <a:p>
            <a:pPr indent="-298450" lvl="2" marL="1371600" rtl="0" algn="l">
              <a:spcBef>
                <a:spcPts val="0"/>
              </a:spcBef>
              <a:spcAft>
                <a:spcPts val="0"/>
              </a:spcAft>
              <a:buSzPts val="1100"/>
              <a:buChar char="-"/>
            </a:pPr>
            <a:r>
              <a:rPr lang="en"/>
              <a:t>So garbage collection was just be implemented within the already in place HeartBeat messages</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7e2dc4d3ec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e2dc4d3ec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81708d4eb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81708d4eb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200">
                <a:latin typeface="Proxima Nova"/>
                <a:ea typeface="Proxima Nova"/>
                <a:cs typeface="Proxima Nova"/>
                <a:sym typeface="Proxima Nova"/>
              </a:rPr>
              <a:t>Why? Consider using write for appends: This involves first seeking to the end of file. Then writing. But GFS’s writes are mostly appends. </a:t>
            </a:r>
            <a:endParaRPr sz="1200">
              <a:latin typeface="Proxima Nova"/>
              <a:ea typeface="Proxima Nova"/>
              <a:cs typeface="Proxima Nova"/>
              <a:sym typeface="Proxima Nova"/>
            </a:endParaRPr>
          </a:p>
          <a:p>
            <a:pPr indent="0" lvl="0" marL="0" rtl="0" algn="l">
              <a:lnSpc>
                <a:spcPct val="115000"/>
              </a:lnSpc>
              <a:spcBef>
                <a:spcPts val="1600"/>
              </a:spcBef>
              <a:spcAft>
                <a:spcPts val="0"/>
              </a:spcAft>
              <a:buNone/>
            </a:pPr>
            <a:r>
              <a:rPr lang="en" sz="1200">
                <a:latin typeface="Proxima Nova"/>
                <a:ea typeface="Proxima Nova"/>
                <a:cs typeface="Proxima Nova"/>
                <a:sym typeface="Proxima Nova"/>
              </a:rPr>
              <a:t>Optimize the common case: Atomic appends.</a:t>
            </a:r>
            <a:endParaRPr sz="1200">
              <a:latin typeface="Proxima Nova"/>
              <a:ea typeface="Proxima Nova"/>
              <a:cs typeface="Proxima Nova"/>
              <a:sym typeface="Proxima Nova"/>
            </a:endParaRPr>
          </a:p>
          <a:p>
            <a:pPr indent="0" lvl="0" marL="0" rtl="0" algn="l">
              <a:lnSpc>
                <a:spcPct val="115000"/>
              </a:lnSpc>
              <a:spcBef>
                <a:spcPts val="1600"/>
              </a:spcBef>
              <a:spcAft>
                <a:spcPts val="0"/>
              </a:spcAft>
              <a:buNone/>
            </a:pPr>
            <a:r>
              <a:rPr lang="en" sz="1200">
                <a:latin typeface="Proxima Nova"/>
                <a:ea typeface="Proxima Nova"/>
                <a:cs typeface="Proxima Nova"/>
                <a:sym typeface="Proxima Nova"/>
              </a:rPr>
              <a:t>Very similar to a write but with a few extra conditions:</a:t>
            </a:r>
            <a:endParaRPr sz="1200">
              <a:latin typeface="Proxima Nova"/>
              <a:ea typeface="Proxima Nova"/>
              <a:cs typeface="Proxima Nova"/>
              <a:sym typeface="Proxima Nova"/>
            </a:endParaRPr>
          </a:p>
          <a:p>
            <a:pPr indent="-304800" lvl="0" marL="457200" rtl="0" algn="l">
              <a:lnSpc>
                <a:spcPct val="115000"/>
              </a:lnSpc>
              <a:spcBef>
                <a:spcPts val="1600"/>
              </a:spcBef>
              <a:spcAft>
                <a:spcPts val="0"/>
              </a:spcAft>
              <a:buClr>
                <a:srgbClr val="000000"/>
              </a:buClr>
              <a:buSzPts val="1200"/>
              <a:buFont typeface="Proxima Nova"/>
              <a:buAutoNum type="arabicPeriod"/>
            </a:pPr>
            <a:r>
              <a:rPr lang="en" sz="1200">
                <a:latin typeface="Proxima Nova"/>
                <a:ea typeface="Proxima Nova"/>
                <a:cs typeface="Proxima Nova"/>
                <a:sym typeface="Proxima Nova"/>
              </a:rPr>
              <a:t>Many clients can append at once</a:t>
            </a:r>
            <a:endParaRPr sz="1200">
              <a:latin typeface="Proxima Nova"/>
              <a:ea typeface="Proxima Nova"/>
              <a:cs typeface="Proxima Nova"/>
              <a:sym typeface="Proxima Nova"/>
            </a:endParaRPr>
          </a:p>
          <a:p>
            <a:pPr indent="-304800" lvl="0" marL="457200" rtl="0" algn="l">
              <a:lnSpc>
                <a:spcPct val="115000"/>
              </a:lnSpc>
              <a:spcBef>
                <a:spcPts val="0"/>
              </a:spcBef>
              <a:spcAft>
                <a:spcPts val="0"/>
              </a:spcAft>
              <a:buClr>
                <a:srgbClr val="000000"/>
              </a:buClr>
              <a:buSzPts val="1200"/>
              <a:buFont typeface="Proxima Nova"/>
              <a:buAutoNum type="arabicPeriod"/>
            </a:pPr>
            <a:r>
              <a:rPr lang="en" sz="1200">
                <a:latin typeface="Proxima Nova"/>
                <a:ea typeface="Proxima Nova"/>
                <a:cs typeface="Proxima Nova"/>
                <a:sym typeface="Proxima Nova"/>
              </a:rPr>
              <a:t>Primary sets order of client appends, this is possible because the appends are atomic</a:t>
            </a:r>
            <a:endParaRPr sz="1200">
              <a:latin typeface="Proxima Nova"/>
              <a:ea typeface="Proxima Nova"/>
              <a:cs typeface="Proxima Nova"/>
              <a:sym typeface="Proxima Nova"/>
            </a:endParaRPr>
          </a:p>
          <a:p>
            <a:pPr indent="-304800" lvl="1" marL="1828800" rtl="0" algn="l">
              <a:lnSpc>
                <a:spcPct val="115000"/>
              </a:lnSpc>
              <a:spcBef>
                <a:spcPts val="0"/>
              </a:spcBef>
              <a:spcAft>
                <a:spcPts val="0"/>
              </a:spcAft>
              <a:buClr>
                <a:schemeClr val="dk2"/>
              </a:buClr>
              <a:buSzPts val="1200"/>
              <a:buFont typeface="Proxima Nova"/>
              <a:buAutoNum type="alphaLcPeriod"/>
            </a:pPr>
            <a:r>
              <a:rPr lang="en" sz="1200">
                <a:latin typeface="Proxima Nova"/>
                <a:ea typeface="Proxima Nova"/>
                <a:cs typeface="Proxima Nova"/>
                <a:sym typeface="Proxima Nova"/>
              </a:rPr>
              <a:t>No need for extra locks</a:t>
            </a:r>
            <a:endParaRPr sz="1200">
              <a:latin typeface="Proxima Nova"/>
              <a:ea typeface="Proxima Nova"/>
              <a:cs typeface="Proxima Nova"/>
              <a:sym typeface="Proxima Nova"/>
            </a:endParaRPr>
          </a:p>
          <a:p>
            <a:pPr indent="-304800" lvl="0" marL="457200" rtl="0" algn="l">
              <a:lnSpc>
                <a:spcPct val="115000"/>
              </a:lnSpc>
              <a:spcBef>
                <a:spcPts val="0"/>
              </a:spcBef>
              <a:spcAft>
                <a:spcPts val="0"/>
              </a:spcAft>
              <a:buClr>
                <a:srgbClr val="000000"/>
              </a:buClr>
              <a:buSzPts val="1200"/>
              <a:buFont typeface="Proxima Nova"/>
              <a:buAutoNum type="arabicPeriod"/>
            </a:pPr>
            <a:r>
              <a:rPr lang="en" sz="1200">
                <a:latin typeface="Proxima Nova"/>
                <a:ea typeface="Proxima Nova"/>
                <a:cs typeface="Proxima Nova"/>
                <a:sym typeface="Proxima Nova"/>
              </a:rPr>
              <a:t>What if an append doesn’t fit? Use the assumptions we made (bogus data is ok)</a:t>
            </a:r>
            <a:endParaRPr sz="1200"/>
          </a:p>
          <a:p>
            <a:pPr indent="-304800" lvl="1" marL="1828800" rtl="0" algn="l">
              <a:spcBef>
                <a:spcPts val="0"/>
              </a:spcBef>
              <a:spcAft>
                <a:spcPts val="0"/>
              </a:spcAft>
              <a:buClr>
                <a:srgbClr val="000000"/>
              </a:buClr>
              <a:buSzPts val="1200"/>
              <a:buFont typeface="Arial"/>
              <a:buAutoNum type="alphaLcPeriod"/>
            </a:pPr>
            <a:r>
              <a:rPr lang="en" sz="1200"/>
              <a:t>Client can just pad the chunk and request a new set of chunks </a:t>
            </a:r>
            <a:endParaRPr sz="1200"/>
          </a:p>
          <a:p>
            <a:pPr indent="-304800" lvl="1" marL="1828800" rtl="0" algn="l">
              <a:spcBef>
                <a:spcPts val="0"/>
              </a:spcBef>
              <a:spcAft>
                <a:spcPts val="0"/>
              </a:spcAft>
              <a:buClr>
                <a:srgbClr val="000000"/>
              </a:buClr>
              <a:buSzPts val="1200"/>
              <a:buFont typeface="Arial"/>
              <a:buAutoNum type="alphaLcPeriod"/>
            </a:pPr>
            <a:r>
              <a:rPr lang="en" sz="1200"/>
              <a:t>Any fragments or junk is tolerated, thus no need for any other action</a:t>
            </a:r>
            <a:endParaRPr sz="1200"/>
          </a:p>
          <a:p>
            <a:pPr indent="-304800" lvl="1" marL="1828800" rtl="0" algn="l">
              <a:spcBef>
                <a:spcPts val="0"/>
              </a:spcBef>
              <a:spcAft>
                <a:spcPts val="0"/>
              </a:spcAft>
              <a:buClr>
                <a:srgbClr val="000000"/>
              </a:buClr>
              <a:buSzPts val="1200"/>
              <a:buFont typeface="Arial"/>
              <a:buAutoNum type="alphaLcPeriod"/>
            </a:pPr>
            <a:r>
              <a:rPr lang="en" sz="1200"/>
              <a:t>Most appends are small and the chunkserver is large, so fragmentation is not a big issue and padding is an exception</a:t>
            </a:r>
            <a:endParaRPr sz="1200"/>
          </a:p>
          <a:p>
            <a:pPr indent="0" lvl="0" marL="0" rtl="0" algn="l">
              <a:lnSpc>
                <a:spcPct val="115000"/>
              </a:lnSpc>
              <a:spcBef>
                <a:spcPts val="0"/>
              </a:spcBef>
              <a:spcAft>
                <a:spcPts val="1600"/>
              </a:spcAft>
              <a:buNone/>
            </a:pPr>
            <a:r>
              <a:t/>
            </a:r>
            <a:endParaRPr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7e2dc4d3ec_4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7e2dc4d3ec_4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457200" rtl="0" algn="l">
              <a:spcBef>
                <a:spcPts val="0"/>
              </a:spcBef>
              <a:spcAft>
                <a:spcPts val="0"/>
              </a:spcAft>
              <a:buNone/>
            </a:pPr>
            <a:r>
              <a:rPr lang="en"/>
              <a:t>1.</a:t>
            </a:r>
            <a:endParaRPr/>
          </a:p>
          <a:p>
            <a:pPr indent="-298450" lvl="0" marL="457200" rtl="0" algn="l">
              <a:spcBef>
                <a:spcPts val="0"/>
              </a:spcBef>
              <a:spcAft>
                <a:spcPts val="0"/>
              </a:spcAft>
              <a:buSzPts val="1100"/>
              <a:buChar char="●"/>
            </a:pPr>
            <a:r>
              <a:rPr lang="en"/>
              <a:t>We can delete older logs before a snapshot</a:t>
            </a:r>
            <a:endParaRPr/>
          </a:p>
          <a:p>
            <a:pPr indent="-298450" lvl="0" marL="457200" rtl="0" algn="l">
              <a:spcBef>
                <a:spcPts val="0"/>
              </a:spcBef>
              <a:spcAft>
                <a:spcPts val="0"/>
              </a:spcAft>
              <a:buSzPts val="1100"/>
              <a:buChar char="●"/>
            </a:pPr>
            <a:r>
              <a:rPr lang="en"/>
              <a:t>Can be done on files or entire directories</a:t>
            </a:r>
            <a:endParaRPr/>
          </a:p>
          <a:p>
            <a:pPr indent="-298450" lvl="0" marL="457200" rtl="0" algn="l">
              <a:spcBef>
                <a:spcPts val="0"/>
              </a:spcBef>
              <a:spcAft>
                <a:spcPts val="0"/>
              </a:spcAft>
              <a:buSzPts val="1100"/>
              <a:buChar char="●"/>
            </a:pPr>
            <a:r>
              <a:rPr lang="en"/>
              <a:t>Implementation for checkpoints or for branching state</a:t>
            </a:r>
            <a:endParaRPr/>
          </a:p>
          <a:p>
            <a:pPr indent="0" lvl="0" marL="457200" rtl="0" algn="l">
              <a:spcBef>
                <a:spcPts val="0"/>
              </a:spcBef>
              <a:spcAft>
                <a:spcPts val="0"/>
              </a:spcAft>
              <a:buNone/>
            </a:pPr>
            <a:r>
              <a:rPr lang="en"/>
              <a:t>2.</a:t>
            </a:r>
            <a:endParaRPr/>
          </a:p>
          <a:p>
            <a:pPr indent="-298450" lvl="0" marL="457200" rtl="0" algn="l">
              <a:spcBef>
                <a:spcPts val="0"/>
              </a:spcBef>
              <a:spcAft>
                <a:spcPts val="0"/>
              </a:spcAft>
              <a:buSzPts val="1100"/>
              <a:buChar char="●"/>
            </a:pPr>
            <a:r>
              <a:rPr lang="en"/>
              <a:t>Chunk copies on write are done locally -&gt;virtually no cost or added latency</a:t>
            </a:r>
            <a:endParaRPr/>
          </a:p>
          <a:p>
            <a:pPr indent="0" lvl="0" marL="457200" rtl="0" algn="l">
              <a:spcBef>
                <a:spcPts val="0"/>
              </a:spcBef>
              <a:spcAft>
                <a:spcPts val="0"/>
              </a:spcAft>
              <a:buNone/>
            </a:pPr>
            <a:r>
              <a:rPr lang="en"/>
              <a:t>3.</a:t>
            </a:r>
            <a:endParaRPr/>
          </a:p>
          <a:p>
            <a:pPr indent="-298450" lvl="0" marL="457200" rtl="0" algn="l">
              <a:spcBef>
                <a:spcPts val="0"/>
              </a:spcBef>
              <a:spcAft>
                <a:spcPts val="0"/>
              </a:spcAft>
              <a:buSzPts val="1100"/>
              <a:buChar char="●"/>
            </a:pPr>
            <a:r>
              <a:rPr lang="en"/>
              <a:t>Extra metadata that the master can use to recover the fs state</a:t>
            </a:r>
            <a:endParaRPr/>
          </a:p>
          <a:p>
            <a:pPr indent="-298450" lvl="0" marL="457200" rtl="0" algn="l">
              <a:spcBef>
                <a:spcPts val="0"/>
              </a:spcBef>
              <a:spcAft>
                <a:spcPts val="0"/>
              </a:spcAft>
              <a:buSzPts val="1100"/>
              <a:buChar char="●"/>
            </a:pPr>
            <a:r>
              <a:rPr lang="en"/>
              <a:t>Snapshot files that point to the source files for Copy on Write use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7e2dc4d3ec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7e2dc4d3ec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e2dc4d3ec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e2dc4d3ec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Google at the time was scaling up quickly and needed an </a:t>
            </a:r>
            <a:r>
              <a:rPr lang="en"/>
              <a:t>efficient</a:t>
            </a:r>
            <a:r>
              <a:rPr lang="en"/>
              <a:t> file system that their </a:t>
            </a:r>
            <a:r>
              <a:rPr lang="en"/>
              <a:t>services</a:t>
            </a:r>
            <a:r>
              <a:rPr lang="en"/>
              <a:t> can leverage</a:t>
            </a:r>
            <a:endParaRPr/>
          </a:p>
          <a:p>
            <a:pPr indent="-298450" lvl="0" marL="457200" rtl="0" algn="l">
              <a:spcBef>
                <a:spcPts val="0"/>
              </a:spcBef>
              <a:spcAft>
                <a:spcPts val="0"/>
              </a:spcAft>
              <a:buSzPts val="1100"/>
              <a:buChar char="-"/>
            </a:pPr>
            <a:r>
              <a:rPr lang="en"/>
              <a:t>Wanted to integrate within Google to host their services</a:t>
            </a:r>
            <a:endParaRPr/>
          </a:p>
          <a:p>
            <a:pPr indent="-298450" lvl="1" marL="914400" rtl="0" algn="l">
              <a:spcBef>
                <a:spcPts val="0"/>
              </a:spcBef>
              <a:spcAft>
                <a:spcPts val="0"/>
              </a:spcAft>
              <a:buSzPts val="1100"/>
              <a:buChar char="-"/>
            </a:pPr>
            <a:r>
              <a:rPr lang="en"/>
              <a:t>For example map reduce, youtube, google search, and storing lots of very large files</a:t>
            </a:r>
            <a:endParaRPr/>
          </a:p>
          <a:p>
            <a:pPr indent="-298450" lvl="0" marL="457200" rtl="0" algn="l">
              <a:spcBef>
                <a:spcPts val="0"/>
              </a:spcBef>
              <a:spcAft>
                <a:spcPts val="0"/>
              </a:spcAft>
              <a:buSzPts val="1100"/>
              <a:buChar char="-"/>
            </a:pPr>
            <a:r>
              <a:rPr lang="en"/>
              <a:t>As a result, they created GFS to solve their storage issues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81708d4eb9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81708d4eb9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81708d4eb9_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81708d4eb9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81708d4eb9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81708d4eb9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81708d4eb9_3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81708d4eb9_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81708d4eb9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81708d4eb9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7e2dc4d3ec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7e2dc4d3ec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7e2dc4d3e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e2dc4d3e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GFS was a huge success</a:t>
            </a:r>
            <a:endParaRPr/>
          </a:p>
          <a:p>
            <a:pPr indent="-298450" lvl="1" marL="914400" rtl="0" algn="l">
              <a:spcBef>
                <a:spcPts val="0"/>
              </a:spcBef>
              <a:spcAft>
                <a:spcPts val="0"/>
              </a:spcAft>
              <a:buSzPts val="1100"/>
              <a:buChar char="-"/>
            </a:pPr>
            <a:r>
              <a:rPr lang="en"/>
              <a:t>Able to actually leverage their cheap commodity hardware to the fullest and implement it within Google</a:t>
            </a:r>
            <a:endParaRPr/>
          </a:p>
          <a:p>
            <a:pPr indent="-298450" lvl="1" marL="914400" rtl="0" algn="l">
              <a:spcBef>
                <a:spcPts val="0"/>
              </a:spcBef>
              <a:spcAft>
                <a:spcPts val="0"/>
              </a:spcAft>
              <a:buSzPts val="1100"/>
              <a:buChar char="-"/>
            </a:pPr>
            <a:r>
              <a:rPr lang="en"/>
              <a:t>Was widely deployed within Google and certainly met their needs</a:t>
            </a:r>
            <a:endParaRPr/>
          </a:p>
          <a:p>
            <a:pPr indent="-298450" lvl="0" marL="457200" rtl="0" algn="l">
              <a:spcBef>
                <a:spcPts val="0"/>
              </a:spcBef>
              <a:spcAft>
                <a:spcPts val="0"/>
              </a:spcAft>
              <a:buSzPts val="1100"/>
              <a:buChar char="-"/>
            </a:pPr>
            <a:r>
              <a:rPr lang="en"/>
              <a:t>The successor of GFS, Colossus is still being used by Google today</a:t>
            </a:r>
            <a:endParaRPr/>
          </a:p>
          <a:p>
            <a:pPr indent="-298450" lvl="1" marL="914400" rtl="0" algn="l">
              <a:spcBef>
                <a:spcPts val="0"/>
              </a:spcBef>
              <a:spcAft>
                <a:spcPts val="0"/>
              </a:spcAft>
              <a:buSzPts val="1100"/>
              <a:buChar char="-"/>
            </a:pPr>
            <a:r>
              <a:rPr lang="en"/>
              <a:t>Is the backbone to many vital Google services today,</a:t>
            </a:r>
            <a:endParaRPr/>
          </a:p>
          <a:p>
            <a:pPr indent="-298450" lvl="2" marL="1371600" rtl="0" algn="l">
              <a:spcBef>
                <a:spcPts val="0"/>
              </a:spcBef>
              <a:spcAft>
                <a:spcPts val="0"/>
              </a:spcAft>
              <a:buSzPts val="1100"/>
              <a:buChar char="-"/>
            </a:pPr>
            <a:r>
              <a:rPr lang="en"/>
              <a:t>Such as Spanner, Blobstore, and Bigtable</a:t>
            </a:r>
            <a:endParaRPr/>
          </a:p>
          <a:p>
            <a:pPr indent="-298450" lvl="0" marL="457200" rtl="0" algn="l">
              <a:spcBef>
                <a:spcPts val="0"/>
              </a:spcBef>
              <a:spcAft>
                <a:spcPts val="0"/>
              </a:spcAft>
              <a:buSzPts val="1100"/>
              <a:buChar char="-"/>
            </a:pPr>
            <a:r>
              <a:rPr lang="en"/>
              <a:t>Hadoop Distributed File System (HDFS) </a:t>
            </a:r>
            <a:endParaRPr/>
          </a:p>
          <a:p>
            <a:pPr indent="-298450" lvl="1" marL="914400" rtl="0" algn="l">
              <a:spcBef>
                <a:spcPts val="0"/>
              </a:spcBef>
              <a:spcAft>
                <a:spcPts val="0"/>
              </a:spcAft>
              <a:buSzPts val="1100"/>
              <a:buChar char="-"/>
            </a:pPr>
            <a:r>
              <a:rPr lang="en"/>
              <a:t>Was inspired by GFS and also incredibly widely used</a:t>
            </a:r>
            <a:endParaRPr/>
          </a:p>
          <a:p>
            <a:pPr indent="-298450" lvl="1" marL="914400" rtl="0" algn="l">
              <a:spcBef>
                <a:spcPts val="0"/>
              </a:spcBef>
              <a:spcAft>
                <a:spcPts val="0"/>
              </a:spcAft>
              <a:buSzPts val="1100"/>
              <a:buChar char="-"/>
            </a:pPr>
            <a:r>
              <a:rPr lang="en"/>
              <a:t>Borrows the principles of replicating data across multiple server</a:t>
            </a:r>
            <a:endParaRPr/>
          </a:p>
          <a:p>
            <a:pPr indent="-298450" lvl="2" marL="1371600" rtl="0" algn="l">
              <a:spcBef>
                <a:spcPts val="0"/>
              </a:spcBef>
              <a:spcAft>
                <a:spcPts val="0"/>
              </a:spcAft>
              <a:buSzPts val="1100"/>
              <a:buChar char="-"/>
            </a:pPr>
            <a:r>
              <a:rPr lang="en"/>
              <a:t>For example storing data across multiple nodes, where each node has chunks of data</a:t>
            </a:r>
            <a:endParaRPr/>
          </a:p>
          <a:p>
            <a:pPr indent="-298450" lvl="0" marL="457200" rtl="0" algn="l">
              <a:spcBef>
                <a:spcPts val="0"/>
              </a:spcBef>
              <a:spcAft>
                <a:spcPts val="0"/>
              </a:spcAft>
              <a:buSzPts val="1100"/>
              <a:buChar char="-"/>
            </a:pPr>
            <a:r>
              <a:rPr lang="en"/>
              <a:t>Currently, the GFS paper has been cited over 2000 times, showing how profound their work was in deviating from traditional file systems</a:t>
            </a:r>
            <a:endParaRPr/>
          </a:p>
          <a:p>
            <a:pPr indent="-298450" lvl="0" marL="457200" rtl="0" algn="l">
              <a:spcBef>
                <a:spcPts val="0"/>
              </a:spcBef>
              <a:spcAft>
                <a:spcPts val="0"/>
              </a:spcAft>
              <a:buSzPts val="1100"/>
              <a:buChar char="-"/>
            </a:pPr>
            <a:r>
              <a:rPr lang="en"/>
              <a:t>So overall, GFS certainly has made a profound impact not only </a:t>
            </a:r>
            <a:r>
              <a:rPr i="1" lang="en"/>
              <a:t>within </a:t>
            </a:r>
            <a:r>
              <a:rPr lang="en"/>
              <a:t>Google but also in the tech world</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7e2dc4d3ec_4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7e2dc4d3ec_4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p>
            <a:pPr indent="0" lvl="0" marL="0" rtl="0" algn="l">
              <a:lnSpc>
                <a:spcPct val="100000"/>
              </a:lnSpc>
              <a:spcBef>
                <a:spcPts val="1600"/>
              </a:spcBef>
              <a:spcAft>
                <a:spcPts val="0"/>
              </a:spcAft>
              <a:buNone/>
            </a:pPr>
            <a:r>
              <a:rPr lang="en" sz="1200">
                <a:latin typeface="Proxima Nova"/>
                <a:ea typeface="Proxima Nova"/>
                <a:cs typeface="Proxima Nova"/>
                <a:sym typeface="Proxima Nova"/>
              </a:rPr>
              <a:t>64 MB chunks and delegating tasks to chunkservers</a:t>
            </a:r>
            <a:endParaRPr sz="1200">
              <a:latin typeface="Proxima Nova"/>
              <a:ea typeface="Proxima Nova"/>
              <a:cs typeface="Proxima Nova"/>
              <a:sym typeface="Proxima Nova"/>
            </a:endParaRPr>
          </a:p>
          <a:p>
            <a:pPr indent="-304800" lvl="1" marL="914400" rtl="0" algn="l">
              <a:lnSpc>
                <a:spcPct val="100000"/>
              </a:lnSpc>
              <a:spcBef>
                <a:spcPts val="1600"/>
              </a:spcBef>
              <a:spcAft>
                <a:spcPts val="0"/>
              </a:spcAft>
              <a:buClr>
                <a:srgbClr val="000000"/>
              </a:buClr>
              <a:buSzPts val="1200"/>
              <a:buFont typeface="Proxima Nova"/>
              <a:buChar char="○"/>
            </a:pPr>
            <a:r>
              <a:rPr lang="en" sz="1200">
                <a:latin typeface="Proxima Nova"/>
                <a:ea typeface="Proxima Nova"/>
                <a:cs typeface="Proxima Nova"/>
                <a:sym typeface="Proxima Nova"/>
              </a:rPr>
              <a:t>Consistency and global operations of a master</a:t>
            </a:r>
            <a:endParaRPr sz="1200">
              <a:latin typeface="Proxima Nova"/>
              <a:ea typeface="Proxima Nova"/>
              <a:cs typeface="Proxima Nova"/>
              <a:sym typeface="Proxima Nova"/>
            </a:endParaRPr>
          </a:p>
          <a:p>
            <a:pPr indent="-304800" lvl="1" marL="914400" rtl="0" algn="l">
              <a:lnSpc>
                <a:spcPct val="100000"/>
              </a:lnSpc>
              <a:spcBef>
                <a:spcPts val="0"/>
              </a:spcBef>
              <a:spcAft>
                <a:spcPts val="0"/>
              </a:spcAft>
              <a:buClr>
                <a:srgbClr val="000000"/>
              </a:buClr>
              <a:buSzPts val="1200"/>
              <a:buFont typeface="Proxima Nova"/>
              <a:buChar char="○"/>
            </a:pPr>
            <a:r>
              <a:rPr lang="en" sz="1200">
                <a:latin typeface="Proxima Nova"/>
                <a:ea typeface="Proxima Nova"/>
                <a:cs typeface="Proxima Nova"/>
                <a:sym typeface="Proxima Nova"/>
              </a:rPr>
              <a:t>Speed of clients talking directly to chunkservers via leases</a:t>
            </a:r>
            <a:endParaRPr sz="1200">
              <a:latin typeface="Proxima Nova"/>
              <a:ea typeface="Proxima Nova"/>
              <a:cs typeface="Proxima Nova"/>
              <a:sym typeface="Proxima Nova"/>
            </a:endParaRPr>
          </a:p>
          <a:p>
            <a:pPr indent="0" lvl="0" marL="0" rtl="0" algn="l">
              <a:lnSpc>
                <a:spcPct val="100000"/>
              </a:lnSpc>
              <a:spcBef>
                <a:spcPts val="160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p>
            <a:pPr indent="-304800" lvl="0" marL="457200" rtl="0" algn="l">
              <a:lnSpc>
                <a:spcPct val="100000"/>
              </a:lnSpc>
              <a:spcBef>
                <a:spcPts val="1600"/>
              </a:spcBef>
              <a:spcAft>
                <a:spcPts val="0"/>
              </a:spcAft>
              <a:buClr>
                <a:schemeClr val="dk2"/>
              </a:buClr>
              <a:buSzPts val="1200"/>
              <a:buFont typeface="Proxima Nova"/>
              <a:buChar char="●"/>
            </a:pPr>
            <a:r>
              <a:rPr lang="en" sz="1200">
                <a:latin typeface="Proxima Nova"/>
                <a:ea typeface="Proxima Nova"/>
                <a:cs typeface="Proxima Nova"/>
                <a:sym typeface="Proxima Nova"/>
              </a:rPr>
              <a:t>Record appends are atomic.</a:t>
            </a:r>
            <a:endParaRPr sz="1200">
              <a:latin typeface="Proxima Nova"/>
              <a:ea typeface="Proxima Nova"/>
              <a:cs typeface="Proxima Nova"/>
              <a:sym typeface="Proxima Nova"/>
            </a:endParaRPr>
          </a:p>
          <a:p>
            <a:pPr indent="-304800" lvl="0" marL="457200" rtl="0" algn="l">
              <a:lnSpc>
                <a:spcPct val="100000"/>
              </a:lnSpc>
              <a:spcBef>
                <a:spcPts val="0"/>
              </a:spcBef>
              <a:spcAft>
                <a:spcPts val="0"/>
              </a:spcAft>
              <a:buClr>
                <a:schemeClr val="dk2"/>
              </a:buClr>
              <a:buSzPts val="1200"/>
              <a:buFont typeface="Proxima Nova"/>
              <a:buChar char="●"/>
            </a:pPr>
            <a:r>
              <a:rPr lang="en" sz="1200">
                <a:latin typeface="Proxima Nova"/>
                <a:ea typeface="Proxima Nova"/>
                <a:cs typeface="Proxima Nova"/>
                <a:sym typeface="Proxima Nova"/>
              </a:rPr>
              <a:t>High Bandwidth</a:t>
            </a:r>
            <a:endParaRPr sz="1200">
              <a:latin typeface="Proxima Nova"/>
              <a:ea typeface="Proxima Nova"/>
              <a:cs typeface="Proxima Nova"/>
              <a:sym typeface="Proxima Nova"/>
            </a:endParaRPr>
          </a:p>
          <a:p>
            <a:pPr indent="-304800" lvl="0" marL="457200" rtl="0" algn="l">
              <a:lnSpc>
                <a:spcPct val="100000"/>
              </a:lnSpc>
              <a:spcBef>
                <a:spcPts val="0"/>
              </a:spcBef>
              <a:spcAft>
                <a:spcPts val="0"/>
              </a:spcAft>
              <a:buClr>
                <a:schemeClr val="dk2"/>
              </a:buClr>
              <a:buSzPts val="1200"/>
              <a:buFont typeface="Proxima Nova"/>
              <a:buChar char="●"/>
            </a:pPr>
            <a:r>
              <a:rPr lang="en" sz="1200">
                <a:latin typeface="Proxima Nova"/>
                <a:ea typeface="Proxima Nova"/>
                <a:cs typeface="Proxima Nova"/>
                <a:sym typeface="Proxima Nova"/>
              </a:rPr>
              <a:t>Ambiguity resolved by the primary</a:t>
            </a:r>
            <a:endParaRPr sz="1200">
              <a:latin typeface="Proxima Nova"/>
              <a:ea typeface="Proxima Nova"/>
              <a:cs typeface="Proxima Nova"/>
              <a:sym typeface="Proxima Nova"/>
            </a:endParaRPr>
          </a:p>
          <a:p>
            <a:pPr indent="0" lvl="0" marL="0" rtl="0" algn="l">
              <a:lnSpc>
                <a:spcPct val="100000"/>
              </a:lnSpc>
              <a:spcBef>
                <a:spcPts val="160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p>
            <a:pPr indent="-304800" lvl="0" marL="457200" rtl="0" algn="l">
              <a:lnSpc>
                <a:spcPct val="100000"/>
              </a:lnSpc>
              <a:spcBef>
                <a:spcPts val="1600"/>
              </a:spcBef>
              <a:spcAft>
                <a:spcPts val="0"/>
              </a:spcAft>
              <a:buClr>
                <a:srgbClr val="000000"/>
              </a:buClr>
              <a:buSzPts val="1200"/>
              <a:buFont typeface="Proxima Nova"/>
              <a:buChar char="●"/>
            </a:pPr>
            <a:r>
              <a:rPr lang="en" sz="1200">
                <a:latin typeface="Proxima Nova"/>
                <a:ea typeface="Proxima Nova"/>
                <a:cs typeface="Proxima Nova"/>
                <a:sym typeface="Proxima Nova"/>
              </a:rPr>
              <a:t>Self-healing (heartbeats)</a:t>
            </a:r>
            <a:endParaRPr sz="1200">
              <a:latin typeface="Proxima Nova"/>
              <a:ea typeface="Proxima Nova"/>
              <a:cs typeface="Proxima Nova"/>
              <a:sym typeface="Proxima Nova"/>
            </a:endParaRPr>
          </a:p>
          <a:p>
            <a:pPr indent="-304800" lvl="1" marL="914400" rtl="0" algn="l">
              <a:lnSpc>
                <a:spcPct val="100000"/>
              </a:lnSpc>
              <a:spcBef>
                <a:spcPts val="0"/>
              </a:spcBef>
              <a:spcAft>
                <a:spcPts val="0"/>
              </a:spcAft>
              <a:buClr>
                <a:srgbClr val="000000"/>
              </a:buClr>
              <a:buSzPts val="1200"/>
              <a:buFont typeface="Proxima Nova"/>
              <a:buChar char="○"/>
            </a:pPr>
            <a:r>
              <a:rPr lang="en" sz="1200">
                <a:latin typeface="Proxima Nova"/>
                <a:ea typeface="Proxima Nova"/>
                <a:cs typeface="Proxima Nova"/>
                <a:sym typeface="Proxima Nova"/>
              </a:rPr>
              <a:t>Heartbeats poll for changes, handles random events that are hard to predict</a:t>
            </a:r>
            <a:endParaRPr sz="1200">
              <a:latin typeface="Proxima Nova"/>
              <a:ea typeface="Proxima Nova"/>
              <a:cs typeface="Proxima Nova"/>
              <a:sym typeface="Proxima Nova"/>
            </a:endParaRPr>
          </a:p>
          <a:p>
            <a:pPr indent="-304800" lvl="1" marL="914400" rtl="0" algn="l">
              <a:lnSpc>
                <a:spcPct val="100000"/>
              </a:lnSpc>
              <a:spcBef>
                <a:spcPts val="0"/>
              </a:spcBef>
              <a:spcAft>
                <a:spcPts val="0"/>
              </a:spcAft>
              <a:buClr>
                <a:schemeClr val="dk2"/>
              </a:buClr>
              <a:buSzPts val="1200"/>
              <a:buFont typeface="Proxima Nova"/>
              <a:buChar char="○"/>
            </a:pPr>
            <a:r>
              <a:rPr lang="en" sz="1200">
                <a:latin typeface="Proxima Nova"/>
                <a:ea typeface="Proxima Nova"/>
                <a:cs typeface="Proxima Nova"/>
                <a:sym typeface="Proxima Nova"/>
              </a:rPr>
              <a:t>Keeps the master in touch with replicas (eg lease extension)</a:t>
            </a:r>
            <a:endParaRPr sz="1200">
              <a:latin typeface="Proxima Nova"/>
              <a:ea typeface="Proxima Nova"/>
              <a:cs typeface="Proxima Nova"/>
              <a:sym typeface="Proxima Nov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e2dc4d3ec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e2dc4d3ec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So GFS is a highly-scalable and distributed file system</a:t>
            </a:r>
            <a:endParaRPr/>
          </a:p>
          <a:p>
            <a:pPr indent="-298450" lvl="0" marL="457200" rtl="0" algn="l">
              <a:spcBef>
                <a:spcPts val="0"/>
              </a:spcBef>
              <a:spcAft>
                <a:spcPts val="0"/>
              </a:spcAft>
              <a:buSzPts val="1100"/>
              <a:buChar char="-"/>
            </a:pPr>
            <a:r>
              <a:rPr lang="en"/>
              <a:t>Google had decided to leverage cheap commodity hardware rather than buying much more expensive state of the art hardware</a:t>
            </a:r>
            <a:endParaRPr/>
          </a:p>
          <a:p>
            <a:pPr indent="-298450" lvl="1" marL="914400" rtl="0" algn="l">
              <a:spcBef>
                <a:spcPts val="0"/>
              </a:spcBef>
              <a:spcAft>
                <a:spcPts val="0"/>
              </a:spcAft>
              <a:buSzPts val="1100"/>
              <a:buChar char="-"/>
            </a:pPr>
            <a:r>
              <a:rPr lang="en"/>
              <a:t>They were already planning to accomodate for machine failure with fault tolerance, so why not buy cheaper hardware</a:t>
            </a:r>
            <a:endParaRPr/>
          </a:p>
          <a:p>
            <a:pPr indent="-298450" lvl="2" marL="1371600" rtl="0" algn="l">
              <a:spcBef>
                <a:spcPts val="0"/>
              </a:spcBef>
              <a:spcAft>
                <a:spcPts val="0"/>
              </a:spcAft>
              <a:buSzPts val="1100"/>
              <a:buChar char="-"/>
            </a:pPr>
            <a:r>
              <a:rPr lang="en"/>
              <a:t>Expensive</a:t>
            </a:r>
            <a:r>
              <a:rPr lang="en"/>
              <a:t> hardware will also fail sometimes anyways</a:t>
            </a:r>
            <a:endParaRPr/>
          </a:p>
          <a:p>
            <a:pPr indent="-298450" lvl="2" marL="1371600" rtl="0" algn="l">
              <a:spcBef>
                <a:spcPts val="0"/>
              </a:spcBef>
              <a:spcAft>
                <a:spcPts val="0"/>
              </a:spcAft>
              <a:buSzPts val="1100"/>
              <a:buChar char="-"/>
            </a:pPr>
            <a:r>
              <a:rPr lang="en"/>
              <a:t>And because of their scale, they were planning to implement fault tolerance anyways to address the unreliability and weaknesses of the machines</a:t>
            </a:r>
            <a:endParaRPr/>
          </a:p>
          <a:p>
            <a:pPr indent="-298450" lvl="0" marL="457200" rtl="0" algn="l">
              <a:spcBef>
                <a:spcPts val="0"/>
              </a:spcBef>
              <a:spcAft>
                <a:spcPts val="0"/>
              </a:spcAft>
              <a:buSzPts val="1100"/>
              <a:buChar char="-"/>
            </a:pPr>
            <a:r>
              <a:rPr lang="en"/>
              <a:t>GFS organizes and manages huge files and also grants users the resources they need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e2dc4d3e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e2dc4d3e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e2dc4d3e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e2dc4d3e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Google had a list of requirements that GFS had to meet</a:t>
            </a:r>
            <a:endParaRPr/>
          </a:p>
          <a:p>
            <a:pPr indent="-298450" lvl="0" marL="457200" rtl="0" algn="l">
              <a:spcBef>
                <a:spcPts val="0"/>
              </a:spcBef>
              <a:spcAft>
                <a:spcPts val="0"/>
              </a:spcAft>
              <a:buSzPts val="1100"/>
              <a:buChar char="-"/>
            </a:pPr>
            <a:r>
              <a:rPr lang="en"/>
              <a:t>Host their services</a:t>
            </a:r>
            <a:endParaRPr/>
          </a:p>
          <a:p>
            <a:pPr indent="-298450" lvl="0" marL="457200" rtl="0" algn="l">
              <a:spcBef>
                <a:spcPts val="0"/>
              </a:spcBef>
              <a:spcAft>
                <a:spcPts val="0"/>
              </a:spcAft>
              <a:buSzPts val="1100"/>
              <a:buChar char="-"/>
            </a:pPr>
            <a:r>
              <a:rPr lang="en"/>
              <a:t>Fault tolerance</a:t>
            </a:r>
            <a:endParaRPr/>
          </a:p>
          <a:p>
            <a:pPr indent="-298450" lvl="0" marL="457200" rtl="0" algn="l">
              <a:spcBef>
                <a:spcPts val="0"/>
              </a:spcBef>
              <a:spcAft>
                <a:spcPts val="0"/>
              </a:spcAft>
              <a:buSzPts val="1100"/>
              <a:buChar char="-"/>
            </a:pPr>
            <a:r>
              <a:rPr lang="en"/>
              <a:t>Failures were the norm</a:t>
            </a:r>
            <a:endParaRPr/>
          </a:p>
          <a:p>
            <a:pPr indent="-298450" lvl="0" marL="457200" rtl="0" algn="l">
              <a:spcBef>
                <a:spcPts val="0"/>
              </a:spcBef>
              <a:spcAft>
                <a:spcPts val="0"/>
              </a:spcAft>
              <a:buSzPts val="1100"/>
              <a:buChar char="-"/>
            </a:pPr>
            <a:r>
              <a:rPr lang="en"/>
              <a:t>Lots of users, so had to be efficient and have high performance</a:t>
            </a:r>
            <a:endParaRPr/>
          </a:p>
          <a:p>
            <a:pPr indent="-298450" lvl="0" marL="457200" rtl="0" algn="l">
              <a:spcBef>
                <a:spcPts val="0"/>
              </a:spcBef>
              <a:spcAft>
                <a:spcPts val="0"/>
              </a:spcAft>
              <a:buSzPts val="1100"/>
              <a:buChar char="-"/>
            </a:pPr>
            <a:r>
              <a:rPr lang="en"/>
              <a:t>High performance for writing/reading lots of data sequentially</a:t>
            </a:r>
            <a:endParaRPr/>
          </a:p>
          <a:p>
            <a:pPr indent="-298450" lvl="0" marL="457200" rtl="0" algn="l">
              <a:spcBef>
                <a:spcPts val="0"/>
              </a:spcBef>
              <a:spcAft>
                <a:spcPts val="0"/>
              </a:spcAft>
              <a:buSzPts val="1100"/>
              <a:buChar char="-"/>
            </a:pPr>
            <a:r>
              <a:rPr lang="en"/>
              <a:t>Read is focused on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e2dc4d3e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e2dc4d3e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e2dc4d3e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e2dc4d3e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980000"/>
                </a:solidFill>
                <a:latin typeface="Proxima Nova"/>
                <a:ea typeface="Proxima Nova"/>
                <a:cs typeface="Proxima Nova"/>
                <a:sym typeface="Proxima Nova"/>
              </a:rPr>
              <a:t>1.</a:t>
            </a:r>
            <a:endParaRPr sz="1200">
              <a:solidFill>
                <a:srgbClr val="980000"/>
              </a:solidFill>
              <a:latin typeface="Proxima Nova"/>
              <a:ea typeface="Proxima Nova"/>
              <a:cs typeface="Proxima Nova"/>
              <a:sym typeface="Proxima Nova"/>
            </a:endParaRPr>
          </a:p>
          <a:p>
            <a:pPr indent="-304800" lvl="1" marL="914400" rtl="0" algn="l">
              <a:lnSpc>
                <a:spcPct val="100000"/>
              </a:lnSpc>
              <a:spcBef>
                <a:spcPts val="1600"/>
              </a:spcBef>
              <a:spcAft>
                <a:spcPts val="0"/>
              </a:spcAft>
              <a:buClr>
                <a:srgbClr val="980000"/>
              </a:buClr>
              <a:buSzPts val="1200"/>
              <a:buFont typeface="Proxima Nova"/>
              <a:buChar char="○"/>
            </a:pPr>
            <a:r>
              <a:rPr lang="en" sz="1200">
                <a:solidFill>
                  <a:srgbClr val="980000"/>
                </a:solidFill>
                <a:latin typeface="Proxima Nova"/>
                <a:ea typeface="Proxima Nova"/>
                <a:cs typeface="Proxima Nova"/>
                <a:sym typeface="Proxima Nova"/>
              </a:rPr>
              <a:t>No timestamps or unuseful metadata</a:t>
            </a:r>
            <a:endParaRPr sz="1200">
              <a:solidFill>
                <a:srgbClr val="980000"/>
              </a:solidFill>
              <a:latin typeface="Proxima Nova"/>
              <a:ea typeface="Proxima Nova"/>
              <a:cs typeface="Proxima Nova"/>
              <a:sym typeface="Proxima Nova"/>
            </a:endParaRPr>
          </a:p>
          <a:p>
            <a:pPr indent="0" lvl="0" marL="0" rtl="0" algn="l">
              <a:lnSpc>
                <a:spcPct val="100000"/>
              </a:lnSpc>
              <a:spcBef>
                <a:spcPts val="1600"/>
              </a:spcBef>
              <a:spcAft>
                <a:spcPts val="0"/>
              </a:spcAft>
              <a:buNone/>
            </a:pPr>
            <a:r>
              <a:rPr lang="en" sz="1200">
                <a:solidFill>
                  <a:srgbClr val="980000"/>
                </a:solidFill>
                <a:latin typeface="Proxima Nova"/>
                <a:ea typeface="Proxima Nova"/>
                <a:cs typeface="Proxima Nova"/>
                <a:sym typeface="Proxima Nova"/>
              </a:rPr>
              <a:t>2.</a:t>
            </a:r>
            <a:endParaRPr sz="1200">
              <a:solidFill>
                <a:srgbClr val="980000"/>
              </a:solidFill>
              <a:latin typeface="Proxima Nova"/>
              <a:ea typeface="Proxima Nova"/>
              <a:cs typeface="Proxima Nova"/>
              <a:sym typeface="Proxima Nova"/>
            </a:endParaRPr>
          </a:p>
          <a:p>
            <a:pPr indent="-304800" lvl="1" marL="914400" rtl="0" algn="l">
              <a:lnSpc>
                <a:spcPct val="100000"/>
              </a:lnSpc>
              <a:spcBef>
                <a:spcPts val="1600"/>
              </a:spcBef>
              <a:spcAft>
                <a:spcPts val="0"/>
              </a:spcAft>
              <a:buClr>
                <a:srgbClr val="980000"/>
              </a:buClr>
              <a:buSzPts val="1200"/>
              <a:buFont typeface="Proxima Nova"/>
              <a:buChar char="○"/>
            </a:pPr>
            <a:r>
              <a:rPr lang="en" sz="1200">
                <a:solidFill>
                  <a:srgbClr val="980000"/>
                </a:solidFill>
                <a:latin typeface="Proxima Nova"/>
                <a:ea typeface="Proxima Nova"/>
                <a:cs typeface="Proxima Nova"/>
                <a:sym typeface="Proxima Nova"/>
              </a:rPr>
              <a:t>Large files for bandwidth</a:t>
            </a:r>
            <a:endParaRPr sz="1200">
              <a:solidFill>
                <a:srgbClr val="980000"/>
              </a:solidFill>
              <a:latin typeface="Proxima Nova"/>
              <a:ea typeface="Proxima Nova"/>
              <a:cs typeface="Proxima Nova"/>
              <a:sym typeface="Proxima Nova"/>
            </a:endParaRPr>
          </a:p>
          <a:p>
            <a:pPr indent="-304800" lvl="2" marL="1371600" rtl="0" algn="l">
              <a:lnSpc>
                <a:spcPct val="100000"/>
              </a:lnSpc>
              <a:spcBef>
                <a:spcPts val="0"/>
              </a:spcBef>
              <a:spcAft>
                <a:spcPts val="0"/>
              </a:spcAft>
              <a:buClr>
                <a:srgbClr val="980000"/>
              </a:buClr>
              <a:buSzPts val="1200"/>
              <a:buFont typeface="Proxima Nova"/>
              <a:buChar char="■"/>
            </a:pPr>
            <a:r>
              <a:rPr lang="en" sz="1200">
                <a:solidFill>
                  <a:srgbClr val="980000"/>
                </a:solidFill>
                <a:latin typeface="Proxima Nova"/>
                <a:ea typeface="Proxima Nova"/>
                <a:cs typeface="Proxima Nova"/>
                <a:sym typeface="Proxima Nova"/>
              </a:rPr>
              <a:t>do not benefit from cache (little </a:t>
            </a:r>
            <a:r>
              <a:rPr lang="en" sz="1200">
                <a:solidFill>
                  <a:srgbClr val="980000"/>
                </a:solidFill>
                <a:latin typeface="Proxima Nova"/>
                <a:ea typeface="Proxima Nova"/>
                <a:cs typeface="Proxima Nova"/>
                <a:sym typeface="Proxima Nova"/>
              </a:rPr>
              <a:t>spatial</a:t>
            </a:r>
            <a:r>
              <a:rPr lang="en" sz="1200">
                <a:solidFill>
                  <a:srgbClr val="980000"/>
                </a:solidFill>
                <a:latin typeface="Proxima Nova"/>
                <a:ea typeface="Proxima Nova"/>
                <a:cs typeface="Proxima Nova"/>
                <a:sym typeface="Proxima Nova"/>
              </a:rPr>
              <a:t> locality)</a:t>
            </a:r>
            <a:endParaRPr sz="1200">
              <a:solidFill>
                <a:srgbClr val="980000"/>
              </a:solidFill>
              <a:latin typeface="Proxima Nova"/>
              <a:ea typeface="Proxima Nova"/>
              <a:cs typeface="Proxima Nova"/>
              <a:sym typeface="Proxima Nova"/>
            </a:endParaRPr>
          </a:p>
          <a:p>
            <a:pPr indent="-304800" lvl="2" marL="1371600" rtl="0" algn="l">
              <a:lnSpc>
                <a:spcPct val="100000"/>
              </a:lnSpc>
              <a:spcBef>
                <a:spcPts val="0"/>
              </a:spcBef>
              <a:spcAft>
                <a:spcPts val="0"/>
              </a:spcAft>
              <a:buClr>
                <a:srgbClr val="980000"/>
              </a:buClr>
              <a:buSzPts val="1200"/>
              <a:buFont typeface="Proxima Nova"/>
              <a:buChar char="■"/>
            </a:pPr>
            <a:r>
              <a:rPr lang="en" sz="1200">
                <a:solidFill>
                  <a:srgbClr val="980000"/>
                </a:solidFill>
                <a:latin typeface="Proxima Nova"/>
                <a:ea typeface="Proxima Nova"/>
                <a:cs typeface="Proxima Nova"/>
                <a:sym typeface="Proxima Nova"/>
              </a:rPr>
              <a:t>Therefore no need to worry about cache consistency between client and server, less things to worry about</a:t>
            </a:r>
            <a:endParaRPr sz="1200">
              <a:solidFill>
                <a:srgbClr val="980000"/>
              </a:solidFill>
              <a:latin typeface="Proxima Nova"/>
              <a:ea typeface="Proxima Nova"/>
              <a:cs typeface="Proxima Nova"/>
              <a:sym typeface="Proxima Nova"/>
            </a:endParaRPr>
          </a:p>
          <a:p>
            <a:pPr indent="0" lvl="0" marL="0" rtl="0" algn="l">
              <a:lnSpc>
                <a:spcPct val="100000"/>
              </a:lnSpc>
              <a:spcBef>
                <a:spcPts val="1600"/>
              </a:spcBef>
              <a:spcAft>
                <a:spcPts val="0"/>
              </a:spcAft>
              <a:buNone/>
            </a:pPr>
            <a:r>
              <a:rPr lang="en" sz="1200">
                <a:solidFill>
                  <a:srgbClr val="980000"/>
                </a:solidFill>
                <a:latin typeface="Proxima Nova"/>
                <a:ea typeface="Proxima Nova"/>
                <a:cs typeface="Proxima Nova"/>
                <a:sym typeface="Proxima Nova"/>
              </a:rPr>
              <a:t>3.</a:t>
            </a:r>
            <a:endParaRPr sz="1200">
              <a:solidFill>
                <a:srgbClr val="980000"/>
              </a:solidFill>
              <a:latin typeface="Proxima Nova"/>
              <a:ea typeface="Proxima Nova"/>
              <a:cs typeface="Proxima Nova"/>
              <a:sym typeface="Proxima Nova"/>
            </a:endParaRPr>
          </a:p>
          <a:p>
            <a:pPr indent="-304800" lvl="0" marL="457200" rtl="0" algn="l">
              <a:lnSpc>
                <a:spcPct val="100000"/>
              </a:lnSpc>
              <a:spcBef>
                <a:spcPts val="1600"/>
              </a:spcBef>
              <a:spcAft>
                <a:spcPts val="0"/>
              </a:spcAft>
              <a:buClr>
                <a:srgbClr val="980000"/>
              </a:buClr>
              <a:buSzPts val="1200"/>
              <a:buFont typeface="Proxima Nova"/>
              <a:buChar char="●"/>
            </a:pPr>
            <a:r>
              <a:rPr lang="en" sz="1200">
                <a:solidFill>
                  <a:srgbClr val="980000"/>
                </a:solidFill>
                <a:latin typeface="Proxima Nova"/>
                <a:ea typeface="Proxima Nova"/>
                <a:cs typeface="Proxima Nova"/>
                <a:sym typeface="Proxima Nova"/>
              </a:rPr>
              <a:t>Tolerate commodity hardware</a:t>
            </a:r>
            <a:endParaRPr sz="1200">
              <a:solidFill>
                <a:srgbClr val="980000"/>
              </a:solidFill>
              <a:latin typeface="Proxima Nova"/>
              <a:ea typeface="Proxima Nova"/>
              <a:cs typeface="Proxima Nova"/>
              <a:sym typeface="Proxima Nova"/>
            </a:endParaRPr>
          </a:p>
          <a:p>
            <a:pPr indent="-304800" lvl="1" marL="914400" rtl="0" algn="l">
              <a:lnSpc>
                <a:spcPct val="100000"/>
              </a:lnSpc>
              <a:spcBef>
                <a:spcPts val="0"/>
              </a:spcBef>
              <a:spcAft>
                <a:spcPts val="0"/>
              </a:spcAft>
              <a:buClr>
                <a:srgbClr val="980000"/>
              </a:buClr>
              <a:buSzPts val="1200"/>
              <a:buFont typeface="Proxima Nova"/>
              <a:buChar char="○"/>
            </a:pPr>
            <a:r>
              <a:rPr lang="en" sz="1200">
                <a:solidFill>
                  <a:srgbClr val="980000"/>
                </a:solidFill>
                <a:latin typeface="Proxima Nova"/>
                <a:ea typeface="Proxima Nova"/>
                <a:cs typeface="Proxima Nova"/>
                <a:sym typeface="Proxima Nova"/>
              </a:rPr>
              <a:t>Padding/duplicates allow GFS to meet certain success guarantees:</a:t>
            </a:r>
            <a:endParaRPr sz="1200">
              <a:solidFill>
                <a:srgbClr val="980000"/>
              </a:solidFill>
              <a:latin typeface="Proxima Nova"/>
              <a:ea typeface="Proxima Nova"/>
              <a:cs typeface="Proxima Nova"/>
              <a:sym typeface="Proxima Nova"/>
            </a:endParaRPr>
          </a:p>
          <a:p>
            <a:pPr indent="-304800" lvl="2" marL="1371600" rtl="0" algn="l">
              <a:lnSpc>
                <a:spcPct val="100000"/>
              </a:lnSpc>
              <a:spcBef>
                <a:spcPts val="0"/>
              </a:spcBef>
              <a:spcAft>
                <a:spcPts val="0"/>
              </a:spcAft>
              <a:buClr>
                <a:srgbClr val="980000"/>
              </a:buClr>
              <a:buSzPts val="1200"/>
              <a:buFont typeface="Proxima Nova"/>
              <a:buChar char="■"/>
            </a:pPr>
            <a:r>
              <a:rPr lang="en" sz="1200">
                <a:solidFill>
                  <a:srgbClr val="980000"/>
                </a:solidFill>
                <a:latin typeface="Proxima Nova"/>
                <a:ea typeface="Proxima Nova"/>
                <a:cs typeface="Proxima Nova"/>
                <a:sym typeface="Proxima Nova"/>
              </a:rPr>
              <a:t>Appends are aligned with memory blocks</a:t>
            </a:r>
            <a:endParaRPr sz="1200">
              <a:solidFill>
                <a:srgbClr val="980000"/>
              </a:solidFill>
              <a:latin typeface="Proxima Nova"/>
              <a:ea typeface="Proxima Nova"/>
              <a:cs typeface="Proxima Nova"/>
              <a:sym typeface="Proxima Nova"/>
            </a:endParaRPr>
          </a:p>
          <a:p>
            <a:pPr indent="-304800" lvl="2" marL="1371600" rtl="0" algn="l">
              <a:lnSpc>
                <a:spcPct val="100000"/>
              </a:lnSpc>
              <a:spcBef>
                <a:spcPts val="0"/>
              </a:spcBef>
              <a:spcAft>
                <a:spcPts val="0"/>
              </a:spcAft>
              <a:buClr>
                <a:srgbClr val="980000"/>
              </a:buClr>
              <a:buSzPts val="1200"/>
              <a:buFont typeface="Proxima Nova"/>
              <a:buChar char="■"/>
            </a:pPr>
            <a:r>
              <a:rPr lang="en" sz="1200">
                <a:solidFill>
                  <a:srgbClr val="980000"/>
                </a:solidFill>
                <a:latin typeface="Proxima Nova"/>
                <a:ea typeface="Proxima Nova"/>
                <a:cs typeface="Proxima Nova"/>
                <a:sym typeface="Proxima Nova"/>
              </a:rPr>
              <a:t>Retries are ok</a:t>
            </a:r>
            <a:endParaRPr sz="1200">
              <a:solidFill>
                <a:srgbClr val="980000"/>
              </a:solidFill>
              <a:latin typeface="Proxima Nova"/>
              <a:ea typeface="Proxima Nova"/>
              <a:cs typeface="Proxima Nova"/>
              <a:sym typeface="Proxima Nova"/>
            </a:endParaRPr>
          </a:p>
          <a:p>
            <a:pPr indent="-304800" lvl="0" marL="457200" rtl="0" algn="l">
              <a:lnSpc>
                <a:spcPct val="100000"/>
              </a:lnSpc>
              <a:spcBef>
                <a:spcPts val="0"/>
              </a:spcBef>
              <a:spcAft>
                <a:spcPts val="0"/>
              </a:spcAft>
              <a:buClr>
                <a:srgbClr val="980000"/>
              </a:buClr>
              <a:buSzPts val="1200"/>
              <a:buFont typeface="Proxima Nova"/>
              <a:buChar char="●"/>
            </a:pPr>
            <a:r>
              <a:rPr lang="en" sz="1200">
                <a:solidFill>
                  <a:srgbClr val="980000"/>
                </a:solidFill>
                <a:latin typeface="Proxima Nova"/>
                <a:ea typeface="Proxima Nova"/>
                <a:cs typeface="Proxima Nova"/>
                <a:sym typeface="Proxima Nova"/>
              </a:rPr>
              <a:t>Allows GFS to achieve its consistency needs while still keeping its architecture</a:t>
            </a:r>
            <a:endParaRPr sz="1200">
              <a:solidFill>
                <a:srgbClr val="980000"/>
              </a:solidFill>
              <a:latin typeface="Proxima Nova"/>
              <a:ea typeface="Proxima Nova"/>
              <a:cs typeface="Proxima Nova"/>
              <a:sym typeface="Proxima Nova"/>
            </a:endParaRPr>
          </a:p>
          <a:p>
            <a:pPr indent="0" lvl="0" marL="457200" rtl="0" algn="l">
              <a:lnSpc>
                <a:spcPct val="100000"/>
              </a:lnSpc>
              <a:spcBef>
                <a:spcPts val="1600"/>
              </a:spcBef>
              <a:spcAft>
                <a:spcPts val="0"/>
              </a:spcAft>
              <a:buNone/>
            </a:pPr>
            <a:r>
              <a:rPr lang="en" sz="1200">
                <a:solidFill>
                  <a:srgbClr val="980000"/>
                </a:solidFill>
                <a:latin typeface="Proxima Nova"/>
                <a:ea typeface="Proxima Nova"/>
                <a:cs typeface="Proxima Nova"/>
                <a:sym typeface="Proxima Nova"/>
              </a:rPr>
              <a:t>4.</a:t>
            </a:r>
            <a:endParaRPr sz="1200">
              <a:solidFill>
                <a:srgbClr val="980000"/>
              </a:solidFill>
              <a:latin typeface="Proxima Nova"/>
              <a:ea typeface="Proxima Nova"/>
              <a:cs typeface="Proxima Nova"/>
              <a:sym typeface="Proxima Nova"/>
            </a:endParaRPr>
          </a:p>
          <a:p>
            <a:pPr indent="-304800" lvl="0" marL="457200" rtl="0" algn="l">
              <a:lnSpc>
                <a:spcPct val="100000"/>
              </a:lnSpc>
              <a:spcBef>
                <a:spcPts val="1600"/>
              </a:spcBef>
              <a:spcAft>
                <a:spcPts val="0"/>
              </a:spcAft>
              <a:buClr>
                <a:srgbClr val="980000"/>
              </a:buClr>
              <a:buSzPts val="1200"/>
              <a:buFont typeface="Proxima Nova"/>
              <a:buChar char="●"/>
            </a:pPr>
            <a:r>
              <a:rPr lang="en" sz="1200">
                <a:solidFill>
                  <a:srgbClr val="980000"/>
                </a:solidFill>
                <a:latin typeface="Proxima Nova"/>
                <a:ea typeface="Proxima Nova"/>
                <a:cs typeface="Proxima Nova"/>
                <a:sym typeface="Proxima Nova"/>
              </a:rPr>
              <a:t>More reads than writes (write once read many times)</a:t>
            </a:r>
            <a:endParaRPr sz="1200">
              <a:solidFill>
                <a:srgbClr val="980000"/>
              </a:solidFill>
              <a:latin typeface="Proxima Nova"/>
              <a:ea typeface="Proxima Nova"/>
              <a:cs typeface="Proxima Nova"/>
              <a:sym typeface="Proxima Nova"/>
            </a:endParaRPr>
          </a:p>
          <a:p>
            <a:pPr indent="-304800" lvl="0" marL="457200" rtl="0" algn="l">
              <a:lnSpc>
                <a:spcPct val="100000"/>
              </a:lnSpc>
              <a:spcBef>
                <a:spcPts val="0"/>
              </a:spcBef>
              <a:spcAft>
                <a:spcPts val="0"/>
              </a:spcAft>
              <a:buClr>
                <a:srgbClr val="980000"/>
              </a:buClr>
              <a:buSzPts val="1200"/>
              <a:buFont typeface="Proxima Nova"/>
              <a:buChar char="●"/>
            </a:pPr>
            <a:r>
              <a:rPr lang="en" sz="1200">
                <a:solidFill>
                  <a:srgbClr val="980000"/>
                </a:solidFill>
                <a:latin typeface="Proxima Nova"/>
                <a:ea typeface="Proxima Nova"/>
                <a:cs typeface="Proxima Nova"/>
                <a:sym typeface="Proxima Nova"/>
              </a:rPr>
              <a:t>Most writes are concurrent appends (atomic appends via record append)</a:t>
            </a:r>
            <a:endParaRPr sz="1200">
              <a:solidFill>
                <a:srgbClr val="980000"/>
              </a:solidFill>
              <a:latin typeface="Proxima Nova"/>
              <a:ea typeface="Proxima Nova"/>
              <a:cs typeface="Proxima Nova"/>
              <a:sym typeface="Proxima Nova"/>
            </a:endParaRPr>
          </a:p>
          <a:p>
            <a:pPr indent="-304800" lvl="0" marL="457200" rtl="0" algn="l">
              <a:lnSpc>
                <a:spcPct val="100000"/>
              </a:lnSpc>
              <a:spcBef>
                <a:spcPts val="0"/>
              </a:spcBef>
              <a:spcAft>
                <a:spcPts val="0"/>
              </a:spcAft>
              <a:buClr>
                <a:srgbClr val="980000"/>
              </a:buClr>
              <a:buSzPts val="1200"/>
              <a:buFont typeface="Proxima Nova"/>
              <a:buChar char="●"/>
            </a:pPr>
            <a:r>
              <a:rPr lang="en" sz="1200">
                <a:solidFill>
                  <a:srgbClr val="980000"/>
                </a:solidFill>
                <a:latin typeface="Proxima Nova"/>
                <a:ea typeface="Proxima Nova"/>
                <a:cs typeface="Proxima Nova"/>
                <a:sym typeface="Proxima Nova"/>
              </a:rPr>
              <a:t>Quick saving of state (snapshot)</a:t>
            </a:r>
            <a:endParaRPr sz="1200">
              <a:solidFill>
                <a:srgbClr val="980000"/>
              </a:solidFill>
              <a:latin typeface="Proxima Nova"/>
              <a:ea typeface="Proxima Nova"/>
              <a:cs typeface="Proxima Nova"/>
              <a:sym typeface="Proxima Nova"/>
            </a:endParaRPr>
          </a:p>
          <a:p>
            <a:pPr indent="-304800" lvl="0" marL="914400" rtl="0" algn="l">
              <a:spcBef>
                <a:spcPts val="0"/>
              </a:spcBef>
              <a:spcAft>
                <a:spcPts val="0"/>
              </a:spcAft>
              <a:buClr>
                <a:srgbClr val="980000"/>
              </a:buClr>
              <a:buSzPts val="1200"/>
              <a:buFont typeface="Proxima Nova"/>
              <a:buChar char="●"/>
            </a:pPr>
            <a:r>
              <a:rPr lang="en" sz="1200">
                <a:solidFill>
                  <a:srgbClr val="980000"/>
                </a:solidFill>
                <a:latin typeface="Proxima Nova"/>
                <a:ea typeface="Proxima Nova"/>
                <a:cs typeface="Proxima Nova"/>
                <a:sym typeface="Proxima Nova"/>
              </a:rPr>
              <a:t>Operations are typically sequential and in batch </a:t>
            </a:r>
            <a:endParaRPr sz="1200">
              <a:solidFill>
                <a:srgbClr val="980000"/>
              </a:solidFill>
              <a:latin typeface="Proxima Nova"/>
              <a:ea typeface="Proxima Nova"/>
              <a:cs typeface="Proxima Nova"/>
              <a:sym typeface="Proxima Nova"/>
            </a:endParaRPr>
          </a:p>
          <a:p>
            <a:pPr indent="0" lvl="0" marL="0" rtl="0" algn="l">
              <a:spcBef>
                <a:spcPts val="16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e2dc4d3e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e2dc4d3e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4.png"/><Relationship Id="rId9" Type="http://schemas.openxmlformats.org/officeDocument/2006/relationships/image" Target="../media/image16.png"/><Relationship Id="rId5" Type="http://schemas.openxmlformats.org/officeDocument/2006/relationships/image" Target="../media/image7.png"/><Relationship Id="rId6" Type="http://schemas.openxmlformats.org/officeDocument/2006/relationships/image" Target="../media/image11.png"/><Relationship Id="rId7" Type="http://schemas.openxmlformats.org/officeDocument/2006/relationships/image" Target="../media/image4.png"/><Relationship Id="rId8"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15.png"/><Relationship Id="rId5"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7.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Google File System</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Alexander Trinh, Fuyao Wang, Zhe Deng, </a:t>
            </a:r>
            <a:endParaRPr/>
          </a:p>
          <a:p>
            <a:pPr indent="0" lvl="0" marL="0" rtl="0" algn="ctr">
              <a:spcBef>
                <a:spcPts val="0"/>
              </a:spcBef>
              <a:spcAft>
                <a:spcPts val="0"/>
              </a:spcAft>
              <a:buNone/>
            </a:pPr>
            <a:r>
              <a:rPr lang="en"/>
              <a:t>Geng Song, Zhou Shen</a:t>
            </a:r>
            <a:endParaRPr/>
          </a:p>
          <a:p>
            <a:pPr indent="0" lvl="0" marL="0" rtl="0" algn="ctr">
              <a:spcBef>
                <a:spcPts val="0"/>
              </a:spcBef>
              <a:spcAft>
                <a:spcPts val="0"/>
              </a:spcAft>
              <a:buNone/>
            </a:pPr>
            <a:r>
              <a:t/>
            </a:r>
            <a:endParaRPr/>
          </a:p>
        </p:txBody>
      </p:sp>
      <p:sp>
        <p:nvSpPr>
          <p:cNvPr id="58" name="Google Shape;58;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Fundamental Design Decisions </a:t>
            </a:r>
            <a:endParaRPr/>
          </a:p>
        </p:txBody>
      </p:sp>
      <p:sp>
        <p:nvSpPr>
          <p:cNvPr id="124" name="Google Shape;12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Triple replication</a:t>
            </a:r>
            <a:endParaRPr/>
          </a:p>
          <a:p>
            <a:pPr indent="0" lvl="0" marL="0" rtl="0" algn="l">
              <a:spcBef>
                <a:spcPts val="1600"/>
              </a:spcBef>
              <a:spcAft>
                <a:spcPts val="0"/>
              </a:spcAft>
              <a:buNone/>
            </a:pPr>
            <a:r>
              <a:rPr lang="en"/>
              <a:t>Single master</a:t>
            </a:r>
            <a:endParaRPr/>
          </a:p>
          <a:p>
            <a:pPr indent="0" lvl="0" marL="0" rtl="0" algn="l">
              <a:spcBef>
                <a:spcPts val="1600"/>
              </a:spcBef>
              <a:spcAft>
                <a:spcPts val="0"/>
              </a:spcAft>
              <a:buNone/>
            </a:pPr>
            <a:r>
              <a:rPr lang="en"/>
              <a:t>Massive block size </a:t>
            </a:r>
            <a:endParaRPr/>
          </a:p>
          <a:p>
            <a:pPr indent="0" lvl="0" marL="0" rtl="0" algn="l">
              <a:spcBef>
                <a:spcPts val="1600"/>
              </a:spcBef>
              <a:spcAft>
                <a:spcPts val="1600"/>
              </a:spcAft>
              <a:buNone/>
            </a:pPr>
            <a:r>
              <a:t/>
            </a:r>
            <a:endParaRPr/>
          </a:p>
        </p:txBody>
      </p:sp>
      <p:sp>
        <p:nvSpPr>
          <p:cNvPr id="125" name="Google Shape;12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a:t>
            </a:r>
            <a:r>
              <a:rPr lang="en"/>
              <a:t> </a:t>
            </a:r>
            <a:endParaRPr/>
          </a:p>
        </p:txBody>
      </p:sp>
      <p:sp>
        <p:nvSpPr>
          <p:cNvPr id="131" name="Google Shape;131;p23"/>
          <p:cNvSpPr txBox="1"/>
          <p:nvPr>
            <p:ph idx="1" type="body"/>
          </p:nvPr>
        </p:nvSpPr>
        <p:spPr>
          <a:xfrm>
            <a:off x="-3499450" y="44502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32" name="Google Shape;132;p23"/>
          <p:cNvPicPr preferRelativeResize="0"/>
          <p:nvPr/>
        </p:nvPicPr>
        <p:blipFill>
          <a:blip r:embed="rId3">
            <a:alphaModFix/>
          </a:blip>
          <a:stretch>
            <a:fillRect/>
          </a:stretch>
        </p:blipFill>
        <p:spPr>
          <a:xfrm>
            <a:off x="1692200" y="1240513"/>
            <a:ext cx="5751775" cy="3545126"/>
          </a:xfrm>
          <a:prstGeom prst="rect">
            <a:avLst/>
          </a:prstGeom>
          <a:noFill/>
          <a:ln>
            <a:noFill/>
          </a:ln>
        </p:spPr>
      </p:pic>
      <p:sp>
        <p:nvSpPr>
          <p:cNvPr id="133" name="Google Shape;133;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4" name="Google Shape;134;p23"/>
          <p:cNvSpPr txBox="1"/>
          <p:nvPr/>
        </p:nvSpPr>
        <p:spPr>
          <a:xfrm>
            <a:off x="5422325" y="1577400"/>
            <a:ext cx="1368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35" name="Google Shape;135;p23"/>
          <p:cNvSpPr/>
          <p:nvPr/>
        </p:nvSpPr>
        <p:spPr>
          <a:xfrm rot="5400000">
            <a:off x="6839475" y="1366500"/>
            <a:ext cx="419100" cy="789900"/>
          </a:xfrm>
          <a:prstGeom prst="downArrow">
            <a:avLst>
              <a:gd fmla="val 41458" name="adj1"/>
              <a:gd fmla="val 468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reflection blurRad="0" dir="5400000" dist="142875" endA="0" endPos="12000" fadeDir="5400012" kx="0" rotWithShape="0" algn="bl" stA="0" stPos="0" sy="-100000" ky="0"/>
          </a:effectLst>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136" name="Google Shape;136;p23"/>
          <p:cNvSpPr/>
          <p:nvPr/>
        </p:nvSpPr>
        <p:spPr>
          <a:xfrm rot="5400000">
            <a:off x="6839475" y="2176800"/>
            <a:ext cx="419100" cy="789900"/>
          </a:xfrm>
          <a:prstGeom prst="downArrow">
            <a:avLst>
              <a:gd fmla="val 41458" name="adj1"/>
              <a:gd fmla="val 468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reflection blurRad="0" dir="5400000" dist="142875" endA="0" endPos="12000" fadeDir="5400012" kx="0" rotWithShape="0" algn="bl" stA="0" stPos="0" sy="-100000" ky="0"/>
          </a:effectLst>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137" name="Google Shape;137;p23"/>
          <p:cNvSpPr/>
          <p:nvPr/>
        </p:nvSpPr>
        <p:spPr>
          <a:xfrm rot="5400000">
            <a:off x="6839475" y="3413675"/>
            <a:ext cx="419100" cy="789900"/>
          </a:xfrm>
          <a:prstGeom prst="downArrow">
            <a:avLst>
              <a:gd fmla="val 41458" name="adj1"/>
              <a:gd fmla="val 468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reflection blurRad="0" dir="5400000" dist="142875" endA="0" endPos="12000" fadeDir="5400012" kx="0" rotWithShape="0" algn="bl" stA="0" stPos="0" sy="-100000" ky="0"/>
          </a:effectLst>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138" name="Google Shape;138;p23"/>
          <p:cNvSpPr/>
          <p:nvPr/>
        </p:nvSpPr>
        <p:spPr>
          <a:xfrm rot="5400000">
            <a:off x="6839475" y="1055125"/>
            <a:ext cx="419100" cy="789900"/>
          </a:xfrm>
          <a:prstGeom prst="downArrow">
            <a:avLst>
              <a:gd fmla="val 41458" name="adj1"/>
              <a:gd fmla="val 468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reflection blurRad="0" dir="5400000" dist="142875" endA="0" endPos="12000" fadeDir="5400012" kx="0" rotWithShape="0" algn="bl" stA="0" stPos="0" sy="-100000" ky="0"/>
          </a:effectLst>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139" name="Google Shape;139;p23"/>
          <p:cNvSpPr/>
          <p:nvPr/>
        </p:nvSpPr>
        <p:spPr>
          <a:xfrm rot="5400000">
            <a:off x="6839475" y="2595900"/>
            <a:ext cx="419100" cy="789900"/>
          </a:xfrm>
          <a:prstGeom prst="downArrow">
            <a:avLst>
              <a:gd fmla="val 41458" name="adj1"/>
              <a:gd fmla="val 468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reflection blurRad="0" dir="5400000" dist="142875" endA="0" endPos="12000" fadeDir="5400012" kx="0" rotWithShape="0" algn="bl" stA="0" stPos="0" sy="-100000" ky="0"/>
          </a:effectLst>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5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600"/>
                                        <p:tgtEl>
                                          <p:spTgt spid="135"/>
                                        </p:tgtEl>
                                      </p:cBhvr>
                                    </p:animEffect>
                                    <p:set>
                                      <p:cBhvr>
                                        <p:cTn dur="1" fill="hold">
                                          <p:stCondLst>
                                            <p:cond delay="600"/>
                                          </p:stCondLst>
                                        </p:cTn>
                                        <p:tgtEl>
                                          <p:spTgt spid="13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36"/>
                                        </p:tgtEl>
                                      </p:cBhvr>
                                    </p:animEffect>
                                    <p:set>
                                      <p:cBhvr>
                                        <p:cTn dur="1" fill="hold">
                                          <p:stCondLst>
                                            <p:cond delay="1000"/>
                                          </p:stCondLst>
                                        </p:cTn>
                                        <p:tgtEl>
                                          <p:spTgt spid="13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37"/>
                                        </p:tgtEl>
                                      </p:cBhvr>
                                    </p:animEffect>
                                    <p:set>
                                      <p:cBhvr>
                                        <p:cTn dur="1" fill="hold">
                                          <p:stCondLst>
                                            <p:cond delay="1000"/>
                                          </p:stCondLst>
                                        </p:cTn>
                                        <p:tgtEl>
                                          <p:spTgt spid="13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 Master </a:t>
            </a:r>
            <a:endParaRPr/>
          </a:p>
        </p:txBody>
      </p:sp>
      <p:sp>
        <p:nvSpPr>
          <p:cNvPr id="145" name="Google Shape;14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5 steps for interactions of a simple read.</a:t>
            </a:r>
            <a:endParaRPr/>
          </a:p>
        </p:txBody>
      </p:sp>
      <p:sp>
        <p:nvSpPr>
          <p:cNvPr id="146" name="Google Shape;14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7" name="Google Shape;147;p24"/>
          <p:cNvPicPr preferRelativeResize="0"/>
          <p:nvPr/>
        </p:nvPicPr>
        <p:blipFill>
          <a:blip r:embed="rId3">
            <a:alphaModFix/>
          </a:blip>
          <a:stretch>
            <a:fillRect/>
          </a:stretch>
        </p:blipFill>
        <p:spPr>
          <a:xfrm>
            <a:off x="1980475" y="1579437"/>
            <a:ext cx="5542913" cy="3416400"/>
          </a:xfrm>
          <a:prstGeom prst="rect">
            <a:avLst/>
          </a:prstGeom>
          <a:noFill/>
          <a:ln>
            <a:noFill/>
          </a:ln>
        </p:spPr>
      </p:pic>
      <p:pic>
        <p:nvPicPr>
          <p:cNvPr id="148" name="Google Shape;148;p24"/>
          <p:cNvPicPr preferRelativeResize="0"/>
          <p:nvPr/>
        </p:nvPicPr>
        <p:blipFill>
          <a:blip r:embed="rId4">
            <a:alphaModFix/>
          </a:blip>
          <a:stretch>
            <a:fillRect/>
          </a:stretch>
        </p:blipFill>
        <p:spPr>
          <a:xfrm>
            <a:off x="850475" y="1700625"/>
            <a:ext cx="7443050" cy="3174025"/>
          </a:xfrm>
          <a:prstGeom prst="rect">
            <a:avLst/>
          </a:prstGeom>
          <a:noFill/>
          <a:ln>
            <a:noFill/>
          </a:ln>
        </p:spPr>
      </p:pic>
      <p:pic>
        <p:nvPicPr>
          <p:cNvPr id="149" name="Google Shape;149;p24"/>
          <p:cNvPicPr preferRelativeResize="0"/>
          <p:nvPr/>
        </p:nvPicPr>
        <p:blipFill>
          <a:blip r:embed="rId5">
            <a:alphaModFix/>
          </a:blip>
          <a:stretch>
            <a:fillRect/>
          </a:stretch>
        </p:blipFill>
        <p:spPr>
          <a:xfrm>
            <a:off x="850475" y="1700625"/>
            <a:ext cx="7443050" cy="3174025"/>
          </a:xfrm>
          <a:prstGeom prst="rect">
            <a:avLst/>
          </a:prstGeom>
          <a:noFill/>
          <a:ln>
            <a:noFill/>
          </a:ln>
        </p:spPr>
      </p:pic>
      <p:pic>
        <p:nvPicPr>
          <p:cNvPr id="150" name="Google Shape;150;p24"/>
          <p:cNvPicPr preferRelativeResize="0"/>
          <p:nvPr/>
        </p:nvPicPr>
        <p:blipFill>
          <a:blip r:embed="rId6">
            <a:alphaModFix/>
          </a:blip>
          <a:stretch>
            <a:fillRect/>
          </a:stretch>
        </p:blipFill>
        <p:spPr>
          <a:xfrm>
            <a:off x="850475" y="1700625"/>
            <a:ext cx="7443050" cy="3174025"/>
          </a:xfrm>
          <a:prstGeom prst="rect">
            <a:avLst/>
          </a:prstGeom>
          <a:noFill/>
          <a:ln>
            <a:noFill/>
          </a:ln>
        </p:spPr>
      </p:pic>
      <p:pic>
        <p:nvPicPr>
          <p:cNvPr id="151" name="Google Shape;151;p24"/>
          <p:cNvPicPr preferRelativeResize="0"/>
          <p:nvPr/>
        </p:nvPicPr>
        <p:blipFill>
          <a:blip r:embed="rId7">
            <a:alphaModFix/>
          </a:blip>
          <a:stretch>
            <a:fillRect/>
          </a:stretch>
        </p:blipFill>
        <p:spPr>
          <a:xfrm>
            <a:off x="850475" y="1700625"/>
            <a:ext cx="7443050" cy="3174025"/>
          </a:xfrm>
          <a:prstGeom prst="rect">
            <a:avLst/>
          </a:prstGeom>
          <a:noFill/>
          <a:ln>
            <a:noFill/>
          </a:ln>
        </p:spPr>
      </p:pic>
      <p:pic>
        <p:nvPicPr>
          <p:cNvPr id="152" name="Google Shape;152;p24"/>
          <p:cNvPicPr preferRelativeResize="0"/>
          <p:nvPr/>
        </p:nvPicPr>
        <p:blipFill>
          <a:blip r:embed="rId8">
            <a:alphaModFix/>
          </a:blip>
          <a:stretch>
            <a:fillRect/>
          </a:stretch>
        </p:blipFill>
        <p:spPr>
          <a:xfrm>
            <a:off x="850475" y="1700625"/>
            <a:ext cx="7443050" cy="3174025"/>
          </a:xfrm>
          <a:prstGeom prst="rect">
            <a:avLst/>
          </a:prstGeom>
          <a:noFill/>
          <a:ln>
            <a:noFill/>
          </a:ln>
        </p:spPr>
      </p:pic>
      <p:pic>
        <p:nvPicPr>
          <p:cNvPr id="153" name="Google Shape;153;p24"/>
          <p:cNvPicPr preferRelativeResize="0"/>
          <p:nvPr/>
        </p:nvPicPr>
        <p:blipFill>
          <a:blip r:embed="rId9">
            <a:alphaModFix/>
          </a:blip>
          <a:stretch>
            <a:fillRect/>
          </a:stretch>
        </p:blipFill>
        <p:spPr>
          <a:xfrm>
            <a:off x="834175" y="1700625"/>
            <a:ext cx="7443050" cy="3174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47"/>
                                        </p:tgtEl>
                                      </p:cBhvr>
                                    </p:animEffect>
                                    <p:set>
                                      <p:cBhvr>
                                        <p:cTn dur="1" fill="hold">
                                          <p:stCondLst>
                                            <p:cond delay="500"/>
                                          </p:stCondLst>
                                        </p:cTn>
                                        <p:tgtEl>
                                          <p:spTgt spid="14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6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Massive Chunk/Block</a:t>
            </a:r>
            <a:r>
              <a:rPr lang="en"/>
              <a:t> </a:t>
            </a:r>
            <a:endParaRPr/>
          </a:p>
          <a:p>
            <a:pPr indent="0" lvl="0" marL="0" rtl="0" algn="l">
              <a:spcBef>
                <a:spcPts val="0"/>
              </a:spcBef>
              <a:spcAft>
                <a:spcPts val="0"/>
              </a:spcAft>
              <a:buNone/>
            </a:pPr>
            <a:r>
              <a:t/>
            </a:r>
            <a:endParaRPr/>
          </a:p>
        </p:txBody>
      </p:sp>
      <p:sp>
        <p:nvSpPr>
          <p:cNvPr id="159" name="Google Shape;15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Chunk size: 64 </a:t>
            </a:r>
            <a:r>
              <a:rPr b="1" lang="en"/>
              <a:t>MB</a:t>
            </a:r>
            <a:endParaRPr b="1"/>
          </a:p>
          <a:p>
            <a:pPr indent="0" lvl="0" marL="0" rtl="0" algn="l">
              <a:spcBef>
                <a:spcPts val="1600"/>
              </a:spcBef>
              <a:spcAft>
                <a:spcPts val="0"/>
              </a:spcAft>
              <a:buNone/>
            </a:pPr>
            <a:r>
              <a:t/>
            </a:r>
            <a:endParaRPr/>
          </a:p>
          <a:p>
            <a:pPr indent="0" lvl="0" marL="0" rtl="0" algn="l">
              <a:spcBef>
                <a:spcPts val="1600"/>
              </a:spcBef>
              <a:spcAft>
                <a:spcPts val="0"/>
              </a:spcAft>
              <a:buNone/>
            </a:pPr>
            <a:r>
              <a:rPr lang="en"/>
              <a:t>This design provides several advantages:</a:t>
            </a:r>
            <a:endParaRPr/>
          </a:p>
          <a:p>
            <a:pPr indent="-342900" lvl="0" marL="457200" rtl="0" algn="l">
              <a:spcBef>
                <a:spcPts val="1600"/>
              </a:spcBef>
              <a:spcAft>
                <a:spcPts val="0"/>
              </a:spcAft>
              <a:buSzPts val="1800"/>
              <a:buAutoNum type="arabicPeriod"/>
            </a:pPr>
            <a:r>
              <a:rPr lang="en"/>
              <a:t>Reduces clients’ needs to interact with the master</a:t>
            </a:r>
            <a:endParaRPr/>
          </a:p>
          <a:p>
            <a:pPr indent="-342900" lvl="0" marL="457200" rtl="0" algn="l">
              <a:spcBef>
                <a:spcPts val="0"/>
              </a:spcBef>
              <a:spcAft>
                <a:spcPts val="0"/>
              </a:spcAft>
              <a:buSzPts val="1800"/>
              <a:buAutoNum type="arabicPeriod"/>
            </a:pPr>
            <a:r>
              <a:rPr lang="en"/>
              <a:t>Reduces network overhead by keeping a persisten</a:t>
            </a:r>
            <a:r>
              <a:rPr lang="en"/>
              <a:t>t TCP connection</a:t>
            </a:r>
            <a:endParaRPr/>
          </a:p>
          <a:p>
            <a:pPr indent="-342900" lvl="0" marL="457200" rtl="0" algn="l">
              <a:spcBef>
                <a:spcPts val="0"/>
              </a:spcBef>
              <a:spcAft>
                <a:spcPts val="0"/>
              </a:spcAft>
              <a:buSzPts val="1800"/>
              <a:buAutoNum type="arabicPeriod"/>
            </a:pPr>
            <a:r>
              <a:rPr lang="en"/>
              <a:t>Reduces the size of the metadata stored on the master</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60" name="Google Shape;160;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animEffect filter="fade" transition="in">
                                      <p:cBhvr>
                                        <p:cTn dur="1000"/>
                                        <p:tgtEl>
                                          <p:spTgt spid="1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1" st="1"/>
                                            </p:txEl>
                                          </p:spTgt>
                                        </p:tgtEl>
                                        <p:attrNameLst>
                                          <p:attrName>style.visibility</p:attrName>
                                        </p:attrNameLst>
                                      </p:cBhvr>
                                      <p:to>
                                        <p:strVal val="visible"/>
                                      </p:to>
                                    </p:set>
                                    <p:animEffect filter="fade" transition="in">
                                      <p:cBhvr>
                                        <p:cTn dur="1000"/>
                                        <p:tgtEl>
                                          <p:spTgt spid="1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2" st="2"/>
                                            </p:txEl>
                                          </p:spTgt>
                                        </p:tgtEl>
                                        <p:attrNameLst>
                                          <p:attrName>style.visibility</p:attrName>
                                        </p:attrNameLst>
                                      </p:cBhvr>
                                      <p:to>
                                        <p:strVal val="visible"/>
                                      </p:to>
                                    </p:set>
                                    <p:animEffect filter="fade" transition="in">
                                      <p:cBhvr>
                                        <p:cTn dur="1000"/>
                                        <p:tgtEl>
                                          <p:spTgt spid="1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3" st="3"/>
                                            </p:txEl>
                                          </p:spTgt>
                                        </p:tgtEl>
                                        <p:attrNameLst>
                                          <p:attrName>style.visibility</p:attrName>
                                        </p:attrNameLst>
                                      </p:cBhvr>
                                      <p:to>
                                        <p:strVal val="visible"/>
                                      </p:to>
                                    </p:set>
                                    <p:animEffect filter="fade" transition="in">
                                      <p:cBhvr>
                                        <p:cTn dur="1000"/>
                                        <p:tgtEl>
                                          <p:spTgt spid="1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4" st="4"/>
                                            </p:txEl>
                                          </p:spTgt>
                                        </p:tgtEl>
                                        <p:attrNameLst>
                                          <p:attrName>style.visibility</p:attrName>
                                        </p:attrNameLst>
                                      </p:cBhvr>
                                      <p:to>
                                        <p:strVal val="visible"/>
                                      </p:to>
                                    </p:set>
                                    <p:animEffect filter="fade" transition="in">
                                      <p:cBhvr>
                                        <p:cTn dur="1000"/>
                                        <p:tgtEl>
                                          <p:spTgt spid="15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5" st="5"/>
                                            </p:txEl>
                                          </p:spTgt>
                                        </p:tgtEl>
                                        <p:attrNameLst>
                                          <p:attrName>style.visibility</p:attrName>
                                        </p:attrNameLst>
                                      </p:cBhvr>
                                      <p:to>
                                        <p:strVal val="visible"/>
                                      </p:to>
                                    </p:set>
                                    <p:animEffect filter="fade" transition="in">
                                      <p:cBhvr>
                                        <p:cTn dur="1000"/>
                                        <p:tgtEl>
                                          <p:spTgt spid="15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6" st="6"/>
                                            </p:txEl>
                                          </p:spTgt>
                                        </p:tgtEl>
                                        <p:attrNameLst>
                                          <p:attrName>style.visibility</p:attrName>
                                        </p:attrNameLst>
                                      </p:cBhvr>
                                      <p:to>
                                        <p:strVal val="visible"/>
                                      </p:to>
                                    </p:set>
                                    <p:animEffect filter="fade" transition="in">
                                      <p:cBhvr>
                                        <p:cTn dur="1000"/>
                                        <p:tgtEl>
                                          <p:spTgt spid="15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7" st="7"/>
                                            </p:txEl>
                                          </p:spTgt>
                                        </p:tgtEl>
                                        <p:attrNameLst>
                                          <p:attrName>style.visibility</p:attrName>
                                        </p:attrNameLst>
                                      </p:cBhvr>
                                      <p:to>
                                        <p:strVal val="visible"/>
                                      </p:to>
                                    </p:set>
                                    <p:animEffect filter="fade" transition="in">
                                      <p:cBhvr>
                                        <p:cTn dur="1000"/>
                                        <p:tgtEl>
                                          <p:spTgt spid="15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166" name="Google Shape;16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Requirements</a:t>
            </a:r>
            <a:endParaRPr/>
          </a:p>
          <a:p>
            <a:pPr indent="-342900" lvl="0" marL="457200" rtl="0" algn="l">
              <a:spcBef>
                <a:spcPts val="0"/>
              </a:spcBef>
              <a:spcAft>
                <a:spcPts val="0"/>
              </a:spcAft>
              <a:buSzPts val="1800"/>
              <a:buChar char="●"/>
            </a:pPr>
            <a:r>
              <a:rPr lang="en"/>
              <a:t>Simplifications</a:t>
            </a:r>
            <a:endParaRPr/>
          </a:p>
          <a:p>
            <a:pPr indent="-342900" lvl="0" marL="457200" rtl="0" algn="l">
              <a:spcBef>
                <a:spcPts val="0"/>
              </a:spcBef>
              <a:spcAft>
                <a:spcPts val="0"/>
              </a:spcAft>
              <a:buSzPts val="1800"/>
              <a:buChar char="●"/>
            </a:pPr>
            <a:r>
              <a:rPr lang="en"/>
              <a:t>Key Design Decisions</a:t>
            </a:r>
            <a:endParaRPr/>
          </a:p>
          <a:p>
            <a:pPr indent="-342900" lvl="0" marL="457200" rtl="0" algn="l">
              <a:spcBef>
                <a:spcPts val="0"/>
              </a:spcBef>
              <a:spcAft>
                <a:spcPts val="0"/>
              </a:spcAft>
              <a:buSzPts val="1800"/>
              <a:buChar char="●"/>
            </a:pPr>
            <a:r>
              <a:rPr b="1" lang="en"/>
              <a:t>Architecture</a:t>
            </a:r>
            <a:endParaRPr b="1"/>
          </a:p>
          <a:p>
            <a:pPr indent="-342900" lvl="0" marL="457200" rtl="0" algn="l">
              <a:spcBef>
                <a:spcPts val="0"/>
              </a:spcBef>
              <a:spcAft>
                <a:spcPts val="0"/>
              </a:spcAft>
              <a:buSzPts val="1800"/>
              <a:buChar char="●"/>
            </a:pPr>
            <a:r>
              <a:rPr lang="en"/>
              <a:t>Special Features</a:t>
            </a:r>
            <a:endParaRPr/>
          </a:p>
          <a:p>
            <a:pPr indent="-342900" lvl="0" marL="457200" rtl="0" algn="l">
              <a:spcBef>
                <a:spcPts val="0"/>
              </a:spcBef>
              <a:spcAft>
                <a:spcPts val="0"/>
              </a:spcAft>
              <a:buSzPts val="1800"/>
              <a:buChar char="●"/>
            </a:pPr>
            <a:r>
              <a:rPr lang="en"/>
              <a:t>Performance</a:t>
            </a:r>
            <a:endParaRPr/>
          </a:p>
          <a:p>
            <a:pPr indent="-342900" lvl="0" marL="457200" rtl="0" algn="l">
              <a:spcBef>
                <a:spcPts val="0"/>
              </a:spcBef>
              <a:spcAft>
                <a:spcPts val="0"/>
              </a:spcAft>
              <a:buSzPts val="1800"/>
              <a:buChar char="●"/>
            </a:pPr>
            <a:r>
              <a:rPr lang="en"/>
              <a:t>Impact </a:t>
            </a:r>
            <a:endParaRPr/>
          </a:p>
          <a:p>
            <a:pPr indent="-342900" lvl="0" marL="457200" rtl="0" algn="l">
              <a:spcBef>
                <a:spcPts val="0"/>
              </a:spcBef>
              <a:spcAft>
                <a:spcPts val="0"/>
              </a:spcAft>
              <a:buSzPts val="1800"/>
              <a:buChar char="●"/>
            </a:pPr>
            <a:r>
              <a:rPr lang="en"/>
              <a:t>Conclusion</a:t>
            </a:r>
            <a:endParaRPr/>
          </a:p>
        </p:txBody>
      </p:sp>
      <p:sp>
        <p:nvSpPr>
          <p:cNvPr id="167" name="Google Shape;167;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a:t>
            </a:r>
            <a:endParaRPr/>
          </a:p>
        </p:txBody>
      </p:sp>
      <p:sp>
        <p:nvSpPr>
          <p:cNvPr id="173" name="Google Shape;17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Clients</a:t>
            </a:r>
            <a:endParaRPr/>
          </a:p>
          <a:p>
            <a:pPr indent="-317500" lvl="1" marL="914400" rtl="0" algn="l">
              <a:spcBef>
                <a:spcPts val="0"/>
              </a:spcBef>
              <a:spcAft>
                <a:spcPts val="0"/>
              </a:spcAft>
              <a:buSzPts val="1400"/>
              <a:buChar char="○"/>
            </a:pPr>
            <a:r>
              <a:rPr lang="en"/>
              <a:t>T</a:t>
            </a:r>
            <a:r>
              <a:rPr lang="en"/>
              <a:t>he term "client" refers to any entity that makes a file request.</a:t>
            </a:r>
            <a:endParaRPr/>
          </a:p>
          <a:p>
            <a:pPr indent="-342900" lvl="0" marL="457200" rtl="0" algn="l">
              <a:spcBef>
                <a:spcPts val="0"/>
              </a:spcBef>
              <a:spcAft>
                <a:spcPts val="0"/>
              </a:spcAft>
              <a:buSzPts val="1800"/>
              <a:buChar char="●"/>
            </a:pPr>
            <a:r>
              <a:rPr lang="en"/>
              <a:t>Master server</a:t>
            </a:r>
            <a:endParaRPr/>
          </a:p>
          <a:p>
            <a:pPr indent="-317500" lvl="1" marL="914400" rtl="0" algn="l">
              <a:spcBef>
                <a:spcPts val="0"/>
              </a:spcBef>
              <a:spcAft>
                <a:spcPts val="0"/>
              </a:spcAft>
              <a:buSzPts val="1400"/>
              <a:buChar char="○"/>
            </a:pPr>
            <a:r>
              <a:rPr lang="en"/>
              <a:t>A</a:t>
            </a:r>
            <a:r>
              <a:rPr lang="en"/>
              <a:t>cts as the coordinator for the cluster.</a:t>
            </a:r>
            <a:endParaRPr/>
          </a:p>
          <a:p>
            <a:pPr indent="-342900" lvl="0" marL="457200" rtl="0" algn="l">
              <a:spcBef>
                <a:spcPts val="0"/>
              </a:spcBef>
              <a:spcAft>
                <a:spcPts val="0"/>
              </a:spcAft>
              <a:buSzPts val="1800"/>
              <a:buChar char="●"/>
            </a:pPr>
            <a:r>
              <a:rPr lang="en"/>
              <a:t>Chunk servers</a:t>
            </a:r>
            <a:endParaRPr/>
          </a:p>
          <a:p>
            <a:pPr indent="-317500" lvl="1" marL="914400" rtl="0" algn="l">
              <a:spcBef>
                <a:spcPts val="0"/>
              </a:spcBef>
              <a:spcAft>
                <a:spcPts val="0"/>
              </a:spcAft>
              <a:buSzPts val="1400"/>
              <a:buChar char="○"/>
            </a:pPr>
            <a:r>
              <a:rPr lang="en"/>
              <a:t>T</a:t>
            </a:r>
            <a:r>
              <a:rPr lang="en"/>
              <a:t>he workhorses of the GFS.</a:t>
            </a:r>
            <a:endParaRPr/>
          </a:p>
        </p:txBody>
      </p:sp>
      <p:sp>
        <p:nvSpPr>
          <p:cNvPr id="174" name="Google Shape;174;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0" st="0"/>
                                            </p:txEl>
                                          </p:spTgt>
                                        </p:tgtEl>
                                        <p:attrNameLst>
                                          <p:attrName>style.visibility</p:attrName>
                                        </p:attrNameLst>
                                      </p:cBhvr>
                                      <p:to>
                                        <p:strVal val="visible"/>
                                      </p:to>
                                    </p:set>
                                    <p:animEffect filter="fade" transition="in">
                                      <p:cBhvr>
                                        <p:cTn dur="1000"/>
                                        <p:tgtEl>
                                          <p:spTgt spid="1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1" st="1"/>
                                            </p:txEl>
                                          </p:spTgt>
                                        </p:tgtEl>
                                        <p:attrNameLst>
                                          <p:attrName>style.visibility</p:attrName>
                                        </p:attrNameLst>
                                      </p:cBhvr>
                                      <p:to>
                                        <p:strVal val="visible"/>
                                      </p:to>
                                    </p:set>
                                    <p:animEffect filter="fade" transition="in">
                                      <p:cBhvr>
                                        <p:cTn dur="1000"/>
                                        <p:tgtEl>
                                          <p:spTgt spid="1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2" st="2"/>
                                            </p:txEl>
                                          </p:spTgt>
                                        </p:tgtEl>
                                        <p:attrNameLst>
                                          <p:attrName>style.visibility</p:attrName>
                                        </p:attrNameLst>
                                      </p:cBhvr>
                                      <p:to>
                                        <p:strVal val="visible"/>
                                      </p:to>
                                    </p:set>
                                    <p:animEffect filter="fade" transition="in">
                                      <p:cBhvr>
                                        <p:cTn dur="1000"/>
                                        <p:tgtEl>
                                          <p:spTgt spid="1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3" st="3"/>
                                            </p:txEl>
                                          </p:spTgt>
                                        </p:tgtEl>
                                        <p:attrNameLst>
                                          <p:attrName>style.visibility</p:attrName>
                                        </p:attrNameLst>
                                      </p:cBhvr>
                                      <p:to>
                                        <p:strVal val="visible"/>
                                      </p:to>
                                    </p:set>
                                    <p:animEffect filter="fade" transition="in">
                                      <p:cBhvr>
                                        <p:cTn dur="1000"/>
                                        <p:tgtEl>
                                          <p:spTgt spid="17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4" st="4"/>
                                            </p:txEl>
                                          </p:spTgt>
                                        </p:tgtEl>
                                        <p:attrNameLst>
                                          <p:attrName>style.visibility</p:attrName>
                                        </p:attrNameLst>
                                      </p:cBhvr>
                                      <p:to>
                                        <p:strVal val="visible"/>
                                      </p:to>
                                    </p:set>
                                    <p:animEffect filter="fade" transition="in">
                                      <p:cBhvr>
                                        <p:cTn dur="1000"/>
                                        <p:tgtEl>
                                          <p:spTgt spid="17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5" st="5"/>
                                            </p:txEl>
                                          </p:spTgt>
                                        </p:tgtEl>
                                        <p:attrNameLst>
                                          <p:attrName>style.visibility</p:attrName>
                                        </p:attrNameLst>
                                      </p:cBhvr>
                                      <p:to>
                                        <p:strVal val="visible"/>
                                      </p:to>
                                    </p:set>
                                    <p:animEffect filter="fade" transition="in">
                                      <p:cBhvr>
                                        <p:cTn dur="1000"/>
                                        <p:tgtEl>
                                          <p:spTgt spid="17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Write </a:t>
            </a:r>
            <a:endParaRPr/>
          </a:p>
        </p:txBody>
      </p:sp>
      <p:sp>
        <p:nvSpPr>
          <p:cNvPr id="180" name="Google Shape;18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What if we want to write or append?</a:t>
            </a:r>
            <a:endParaRPr/>
          </a:p>
          <a:p>
            <a:pPr indent="-342900" lvl="0" marL="457200" rtl="0" algn="l">
              <a:lnSpc>
                <a:spcPct val="150000"/>
              </a:lnSpc>
              <a:spcBef>
                <a:spcPts val="0"/>
              </a:spcBef>
              <a:spcAft>
                <a:spcPts val="0"/>
              </a:spcAft>
              <a:buSzPts val="1800"/>
              <a:buChar char="●"/>
            </a:pPr>
            <a:r>
              <a:rPr lang="en"/>
              <a:t>What if two replicas are written to at the same time?</a:t>
            </a:r>
            <a:endParaRPr/>
          </a:p>
          <a:p>
            <a:pPr indent="-342900" lvl="0" marL="457200" rtl="0" algn="l">
              <a:lnSpc>
                <a:spcPct val="150000"/>
              </a:lnSpc>
              <a:spcBef>
                <a:spcPts val="0"/>
              </a:spcBef>
              <a:spcAft>
                <a:spcPts val="0"/>
              </a:spcAft>
              <a:buSzPts val="1800"/>
              <a:buChar char="●"/>
            </a:pPr>
            <a:r>
              <a:rPr lang="en"/>
              <a:t>GFS’s solution: Primary and Secondary Replicas</a:t>
            </a:r>
            <a:endParaRPr/>
          </a:p>
          <a:p>
            <a:pPr indent="-342900" lvl="0" marL="457200" rtl="0" algn="l">
              <a:lnSpc>
                <a:spcPct val="150000"/>
              </a:lnSpc>
              <a:spcBef>
                <a:spcPts val="0"/>
              </a:spcBef>
              <a:spcAft>
                <a:spcPts val="0"/>
              </a:spcAft>
              <a:buSzPts val="1800"/>
              <a:buChar char="●"/>
            </a:pPr>
            <a:r>
              <a:rPr lang="en"/>
              <a:t>Eliminates ambiguity in order</a:t>
            </a:r>
            <a:endParaRPr/>
          </a:p>
          <a:p>
            <a:pPr indent="-342900" lvl="0" marL="457200" rtl="0" algn="l">
              <a:lnSpc>
                <a:spcPct val="150000"/>
              </a:lnSpc>
              <a:spcBef>
                <a:spcPts val="0"/>
              </a:spcBef>
              <a:spcAft>
                <a:spcPts val="0"/>
              </a:spcAft>
              <a:buSzPts val="1800"/>
              <a:buChar char="●"/>
            </a:pPr>
            <a:r>
              <a:rPr lang="en"/>
              <a:t>Delegating work frees up the master</a:t>
            </a:r>
            <a:endParaRPr/>
          </a:p>
        </p:txBody>
      </p:sp>
      <p:sp>
        <p:nvSpPr>
          <p:cNvPr id="181" name="Google Shape;181;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animEffect filter="fade" transition="in">
                                      <p:cBhvr>
                                        <p:cTn dur="1000"/>
                                        <p:tgtEl>
                                          <p:spTgt spid="1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1" st="1"/>
                                            </p:txEl>
                                          </p:spTgt>
                                        </p:tgtEl>
                                        <p:attrNameLst>
                                          <p:attrName>style.visibility</p:attrName>
                                        </p:attrNameLst>
                                      </p:cBhvr>
                                      <p:to>
                                        <p:strVal val="visible"/>
                                      </p:to>
                                    </p:set>
                                    <p:animEffect filter="fade" transition="in">
                                      <p:cBhvr>
                                        <p:cTn dur="1000"/>
                                        <p:tgtEl>
                                          <p:spTgt spid="1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2" st="2"/>
                                            </p:txEl>
                                          </p:spTgt>
                                        </p:tgtEl>
                                        <p:attrNameLst>
                                          <p:attrName>style.visibility</p:attrName>
                                        </p:attrNameLst>
                                      </p:cBhvr>
                                      <p:to>
                                        <p:strVal val="visible"/>
                                      </p:to>
                                    </p:set>
                                    <p:animEffect filter="fade" transition="in">
                                      <p:cBhvr>
                                        <p:cTn dur="1000"/>
                                        <p:tgtEl>
                                          <p:spTgt spid="1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3" st="3"/>
                                            </p:txEl>
                                          </p:spTgt>
                                        </p:tgtEl>
                                        <p:attrNameLst>
                                          <p:attrName>style.visibility</p:attrName>
                                        </p:attrNameLst>
                                      </p:cBhvr>
                                      <p:to>
                                        <p:strVal val="visible"/>
                                      </p:to>
                                    </p:set>
                                    <p:animEffect filter="fade" transition="in">
                                      <p:cBhvr>
                                        <p:cTn dur="1000"/>
                                        <p:tgtEl>
                                          <p:spTgt spid="1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4" st="4"/>
                                            </p:txEl>
                                          </p:spTgt>
                                        </p:tgtEl>
                                        <p:attrNameLst>
                                          <p:attrName>style.visibility</p:attrName>
                                        </p:attrNameLst>
                                      </p:cBhvr>
                                      <p:to>
                                        <p:strVal val="visible"/>
                                      </p:to>
                                    </p:set>
                                    <p:animEffect filter="fade" transition="in">
                                      <p:cBhvr>
                                        <p:cTn dur="1000"/>
                                        <p:tgtEl>
                                          <p:spTgt spid="18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Write </a:t>
            </a:r>
            <a:endParaRPr/>
          </a:p>
        </p:txBody>
      </p:sp>
      <p:sp>
        <p:nvSpPr>
          <p:cNvPr id="187" name="Google Shape;187;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8" name="Google Shape;188;p29"/>
          <p:cNvPicPr preferRelativeResize="0"/>
          <p:nvPr/>
        </p:nvPicPr>
        <p:blipFill>
          <a:blip r:embed="rId3">
            <a:alphaModFix/>
          </a:blip>
          <a:stretch>
            <a:fillRect/>
          </a:stretch>
        </p:blipFill>
        <p:spPr>
          <a:xfrm>
            <a:off x="3425923" y="88325"/>
            <a:ext cx="5406376" cy="1286100"/>
          </a:xfrm>
          <a:prstGeom prst="rect">
            <a:avLst/>
          </a:prstGeom>
          <a:noFill/>
          <a:ln>
            <a:noFill/>
          </a:ln>
        </p:spPr>
      </p:pic>
      <p:pic>
        <p:nvPicPr>
          <p:cNvPr id="189" name="Google Shape;189;p29"/>
          <p:cNvPicPr preferRelativeResize="0"/>
          <p:nvPr/>
        </p:nvPicPr>
        <p:blipFill>
          <a:blip r:embed="rId4">
            <a:alphaModFix/>
          </a:blip>
          <a:stretch>
            <a:fillRect/>
          </a:stretch>
        </p:blipFill>
        <p:spPr>
          <a:xfrm>
            <a:off x="488175" y="2201025"/>
            <a:ext cx="8167658" cy="2234286"/>
          </a:xfrm>
          <a:prstGeom prst="rect">
            <a:avLst/>
          </a:prstGeom>
          <a:noFill/>
          <a:ln>
            <a:noFill/>
          </a:ln>
        </p:spPr>
      </p:pic>
      <p:pic>
        <p:nvPicPr>
          <p:cNvPr id="190" name="Google Shape;190;p29"/>
          <p:cNvPicPr preferRelativeResize="0"/>
          <p:nvPr/>
        </p:nvPicPr>
        <p:blipFill>
          <a:blip r:embed="rId5">
            <a:alphaModFix/>
          </a:blip>
          <a:stretch>
            <a:fillRect/>
          </a:stretch>
        </p:blipFill>
        <p:spPr>
          <a:xfrm>
            <a:off x="488175" y="2201025"/>
            <a:ext cx="8167658" cy="223428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Write </a:t>
            </a:r>
            <a:endParaRPr/>
          </a:p>
        </p:txBody>
      </p:sp>
      <p:sp>
        <p:nvSpPr>
          <p:cNvPr id="196" name="Google Shape;196;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7" name="Google Shape;197;p30"/>
          <p:cNvPicPr preferRelativeResize="0"/>
          <p:nvPr/>
        </p:nvPicPr>
        <p:blipFill>
          <a:blip r:embed="rId3">
            <a:alphaModFix/>
          </a:blip>
          <a:stretch>
            <a:fillRect/>
          </a:stretch>
        </p:blipFill>
        <p:spPr>
          <a:xfrm>
            <a:off x="3425923" y="88325"/>
            <a:ext cx="5406376" cy="1286100"/>
          </a:xfrm>
          <a:prstGeom prst="rect">
            <a:avLst/>
          </a:prstGeom>
          <a:noFill/>
          <a:ln>
            <a:noFill/>
          </a:ln>
        </p:spPr>
      </p:pic>
      <p:pic>
        <p:nvPicPr>
          <p:cNvPr id="198" name="Google Shape;198;p30"/>
          <p:cNvPicPr preferRelativeResize="0"/>
          <p:nvPr/>
        </p:nvPicPr>
        <p:blipFill>
          <a:blip r:embed="rId4">
            <a:alphaModFix/>
          </a:blip>
          <a:stretch>
            <a:fillRect/>
          </a:stretch>
        </p:blipFill>
        <p:spPr>
          <a:xfrm>
            <a:off x="488175" y="2201025"/>
            <a:ext cx="8167658" cy="223428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Write </a:t>
            </a:r>
            <a:endParaRPr/>
          </a:p>
        </p:txBody>
      </p:sp>
      <p:sp>
        <p:nvSpPr>
          <p:cNvPr id="204" name="Google Shape;204;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5" name="Google Shape;205;p31"/>
          <p:cNvPicPr preferRelativeResize="0"/>
          <p:nvPr/>
        </p:nvPicPr>
        <p:blipFill>
          <a:blip r:embed="rId3">
            <a:alphaModFix/>
          </a:blip>
          <a:stretch>
            <a:fillRect/>
          </a:stretch>
        </p:blipFill>
        <p:spPr>
          <a:xfrm>
            <a:off x="3425923" y="88325"/>
            <a:ext cx="5406376" cy="1286100"/>
          </a:xfrm>
          <a:prstGeom prst="rect">
            <a:avLst/>
          </a:prstGeom>
          <a:noFill/>
          <a:ln>
            <a:noFill/>
          </a:ln>
        </p:spPr>
      </p:pic>
      <p:pic>
        <p:nvPicPr>
          <p:cNvPr id="206" name="Google Shape;206;p31"/>
          <p:cNvPicPr preferRelativeResize="0"/>
          <p:nvPr/>
        </p:nvPicPr>
        <p:blipFill>
          <a:blip r:embed="rId4">
            <a:alphaModFix/>
          </a:blip>
          <a:stretch>
            <a:fillRect/>
          </a:stretch>
        </p:blipFill>
        <p:spPr>
          <a:xfrm>
            <a:off x="488175" y="1554450"/>
            <a:ext cx="8167658" cy="3244813"/>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65" name="Google Shape;65;p14"/>
          <p:cNvPicPr preferRelativeResize="0"/>
          <p:nvPr/>
        </p:nvPicPr>
        <p:blipFill>
          <a:blip r:embed="rId3">
            <a:alphaModFix/>
          </a:blip>
          <a:stretch>
            <a:fillRect/>
          </a:stretch>
        </p:blipFill>
        <p:spPr>
          <a:xfrm>
            <a:off x="5826425" y="2547375"/>
            <a:ext cx="2734649" cy="1539375"/>
          </a:xfrm>
          <a:prstGeom prst="rect">
            <a:avLst/>
          </a:prstGeom>
          <a:noFill/>
          <a:ln>
            <a:noFill/>
          </a:ln>
        </p:spPr>
      </p:pic>
      <p:pic>
        <p:nvPicPr>
          <p:cNvPr id="66" name="Google Shape;66;p14"/>
          <p:cNvPicPr preferRelativeResize="0"/>
          <p:nvPr/>
        </p:nvPicPr>
        <p:blipFill rotWithShape="1">
          <a:blip r:embed="rId4">
            <a:alphaModFix/>
          </a:blip>
          <a:srcRect b="33892" l="22822" r="25188" t="24285"/>
          <a:stretch/>
        </p:blipFill>
        <p:spPr>
          <a:xfrm>
            <a:off x="2429475" y="584525"/>
            <a:ext cx="3396946" cy="1539374"/>
          </a:xfrm>
          <a:prstGeom prst="rect">
            <a:avLst/>
          </a:prstGeom>
          <a:noFill/>
          <a:ln>
            <a:noFill/>
          </a:ln>
        </p:spPr>
      </p:pic>
      <p:pic>
        <p:nvPicPr>
          <p:cNvPr id="67" name="Google Shape;67;p14"/>
          <p:cNvPicPr preferRelativeResize="0"/>
          <p:nvPr/>
        </p:nvPicPr>
        <p:blipFill>
          <a:blip r:embed="rId5">
            <a:alphaModFix/>
          </a:blip>
          <a:stretch>
            <a:fillRect/>
          </a:stretch>
        </p:blipFill>
        <p:spPr>
          <a:xfrm>
            <a:off x="426513" y="2338150"/>
            <a:ext cx="3744774" cy="1957824"/>
          </a:xfrm>
          <a:prstGeom prst="rect">
            <a:avLst/>
          </a:prstGeom>
          <a:noFill/>
          <a:ln>
            <a:noFill/>
          </a:ln>
        </p:spPr>
      </p:pic>
      <p:sp>
        <p:nvSpPr>
          <p:cNvPr id="68" name="Google Shape;6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Write </a:t>
            </a:r>
            <a:endParaRPr/>
          </a:p>
        </p:txBody>
      </p:sp>
      <p:sp>
        <p:nvSpPr>
          <p:cNvPr id="212" name="Google Shape;212;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3" name="Google Shape;213;p32"/>
          <p:cNvPicPr preferRelativeResize="0"/>
          <p:nvPr/>
        </p:nvPicPr>
        <p:blipFill>
          <a:blip r:embed="rId3">
            <a:alphaModFix/>
          </a:blip>
          <a:stretch>
            <a:fillRect/>
          </a:stretch>
        </p:blipFill>
        <p:spPr>
          <a:xfrm>
            <a:off x="3425923" y="88325"/>
            <a:ext cx="5406376" cy="1286100"/>
          </a:xfrm>
          <a:prstGeom prst="rect">
            <a:avLst/>
          </a:prstGeom>
          <a:noFill/>
          <a:ln>
            <a:noFill/>
          </a:ln>
        </p:spPr>
      </p:pic>
      <p:pic>
        <p:nvPicPr>
          <p:cNvPr id="214" name="Google Shape;214;p32"/>
          <p:cNvPicPr preferRelativeResize="0"/>
          <p:nvPr/>
        </p:nvPicPr>
        <p:blipFill>
          <a:blip r:embed="rId4">
            <a:alphaModFix/>
          </a:blip>
          <a:stretch>
            <a:fillRect/>
          </a:stretch>
        </p:blipFill>
        <p:spPr>
          <a:xfrm>
            <a:off x="488175" y="2191963"/>
            <a:ext cx="8167658" cy="2234286"/>
          </a:xfrm>
          <a:prstGeom prst="rect">
            <a:avLst/>
          </a:prstGeom>
          <a:noFill/>
          <a:ln>
            <a:noFill/>
          </a:ln>
        </p:spPr>
      </p:pic>
      <p:pic>
        <p:nvPicPr>
          <p:cNvPr id="215" name="Google Shape;215;p32"/>
          <p:cNvPicPr preferRelativeResize="0"/>
          <p:nvPr/>
        </p:nvPicPr>
        <p:blipFill>
          <a:blip r:embed="rId5">
            <a:alphaModFix/>
          </a:blip>
          <a:stretch>
            <a:fillRect/>
          </a:stretch>
        </p:blipFill>
        <p:spPr>
          <a:xfrm>
            <a:off x="488175" y="1552284"/>
            <a:ext cx="8167650" cy="2873967"/>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Write </a:t>
            </a:r>
            <a:endParaRPr/>
          </a:p>
        </p:txBody>
      </p:sp>
      <p:sp>
        <p:nvSpPr>
          <p:cNvPr id="221" name="Google Shape;221;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2" name="Google Shape;222;p33"/>
          <p:cNvPicPr preferRelativeResize="0"/>
          <p:nvPr/>
        </p:nvPicPr>
        <p:blipFill>
          <a:blip r:embed="rId3">
            <a:alphaModFix/>
          </a:blip>
          <a:stretch>
            <a:fillRect/>
          </a:stretch>
        </p:blipFill>
        <p:spPr>
          <a:xfrm>
            <a:off x="3425923" y="88325"/>
            <a:ext cx="5406376" cy="1286100"/>
          </a:xfrm>
          <a:prstGeom prst="rect">
            <a:avLst/>
          </a:prstGeom>
          <a:noFill/>
          <a:ln>
            <a:noFill/>
          </a:ln>
        </p:spPr>
      </p:pic>
      <p:pic>
        <p:nvPicPr>
          <p:cNvPr id="223" name="Google Shape;223;p33"/>
          <p:cNvPicPr preferRelativeResize="0"/>
          <p:nvPr/>
        </p:nvPicPr>
        <p:blipFill>
          <a:blip r:embed="rId4">
            <a:alphaModFix/>
          </a:blip>
          <a:stretch>
            <a:fillRect/>
          </a:stretch>
        </p:blipFill>
        <p:spPr>
          <a:xfrm>
            <a:off x="488175" y="2191963"/>
            <a:ext cx="8167658" cy="223428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Dealing With Failures</a:t>
            </a:r>
            <a:endParaRPr/>
          </a:p>
        </p:txBody>
      </p:sp>
      <p:sp>
        <p:nvSpPr>
          <p:cNvPr id="229" name="Google Shape;229;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Rereplication</a:t>
            </a:r>
            <a:endParaRPr b="1"/>
          </a:p>
          <a:p>
            <a:pPr indent="-317500" lvl="1" marL="914400" rtl="0" algn="l">
              <a:spcBef>
                <a:spcPts val="0"/>
              </a:spcBef>
              <a:spcAft>
                <a:spcPts val="0"/>
              </a:spcAft>
              <a:buSzPts val="1400"/>
              <a:buChar char="○"/>
            </a:pPr>
            <a:r>
              <a:rPr lang="en"/>
              <a:t>Master tells a chunkserver to copy chunk data from a valid replica</a:t>
            </a:r>
            <a:endParaRPr/>
          </a:p>
          <a:p>
            <a:pPr indent="-317500" lvl="1" marL="914400" rtl="0" algn="l">
              <a:spcBef>
                <a:spcPts val="0"/>
              </a:spcBef>
              <a:spcAft>
                <a:spcPts val="0"/>
              </a:spcAft>
              <a:buSzPts val="1400"/>
              <a:buChar char="○"/>
            </a:pPr>
            <a:r>
              <a:rPr lang="en"/>
              <a:t>This happens when:</a:t>
            </a:r>
            <a:endParaRPr/>
          </a:p>
          <a:p>
            <a:pPr indent="-317500" lvl="2" marL="1371600" rtl="0" algn="l">
              <a:spcBef>
                <a:spcPts val="0"/>
              </a:spcBef>
              <a:spcAft>
                <a:spcPts val="0"/>
              </a:spcAft>
              <a:buSzPts val="1400"/>
              <a:buChar char="■"/>
            </a:pPr>
            <a:r>
              <a:rPr lang="en"/>
              <a:t>A </a:t>
            </a:r>
            <a:r>
              <a:rPr lang="en"/>
              <a:t>chunkserver</a:t>
            </a:r>
            <a:r>
              <a:rPr lang="en"/>
              <a:t> becomes unavailable</a:t>
            </a:r>
            <a:endParaRPr/>
          </a:p>
          <a:p>
            <a:pPr indent="-317500" lvl="2" marL="1371600" rtl="0" algn="l">
              <a:spcBef>
                <a:spcPts val="0"/>
              </a:spcBef>
              <a:spcAft>
                <a:spcPts val="0"/>
              </a:spcAft>
              <a:buSzPts val="1400"/>
              <a:buChar char="■"/>
            </a:pPr>
            <a:r>
              <a:rPr lang="en"/>
              <a:t>A replica has become </a:t>
            </a:r>
            <a:r>
              <a:rPr lang="en"/>
              <a:t>corrupted</a:t>
            </a:r>
            <a:endParaRPr/>
          </a:p>
          <a:p>
            <a:pPr indent="-317500" lvl="2" marL="1371600" rtl="0" algn="l">
              <a:spcBef>
                <a:spcPts val="0"/>
              </a:spcBef>
              <a:spcAft>
                <a:spcPts val="0"/>
              </a:spcAft>
              <a:buSzPts val="1400"/>
              <a:buChar char="■"/>
            </a:pPr>
            <a:r>
              <a:rPr lang="en"/>
              <a:t>Disk is </a:t>
            </a:r>
            <a:r>
              <a:rPr lang="en"/>
              <a:t>disabled</a:t>
            </a:r>
            <a:r>
              <a:rPr lang="en"/>
              <a:t> due to errors</a:t>
            </a:r>
            <a:endParaRPr/>
          </a:p>
          <a:p>
            <a:pPr indent="-317500" lvl="2" marL="1371600" rtl="0" algn="l">
              <a:spcBef>
                <a:spcPts val="0"/>
              </a:spcBef>
              <a:spcAft>
                <a:spcPts val="0"/>
              </a:spcAft>
              <a:buSzPts val="1400"/>
              <a:buChar char="■"/>
            </a:pPr>
            <a:r>
              <a:rPr lang="en"/>
              <a:t>Number of desired replications has increased</a:t>
            </a:r>
            <a:endParaRPr/>
          </a:p>
          <a:p>
            <a:pPr indent="-342900" lvl="0" marL="457200" rtl="0" algn="l">
              <a:spcBef>
                <a:spcPts val="0"/>
              </a:spcBef>
              <a:spcAft>
                <a:spcPts val="0"/>
              </a:spcAft>
              <a:buSzPts val="1800"/>
              <a:buChar char="●"/>
            </a:pPr>
            <a:r>
              <a:rPr b="1" lang="en"/>
              <a:t>Rebalancing</a:t>
            </a:r>
            <a:endParaRPr b="1"/>
          </a:p>
          <a:p>
            <a:pPr indent="-317500" lvl="1" marL="914400" rtl="0" algn="l">
              <a:spcBef>
                <a:spcPts val="0"/>
              </a:spcBef>
              <a:spcAft>
                <a:spcPts val="0"/>
              </a:spcAft>
              <a:buSzPts val="1400"/>
              <a:buChar char="○"/>
            </a:pPr>
            <a:r>
              <a:rPr lang="en"/>
              <a:t>Happens periodically by the master</a:t>
            </a:r>
            <a:endParaRPr/>
          </a:p>
          <a:p>
            <a:pPr indent="-317500" lvl="1" marL="914400" rtl="0" algn="l">
              <a:spcBef>
                <a:spcPts val="0"/>
              </a:spcBef>
              <a:spcAft>
                <a:spcPts val="0"/>
              </a:spcAft>
              <a:buSzPts val="1400"/>
              <a:buChar char="○"/>
            </a:pPr>
            <a:r>
              <a:rPr lang="en"/>
              <a:t>Master will move around replicas to optimize for disk space and load balancing</a:t>
            </a:r>
            <a:endParaRPr/>
          </a:p>
        </p:txBody>
      </p:sp>
      <p:sp>
        <p:nvSpPr>
          <p:cNvPr id="230" name="Google Shape;230;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0" st="0"/>
                                            </p:txEl>
                                          </p:spTgt>
                                        </p:tgtEl>
                                        <p:attrNameLst>
                                          <p:attrName>style.visibility</p:attrName>
                                        </p:attrNameLst>
                                      </p:cBhvr>
                                      <p:to>
                                        <p:strVal val="visible"/>
                                      </p:to>
                                    </p:set>
                                    <p:animEffect filter="fade" transition="in">
                                      <p:cBhvr>
                                        <p:cTn dur="1000"/>
                                        <p:tgtEl>
                                          <p:spTgt spid="2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1" st="1"/>
                                            </p:txEl>
                                          </p:spTgt>
                                        </p:tgtEl>
                                        <p:attrNameLst>
                                          <p:attrName>style.visibility</p:attrName>
                                        </p:attrNameLst>
                                      </p:cBhvr>
                                      <p:to>
                                        <p:strVal val="visible"/>
                                      </p:to>
                                    </p:set>
                                    <p:animEffect filter="fade" transition="in">
                                      <p:cBhvr>
                                        <p:cTn dur="1000"/>
                                        <p:tgtEl>
                                          <p:spTgt spid="2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2" st="2"/>
                                            </p:txEl>
                                          </p:spTgt>
                                        </p:tgtEl>
                                        <p:attrNameLst>
                                          <p:attrName>style.visibility</p:attrName>
                                        </p:attrNameLst>
                                      </p:cBhvr>
                                      <p:to>
                                        <p:strVal val="visible"/>
                                      </p:to>
                                    </p:set>
                                    <p:animEffect filter="fade" transition="in">
                                      <p:cBhvr>
                                        <p:cTn dur="1000"/>
                                        <p:tgtEl>
                                          <p:spTgt spid="2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3" st="3"/>
                                            </p:txEl>
                                          </p:spTgt>
                                        </p:tgtEl>
                                        <p:attrNameLst>
                                          <p:attrName>style.visibility</p:attrName>
                                        </p:attrNameLst>
                                      </p:cBhvr>
                                      <p:to>
                                        <p:strVal val="visible"/>
                                      </p:to>
                                    </p:set>
                                    <p:animEffect filter="fade" transition="in">
                                      <p:cBhvr>
                                        <p:cTn dur="1000"/>
                                        <p:tgtEl>
                                          <p:spTgt spid="2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4" st="4"/>
                                            </p:txEl>
                                          </p:spTgt>
                                        </p:tgtEl>
                                        <p:attrNameLst>
                                          <p:attrName>style.visibility</p:attrName>
                                        </p:attrNameLst>
                                      </p:cBhvr>
                                      <p:to>
                                        <p:strVal val="visible"/>
                                      </p:to>
                                    </p:set>
                                    <p:animEffect filter="fade" transition="in">
                                      <p:cBhvr>
                                        <p:cTn dur="1000"/>
                                        <p:tgtEl>
                                          <p:spTgt spid="2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5" st="5"/>
                                            </p:txEl>
                                          </p:spTgt>
                                        </p:tgtEl>
                                        <p:attrNameLst>
                                          <p:attrName>style.visibility</p:attrName>
                                        </p:attrNameLst>
                                      </p:cBhvr>
                                      <p:to>
                                        <p:strVal val="visible"/>
                                      </p:to>
                                    </p:set>
                                    <p:animEffect filter="fade" transition="in">
                                      <p:cBhvr>
                                        <p:cTn dur="1000"/>
                                        <p:tgtEl>
                                          <p:spTgt spid="22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6" st="6"/>
                                            </p:txEl>
                                          </p:spTgt>
                                        </p:tgtEl>
                                        <p:attrNameLst>
                                          <p:attrName>style.visibility</p:attrName>
                                        </p:attrNameLst>
                                      </p:cBhvr>
                                      <p:to>
                                        <p:strVal val="visible"/>
                                      </p:to>
                                    </p:set>
                                    <p:animEffect filter="fade" transition="in">
                                      <p:cBhvr>
                                        <p:cTn dur="1000"/>
                                        <p:tgtEl>
                                          <p:spTgt spid="22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7" st="7"/>
                                            </p:txEl>
                                          </p:spTgt>
                                        </p:tgtEl>
                                        <p:attrNameLst>
                                          <p:attrName>style.visibility</p:attrName>
                                        </p:attrNameLst>
                                      </p:cBhvr>
                                      <p:to>
                                        <p:strVal val="visible"/>
                                      </p:to>
                                    </p:set>
                                    <p:animEffect filter="fade" transition="in">
                                      <p:cBhvr>
                                        <p:cTn dur="1000"/>
                                        <p:tgtEl>
                                          <p:spTgt spid="22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8" st="8"/>
                                            </p:txEl>
                                          </p:spTgt>
                                        </p:tgtEl>
                                        <p:attrNameLst>
                                          <p:attrName>style.visibility</p:attrName>
                                        </p:attrNameLst>
                                      </p:cBhvr>
                                      <p:to>
                                        <p:strVal val="visible"/>
                                      </p:to>
                                    </p:set>
                                    <p:animEffect filter="fade" transition="in">
                                      <p:cBhvr>
                                        <p:cTn dur="1000"/>
                                        <p:tgtEl>
                                          <p:spTgt spid="22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9" st="9"/>
                                            </p:txEl>
                                          </p:spTgt>
                                        </p:tgtEl>
                                        <p:attrNameLst>
                                          <p:attrName>style.visibility</p:attrName>
                                        </p:attrNameLst>
                                      </p:cBhvr>
                                      <p:to>
                                        <p:strVal val="visible"/>
                                      </p:to>
                                    </p:set>
                                    <p:animEffect filter="fade" transition="in">
                                      <p:cBhvr>
                                        <p:cTn dur="1000"/>
                                        <p:tgtEl>
                                          <p:spTgt spid="229">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Garbage Collection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6" name="Google Shape;236;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Wanted to simplify deletion </a:t>
            </a:r>
            <a:endParaRPr/>
          </a:p>
          <a:p>
            <a:pPr indent="-342900" lvl="0" marL="457200" rtl="0" algn="l">
              <a:spcBef>
                <a:spcPts val="0"/>
              </a:spcBef>
              <a:spcAft>
                <a:spcPts val="0"/>
              </a:spcAft>
              <a:buSzPts val="1800"/>
              <a:buChar char="●"/>
            </a:pPr>
            <a:r>
              <a:rPr lang="en"/>
              <a:t>Traditional eager deletion would have to address the following situations</a:t>
            </a:r>
            <a:endParaRPr/>
          </a:p>
          <a:p>
            <a:pPr indent="-317500" lvl="1" marL="914400" rtl="0" algn="l">
              <a:spcBef>
                <a:spcPts val="0"/>
              </a:spcBef>
              <a:spcAft>
                <a:spcPts val="0"/>
              </a:spcAft>
              <a:buSzPts val="1400"/>
              <a:buChar char="○"/>
            </a:pPr>
            <a:r>
              <a:rPr lang="en"/>
              <a:t>Chunk replica failure</a:t>
            </a:r>
            <a:endParaRPr/>
          </a:p>
          <a:p>
            <a:pPr indent="-317500" lvl="2" marL="1371600" rtl="0" algn="l">
              <a:spcBef>
                <a:spcPts val="0"/>
              </a:spcBef>
              <a:spcAft>
                <a:spcPts val="0"/>
              </a:spcAft>
              <a:buSzPts val="1400"/>
              <a:buChar char="■"/>
            </a:pPr>
            <a:r>
              <a:rPr lang="en"/>
              <a:t>Leaves replicas transparent to the master</a:t>
            </a:r>
            <a:endParaRPr/>
          </a:p>
          <a:p>
            <a:pPr indent="-317500" lvl="1" marL="914400" rtl="0" algn="l">
              <a:spcBef>
                <a:spcPts val="0"/>
              </a:spcBef>
              <a:spcAft>
                <a:spcPts val="0"/>
              </a:spcAft>
              <a:buSzPts val="1400"/>
              <a:buChar char="○"/>
            </a:pPr>
            <a:r>
              <a:rPr lang="en"/>
              <a:t>Deletion failures</a:t>
            </a:r>
            <a:endParaRPr/>
          </a:p>
          <a:p>
            <a:pPr indent="-317500" lvl="2" marL="1371600" rtl="0" algn="l">
              <a:spcBef>
                <a:spcPts val="0"/>
              </a:spcBef>
              <a:spcAft>
                <a:spcPts val="0"/>
              </a:spcAft>
              <a:buSzPts val="1400"/>
              <a:buChar char="■"/>
            </a:pPr>
            <a:r>
              <a:rPr lang="en"/>
              <a:t>Master must resend to make sure all replicas are deleted</a:t>
            </a:r>
            <a:endParaRPr/>
          </a:p>
          <a:p>
            <a:pPr indent="-317500" lvl="1" marL="914400" rtl="0" algn="l">
              <a:spcBef>
                <a:spcPts val="0"/>
              </a:spcBef>
              <a:spcAft>
                <a:spcPts val="0"/>
              </a:spcAft>
              <a:buSzPts val="1400"/>
              <a:buChar char="○"/>
            </a:pPr>
            <a:r>
              <a:rPr lang="en"/>
              <a:t>This would overcomplicate deletion</a:t>
            </a:r>
            <a:endParaRPr/>
          </a:p>
          <a:p>
            <a:pPr indent="-317500" lvl="2" marL="1371600" rtl="0" algn="l">
              <a:spcBef>
                <a:spcPts val="0"/>
              </a:spcBef>
              <a:spcAft>
                <a:spcPts val="0"/>
              </a:spcAft>
              <a:buSzPts val="1400"/>
              <a:buChar char="■"/>
            </a:pPr>
            <a:r>
              <a:rPr lang="en"/>
              <a:t>Master more prone to bottlenecking</a:t>
            </a:r>
            <a:endParaRPr/>
          </a:p>
          <a:p>
            <a:pPr indent="-317500" lvl="2" marL="1371600" rtl="0" algn="l">
              <a:spcBef>
                <a:spcPts val="0"/>
              </a:spcBef>
              <a:spcAft>
                <a:spcPts val="0"/>
              </a:spcAft>
              <a:buSzPts val="1400"/>
              <a:buChar char="■"/>
            </a:pPr>
            <a:r>
              <a:rPr lang="en"/>
              <a:t>No safeguard against user mistakes of deletion</a:t>
            </a:r>
            <a:endParaRPr/>
          </a:p>
          <a:p>
            <a:pPr indent="0" lvl="0" marL="0" rtl="0" algn="l">
              <a:spcBef>
                <a:spcPts val="16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1600"/>
              </a:spcAft>
              <a:buNone/>
            </a:pPr>
            <a:r>
              <a:t/>
            </a:r>
            <a:endParaRPr/>
          </a:p>
        </p:txBody>
      </p:sp>
      <p:sp>
        <p:nvSpPr>
          <p:cNvPr id="237" name="Google Shape;237;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0" st="0"/>
                                            </p:txEl>
                                          </p:spTgt>
                                        </p:tgtEl>
                                        <p:attrNameLst>
                                          <p:attrName>style.visibility</p:attrName>
                                        </p:attrNameLst>
                                      </p:cBhvr>
                                      <p:to>
                                        <p:strVal val="visible"/>
                                      </p:to>
                                    </p:set>
                                    <p:animEffect filter="fade" transition="in">
                                      <p:cBhvr>
                                        <p:cTn dur="1000"/>
                                        <p:tgtEl>
                                          <p:spTgt spid="2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1" st="1"/>
                                            </p:txEl>
                                          </p:spTgt>
                                        </p:tgtEl>
                                        <p:attrNameLst>
                                          <p:attrName>style.visibility</p:attrName>
                                        </p:attrNameLst>
                                      </p:cBhvr>
                                      <p:to>
                                        <p:strVal val="visible"/>
                                      </p:to>
                                    </p:set>
                                    <p:animEffect filter="fade" transition="in">
                                      <p:cBhvr>
                                        <p:cTn dur="1000"/>
                                        <p:tgtEl>
                                          <p:spTgt spid="2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2" st="2"/>
                                            </p:txEl>
                                          </p:spTgt>
                                        </p:tgtEl>
                                        <p:attrNameLst>
                                          <p:attrName>style.visibility</p:attrName>
                                        </p:attrNameLst>
                                      </p:cBhvr>
                                      <p:to>
                                        <p:strVal val="visible"/>
                                      </p:to>
                                    </p:set>
                                    <p:animEffect filter="fade" transition="in">
                                      <p:cBhvr>
                                        <p:cTn dur="1000"/>
                                        <p:tgtEl>
                                          <p:spTgt spid="23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3" st="3"/>
                                            </p:txEl>
                                          </p:spTgt>
                                        </p:tgtEl>
                                        <p:attrNameLst>
                                          <p:attrName>style.visibility</p:attrName>
                                        </p:attrNameLst>
                                      </p:cBhvr>
                                      <p:to>
                                        <p:strVal val="visible"/>
                                      </p:to>
                                    </p:set>
                                    <p:animEffect filter="fade" transition="in">
                                      <p:cBhvr>
                                        <p:cTn dur="1000"/>
                                        <p:tgtEl>
                                          <p:spTgt spid="23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4" st="4"/>
                                            </p:txEl>
                                          </p:spTgt>
                                        </p:tgtEl>
                                        <p:attrNameLst>
                                          <p:attrName>style.visibility</p:attrName>
                                        </p:attrNameLst>
                                      </p:cBhvr>
                                      <p:to>
                                        <p:strVal val="visible"/>
                                      </p:to>
                                    </p:set>
                                    <p:animEffect filter="fade" transition="in">
                                      <p:cBhvr>
                                        <p:cTn dur="1000"/>
                                        <p:tgtEl>
                                          <p:spTgt spid="23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5" st="5"/>
                                            </p:txEl>
                                          </p:spTgt>
                                        </p:tgtEl>
                                        <p:attrNameLst>
                                          <p:attrName>style.visibility</p:attrName>
                                        </p:attrNameLst>
                                      </p:cBhvr>
                                      <p:to>
                                        <p:strVal val="visible"/>
                                      </p:to>
                                    </p:set>
                                    <p:animEffect filter="fade" transition="in">
                                      <p:cBhvr>
                                        <p:cTn dur="1000"/>
                                        <p:tgtEl>
                                          <p:spTgt spid="23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6" st="6"/>
                                            </p:txEl>
                                          </p:spTgt>
                                        </p:tgtEl>
                                        <p:attrNameLst>
                                          <p:attrName>style.visibility</p:attrName>
                                        </p:attrNameLst>
                                      </p:cBhvr>
                                      <p:to>
                                        <p:strVal val="visible"/>
                                      </p:to>
                                    </p:set>
                                    <p:animEffect filter="fade" transition="in">
                                      <p:cBhvr>
                                        <p:cTn dur="1000"/>
                                        <p:tgtEl>
                                          <p:spTgt spid="23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7" st="7"/>
                                            </p:txEl>
                                          </p:spTgt>
                                        </p:tgtEl>
                                        <p:attrNameLst>
                                          <p:attrName>style.visibility</p:attrName>
                                        </p:attrNameLst>
                                      </p:cBhvr>
                                      <p:to>
                                        <p:strVal val="visible"/>
                                      </p:to>
                                    </p:set>
                                    <p:animEffect filter="fade" transition="in">
                                      <p:cBhvr>
                                        <p:cTn dur="1000"/>
                                        <p:tgtEl>
                                          <p:spTgt spid="23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8" st="8"/>
                                            </p:txEl>
                                          </p:spTgt>
                                        </p:tgtEl>
                                        <p:attrNameLst>
                                          <p:attrName>style.visibility</p:attrName>
                                        </p:attrNameLst>
                                      </p:cBhvr>
                                      <p:to>
                                        <p:strVal val="visible"/>
                                      </p:to>
                                    </p:set>
                                    <p:animEffect filter="fade" transition="in">
                                      <p:cBhvr>
                                        <p:cTn dur="1000"/>
                                        <p:tgtEl>
                                          <p:spTgt spid="23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9" st="9"/>
                                            </p:txEl>
                                          </p:spTgt>
                                        </p:tgtEl>
                                        <p:attrNameLst>
                                          <p:attrName>style.visibility</p:attrName>
                                        </p:attrNameLst>
                                      </p:cBhvr>
                                      <p:to>
                                        <p:strVal val="visible"/>
                                      </p:to>
                                    </p:set>
                                    <p:animEffect filter="fade" transition="in">
                                      <p:cBhvr>
                                        <p:cTn dur="1000"/>
                                        <p:tgtEl>
                                          <p:spTgt spid="23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10" st="10"/>
                                            </p:txEl>
                                          </p:spTgt>
                                        </p:tgtEl>
                                        <p:attrNameLst>
                                          <p:attrName>style.visibility</p:attrName>
                                        </p:attrNameLst>
                                      </p:cBhvr>
                                      <p:to>
                                        <p:strVal val="visible"/>
                                      </p:to>
                                    </p:set>
                                    <p:animEffect filter="fade" transition="in">
                                      <p:cBhvr>
                                        <p:cTn dur="1000"/>
                                        <p:tgtEl>
                                          <p:spTgt spid="23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11" st="11"/>
                                            </p:txEl>
                                          </p:spTgt>
                                        </p:tgtEl>
                                        <p:attrNameLst>
                                          <p:attrName>style.visibility</p:attrName>
                                        </p:attrNameLst>
                                      </p:cBhvr>
                                      <p:to>
                                        <p:strVal val="visible"/>
                                      </p:to>
                                    </p:set>
                                    <p:animEffect filter="fade" transition="in">
                                      <p:cBhvr>
                                        <p:cTn dur="1000"/>
                                        <p:tgtEl>
                                          <p:spTgt spid="236">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Garbage Collection </a:t>
            </a:r>
            <a:endParaRPr/>
          </a:p>
        </p:txBody>
      </p:sp>
      <p:sp>
        <p:nvSpPr>
          <p:cNvPr id="243" name="Google Shape;243;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Master scans its cluster with </a:t>
            </a:r>
            <a:r>
              <a:rPr b="1" lang="en"/>
              <a:t>HeartBeat</a:t>
            </a:r>
            <a:r>
              <a:rPr lang="en"/>
              <a:t> messages</a:t>
            </a:r>
            <a:endParaRPr/>
          </a:p>
          <a:p>
            <a:pPr indent="-317500" lvl="1" marL="914400" rtl="0" algn="l">
              <a:spcBef>
                <a:spcPts val="0"/>
              </a:spcBef>
              <a:spcAft>
                <a:spcPts val="0"/>
              </a:spcAft>
              <a:buSzPts val="1400"/>
              <a:buChar char="○"/>
            </a:pPr>
            <a:r>
              <a:rPr lang="en"/>
              <a:t>HeartBeat messages are regular exchanges between master and chunks</a:t>
            </a:r>
            <a:endParaRPr/>
          </a:p>
          <a:p>
            <a:pPr indent="-317500" lvl="1" marL="914400" rtl="0" algn="l">
              <a:spcBef>
                <a:spcPts val="0"/>
              </a:spcBef>
              <a:spcAft>
                <a:spcPts val="0"/>
              </a:spcAft>
              <a:buSzPts val="1400"/>
              <a:buChar char="○"/>
            </a:pPr>
            <a:r>
              <a:rPr lang="en"/>
              <a:t>Processes chunkserver’s subset of chunks</a:t>
            </a:r>
            <a:endParaRPr/>
          </a:p>
          <a:p>
            <a:pPr indent="-342900" lvl="0" marL="457200" rtl="0" algn="l">
              <a:spcBef>
                <a:spcPts val="0"/>
              </a:spcBef>
              <a:spcAft>
                <a:spcPts val="0"/>
              </a:spcAft>
              <a:buSzPts val="1800"/>
              <a:buChar char="●"/>
            </a:pPr>
            <a:r>
              <a:rPr lang="en"/>
              <a:t>Deletes </a:t>
            </a:r>
            <a:r>
              <a:rPr b="1" lang="en"/>
              <a:t>orphaned</a:t>
            </a:r>
            <a:r>
              <a:rPr lang="en"/>
              <a:t> and </a:t>
            </a:r>
            <a:r>
              <a:rPr b="1" lang="en"/>
              <a:t>inconsistent</a:t>
            </a:r>
            <a:r>
              <a:rPr lang="en"/>
              <a:t> chunks</a:t>
            </a:r>
            <a:endParaRPr/>
          </a:p>
          <a:p>
            <a:pPr indent="-317500" lvl="1" marL="914400" rtl="0" algn="l">
              <a:spcBef>
                <a:spcPts val="0"/>
              </a:spcBef>
              <a:spcAft>
                <a:spcPts val="0"/>
              </a:spcAft>
              <a:buSzPts val="1400"/>
              <a:buChar char="○"/>
            </a:pPr>
            <a:r>
              <a:rPr b="1" lang="en"/>
              <a:t>Orphaned</a:t>
            </a:r>
            <a:r>
              <a:rPr lang="en"/>
              <a:t>: unreachable chunks</a:t>
            </a:r>
            <a:endParaRPr/>
          </a:p>
          <a:p>
            <a:pPr indent="-317500" lvl="1" marL="914400" rtl="0" algn="l">
              <a:spcBef>
                <a:spcPts val="0"/>
              </a:spcBef>
              <a:spcAft>
                <a:spcPts val="0"/>
              </a:spcAft>
              <a:buSzPts val="1400"/>
              <a:buChar char="○"/>
            </a:pPr>
            <a:r>
              <a:rPr b="1" lang="en"/>
              <a:t>Inconsistent</a:t>
            </a:r>
            <a:r>
              <a:rPr lang="en"/>
              <a:t>: not found within master’s metadata</a:t>
            </a:r>
            <a:endParaRPr/>
          </a:p>
          <a:p>
            <a:pPr indent="-317500" lvl="1" marL="914400" rtl="0" algn="l">
              <a:spcBef>
                <a:spcPts val="0"/>
              </a:spcBef>
              <a:spcAft>
                <a:spcPts val="0"/>
              </a:spcAft>
              <a:buSzPts val="1400"/>
              <a:buChar char="○"/>
            </a:pPr>
            <a:r>
              <a:rPr lang="en"/>
              <a:t>Deletion: proceeds with deletion (in memory metadata is erased)</a:t>
            </a:r>
            <a:endParaRPr/>
          </a:p>
        </p:txBody>
      </p:sp>
      <p:sp>
        <p:nvSpPr>
          <p:cNvPr id="244" name="Google Shape;244;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0" st="0"/>
                                            </p:txEl>
                                          </p:spTgt>
                                        </p:tgtEl>
                                        <p:attrNameLst>
                                          <p:attrName>style.visibility</p:attrName>
                                        </p:attrNameLst>
                                      </p:cBhvr>
                                      <p:to>
                                        <p:strVal val="visible"/>
                                      </p:to>
                                    </p:set>
                                    <p:animEffect filter="fade" transition="in">
                                      <p:cBhvr>
                                        <p:cTn dur="1000"/>
                                        <p:tgtEl>
                                          <p:spTgt spid="2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1" st="1"/>
                                            </p:txEl>
                                          </p:spTgt>
                                        </p:tgtEl>
                                        <p:attrNameLst>
                                          <p:attrName>style.visibility</p:attrName>
                                        </p:attrNameLst>
                                      </p:cBhvr>
                                      <p:to>
                                        <p:strVal val="visible"/>
                                      </p:to>
                                    </p:set>
                                    <p:animEffect filter="fade" transition="in">
                                      <p:cBhvr>
                                        <p:cTn dur="1000"/>
                                        <p:tgtEl>
                                          <p:spTgt spid="2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2" st="2"/>
                                            </p:txEl>
                                          </p:spTgt>
                                        </p:tgtEl>
                                        <p:attrNameLst>
                                          <p:attrName>style.visibility</p:attrName>
                                        </p:attrNameLst>
                                      </p:cBhvr>
                                      <p:to>
                                        <p:strVal val="visible"/>
                                      </p:to>
                                    </p:set>
                                    <p:animEffect filter="fade" transition="in">
                                      <p:cBhvr>
                                        <p:cTn dur="1000"/>
                                        <p:tgtEl>
                                          <p:spTgt spid="2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3" st="3"/>
                                            </p:txEl>
                                          </p:spTgt>
                                        </p:tgtEl>
                                        <p:attrNameLst>
                                          <p:attrName>style.visibility</p:attrName>
                                        </p:attrNameLst>
                                      </p:cBhvr>
                                      <p:to>
                                        <p:strVal val="visible"/>
                                      </p:to>
                                    </p:set>
                                    <p:animEffect filter="fade" transition="in">
                                      <p:cBhvr>
                                        <p:cTn dur="1000"/>
                                        <p:tgtEl>
                                          <p:spTgt spid="24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4" st="4"/>
                                            </p:txEl>
                                          </p:spTgt>
                                        </p:tgtEl>
                                        <p:attrNameLst>
                                          <p:attrName>style.visibility</p:attrName>
                                        </p:attrNameLst>
                                      </p:cBhvr>
                                      <p:to>
                                        <p:strVal val="visible"/>
                                      </p:to>
                                    </p:set>
                                    <p:animEffect filter="fade" transition="in">
                                      <p:cBhvr>
                                        <p:cTn dur="1000"/>
                                        <p:tgtEl>
                                          <p:spTgt spid="24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5" st="5"/>
                                            </p:txEl>
                                          </p:spTgt>
                                        </p:tgtEl>
                                        <p:attrNameLst>
                                          <p:attrName>style.visibility</p:attrName>
                                        </p:attrNameLst>
                                      </p:cBhvr>
                                      <p:to>
                                        <p:strVal val="visible"/>
                                      </p:to>
                                    </p:set>
                                    <p:animEffect filter="fade" transition="in">
                                      <p:cBhvr>
                                        <p:cTn dur="1000"/>
                                        <p:tgtEl>
                                          <p:spTgt spid="24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6" st="6"/>
                                            </p:txEl>
                                          </p:spTgt>
                                        </p:tgtEl>
                                        <p:attrNameLst>
                                          <p:attrName>style.visibility</p:attrName>
                                        </p:attrNameLst>
                                      </p:cBhvr>
                                      <p:to>
                                        <p:strVal val="visible"/>
                                      </p:to>
                                    </p:set>
                                    <p:animEffect filter="fade" transition="in">
                                      <p:cBhvr>
                                        <p:cTn dur="1000"/>
                                        <p:tgtEl>
                                          <p:spTgt spid="24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 </a:t>
            </a:r>
            <a:endParaRPr/>
          </a:p>
        </p:txBody>
      </p:sp>
      <p:sp>
        <p:nvSpPr>
          <p:cNvPr id="250" name="Google Shape;250;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Much easier to implement with GFS architecture</a:t>
            </a:r>
            <a:endParaRPr/>
          </a:p>
          <a:p>
            <a:pPr indent="-317500" lvl="1" marL="914400" rtl="0" algn="l">
              <a:spcBef>
                <a:spcPts val="0"/>
              </a:spcBef>
              <a:spcAft>
                <a:spcPts val="0"/>
              </a:spcAft>
              <a:buSzPts val="1400"/>
              <a:buChar char="○"/>
            </a:pPr>
            <a:r>
              <a:rPr lang="en"/>
              <a:t>Able to find all replicas in chunkserver directories</a:t>
            </a:r>
            <a:endParaRPr/>
          </a:p>
          <a:p>
            <a:pPr indent="-317500" lvl="1" marL="914400" rtl="0" algn="l">
              <a:spcBef>
                <a:spcPts val="0"/>
              </a:spcBef>
              <a:spcAft>
                <a:spcPts val="0"/>
              </a:spcAft>
              <a:buSzPts val="1400"/>
              <a:buChar char="○"/>
            </a:pPr>
            <a:r>
              <a:rPr lang="en"/>
              <a:t>File-chunk mappings held by the master</a:t>
            </a:r>
            <a:endParaRPr/>
          </a:p>
          <a:p>
            <a:pPr indent="-342900" lvl="0" marL="457200" rtl="0" algn="l">
              <a:spcBef>
                <a:spcPts val="0"/>
              </a:spcBef>
              <a:spcAft>
                <a:spcPts val="0"/>
              </a:spcAft>
              <a:buSzPts val="1800"/>
              <a:buChar char="●"/>
            </a:pPr>
            <a:r>
              <a:rPr lang="en"/>
              <a:t>Fast</a:t>
            </a:r>
            <a:endParaRPr/>
          </a:p>
          <a:p>
            <a:pPr indent="-317500" lvl="1" marL="914400" rtl="0" algn="l">
              <a:spcBef>
                <a:spcPts val="0"/>
              </a:spcBef>
              <a:spcAft>
                <a:spcPts val="0"/>
              </a:spcAft>
              <a:buSzPts val="1400"/>
              <a:buChar char="○"/>
            </a:pPr>
            <a:r>
              <a:rPr lang="en"/>
              <a:t>Master operations are fast due to metadata being stored in memory</a:t>
            </a:r>
            <a:endParaRPr/>
          </a:p>
          <a:p>
            <a:pPr indent="-317500" lvl="1" marL="914400" rtl="0" algn="l">
              <a:spcBef>
                <a:spcPts val="0"/>
              </a:spcBef>
              <a:spcAft>
                <a:spcPts val="0"/>
              </a:spcAft>
              <a:buSzPts val="1400"/>
              <a:buChar char="○"/>
            </a:pPr>
            <a:r>
              <a:rPr lang="en"/>
              <a:t>Allows for the scanning of its cluster in the background</a:t>
            </a:r>
            <a:endParaRPr/>
          </a:p>
          <a:p>
            <a:pPr indent="-317500" lvl="1" marL="914400" rtl="0" algn="l">
              <a:spcBef>
                <a:spcPts val="0"/>
              </a:spcBef>
              <a:spcAft>
                <a:spcPts val="0"/>
              </a:spcAft>
              <a:buSzPts val="1400"/>
              <a:buChar char="○"/>
            </a:pPr>
            <a:r>
              <a:rPr lang="en"/>
              <a:t>Runs HeartBeat messages to communicate and collect data from chunks</a:t>
            </a:r>
            <a:endParaRPr/>
          </a:p>
          <a:p>
            <a:pPr indent="-317500" lvl="2" marL="1371600" rtl="0" algn="l">
              <a:spcBef>
                <a:spcPts val="0"/>
              </a:spcBef>
              <a:spcAft>
                <a:spcPts val="0"/>
              </a:spcAft>
              <a:buSzPts val="1400"/>
              <a:buChar char="■"/>
            </a:pPr>
            <a:r>
              <a:rPr lang="en"/>
              <a:t>Incorporate garbage collection with these heartbeat messages</a:t>
            </a:r>
            <a:endParaRPr/>
          </a:p>
        </p:txBody>
      </p:sp>
      <p:sp>
        <p:nvSpPr>
          <p:cNvPr id="251" name="Google Shape;251;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0" st="0"/>
                                            </p:txEl>
                                          </p:spTgt>
                                        </p:tgtEl>
                                        <p:attrNameLst>
                                          <p:attrName>style.visibility</p:attrName>
                                        </p:attrNameLst>
                                      </p:cBhvr>
                                      <p:to>
                                        <p:strVal val="visible"/>
                                      </p:to>
                                    </p:set>
                                    <p:animEffect filter="fade" transition="in">
                                      <p:cBhvr>
                                        <p:cTn dur="1000"/>
                                        <p:tgtEl>
                                          <p:spTgt spid="2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1" st="1"/>
                                            </p:txEl>
                                          </p:spTgt>
                                        </p:tgtEl>
                                        <p:attrNameLst>
                                          <p:attrName>style.visibility</p:attrName>
                                        </p:attrNameLst>
                                      </p:cBhvr>
                                      <p:to>
                                        <p:strVal val="visible"/>
                                      </p:to>
                                    </p:set>
                                    <p:animEffect filter="fade" transition="in">
                                      <p:cBhvr>
                                        <p:cTn dur="1000"/>
                                        <p:tgtEl>
                                          <p:spTgt spid="2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2" st="2"/>
                                            </p:txEl>
                                          </p:spTgt>
                                        </p:tgtEl>
                                        <p:attrNameLst>
                                          <p:attrName>style.visibility</p:attrName>
                                        </p:attrNameLst>
                                      </p:cBhvr>
                                      <p:to>
                                        <p:strVal val="visible"/>
                                      </p:to>
                                    </p:set>
                                    <p:animEffect filter="fade" transition="in">
                                      <p:cBhvr>
                                        <p:cTn dur="1000"/>
                                        <p:tgtEl>
                                          <p:spTgt spid="2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3" st="3"/>
                                            </p:txEl>
                                          </p:spTgt>
                                        </p:tgtEl>
                                        <p:attrNameLst>
                                          <p:attrName>style.visibility</p:attrName>
                                        </p:attrNameLst>
                                      </p:cBhvr>
                                      <p:to>
                                        <p:strVal val="visible"/>
                                      </p:to>
                                    </p:set>
                                    <p:animEffect filter="fade" transition="in">
                                      <p:cBhvr>
                                        <p:cTn dur="1000"/>
                                        <p:tgtEl>
                                          <p:spTgt spid="25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4" st="4"/>
                                            </p:txEl>
                                          </p:spTgt>
                                        </p:tgtEl>
                                        <p:attrNameLst>
                                          <p:attrName>style.visibility</p:attrName>
                                        </p:attrNameLst>
                                      </p:cBhvr>
                                      <p:to>
                                        <p:strVal val="visible"/>
                                      </p:to>
                                    </p:set>
                                    <p:animEffect filter="fade" transition="in">
                                      <p:cBhvr>
                                        <p:cTn dur="1000"/>
                                        <p:tgtEl>
                                          <p:spTgt spid="25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5" st="5"/>
                                            </p:txEl>
                                          </p:spTgt>
                                        </p:tgtEl>
                                        <p:attrNameLst>
                                          <p:attrName>style.visibility</p:attrName>
                                        </p:attrNameLst>
                                      </p:cBhvr>
                                      <p:to>
                                        <p:strVal val="visible"/>
                                      </p:to>
                                    </p:set>
                                    <p:animEffect filter="fade" transition="in">
                                      <p:cBhvr>
                                        <p:cTn dur="1000"/>
                                        <p:tgtEl>
                                          <p:spTgt spid="25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6" st="6"/>
                                            </p:txEl>
                                          </p:spTgt>
                                        </p:tgtEl>
                                        <p:attrNameLst>
                                          <p:attrName>style.visibility</p:attrName>
                                        </p:attrNameLst>
                                      </p:cBhvr>
                                      <p:to>
                                        <p:strVal val="visible"/>
                                      </p:to>
                                    </p:set>
                                    <p:animEffect filter="fade" transition="in">
                                      <p:cBhvr>
                                        <p:cTn dur="1000"/>
                                        <p:tgtEl>
                                          <p:spTgt spid="25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7" st="7"/>
                                            </p:txEl>
                                          </p:spTgt>
                                        </p:tgtEl>
                                        <p:attrNameLst>
                                          <p:attrName>style.visibility</p:attrName>
                                        </p:attrNameLst>
                                      </p:cBhvr>
                                      <p:to>
                                        <p:strVal val="visible"/>
                                      </p:to>
                                    </p:set>
                                    <p:animEffect filter="fade" transition="in">
                                      <p:cBhvr>
                                        <p:cTn dur="1000"/>
                                        <p:tgtEl>
                                          <p:spTgt spid="250">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a:t>
            </a:r>
            <a:endParaRPr/>
          </a:p>
        </p:txBody>
      </p:sp>
      <p:sp>
        <p:nvSpPr>
          <p:cNvPr id="257" name="Google Shape;257;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Requirements</a:t>
            </a:r>
            <a:endParaRPr/>
          </a:p>
          <a:p>
            <a:pPr indent="-342900" lvl="0" marL="457200" rtl="0" algn="l">
              <a:spcBef>
                <a:spcPts val="0"/>
              </a:spcBef>
              <a:spcAft>
                <a:spcPts val="0"/>
              </a:spcAft>
              <a:buSzPts val="1800"/>
              <a:buChar char="●"/>
            </a:pPr>
            <a:r>
              <a:rPr lang="en"/>
              <a:t>Simplifications</a:t>
            </a:r>
            <a:endParaRPr/>
          </a:p>
          <a:p>
            <a:pPr indent="-342900" lvl="0" marL="457200" rtl="0" algn="l">
              <a:spcBef>
                <a:spcPts val="0"/>
              </a:spcBef>
              <a:spcAft>
                <a:spcPts val="0"/>
              </a:spcAft>
              <a:buSzPts val="1800"/>
              <a:buChar char="●"/>
            </a:pPr>
            <a:r>
              <a:rPr lang="en"/>
              <a:t>Key Design Decisions</a:t>
            </a:r>
            <a:endParaRPr/>
          </a:p>
          <a:p>
            <a:pPr indent="-342900" lvl="0" marL="457200" rtl="0" algn="l">
              <a:spcBef>
                <a:spcPts val="0"/>
              </a:spcBef>
              <a:spcAft>
                <a:spcPts val="0"/>
              </a:spcAft>
              <a:buSzPts val="1800"/>
              <a:buChar char="●"/>
            </a:pPr>
            <a:r>
              <a:rPr lang="en"/>
              <a:t>Architecture</a:t>
            </a:r>
            <a:endParaRPr/>
          </a:p>
          <a:p>
            <a:pPr indent="-342900" lvl="0" marL="457200" rtl="0" algn="l">
              <a:spcBef>
                <a:spcPts val="0"/>
              </a:spcBef>
              <a:spcAft>
                <a:spcPts val="0"/>
              </a:spcAft>
              <a:buSzPts val="1800"/>
              <a:buChar char="●"/>
            </a:pPr>
            <a:r>
              <a:rPr b="1" lang="en"/>
              <a:t>Special Features</a:t>
            </a:r>
            <a:endParaRPr b="1"/>
          </a:p>
          <a:p>
            <a:pPr indent="-342900" lvl="0" marL="457200" rtl="0" algn="l">
              <a:spcBef>
                <a:spcPts val="0"/>
              </a:spcBef>
              <a:spcAft>
                <a:spcPts val="0"/>
              </a:spcAft>
              <a:buSzPts val="1800"/>
              <a:buChar char="●"/>
            </a:pPr>
            <a:r>
              <a:rPr lang="en"/>
              <a:t>Performance</a:t>
            </a:r>
            <a:endParaRPr/>
          </a:p>
          <a:p>
            <a:pPr indent="-342900" lvl="0" marL="457200" rtl="0" algn="l">
              <a:spcBef>
                <a:spcPts val="0"/>
              </a:spcBef>
              <a:spcAft>
                <a:spcPts val="0"/>
              </a:spcAft>
              <a:buSzPts val="1800"/>
              <a:buChar char="●"/>
            </a:pPr>
            <a:r>
              <a:rPr lang="en"/>
              <a:t>Impact </a:t>
            </a:r>
            <a:endParaRPr/>
          </a:p>
          <a:p>
            <a:pPr indent="-342900" lvl="0" marL="457200" rtl="0" algn="l">
              <a:spcBef>
                <a:spcPts val="0"/>
              </a:spcBef>
              <a:spcAft>
                <a:spcPts val="0"/>
              </a:spcAft>
              <a:buSzPts val="1800"/>
              <a:buChar char="●"/>
            </a:pPr>
            <a:r>
              <a:rPr lang="en"/>
              <a:t>Conclusion</a:t>
            </a:r>
            <a:endParaRPr/>
          </a:p>
        </p:txBody>
      </p:sp>
      <p:sp>
        <p:nvSpPr>
          <p:cNvPr id="258" name="Google Shape;258;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Record Append</a:t>
            </a:r>
            <a:endParaRPr/>
          </a:p>
          <a:p>
            <a:pPr indent="0" lvl="0" marL="0" rtl="0" algn="l">
              <a:spcBef>
                <a:spcPts val="0"/>
              </a:spcBef>
              <a:spcAft>
                <a:spcPts val="0"/>
              </a:spcAft>
              <a:buNone/>
            </a:pPr>
            <a:r>
              <a:t/>
            </a:r>
            <a:endParaRPr/>
          </a:p>
        </p:txBody>
      </p:sp>
      <p:sp>
        <p:nvSpPr>
          <p:cNvPr id="264" name="Google Shape;264;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5" name="Google Shape;265;p39"/>
          <p:cNvPicPr preferRelativeResize="0"/>
          <p:nvPr/>
        </p:nvPicPr>
        <p:blipFill>
          <a:blip r:embed="rId3">
            <a:alphaModFix/>
          </a:blip>
          <a:stretch>
            <a:fillRect/>
          </a:stretch>
        </p:blipFill>
        <p:spPr>
          <a:xfrm>
            <a:off x="488175" y="1617325"/>
            <a:ext cx="8167658" cy="3439502"/>
          </a:xfrm>
          <a:prstGeom prst="rect">
            <a:avLst/>
          </a:prstGeom>
          <a:noFill/>
          <a:ln>
            <a:noFill/>
          </a:ln>
        </p:spPr>
      </p:pic>
      <p:pic>
        <p:nvPicPr>
          <p:cNvPr id="266" name="Google Shape;266;p39"/>
          <p:cNvPicPr preferRelativeResize="0"/>
          <p:nvPr/>
        </p:nvPicPr>
        <p:blipFill>
          <a:blip r:embed="rId4">
            <a:alphaModFix/>
          </a:blip>
          <a:stretch>
            <a:fillRect/>
          </a:stretch>
        </p:blipFill>
        <p:spPr>
          <a:xfrm>
            <a:off x="3566448" y="86573"/>
            <a:ext cx="5454699" cy="1289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Snapshot </a:t>
            </a:r>
            <a:endParaRPr/>
          </a:p>
        </p:txBody>
      </p:sp>
      <p:sp>
        <p:nvSpPr>
          <p:cNvPr id="272" name="Google Shape;272;p40"/>
          <p:cNvSpPr txBox="1"/>
          <p:nvPr>
            <p:ph idx="1" type="body"/>
          </p:nvPr>
        </p:nvSpPr>
        <p:spPr>
          <a:xfrm>
            <a:off x="311700" y="1152475"/>
            <a:ext cx="6387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Any writes or record appends to a snapshotted chunk (E) copies the chunk locally on the chunk server (E’) and then applies the mutation </a:t>
            </a:r>
            <a:endParaRPr/>
          </a:p>
          <a:p>
            <a:pPr indent="-342900" lvl="0" marL="457200" rtl="0" algn="l">
              <a:spcBef>
                <a:spcPts val="0"/>
              </a:spcBef>
              <a:spcAft>
                <a:spcPts val="0"/>
              </a:spcAft>
              <a:buSzPts val="1800"/>
              <a:buChar char="●"/>
            </a:pPr>
            <a:r>
              <a:rPr lang="en"/>
              <a:t>Minimize network usage</a:t>
            </a:r>
            <a:endParaRPr/>
          </a:p>
          <a:p>
            <a:pPr indent="-342900" lvl="0" marL="457200" rtl="0" algn="l">
              <a:spcBef>
                <a:spcPts val="0"/>
              </a:spcBef>
              <a:spcAft>
                <a:spcPts val="0"/>
              </a:spcAft>
              <a:buSzPts val="1800"/>
              <a:buChar char="●"/>
            </a:pPr>
            <a:r>
              <a:rPr lang="en"/>
              <a:t>Master Recovery</a:t>
            </a:r>
            <a:endParaRPr/>
          </a:p>
          <a:p>
            <a:pPr indent="0" lvl="0" marL="0" rtl="0" algn="l">
              <a:spcBef>
                <a:spcPts val="1600"/>
              </a:spcBef>
              <a:spcAft>
                <a:spcPts val="1600"/>
              </a:spcAft>
              <a:buNone/>
            </a:pPr>
            <a:r>
              <a:t/>
            </a:r>
            <a:endParaRPr/>
          </a:p>
        </p:txBody>
      </p:sp>
      <p:pic>
        <p:nvPicPr>
          <p:cNvPr id="273" name="Google Shape;273;p40"/>
          <p:cNvPicPr preferRelativeResize="0"/>
          <p:nvPr/>
        </p:nvPicPr>
        <p:blipFill>
          <a:blip r:embed="rId3">
            <a:alphaModFix/>
          </a:blip>
          <a:stretch>
            <a:fillRect/>
          </a:stretch>
        </p:blipFill>
        <p:spPr>
          <a:xfrm>
            <a:off x="6699700" y="192150"/>
            <a:ext cx="2132610" cy="4759200"/>
          </a:xfrm>
          <a:prstGeom prst="rect">
            <a:avLst/>
          </a:prstGeom>
          <a:noFill/>
          <a:ln>
            <a:noFill/>
          </a:ln>
        </p:spPr>
      </p:pic>
      <p:sp>
        <p:nvSpPr>
          <p:cNvPr id="274" name="Google Shape;274;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0" st="0"/>
                                            </p:txEl>
                                          </p:spTgt>
                                        </p:tgtEl>
                                        <p:attrNameLst>
                                          <p:attrName>style.visibility</p:attrName>
                                        </p:attrNameLst>
                                      </p:cBhvr>
                                      <p:to>
                                        <p:strVal val="visible"/>
                                      </p:to>
                                    </p:set>
                                    <p:animEffect filter="fade" transition="in">
                                      <p:cBhvr>
                                        <p:cTn dur="1000"/>
                                        <p:tgtEl>
                                          <p:spTgt spid="2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 st="1"/>
                                            </p:txEl>
                                          </p:spTgt>
                                        </p:tgtEl>
                                        <p:attrNameLst>
                                          <p:attrName>style.visibility</p:attrName>
                                        </p:attrNameLst>
                                      </p:cBhvr>
                                      <p:to>
                                        <p:strVal val="visible"/>
                                      </p:to>
                                    </p:set>
                                    <p:animEffect filter="fade" transition="in">
                                      <p:cBhvr>
                                        <p:cTn dur="1000"/>
                                        <p:tgtEl>
                                          <p:spTgt spid="2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2" st="2"/>
                                            </p:txEl>
                                          </p:spTgt>
                                        </p:tgtEl>
                                        <p:attrNameLst>
                                          <p:attrName>style.visibility</p:attrName>
                                        </p:attrNameLst>
                                      </p:cBhvr>
                                      <p:to>
                                        <p:strVal val="visible"/>
                                      </p:to>
                                    </p:set>
                                    <p:animEffect filter="fade" transition="in">
                                      <p:cBhvr>
                                        <p:cTn dur="1000"/>
                                        <p:tgtEl>
                                          <p:spTgt spid="2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3" st="3"/>
                                            </p:txEl>
                                          </p:spTgt>
                                        </p:tgtEl>
                                        <p:attrNameLst>
                                          <p:attrName>style.visibility</p:attrName>
                                        </p:attrNameLst>
                                      </p:cBhvr>
                                      <p:to>
                                        <p:strVal val="visible"/>
                                      </p:to>
                                    </p:set>
                                    <p:animEffect filter="fade" transition="in">
                                      <p:cBhvr>
                                        <p:cTn dur="1000"/>
                                        <p:tgtEl>
                                          <p:spTgt spid="27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a:t>
            </a:r>
            <a:endParaRPr/>
          </a:p>
        </p:txBody>
      </p:sp>
      <p:sp>
        <p:nvSpPr>
          <p:cNvPr id="280" name="Google Shape;280;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Requirements</a:t>
            </a:r>
            <a:endParaRPr/>
          </a:p>
          <a:p>
            <a:pPr indent="-342900" lvl="0" marL="457200" rtl="0" algn="l">
              <a:spcBef>
                <a:spcPts val="0"/>
              </a:spcBef>
              <a:spcAft>
                <a:spcPts val="0"/>
              </a:spcAft>
              <a:buSzPts val="1800"/>
              <a:buChar char="●"/>
            </a:pPr>
            <a:r>
              <a:rPr lang="en"/>
              <a:t>Simplifications</a:t>
            </a:r>
            <a:endParaRPr/>
          </a:p>
          <a:p>
            <a:pPr indent="-342900" lvl="0" marL="457200" rtl="0" algn="l">
              <a:spcBef>
                <a:spcPts val="0"/>
              </a:spcBef>
              <a:spcAft>
                <a:spcPts val="0"/>
              </a:spcAft>
              <a:buSzPts val="1800"/>
              <a:buChar char="●"/>
            </a:pPr>
            <a:r>
              <a:rPr lang="en"/>
              <a:t>Key Design Decisions</a:t>
            </a:r>
            <a:endParaRPr/>
          </a:p>
          <a:p>
            <a:pPr indent="-342900" lvl="0" marL="457200" rtl="0" algn="l">
              <a:spcBef>
                <a:spcPts val="0"/>
              </a:spcBef>
              <a:spcAft>
                <a:spcPts val="0"/>
              </a:spcAft>
              <a:buSzPts val="1800"/>
              <a:buChar char="●"/>
            </a:pPr>
            <a:r>
              <a:rPr lang="en"/>
              <a:t>Architecture</a:t>
            </a:r>
            <a:endParaRPr/>
          </a:p>
          <a:p>
            <a:pPr indent="-342900" lvl="0" marL="457200" rtl="0" algn="l">
              <a:spcBef>
                <a:spcPts val="0"/>
              </a:spcBef>
              <a:spcAft>
                <a:spcPts val="0"/>
              </a:spcAft>
              <a:buSzPts val="1800"/>
              <a:buChar char="●"/>
            </a:pPr>
            <a:r>
              <a:rPr lang="en"/>
              <a:t>Special Features</a:t>
            </a:r>
            <a:endParaRPr/>
          </a:p>
          <a:p>
            <a:pPr indent="-342900" lvl="0" marL="457200" rtl="0" algn="l">
              <a:spcBef>
                <a:spcPts val="0"/>
              </a:spcBef>
              <a:spcAft>
                <a:spcPts val="0"/>
              </a:spcAft>
              <a:buSzPts val="1800"/>
              <a:buChar char="●"/>
            </a:pPr>
            <a:r>
              <a:rPr b="1" lang="en"/>
              <a:t>Performance</a:t>
            </a:r>
            <a:endParaRPr b="1"/>
          </a:p>
          <a:p>
            <a:pPr indent="-342900" lvl="0" marL="457200" rtl="0" algn="l">
              <a:spcBef>
                <a:spcPts val="0"/>
              </a:spcBef>
              <a:spcAft>
                <a:spcPts val="0"/>
              </a:spcAft>
              <a:buSzPts val="1800"/>
              <a:buChar char="●"/>
            </a:pPr>
            <a:r>
              <a:rPr lang="en"/>
              <a:t>Impact </a:t>
            </a:r>
            <a:endParaRPr/>
          </a:p>
          <a:p>
            <a:pPr indent="-342900" lvl="0" marL="457200" rtl="0" algn="l">
              <a:spcBef>
                <a:spcPts val="0"/>
              </a:spcBef>
              <a:spcAft>
                <a:spcPts val="0"/>
              </a:spcAft>
              <a:buSzPts val="1800"/>
              <a:buChar char="●"/>
            </a:pPr>
            <a:r>
              <a:rPr lang="en"/>
              <a:t>Conclusion</a:t>
            </a:r>
            <a:endParaRPr/>
          </a:p>
        </p:txBody>
      </p:sp>
      <p:sp>
        <p:nvSpPr>
          <p:cNvPr id="281" name="Google Shape;281;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 </a:t>
            </a:r>
            <a:endParaRPr/>
          </a:p>
        </p:txBody>
      </p:sp>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Needed a massive storage system to host Google services</a:t>
            </a:r>
            <a:endParaRPr sz="2000"/>
          </a:p>
          <a:p>
            <a:pPr indent="-355600" lvl="1" marL="914400" rtl="0" algn="l">
              <a:spcBef>
                <a:spcPts val="0"/>
              </a:spcBef>
              <a:spcAft>
                <a:spcPts val="0"/>
              </a:spcAft>
              <a:buSzPts val="2000"/>
              <a:buChar char="○"/>
            </a:pPr>
            <a:r>
              <a:rPr lang="en" sz="2000"/>
              <a:t>MapReduce</a:t>
            </a:r>
            <a:endParaRPr sz="2000"/>
          </a:p>
          <a:p>
            <a:pPr indent="-355600" lvl="1" marL="914400" rtl="0" algn="l">
              <a:spcBef>
                <a:spcPts val="0"/>
              </a:spcBef>
              <a:spcAft>
                <a:spcPts val="0"/>
              </a:spcAft>
              <a:buSzPts val="2000"/>
              <a:buChar char="○"/>
            </a:pPr>
            <a:r>
              <a:rPr lang="en" sz="2000"/>
              <a:t>Youtube</a:t>
            </a:r>
            <a:endParaRPr sz="2000"/>
          </a:p>
          <a:p>
            <a:pPr indent="-355600" lvl="1" marL="914400" rtl="0" algn="l">
              <a:spcBef>
                <a:spcPts val="0"/>
              </a:spcBef>
              <a:spcAft>
                <a:spcPts val="0"/>
              </a:spcAft>
              <a:buSzPts val="2000"/>
              <a:buChar char="○"/>
            </a:pPr>
            <a:r>
              <a:rPr lang="en" sz="2000"/>
              <a:t>Search</a:t>
            </a:r>
            <a:endParaRPr sz="2000"/>
          </a:p>
          <a:p>
            <a:pPr indent="-355600" lvl="1" marL="914400" rtl="0" algn="l">
              <a:spcBef>
                <a:spcPts val="0"/>
              </a:spcBef>
              <a:spcAft>
                <a:spcPts val="0"/>
              </a:spcAft>
              <a:buSzPts val="2000"/>
              <a:buChar char="○"/>
            </a:pPr>
            <a:r>
              <a:rPr lang="en" sz="2000"/>
              <a:t>Large files</a:t>
            </a:r>
            <a:endParaRPr sz="2000"/>
          </a:p>
          <a:p>
            <a:pPr indent="-355600" lvl="0" marL="457200" rtl="0" algn="l">
              <a:spcBef>
                <a:spcPts val="0"/>
              </a:spcBef>
              <a:spcAft>
                <a:spcPts val="0"/>
              </a:spcAft>
              <a:buSzPts val="2000"/>
              <a:buChar char="●"/>
            </a:pPr>
            <a:r>
              <a:rPr lang="en" sz="2000"/>
              <a:t>Created Google File System (GFS) to solve this storage issue</a:t>
            </a:r>
            <a:endParaRPr sz="2000"/>
          </a:p>
        </p:txBody>
      </p:sp>
      <p:pic>
        <p:nvPicPr>
          <p:cNvPr id="75" name="Google Shape;75;p15"/>
          <p:cNvPicPr preferRelativeResize="0"/>
          <p:nvPr/>
        </p:nvPicPr>
        <p:blipFill rotWithShape="1">
          <a:blip r:embed="rId3">
            <a:alphaModFix/>
          </a:blip>
          <a:srcRect b="25644" l="6393" r="7673" t="29522"/>
          <a:stretch/>
        </p:blipFill>
        <p:spPr>
          <a:xfrm>
            <a:off x="6059650" y="249175"/>
            <a:ext cx="2772651" cy="964400"/>
          </a:xfrm>
          <a:prstGeom prst="rect">
            <a:avLst/>
          </a:prstGeom>
          <a:noFill/>
          <a:ln>
            <a:noFill/>
          </a:ln>
        </p:spPr>
      </p:pic>
      <p:sp>
        <p:nvSpPr>
          <p:cNvPr id="76" name="Google Shape;76;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0" st="0"/>
                                            </p:txEl>
                                          </p:spTgt>
                                        </p:tgtEl>
                                        <p:attrNameLst>
                                          <p:attrName>style.visibility</p:attrName>
                                        </p:attrNameLst>
                                      </p:cBhvr>
                                      <p:to>
                                        <p:strVal val="visible"/>
                                      </p:to>
                                    </p:set>
                                    <p:animEffect filter="fade" transition="in">
                                      <p:cBhvr>
                                        <p:cTn dur="1000"/>
                                        <p:tgtEl>
                                          <p:spTgt spid="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1" st="1"/>
                                            </p:txEl>
                                          </p:spTgt>
                                        </p:tgtEl>
                                        <p:attrNameLst>
                                          <p:attrName>style.visibility</p:attrName>
                                        </p:attrNameLst>
                                      </p:cBhvr>
                                      <p:to>
                                        <p:strVal val="visible"/>
                                      </p:to>
                                    </p:set>
                                    <p:animEffect filter="fade" transition="in">
                                      <p:cBhvr>
                                        <p:cTn dur="1000"/>
                                        <p:tgtEl>
                                          <p:spTgt spid="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2" st="2"/>
                                            </p:txEl>
                                          </p:spTgt>
                                        </p:tgtEl>
                                        <p:attrNameLst>
                                          <p:attrName>style.visibility</p:attrName>
                                        </p:attrNameLst>
                                      </p:cBhvr>
                                      <p:to>
                                        <p:strVal val="visible"/>
                                      </p:to>
                                    </p:set>
                                    <p:animEffect filter="fade" transition="in">
                                      <p:cBhvr>
                                        <p:cTn dur="1000"/>
                                        <p:tgtEl>
                                          <p:spTgt spid="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3" st="3"/>
                                            </p:txEl>
                                          </p:spTgt>
                                        </p:tgtEl>
                                        <p:attrNameLst>
                                          <p:attrName>style.visibility</p:attrName>
                                        </p:attrNameLst>
                                      </p:cBhvr>
                                      <p:to>
                                        <p:strVal val="visible"/>
                                      </p:to>
                                    </p:set>
                                    <p:animEffect filter="fade" transition="in">
                                      <p:cBhvr>
                                        <p:cTn dur="1000"/>
                                        <p:tgtEl>
                                          <p:spTgt spid="7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4" st="4"/>
                                            </p:txEl>
                                          </p:spTgt>
                                        </p:tgtEl>
                                        <p:attrNameLst>
                                          <p:attrName>style.visibility</p:attrName>
                                        </p:attrNameLst>
                                      </p:cBhvr>
                                      <p:to>
                                        <p:strVal val="visible"/>
                                      </p:to>
                                    </p:set>
                                    <p:animEffect filter="fade" transition="in">
                                      <p:cBhvr>
                                        <p:cTn dur="1000"/>
                                        <p:tgtEl>
                                          <p:spTgt spid="7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5" st="5"/>
                                            </p:txEl>
                                          </p:spTgt>
                                        </p:tgtEl>
                                        <p:attrNameLst>
                                          <p:attrName>style.visibility</p:attrName>
                                        </p:attrNameLst>
                                      </p:cBhvr>
                                      <p:to>
                                        <p:strVal val="visible"/>
                                      </p:to>
                                    </p:set>
                                    <p:animEffect filter="fade" transition="in">
                                      <p:cBhvr>
                                        <p:cTn dur="1000"/>
                                        <p:tgtEl>
                                          <p:spTgt spid="7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a:t>
            </a:r>
            <a:endParaRPr/>
          </a:p>
        </p:txBody>
      </p:sp>
      <p:sp>
        <p:nvSpPr>
          <p:cNvPr id="287" name="Google Shape;287;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Components</a:t>
            </a:r>
            <a:endParaRPr b="1"/>
          </a:p>
          <a:p>
            <a:pPr indent="-342900" lvl="0" marL="457200" rtl="0" algn="l">
              <a:lnSpc>
                <a:spcPct val="150000"/>
              </a:lnSpc>
              <a:spcBef>
                <a:spcPts val="1600"/>
              </a:spcBef>
              <a:spcAft>
                <a:spcPts val="0"/>
              </a:spcAft>
              <a:buSzPts val="1800"/>
              <a:buChar char="●"/>
            </a:pPr>
            <a:r>
              <a:rPr b="1" lang="en"/>
              <a:t>One master</a:t>
            </a:r>
            <a:endParaRPr b="1"/>
          </a:p>
          <a:p>
            <a:pPr indent="-342900" lvl="0" marL="457200" rtl="0" algn="l">
              <a:lnSpc>
                <a:spcPct val="150000"/>
              </a:lnSpc>
              <a:spcBef>
                <a:spcPts val="0"/>
              </a:spcBef>
              <a:spcAft>
                <a:spcPts val="0"/>
              </a:spcAft>
              <a:buSzPts val="1800"/>
              <a:buChar char="●"/>
            </a:pPr>
            <a:r>
              <a:rPr b="1" lang="en"/>
              <a:t>Two master replicas</a:t>
            </a:r>
            <a:endParaRPr b="1"/>
          </a:p>
          <a:p>
            <a:pPr indent="-342900" lvl="0" marL="457200" rtl="0" algn="l">
              <a:lnSpc>
                <a:spcPct val="150000"/>
              </a:lnSpc>
              <a:spcBef>
                <a:spcPts val="0"/>
              </a:spcBef>
              <a:spcAft>
                <a:spcPts val="0"/>
              </a:spcAft>
              <a:buSzPts val="1800"/>
              <a:buChar char="●"/>
            </a:pPr>
            <a:r>
              <a:rPr b="1" lang="en"/>
              <a:t>16 chunkservers</a:t>
            </a:r>
            <a:endParaRPr b="1"/>
          </a:p>
          <a:p>
            <a:pPr indent="-342900" lvl="0" marL="457200" rtl="0" algn="l">
              <a:lnSpc>
                <a:spcPct val="150000"/>
              </a:lnSpc>
              <a:spcBef>
                <a:spcPts val="0"/>
              </a:spcBef>
              <a:spcAft>
                <a:spcPts val="0"/>
              </a:spcAft>
              <a:buSzPts val="1800"/>
              <a:buChar char="●"/>
            </a:pPr>
            <a:r>
              <a:rPr b="1" lang="en"/>
              <a:t>16 clients</a:t>
            </a:r>
            <a:endParaRPr b="1"/>
          </a:p>
        </p:txBody>
      </p:sp>
      <p:sp>
        <p:nvSpPr>
          <p:cNvPr id="288" name="Google Shape;288;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3"/>
          <p:cNvSpPr txBox="1"/>
          <p:nvPr>
            <p:ph idx="1" type="body"/>
          </p:nvPr>
        </p:nvSpPr>
        <p:spPr>
          <a:xfrm>
            <a:off x="3446825" y="1085100"/>
            <a:ext cx="5327700" cy="3578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400">
                <a:solidFill>
                  <a:srgbClr val="666666"/>
                </a:solidFill>
              </a:rPr>
              <a:t>Reads</a:t>
            </a:r>
            <a:endParaRPr b="1" sz="2400">
              <a:solidFill>
                <a:srgbClr val="666666"/>
              </a:solidFill>
            </a:endParaRPr>
          </a:p>
          <a:p>
            <a:pPr indent="-342900" lvl="0" marL="457200" rtl="0" algn="l">
              <a:lnSpc>
                <a:spcPct val="200000"/>
              </a:lnSpc>
              <a:spcBef>
                <a:spcPts val="1600"/>
              </a:spcBef>
              <a:spcAft>
                <a:spcPts val="0"/>
              </a:spcAft>
              <a:buClr>
                <a:srgbClr val="666666"/>
              </a:buClr>
              <a:buSzPts val="1800"/>
              <a:buChar char="●"/>
            </a:pPr>
            <a:r>
              <a:rPr b="1" lang="en">
                <a:solidFill>
                  <a:srgbClr val="666666"/>
                </a:solidFill>
              </a:rPr>
              <a:t>Network limit at an aggregate of 125 MB/s</a:t>
            </a:r>
            <a:endParaRPr b="1">
              <a:solidFill>
                <a:srgbClr val="666666"/>
              </a:solidFill>
            </a:endParaRPr>
          </a:p>
          <a:p>
            <a:pPr indent="-317500" lvl="1" marL="914400" rtl="0" algn="l">
              <a:lnSpc>
                <a:spcPct val="200000"/>
              </a:lnSpc>
              <a:spcBef>
                <a:spcPts val="0"/>
              </a:spcBef>
              <a:spcAft>
                <a:spcPts val="0"/>
              </a:spcAft>
              <a:buClr>
                <a:srgbClr val="666666"/>
              </a:buClr>
              <a:buSzPts val="1400"/>
              <a:buChar char="○"/>
            </a:pPr>
            <a:r>
              <a:rPr b="1" lang="en">
                <a:solidFill>
                  <a:srgbClr val="666666"/>
                </a:solidFill>
              </a:rPr>
              <a:t>12.5 MB/s per client</a:t>
            </a:r>
            <a:endParaRPr b="1">
              <a:solidFill>
                <a:srgbClr val="666666"/>
              </a:solidFill>
            </a:endParaRPr>
          </a:p>
          <a:p>
            <a:pPr indent="-342900" lvl="0" marL="457200" rtl="0" algn="l">
              <a:lnSpc>
                <a:spcPct val="200000"/>
              </a:lnSpc>
              <a:spcBef>
                <a:spcPts val="0"/>
              </a:spcBef>
              <a:spcAft>
                <a:spcPts val="0"/>
              </a:spcAft>
              <a:buClr>
                <a:srgbClr val="666666"/>
              </a:buClr>
              <a:buSzPts val="1800"/>
              <a:buChar char="●"/>
            </a:pPr>
            <a:r>
              <a:rPr b="1" lang="en">
                <a:solidFill>
                  <a:srgbClr val="666666"/>
                </a:solidFill>
              </a:rPr>
              <a:t>Observed aggregate read rate is 94 MB/s</a:t>
            </a:r>
            <a:endParaRPr b="1">
              <a:solidFill>
                <a:srgbClr val="666666"/>
              </a:solidFill>
            </a:endParaRPr>
          </a:p>
          <a:p>
            <a:pPr indent="-317500" lvl="1" marL="914400" rtl="0" algn="l">
              <a:lnSpc>
                <a:spcPct val="200000"/>
              </a:lnSpc>
              <a:spcBef>
                <a:spcPts val="0"/>
              </a:spcBef>
              <a:spcAft>
                <a:spcPts val="0"/>
              </a:spcAft>
              <a:buClr>
                <a:srgbClr val="666666"/>
              </a:buClr>
              <a:buSzPts val="1400"/>
              <a:buChar char="○"/>
            </a:pPr>
            <a:r>
              <a:rPr b="1" lang="en">
                <a:solidFill>
                  <a:srgbClr val="666666"/>
                </a:solidFill>
              </a:rPr>
              <a:t>10 MB/s for one client read</a:t>
            </a:r>
            <a:endParaRPr b="1">
              <a:solidFill>
                <a:srgbClr val="666666"/>
              </a:solidFill>
            </a:endParaRPr>
          </a:p>
          <a:p>
            <a:pPr indent="-317500" lvl="1" marL="914400" rtl="0" algn="l">
              <a:lnSpc>
                <a:spcPct val="200000"/>
              </a:lnSpc>
              <a:spcBef>
                <a:spcPts val="0"/>
              </a:spcBef>
              <a:spcAft>
                <a:spcPts val="0"/>
              </a:spcAft>
              <a:buClr>
                <a:srgbClr val="666666"/>
              </a:buClr>
              <a:buSzPts val="1400"/>
              <a:buChar char="○"/>
            </a:pPr>
            <a:r>
              <a:rPr b="1" lang="en">
                <a:solidFill>
                  <a:srgbClr val="666666"/>
                </a:solidFill>
              </a:rPr>
              <a:t>9.4 MB/s per client with an enlarging group</a:t>
            </a:r>
            <a:endParaRPr b="1">
              <a:solidFill>
                <a:srgbClr val="666666"/>
              </a:solidFill>
            </a:endParaRPr>
          </a:p>
        </p:txBody>
      </p:sp>
      <p:sp>
        <p:nvSpPr>
          <p:cNvPr id="294" name="Google Shape;294;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a:t>
            </a:r>
            <a:endParaRPr/>
          </a:p>
        </p:txBody>
      </p:sp>
      <p:sp>
        <p:nvSpPr>
          <p:cNvPr id="295" name="Google Shape;295;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96" name="Google Shape;296;p43"/>
          <p:cNvPicPr preferRelativeResize="0"/>
          <p:nvPr/>
        </p:nvPicPr>
        <p:blipFill>
          <a:blip r:embed="rId3">
            <a:alphaModFix/>
          </a:blip>
          <a:stretch>
            <a:fillRect/>
          </a:stretch>
        </p:blipFill>
        <p:spPr>
          <a:xfrm>
            <a:off x="253800" y="1443050"/>
            <a:ext cx="3058863" cy="303900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4"/>
          <p:cNvSpPr txBox="1"/>
          <p:nvPr>
            <p:ph idx="1" type="body"/>
          </p:nvPr>
        </p:nvSpPr>
        <p:spPr>
          <a:xfrm>
            <a:off x="3446825" y="1085100"/>
            <a:ext cx="5327700" cy="3578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400">
                <a:solidFill>
                  <a:srgbClr val="666666"/>
                </a:solidFill>
              </a:rPr>
              <a:t>Writes</a:t>
            </a:r>
            <a:endParaRPr b="1" sz="2400">
              <a:solidFill>
                <a:srgbClr val="666666"/>
              </a:solidFill>
            </a:endParaRPr>
          </a:p>
          <a:p>
            <a:pPr indent="-342900" lvl="0" marL="457200" rtl="0" algn="l">
              <a:lnSpc>
                <a:spcPct val="200000"/>
              </a:lnSpc>
              <a:spcBef>
                <a:spcPts val="1600"/>
              </a:spcBef>
              <a:spcAft>
                <a:spcPts val="0"/>
              </a:spcAft>
              <a:buClr>
                <a:srgbClr val="666666"/>
              </a:buClr>
              <a:buSzPts val="1800"/>
              <a:buChar char="●"/>
            </a:pPr>
            <a:r>
              <a:rPr b="1" lang="en">
                <a:solidFill>
                  <a:srgbClr val="666666"/>
                </a:solidFill>
              </a:rPr>
              <a:t>Network limite at an aggregate of 67 MB/s</a:t>
            </a:r>
            <a:endParaRPr b="1">
              <a:solidFill>
                <a:srgbClr val="666666"/>
              </a:solidFill>
            </a:endParaRPr>
          </a:p>
          <a:p>
            <a:pPr indent="-317500" lvl="1" marL="914400" rtl="0" algn="l">
              <a:lnSpc>
                <a:spcPct val="200000"/>
              </a:lnSpc>
              <a:spcBef>
                <a:spcPts val="0"/>
              </a:spcBef>
              <a:spcAft>
                <a:spcPts val="0"/>
              </a:spcAft>
              <a:buClr>
                <a:srgbClr val="666666"/>
              </a:buClr>
              <a:buSzPts val="1400"/>
              <a:buChar char="○"/>
            </a:pPr>
            <a:r>
              <a:rPr b="1" lang="en">
                <a:solidFill>
                  <a:srgbClr val="666666"/>
                </a:solidFill>
              </a:rPr>
              <a:t>Need to write to three chunkservers</a:t>
            </a:r>
            <a:endParaRPr b="1">
              <a:solidFill>
                <a:srgbClr val="666666"/>
              </a:solidFill>
            </a:endParaRPr>
          </a:p>
          <a:p>
            <a:pPr indent="-342900" lvl="0" marL="457200" rtl="0" algn="l">
              <a:lnSpc>
                <a:spcPct val="200000"/>
              </a:lnSpc>
              <a:spcBef>
                <a:spcPts val="0"/>
              </a:spcBef>
              <a:spcAft>
                <a:spcPts val="0"/>
              </a:spcAft>
              <a:buClr>
                <a:srgbClr val="666666"/>
              </a:buClr>
              <a:buSzPts val="1800"/>
              <a:buChar char="●"/>
            </a:pPr>
            <a:r>
              <a:rPr b="1" lang="en">
                <a:solidFill>
                  <a:srgbClr val="666666"/>
                </a:solidFill>
              </a:rPr>
              <a:t>Observed aggregate write rate is 35 MB/s</a:t>
            </a:r>
            <a:endParaRPr b="1">
              <a:solidFill>
                <a:srgbClr val="666666"/>
              </a:solidFill>
            </a:endParaRPr>
          </a:p>
          <a:p>
            <a:pPr indent="-317500" lvl="1" marL="914400" rtl="0" algn="l">
              <a:lnSpc>
                <a:spcPct val="200000"/>
              </a:lnSpc>
              <a:spcBef>
                <a:spcPts val="0"/>
              </a:spcBef>
              <a:spcAft>
                <a:spcPts val="0"/>
              </a:spcAft>
              <a:buClr>
                <a:srgbClr val="666666"/>
              </a:buClr>
              <a:buSzPts val="1400"/>
              <a:buChar char="○"/>
            </a:pPr>
            <a:r>
              <a:rPr b="1" lang="en">
                <a:solidFill>
                  <a:srgbClr val="666666"/>
                </a:solidFill>
              </a:rPr>
              <a:t>Multiple clients concurrent write cause collision</a:t>
            </a:r>
            <a:endParaRPr b="1">
              <a:solidFill>
                <a:srgbClr val="666666"/>
              </a:solidFill>
            </a:endParaRPr>
          </a:p>
        </p:txBody>
      </p:sp>
      <p:sp>
        <p:nvSpPr>
          <p:cNvPr id="302" name="Google Shape;302;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a:t>
            </a:r>
            <a:endParaRPr/>
          </a:p>
        </p:txBody>
      </p:sp>
      <p:sp>
        <p:nvSpPr>
          <p:cNvPr id="303" name="Google Shape;303;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04" name="Google Shape;304;p44"/>
          <p:cNvPicPr preferRelativeResize="0"/>
          <p:nvPr/>
        </p:nvPicPr>
        <p:blipFill>
          <a:blip r:embed="rId3">
            <a:alphaModFix/>
          </a:blip>
          <a:stretch>
            <a:fillRect/>
          </a:stretch>
        </p:blipFill>
        <p:spPr>
          <a:xfrm>
            <a:off x="184200" y="1216813"/>
            <a:ext cx="3142025" cy="331466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a:t>
            </a:r>
            <a:endParaRPr/>
          </a:p>
        </p:txBody>
      </p:sp>
      <p:sp>
        <p:nvSpPr>
          <p:cNvPr id="310" name="Google Shape;310;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11" name="Google Shape;311;p45"/>
          <p:cNvPicPr preferRelativeResize="0"/>
          <p:nvPr/>
        </p:nvPicPr>
        <p:blipFill>
          <a:blip r:embed="rId3">
            <a:alphaModFix/>
          </a:blip>
          <a:stretch>
            <a:fillRect/>
          </a:stretch>
        </p:blipFill>
        <p:spPr>
          <a:xfrm>
            <a:off x="2229300" y="2391500"/>
            <a:ext cx="4685400" cy="2095200"/>
          </a:xfrm>
          <a:prstGeom prst="rect">
            <a:avLst/>
          </a:prstGeom>
          <a:noFill/>
          <a:ln>
            <a:noFill/>
          </a:ln>
        </p:spPr>
      </p:pic>
      <p:sp>
        <p:nvSpPr>
          <p:cNvPr id="312" name="Google Shape;312;p45"/>
          <p:cNvSpPr txBox="1"/>
          <p:nvPr>
            <p:ph idx="1" type="body"/>
          </p:nvPr>
        </p:nvSpPr>
        <p:spPr>
          <a:xfrm>
            <a:off x="1167750" y="1252100"/>
            <a:ext cx="6808500" cy="8061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666666"/>
              </a:buClr>
              <a:buSzPts val="1800"/>
              <a:buChar char="●"/>
            </a:pPr>
            <a:r>
              <a:rPr b="1" lang="en">
                <a:solidFill>
                  <a:srgbClr val="666666"/>
                </a:solidFill>
              </a:rPr>
              <a:t>Cluster A: mainly used for research and development</a:t>
            </a:r>
            <a:endParaRPr b="1">
              <a:solidFill>
                <a:srgbClr val="666666"/>
              </a:solidFill>
            </a:endParaRPr>
          </a:p>
          <a:p>
            <a:pPr indent="-342900" lvl="0" marL="457200" rtl="0" algn="l">
              <a:lnSpc>
                <a:spcPct val="115000"/>
              </a:lnSpc>
              <a:spcBef>
                <a:spcPts val="0"/>
              </a:spcBef>
              <a:spcAft>
                <a:spcPts val="0"/>
              </a:spcAft>
              <a:buClr>
                <a:srgbClr val="666666"/>
              </a:buClr>
              <a:buSzPts val="1800"/>
              <a:buChar char="●"/>
            </a:pPr>
            <a:r>
              <a:rPr b="1" lang="en">
                <a:solidFill>
                  <a:srgbClr val="666666"/>
                </a:solidFill>
              </a:rPr>
              <a:t>Cluster B: mainly used for production data processing</a:t>
            </a:r>
            <a:endParaRPr b="1">
              <a:solidFill>
                <a:srgbClr val="666666"/>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46"/>
          <p:cNvSpPr txBox="1"/>
          <p:nvPr>
            <p:ph idx="1" type="body"/>
          </p:nvPr>
        </p:nvSpPr>
        <p:spPr>
          <a:xfrm>
            <a:off x="3446825" y="1085100"/>
            <a:ext cx="5327700" cy="3578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400">
                <a:solidFill>
                  <a:srgbClr val="666666"/>
                </a:solidFill>
              </a:rPr>
              <a:t> Record Appends</a:t>
            </a:r>
            <a:endParaRPr b="1" sz="2400">
              <a:solidFill>
                <a:srgbClr val="666666"/>
              </a:solidFill>
            </a:endParaRPr>
          </a:p>
          <a:p>
            <a:pPr indent="-342900" lvl="0" marL="457200" rtl="0" algn="l">
              <a:lnSpc>
                <a:spcPct val="200000"/>
              </a:lnSpc>
              <a:spcBef>
                <a:spcPts val="1600"/>
              </a:spcBef>
              <a:spcAft>
                <a:spcPts val="0"/>
              </a:spcAft>
              <a:buClr>
                <a:srgbClr val="666666"/>
              </a:buClr>
              <a:buSzPts val="1800"/>
              <a:buChar char="●"/>
            </a:pPr>
            <a:r>
              <a:rPr b="1" lang="en">
                <a:solidFill>
                  <a:srgbClr val="666666"/>
                </a:solidFill>
              </a:rPr>
              <a:t>Performance limited by the network bandwidth of chunkservers</a:t>
            </a:r>
            <a:endParaRPr b="1">
              <a:solidFill>
                <a:srgbClr val="666666"/>
              </a:solidFill>
            </a:endParaRPr>
          </a:p>
          <a:p>
            <a:pPr indent="-342900" lvl="0" marL="457200" rtl="0" algn="l">
              <a:lnSpc>
                <a:spcPct val="200000"/>
              </a:lnSpc>
              <a:spcBef>
                <a:spcPts val="0"/>
              </a:spcBef>
              <a:spcAft>
                <a:spcPts val="0"/>
              </a:spcAft>
              <a:buClr>
                <a:srgbClr val="666666"/>
              </a:buClr>
              <a:buSzPts val="1800"/>
              <a:buChar char="●"/>
            </a:pPr>
            <a:r>
              <a:rPr b="1" lang="en">
                <a:solidFill>
                  <a:srgbClr val="666666"/>
                </a:solidFill>
              </a:rPr>
              <a:t>Observed aggregate read rate is 6-4.8 MB/s</a:t>
            </a:r>
            <a:endParaRPr b="1">
              <a:solidFill>
                <a:srgbClr val="666666"/>
              </a:solidFill>
            </a:endParaRPr>
          </a:p>
          <a:p>
            <a:pPr indent="-317500" lvl="1" marL="914400" rtl="0" algn="l">
              <a:lnSpc>
                <a:spcPct val="200000"/>
              </a:lnSpc>
              <a:spcBef>
                <a:spcPts val="0"/>
              </a:spcBef>
              <a:spcAft>
                <a:spcPts val="0"/>
              </a:spcAft>
              <a:buClr>
                <a:srgbClr val="666666"/>
              </a:buClr>
              <a:buSzPts val="1400"/>
              <a:buChar char="○"/>
            </a:pPr>
            <a:r>
              <a:rPr b="1" lang="en">
                <a:solidFill>
                  <a:srgbClr val="666666"/>
                </a:solidFill>
              </a:rPr>
              <a:t>C</a:t>
            </a:r>
            <a:r>
              <a:rPr b="1" lang="en">
                <a:solidFill>
                  <a:srgbClr val="666666"/>
                </a:solidFill>
              </a:rPr>
              <a:t>ongestion and variances in network transfer</a:t>
            </a:r>
            <a:endParaRPr b="1">
              <a:solidFill>
                <a:srgbClr val="666666"/>
              </a:solidFill>
            </a:endParaRPr>
          </a:p>
        </p:txBody>
      </p:sp>
      <p:sp>
        <p:nvSpPr>
          <p:cNvPr id="318" name="Google Shape;318;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a:t>
            </a:r>
            <a:endParaRPr/>
          </a:p>
        </p:txBody>
      </p:sp>
      <p:sp>
        <p:nvSpPr>
          <p:cNvPr id="319" name="Google Shape;319;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0" name="Google Shape;320;p46"/>
          <p:cNvPicPr preferRelativeResize="0"/>
          <p:nvPr/>
        </p:nvPicPr>
        <p:blipFill>
          <a:blip r:embed="rId3">
            <a:alphaModFix/>
          </a:blip>
          <a:stretch>
            <a:fillRect/>
          </a:stretch>
        </p:blipFill>
        <p:spPr>
          <a:xfrm>
            <a:off x="173600" y="1297663"/>
            <a:ext cx="3142024" cy="315297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a:t>
            </a:r>
            <a:endParaRPr/>
          </a:p>
        </p:txBody>
      </p:sp>
      <p:sp>
        <p:nvSpPr>
          <p:cNvPr id="326" name="Google Shape;326;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Requirements</a:t>
            </a:r>
            <a:endParaRPr/>
          </a:p>
          <a:p>
            <a:pPr indent="-342900" lvl="0" marL="457200" rtl="0" algn="l">
              <a:spcBef>
                <a:spcPts val="0"/>
              </a:spcBef>
              <a:spcAft>
                <a:spcPts val="0"/>
              </a:spcAft>
              <a:buSzPts val="1800"/>
              <a:buChar char="●"/>
            </a:pPr>
            <a:r>
              <a:rPr lang="en"/>
              <a:t>Simplifications</a:t>
            </a:r>
            <a:endParaRPr/>
          </a:p>
          <a:p>
            <a:pPr indent="-342900" lvl="0" marL="457200" rtl="0" algn="l">
              <a:spcBef>
                <a:spcPts val="0"/>
              </a:spcBef>
              <a:spcAft>
                <a:spcPts val="0"/>
              </a:spcAft>
              <a:buSzPts val="1800"/>
              <a:buChar char="●"/>
            </a:pPr>
            <a:r>
              <a:rPr lang="en"/>
              <a:t>Key Design Decisions</a:t>
            </a:r>
            <a:endParaRPr/>
          </a:p>
          <a:p>
            <a:pPr indent="-342900" lvl="0" marL="457200" rtl="0" algn="l">
              <a:spcBef>
                <a:spcPts val="0"/>
              </a:spcBef>
              <a:spcAft>
                <a:spcPts val="0"/>
              </a:spcAft>
              <a:buSzPts val="1800"/>
              <a:buChar char="●"/>
            </a:pPr>
            <a:r>
              <a:rPr lang="en"/>
              <a:t>Architecture</a:t>
            </a:r>
            <a:endParaRPr/>
          </a:p>
          <a:p>
            <a:pPr indent="-342900" lvl="0" marL="457200" rtl="0" algn="l">
              <a:spcBef>
                <a:spcPts val="0"/>
              </a:spcBef>
              <a:spcAft>
                <a:spcPts val="0"/>
              </a:spcAft>
              <a:buSzPts val="1800"/>
              <a:buChar char="●"/>
            </a:pPr>
            <a:r>
              <a:rPr lang="en"/>
              <a:t>Special Features</a:t>
            </a:r>
            <a:endParaRPr/>
          </a:p>
          <a:p>
            <a:pPr indent="-342900" lvl="0" marL="457200" rtl="0" algn="l">
              <a:spcBef>
                <a:spcPts val="0"/>
              </a:spcBef>
              <a:spcAft>
                <a:spcPts val="0"/>
              </a:spcAft>
              <a:buSzPts val="1800"/>
              <a:buChar char="●"/>
            </a:pPr>
            <a:r>
              <a:rPr lang="en"/>
              <a:t>Performance</a:t>
            </a:r>
            <a:endParaRPr/>
          </a:p>
          <a:p>
            <a:pPr indent="-342900" lvl="0" marL="457200" rtl="0" algn="l">
              <a:spcBef>
                <a:spcPts val="0"/>
              </a:spcBef>
              <a:spcAft>
                <a:spcPts val="0"/>
              </a:spcAft>
              <a:buSzPts val="1800"/>
              <a:buChar char="●"/>
            </a:pPr>
            <a:r>
              <a:rPr b="1" lang="en"/>
              <a:t>Impact </a:t>
            </a:r>
            <a:endParaRPr b="1"/>
          </a:p>
          <a:p>
            <a:pPr indent="-342900" lvl="0" marL="457200" rtl="0" algn="l">
              <a:spcBef>
                <a:spcPts val="0"/>
              </a:spcBef>
              <a:spcAft>
                <a:spcPts val="0"/>
              </a:spcAft>
              <a:buSzPts val="1800"/>
              <a:buChar char="●"/>
            </a:pPr>
            <a:r>
              <a:rPr lang="en"/>
              <a:t>Conclusion</a:t>
            </a:r>
            <a:endParaRPr/>
          </a:p>
        </p:txBody>
      </p:sp>
      <p:sp>
        <p:nvSpPr>
          <p:cNvPr id="327" name="Google Shape;327;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pic>
        <p:nvPicPr>
          <p:cNvPr id="332" name="Google Shape;332;p48"/>
          <p:cNvPicPr preferRelativeResize="0"/>
          <p:nvPr/>
        </p:nvPicPr>
        <p:blipFill>
          <a:blip r:embed="rId3">
            <a:alphaModFix/>
          </a:blip>
          <a:stretch>
            <a:fillRect/>
          </a:stretch>
        </p:blipFill>
        <p:spPr>
          <a:xfrm>
            <a:off x="5277200" y="445025"/>
            <a:ext cx="3709176" cy="3721601"/>
          </a:xfrm>
          <a:prstGeom prst="rect">
            <a:avLst/>
          </a:prstGeom>
          <a:noFill/>
          <a:ln>
            <a:noFill/>
          </a:ln>
        </p:spPr>
      </p:pic>
      <p:sp>
        <p:nvSpPr>
          <p:cNvPr id="333" name="Google Shape;333;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Impact </a:t>
            </a:r>
            <a:endParaRPr/>
          </a:p>
        </p:txBody>
      </p:sp>
      <p:sp>
        <p:nvSpPr>
          <p:cNvPr id="334" name="Google Shape;334;p48"/>
          <p:cNvSpPr txBox="1"/>
          <p:nvPr>
            <p:ph idx="1" type="body"/>
          </p:nvPr>
        </p:nvSpPr>
        <p:spPr>
          <a:xfrm>
            <a:off x="311700" y="1140625"/>
            <a:ext cx="4965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Success!</a:t>
            </a:r>
            <a:endParaRPr sz="2000"/>
          </a:p>
          <a:p>
            <a:pPr indent="-355600" lvl="0" marL="457200" rtl="0" algn="l">
              <a:spcBef>
                <a:spcPts val="0"/>
              </a:spcBef>
              <a:spcAft>
                <a:spcPts val="0"/>
              </a:spcAft>
              <a:buSzPts val="2000"/>
              <a:buChar char="●"/>
            </a:pPr>
            <a:r>
              <a:rPr lang="en" sz="2000"/>
              <a:t>Google File System → Colossus</a:t>
            </a:r>
            <a:endParaRPr sz="2000"/>
          </a:p>
          <a:p>
            <a:pPr indent="-355600" lvl="0" marL="457200" rtl="0" algn="l">
              <a:spcBef>
                <a:spcPts val="0"/>
              </a:spcBef>
              <a:spcAft>
                <a:spcPts val="0"/>
              </a:spcAft>
              <a:buSzPts val="2000"/>
              <a:buChar char="●"/>
            </a:pPr>
            <a:r>
              <a:rPr lang="en" sz="2000"/>
              <a:t>Hadoop Distributed File System</a:t>
            </a:r>
            <a:endParaRPr sz="2000"/>
          </a:p>
          <a:p>
            <a:pPr indent="-355600" lvl="0" marL="457200" rtl="0" algn="l">
              <a:spcBef>
                <a:spcPts val="0"/>
              </a:spcBef>
              <a:spcAft>
                <a:spcPts val="0"/>
              </a:spcAft>
              <a:buSzPts val="2000"/>
              <a:buChar char="●"/>
            </a:pPr>
            <a:r>
              <a:rPr lang="en" sz="2000"/>
              <a:t>Currently cited 2463 times </a:t>
            </a:r>
            <a:endParaRPr sz="2000"/>
          </a:p>
          <a:p>
            <a:pPr indent="-355600" lvl="0" marL="457200" rtl="0" algn="l">
              <a:spcBef>
                <a:spcPts val="0"/>
              </a:spcBef>
              <a:spcAft>
                <a:spcPts val="0"/>
              </a:spcAft>
              <a:buSzPts val="2000"/>
              <a:buChar char="●"/>
            </a:pPr>
            <a:r>
              <a:rPr lang="en" sz="2000"/>
              <a:t>Challenged traditional file system paradigms</a:t>
            </a:r>
            <a:endParaRPr sz="2000"/>
          </a:p>
          <a:p>
            <a:pPr indent="0" lvl="0" marL="457200" rtl="0" algn="l">
              <a:spcBef>
                <a:spcPts val="1600"/>
              </a:spcBef>
              <a:spcAft>
                <a:spcPts val="1600"/>
              </a:spcAft>
              <a:buNone/>
            </a:pPr>
            <a:r>
              <a:t/>
            </a:r>
            <a:endParaRPr sz="2000"/>
          </a:p>
        </p:txBody>
      </p:sp>
      <p:sp>
        <p:nvSpPr>
          <p:cNvPr id="335" name="Google Shape;335;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0" st="0"/>
                                            </p:txEl>
                                          </p:spTgt>
                                        </p:tgtEl>
                                        <p:attrNameLst>
                                          <p:attrName>style.visibility</p:attrName>
                                        </p:attrNameLst>
                                      </p:cBhvr>
                                      <p:to>
                                        <p:strVal val="visible"/>
                                      </p:to>
                                    </p:set>
                                    <p:animEffect filter="fade" transition="in">
                                      <p:cBhvr>
                                        <p:cTn dur="1000"/>
                                        <p:tgtEl>
                                          <p:spTgt spid="3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1" st="1"/>
                                            </p:txEl>
                                          </p:spTgt>
                                        </p:tgtEl>
                                        <p:attrNameLst>
                                          <p:attrName>style.visibility</p:attrName>
                                        </p:attrNameLst>
                                      </p:cBhvr>
                                      <p:to>
                                        <p:strVal val="visible"/>
                                      </p:to>
                                    </p:set>
                                    <p:animEffect filter="fade" transition="in">
                                      <p:cBhvr>
                                        <p:cTn dur="1000"/>
                                        <p:tgtEl>
                                          <p:spTgt spid="3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2" st="2"/>
                                            </p:txEl>
                                          </p:spTgt>
                                        </p:tgtEl>
                                        <p:attrNameLst>
                                          <p:attrName>style.visibility</p:attrName>
                                        </p:attrNameLst>
                                      </p:cBhvr>
                                      <p:to>
                                        <p:strVal val="visible"/>
                                      </p:to>
                                    </p:set>
                                    <p:animEffect filter="fade" transition="in">
                                      <p:cBhvr>
                                        <p:cTn dur="1000"/>
                                        <p:tgtEl>
                                          <p:spTgt spid="3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3" st="3"/>
                                            </p:txEl>
                                          </p:spTgt>
                                        </p:tgtEl>
                                        <p:attrNameLst>
                                          <p:attrName>style.visibility</p:attrName>
                                        </p:attrNameLst>
                                      </p:cBhvr>
                                      <p:to>
                                        <p:strVal val="visible"/>
                                      </p:to>
                                    </p:set>
                                    <p:animEffect filter="fade" transition="in">
                                      <p:cBhvr>
                                        <p:cTn dur="1000"/>
                                        <p:tgtEl>
                                          <p:spTgt spid="33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4" st="4"/>
                                            </p:txEl>
                                          </p:spTgt>
                                        </p:tgtEl>
                                        <p:attrNameLst>
                                          <p:attrName>style.visibility</p:attrName>
                                        </p:attrNameLst>
                                      </p:cBhvr>
                                      <p:to>
                                        <p:strVal val="visible"/>
                                      </p:to>
                                    </p:set>
                                    <p:animEffect filter="fade" transition="in">
                                      <p:cBhvr>
                                        <p:cTn dur="1000"/>
                                        <p:tgtEl>
                                          <p:spTgt spid="33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5" st="5"/>
                                            </p:txEl>
                                          </p:spTgt>
                                        </p:tgtEl>
                                        <p:attrNameLst>
                                          <p:attrName>style.visibility</p:attrName>
                                        </p:attrNameLst>
                                      </p:cBhvr>
                                      <p:to>
                                        <p:strVal val="visible"/>
                                      </p:to>
                                    </p:set>
                                    <p:animEffect filter="fade" transition="in">
                                      <p:cBhvr>
                                        <p:cTn dur="1000"/>
                                        <p:tgtEl>
                                          <p:spTgt spid="33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41" name="Google Shape;341;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GFS is a filesystem for:</a:t>
            </a:r>
            <a:endParaRPr/>
          </a:p>
          <a:p>
            <a:pPr indent="-342900" lvl="0" marL="457200" rtl="0" algn="l">
              <a:lnSpc>
                <a:spcPct val="150000"/>
              </a:lnSpc>
              <a:spcBef>
                <a:spcPts val="1600"/>
              </a:spcBef>
              <a:spcAft>
                <a:spcPts val="0"/>
              </a:spcAft>
              <a:buSzPts val="1800"/>
              <a:buChar char="●"/>
            </a:pPr>
            <a:r>
              <a:rPr lang="en"/>
              <a:t>Large files</a:t>
            </a:r>
            <a:endParaRPr/>
          </a:p>
          <a:p>
            <a:pPr indent="-342900" lvl="0" marL="457200" rtl="0" algn="l">
              <a:lnSpc>
                <a:spcPct val="150000"/>
              </a:lnSpc>
              <a:spcBef>
                <a:spcPts val="0"/>
              </a:spcBef>
              <a:spcAft>
                <a:spcPts val="0"/>
              </a:spcAft>
              <a:buSzPts val="1800"/>
              <a:buChar char="●"/>
            </a:pPr>
            <a:r>
              <a:rPr lang="en"/>
              <a:t>Sequential and concurrent operations</a:t>
            </a:r>
            <a:endParaRPr/>
          </a:p>
          <a:p>
            <a:pPr indent="-342900" lvl="0" marL="457200" rtl="0" algn="l">
              <a:lnSpc>
                <a:spcPct val="150000"/>
              </a:lnSpc>
              <a:spcBef>
                <a:spcPts val="0"/>
              </a:spcBef>
              <a:spcAft>
                <a:spcPts val="0"/>
              </a:spcAft>
              <a:buSzPts val="1800"/>
              <a:buChar char="●"/>
            </a:pPr>
            <a:r>
              <a:rPr lang="en"/>
              <a:t>Commodity Hardware</a:t>
            </a:r>
            <a:endParaRPr/>
          </a:p>
        </p:txBody>
      </p:sp>
      <p:sp>
        <p:nvSpPr>
          <p:cNvPr id="342" name="Google Shape;342;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0" st="0"/>
                                            </p:txEl>
                                          </p:spTgt>
                                        </p:tgtEl>
                                        <p:attrNameLst>
                                          <p:attrName>style.visibility</p:attrName>
                                        </p:attrNameLst>
                                      </p:cBhvr>
                                      <p:to>
                                        <p:strVal val="visible"/>
                                      </p:to>
                                    </p:set>
                                    <p:animEffect filter="fade" transition="in">
                                      <p:cBhvr>
                                        <p:cTn dur="1000"/>
                                        <p:tgtEl>
                                          <p:spTgt spid="3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1" st="1"/>
                                            </p:txEl>
                                          </p:spTgt>
                                        </p:tgtEl>
                                        <p:attrNameLst>
                                          <p:attrName>style.visibility</p:attrName>
                                        </p:attrNameLst>
                                      </p:cBhvr>
                                      <p:to>
                                        <p:strVal val="visible"/>
                                      </p:to>
                                    </p:set>
                                    <p:animEffect filter="fade" transition="in">
                                      <p:cBhvr>
                                        <p:cTn dur="1000"/>
                                        <p:tgtEl>
                                          <p:spTgt spid="3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2" st="2"/>
                                            </p:txEl>
                                          </p:spTgt>
                                        </p:tgtEl>
                                        <p:attrNameLst>
                                          <p:attrName>style.visibility</p:attrName>
                                        </p:attrNameLst>
                                      </p:cBhvr>
                                      <p:to>
                                        <p:strVal val="visible"/>
                                      </p:to>
                                    </p:set>
                                    <p:animEffect filter="fade" transition="in">
                                      <p:cBhvr>
                                        <p:cTn dur="1000"/>
                                        <p:tgtEl>
                                          <p:spTgt spid="3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3" st="3"/>
                                            </p:txEl>
                                          </p:spTgt>
                                        </p:tgtEl>
                                        <p:attrNameLst>
                                          <p:attrName>style.visibility</p:attrName>
                                        </p:attrNameLst>
                                      </p:cBhvr>
                                      <p:to>
                                        <p:strVal val="visible"/>
                                      </p:to>
                                    </p:set>
                                    <p:animEffect filter="fade" transition="in">
                                      <p:cBhvr>
                                        <p:cTn dur="1000"/>
                                        <p:tgtEl>
                                          <p:spTgt spid="34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File System </a:t>
            </a:r>
            <a:endParaRPr/>
          </a:p>
        </p:txBody>
      </p:sp>
      <p:sp>
        <p:nvSpPr>
          <p:cNvPr id="82" name="Google Shape;8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A highly-scalable and distributed file system</a:t>
            </a:r>
            <a:endParaRPr sz="2000"/>
          </a:p>
          <a:p>
            <a:pPr indent="-355600" lvl="0" marL="457200" rtl="0" algn="l">
              <a:spcBef>
                <a:spcPts val="0"/>
              </a:spcBef>
              <a:spcAft>
                <a:spcPts val="0"/>
              </a:spcAft>
              <a:buSzPts val="2000"/>
              <a:buChar char="●"/>
            </a:pPr>
            <a:r>
              <a:rPr lang="en" sz="2000"/>
              <a:t>Decided to capitalize on off-the-shelve machines</a:t>
            </a:r>
            <a:endParaRPr sz="2000"/>
          </a:p>
          <a:p>
            <a:pPr indent="-330200" lvl="1" marL="914400" rtl="0" algn="l">
              <a:spcBef>
                <a:spcPts val="0"/>
              </a:spcBef>
              <a:spcAft>
                <a:spcPts val="0"/>
              </a:spcAft>
              <a:buSzPts val="1600"/>
              <a:buChar char="○"/>
            </a:pPr>
            <a:r>
              <a:rPr lang="en" sz="1600"/>
              <a:t>compensated for the unreliability and weaknesses with simplifications and key design choices</a:t>
            </a:r>
            <a:endParaRPr sz="1600"/>
          </a:p>
          <a:p>
            <a:pPr indent="-355600" lvl="0" marL="457200" rtl="0" algn="l">
              <a:spcBef>
                <a:spcPts val="0"/>
              </a:spcBef>
              <a:spcAft>
                <a:spcPts val="0"/>
              </a:spcAft>
              <a:buSzPts val="2000"/>
              <a:buChar char="●"/>
            </a:pPr>
            <a:r>
              <a:rPr lang="en" sz="2000"/>
              <a:t>Organizes and manages huge files</a:t>
            </a:r>
            <a:endParaRPr sz="2000"/>
          </a:p>
          <a:p>
            <a:pPr indent="-355600" lvl="0" marL="457200" rtl="0" algn="l">
              <a:spcBef>
                <a:spcPts val="0"/>
              </a:spcBef>
              <a:spcAft>
                <a:spcPts val="0"/>
              </a:spcAft>
              <a:buSzPts val="2000"/>
              <a:buChar char="●"/>
            </a:pPr>
            <a:r>
              <a:rPr lang="en" sz="2000"/>
              <a:t>Allows for users to have sufficient and reliable access to the resources they need</a:t>
            </a:r>
            <a:endParaRPr sz="2000"/>
          </a:p>
        </p:txBody>
      </p:sp>
      <p:sp>
        <p:nvSpPr>
          <p:cNvPr id="83" name="Google Shape;83;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0" st="0"/>
                                            </p:txEl>
                                          </p:spTgt>
                                        </p:tgtEl>
                                        <p:attrNameLst>
                                          <p:attrName>style.visibility</p:attrName>
                                        </p:attrNameLst>
                                      </p:cBhvr>
                                      <p:to>
                                        <p:strVal val="visible"/>
                                      </p:to>
                                    </p:set>
                                    <p:animEffect filter="fade" transition="in">
                                      <p:cBhvr>
                                        <p:cTn dur="1000"/>
                                        <p:tgtEl>
                                          <p:spTgt spid="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1" st="1"/>
                                            </p:txEl>
                                          </p:spTgt>
                                        </p:tgtEl>
                                        <p:attrNameLst>
                                          <p:attrName>style.visibility</p:attrName>
                                        </p:attrNameLst>
                                      </p:cBhvr>
                                      <p:to>
                                        <p:strVal val="visible"/>
                                      </p:to>
                                    </p:set>
                                    <p:animEffect filter="fade" transition="in">
                                      <p:cBhvr>
                                        <p:cTn dur="1000"/>
                                        <p:tgtEl>
                                          <p:spTgt spid="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2" st="2"/>
                                            </p:txEl>
                                          </p:spTgt>
                                        </p:tgtEl>
                                        <p:attrNameLst>
                                          <p:attrName>style.visibility</p:attrName>
                                        </p:attrNameLst>
                                      </p:cBhvr>
                                      <p:to>
                                        <p:strVal val="visible"/>
                                      </p:to>
                                    </p:set>
                                    <p:animEffect filter="fade" transition="in">
                                      <p:cBhvr>
                                        <p:cTn dur="1000"/>
                                        <p:tgtEl>
                                          <p:spTgt spid="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3" st="3"/>
                                            </p:txEl>
                                          </p:spTgt>
                                        </p:tgtEl>
                                        <p:attrNameLst>
                                          <p:attrName>style.visibility</p:attrName>
                                        </p:attrNameLst>
                                      </p:cBhvr>
                                      <p:to>
                                        <p:strVal val="visible"/>
                                      </p:to>
                                    </p:set>
                                    <p:animEffect filter="fade" transition="in">
                                      <p:cBhvr>
                                        <p:cTn dur="1000"/>
                                        <p:tgtEl>
                                          <p:spTgt spid="8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4" st="4"/>
                                            </p:txEl>
                                          </p:spTgt>
                                        </p:tgtEl>
                                        <p:attrNameLst>
                                          <p:attrName>style.visibility</p:attrName>
                                        </p:attrNameLst>
                                      </p:cBhvr>
                                      <p:to>
                                        <p:strVal val="visible"/>
                                      </p:to>
                                    </p:set>
                                    <p:animEffect filter="fade" transition="in">
                                      <p:cBhvr>
                                        <p:cTn dur="1000"/>
                                        <p:tgtEl>
                                          <p:spTgt spid="8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a:t>
            </a:r>
            <a:endParaRPr/>
          </a:p>
        </p:txBody>
      </p:sp>
      <p:sp>
        <p:nvSpPr>
          <p:cNvPr id="89" name="Google Shape;8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Requirements</a:t>
            </a:r>
            <a:endParaRPr b="1"/>
          </a:p>
          <a:p>
            <a:pPr indent="-342900" lvl="0" marL="457200" rtl="0" algn="l">
              <a:spcBef>
                <a:spcPts val="0"/>
              </a:spcBef>
              <a:spcAft>
                <a:spcPts val="0"/>
              </a:spcAft>
              <a:buSzPts val="1800"/>
              <a:buChar char="●"/>
            </a:pPr>
            <a:r>
              <a:rPr lang="en"/>
              <a:t>Simplifications</a:t>
            </a:r>
            <a:endParaRPr/>
          </a:p>
          <a:p>
            <a:pPr indent="-342900" lvl="0" marL="457200" rtl="0" algn="l">
              <a:spcBef>
                <a:spcPts val="0"/>
              </a:spcBef>
              <a:spcAft>
                <a:spcPts val="0"/>
              </a:spcAft>
              <a:buSzPts val="1800"/>
              <a:buChar char="●"/>
            </a:pPr>
            <a:r>
              <a:rPr lang="en"/>
              <a:t>Key Design Decisions</a:t>
            </a:r>
            <a:endParaRPr/>
          </a:p>
          <a:p>
            <a:pPr indent="-342900" lvl="0" marL="457200" rtl="0" algn="l">
              <a:spcBef>
                <a:spcPts val="0"/>
              </a:spcBef>
              <a:spcAft>
                <a:spcPts val="0"/>
              </a:spcAft>
              <a:buSzPts val="1800"/>
              <a:buChar char="●"/>
            </a:pPr>
            <a:r>
              <a:rPr lang="en"/>
              <a:t>Architecture</a:t>
            </a:r>
            <a:endParaRPr/>
          </a:p>
          <a:p>
            <a:pPr indent="-342900" lvl="0" marL="457200" rtl="0" algn="l">
              <a:spcBef>
                <a:spcPts val="0"/>
              </a:spcBef>
              <a:spcAft>
                <a:spcPts val="0"/>
              </a:spcAft>
              <a:buSzPts val="1800"/>
              <a:buChar char="●"/>
            </a:pPr>
            <a:r>
              <a:rPr lang="en"/>
              <a:t>Special Features</a:t>
            </a:r>
            <a:endParaRPr/>
          </a:p>
          <a:p>
            <a:pPr indent="-342900" lvl="0" marL="457200" rtl="0" algn="l">
              <a:spcBef>
                <a:spcPts val="0"/>
              </a:spcBef>
              <a:spcAft>
                <a:spcPts val="0"/>
              </a:spcAft>
              <a:buSzPts val="1800"/>
              <a:buChar char="●"/>
            </a:pPr>
            <a:r>
              <a:rPr lang="en"/>
              <a:t>Performance</a:t>
            </a:r>
            <a:endParaRPr/>
          </a:p>
          <a:p>
            <a:pPr indent="-342900" lvl="0" marL="457200" rtl="0" algn="l">
              <a:spcBef>
                <a:spcPts val="0"/>
              </a:spcBef>
              <a:spcAft>
                <a:spcPts val="0"/>
              </a:spcAft>
              <a:buSzPts val="1800"/>
              <a:buChar char="●"/>
            </a:pPr>
            <a:r>
              <a:rPr lang="en"/>
              <a:t>Impact </a:t>
            </a:r>
            <a:endParaRPr/>
          </a:p>
          <a:p>
            <a:pPr indent="-342900" lvl="0" marL="457200" rtl="0" algn="l">
              <a:spcBef>
                <a:spcPts val="0"/>
              </a:spcBef>
              <a:spcAft>
                <a:spcPts val="0"/>
              </a:spcAft>
              <a:buSzPts val="1800"/>
              <a:buChar char="●"/>
            </a:pPr>
            <a:r>
              <a:rPr lang="en"/>
              <a:t>Conclusion</a:t>
            </a:r>
            <a:endParaRPr/>
          </a:p>
        </p:txBody>
      </p:sp>
      <p:sp>
        <p:nvSpPr>
          <p:cNvPr id="90" name="Google Shape;9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 </a:t>
            </a:r>
            <a:endParaRPr/>
          </a:p>
        </p:txBody>
      </p:sp>
      <p:sp>
        <p:nvSpPr>
          <p:cNvPr id="96" name="Google Shape;9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1" marL="914400" rtl="0" algn="l">
              <a:spcBef>
                <a:spcPts val="1600"/>
              </a:spcBef>
              <a:spcAft>
                <a:spcPts val="0"/>
              </a:spcAft>
              <a:buSzPts val="1800"/>
              <a:buChar char="○"/>
            </a:pPr>
            <a:r>
              <a:rPr lang="en" sz="1800"/>
              <a:t>Needed a file system that operates on a huge scale</a:t>
            </a:r>
            <a:endParaRPr sz="1800"/>
          </a:p>
          <a:p>
            <a:pPr indent="-342900" lvl="1" marL="914400" rtl="0" algn="l">
              <a:spcBef>
                <a:spcPts val="0"/>
              </a:spcBef>
              <a:spcAft>
                <a:spcPts val="0"/>
              </a:spcAft>
              <a:buSzPts val="1800"/>
              <a:buChar char="○"/>
            </a:pPr>
            <a:r>
              <a:rPr lang="en" sz="1800"/>
              <a:t>Utilize Google’s thousands of cheap hardware</a:t>
            </a:r>
            <a:endParaRPr sz="1800"/>
          </a:p>
          <a:p>
            <a:pPr indent="-342900" lvl="1" marL="914400" rtl="0" algn="l">
              <a:spcBef>
                <a:spcPts val="0"/>
              </a:spcBef>
              <a:spcAft>
                <a:spcPts val="0"/>
              </a:spcAft>
              <a:buSzPts val="1800"/>
              <a:buChar char="○"/>
            </a:pPr>
            <a:r>
              <a:rPr lang="en" sz="1800"/>
              <a:t>Maintain high availability and consistency even with hardware failures</a:t>
            </a:r>
            <a:endParaRPr sz="1800"/>
          </a:p>
          <a:p>
            <a:pPr indent="-342900" lvl="1" marL="914400" rtl="0" algn="l">
              <a:spcBef>
                <a:spcPts val="0"/>
              </a:spcBef>
              <a:spcAft>
                <a:spcPts val="0"/>
              </a:spcAft>
              <a:buSzPts val="1800"/>
              <a:buChar char="○"/>
            </a:pPr>
            <a:r>
              <a:rPr lang="en" sz="1800"/>
              <a:t>High performance for writing and reading data sequentially</a:t>
            </a:r>
            <a:endParaRPr/>
          </a:p>
        </p:txBody>
      </p:sp>
      <p:sp>
        <p:nvSpPr>
          <p:cNvPr id="97" name="Google Shape;9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0" st="0"/>
                                            </p:txEl>
                                          </p:spTgt>
                                        </p:tgtEl>
                                        <p:attrNameLst>
                                          <p:attrName>style.visibility</p:attrName>
                                        </p:attrNameLst>
                                      </p:cBhvr>
                                      <p:to>
                                        <p:strVal val="visible"/>
                                      </p:to>
                                    </p:set>
                                    <p:animEffect filter="fade" transition="in">
                                      <p:cBhvr>
                                        <p:cTn dur="1000"/>
                                        <p:tgtEl>
                                          <p:spTgt spid="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1" st="1"/>
                                            </p:txEl>
                                          </p:spTgt>
                                        </p:tgtEl>
                                        <p:attrNameLst>
                                          <p:attrName>style.visibility</p:attrName>
                                        </p:attrNameLst>
                                      </p:cBhvr>
                                      <p:to>
                                        <p:strVal val="visible"/>
                                      </p:to>
                                    </p:set>
                                    <p:animEffect filter="fade" transition="in">
                                      <p:cBhvr>
                                        <p:cTn dur="1000"/>
                                        <p:tgtEl>
                                          <p:spTgt spid="9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2" st="2"/>
                                            </p:txEl>
                                          </p:spTgt>
                                        </p:tgtEl>
                                        <p:attrNameLst>
                                          <p:attrName>style.visibility</p:attrName>
                                        </p:attrNameLst>
                                      </p:cBhvr>
                                      <p:to>
                                        <p:strVal val="visible"/>
                                      </p:to>
                                    </p:set>
                                    <p:animEffect filter="fade" transition="in">
                                      <p:cBhvr>
                                        <p:cTn dur="1000"/>
                                        <p:tgtEl>
                                          <p:spTgt spid="9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3" st="3"/>
                                            </p:txEl>
                                          </p:spTgt>
                                        </p:tgtEl>
                                        <p:attrNameLst>
                                          <p:attrName>style.visibility</p:attrName>
                                        </p:attrNameLst>
                                      </p:cBhvr>
                                      <p:to>
                                        <p:strVal val="visible"/>
                                      </p:to>
                                    </p:set>
                                    <p:animEffect filter="fade" transition="in">
                                      <p:cBhvr>
                                        <p:cTn dur="1000"/>
                                        <p:tgtEl>
                                          <p:spTgt spid="9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4" st="4"/>
                                            </p:txEl>
                                          </p:spTgt>
                                        </p:tgtEl>
                                        <p:attrNameLst>
                                          <p:attrName>style.visibility</p:attrName>
                                        </p:attrNameLst>
                                      </p:cBhvr>
                                      <p:to>
                                        <p:strVal val="visible"/>
                                      </p:to>
                                    </p:set>
                                    <p:animEffect filter="fade" transition="in">
                                      <p:cBhvr>
                                        <p:cTn dur="1000"/>
                                        <p:tgtEl>
                                          <p:spTgt spid="9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a:t>
            </a:r>
            <a:endParaRPr/>
          </a:p>
        </p:txBody>
      </p:sp>
      <p:sp>
        <p:nvSpPr>
          <p:cNvPr id="103" name="Google Shape;10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Requirements</a:t>
            </a:r>
            <a:endParaRPr/>
          </a:p>
          <a:p>
            <a:pPr indent="-342900" lvl="0" marL="457200" rtl="0" algn="l">
              <a:spcBef>
                <a:spcPts val="0"/>
              </a:spcBef>
              <a:spcAft>
                <a:spcPts val="0"/>
              </a:spcAft>
              <a:buSzPts val="1800"/>
              <a:buChar char="●"/>
            </a:pPr>
            <a:r>
              <a:rPr b="1" lang="en"/>
              <a:t>Simplifications</a:t>
            </a:r>
            <a:endParaRPr b="1"/>
          </a:p>
          <a:p>
            <a:pPr indent="-342900" lvl="0" marL="457200" rtl="0" algn="l">
              <a:spcBef>
                <a:spcPts val="0"/>
              </a:spcBef>
              <a:spcAft>
                <a:spcPts val="0"/>
              </a:spcAft>
              <a:buSzPts val="1800"/>
              <a:buChar char="●"/>
            </a:pPr>
            <a:r>
              <a:rPr lang="en"/>
              <a:t>Key Design Decisions</a:t>
            </a:r>
            <a:endParaRPr/>
          </a:p>
          <a:p>
            <a:pPr indent="-342900" lvl="0" marL="457200" rtl="0" algn="l">
              <a:spcBef>
                <a:spcPts val="0"/>
              </a:spcBef>
              <a:spcAft>
                <a:spcPts val="0"/>
              </a:spcAft>
              <a:buSzPts val="1800"/>
              <a:buChar char="●"/>
            </a:pPr>
            <a:r>
              <a:rPr lang="en"/>
              <a:t>Architecture</a:t>
            </a:r>
            <a:endParaRPr/>
          </a:p>
          <a:p>
            <a:pPr indent="-342900" lvl="0" marL="457200" rtl="0" algn="l">
              <a:spcBef>
                <a:spcPts val="0"/>
              </a:spcBef>
              <a:spcAft>
                <a:spcPts val="0"/>
              </a:spcAft>
              <a:buSzPts val="1800"/>
              <a:buChar char="●"/>
            </a:pPr>
            <a:r>
              <a:rPr lang="en"/>
              <a:t>Special Features</a:t>
            </a:r>
            <a:endParaRPr/>
          </a:p>
          <a:p>
            <a:pPr indent="-342900" lvl="0" marL="457200" rtl="0" algn="l">
              <a:spcBef>
                <a:spcPts val="0"/>
              </a:spcBef>
              <a:spcAft>
                <a:spcPts val="0"/>
              </a:spcAft>
              <a:buSzPts val="1800"/>
              <a:buChar char="●"/>
            </a:pPr>
            <a:r>
              <a:rPr lang="en"/>
              <a:t>Performance</a:t>
            </a:r>
            <a:endParaRPr/>
          </a:p>
          <a:p>
            <a:pPr indent="-342900" lvl="0" marL="457200" rtl="0" algn="l">
              <a:spcBef>
                <a:spcPts val="0"/>
              </a:spcBef>
              <a:spcAft>
                <a:spcPts val="0"/>
              </a:spcAft>
              <a:buSzPts val="1800"/>
              <a:buChar char="●"/>
            </a:pPr>
            <a:r>
              <a:rPr lang="en"/>
              <a:t>Impact </a:t>
            </a:r>
            <a:endParaRPr/>
          </a:p>
          <a:p>
            <a:pPr indent="-342900" lvl="0" marL="457200" rtl="0" algn="l">
              <a:spcBef>
                <a:spcPts val="0"/>
              </a:spcBef>
              <a:spcAft>
                <a:spcPts val="0"/>
              </a:spcAft>
              <a:buSzPts val="1800"/>
              <a:buChar char="●"/>
            </a:pPr>
            <a:r>
              <a:rPr lang="en"/>
              <a:t>Conclusion</a:t>
            </a:r>
            <a:endParaRPr/>
          </a:p>
        </p:txBody>
      </p:sp>
      <p:sp>
        <p:nvSpPr>
          <p:cNvPr id="104" name="Google Shape;104;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Simplifying with Assumptions</a:t>
            </a:r>
            <a:r>
              <a:rPr lang="en"/>
              <a:t> </a:t>
            </a:r>
            <a:endParaRPr/>
          </a:p>
        </p:txBody>
      </p:sp>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i="1" lang="en"/>
              <a:t>Assumptions simplify implementation</a:t>
            </a:r>
            <a:endParaRPr i="1"/>
          </a:p>
          <a:p>
            <a:pPr indent="-342900" lvl="0" marL="457200" rtl="0" algn="l">
              <a:lnSpc>
                <a:spcPct val="150000"/>
              </a:lnSpc>
              <a:spcBef>
                <a:spcPts val="1600"/>
              </a:spcBef>
              <a:spcAft>
                <a:spcPts val="0"/>
              </a:spcAft>
              <a:buSzPts val="1800"/>
              <a:buChar char="●"/>
            </a:pPr>
            <a:r>
              <a:rPr lang="en"/>
              <a:t>No </a:t>
            </a:r>
            <a:r>
              <a:rPr lang="en"/>
              <a:t>POSIX</a:t>
            </a:r>
            <a:endParaRPr/>
          </a:p>
          <a:p>
            <a:pPr indent="-342900" lvl="0" marL="457200" rtl="0" algn="l">
              <a:lnSpc>
                <a:spcPct val="150000"/>
              </a:lnSpc>
              <a:spcBef>
                <a:spcPts val="0"/>
              </a:spcBef>
              <a:spcAft>
                <a:spcPts val="0"/>
              </a:spcAft>
              <a:buSzPts val="1800"/>
              <a:buChar char="●"/>
            </a:pPr>
            <a:r>
              <a:rPr lang="en"/>
              <a:t>Bandwidth Optimized</a:t>
            </a:r>
            <a:endParaRPr/>
          </a:p>
          <a:p>
            <a:pPr indent="-342900" lvl="0" marL="457200" rtl="0" algn="l">
              <a:lnSpc>
                <a:spcPct val="150000"/>
              </a:lnSpc>
              <a:spcBef>
                <a:spcPts val="0"/>
              </a:spcBef>
              <a:spcAft>
                <a:spcPts val="0"/>
              </a:spcAft>
              <a:buSzPts val="1800"/>
              <a:buChar char="●"/>
            </a:pPr>
            <a:r>
              <a:rPr lang="en"/>
              <a:t>Bogus data</a:t>
            </a:r>
            <a:endParaRPr/>
          </a:p>
          <a:p>
            <a:pPr indent="-342900" lvl="0" marL="457200" rtl="0" algn="l">
              <a:lnSpc>
                <a:spcPct val="150000"/>
              </a:lnSpc>
              <a:spcBef>
                <a:spcPts val="0"/>
              </a:spcBef>
              <a:spcAft>
                <a:spcPts val="0"/>
              </a:spcAft>
              <a:buSzPts val="1800"/>
              <a:buChar char="●"/>
            </a:pPr>
            <a:r>
              <a:rPr lang="en"/>
              <a:t>Expected Workload</a:t>
            </a:r>
            <a:endParaRPr/>
          </a:p>
        </p:txBody>
      </p:sp>
      <p:sp>
        <p:nvSpPr>
          <p:cNvPr id="111" name="Google Shape;111;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animEffect filter="fade" transition="in">
                                      <p:cBhvr>
                                        <p:cTn dur="1000"/>
                                        <p:tgtEl>
                                          <p:spTgt spid="1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animEffect filter="fade" transition="in">
                                      <p:cBhvr>
                                        <p:cTn dur="1000"/>
                                        <p:tgtEl>
                                          <p:spTgt spid="1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animEffect filter="fade" transition="in">
                                      <p:cBhvr>
                                        <p:cTn dur="1000"/>
                                        <p:tgtEl>
                                          <p:spTgt spid="1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3" st="3"/>
                                            </p:txEl>
                                          </p:spTgt>
                                        </p:tgtEl>
                                        <p:attrNameLst>
                                          <p:attrName>style.visibility</p:attrName>
                                        </p:attrNameLst>
                                      </p:cBhvr>
                                      <p:to>
                                        <p:strVal val="visible"/>
                                      </p:to>
                                    </p:set>
                                    <p:animEffect filter="fade" transition="in">
                                      <p:cBhvr>
                                        <p:cTn dur="1000"/>
                                        <p:tgtEl>
                                          <p:spTgt spid="11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4" st="4"/>
                                            </p:txEl>
                                          </p:spTgt>
                                        </p:tgtEl>
                                        <p:attrNameLst>
                                          <p:attrName>style.visibility</p:attrName>
                                        </p:attrNameLst>
                                      </p:cBhvr>
                                      <p:to>
                                        <p:strVal val="visible"/>
                                      </p:to>
                                    </p:set>
                                    <p:animEffect filter="fade" transition="in">
                                      <p:cBhvr>
                                        <p:cTn dur="1000"/>
                                        <p:tgtEl>
                                          <p:spTgt spid="11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a:t>
            </a:r>
            <a:endParaRPr/>
          </a:p>
        </p:txBody>
      </p:sp>
      <p:sp>
        <p:nvSpPr>
          <p:cNvPr id="117" name="Google Shape;11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Requirements</a:t>
            </a:r>
            <a:endParaRPr/>
          </a:p>
          <a:p>
            <a:pPr indent="-342900" lvl="0" marL="457200" rtl="0" algn="l">
              <a:spcBef>
                <a:spcPts val="0"/>
              </a:spcBef>
              <a:spcAft>
                <a:spcPts val="0"/>
              </a:spcAft>
              <a:buSzPts val="1800"/>
              <a:buChar char="●"/>
            </a:pPr>
            <a:r>
              <a:rPr lang="en"/>
              <a:t>Simplifications</a:t>
            </a:r>
            <a:endParaRPr/>
          </a:p>
          <a:p>
            <a:pPr indent="-342900" lvl="0" marL="457200" rtl="0" algn="l">
              <a:spcBef>
                <a:spcPts val="0"/>
              </a:spcBef>
              <a:spcAft>
                <a:spcPts val="0"/>
              </a:spcAft>
              <a:buSzPts val="1800"/>
              <a:buChar char="●"/>
            </a:pPr>
            <a:r>
              <a:rPr b="1" lang="en"/>
              <a:t>Key Design Decisions</a:t>
            </a:r>
            <a:endParaRPr b="1"/>
          </a:p>
          <a:p>
            <a:pPr indent="-342900" lvl="0" marL="457200" rtl="0" algn="l">
              <a:spcBef>
                <a:spcPts val="0"/>
              </a:spcBef>
              <a:spcAft>
                <a:spcPts val="0"/>
              </a:spcAft>
              <a:buSzPts val="1800"/>
              <a:buChar char="●"/>
            </a:pPr>
            <a:r>
              <a:rPr lang="en"/>
              <a:t>Architecture</a:t>
            </a:r>
            <a:endParaRPr/>
          </a:p>
          <a:p>
            <a:pPr indent="-342900" lvl="0" marL="457200" rtl="0" algn="l">
              <a:spcBef>
                <a:spcPts val="0"/>
              </a:spcBef>
              <a:spcAft>
                <a:spcPts val="0"/>
              </a:spcAft>
              <a:buSzPts val="1800"/>
              <a:buChar char="●"/>
            </a:pPr>
            <a:r>
              <a:rPr lang="en"/>
              <a:t>Special Features</a:t>
            </a:r>
            <a:endParaRPr/>
          </a:p>
          <a:p>
            <a:pPr indent="-342900" lvl="0" marL="457200" rtl="0" algn="l">
              <a:spcBef>
                <a:spcPts val="0"/>
              </a:spcBef>
              <a:spcAft>
                <a:spcPts val="0"/>
              </a:spcAft>
              <a:buSzPts val="1800"/>
              <a:buChar char="●"/>
            </a:pPr>
            <a:r>
              <a:rPr lang="en"/>
              <a:t>Performance</a:t>
            </a:r>
            <a:endParaRPr/>
          </a:p>
          <a:p>
            <a:pPr indent="-342900" lvl="0" marL="457200" rtl="0" algn="l">
              <a:spcBef>
                <a:spcPts val="0"/>
              </a:spcBef>
              <a:spcAft>
                <a:spcPts val="0"/>
              </a:spcAft>
              <a:buSzPts val="1800"/>
              <a:buChar char="●"/>
            </a:pPr>
            <a:r>
              <a:rPr lang="en"/>
              <a:t>Impact </a:t>
            </a:r>
            <a:endParaRPr/>
          </a:p>
          <a:p>
            <a:pPr indent="-342900" lvl="0" marL="457200" rtl="0" algn="l">
              <a:spcBef>
                <a:spcPts val="0"/>
              </a:spcBef>
              <a:spcAft>
                <a:spcPts val="0"/>
              </a:spcAft>
              <a:buSzPts val="1800"/>
              <a:buChar char="●"/>
            </a:pPr>
            <a:r>
              <a:rPr lang="en"/>
              <a:t>Conclusion</a:t>
            </a:r>
            <a:endParaRPr/>
          </a:p>
        </p:txBody>
      </p:sp>
      <p:sp>
        <p:nvSpPr>
          <p:cNvPr id="118" name="Google Shape;118;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