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3"/>
  </p:notesMasterIdLst>
  <p:sldIdLst>
    <p:sldId id="256" r:id="rId4"/>
    <p:sldId id="257" r:id="rId5"/>
    <p:sldId id="259" r:id="rId6"/>
    <p:sldId id="262" r:id="rId7"/>
    <p:sldId id="263" r:id="rId8"/>
    <p:sldId id="266" r:id="rId9"/>
    <p:sldId id="260" r:id="rId10"/>
    <p:sldId id="261" r:id="rId11"/>
    <p:sldId id="265" r:id="rId12"/>
    <p:sldId id="264" r:id="rId13"/>
    <p:sldId id="267" r:id="rId14"/>
    <p:sldId id="268" r:id="rId15"/>
    <p:sldId id="269" r:id="rId16"/>
    <p:sldId id="314" r:id="rId17"/>
    <p:sldId id="313" r:id="rId18"/>
    <p:sldId id="315" r:id="rId19"/>
    <p:sldId id="271" r:id="rId20"/>
    <p:sldId id="272" r:id="rId21"/>
    <p:sldId id="273" r:id="rId22"/>
    <p:sldId id="274" r:id="rId23"/>
    <p:sldId id="317" r:id="rId24"/>
    <p:sldId id="318" r:id="rId25"/>
    <p:sldId id="275" r:id="rId26"/>
    <p:sldId id="276" r:id="rId27"/>
    <p:sldId id="277" r:id="rId28"/>
    <p:sldId id="295" r:id="rId29"/>
    <p:sldId id="279" r:id="rId30"/>
    <p:sldId id="280" r:id="rId31"/>
    <p:sldId id="281" r:id="rId32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讲解人：饶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讲解人：饶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10715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第一课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认识</a:t>
            </a:r>
            <a:endParaRPr lang="en-US" altLang="zh-CN" dirty="0" smtClean="0"/>
          </a:p>
          <a:p>
            <a:r>
              <a:rPr lang="zh-CN" altLang="en-US" dirty="0" smtClean="0"/>
              <a:t>第一次课</a:t>
            </a:r>
            <a:endParaRPr lang="zh-CN" altLang="en-US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的大</a:t>
            </a:r>
            <a:r>
              <a:rPr lang="en-US" altLang="zh-CN" dirty="0" smtClean="0"/>
              <a:t>PK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要求：点击按钮实现显示一个宽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，高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，背景为绿色的图层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的大</a:t>
            </a:r>
            <a:r>
              <a:rPr lang="en-US" altLang="zh-CN" dirty="0" smtClean="0"/>
              <a:t>PK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window.onload</a:t>
            </a:r>
            <a:r>
              <a:rPr lang="en-US" altLang="zh-CN" dirty="0" smtClean="0">
                <a:solidFill>
                  <a:srgbClr val="FF0000"/>
                </a:solidFill>
              </a:rPr>
              <a:t>=function () 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的方式来获取</a:t>
            </a:r>
            <a:endParaRPr lang="zh-CN" altLang="en-US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divObj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sz="4600" dirty="0" smtClean="0">
                <a:solidFill>
                  <a:srgbClr val="FF0000"/>
                </a:solidFill>
              </a:rPr>
              <a:t>   </a:t>
            </a:r>
            <a:r>
              <a:rPr lang="en-US" altLang="zh-CN" sz="4600" dirty="0" err="1" smtClean="0">
                <a:solidFill>
                  <a:srgbClr val="FF0000"/>
                </a:solidFill>
              </a:rPr>
              <a:t>divObj.style.width</a:t>
            </a:r>
            <a:r>
              <a:rPr lang="en-US" altLang="zh-CN" sz="4600" dirty="0" smtClean="0">
                <a:solidFill>
                  <a:srgbClr val="FF0000"/>
                </a:solidFill>
              </a:rPr>
              <a:t>="200px";</a:t>
            </a:r>
            <a:endParaRPr lang="en-US" altLang="zh-CN" sz="4600" dirty="0" smtClean="0">
              <a:solidFill>
                <a:srgbClr val="FF0000"/>
              </a:solidFill>
            </a:endParaRPr>
          </a:p>
          <a:p>
            <a:r>
              <a:rPr lang="en-US" altLang="zh-CN" sz="4600" dirty="0" smtClean="0">
                <a:solidFill>
                  <a:srgbClr val="FF0000"/>
                </a:solidFill>
              </a:rPr>
              <a:t>   </a:t>
            </a:r>
            <a:r>
              <a:rPr lang="en-US" altLang="zh-CN" sz="4600" dirty="0" err="1" smtClean="0">
                <a:solidFill>
                  <a:srgbClr val="FF0000"/>
                </a:solidFill>
              </a:rPr>
              <a:t>divObj.style.height</a:t>
            </a:r>
            <a:r>
              <a:rPr lang="en-US" altLang="zh-CN" sz="4600" dirty="0" smtClean="0">
                <a:solidFill>
                  <a:srgbClr val="FF0000"/>
                </a:solidFill>
              </a:rPr>
              <a:t>="100px";</a:t>
            </a:r>
            <a:endParaRPr lang="en-US" altLang="zh-CN" sz="4600" dirty="0" smtClean="0">
              <a:solidFill>
                <a:srgbClr val="FF0000"/>
              </a:solidFill>
            </a:endParaRPr>
          </a:p>
          <a:p>
            <a:r>
              <a:rPr lang="en-US" altLang="zh-CN" sz="4600" dirty="0" smtClean="0">
                <a:solidFill>
                  <a:srgbClr val="FF0000"/>
                </a:solidFill>
              </a:rPr>
              <a:t>   </a:t>
            </a:r>
            <a:r>
              <a:rPr lang="en-US" altLang="zh-CN" sz="4600" dirty="0" err="1" smtClean="0">
                <a:solidFill>
                  <a:srgbClr val="FF0000"/>
                </a:solidFill>
              </a:rPr>
              <a:t>divObj.style.backgroundColor</a:t>
            </a:r>
            <a:r>
              <a:rPr lang="en-US" altLang="zh-CN" sz="4600" dirty="0" smtClean="0">
                <a:solidFill>
                  <a:srgbClr val="FF0000"/>
                </a:solidFill>
              </a:rPr>
              <a:t>="red";</a:t>
            </a:r>
            <a:endParaRPr lang="en-US" altLang="zh-CN" sz="46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 ;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};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的大</a:t>
            </a:r>
            <a:r>
              <a:rPr lang="en-US" altLang="zh-CN" dirty="0" smtClean="0"/>
              <a:t>PK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$(function () {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$("#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btn</a:t>
            </a:r>
            <a:r>
              <a:rPr lang="en-US" altLang="zh-CN" b="1" dirty="0" smtClean="0">
                <a:solidFill>
                  <a:srgbClr val="FF0000"/>
                </a:solidFill>
              </a:rPr>
              <a:t>").click(function () {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$("#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dv</a:t>
            </a:r>
            <a:r>
              <a:rPr lang="en-US" altLang="zh-CN" b="1" dirty="0" smtClean="0">
                <a:solidFill>
                  <a:srgbClr val="FF0000"/>
                </a:solidFill>
              </a:rPr>
              <a:t>").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</a:rPr>
              <a:t>({"width":"200px","height":"100px","backgroundColor":"green"});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});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顶级对象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 fontScale="75000" lnSpcReduction="20000"/>
          </a:bodyPr>
          <a:lstStyle/>
          <a:p>
            <a:r>
              <a:rPr lang="zh-CN" altLang="en-US" dirty="0" smtClean="0"/>
              <a:t>在网页中操作一个按钮，图层，这个被操作的就叫作对象</a:t>
            </a:r>
            <a:endParaRPr lang="en-US" altLang="zh-CN" dirty="0" smtClean="0"/>
          </a:p>
          <a:p>
            <a:pPr lvl="1"/>
            <a:r>
              <a:rPr lang="en-US" altLang="zh-CN" u="sng" dirty="0" smtClean="0"/>
              <a:t>DOM</a:t>
            </a:r>
            <a:r>
              <a:rPr lang="zh-CN" altLang="en-US" u="sng" dirty="0" smtClean="0"/>
              <a:t>中的顶级对象</a:t>
            </a:r>
            <a:r>
              <a:rPr lang="en-US" altLang="zh-CN" u="sng" dirty="0" smtClean="0"/>
              <a:t>:document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页面中的顶级对象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document</a:t>
            </a:r>
            <a:r>
              <a:rPr lang="zh-CN" altLang="en-US" dirty="0" smtClean="0"/>
              <a:t>点后面</a:t>
            </a:r>
            <a:r>
              <a:rPr lang="zh-CN" altLang="en-US" dirty="0" smtClean="0"/>
              <a:t>出来的是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中的属性和方法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u="sng" dirty="0" smtClean="0"/>
              <a:t>BOM</a:t>
            </a:r>
            <a:r>
              <a:rPr lang="zh-CN" altLang="en-US" u="sng" dirty="0" smtClean="0"/>
              <a:t>中的顶级对象</a:t>
            </a:r>
            <a:r>
              <a:rPr lang="en-US" altLang="zh-CN" u="sng" dirty="0" smtClean="0"/>
              <a:t>:window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浏览器中的顶级对象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window</a:t>
            </a:r>
            <a:r>
              <a:rPr lang="zh-CN" altLang="en-US" dirty="0" smtClean="0"/>
              <a:t>点出来的是浏览器窗口</a:t>
            </a:r>
            <a:r>
              <a:rPr lang="zh-CN" altLang="en-US" dirty="0" smtClean="0"/>
              <a:t>的属性和方法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window.document</a:t>
            </a:r>
            <a:endParaRPr lang="en-US" altLang="zh-CN" dirty="0" err="1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u="sng" dirty="0" err="1" smtClean="0"/>
              <a:t>jQuery</a:t>
            </a:r>
            <a:r>
              <a:rPr lang="zh-CN" altLang="en-US" u="sng" dirty="0" smtClean="0"/>
              <a:t>的顶级对象</a:t>
            </a:r>
            <a:r>
              <a:rPr lang="en-US" altLang="zh-CN" u="sng" dirty="0" smtClean="0"/>
              <a:t>:</a:t>
            </a:r>
            <a:r>
              <a:rPr lang="en-US" altLang="zh-CN" u="sng" dirty="0" err="1" smtClean="0"/>
              <a:t>jQuery</a:t>
            </a:r>
            <a:r>
              <a:rPr lang="en-US" altLang="zh-CN" u="sng" dirty="0" smtClean="0"/>
              <a:t>---$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</a:t>
            </a:r>
            <a:r>
              <a:rPr lang="zh-CN" altLang="en-US" dirty="0" smtClean="0"/>
              <a:t>点出来的是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顶级对象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Autofit/>
          </a:bodyPr>
          <a:lstStyle/>
          <a:p>
            <a:r>
              <a:rPr lang="zh-CN" altLang="en-US" sz="2000" u="sng" dirty="0" smtClean="0"/>
              <a:t>浏览器中的顶级对象：window</a:t>
            </a:r>
            <a:endParaRPr lang="zh-CN" altLang="en-US" sz="2000" u="sng" dirty="0" smtClean="0"/>
          </a:p>
          <a:p>
            <a:pPr algn="just"/>
            <a:r>
              <a:rPr lang="zh-CN" altLang="en-US" sz="1400" dirty="0" smtClean="0"/>
              <a:t>浏览器中和页面中的所有东西都是window的</a:t>
            </a:r>
            <a:r>
              <a:rPr lang="en-US" altLang="zh-CN" sz="1400" dirty="0" smtClean="0"/>
              <a:t>,它是document、location和history对象的父对象。通常在Js代码中应用它的方法、属性时并不是必须写出window对象，如引用window的parent属性时：window.parent可以简单写成parent。</a:t>
            </a:r>
            <a:endParaRPr lang="en-US" altLang="zh-CN" sz="1800" dirty="0" smtClean="0"/>
          </a:p>
          <a:p>
            <a:endParaRPr lang="zh-CN" altLang="en-US" sz="2000" dirty="0" smtClean="0"/>
          </a:p>
          <a:p>
            <a:r>
              <a:rPr lang="zh-CN" altLang="en-US" sz="2000" u="sng" dirty="0" smtClean="0"/>
              <a:t>页面中的顶级对象：document</a:t>
            </a:r>
            <a:endParaRPr lang="zh-CN" altLang="en-US" sz="2000" u="sng" dirty="0" smtClean="0"/>
          </a:p>
          <a:p>
            <a:pPr algn="just">
              <a:buClrTx/>
              <a:buSzTx/>
            </a:pPr>
            <a:r>
              <a:rPr lang="en-US" altLang="zh-CN" sz="1400" dirty="0" smtClean="0"/>
              <a:t>document对象包含了与文档元素(elements)一起工作的对象，也可以说Document 对象是 Window 对象的一部分,每个载入浏览器的 HTML 文档都会成为 Document 对象的引用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2000" dirty="0" smtClean="0"/>
          </a:p>
          <a:p>
            <a:r>
              <a:rPr lang="zh-CN" altLang="en-US" sz="2000" u="sng" dirty="0" smtClean="0"/>
              <a:t>jQuery中的顶级对象：$</a:t>
            </a:r>
            <a:endParaRPr lang="zh-CN" altLang="en-US" sz="2000" u="sng" dirty="0" smtClean="0"/>
          </a:p>
          <a:p>
            <a:r>
              <a:rPr lang="zh-CN" altLang="en-US" sz="1400" dirty="0" smtClean="0"/>
              <a:t>jQuery的js文件中的所有的东西都是</a:t>
            </a:r>
            <a:r>
              <a:rPr lang="en-US" altLang="zh-CN" sz="1400" dirty="0" smtClean="0"/>
              <a:t>jquery</a:t>
            </a:r>
            <a:r>
              <a:rPr lang="zh-CN" altLang="en-US" sz="1400" dirty="0" smtClean="0"/>
              <a:t>的，想要使用jQuery中的属性或者方法,那么需要jQuery.属性或者jQuery.方法()来使用，简写：</a:t>
            </a:r>
            <a:r>
              <a:rPr lang="en-US" altLang="zh-CN" sz="1400" dirty="0" smtClean="0"/>
              <a:t>$.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()</a:t>
            </a:r>
            <a:r>
              <a:rPr lang="en-US" sz="1400" dirty="0" smtClean="0"/>
              <a:t>;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zh-CN" altLang="en-US" sz="1400" dirty="0" smtClean="0">
                <a:solidFill>
                  <a:srgbClr val="C00000"/>
                </a:solidFill>
              </a:rPr>
              <a:t>jQuery中几乎把DOM中的事件都封装成了一个方法,在jQuery中几乎是把on去掉,然后变成方法了。</a:t>
            </a:r>
            <a:endParaRPr lang="zh-CN" altLang="en-US" sz="1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顶级对象</a:t>
            </a:r>
            <a:endParaRPr lang="zh-CN" altLang="en-US" dirty="0"/>
          </a:p>
        </p:txBody>
      </p:sp>
      <p:pic>
        <p:nvPicPr>
          <p:cNvPr id="10241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0" y="860425"/>
            <a:ext cx="8229600" cy="4142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4149408"/>
            <a:ext cx="6865938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加载事件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&lt;script&gt;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//</a:t>
            </a:r>
            <a:r>
              <a:rPr lang="zh-CN" altLang="en-US" dirty="0" smtClean="0"/>
              <a:t>页面的加载事件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console.log("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1");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};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console.log("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};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$(window).load(function () {</a:t>
            </a:r>
            <a:endParaRPr lang="en-US" altLang="zh-CN" dirty="0" smtClean="0"/>
          </a:p>
          <a:p>
            <a:r>
              <a:rPr lang="en-US" altLang="zh-CN" dirty="0" smtClean="0"/>
              <a:t>            console.log("</a:t>
            </a:r>
            <a:r>
              <a:rPr lang="zh-CN" altLang="en-US" dirty="0" smtClean="0"/>
              <a:t>啊哈哈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1");</a:t>
            </a:r>
            <a:endParaRPr lang="en-US" altLang="zh-CN" dirty="0" smtClean="0"/>
          </a:p>
          <a:p>
            <a:r>
              <a:rPr lang="en-US" altLang="zh-CN" dirty="0" smtClean="0"/>
              <a:t>       });</a:t>
            </a:r>
            <a:endParaRPr lang="en-US" altLang="zh-CN" dirty="0" smtClean="0"/>
          </a:p>
          <a:p>
            <a:r>
              <a:rPr lang="en-US" altLang="zh-CN" dirty="0" smtClean="0"/>
              <a:t>$(window).load(function () {</a:t>
            </a:r>
            <a:endParaRPr lang="en-US" altLang="zh-CN" dirty="0" smtClean="0"/>
          </a:p>
          <a:p>
            <a:r>
              <a:rPr lang="en-US" altLang="zh-CN" dirty="0" smtClean="0"/>
              <a:t>           console.log("</a:t>
            </a:r>
            <a:r>
              <a:rPr lang="zh-CN" altLang="en-US" dirty="0" smtClean="0"/>
              <a:t>啊哈哈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r>
              <a:rPr lang="en-US" altLang="zh-CN" dirty="0" smtClean="0"/>
              <a:t>});</a:t>
            </a:r>
            <a:endParaRPr lang="en-US" altLang="zh-CN" dirty="0" smtClean="0"/>
          </a:p>
          <a:p>
            <a:r>
              <a:rPr lang="zh-CN" altLang="en-US" dirty="0" smtClean="0"/>
              <a:t>等同于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window.onload</a:t>
            </a:r>
            <a:r>
              <a:rPr lang="zh-CN" altLang="en-US" dirty="0" smtClean="0"/>
              <a:t>事件，是在页面中所有的内容加载完毕后才触发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文字内容</a:t>
            </a:r>
            <a:r>
              <a:rPr lang="en-US" altLang="zh-CN" dirty="0" smtClean="0"/>
              <a:t>....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 $(document).ready(function () {</a:t>
            </a:r>
            <a:endParaRPr lang="en-US" altLang="zh-CN" dirty="0" smtClean="0"/>
          </a:p>
          <a:p>
            <a:r>
              <a:rPr lang="en-US" altLang="zh-CN" dirty="0" smtClean="0"/>
              <a:t>    console.log("</a:t>
            </a:r>
            <a:r>
              <a:rPr lang="zh-CN" altLang="en-US" dirty="0" smtClean="0"/>
              <a:t>我</a:t>
            </a:r>
            <a:r>
              <a:rPr lang="en-US" altLang="zh-CN" dirty="0" smtClean="0"/>
              <a:t>1");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en-US" altLang="zh-CN" dirty="0" smtClean="0"/>
              <a:t>$(document).ready(function () {</a:t>
            </a:r>
            <a:endParaRPr lang="en-US" altLang="zh-CN" dirty="0" smtClean="0"/>
          </a:p>
          <a:p>
            <a:r>
              <a:rPr lang="en-US" altLang="zh-CN" dirty="0" smtClean="0"/>
              <a:t>    console.log("</a:t>
            </a:r>
            <a:r>
              <a:rPr lang="zh-CN" altLang="en-US" dirty="0" smtClean="0"/>
              <a:t>我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zh-CN" altLang="en-US" dirty="0" smtClean="0"/>
              <a:t>页面中的基本的标签加载完毕后就可以触发了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、换一种写法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(function () {</a:t>
            </a:r>
            <a:endParaRPr lang="en-US" altLang="zh-CN" dirty="0" smtClean="0"/>
          </a:p>
          <a:p>
            <a:r>
              <a:rPr lang="en-US" altLang="zh-CN" dirty="0" smtClean="0"/>
              <a:t>   console.log(“</a:t>
            </a:r>
            <a:r>
              <a:rPr lang="zh-CN" altLang="en-US" dirty="0" smtClean="0"/>
              <a:t>好吃</a:t>
            </a:r>
            <a:r>
              <a:rPr lang="en-US" altLang="zh-CN" dirty="0" smtClean="0"/>
              <a:t>1");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(function () {</a:t>
            </a:r>
            <a:endParaRPr lang="en-US" altLang="zh-CN" dirty="0" smtClean="0"/>
          </a:p>
          <a:p>
            <a:r>
              <a:rPr lang="en-US" altLang="zh-CN" dirty="0" smtClean="0"/>
              <a:t>   console.log(“</a:t>
            </a:r>
            <a:r>
              <a:rPr lang="zh-CN" altLang="en-US" dirty="0" smtClean="0"/>
              <a:t>好吃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zh-CN" altLang="en-US" dirty="0" smtClean="0"/>
              <a:t>页面中的基本的标签加载完毕后就可以触发了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前言：学习代码的好习惯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思考模式：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我在做什么？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我在对谁操作？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我要达到什么效果？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多做，多练：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交流：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、终极写法</a:t>
            </a:r>
            <a:endParaRPr lang="en-US" altLang="zh-CN" dirty="0" smtClean="0"/>
          </a:p>
          <a:p>
            <a:r>
              <a:rPr lang="en-US" altLang="zh-CN" dirty="0" smtClean="0"/>
              <a:t>$(function () {</a:t>
            </a:r>
            <a:endParaRPr lang="en-US" altLang="zh-CN" dirty="0" smtClean="0"/>
          </a:p>
          <a:p>
            <a:r>
              <a:rPr lang="en-US" altLang="zh-CN" dirty="0" smtClean="0"/>
              <a:t>   console.log(“</a:t>
            </a:r>
            <a:r>
              <a:rPr lang="zh-CN" altLang="en-US" dirty="0" smtClean="0"/>
              <a:t>好吃好吃</a:t>
            </a:r>
            <a:r>
              <a:rPr lang="en-US" altLang="zh-CN" dirty="0" smtClean="0"/>
              <a:t>1");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en-US" altLang="zh-CN" dirty="0" smtClean="0"/>
              <a:t>$function () {</a:t>
            </a:r>
            <a:endParaRPr lang="en-US" altLang="zh-CN" dirty="0" smtClean="0"/>
          </a:p>
          <a:p>
            <a:r>
              <a:rPr lang="en-US" altLang="zh-CN" dirty="0" smtClean="0"/>
              <a:t>   console.log("</a:t>
            </a:r>
            <a:r>
              <a:rPr lang="zh-CN" altLang="en-US" dirty="0" smtClean="0"/>
              <a:t>好吃好吃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r>
              <a:rPr lang="en-US" altLang="zh-CN" dirty="0" smtClean="0"/>
              <a:t> });</a:t>
            </a:r>
            <a:endParaRPr lang="en-US" altLang="zh-CN" dirty="0" smtClean="0"/>
          </a:p>
          <a:p>
            <a:r>
              <a:rPr lang="zh-CN" altLang="en-US" dirty="0" smtClean="0"/>
              <a:t>页面中的基本的标签加载完毕后就可以触发了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zh-CN" altLang="en-US" sz="2000" dirty="0"/>
              <a:t>一般情况下一个页面响应加载的基本顺序是：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域名解析 -&gt; 加载html -&gt; 加载js和css -&gt; 加载图片等其他信息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一、$(document).ready()：浏览器已经加载并解析完整个html文档，dom树已经建立起来了,然后执行此函数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二、$(window).load</a:t>
            </a:r>
            <a:r>
              <a:rPr lang="en-US" altLang="zh-CN" sz="2000" dirty="0">
                <a:solidFill>
                  <a:schemeClr val="tx1"/>
                </a:solidFill>
              </a:rPr>
              <a:t>()</a:t>
            </a:r>
            <a:r>
              <a:rPr lang="zh-CN" altLang="en-US" sz="2000" dirty="0">
                <a:solidFill>
                  <a:schemeClr val="tx1"/>
                </a:solidFill>
              </a:rPr>
              <a:t>：网页中所有元素(包括页面中图片,css文件等所有关联文件)完全加载到浏览器后才执行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五、页面加载事件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zh-CN" altLang="en-US" sz="2000" dirty="0"/>
              <a:t>一般情况下一个页面响应加载的基本顺序是：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域名解析 -&gt; 加载html -&gt; 加载js和css -&gt; 加载图片等其他信息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134235"/>
            <a:ext cx="6582410" cy="415226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六、注意事项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、全版与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版的区别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1800" dirty="0" smtClean="0"/>
              <a:t> jquery.js</a:t>
            </a:r>
            <a:r>
              <a:rPr lang="zh-CN" altLang="en-US" sz="1800" dirty="0" smtClean="0"/>
              <a:t>：</a:t>
            </a:r>
            <a:r>
              <a:rPr lang="zh-CN" altLang="en-US" sz="1600" dirty="0" smtClean="0"/>
              <a:t>完整的未压缩的jQuery库，文件比较大，一般用于阅读学习源码或修改源码，一般不用于线上项目。</a:t>
            </a:r>
            <a:endParaRPr lang="zh-CN" altLang="en-US" sz="1800" dirty="0" smtClean="0"/>
          </a:p>
          <a:p>
            <a:pPr marL="0" algn="l">
              <a:buClrTx/>
              <a:buSzTx/>
              <a:buNone/>
            </a:pPr>
            <a:r>
              <a:rPr lang="zh-CN" altLang="en-US" sz="1800" dirty="0" smtClean="0">
                <a:sym typeface="+mn-ea"/>
              </a:rPr>
              <a:t> jquery.min.js：</a:t>
            </a:r>
            <a:r>
              <a:rPr lang="zh-CN" altLang="en-US" sz="1600" dirty="0" smtClean="0">
                <a:sym typeface="+mn-ea"/>
              </a:rPr>
              <a:t>完整版jQuery库压缩版，将其中空白字符、注释、空行等与逻辑无关的内容删除等</a:t>
            </a:r>
            <a:r>
              <a:rPr lang="zh-CN" altLang="en-US" sz="1600" dirty="0" smtClean="0">
                <a:sym typeface="+mn-ea"/>
              </a:rPr>
              <a:t>优化。用于网站引用使用，减小文件体积，降低网站流量，提升访问速度等。</a:t>
            </a:r>
            <a:endParaRPr lang="zh-CN" altLang="en-US" sz="1600" dirty="0" smtClean="0"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代码不可以写入引文件当中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5180965"/>
            <a:ext cx="6423660" cy="944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、理解的概念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对象，方法，函数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BOM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的本质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顶级对象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、需要掌握的操作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）加载</a:t>
            </a:r>
            <a:endParaRPr lang="zh-CN" altLang="en-US" dirty="0" smtClean="0"/>
          </a:p>
          <a:p>
            <a:pPr marL="914400" lvl="2" indent="0">
              <a:buFont typeface="+mj-ea"/>
              <a:buNone/>
            </a:pPr>
            <a:r>
              <a:rPr lang="en-US" altLang="zh-CN" dirty="0" smtClean="0"/>
              <a:t>window.onload();	</a:t>
            </a:r>
            <a:r>
              <a:rPr lang="zh-CN" altLang="en-US" dirty="0">
                <a:sym typeface="+mn-ea"/>
              </a:rPr>
              <a:t>$(window).load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Document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）加载的三种方法</a:t>
            </a:r>
            <a:endParaRPr lang="en-US" altLang="zh-CN" dirty="0" smtClean="0"/>
          </a:p>
          <a:p>
            <a:pPr marL="1371600" lvl="2" indent="-514350">
              <a:buFont typeface="+mj-lt"/>
              <a:buAutoNum type="alphaUcPeriod"/>
            </a:pPr>
            <a:r>
              <a:rPr lang="en-US" altLang="zh-CN" sz="2800" dirty="0" smtClean="0"/>
              <a:t>$(document).ready();</a:t>
            </a:r>
            <a:endParaRPr lang="en-US" altLang="zh-CN" sz="2800" dirty="0" smtClean="0"/>
          </a:p>
          <a:p>
            <a:pPr marL="1371600" lvl="2" indent="-514350">
              <a:buFont typeface="+mj-lt"/>
              <a:buAutoNum type="alphaUcPeriod"/>
            </a:pPr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();</a:t>
            </a:r>
            <a:endParaRPr lang="en-US" altLang="zh-CN" sz="2800" dirty="0" smtClean="0"/>
          </a:p>
          <a:p>
            <a:pPr marL="1371600" lvl="2" indent="-514350">
              <a:buFont typeface="+mj-lt"/>
              <a:buAutoNum type="alphaUcPeriod"/>
            </a:pPr>
            <a:r>
              <a:rPr lang="en-US" altLang="zh-CN" sz="2800" dirty="0" smtClean="0"/>
              <a:t>$();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10715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第一课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认识</a:t>
            </a:r>
            <a:endParaRPr lang="en-US" altLang="zh-CN" dirty="0" smtClean="0"/>
          </a:p>
          <a:p>
            <a:r>
              <a:rPr lang="zh-CN" altLang="en-US" smtClean="0"/>
              <a:t>第二次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的使用情况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的本质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的顶级对象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BOM</a:t>
            </a:r>
            <a:r>
              <a:rPr lang="zh-CN" altLang="en-US" dirty="0" smtClean="0"/>
              <a:t>的顶级对象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的顶级对象</a:t>
            </a:r>
            <a:endParaRPr lang="en-US" altLang="zh-CN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altLang="zh-CN" dirty="0" smtClean="0"/>
              <a:t>Document</a:t>
            </a:r>
            <a:r>
              <a:rPr lang="zh-CN" altLang="en-US" dirty="0" smtClean="0"/>
              <a:t>的常用方法</a:t>
            </a:r>
            <a:r>
              <a:rPr lang="en-US" altLang="zh-CN" dirty="0" smtClean="0"/>
              <a:t>.ready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基本知识：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的基本语法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互转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项目：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开灯与关灯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下面是一段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基本语句，我们看一下他的规律：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$(document).ready(function(){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 $(“button”).click(function(){       //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匿名函数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$(</a:t>
            </a:r>
            <a:r>
              <a:rPr lang="en-US" altLang="zh-CN" u="sng" dirty="0" smtClean="0">
                <a:solidFill>
                  <a:srgbClr val="00B050"/>
                </a:solidFill>
              </a:rPr>
              <a:t>this</a:t>
            </a:r>
            <a:r>
              <a:rPr lang="en-US" altLang="zh-CN" dirty="0" smtClean="0">
                <a:solidFill>
                  <a:srgbClr val="00B050"/>
                </a:solidFill>
              </a:rPr>
              <a:t>).</a:t>
            </a:r>
            <a:r>
              <a:rPr lang="en-US" altLang="zh-CN" i="1" dirty="0" smtClean="0">
                <a:solidFill>
                  <a:srgbClr val="00B050"/>
                </a:solidFill>
              </a:rPr>
              <a:t>hide(); </a:t>
            </a:r>
            <a:endParaRPr lang="en-US" altLang="zh-CN" i="1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});  </a:t>
            </a:r>
            <a:r>
              <a:rPr lang="en-US" altLang="zh-CN" dirty="0" smtClean="0">
                <a:solidFill>
                  <a:srgbClr val="FF0000"/>
                </a:solidFill>
              </a:rPr>
              <a:t>});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第一层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$(document) .ready(function(){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});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第二层</a:t>
            </a:r>
            <a:r>
              <a:rPr lang="zh-CN" altLang="en-US" dirty="0" smtClean="0"/>
              <a:t>：使用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匿名函数</a:t>
            </a:r>
            <a:r>
              <a:rPr lang="zh-CN" altLang="en-US" dirty="0" smtClean="0"/>
              <a:t>指定要操作的对象的方法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第三层</a:t>
            </a:r>
            <a:r>
              <a:rPr lang="zh-CN" altLang="en-US" dirty="0" smtClean="0"/>
              <a:t>：被操作对象的要实现的效果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zh-CN" altLang="en-US" dirty="0" smtClean="0"/>
              <a:t>结果：单击按钮，实现按钮隐藏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前言：推荐网站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Jquery.com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https://www.jquery123.com/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Api.jquery.com </a:t>
            </a:r>
            <a:r>
              <a:rPr lang="en-US" altLang="zh-CN" sz="2000" dirty="0" smtClean="0">
                <a:solidFill>
                  <a:srgbClr val="FF0000"/>
                </a:solidFill>
              </a:rPr>
              <a:t>(https://www.jqueryui.org.cn/api/)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Api.jquery.com/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(xml)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Jqueryui.com </a:t>
            </a:r>
            <a:r>
              <a:rPr lang="en-US" altLang="zh-CN" sz="2000" dirty="0" smtClean="0">
                <a:solidFill>
                  <a:srgbClr val="FF0000"/>
                </a:solidFill>
              </a:rPr>
              <a:t>(https://www.jqueryui.org.cn/demo/)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中文文档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其中：</a:t>
            </a:r>
            <a:endParaRPr lang="en-US" altLang="zh-CN" dirty="0" smtClean="0"/>
          </a:p>
          <a:p>
            <a:r>
              <a:rPr lang="zh-CN" altLang="en-US" dirty="0" smtClean="0"/>
              <a:t>加下划线的为对象。</a:t>
            </a:r>
            <a:endParaRPr lang="en-US" altLang="zh-CN" dirty="0" smtClean="0"/>
          </a:p>
          <a:p>
            <a:r>
              <a:rPr lang="zh-CN" altLang="en-US" dirty="0" smtClean="0"/>
              <a:t>倾斜的为方法或属性。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互转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要求：完成一个背景颜色会变的按钮</a:t>
            </a:r>
            <a:endParaRPr lang="en-US" altLang="zh-CN" dirty="0" smtClean="0"/>
          </a:p>
          <a:p>
            <a:r>
              <a:rPr lang="en-US" altLang="zh-CN" dirty="0" smtClean="0"/>
              <a:t>&lt;input type="button" value="</a:t>
            </a:r>
            <a:r>
              <a:rPr lang="zh-CN" altLang="en-US" dirty="0" smtClean="0"/>
              <a:t>显示效果</a:t>
            </a:r>
            <a:r>
              <a:rPr lang="en-US" altLang="zh-CN" dirty="0" smtClean="0"/>
              <a:t>" id="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"/&gt;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r>
              <a:rPr lang="en-US" altLang="zh-CN" dirty="0" smtClean="0"/>
              <a:t> //</a:t>
            </a:r>
            <a:r>
              <a:rPr lang="en-US" altLang="zh-CN" dirty="0" err="1" smtClean="0"/>
              <a:t>btnObj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btnObj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btnObj.onclick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this.style.backgroundColor</a:t>
            </a:r>
            <a:r>
              <a:rPr lang="en-US" altLang="zh-CN" dirty="0" smtClean="0"/>
              <a:t>="red";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 smtClean="0"/>
          </a:p>
          <a:p>
            <a:r>
              <a:rPr lang="zh-CN" altLang="en-US" dirty="0" smtClean="0"/>
              <a:t> }</a:t>
            </a:r>
            <a:r>
              <a:rPr lang="en-US" altLang="zh-CN" dirty="0" smtClean="0"/>
              <a:t>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、转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DOM</a:t>
            </a:r>
            <a:r>
              <a:rPr lang="zh-CN" altLang="en-US" sz="2800" dirty="0" smtClean="0"/>
              <a:t>对象转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只需要把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对象放在</a:t>
            </a:r>
            <a:r>
              <a:rPr lang="en-US" altLang="zh-CN" b="1" dirty="0" smtClean="0">
                <a:solidFill>
                  <a:srgbClr val="FF0000"/>
                </a:solidFill>
              </a:rPr>
              <a:t>$(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en-US" altLang="zh-CN" b="1" dirty="0" smtClean="0">
                <a:solidFill>
                  <a:srgbClr val="FF0000"/>
                </a:solidFill>
              </a:rPr>
              <a:t>)---&gt;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$(</a:t>
            </a:r>
            <a:r>
              <a:rPr lang="en-US" altLang="zh-CN" sz="2800" dirty="0" err="1" smtClean="0"/>
              <a:t>btnObj</a:t>
            </a:r>
            <a:r>
              <a:rPr lang="en-US" altLang="zh-CN" sz="2800" dirty="0" smtClean="0"/>
              <a:t>).click(function () {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$(this).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("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backgroundColor","red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");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});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DOM-1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把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对象转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对象两种方式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dirty="0" smtClean="0"/>
              <a:t>1.$(</a:t>
            </a:r>
            <a:r>
              <a:rPr lang="en-US" altLang="zh-CN" sz="2400" dirty="0" err="1" smtClean="0"/>
              <a:t>btnObj</a:t>
            </a:r>
            <a:r>
              <a:rPr lang="en-US" altLang="zh-CN" sz="2400" dirty="0" smtClean="0"/>
              <a:t>).get(0);----&gt;DOM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pPr lvl="1">
              <a:buNone/>
            </a:pPr>
            <a:r>
              <a:rPr lang="en-US" altLang="zh-CN" sz="2400" dirty="0" smtClean="0"/>
              <a:t>2.$(</a:t>
            </a:r>
            <a:r>
              <a:rPr lang="en-US" altLang="zh-CN" sz="2400" dirty="0" err="1" smtClean="0"/>
              <a:t>btnObj</a:t>
            </a:r>
            <a:r>
              <a:rPr lang="en-US" altLang="zh-CN" sz="2400" dirty="0" smtClean="0"/>
              <a:t>)[0];-----&gt;DOM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pPr lvl="1">
              <a:buNone/>
            </a:pPr>
            <a:r>
              <a:rPr lang="zh-CN" altLang="en-US" sz="2400" dirty="0" smtClean="0"/>
              <a:t>举例如下：</a:t>
            </a:r>
            <a:endParaRPr lang="zh-CN" altLang="en-US" sz="2400" dirty="0" smtClean="0"/>
          </a:p>
          <a:p>
            <a:pPr lvl="1"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DOM-2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214120"/>
            <a:ext cx="8655050" cy="4911725"/>
          </a:xfrm>
        </p:spPr>
        <p:txBody>
          <a:bodyPr>
            <a:normAutofit/>
          </a:bodyPr>
          <a:lstStyle/>
          <a:p>
            <a:r>
              <a:rPr lang="en-US" altLang="zh-CN" sz="2200" dirty="0" err="1" smtClean="0">
                <a:sym typeface="+mn-ea"/>
              </a:rPr>
              <a:t>var</a:t>
            </a:r>
            <a:r>
              <a:rPr lang="en-US" altLang="zh-CN" sz="2200" dirty="0" smtClean="0">
                <a:sym typeface="+mn-ea"/>
              </a:rPr>
              <a:t> </a:t>
            </a:r>
            <a:r>
              <a:rPr lang="en-US" altLang="zh-CN" sz="2200" dirty="0" err="1" smtClean="0">
                <a:sym typeface="+mn-ea"/>
              </a:rPr>
              <a:t>btnObj</a:t>
            </a:r>
            <a:r>
              <a:rPr lang="en-US" altLang="zh-CN" sz="2200" dirty="0" smtClean="0">
                <a:sym typeface="+mn-ea"/>
              </a:rPr>
              <a:t>=</a:t>
            </a:r>
            <a:r>
              <a:rPr lang="en-US" altLang="zh-CN" sz="2200" dirty="0" err="1" smtClean="0">
                <a:sym typeface="+mn-ea"/>
              </a:rPr>
              <a:t>document.getElementById</a:t>
            </a:r>
            <a:r>
              <a:rPr lang="en-US" altLang="zh-CN" sz="2200" dirty="0" smtClean="0">
                <a:sym typeface="+mn-ea"/>
              </a:rPr>
              <a:t>("</a:t>
            </a:r>
            <a:r>
              <a:rPr lang="en-US" altLang="zh-CN" sz="2200" dirty="0" err="1" smtClean="0">
                <a:sym typeface="+mn-ea"/>
              </a:rPr>
              <a:t>btn</a:t>
            </a:r>
            <a:r>
              <a:rPr lang="en-US" altLang="zh-CN" sz="2200" dirty="0" smtClean="0">
                <a:sym typeface="+mn-ea"/>
              </a:rPr>
              <a:t>");//DOM</a:t>
            </a:r>
            <a:r>
              <a:rPr lang="zh-CN" altLang="en-US" sz="2200" dirty="0" smtClean="0">
                <a:sym typeface="+mn-ea"/>
              </a:rPr>
              <a:t>对象</a:t>
            </a:r>
            <a:endParaRPr lang="zh-CN" altLang="en-US" sz="2200" dirty="0" smtClean="0"/>
          </a:p>
          <a:p>
            <a:r>
              <a:rPr lang="en-US" altLang="zh-CN" sz="2200" dirty="0" smtClean="0">
                <a:sym typeface="+mn-ea"/>
              </a:rPr>
              <a:t> </a:t>
            </a:r>
            <a:r>
              <a:rPr lang="en-US" altLang="zh-CN" sz="2200" dirty="0" err="1" smtClean="0">
                <a:sym typeface="+mn-ea"/>
              </a:rPr>
              <a:t>var</a:t>
            </a:r>
            <a:r>
              <a:rPr lang="en-US" altLang="zh-CN" sz="2200" dirty="0" smtClean="0">
                <a:sym typeface="+mn-ea"/>
              </a:rPr>
              <a:t> </a:t>
            </a:r>
            <a:r>
              <a:rPr lang="en-US" altLang="zh-CN" sz="2200" dirty="0" err="1" smtClean="0">
                <a:sym typeface="+mn-ea"/>
              </a:rPr>
              <a:t>obj</a:t>
            </a:r>
            <a:r>
              <a:rPr lang="en-US" altLang="zh-CN" sz="2200" dirty="0" smtClean="0">
                <a:sym typeface="+mn-ea"/>
              </a:rPr>
              <a:t>= $(</a:t>
            </a:r>
            <a:r>
              <a:rPr lang="en-US" altLang="zh-CN" sz="2200" dirty="0" err="1" smtClean="0">
                <a:sym typeface="+mn-ea"/>
              </a:rPr>
              <a:t>btnObj</a:t>
            </a:r>
            <a:r>
              <a:rPr lang="en-US" altLang="zh-CN" sz="2200" dirty="0" smtClean="0">
                <a:sym typeface="+mn-ea"/>
              </a:rPr>
              <a:t>).</a:t>
            </a:r>
            <a:r>
              <a:rPr lang="en-US" altLang="zh-CN" sz="2200" dirty="0" smtClean="0">
                <a:sym typeface="+mn-ea"/>
              </a:rPr>
              <a:t>get(0)</a:t>
            </a:r>
            <a:r>
              <a:rPr lang="en-US" altLang="zh-CN" sz="2200" dirty="0" smtClean="0">
                <a:sym typeface="+mn-ea"/>
              </a:rPr>
              <a:t>;//DOM</a:t>
            </a:r>
            <a:r>
              <a:rPr lang="zh-CN" altLang="en-US" sz="2200" dirty="0" smtClean="0">
                <a:sym typeface="+mn-ea"/>
              </a:rPr>
              <a:t>对象</a:t>
            </a:r>
            <a:endParaRPr lang="zh-CN" altLang="en-US" sz="2200" dirty="0" smtClean="0"/>
          </a:p>
          <a:p>
            <a:r>
              <a:rPr lang="en-US" altLang="zh-CN" sz="2200" dirty="0" smtClean="0">
                <a:sym typeface="+mn-ea"/>
              </a:rPr>
              <a:t> </a:t>
            </a:r>
            <a:r>
              <a:rPr lang="en-US" altLang="zh-CN" sz="2200" dirty="0" err="1" smtClean="0">
                <a:sym typeface="+mn-ea"/>
              </a:rPr>
              <a:t>obj.onclick</a:t>
            </a:r>
            <a:r>
              <a:rPr lang="en-US" altLang="zh-CN" sz="2200" dirty="0" smtClean="0">
                <a:sym typeface="+mn-ea"/>
              </a:rPr>
              <a:t>=function () {</a:t>
            </a:r>
            <a:endParaRPr lang="en-US" altLang="zh-CN" sz="2200" dirty="0" smtClean="0"/>
          </a:p>
          <a:p>
            <a:r>
              <a:rPr lang="en-US" altLang="zh-CN" sz="2200" dirty="0" smtClean="0">
                <a:sym typeface="+mn-ea"/>
              </a:rPr>
              <a:t>  </a:t>
            </a:r>
            <a:r>
              <a:rPr lang="en-US" altLang="zh-CN" sz="2200" dirty="0" err="1" smtClean="0">
                <a:sym typeface="+mn-ea"/>
              </a:rPr>
              <a:t>this.style.backgroundColor</a:t>
            </a:r>
            <a:r>
              <a:rPr lang="en-US" altLang="zh-CN" sz="2200" dirty="0" smtClean="0">
                <a:sym typeface="+mn-ea"/>
              </a:rPr>
              <a:t>="green";</a:t>
            </a:r>
            <a:endParaRPr lang="en-US" altLang="zh-CN" sz="2200" dirty="0" smtClean="0"/>
          </a:p>
          <a:p>
            <a:r>
              <a:rPr lang="en-US" altLang="zh-CN" sz="2200" dirty="0" smtClean="0">
                <a:sym typeface="+mn-ea"/>
              </a:rPr>
              <a:t>  };</a:t>
            </a:r>
            <a:endParaRPr lang="en-US" altLang="zh-CN" sz="22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DOM-3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780" y="1214120"/>
            <a:ext cx="8586470" cy="4911725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btnObj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");//DOM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= $(</a:t>
            </a:r>
            <a:r>
              <a:rPr lang="en-US" altLang="zh-CN" sz="2400" dirty="0" err="1" smtClean="0"/>
              <a:t>btnObj</a:t>
            </a:r>
            <a:r>
              <a:rPr lang="en-US" altLang="zh-CN" sz="2400" dirty="0" smtClean="0"/>
              <a:t>)[0];//DOM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obj.onclick</a:t>
            </a:r>
            <a:r>
              <a:rPr lang="en-US" altLang="zh-CN" sz="2400" dirty="0" smtClean="0"/>
              <a:t>=function () {</a:t>
            </a:r>
            <a:endParaRPr lang="en-US" altLang="zh-CN" sz="2400" dirty="0" smtClean="0"/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this.style.backgroundColor</a:t>
            </a:r>
            <a:r>
              <a:rPr lang="en-US" altLang="zh-CN" sz="2400" dirty="0" smtClean="0"/>
              <a:t>="green";</a:t>
            </a:r>
            <a:endParaRPr lang="en-US" altLang="zh-CN" sz="2400" dirty="0" smtClean="0"/>
          </a:p>
          <a:p>
            <a:r>
              <a:rPr lang="en-US" altLang="zh-CN" sz="2400" dirty="0" smtClean="0"/>
              <a:t>  };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转</a:t>
            </a:r>
            <a:r>
              <a:rPr lang="en-US" altLang="zh-CN" dirty="0" smtClean="0"/>
              <a:t>DOM-4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214120"/>
            <a:ext cx="8587740" cy="5185410"/>
          </a:xfrm>
        </p:spPr>
        <p:txBody>
          <a:bodyPr>
            <a:normAutofit fontScale="52500" lnSpcReduction="20000"/>
          </a:bodyPr>
          <a:lstStyle/>
          <a:p>
            <a:r>
              <a:rPr lang="en-US" altLang="zh-CN" dirty="0" smtClean="0"/>
              <a:t>$(function () {//$("#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");----&gt;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       </a:t>
            </a:r>
            <a:endParaRPr lang="zh-CN" altLang="en-US" dirty="0" smtClean="0"/>
          </a:p>
          <a:p>
            <a:r>
              <a:rPr lang="en-US" altLang="zh-CN" dirty="0" smtClean="0"/>
              <a:t>   $("#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").click(function () {</a:t>
            </a:r>
            <a:endParaRPr lang="en-US" altLang="zh-CN" dirty="0" smtClean="0"/>
          </a:p>
          <a:p>
            <a:r>
              <a:rPr lang="en-US" altLang="zh-CN" dirty="0" smtClean="0"/>
              <a:t>     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backgroundColor","yellow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   });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$("#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this.style.backgroundColor</a:t>
            </a:r>
            <a:r>
              <a:rPr lang="en-US" altLang="zh-CN" dirty="0" smtClean="0"/>
              <a:t>="red";</a:t>
            </a:r>
            <a:endParaRPr lang="en-US" altLang="zh-CN" dirty="0" smtClean="0"/>
          </a:p>
          <a:p>
            <a:r>
              <a:rPr lang="en-US" altLang="zh-CN" dirty="0" smtClean="0"/>
              <a:t>   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$("#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").get(0).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=function () {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this.style.backgroundColor</a:t>
            </a:r>
            <a:r>
              <a:rPr lang="en-US" altLang="zh-CN" dirty="0" smtClean="0"/>
              <a:t>="red";</a:t>
            </a:r>
            <a:endParaRPr lang="en-US" altLang="zh-CN" dirty="0" smtClean="0"/>
          </a:p>
          <a:p>
            <a:r>
              <a:rPr lang="en-US" altLang="zh-CN" dirty="0" smtClean="0"/>
              <a:t>   };</a:t>
            </a:r>
            <a:endParaRPr lang="en-US" altLang="zh-CN" dirty="0" smtClean="0"/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九、项目：开灯与关灯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6" y="1214422"/>
            <a:ext cx="8929718" cy="4911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思考过程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、操作对象（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操作方法（加载）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、操作对象（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操作方法（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当值为关灯时，</a:t>
            </a:r>
            <a:r>
              <a:rPr lang="zh-CN" altLang="en-US" b="1" dirty="0" smtClean="0">
                <a:solidFill>
                  <a:srgbClr val="0070C0"/>
                </a:solidFill>
              </a:rPr>
              <a:t>背景颜色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黑色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按钮的字</a:t>
            </a:r>
            <a:r>
              <a:rPr lang="zh-CN" altLang="en-US" dirty="0" smtClean="0"/>
              <a:t>变</a:t>
            </a:r>
            <a:r>
              <a:rPr lang="zh-CN" altLang="en-US" dirty="0" smtClean="0">
                <a:solidFill>
                  <a:srgbClr val="FF0000"/>
                </a:solidFill>
              </a:rPr>
              <a:t>开灯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当值为开灯时，</a:t>
            </a:r>
            <a:r>
              <a:rPr lang="zh-CN" altLang="en-US" b="1" dirty="0" smtClean="0">
                <a:solidFill>
                  <a:srgbClr val="0070C0"/>
                </a:solidFill>
              </a:rPr>
              <a:t>背景颜色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白色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按钮的字</a:t>
            </a:r>
            <a:r>
              <a:rPr lang="zh-CN" altLang="en-US" dirty="0" smtClean="0"/>
              <a:t>变</a:t>
            </a:r>
            <a:r>
              <a:rPr lang="zh-CN" altLang="en-US" dirty="0" smtClean="0">
                <a:solidFill>
                  <a:srgbClr val="FF0000"/>
                </a:solidFill>
              </a:rPr>
              <a:t>关灯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九、项目：开灯与关灯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window.onload</a:t>
            </a:r>
            <a:r>
              <a:rPr lang="en-US" altLang="zh-CN" b="1" dirty="0" smtClean="0">
                <a:solidFill>
                  <a:srgbClr val="FF0000"/>
                </a:solidFill>
              </a:rPr>
              <a:t>=function () {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en-US" altLang="zh-CN" b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altLang="zh-CN" b="1" dirty="0" smtClean="0">
                <a:solidFill>
                  <a:srgbClr val="002060"/>
                </a:solidFill>
              </a:rPr>
              <a:t>("</a:t>
            </a:r>
            <a:r>
              <a:rPr lang="en-US" altLang="zh-CN" b="1" dirty="0" err="1" smtClean="0">
                <a:solidFill>
                  <a:srgbClr val="002060"/>
                </a:solidFill>
              </a:rPr>
              <a:t>btn</a:t>
            </a:r>
            <a:r>
              <a:rPr lang="en-US" altLang="zh-CN" b="1" dirty="0" smtClean="0">
                <a:solidFill>
                  <a:srgbClr val="002060"/>
                </a:solidFill>
              </a:rPr>
              <a:t>").</a:t>
            </a:r>
            <a:r>
              <a:rPr lang="en-US" altLang="zh-CN" b="1" dirty="0" err="1" smtClean="0">
                <a:solidFill>
                  <a:srgbClr val="002060"/>
                </a:solidFill>
              </a:rPr>
              <a:t>onclick</a:t>
            </a:r>
            <a:r>
              <a:rPr lang="en-US" altLang="zh-CN" b="1" dirty="0" smtClean="0">
                <a:solidFill>
                  <a:srgbClr val="002060"/>
                </a:solidFill>
              </a:rPr>
              <a:t>=function () {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if(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</a:rPr>
              <a:t>this.value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=="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关灯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"){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　　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document.body.style.backgroundColor</a:t>
            </a:r>
            <a:r>
              <a:rPr lang="en-US" altLang="zh-CN" b="1" dirty="0" smtClean="0">
                <a:solidFill>
                  <a:srgbClr val="FF0000"/>
                </a:solidFill>
              </a:rPr>
              <a:t>="black";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　　</a:t>
            </a:r>
            <a:r>
              <a:rPr lang="en-US" altLang="zh-CN" dirty="0" err="1" smtClean="0"/>
              <a:t>this.value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开灯</a:t>
            </a:r>
            <a:r>
              <a:rPr lang="en-US" altLang="zh-CN" dirty="0" smtClean="0"/>
              <a:t>";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}else{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　　</a:t>
            </a:r>
            <a:r>
              <a:rPr lang="en-US" altLang="zh-CN" dirty="0" err="1" smtClean="0"/>
              <a:t>document.body.style.backgroundColor</a:t>
            </a:r>
            <a:r>
              <a:rPr lang="en-US" altLang="zh-CN" dirty="0" smtClean="0"/>
              <a:t>="white";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　　</a:t>
            </a:r>
            <a:r>
              <a:rPr lang="en-US" altLang="zh-CN" dirty="0" err="1" smtClean="0"/>
              <a:t>this.value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关灯</a:t>
            </a:r>
            <a:r>
              <a:rPr lang="en-US" altLang="zh-CN" dirty="0" smtClean="0"/>
              <a:t>";</a:t>
            </a:r>
            <a:endParaRPr lang="en-US" altLang="zh-CN" dirty="0" smtClean="0"/>
          </a:p>
          <a:p>
            <a:pPr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};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};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的本质</a:t>
            </a:r>
            <a:r>
              <a:rPr lang="en-US" altLang="zh-CN" dirty="0" smtClean="0"/>
              <a:t>——JavaScript</a:t>
            </a:r>
            <a:r>
              <a:rPr lang="zh-CN" altLang="en-US" dirty="0" smtClean="0"/>
              <a:t>框架库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框架库？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的缺点：每种控件操作方式不统一，不同浏览器要区别封装库，编写跨浏览器程序麻烦。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就是用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语法写的一些函数类，内部仍然是调用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实现的，所以并不是代替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的。使用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的代码，编写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的扩展插件仍需要用到</a:t>
            </a:r>
            <a:r>
              <a:rPr lang="en-US" altLang="zh-CN" dirty="0" smtClean="0"/>
              <a:t>Js</a:t>
            </a:r>
            <a:r>
              <a:rPr lang="zh-CN" altLang="en-US" dirty="0" smtClean="0"/>
              <a:t>技术，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本身就是一堆的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九、项目：开灯与关灯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$(function () {//</a:t>
            </a:r>
            <a:r>
              <a:rPr lang="zh-CN" altLang="en-US" b="1" dirty="0" smtClean="0">
                <a:solidFill>
                  <a:srgbClr val="FF0000"/>
                </a:solidFill>
              </a:rPr>
              <a:t>页面的加载事件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</a:t>
            </a:r>
            <a:r>
              <a:rPr lang="zh-CN" altLang="en-US" b="1" dirty="0" smtClean="0">
                <a:solidFill>
                  <a:srgbClr val="002060"/>
                </a:solidFill>
              </a:rPr>
              <a:t>　</a:t>
            </a:r>
            <a:r>
              <a:rPr lang="en-US" altLang="zh-CN" b="1" dirty="0" smtClean="0">
                <a:solidFill>
                  <a:srgbClr val="002060"/>
                </a:solidFill>
              </a:rPr>
              <a:t>$("#</a:t>
            </a:r>
            <a:r>
              <a:rPr lang="en-US" altLang="zh-CN" b="1" dirty="0" err="1" smtClean="0">
                <a:solidFill>
                  <a:srgbClr val="002060"/>
                </a:solidFill>
              </a:rPr>
              <a:t>btn</a:t>
            </a:r>
            <a:r>
              <a:rPr lang="en-US" altLang="zh-CN" b="1" dirty="0" smtClean="0">
                <a:solidFill>
                  <a:srgbClr val="002060"/>
                </a:solidFill>
              </a:rPr>
              <a:t>").click(function () {//</a:t>
            </a:r>
            <a:r>
              <a:rPr lang="zh-CN" altLang="en-US" b="1" dirty="0" smtClean="0">
                <a:solidFill>
                  <a:srgbClr val="002060"/>
                </a:solidFill>
              </a:rPr>
              <a:t>获取按钮</a:t>
            </a:r>
            <a:r>
              <a:rPr lang="en-US" altLang="zh-CN" b="1" dirty="0" smtClean="0">
                <a:solidFill>
                  <a:srgbClr val="002060"/>
                </a:solidFill>
              </a:rPr>
              <a:t>,</a:t>
            </a:r>
            <a:r>
              <a:rPr lang="zh-CN" altLang="en-US" b="1" dirty="0" smtClean="0">
                <a:solidFill>
                  <a:srgbClr val="002060"/>
                </a:solidFill>
              </a:rPr>
              <a:t>注册点击事件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//.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获取按钮的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属性的值；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("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");</a:t>
            </a:r>
            <a:r>
              <a:rPr lang="zh-CN" altLang="en-US" dirty="0" smtClean="0"/>
              <a:t>是设置按钮的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属性的值</a:t>
            </a: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if($(this).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()=="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关灯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"){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　　　</a:t>
            </a:r>
            <a:r>
              <a:rPr lang="en-US" altLang="zh-CN" dirty="0" smtClean="0"/>
              <a:t>$("body").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backgroundColor","black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　　　</a:t>
            </a:r>
            <a:r>
              <a:rPr lang="en-US" altLang="zh-CN" dirty="0" smtClean="0"/>
              <a:t>$(this).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("</a:t>
            </a:r>
            <a:r>
              <a:rPr lang="zh-CN" altLang="en-US" dirty="0" smtClean="0"/>
              <a:t>开灯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 }else{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　　　</a:t>
            </a:r>
            <a:r>
              <a:rPr lang="en-US" altLang="zh-CN" dirty="0" smtClean="0"/>
              <a:t>$("body").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backgroundColor","white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　　　</a:t>
            </a:r>
            <a:r>
              <a:rPr lang="en-US" altLang="zh-CN" dirty="0" smtClean="0"/>
              <a:t>$(this).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("</a:t>
            </a:r>
            <a:r>
              <a:rPr lang="zh-CN" altLang="en-US" dirty="0" smtClean="0"/>
              <a:t>关灯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　　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　　</a:t>
            </a:r>
            <a:r>
              <a:rPr lang="en-US" altLang="zh-CN" b="1" dirty="0" smtClean="0">
                <a:solidFill>
                  <a:srgbClr val="002060"/>
                </a:solidFill>
              </a:rPr>
              <a:t> });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});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九、项目：开灯与关灯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方法详解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获得文本的值：</a:t>
            </a:r>
            <a:r>
              <a:rPr lang="en-US" altLang="zh-CN" dirty="0" smtClean="0"/>
              <a:t>$(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设置文本的值：</a:t>
            </a:r>
            <a:r>
              <a:rPr lang="en-US" altLang="zh-CN" dirty="0" smtClean="0"/>
              <a:t> $(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zh-CN" altLang="en-US" dirty="0" smtClean="0"/>
              <a:t>要设置的值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使用函数设置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属性的值：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$(</a:t>
            </a:r>
            <a:r>
              <a:rPr lang="zh-CN" altLang="en-US" b="1" dirty="0" smtClean="0">
                <a:solidFill>
                  <a:srgbClr val="C00000"/>
                </a:solidFill>
              </a:rPr>
              <a:t>选择器</a:t>
            </a:r>
            <a:r>
              <a:rPr lang="en-US" altLang="zh-CN" b="1" dirty="0" smtClean="0">
                <a:solidFill>
                  <a:srgbClr val="C00000"/>
                </a:solidFill>
              </a:rPr>
              <a:t>).</a:t>
            </a:r>
            <a:r>
              <a:rPr lang="en-US" altLang="zh-CN" b="1" dirty="0" err="1" smtClean="0">
                <a:solidFill>
                  <a:srgbClr val="C00000"/>
                </a:solidFill>
              </a:rPr>
              <a:t>val</a:t>
            </a:r>
            <a:r>
              <a:rPr lang="en-US" altLang="zh-CN" b="1" dirty="0" smtClean="0">
                <a:solidFill>
                  <a:srgbClr val="C00000"/>
                </a:solidFill>
              </a:rPr>
              <a:t>(function(){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});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、阅读作业：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）各种情况的加载方法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互转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、要上交的作业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）开灯与关灯的项目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的本质</a:t>
            </a:r>
            <a:r>
              <a:rPr lang="en-US" altLang="zh-CN" dirty="0" smtClean="0"/>
              <a:t>——JavaScript</a:t>
            </a:r>
            <a:r>
              <a:rPr lang="zh-CN" altLang="en-US" dirty="0" smtClean="0"/>
              <a:t>框架库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库包含哪些内容：</a:t>
            </a:r>
            <a:endParaRPr lang="zh-CN" alt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HTML </a:t>
            </a:r>
            <a:r>
              <a:rPr lang="zh-CN" altLang="en-US" dirty="0" smtClean="0"/>
              <a:t>元素选取、</a:t>
            </a:r>
            <a:r>
              <a:rPr lang="en-US" dirty="0" smtClean="0"/>
              <a:t>HTML </a:t>
            </a:r>
            <a:r>
              <a:rPr lang="zh-CN" altLang="en-US" dirty="0" smtClean="0"/>
              <a:t>元素操作</a:t>
            </a:r>
            <a:endParaRPr lang="zh-CN" alt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CSS </a:t>
            </a:r>
            <a:r>
              <a:rPr lang="zh-CN" altLang="en-US" dirty="0" smtClean="0"/>
              <a:t>操作、</a:t>
            </a:r>
            <a:r>
              <a:rPr lang="en-US" dirty="0" smtClean="0"/>
              <a:t>HTML DOM </a:t>
            </a:r>
            <a:r>
              <a:rPr lang="zh-CN" altLang="en-US" dirty="0" smtClean="0"/>
              <a:t>遍历和修改</a:t>
            </a:r>
            <a:endParaRPr lang="zh-CN" alt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HTML </a:t>
            </a:r>
            <a:r>
              <a:rPr lang="zh-CN" altLang="en-US" dirty="0" smtClean="0"/>
              <a:t>事件函数</a:t>
            </a:r>
            <a:endParaRPr lang="zh-CN" alt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JavaScript </a:t>
            </a:r>
            <a:r>
              <a:rPr lang="zh-CN" altLang="en-US" dirty="0" smtClean="0"/>
              <a:t>特效和动画</a:t>
            </a:r>
            <a:endParaRPr lang="zh-CN" alt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AJAX</a:t>
            </a:r>
            <a:endParaRPr lang="en-US" dirty="0" smtClean="0"/>
          </a:p>
          <a:p>
            <a:pPr marL="850265" lvl="1" indent="-457200">
              <a:buFont typeface="+mj-ea"/>
              <a:buAutoNum type="circleNumDbPlain"/>
            </a:pPr>
            <a:r>
              <a:rPr lang="en-US" dirty="0" smtClean="0"/>
              <a:t>Utilities</a:t>
            </a:r>
            <a:endParaRPr lang="en-US" dirty="0" smtClean="0"/>
          </a:p>
          <a:p>
            <a:pPr marL="450215" indent="-457200"/>
            <a:r>
              <a:rPr lang="zh-CN" altLang="en-US" dirty="0" smtClean="0"/>
              <a:t>如果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无法实现的效果怎么办？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的本质</a:t>
            </a:r>
            <a:r>
              <a:rPr lang="en-US" altLang="zh-CN" dirty="0" smtClean="0"/>
              <a:t>——JavaScript</a:t>
            </a:r>
            <a:r>
              <a:rPr lang="zh-CN" altLang="en-US" dirty="0" smtClean="0"/>
              <a:t>框架库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写的少，做的多</a:t>
            </a:r>
            <a:r>
              <a:rPr lang="zh-CN" altLang="en-US" sz="1400" dirty="0" smtClean="0">
                <a:solidFill>
                  <a:srgbClr val="FF0000"/>
                </a:solidFill>
              </a:rPr>
              <a:t>（代码重复利用率高）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链式编程</a:t>
            </a:r>
            <a:r>
              <a:rPr lang="zh-CN" altLang="en-US" sz="1400" dirty="0" smtClean="0">
                <a:solidFill>
                  <a:srgbClr val="FF0000"/>
                </a:solidFill>
              </a:rPr>
              <a:t>（代码可读性高,多行代码合并一行，html(‘val’).text(‘val’).css()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隐式迭代</a:t>
            </a:r>
            <a:r>
              <a:rPr lang="zh-CN" altLang="en-US" sz="1400" dirty="0" smtClean="0">
                <a:solidFill>
                  <a:srgbClr val="FF0000"/>
                </a:solidFill>
              </a:rPr>
              <a:t>(用类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数组对象调用方法，$("ul li").addClass("test")，</a:t>
            </a:r>
            <a:r>
              <a:rPr lang="en-US" altLang="zh-CN" sz="1400" dirty="0" smtClean="0">
                <a:solidFill>
                  <a:srgbClr val="FF0000"/>
                </a:solidFill>
              </a:rPr>
              <a:t>for</a:t>
            </a:r>
            <a:r>
              <a:rPr lang="zh-CN" altLang="en-US" sz="1400" dirty="0" smtClean="0">
                <a:solidFill>
                  <a:srgbClr val="FF0000"/>
                </a:solidFill>
              </a:rPr>
              <a:t>即是显性</a:t>
            </a:r>
            <a:r>
              <a:rPr lang="zh-CN" altLang="en-US" sz="1400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pPr lvl="1" algn="l">
              <a:buClrTx/>
              <a:buSzTx/>
            </a:pPr>
            <a:r>
              <a:rPr lang="zh-CN" altLang="en-US" dirty="0" smtClean="0"/>
              <a:t>可以解决兼容性的问题</a:t>
            </a:r>
            <a:r>
              <a:rPr lang="zh-CN" altLang="en-US" sz="1400" dirty="0" smtClean="0">
                <a:solidFill>
                  <a:srgbClr val="FF0000"/>
                </a:solidFill>
                <a:sym typeface="+mn-ea"/>
              </a:rPr>
              <a:t>（统一控件操作方式</a:t>
            </a:r>
            <a:r>
              <a:rPr lang="zh-CN" altLang="en-US" sz="1400" dirty="0" smtClean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、打开网站</a:t>
            </a:r>
            <a:r>
              <a:rPr lang="en-US" altLang="zh-CN" dirty="0" smtClean="0"/>
              <a:t>Jquery.com</a:t>
            </a:r>
            <a:r>
              <a:rPr lang="zh-CN" altLang="en-US" dirty="0" smtClean="0"/>
              <a:t>点击下载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快速下载</a:t>
            </a:r>
            <a:r>
              <a:rPr lang="en-US" altLang="zh-CN" sz="2000" dirty="0" smtClean="0">
                <a:solidFill>
                  <a:srgbClr val="FF0000"/>
                </a:solidFill>
              </a:rPr>
              <a:t>jQuery</a:t>
            </a:r>
            <a:r>
              <a:rPr lang="zh-CN" altLang="en-US" sz="2000" dirty="0" smtClean="0">
                <a:solidFill>
                  <a:srgbClr val="FF0000"/>
                </a:solidFill>
              </a:rPr>
              <a:t>版本：http://www.jq22.com/jquery-info122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2428868"/>
            <a:ext cx="4775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、查看支持的浏览器软件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IE8</a:t>
            </a:r>
            <a:r>
              <a:rPr lang="zh-CN" altLang="en-US" dirty="0" smtClean="0">
                <a:solidFill>
                  <a:srgbClr val="FF0000"/>
                </a:solidFill>
              </a:rPr>
              <a:t>是不支持的？？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071810"/>
            <a:ext cx="2336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143116"/>
            <a:ext cx="432991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、安装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把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放入到你的文件夹当中（一般在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文件夹当中）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&lt;head&gt;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jquery3-2-1.js"&gt;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&lt;/head&gt;</a:t>
            </a:r>
            <a:endParaRPr 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5948</Words>
  <Application>WPS 演示</Application>
  <PresentationFormat>全屏显示(4:3)</PresentationFormat>
  <Paragraphs>390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Times New Roman</vt:lpstr>
      <vt:lpstr>Office 主题</vt:lpstr>
      <vt:lpstr>1_Office 主题</vt:lpstr>
      <vt:lpstr>JQuery框架的使用</vt:lpstr>
      <vt:lpstr>前言：学习代码的好习惯</vt:lpstr>
      <vt:lpstr>前言：推荐网站</vt:lpstr>
      <vt:lpstr>一、JQuery的本质——JavaScript框架库</vt:lpstr>
      <vt:lpstr>一、JQuery的本质——JavaScript框架库</vt:lpstr>
      <vt:lpstr>一、JQuery的本质——JavaScript框架库</vt:lpstr>
      <vt:lpstr>二、Jquery下载安装</vt:lpstr>
      <vt:lpstr>二、Jquery下载安装</vt:lpstr>
      <vt:lpstr>二、Jquery下载安装</vt:lpstr>
      <vt:lpstr>三、Jquery与JavaScript的大PK</vt:lpstr>
      <vt:lpstr>三、Jquery与JavaScript的大PK</vt:lpstr>
      <vt:lpstr>三、Jquery与JavaScript的大PK</vt:lpstr>
      <vt:lpstr>四、Jquery顶级对象</vt:lpstr>
      <vt:lpstr>四、Jquery顶级对象</vt:lpstr>
      <vt:lpstr>四、Jquery顶级对象</vt:lpstr>
      <vt:lpstr>五、页面加载事件</vt:lpstr>
      <vt:lpstr>五、页面加载事件</vt:lpstr>
      <vt:lpstr>五、页面加载事件</vt:lpstr>
      <vt:lpstr>五、页面加载事件</vt:lpstr>
      <vt:lpstr>五、页面加载事件</vt:lpstr>
      <vt:lpstr>五、页面加载事件</vt:lpstr>
      <vt:lpstr>五、页面加载事件</vt:lpstr>
      <vt:lpstr>六、注意事项</vt:lpstr>
      <vt:lpstr>总结：</vt:lpstr>
      <vt:lpstr>总结：</vt:lpstr>
      <vt:lpstr>JQuery框架的使用</vt:lpstr>
      <vt:lpstr>复习：</vt:lpstr>
      <vt:lpstr>目标：</vt:lpstr>
      <vt:lpstr>七、Jquery基本语法</vt:lpstr>
      <vt:lpstr>七、Jquery基本语法</vt:lpstr>
      <vt:lpstr>八、DOM与Jquery互转</vt:lpstr>
      <vt:lpstr>1、使用JS的Dom操作</vt:lpstr>
      <vt:lpstr>2、转JQuery</vt:lpstr>
      <vt:lpstr>3、JQuery转DOM-1</vt:lpstr>
      <vt:lpstr>3、JQuery转DOM-2</vt:lpstr>
      <vt:lpstr>3、JQuery转DOM-3</vt:lpstr>
      <vt:lpstr>3、JQuery转DOM-4</vt:lpstr>
      <vt:lpstr>九、项目：开灯与关灯</vt:lpstr>
      <vt:lpstr>九、项目：开灯与关灯</vt:lpstr>
      <vt:lpstr>九、项目：开灯与关灯</vt:lpstr>
      <vt:lpstr>九、项目：开灯与关灯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81</cp:revision>
  <dcterms:created xsi:type="dcterms:W3CDTF">2019-03-26T07:24:00Z</dcterms:created>
  <dcterms:modified xsi:type="dcterms:W3CDTF">2020-02-13T09:33:51Z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