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0"/>
  </p:notesMasterIdLst>
  <p:handoutMasterIdLst>
    <p:handoutMasterId r:id="rId51"/>
  </p:handoutMasterIdLst>
  <p:sldIdLst>
    <p:sldId id="290" r:id="rId4"/>
    <p:sldId id="292" r:id="rId5"/>
    <p:sldId id="293" r:id="rId6"/>
    <p:sldId id="295" r:id="rId7"/>
    <p:sldId id="297" r:id="rId8"/>
    <p:sldId id="298" r:id="rId9"/>
    <p:sldId id="354" r:id="rId10"/>
    <p:sldId id="355" r:id="rId11"/>
    <p:sldId id="299" r:id="rId12"/>
    <p:sldId id="319" r:id="rId13"/>
    <p:sldId id="320" r:id="rId14"/>
    <p:sldId id="321" r:id="rId15"/>
    <p:sldId id="322" r:id="rId16"/>
    <p:sldId id="356" r:id="rId17"/>
    <p:sldId id="302" r:id="rId18"/>
    <p:sldId id="303" r:id="rId19"/>
    <p:sldId id="357" r:id="rId20"/>
    <p:sldId id="304" r:id="rId21"/>
    <p:sldId id="305" r:id="rId22"/>
    <p:sldId id="306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58" r:id="rId46"/>
    <p:sldId id="338" r:id="rId47"/>
    <p:sldId id="339" r:id="rId48"/>
    <p:sldId id="340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F3FF"/>
    <a:srgbClr val="9B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9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C44AF-646F-44AA-96DF-D188452306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08870-D71B-4C24-911A-CAD53A9635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46434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Picture 2" descr="C:\Users\lenvon\Desktop\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5072074"/>
            <a:ext cx="5880101" cy="838200"/>
          </a:xfrm>
          <a:prstGeom prst="rect">
            <a:avLst/>
          </a:prstGeom>
          <a:noFill/>
        </p:spPr>
      </p:pic>
      <p:sp>
        <p:nvSpPr>
          <p:cNvPr id="10" name="剪去同侧角的矩形 9"/>
          <p:cNvSpPr/>
          <p:nvPr userDrawn="1"/>
        </p:nvSpPr>
        <p:spPr>
          <a:xfrm flipV="1">
            <a:off x="1214414" y="0"/>
            <a:ext cx="6643734" cy="1143008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JQUERY</a:t>
            </a:r>
            <a:endParaRPr lang="zh-CN" alt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689047" y="142852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江西工业贸易职业技术学院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软件技术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前端方向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2" name="Picture 3" descr="C:\Users\lenvon\Desktop\timg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494934" y="142852"/>
            <a:ext cx="879325" cy="857232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030413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3600448"/>
            <a:ext cx="6400800" cy="685808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46434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Picture 2" descr="C:\Users\lenvon\Desktop\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5072074"/>
            <a:ext cx="5880101" cy="838200"/>
          </a:xfrm>
          <a:prstGeom prst="rect">
            <a:avLst/>
          </a:prstGeom>
          <a:noFill/>
        </p:spPr>
      </p:pic>
      <p:sp>
        <p:nvSpPr>
          <p:cNvPr id="10" name="剪去同侧角的矩形 9"/>
          <p:cNvSpPr/>
          <p:nvPr userDrawn="1"/>
        </p:nvSpPr>
        <p:spPr>
          <a:xfrm flipV="1">
            <a:off x="1214414" y="0"/>
            <a:ext cx="6643734" cy="1143008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JQUERY</a:t>
            </a:r>
            <a:endParaRPr lang="zh-CN" alt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689047" y="142852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江西工业贸易职业技术学院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软件技术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前端方向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2" name="Picture 3" descr="C:\Users\lenvon\Desktop\timg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494934" y="142852"/>
            <a:ext cx="879325" cy="857232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030413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3600448"/>
            <a:ext cx="6400800" cy="685808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429396"/>
            <a:ext cx="5929322" cy="4286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929322" y="6429396"/>
            <a:ext cx="3214678" cy="4286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讲解人：饶</a:t>
            </a:r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90" y="-24"/>
            <a:ext cx="8586790" cy="1000132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1"/>
            <a:ext cx="214282" cy="57148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571480"/>
            <a:ext cx="214282" cy="4286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429396"/>
            <a:ext cx="5929322" cy="4286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929322" y="6429396"/>
            <a:ext cx="3214678" cy="4286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讲解人：饶</a:t>
            </a:r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90" y="-24"/>
            <a:ext cx="8586790" cy="1000132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1"/>
            <a:ext cx="214282" cy="57148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571480"/>
            <a:ext cx="214282" cy="4286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7144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4800" dirty="0" err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JQuery</a:t>
            </a:r>
            <a:r>
              <a:rPr lang="zh-CN" altLang="en-US" sz="4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框架的使用</a:t>
            </a:r>
            <a:endParaRPr lang="zh-CN" altLang="en-US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357290" y="3357562"/>
            <a:ext cx="6400800" cy="128588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第二课 </a:t>
            </a:r>
            <a:r>
              <a:rPr lang="en-US" altLang="zh-CN" sz="3200" dirty="0" err="1" smtClean="0"/>
              <a:t>JQuery</a:t>
            </a:r>
            <a:r>
              <a:rPr lang="zh-CN" altLang="en-US" sz="3200" dirty="0" smtClean="0"/>
              <a:t>的选择器</a:t>
            </a:r>
            <a:endParaRPr lang="en-US" altLang="zh-CN" sz="3200" dirty="0" smtClean="0"/>
          </a:p>
          <a:p>
            <a:r>
              <a:rPr lang="zh-CN" altLang="en-US" sz="3200" dirty="0" smtClean="0"/>
              <a:t>（课程重点</a:t>
            </a:r>
            <a:r>
              <a:rPr lang="zh-CN" altLang="en-US" sz="3200" dirty="0" smtClean="0"/>
              <a:t>）第一次课</a:t>
            </a:r>
            <a:endParaRPr lang="zh-CN" altLang="en-US" sz="3200" dirty="0"/>
          </a:p>
        </p:txBody>
      </p:sp>
      <p:pic>
        <p:nvPicPr>
          <p:cNvPr id="1026" name="Picture 2" descr="C:\Users\lenvon\Desktop\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14480" y="5072074"/>
            <a:ext cx="5880101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四、项目：下拉菜单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、分析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en-US" altLang="zh-CN" dirty="0" smtClean="0"/>
              <a:t>HTML</a:t>
            </a:r>
            <a:r>
              <a:rPr lang="zh-CN" altLang="en-US" dirty="0" smtClean="0"/>
              <a:t>端分析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en-US" altLang="zh-CN" dirty="0" smtClean="0"/>
              <a:t>CSS</a:t>
            </a:r>
            <a:r>
              <a:rPr lang="zh-CN" altLang="en-US" dirty="0" smtClean="0"/>
              <a:t>效果分析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en-US" altLang="zh-CN" dirty="0" err="1" smtClean="0"/>
              <a:t>JQuery</a:t>
            </a:r>
            <a:r>
              <a:rPr lang="zh-CN" altLang="en-US" dirty="0" smtClean="0"/>
              <a:t>效果分析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四、项目：下拉菜单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6143644"/>
          </a:xfrm>
        </p:spPr>
        <p:txBody>
          <a:bodyPr>
            <a:normAutofit fontScale="30000"/>
          </a:bodyPr>
          <a:lstStyle/>
          <a:p>
            <a:r>
              <a:rPr lang="en-US" altLang="zh-CN" sz="5300" dirty="0" smtClean="0"/>
              <a:t>2</a:t>
            </a:r>
            <a:r>
              <a:rPr lang="zh-CN" altLang="en-US" sz="5300" dirty="0" smtClean="0"/>
              <a:t>、</a:t>
            </a:r>
            <a:r>
              <a:rPr lang="en-US" altLang="zh-CN" sz="5300" dirty="0" smtClean="0"/>
              <a:t>HTML</a:t>
            </a:r>
            <a:r>
              <a:rPr lang="zh-CN" altLang="en-US" sz="5300" dirty="0" smtClean="0"/>
              <a:t>端搭建</a:t>
            </a:r>
            <a:endParaRPr lang="en-US" altLang="zh-CN" sz="5300" dirty="0" smtClean="0"/>
          </a:p>
          <a:p>
            <a:pPr>
              <a:buNone/>
            </a:pPr>
            <a:r>
              <a:rPr lang="en-US" altLang="zh-CN" sz="4700" dirty="0" smtClean="0"/>
              <a:t>&lt;div class="header"&gt;</a:t>
            </a:r>
            <a:endParaRPr lang="en-US" altLang="zh-CN" sz="4700" dirty="0" smtClean="0"/>
          </a:p>
          <a:p>
            <a:pPr>
              <a:buNone/>
            </a:pPr>
            <a:r>
              <a:rPr lang="en-US" altLang="zh-CN" sz="4700" dirty="0" smtClean="0"/>
              <a:t>  &lt;ul&gt;</a:t>
            </a:r>
            <a:endParaRPr lang="en-US" altLang="zh-CN" sz="4700" dirty="0" smtClean="0"/>
          </a:p>
          <a:p>
            <a:pPr>
              <a:buNone/>
            </a:pPr>
            <a:r>
              <a:rPr lang="en-US" altLang="zh-CN" sz="4700" dirty="0" smtClean="0"/>
              <a:t>	&lt;li&gt;&lt;a href="#"&gt;首页&lt;/a&gt;&lt;/li&gt;</a:t>
            </a:r>
            <a:endParaRPr lang="en-US" altLang="zh-CN" sz="4700" dirty="0" smtClean="0"/>
          </a:p>
          <a:p>
            <a:pPr>
              <a:buNone/>
            </a:pPr>
            <a:r>
              <a:rPr lang="en-US" altLang="zh-CN" sz="4700" dirty="0" smtClean="0"/>
              <a:t>    &lt;li&gt;</a:t>
            </a:r>
            <a:endParaRPr lang="en-US" altLang="zh-CN" sz="4700" dirty="0" smtClean="0"/>
          </a:p>
          <a:p>
            <a:pPr>
              <a:buNone/>
            </a:pPr>
            <a:r>
              <a:rPr lang="en-US" altLang="zh-CN" sz="4700" dirty="0" smtClean="0"/>
              <a:t>    	&lt;a href="#"&gt;专业介绍&lt;/a&gt;</a:t>
            </a:r>
            <a:endParaRPr lang="en-US" altLang="zh-CN" sz="4700" dirty="0" smtClean="0"/>
          </a:p>
          <a:p>
            <a:pPr>
              <a:buNone/>
            </a:pPr>
            <a:r>
              <a:rPr lang="en-US" altLang="zh-CN" sz="4700" dirty="0" smtClean="0"/>
              <a:t>        &lt;ul&gt;</a:t>
            </a:r>
            <a:endParaRPr lang="en-US" altLang="zh-CN" sz="4700" dirty="0" smtClean="0"/>
          </a:p>
          <a:p>
            <a:pPr>
              <a:buNone/>
            </a:pPr>
            <a:r>
              <a:rPr lang="en-US" altLang="zh-CN" sz="4700" dirty="0" smtClean="0"/>
              <a:t>        	&lt;li&gt;&lt;a href="#"&gt;软件技术专业&lt;/a&gt;&lt;/li&gt;</a:t>
            </a:r>
            <a:endParaRPr lang="en-US" altLang="zh-CN" sz="4700" dirty="0" smtClean="0"/>
          </a:p>
          <a:p>
            <a:pPr>
              <a:buNone/>
            </a:pPr>
            <a:r>
              <a:rPr lang="en-US" altLang="zh-CN" sz="4700" dirty="0" smtClean="0"/>
              <a:t>            &lt;li&gt;&lt;a href="#"&gt;计算机网络专业&lt;/a&gt;&lt;/li&gt;</a:t>
            </a:r>
            <a:endParaRPr lang="en-US" altLang="zh-CN" sz="4700" dirty="0" smtClean="0"/>
          </a:p>
          <a:p>
            <a:pPr>
              <a:buNone/>
            </a:pPr>
            <a:r>
              <a:rPr lang="en-US" altLang="zh-CN" sz="4700" dirty="0" smtClean="0"/>
              <a:t>            &lt;li&gt;&lt;a href="#"&gt;电子商务专业&lt;/a&gt;&lt;/li&gt;</a:t>
            </a:r>
            <a:endParaRPr lang="en-US" altLang="zh-CN" sz="4700" dirty="0" smtClean="0"/>
          </a:p>
          <a:p>
            <a:pPr>
              <a:buNone/>
            </a:pPr>
            <a:r>
              <a:rPr lang="en-US" altLang="zh-CN" sz="4700" dirty="0" smtClean="0"/>
              <a:t>            &lt;li&gt;&lt;a href="#"&gt;物联网技术专业&lt;/a&gt;&lt;/li&gt;</a:t>
            </a:r>
            <a:endParaRPr lang="en-US" altLang="zh-CN" sz="4700" dirty="0" smtClean="0"/>
          </a:p>
          <a:p>
            <a:pPr>
              <a:buNone/>
            </a:pPr>
            <a:r>
              <a:rPr lang="en-US" altLang="zh-CN" sz="4700" dirty="0" smtClean="0"/>
              <a:t>        &lt;/ul&gt;</a:t>
            </a:r>
            <a:endParaRPr lang="en-US" altLang="zh-CN" sz="4700" dirty="0" smtClean="0"/>
          </a:p>
          <a:p>
            <a:pPr>
              <a:buNone/>
            </a:pPr>
            <a:r>
              <a:rPr lang="en-US" altLang="zh-CN" sz="4700" dirty="0" smtClean="0"/>
              <a:t>    &lt;/li&gt;</a:t>
            </a:r>
            <a:endParaRPr lang="en-US" altLang="zh-CN" sz="4700" dirty="0" smtClean="0"/>
          </a:p>
          <a:p>
            <a:pPr>
              <a:buNone/>
            </a:pPr>
            <a:r>
              <a:rPr lang="en-US" altLang="zh-CN" sz="4700" dirty="0" smtClean="0"/>
              <a:t>   &lt;/ul&gt;</a:t>
            </a:r>
            <a:endParaRPr lang="en-US" altLang="zh-CN" sz="4700" dirty="0" smtClean="0"/>
          </a:p>
          <a:p>
            <a:pPr>
              <a:buNone/>
            </a:pPr>
            <a:r>
              <a:rPr lang="en-US" altLang="zh-CN" sz="4700" dirty="0" smtClean="0"/>
              <a:t>&lt;/div&gt;</a:t>
            </a:r>
            <a:endParaRPr lang="en-US" altLang="zh-CN" sz="4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四、项目：下拉菜单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6143644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r>
              <a:rPr lang="en-US" altLang="zh-CN" dirty="0" smtClean="0"/>
              <a:t>*{ margin:0; padding:0}</a:t>
            </a:r>
            <a:endParaRPr lang="en-US" altLang="zh-CN" dirty="0" smtClean="0"/>
          </a:p>
          <a:p>
            <a:r>
              <a:rPr lang="en-US" altLang="zh-CN" dirty="0" err="1" smtClean="0"/>
              <a:t>ul</a:t>
            </a:r>
            <a:r>
              <a:rPr lang="en-US" altLang="zh-CN" dirty="0" smtClean="0"/>
              <a:t>	{ list-</a:t>
            </a:r>
            <a:r>
              <a:rPr lang="en-US" altLang="zh-CN" dirty="0" err="1" smtClean="0"/>
              <a:t>style:none</a:t>
            </a:r>
            <a:r>
              <a:rPr lang="en-US" altLang="zh-CN" dirty="0" smtClean="0"/>
              <a:t>;}</a:t>
            </a:r>
            <a:endParaRPr lang="en-US" altLang="zh-CN" dirty="0" smtClean="0"/>
          </a:p>
          <a:p>
            <a:r>
              <a:rPr lang="en-US" altLang="zh-CN" dirty="0" smtClean="0"/>
              <a:t>.header { width:1200px; height:40px; line-height:40px; margin:0 auto; background-color:#09C}</a:t>
            </a:r>
            <a:endParaRPr lang="en-US" altLang="zh-CN" dirty="0" smtClean="0"/>
          </a:p>
          <a:p>
            <a:r>
              <a:rPr lang="en-US" altLang="zh-CN" dirty="0" smtClean="0"/>
              <a:t>.header 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{ background-color:#09C}</a:t>
            </a:r>
            <a:endParaRPr lang="en-US" altLang="zh-CN" dirty="0" smtClean="0"/>
          </a:p>
          <a:p>
            <a:r>
              <a:rPr lang="en-US" altLang="zh-CN" dirty="0" smtClean="0"/>
              <a:t>.header &gt;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 &gt;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{ </a:t>
            </a:r>
            <a:r>
              <a:rPr lang="en-US" altLang="zh-CN" dirty="0" err="1" smtClean="0"/>
              <a:t>float:left</a:t>
            </a:r>
            <a:r>
              <a:rPr lang="en-US" altLang="zh-CN" dirty="0" smtClean="0"/>
              <a:t>; margin-left:40px; width:160px; position: relative;}</a:t>
            </a:r>
            <a:endParaRPr lang="en-US" altLang="zh-CN" dirty="0" smtClean="0"/>
          </a:p>
          <a:p>
            <a:r>
              <a:rPr lang="en-US" altLang="zh-CN" dirty="0" smtClean="0"/>
              <a:t>.header a { display: block; height: 40px;       width: 100px;text-decoration: none; color: #</a:t>
            </a:r>
            <a:r>
              <a:rPr lang="en-US" altLang="zh-CN" dirty="0" err="1" smtClean="0"/>
              <a:t>fff</a:t>
            </a:r>
            <a:r>
              <a:rPr lang="en-US" altLang="zh-CN" dirty="0" smtClean="0"/>
              <a:t>; line-height: 40px; text-align: center; }</a:t>
            </a:r>
            <a:endParaRPr lang="en-US" altLang="zh-CN" dirty="0" smtClean="0"/>
          </a:p>
          <a:p>
            <a:r>
              <a:rPr lang="en-US" altLang="zh-CN" dirty="0" smtClean="0"/>
              <a:t>.header 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 { position: absolute;  top: 30px;</a:t>
            </a:r>
            <a:endParaRPr lang="en-US" altLang="zh-CN" dirty="0" smtClean="0"/>
          </a:p>
          <a:p>
            <a:r>
              <a:rPr lang="en-US" altLang="zh-CN" dirty="0" smtClean="0"/>
              <a:t> display: none;}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四、项目：下拉菜单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6143644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r>
              <a:rPr lang="en-US" altLang="zh-CN" dirty="0" smtClean="0"/>
              <a:t>$(function(){</a:t>
            </a:r>
            <a:endParaRPr lang="en-US" altLang="zh-CN" dirty="0" smtClean="0"/>
          </a:p>
          <a:p>
            <a:r>
              <a:rPr lang="en-US" altLang="zh-CN" dirty="0" smtClean="0"/>
              <a:t>	$(".header&gt;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").</a:t>
            </a:r>
            <a:r>
              <a:rPr lang="en-US" altLang="zh-CN" dirty="0" err="1" smtClean="0"/>
              <a:t>mouseover</a:t>
            </a:r>
            <a:r>
              <a:rPr lang="en-US" altLang="zh-CN" dirty="0" smtClean="0"/>
              <a:t>(function (){</a:t>
            </a:r>
            <a:endParaRPr lang="en-US" altLang="zh-CN" dirty="0" smtClean="0"/>
          </a:p>
          <a:p>
            <a:r>
              <a:rPr lang="en-US" altLang="zh-CN" dirty="0" smtClean="0"/>
              <a:t>		$(this).children("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").show();</a:t>
            </a:r>
            <a:endParaRPr lang="en-US" altLang="zh-CN" dirty="0" smtClean="0"/>
          </a:p>
          <a:p>
            <a:r>
              <a:rPr lang="en-US" altLang="zh-CN" dirty="0" smtClean="0"/>
              <a:t>		});</a:t>
            </a:r>
            <a:endParaRPr lang="en-US" altLang="zh-CN" dirty="0" smtClean="0"/>
          </a:p>
          <a:p>
            <a:r>
              <a:rPr lang="en-US" altLang="zh-CN" dirty="0" smtClean="0"/>
              <a:t>	$(".header&gt;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").</a:t>
            </a:r>
            <a:r>
              <a:rPr lang="en-US" altLang="zh-CN" dirty="0" err="1" smtClean="0"/>
              <a:t>mouseout</a:t>
            </a:r>
            <a:r>
              <a:rPr lang="en-US" altLang="zh-CN" dirty="0" smtClean="0"/>
              <a:t>(function (){</a:t>
            </a:r>
            <a:endParaRPr lang="en-US" altLang="zh-CN" dirty="0" smtClean="0"/>
          </a:p>
          <a:p>
            <a:r>
              <a:rPr lang="en-US" altLang="zh-CN" dirty="0" smtClean="0"/>
              <a:t>		$(this).children("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").hide();</a:t>
            </a:r>
            <a:endParaRPr lang="en-US" altLang="zh-CN" dirty="0" smtClean="0"/>
          </a:p>
          <a:p>
            <a:r>
              <a:rPr lang="en-US" altLang="zh-CN" dirty="0" smtClean="0"/>
              <a:t>		});</a:t>
            </a:r>
            <a:endParaRPr lang="en-US" altLang="zh-CN" dirty="0" smtClean="0"/>
          </a:p>
          <a:p>
            <a:r>
              <a:rPr lang="en-US" altLang="zh-CN" dirty="0" smtClean="0"/>
              <a:t>	});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四、项目：下拉菜单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614364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小知识》》</a:t>
            </a:r>
            <a:r>
              <a:rPr lang="zh-CN" altLang="en-US" sz="2000" dirty="0" smtClean="0"/>
              <a:t>JS鼠标移入移出</a:t>
            </a:r>
            <a:r>
              <a:rPr lang="zh-CN" altLang="en-US" sz="2000" dirty="0" smtClean="0"/>
              <a:t>事件mouseover ,mouseout ,mouseenter,mouseleave的区别？？</a:t>
            </a:r>
            <a:endParaRPr lang="zh-CN" altLang="en-US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040" y="1945005"/>
            <a:ext cx="7984490" cy="14376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70" y="3382645"/>
            <a:ext cx="7998460" cy="14370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35" y="4510405"/>
            <a:ext cx="2994660" cy="18180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7144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4800" dirty="0" err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JQuery</a:t>
            </a:r>
            <a:r>
              <a:rPr lang="zh-CN" altLang="en-US" sz="4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框架的使用</a:t>
            </a:r>
            <a:endParaRPr lang="zh-CN" altLang="en-US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357290" y="3357562"/>
            <a:ext cx="6400800" cy="128588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第二课 </a:t>
            </a:r>
            <a:r>
              <a:rPr lang="en-US" altLang="zh-CN" sz="3200" dirty="0" err="1" smtClean="0"/>
              <a:t>JQuery</a:t>
            </a:r>
            <a:r>
              <a:rPr lang="zh-CN" altLang="en-US" sz="3200" dirty="0" smtClean="0"/>
              <a:t>的选择器</a:t>
            </a:r>
            <a:r>
              <a:rPr lang="en-US" altLang="zh-CN" sz="3200" dirty="0" smtClean="0"/>
              <a:t>1</a:t>
            </a:r>
            <a:endParaRPr lang="en-US" altLang="zh-CN" sz="3200" dirty="0" smtClean="0"/>
          </a:p>
          <a:p>
            <a:r>
              <a:rPr lang="zh-CN" altLang="en-US" sz="3200" dirty="0" smtClean="0"/>
              <a:t>（课程重点）</a:t>
            </a:r>
            <a:endParaRPr lang="zh-CN" altLang="en-US" sz="3200" dirty="0"/>
          </a:p>
        </p:txBody>
      </p:sp>
      <p:pic>
        <p:nvPicPr>
          <p:cNvPr id="1026" name="Picture 2" descr="C:\Users\lenvon\Desktop\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14480" y="5072074"/>
            <a:ext cx="5880101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简述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转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的方法。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$(Dom</a:t>
            </a:r>
            <a:r>
              <a:rPr lang="zh-CN" altLang="en-US" dirty="0" smtClean="0"/>
              <a:t>的变量）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简述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转</a:t>
            </a:r>
            <a:r>
              <a:rPr lang="en-US" altLang="zh-CN" dirty="0" smtClean="0"/>
              <a:t>DOM</a:t>
            </a:r>
            <a:r>
              <a:rPr lang="zh-CN" altLang="en-US" dirty="0" smtClean="0"/>
              <a:t>的方法。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en-US" altLang="zh-CN" dirty="0" smtClean="0"/>
              <a:t>$("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"</a:t>
            </a:r>
            <a:r>
              <a:rPr lang="en-US" altLang="zh-CN" dirty="0" smtClean="0"/>
              <a:t>).get(0)</a:t>
            </a:r>
            <a:endParaRPr lang="en-US" altLang="zh-CN" dirty="0" smtClean="0"/>
          </a:p>
          <a:p>
            <a:pPr marL="914400" lvl="1" indent="-514350">
              <a:buFont typeface="+mj-lt"/>
              <a:buAutoNum type="circleNumDbPlain"/>
            </a:pPr>
            <a:r>
              <a:rPr lang="en-US" altLang="zh-CN" dirty="0" smtClean="0"/>
              <a:t>$("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"</a:t>
            </a:r>
            <a:r>
              <a:rPr lang="en-US" altLang="zh-CN" dirty="0" smtClean="0"/>
              <a:t>)[0]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简述</a:t>
            </a:r>
            <a:r>
              <a:rPr lang="en-US" altLang="zh-CN" dirty="0" smtClean="0"/>
              <a:t>Val()</a:t>
            </a:r>
            <a:r>
              <a:rPr lang="zh-CN" altLang="en-US" dirty="0" smtClean="0"/>
              <a:t>的用法。与</a:t>
            </a:r>
            <a:r>
              <a:rPr lang="en-US" altLang="zh-CN" dirty="0" smtClean="0"/>
              <a:t>Text(),html()</a:t>
            </a:r>
            <a:r>
              <a:rPr lang="zh-CN" altLang="en-US" dirty="0" smtClean="0"/>
              <a:t>区别？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请按要求选择相应的对象。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+mj-lt"/>
              <a:buNone/>
            </a:pPr>
            <a:r>
              <a:rPr lang="en-US" altLang="zh-CN" dirty="0" smtClean="0"/>
              <a:t> Val()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Text(),html()</a:t>
            </a:r>
            <a:r>
              <a:rPr lang="zh-CN" altLang="en-US" dirty="0" smtClean="0"/>
              <a:t>区别？</a:t>
            </a:r>
            <a:r>
              <a:rPr lang="en-US" altLang="zh-CN" sz="2800" u="sng" dirty="0" smtClean="0">
                <a:solidFill>
                  <a:srgbClr val="FF0000"/>
                </a:solidFill>
              </a:rPr>
              <a:t>demo0203</a:t>
            </a:r>
            <a:endParaRPr lang="en-US" altLang="zh-CN" dirty="0" smtClean="0"/>
          </a:p>
          <a:p>
            <a:pPr marL="0" indent="0">
              <a:buFont typeface="+mj-lt"/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125" y="2209165"/>
            <a:ext cx="7086600" cy="30403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我们接触的方法</a:t>
            </a:r>
            <a:endParaRPr lang="en-US" altLang="zh-CN" dirty="0" smtClean="0"/>
          </a:p>
          <a:p>
            <a:pPr marL="914400" lvl="1" indent="-514350"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val(),text(),css()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我们第一次看到的概念</a:t>
            </a:r>
            <a:endParaRPr lang="en-US" altLang="zh-CN" dirty="0" smtClean="0"/>
          </a:p>
          <a:p>
            <a:pPr marL="914400" lvl="1" indent="-514350">
              <a:buNone/>
            </a:pPr>
            <a:r>
              <a:rPr lang="zh-CN" altLang="en-US" dirty="0" smtClean="0"/>
              <a:t>链式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000108"/>
            <a:ext cx="8501122" cy="5286412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基本知识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>
                <a:solidFill>
                  <a:srgbClr val="FF0000"/>
                </a:solidFill>
              </a:rPr>
              <a:t>理解</a:t>
            </a:r>
            <a:r>
              <a:rPr lang="en-US" altLang="zh-CN" dirty="0" err="1" smtClean="0">
                <a:solidFill>
                  <a:srgbClr val="FF0000"/>
                </a:solidFill>
              </a:rPr>
              <a:t>JQuery</a:t>
            </a:r>
            <a:r>
              <a:rPr lang="zh-CN" altLang="en-US" dirty="0" smtClean="0">
                <a:solidFill>
                  <a:srgbClr val="FF0000"/>
                </a:solidFill>
              </a:rPr>
              <a:t>当中的基本选择器（已经完成）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>
                <a:solidFill>
                  <a:srgbClr val="FF0000"/>
                </a:solidFill>
              </a:rPr>
              <a:t>理解</a:t>
            </a:r>
            <a:r>
              <a:rPr lang="en-US" altLang="zh-CN" dirty="0" err="1" smtClean="0">
                <a:solidFill>
                  <a:srgbClr val="FF0000"/>
                </a:solidFill>
              </a:rPr>
              <a:t>JQuery</a:t>
            </a:r>
            <a:r>
              <a:rPr lang="zh-CN" altLang="en-US" dirty="0" smtClean="0">
                <a:solidFill>
                  <a:srgbClr val="FF0000"/>
                </a:solidFill>
              </a:rPr>
              <a:t>当中的层次选择器（已经完成）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理解奇偶数选择器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理解索引选择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理解属性选择器</a:t>
            </a:r>
            <a:endParaRPr lang="en-US" altLang="zh-CN" dirty="0" smtClean="0"/>
          </a:p>
          <a:p>
            <a:pPr marL="514350" indent="-514350">
              <a:buFont typeface="+mj-ea"/>
              <a:buAutoNum type="arabicPeriod"/>
            </a:pPr>
            <a:r>
              <a:rPr lang="zh-CN" altLang="en-US" dirty="0" smtClean="0"/>
              <a:t>能力要求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学会分析一个效果所需要的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可以写简单的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程序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一、什么选择器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 fontScale="92500"/>
          </a:bodyPr>
          <a:lstStyle/>
          <a:p>
            <a:r>
              <a:rPr lang="zh-CN" altLang="en-US" sz="2800" dirty="0" smtClean="0"/>
              <a:t>网页中是通过获取元素来操作对象的。</a:t>
            </a:r>
            <a:endParaRPr lang="en-US" altLang="zh-CN" sz="2800" dirty="0" smtClean="0"/>
          </a:p>
          <a:p>
            <a:r>
              <a:rPr lang="zh-CN" altLang="en-US" sz="2800" dirty="0" smtClean="0"/>
              <a:t>选择器就是为了获取元素的。</a:t>
            </a:r>
            <a:endParaRPr lang="en-US" altLang="zh-CN" sz="2800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en-US" altLang="zh-CN" dirty="0" smtClean="0"/>
              <a:t>CSS</a:t>
            </a:r>
            <a:r>
              <a:rPr lang="zh-CN" altLang="en-US" dirty="0" smtClean="0"/>
              <a:t>样式中设置元素的样式就是通过选择器</a:t>
            </a:r>
            <a:endParaRPr lang="en-US" altLang="zh-CN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en-US" altLang="zh-CN" dirty="0" smtClean="0"/>
              <a:t>DOM</a:t>
            </a:r>
            <a:r>
              <a:rPr lang="zh-CN" altLang="en-US" dirty="0" smtClean="0"/>
              <a:t>中获取元素的方式：</a:t>
            </a:r>
            <a:endParaRPr lang="en-US" altLang="zh-CN" dirty="0" smtClean="0"/>
          </a:p>
          <a:p>
            <a:pPr marL="1371600" lvl="2" indent="-514350">
              <a:buFont typeface="+mj-ea"/>
              <a:buAutoNum type="circleNumDbPlain"/>
            </a:pPr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pPr marL="1371600" lvl="2" indent="-514350">
              <a:buFont typeface="+mj-ea"/>
              <a:buAutoNum type="circleNumDbPlain"/>
            </a:pPr>
            <a:r>
              <a:rPr lang="en-US" altLang="zh-CN" dirty="0" err="1" smtClean="0"/>
              <a:t>Document.getElementByTagName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pPr marL="1371600" lvl="2" indent="-514350">
              <a:buFont typeface="+mj-ea"/>
              <a:buAutoNum type="circleNumDbPlain"/>
            </a:pPr>
            <a:r>
              <a:rPr lang="en-US" altLang="zh-CN" dirty="0" err="1" smtClean="0"/>
              <a:t>Document.getElementByClassName</a:t>
            </a:r>
            <a:r>
              <a:rPr lang="en-US" altLang="zh-CN" dirty="0" smtClean="0"/>
              <a:t>()</a:t>
            </a:r>
            <a:endParaRPr lang="zh-CN" altLang="en-US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en-US" altLang="zh-CN" dirty="0" err="1" smtClean="0"/>
              <a:t>Jquery</a:t>
            </a:r>
            <a:r>
              <a:rPr lang="zh-CN" altLang="en-US" dirty="0" smtClean="0"/>
              <a:t>中通过选择器来获取元素进行操作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214422"/>
            <a:ext cx="8501122" cy="4911741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相关项目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简单的下拉菜单（已经完成）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914400" lvl="1" indent="-514350" algn="l">
              <a:buClrTx/>
              <a:buSzTx/>
              <a:buFont typeface="+mj-ea"/>
              <a:buAutoNum type="circleNumDbPlain"/>
            </a:pPr>
            <a:r>
              <a:rPr lang="zh-CN" altLang="en-US" dirty="0" smtClean="0">
                <a:sym typeface="+mn-ea"/>
              </a:rPr>
              <a:t>高亮现示效果</a:t>
            </a:r>
            <a:endParaRPr lang="zh-CN" altLang="en-US" dirty="0" smtClean="0">
              <a:sym typeface="+mn-ea"/>
            </a:endParaRPr>
          </a:p>
          <a:p>
            <a:pPr marL="914400" lvl="1" indent="-514350" algn="l">
              <a:buClrTx/>
              <a:buSzTx/>
              <a:buFont typeface="+mj-ea"/>
              <a:buAutoNum type="circleNumDbPlain"/>
            </a:pPr>
            <a:r>
              <a:rPr lang="zh-CN" altLang="en-US" dirty="0" smtClean="0">
                <a:sym typeface="+mn-ea"/>
              </a:rPr>
              <a:t>手风琴效果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>
                <a:sym typeface="+mn-ea"/>
              </a:rPr>
              <a:t>商品展示效果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五、奇偶选择器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:odd</a:t>
            </a:r>
            <a:r>
              <a:rPr lang="zh-CN" altLang="en-US" dirty="0" smtClean="0"/>
              <a:t>偶数选择器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$("</a:t>
            </a:r>
            <a:r>
              <a:rPr lang="en-US" altLang="zh-CN" dirty="0" err="1" smtClean="0"/>
              <a:t>li:even</a:t>
            </a:r>
            <a:r>
              <a:rPr lang="en-US" altLang="zh-CN" dirty="0" smtClean="0"/>
              <a:t>")</a:t>
            </a:r>
            <a:endParaRPr lang="en-US" altLang="zh-CN" dirty="0" smtClean="0"/>
          </a:p>
          <a:p>
            <a:r>
              <a:rPr lang="en-US" altLang="zh-CN" dirty="0" smtClean="0"/>
              <a:t>:even</a:t>
            </a:r>
            <a:r>
              <a:rPr lang="zh-CN" altLang="en-US" dirty="0" smtClean="0"/>
              <a:t>奇数选择器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$("</a:t>
            </a:r>
            <a:r>
              <a:rPr lang="en-US" altLang="zh-CN" dirty="0" err="1" smtClean="0"/>
              <a:t>li:odd</a:t>
            </a:r>
            <a:r>
              <a:rPr lang="en-US" altLang="zh-CN" dirty="0" smtClean="0"/>
              <a:t>")</a:t>
            </a:r>
            <a:endParaRPr lang="en-US" altLang="zh-CN" dirty="0" smtClean="0"/>
          </a:p>
          <a:p>
            <a:r>
              <a:rPr lang="zh-CN" altLang="en-US" dirty="0" smtClean="0"/>
              <a:t>小案例：自动生成隔行变色的文章列表</a:t>
            </a:r>
            <a:endParaRPr lang="zh-CN" altLang="en-US" dirty="0" smtClean="0"/>
          </a:p>
          <a:p>
            <a:r>
              <a:rPr lang="en-US" altLang="zh-CN" sz="2400" u="sng" dirty="0">
                <a:solidFill>
                  <a:srgbClr val="FF0000"/>
                </a:solidFill>
              </a:rPr>
              <a:t>demo0204</a:t>
            </a:r>
            <a:endParaRPr lang="en-US" altLang="zh-CN" sz="2400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六、第一、最后元素选择器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 dirty="0" smtClean="0"/>
              <a:t>:first					</a:t>
            </a:r>
            <a:r>
              <a:rPr lang="en-US" altLang="zh-CN" u="sng" dirty="0">
                <a:solidFill>
                  <a:srgbClr val="FF0000"/>
                </a:solidFill>
                <a:sym typeface="+mn-ea"/>
              </a:rPr>
              <a:t>demo0204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第一个 </a:t>
            </a:r>
            <a:r>
              <a:rPr lang="en-US" altLang="zh-CN" dirty="0" smtClean="0"/>
              <a:t>&lt;p&gt; 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$("p:first")</a:t>
            </a:r>
            <a:endParaRPr lang="en-US" altLang="zh-CN" dirty="0" smtClean="0"/>
          </a:p>
          <a:p>
            <a:r>
              <a:rPr lang="en-US" altLang="zh-CN" dirty="0" smtClean="0"/>
              <a:t>:last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最后一个 </a:t>
            </a:r>
            <a:r>
              <a:rPr lang="en-US" altLang="zh-CN" dirty="0" smtClean="0"/>
              <a:t>&lt;p&gt; 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$("p:last")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七、索引</a:t>
            </a:r>
            <a:r>
              <a:rPr lang="zh-CN" altLang="en-US" smtClean="0"/>
              <a:t>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:</a:t>
            </a:r>
            <a:r>
              <a:rPr lang="en-US" altLang="zh-CN" dirty="0" err="1" smtClean="0"/>
              <a:t>eq</a:t>
            </a:r>
            <a:r>
              <a:rPr lang="en-US" altLang="zh-CN" dirty="0" smtClean="0"/>
              <a:t>(index)				</a:t>
            </a:r>
            <a:r>
              <a:rPr lang="en-US" altLang="zh-CN" u="sng" dirty="0">
                <a:solidFill>
                  <a:srgbClr val="FF0000"/>
                </a:solidFill>
                <a:sym typeface="+mn-ea"/>
              </a:rPr>
              <a:t>demo0204</a:t>
            </a:r>
            <a:endParaRPr lang="en-US" altLang="zh-CN" dirty="0" smtClean="0"/>
          </a:p>
          <a:p>
            <a:pPr marL="971550" lvl="1" indent="-514350"/>
            <a:r>
              <a:rPr lang="en-US" altLang="zh-CN" dirty="0" smtClean="0"/>
              <a:t>$("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li:eq</a:t>
            </a:r>
            <a:r>
              <a:rPr lang="en-US" altLang="zh-CN" dirty="0" smtClean="0"/>
              <a:t>(3)")</a:t>
            </a:r>
            <a:r>
              <a:rPr lang="zh-CN" altLang="en-US" dirty="0" smtClean="0"/>
              <a:t>列表中的第四个元素（</a:t>
            </a:r>
            <a:r>
              <a:rPr lang="en-US" altLang="zh-CN" dirty="0" smtClean="0"/>
              <a:t>index </a:t>
            </a:r>
            <a:r>
              <a:rPr lang="zh-CN" altLang="en-US" dirty="0" smtClean="0"/>
              <a:t>从 </a:t>
            </a:r>
            <a:r>
              <a:rPr lang="en-US" altLang="zh-CN" dirty="0" smtClean="0"/>
              <a:t>0 </a:t>
            </a:r>
            <a:r>
              <a:rPr lang="zh-CN" altLang="en-US" dirty="0" smtClean="0"/>
              <a:t>开始）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:</a:t>
            </a:r>
            <a:r>
              <a:rPr lang="en-US" altLang="zh-CN" dirty="0" err="1" smtClean="0"/>
              <a:t>gt</a:t>
            </a:r>
            <a:r>
              <a:rPr lang="en-US" altLang="zh-CN" dirty="0" smtClean="0"/>
              <a:t>(n) </a:t>
            </a:r>
            <a:endParaRPr lang="en-US" altLang="zh-CN" dirty="0" smtClean="0"/>
          </a:p>
          <a:p>
            <a:pPr marL="914400" lvl="1" indent="-514350"/>
            <a:r>
              <a:rPr lang="en-US" altLang="zh-CN" dirty="0" smtClean="0"/>
              <a:t>$("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li:gt</a:t>
            </a:r>
            <a:r>
              <a:rPr lang="en-US" altLang="zh-CN" dirty="0" smtClean="0"/>
              <a:t>(3)")</a:t>
            </a:r>
            <a:r>
              <a:rPr lang="zh-CN" altLang="en-US" dirty="0" smtClean="0"/>
              <a:t>列出 </a:t>
            </a:r>
            <a:r>
              <a:rPr lang="en-US" altLang="zh-CN" dirty="0" smtClean="0"/>
              <a:t>index </a:t>
            </a:r>
            <a:r>
              <a:rPr lang="zh-CN" altLang="en-US" dirty="0" smtClean="0"/>
              <a:t>大于 </a:t>
            </a:r>
            <a:r>
              <a:rPr lang="en-US" altLang="zh-CN" dirty="0" smtClean="0"/>
              <a:t>3 </a:t>
            </a:r>
            <a:r>
              <a:rPr lang="zh-CN" altLang="en-US" dirty="0" smtClean="0"/>
              <a:t>的元素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:</a:t>
            </a:r>
            <a:r>
              <a:rPr lang="en-US" altLang="zh-CN" dirty="0" err="1" smtClean="0"/>
              <a:t>lt</a:t>
            </a:r>
            <a:r>
              <a:rPr lang="en-US" altLang="zh-CN" dirty="0" smtClean="0"/>
              <a:t>(n)</a:t>
            </a:r>
            <a:endParaRPr lang="en-US" altLang="zh-CN" dirty="0" smtClean="0"/>
          </a:p>
          <a:p>
            <a:pPr marL="914400" lvl="1" indent="-514350"/>
            <a:r>
              <a:rPr lang="en-US" altLang="zh-CN" dirty="0" smtClean="0"/>
              <a:t>$("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li:lt</a:t>
            </a:r>
            <a:r>
              <a:rPr lang="en-US" altLang="zh-CN" dirty="0" smtClean="0"/>
              <a:t>(3)")</a:t>
            </a:r>
            <a:r>
              <a:rPr lang="zh-CN" altLang="en-US" dirty="0" smtClean="0"/>
              <a:t>列出 </a:t>
            </a:r>
            <a:r>
              <a:rPr lang="en-US" altLang="zh-CN" dirty="0" smtClean="0"/>
              <a:t>index </a:t>
            </a:r>
            <a:r>
              <a:rPr lang="zh-CN" altLang="en-US" dirty="0" smtClean="0"/>
              <a:t>小于 </a:t>
            </a:r>
            <a:r>
              <a:rPr lang="en-US" altLang="zh-CN" dirty="0" smtClean="0"/>
              <a:t>3 </a:t>
            </a:r>
            <a:r>
              <a:rPr lang="zh-CN" altLang="en-US" dirty="0" smtClean="0"/>
              <a:t>的元素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八、属性选择器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$("[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]")	</a:t>
            </a:r>
            <a:r>
              <a:rPr lang="zh-CN" altLang="en-US" dirty="0" smtClean="0"/>
              <a:t>所有带有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属性的元素</a:t>
            </a:r>
            <a:endParaRPr lang="zh-CN" altLang="en-US" dirty="0" smtClean="0"/>
          </a:p>
          <a:p>
            <a:r>
              <a:rPr lang="en-US" altLang="zh-CN" dirty="0" smtClean="0"/>
              <a:t>$("[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='#']")	</a:t>
            </a:r>
            <a:r>
              <a:rPr lang="zh-CN" altLang="en-US" dirty="0" smtClean="0"/>
              <a:t>所有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属性的值等于 </a:t>
            </a:r>
            <a:r>
              <a:rPr lang="en-US" altLang="zh-CN" dirty="0" smtClean="0"/>
              <a:t>"#" </a:t>
            </a:r>
            <a:r>
              <a:rPr lang="zh-CN" altLang="en-US" dirty="0" smtClean="0"/>
              <a:t>的元素</a:t>
            </a:r>
            <a:endParaRPr lang="zh-CN" altLang="en-US" dirty="0" smtClean="0"/>
          </a:p>
          <a:p>
            <a:r>
              <a:rPr lang="en-US" altLang="zh-CN" dirty="0" smtClean="0"/>
              <a:t>$("[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!='#']")	</a:t>
            </a:r>
            <a:r>
              <a:rPr lang="zh-CN" altLang="en-US" dirty="0" smtClean="0"/>
              <a:t>所有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属性的值不等于 </a:t>
            </a:r>
            <a:r>
              <a:rPr lang="en-US" altLang="zh-CN" dirty="0" smtClean="0"/>
              <a:t>"#" </a:t>
            </a:r>
            <a:r>
              <a:rPr lang="zh-CN" altLang="en-US" dirty="0" smtClean="0"/>
              <a:t>的元素</a:t>
            </a:r>
            <a:endParaRPr lang="zh-CN" altLang="en-US" dirty="0" smtClean="0"/>
          </a:p>
          <a:p>
            <a:r>
              <a:rPr lang="en-US" altLang="zh-CN" dirty="0" smtClean="0"/>
              <a:t>$("[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$='.jpg']")	</a:t>
            </a:r>
            <a:r>
              <a:rPr lang="zh-CN" altLang="en-US" dirty="0" smtClean="0"/>
              <a:t>所有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属性的值包含以 </a:t>
            </a:r>
            <a:r>
              <a:rPr lang="en-US" altLang="zh-CN" dirty="0" smtClean="0"/>
              <a:t>".jpg" </a:t>
            </a:r>
            <a:r>
              <a:rPr lang="zh-CN" altLang="en-US" dirty="0" smtClean="0"/>
              <a:t>结尾的元素</a:t>
            </a:r>
            <a:r>
              <a:rPr lang="en-US" altLang="zh-CN" dirty="0" smtClean="0"/>
              <a:t>		</a:t>
            </a:r>
            <a:r>
              <a:rPr lang="en-US" altLang="zh-CN" u="sng" dirty="0">
                <a:solidFill>
                  <a:srgbClr val="FF0000"/>
                </a:solidFill>
                <a:sym typeface="+mn-ea"/>
              </a:rPr>
              <a:t>demo0204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九、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元素选择器（后面会再讲，目前了解）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14974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:input	$(":input")	</a:t>
            </a:r>
            <a:r>
              <a:rPr lang="zh-CN" altLang="en-US" dirty="0" smtClean="0"/>
              <a:t>所有 </a:t>
            </a:r>
            <a:r>
              <a:rPr lang="en-US" altLang="zh-CN" dirty="0" smtClean="0"/>
              <a:t>&lt;input&gt; </a:t>
            </a:r>
            <a:r>
              <a:rPr lang="zh-CN" altLang="en-US" dirty="0" smtClean="0"/>
              <a:t>元素</a:t>
            </a:r>
            <a:endParaRPr lang="zh-CN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:text	$(":text")	</a:t>
            </a:r>
            <a:r>
              <a:rPr lang="zh-CN" altLang="en-US" dirty="0" smtClean="0"/>
              <a:t>所有 </a:t>
            </a:r>
            <a:r>
              <a:rPr lang="en-US" altLang="zh-CN" dirty="0" smtClean="0"/>
              <a:t>type="text"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&lt;input&gt; </a:t>
            </a:r>
            <a:r>
              <a:rPr lang="zh-CN" altLang="en-US" dirty="0" smtClean="0"/>
              <a:t>元素</a:t>
            </a:r>
            <a:endParaRPr lang="zh-CN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:password	$(":password")	</a:t>
            </a:r>
            <a:r>
              <a:rPr lang="zh-CN" altLang="en-US" dirty="0" smtClean="0"/>
              <a:t>所有 </a:t>
            </a:r>
            <a:r>
              <a:rPr lang="en-US" altLang="zh-CN" dirty="0" smtClean="0"/>
              <a:t>type="password"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&lt;input&gt; </a:t>
            </a:r>
            <a:r>
              <a:rPr lang="zh-CN" altLang="en-US" dirty="0" smtClean="0"/>
              <a:t>元素</a:t>
            </a:r>
            <a:endParaRPr lang="zh-CN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:radio	$(":radio")	</a:t>
            </a:r>
            <a:r>
              <a:rPr lang="zh-CN" altLang="en-US" dirty="0" smtClean="0"/>
              <a:t>所有 </a:t>
            </a:r>
            <a:r>
              <a:rPr lang="en-US" altLang="zh-CN" dirty="0" smtClean="0"/>
              <a:t>type="radio"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&lt;input&gt; </a:t>
            </a:r>
            <a:r>
              <a:rPr lang="zh-CN" altLang="en-US" dirty="0" smtClean="0"/>
              <a:t>元素</a:t>
            </a:r>
            <a:endParaRPr lang="zh-CN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:checkbox	$(":checkbox")	</a:t>
            </a:r>
            <a:r>
              <a:rPr lang="zh-CN" altLang="en-US" dirty="0" smtClean="0"/>
              <a:t>所有 </a:t>
            </a:r>
            <a:r>
              <a:rPr lang="en-US" altLang="zh-CN" dirty="0" smtClean="0"/>
              <a:t>type="checkbox"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&lt;input&gt; </a:t>
            </a:r>
            <a:r>
              <a:rPr lang="zh-CN" altLang="en-US" dirty="0" smtClean="0"/>
              <a:t>元素</a:t>
            </a:r>
            <a:endParaRPr lang="zh-CN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:submit	$(":submit")	</a:t>
            </a:r>
            <a:r>
              <a:rPr lang="zh-CN" altLang="en-US" dirty="0" smtClean="0"/>
              <a:t>所有 </a:t>
            </a:r>
            <a:r>
              <a:rPr lang="en-US" altLang="zh-CN" dirty="0" smtClean="0"/>
              <a:t>type="submit"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&lt;input&gt; </a:t>
            </a:r>
            <a:r>
              <a:rPr lang="zh-CN" altLang="en-US" dirty="0" smtClean="0"/>
              <a:t>元素</a:t>
            </a:r>
            <a:endParaRPr lang="zh-CN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:reset	$(":reset")	</a:t>
            </a:r>
            <a:r>
              <a:rPr lang="zh-CN" altLang="en-US" dirty="0" smtClean="0"/>
              <a:t>所有 </a:t>
            </a:r>
            <a:r>
              <a:rPr lang="en-US" altLang="zh-CN" dirty="0" smtClean="0"/>
              <a:t>type="reset"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&lt;input&gt; </a:t>
            </a:r>
            <a:r>
              <a:rPr lang="zh-CN" altLang="en-US" dirty="0" smtClean="0"/>
              <a:t>元素</a:t>
            </a:r>
            <a:endParaRPr lang="zh-CN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:button	$(":button")	</a:t>
            </a:r>
            <a:r>
              <a:rPr lang="zh-CN" altLang="en-US" dirty="0" smtClean="0"/>
              <a:t>所有 </a:t>
            </a:r>
            <a:r>
              <a:rPr lang="en-US" altLang="zh-CN" dirty="0" smtClean="0"/>
              <a:t>type="button"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&lt;input&gt; </a:t>
            </a:r>
            <a:r>
              <a:rPr lang="zh-CN" altLang="en-US" dirty="0" smtClean="0"/>
              <a:t>元素</a:t>
            </a:r>
            <a:endParaRPr lang="zh-CN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:image	$(":image")	</a:t>
            </a:r>
            <a:r>
              <a:rPr lang="zh-CN" altLang="en-US" dirty="0" smtClean="0"/>
              <a:t>所有 </a:t>
            </a:r>
            <a:r>
              <a:rPr lang="en-US" altLang="zh-CN" dirty="0" smtClean="0"/>
              <a:t>type="image"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&lt;input&gt; </a:t>
            </a:r>
            <a:r>
              <a:rPr lang="zh-CN" altLang="en-US" dirty="0" smtClean="0"/>
              <a:t>元素</a:t>
            </a:r>
            <a:endParaRPr lang="zh-CN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:file	$(":file")	</a:t>
            </a:r>
            <a:r>
              <a:rPr lang="zh-CN" altLang="en-US" dirty="0" smtClean="0"/>
              <a:t>所有 </a:t>
            </a:r>
            <a:r>
              <a:rPr lang="en-US" altLang="zh-CN" dirty="0" smtClean="0"/>
              <a:t>type="file"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&lt;input&gt; </a:t>
            </a:r>
            <a:r>
              <a:rPr lang="zh-CN" altLang="en-US" dirty="0" smtClean="0"/>
              <a:t>元素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九、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元素选择器（后面会再讲，目前了解）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1497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:enabled	$(":enabled")	</a:t>
            </a:r>
            <a:r>
              <a:rPr lang="zh-CN" altLang="en-US" dirty="0" smtClean="0"/>
              <a:t>所有激活的 </a:t>
            </a:r>
            <a:r>
              <a:rPr lang="en-US" altLang="zh-CN" dirty="0" smtClean="0"/>
              <a:t>input </a:t>
            </a:r>
            <a:r>
              <a:rPr lang="zh-CN" altLang="en-US" dirty="0" smtClean="0"/>
              <a:t>元素</a:t>
            </a:r>
            <a:endParaRPr lang="zh-CN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:disabled	$(":disabled")	</a:t>
            </a:r>
            <a:r>
              <a:rPr lang="zh-CN" altLang="en-US" dirty="0" smtClean="0"/>
              <a:t>所有禁用的 </a:t>
            </a:r>
            <a:r>
              <a:rPr lang="en-US" altLang="zh-CN" dirty="0" smtClean="0"/>
              <a:t>input </a:t>
            </a:r>
            <a:r>
              <a:rPr lang="zh-CN" altLang="en-US" dirty="0" smtClean="0"/>
              <a:t>元素</a:t>
            </a:r>
            <a:endParaRPr lang="zh-CN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:selected	$(":selected")	</a:t>
            </a:r>
            <a:r>
              <a:rPr lang="zh-CN" altLang="en-US" dirty="0" smtClean="0"/>
              <a:t>所有被选取的 </a:t>
            </a:r>
            <a:r>
              <a:rPr lang="en-US" altLang="zh-CN" dirty="0" smtClean="0"/>
              <a:t>input </a:t>
            </a:r>
            <a:r>
              <a:rPr lang="zh-CN" altLang="en-US" dirty="0" smtClean="0"/>
              <a:t>元素</a:t>
            </a:r>
            <a:endParaRPr lang="zh-CN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:checked	$(":checked")	</a:t>
            </a:r>
            <a:r>
              <a:rPr lang="zh-CN" altLang="en-US" dirty="0" smtClean="0"/>
              <a:t>所有被选中的 </a:t>
            </a:r>
            <a:r>
              <a:rPr lang="en-US" altLang="zh-CN" dirty="0" smtClean="0"/>
              <a:t>input </a:t>
            </a:r>
            <a:r>
              <a:rPr lang="zh-CN" altLang="en-US" dirty="0" smtClean="0"/>
              <a:t>元素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项目：手风琴效果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7144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4800" dirty="0" err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JQuery</a:t>
            </a:r>
            <a:r>
              <a:rPr lang="zh-CN" altLang="en-US" sz="4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框架的使用</a:t>
            </a:r>
            <a:endParaRPr lang="zh-CN" altLang="en-US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357290" y="3357562"/>
            <a:ext cx="6400800" cy="128588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第二课 </a:t>
            </a:r>
            <a:r>
              <a:rPr lang="en-US" altLang="zh-CN" sz="3200" dirty="0" err="1" smtClean="0"/>
              <a:t>JQuery</a:t>
            </a:r>
            <a:r>
              <a:rPr lang="zh-CN" altLang="en-US" sz="3200" dirty="0" smtClean="0"/>
              <a:t>的选择器</a:t>
            </a:r>
            <a:r>
              <a:rPr lang="en-US" altLang="zh-CN" sz="3200" dirty="0" smtClean="0"/>
              <a:t>2</a:t>
            </a:r>
            <a:endParaRPr lang="en-US" altLang="zh-CN" sz="3200" dirty="0" smtClean="0"/>
          </a:p>
          <a:p>
            <a:r>
              <a:rPr lang="zh-CN" altLang="en-US" sz="3200" dirty="0" smtClean="0"/>
              <a:t>（课程重点）</a:t>
            </a:r>
            <a:endParaRPr lang="zh-CN" altLang="en-US" sz="3200" dirty="0"/>
          </a:p>
        </p:txBody>
      </p:sp>
      <p:pic>
        <p:nvPicPr>
          <p:cNvPr id="1026" name="Picture 2" descr="C:\Users\lenvon\Desktop\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14480" y="5072074"/>
            <a:ext cx="5880101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常用选择器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pPr marL="914400" lvl="1" indent="-514350">
              <a:buFont typeface="+mj-ea"/>
              <a:buAutoNum type="circleNumDbPlain"/>
            </a:pPr>
            <a:r>
              <a:rPr lang="en-US" altLang="zh-CN" dirty="0" smtClean="0"/>
              <a:t>$("#</a:t>
            </a:r>
            <a:r>
              <a:rPr lang="en-US" altLang="zh-CN" dirty="0" err="1" smtClean="0"/>
              <a:t>btn</a:t>
            </a:r>
            <a:r>
              <a:rPr lang="en-US" altLang="zh-CN" dirty="0" smtClean="0"/>
              <a:t>"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id</a:t>
            </a:r>
            <a:r>
              <a:rPr lang="zh-CN" altLang="en-US" dirty="0" smtClean="0"/>
              <a:t>选择器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en-US" altLang="zh-CN" dirty="0" smtClean="0"/>
              <a:t>$("div")</a:t>
            </a:r>
            <a:r>
              <a:rPr lang="zh-CN" altLang="en-US" dirty="0" smtClean="0"/>
              <a:t>：标签选择器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en-US" altLang="zh-CN" dirty="0" smtClean="0"/>
              <a:t>$(".btn"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：类（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）选择器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en-US" altLang="zh-CN" dirty="0" smtClean="0"/>
              <a:t>$("*")</a:t>
            </a:r>
            <a:r>
              <a:rPr lang="zh-CN" altLang="en-US" dirty="0" smtClean="0"/>
              <a:t>：全部选择器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en-US" altLang="zh-CN" dirty="0" smtClean="0"/>
              <a:t>$("div.aaa")</a:t>
            </a:r>
            <a:r>
              <a:rPr lang="zh-CN" altLang="en-US" dirty="0" smtClean="0"/>
              <a:t>：标签</a:t>
            </a:r>
            <a:r>
              <a:rPr lang="en-US" altLang="zh-CN" dirty="0" smtClean="0"/>
              <a:t>+</a:t>
            </a:r>
            <a:r>
              <a:rPr lang="zh-CN" altLang="en-US" dirty="0" smtClean="0"/>
              <a:t>类选择器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en-US" altLang="zh-CN" dirty="0" smtClean="0"/>
              <a:t>$("</a:t>
            </a:r>
            <a:r>
              <a:rPr lang="en-US" altLang="zh-CN" dirty="0" err="1" smtClean="0"/>
              <a:t>div, .dv, #btn</a:t>
            </a:r>
            <a:r>
              <a:rPr lang="en-US" altLang="zh-CN" dirty="0" smtClean="0"/>
              <a:t>"</a:t>
            </a:r>
            <a:r>
              <a:rPr lang="en-US" altLang="zh-CN" dirty="0" smtClean="0"/>
              <a:t>):</a:t>
            </a:r>
            <a:r>
              <a:rPr lang="zh-CN" altLang="en-US" dirty="0" smtClean="0"/>
              <a:t>多条件选择器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奇偶选择器是什么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索引选择器是什么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属性选择器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我们接触的方法</a:t>
            </a:r>
            <a:endParaRPr lang="zh-CN" altLang="en-US" dirty="0" smtClean="0"/>
          </a:p>
          <a:p>
            <a:pPr marL="914400" lvl="1" indent="-514350"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val(),text(),css()</a:t>
            </a:r>
            <a:endParaRPr lang="en-US" altLang="zh-CN" dirty="0" err="1" smtClean="0"/>
          </a:p>
          <a:p>
            <a:pPr marL="914400" lvl="1" indent="-514350">
              <a:buNone/>
            </a:pPr>
            <a:r>
              <a:rPr lang="en-US" altLang="zh-CN" dirty="0" smtClean="0"/>
              <a:t>c</a:t>
            </a:r>
            <a:r>
              <a:rPr lang="en-US" altLang="zh-CN" dirty="0" smtClean="0"/>
              <a:t>hildren</a:t>
            </a:r>
            <a:r>
              <a:rPr lang="zh-CN" altLang="en-US" dirty="0" smtClean="0"/>
              <a:t>（）子代遍历，</a:t>
            </a:r>
            <a:r>
              <a:rPr lang="en-US" dirty="0" smtClean="0"/>
              <a:t>siblings()</a:t>
            </a:r>
            <a:r>
              <a:rPr lang="zh-CN" altLang="en-US" dirty="0" smtClean="0"/>
              <a:t>同胞遍历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我们第一次看到的概念</a:t>
            </a:r>
            <a:endParaRPr lang="en-US" altLang="zh-CN" dirty="0" smtClean="0"/>
          </a:p>
          <a:p>
            <a:pPr marL="914400" lvl="1" indent="-51435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链式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214422"/>
            <a:ext cx="8501122" cy="4911741"/>
          </a:xfrm>
        </p:spPr>
        <p:txBody>
          <a:bodyPr>
            <a:normAutofit fontScale="7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基本知识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>
                <a:solidFill>
                  <a:srgbClr val="FF0000"/>
                </a:solidFill>
              </a:rPr>
              <a:t>理解</a:t>
            </a:r>
            <a:r>
              <a:rPr lang="en-US" altLang="zh-CN" dirty="0" err="1" smtClean="0">
                <a:solidFill>
                  <a:srgbClr val="FF0000"/>
                </a:solidFill>
              </a:rPr>
              <a:t>JQuery</a:t>
            </a:r>
            <a:r>
              <a:rPr lang="zh-CN" altLang="en-US" dirty="0" smtClean="0">
                <a:solidFill>
                  <a:srgbClr val="FF0000"/>
                </a:solidFill>
              </a:rPr>
              <a:t>当中的基本选择器（已经完成）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>
                <a:solidFill>
                  <a:srgbClr val="FF0000"/>
                </a:solidFill>
              </a:rPr>
              <a:t>理解</a:t>
            </a:r>
            <a:r>
              <a:rPr lang="en-US" altLang="zh-CN" dirty="0" err="1" smtClean="0">
                <a:solidFill>
                  <a:srgbClr val="FF0000"/>
                </a:solidFill>
              </a:rPr>
              <a:t>JQuery</a:t>
            </a:r>
            <a:r>
              <a:rPr lang="zh-CN" altLang="en-US" dirty="0" smtClean="0">
                <a:solidFill>
                  <a:srgbClr val="FF0000"/>
                </a:solidFill>
              </a:rPr>
              <a:t>当中的层次选择器（已经完成）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>
                <a:solidFill>
                  <a:srgbClr val="FF0000"/>
                </a:solidFill>
              </a:rPr>
              <a:t>理解奇偶数选择器（已经完成）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>
                <a:solidFill>
                  <a:srgbClr val="FF0000"/>
                </a:solidFill>
              </a:rPr>
              <a:t>理解索引选择器（已经完成）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理解属性选择器（已经完成）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14350" indent="-514350">
              <a:buFont typeface="+mj-ea"/>
              <a:buAutoNum type="arabicPeriod"/>
            </a:pPr>
            <a:r>
              <a:rPr lang="zh-CN" altLang="en-US" dirty="0" smtClean="0"/>
              <a:t>能力要求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学会分析一个效果所需要的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可以写简单的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程序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214422"/>
            <a:ext cx="8501122" cy="4911741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相关项目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简单的下拉菜单（已经完成）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高亮现示效果（已经完成）</a:t>
            </a:r>
            <a:endParaRPr lang="zh-CN" altLang="en-US" dirty="0" smtClean="0">
              <a:solidFill>
                <a:srgbClr val="FF0000"/>
              </a:solidFill>
              <a:sym typeface="+mn-ea"/>
            </a:endParaRPr>
          </a:p>
          <a:p>
            <a:pPr marL="914400" lvl="1" indent="-514350" algn="l">
              <a:buClrTx/>
              <a:buSzTx/>
              <a:buFont typeface="+mj-ea"/>
              <a:buAutoNum type="circleNumDbPlain"/>
            </a:pPr>
            <a:r>
              <a:rPr lang="zh-CN" altLang="en-US" dirty="0" smtClean="0">
                <a:sym typeface="+mn-ea"/>
              </a:rPr>
              <a:t>手风琴效果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>
                <a:sym typeface="+mn-ea"/>
              </a:rPr>
              <a:t>商品展示效果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一、项目：手风琴效果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、分析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en-US" altLang="zh-CN" dirty="0" smtClean="0"/>
              <a:t>HTML</a:t>
            </a:r>
            <a:r>
              <a:rPr lang="zh-CN" altLang="en-US" dirty="0" smtClean="0"/>
              <a:t>端分析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en-US" altLang="zh-CN" dirty="0" smtClean="0"/>
              <a:t>CSS</a:t>
            </a:r>
            <a:r>
              <a:rPr lang="zh-CN" altLang="en-US" dirty="0" smtClean="0"/>
              <a:t>效果分析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en-US" altLang="zh-CN" dirty="0" err="1" smtClean="0"/>
              <a:t>JQuery</a:t>
            </a:r>
            <a:r>
              <a:rPr lang="zh-CN" altLang="en-US" dirty="0" smtClean="0"/>
              <a:t>效果分析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一、项目：手风琴效果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HTML					</a:t>
            </a:r>
            <a:r>
              <a:rPr lang="en-US" altLang="zh-CN" u="sng" dirty="0" smtClean="0">
                <a:solidFill>
                  <a:srgbClr val="FF0000"/>
                </a:solidFill>
              </a:rPr>
              <a:t>demo0205</a:t>
            </a:r>
            <a:endParaRPr lang="en-US" altLang="zh-CN" dirty="0" smtClean="0"/>
          </a:p>
          <a:p>
            <a:r>
              <a:rPr lang="en-US" altLang="zh-CN" dirty="0" smtClean="0"/>
              <a:t>&lt;div id="box"&gt;</a:t>
            </a:r>
            <a:endParaRPr lang="en-US" altLang="zh-CN" dirty="0" smtClean="0"/>
          </a:p>
          <a:p>
            <a:r>
              <a:rPr lang="en-US" altLang="zh-CN" dirty="0" smtClean="0"/>
              <a:t>    &lt;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r>
              <a:rPr lang="en-US" altLang="zh-CN" dirty="0" smtClean="0"/>
              <a:t>        &lt;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="images/1.jpg"/&gt;&lt;/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r>
              <a:rPr lang="en-US" altLang="zh-CN" dirty="0" smtClean="0"/>
              <a:t>        &lt;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="images/2.jpg"/&gt;&lt;/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r>
              <a:rPr lang="en-US" altLang="zh-CN" dirty="0" smtClean="0"/>
              <a:t>        &lt;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="images/3.jpg"/&gt;&lt;/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r>
              <a:rPr lang="en-US" altLang="zh-CN" dirty="0" smtClean="0"/>
              <a:t>        &lt;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="images/4.jpg"/&gt;&lt;/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r>
              <a:rPr lang="en-US" altLang="zh-CN" dirty="0" smtClean="0"/>
              <a:t>        &lt;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="images/5.jpg"/&gt;&lt;/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r>
              <a:rPr lang="en-US" altLang="zh-CN" dirty="0" smtClean="0"/>
              <a:t>    &lt;/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r>
              <a:rPr lang="en-US" altLang="zh-CN" dirty="0" smtClean="0"/>
              <a:t>&lt;/div&gt;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一、项目：手风琴效果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lvl="1" indent="-34290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效果分析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ul</a:t>
            </a:r>
            <a:r>
              <a:rPr lang="en-US" altLang="zh-CN" dirty="0" smtClean="0"/>
              <a:t> { list-style: none  }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* { margin: 0;  padding: 0; }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div { width: 1150px;  height: 400px;  margin: 50px auto;  border: 1px solid red</a:t>
            </a:r>
            <a:r>
              <a:rPr lang="en-US" altLang="zh-CN" b="1" dirty="0" smtClean="0">
                <a:solidFill>
                  <a:srgbClr val="FF0000"/>
                </a:solidFill>
              </a:rPr>
              <a:t>;   overflow: hidden;}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/>
              <a:t>div 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 { width: 240px;  height: 400px;  float: left; }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div 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 { width: 1300px; }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一、项目：手风琴效果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31545"/>
            <a:ext cx="8229600" cy="5426075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altLang="zh-CN" sz="1800" dirty="0" smtClean="0"/>
              <a:t>3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JQuery</a:t>
            </a:r>
            <a:r>
              <a:rPr lang="zh-CN" altLang="en-US" sz="1800" dirty="0" smtClean="0"/>
              <a:t>效果分析</a:t>
            </a:r>
            <a:endParaRPr lang="en-US" altLang="zh-CN" sz="1800" dirty="0" smtClean="0"/>
          </a:p>
          <a:p>
            <a:pPr marL="514350" indent="-514350">
              <a:buNone/>
            </a:pPr>
            <a:r>
              <a:rPr lang="en-US" altLang="zh-CN" sz="1800" dirty="0" smtClean="0"/>
              <a:t>$(function () {</a:t>
            </a:r>
            <a:endParaRPr lang="en-US" altLang="zh-CN" sz="1800" dirty="0" smtClean="0"/>
          </a:p>
          <a:p>
            <a:pPr marL="514350" indent="-514350">
              <a:buNone/>
            </a:pPr>
            <a:r>
              <a:rPr lang="en-US" altLang="zh-CN" sz="1800" dirty="0" smtClean="0"/>
              <a:t>	$("#box&gt;ul&gt;li").mouseover(function () {</a:t>
            </a:r>
            <a:endParaRPr lang="en-US" altLang="zh-CN" sz="1800" dirty="0" smtClean="0"/>
          </a:p>
          <a:p>
            <a:pPr marL="514350" indent="-514350">
              <a:buNone/>
            </a:pPr>
            <a:r>
              <a:rPr lang="en-US" altLang="zh-CN" sz="1800" dirty="0" smtClean="0"/>
              <a:t>		//当前的li的所有的兄弟元素li的宽度设置一下</a:t>
            </a:r>
            <a:endParaRPr lang="en-US" altLang="zh-CN" sz="1800" dirty="0" smtClean="0"/>
          </a:p>
          <a:p>
            <a:pPr marL="514350" indent="-514350">
              <a:buNone/>
            </a:pPr>
            <a:r>
              <a:rPr lang="en-US" altLang="zh-CN" sz="1800" dirty="0" smtClean="0"/>
              <a:t>		//$(this).siblings("li").css("width","100px");</a:t>
            </a:r>
            <a:endParaRPr lang="en-US" altLang="zh-CN" sz="1800" dirty="0" smtClean="0"/>
          </a:p>
          <a:p>
            <a:pPr marL="514350" indent="-514350">
              <a:buNone/>
            </a:pPr>
            <a:r>
              <a:rPr lang="en-US" altLang="zh-CN" sz="1800" dirty="0" smtClean="0"/>
              <a:t>		//$("#box&gt;ul").find("li").css("width","100px");</a:t>
            </a:r>
            <a:endParaRPr lang="en-US" altLang="zh-CN" sz="1800" dirty="0" smtClean="0"/>
          </a:p>
          <a:p>
            <a:pPr marL="514350" indent="-514350">
              <a:buNone/>
            </a:pPr>
            <a:r>
              <a:rPr lang="en-US" altLang="zh-CN" sz="1800" dirty="0" smtClean="0"/>
              <a:t>		//$("#box&gt;ul").children("li").css("width","100px");		$(this).css("width","800px");</a:t>
            </a:r>
            <a:endParaRPr lang="en-US" altLang="zh-CN" sz="1800" dirty="0" smtClean="0"/>
          </a:p>
          <a:p>
            <a:pPr marL="514350" indent="-514350">
              <a:buNone/>
            </a:pPr>
            <a:r>
              <a:rPr lang="en-US" altLang="zh-CN" sz="1800" dirty="0" smtClean="0"/>
              <a:t>	});</a:t>
            </a:r>
            <a:endParaRPr lang="en-US" altLang="zh-CN" sz="1800" dirty="0" smtClean="0"/>
          </a:p>
          <a:p>
            <a:pPr marL="514350" indent="-514350">
              <a:buNone/>
            </a:pPr>
            <a:r>
              <a:rPr lang="en-US" altLang="zh-CN" sz="1800" dirty="0" smtClean="0"/>
              <a:t>	$("#box&gt;ul&gt;li").mouseout(function () {</a:t>
            </a:r>
            <a:endParaRPr lang="en-US" altLang="zh-CN" sz="1800" dirty="0" smtClean="0"/>
          </a:p>
          <a:p>
            <a:pPr marL="514350" indent="-514350">
              <a:buNone/>
            </a:pPr>
            <a:r>
              <a:rPr lang="en-US" altLang="zh-CN" sz="1800" dirty="0" smtClean="0"/>
              <a:t>		$("#box&gt;ul&gt;li").css("width","240px");</a:t>
            </a:r>
            <a:endParaRPr lang="en-US" altLang="zh-CN" sz="1800" dirty="0" smtClean="0"/>
          </a:p>
          <a:p>
            <a:pPr marL="514350" indent="-514350">
              <a:buNone/>
            </a:pPr>
            <a:r>
              <a:rPr lang="en-US" altLang="zh-CN" sz="1800" dirty="0" smtClean="0"/>
              <a:t>	});</a:t>
            </a:r>
            <a:endParaRPr lang="en-US" altLang="zh-CN" sz="1800" dirty="0" smtClean="0"/>
          </a:p>
          <a:p>
            <a:pPr marL="514350" indent="-514350">
              <a:buNone/>
            </a:pPr>
            <a:r>
              <a:rPr lang="en-US" altLang="zh-CN" sz="1800" dirty="0" smtClean="0"/>
              <a:t>});</a:t>
            </a:r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一、项目：手风琴效果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项目拓展</a:t>
            </a:r>
            <a:endParaRPr lang="en-US" altLang="zh-CN" dirty="0" smtClean="0"/>
          </a:p>
          <a:p>
            <a:r>
              <a:rPr lang="zh-CN" altLang="en-US" smtClean="0"/>
              <a:t>看看可以完成下面效果吗？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二、项目：手风琴效果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、分析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en-US" altLang="zh-CN" dirty="0" smtClean="0"/>
              <a:t>HTML</a:t>
            </a:r>
            <a:r>
              <a:rPr lang="zh-CN" altLang="en-US" dirty="0" smtClean="0"/>
              <a:t>端分析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en-US" altLang="zh-CN" dirty="0" smtClean="0"/>
              <a:t>CSS</a:t>
            </a:r>
            <a:r>
              <a:rPr lang="zh-CN" altLang="en-US" dirty="0" smtClean="0"/>
              <a:t>效果分析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en-US" altLang="zh-CN" dirty="0" err="1" smtClean="0"/>
              <a:t>JQuery</a:t>
            </a:r>
            <a:r>
              <a:rPr lang="zh-CN" altLang="en-US" dirty="0" smtClean="0"/>
              <a:t>效果分析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常用选择器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小项目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对不同的选择器完成效果</a:t>
            </a:r>
            <a:endParaRPr lang="en-US" altLang="zh-CN" dirty="0" smtClean="0"/>
          </a:p>
          <a:p>
            <a:r>
              <a:rPr lang="zh-CN" altLang="en-US" dirty="0" smtClean="0"/>
              <a:t>涉及的方法</a:t>
            </a:r>
            <a:endParaRPr lang="en-US" altLang="zh-CN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en-US" altLang="zh-CN" dirty="0" smtClean="0"/>
              <a:t>CSS</a:t>
            </a:r>
            <a:endParaRPr lang="en-US" altLang="zh-CN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en-US" altLang="zh-CN" dirty="0" smtClean="0"/>
              <a:t>text</a:t>
            </a:r>
            <a:endParaRPr lang="en-US" altLang="zh-CN" dirty="0" smtClean="0"/>
          </a:p>
          <a:p>
            <a:pPr marL="457200" lvl="1" indent="0">
              <a:buFont typeface="+mj-ea"/>
              <a:buNone/>
            </a:pPr>
            <a:r>
              <a:rPr lang="en-US" altLang="zh-CN" u="sng" dirty="0" smtClean="0">
                <a:solidFill>
                  <a:srgbClr val="FF0000"/>
                </a:solidFill>
              </a:rPr>
              <a:t>demo0201</a:t>
            </a:r>
            <a:endParaRPr lang="en-US" altLang="zh-CN" u="sng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7144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4800" dirty="0" err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JQuery</a:t>
            </a:r>
            <a:r>
              <a:rPr lang="zh-CN" altLang="en-US" sz="4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框架的使用</a:t>
            </a:r>
            <a:endParaRPr lang="zh-CN" altLang="en-US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357290" y="3357562"/>
            <a:ext cx="6400800" cy="128588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第二课 </a:t>
            </a:r>
            <a:r>
              <a:rPr lang="en-US" altLang="zh-CN" sz="3200" dirty="0" err="1" smtClean="0"/>
              <a:t>JQuery</a:t>
            </a:r>
            <a:r>
              <a:rPr lang="zh-CN" altLang="en-US" sz="3200" dirty="0" smtClean="0"/>
              <a:t>的选择器</a:t>
            </a:r>
            <a:r>
              <a:rPr lang="en-US" altLang="zh-CN" sz="3200" dirty="0" smtClean="0"/>
              <a:t>3</a:t>
            </a:r>
            <a:endParaRPr lang="en-US" altLang="zh-CN" sz="3200" dirty="0" smtClean="0"/>
          </a:p>
          <a:p>
            <a:r>
              <a:rPr lang="zh-CN" altLang="en-US" sz="3200" dirty="0" smtClean="0"/>
              <a:t>（课程重点）</a:t>
            </a:r>
            <a:endParaRPr lang="zh-CN" altLang="en-US" sz="3200" dirty="0"/>
          </a:p>
        </p:txBody>
      </p:sp>
      <p:pic>
        <p:nvPicPr>
          <p:cNvPr id="1026" name="Picture 2" descr="C:\Users\lenvon\Desktop\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14480" y="5072074"/>
            <a:ext cx="5880101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我们接触的方法</a:t>
            </a:r>
            <a:endParaRPr lang="zh-CN" altLang="en-US" dirty="0" smtClean="0"/>
          </a:p>
          <a:p>
            <a:pPr marL="914400" lvl="1" indent="-514350">
              <a:buNone/>
            </a:pPr>
            <a:r>
              <a:rPr lang="en-US" altLang="zh-CN" dirty="0" err="1" smtClean="0">
                <a:solidFill>
                  <a:srgbClr val="FF0000"/>
                </a:solidFill>
                <a:sym typeface="+mn-ea"/>
              </a:rPr>
              <a:t>val(),text(),css()</a:t>
            </a:r>
            <a:endParaRPr lang="en-US" altLang="zh-CN" dirty="0" err="1" smtClean="0"/>
          </a:p>
          <a:p>
            <a:pPr marL="914400" lvl="1" indent="-514350">
              <a:buNone/>
            </a:pP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children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（）子代遍历，</a:t>
            </a:r>
            <a:r>
              <a:rPr lang="en-US" dirty="0" smtClean="0">
                <a:solidFill>
                  <a:srgbClr val="FF0000"/>
                </a:solidFill>
                <a:sym typeface="+mn-ea"/>
              </a:rPr>
              <a:t>siblings()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同胞遍历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我们第一次看到的概念</a:t>
            </a:r>
            <a:endParaRPr lang="en-US" altLang="zh-CN" dirty="0" smtClean="0"/>
          </a:p>
          <a:p>
            <a:pPr marL="914400" lvl="1" indent="-51435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链式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214422"/>
            <a:ext cx="8501122" cy="4911741"/>
          </a:xfrm>
        </p:spPr>
        <p:txBody>
          <a:bodyPr>
            <a:normAutofit fontScale="7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基本知识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>
                <a:solidFill>
                  <a:srgbClr val="FF0000"/>
                </a:solidFill>
              </a:rPr>
              <a:t>理解</a:t>
            </a:r>
            <a:r>
              <a:rPr lang="en-US" altLang="zh-CN" dirty="0" err="1" smtClean="0">
                <a:solidFill>
                  <a:srgbClr val="FF0000"/>
                </a:solidFill>
              </a:rPr>
              <a:t>JQuery</a:t>
            </a:r>
            <a:r>
              <a:rPr lang="zh-CN" altLang="en-US" dirty="0" smtClean="0">
                <a:solidFill>
                  <a:srgbClr val="FF0000"/>
                </a:solidFill>
              </a:rPr>
              <a:t>当中的基本选择器（已经完成）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>
                <a:solidFill>
                  <a:srgbClr val="FF0000"/>
                </a:solidFill>
              </a:rPr>
              <a:t>理解</a:t>
            </a:r>
            <a:r>
              <a:rPr lang="en-US" altLang="zh-CN" dirty="0" err="1" smtClean="0">
                <a:solidFill>
                  <a:srgbClr val="FF0000"/>
                </a:solidFill>
              </a:rPr>
              <a:t>JQuery</a:t>
            </a:r>
            <a:r>
              <a:rPr lang="zh-CN" altLang="en-US" dirty="0" smtClean="0">
                <a:solidFill>
                  <a:srgbClr val="FF0000"/>
                </a:solidFill>
              </a:rPr>
              <a:t>当中的层次选择器（已经完成）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>
                <a:solidFill>
                  <a:srgbClr val="FF0000"/>
                </a:solidFill>
              </a:rPr>
              <a:t>理解奇偶数选择器（已经完成）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>
                <a:solidFill>
                  <a:srgbClr val="FF0000"/>
                </a:solidFill>
              </a:rPr>
              <a:t>理解索引选择器（已经完成）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理解属性选择器（已经完成）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14350" indent="-514350">
              <a:buFont typeface="+mj-ea"/>
              <a:buAutoNum type="arabicPeriod"/>
            </a:pPr>
            <a:r>
              <a:rPr lang="zh-CN" altLang="en-US" dirty="0" smtClean="0"/>
              <a:t>能力要求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学会分析一个效果所需要的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可以写简单的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程序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214422"/>
            <a:ext cx="8501122" cy="4911741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相关项目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>
                <a:solidFill>
                  <a:srgbClr val="FF0000"/>
                </a:solidFill>
              </a:rPr>
              <a:t>简单的下拉菜单（已经完成）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高亮现示效果（已经完成）</a:t>
            </a:r>
            <a:endParaRPr lang="zh-CN" altLang="en-US" dirty="0" smtClean="0">
              <a:solidFill>
                <a:srgbClr val="FF0000"/>
              </a:solidFill>
              <a:sym typeface="+mn-ea"/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>
                <a:solidFill>
                  <a:srgbClr val="FF0000"/>
                </a:solidFill>
              </a:rPr>
              <a:t>手风琴效果（已经完成）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商品</a:t>
            </a:r>
            <a:r>
              <a:rPr lang="zh-CN" altLang="en-US" dirty="0" smtClean="0"/>
              <a:t>展示效果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endParaRPr lang="zh-CN" alt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项目：复习项目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下拉菜单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、观察上述效果，设计代码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项目：精器展示效果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常用选择器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小项目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 lnSpcReduction="2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pPr marL="914400" lvl="1" indent="-51435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）设置单独的</a:t>
            </a:r>
            <a:r>
              <a:rPr lang="en-US" altLang="zh-CN" sz="2400" dirty="0" err="1" smtClean="0"/>
              <a:t>css</a:t>
            </a:r>
            <a:r>
              <a:rPr lang="zh-CN" altLang="en-US" sz="2400" dirty="0" smtClean="0"/>
              <a:t>样式</a:t>
            </a:r>
            <a:endParaRPr lang="en-US" altLang="zh-CN" sz="2400" dirty="0" smtClean="0"/>
          </a:p>
          <a:p>
            <a:pPr marL="914400" lvl="1" indent="-514350"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$(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选择器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).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css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("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属性的名字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"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，"属性的值"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)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；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marL="914400" lvl="1" indent="-514350">
              <a:buNone/>
            </a:pPr>
            <a:r>
              <a:rPr lang="en-US" altLang="zh-CN" sz="2400" dirty="0" smtClean="0"/>
              <a:t>$('#btn').</a:t>
            </a:r>
            <a:r>
              <a:rPr lang="en-US" altLang="zh-CN" sz="2400" dirty="0" err="1" smtClean="0"/>
              <a:t>css</a:t>
            </a:r>
            <a:r>
              <a:rPr lang="en-US" altLang="zh-CN" sz="2400" dirty="0" smtClean="0"/>
              <a:t>("</a:t>
            </a:r>
            <a:r>
              <a:rPr lang="en-US" altLang="zh-CN" sz="2400" dirty="0" err="1" smtClean="0"/>
              <a:t>color","red</a:t>
            </a:r>
            <a:r>
              <a:rPr lang="en-US" altLang="zh-CN" sz="2400" dirty="0" smtClean="0"/>
              <a:t>"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；</a:t>
            </a:r>
            <a:endParaRPr lang="zh-CN" altLang="en-US" sz="2400" dirty="0" smtClean="0"/>
          </a:p>
          <a:p>
            <a:pPr marL="914400" lvl="1" indent="-514350">
              <a:buNone/>
            </a:pPr>
            <a:r>
              <a:rPr lang="en-US" altLang="zh-CN" sz="2400" dirty="0" smtClean="0"/>
              <a:t>$(</a:t>
            </a:r>
            <a:r>
              <a:rPr lang="zh-CN" altLang="en-US" sz="2400" dirty="0" smtClean="0"/>
              <a:t>选择器）</a:t>
            </a:r>
            <a:r>
              <a:rPr lang="en-US" altLang="zh-CN" sz="2400" dirty="0" smtClean="0"/>
              <a:t>.css({</a:t>
            </a:r>
            <a:r>
              <a:rPr lang="en-US" altLang="zh-CN" sz="2400" b="1" dirty="0" smtClean="0">
                <a:solidFill>
                  <a:srgbClr val="C00000"/>
                </a:solidFill>
                <a:sym typeface="+mn-ea"/>
              </a:rPr>
              <a:t>"</a:t>
            </a:r>
            <a:r>
              <a:rPr lang="zh-CN" altLang="en-US" sz="2400" b="1" dirty="0" smtClean="0">
                <a:solidFill>
                  <a:srgbClr val="C00000"/>
                </a:solidFill>
                <a:sym typeface="+mn-ea"/>
              </a:rPr>
              <a:t>属性的名字</a:t>
            </a:r>
            <a:r>
              <a:rPr lang="en-US" altLang="zh-CN" sz="2400" b="1" dirty="0" smtClean="0">
                <a:solidFill>
                  <a:srgbClr val="C00000"/>
                </a:solidFill>
                <a:sym typeface="+mn-ea"/>
              </a:rPr>
              <a:t>"</a:t>
            </a:r>
            <a:r>
              <a:rPr lang="zh-CN" altLang="en-US" sz="2400" b="1" dirty="0" smtClean="0">
                <a:solidFill>
                  <a:srgbClr val="C00000"/>
                </a:solidFill>
                <a:sym typeface="+mn-ea"/>
              </a:rPr>
              <a:t>："属性的值"，</a:t>
            </a:r>
            <a:endParaRPr lang="zh-CN" altLang="en-US" sz="2400" b="1" dirty="0" smtClean="0">
              <a:solidFill>
                <a:srgbClr val="C00000"/>
              </a:solidFill>
              <a:sym typeface="+mn-ea"/>
            </a:endParaRPr>
          </a:p>
          <a:p>
            <a:pPr marL="914400" lvl="1" indent="-514350"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sym typeface="+mn-ea"/>
              </a:rPr>
              <a:t>               </a:t>
            </a:r>
            <a:r>
              <a:rPr lang="en-US" altLang="zh-CN" sz="2400" b="1" dirty="0" smtClean="0">
                <a:solidFill>
                  <a:srgbClr val="C00000"/>
                </a:solidFill>
                <a:sym typeface="+mn-ea"/>
              </a:rPr>
              <a:t>"</a:t>
            </a:r>
            <a:r>
              <a:rPr lang="zh-CN" altLang="en-US" sz="2400" b="1" dirty="0" smtClean="0">
                <a:solidFill>
                  <a:srgbClr val="C00000"/>
                </a:solidFill>
                <a:sym typeface="+mn-ea"/>
              </a:rPr>
              <a:t>属性的名字</a:t>
            </a:r>
            <a:r>
              <a:rPr lang="en-US" altLang="zh-CN" sz="2400" b="1" dirty="0" smtClean="0">
                <a:solidFill>
                  <a:srgbClr val="C00000"/>
                </a:solidFill>
                <a:sym typeface="+mn-ea"/>
              </a:rPr>
              <a:t>"</a:t>
            </a:r>
            <a:r>
              <a:rPr lang="zh-CN" altLang="en-US" sz="2400" b="1" dirty="0" smtClean="0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sz="2400" b="1" dirty="0" smtClean="0">
                <a:solidFill>
                  <a:srgbClr val="C00000"/>
                </a:solidFill>
                <a:sym typeface="+mn-ea"/>
              </a:rPr>
              <a:t>"属性的值"</a:t>
            </a:r>
            <a:endParaRPr lang="en-US" altLang="zh-CN" sz="2400" dirty="0" smtClean="0"/>
          </a:p>
          <a:p>
            <a:pPr marL="914400" lvl="1" indent="-514350">
              <a:buNone/>
            </a:pPr>
            <a:r>
              <a:rPr lang="en-US" altLang="zh-CN" sz="2400" dirty="0" smtClean="0"/>
              <a:t>})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914400" lvl="1" indent="-51435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）获取</a:t>
            </a:r>
            <a:r>
              <a:rPr lang="en-US" altLang="zh-CN" sz="2400" dirty="0" err="1" smtClean="0"/>
              <a:t>css</a:t>
            </a:r>
            <a:r>
              <a:rPr lang="zh-CN" altLang="en-US" sz="2400" dirty="0" smtClean="0"/>
              <a:t>样式</a:t>
            </a:r>
            <a:endParaRPr lang="en-US" altLang="zh-CN" sz="2400" dirty="0" smtClean="0"/>
          </a:p>
          <a:p>
            <a:pPr marL="914400" lvl="1" indent="-514350"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$(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选择器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).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css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("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属性的名字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"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)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；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marL="914400" lvl="1" indent="-514350">
              <a:buNone/>
            </a:pPr>
            <a:endParaRPr lang="en-US" altLang="zh-CN" dirty="0" smtClean="0"/>
          </a:p>
          <a:p>
            <a:pPr marL="914400" lvl="1" indent="-514350">
              <a:buNone/>
            </a:pP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常用选择器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小项目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3745" y="1198245"/>
            <a:ext cx="3025140" cy="2057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pPr marL="914400" lvl="1" indent="-514350"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）使用函数来设置 </a:t>
            </a:r>
            <a:r>
              <a:rPr lang="en-US" altLang="zh-CN" sz="2400" dirty="0" smtClean="0"/>
              <a:t>CSS </a:t>
            </a:r>
            <a:r>
              <a:rPr lang="zh-CN" altLang="en-US" sz="2400" dirty="0" smtClean="0"/>
              <a:t>属性</a:t>
            </a:r>
            <a:endParaRPr lang="en-US" altLang="zh-CN" sz="2400" dirty="0" smtClean="0"/>
          </a:p>
          <a:p>
            <a:pPr marL="914400" lvl="1" indent="-514350"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$(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选择器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).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css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("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属性的名字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"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，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function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（）｛｝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)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；</a:t>
            </a:r>
            <a:endParaRPr lang="zh-CN" altLang="en-US" sz="2400" b="1" dirty="0" smtClean="0">
              <a:solidFill>
                <a:srgbClr val="C00000"/>
              </a:solidFill>
            </a:endParaRPr>
          </a:p>
          <a:p>
            <a:pPr marL="914400" lvl="1" indent="-514350">
              <a:buNone/>
            </a:pPr>
            <a:endParaRPr lang="en-US" altLang="zh-CN" sz="2400" b="1" dirty="0" smtClean="0">
              <a:solidFill>
                <a:srgbClr val="C00000"/>
              </a:solidFill>
            </a:endParaRPr>
          </a:p>
          <a:p>
            <a:pPr marL="914400" lvl="1" indent="-514350">
              <a:buNone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）设置多个</a:t>
            </a:r>
            <a:r>
              <a:rPr lang="en-US" altLang="zh-CN" sz="2400" dirty="0" smtClean="0"/>
              <a:t>CSS</a:t>
            </a:r>
            <a:r>
              <a:rPr lang="zh-CN" altLang="en-US" sz="2400" dirty="0" smtClean="0"/>
              <a:t>属性</a:t>
            </a:r>
            <a:endParaRPr lang="en-US" altLang="zh-CN" sz="2400" dirty="0" smtClean="0"/>
          </a:p>
          <a:p>
            <a:pPr marL="914400" lvl="1" indent="-514350"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$(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选择器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).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css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(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｛"属性名字"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: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"属性的值"， "属性名字"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: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"属性的值"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……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｝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)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；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marL="914400" lvl="1" indent="-514350">
              <a:buNone/>
            </a:pPr>
            <a:endParaRPr lang="en-US" altLang="zh-CN" sz="2400" b="1" dirty="0" smtClean="0">
              <a:solidFill>
                <a:srgbClr val="C00000"/>
              </a:solidFill>
            </a:endParaRPr>
          </a:p>
          <a:p>
            <a:pPr marL="914400" lvl="1" indent="-514350">
              <a:buNone/>
            </a:pPr>
            <a:endParaRPr lang="en-US" altLang="zh-CN" dirty="0" smtClean="0"/>
          </a:p>
          <a:p>
            <a:pPr marL="914400" lvl="1" indent="-514350">
              <a:buNone/>
            </a:pP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小案例 </a:t>
            </a:r>
            <a:r>
              <a:rPr lang="en-US" altLang="zh-CN" dirty="0" smtClean="0"/>
              <a:t>demo0201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400" dirty="0" smtClean="0"/>
              <a:t>HTML</a:t>
            </a:r>
            <a:r>
              <a:rPr lang="zh-CN" altLang="en-US" sz="1400" dirty="0" smtClean="0"/>
              <a:t>代码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&lt;input type="button" value="</a:t>
            </a:r>
            <a:r>
              <a:rPr lang="zh-CN" altLang="en-US" sz="1400" dirty="0" smtClean="0"/>
              <a:t>显示效果</a:t>
            </a:r>
            <a:r>
              <a:rPr lang="en-US" altLang="zh-CN" sz="1400" dirty="0" smtClean="0"/>
              <a:t>" id="</a:t>
            </a:r>
            <a:r>
              <a:rPr lang="en-US" altLang="zh-CN" sz="1400" dirty="0" err="1" smtClean="0"/>
              <a:t>btn</a:t>
            </a:r>
            <a:r>
              <a:rPr lang="en-US" altLang="zh-CN" sz="1400" dirty="0" smtClean="0"/>
              <a:t>"/&gt;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&lt;div id="</a:t>
            </a:r>
            <a:r>
              <a:rPr lang="en-US" altLang="zh-CN" sz="1400" dirty="0" err="1" smtClean="0"/>
              <a:t>dv</a:t>
            </a:r>
            <a:r>
              <a:rPr lang="en-US" altLang="zh-CN" sz="1400" dirty="0" smtClean="0"/>
              <a:t>"&gt;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    &lt;p&gt;</a:t>
            </a:r>
            <a:r>
              <a:rPr lang="zh-CN" altLang="en-US" sz="1400" dirty="0" smtClean="0"/>
              <a:t>这是</a:t>
            </a:r>
            <a:r>
              <a:rPr lang="en-US" altLang="zh-CN" sz="1400" dirty="0" smtClean="0"/>
              <a:t>div</a:t>
            </a:r>
            <a:r>
              <a:rPr lang="zh-CN" altLang="en-US" sz="1400" dirty="0" smtClean="0"/>
              <a:t>中的第一个</a:t>
            </a:r>
            <a:r>
              <a:rPr lang="en-US" altLang="zh-CN" sz="1400" dirty="0" smtClean="0"/>
              <a:t>p</a:t>
            </a:r>
            <a:r>
              <a:rPr lang="zh-CN" altLang="en-US" sz="1400" dirty="0" smtClean="0"/>
              <a:t>标签</a:t>
            </a:r>
            <a:r>
              <a:rPr lang="en-US" altLang="zh-CN" sz="1400" dirty="0" smtClean="0"/>
              <a:t>&lt;/p&gt;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    &lt;</a:t>
            </a:r>
            <a:r>
              <a:rPr lang="en-US" altLang="zh-CN" sz="1400" dirty="0" err="1" smtClean="0"/>
              <a:t>ul</a:t>
            </a:r>
            <a:r>
              <a:rPr lang="en-US" altLang="zh-CN" sz="1400" dirty="0" smtClean="0"/>
              <a:t>&gt;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        &lt;</a:t>
            </a:r>
            <a:r>
              <a:rPr lang="en-US" altLang="zh-CN" sz="1400" dirty="0" err="1" smtClean="0"/>
              <a:t>li</a:t>
            </a:r>
            <a:r>
              <a:rPr lang="en-US" altLang="zh-CN" sz="1400" dirty="0" smtClean="0"/>
              <a:t>&gt;</a:t>
            </a:r>
            <a:r>
              <a:rPr lang="zh-CN" altLang="en-US" sz="1400" dirty="0" smtClean="0"/>
              <a:t>这是第一个</a:t>
            </a:r>
            <a:r>
              <a:rPr lang="en-US" altLang="zh-CN" sz="1400" dirty="0" err="1" smtClean="0"/>
              <a:t>li</a:t>
            </a:r>
            <a:r>
              <a:rPr lang="zh-CN" altLang="en-US" sz="1400" dirty="0" smtClean="0"/>
              <a:t>标签</a:t>
            </a:r>
            <a:r>
              <a:rPr lang="en-US" altLang="zh-CN" sz="1400" dirty="0" smtClean="0"/>
              <a:t>&lt;/</a:t>
            </a:r>
            <a:r>
              <a:rPr lang="en-US" altLang="zh-CN" sz="1400" dirty="0" err="1" smtClean="0"/>
              <a:t>li</a:t>
            </a:r>
            <a:r>
              <a:rPr lang="en-US" altLang="zh-CN" sz="1400" dirty="0" smtClean="0"/>
              <a:t>&gt;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        &lt;</a:t>
            </a:r>
            <a:r>
              <a:rPr lang="en-US" altLang="zh-CN" sz="1400" dirty="0" err="1" smtClean="0"/>
              <a:t>li</a:t>
            </a:r>
            <a:r>
              <a:rPr lang="en-US" altLang="zh-CN" sz="1400" dirty="0" smtClean="0"/>
              <a:t>&gt;&lt;p&gt;</a:t>
            </a:r>
            <a:r>
              <a:rPr lang="zh-CN" altLang="en-US" sz="1400" dirty="0" smtClean="0"/>
              <a:t>这是第二个</a:t>
            </a:r>
            <a:r>
              <a:rPr lang="en-US" altLang="zh-CN" sz="1400" dirty="0" err="1" smtClean="0"/>
              <a:t>li</a:t>
            </a:r>
            <a:r>
              <a:rPr lang="zh-CN" altLang="en-US" sz="1400" dirty="0" smtClean="0"/>
              <a:t>中的一个</a:t>
            </a:r>
            <a:r>
              <a:rPr lang="en-US" altLang="zh-CN" sz="1400" dirty="0" smtClean="0"/>
              <a:t>p</a:t>
            </a:r>
            <a:r>
              <a:rPr lang="zh-CN" altLang="en-US" sz="1400" dirty="0" smtClean="0"/>
              <a:t>标签</a:t>
            </a:r>
            <a:r>
              <a:rPr lang="en-US" altLang="zh-CN" sz="1400" dirty="0" smtClean="0"/>
              <a:t>&lt;/p&gt;&lt;/</a:t>
            </a:r>
            <a:r>
              <a:rPr lang="en-US" altLang="zh-CN" sz="1400" dirty="0" err="1" smtClean="0"/>
              <a:t>li</a:t>
            </a:r>
            <a:r>
              <a:rPr lang="en-US" altLang="zh-CN" sz="1400" dirty="0" smtClean="0"/>
              <a:t>&gt;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        &lt;</a:t>
            </a:r>
            <a:r>
              <a:rPr lang="en-US" altLang="zh-CN" sz="1400" dirty="0" err="1" smtClean="0"/>
              <a:t>li</a:t>
            </a:r>
            <a:r>
              <a:rPr lang="en-US" altLang="zh-CN" sz="1400" dirty="0" smtClean="0"/>
              <a:t>&gt;</a:t>
            </a:r>
            <a:r>
              <a:rPr lang="zh-CN" altLang="en-US" sz="1400" dirty="0" smtClean="0"/>
              <a:t>这是第三个</a:t>
            </a:r>
            <a:r>
              <a:rPr lang="en-US" altLang="zh-CN" sz="1400" dirty="0" err="1" smtClean="0"/>
              <a:t>li</a:t>
            </a:r>
            <a:r>
              <a:rPr lang="zh-CN" altLang="en-US" sz="1400" dirty="0" smtClean="0"/>
              <a:t>标签</a:t>
            </a:r>
            <a:r>
              <a:rPr lang="en-US" altLang="zh-CN" sz="1400" dirty="0" smtClean="0"/>
              <a:t>&lt;/</a:t>
            </a:r>
            <a:r>
              <a:rPr lang="en-US" altLang="zh-CN" sz="1400" dirty="0" err="1" smtClean="0"/>
              <a:t>li</a:t>
            </a:r>
            <a:r>
              <a:rPr lang="en-US" altLang="zh-CN" sz="1400" dirty="0" smtClean="0"/>
              <a:t>&gt;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    &lt;/</a:t>
            </a:r>
            <a:r>
              <a:rPr lang="en-US" altLang="zh-CN" sz="1400" dirty="0" err="1" smtClean="0"/>
              <a:t>ul</a:t>
            </a:r>
            <a:r>
              <a:rPr lang="en-US" altLang="zh-CN" sz="1400" dirty="0" smtClean="0"/>
              <a:t>&gt;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    &lt;p&gt;</a:t>
            </a:r>
            <a:r>
              <a:rPr lang="zh-CN" altLang="en-US" sz="1400" dirty="0" smtClean="0"/>
              <a:t>这是</a:t>
            </a:r>
            <a:r>
              <a:rPr lang="en-US" altLang="zh-CN" sz="1400" dirty="0" smtClean="0"/>
              <a:t>div</a:t>
            </a:r>
            <a:r>
              <a:rPr lang="zh-CN" altLang="en-US" sz="1400" dirty="0" smtClean="0"/>
              <a:t>中的第二个</a:t>
            </a:r>
            <a:r>
              <a:rPr lang="en-US" altLang="zh-CN" sz="1400" dirty="0" smtClean="0"/>
              <a:t>p</a:t>
            </a:r>
            <a:r>
              <a:rPr lang="zh-CN" altLang="en-US" sz="1400" dirty="0" smtClean="0"/>
              <a:t>标签</a:t>
            </a:r>
            <a:r>
              <a:rPr lang="en-US" altLang="zh-CN" sz="1400" dirty="0" smtClean="0"/>
              <a:t>&lt;/p&gt;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&lt;/div&gt;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&lt;p&gt;</a:t>
            </a:r>
            <a:r>
              <a:rPr lang="zh-CN" altLang="en-US" sz="1400" dirty="0" smtClean="0"/>
              <a:t>这是</a:t>
            </a:r>
            <a:r>
              <a:rPr lang="en-US" altLang="zh-CN" sz="1400" dirty="0" smtClean="0"/>
              <a:t>div</a:t>
            </a:r>
            <a:r>
              <a:rPr lang="zh-CN" altLang="en-US" sz="1400" dirty="0" smtClean="0"/>
              <a:t>后面的第一个</a:t>
            </a:r>
            <a:r>
              <a:rPr lang="en-US" altLang="zh-CN" sz="1400" dirty="0" smtClean="0"/>
              <a:t>p</a:t>
            </a:r>
            <a:r>
              <a:rPr lang="zh-CN" altLang="en-US" sz="1400" dirty="0" smtClean="0"/>
              <a:t>标签</a:t>
            </a:r>
            <a:r>
              <a:rPr lang="en-US" altLang="zh-CN" sz="1400" dirty="0" smtClean="0"/>
              <a:t>&lt;/p&gt;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&lt;p&gt;</a:t>
            </a:r>
            <a:r>
              <a:rPr lang="zh-CN" altLang="en-US" sz="1400" dirty="0" smtClean="0"/>
              <a:t>这是</a:t>
            </a:r>
            <a:r>
              <a:rPr lang="en-US" altLang="zh-CN" sz="1400" dirty="0" smtClean="0"/>
              <a:t>div</a:t>
            </a:r>
            <a:r>
              <a:rPr lang="zh-CN" altLang="en-US" sz="1400" dirty="0" smtClean="0"/>
              <a:t>后面的第二个</a:t>
            </a:r>
            <a:r>
              <a:rPr lang="en-US" altLang="zh-CN" sz="1400" dirty="0" smtClean="0"/>
              <a:t>p</a:t>
            </a:r>
            <a:r>
              <a:rPr lang="zh-CN" altLang="en-US" sz="1400" dirty="0" smtClean="0"/>
              <a:t>标签</a:t>
            </a:r>
            <a:r>
              <a:rPr lang="en-US" altLang="zh-CN" sz="1400" dirty="0" smtClean="0"/>
              <a:t>&lt;/p&gt;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&lt;p&gt;</a:t>
            </a:r>
            <a:r>
              <a:rPr lang="zh-CN" altLang="en-US" sz="1400" dirty="0" smtClean="0"/>
              <a:t>这是</a:t>
            </a:r>
            <a:r>
              <a:rPr lang="en-US" altLang="zh-CN" sz="1400" dirty="0" smtClean="0"/>
              <a:t>div</a:t>
            </a:r>
            <a:r>
              <a:rPr lang="zh-CN" altLang="en-US" sz="1400" dirty="0" smtClean="0"/>
              <a:t>后面的第三个</a:t>
            </a:r>
            <a:r>
              <a:rPr lang="en-US" altLang="zh-CN" sz="1400" dirty="0" smtClean="0"/>
              <a:t>p</a:t>
            </a:r>
            <a:r>
              <a:rPr lang="zh-CN" altLang="en-US" sz="1400" dirty="0" smtClean="0"/>
              <a:t>标签</a:t>
            </a:r>
            <a:r>
              <a:rPr lang="en-US" altLang="zh-CN" sz="1400" dirty="0" smtClean="0"/>
              <a:t>&lt;/p&gt;</a:t>
            </a:r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小案例 </a:t>
            </a:r>
            <a:r>
              <a:rPr lang="en-US" altLang="zh-CN" dirty="0" smtClean="0"/>
              <a:t>demo0201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400" dirty="0" err="1" smtClean="0">
                <a:sym typeface="+mn-ea"/>
              </a:rPr>
              <a:t>JQuery</a:t>
            </a:r>
            <a:r>
              <a:rPr lang="zh-CN" altLang="en-US" sz="1400" dirty="0" err="1" smtClean="0">
                <a:sym typeface="+mn-ea"/>
              </a:rPr>
              <a:t>代码</a:t>
            </a:r>
            <a:endParaRPr lang="en-US" altLang="zh-CN" sz="1400" dirty="0" err="1" smtClean="0">
              <a:sym typeface="+mn-ea"/>
            </a:endParaRPr>
          </a:p>
          <a:p>
            <a:pPr marL="0" indent="0">
              <a:buNone/>
            </a:pPr>
            <a:r>
              <a:rPr sz="1600" smtClean="0"/>
              <a:t>$(function(){</a:t>
            </a:r>
            <a:endParaRPr sz="1600" smtClean="0"/>
          </a:p>
          <a:p>
            <a:pPr marL="0" indent="0">
              <a:buNone/>
            </a:pPr>
            <a:r>
              <a:rPr sz="1600" smtClean="0"/>
              <a:t>	$("p").css("color","#f00");</a:t>
            </a:r>
            <a:endParaRPr sz="1600" smtClean="0"/>
          </a:p>
          <a:p>
            <a:pPr marL="0" indent="0">
              <a:buNone/>
            </a:pPr>
            <a:r>
              <a:rPr sz="1600" smtClean="0"/>
              <a:t>	$("#btn").click(function(){ </a:t>
            </a:r>
            <a:endParaRPr sz="1600" smtClean="0"/>
          </a:p>
          <a:p>
            <a:pPr marL="0" indent="0">
              <a:buNone/>
            </a:pPr>
            <a:r>
              <a:rPr sz="1600" smtClean="0"/>
              <a:t>		$("#box").css("background-color","#fafafa");</a:t>
            </a:r>
            <a:endParaRPr sz="1600" smtClean="0"/>
          </a:p>
          <a:p>
            <a:pPr marL="0" indent="0">
              <a:buNone/>
            </a:pPr>
            <a:r>
              <a:rPr sz="1600" smtClean="0"/>
              <a:t>		$("#box p").css("color","#39F");</a:t>
            </a:r>
            <a:endParaRPr sz="1600" smtClean="0"/>
          </a:p>
          <a:p>
            <a:pPr marL="0" indent="0">
              <a:buNone/>
            </a:pPr>
            <a:r>
              <a:rPr sz="1600" smtClean="0"/>
              <a:t>		$("#box ul li").css("color","#F9C");</a:t>
            </a:r>
            <a:endParaRPr sz="1600" smtClean="0"/>
          </a:p>
          <a:p>
            <a:pPr marL="0" indent="0">
              <a:buNone/>
            </a:pPr>
            <a:r>
              <a:rPr sz="1600" smtClean="0"/>
              <a:t>	});</a:t>
            </a:r>
            <a:endParaRPr sz="1600" smtClean="0"/>
          </a:p>
          <a:p>
            <a:pPr marL="0" indent="0">
              <a:buNone/>
            </a:pPr>
            <a:r>
              <a:rPr sz="1600" smtClean="0"/>
              <a:t>})</a:t>
            </a:r>
            <a:endParaRPr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层次选择器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928670"/>
            <a:ext cx="8929718" cy="5429288"/>
          </a:xfrm>
        </p:spPr>
        <p:txBody>
          <a:bodyPr>
            <a:normAutofit lnSpcReduction="20000"/>
          </a:bodyPr>
          <a:lstStyle/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400" dirty="0" smtClean="0"/>
              <a:t>获取的是</a:t>
            </a:r>
            <a:r>
              <a:rPr lang="en-US" altLang="zh-CN" sz="2400" dirty="0" smtClean="0"/>
              <a:t>div</a:t>
            </a:r>
            <a:r>
              <a:rPr lang="zh-CN" altLang="en-US" sz="2400" dirty="0" smtClean="0"/>
              <a:t>中所有的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标签元素（</a:t>
            </a:r>
            <a:r>
              <a:rPr lang="en-US" altLang="zh-CN" sz="2400" u="sng" dirty="0" smtClean="0">
                <a:solidFill>
                  <a:srgbClr val="FF0000"/>
                </a:solidFill>
              </a:rPr>
              <a:t>demo0201</a:t>
            </a:r>
            <a:r>
              <a:rPr lang="zh-CN" altLang="en-US" sz="2400" dirty="0" smtClean="0"/>
              <a:t>）</a:t>
            </a:r>
            <a:endParaRPr lang="zh-CN" altLang="en-US" sz="2400" dirty="0" smtClean="0"/>
          </a:p>
          <a:p>
            <a:pPr marL="914400" lvl="1" indent="-514350">
              <a:lnSpc>
                <a:spcPct val="130000"/>
              </a:lnSpc>
            </a:pPr>
            <a:r>
              <a:rPr lang="en-US" altLang="zh-CN" sz="2000" dirty="0" smtClean="0"/>
              <a:t>$("#</a:t>
            </a:r>
            <a:r>
              <a:rPr lang="en-US" altLang="zh-CN" sz="2000" dirty="0" err="1" smtClean="0"/>
              <a:t>dv</a:t>
            </a:r>
            <a:r>
              <a:rPr lang="en-US" altLang="zh-CN" sz="2000" dirty="0" smtClean="0"/>
              <a:t> p").</a:t>
            </a:r>
            <a:r>
              <a:rPr lang="en-US" altLang="zh-CN" sz="2000" dirty="0" err="1" smtClean="0"/>
              <a:t>css</a:t>
            </a:r>
            <a:r>
              <a:rPr lang="en-US" altLang="zh-CN" sz="2000" dirty="0" smtClean="0"/>
              <a:t>("</a:t>
            </a:r>
            <a:r>
              <a:rPr lang="en-US" altLang="zh-CN" sz="2000" dirty="0" err="1" smtClean="0"/>
              <a:t>backgroundColor","red</a:t>
            </a:r>
            <a:r>
              <a:rPr lang="en-US" altLang="zh-CN" sz="2000" dirty="0" smtClean="0"/>
              <a:t>");</a:t>
            </a:r>
            <a:endParaRPr lang="en-US" altLang="zh-CN" sz="2000" dirty="0" smtClean="0"/>
          </a:p>
          <a:p>
            <a:pPr marL="914400" lvl="1" indent="-514350">
              <a:lnSpc>
                <a:spcPct val="130000"/>
              </a:lnSpc>
            </a:pPr>
            <a:endParaRPr lang="en-US" altLang="zh-CN" sz="2000" dirty="0" smtClean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400" dirty="0" smtClean="0"/>
              <a:t>获取的是</a:t>
            </a:r>
            <a:r>
              <a:rPr lang="en-US" altLang="zh-CN" sz="2400" dirty="0" smtClean="0"/>
              <a:t>div</a:t>
            </a:r>
            <a:r>
              <a:rPr lang="zh-CN" altLang="en-US" sz="2400" dirty="0" smtClean="0"/>
              <a:t>中直接的子元素</a:t>
            </a:r>
            <a:r>
              <a:rPr lang="en-US" altLang="zh-CN" sz="2400" dirty="0" smtClean="0"/>
              <a:t>//js:childNodes()</a:t>
            </a:r>
            <a:endParaRPr lang="zh-CN" altLang="en-US" sz="2400" dirty="0" smtClean="0"/>
          </a:p>
          <a:p>
            <a:pPr marL="914400" lvl="1" indent="-514350">
              <a:lnSpc>
                <a:spcPct val="130000"/>
              </a:lnSpc>
            </a:pPr>
            <a:r>
              <a:rPr lang="en-US" altLang="zh-CN" sz="2000" dirty="0" smtClean="0"/>
              <a:t>$("#</a:t>
            </a:r>
            <a:r>
              <a:rPr lang="en-US" altLang="zh-CN" sz="2000" dirty="0" err="1" smtClean="0"/>
              <a:t>dv</a:t>
            </a:r>
            <a:r>
              <a:rPr lang="en-US" altLang="zh-CN" sz="2000" dirty="0" smtClean="0"/>
              <a:t>&gt;p").</a:t>
            </a:r>
            <a:r>
              <a:rPr lang="en-US" altLang="zh-CN" sz="2000" dirty="0" err="1" smtClean="0"/>
              <a:t>css</a:t>
            </a:r>
            <a:r>
              <a:rPr lang="en-US" altLang="zh-CN" sz="2000" dirty="0" smtClean="0"/>
              <a:t>("</a:t>
            </a:r>
            <a:r>
              <a:rPr lang="en-US" altLang="zh-CN" sz="2000" dirty="0" err="1" smtClean="0"/>
              <a:t>backgroundColor","red</a:t>
            </a:r>
            <a:r>
              <a:rPr lang="en-US" altLang="zh-CN" sz="2000" dirty="0" smtClean="0"/>
              <a:t>");</a:t>
            </a:r>
            <a:endParaRPr lang="en-US" altLang="zh-CN" sz="2000" dirty="0" smtClean="0"/>
          </a:p>
          <a:p>
            <a:pPr marL="914400" lvl="1" indent="-514350">
              <a:lnSpc>
                <a:spcPct val="130000"/>
              </a:lnSpc>
            </a:pPr>
            <a:endParaRPr lang="en-US" altLang="zh-CN" sz="2000" dirty="0" smtClean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400" dirty="0" smtClean="0"/>
              <a:t>获取的是</a:t>
            </a:r>
            <a:r>
              <a:rPr lang="en-US" altLang="zh-CN" sz="2400" dirty="0" smtClean="0"/>
              <a:t>div</a:t>
            </a:r>
            <a:r>
              <a:rPr lang="zh-CN" altLang="en-US" sz="2400" dirty="0" smtClean="0"/>
              <a:t>后面的第一个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标签元素</a:t>
            </a:r>
            <a:r>
              <a:rPr lang="en-US" altLang="zh-CN" sz="2400" dirty="0" smtClean="0"/>
              <a:t>//js:nextSibling()</a:t>
            </a:r>
            <a:endParaRPr lang="zh-CN" altLang="en-US" sz="2400" dirty="0" smtClean="0"/>
          </a:p>
          <a:p>
            <a:pPr marL="0" lvl="1" indent="0">
              <a:lnSpc>
                <a:spcPct val="130000"/>
              </a:lnSpc>
              <a:buFont typeface="+mj-lt"/>
              <a:buNone/>
            </a:pPr>
            <a:r>
              <a:rPr lang="en-US" altLang="zh-CN" sz="2000" dirty="0" smtClean="0">
                <a:sym typeface="+mn-ea"/>
              </a:rPr>
              <a:t>   -   $("#dv+p").css("backgroundColor","red");</a:t>
            </a:r>
            <a:endParaRPr lang="en-US" altLang="zh-CN" sz="2400" dirty="0" smtClean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endParaRPr lang="zh-CN" altLang="en-US" sz="2400" dirty="0" smtClean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400" dirty="0" smtClean="0">
                <a:sym typeface="+mn-ea"/>
              </a:rPr>
              <a:t>获取的是</a:t>
            </a:r>
            <a:r>
              <a:rPr lang="en-US" altLang="zh-CN" sz="2400" dirty="0" smtClean="0">
                <a:sym typeface="+mn-ea"/>
              </a:rPr>
              <a:t>div</a:t>
            </a:r>
            <a:r>
              <a:rPr lang="zh-CN" altLang="en-US" sz="2400" dirty="0" smtClean="0">
                <a:sym typeface="+mn-ea"/>
              </a:rPr>
              <a:t>后面所有直接的兄弟元素</a:t>
            </a:r>
            <a:r>
              <a:rPr lang="en-US" altLang="zh-CN" sz="2400" dirty="0" smtClean="0">
                <a:sym typeface="+mn-ea"/>
              </a:rPr>
              <a:t>p</a:t>
            </a:r>
            <a:r>
              <a:rPr lang="zh-CN" altLang="en-US" sz="2400" dirty="0" smtClean="0">
                <a:sym typeface="+mn-ea"/>
              </a:rPr>
              <a:t>标签元素</a:t>
            </a:r>
            <a:endParaRPr lang="en-US" altLang="zh-CN" sz="2000" dirty="0" smtClean="0"/>
          </a:p>
          <a:p>
            <a:pPr marL="914400" lvl="1" indent="-514350">
              <a:lnSpc>
                <a:spcPct val="130000"/>
              </a:lnSpc>
            </a:pPr>
            <a:r>
              <a:rPr lang="en-US" altLang="zh-CN" sz="2000" dirty="0" smtClean="0"/>
              <a:t>获取的是div后面所有直接的兄弟元素p标签元素</a:t>
            </a:r>
            <a:endParaRPr lang="en-US" altLang="zh-CN" sz="2000" dirty="0" smtClean="0"/>
          </a:p>
          <a:p>
            <a:pPr marL="914400" lvl="1" indent="-514350">
              <a:lnSpc>
                <a:spcPct val="130000"/>
              </a:lnSpc>
            </a:pPr>
            <a:r>
              <a:rPr lang="en-US" altLang="zh-CN" sz="2000" dirty="0" smtClean="0"/>
              <a:t>$("#dv~p").css("backgroundColor","red");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5776</Words>
  <Application>WPS 演示</Application>
  <PresentationFormat>全屏显示(4:3)</PresentationFormat>
  <Paragraphs>400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56" baseType="lpstr">
      <vt:lpstr>Arial</vt:lpstr>
      <vt:lpstr>宋体</vt:lpstr>
      <vt:lpstr>Wingdings</vt:lpstr>
      <vt:lpstr>等线</vt:lpstr>
      <vt:lpstr>微软雅黑</vt:lpstr>
      <vt:lpstr>黑体</vt:lpstr>
      <vt:lpstr>Calibri</vt:lpstr>
      <vt:lpstr>Arial Unicode MS</vt:lpstr>
      <vt:lpstr>Office 主题</vt:lpstr>
      <vt:lpstr>1_Office 主题</vt:lpstr>
      <vt:lpstr>JQuery框架的使用</vt:lpstr>
      <vt:lpstr>一、什么选择器</vt:lpstr>
      <vt:lpstr>二、Jquery常用选择器</vt:lpstr>
      <vt:lpstr>二、Jquery常用选择器——小项目</vt:lpstr>
      <vt:lpstr>二、Jquery常用选择器——小项目</vt:lpstr>
      <vt:lpstr>二、Jquery常用选择器——小项目</vt:lpstr>
      <vt:lpstr>小案例 demo0201</vt:lpstr>
      <vt:lpstr>小案例 demo0201</vt:lpstr>
      <vt:lpstr>三、JQuery层次选择器</vt:lpstr>
      <vt:lpstr>四、项目：下拉菜单</vt:lpstr>
      <vt:lpstr>四、项目：下拉菜单</vt:lpstr>
      <vt:lpstr>四、项目：下拉菜单</vt:lpstr>
      <vt:lpstr>四、项目：下拉菜单</vt:lpstr>
      <vt:lpstr>四、项目：下拉菜单</vt:lpstr>
      <vt:lpstr>JQuery框架的使用</vt:lpstr>
      <vt:lpstr>复习</vt:lpstr>
      <vt:lpstr>复习</vt:lpstr>
      <vt:lpstr>回忆</vt:lpstr>
      <vt:lpstr>教学目标</vt:lpstr>
      <vt:lpstr>教学目标</vt:lpstr>
      <vt:lpstr>五、奇偶选择器</vt:lpstr>
      <vt:lpstr>六、第一、最后元素选择器</vt:lpstr>
      <vt:lpstr>七、索引选择器</vt:lpstr>
      <vt:lpstr>八、属性选择器</vt:lpstr>
      <vt:lpstr>九、input元素选择器（后面会再讲，目前了解）</vt:lpstr>
      <vt:lpstr>九、input元素选择器（后面会再讲，目前了解）</vt:lpstr>
      <vt:lpstr>项目：手风琴效果</vt:lpstr>
      <vt:lpstr>总结：</vt:lpstr>
      <vt:lpstr>JQuery框架的使用</vt:lpstr>
      <vt:lpstr>复习</vt:lpstr>
      <vt:lpstr>回忆</vt:lpstr>
      <vt:lpstr>教学目标</vt:lpstr>
      <vt:lpstr>教学目标</vt:lpstr>
      <vt:lpstr>一、项目：手风琴效果</vt:lpstr>
      <vt:lpstr>一、项目：手风琴效果</vt:lpstr>
      <vt:lpstr>一、项目：手风琴效果</vt:lpstr>
      <vt:lpstr>一、项目：手风琴效果</vt:lpstr>
      <vt:lpstr>一、项目：手风琴效果</vt:lpstr>
      <vt:lpstr>二、项目：手风琴效果</vt:lpstr>
      <vt:lpstr>总结：</vt:lpstr>
      <vt:lpstr>JQuery框架的使用</vt:lpstr>
      <vt:lpstr>回忆</vt:lpstr>
      <vt:lpstr>教学目标</vt:lpstr>
      <vt:lpstr>教学目标</vt:lpstr>
      <vt:lpstr>项目：复习项目——下拉菜单</vt:lpstr>
      <vt:lpstr>项目：精器展示效果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JQuery框架的使用</dc:title>
  <dc:creator>lenvon</dc:creator>
  <cp:lastModifiedBy>Z</cp:lastModifiedBy>
  <cp:revision>126</cp:revision>
  <dcterms:created xsi:type="dcterms:W3CDTF">2019-03-26T07:24:00Z</dcterms:created>
  <dcterms:modified xsi:type="dcterms:W3CDTF">2020-03-13T04:28:18Z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