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21" r:id="rId3"/>
    <p:sldId id="353" r:id="rId4"/>
    <p:sldId id="378" r:id="rId5"/>
    <p:sldId id="325" r:id="rId6"/>
    <p:sldId id="326" r:id="rId7"/>
    <p:sldId id="332" r:id="rId8"/>
    <p:sldId id="340" r:id="rId9"/>
    <p:sldId id="341" r:id="rId10"/>
    <p:sldId id="342" r:id="rId11"/>
    <p:sldId id="354" r:id="rId12"/>
    <p:sldId id="355" r:id="rId13"/>
    <p:sldId id="356" r:id="rId14"/>
    <p:sldId id="419" r:id="rId15"/>
    <p:sldId id="420" r:id="rId16"/>
    <p:sldId id="357" r:id="rId17"/>
    <p:sldId id="381" r:id="rId18"/>
    <p:sldId id="380" r:id="rId19"/>
    <p:sldId id="382" r:id="rId20"/>
    <p:sldId id="358" r:id="rId21"/>
    <p:sldId id="359" r:id="rId22"/>
    <p:sldId id="374" r:id="rId23"/>
    <p:sldId id="36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F3FF"/>
    <a:srgbClr val="9B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C44AF-646F-44AA-96DF-D1884523062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A08870-D71B-4C24-911A-CAD53A9635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46434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Picture 2" descr="C:\Users\lenvon\Desktop\1.jpg"/>
          <p:cNvPicPr>
            <a:picLocks noChangeAspect="1" noChangeArrowheads="1"/>
          </p:cNvPicPr>
          <p:nvPr userDrawn="1"/>
        </p:nvPicPr>
        <p:blipFill>
          <a:blip r:embed="rId2"/>
          <a:srcRect/>
          <a:stretch>
            <a:fillRect/>
          </a:stretch>
        </p:blipFill>
        <p:spPr bwMode="auto">
          <a:xfrm>
            <a:off x="1714480" y="5072074"/>
            <a:ext cx="5880101" cy="838200"/>
          </a:xfrm>
          <a:prstGeom prst="rect">
            <a:avLst/>
          </a:prstGeom>
          <a:noFill/>
        </p:spPr>
      </p:pic>
      <p:sp>
        <p:nvSpPr>
          <p:cNvPr id="10" name="剪去同侧角的矩形 9"/>
          <p:cNvSpPr/>
          <p:nvPr userDrawn="1"/>
        </p:nvSpPr>
        <p:spPr>
          <a:xfrm flipV="1">
            <a:off x="1214414" y="0"/>
            <a:ext cx="6643734" cy="1143008"/>
          </a:xfrm>
          <a:prstGeom prst="snip2SameRect">
            <a:avLst>
              <a:gd name="adj1" fmla="val 50000"/>
              <a:gd name="adj2"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JQUERY</a:t>
            </a:r>
            <a:endParaRPr lang="zh-CN" altLang="en-US" dirty="0"/>
          </a:p>
        </p:txBody>
      </p:sp>
      <p:sp>
        <p:nvSpPr>
          <p:cNvPr id="11" name="TextBox 10"/>
          <p:cNvSpPr txBox="1"/>
          <p:nvPr userDrawn="1"/>
        </p:nvSpPr>
        <p:spPr>
          <a:xfrm>
            <a:off x="3689047" y="142852"/>
            <a:ext cx="2954655" cy="923330"/>
          </a:xfrm>
          <a:prstGeom prst="rect">
            <a:avLst/>
          </a:prstGeom>
          <a:noFill/>
        </p:spPr>
        <p:txBody>
          <a:bodyPr wrap="none" rtlCol="0">
            <a:spAutoFit/>
          </a:bodyPr>
          <a:lstStyle/>
          <a:p>
            <a:pPr>
              <a:lnSpc>
                <a:spcPct val="150000"/>
              </a:lnSpc>
            </a:pPr>
            <a:r>
              <a:rPr lang="zh-CN" altLang="en-US" sz="1800" dirty="0" smtClean="0">
                <a:latin typeface="等线" panose="02010600030101010101" pitchFamily="2" charset="-122"/>
                <a:ea typeface="等线" panose="02010600030101010101" pitchFamily="2" charset="-122"/>
              </a:rPr>
              <a:t>江西工业贸易职业技术学院</a:t>
            </a:r>
            <a:endParaRPr lang="en-US" altLang="zh-CN" sz="1800" dirty="0" smtClean="0">
              <a:latin typeface="等线" panose="02010600030101010101" pitchFamily="2" charset="-122"/>
              <a:ea typeface="等线" panose="02010600030101010101" pitchFamily="2" charset="-122"/>
            </a:endParaRPr>
          </a:p>
          <a:p>
            <a:pPr>
              <a:lnSpc>
                <a:spcPct val="150000"/>
              </a:lnSpc>
            </a:pPr>
            <a:r>
              <a:rPr lang="zh-CN" altLang="en-US" sz="1800" dirty="0" smtClean="0">
                <a:latin typeface="等线" panose="02010600030101010101" pitchFamily="2" charset="-122"/>
                <a:ea typeface="等线" panose="02010600030101010101" pitchFamily="2" charset="-122"/>
              </a:rPr>
              <a:t>软件技术</a:t>
            </a:r>
            <a:r>
              <a:rPr lang="en-US" altLang="zh-CN" sz="1800" dirty="0" smtClean="0">
                <a:latin typeface="等线" panose="02010600030101010101" pitchFamily="2" charset="-122"/>
                <a:ea typeface="等线" panose="02010600030101010101" pitchFamily="2" charset="-122"/>
              </a:rPr>
              <a:t>——</a:t>
            </a:r>
            <a:r>
              <a:rPr lang="zh-CN" altLang="en-US" sz="1800" dirty="0" smtClean="0">
                <a:latin typeface="等线" panose="02010600030101010101" pitchFamily="2" charset="-122"/>
                <a:ea typeface="等线" panose="02010600030101010101" pitchFamily="2" charset="-122"/>
              </a:rPr>
              <a:t>前端方向</a:t>
            </a:r>
            <a:endParaRPr lang="zh-CN" altLang="en-US" sz="1800" dirty="0">
              <a:latin typeface="等线" panose="02010600030101010101" pitchFamily="2" charset="-122"/>
              <a:ea typeface="等线" panose="02010600030101010101" pitchFamily="2" charset="-122"/>
            </a:endParaRPr>
          </a:p>
        </p:txBody>
      </p:sp>
      <p:pic>
        <p:nvPicPr>
          <p:cNvPr id="12" name="Picture 3" descr="C:\Users\lenvon\Desktop\timg.jpg"/>
          <p:cNvPicPr>
            <a:picLocks noChangeAspect="1" noChangeArrowheads="1"/>
          </p:cNvPicPr>
          <p:nvPr userDrawn="1"/>
        </p:nvPicPr>
        <p:blipFill>
          <a:blip r:embed="rId3"/>
          <a:srcRect/>
          <a:stretch>
            <a:fillRect/>
          </a:stretch>
        </p:blipFill>
        <p:spPr bwMode="auto">
          <a:xfrm>
            <a:off x="2494934" y="142852"/>
            <a:ext cx="879325" cy="857232"/>
          </a:xfrm>
          <a:prstGeom prst="rect">
            <a:avLst/>
          </a:prstGeom>
          <a:noFill/>
        </p:spPr>
      </p:pic>
      <p:sp>
        <p:nvSpPr>
          <p:cNvPr id="2" name="标题 1"/>
          <p:cNvSpPr>
            <a:spLocks noGrp="1"/>
          </p:cNvSpPr>
          <p:nvPr>
            <p:ph type="ctrTitle"/>
          </p:nvPr>
        </p:nvSpPr>
        <p:spPr>
          <a:xfrm>
            <a:off x="714348" y="2030413"/>
            <a:ext cx="7772400" cy="1470025"/>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57290" y="3600448"/>
            <a:ext cx="6400800" cy="685808"/>
          </a:xfrm>
        </p:spPr>
        <p:txBody>
          <a:bodyPr>
            <a:normAutofit/>
          </a:bodyPr>
          <a:lstStyle>
            <a:lvl1pPr marL="0" indent="0" algn="ctr">
              <a:buNone/>
              <a:defRPr sz="3600">
                <a:solidFill>
                  <a:schemeClr val="bg1"/>
                </a:solidFill>
                <a:latin typeface="等线" panose="02010600030101010101" pitchFamily="2" charset="-122"/>
                <a:ea typeface="等线" panose="0201060003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userDrawn="1"/>
        </p:nvSpPr>
        <p:spPr>
          <a:xfrm>
            <a:off x="0" y="6429396"/>
            <a:ext cx="5929322" cy="4286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929322" y="6429396"/>
            <a:ext cx="3214678" cy="42860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endParaRPr>
          </a:p>
        </p:txBody>
      </p:sp>
      <p:sp>
        <p:nvSpPr>
          <p:cNvPr id="2" name="标题 1"/>
          <p:cNvSpPr>
            <a:spLocks noGrp="1"/>
          </p:cNvSpPr>
          <p:nvPr>
            <p:ph type="title"/>
          </p:nvPr>
        </p:nvSpPr>
        <p:spPr>
          <a:xfrm>
            <a:off x="271490" y="-24"/>
            <a:ext cx="8586790" cy="1000132"/>
          </a:xfrm>
        </p:spPr>
        <p:txBody>
          <a:bodyPr>
            <a:normAutofit/>
          </a:bodyPr>
          <a:lstStyle>
            <a:lvl1pPr algn="l">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14422"/>
            <a:ext cx="8229600" cy="4911741"/>
          </a:xfrm>
        </p:spPr>
        <p:txBody>
          <a:bodyPr/>
          <a:lstStyle>
            <a:lvl1pPr>
              <a:lnSpc>
                <a:spcPct val="150000"/>
              </a:lnSpc>
              <a:defRPr>
                <a:latin typeface="黑体" panose="02010609060101010101" pitchFamily="49" charset="-122"/>
                <a:ea typeface="黑体" panose="02010609060101010101" pitchFamily="49" charset="-122"/>
              </a:defRPr>
            </a:lvl1pPr>
            <a:lvl2pPr>
              <a:lnSpc>
                <a:spcPct val="150000"/>
              </a:lnSpc>
              <a:defRPr>
                <a:latin typeface="黑体" panose="02010609060101010101" pitchFamily="49" charset="-122"/>
                <a:ea typeface="黑体" panose="02010609060101010101" pitchFamily="49" charset="-122"/>
              </a:defRPr>
            </a:lvl2pPr>
            <a:lvl3pPr>
              <a:lnSpc>
                <a:spcPct val="150000"/>
              </a:lnSpc>
              <a:defRPr>
                <a:latin typeface="黑体" panose="02010609060101010101" pitchFamily="49" charset="-122"/>
                <a:ea typeface="黑体" panose="02010609060101010101" pitchFamily="49" charset="-122"/>
              </a:defRPr>
            </a:lvl3pPr>
            <a:lvl4pPr>
              <a:lnSpc>
                <a:spcPct val="150000"/>
              </a:lnSpc>
              <a:defRPr>
                <a:latin typeface="黑体" panose="02010609060101010101" pitchFamily="49" charset="-122"/>
                <a:ea typeface="黑体" panose="02010609060101010101" pitchFamily="49" charset="-122"/>
              </a:defRPr>
            </a:lvl4pPr>
            <a:lvl5pPr>
              <a:lnSpc>
                <a:spcPct val="150000"/>
              </a:lnSpc>
              <a:defRPr>
                <a:latin typeface="黑体" panose="02010609060101010101" pitchFamily="49" charset="-122"/>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7" name="矩形 6"/>
          <p:cNvSpPr/>
          <p:nvPr userDrawn="1"/>
        </p:nvSpPr>
        <p:spPr>
          <a:xfrm>
            <a:off x="0" y="-1"/>
            <a:ext cx="214282" cy="5714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571480"/>
            <a:ext cx="214282" cy="42862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714488"/>
            <a:ext cx="7772400" cy="1470025"/>
          </a:xfrm>
        </p:spPr>
        <p:txBody>
          <a:bodyPr>
            <a:normAutofit/>
          </a:bodyPr>
          <a:lstStyle/>
          <a:p>
            <a:r>
              <a:rPr lang="en-US" altLang="zh-CN" sz="4800" dirty="0" err="1" smtClean="0">
                <a:solidFill>
                  <a:schemeClr val="bg1"/>
                </a:solidFill>
                <a:latin typeface="黑体" panose="02010609060101010101" pitchFamily="49" charset="-122"/>
                <a:ea typeface="黑体" panose="02010609060101010101" pitchFamily="49" charset="-122"/>
              </a:rPr>
              <a:t>JQuery</a:t>
            </a:r>
            <a:r>
              <a:rPr lang="zh-CN" altLang="en-US" sz="4800" dirty="0" smtClean="0">
                <a:solidFill>
                  <a:schemeClr val="bg1"/>
                </a:solidFill>
                <a:latin typeface="黑体" panose="02010609060101010101" pitchFamily="49" charset="-122"/>
                <a:ea typeface="黑体" panose="02010609060101010101" pitchFamily="49" charset="-122"/>
              </a:rPr>
              <a:t>框架的使用</a:t>
            </a:r>
            <a:endParaRPr lang="zh-CN" altLang="en-US" sz="4800" dirty="0">
              <a:solidFill>
                <a:schemeClr val="bg1"/>
              </a:solidFill>
              <a:latin typeface="黑体" panose="02010609060101010101" pitchFamily="49" charset="-122"/>
              <a:ea typeface="黑体" panose="02010609060101010101" pitchFamily="49" charset="-122"/>
            </a:endParaRPr>
          </a:p>
        </p:txBody>
      </p:sp>
      <p:sp>
        <p:nvSpPr>
          <p:cNvPr id="10" name="副标题 9"/>
          <p:cNvSpPr>
            <a:spLocks noGrp="1"/>
          </p:cNvSpPr>
          <p:nvPr>
            <p:ph type="subTitle" idx="1"/>
          </p:nvPr>
        </p:nvSpPr>
        <p:spPr>
          <a:xfrm>
            <a:off x="1357290" y="3357562"/>
            <a:ext cx="6400800" cy="1285884"/>
          </a:xfrm>
        </p:spPr>
        <p:txBody>
          <a:bodyPr>
            <a:normAutofit/>
          </a:bodyPr>
          <a:lstStyle/>
          <a:p>
            <a:r>
              <a:rPr lang="zh-CN" altLang="en-US" sz="3200" dirty="0" smtClean="0"/>
              <a:t>第六课 </a:t>
            </a:r>
            <a:r>
              <a:rPr lang="en-US" altLang="zh-CN" sz="3200" dirty="0" err="1" smtClean="0"/>
              <a:t>JQuery</a:t>
            </a:r>
            <a:r>
              <a:rPr lang="zh-CN" altLang="en-US" sz="3200" dirty="0" smtClean="0"/>
              <a:t>的节点的操作</a:t>
            </a:r>
            <a:endParaRPr lang="en-US" altLang="zh-CN" sz="3200" dirty="0" smtClean="0"/>
          </a:p>
        </p:txBody>
      </p:sp>
      <p:pic>
        <p:nvPicPr>
          <p:cNvPr id="1026" name="Picture 2" descr="C:\Users\lenvon\Desktop\1.jpg"/>
          <p:cNvPicPr>
            <a:picLocks noChangeAspect="1" noChangeArrowheads="1"/>
          </p:cNvPicPr>
          <p:nvPr/>
        </p:nvPicPr>
        <p:blipFill>
          <a:blip r:embed="rId1"/>
          <a:srcRect/>
          <a:stretch>
            <a:fillRect/>
          </a:stretch>
        </p:blipFill>
        <p:spPr bwMode="auto">
          <a:xfrm>
            <a:off x="1714480" y="5072074"/>
            <a:ext cx="5880101" cy="838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 hide(),show</a:t>
            </a:r>
            <a:r>
              <a:rPr lang="en-US" altLang="zh-CN" dirty="0" smtClean="0">
                <a:sym typeface="+mn-ea"/>
              </a:rPr>
              <a:t>()</a:t>
            </a:r>
            <a:r>
              <a:rPr lang="en-US" altLang="zh-CN" dirty="0" smtClean="0"/>
              <a:t>,toggle</a:t>
            </a:r>
            <a:r>
              <a:rPr lang="en-US" altLang="zh-CN" dirty="0" smtClean="0">
                <a:sym typeface="+mn-ea"/>
              </a:rPr>
              <a:t>()</a:t>
            </a:r>
            <a:endParaRPr lang="zh-CN" altLang="en-US" dirty="0"/>
          </a:p>
        </p:txBody>
      </p:sp>
      <p:sp>
        <p:nvSpPr>
          <p:cNvPr id="3" name="内容占位符 2"/>
          <p:cNvSpPr>
            <a:spLocks noGrp="1"/>
          </p:cNvSpPr>
          <p:nvPr>
            <p:ph idx="1"/>
          </p:nvPr>
        </p:nvSpPr>
        <p:spPr/>
        <p:txBody>
          <a:bodyPr/>
          <a:lstStyle/>
          <a:p>
            <a:r>
              <a:rPr lang="en-US" dirty="0" smtClean="0">
                <a:solidFill>
                  <a:srgbClr val="C00000"/>
                </a:solidFill>
              </a:rPr>
              <a:t>$(selector).hide(</a:t>
            </a:r>
            <a:r>
              <a:rPr lang="zh-CN" altLang="en-US" dirty="0" smtClean="0">
                <a:solidFill>
                  <a:srgbClr val="C00000"/>
                </a:solidFill>
              </a:rPr>
              <a:t>速度</a:t>
            </a:r>
            <a:r>
              <a:rPr lang="en-US" dirty="0" smtClean="0">
                <a:solidFill>
                  <a:srgbClr val="C00000"/>
                </a:solidFill>
              </a:rPr>
              <a:t>,</a:t>
            </a:r>
            <a:r>
              <a:rPr lang="zh-CN" altLang="en-US" dirty="0" smtClean="0">
                <a:solidFill>
                  <a:srgbClr val="C00000"/>
                </a:solidFill>
              </a:rPr>
              <a:t>执行函数</a:t>
            </a:r>
            <a:r>
              <a:rPr lang="en-US" dirty="0" smtClean="0">
                <a:solidFill>
                  <a:srgbClr val="C00000"/>
                </a:solidFill>
              </a:rPr>
              <a:t>); </a:t>
            </a:r>
            <a:r>
              <a:rPr lang="zh-CN" altLang="en-US" dirty="0" smtClean="0">
                <a:solidFill>
                  <a:srgbClr val="C00000"/>
                </a:solidFill>
              </a:rPr>
              <a:t>隐藏</a:t>
            </a:r>
            <a:endParaRPr lang="zh-CN" altLang="en-US" dirty="0" smtClean="0">
              <a:solidFill>
                <a:srgbClr val="C00000"/>
              </a:solidFill>
            </a:endParaRPr>
          </a:p>
          <a:p>
            <a:r>
              <a:rPr lang="en-US" dirty="0" smtClean="0">
                <a:solidFill>
                  <a:srgbClr val="C00000"/>
                </a:solidFill>
              </a:rPr>
              <a:t>$(selector).show(</a:t>
            </a:r>
            <a:r>
              <a:rPr lang="zh-CN" altLang="en-US" dirty="0" smtClean="0">
                <a:solidFill>
                  <a:srgbClr val="C00000"/>
                </a:solidFill>
              </a:rPr>
              <a:t>速度</a:t>
            </a:r>
            <a:r>
              <a:rPr lang="en-US" dirty="0" smtClean="0">
                <a:solidFill>
                  <a:srgbClr val="C00000"/>
                </a:solidFill>
              </a:rPr>
              <a:t>,</a:t>
            </a:r>
            <a:r>
              <a:rPr lang="zh-CN" altLang="en-US" dirty="0" smtClean="0">
                <a:solidFill>
                  <a:srgbClr val="C00000"/>
                </a:solidFill>
              </a:rPr>
              <a:t>执行函数</a:t>
            </a:r>
            <a:r>
              <a:rPr lang="en-US" dirty="0" smtClean="0">
                <a:solidFill>
                  <a:srgbClr val="C00000"/>
                </a:solidFill>
              </a:rPr>
              <a:t>);</a:t>
            </a:r>
            <a:r>
              <a:rPr lang="zh-CN" altLang="en-US" dirty="0" smtClean="0">
                <a:solidFill>
                  <a:srgbClr val="C00000"/>
                </a:solidFill>
              </a:rPr>
              <a:t>显示</a:t>
            </a:r>
            <a:endParaRPr lang="zh-CN" altLang="en-US" dirty="0" smtClean="0">
              <a:solidFill>
                <a:srgbClr val="C00000"/>
              </a:solidFill>
            </a:endParaRPr>
          </a:p>
          <a:p>
            <a:r>
              <a:rPr lang="en-US" dirty="0" smtClean="0">
                <a:solidFill>
                  <a:srgbClr val="C00000"/>
                </a:solidFill>
              </a:rPr>
              <a:t>$(selector).toggle(</a:t>
            </a:r>
            <a:r>
              <a:rPr lang="zh-CN" altLang="en-US" dirty="0" smtClean="0">
                <a:solidFill>
                  <a:srgbClr val="C00000"/>
                </a:solidFill>
              </a:rPr>
              <a:t>速度</a:t>
            </a:r>
            <a:r>
              <a:rPr lang="en-US" dirty="0" smtClean="0">
                <a:solidFill>
                  <a:srgbClr val="C00000"/>
                </a:solidFill>
              </a:rPr>
              <a:t>,</a:t>
            </a:r>
            <a:r>
              <a:rPr lang="zh-CN" altLang="en-US" dirty="0" smtClean="0">
                <a:solidFill>
                  <a:srgbClr val="C00000"/>
                </a:solidFill>
              </a:rPr>
              <a:t>执行函数</a:t>
            </a:r>
            <a:r>
              <a:rPr lang="en-US" dirty="0" smtClean="0">
                <a:solidFill>
                  <a:srgbClr val="C00000"/>
                </a:solidFill>
              </a:rPr>
              <a:t>);</a:t>
            </a:r>
            <a:endParaRPr lang="en-US" altLang="zh-CN" dirty="0" smtClean="0">
              <a:solidFill>
                <a:srgbClr val="C00000"/>
              </a:solidFill>
            </a:endParaRP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a:t>
            </a:r>
            <a:r>
              <a:rPr lang="en-US" altLang="zh-CN" dirty="0" smtClean="0">
                <a:sym typeface="+mn-ea"/>
              </a:rPr>
              <a:t> </a:t>
            </a:r>
            <a:r>
              <a:rPr lang="en-US" altLang="zh-CN" dirty="0" err="1" smtClean="0">
                <a:sym typeface="+mn-ea"/>
              </a:rPr>
              <a:t>fadeIn</a:t>
            </a:r>
            <a:r>
              <a:rPr lang="en-US" altLang="zh-CN" dirty="0" smtClean="0">
                <a:sym typeface="+mn-ea"/>
              </a:rPr>
              <a:t>(),</a:t>
            </a:r>
            <a:r>
              <a:rPr lang="en-US" altLang="zh-CN" dirty="0" err="1" smtClean="0">
                <a:sym typeface="+mn-ea"/>
              </a:rPr>
              <a:t>fadeOut</a:t>
            </a:r>
            <a:r>
              <a:rPr lang="en-US" altLang="zh-CN" dirty="0" smtClean="0">
                <a:sym typeface="+mn-ea"/>
              </a:rPr>
              <a:t>(), </a:t>
            </a:r>
            <a:r>
              <a:rPr lang="en-US" altLang="zh-CN" dirty="0" err="1" smtClean="0">
                <a:sym typeface="+mn-ea"/>
              </a:rPr>
              <a:t>fadeToggle</a:t>
            </a:r>
            <a:r>
              <a:rPr lang="en-US" altLang="zh-CN" dirty="0" smtClean="0">
                <a:sym typeface="+mn-ea"/>
              </a:rPr>
              <a:t> ,</a:t>
            </a:r>
            <a:r>
              <a:rPr lang="en-US" altLang="zh-CN" dirty="0" err="1" smtClean="0">
                <a:sym typeface="+mn-ea"/>
              </a:rPr>
              <a:t>fadeTo</a:t>
            </a:r>
            <a:r>
              <a:rPr lang="en-US" altLang="zh-CN" dirty="0" smtClean="0">
                <a:sym typeface="+mn-ea"/>
              </a:rPr>
              <a:t>()</a:t>
            </a:r>
            <a:endParaRPr lang="zh-CN" altLang="en-US" dirty="0"/>
          </a:p>
        </p:txBody>
      </p:sp>
      <p:sp>
        <p:nvSpPr>
          <p:cNvPr id="3" name="内容占位符 2"/>
          <p:cNvSpPr>
            <a:spLocks noGrp="1"/>
          </p:cNvSpPr>
          <p:nvPr>
            <p:ph idx="1"/>
          </p:nvPr>
        </p:nvSpPr>
        <p:spPr/>
        <p:txBody>
          <a:bodyPr/>
          <a:lstStyle/>
          <a:p>
            <a:r>
              <a:rPr lang="en-US" dirty="0" smtClean="0">
                <a:solidFill>
                  <a:srgbClr val="C00000"/>
                </a:solidFill>
                <a:sym typeface="+mn-ea"/>
              </a:rPr>
              <a:t>$(selector).</a:t>
            </a:r>
            <a:r>
              <a:rPr lang="en-US" altLang="zh-CN" dirty="0" err="1" smtClean="0">
                <a:sym typeface="+mn-ea"/>
              </a:rPr>
              <a:t>fadeIn</a:t>
            </a:r>
            <a:r>
              <a:rPr lang="en-US" altLang="zh-CN" dirty="0" smtClean="0">
                <a:sym typeface="+mn-ea"/>
              </a:rPr>
              <a:t>(</a:t>
            </a:r>
            <a:r>
              <a:rPr lang="zh-CN" altLang="en-US" dirty="0" smtClean="0">
                <a:solidFill>
                  <a:srgbClr val="C00000"/>
                </a:solidFill>
                <a:sym typeface="+mn-ea"/>
              </a:rPr>
              <a:t>速度</a:t>
            </a:r>
            <a:r>
              <a:rPr lang="en-US" dirty="0" smtClean="0">
                <a:solidFill>
                  <a:srgbClr val="C00000"/>
                </a:solidFill>
                <a:sym typeface="+mn-ea"/>
              </a:rPr>
              <a:t>,</a:t>
            </a:r>
            <a:r>
              <a:rPr lang="zh-CN" altLang="en-US" dirty="0" smtClean="0">
                <a:solidFill>
                  <a:srgbClr val="C00000"/>
                </a:solidFill>
                <a:sym typeface="+mn-ea"/>
              </a:rPr>
              <a:t>执行函数</a:t>
            </a:r>
            <a:r>
              <a:rPr lang="en-US" altLang="zh-CN" dirty="0" smtClean="0">
                <a:sym typeface="+mn-ea"/>
              </a:rPr>
              <a:t>)</a:t>
            </a:r>
            <a:endParaRPr lang="en-US" altLang="zh-CN" dirty="0" smtClean="0">
              <a:sym typeface="+mn-ea"/>
            </a:endParaRPr>
          </a:p>
          <a:p>
            <a:r>
              <a:rPr lang="en-US" dirty="0" smtClean="0">
                <a:solidFill>
                  <a:srgbClr val="C00000"/>
                </a:solidFill>
                <a:sym typeface="+mn-ea"/>
              </a:rPr>
              <a:t>$(selector).</a:t>
            </a:r>
            <a:r>
              <a:rPr lang="en-US" altLang="zh-CN" dirty="0" err="1" smtClean="0">
                <a:sym typeface="+mn-ea"/>
              </a:rPr>
              <a:t>fadeOut</a:t>
            </a:r>
            <a:r>
              <a:rPr lang="en-US" altLang="zh-CN" dirty="0" smtClean="0">
                <a:sym typeface="+mn-ea"/>
              </a:rPr>
              <a:t>(</a:t>
            </a:r>
            <a:r>
              <a:rPr lang="zh-CN" altLang="en-US" dirty="0" smtClean="0">
                <a:solidFill>
                  <a:srgbClr val="C00000"/>
                </a:solidFill>
                <a:sym typeface="+mn-ea"/>
              </a:rPr>
              <a:t>速度</a:t>
            </a:r>
            <a:r>
              <a:rPr lang="en-US" dirty="0" smtClean="0">
                <a:solidFill>
                  <a:srgbClr val="C00000"/>
                </a:solidFill>
                <a:sym typeface="+mn-ea"/>
              </a:rPr>
              <a:t>,</a:t>
            </a:r>
            <a:r>
              <a:rPr lang="zh-CN" altLang="en-US" dirty="0" smtClean="0">
                <a:solidFill>
                  <a:srgbClr val="C00000"/>
                </a:solidFill>
                <a:sym typeface="+mn-ea"/>
              </a:rPr>
              <a:t>执行函数</a:t>
            </a:r>
            <a:r>
              <a:rPr lang="en-US" altLang="zh-CN" dirty="0" smtClean="0">
                <a:sym typeface="+mn-ea"/>
              </a:rPr>
              <a:t>)</a:t>
            </a:r>
            <a:endParaRPr lang="zh-CN" altLang="en-US" dirty="0" smtClean="0"/>
          </a:p>
          <a:p>
            <a:r>
              <a:rPr lang="en-US" dirty="0" smtClean="0">
                <a:solidFill>
                  <a:srgbClr val="C00000"/>
                </a:solidFill>
                <a:sym typeface="+mn-ea"/>
              </a:rPr>
              <a:t>$(selector).</a:t>
            </a:r>
            <a:r>
              <a:rPr lang="en-US" altLang="zh-CN" dirty="0" err="1" smtClean="0">
                <a:sym typeface="+mn-ea"/>
              </a:rPr>
              <a:t>fadeToggle</a:t>
            </a:r>
            <a:r>
              <a:rPr lang="en-US" altLang="zh-CN" dirty="0" smtClean="0">
                <a:sym typeface="+mn-ea"/>
              </a:rPr>
              <a:t> (</a:t>
            </a:r>
            <a:r>
              <a:rPr lang="zh-CN" altLang="en-US" dirty="0" smtClean="0">
                <a:solidFill>
                  <a:srgbClr val="C00000"/>
                </a:solidFill>
                <a:sym typeface="+mn-ea"/>
              </a:rPr>
              <a:t>速度</a:t>
            </a:r>
            <a:r>
              <a:rPr lang="en-US" dirty="0" smtClean="0">
                <a:solidFill>
                  <a:srgbClr val="C00000"/>
                </a:solidFill>
                <a:sym typeface="+mn-ea"/>
              </a:rPr>
              <a:t>,</a:t>
            </a:r>
            <a:r>
              <a:rPr lang="zh-CN" altLang="en-US" dirty="0" smtClean="0">
                <a:solidFill>
                  <a:srgbClr val="C00000"/>
                </a:solidFill>
                <a:sym typeface="+mn-ea"/>
              </a:rPr>
              <a:t>执行函数</a:t>
            </a:r>
            <a:r>
              <a:rPr lang="en-US" altLang="zh-CN" dirty="0" smtClean="0">
                <a:sym typeface="+mn-ea"/>
              </a:rPr>
              <a:t>)</a:t>
            </a:r>
            <a:endParaRPr lang="zh-CN" altLang="en-US" dirty="0" smtClean="0"/>
          </a:p>
          <a:p>
            <a:r>
              <a:rPr lang="en-US" dirty="0" smtClean="0">
                <a:solidFill>
                  <a:srgbClr val="C00000"/>
                </a:solidFill>
                <a:sym typeface="+mn-ea"/>
              </a:rPr>
              <a:t>$(selector).</a:t>
            </a:r>
            <a:r>
              <a:rPr lang="en-US" altLang="zh-CN" dirty="0" err="1" smtClean="0">
                <a:sym typeface="+mn-ea"/>
              </a:rPr>
              <a:t>fadeTo</a:t>
            </a:r>
            <a:r>
              <a:rPr lang="en-US" altLang="zh-CN" dirty="0" smtClean="0">
                <a:sym typeface="+mn-ea"/>
              </a:rPr>
              <a:t>(</a:t>
            </a:r>
            <a:r>
              <a:rPr lang="zh-CN" altLang="en-US" dirty="0" smtClean="0">
                <a:solidFill>
                  <a:srgbClr val="C00000"/>
                </a:solidFill>
                <a:sym typeface="+mn-ea"/>
              </a:rPr>
              <a:t>速度</a:t>
            </a:r>
            <a:r>
              <a:rPr lang="en-US" dirty="0" smtClean="0">
                <a:solidFill>
                  <a:srgbClr val="C00000"/>
                </a:solidFill>
                <a:sym typeface="+mn-ea"/>
              </a:rPr>
              <a:t>,</a:t>
            </a:r>
            <a:r>
              <a:rPr lang="zh-CN" altLang="en-US" dirty="0" smtClean="0">
                <a:solidFill>
                  <a:srgbClr val="C00000"/>
                </a:solidFill>
                <a:sym typeface="+mn-ea"/>
              </a:rPr>
              <a:t>透明度，执行函数</a:t>
            </a:r>
            <a:r>
              <a:rPr lang="en-US" altLang="zh-CN" dirty="0" smtClean="0">
                <a:sym typeface="+mn-ea"/>
              </a:rPr>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三、</a:t>
            </a:r>
            <a:r>
              <a:rPr lang="en-US" altLang="zh-CN" dirty="0" smtClean="0">
                <a:sym typeface="+mn-ea"/>
              </a:rPr>
              <a:t> </a:t>
            </a:r>
            <a:r>
              <a:rPr lang="en-US" dirty="0" err="1" smtClean="0"/>
              <a:t>slideDown</a:t>
            </a:r>
            <a:r>
              <a:rPr lang="en-US" dirty="0" smtClean="0"/>
              <a:t>(),</a:t>
            </a:r>
            <a:r>
              <a:rPr lang="en-US" dirty="0" err="1" smtClean="0"/>
              <a:t>slideUp</a:t>
            </a:r>
            <a:r>
              <a:rPr lang="en-US" dirty="0" smtClean="0"/>
              <a:t>(),</a:t>
            </a:r>
            <a:r>
              <a:rPr lang="en-US" dirty="0" err="1" smtClean="0"/>
              <a:t>slideToggle</a:t>
            </a:r>
            <a:r>
              <a:rPr lang="en-US" dirty="0" smtClean="0"/>
              <a:t>()</a:t>
            </a:r>
            <a:endParaRPr lang="zh-CN" altLang="en-US" dirty="0"/>
          </a:p>
        </p:txBody>
      </p:sp>
      <p:sp>
        <p:nvSpPr>
          <p:cNvPr id="3" name="内容占位符 2"/>
          <p:cNvSpPr>
            <a:spLocks noGrp="1"/>
          </p:cNvSpPr>
          <p:nvPr>
            <p:ph idx="1"/>
          </p:nvPr>
        </p:nvSpPr>
        <p:spPr/>
        <p:txBody>
          <a:bodyPr/>
          <a:lstStyle/>
          <a:p>
            <a:r>
              <a:rPr lang="en-US" dirty="0" smtClean="0">
                <a:solidFill>
                  <a:srgbClr val="C00000"/>
                </a:solidFill>
                <a:sym typeface="+mn-ea"/>
              </a:rPr>
              <a:t>$(selector).</a:t>
            </a:r>
            <a:r>
              <a:rPr lang="en-US" dirty="0" err="1" smtClean="0">
                <a:solidFill>
                  <a:srgbClr val="C00000"/>
                </a:solidFill>
                <a:sym typeface="+mn-ea"/>
              </a:rPr>
              <a:t>slideDown</a:t>
            </a:r>
            <a:r>
              <a:rPr lang="en-US" altLang="zh-CN" dirty="0" smtClean="0">
                <a:sym typeface="+mn-ea"/>
              </a:rPr>
              <a:t>(</a:t>
            </a:r>
            <a:r>
              <a:rPr lang="zh-CN" altLang="en-US" dirty="0" smtClean="0">
                <a:solidFill>
                  <a:srgbClr val="C00000"/>
                </a:solidFill>
                <a:sym typeface="+mn-ea"/>
              </a:rPr>
              <a:t>速度</a:t>
            </a:r>
            <a:r>
              <a:rPr lang="en-US" dirty="0" smtClean="0">
                <a:solidFill>
                  <a:srgbClr val="C00000"/>
                </a:solidFill>
                <a:sym typeface="+mn-ea"/>
              </a:rPr>
              <a:t>,</a:t>
            </a:r>
            <a:r>
              <a:rPr lang="zh-CN" altLang="en-US" dirty="0" smtClean="0">
                <a:solidFill>
                  <a:srgbClr val="C00000"/>
                </a:solidFill>
                <a:sym typeface="+mn-ea"/>
              </a:rPr>
              <a:t>执行函数</a:t>
            </a:r>
            <a:r>
              <a:rPr lang="en-US" altLang="zh-CN" dirty="0" smtClean="0">
                <a:sym typeface="+mn-ea"/>
              </a:rPr>
              <a:t>)</a:t>
            </a:r>
            <a:endParaRPr lang="en-US" altLang="zh-CN" dirty="0" smtClean="0">
              <a:sym typeface="+mn-ea"/>
            </a:endParaRPr>
          </a:p>
          <a:p>
            <a:r>
              <a:rPr lang="en-US" dirty="0" smtClean="0">
                <a:solidFill>
                  <a:srgbClr val="C00000"/>
                </a:solidFill>
                <a:sym typeface="+mn-ea"/>
              </a:rPr>
              <a:t>$(selector).</a:t>
            </a:r>
            <a:r>
              <a:rPr lang="en-US" dirty="0" err="1" smtClean="0">
                <a:solidFill>
                  <a:srgbClr val="C00000"/>
                </a:solidFill>
                <a:sym typeface="+mn-ea"/>
              </a:rPr>
              <a:t>slideUp</a:t>
            </a:r>
            <a:r>
              <a:rPr lang="en-US" altLang="zh-CN" dirty="0" smtClean="0">
                <a:sym typeface="+mn-ea"/>
              </a:rPr>
              <a:t>(</a:t>
            </a:r>
            <a:r>
              <a:rPr lang="zh-CN" altLang="en-US" dirty="0" smtClean="0">
                <a:solidFill>
                  <a:srgbClr val="C00000"/>
                </a:solidFill>
                <a:sym typeface="+mn-ea"/>
              </a:rPr>
              <a:t>速度</a:t>
            </a:r>
            <a:r>
              <a:rPr lang="en-US" dirty="0" smtClean="0">
                <a:solidFill>
                  <a:srgbClr val="C00000"/>
                </a:solidFill>
                <a:sym typeface="+mn-ea"/>
              </a:rPr>
              <a:t>,</a:t>
            </a:r>
            <a:r>
              <a:rPr lang="zh-CN" altLang="en-US" dirty="0" smtClean="0">
                <a:solidFill>
                  <a:srgbClr val="C00000"/>
                </a:solidFill>
                <a:sym typeface="+mn-ea"/>
              </a:rPr>
              <a:t>执行函数</a:t>
            </a:r>
            <a:r>
              <a:rPr lang="en-US" altLang="zh-CN" dirty="0" smtClean="0">
                <a:sym typeface="+mn-ea"/>
              </a:rPr>
              <a:t>)</a:t>
            </a:r>
            <a:endParaRPr lang="zh-CN" altLang="en-US" dirty="0" smtClean="0"/>
          </a:p>
          <a:p>
            <a:r>
              <a:rPr lang="en-US" dirty="0" smtClean="0">
                <a:solidFill>
                  <a:srgbClr val="C00000"/>
                </a:solidFill>
                <a:sym typeface="+mn-ea"/>
              </a:rPr>
              <a:t>$(selector).</a:t>
            </a:r>
            <a:r>
              <a:rPr lang="en-US" dirty="0" err="1" smtClean="0">
                <a:solidFill>
                  <a:srgbClr val="C00000"/>
                </a:solidFill>
                <a:sym typeface="+mn-ea"/>
              </a:rPr>
              <a:t>slide</a:t>
            </a:r>
            <a:r>
              <a:rPr lang="en-US" altLang="zh-CN" dirty="0" err="1" smtClean="0">
                <a:sym typeface="+mn-ea"/>
              </a:rPr>
              <a:t>Toggle</a:t>
            </a:r>
            <a:r>
              <a:rPr lang="en-US" altLang="zh-CN" dirty="0" smtClean="0">
                <a:sym typeface="+mn-ea"/>
              </a:rPr>
              <a:t> (</a:t>
            </a:r>
            <a:r>
              <a:rPr lang="zh-CN" altLang="en-US" dirty="0" smtClean="0">
                <a:solidFill>
                  <a:srgbClr val="C00000"/>
                </a:solidFill>
                <a:sym typeface="+mn-ea"/>
              </a:rPr>
              <a:t>速度</a:t>
            </a:r>
            <a:r>
              <a:rPr lang="en-US" dirty="0" smtClean="0">
                <a:solidFill>
                  <a:srgbClr val="C00000"/>
                </a:solidFill>
                <a:sym typeface="+mn-ea"/>
              </a:rPr>
              <a:t>,</a:t>
            </a:r>
            <a:r>
              <a:rPr lang="zh-CN" altLang="en-US" dirty="0" smtClean="0">
                <a:solidFill>
                  <a:srgbClr val="C00000"/>
                </a:solidFill>
                <a:sym typeface="+mn-ea"/>
              </a:rPr>
              <a:t>执行函数</a:t>
            </a:r>
            <a:r>
              <a:rPr lang="en-US" altLang="zh-CN" dirty="0" smtClean="0">
                <a:sym typeface="+mn-ea"/>
              </a:rPr>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a:xfrm>
            <a:off x="213995" y="822960"/>
            <a:ext cx="8472805" cy="5329555"/>
          </a:xfrm>
        </p:spPr>
        <p:txBody>
          <a:bodyPr>
            <a:noAutofit/>
          </a:bodyPr>
          <a:lstStyle/>
          <a:p>
            <a:r>
              <a:rPr lang="en-US" altLang="zh-CN" sz="2800" dirty="0" smtClean="0"/>
              <a:t>1</a:t>
            </a:r>
            <a:r>
              <a:rPr lang="zh-CN" altLang="en-US" sz="2800" dirty="0" smtClean="0"/>
              <a:t>、</a:t>
            </a:r>
            <a:r>
              <a:rPr lang="zh-CN" altLang="en-US" sz="2800" dirty="0" smtClean="0"/>
              <a:t>动画</a:t>
            </a:r>
            <a:r>
              <a:rPr lang="en-US" altLang="zh-CN" sz="2800" dirty="0" smtClean="0">
                <a:sym typeface="+mn-ea"/>
              </a:rPr>
              <a:t>hide</a:t>
            </a:r>
            <a:r>
              <a:rPr lang="zh-CN" altLang="en-US" sz="2800" dirty="0" smtClean="0">
                <a:sym typeface="+mn-ea"/>
              </a:rPr>
              <a:t>，</a:t>
            </a:r>
            <a:r>
              <a:rPr lang="en-US" altLang="zh-CN" sz="2800" dirty="0" err="1" smtClean="0"/>
              <a:t>fade</a:t>
            </a:r>
            <a:r>
              <a:rPr lang="zh-CN" altLang="en-US" sz="2800" dirty="0" smtClean="0"/>
              <a:t>与</a:t>
            </a:r>
            <a:r>
              <a:rPr lang="en-US" altLang="zh-CN" sz="2800" dirty="0" err="1" smtClean="0"/>
              <a:t>slide</a:t>
            </a:r>
            <a:r>
              <a:rPr lang="zh-CN" altLang="en-US" sz="2800" dirty="0" smtClean="0"/>
              <a:t>在效果上有什么区别。</a:t>
            </a:r>
            <a:endParaRPr lang="zh-CN" altLang="en-US" sz="2800" dirty="0" smtClean="0"/>
          </a:p>
          <a:p>
            <a:endParaRPr lang="zh-CN" altLang="en-US" sz="900" dirty="0" smtClean="0"/>
          </a:p>
          <a:p>
            <a:pPr marL="0" lvl="7" algn="l">
              <a:buClrTx/>
              <a:buSzTx/>
            </a:pPr>
            <a:r>
              <a:rPr lang="en-US" altLang="zh-CN" sz="2400" b="1" dirty="0" smtClean="0">
                <a:solidFill>
                  <a:srgbClr val="FF0000"/>
                </a:solidFill>
              </a:rPr>
              <a:t>show/hide: 从左上角的点收缩至100%</a:t>
            </a:r>
            <a:endParaRPr lang="en-US" altLang="zh-CN" sz="2400" b="1" dirty="0" smtClean="0">
              <a:solidFill>
                <a:srgbClr val="FF0000"/>
              </a:solidFill>
            </a:endParaRPr>
          </a:p>
          <a:p>
            <a:pPr marL="0" lvl="7" algn="l">
              <a:buClrTx/>
              <a:buSzTx/>
            </a:pPr>
            <a:r>
              <a:rPr lang="en-US" altLang="zh-CN" b="1" dirty="0" err="1" smtClean="0"/>
              <a:t>show直接</a:t>
            </a:r>
            <a:r>
              <a:rPr lang="zh-CN" altLang="en-US" b="1" dirty="0" err="1" smtClean="0"/>
              <a:t>显示</a:t>
            </a:r>
            <a:r>
              <a:rPr lang="en-US" altLang="zh-CN" b="1" dirty="0" err="1" smtClean="0">
                <a:solidFill>
                  <a:schemeClr val="tx1"/>
                </a:solidFill>
              </a:rPr>
              <a:t>：disply:none -&gt;   </a:t>
            </a:r>
            <a:r>
              <a:rPr lang="en-US" altLang="zh-CN" b="1" dirty="0" err="1" smtClean="0"/>
              <a:t>opacity，width，height  </a:t>
            </a:r>
            <a:r>
              <a:rPr lang="en-US" altLang="zh-CN" b="1" dirty="0" err="1" smtClean="0">
                <a:solidFill>
                  <a:schemeClr val="tx1"/>
                </a:solidFill>
              </a:rPr>
              <a:t> </a:t>
            </a:r>
            <a:r>
              <a:rPr lang="en-US" altLang="zh-CN" b="1" dirty="0" err="1" smtClean="0">
                <a:solidFill>
                  <a:schemeClr val="tx1"/>
                </a:solidFill>
                <a:sym typeface="+mn-ea"/>
              </a:rPr>
              <a:t>-&gt; display:block</a:t>
            </a:r>
            <a:endParaRPr lang="en-US" altLang="zh-CN" b="1" dirty="0" err="1" smtClean="0">
              <a:solidFill>
                <a:schemeClr val="tx1"/>
              </a:solidFill>
              <a:sym typeface="+mn-ea"/>
            </a:endParaRPr>
          </a:p>
          <a:p>
            <a:pPr marL="0" lvl="7" algn="l">
              <a:buClrTx/>
              <a:buSzTx/>
            </a:pPr>
            <a:r>
              <a:rPr lang="en-US" altLang="zh-CN" b="1" dirty="0" err="1" smtClean="0">
                <a:sym typeface="+mn-ea"/>
              </a:rPr>
              <a:t>hide直接隐藏：</a:t>
            </a:r>
            <a:r>
              <a:rPr lang="en-US" altLang="zh-CN" b="1" dirty="0" err="1" smtClean="0">
                <a:solidFill>
                  <a:schemeClr val="tx1"/>
                </a:solidFill>
                <a:sym typeface="+mn-ea"/>
              </a:rPr>
              <a:t> display:block-&gt;   opacity，width，height   -&gt; disply:none </a:t>
            </a:r>
            <a:endParaRPr lang="en-US" altLang="zh-CN" b="1" dirty="0" err="1" smtClean="0">
              <a:sym typeface="+mn-ea"/>
            </a:endParaRPr>
          </a:p>
          <a:p>
            <a:pPr marL="0" lvl="7"/>
            <a:endParaRPr lang="zh-CN" altLang="en-US" b="1" dirty="0" smtClean="0">
              <a:solidFill>
                <a:srgbClr val="FF0000"/>
              </a:solidFill>
            </a:endParaRPr>
          </a:p>
          <a:p>
            <a:pPr marL="0" lvl="7" algn="l">
              <a:buClrTx/>
              <a:buSzTx/>
            </a:pPr>
            <a:r>
              <a:rPr lang="en-US" altLang="zh-CN" sz="2400" b="1" dirty="0" smtClean="0">
                <a:solidFill>
                  <a:srgbClr val="FF0000"/>
                </a:solidFill>
              </a:rPr>
              <a:t>fade：透明度的渐渐变化</a:t>
            </a:r>
            <a:endParaRPr lang="en-US" altLang="zh-CN" sz="2400" b="1" dirty="0" smtClean="0">
              <a:solidFill>
                <a:srgbClr val="FF0000"/>
              </a:solidFill>
            </a:endParaRPr>
          </a:p>
          <a:p>
            <a:pPr marL="0" lvl="7" algn="l">
              <a:buClrTx/>
              <a:buSzTx/>
            </a:pPr>
            <a:r>
              <a:rPr lang="en-US" altLang="zh-CN" b="1" dirty="0" err="1" smtClean="0">
                <a:sym typeface="+mn-ea"/>
              </a:rPr>
              <a:t>fadeIn淡入：disply:none -&gt;  透明度opacity的变化0-&gt;1  -&gt; display:block,</a:t>
            </a:r>
            <a:endParaRPr lang="en-US" altLang="zh-CN" b="1" dirty="0" err="1" smtClean="0">
              <a:sym typeface="+mn-ea"/>
            </a:endParaRPr>
          </a:p>
          <a:p>
            <a:pPr marL="0" lvl="7" algn="l">
              <a:buClrTx/>
              <a:buSzTx/>
            </a:pPr>
            <a:r>
              <a:rPr lang="en-US" altLang="zh-CN" b="1" dirty="0" err="1" smtClean="0">
                <a:sym typeface="+mn-ea"/>
              </a:rPr>
              <a:t>fadeOut淡出: display:block-&gt; </a:t>
            </a:r>
            <a:r>
              <a:rPr lang="en-US" altLang="zh-CN" b="1" dirty="0" err="1" smtClean="0">
                <a:sym typeface="+mn-ea"/>
              </a:rPr>
              <a:t>透明度</a:t>
            </a:r>
            <a:r>
              <a:rPr lang="en-US" altLang="zh-CN" b="1" dirty="0" err="1" smtClean="0">
                <a:sym typeface="+mn-ea"/>
              </a:rPr>
              <a:t>opacity的变化1-&gt;0   -&gt; disply:none </a:t>
            </a:r>
            <a:endParaRPr lang="en-US" altLang="zh-CN" b="1" dirty="0" err="1" smtClean="0">
              <a:sym typeface="+mn-ea"/>
            </a:endParaRPr>
          </a:p>
          <a:p>
            <a:pPr marL="0" lvl="7" algn="l">
              <a:buClrTx/>
              <a:buSzTx/>
            </a:pPr>
            <a:endParaRPr lang="en-US" altLang="zh-CN" dirty="0" smtClean="0"/>
          </a:p>
          <a:p>
            <a:pPr marL="0" lvl="7" algn="l">
              <a:buClrTx/>
              <a:buSzTx/>
            </a:pPr>
            <a:r>
              <a:rPr lang="en-US" altLang="zh-CN" b="1" dirty="0" smtClean="0">
                <a:solidFill>
                  <a:srgbClr val="FF0000"/>
                </a:solidFill>
              </a:rPr>
              <a:t>slide</a:t>
            </a:r>
            <a:r>
              <a:rPr lang="en-US" altLang="zh-CN" sz="2400" b="1" dirty="0" smtClean="0">
                <a:solidFill>
                  <a:srgbClr val="FF0000"/>
                </a:solidFill>
              </a:rPr>
              <a:t>：卷帘门一样收缩展开</a:t>
            </a:r>
            <a:endParaRPr lang="en-US" altLang="zh-CN" b="1" dirty="0" smtClean="0">
              <a:solidFill>
                <a:srgbClr val="FF0000"/>
              </a:solidFill>
            </a:endParaRPr>
          </a:p>
          <a:p>
            <a:pPr marL="0" lvl="7" algn="l">
              <a:buClrTx/>
              <a:buSzTx/>
            </a:pPr>
            <a:r>
              <a:rPr lang="en-US" altLang="zh-CN" b="1" dirty="0" err="1" smtClean="0">
                <a:solidFill>
                  <a:schemeClr val="tx1"/>
                </a:solidFill>
                <a:sym typeface="+mn-ea"/>
              </a:rPr>
              <a:t>slideDown下滑出现：disply:none -&gt; 高度 height 0-100PX  -&gt; display:block</a:t>
            </a:r>
            <a:endParaRPr lang="en-US" altLang="zh-CN" b="1" dirty="0" err="1" smtClean="0">
              <a:solidFill>
                <a:schemeClr val="tx1"/>
              </a:solidFill>
              <a:sym typeface="+mn-ea"/>
            </a:endParaRPr>
          </a:p>
          <a:p>
            <a:pPr marL="0" lvl="7" algn="l">
              <a:buClrTx/>
              <a:buSzTx/>
            </a:pPr>
            <a:r>
              <a:rPr lang="en-US" altLang="zh-CN" b="1" dirty="0" err="1" smtClean="0">
                <a:solidFill>
                  <a:schemeClr val="tx1"/>
                </a:solidFill>
                <a:sym typeface="+mn-ea"/>
              </a:rPr>
              <a:t>slideUp上滑隐藏： display:block-&gt;    </a:t>
            </a:r>
            <a:r>
              <a:rPr lang="zh-CN" altLang="en-US" b="1" dirty="0" err="1" smtClean="0">
                <a:solidFill>
                  <a:schemeClr val="tx1"/>
                </a:solidFill>
                <a:sym typeface="+mn-ea"/>
              </a:rPr>
              <a:t>高度 </a:t>
            </a:r>
            <a:r>
              <a:rPr lang="en-US" altLang="zh-CN" b="1" dirty="0" err="1" smtClean="0">
                <a:solidFill>
                  <a:schemeClr val="tx1"/>
                </a:solidFill>
                <a:sym typeface="+mn-ea"/>
              </a:rPr>
              <a:t>height 100PX-0    -&gt; disply:none</a:t>
            </a:r>
            <a:r>
              <a:rPr lang="en-US" altLang="zh-CN" sz="1800" b="1" dirty="0" err="1" smtClean="0">
                <a:solidFill>
                  <a:schemeClr val="tx1"/>
                </a:solidFill>
                <a:sym typeface="+mn-ea"/>
              </a:rPr>
              <a:t> </a:t>
            </a:r>
            <a:endParaRPr lang="en-US" altLang="zh-CN" sz="1800" b="1"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a:xfrm>
            <a:off x="214282" y="1214422"/>
            <a:ext cx="8472518" cy="4911741"/>
          </a:xfrm>
        </p:spPr>
        <p:txBody>
          <a:bodyPr>
            <a:normAutofit/>
          </a:bodyPr>
          <a:lstStyle/>
          <a:p>
            <a:r>
              <a:rPr lang="en-US" altLang="zh-CN" dirty="0" smtClean="0"/>
              <a:t>2</a:t>
            </a:r>
            <a:r>
              <a:rPr lang="zh-CN" altLang="en-US" dirty="0" smtClean="0"/>
              <a:t>、鼠标移入事件</a:t>
            </a:r>
            <a:endParaRPr lang="en-US" altLang="zh-CN" dirty="0" smtClean="0"/>
          </a:p>
          <a:p>
            <a:pPr marL="0" lvl="7" algn="l">
              <a:buClrTx/>
              <a:buSzTx/>
            </a:pPr>
            <a:r>
              <a:rPr lang="en-US" altLang="zh-CN" sz="2400" b="1" dirty="0" err="1" smtClean="0">
                <a:solidFill>
                  <a:srgbClr val="FF0000"/>
                </a:solidFill>
                <a:sym typeface="+mn-ea"/>
              </a:rPr>
              <a:t>mouseenter(): </a:t>
            </a:r>
            <a:r>
              <a:rPr lang="zh-CN" altLang="en-US" sz="2400" b="1" dirty="0" err="1" smtClean="0">
                <a:solidFill>
                  <a:srgbClr val="FF0000"/>
                </a:solidFill>
                <a:sym typeface="+mn-ea"/>
              </a:rPr>
              <a:t>鼠标经过</a:t>
            </a:r>
            <a:r>
              <a:rPr lang="zh-CN" altLang="en-US" sz="2400" b="1" dirty="0" err="1" smtClean="0">
                <a:sym typeface="+mn-ea"/>
              </a:rPr>
              <a:t>，对应</a:t>
            </a:r>
            <a:r>
              <a:rPr lang="en-US" altLang="zh-CN" sz="2400" b="1" dirty="0" err="1" smtClean="0">
                <a:sym typeface="+mn-ea"/>
              </a:rPr>
              <a:t>mouseleave()</a:t>
            </a:r>
            <a:r>
              <a:rPr lang="zh-CN" altLang="en-US" sz="2400" b="1" dirty="0" err="1" smtClean="0">
                <a:sym typeface="+mn-ea"/>
              </a:rPr>
              <a:t>鼠标离开</a:t>
            </a:r>
            <a:endParaRPr lang="en-US" altLang="zh-CN" sz="2400" b="1" dirty="0" err="1" smtClean="0">
              <a:sym typeface="+mn-ea"/>
            </a:endParaRPr>
          </a:p>
          <a:p>
            <a:pPr marL="0" lvl="7" algn="l">
              <a:buClrTx/>
              <a:buSzTx/>
            </a:pPr>
            <a:r>
              <a:rPr lang="zh-CN" altLang="en-US" sz="1800" b="1" dirty="0" err="1" smtClean="0">
                <a:sym typeface="+mn-ea"/>
              </a:rPr>
              <a:t>会触发 </a:t>
            </a:r>
            <a:r>
              <a:rPr lang="en-US" altLang="zh-CN" sz="1800" b="1" dirty="0" err="1" smtClean="0">
                <a:sym typeface="+mn-ea"/>
              </a:rPr>
              <a:t>绑定</a:t>
            </a:r>
            <a:r>
              <a:rPr lang="zh-CN" altLang="en-US" sz="1800" b="1" dirty="0" err="1" smtClean="0">
                <a:sym typeface="+mn-ea"/>
              </a:rPr>
              <a:t>的</a:t>
            </a:r>
            <a:r>
              <a:rPr lang="en-US" altLang="zh-CN" sz="1800" b="1" dirty="0" err="1" smtClean="0">
                <a:sym typeface="+mn-ea"/>
              </a:rPr>
              <a:t>元素，</a:t>
            </a:r>
            <a:r>
              <a:rPr lang="en-US" altLang="zh-CN" sz="1800" b="1" dirty="0" err="1" smtClean="0">
                <a:solidFill>
                  <a:srgbClr val="FF0000"/>
                </a:solidFill>
                <a:sym typeface="+mn-ea"/>
              </a:rPr>
              <a:t>触发1次</a:t>
            </a:r>
            <a:endParaRPr lang="en-US" altLang="zh-CN" sz="1800" b="1" dirty="0" err="1" smtClean="0">
              <a:sym typeface="+mn-ea"/>
            </a:endParaRPr>
          </a:p>
          <a:p>
            <a:pPr marL="0" lvl="7" algn="l">
              <a:buClrTx/>
              <a:buSzTx/>
            </a:pPr>
            <a:endParaRPr lang="en-US" altLang="zh-CN" sz="1800" b="1" dirty="0" err="1" smtClean="0">
              <a:sym typeface="+mn-ea"/>
            </a:endParaRPr>
          </a:p>
          <a:p>
            <a:pPr marL="0" lvl="7" algn="l">
              <a:buClrTx/>
              <a:buSzTx/>
            </a:pPr>
            <a:endParaRPr lang="en-US" altLang="zh-CN" sz="1800" b="1" dirty="0" err="1" smtClean="0">
              <a:sym typeface="+mn-ea"/>
            </a:endParaRPr>
          </a:p>
          <a:p>
            <a:pPr marL="0" lvl="7" algn="l">
              <a:buClrTx/>
              <a:buSzTx/>
            </a:pPr>
            <a:r>
              <a:rPr lang="en-US" altLang="zh-CN" sz="2400" b="1" dirty="0" err="1" smtClean="0">
                <a:solidFill>
                  <a:srgbClr val="FF0000"/>
                </a:solidFill>
                <a:sym typeface="+mn-ea"/>
              </a:rPr>
              <a:t>mouseover(): 鼠标移入</a:t>
            </a:r>
            <a:r>
              <a:rPr lang="zh-CN" altLang="en-US" sz="2400" b="1" dirty="0" err="1" smtClean="0">
                <a:sym typeface="+mn-ea"/>
              </a:rPr>
              <a:t>，对应</a:t>
            </a:r>
            <a:r>
              <a:rPr lang="en-US" altLang="zh-CN" sz="2400" b="1" dirty="0" err="1" smtClean="0">
                <a:sym typeface="+mn-ea"/>
              </a:rPr>
              <a:t>mouseout()</a:t>
            </a:r>
            <a:r>
              <a:rPr lang="zh-CN" altLang="en-US" sz="2400" b="1" dirty="0" err="1" smtClean="0">
                <a:sym typeface="+mn-ea"/>
              </a:rPr>
              <a:t>鼠标移出</a:t>
            </a:r>
            <a:endParaRPr lang="en-US" altLang="zh-CN" sz="2400" b="1" dirty="0" err="1" smtClean="0">
              <a:sym typeface="+mn-ea"/>
            </a:endParaRPr>
          </a:p>
          <a:p>
            <a:pPr marL="0" lvl="7" indent="0" algn="l">
              <a:buClrTx/>
              <a:buSzTx/>
              <a:buNone/>
            </a:pPr>
            <a:r>
              <a:rPr lang="zh-CN" altLang="en-US" b="1" dirty="0" err="1" smtClean="0">
                <a:sym typeface="+mn-ea"/>
              </a:rPr>
              <a:t>会触发 </a:t>
            </a:r>
            <a:r>
              <a:rPr lang="en-US" altLang="zh-CN" b="1" dirty="0" err="1" smtClean="0">
                <a:sym typeface="+mn-ea"/>
              </a:rPr>
              <a:t>绑定</a:t>
            </a:r>
            <a:r>
              <a:rPr lang="zh-CN" altLang="en-US" b="1" dirty="0" err="1" smtClean="0">
                <a:sym typeface="+mn-ea"/>
              </a:rPr>
              <a:t>的</a:t>
            </a:r>
            <a:r>
              <a:rPr lang="en-US" altLang="zh-CN" b="1" dirty="0" err="1" smtClean="0">
                <a:sym typeface="+mn-ea"/>
              </a:rPr>
              <a:t>元素及其子元素，</a:t>
            </a:r>
            <a:r>
              <a:rPr lang="en-US" altLang="zh-CN" b="1" dirty="0" err="1" smtClean="0">
                <a:solidFill>
                  <a:srgbClr val="FF0000"/>
                </a:solidFill>
                <a:sym typeface="+mn-ea"/>
              </a:rPr>
              <a:t>触发多次</a:t>
            </a:r>
            <a:endParaRPr lang="en-US" altLang="zh-CN" sz="2400" b="1" dirty="0" err="1" smtClean="0">
              <a:solidFill>
                <a:srgbClr val="FF0000"/>
              </a:solidFill>
              <a:sym typeface="+mn-ea"/>
            </a:endParaRPr>
          </a:p>
          <a:p>
            <a:pPr marL="0" lvl="7" indent="0" algn="l">
              <a:buClrTx/>
              <a:buSzTx/>
              <a:buNone/>
            </a:pPr>
            <a:endParaRPr lang="en-US" altLang="zh-CN" sz="2400" b="1" dirty="0" err="1" smtClean="0">
              <a:sym typeface="+mn-ea"/>
            </a:endParaRPr>
          </a:p>
          <a:p>
            <a:pPr marL="0" lvl="7" algn="l">
              <a:buClrTx/>
              <a:buSzTx/>
            </a:pPr>
            <a:r>
              <a:rPr lang="en-US" altLang="zh-CN" sz="2400" b="1" dirty="0" err="1" smtClean="0">
                <a:solidFill>
                  <a:srgbClr val="FF0000"/>
                </a:solidFill>
                <a:sym typeface="+mn-ea"/>
              </a:rPr>
              <a:t>hover(fun1,fun2): 鼠标停悬</a:t>
            </a:r>
            <a:r>
              <a:rPr lang="zh-CN" altLang="en-US" sz="2400" b="1" dirty="0" err="1" smtClean="0">
                <a:solidFill>
                  <a:schemeClr val="tx1"/>
                </a:solidFill>
                <a:sym typeface="+mn-ea"/>
              </a:rPr>
              <a:t>，</a:t>
            </a:r>
            <a:r>
              <a:rPr lang="en-US" altLang="zh-CN" sz="2400" b="1" dirty="0" err="1" smtClean="0">
                <a:solidFill>
                  <a:schemeClr val="tx1"/>
                </a:solidFill>
                <a:sym typeface="+mn-ea"/>
              </a:rPr>
              <a:t>触发 mouseenter 和 mouseleave 事件。注意: 如果只指定一个函数，则 mouseenter 和 mouseleave 都执行它。</a:t>
            </a:r>
            <a:endParaRPr lang="en-US" altLang="zh-CN" sz="2400" b="1" dirty="0" err="1" smtClean="0">
              <a:solidFill>
                <a:schemeClr val="tx1"/>
              </a:solidFill>
              <a:sym typeface="+mn-ea"/>
            </a:endParaRPr>
          </a:p>
          <a:p>
            <a:endParaRPr lang="en-US" altLang="zh-CN" sz="2400" b="1"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en-US" altLang="zh-CN" dirty="0" smtClean="0"/>
              <a:t>jquery</a:t>
            </a:r>
            <a:r>
              <a:rPr lang="zh-CN" altLang="en-US" dirty="0" smtClean="0"/>
              <a:t>动画</a:t>
            </a:r>
            <a:endParaRPr lang="zh-CN" altLang="en-US" dirty="0" smtClean="0"/>
          </a:p>
        </p:txBody>
      </p:sp>
      <p:sp>
        <p:nvSpPr>
          <p:cNvPr id="3" name="内容占位符 2"/>
          <p:cNvSpPr>
            <a:spLocks noGrp="1"/>
          </p:cNvSpPr>
          <p:nvPr>
            <p:ph idx="1"/>
          </p:nvPr>
        </p:nvSpPr>
        <p:spPr>
          <a:xfrm>
            <a:off x="457200" y="1214120"/>
            <a:ext cx="8229600" cy="4556125"/>
          </a:xfrm>
        </p:spPr>
        <p:txBody>
          <a:bodyPr>
            <a:normAutofit/>
          </a:bodyPr>
          <a:lstStyle/>
          <a:p>
            <a:r>
              <a:rPr lang="en-US" sz="3000" smtClean="0">
                <a:solidFill>
                  <a:srgbClr val="C00000"/>
                </a:solidFill>
                <a:sym typeface="+mn-ea"/>
              </a:rPr>
              <a:t>animate()</a:t>
            </a:r>
            <a:r>
              <a:rPr lang="zh-CN" altLang="en-US" sz="3000" smtClean="0">
                <a:solidFill>
                  <a:srgbClr val="C00000"/>
                </a:solidFill>
                <a:sym typeface="+mn-ea"/>
              </a:rPr>
              <a:t>：</a:t>
            </a:r>
            <a:r>
              <a:rPr lang="en-US" sz="3000" smtClean="0">
                <a:solidFill>
                  <a:srgbClr val="C00000"/>
                </a:solidFill>
                <a:sym typeface="+mn-ea"/>
              </a:rPr>
              <a:t>执行 CSS 属性集的自定义动画。</a:t>
            </a:r>
            <a:endParaRPr lang="en-US" sz="3000" smtClean="0">
              <a:solidFill>
                <a:srgbClr val="C00000"/>
              </a:solidFill>
              <a:sym typeface="+mn-ea"/>
            </a:endParaRPr>
          </a:p>
          <a:p>
            <a:r>
              <a:rPr lang="en-US" sz="1800" smtClean="0">
                <a:solidFill>
                  <a:schemeClr val="tx1"/>
                </a:solidFill>
                <a:sym typeface="+mn-ea"/>
              </a:rPr>
              <a:t>通过CSS样式将元素从一个状态改变为另一个状态。CSS属性值是逐渐改变的，这样就可以创建动画效果。</a:t>
            </a:r>
            <a:endParaRPr lang="en-US" sz="1800" smtClean="0">
              <a:solidFill>
                <a:schemeClr val="tx1"/>
              </a:solidFill>
              <a:sym typeface="+mn-ea"/>
            </a:endParaRPr>
          </a:p>
          <a:p>
            <a:r>
              <a:rPr lang="zh-CN" altLang="en-US" sz="1800" smtClean="0">
                <a:solidFill>
                  <a:schemeClr val="tx1"/>
                </a:solidFill>
                <a:sym typeface="+mn-ea"/>
              </a:rPr>
              <a:t>注意：</a:t>
            </a:r>
            <a:r>
              <a:rPr lang="en-US" sz="1800" b="1" smtClean="0">
                <a:solidFill>
                  <a:schemeClr val="tx1"/>
                </a:solidFill>
                <a:sym typeface="+mn-ea"/>
              </a:rPr>
              <a:t>只有数值</a:t>
            </a:r>
            <a:r>
              <a:rPr lang="en-US" sz="1800" smtClean="0">
                <a:solidFill>
                  <a:schemeClr val="tx1"/>
                </a:solidFill>
                <a:sym typeface="+mn-ea"/>
              </a:rPr>
              <a:t>可创建动画（比如 "margin:30px"）。字符串值无法创建动画（比如 "background-color:red"）</a:t>
            </a:r>
            <a:endParaRPr lang="en-US" sz="1800" smtClean="0">
              <a:solidFill>
                <a:schemeClr val="tx1"/>
              </a:solidFill>
              <a:sym typeface="+mn-ea"/>
            </a:endParaRPr>
          </a:p>
          <a:p>
            <a:pPr algn="l">
              <a:buClrTx/>
              <a:buSzTx/>
            </a:pPr>
            <a:r>
              <a:rPr lang="en-US" sz="3000" smtClean="0">
                <a:solidFill>
                  <a:srgbClr val="C00000"/>
                </a:solidFill>
                <a:sym typeface="+mn-ea"/>
              </a:rPr>
              <a:t>stop</a:t>
            </a:r>
            <a:r>
              <a:rPr lang="en-US" sz="3000" smtClean="0">
                <a:solidFill>
                  <a:srgbClr val="C00000"/>
                </a:solidFill>
                <a:sym typeface="+mn-ea"/>
              </a:rPr>
              <a:t>()：停止当前正在运行的动画。</a:t>
            </a:r>
            <a:endParaRPr lang="en-US" sz="3000" smtClean="0">
              <a:solidFill>
                <a:srgbClr val="C00000"/>
              </a:solidFill>
              <a:sym typeface="+mn-ea"/>
            </a:endParaRPr>
          </a:p>
          <a:p>
            <a:r>
              <a:rPr lang="en-US" sz="1800" smtClean="0">
                <a:sym typeface="+mn-ea"/>
              </a:rPr>
              <a:t>$(selector).stop(stopAll,goToEnd)</a:t>
            </a:r>
            <a:endParaRPr lang="en-US" sz="1800" smtClean="0">
              <a:sym typeface="+mn-ea"/>
            </a:endParaRPr>
          </a:p>
        </p:txBody>
      </p:sp>
      <p:pic>
        <p:nvPicPr>
          <p:cNvPr id="5" name="图片 4"/>
          <p:cNvPicPr>
            <a:picLocks noChangeAspect="1"/>
          </p:cNvPicPr>
          <p:nvPr/>
        </p:nvPicPr>
        <p:blipFill>
          <a:blip r:embed="rId1"/>
          <a:stretch>
            <a:fillRect/>
          </a:stretch>
        </p:blipFill>
        <p:spPr>
          <a:xfrm>
            <a:off x="859790" y="4956810"/>
            <a:ext cx="4419600" cy="12801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a:t>
            </a:r>
            <a:r>
              <a:rPr lang="en-US" altLang="zh-CN" dirty="0" smtClean="0"/>
              <a:t>animate()</a:t>
            </a:r>
            <a:endParaRPr lang="zh-CN" altLang="en-US" dirty="0"/>
          </a:p>
        </p:txBody>
      </p:sp>
      <p:sp>
        <p:nvSpPr>
          <p:cNvPr id="3" name="内容占位符 2"/>
          <p:cNvSpPr>
            <a:spLocks noGrp="1"/>
          </p:cNvSpPr>
          <p:nvPr>
            <p:ph idx="1"/>
          </p:nvPr>
        </p:nvSpPr>
        <p:spPr>
          <a:xfrm>
            <a:off x="457200" y="1214120"/>
            <a:ext cx="8229600" cy="4556125"/>
          </a:xfrm>
        </p:spPr>
        <p:txBody>
          <a:bodyPr>
            <a:normAutofit lnSpcReduction="20000"/>
          </a:bodyPr>
          <a:lstStyle/>
          <a:p>
            <a:r>
              <a:rPr lang="en-US" sz="3000" dirty="0" smtClean="0">
                <a:solidFill>
                  <a:srgbClr val="C00000"/>
                </a:solidFill>
                <a:sym typeface="+mn-ea"/>
              </a:rPr>
              <a:t>$(selector).animate({css},</a:t>
            </a:r>
            <a:r>
              <a:rPr lang="en-US" sz="3000" dirty="0" smtClean="0">
                <a:solidFill>
                  <a:srgbClr val="C00000"/>
                </a:solidFill>
                <a:sym typeface="+mn-ea"/>
              </a:rPr>
              <a:t>Speed</a:t>
            </a:r>
            <a:r>
              <a:rPr lang="zh-CN" altLang="en-US" sz="3000" dirty="0" smtClean="0">
                <a:solidFill>
                  <a:srgbClr val="C00000"/>
                </a:solidFill>
                <a:sym typeface="+mn-ea"/>
              </a:rPr>
              <a:t>，</a:t>
            </a:r>
            <a:r>
              <a:rPr lang="en-US" sz="3000" dirty="0" smtClean="0">
                <a:solidFill>
                  <a:srgbClr val="C00000"/>
                </a:solidFill>
                <a:sym typeface="+mn-ea"/>
              </a:rPr>
              <a:t>Easing</a:t>
            </a:r>
            <a:r>
              <a:rPr lang="en-US" sz="3000" dirty="0" smtClean="0">
                <a:solidFill>
                  <a:srgbClr val="C00000"/>
                </a:solidFill>
                <a:sym typeface="+mn-ea"/>
              </a:rPr>
              <a:t>)</a:t>
            </a:r>
            <a:endParaRPr lang="en-US" sz="3000" dirty="0" smtClean="0">
              <a:solidFill>
                <a:srgbClr val="C00000"/>
              </a:solidFill>
              <a:sym typeface="+mn-ea"/>
            </a:endParaRPr>
          </a:p>
          <a:p>
            <a:pPr latinLnBrk="1"/>
            <a:r>
              <a:rPr lang="en-US" sz="2400" dirty="0" smtClean="0">
                <a:solidFill>
                  <a:srgbClr val="C00000"/>
                </a:solidFill>
                <a:sym typeface="+mn-ea"/>
              </a:rPr>
              <a:t>Speed</a:t>
            </a:r>
            <a:r>
              <a:rPr lang="zh-CN" altLang="en-US" sz="2400" dirty="0" smtClean="0">
                <a:solidFill>
                  <a:srgbClr val="C00000"/>
                </a:solidFill>
                <a:sym typeface="+mn-ea"/>
              </a:rPr>
              <a:t>：</a:t>
            </a:r>
            <a:r>
              <a:rPr lang="zh-CN" altLang="en-US" sz="2400" dirty="0" smtClean="0"/>
              <a:t>毫秒、</a:t>
            </a:r>
            <a:r>
              <a:rPr lang="en-US" altLang="zh-CN" sz="2400" dirty="0" smtClean="0"/>
              <a:t>“</a:t>
            </a:r>
            <a:r>
              <a:rPr lang="en-US" sz="2400" dirty="0" smtClean="0"/>
              <a:t>slow”</a:t>
            </a:r>
            <a:r>
              <a:rPr lang="zh-CN" altLang="en-US" sz="2400" dirty="0" smtClean="0"/>
              <a:t>、</a:t>
            </a:r>
            <a:r>
              <a:rPr lang="en-US" sz="2400" dirty="0" smtClean="0"/>
              <a:t>"fast</a:t>
            </a:r>
            <a:r>
              <a:rPr lang="en-US" sz="2400" dirty="0" smtClean="0">
                <a:sym typeface="+mn-ea"/>
              </a:rPr>
              <a:t>"</a:t>
            </a:r>
            <a:endParaRPr lang="en-US" sz="2400" dirty="0" smtClean="0"/>
          </a:p>
          <a:p>
            <a:pPr latinLnBrk="1"/>
            <a:r>
              <a:rPr lang="en-US" sz="2400" dirty="0" smtClean="0">
                <a:solidFill>
                  <a:srgbClr val="C00000"/>
                </a:solidFill>
                <a:sym typeface="+mn-ea"/>
              </a:rPr>
              <a:t>Easing</a:t>
            </a:r>
            <a:r>
              <a:rPr lang="zh-CN" altLang="en-US" sz="2400" dirty="0" smtClean="0">
                <a:solidFill>
                  <a:srgbClr val="C00000"/>
                </a:solidFill>
                <a:sym typeface="+mn-ea"/>
              </a:rPr>
              <a:t>：</a:t>
            </a:r>
            <a:r>
              <a:rPr lang="en-US" altLang="zh-CN" sz="2400" dirty="0" smtClean="0"/>
              <a:t>“swing” - </a:t>
            </a:r>
            <a:r>
              <a:rPr lang="zh-CN" altLang="en-US" sz="2400" dirty="0" smtClean="0"/>
              <a:t>在开头</a:t>
            </a:r>
            <a:r>
              <a:rPr lang="en-US" altLang="zh-CN" sz="2400" dirty="0" smtClean="0"/>
              <a:t>/</a:t>
            </a:r>
            <a:r>
              <a:rPr lang="zh-CN" altLang="en-US" sz="2400" dirty="0" smtClean="0"/>
              <a:t>结尾移动慢，在中间移动快；</a:t>
            </a:r>
            <a:r>
              <a:rPr lang="en-US" altLang="zh-CN" sz="2400" dirty="0" smtClean="0"/>
              <a:t>"linear" - </a:t>
            </a:r>
            <a:r>
              <a:rPr lang="zh-CN" altLang="en-US" sz="2400" dirty="0" smtClean="0"/>
              <a:t>匀速移动</a:t>
            </a:r>
            <a:endParaRPr lang="zh-CN" altLang="en-US" sz="2400" dirty="0" smtClean="0"/>
          </a:p>
          <a:p>
            <a:pPr latinLnBrk="1"/>
            <a:r>
              <a:rPr lang="en-US" altLang="zh-CN" sz="2400" dirty="0" smtClean="0"/>
              <a:t>$(selector).animate({</a:t>
            </a:r>
            <a:endParaRPr lang="en-US" altLang="zh-CN" sz="2400" dirty="0" smtClean="0"/>
          </a:p>
          <a:p>
            <a:pPr lvl="1" latinLnBrk="1"/>
            <a:r>
              <a:rPr lang="en-US" altLang="zh-CN" sz="2100" dirty="0" smtClean="0"/>
              <a:t>'width':100,</a:t>
            </a:r>
            <a:endParaRPr lang="en-US" altLang="zh-CN" sz="2100" dirty="0" smtClean="0"/>
          </a:p>
          <a:p>
            <a:pPr lvl="1" latinLnBrk="1"/>
            <a:r>
              <a:rPr lang="en-US" altLang="zh-CN" sz="2100" dirty="0" smtClean="0"/>
              <a:t>fontSize:22</a:t>
            </a:r>
            <a:endParaRPr lang="en-US" altLang="zh-CN" sz="2100" dirty="0" smtClean="0"/>
          </a:p>
          <a:p>
            <a:pPr latinLnBrk="1"/>
            <a:r>
              <a:rPr lang="en-US" altLang="zh-CN" sz="2400" dirty="0" smtClean="0"/>
              <a:t>},speed)</a:t>
            </a:r>
            <a:endParaRPr lang="en-US"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4.1</a:t>
            </a:r>
            <a:r>
              <a:rPr lang="zh-CN" altLang="en-US" dirty="0" smtClean="0">
                <a:sym typeface="+mn-ea"/>
              </a:rPr>
              <a:t>、</a:t>
            </a:r>
            <a:r>
              <a:rPr lang="en-US" altLang="zh-CN" dirty="0" smtClean="0">
                <a:sym typeface="+mn-ea"/>
              </a:rPr>
              <a:t>animate()</a:t>
            </a:r>
            <a:endParaRPr lang="zh-CN" altLang="en-US" dirty="0"/>
          </a:p>
        </p:txBody>
      </p:sp>
      <p:pic>
        <p:nvPicPr>
          <p:cNvPr id="5" name="内容占位符 4"/>
          <p:cNvPicPr>
            <a:picLocks noChangeAspect="1"/>
          </p:cNvPicPr>
          <p:nvPr>
            <p:ph idx="1"/>
          </p:nvPr>
        </p:nvPicPr>
        <p:blipFill>
          <a:blip r:embed="rId1"/>
          <a:stretch>
            <a:fillRect/>
          </a:stretch>
        </p:blipFill>
        <p:spPr>
          <a:xfrm>
            <a:off x="295910" y="1591945"/>
            <a:ext cx="8409305" cy="3474085"/>
          </a:xfrm>
          <a:prstGeom prst="rect">
            <a:avLst/>
          </a:prstGeom>
          <a:ln>
            <a:solidFill>
              <a:schemeClr val="accent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4.1</a:t>
            </a:r>
            <a:r>
              <a:rPr lang="zh-CN" altLang="en-US" dirty="0" smtClean="0">
                <a:sym typeface="+mn-ea"/>
              </a:rPr>
              <a:t>、</a:t>
            </a:r>
            <a:r>
              <a:rPr lang="en-US" altLang="zh-CN" dirty="0" smtClean="0">
                <a:sym typeface="+mn-ea"/>
              </a:rPr>
              <a:t>animate()</a:t>
            </a:r>
            <a:endParaRPr lang="zh-CN" altLang="en-US" dirty="0"/>
          </a:p>
        </p:txBody>
      </p:sp>
      <p:sp>
        <p:nvSpPr>
          <p:cNvPr id="7" name="文本框 6"/>
          <p:cNvSpPr txBox="1"/>
          <p:nvPr/>
        </p:nvSpPr>
        <p:spPr>
          <a:xfrm>
            <a:off x="694690" y="1192530"/>
            <a:ext cx="7621905" cy="521970"/>
          </a:xfrm>
          <a:prstGeom prst="rect">
            <a:avLst/>
          </a:prstGeom>
          <a:noFill/>
        </p:spPr>
        <p:txBody>
          <a:bodyPr wrap="square" rtlCol="0">
            <a:spAutoFit/>
          </a:bodyPr>
          <a:p>
            <a:r>
              <a:rPr lang="en-US" altLang="zh-CN" sz="2800" b="1"/>
              <a:t>animate</a:t>
            </a:r>
            <a:r>
              <a:rPr lang="zh-CN" altLang="en-US" sz="2800" b="1"/>
              <a:t>可以设置的</a:t>
            </a:r>
            <a:r>
              <a:rPr lang="en-US" altLang="zh-CN" sz="2800" b="1"/>
              <a:t>css</a:t>
            </a:r>
            <a:r>
              <a:rPr lang="zh-CN" altLang="en-US" sz="2800" b="1"/>
              <a:t>样式：</a:t>
            </a:r>
            <a:r>
              <a:rPr lang="en-US" altLang="zh-CN" sz="2800" b="1"/>
              <a:t>(</a:t>
            </a:r>
            <a:r>
              <a:rPr lang="zh-CN" altLang="en-US" sz="2800" b="1"/>
              <a:t>带有数值</a:t>
            </a:r>
            <a:r>
              <a:rPr lang="en-US" altLang="zh-CN" sz="2800" b="1"/>
              <a:t>)</a:t>
            </a:r>
            <a:endParaRPr lang="en-US" altLang="zh-CN" sz="2800" b="1"/>
          </a:p>
        </p:txBody>
      </p:sp>
      <p:pic>
        <p:nvPicPr>
          <p:cNvPr id="6" name="图片 5"/>
          <p:cNvPicPr>
            <a:picLocks noChangeAspect="1"/>
          </p:cNvPicPr>
          <p:nvPr/>
        </p:nvPicPr>
        <p:blipFill>
          <a:blip r:embed="rId1"/>
          <a:stretch>
            <a:fillRect/>
          </a:stretch>
        </p:blipFill>
        <p:spPr>
          <a:xfrm>
            <a:off x="5267960" y="1106805"/>
            <a:ext cx="2974975" cy="5113655"/>
          </a:xfrm>
          <a:prstGeom prst="rect">
            <a:avLst/>
          </a:prstGeom>
          <a:ln w="28575">
            <a:solidFill>
              <a:schemeClr val="accent1"/>
            </a:solidFill>
          </a:ln>
          <a:effectLst>
            <a:outerShdw blurRad="50800" dist="38100" dir="2700000" algn="tl" rotWithShape="0">
              <a:prstClr val="black">
                <a:alpha val="40000"/>
              </a:prstClr>
            </a:outerShdw>
          </a:effectLst>
        </p:spPr>
      </p:pic>
      <p:pic>
        <p:nvPicPr>
          <p:cNvPr id="4" name="内容占位符 3"/>
          <p:cNvPicPr>
            <a:picLocks noChangeAspect="1"/>
          </p:cNvPicPr>
          <p:nvPr>
            <p:ph idx="1"/>
          </p:nvPr>
        </p:nvPicPr>
        <p:blipFill>
          <a:blip r:embed="rId2"/>
          <a:stretch>
            <a:fillRect/>
          </a:stretch>
        </p:blipFill>
        <p:spPr>
          <a:xfrm>
            <a:off x="1017270" y="986155"/>
            <a:ext cx="3448050" cy="5354320"/>
          </a:xfrm>
          <a:prstGeom prst="rect">
            <a:avLst/>
          </a:prstGeom>
          <a:ln w="28575">
            <a:solidFill>
              <a:schemeClr val="accent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4.1</a:t>
            </a:r>
            <a:r>
              <a:rPr lang="zh-CN" altLang="en-US" dirty="0" smtClean="0">
                <a:sym typeface="+mn-ea"/>
              </a:rPr>
              <a:t>、</a:t>
            </a:r>
            <a:r>
              <a:rPr lang="en-US" altLang="zh-CN" dirty="0" smtClean="0">
                <a:sym typeface="+mn-ea"/>
              </a:rPr>
              <a:t>animate() </a:t>
            </a:r>
            <a:r>
              <a:rPr lang="zh-CN" altLang="en-US" dirty="0" smtClean="0">
                <a:sym typeface="+mn-ea"/>
              </a:rPr>
              <a:t>案例</a:t>
            </a:r>
            <a:endParaRPr lang="zh-CN" altLang="en-US" dirty="0" smtClean="0">
              <a:sym typeface="+mn-ea"/>
            </a:endParaRPr>
          </a:p>
        </p:txBody>
      </p:sp>
      <p:sp>
        <p:nvSpPr>
          <p:cNvPr id="3" name="内容占位符 2"/>
          <p:cNvSpPr>
            <a:spLocks noGrp="1"/>
          </p:cNvSpPr>
          <p:nvPr>
            <p:ph idx="1"/>
          </p:nvPr>
        </p:nvSpPr>
        <p:spPr>
          <a:xfrm>
            <a:off x="457200" y="1214422"/>
            <a:ext cx="8229600" cy="5500726"/>
          </a:xfrm>
        </p:spPr>
        <p:txBody>
          <a:bodyPr>
            <a:normAutofit fontScale="50000" lnSpcReduction="20000"/>
          </a:bodyPr>
          <a:lstStyle/>
          <a:p>
            <a:r>
              <a:rPr lang="en-US" altLang="zh-CN" dirty="0" smtClean="0"/>
              <a:t>$(document).ready(function(){</a:t>
            </a:r>
            <a:endParaRPr lang="en-US" altLang="zh-CN" dirty="0" smtClean="0"/>
          </a:p>
          <a:p>
            <a:r>
              <a:rPr lang="en-US" altLang="zh-CN" dirty="0" smtClean="0"/>
              <a:t>	$("button").click(function(){</a:t>
            </a:r>
            <a:endParaRPr lang="en-US" altLang="zh-CN" dirty="0" smtClean="0"/>
          </a:p>
          <a:p>
            <a:r>
              <a:rPr lang="en-US" altLang="zh-CN" dirty="0" smtClean="0"/>
              <a:t>		</a:t>
            </a:r>
            <a:r>
              <a:rPr lang="en-US" altLang="zh-CN" dirty="0" err="1" smtClean="0"/>
              <a:t>var</a:t>
            </a:r>
            <a:r>
              <a:rPr lang="en-US" altLang="zh-CN" dirty="0" smtClean="0"/>
              <a:t> div = $("div");</a:t>
            </a:r>
            <a:endParaRPr lang="en-US" altLang="zh-CN" dirty="0" smtClean="0"/>
          </a:p>
          <a:p>
            <a:r>
              <a:rPr lang="en-US" altLang="zh-CN" dirty="0" smtClean="0"/>
              <a:t>		</a:t>
            </a:r>
            <a:r>
              <a:rPr lang="en-US" altLang="zh-CN" dirty="0" err="1" smtClean="0"/>
              <a:t>startAnimation</a:t>
            </a:r>
            <a:r>
              <a:rPr lang="en-US" altLang="zh-CN" dirty="0" smtClean="0"/>
              <a:t>();</a:t>
            </a:r>
            <a:endParaRPr lang="en-US" altLang="zh-CN" dirty="0" smtClean="0"/>
          </a:p>
          <a:p>
            <a:r>
              <a:rPr lang="en-US" altLang="zh-CN" dirty="0" smtClean="0"/>
              <a:t>		function </a:t>
            </a:r>
            <a:r>
              <a:rPr lang="en-US" altLang="zh-CN" dirty="0" err="1" smtClean="0"/>
              <a:t>startAnimation</a:t>
            </a:r>
            <a:r>
              <a:rPr lang="en-US" altLang="zh-CN" dirty="0" smtClean="0"/>
              <a:t>(){</a:t>
            </a:r>
            <a:endParaRPr lang="en-US" altLang="zh-CN" dirty="0" smtClean="0"/>
          </a:p>
          <a:p>
            <a:r>
              <a:rPr lang="en-US" altLang="zh-CN" dirty="0" smtClean="0"/>
              <a:t>			</a:t>
            </a:r>
            <a:r>
              <a:rPr lang="en-US" altLang="zh-CN" dirty="0" err="1" smtClean="0"/>
              <a:t>div.animate</a:t>
            </a:r>
            <a:r>
              <a:rPr lang="en-US" altLang="zh-CN" dirty="0" smtClean="0"/>
              <a:t>({height:300},"slow");</a:t>
            </a:r>
            <a:endParaRPr lang="en-US" altLang="zh-CN" dirty="0" smtClean="0"/>
          </a:p>
          <a:p>
            <a:r>
              <a:rPr lang="en-US" altLang="zh-CN" dirty="0" smtClean="0"/>
              <a:t>			</a:t>
            </a:r>
            <a:r>
              <a:rPr lang="en-US" altLang="zh-CN" dirty="0" err="1" smtClean="0"/>
              <a:t>div.animate</a:t>
            </a:r>
            <a:r>
              <a:rPr lang="en-US" altLang="zh-CN" dirty="0" smtClean="0"/>
              <a:t>({width:300},"slow");</a:t>
            </a:r>
            <a:endParaRPr lang="en-US" altLang="zh-CN" dirty="0" smtClean="0"/>
          </a:p>
          <a:p>
            <a:r>
              <a:rPr lang="en-US" altLang="zh-CN" dirty="0" smtClean="0"/>
              <a:t>			div.css("background-</a:t>
            </a:r>
            <a:r>
              <a:rPr lang="en-US" altLang="zh-CN" dirty="0" err="1" smtClean="0"/>
              <a:t>color","blue</a:t>
            </a:r>
            <a:r>
              <a:rPr lang="en-US" altLang="zh-CN" dirty="0" smtClean="0"/>
              <a:t>");  </a:t>
            </a:r>
            <a:endParaRPr lang="en-US" altLang="zh-CN" dirty="0" smtClean="0"/>
          </a:p>
          <a:p>
            <a:r>
              <a:rPr lang="en-US" altLang="zh-CN" dirty="0" smtClean="0"/>
              <a:t>			</a:t>
            </a:r>
            <a:r>
              <a:rPr lang="en-US" altLang="zh-CN" dirty="0" err="1" smtClean="0"/>
              <a:t>div.animate</a:t>
            </a:r>
            <a:r>
              <a:rPr lang="en-US" altLang="zh-CN" dirty="0" smtClean="0"/>
              <a:t>({height:100},"slow");</a:t>
            </a:r>
            <a:endParaRPr lang="en-US" altLang="zh-CN" dirty="0" smtClean="0"/>
          </a:p>
          <a:p>
            <a:r>
              <a:rPr lang="en-US" altLang="zh-CN" dirty="0" smtClean="0"/>
              <a:t>			</a:t>
            </a:r>
            <a:r>
              <a:rPr lang="en-US" altLang="zh-CN" dirty="0" err="1" smtClean="0"/>
              <a:t>div.animate</a:t>
            </a:r>
            <a:r>
              <a:rPr lang="en-US" altLang="zh-CN" dirty="0" smtClean="0"/>
              <a:t>({width:100},"</a:t>
            </a:r>
            <a:r>
              <a:rPr lang="en-US" altLang="zh-CN" dirty="0" err="1" smtClean="0"/>
              <a:t>slow",startAnimation</a:t>
            </a:r>
            <a:r>
              <a:rPr lang="en-US" altLang="zh-CN" dirty="0" smtClean="0"/>
              <a:t>);</a:t>
            </a:r>
            <a:endParaRPr lang="en-US" altLang="zh-CN" dirty="0" smtClean="0"/>
          </a:p>
          <a:p>
            <a:r>
              <a:rPr lang="en-US" altLang="zh-CN" dirty="0" smtClean="0"/>
              <a:t>		}</a:t>
            </a:r>
            <a:endParaRPr lang="en-US" altLang="zh-CN" dirty="0" smtClean="0"/>
          </a:p>
          <a:p>
            <a:r>
              <a:rPr lang="en-US" altLang="zh-CN" dirty="0" smtClean="0"/>
              <a:t>	});</a:t>
            </a:r>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、兄弟遍历</a:t>
            </a:r>
            <a:endParaRPr lang="en-US" altLang="zh-CN" dirty="0" smtClean="0"/>
          </a:p>
          <a:p>
            <a:r>
              <a:rPr lang="en-US" altLang="zh-CN" dirty="0" smtClean="0"/>
              <a:t>1)</a:t>
            </a:r>
            <a:r>
              <a:rPr lang="zh-CN" altLang="en-US" dirty="0" smtClean="0"/>
              <a:t>有哪些兄弟遍历</a:t>
            </a:r>
            <a:r>
              <a:rPr lang="en-US" altLang="zh-CN" dirty="0" smtClean="0"/>
              <a:t>next</a:t>
            </a:r>
            <a:r>
              <a:rPr lang="zh-CN" altLang="en-US" dirty="0" smtClean="0"/>
              <a:t>，</a:t>
            </a:r>
            <a:r>
              <a:rPr lang="en-US" altLang="zh-CN" dirty="0" err="1" smtClean="0"/>
              <a:t>prev,siblings</a:t>
            </a:r>
            <a:endParaRPr lang="en-US" altLang="zh-CN" dirty="0" smtClean="0"/>
          </a:p>
          <a:p>
            <a:r>
              <a:rPr lang="en-US" altLang="zh-CN" dirty="0" smtClean="0"/>
              <a:t>2</a:t>
            </a:r>
            <a:r>
              <a:rPr lang="zh-CN" altLang="en-US" dirty="0" smtClean="0"/>
              <a:t>）</a:t>
            </a:r>
            <a:r>
              <a:rPr lang="en-US" altLang="zh-CN" dirty="0" smtClean="0"/>
              <a:t>next()</a:t>
            </a:r>
            <a:r>
              <a:rPr lang="zh-CN" altLang="en-US" dirty="0" smtClean="0"/>
              <a:t>，</a:t>
            </a:r>
            <a:r>
              <a:rPr lang="en-US" altLang="zh-CN" dirty="0" err="1" smtClean="0"/>
              <a:t>nextAll</a:t>
            </a:r>
            <a:r>
              <a:rPr lang="en-US" altLang="zh-CN" dirty="0" smtClean="0"/>
              <a:t>()</a:t>
            </a:r>
            <a:r>
              <a:rPr lang="zh-CN" altLang="en-US" dirty="0" smtClean="0"/>
              <a:t>，</a:t>
            </a:r>
            <a:r>
              <a:rPr lang="en-US" altLang="zh-CN" dirty="0" err="1" smtClean="0"/>
              <a:t>nextUntil</a:t>
            </a:r>
            <a:r>
              <a:rPr lang="en-US" altLang="zh-CN" dirty="0" smtClean="0"/>
              <a:t>()</a:t>
            </a:r>
            <a:endParaRPr lang="en-US" altLang="zh-CN" dirty="0" smtClean="0"/>
          </a:p>
          <a:p>
            <a:r>
              <a:rPr lang="en-US" altLang="zh-CN" dirty="0" smtClean="0"/>
              <a:t>2</a:t>
            </a:r>
            <a:r>
              <a:rPr lang="zh-CN" altLang="en-US" dirty="0" smtClean="0"/>
              <a:t>、祖代遍历</a:t>
            </a:r>
            <a:r>
              <a:rPr lang="en-US" altLang="zh-CN" dirty="0" smtClean="0"/>
              <a:t>parent(),parents(),</a:t>
            </a:r>
            <a:r>
              <a:rPr lang="en-US" altLang="zh-CN" dirty="0" err="1" smtClean="0"/>
              <a:t>parentsUntil</a:t>
            </a:r>
            <a:r>
              <a:rPr lang="en-US" altLang="zh-CN" dirty="0" smtClean="0"/>
              <a:t>()</a:t>
            </a:r>
            <a:endParaRPr lang="en-US" altLang="zh-CN" dirty="0" smtClean="0"/>
          </a:p>
          <a:p>
            <a:r>
              <a:rPr lang="en-US" altLang="zh-CN" dirty="0" smtClean="0"/>
              <a:t>3</a:t>
            </a:r>
            <a:r>
              <a:rPr lang="zh-CN" altLang="en-US" dirty="0" smtClean="0"/>
              <a:t>、子代遍历</a:t>
            </a:r>
            <a:r>
              <a:rPr lang="en-US" altLang="zh-CN" dirty="0" smtClean="0"/>
              <a:t>children(),find()</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  </a:t>
            </a:r>
            <a:r>
              <a:rPr lang="en-US" altLang="zh-CN" dirty="0" smtClean="0"/>
              <a:t>stop()</a:t>
            </a:r>
            <a:endParaRPr lang="zh-CN" altLang="en-US" dirty="0"/>
          </a:p>
        </p:txBody>
      </p:sp>
      <p:sp>
        <p:nvSpPr>
          <p:cNvPr id="3" name="内容占位符 2"/>
          <p:cNvSpPr>
            <a:spLocks noGrp="1"/>
          </p:cNvSpPr>
          <p:nvPr>
            <p:ph idx="1"/>
          </p:nvPr>
        </p:nvSpPr>
        <p:spPr>
          <a:xfrm>
            <a:off x="457200" y="1214120"/>
            <a:ext cx="8229600" cy="5212715"/>
          </a:xfrm>
        </p:spPr>
        <p:txBody>
          <a:bodyPr>
            <a:normAutofit fontScale="37500" lnSpcReduction="20000"/>
          </a:bodyPr>
          <a:lstStyle/>
          <a:p>
            <a:r>
              <a:rPr lang="en-US" sz="4200" dirty="0" smtClean="0">
                <a:solidFill>
                  <a:srgbClr val="FF0000"/>
                </a:solidFill>
              </a:rPr>
              <a:t>如果鼠标移入移出过快的话就会导致动画效果与鼠标的动作不一致的情况，</a:t>
            </a:r>
            <a:r>
              <a:rPr lang="zh-CN" altLang="en-US" sz="4200" dirty="0" smtClean="0">
                <a:solidFill>
                  <a:srgbClr val="FF0000"/>
                </a:solidFill>
              </a:rPr>
              <a:t>会产生</a:t>
            </a:r>
            <a:r>
              <a:rPr lang="en-US" altLang="zh-CN" sz="4200" dirty="0" smtClean="0">
                <a:solidFill>
                  <a:srgbClr val="FF0000"/>
                </a:solidFill>
              </a:rPr>
              <a:t>“</a:t>
            </a:r>
            <a:r>
              <a:rPr lang="zh-CN" altLang="en-US" sz="4200" dirty="0" smtClean="0">
                <a:solidFill>
                  <a:srgbClr val="FF0000"/>
                </a:solidFill>
              </a:rPr>
              <a:t>动画积累</a:t>
            </a:r>
            <a:r>
              <a:rPr lang="en-US" altLang="zh-CN" sz="4200" dirty="0" smtClean="0">
                <a:solidFill>
                  <a:srgbClr val="FF0000"/>
                </a:solidFill>
              </a:rPr>
              <a:t>”</a:t>
            </a:r>
            <a:r>
              <a:rPr lang="zh-CN" altLang="en-US" sz="4200" dirty="0" smtClean="0">
                <a:solidFill>
                  <a:srgbClr val="FF0000"/>
                </a:solidFill>
              </a:rPr>
              <a:t>，</a:t>
            </a:r>
            <a:r>
              <a:rPr lang="en-US" sz="4200" dirty="0" smtClean="0">
                <a:solidFill>
                  <a:srgbClr val="FF0000"/>
                </a:solidFill>
              </a:rPr>
              <a:t>此时stop()就派上用场了。</a:t>
            </a:r>
            <a:endParaRPr lang="en-US" sz="4200" dirty="0" smtClean="0"/>
          </a:p>
          <a:p>
            <a:r>
              <a:rPr lang="en-US" sz="5900" b="1" dirty="0" smtClean="0"/>
              <a:t>stop([</a:t>
            </a:r>
            <a:r>
              <a:rPr lang="en-US" sz="5900" b="1" dirty="0" err="1" smtClean="0"/>
              <a:t>stopAll</a:t>
            </a:r>
            <a:r>
              <a:rPr lang="en-US" sz="5900" b="1" dirty="0" smtClean="0"/>
              <a:t>], [</a:t>
            </a:r>
            <a:r>
              <a:rPr lang="en-US" sz="5900" b="1" dirty="0" err="1" smtClean="0"/>
              <a:t>gotoEnd</a:t>
            </a:r>
            <a:r>
              <a:rPr lang="en-US" sz="5900" b="1" dirty="0" smtClean="0"/>
              <a:t>])</a:t>
            </a:r>
            <a:endParaRPr lang="en-US" altLang="zh-CN" sz="5900" b="1" dirty="0" smtClean="0"/>
          </a:p>
          <a:p>
            <a:pPr lvl="1"/>
            <a:r>
              <a:rPr lang="zh-CN" altLang="en-US" sz="5100" dirty="0" smtClean="0">
                <a:solidFill>
                  <a:srgbClr val="FF0000"/>
                </a:solidFill>
              </a:rPr>
              <a:t>停止 正在运行的动画。</a:t>
            </a:r>
            <a:endParaRPr lang="en-US" altLang="zh-CN" sz="5100" dirty="0" err="1" smtClean="0"/>
          </a:p>
          <a:p>
            <a:pPr marL="457200" lvl="1" indent="0">
              <a:buNone/>
            </a:pPr>
            <a:r>
              <a:rPr lang="en-US" altLang="zh-CN" sz="5100" dirty="0" err="1" smtClean="0"/>
              <a:t>- </a:t>
            </a:r>
            <a:r>
              <a:rPr lang="zh-CN" altLang="en-US" sz="5100" dirty="0" smtClean="0">
                <a:sym typeface="+mn-ea"/>
              </a:rPr>
              <a:t>stopAll</a:t>
            </a:r>
            <a:r>
              <a:rPr lang="en-US" altLang="zh-CN" sz="5100" dirty="0" smtClean="0"/>
              <a:t>(</a:t>
            </a:r>
            <a:r>
              <a:rPr lang="zh-CN" altLang="en-US" sz="5100" dirty="0" smtClean="0"/>
              <a:t>可选</a:t>
            </a:r>
            <a:r>
              <a:rPr lang="en-US" altLang="zh-CN" sz="5100" dirty="0" smtClean="0"/>
              <a:t>):true/false</a:t>
            </a:r>
            <a:r>
              <a:rPr lang="zh-CN" altLang="en-US" sz="5100" dirty="0" smtClean="0"/>
              <a:t>，</a:t>
            </a:r>
            <a:r>
              <a:rPr sz="5100" dirty="0" smtClean="0"/>
              <a:t>是否清空</a:t>
            </a:r>
            <a:r>
              <a:rPr lang="en-US" sz="5100" dirty="0" smtClean="0"/>
              <a:t>/</a:t>
            </a:r>
            <a:r>
              <a:rPr lang="zh-CN" altLang="en-US" sz="5100" dirty="0" smtClean="0"/>
              <a:t>停止</a:t>
            </a:r>
            <a:r>
              <a:rPr sz="5100" dirty="0" smtClean="0"/>
              <a:t>所有</a:t>
            </a:r>
            <a:r>
              <a:rPr lang="zh-CN" sz="5100" dirty="0" smtClean="0"/>
              <a:t>动</a:t>
            </a:r>
            <a:r>
              <a:rPr sz="5100" dirty="0" smtClean="0"/>
              <a:t>画</a:t>
            </a:r>
            <a:r>
              <a:rPr lang="zh-CN" altLang="en-US" sz="5100" dirty="0" smtClean="0"/>
              <a:t>。</a:t>
            </a:r>
            <a:endParaRPr lang="zh-CN" altLang="en-US" sz="5100" dirty="0" smtClean="0"/>
          </a:p>
          <a:p>
            <a:pPr lvl="1"/>
            <a:r>
              <a:rPr lang="en-US" altLang="zh-CN" sz="5100" dirty="0" err="1" smtClean="0"/>
              <a:t>gotoEnd</a:t>
            </a:r>
            <a:r>
              <a:rPr lang="en-US" altLang="zh-CN" sz="5100" dirty="0" smtClean="0">
                <a:sym typeface="+mn-ea"/>
              </a:rPr>
              <a:t>(</a:t>
            </a:r>
            <a:r>
              <a:rPr lang="zh-CN" altLang="en-US" sz="5100" dirty="0" smtClean="0">
                <a:sym typeface="+mn-ea"/>
              </a:rPr>
              <a:t>可选</a:t>
            </a:r>
            <a:r>
              <a:rPr lang="en-US" altLang="zh-CN" sz="5100" dirty="0" smtClean="0">
                <a:sym typeface="+mn-ea"/>
              </a:rPr>
              <a:t>):true/false</a:t>
            </a:r>
            <a:r>
              <a:rPr lang="zh-CN" altLang="en-US" sz="5100" dirty="0" smtClean="0">
                <a:sym typeface="+mn-ea"/>
              </a:rPr>
              <a:t>，是否</a:t>
            </a:r>
            <a:r>
              <a:rPr lang="zh-CN" sz="5100" dirty="0" smtClean="0">
                <a:sym typeface="+mn-ea"/>
              </a:rPr>
              <a:t>跳至当前动画的最终效果位置</a:t>
            </a:r>
            <a:r>
              <a:rPr lang="zh-CN" sz="5100" dirty="0" smtClean="0">
                <a:sym typeface="+mn-ea"/>
              </a:rPr>
              <a:t>。</a:t>
            </a:r>
            <a:r>
              <a:rPr lang="zh-CN" altLang="en-US" sz="5100" b="1" u="sng" dirty="0" smtClean="0"/>
              <a:t>该参数只能在设置了 stopAll的参数</a:t>
            </a:r>
            <a:r>
              <a:rPr lang="zh-CN" altLang="en-US" sz="5100" b="1" u="sng" dirty="0" smtClean="0"/>
              <a:t>时使用。</a:t>
            </a:r>
            <a:endParaRPr lang="zh-CN" altLang="en-US" sz="5100" b="1" u="sng" dirty="0" smtClean="0"/>
          </a:p>
          <a:p>
            <a:pPr lvl="1"/>
            <a:endParaRPr lang="zh-CN" altLang="en-US" sz="5100" b="1" u="sng" dirty="0" smtClean="0"/>
          </a:p>
          <a:p>
            <a:pPr lvl="1"/>
            <a:r>
              <a:rPr lang="zh-CN" altLang="en-US" sz="5100" dirty="0" smtClean="0">
                <a:solidFill>
                  <a:srgbClr val="FF0000"/>
                </a:solidFill>
              </a:rPr>
              <a:t>解决方法：</a:t>
            </a:r>
            <a:r>
              <a:rPr lang="zh-CN" altLang="en-US" sz="5100" dirty="0" smtClean="0"/>
              <a:t>在写动画效果的代码前加入stop(true，true)，这样每次快速的移入移出菜单，就正常了。当移入一个菜单的时候，停止所有加入队列的动画，但是完成当前的动画（跳至当前动画的最终效果位置）</a:t>
            </a:r>
            <a:endParaRPr lang="zh-CN" altLang="en-US" sz="51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ym typeface="+mn-ea"/>
              </a:rPr>
              <a:t>4.2  </a:t>
            </a:r>
            <a:r>
              <a:rPr lang="en-US" altLang="zh-CN" dirty="0" smtClean="0">
                <a:sym typeface="+mn-ea"/>
              </a:rPr>
              <a:t>stop()</a:t>
            </a:r>
            <a:endParaRPr lang="zh-CN" altLang="en-US" dirty="0"/>
          </a:p>
        </p:txBody>
      </p:sp>
      <p:sp>
        <p:nvSpPr>
          <p:cNvPr id="3" name="内容占位符 2"/>
          <p:cNvSpPr>
            <a:spLocks noGrp="1"/>
          </p:cNvSpPr>
          <p:nvPr>
            <p:ph idx="1"/>
          </p:nvPr>
        </p:nvSpPr>
        <p:spPr/>
        <p:txBody>
          <a:bodyPr>
            <a:normAutofit lnSpcReduction="20000"/>
          </a:bodyPr>
          <a:lstStyle/>
          <a:p>
            <a:r>
              <a:rPr lang="en-US" sz="2800" dirty="0" smtClean="0"/>
              <a:t>stop()  </a:t>
            </a:r>
            <a:endParaRPr lang="en-US" sz="2800" dirty="0" smtClean="0"/>
          </a:p>
          <a:p>
            <a:r>
              <a:rPr lang="en-US" sz="2800" dirty="0" smtClean="0">
                <a:sym typeface="+mn-ea"/>
              </a:rPr>
              <a:t> stop(true)</a:t>
            </a:r>
            <a:endParaRPr lang="en-US" sz="2800" dirty="0" smtClean="0"/>
          </a:p>
          <a:p>
            <a:r>
              <a:rPr lang="en-US" sz="2800" dirty="0" smtClean="0">
                <a:sym typeface="+mn-ea"/>
              </a:rPr>
              <a:t>stop(false,true)</a:t>
            </a:r>
            <a:endParaRPr lang="en-US" altLang="zh-CN" sz="2800" dirty="0" smtClean="0"/>
          </a:p>
          <a:p>
            <a:r>
              <a:rPr lang="en-US" sz="2800" dirty="0" smtClean="0">
                <a:sym typeface="+mn-ea"/>
              </a:rPr>
              <a:t>stop(true,true)</a:t>
            </a:r>
            <a:r>
              <a:rPr lang="zh-CN" altLang="en-US" sz="2800" dirty="0" smtClean="0">
                <a:sym typeface="+mn-ea"/>
              </a:rPr>
              <a:t>：</a:t>
            </a:r>
            <a:r>
              <a:rPr lang="en-US" sz="2400" dirty="0" smtClean="0">
                <a:sym typeface="+mn-ea"/>
              </a:rPr>
              <a:t>停止被选元素的所有加入队列的动画，但允许完成当前动画。</a:t>
            </a:r>
            <a:endParaRPr lang="en-US" dirty="0" smtClean="0">
              <a:sym typeface="+mn-ea"/>
            </a:endParaRPr>
          </a:p>
          <a:p>
            <a:pPr marL="0" indent="0">
              <a:buNone/>
            </a:pPr>
            <a:endParaRPr lang="en-US" sz="1800" dirty="0" smtClean="0">
              <a:solidFill>
                <a:srgbClr val="FF0000"/>
              </a:solidFill>
              <a:sym typeface="+mn-ea"/>
            </a:endParaRPr>
          </a:p>
          <a:p>
            <a:pPr marL="0" indent="0">
              <a:buNone/>
            </a:pPr>
            <a:r>
              <a:rPr lang="en-US" sz="1800" dirty="0" smtClean="0">
                <a:solidFill>
                  <a:srgbClr val="FF0000"/>
                </a:solidFill>
                <a:sym typeface="+mn-ea"/>
              </a:rPr>
              <a:t>jQuery中的动画有show()、hide()、fadeIn()、fadeOut()、slideDown()、slideUp()、animate()等等。stop()方法对上述的动画都适用。</a:t>
            </a:r>
            <a:endParaRPr lang="en-US" sz="1800" dirty="0" smtClean="0">
              <a:solidFill>
                <a:srgbClr val="FF0000"/>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zh-CN" altLang="en-US" dirty="0" smtClean="0">
                <a:sym typeface="+mn-ea"/>
              </a:rPr>
              <a:t>选项卡</a:t>
            </a:r>
            <a:endParaRPr lang="en-US" altLang="zh-CN" dirty="0" smtClean="0"/>
          </a:p>
          <a:p>
            <a:r>
              <a:rPr lang="en-US" altLang="zh-CN" dirty="0" smtClean="0"/>
              <a:t>2</a:t>
            </a:r>
            <a:r>
              <a:rPr lang="zh-CN" altLang="en-US" dirty="0" smtClean="0"/>
              <a:t>、</a:t>
            </a:r>
            <a:r>
              <a:rPr lang="zh-CN" altLang="en-US" dirty="0" smtClean="0">
                <a:sym typeface="+mn-ea"/>
              </a:rPr>
              <a:t>王者荣耀导航</a:t>
            </a:r>
            <a:endParaRPr lang="en-US" altLang="zh-CN" dirty="0" smtClean="0"/>
          </a:p>
          <a:p>
            <a:r>
              <a:rPr lang="en-US" altLang="zh-CN" dirty="0" smtClean="0"/>
              <a:t>3</a:t>
            </a:r>
            <a:r>
              <a:rPr lang="zh-CN" altLang="en-US" dirty="0" smtClean="0"/>
              <a:t>、自行创造题（</a:t>
            </a:r>
            <a:r>
              <a:rPr lang="en-US" altLang="zh-CN" smtClean="0"/>
              <a:t>toggleClass</a:t>
            </a:r>
            <a:r>
              <a:rPr lang="zh-CN" altLang="en-US" smtClean="0"/>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预习</a:t>
            </a:r>
            <a:endParaRPr lang="zh-CN" altLang="en-US" dirty="0"/>
          </a:p>
        </p:txBody>
      </p:sp>
      <p:sp>
        <p:nvSpPr>
          <p:cNvPr id="3" name="内容占位符 2"/>
          <p:cNvSpPr>
            <a:spLocks noGrp="1"/>
          </p:cNvSpPr>
          <p:nvPr>
            <p:ph idx="1"/>
          </p:nvPr>
        </p:nvSpPr>
        <p:spPr>
          <a:xfrm>
            <a:off x="214282" y="1214422"/>
            <a:ext cx="8472518" cy="4911741"/>
          </a:xfrm>
        </p:spPr>
        <p:txBody>
          <a:bodyPr>
            <a:normAutofit fontScale="87500"/>
          </a:bodyPr>
          <a:lstStyle/>
          <a:p>
            <a:r>
              <a:rPr lang="en-US" altLang="zh-CN" dirty="0" smtClean="0"/>
              <a:t>1</a:t>
            </a:r>
            <a:r>
              <a:rPr lang="zh-CN" altLang="en-US" dirty="0" smtClean="0"/>
              <a:t>、</a:t>
            </a:r>
            <a:r>
              <a:rPr lang="en-US" altLang="zh-CN" dirty="0" smtClean="0"/>
              <a:t>animate</a:t>
            </a:r>
            <a:r>
              <a:rPr lang="zh-CN" altLang="en-US" dirty="0" smtClean="0"/>
              <a:t>方法有使用在哪些</a:t>
            </a:r>
            <a:r>
              <a:rPr lang="en-US" altLang="zh-CN" dirty="0" smtClean="0"/>
              <a:t>CSS</a:t>
            </a:r>
            <a:r>
              <a:rPr lang="zh-CN" altLang="en-US" dirty="0" smtClean="0"/>
              <a:t>上，有什么特点？</a:t>
            </a:r>
            <a:endParaRPr lang="en-US" altLang="zh-CN" dirty="0" smtClean="0"/>
          </a:p>
          <a:p>
            <a:pPr lvl="1"/>
            <a:r>
              <a:rPr lang="en-US" altLang="zh-CN" dirty="0" smtClean="0"/>
              <a:t>CSS</a:t>
            </a:r>
            <a:r>
              <a:rPr lang="zh-CN" altLang="en-US" dirty="0" smtClean="0"/>
              <a:t>属性对应的属性值一定是数，字符串不可以，比如：颜色、字体</a:t>
            </a:r>
            <a:endParaRPr lang="en-US" altLang="zh-CN" dirty="0" smtClean="0"/>
          </a:p>
          <a:p>
            <a:r>
              <a:rPr lang="en-US" altLang="zh-CN" dirty="0" smtClean="0"/>
              <a:t>2</a:t>
            </a:r>
            <a:r>
              <a:rPr lang="zh-CN" altLang="en-US" dirty="0" smtClean="0"/>
              <a:t>、</a:t>
            </a:r>
            <a:r>
              <a:rPr lang="en-US" altLang="zh-CN" dirty="0" smtClean="0"/>
              <a:t>hover</a:t>
            </a:r>
            <a:r>
              <a:rPr lang="zh-CN" altLang="en-US" dirty="0" smtClean="0"/>
              <a:t>动作的使用。</a:t>
            </a:r>
            <a:r>
              <a:rPr lang="en-US" altLang="zh-CN" dirty="0" err="1" smtClean="0"/>
              <a:t>Click,mouseOver</a:t>
            </a:r>
            <a:r>
              <a:rPr lang="en-US" altLang="zh-CN" dirty="0" smtClean="0"/>
              <a:t>,</a:t>
            </a:r>
            <a:endParaRPr lang="en-US" altLang="zh-CN" dirty="0" smtClean="0"/>
          </a:p>
          <a:p>
            <a:r>
              <a:rPr lang="en-US" altLang="zh-CN" dirty="0" smtClean="0"/>
              <a:t>h</a:t>
            </a:r>
            <a:r>
              <a:rPr lang="en-US" altLang="zh-CN" dirty="0" smtClean="0"/>
              <a:t>over(function(){</a:t>
            </a:r>
            <a:r>
              <a:rPr lang="zh-CN" altLang="en-US" dirty="0" smtClean="0"/>
              <a:t>鼠标移入</a:t>
            </a:r>
            <a:r>
              <a:rPr lang="en-US" altLang="zh-CN" dirty="0" smtClean="0"/>
              <a:t>}, </a:t>
            </a:r>
            <a:r>
              <a:rPr lang="en-US" altLang="zh-CN" dirty="0" smtClean="0"/>
              <a:t>function(){</a:t>
            </a:r>
            <a:r>
              <a:rPr lang="zh-CN" altLang="en-US" smtClean="0"/>
              <a:t>鼠标移出</a:t>
            </a:r>
            <a:r>
              <a:rPr lang="en-US" altLang="zh-CN" smtClean="0"/>
              <a:t>});</a:t>
            </a:r>
            <a:endParaRPr lang="en-US" altLang="zh-CN" dirty="0" smtClean="0"/>
          </a:p>
          <a:p>
            <a:r>
              <a:rPr lang="en-US" altLang="zh-CN" dirty="0" smtClean="0"/>
              <a:t>3</a:t>
            </a:r>
            <a:r>
              <a:rPr lang="zh-CN" altLang="en-US" dirty="0" smtClean="0"/>
              <a:t>、如果要选择某类标签的第一个标签用什么方法。</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a:xfrm>
            <a:off x="357158" y="1000108"/>
            <a:ext cx="8501122" cy="5126055"/>
          </a:xfrm>
        </p:spPr>
        <p:txBody>
          <a:bodyPr>
            <a:normAutofit fontScale="75000" lnSpcReduction="10000"/>
          </a:bodyPr>
          <a:lstStyle/>
          <a:p>
            <a:pPr marL="514350" indent="-514350">
              <a:buFont typeface="+mj-lt"/>
              <a:buAutoNum type="arabicPeriod"/>
            </a:pPr>
            <a:r>
              <a:rPr lang="zh-CN" altLang="en-US" dirty="0" smtClean="0"/>
              <a:t>基本知识</a:t>
            </a:r>
            <a:endParaRPr lang="en-US" altLang="zh-CN" dirty="0" smtClean="0"/>
          </a:p>
          <a:p>
            <a:pPr marL="914400" lvl="1" indent="-514350">
              <a:buFont typeface="+mj-ea"/>
              <a:buAutoNum type="circleNumDbPlain"/>
            </a:pPr>
            <a:r>
              <a:rPr lang="zh-CN" altLang="en-US" dirty="0" smtClean="0"/>
              <a:t>熟练掌握 淡入淡出</a:t>
            </a:r>
            <a:r>
              <a:rPr lang="en-US" altLang="zh-CN" dirty="0" smtClean="0"/>
              <a:t>fade</a:t>
            </a:r>
            <a:r>
              <a:rPr lang="zh-CN" altLang="en-US" dirty="0" smtClean="0"/>
              <a:t> </a:t>
            </a:r>
            <a:r>
              <a:rPr lang="en-US" altLang="zh-CN" dirty="0" smtClean="0"/>
              <a:t>/ </a:t>
            </a:r>
            <a:r>
              <a:rPr lang="zh-CN" altLang="en-US" dirty="0" smtClean="0"/>
              <a:t>显示隐藏 切换</a:t>
            </a:r>
            <a:endParaRPr lang="zh-CN" altLang="en-US" dirty="0" smtClean="0"/>
          </a:p>
          <a:p>
            <a:pPr marL="914400" lvl="1" indent="-514350">
              <a:buFont typeface="+mj-ea"/>
              <a:buAutoNum type="circleNumDbPlain"/>
            </a:pPr>
            <a:r>
              <a:rPr lang="zh-CN" altLang="en-US" dirty="0" smtClean="0">
                <a:sym typeface="+mn-ea"/>
              </a:rPr>
              <a:t>熟练掌握</a:t>
            </a:r>
            <a:r>
              <a:rPr lang="en-US" dirty="0" err="1" smtClean="0">
                <a:sym typeface="+mn-ea"/>
              </a:rPr>
              <a:t>slideDown</a:t>
            </a:r>
            <a:r>
              <a:rPr lang="en-US" dirty="0" smtClean="0">
                <a:sym typeface="+mn-ea"/>
              </a:rPr>
              <a:t>(),</a:t>
            </a:r>
            <a:r>
              <a:rPr lang="en-US" dirty="0" err="1" smtClean="0">
                <a:sym typeface="+mn-ea"/>
              </a:rPr>
              <a:t>slideUp</a:t>
            </a:r>
            <a:r>
              <a:rPr lang="en-US" dirty="0" smtClean="0">
                <a:sym typeface="+mn-ea"/>
              </a:rPr>
              <a:t>(),</a:t>
            </a:r>
            <a:r>
              <a:rPr lang="en-US" dirty="0" err="1" smtClean="0">
                <a:sym typeface="+mn-ea"/>
              </a:rPr>
              <a:t>slideToggle</a:t>
            </a:r>
            <a:r>
              <a:rPr lang="en-US" dirty="0" smtClean="0">
                <a:sym typeface="+mn-ea"/>
              </a:rPr>
              <a:t>()</a:t>
            </a:r>
            <a:endParaRPr lang="en-US" dirty="0" smtClean="0"/>
          </a:p>
          <a:p>
            <a:pPr marL="914400" lvl="1" indent="-514350">
              <a:buFont typeface="+mj-ea"/>
              <a:buAutoNum type="circleNumDbPlain"/>
            </a:pPr>
            <a:r>
              <a:rPr lang="zh-CN" altLang="en-US" dirty="0" smtClean="0"/>
              <a:t>熟练掌握</a:t>
            </a:r>
            <a:r>
              <a:rPr lang="zh-CN" altLang="en-US" dirty="0" smtClean="0">
                <a:sym typeface="+mn-ea"/>
              </a:rPr>
              <a:t>插入节点元素方法</a:t>
            </a:r>
            <a:endParaRPr lang="en-US" altLang="zh-CN" dirty="0" smtClean="0"/>
          </a:p>
          <a:p>
            <a:pPr marL="914400" lvl="1" indent="-514350">
              <a:buFont typeface="+mj-ea"/>
              <a:buAutoNum type="circleNumDbPlain"/>
            </a:pPr>
            <a:r>
              <a:rPr lang="zh-CN" altLang="en-US" dirty="0" smtClean="0"/>
              <a:t>熟练掌握</a:t>
            </a:r>
            <a:r>
              <a:rPr lang="en-US" altLang="zh-CN" dirty="0" smtClean="0"/>
              <a:t>animate(),stop()</a:t>
            </a:r>
            <a:endParaRPr lang="en-US" altLang="zh-CN" dirty="0" smtClean="0"/>
          </a:p>
          <a:p>
            <a:pPr marL="914400" lvl="1" indent="-514350">
              <a:buFont typeface="+mj-ea"/>
              <a:buAutoNum type="circleNumDbPlain"/>
            </a:pPr>
            <a:r>
              <a:rPr lang="zh-CN" altLang="en-US" dirty="0" smtClean="0"/>
              <a:t>熟练掌握</a:t>
            </a:r>
            <a:r>
              <a:rPr lang="en-US" altLang="zh-CN" dirty="0" err="1" smtClean="0"/>
              <a:t>arguments.callee</a:t>
            </a:r>
            <a:r>
              <a:rPr lang="zh-CN" altLang="en-US" dirty="0" smtClean="0"/>
              <a:t>递归的使用。</a:t>
            </a:r>
            <a:endParaRPr lang="en-US" altLang="zh-CN" dirty="0" smtClean="0"/>
          </a:p>
          <a:p>
            <a:pPr marL="514350" indent="-514350">
              <a:buFont typeface="+mj-ea"/>
              <a:buAutoNum type="arabicPeriod"/>
            </a:pPr>
            <a:r>
              <a:rPr lang="zh-CN" altLang="en-US" dirty="0" smtClean="0"/>
              <a:t>能力要求</a:t>
            </a:r>
            <a:endParaRPr lang="en-US" altLang="zh-CN" dirty="0" smtClean="0"/>
          </a:p>
          <a:p>
            <a:pPr marL="914400" lvl="1" indent="-514350">
              <a:buFont typeface="+mj-ea"/>
              <a:buAutoNum type="circleNumDbPlain"/>
            </a:pPr>
            <a:r>
              <a:rPr lang="zh-CN" altLang="en-US" dirty="0" smtClean="0"/>
              <a:t>学会分析一个效果所需要的</a:t>
            </a:r>
            <a:r>
              <a:rPr lang="en-US" altLang="zh-CN" dirty="0" smtClean="0"/>
              <a:t>HTML</a:t>
            </a:r>
            <a:r>
              <a:rPr lang="zh-CN" altLang="en-US" dirty="0" smtClean="0"/>
              <a:t>，</a:t>
            </a:r>
            <a:r>
              <a:rPr lang="en-US" altLang="zh-CN" dirty="0" smtClean="0"/>
              <a:t>CSS</a:t>
            </a:r>
            <a:r>
              <a:rPr lang="zh-CN" altLang="en-US" dirty="0" smtClean="0"/>
              <a:t>端</a:t>
            </a:r>
            <a:endParaRPr lang="en-US" altLang="zh-CN" dirty="0" smtClean="0"/>
          </a:p>
          <a:p>
            <a:pPr marL="914400" lvl="1" indent="-514350">
              <a:buFont typeface="+mj-ea"/>
              <a:buAutoNum type="circleNumDbPlain"/>
            </a:pPr>
            <a:r>
              <a:rPr lang="zh-CN" altLang="en-US" dirty="0" smtClean="0"/>
              <a:t>可以写简单的</a:t>
            </a:r>
            <a:r>
              <a:rPr lang="en-US" altLang="zh-CN" dirty="0" err="1" smtClean="0"/>
              <a:t>JQuery</a:t>
            </a:r>
            <a:r>
              <a:rPr lang="zh-CN" altLang="en-US" dirty="0" smtClean="0"/>
              <a:t>程序</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a:xfrm>
            <a:off x="357158" y="1214422"/>
            <a:ext cx="8501122" cy="4911741"/>
          </a:xfrm>
        </p:spPr>
        <p:txBody>
          <a:bodyPr>
            <a:normAutofit fontScale="92500" lnSpcReduction="10000"/>
          </a:bodyPr>
          <a:lstStyle/>
          <a:p>
            <a:pPr marL="514350" indent="-514350">
              <a:buNone/>
            </a:pPr>
            <a:r>
              <a:rPr lang="en-US" altLang="zh-CN" dirty="0" smtClean="0"/>
              <a:t>3.</a:t>
            </a:r>
            <a:r>
              <a:rPr lang="zh-CN" altLang="en-US" dirty="0" smtClean="0"/>
              <a:t>相关项目</a:t>
            </a:r>
            <a:endParaRPr lang="zh-CN" altLang="en-US" dirty="0" smtClean="0"/>
          </a:p>
          <a:p>
            <a:pPr marL="914400" lvl="1" indent="-514350">
              <a:buFont typeface="+mj-ea"/>
              <a:buAutoNum type="circleNumDbPlain"/>
            </a:pPr>
            <a:r>
              <a:rPr lang="zh-CN" altLang="en-US" dirty="0" smtClean="0"/>
              <a:t>显示隐藏动画</a:t>
            </a:r>
            <a:endParaRPr lang="en-US" altLang="zh-CN" dirty="0" smtClean="0"/>
          </a:p>
          <a:p>
            <a:pPr marL="914400" lvl="1" indent="-514350">
              <a:buFont typeface="+mj-ea"/>
              <a:buAutoNum type="circleNumDbPlain"/>
            </a:pPr>
            <a:r>
              <a:rPr lang="zh-CN" altLang="en-US" dirty="0" smtClean="0"/>
              <a:t>完整下拉菜单</a:t>
            </a:r>
            <a:endParaRPr lang="en-US" altLang="zh-CN" dirty="0" smtClean="0"/>
          </a:p>
          <a:p>
            <a:pPr marL="914400" lvl="1" indent="-514350">
              <a:buFont typeface="+mj-ea"/>
              <a:buAutoNum type="circleNumDbPlain"/>
            </a:pPr>
            <a:r>
              <a:rPr lang="zh-CN" altLang="en-US" dirty="0" smtClean="0"/>
              <a:t>可以隐藏的客服</a:t>
            </a:r>
            <a:endParaRPr lang="en-US" altLang="zh-CN" dirty="0" smtClean="0"/>
          </a:p>
          <a:p>
            <a:pPr marL="514350" indent="-514350">
              <a:buNone/>
            </a:pPr>
            <a:r>
              <a:rPr lang="en-US" altLang="zh-CN" dirty="0" smtClean="0"/>
              <a:t>4.</a:t>
            </a:r>
            <a:r>
              <a:rPr lang="zh-CN" altLang="en-US" dirty="0" smtClean="0"/>
              <a:t>本课难点</a:t>
            </a:r>
            <a:endParaRPr lang="zh-CN" altLang="en-US" dirty="0" smtClean="0"/>
          </a:p>
          <a:p>
            <a:pPr marL="914400" lvl="1" indent="-514350">
              <a:buFont typeface="+mj-ea"/>
              <a:buAutoNum type="circleNumDbPlain"/>
            </a:pPr>
            <a:r>
              <a:rPr lang="zh-CN" altLang="en-US" dirty="0" smtClean="0"/>
              <a:t>递归动画的使用</a:t>
            </a:r>
            <a:endParaRPr lang="en-US" altLang="zh-CN" dirty="0" smtClean="0"/>
          </a:p>
          <a:p>
            <a:pPr marL="914400" lvl="1" indent="-514350">
              <a:buFont typeface="+mj-ea"/>
              <a:buAutoNum type="circleNumDbPlain"/>
            </a:pPr>
            <a:r>
              <a:rPr lang="en-US" altLang="zh-CN" dirty="0" smtClean="0"/>
              <a:t>STOP</a:t>
            </a:r>
            <a:r>
              <a:rPr lang="zh-CN" altLang="en-US" dirty="0" smtClean="0"/>
              <a:t>的理解</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b="1" dirty="0" smtClean="0"/>
              <a:t>添加元素</a:t>
            </a:r>
            <a:endParaRPr lang="zh-CN" altLang="en-US" b="1" dirty="0"/>
          </a:p>
        </p:txBody>
      </p:sp>
      <p:sp>
        <p:nvSpPr>
          <p:cNvPr id="3" name="内容占位符 2"/>
          <p:cNvSpPr>
            <a:spLocks noGrp="1"/>
          </p:cNvSpPr>
          <p:nvPr>
            <p:ph idx="1"/>
          </p:nvPr>
        </p:nvSpPr>
        <p:spPr/>
        <p:txBody>
          <a:bodyPr/>
          <a:lstStyle/>
          <a:p>
            <a:pPr latinLnBrk="1"/>
            <a:r>
              <a:rPr lang="en-US" dirty="0" smtClean="0"/>
              <a:t>append() - </a:t>
            </a:r>
            <a:r>
              <a:rPr lang="zh-CN" altLang="en-US" dirty="0" smtClean="0"/>
              <a:t>在指定</a:t>
            </a:r>
            <a:r>
              <a:rPr lang="zh-CN" altLang="en-US" b="1" dirty="0" smtClean="0">
                <a:solidFill>
                  <a:srgbClr val="FF0000"/>
                </a:solidFill>
              </a:rPr>
              <a:t>元素内</a:t>
            </a:r>
            <a:r>
              <a:rPr lang="zh-CN" altLang="en-US" dirty="0" smtClean="0"/>
              <a:t>的</a:t>
            </a:r>
            <a:r>
              <a:rPr lang="zh-CN" altLang="en-US" dirty="0" smtClean="0">
                <a:solidFill>
                  <a:schemeClr val="tx2">
                    <a:lumMod val="60000"/>
                    <a:lumOff val="40000"/>
                  </a:schemeClr>
                </a:solidFill>
              </a:rPr>
              <a:t>结尾</a:t>
            </a:r>
            <a:r>
              <a:rPr lang="zh-CN" altLang="en-US" dirty="0" smtClean="0"/>
              <a:t>插入内容</a:t>
            </a:r>
            <a:endParaRPr lang="zh-CN" altLang="en-US" dirty="0" smtClean="0"/>
          </a:p>
          <a:p>
            <a:pPr latinLnBrk="1"/>
            <a:r>
              <a:rPr lang="en-US" altLang="zh-CN" dirty="0" smtClean="0"/>
              <a:t>appendTo()-</a:t>
            </a:r>
            <a:r>
              <a:rPr lang="zh-CN" altLang="en-US" dirty="0" smtClean="0"/>
              <a:t>将内容插入到</a:t>
            </a:r>
            <a:r>
              <a:rPr lang="zh-CN" altLang="en-US" dirty="0" smtClean="0">
                <a:sym typeface="+mn-ea"/>
              </a:rPr>
              <a:t>指定</a:t>
            </a:r>
            <a:r>
              <a:rPr lang="zh-CN" altLang="en-US" b="1" dirty="0" smtClean="0">
                <a:solidFill>
                  <a:srgbClr val="FF0000"/>
                </a:solidFill>
              </a:rPr>
              <a:t>元素内部 </a:t>
            </a:r>
            <a:r>
              <a:rPr lang="zh-CN" altLang="en-US" dirty="0" smtClean="0">
                <a:solidFill>
                  <a:schemeClr val="tx2">
                    <a:lumMod val="60000"/>
                    <a:lumOff val="40000"/>
                  </a:schemeClr>
                </a:solidFill>
              </a:rPr>
              <a:t>结尾</a:t>
            </a:r>
            <a:r>
              <a:rPr lang="zh-CN" altLang="en-US" dirty="0" smtClean="0"/>
              <a:t>。</a:t>
            </a:r>
            <a:endParaRPr lang="zh-CN" altLang="en-US" dirty="0" smtClean="0"/>
          </a:p>
          <a:p>
            <a:pPr latinLnBrk="1"/>
            <a:r>
              <a:rPr lang="en-US" dirty="0" err="1" smtClean="0"/>
              <a:t>prepend</a:t>
            </a:r>
            <a:r>
              <a:rPr lang="en-US" dirty="0" smtClean="0"/>
              <a:t>() -</a:t>
            </a:r>
            <a:r>
              <a:rPr lang="zh-CN" altLang="en-US" dirty="0" smtClean="0"/>
              <a:t>在</a:t>
            </a:r>
            <a:r>
              <a:rPr lang="zh-CN" altLang="en-US" dirty="0" smtClean="0">
                <a:sym typeface="+mn-ea"/>
              </a:rPr>
              <a:t>指定</a:t>
            </a:r>
            <a:r>
              <a:rPr lang="zh-CN" altLang="en-US" b="1" dirty="0" smtClean="0">
                <a:solidFill>
                  <a:srgbClr val="FF0000"/>
                </a:solidFill>
              </a:rPr>
              <a:t>元素</a:t>
            </a:r>
            <a:r>
              <a:rPr lang="zh-CN" altLang="en-US" b="1" dirty="0" smtClean="0">
                <a:solidFill>
                  <a:srgbClr val="FF0000"/>
                </a:solidFill>
                <a:sym typeface="+mn-ea"/>
              </a:rPr>
              <a:t>内</a:t>
            </a:r>
            <a:r>
              <a:rPr lang="zh-CN" altLang="en-US" dirty="0" smtClean="0"/>
              <a:t>的</a:t>
            </a:r>
            <a:r>
              <a:rPr lang="zh-CN" altLang="en-US" dirty="0" smtClean="0">
                <a:solidFill>
                  <a:schemeClr val="tx2">
                    <a:lumMod val="60000"/>
                    <a:lumOff val="40000"/>
                  </a:schemeClr>
                </a:solidFill>
              </a:rPr>
              <a:t>开头</a:t>
            </a:r>
            <a:r>
              <a:rPr lang="zh-CN" altLang="en-US" dirty="0" smtClean="0"/>
              <a:t>插入内容</a:t>
            </a:r>
            <a:endParaRPr lang="zh-CN" altLang="en-US" dirty="0" smtClean="0"/>
          </a:p>
          <a:p>
            <a:pPr latinLnBrk="1"/>
            <a:r>
              <a:rPr lang="en-US" dirty="0" smtClean="0"/>
              <a:t>after() - </a:t>
            </a:r>
            <a:r>
              <a:rPr lang="zh-CN" altLang="en-US" dirty="0" smtClean="0"/>
              <a:t>在</a:t>
            </a:r>
            <a:r>
              <a:rPr lang="zh-CN" altLang="en-US" dirty="0" smtClean="0">
                <a:sym typeface="+mn-ea"/>
              </a:rPr>
              <a:t>指定</a:t>
            </a:r>
            <a:r>
              <a:rPr lang="zh-CN" altLang="en-US" dirty="0" smtClean="0"/>
              <a:t>元素之后插入内容</a:t>
            </a:r>
            <a:endParaRPr lang="zh-CN" altLang="en-US" dirty="0" smtClean="0"/>
          </a:p>
          <a:p>
            <a:pPr latinLnBrk="1"/>
            <a:r>
              <a:rPr lang="en-US" dirty="0" smtClean="0"/>
              <a:t>before() - </a:t>
            </a:r>
            <a:r>
              <a:rPr lang="zh-CN" altLang="en-US" dirty="0" smtClean="0"/>
              <a:t>在</a:t>
            </a:r>
            <a:r>
              <a:rPr lang="zh-CN" altLang="en-US" dirty="0" smtClean="0">
                <a:sym typeface="+mn-ea"/>
              </a:rPr>
              <a:t>指定</a:t>
            </a:r>
            <a:r>
              <a:rPr lang="zh-CN" altLang="en-US" dirty="0" smtClean="0"/>
              <a:t>元素之前插入内容</a:t>
            </a:r>
            <a:endParaRPr lang="en-US" altLang="zh-CN" dirty="0" smtClean="0">
              <a:solidFill>
                <a:srgbClr val="C00000"/>
              </a:solidFill>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b="1" dirty="0" smtClean="0"/>
              <a:t>添加元素</a:t>
            </a:r>
            <a:endParaRPr lang="zh-CN" altLang="en-US" b="1" dirty="0"/>
          </a:p>
        </p:txBody>
      </p:sp>
      <p:sp>
        <p:nvSpPr>
          <p:cNvPr id="3" name="内容占位符 2"/>
          <p:cNvSpPr>
            <a:spLocks noGrp="1"/>
          </p:cNvSpPr>
          <p:nvPr>
            <p:ph idx="1"/>
          </p:nvPr>
        </p:nvSpPr>
        <p:spPr/>
        <p:txBody>
          <a:bodyPr>
            <a:normAutofit fontScale="67500"/>
          </a:bodyPr>
          <a:lstStyle/>
          <a:p>
            <a:r>
              <a:rPr lang="zh-CN" altLang="en-US" b="1" dirty="0" smtClean="0"/>
              <a:t>通过 </a:t>
            </a:r>
            <a:r>
              <a:rPr lang="en-US" b="1" dirty="0" smtClean="0"/>
              <a:t>append() </a:t>
            </a:r>
            <a:r>
              <a:rPr lang="zh-CN" altLang="en-US" b="1" dirty="0" smtClean="0"/>
              <a:t>和 </a:t>
            </a:r>
            <a:r>
              <a:rPr lang="en-US" b="1" dirty="0" err="1" smtClean="0"/>
              <a:t>prepend</a:t>
            </a:r>
            <a:r>
              <a:rPr lang="en-US" b="1" dirty="0" smtClean="0"/>
              <a:t>() </a:t>
            </a:r>
            <a:r>
              <a:rPr lang="zh-CN" altLang="en-US" b="1" dirty="0" smtClean="0"/>
              <a:t>方法添加若干新元素</a:t>
            </a:r>
            <a:endParaRPr lang="zh-CN" altLang="en-US" b="1" dirty="0" smtClean="0"/>
          </a:p>
          <a:p>
            <a:pPr latinLnBrk="1"/>
            <a:r>
              <a:rPr lang="en-US" sz="2600" dirty="0" smtClean="0"/>
              <a:t>append() </a:t>
            </a:r>
            <a:r>
              <a:rPr lang="zh-CN" altLang="en-US" sz="2600" dirty="0" smtClean="0"/>
              <a:t>和 </a:t>
            </a:r>
            <a:r>
              <a:rPr lang="en-US" sz="2600" dirty="0" err="1" smtClean="0"/>
              <a:t>prepend</a:t>
            </a:r>
            <a:r>
              <a:rPr lang="en-US" sz="2600" dirty="0" smtClean="0"/>
              <a:t>() </a:t>
            </a:r>
            <a:r>
              <a:rPr lang="zh-CN" altLang="en-US" sz="2600" dirty="0" smtClean="0"/>
              <a:t>方法能够通过参数接收</a:t>
            </a:r>
            <a:r>
              <a:rPr lang="zh-CN" altLang="en-US" sz="2600" b="1" dirty="0" smtClean="0">
                <a:solidFill>
                  <a:srgbClr val="FF0000"/>
                </a:solidFill>
              </a:rPr>
              <a:t>无限数量</a:t>
            </a:r>
            <a:r>
              <a:rPr lang="zh-CN" altLang="en-US" sz="2600" dirty="0" smtClean="0"/>
              <a:t>的新元素。可以通过 </a:t>
            </a:r>
            <a:r>
              <a:rPr lang="en-US" sz="2600" dirty="0" err="1" smtClean="0"/>
              <a:t>jQuery</a:t>
            </a:r>
            <a:r>
              <a:rPr lang="en-US" sz="2600" dirty="0" smtClean="0"/>
              <a:t> </a:t>
            </a:r>
            <a:r>
              <a:rPr lang="zh-CN" altLang="en-US" sz="2600" dirty="0" smtClean="0"/>
              <a:t>来生成文本</a:t>
            </a:r>
            <a:r>
              <a:rPr lang="en-US" altLang="zh-CN" sz="2600" dirty="0" smtClean="0"/>
              <a:t>/</a:t>
            </a:r>
            <a:r>
              <a:rPr lang="en-US" sz="2600" dirty="0" smtClean="0"/>
              <a:t>HTML（</a:t>
            </a:r>
            <a:r>
              <a:rPr lang="zh-CN" altLang="en-US" sz="2600" dirty="0" smtClean="0"/>
              <a:t>就像上面的例子那样）</a:t>
            </a:r>
            <a:r>
              <a:rPr lang="en-US" altLang="zh-CN" sz="2600" dirty="0" smtClean="0"/>
              <a:t>,</a:t>
            </a:r>
            <a:r>
              <a:rPr lang="zh-CN" altLang="en-US" sz="2600" dirty="0" smtClean="0"/>
              <a:t>或者通过 </a:t>
            </a:r>
            <a:r>
              <a:rPr lang="en-US" sz="2600" dirty="0" smtClean="0"/>
              <a:t>JavaScript </a:t>
            </a:r>
            <a:r>
              <a:rPr lang="zh-CN" altLang="en-US" sz="2600" dirty="0" smtClean="0"/>
              <a:t>代码和 </a:t>
            </a:r>
            <a:r>
              <a:rPr lang="en-US" sz="2600" dirty="0" smtClean="0"/>
              <a:t>DOM </a:t>
            </a:r>
            <a:r>
              <a:rPr lang="zh-CN" altLang="en-US" sz="2600" dirty="0" smtClean="0"/>
              <a:t>元素。</a:t>
            </a:r>
            <a:endParaRPr lang="zh-CN" altLang="en-US" sz="2600" dirty="0" smtClean="0"/>
          </a:p>
          <a:p>
            <a:pPr latinLnBrk="1"/>
            <a:endParaRPr lang="zh-CN" altLang="en-US" sz="2600" dirty="0" smtClean="0"/>
          </a:p>
          <a:p>
            <a:pPr latinLnBrk="1"/>
            <a:r>
              <a:rPr lang="zh-CN" altLang="en-US" sz="2600" dirty="0" smtClean="0"/>
              <a:t>创建元素可以通过 </a:t>
            </a:r>
            <a:r>
              <a:rPr lang="en-US" sz="2600" dirty="0" smtClean="0"/>
              <a:t>text/</a:t>
            </a:r>
            <a:r>
              <a:rPr lang="en-US" sz="2600" dirty="0" err="1" smtClean="0"/>
              <a:t>HTML、jQuery</a:t>
            </a:r>
            <a:r>
              <a:rPr lang="en-US" sz="2600" dirty="0" smtClean="0"/>
              <a:t> </a:t>
            </a:r>
            <a:r>
              <a:rPr lang="zh-CN" altLang="en-US" sz="2600" dirty="0" smtClean="0"/>
              <a:t>或者 </a:t>
            </a:r>
            <a:r>
              <a:rPr lang="en-US" sz="2600" dirty="0" smtClean="0"/>
              <a:t>JavaScript/DOM </a:t>
            </a:r>
            <a:r>
              <a:rPr lang="zh-CN" altLang="en-US" sz="2600" dirty="0" smtClean="0"/>
              <a:t>来创建。然后我们通过 </a:t>
            </a:r>
            <a:r>
              <a:rPr lang="en-US" sz="2600" dirty="0" smtClean="0"/>
              <a:t>append() </a:t>
            </a:r>
            <a:r>
              <a:rPr lang="zh-CN" altLang="en-US" sz="2600" dirty="0" smtClean="0"/>
              <a:t>方法把这些新元素追加到文本中（对 </a:t>
            </a:r>
            <a:r>
              <a:rPr lang="en-US" sz="2600" dirty="0" err="1" smtClean="0"/>
              <a:t>prepend</a:t>
            </a:r>
            <a:r>
              <a:rPr lang="en-US" sz="2600" dirty="0" smtClean="0"/>
              <a:t>() </a:t>
            </a:r>
            <a:r>
              <a:rPr lang="zh-CN" altLang="en-US" sz="2600" dirty="0" smtClean="0"/>
              <a:t>同样有效）</a:t>
            </a:r>
            <a:endParaRPr lang="zh-CN" altLang="en-US" sz="2600" dirty="0" smtClean="0"/>
          </a:p>
          <a:p>
            <a:pPr latinLnBrk="1"/>
            <a:r>
              <a:rPr lang="zh-CN" altLang="en-US" sz="2600" dirty="0" smtClean="0"/>
              <a:t>//appendTo()方法在被选元素的结尾（仍然在内部）插入指定内容。</a:t>
            </a:r>
            <a:endParaRPr lang="zh-CN" altLang="en-US" sz="2600" dirty="0" smtClean="0"/>
          </a:p>
          <a:p>
            <a:pPr marL="0" indent="0" latinLnBrk="1">
              <a:buNone/>
            </a:pPr>
            <a:r>
              <a:rPr lang="zh-CN" altLang="en-US" sz="2600" dirty="0" smtClean="0"/>
              <a:t>  //$(" &lt;b&gt;Hello world!&lt;/b&gt;").appendTo("#item01");</a:t>
            </a:r>
            <a:endParaRPr lang="zh-CN" altLang="en-US" sz="2600" dirty="0" smtClean="0"/>
          </a:p>
          <a:p>
            <a:endParaRPr lang="en-US" altLang="zh-CN" dirty="0" smtClean="0">
              <a:solidFill>
                <a:srgbClr val="C00000"/>
              </a:solidFill>
            </a:endParaRP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b="1" dirty="0" smtClean="0"/>
              <a:t>添加元素</a:t>
            </a:r>
            <a:endParaRPr lang="zh-CN" altLang="en-US" b="1" dirty="0"/>
          </a:p>
        </p:txBody>
      </p:sp>
      <p:sp>
        <p:nvSpPr>
          <p:cNvPr id="3" name="内容占位符 2"/>
          <p:cNvSpPr>
            <a:spLocks noGrp="1"/>
          </p:cNvSpPr>
          <p:nvPr>
            <p:ph idx="1"/>
          </p:nvPr>
        </p:nvSpPr>
        <p:spPr>
          <a:xfrm>
            <a:off x="457200" y="1214120"/>
            <a:ext cx="8229600" cy="4020185"/>
          </a:xfrm>
        </p:spPr>
        <p:txBody>
          <a:bodyPr>
            <a:normAutofit fontScale="55000" lnSpcReduction="20000"/>
          </a:bodyPr>
          <a:lstStyle/>
          <a:p>
            <a:r>
              <a:rPr lang="en-US" altLang="zh-CN" dirty="0" smtClean="0">
                <a:solidFill>
                  <a:srgbClr val="C00000"/>
                </a:solidFill>
              </a:rPr>
              <a:t>function </a:t>
            </a:r>
            <a:r>
              <a:rPr lang="en-US" altLang="zh-CN" dirty="0" err="1" smtClean="0">
                <a:solidFill>
                  <a:srgbClr val="C00000"/>
                </a:solidFill>
              </a:rPr>
              <a:t>appendText</a:t>
            </a:r>
            <a:r>
              <a:rPr lang="en-US" altLang="zh-CN" dirty="0" smtClean="0">
                <a:solidFill>
                  <a:srgbClr val="C00000"/>
                </a:solidFill>
              </a:rPr>
              <a:t>(){</a:t>
            </a:r>
            <a:endParaRPr lang="en-US" altLang="zh-CN" dirty="0" smtClean="0">
              <a:solidFill>
                <a:srgbClr val="C00000"/>
              </a:solidFill>
            </a:endParaRPr>
          </a:p>
          <a:p>
            <a:r>
              <a:rPr lang="en-US" altLang="zh-CN" dirty="0" smtClean="0">
                <a:solidFill>
                  <a:srgbClr val="C00000"/>
                </a:solidFill>
              </a:rPr>
              <a:t>	</a:t>
            </a:r>
            <a:r>
              <a:rPr lang="en-US" altLang="zh-CN" dirty="0" err="1" smtClean="0">
                <a:solidFill>
                  <a:srgbClr val="C00000"/>
                </a:solidFill>
              </a:rPr>
              <a:t>var</a:t>
            </a:r>
            <a:r>
              <a:rPr lang="en-US" altLang="zh-CN" dirty="0" smtClean="0">
                <a:solidFill>
                  <a:srgbClr val="C00000"/>
                </a:solidFill>
              </a:rPr>
              <a:t> txt1="&lt;p&gt;</a:t>
            </a:r>
            <a:r>
              <a:rPr lang="zh-CN" altLang="en-US" dirty="0" smtClean="0">
                <a:solidFill>
                  <a:srgbClr val="C00000"/>
                </a:solidFill>
              </a:rPr>
              <a:t>文本。</a:t>
            </a:r>
            <a:r>
              <a:rPr lang="en-US" altLang="zh-CN" dirty="0" smtClean="0">
                <a:solidFill>
                  <a:srgbClr val="C00000"/>
                </a:solidFill>
              </a:rPr>
              <a:t>&lt;/p&gt;"; // </a:t>
            </a:r>
            <a:r>
              <a:rPr lang="zh-CN" altLang="en-US" dirty="0" smtClean="0">
                <a:solidFill>
                  <a:srgbClr val="C00000"/>
                </a:solidFill>
              </a:rPr>
              <a:t>使用 </a:t>
            </a:r>
            <a:r>
              <a:rPr lang="en-US" altLang="zh-CN" dirty="0" smtClean="0">
                <a:solidFill>
                  <a:srgbClr val="C00000"/>
                </a:solidFill>
              </a:rPr>
              <a:t>HTML </a:t>
            </a:r>
            <a:r>
              <a:rPr lang="zh-CN" altLang="en-US" dirty="0" smtClean="0">
                <a:solidFill>
                  <a:srgbClr val="C00000"/>
                </a:solidFill>
              </a:rPr>
              <a:t>标签创建文本</a:t>
            </a:r>
            <a:endParaRPr lang="zh-CN" altLang="en-US" dirty="0" smtClean="0">
              <a:solidFill>
                <a:srgbClr val="C00000"/>
              </a:solidFill>
            </a:endParaRPr>
          </a:p>
          <a:p>
            <a:r>
              <a:rPr lang="zh-CN" altLang="en-US" dirty="0" smtClean="0">
                <a:solidFill>
                  <a:srgbClr val="C00000"/>
                </a:solidFill>
              </a:rPr>
              <a:t>	</a:t>
            </a:r>
            <a:r>
              <a:rPr lang="en-US" altLang="zh-CN" dirty="0" err="1" smtClean="0">
                <a:solidFill>
                  <a:srgbClr val="C00000"/>
                </a:solidFill>
              </a:rPr>
              <a:t>var</a:t>
            </a:r>
            <a:r>
              <a:rPr lang="en-US" altLang="zh-CN" dirty="0" smtClean="0">
                <a:solidFill>
                  <a:srgbClr val="C00000"/>
                </a:solidFill>
              </a:rPr>
              <a:t> txt2=$("&lt;p&gt;&lt;/p&gt;").text("</a:t>
            </a:r>
            <a:r>
              <a:rPr lang="zh-CN" altLang="en-US" dirty="0" smtClean="0">
                <a:solidFill>
                  <a:srgbClr val="C00000"/>
                </a:solidFill>
              </a:rPr>
              <a:t>文本。</a:t>
            </a:r>
            <a:r>
              <a:rPr lang="en-US" altLang="zh-CN" dirty="0" smtClean="0">
                <a:solidFill>
                  <a:srgbClr val="C00000"/>
                </a:solidFill>
              </a:rPr>
              <a:t>");  // </a:t>
            </a:r>
            <a:r>
              <a:rPr lang="zh-CN" altLang="en-US" dirty="0" smtClean="0">
                <a:solidFill>
                  <a:srgbClr val="C00000"/>
                </a:solidFill>
              </a:rPr>
              <a:t>使用 </a:t>
            </a:r>
            <a:r>
              <a:rPr lang="en-US" altLang="zh-CN" dirty="0" err="1" smtClean="0">
                <a:solidFill>
                  <a:srgbClr val="C00000"/>
                </a:solidFill>
              </a:rPr>
              <a:t>jQuery</a:t>
            </a:r>
            <a:r>
              <a:rPr lang="en-US" altLang="zh-CN" dirty="0" smtClean="0">
                <a:solidFill>
                  <a:srgbClr val="C00000"/>
                </a:solidFill>
              </a:rPr>
              <a:t> </a:t>
            </a:r>
            <a:r>
              <a:rPr lang="zh-CN" altLang="en-US" dirty="0" smtClean="0">
                <a:solidFill>
                  <a:srgbClr val="C00000"/>
                </a:solidFill>
              </a:rPr>
              <a:t>创建文本</a:t>
            </a:r>
            <a:endParaRPr lang="zh-CN" altLang="en-US" dirty="0" smtClean="0">
              <a:solidFill>
                <a:srgbClr val="C00000"/>
              </a:solidFill>
            </a:endParaRPr>
          </a:p>
          <a:p>
            <a:r>
              <a:rPr lang="zh-CN" altLang="en-US" dirty="0" smtClean="0">
                <a:solidFill>
                  <a:srgbClr val="C00000"/>
                </a:solidFill>
              </a:rPr>
              <a:t>	</a:t>
            </a:r>
            <a:r>
              <a:rPr lang="en-US" altLang="zh-CN" dirty="0" err="1" smtClean="0">
                <a:solidFill>
                  <a:srgbClr val="C00000"/>
                </a:solidFill>
              </a:rPr>
              <a:t>var</a:t>
            </a:r>
            <a:r>
              <a:rPr lang="en-US" altLang="zh-CN" dirty="0" smtClean="0">
                <a:solidFill>
                  <a:srgbClr val="C00000"/>
                </a:solidFill>
              </a:rPr>
              <a:t> txt3=</a:t>
            </a:r>
            <a:r>
              <a:rPr lang="en-US" altLang="zh-CN" dirty="0" err="1" smtClean="0">
                <a:solidFill>
                  <a:srgbClr val="C00000"/>
                </a:solidFill>
              </a:rPr>
              <a:t>document.createElement</a:t>
            </a:r>
            <a:r>
              <a:rPr lang="en-US" altLang="zh-CN" dirty="0" smtClean="0">
                <a:solidFill>
                  <a:srgbClr val="C00000"/>
                </a:solidFill>
              </a:rPr>
              <a:t>("p");</a:t>
            </a:r>
            <a:endParaRPr lang="en-US" altLang="zh-CN" dirty="0" smtClean="0">
              <a:solidFill>
                <a:srgbClr val="C00000"/>
              </a:solidFill>
            </a:endParaRPr>
          </a:p>
          <a:p>
            <a:r>
              <a:rPr lang="en-US" altLang="zh-CN" dirty="0" smtClean="0">
                <a:solidFill>
                  <a:srgbClr val="C00000"/>
                </a:solidFill>
              </a:rPr>
              <a:t>	txt3.innerHTML="</a:t>
            </a:r>
            <a:r>
              <a:rPr lang="zh-CN" altLang="en-US" dirty="0" smtClean="0">
                <a:solidFill>
                  <a:srgbClr val="C00000"/>
                </a:solidFill>
              </a:rPr>
              <a:t>文本。</a:t>
            </a:r>
            <a:r>
              <a:rPr lang="en-US" altLang="zh-CN" dirty="0" smtClean="0">
                <a:solidFill>
                  <a:srgbClr val="C00000"/>
                </a:solidFill>
              </a:rPr>
              <a:t>"; // </a:t>
            </a:r>
            <a:r>
              <a:rPr lang="zh-CN" altLang="en-US" dirty="0" smtClean="0">
                <a:solidFill>
                  <a:srgbClr val="C00000"/>
                </a:solidFill>
              </a:rPr>
              <a:t>使用 </a:t>
            </a:r>
            <a:r>
              <a:rPr lang="en-US" altLang="zh-CN" dirty="0" smtClean="0">
                <a:solidFill>
                  <a:srgbClr val="C00000"/>
                </a:solidFill>
              </a:rPr>
              <a:t>DOM </a:t>
            </a:r>
            <a:r>
              <a:rPr lang="zh-CN" altLang="en-US" dirty="0" smtClean="0">
                <a:solidFill>
                  <a:srgbClr val="C00000"/>
                </a:solidFill>
              </a:rPr>
              <a:t>创建文本 </a:t>
            </a:r>
            <a:r>
              <a:rPr lang="en-US" altLang="zh-CN" dirty="0" smtClean="0">
                <a:solidFill>
                  <a:srgbClr val="C00000"/>
                </a:solidFill>
              </a:rPr>
              <a:t>text with DOM</a:t>
            </a:r>
            <a:endParaRPr lang="en-US" altLang="zh-CN" dirty="0" smtClean="0">
              <a:solidFill>
                <a:srgbClr val="C00000"/>
              </a:solidFill>
            </a:endParaRPr>
          </a:p>
          <a:p>
            <a:r>
              <a:rPr lang="en-US" altLang="zh-CN" dirty="0" smtClean="0">
                <a:solidFill>
                  <a:srgbClr val="C00000"/>
                </a:solidFill>
              </a:rPr>
              <a:t>	$("body").append(txt1,txt2,txt3);        // </a:t>
            </a:r>
            <a:r>
              <a:rPr lang="zh-CN" altLang="en-US" dirty="0" smtClean="0">
                <a:solidFill>
                  <a:srgbClr val="C00000"/>
                </a:solidFill>
              </a:rPr>
              <a:t>追加新元素</a:t>
            </a:r>
            <a:endParaRPr lang="zh-CN" altLang="en-US" dirty="0" smtClean="0">
              <a:solidFill>
                <a:srgbClr val="C00000"/>
              </a:solidFill>
            </a:endParaRPr>
          </a:p>
          <a:p>
            <a:r>
              <a:rPr lang="en-US" altLang="zh-CN" dirty="0" smtClean="0">
                <a:solidFill>
                  <a:srgbClr val="C00000"/>
                </a:solidFill>
              </a:rPr>
              <a:t>}</a:t>
            </a:r>
            <a:endParaRPr lang="en-US" altLang="zh-CN" dirty="0" smtClean="0">
              <a:solidFill>
                <a:srgbClr val="C00000"/>
              </a:solidFill>
            </a:endParaRPr>
          </a:p>
          <a:p>
            <a:r>
              <a:rPr lang="en-US" altLang="zh-CN" dirty="0" smtClean="0">
                <a:solidFill>
                  <a:srgbClr val="C00000"/>
                </a:solidFill>
              </a:rPr>
              <a:t>&lt;p&gt;</a:t>
            </a:r>
            <a:r>
              <a:rPr lang="zh-CN" altLang="en-US" dirty="0" smtClean="0">
                <a:solidFill>
                  <a:srgbClr val="C00000"/>
                </a:solidFill>
              </a:rPr>
              <a:t>这是一个段落。</a:t>
            </a:r>
            <a:r>
              <a:rPr lang="en-US" altLang="zh-CN" dirty="0" smtClean="0">
                <a:solidFill>
                  <a:srgbClr val="C00000"/>
                </a:solidFill>
              </a:rPr>
              <a:t>&lt;/p&gt;</a:t>
            </a:r>
            <a:endParaRPr lang="en-US" altLang="zh-CN" dirty="0" smtClean="0">
              <a:solidFill>
                <a:srgbClr val="C00000"/>
              </a:solidFill>
            </a:endParaRPr>
          </a:p>
          <a:p>
            <a:r>
              <a:rPr lang="en-US" altLang="zh-CN" dirty="0" smtClean="0">
                <a:solidFill>
                  <a:srgbClr val="C00000"/>
                </a:solidFill>
              </a:rPr>
              <a:t>&lt;button </a:t>
            </a:r>
            <a:r>
              <a:rPr lang="en-US" altLang="zh-CN" dirty="0" err="1" smtClean="0">
                <a:solidFill>
                  <a:srgbClr val="C00000"/>
                </a:solidFill>
              </a:rPr>
              <a:t>onclick</a:t>
            </a:r>
            <a:r>
              <a:rPr lang="en-US" altLang="zh-CN" dirty="0" smtClean="0">
                <a:solidFill>
                  <a:srgbClr val="C00000"/>
                </a:solidFill>
              </a:rPr>
              <a:t>="</a:t>
            </a:r>
            <a:r>
              <a:rPr lang="en-US" altLang="zh-CN" dirty="0" err="1" smtClean="0">
                <a:solidFill>
                  <a:srgbClr val="C00000"/>
                </a:solidFill>
              </a:rPr>
              <a:t>appendText</a:t>
            </a:r>
            <a:r>
              <a:rPr lang="en-US" altLang="zh-CN" dirty="0" smtClean="0">
                <a:solidFill>
                  <a:srgbClr val="C00000"/>
                </a:solidFill>
              </a:rPr>
              <a:t>()"&gt;</a:t>
            </a:r>
            <a:r>
              <a:rPr lang="zh-CN" altLang="en-US" dirty="0" smtClean="0">
                <a:solidFill>
                  <a:srgbClr val="C00000"/>
                </a:solidFill>
              </a:rPr>
              <a:t>追加文本</a:t>
            </a:r>
            <a:r>
              <a:rPr lang="en-US" altLang="zh-CN" dirty="0" smtClean="0">
                <a:solidFill>
                  <a:srgbClr val="C00000"/>
                </a:solidFill>
              </a:rPr>
              <a:t>&lt;/button&gt;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dirty="0" smtClean="0"/>
              <a:t>、添加元素的多种写法</a:t>
            </a:r>
            <a:endParaRPr lang="zh-CN" altLang="en-US" dirty="0"/>
          </a:p>
        </p:txBody>
      </p:sp>
      <p:sp>
        <p:nvSpPr>
          <p:cNvPr id="3" name="内容占位符 2"/>
          <p:cNvSpPr>
            <a:spLocks noGrp="1"/>
          </p:cNvSpPr>
          <p:nvPr>
            <p:ph idx="1"/>
          </p:nvPr>
        </p:nvSpPr>
        <p:spPr/>
        <p:txBody>
          <a:bodyPr/>
          <a:lstStyle/>
          <a:p>
            <a:r>
              <a:rPr lang="en-US" altLang="zh-CN" sz="2000" dirty="0" smtClean="0"/>
              <a:t>$("#</a:t>
            </a:r>
            <a:r>
              <a:rPr lang="en-US" altLang="zh-CN" sz="2000" dirty="0" err="1" smtClean="0"/>
              <a:t>btn</a:t>
            </a:r>
            <a:r>
              <a:rPr lang="en-US" altLang="zh-CN" sz="2000" dirty="0" smtClean="0"/>
              <a:t>").click(function () {</a:t>
            </a:r>
            <a:endParaRPr lang="en-US" altLang="zh-CN" sz="2000" dirty="0" smtClean="0"/>
          </a:p>
          <a:p>
            <a:r>
              <a:rPr lang="en-US" altLang="zh-CN" sz="2000" dirty="0" smtClean="0"/>
              <a:t>                //</a:t>
            </a:r>
            <a:r>
              <a:rPr lang="zh-CN" altLang="en-US" sz="2000" dirty="0" smtClean="0"/>
              <a:t>创建</a:t>
            </a:r>
            <a:r>
              <a:rPr lang="en-US" altLang="zh-CN" sz="2000" dirty="0" smtClean="0"/>
              <a:t>p</a:t>
            </a:r>
            <a:r>
              <a:rPr lang="zh-CN" altLang="en-US" sz="2000" dirty="0" smtClean="0"/>
              <a:t>标签</a:t>
            </a:r>
            <a:endParaRPr lang="zh-CN" altLang="en-US" sz="2000" dirty="0" smtClean="0"/>
          </a:p>
          <a:p>
            <a:r>
              <a:rPr lang="zh-CN" altLang="en-US" sz="2000" dirty="0" smtClean="0"/>
              <a:t>                </a:t>
            </a:r>
            <a:r>
              <a:rPr lang="en-US" altLang="zh-CN" sz="2000" dirty="0" err="1" smtClean="0"/>
              <a:t>var</a:t>
            </a:r>
            <a:r>
              <a:rPr lang="en-US" altLang="zh-CN" sz="2000" dirty="0" smtClean="0"/>
              <a:t> </a:t>
            </a:r>
            <a:r>
              <a:rPr lang="en-US" altLang="zh-CN" sz="2000" dirty="0" err="1" smtClean="0"/>
              <a:t>pObj</a:t>
            </a:r>
            <a:r>
              <a:rPr lang="en-US" altLang="zh-CN" sz="2000" dirty="0" smtClean="0"/>
              <a:t>= $("&lt;p&gt;&lt;/p&gt;");</a:t>
            </a:r>
            <a:endParaRPr lang="en-US" altLang="zh-CN" sz="2000" dirty="0" smtClean="0"/>
          </a:p>
          <a:p>
            <a:r>
              <a:rPr lang="en-US" altLang="zh-CN" sz="2000" dirty="0" smtClean="0"/>
              <a:t>                </a:t>
            </a:r>
            <a:r>
              <a:rPr lang="en-US" altLang="zh-CN" sz="2000" dirty="0" err="1" smtClean="0"/>
              <a:t>pObj.text</a:t>
            </a:r>
            <a:r>
              <a:rPr lang="en-US" altLang="zh-CN" sz="2000" dirty="0" smtClean="0"/>
              <a:t>("</a:t>
            </a:r>
            <a:r>
              <a:rPr lang="zh-CN" altLang="en-US" sz="2000" smtClean="0"/>
              <a:t>哈哈哈 </a:t>
            </a:r>
            <a:r>
              <a:rPr lang="en-US" altLang="zh-CN" sz="2000" dirty="0" smtClean="0"/>
              <a:t>");</a:t>
            </a:r>
            <a:endParaRPr lang="en-US" altLang="zh-CN" sz="2000" dirty="0" smtClean="0"/>
          </a:p>
          <a:p>
            <a:r>
              <a:rPr lang="en-US" altLang="zh-CN" sz="2000" dirty="0" smtClean="0"/>
              <a:t>                //$("#</a:t>
            </a:r>
            <a:r>
              <a:rPr lang="en-US" altLang="zh-CN" sz="2000" dirty="0" err="1" smtClean="0"/>
              <a:t>dv</a:t>
            </a:r>
            <a:r>
              <a:rPr lang="en-US" altLang="zh-CN" sz="2000" dirty="0" smtClean="0"/>
              <a:t>").append(</a:t>
            </a:r>
            <a:r>
              <a:rPr lang="en-US" altLang="zh-CN" sz="2000" dirty="0" err="1" smtClean="0"/>
              <a:t>pObj</a:t>
            </a:r>
            <a:r>
              <a:rPr lang="en-US" altLang="zh-CN" sz="2000" dirty="0" smtClean="0"/>
              <a:t>);</a:t>
            </a:r>
            <a:endParaRPr lang="en-US" altLang="zh-CN" sz="2000" dirty="0" smtClean="0"/>
          </a:p>
          <a:p>
            <a:r>
              <a:rPr lang="en-US" altLang="zh-CN" sz="2000" dirty="0" smtClean="0"/>
              <a:t>                //</a:t>
            </a:r>
            <a:r>
              <a:rPr lang="zh-CN" altLang="en-US" sz="2000" dirty="0" smtClean="0"/>
              <a:t>把</a:t>
            </a:r>
            <a:r>
              <a:rPr lang="en-US" altLang="zh-CN" sz="2000" dirty="0" err="1" smtClean="0"/>
              <a:t>pObj</a:t>
            </a:r>
            <a:r>
              <a:rPr lang="zh-CN" altLang="en-US" sz="2000" dirty="0" smtClean="0"/>
              <a:t>对象主动的加到</a:t>
            </a:r>
            <a:r>
              <a:rPr lang="en-US" altLang="zh-CN" sz="2000" dirty="0" smtClean="0"/>
              <a:t>div</a:t>
            </a:r>
            <a:r>
              <a:rPr lang="zh-CN" altLang="en-US" sz="2000" dirty="0" smtClean="0"/>
              <a:t>中</a:t>
            </a:r>
            <a:endParaRPr lang="zh-CN" altLang="en-US" sz="2000" dirty="0" smtClean="0"/>
          </a:p>
          <a:p>
            <a:r>
              <a:rPr lang="zh-CN" altLang="en-US" sz="2000" dirty="0" smtClean="0"/>
              <a:t>                </a:t>
            </a:r>
            <a:r>
              <a:rPr lang="en-US" altLang="zh-CN" sz="2000" dirty="0" err="1" smtClean="0"/>
              <a:t>pObj.appendTo</a:t>
            </a:r>
            <a:r>
              <a:rPr lang="en-US" altLang="zh-CN" sz="2000" dirty="0" smtClean="0"/>
              <a:t>($("#</a:t>
            </a:r>
            <a:r>
              <a:rPr lang="en-US" altLang="zh-CN" sz="2000" dirty="0" err="1" smtClean="0"/>
              <a:t>dv</a:t>
            </a:r>
            <a:r>
              <a:rPr lang="en-US" altLang="zh-CN" sz="2000" dirty="0" smtClean="0"/>
              <a:t>"));</a:t>
            </a:r>
            <a:endParaRPr lang="en-US" altLang="zh-CN" sz="2000" dirty="0" smtClean="0"/>
          </a:p>
          <a:p>
            <a:r>
              <a:rPr lang="en-US" altLang="zh-CN" sz="2000" dirty="0" smtClean="0"/>
              <a:t>})</a:t>
            </a:r>
            <a:endParaRPr lang="en-US" altLang="zh-CN" sz="2000"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3932</Words>
  <Application>WPS 演示</Application>
  <PresentationFormat>全屏显示(4:3)</PresentationFormat>
  <Paragraphs>201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等线</vt:lpstr>
      <vt:lpstr>微软雅黑</vt:lpstr>
      <vt:lpstr>黑体</vt:lpstr>
      <vt:lpstr>Calibri</vt:lpstr>
      <vt:lpstr>Arial Unicode MS</vt:lpstr>
      <vt:lpstr>Office 主题</vt:lpstr>
      <vt:lpstr>JQuery框架的使用</vt:lpstr>
      <vt:lpstr>复习</vt:lpstr>
      <vt:lpstr>预习</vt:lpstr>
      <vt:lpstr>教学目标</vt:lpstr>
      <vt:lpstr>教学目标</vt:lpstr>
      <vt:lpstr>一、添加元素</vt:lpstr>
      <vt:lpstr>一、添加元素</vt:lpstr>
      <vt:lpstr>一、添加元素</vt:lpstr>
      <vt:lpstr>一、添加元素的多种写法</vt:lpstr>
      <vt:lpstr>一、 hide(),show(),toggle()</vt:lpstr>
      <vt:lpstr>二、 fadeIn(),fadeOut(), fadeToggle ,fadeTo()</vt:lpstr>
      <vt:lpstr>三、 slideDown(),slideUp(),slideToggle()</vt:lpstr>
      <vt:lpstr>复习</vt:lpstr>
      <vt:lpstr>复习</vt:lpstr>
      <vt:lpstr>四、jquery动画</vt:lpstr>
      <vt:lpstr>4.1、animate()</vt:lpstr>
      <vt:lpstr>4.1、animate()</vt:lpstr>
      <vt:lpstr>4.1、animate()</vt:lpstr>
      <vt:lpstr>4.1、animate() 案例</vt:lpstr>
      <vt:lpstr>4.2  stop()</vt:lpstr>
      <vt:lpstr>4.2  stop()</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JQuery框架的使用</dc:title>
  <dc:creator>lenvon</dc:creator>
  <cp:lastModifiedBy>86157</cp:lastModifiedBy>
  <cp:revision>289</cp:revision>
  <dcterms:created xsi:type="dcterms:W3CDTF">2019-03-26T07:24:00Z</dcterms:created>
  <dcterms:modified xsi:type="dcterms:W3CDTF">2020-04-01T01:05:22Z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