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21" r:id="rId3"/>
    <p:sldId id="361" r:id="rId4"/>
    <p:sldId id="391" r:id="rId5"/>
    <p:sldId id="333" r:id="rId6"/>
    <p:sldId id="335" r:id="rId7"/>
    <p:sldId id="393" r:id="rId8"/>
    <p:sldId id="336" r:id="rId9"/>
    <p:sldId id="334" r:id="rId10"/>
    <p:sldId id="337" r:id="rId11"/>
    <p:sldId id="394" r:id="rId12"/>
    <p:sldId id="340" r:id="rId13"/>
    <p:sldId id="341" r:id="rId15"/>
    <p:sldId id="343" r:id="rId16"/>
    <p:sldId id="347" r:id="rId17"/>
    <p:sldId id="397" r:id="rId18"/>
    <p:sldId id="344" r:id="rId19"/>
    <p:sldId id="348" r:id="rId20"/>
    <p:sldId id="349" r:id="rId21"/>
    <p:sldId id="398" r:id="rId22"/>
    <p:sldId id="400" r:id="rId23"/>
    <p:sldId id="355" r:id="rId24"/>
    <p:sldId id="356" r:id="rId25"/>
    <p:sldId id="402" r:id="rId26"/>
    <p:sldId id="33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A3A6AB"/>
    <a:srgbClr val="00B0F0"/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2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验证表单：填写时候就验证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zh-CN" altLang="en-US" dirty="0" smtClean="0"/>
          </a:p>
          <a:p>
            <a:r>
              <a:rPr lang="zh-CN" altLang="en-US" dirty="0"/>
              <a:t>动态验证：查找河蟹内容，</a:t>
            </a:r>
            <a:endParaRPr lang="zh-CN" altLang="en-US" dirty="0"/>
          </a:p>
          <a:p>
            <a:r>
              <a:rPr lang="zh-CN" altLang="en-US" dirty="0"/>
              <a:t>邮箱验证只有</a:t>
            </a:r>
            <a:r>
              <a:rPr lang="en-US" altLang="zh-CN" dirty="0"/>
              <a:t>@</a:t>
            </a:r>
            <a:r>
              <a:rPr lang="zh-CN" altLang="en-US" dirty="0"/>
              <a:t>太粗糙，不能验证多个字符；</a:t>
            </a:r>
            <a:endParaRPr lang="zh-CN" altLang="en-US" dirty="0"/>
          </a:p>
          <a:p>
            <a:r>
              <a:rPr lang="zh-CN" altLang="en-US">
                <a:sym typeface="+mn-ea"/>
              </a:rPr>
              <a:t>正则用处：例如，检索一篇文章中的广告禁用词汇：禁止使用“最好”、“最佳”、“金牌”、“名牌”、“优秀”、“资深”.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前四个是</a:t>
            </a:r>
            <a:r>
              <a:rPr lang="en-US" altLang="zh-CN"/>
              <a:t>String</a:t>
            </a:r>
            <a:r>
              <a:rPr lang="zh-CN" altLang="en-US"/>
              <a:t>对象的方法，</a:t>
            </a:r>
            <a:r>
              <a:rPr lang="en-US" altLang="zh-CN"/>
              <a:t>test</a:t>
            </a:r>
            <a:r>
              <a:rPr lang="zh-CN" altLang="en-US"/>
              <a:t>是</a:t>
            </a:r>
            <a:r>
              <a:rPr lang="en-US" altLang="zh-CN"/>
              <a:t>RegExp</a:t>
            </a:r>
            <a:r>
              <a:rPr lang="zh-CN" altLang="en-US"/>
              <a:t>对象的方法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正则用处：</a:t>
            </a:r>
            <a:r>
              <a:rPr lang="zh-CN" altLang="en-US"/>
              <a:t>例如，检索一篇文章中的广告禁用</a:t>
            </a:r>
            <a:r>
              <a:rPr lang="zh-CN" altLang="en-US"/>
              <a:t>词汇：禁止使用“最好”、“最佳”、“金牌”、“名牌”、“优秀”、“资深”.</a:t>
            </a:r>
            <a:endParaRPr lang="zh-CN" altLang="en-US"/>
          </a:p>
          <a:p>
            <a:r>
              <a:rPr lang="zh-CN" altLang="en-US"/>
              <a:t>验证表单：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zh-CN" altLang="en-US" dirty="0" smtClean="0"/>
          </a:p>
          <a:p>
            <a:r>
              <a:rPr lang="zh-CN" altLang="en-US" dirty="0" smtClean="0"/>
              <a:t>这些符号的匹配规则可以配合简单举例进行讲解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zh-CN" altLang="en-US" dirty="0" smtClean="0"/>
          </a:p>
          <a:p>
            <a:r>
              <a:rPr lang="zh-CN" altLang="en-US" dirty="0" smtClean="0"/>
              <a:t>这些符号的匹配规则可以配合简单举例进行讲解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zh-CN" altLang="en-US" dirty="0" smtClean="0"/>
          </a:p>
          <a:p>
            <a:r>
              <a:rPr lang="zh-CN" altLang="en-US" dirty="0" smtClean="0"/>
              <a:t>表单选择器虽然多，但难度不大，授课时只需重点演示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个即可，无需全部演示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前四个是</a:t>
            </a:r>
            <a:r>
              <a:rPr lang="en-US" altLang="zh-CN"/>
              <a:t>String</a:t>
            </a:r>
            <a:r>
              <a:rPr lang="zh-CN" altLang="en-US"/>
              <a:t>对象的方法，</a:t>
            </a:r>
            <a:r>
              <a:rPr lang="en-US" altLang="zh-CN"/>
              <a:t>test</a:t>
            </a:r>
            <a:r>
              <a:rPr lang="zh-CN" altLang="en-US"/>
              <a:t>是</a:t>
            </a:r>
            <a:r>
              <a:rPr lang="en-US" altLang="zh-CN"/>
              <a:t>RegExp</a:t>
            </a:r>
            <a:r>
              <a:rPr lang="zh-CN" altLang="en-US"/>
              <a:t>对象的方法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JQuery</a:t>
            </a:r>
            <a:r>
              <a:rPr lang="zh-CN" altLang="en-US" sz="4800" dirty="0" smtClean="0">
                <a:sym typeface="+mn-ea"/>
              </a:rPr>
              <a:t>表单验证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7290" y="3357562"/>
            <a:ext cx="6400800" cy="128588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JQuery框架的使用 第六</a:t>
            </a:r>
            <a:r>
              <a:rPr lang="zh-CN" altLang="en-US" sz="3200" dirty="0" smtClean="0"/>
              <a:t>课 </a:t>
            </a:r>
            <a:endParaRPr lang="en-US" altLang="zh-CN" sz="3200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三、表单验证事件及错误提示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表单验证方法有哪些？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表单何时验证？？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常见错误提示有哪些？？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89614" y="3816367"/>
            <a:ext cx="7645398" cy="236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编写脚本验证函数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鼠标失去焦点时（</a:t>
            </a:r>
            <a:r>
              <a:rPr lang="en-US" dirty="0" smtClean="0"/>
              <a:t>blur</a:t>
            </a:r>
            <a:r>
              <a:rPr lang="zh-CN" altLang="en-US" dirty="0" smtClean="0"/>
              <a:t>事件）调用验证函数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验证函数中，使用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html()</a:t>
            </a:r>
            <a:r>
              <a:rPr lang="zh-CN" altLang="en-US" dirty="0" smtClean="0"/>
              <a:t>方法创建错误信息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表单验证事件与方法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表单验证需要综合运用元素的事件和方法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43000" y="2000250"/>
          <a:ext cx="7083425" cy="35306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960120"/>
                <a:gridCol w="1400810"/>
                <a:gridCol w="4722495"/>
              </a:tblGrid>
              <a:tr h="36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类别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2133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onblur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失去焦点，当光标离开某个文本框时触发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735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获得焦点，当光标进入某个文本框时触发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95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change()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用户改变输入域的内容时触发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9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blur()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从文本域中移开焦点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在文本域中设置焦点，即获得鼠标光标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10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change()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用户改变输入域的内容时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6985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3.2 </a:t>
            </a:r>
            <a:r>
              <a:rPr lang="zh-CN" altLang="en-US" dirty="0" smtClean="0">
                <a:sym typeface="+mn-ea"/>
              </a:rPr>
              <a:t>错误提示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0660" y="1276350"/>
            <a:ext cx="5996940" cy="489966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内容占位符 2"/>
          <p:cNvSpPr>
            <a:spLocks noGrp="1"/>
          </p:cNvSpPr>
          <p:nvPr/>
        </p:nvSpPr>
        <p:spPr>
          <a:xfrm>
            <a:off x="235585" y="1276350"/>
            <a:ext cx="2697480" cy="33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弹窗提示；</a:t>
            </a:r>
            <a:endParaRPr lang="zh-CN" altLang="en-US" dirty="0"/>
          </a:p>
          <a:p>
            <a:r>
              <a:rPr lang="zh-CN" altLang="en-US" dirty="0"/>
              <a:t>文字提示；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为什么需要正则表达式？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>
                <a:sym typeface="+mn-ea"/>
              </a:rPr>
              <a:t>想返回</a:t>
            </a:r>
            <a:r>
              <a:rPr lang="zh-CN" altLang="en-US" dirty="0" smtClean="0">
                <a:sym typeface="+mn-ea"/>
              </a:rPr>
              <a:t>关键词及其下标位置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>
                <a:sym typeface="+mn-ea"/>
              </a:rPr>
              <a:t>前面的验证方法不够用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>
                <a:sym typeface="+mn-ea"/>
              </a:rPr>
              <a:t>简洁代码，动态验证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endParaRPr lang="zh-CN" altLang="en-US" dirty="0" smtClean="0"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使用正则表达式验证的</a:t>
            </a:r>
            <a:r>
              <a:rPr lang="zh-CN" altLang="en-US" dirty="0" smtClean="0"/>
              <a:t>方法</a:t>
            </a:r>
            <a:endParaRPr lang="zh-CN" altLang="en-US" dirty="0" smtClean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7190" y="1000760"/>
          <a:ext cx="8472805" cy="530415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673225"/>
                <a:gridCol w="6799580"/>
              </a:tblGrid>
              <a:tr h="287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283970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查找并返回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个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关键词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首次出现位置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，没有则返回-1，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一般用来测试字符串是否包含指定字符</a:t>
                      </a:r>
                      <a:endParaRPr lang="zh-CN" altLang="en-US" sz="2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str.indexOf( 关键词 );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0102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dirty="0" smtClean="0">
                          <a:sym typeface="+mn-ea"/>
                        </a:rPr>
                        <a:t>search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查找并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个关键词或</a:t>
                      </a:r>
                      <a:r>
                        <a:rPr lang="zh-CN" altLang="en-US" sz="2000" b="1" u="sng" dirty="0" smtClean="0">
                          <a:solidFill>
                            <a:srgbClr val="FF0000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sym typeface="+mn-ea"/>
                        </a:rPr>
                        <a:t>首次出现的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sym typeface="+mn-ea"/>
                        </a:rPr>
                        <a:t>位置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，没有则返回-1，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sym typeface="+mn-ea"/>
                        </a:rPr>
                        <a:t>一般用来测试字符串是否包含指定字符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str.search( 关键词 );     str.search(/正则表达式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/gi); 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61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dirty="0" smtClean="0">
                          <a:sym typeface="+mn-ea"/>
                        </a:rPr>
                        <a:t>match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匹配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个关键词或</a:t>
                      </a:r>
                      <a:r>
                        <a:rPr lang="zh-CN" altLang="en-US" sz="2000" b="1" u="sng" dirty="0" smtClean="0">
                          <a:solidFill>
                            <a:srgbClr val="FF0000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返回所有关键词</a:t>
                      </a:r>
                      <a:endParaRPr lang="zh-CN" altLang="en-US" sz="2200" b="1" dirty="0" smtClean="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mat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ch( 关键词 );     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str.match(/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/gi)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0102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个关键词或</a:t>
                      </a:r>
                      <a:r>
                        <a:rPr lang="zh-CN" altLang="en-US" sz="2000" b="1" u="sng" dirty="0" smtClean="0">
                          <a:solidFill>
                            <a:srgbClr val="FF0000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返回所有关键词并全部替换</a:t>
                      </a:r>
                      <a:endParaRPr lang="zh-CN" altLang="en-US" sz="22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str.replace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'old', 'new'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 );       </a:t>
                      </a:r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str.replace(/old/i,"new");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98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kern="1200" dirty="0" smtClean="0"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zh-CN" altLang="en-US" sz="2400" b="1" kern="12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检查字符串和是否符合</a:t>
                      </a:r>
                      <a:r>
                        <a:rPr lang="zh-CN" altLang="en-US" sz="20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正则表达式</a:t>
                      </a: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的要求</a:t>
                      </a:r>
                      <a:r>
                        <a:rPr 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返回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true/false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zh-CN" altLang="en-US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ar bool=reg.test( str );   </a:t>
                      </a:r>
                      <a:endParaRPr lang="zh-CN" altLang="en-US" sz="24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正则表达式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76350"/>
            <a:ext cx="7645400" cy="3676650"/>
          </a:xfrm>
        </p:spPr>
        <p:txBody>
          <a:bodyPr>
            <a:noAutofit/>
          </a:bodyPr>
          <a:lstStyle/>
          <a:p>
            <a:pPr algn="l" eaLnBrk="0" hangingPunct="0">
              <a:lnSpc>
                <a:spcPct val="100000"/>
              </a:lnSpc>
              <a:buClr>
                <a:schemeClr val="tx2"/>
              </a:buClr>
              <a:buSzPct val="80000"/>
              <a:buFontTx/>
              <a:buBlip>
                <a:blip r:embed="rId1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定义：</a:t>
            </a:r>
            <a:endParaRPr lang="zh-CN" altLang="en-US" sz="2800" b="1" kern="0" dirty="0" smtClean="0">
              <a:latin typeface="+mn-lt"/>
              <a:ea typeface="+mn-ea"/>
            </a:endParaRPr>
          </a:p>
          <a:p>
            <a:pPr marL="0" indent="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FontTx/>
              <a:buNone/>
            </a:pPr>
            <a:r>
              <a:rPr lang="en-US" altLang="zh-CN" sz="2800" b="1" kern="0" dirty="0" smtClean="0">
                <a:latin typeface="+mn-lt"/>
                <a:ea typeface="+mn-ea"/>
              </a:rPr>
              <a:t>	</a:t>
            </a:r>
            <a:r>
              <a:rPr lang="en-US" altLang="zh-CN" sz="2400" dirty="0" smtClean="0"/>
              <a:t>一个用来 </a:t>
            </a:r>
            <a:r>
              <a:rPr lang="zh-CN" altLang="en-US" sz="2400" dirty="0" smtClean="0">
                <a:sym typeface="+mn-ea"/>
              </a:rPr>
              <a:t>匹配</a:t>
            </a:r>
            <a:r>
              <a:rPr lang="en-US" altLang="zh-CN" sz="2400" dirty="0" smtClean="0">
                <a:sym typeface="+mn-ea"/>
              </a:rPr>
              <a:t>字符串 的 表达式；</a:t>
            </a:r>
            <a:endParaRPr lang="zh-CN" altLang="en-US" sz="2400" b="1" kern="0" dirty="0" smtClean="0">
              <a:latin typeface="+mn-lt"/>
              <a:ea typeface="+mn-ea"/>
            </a:endParaRPr>
          </a:p>
          <a:p>
            <a:pPr algn="l" eaLnBrk="0" hangingPunct="0">
              <a:lnSpc>
                <a:spcPct val="100000"/>
              </a:lnSpc>
              <a:buClr>
                <a:schemeClr val="tx2"/>
              </a:buClr>
              <a:buSzPct val="80000"/>
              <a:buFontTx/>
              <a:buBlip>
                <a:blip r:embed="rId1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使用：</a:t>
            </a:r>
            <a:endParaRPr lang="zh-CN" altLang="en-US" sz="2800" b="1" kern="0" dirty="0" smtClean="0">
              <a:latin typeface="+mn-lt"/>
              <a:ea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en-US" altLang="zh-CN" b="1" kern="0" dirty="0" smtClean="0">
                <a:latin typeface="+mn-lt"/>
                <a:ea typeface="+mn-ea"/>
              </a:rPr>
              <a:t>	</a:t>
            </a:r>
            <a:r>
              <a:rPr lang="en-US" altLang="zh-CN" sz="2400" dirty="0" smtClean="0"/>
              <a:t>1，验证字符串格式；</a:t>
            </a:r>
            <a:endParaRPr lang="en-US" altLang="zh-CN" sz="2400" dirty="0" smtClean="0"/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en-US" altLang="zh-CN" sz="2400" dirty="0" smtClean="0"/>
              <a:t>	2，查找/匹配关键词及其下标位置。</a:t>
            </a:r>
            <a:endParaRPr lang="en-US" altLang="zh-CN" sz="2400" dirty="0" smtClean="0"/>
          </a:p>
          <a:p>
            <a:pPr algn="l" eaLnBrk="0" hangingPunct="0">
              <a:lnSpc>
                <a:spcPct val="100000"/>
              </a:lnSpc>
              <a:buClr>
                <a:schemeClr val="tx2"/>
              </a:buClr>
              <a:buSzPct val="80000"/>
              <a:buFontTx/>
              <a:buBlip>
                <a:blip r:embed="rId1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创建</a:t>
            </a:r>
            <a:r>
              <a:rPr lang="zh-CN" altLang="en-US" sz="2800" b="1" kern="0" dirty="0" smtClean="0">
                <a:latin typeface="+mn-lt"/>
                <a:ea typeface="+mn-ea"/>
              </a:rPr>
              <a:t>方式</a:t>
            </a:r>
            <a:endParaRPr lang="zh-CN" altLang="en-US" sz="2800" b="1" kern="0" dirty="0" smtClean="0">
              <a:latin typeface="+mn-lt"/>
              <a:ea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en-US" dirty="0" err="1" smtClean="0"/>
              <a:t>  </a:t>
            </a:r>
            <a:r>
              <a:rPr lang="en-US" altLang="zh-CN" sz="2400" dirty="0" smtClean="0"/>
              <a:t>直接量：var reg=/正则表达式/附加参数</a:t>
            </a:r>
            <a:endParaRPr lang="en-US" altLang="zh-CN" sz="2400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78219" y="4830900"/>
            <a:ext cx="6858048" cy="1476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 err="1" smtClean="0"/>
              <a:t>附加参数：</a:t>
            </a:r>
            <a:endParaRPr lang="zh-CN" altLang="en-US" sz="2000" dirty="0" err="1" smtClean="0"/>
          </a:p>
          <a:p>
            <a:pPr algn="l">
              <a:lnSpc>
                <a:spcPct val="150000"/>
              </a:lnSpc>
            </a:pPr>
            <a:r>
              <a:rPr lang="en-US" altLang="en-US" sz="2000" dirty="0" err="1" smtClean="0"/>
              <a:t>var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reg</a:t>
            </a:r>
            <a:r>
              <a:rPr lang="en-US" altLang="en-US" sz="2000" dirty="0" smtClean="0"/>
              <a:t>=/hello/i;	   ignore</a:t>
            </a:r>
            <a:r>
              <a:rPr lang="zh-CN" altLang="en-US" sz="2000" dirty="0" smtClean="0"/>
              <a:t>忽略大小写</a:t>
            </a:r>
            <a:endParaRPr lang="en-US" altLang="en-US" sz="2000" dirty="0" smtClean="0"/>
          </a:p>
          <a:p>
            <a:pPr algn="l">
              <a:lnSpc>
                <a:spcPct val="150000"/>
              </a:lnSpc>
            </a:pPr>
            <a:r>
              <a:rPr lang="en-US" altLang="en-US" sz="2000" dirty="0" err="1" smtClean="0"/>
              <a:t>var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reg</a:t>
            </a:r>
            <a:r>
              <a:rPr lang="en-US" altLang="en-US" sz="2000" dirty="0" smtClean="0"/>
              <a:t>=/\d/g;    global </a:t>
            </a:r>
            <a:r>
              <a:rPr lang="zh-CN" altLang="en-US" sz="2000" dirty="0" smtClean="0"/>
              <a:t>查找</a:t>
            </a:r>
            <a:r>
              <a:rPr lang="zh-CN" altLang="en-US" sz="2000" dirty="0" smtClean="0"/>
              <a:t>全部</a:t>
            </a:r>
            <a:endParaRPr lang="zh-CN" altLang="en-US" sz="20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方式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76350"/>
            <a:ext cx="7645400" cy="3804285"/>
          </a:xfrm>
        </p:spPr>
        <p:txBody>
          <a:bodyPr>
            <a:normAutofit fontScale="90000" lnSpcReduction="20000"/>
          </a:bodyPr>
          <a:lstStyle/>
          <a:p>
            <a:pPr algn="l" eaLnBrk="0" hangingPunct="0">
              <a:lnSpc>
                <a:spcPct val="150000"/>
              </a:lnSpc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3110" b="1" kern="0" dirty="0" smtClean="0">
                <a:sym typeface="+mn-ea"/>
              </a:rPr>
              <a:t>直接量创建</a:t>
            </a:r>
            <a:endParaRPr lang="zh-CN" altLang="en-US" sz="3110" b="1" kern="0" dirty="0" smtClean="0"/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en-US" sz="2800" dirty="0" err="1" smtClean="0">
                <a:sym typeface="+mn-ea"/>
              </a:rPr>
              <a:t> </a:t>
            </a:r>
            <a:r>
              <a:rPr lang="zh-CN" altLang="en-US" sz="2400" dirty="0" smtClean="0">
                <a:sym typeface="+mn-ea"/>
              </a:rPr>
              <a:t> 创建方式：</a:t>
            </a:r>
            <a:r>
              <a:rPr lang="en-US" altLang="zh-CN" sz="2400" dirty="0" smtClean="0">
                <a:sym typeface="+mn-ea"/>
              </a:rPr>
              <a:t>var reg=/正则表达式/ig;</a:t>
            </a:r>
            <a:endParaRPr lang="en-US" altLang="zh-CN" sz="2400" dirty="0" smtClean="0">
              <a:sym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en-US" altLang="zh-CN" sz="2400" dirty="0" smtClean="0">
                <a:sym typeface="+mn-ea"/>
              </a:rPr>
              <a:t>  </a:t>
            </a:r>
            <a:r>
              <a:rPr lang="zh-CN" altLang="en-US" sz="2400" dirty="0" smtClean="0">
                <a:sym typeface="+mn-ea"/>
              </a:rPr>
              <a:t>使用场合：</a:t>
            </a:r>
            <a:r>
              <a:rPr lang="zh-CN" altLang="en-US" sz="2400" dirty="0" err="1" smtClean="0">
                <a:sym typeface="+mn-ea"/>
              </a:rPr>
              <a:t>正则表达式内容 固定不变</a:t>
            </a:r>
            <a:r>
              <a:rPr lang="en-US" altLang="zh-CN" sz="2400" dirty="0" err="1" smtClean="0">
                <a:sym typeface="+mn-ea"/>
              </a:rPr>
              <a:t>;</a:t>
            </a:r>
            <a:endParaRPr lang="zh-CN" altLang="en-US" sz="2400" dirty="0" err="1" smtClean="0">
              <a:sym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zh-CN" altLang="en-US" sz="2400" dirty="0" err="1" smtClean="0">
                <a:sym typeface="+mn-ea"/>
              </a:rPr>
              <a:t>  温馨提示：</a:t>
            </a:r>
            <a:r>
              <a:rPr lang="en-US" altLang="zh-CN" sz="2400" dirty="0" err="1" smtClean="0">
                <a:sym typeface="+mn-ea"/>
              </a:rPr>
              <a:t>/ </a:t>
            </a:r>
            <a:r>
              <a:rPr lang="zh-CN" altLang="en-US" sz="2400" dirty="0" err="1" smtClean="0">
                <a:sym typeface="+mn-ea"/>
              </a:rPr>
              <a:t>要写成 </a:t>
            </a:r>
            <a:r>
              <a:rPr lang="en-US" altLang="zh-CN" sz="2400" dirty="0" err="1" smtClean="0">
                <a:sym typeface="+mn-ea"/>
              </a:rPr>
              <a:t>\/</a:t>
            </a:r>
            <a:endParaRPr lang="en-US" altLang="zh-CN" sz="2800" dirty="0" smtClean="0">
              <a:sym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endParaRPr lang="en-US" altLang="zh-CN" sz="2800" dirty="0" smtClean="0">
              <a:sym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3110" b="1" kern="0" dirty="0" smtClean="0">
                <a:sym typeface="+mn-ea"/>
              </a:rPr>
              <a:t>new </a:t>
            </a:r>
            <a:r>
              <a:rPr lang="zh-CN" altLang="en-US" sz="3110" b="1" kern="0" dirty="0" smtClean="0">
                <a:sym typeface="+mn-ea"/>
              </a:rPr>
              <a:t>构造函数</a:t>
            </a:r>
            <a:endParaRPr kumimoji="0" lang="en-US" altLang="zh-CN" sz="311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zh-CN" altLang="en-US" sz="2400" dirty="0" smtClean="0">
                <a:sym typeface="+mn-ea"/>
              </a:rPr>
              <a:t> </a:t>
            </a:r>
            <a:r>
              <a:rPr lang="zh-CN" altLang="en-US" sz="2200" dirty="0" smtClean="0">
                <a:sym typeface="+mn-ea"/>
              </a:rPr>
              <a:t> </a:t>
            </a:r>
            <a:r>
              <a:rPr lang="zh-CN" altLang="en-US" sz="2445" dirty="0" smtClean="0">
                <a:sym typeface="+mn-ea"/>
              </a:rPr>
              <a:t>创建方式：var reg=new RegExp('正则表达式'</a:t>
            </a:r>
            <a:r>
              <a:rPr lang="en-US" altLang="zh-CN" sz="2445" dirty="0" smtClean="0">
                <a:sym typeface="+mn-ea"/>
              </a:rPr>
              <a:t>, </a:t>
            </a:r>
            <a:r>
              <a:rPr lang="zh-CN" altLang="en-US" sz="2445" dirty="0" smtClean="0">
                <a:sym typeface="+mn-ea"/>
              </a:rPr>
              <a:t>'ig')</a:t>
            </a:r>
            <a:r>
              <a:rPr lang="en-US" sz="2445" dirty="0" smtClean="0">
                <a:sym typeface="+mn-ea"/>
              </a:rPr>
              <a:t>;</a:t>
            </a:r>
            <a:r>
              <a:rPr lang="zh-CN" altLang="en-US" sz="2200" dirty="0" smtClean="0">
                <a:sym typeface="+mn-ea"/>
              </a:rPr>
              <a:t>         </a:t>
            </a:r>
            <a:endParaRPr lang="zh-CN" altLang="en-US" sz="2200" dirty="0" smtClean="0">
              <a:sym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zh-CN" altLang="en-US" sz="2200" dirty="0" smtClean="0">
                <a:sym typeface="+mn-ea"/>
              </a:rPr>
              <a:t> </a:t>
            </a:r>
            <a:r>
              <a:rPr lang="zh-CN" altLang="en-US" sz="2445" dirty="0" smtClean="0">
                <a:sym typeface="+mn-ea"/>
              </a:rPr>
              <a:t> 使用场合：正则表达式 动态变化的</a:t>
            </a:r>
            <a:r>
              <a:rPr lang="en-US" altLang="zh-CN" sz="2445" dirty="0" smtClean="0">
                <a:sym typeface="+mn-ea"/>
              </a:rPr>
              <a:t>;</a:t>
            </a:r>
            <a:endParaRPr lang="zh-CN" altLang="en-US" sz="2445" dirty="0" smtClean="0">
              <a:sym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r>
              <a:rPr lang="zh-CN" altLang="en-US" sz="2445" dirty="0" err="1" smtClean="0">
                <a:sym typeface="+mn-ea"/>
              </a:rPr>
              <a:t>  温馨提示：</a:t>
            </a:r>
            <a:r>
              <a:rPr lang="en-US" altLang="zh-CN" sz="2445" dirty="0" err="1" smtClean="0">
                <a:sym typeface="+mn-ea"/>
              </a:rPr>
              <a:t>\ </a:t>
            </a:r>
            <a:r>
              <a:rPr lang="zh-CN" altLang="en-US" sz="2445" dirty="0" err="1" smtClean="0">
                <a:sym typeface="+mn-ea"/>
              </a:rPr>
              <a:t>要写成 </a:t>
            </a:r>
            <a:r>
              <a:rPr lang="en-US" altLang="zh-CN" sz="2445" dirty="0" err="1" smtClean="0">
                <a:sym typeface="+mn-ea"/>
              </a:rPr>
              <a:t>\\      '</a:t>
            </a:r>
            <a:r>
              <a:rPr lang="zh-CN" altLang="en-US" sz="2445" dirty="0" err="1" smtClean="0">
                <a:sym typeface="+mn-ea"/>
              </a:rPr>
              <a:t>要写成 </a:t>
            </a:r>
            <a:r>
              <a:rPr lang="en-US" altLang="zh-CN" sz="2445" dirty="0" err="1" smtClean="0">
                <a:sym typeface="+mn-ea"/>
              </a:rPr>
              <a:t>\'</a:t>
            </a:r>
            <a:endParaRPr lang="en-US" altLang="zh-CN" sz="2445" dirty="0" smtClean="0">
              <a:sym typeface="+mn-ea"/>
            </a:endParaRPr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endParaRPr lang="en-US" altLang="zh-CN" dirty="0" smtClean="0"/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endParaRPr lang="en-US" altLang="zh-CN" dirty="0" smtClean="0"/>
          </a:p>
          <a:p>
            <a:pPr marL="0" lvl="1" indent="-342900" algn="l" eaLnBrk="0" hangingPunct="0">
              <a:lnSpc>
                <a:spcPct val="100000"/>
              </a:lnSpc>
              <a:buClr>
                <a:schemeClr val="tx2"/>
              </a:buClr>
              <a:buSzPct val="80000"/>
              <a:buNone/>
            </a:pPr>
            <a:endParaRPr lang="en-US" altLang="zh-CN" dirty="0" smtClean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178219" y="5207473"/>
            <a:ext cx="6858048" cy="6451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n-NO" altLang="en-US" sz="2400" dirty="0" smtClean="0"/>
              <a:t>var reg=new RegExp("white","</a:t>
            </a:r>
            <a:r>
              <a:rPr lang="en-US" altLang="nn-NO" sz="2400" dirty="0" smtClean="0"/>
              <a:t>i</a:t>
            </a:r>
            <a:r>
              <a:rPr lang="nn-NO" altLang="en-US" sz="2400" dirty="0" smtClean="0"/>
              <a:t>g");</a:t>
            </a:r>
            <a:endParaRPr lang="nn-NO" altLang="en-US" sz="24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03868" y="1063386"/>
          <a:ext cx="7072630" cy="514159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符号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533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备选字符列表 ，一位数字</a:t>
                      </a:r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[0-9]，一位小写字母</a:t>
                      </a:r>
                      <a:r>
                        <a:rPr lang="en-US" altLang="zh-CN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[a-z]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匹配字符串的开始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altLang="en-US" sz="1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匹配字符串的结束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US" altLang="en-US" sz="1800" b="1" kern="120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任何空白字符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任何非空白字符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匹配一个数字字符，等价于[0-9]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除了数字之外的任何字符，等价于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匹配一个数字、下划线或字母字符，等价于[A-Za-z0-9_]</a:t>
                      </a:r>
                      <a:endParaRPr lang="zh-CN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任何非单字字符，等价于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[^a-zA-z0-9_]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62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除了换行符之外的任意字符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正则表达式符号</a:t>
            </a:r>
            <a:r>
              <a:rPr lang="en-US" altLang="zh-CN" dirty="0" smtClean="0"/>
              <a:t>1-1 </a:t>
            </a:r>
            <a:r>
              <a:rPr lang="zh-CN" altLang="en-US" dirty="0" smtClean="0"/>
              <a:t>字符集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4.3 </a:t>
            </a:r>
            <a:r>
              <a:rPr lang="zh-CN" altLang="en-US" dirty="0" smtClean="0">
                <a:sym typeface="+mn-ea"/>
              </a:rPr>
              <a:t>正则表达式符号</a:t>
            </a:r>
            <a:r>
              <a:rPr lang="en-US" altLang="zh-CN" dirty="0" smtClean="0">
                <a:sym typeface="+mn-ea"/>
              </a:rPr>
              <a:t>1-2 </a:t>
            </a:r>
            <a:r>
              <a:rPr lang="zh-CN" altLang="en-US" dirty="0" smtClean="0">
                <a:sym typeface="+mn-ea"/>
              </a:rPr>
              <a:t>量词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14028" y="1260875"/>
          <a:ext cx="7072630" cy="441672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5857916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符号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404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前一项的</a:t>
                      </a:r>
                      <a:r>
                        <a:rPr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字符集</a:t>
                      </a:r>
                      <a:r>
                        <a:rPr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只可出现n次</a:t>
                      </a:r>
                      <a:endParaRPr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{n,}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ym typeface="+mn-ea"/>
                        </a:rPr>
                        <a:t>前一项的</a:t>
                      </a:r>
                      <a:r>
                        <a:rPr altLang="en-US" sz="1800" b="1" dirty="0">
                          <a:sym typeface="+mn-ea"/>
                        </a:rPr>
                        <a:t>字符集</a:t>
                      </a:r>
                      <a:r>
                        <a:rPr altLang="en-US" sz="1800" b="1" dirty="0">
                          <a:solidFill>
                            <a:srgbClr val="FF0000"/>
                          </a:solidFill>
                          <a:sym typeface="+mn-ea"/>
                        </a:rPr>
                        <a:t>可出现n次，没有上限</a:t>
                      </a:r>
                      <a:endParaRPr altLang="en-US" sz="1800" b="1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{n,m}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800" b="1" dirty="0">
                          <a:sym typeface="+mn-ea"/>
                        </a:rPr>
                        <a:t>前一项的</a:t>
                      </a:r>
                      <a:r>
                        <a:rPr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字符集</a:t>
                      </a:r>
                      <a:r>
                        <a:rPr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可</a:t>
                      </a:r>
                      <a:r>
                        <a:rPr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出现</a:t>
                      </a:r>
                      <a:r>
                        <a:rPr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最少n次，最多出现m次</a:t>
                      </a:r>
                      <a:endParaRPr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n?</a:t>
                      </a:r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ym typeface="+mn-ea"/>
                        </a:rPr>
                        <a:t>前一项的</a:t>
                      </a:r>
                      <a:r>
                        <a:rPr altLang="en-US" sz="1800" b="1" dirty="0">
                          <a:sym typeface="+mn-ea"/>
                        </a:rPr>
                        <a:t>字符集</a:t>
                      </a:r>
                      <a:r>
                        <a:rPr lang="zh-CN" sz="1800" b="1" dirty="0">
                          <a:sym typeface="+mn-ea"/>
                        </a:rPr>
                        <a:t>可有可无，</a:t>
                      </a:r>
                      <a:r>
                        <a:rPr 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最多出现一次</a:t>
                      </a:r>
                      <a:r>
                        <a:rPr lang="zh-CN" sz="1800" b="1" dirty="0">
                          <a:sym typeface="+mn-ea"/>
                        </a:rPr>
                        <a:t>，同</a:t>
                      </a:r>
                      <a:r>
                        <a:rPr lang="en-US" altLang="zh-CN" sz="1800" b="1" dirty="0">
                          <a:sym typeface="+mn-ea"/>
                        </a:rPr>
                        <a:t>{ 0, 1}</a:t>
                      </a:r>
                      <a:endParaRPr lang="en-US" altLang="zh-CN" sz="1800" b="1" dirty="0"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65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n+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ym typeface="+mn-ea"/>
                        </a:rPr>
                        <a:t>前一项的</a:t>
                      </a:r>
                      <a:r>
                        <a:rPr altLang="en-US" sz="1800" b="1" dirty="0">
                          <a:sym typeface="+mn-ea"/>
                        </a:rPr>
                        <a:t>字符集</a:t>
                      </a:r>
                      <a:r>
                        <a:rPr 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至少出现一次</a:t>
                      </a:r>
                      <a:r>
                        <a:rPr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altLang="en-US" sz="1800" b="1" dirty="0">
                          <a:sym typeface="+mn-ea"/>
                        </a:rPr>
                        <a:t>没有上限</a:t>
                      </a:r>
                      <a:r>
                        <a:rPr lang="zh-CN" sz="1800" b="1" dirty="0">
                          <a:sym typeface="+mn-ea"/>
                        </a:rPr>
                        <a:t>，同</a:t>
                      </a:r>
                      <a:r>
                        <a:rPr lang="en-US" altLang="zh-CN" sz="1800" b="1" dirty="0">
                          <a:sym typeface="+mn-ea"/>
                        </a:rPr>
                        <a:t>{ 1 ,  }</a:t>
                      </a:r>
                      <a:endParaRPr lang="en-US" altLang="zh-CN" sz="1800" b="1" dirty="0"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80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n*</a:t>
                      </a:r>
                      <a:endParaRPr lang="en-US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ym typeface="+mn-ea"/>
                        </a:rPr>
                        <a:t>前一项的</a:t>
                      </a:r>
                      <a:r>
                        <a:rPr altLang="en-US" sz="1800" b="1" dirty="0">
                          <a:sym typeface="+mn-ea"/>
                        </a:rPr>
                        <a:t>字符集</a:t>
                      </a:r>
                      <a:r>
                        <a:rPr lang="zh-CN" sz="1800" b="1" dirty="0">
                          <a:solidFill>
                            <a:srgbClr val="FF0000"/>
                          </a:solidFill>
                          <a:sym typeface="+mn-ea"/>
                        </a:rPr>
                        <a:t>可有可无</a:t>
                      </a:r>
                      <a:r>
                        <a:rPr altLang="en-US" sz="1800" b="1" dirty="0">
                          <a:sym typeface="+mn-ea"/>
                        </a:rPr>
                        <a:t>，</a:t>
                      </a:r>
                      <a:r>
                        <a:rPr altLang="en-US" sz="1800" b="1" dirty="0">
                          <a:sym typeface="+mn-ea"/>
                        </a:rPr>
                        <a:t>没有上限</a:t>
                      </a:r>
                      <a:endParaRPr lang="zh-CN" sz="1800" b="1" dirty="0"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930910"/>
            <a:ext cx="7645400" cy="501523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找规律：</a:t>
            </a:r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验证手机号：</a:t>
            </a:r>
            <a:r>
              <a:rPr lang="en-US" sz="2400" dirty="0" smtClean="0">
                <a:latin typeface="+mn-ea"/>
                <a:sym typeface="+mn-ea"/>
              </a:rPr>
              <a:t>11</a:t>
            </a:r>
            <a:r>
              <a:rPr lang="zh-CN" altLang="en-US" sz="2400" dirty="0" smtClean="0">
                <a:latin typeface="+mn-ea"/>
                <a:sym typeface="+mn-ea"/>
              </a:rPr>
              <a:t>位，第</a:t>
            </a:r>
            <a:r>
              <a:rPr lang="en-US" sz="2400" dirty="0" smtClean="0"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位永远是</a:t>
            </a:r>
            <a:r>
              <a:rPr lang="en-US" sz="2400" dirty="0" smtClean="0">
                <a:latin typeface="+mn-ea"/>
                <a:sym typeface="+mn-ea"/>
              </a:rPr>
              <a:t>1</a:t>
            </a:r>
            <a:r>
              <a:rPr lang="zh-CN" altLang="en-US" sz="2400" dirty="0" smtClean="0">
                <a:latin typeface="+mn-ea"/>
                <a:sym typeface="+mn-ea"/>
              </a:rPr>
              <a:t>；</a:t>
            </a:r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验证密码：</a:t>
            </a:r>
            <a:r>
              <a:rPr lang="en-US" altLang="zh-CN" sz="2400" dirty="0" smtClean="0">
                <a:latin typeface="+mn-ea"/>
                <a:sym typeface="+mn-ea"/>
              </a:rPr>
              <a:t>6-12</a:t>
            </a:r>
            <a:r>
              <a:rPr lang="zh-CN" altLang="en-US" sz="2400" dirty="0" smtClean="0">
                <a:latin typeface="+mn-ea"/>
                <a:sym typeface="+mn-ea"/>
              </a:rPr>
              <a:t>位大写字母</a:t>
            </a:r>
            <a:r>
              <a:rPr lang="en-US" altLang="zh-CN" sz="2400" dirty="0" smtClean="0">
                <a:latin typeface="+mn-ea"/>
                <a:sym typeface="+mn-ea"/>
              </a:rPr>
              <a:t>+</a:t>
            </a:r>
            <a:r>
              <a:rPr lang="zh-CN" altLang="en-US" sz="2400" dirty="0" smtClean="0">
                <a:latin typeface="+mn-ea"/>
                <a:sym typeface="+mn-ea"/>
              </a:rPr>
              <a:t>数字；</a:t>
            </a:r>
            <a:endParaRPr lang="zh-CN" altLang="en-US" sz="2400" dirty="0" smtClean="0">
              <a:latin typeface="+mn-ea"/>
              <a:sym typeface="+mn-ea"/>
            </a:endParaRPr>
          </a:p>
          <a:p>
            <a:r>
              <a:rPr lang="zh-CN" altLang="en-US" sz="2400" dirty="0" smtClean="0">
                <a:latin typeface="+mn-ea"/>
                <a:sym typeface="+mn-ea"/>
              </a:rPr>
              <a:t>验证用户名：</a:t>
            </a:r>
            <a:r>
              <a:rPr lang="en-US" altLang="zh-CN" sz="2400" dirty="0" smtClean="0">
                <a:latin typeface="+mn-ea"/>
                <a:sym typeface="+mn-ea"/>
              </a:rPr>
              <a:t>3</a:t>
            </a:r>
            <a:r>
              <a:rPr lang="en-US" altLang="zh-CN" sz="2400" dirty="0" smtClean="0">
                <a:latin typeface="+mn-ea"/>
                <a:sym typeface="+mn-ea"/>
              </a:rPr>
              <a:t>-10</a:t>
            </a:r>
            <a:r>
              <a:rPr lang="zh-CN" altLang="en-US" sz="2400" dirty="0" smtClean="0">
                <a:latin typeface="+mn-ea"/>
                <a:sym typeface="+mn-ea"/>
              </a:rPr>
              <a:t>位小写</a:t>
            </a:r>
            <a:r>
              <a:rPr lang="zh-CN" altLang="en-US" sz="2400" dirty="0" smtClean="0">
                <a:latin typeface="+mn-ea"/>
                <a:sym typeface="+mn-ea"/>
              </a:rPr>
              <a:t>字母</a:t>
            </a:r>
            <a:r>
              <a:rPr lang="en-US" altLang="zh-CN" sz="2400" dirty="0" smtClean="0">
                <a:latin typeface="+mn-ea"/>
                <a:sym typeface="+mn-ea"/>
              </a:rPr>
              <a:t>+</a:t>
            </a:r>
            <a:r>
              <a:rPr lang="zh-CN" altLang="en-US" sz="2400" dirty="0" smtClean="0">
                <a:latin typeface="+mn-ea"/>
                <a:sym typeface="+mn-ea"/>
              </a:rPr>
              <a:t>数字</a:t>
            </a:r>
            <a:r>
              <a:rPr lang="zh-CN" altLang="en-US" sz="2400" dirty="0" smtClean="0">
                <a:latin typeface="+mn-ea"/>
                <a:sym typeface="+mn-ea"/>
              </a:rPr>
              <a:t>，字母开头</a:t>
            </a:r>
            <a:r>
              <a:rPr lang="zh-CN" altLang="en-US" sz="2400" dirty="0" smtClean="0">
                <a:latin typeface="+mn-ea"/>
                <a:sym typeface="+mn-ea"/>
              </a:rPr>
              <a:t>；</a:t>
            </a:r>
            <a:endParaRPr lang="zh-CN" altLang="en-US" sz="2400" dirty="0" smtClean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sym typeface="+mn-ea"/>
              </a:rPr>
              <a:t>验证邮箱：</a:t>
            </a:r>
            <a:r>
              <a:rPr lang="zh-CN" altLang="en-US" sz="2400" dirty="0" smtClean="0">
                <a:sym typeface="+mn-ea"/>
              </a:rPr>
              <a:t>字母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数字开头，</a:t>
            </a:r>
            <a:endParaRPr lang="zh-CN" altLang="en-US" sz="2400" dirty="0" smtClean="0">
              <a:sym typeface="+mn-ea"/>
            </a:endParaRPr>
          </a:p>
          <a:p>
            <a:pPr marL="0" lvl="4" indent="0" algn="l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 smtClean="0">
                <a:sym typeface="+mn-ea"/>
              </a:rPr>
              <a:t>		中间多个数字/字母下划线或“-”，</a:t>
            </a:r>
            <a:endParaRPr lang="en-US" altLang="zh-CN" sz="2400" dirty="0" smtClean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smtClean="0">
                <a:sym typeface="+mn-ea"/>
              </a:rPr>
              <a:t>		@</a:t>
            </a:r>
            <a:r>
              <a:rPr lang="zh-CN" altLang="en-US" sz="2400" dirty="0" smtClean="0">
                <a:sym typeface="+mn-ea"/>
              </a:rPr>
              <a:t>符号，多个数字</a:t>
            </a:r>
            <a:r>
              <a:rPr lang="en-US" altLang="zh-CN" sz="2400" dirty="0" smtClean="0">
                <a:sym typeface="+mn-ea"/>
              </a:rPr>
              <a:t>/</a:t>
            </a:r>
            <a:r>
              <a:rPr lang="zh-CN" altLang="en-US" sz="2400" dirty="0" smtClean="0">
                <a:sym typeface="+mn-ea"/>
              </a:rPr>
              <a:t>字母，</a:t>
            </a:r>
            <a:endParaRPr lang="zh-CN" altLang="en-US" sz="2400" dirty="0" smtClean="0"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smtClean="0">
                <a:sym typeface="+mn-ea"/>
              </a:rPr>
              <a:t>		</a:t>
            </a:r>
            <a:r>
              <a:rPr lang="zh-CN" altLang="en-US" sz="2400" dirty="0" smtClean="0">
                <a:sym typeface="+mn-ea"/>
              </a:rPr>
              <a:t>然后是</a:t>
            </a:r>
            <a:r>
              <a:rPr lang="en-US" altLang="zh-CN" sz="2400" dirty="0" smtClean="0">
                <a:sym typeface="+mn-ea"/>
              </a:rPr>
              <a:t>“ . ”</a:t>
            </a:r>
            <a:r>
              <a:rPr lang="zh-CN" altLang="en-US" sz="2400" dirty="0" smtClean="0">
                <a:sym typeface="+mn-ea"/>
              </a:rPr>
              <a:t>符号后加</a:t>
            </a:r>
            <a:r>
              <a:rPr lang="en-US" altLang="zh-CN" sz="2400" dirty="0" smtClean="0">
                <a:sym typeface="+mn-ea"/>
              </a:rPr>
              <a:t>2-4</a:t>
            </a:r>
            <a:r>
              <a:rPr lang="zh-CN" altLang="en-US" sz="2400" dirty="0" smtClean="0">
                <a:sym typeface="+mn-ea"/>
              </a:rPr>
              <a:t>位字母结尾。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1.show/hide,</a:t>
            </a:r>
            <a:r>
              <a:rPr lang="en-US" altLang="zh-CN" sz="2800" dirty="0" err="1" smtClean="0"/>
              <a:t>fade,slide</a:t>
            </a:r>
            <a:r>
              <a:rPr lang="zh-CN" altLang="en-US" sz="2800" dirty="0" smtClean="0"/>
              <a:t>在效果上有什么区别？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animate</a:t>
            </a:r>
            <a:r>
              <a:rPr lang="zh-CN" altLang="en-US" sz="2800" dirty="0" smtClean="0"/>
              <a:t>方法有使用在哪些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上？</a:t>
            </a:r>
            <a:endParaRPr lang="zh-CN" altLang="en-US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stop</a:t>
            </a:r>
            <a:r>
              <a:rPr lang="zh-CN" altLang="en-US" sz="2800" dirty="0" smtClean="0"/>
              <a:t>方法的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个参数分别是什么？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>
                <a:sym typeface="+mn-ea"/>
              </a:rPr>
              <a:t>hover/</a:t>
            </a:r>
            <a:r>
              <a:rPr lang="en-US" altLang="zh-CN" sz="2800" dirty="0" err="1" smtClean="0">
                <a:sym typeface="+mn-ea"/>
              </a:rPr>
              <a:t>mouseover/mouseenter</a:t>
            </a:r>
            <a:r>
              <a:rPr lang="zh-CN" altLang="en-US" sz="2800" dirty="0" err="1" smtClean="0">
                <a:sym typeface="+mn-ea"/>
              </a:rPr>
              <a:t>有什么区别？</a:t>
            </a:r>
            <a:endParaRPr lang="zh-CN" altLang="en-US" sz="2800" dirty="0" err="1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48030" y="1963420"/>
            <a:ext cx="7625715" cy="33229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2800" dirty="0" err="1" smtClean="0"/>
              <a:t>var regUser=/</a:t>
            </a:r>
            <a:r>
              <a:rPr lang="en-US" altLang="en-US" sz="2800" dirty="0" smtClean="0">
                <a:sym typeface="+mn-ea"/>
              </a:rPr>
              <a:t>^</a:t>
            </a:r>
            <a:r>
              <a:rPr lang="en-US" altLang="en-US" sz="2800" dirty="0" err="1" smtClean="0"/>
              <a:t>[a-z][a-z0-9]{2,9}$/g</a:t>
            </a:r>
            <a:endParaRPr lang="en-US" altLang="en-US" sz="2800" dirty="0" err="1" smtClean="0"/>
          </a:p>
          <a:p>
            <a:pPr algn="l">
              <a:lnSpc>
                <a:spcPct val="150000"/>
              </a:lnSpc>
            </a:pPr>
            <a:r>
              <a:rPr lang="en-US" altLang="en-US" sz="2800" dirty="0" err="1" smtClean="0"/>
              <a:t>var regPwd=/</a:t>
            </a:r>
            <a:r>
              <a:rPr lang="en-US" altLang="en-US" sz="2800" dirty="0" smtClean="0">
                <a:sym typeface="+mn-ea"/>
              </a:rPr>
              <a:t>^[A-Z0-9]{6,12}$</a:t>
            </a:r>
            <a:r>
              <a:rPr lang="en-US" altLang="en-US" sz="2800" dirty="0" err="1" smtClean="0"/>
              <a:t>/</a:t>
            </a:r>
            <a:endParaRPr lang="en-US" altLang="en-US" sz="2800" dirty="0" err="1" smtClean="0"/>
          </a:p>
          <a:p>
            <a:pPr algn="l">
              <a:lnSpc>
                <a:spcPct val="150000"/>
              </a:lnSpc>
            </a:pPr>
            <a:r>
              <a:rPr lang="en-US" altLang="en-US" sz="2800" dirty="0" err="1" smtClean="0"/>
              <a:t>var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regMobile</a:t>
            </a:r>
            <a:r>
              <a:rPr lang="en-US" altLang="en-US" sz="2800" dirty="0" smtClean="0"/>
              <a:t>=/^1\d{10}$/;</a:t>
            </a:r>
            <a:endParaRPr lang="en-US" altLang="en-US" sz="2800" dirty="0" smtClean="0"/>
          </a:p>
          <a:p>
            <a:pPr algn="l">
              <a:lnSpc>
                <a:spcPct val="150000"/>
              </a:lnSpc>
            </a:pPr>
            <a:r>
              <a:rPr lang="en-US" altLang="en-US" sz="2800" dirty="0" err="1" smtClean="0">
                <a:sym typeface="+mn-ea"/>
              </a:rPr>
              <a:t>var</a:t>
            </a:r>
            <a:r>
              <a:rPr lang="en-US" altLang="en-US" sz="2800" dirty="0" smtClean="0">
                <a:sym typeface="+mn-ea"/>
              </a:rPr>
              <a:t> </a:t>
            </a:r>
            <a:r>
              <a:rPr lang="en-US" altLang="en-US" sz="2800" dirty="0" err="1" smtClean="0">
                <a:sym typeface="+mn-ea"/>
              </a:rPr>
              <a:t>regEmail=</a:t>
            </a:r>
            <a:r>
              <a:rPr lang="en-US" altLang="en-US" sz="2800" dirty="0" smtClean="0"/>
              <a:t>/^([a-zA-Z]|[0-9])(\w|\-)+@</a:t>
            </a:r>
            <a:endParaRPr lang="en-US" altLang="en-US" sz="2800" dirty="0" smtClean="0"/>
          </a:p>
          <a:p>
            <a:pPr algn="l">
              <a:lnSpc>
                <a:spcPct val="150000"/>
              </a:lnSpc>
            </a:pPr>
            <a:r>
              <a:rPr lang="en-US" altLang="en-US" sz="2800" dirty="0" smtClean="0"/>
              <a:t>		[a-zA-Z0-9]+\.([a-zA-Z]{2,4})$/;</a:t>
            </a:r>
            <a:endParaRPr lang="zh-CN" altLang="en-US" sz="2400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表单选择器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48" y="1336024"/>
          <a:ext cx="7644130" cy="468376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2643206"/>
                <a:gridCol w="3786214"/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5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:input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input")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选取表单中所有的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:text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匹配所有单行文本框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:text")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和姓名两个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:password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匹配所有密码框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:password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选取所有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type="password"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:radio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匹配所有单项按钮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:radio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type="radio"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:checkbox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匹配所有复选框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:checkbox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type="checkbox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:submit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匹配所有提交按钮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:submit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type="submit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表单选择器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48" y="1376615"/>
          <a:ext cx="7644130" cy="409892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2643206"/>
                <a:gridCol w="3786214"/>
              </a:tblGrid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5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:image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匹配所有图像域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:image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image"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:reset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匹配所有重置按钮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:reset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reset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:button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匹配所有按钮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$("#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myform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:button"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:file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匹配所有文件域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#myform  :file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 file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:hidden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匹配所有不可见元素，或者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#myform  :hidden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type="hidden " /&gt;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style="display: none"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等元素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使用正则表达式验证的</a:t>
            </a:r>
            <a:r>
              <a:rPr lang="zh-CN" altLang="en-US" dirty="0" smtClean="0"/>
              <a:t>方法</a:t>
            </a:r>
            <a:endParaRPr lang="zh-CN" altLang="en-US" dirty="0" smtClean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7190" y="1000760"/>
          <a:ext cx="8472805" cy="5304155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673225"/>
                <a:gridCol w="6799580"/>
              </a:tblGrid>
              <a:tr h="287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283970"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en-US" altLang="zh-C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查找并返回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个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关键词</a:t>
                      </a:r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首次出现</a:t>
                      </a:r>
                      <a:r>
                        <a:rPr lang="zh-CN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位置</a:t>
                      </a:r>
                      <a:r>
                        <a:rPr lang="zh-CN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，没有则返回-1，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一般用来测试字符串是否包含指定字符</a:t>
                      </a:r>
                      <a:endParaRPr lang="zh-CN" altLang="en-US" sz="2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str.indexOf( 关键词 );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0102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dirty="0" smtClean="0">
                          <a:sym typeface="+mn-ea"/>
                        </a:rPr>
                        <a:t>search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查找并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返回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个关键词或</a:t>
                      </a:r>
                      <a:r>
                        <a:rPr lang="zh-CN" altLang="en-US" sz="2000" b="1" u="sng" dirty="0" smtClean="0">
                          <a:solidFill>
                            <a:srgbClr val="FF0000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sym typeface="+mn-ea"/>
                        </a:rPr>
                        <a:t>首次出现的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sym typeface="+mn-ea"/>
                        </a:rPr>
                        <a:t>位置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，没有则返回-1，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str.search( 关键词 );     str.search(/正则表达式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/gi); 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61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dirty="0" smtClean="0">
                          <a:sym typeface="+mn-ea"/>
                        </a:rPr>
                        <a:t>match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匹配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个关键词或</a:t>
                      </a:r>
                      <a:r>
                        <a:rPr lang="zh-CN" altLang="en-US" sz="2000" b="1" u="sng" dirty="0" smtClean="0">
                          <a:solidFill>
                            <a:srgbClr val="FF0000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返回所有关键词</a:t>
                      </a:r>
                      <a:endParaRPr lang="zh-CN" altLang="en-US" sz="2200" b="1" dirty="0" smtClean="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200" b="1" dirty="0" smtClean="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mat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ch( 关键词 );      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str.match(/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/gi)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01028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zh-CN" altLang="en-US" sz="2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个关键词或</a:t>
                      </a:r>
                      <a:r>
                        <a:rPr lang="zh-CN" altLang="en-US" sz="2000" b="1" u="sng" dirty="0" smtClean="0">
                          <a:solidFill>
                            <a:srgbClr val="FF0000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返回所有关键词并全部替换</a:t>
                      </a:r>
                      <a:endParaRPr lang="zh-CN" altLang="en-US" sz="22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str.replace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'old', 'new'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sym typeface="+mn-ea"/>
                        </a:rPr>
                        <a:t> );       </a:t>
                      </a:r>
                      <a:r>
                        <a:rPr lang="zh-CN" altLang="en-US" sz="2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str.replace(/old/i,"new");</a:t>
                      </a:r>
                      <a:endParaRPr lang="zh-CN" altLang="en-US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98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400" b="1" kern="1200" dirty="0" smtClean="0"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zh-CN" altLang="en-US" sz="2400" b="1" kern="12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检测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个关键词或</a:t>
                      </a:r>
                      <a:r>
                        <a:rPr lang="zh-CN" altLang="en-US" sz="2000" b="1" u="sng" dirty="0" smtClean="0">
                          <a:solidFill>
                            <a:srgbClr val="FF0000"/>
                          </a:solidFill>
                          <a:sym typeface="+mn-ea"/>
                        </a:rPr>
                        <a:t>正则表达式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返回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sym typeface="+mn-ea"/>
                        </a:rPr>
                        <a:t>true/false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zh-CN" altLang="en-US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ar bool=reg.test( str );   </a:t>
                      </a:r>
                      <a:endParaRPr lang="zh-CN" altLang="en-US" sz="24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、完整的注册表单</a:t>
            </a:r>
            <a:r>
              <a:rPr lang="zh-CN" altLang="en-US" dirty="0" smtClean="0"/>
              <a:t>页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、自行创造题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一、什么是</a:t>
            </a:r>
            <a:r>
              <a:rPr lang="zh-CN" altLang="en-US" dirty="0" smtClean="0">
                <a:sym typeface="+mn-ea"/>
              </a:rPr>
              <a:t>表单验证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用户名</a:t>
            </a:r>
            <a:r>
              <a:rPr lang="zh-CN" altLang="en-US" dirty="0" smtClean="0">
                <a:sym typeface="+mn-ea"/>
              </a:rPr>
              <a:t>是否为空？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用户名格式</a:t>
            </a:r>
            <a:r>
              <a:rPr lang="zh-CN" altLang="en-US" dirty="0" smtClean="0">
                <a:sym typeface="+mn-ea"/>
              </a:rPr>
              <a:t>是否正确？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密码是否一致？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email</a:t>
            </a:r>
            <a:r>
              <a:rPr lang="zh-CN" altLang="en-US" dirty="0" smtClean="0">
                <a:sym typeface="+mn-ea"/>
              </a:rPr>
              <a:t>地址格式</a:t>
            </a:r>
            <a:r>
              <a:rPr lang="zh-CN" altLang="en-US" dirty="0" smtClean="0">
                <a:sym typeface="+mn-ea"/>
              </a:rPr>
              <a:t>是否正确？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身份证号码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手机号</a:t>
            </a:r>
            <a:r>
              <a:rPr lang="zh-CN" altLang="en-US" dirty="0" smtClean="0">
                <a:sym typeface="+mn-ea"/>
              </a:rPr>
              <a:t>是否正确？</a:t>
            </a:r>
            <a:endParaRPr lang="zh-CN" altLang="en-US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....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一、常见</a:t>
            </a:r>
            <a:r>
              <a:rPr lang="zh-CN" altLang="en-US" dirty="0" smtClean="0"/>
              <a:t>表单验证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855345"/>
            <a:ext cx="7145655" cy="53898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二、表单验证方法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表单验证方法有哪些？</a:t>
            </a:r>
            <a:endParaRPr lang="zh-CN" altLang="en-US" dirty="0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r>
              <a:rPr lang="zh-CN" altLang="en-US" dirty="0">
                <a:sym typeface="+mn-ea"/>
              </a:rPr>
              <a:t>表单何时验证？？</a:t>
            </a:r>
            <a:endParaRPr lang="zh-CN" altLang="en-US" dirty="0">
              <a:sym typeface="+mn-ea"/>
            </a:endParaRPr>
          </a:p>
          <a:p>
            <a:pPr algn="l">
              <a:buClrTx/>
              <a:buSzTx/>
            </a:pPr>
            <a:r>
              <a:rPr lang="zh-CN" altLang="en-US" dirty="0">
                <a:sym typeface="+mn-ea"/>
              </a:rPr>
              <a:t>常见错误提示有哪些？？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 非空验证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var user = $("#user")</a:t>
            </a:r>
            <a:r>
              <a:rPr lang="en-US" altLang="zh-CN" smtClean="0">
                <a:solidFill>
                  <a:srgbClr val="FF0000"/>
                </a:solidFill>
              </a:rPr>
              <a:t>.val()</a:t>
            </a:r>
            <a:r>
              <a:rPr lang="en-US" altLang="zh-CN" smtClean="0"/>
              <a:t>;</a:t>
            </a:r>
            <a:endParaRPr lang="en-US" altLang="zh-CN" smtClean="0"/>
          </a:p>
          <a:p>
            <a:r>
              <a:rPr lang="en-US" altLang="zh-CN" smtClean="0"/>
              <a:t>if (user </a:t>
            </a:r>
            <a:r>
              <a:rPr lang="en-US" altLang="zh-CN" smtClean="0">
                <a:solidFill>
                  <a:srgbClr val="FF0000"/>
                </a:solidFill>
              </a:rPr>
              <a:t>== ""</a:t>
            </a:r>
            <a:r>
              <a:rPr lang="en-US" altLang="zh-CN" smtClean="0"/>
              <a:t>) {</a:t>
            </a:r>
            <a:endParaRPr lang="en-US" altLang="zh-CN" smtClean="0"/>
          </a:p>
          <a:p>
            <a:r>
              <a:rPr lang="en-US" altLang="zh-CN" smtClean="0"/>
              <a:t>     alert("用户名不能为空");</a:t>
            </a:r>
            <a:endParaRPr lang="en-US" altLang="zh-CN" smtClean="0"/>
          </a:p>
          <a:p>
            <a:r>
              <a:rPr lang="en-US" altLang="zh-CN" smtClean="0"/>
              <a:t>     return false;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2.2 </a:t>
            </a:r>
            <a:r>
              <a:rPr lang="zh-CN" altLang="en-US" dirty="0" smtClean="0">
                <a:sym typeface="+mn-ea"/>
              </a:rPr>
              <a:t>长度验证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var pwd = $('#pwd').val();</a:t>
            </a:r>
            <a:endParaRPr lang="en-US" altLang="zh-CN" smtClean="0"/>
          </a:p>
          <a:p>
            <a:r>
              <a:rPr lang="en-US" altLang="zh-CN" smtClean="0"/>
              <a:t>if (pwd.</a:t>
            </a:r>
            <a:r>
              <a:rPr lang="en-US" altLang="zh-CN" b="1" smtClean="0">
                <a:solidFill>
                  <a:srgbClr val="FF0000"/>
                </a:solidFill>
              </a:rPr>
              <a:t>length</a:t>
            </a:r>
            <a:r>
              <a:rPr lang="en-US" altLang="zh-CN" smtClean="0"/>
              <a:t> &lt; 6) {</a:t>
            </a:r>
            <a:endParaRPr lang="en-US" altLang="zh-CN" smtClean="0"/>
          </a:p>
          <a:p>
            <a:r>
              <a:rPr lang="en-US" altLang="zh-CN" smtClean="0"/>
              <a:t>    alert("密码必须</a:t>
            </a:r>
            <a:r>
              <a:rPr lang="zh-CN" altLang="en-US" smtClean="0"/>
              <a:t>不少于</a:t>
            </a:r>
            <a:r>
              <a:rPr lang="en-US" altLang="zh-CN" smtClean="0"/>
              <a:t>6</a:t>
            </a:r>
            <a:r>
              <a:rPr lang="en-US" altLang="zh-CN" smtClean="0"/>
              <a:t>个字符");</a:t>
            </a:r>
            <a:endParaRPr lang="en-US" altLang="zh-CN" smtClean="0"/>
          </a:p>
          <a:p>
            <a:r>
              <a:rPr lang="en-US" altLang="zh-CN" smtClean="0"/>
              <a:t>    return false;</a:t>
            </a:r>
            <a:endParaRPr lang="en-US" altLang="zh-CN" smtClean="0"/>
          </a:p>
          <a:p>
            <a:r>
              <a:rPr lang="en-US" altLang="zh-CN" smtClean="0"/>
              <a:t>}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zh-CN" altLang="en-US" dirty="0" smtClean="0">
                <a:sym typeface="+mn-ea"/>
              </a:rPr>
              <a:t>邮箱验证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mail = $("#email").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if (</a:t>
            </a:r>
            <a:r>
              <a:rPr lang="en-US" altLang="zh-CN" dirty="0" err="1" smtClean="0"/>
              <a:t>mail.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indexOf</a:t>
            </a:r>
            <a:r>
              <a:rPr lang="en-US" altLang="zh-CN" dirty="0" smtClean="0"/>
              <a:t>("@") == -1) {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alert("Email</a:t>
            </a:r>
            <a:r>
              <a:rPr lang="zh-CN" altLang="en-US" dirty="0" smtClean="0"/>
              <a:t>格式不正确</a:t>
            </a:r>
            <a:r>
              <a:rPr lang="en-US" altLang="zh-CN" dirty="0" smtClean="0"/>
              <a:t>\n</a:t>
            </a:r>
            <a:r>
              <a:rPr lang="zh-CN" altLang="en-US" dirty="0" smtClean="0"/>
              <a:t>必须包含</a:t>
            </a:r>
            <a:r>
              <a:rPr lang="en-US" altLang="zh-CN" dirty="0" smtClean="0"/>
              <a:t>@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 return false;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}</a:t>
            </a:r>
            <a:endParaRPr lang="en-US" altLang="zh-CN" dirty="0" smtClean="0"/>
          </a:p>
          <a:p>
            <a:pPr marL="0" lvl="1">
              <a:buNone/>
            </a:pPr>
            <a:r>
              <a:rPr lang="en-US" altLang="zh-CN" sz="2400" b="1" dirty="0" err="1" smtClean="0">
                <a:solidFill>
                  <a:srgbClr val="FF0000"/>
                </a:solidFill>
                <a:sym typeface="+mn-ea"/>
              </a:rPr>
              <a:t>indexOf()：指定字符在字符串中首次出现的位置</a:t>
            </a:r>
            <a:r>
              <a:rPr lang="zh-CN" altLang="en-US" sz="2400" b="1" dirty="0" err="1" smtClean="0">
                <a:solidFill>
                  <a:srgbClr val="FF0000"/>
                </a:solidFill>
                <a:sym typeface="+mn-ea"/>
              </a:rPr>
              <a:t>，</a:t>
            </a:r>
            <a:endParaRPr lang="zh-CN" altLang="en-US" sz="2400" b="1" dirty="0" err="1" smtClean="0">
              <a:solidFill>
                <a:srgbClr val="FF0000"/>
              </a:solidFill>
              <a:sym typeface="+mn-ea"/>
            </a:endParaRPr>
          </a:p>
          <a:p>
            <a:pPr marL="0" lvl="1">
              <a:buNone/>
            </a:pPr>
            <a:r>
              <a:rPr lang="zh-CN" altLang="en-US" sz="2400" b="1" dirty="0" err="1" smtClean="0">
                <a:solidFill>
                  <a:srgbClr val="FF0000"/>
                </a:solidFill>
                <a:sym typeface="+mn-ea"/>
              </a:rPr>
              <a:t>没有则返回</a:t>
            </a:r>
            <a:r>
              <a:rPr lang="en-US" altLang="zh-CN" sz="2400" b="1" dirty="0" err="1" smtClean="0">
                <a:solidFill>
                  <a:srgbClr val="FF0000"/>
                </a:solidFill>
                <a:sym typeface="+mn-ea"/>
              </a:rPr>
              <a:t>-1</a:t>
            </a:r>
            <a:r>
              <a:rPr lang="zh-CN" altLang="en-US" sz="2400" b="1" dirty="0" err="1" smtClean="0">
                <a:solidFill>
                  <a:srgbClr val="FF0000"/>
                </a:solidFill>
                <a:sym typeface="+mn-ea"/>
              </a:rPr>
              <a:t>，一般用来检测字符串的有无。</a:t>
            </a:r>
            <a:endParaRPr lang="en-US" altLang="zh-CN" sz="2400" b="1" dirty="0" err="1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sz="2400" b="1" dirty="0" err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数字验证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120"/>
            <a:ext cx="8229600" cy="51962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、判断字符串是否有数字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var user = $("#userName").val();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for (var i = 0; i &lt; user.length; i++) {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    var str= user.substring(i, i + 1);     	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//substring(start,end)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    </a:t>
            </a:r>
            <a:r>
              <a:rPr lang="en-US" altLang="zh-CN" sz="2000" b="1" smtClean="0">
                <a:solidFill>
                  <a:srgbClr val="FF0000"/>
                </a:solidFill>
              </a:rPr>
              <a:t>//isNaN检查其参数是否是 非数字值？</a:t>
            </a:r>
            <a:r>
              <a:rPr lang="en-US" altLang="zh-CN" sz="2000" b="1" smtClean="0">
                <a:solidFill>
                  <a:srgbClr val="FF0000"/>
                </a:solidFill>
                <a:sym typeface="+mn-ea"/>
              </a:rPr>
              <a:t>为数字返回 false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    if (</a:t>
            </a:r>
            <a:r>
              <a:rPr lang="en-US" altLang="zh-CN" sz="2000" b="1" smtClean="0">
                <a:solidFill>
                  <a:srgbClr val="FF0000"/>
                </a:solidFill>
              </a:rPr>
              <a:t>isNaN</a:t>
            </a:r>
            <a:r>
              <a:rPr lang="en-US" altLang="zh-CN" sz="2400" smtClean="0"/>
              <a:t>(</a:t>
            </a:r>
            <a:r>
              <a:rPr lang="en-US" altLang="zh-CN" sz="2400" smtClean="0">
                <a:sym typeface="+mn-ea"/>
              </a:rPr>
              <a:t>str</a:t>
            </a:r>
            <a:r>
              <a:rPr lang="en-US" altLang="zh-CN" sz="2400" smtClean="0"/>
              <a:t>) == false) {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           alert("姓名中不能包含数字");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           return false;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     }</a:t>
            </a:r>
            <a:endParaRPr lang="en-US" altLang="zh-CN" sz="2400" smtClean="0"/>
          </a:p>
          <a:p>
            <a:pPr>
              <a:lnSpc>
                <a:spcPct val="100000"/>
              </a:lnSpc>
            </a:pPr>
            <a:r>
              <a:rPr lang="en-US" altLang="zh-CN" sz="2400" smtClean="0"/>
              <a:t>}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19fa87c-3282-4c14-81fb-b9e2dd7bf0c2}"/>
</p:tagLst>
</file>

<file path=ppt/tags/tag2.xml><?xml version="1.0" encoding="utf-8"?>
<p:tagLst xmlns:p="http://schemas.openxmlformats.org/presentationml/2006/main">
  <p:tag name="KSO_WM_UNIT_TABLE_BEAUTIFY" val="smartTable{ebdb7b52-843a-4fe7-a6de-dc4067daeeb4}"/>
</p:tagLst>
</file>

<file path=ppt/tags/tag3.xml><?xml version="1.0" encoding="utf-8"?>
<p:tagLst xmlns:p="http://schemas.openxmlformats.org/presentationml/2006/main">
  <p:tag name="KSO_WM_UNIT_TABLE_BEAUTIFY" val="smartTable{4ac626b6-810f-471d-9b9d-3eaee34556b9}"/>
</p:tagLst>
</file>

<file path=ppt/tags/tag4.xml><?xml version="1.0" encoding="utf-8"?>
<p:tagLst xmlns:p="http://schemas.openxmlformats.org/presentationml/2006/main">
  <p:tag name="KSO_WM_UNIT_TABLE_BEAUTIFY" val="smartTable{f5de97e0-37f7-40ab-91db-7241f213bcab}"/>
</p:tagLst>
</file>

<file path=ppt/tags/tag5.xml><?xml version="1.0" encoding="utf-8"?>
<p:tagLst xmlns:p="http://schemas.openxmlformats.org/presentationml/2006/main">
  <p:tag name="KSO_WM_UNIT_TABLE_BEAUTIFY" val="smartTable{5ef40d9a-77a1-45f6-a3c4-17f2141346f4}"/>
</p:tagLst>
</file>

<file path=ppt/tags/tag6.xml><?xml version="1.0" encoding="utf-8"?>
<p:tagLst xmlns:p="http://schemas.openxmlformats.org/presentationml/2006/main">
  <p:tag name="KSO_WM_UNIT_TABLE_BEAUTIFY" val="smartTable{f75ce58b-25bc-4a7a-9f02-9569504242f5}"/>
</p:tagLst>
</file>

<file path=ppt/tags/tag7.xml><?xml version="1.0" encoding="utf-8"?>
<p:tagLst xmlns:p="http://schemas.openxmlformats.org/presentationml/2006/main">
  <p:tag name="KSO_WM_UNIT_TABLE_BEAUTIFY" val="smartTable{ebdb7b52-843a-4fe7-a6de-dc4067daeeb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3952</Words>
  <Application>WPS 演示</Application>
  <PresentationFormat>全屏显示(4:3)</PresentationFormat>
  <Paragraphs>447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等线</vt:lpstr>
      <vt:lpstr>微软雅黑</vt:lpstr>
      <vt:lpstr>黑体</vt:lpstr>
      <vt:lpstr>Calibri</vt:lpstr>
      <vt:lpstr>Arial Unicode MS</vt:lpstr>
      <vt:lpstr>Office 主题</vt:lpstr>
      <vt:lpstr>JQuery表单验证</vt:lpstr>
      <vt:lpstr>复习</vt:lpstr>
      <vt:lpstr>一、什么是表单验证</vt:lpstr>
      <vt:lpstr>一、常见表单验证</vt:lpstr>
      <vt:lpstr>二、表单验证方法</vt:lpstr>
      <vt:lpstr>2.1 非空验证</vt:lpstr>
      <vt:lpstr>2.2 长度验证</vt:lpstr>
      <vt:lpstr>2.3 邮箱验证</vt:lpstr>
      <vt:lpstr>2.4 数字验证</vt:lpstr>
      <vt:lpstr>三、表单验证事件及错误提示</vt:lpstr>
      <vt:lpstr>3.1 表单验证事件与方法</vt:lpstr>
      <vt:lpstr>3.2 错误提示</vt:lpstr>
      <vt:lpstr>四、正则表达式</vt:lpstr>
      <vt:lpstr>4.1 使用正则表达式验证的方法</vt:lpstr>
      <vt:lpstr>4.2 正则表达式定义</vt:lpstr>
      <vt:lpstr>4.2 创建方式</vt:lpstr>
      <vt:lpstr>4.3 正则表达式符号1-1 字符集</vt:lpstr>
      <vt:lpstr>4.3 正则表达式符号1-2 量词</vt:lpstr>
      <vt:lpstr>4.4 案例</vt:lpstr>
      <vt:lpstr>4.4 案例</vt:lpstr>
      <vt:lpstr>4.5 表单选择器2-1</vt:lpstr>
      <vt:lpstr>4.5 表单选择器2-2</vt:lpstr>
      <vt:lpstr>4.1 使用正则表达式验证的方法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412</cp:revision>
  <dcterms:created xsi:type="dcterms:W3CDTF">2019-03-26T07:24:00Z</dcterms:created>
  <dcterms:modified xsi:type="dcterms:W3CDTF">2020-04-02T02:49:58Z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