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1" r:id="rId3"/>
    <p:sldId id="327" r:id="rId4"/>
    <p:sldId id="325" r:id="rId5"/>
    <p:sldId id="326" r:id="rId6"/>
    <p:sldId id="353" r:id="rId7"/>
    <p:sldId id="355" r:id="rId8"/>
    <p:sldId id="392" r:id="rId9"/>
    <p:sldId id="393" r:id="rId10"/>
    <p:sldId id="394" r:id="rId11"/>
    <p:sldId id="395" r:id="rId12"/>
    <p:sldId id="398" r:id="rId13"/>
    <p:sldId id="396" r:id="rId14"/>
    <p:sldId id="400" r:id="rId15"/>
    <p:sldId id="401" r:id="rId16"/>
    <p:sldId id="402" r:id="rId17"/>
    <p:sldId id="354" r:id="rId18"/>
    <p:sldId id="403" r:id="rId19"/>
    <p:sldId id="332" r:id="rId20"/>
    <p:sldId id="345" r:id="rId21"/>
    <p:sldId id="346" r:id="rId22"/>
    <p:sldId id="351" r:id="rId23"/>
    <p:sldId id="408" r:id="rId24"/>
    <p:sldId id="349" r:id="rId25"/>
    <p:sldId id="406" r:id="rId26"/>
    <p:sldId id="407" r:id="rId27"/>
    <p:sldId id="404" r:id="rId28"/>
    <p:sldId id="405" r:id="rId29"/>
    <p:sldId id="373" r:id="rId30"/>
    <p:sldId id="369" r:id="rId31"/>
    <p:sldId id="33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234"/>
        <p:guide pos="28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ym typeface="+mn-ea"/>
              </a:rPr>
              <a:t>JQuery</a:t>
            </a:r>
            <a:r>
              <a:rPr lang="zh-CN" altLang="en-US" sz="4800" dirty="0" smtClean="0">
                <a:sym typeface="+mn-ea"/>
              </a:rPr>
              <a:t>的事件及绑定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JQuery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框架的使用 </a:t>
            </a:r>
            <a:r>
              <a:rPr lang="zh-CN" altLang="en-US" sz="3200" dirty="0" smtClean="0"/>
              <a:t>第七</a:t>
            </a:r>
            <a:r>
              <a:rPr lang="zh-CN" altLang="en-US" sz="3200" dirty="0" smtClean="0"/>
              <a:t>课</a:t>
            </a:r>
            <a:endParaRPr lang="en-US" altLang="zh-CN" sz="3200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、鼠标点击事件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dirty="0" smtClean="0">
                <a:sym typeface="+mn-ea"/>
              </a:rPr>
              <a:t>mousedown</a:t>
            </a:r>
            <a:r>
              <a:rPr lang="en-US" dirty="0" smtClean="0">
                <a:sym typeface="+mn-ea"/>
              </a:rPr>
              <a:t>()</a:t>
            </a:r>
            <a:r>
              <a:rPr lang="zh-CN" dirty="0" smtClean="0">
                <a:sym typeface="+mn-ea"/>
              </a:rPr>
              <a:t>：</a:t>
            </a:r>
            <a:r>
              <a:rPr lang="zh-CN" sz="2800" dirty="0" smtClean="0">
                <a:sym typeface="+mn-ea"/>
              </a:rPr>
              <a:t>当</a:t>
            </a:r>
            <a:r>
              <a:rPr lang="zh-CN" sz="2800" u="sng" dirty="0" smtClean="0">
                <a:solidFill>
                  <a:srgbClr val="C00000"/>
                </a:solidFill>
                <a:sym typeface="+mn-ea"/>
              </a:rPr>
              <a:t>按下</a:t>
            </a:r>
            <a:r>
              <a:rPr lang="zh-CN" sz="2800" dirty="0" smtClean="0">
                <a:sym typeface="+mn-ea"/>
              </a:rPr>
              <a:t>鼠标按钮时</a:t>
            </a:r>
            <a:endParaRPr lang="zh-CN" sz="2800" dirty="0" smtClean="0"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dirty="0" smtClean="0">
                <a:sym typeface="+mn-ea"/>
              </a:rPr>
              <a:t>mouseup()</a:t>
            </a:r>
            <a:r>
              <a:rPr lang="zh-CN" dirty="0" smtClean="0">
                <a:sym typeface="+mn-ea"/>
              </a:rPr>
              <a:t>：</a:t>
            </a:r>
            <a:r>
              <a:rPr lang="zh-CN" sz="2800" dirty="0" smtClean="0">
                <a:sym typeface="+mn-ea"/>
              </a:rPr>
              <a:t>当</a:t>
            </a:r>
            <a:r>
              <a:rPr lang="zh-CN" sz="2800" dirty="0" smtClean="0">
                <a:sym typeface="+mn-ea"/>
              </a:rPr>
              <a:t>在元素上</a:t>
            </a:r>
            <a:r>
              <a:rPr lang="zh-CN" sz="2800" u="sng" dirty="0" smtClean="0">
                <a:solidFill>
                  <a:srgbClr val="C00000"/>
                </a:solidFill>
                <a:sym typeface="+mn-ea"/>
              </a:rPr>
              <a:t>松开</a:t>
            </a:r>
            <a:r>
              <a:rPr lang="zh-CN" sz="2800" dirty="0" smtClean="0">
                <a:sym typeface="+mn-ea"/>
              </a:rPr>
              <a:t>鼠标左键时</a:t>
            </a:r>
            <a:endParaRPr lang="zh-CN" sz="2800" dirty="0" smtClean="0"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sym typeface="+mn-ea"/>
              </a:rPr>
              <a:t>click()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sz="2800" dirty="0" smtClean="0">
                <a:sym typeface="+mn-ea"/>
              </a:rPr>
              <a:t>当</a:t>
            </a:r>
            <a:r>
              <a:rPr lang="zh-CN" altLang="en-US" sz="2800" u="sng" dirty="0" smtClean="0">
                <a:solidFill>
                  <a:srgbClr val="C00000"/>
                </a:solidFill>
                <a:sym typeface="+mn-ea"/>
              </a:rPr>
              <a:t>单击</a:t>
            </a:r>
            <a:r>
              <a:rPr lang="zh-CN" altLang="en-US" sz="2800" dirty="0" smtClean="0">
                <a:sym typeface="+mn-ea"/>
              </a:rPr>
              <a:t>元素时</a:t>
            </a:r>
            <a:endParaRPr lang="zh-CN" altLang="en-US" dirty="0" smtClean="0"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err="1" smtClean="0">
                <a:sym typeface="+mn-ea"/>
              </a:rPr>
              <a:t>dblclick</a:t>
            </a:r>
            <a:r>
              <a:rPr lang="en-US" dirty="0" smtClean="0">
                <a:sym typeface="+mn-ea"/>
              </a:rPr>
              <a:t>()</a:t>
            </a:r>
            <a:r>
              <a:rPr lang="zh-CN" dirty="0" smtClean="0">
                <a:sym typeface="+mn-ea"/>
              </a:rPr>
              <a:t>：</a:t>
            </a:r>
            <a:r>
              <a:rPr lang="zh-CN" sz="2800" dirty="0" smtClean="0">
                <a:sym typeface="+mn-ea"/>
              </a:rPr>
              <a:t>当</a:t>
            </a:r>
            <a:r>
              <a:rPr lang="zh-CN" sz="2800" u="sng" dirty="0" smtClean="0">
                <a:solidFill>
                  <a:srgbClr val="C00000"/>
                </a:solidFill>
                <a:sym typeface="+mn-ea"/>
              </a:rPr>
              <a:t>双击</a:t>
            </a:r>
            <a:r>
              <a:rPr lang="zh-CN" sz="2800" dirty="0" smtClean="0">
                <a:sym typeface="+mn-ea"/>
              </a:rPr>
              <a:t>元素时</a:t>
            </a:r>
            <a:endParaRPr lang="zh-CN" dirty="0" smtClean="0">
              <a:sym typeface="+mn-ea"/>
            </a:endParaRPr>
          </a:p>
          <a:p>
            <a:pPr marL="457200" lvl="1" indent="0">
              <a:buFont typeface="+mj-ea"/>
              <a:buNone/>
            </a:pPr>
            <a:r>
              <a:rPr lang="zh-CN" sz="2200" dirty="0" smtClean="0">
                <a:sym typeface="+mn-ea"/>
              </a:rPr>
              <a:t>   </a:t>
            </a: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1.3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>
                <a:sym typeface="+mn-ea"/>
              </a:rPr>
              <a:t>鼠标点击事件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1334135"/>
            <a:ext cx="6321425" cy="4421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、键盘按键</a:t>
            </a:r>
            <a:r>
              <a:rPr lang="zh-CN" altLang="en-US" dirty="0" smtClean="0"/>
              <a:t>事件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sym typeface="+mn-ea"/>
              </a:rPr>
              <a:t>key</a:t>
            </a:r>
            <a:r>
              <a:rPr dirty="0" smtClean="0">
                <a:sym typeface="+mn-ea"/>
              </a:rPr>
              <a:t>down</a:t>
            </a:r>
            <a:r>
              <a:rPr lang="en-US" dirty="0" smtClean="0">
                <a:sym typeface="+mn-ea"/>
              </a:rPr>
              <a:t>()</a:t>
            </a:r>
            <a:r>
              <a:rPr lang="zh-CN" dirty="0" smtClean="0">
                <a:sym typeface="+mn-ea"/>
              </a:rPr>
              <a:t>：</a:t>
            </a:r>
            <a:r>
              <a:rPr lang="zh-CN" sz="2800" dirty="0" smtClean="0">
                <a:sym typeface="+mn-ea"/>
              </a:rPr>
              <a:t>当</a:t>
            </a:r>
            <a:r>
              <a:rPr lang="zh-CN" sz="2800" u="sng" dirty="0" smtClean="0">
                <a:solidFill>
                  <a:srgbClr val="C00000"/>
                </a:solidFill>
                <a:sym typeface="+mn-ea"/>
              </a:rPr>
              <a:t>按下</a:t>
            </a:r>
            <a:r>
              <a:rPr lang="zh-CN" sz="2800" dirty="0" smtClean="0">
                <a:sym typeface="+mn-ea"/>
              </a:rPr>
              <a:t>鼠标按钮时</a:t>
            </a:r>
            <a:endParaRPr lang="zh-CN" sz="2800" dirty="0" smtClean="0"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sym typeface="+mn-ea"/>
              </a:rPr>
              <a:t>key</a:t>
            </a:r>
            <a:r>
              <a:rPr dirty="0" smtClean="0">
                <a:sym typeface="+mn-ea"/>
              </a:rPr>
              <a:t>up()</a:t>
            </a:r>
            <a:r>
              <a:rPr lang="zh-CN" dirty="0" smtClean="0">
                <a:sym typeface="+mn-ea"/>
              </a:rPr>
              <a:t>：</a:t>
            </a:r>
            <a:r>
              <a:rPr lang="zh-CN" sz="2800" dirty="0" smtClean="0">
                <a:sym typeface="+mn-ea"/>
              </a:rPr>
              <a:t>当</a:t>
            </a:r>
            <a:r>
              <a:rPr lang="zh-CN" sz="2800" dirty="0" smtClean="0">
                <a:sym typeface="+mn-ea"/>
              </a:rPr>
              <a:t>在元素上</a:t>
            </a:r>
            <a:r>
              <a:rPr lang="zh-CN" sz="2800" u="sng" dirty="0" smtClean="0">
                <a:solidFill>
                  <a:srgbClr val="C00000"/>
                </a:solidFill>
                <a:sym typeface="+mn-ea"/>
              </a:rPr>
              <a:t>松开</a:t>
            </a:r>
            <a:r>
              <a:rPr lang="zh-CN" sz="2800" dirty="0" smtClean="0">
                <a:sym typeface="+mn-ea"/>
              </a:rPr>
              <a:t>鼠标左键时</a:t>
            </a:r>
            <a:endParaRPr lang="zh-CN" sz="2800" dirty="0" smtClean="0"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keypress</a:t>
            </a:r>
            <a:r>
              <a:rPr lang="en-US" dirty="0" smtClean="0">
                <a:sym typeface="+mn-ea"/>
              </a:rPr>
              <a:t>()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sz="2800" dirty="0" smtClean="0">
                <a:sym typeface="+mn-ea"/>
              </a:rPr>
              <a:t>与keydown事件类似</a:t>
            </a:r>
            <a:r>
              <a:rPr lang="en-US" altLang="zh-CN" sz="2800" dirty="0" smtClean="0">
                <a:sym typeface="+mn-ea"/>
              </a:rPr>
              <a:t>,</a:t>
            </a:r>
            <a:r>
              <a:rPr lang="zh-CN" altLang="en-US" sz="2800" dirty="0" smtClean="0">
                <a:sym typeface="+mn-ea"/>
              </a:rPr>
              <a:t>发生在当前获得焦点的元素上。</a:t>
            </a:r>
            <a:endParaRPr lang="zh-CN" altLang="en-US" sz="2800" dirty="0" smtClean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2400" dirty="0" smtClean="0">
                <a:sym typeface="+mn-ea"/>
              </a:rPr>
              <a:t>keypress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对中文输入法支持不好，无法响应中文输入</a:t>
            </a:r>
            <a:r>
              <a:rPr lang="zh-CN" altLang="en-US" sz="2400" dirty="0" smtClean="0">
                <a:sym typeface="+mn-ea"/>
              </a:rPr>
              <a:t>；</a:t>
            </a:r>
            <a:r>
              <a:rPr lang="en-US" altLang="zh-CN" sz="2400" dirty="0" smtClean="0">
                <a:sym typeface="+mn-ea"/>
              </a:rPr>
              <a:t>无法响应系统功能键（如delete，backspace）</a:t>
            </a:r>
            <a:endParaRPr lang="en-US" altLang="zh-CN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、键盘按键的</a:t>
            </a:r>
            <a:r>
              <a:rPr lang="zh-CN" altLang="en-US" dirty="0" smtClean="0"/>
              <a:t>绑定事件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385" y="1317625"/>
            <a:ext cx="4900295" cy="477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、浏览器窗口</a:t>
            </a:r>
            <a:r>
              <a:rPr lang="zh-CN" altLang="en-US" dirty="0" smtClean="0"/>
              <a:t>事件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sym typeface="+mn-ea"/>
              </a:rPr>
              <a:t>resize()</a:t>
            </a:r>
            <a:r>
              <a:rPr lang="zh-CN" dirty="0" smtClean="0">
                <a:sym typeface="+mn-ea"/>
              </a:rPr>
              <a:t>：当</a:t>
            </a:r>
            <a:r>
              <a:rPr lang="zh-CN" sz="2800" dirty="0" smtClean="0">
                <a:sym typeface="+mn-ea"/>
              </a:rPr>
              <a:t>调整浏览器窗口的大小时</a:t>
            </a:r>
            <a:endParaRPr lang="zh-CN" sz="2800" dirty="0" smtClean="0"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dirty="0" smtClean="0">
                <a:sym typeface="+mn-ea"/>
              </a:rPr>
              <a:t>scroll</a:t>
            </a:r>
            <a:r>
              <a:rPr dirty="0" smtClean="0">
                <a:sym typeface="+mn-ea"/>
              </a:rPr>
              <a:t>()</a:t>
            </a:r>
            <a:r>
              <a:rPr lang="zh-CN" dirty="0" smtClean="0">
                <a:sym typeface="+mn-ea"/>
              </a:rPr>
              <a:t>：</a:t>
            </a:r>
            <a:r>
              <a:rPr lang="zh-CN" sz="2800" dirty="0" smtClean="0">
                <a:sym typeface="+mn-ea"/>
              </a:rPr>
              <a:t>当用户滚动浏览器窗口时</a:t>
            </a:r>
            <a:r>
              <a:rPr lang="zh-CN" sz="2200" dirty="0" smtClean="0">
                <a:sym typeface="+mn-ea"/>
              </a:rPr>
              <a:t> </a:t>
            </a:r>
            <a:endParaRPr lang="zh-CN" sz="2200" dirty="0" smtClean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2200" dirty="0" smtClean="0">
                <a:sym typeface="+mn-ea"/>
              </a:rPr>
              <a:t>	scroll</a:t>
            </a:r>
            <a:r>
              <a:rPr lang="zh-CN" sz="2200" dirty="0" smtClean="0">
                <a:sym typeface="+mn-ea"/>
              </a:rPr>
              <a:t>适用：所有可滚动的元素</a:t>
            </a:r>
            <a:r>
              <a:rPr lang="en-US" altLang="zh-CN" sz="2200" dirty="0" smtClean="0">
                <a:sym typeface="+mn-ea"/>
              </a:rPr>
              <a:t>+</a:t>
            </a:r>
            <a:r>
              <a:rPr lang="zh-CN" sz="2200" dirty="0" smtClean="0">
                <a:sym typeface="+mn-ea"/>
              </a:rPr>
              <a:t> window对象</a:t>
            </a:r>
            <a:r>
              <a:rPr lang="en-US" altLang="zh-CN" sz="2200" dirty="0" smtClean="0">
                <a:sym typeface="+mn-ea"/>
              </a:rPr>
              <a:t>(</a:t>
            </a:r>
            <a:r>
              <a:rPr lang="zh-CN" sz="2200" dirty="0" smtClean="0">
                <a:sym typeface="+mn-ea"/>
              </a:rPr>
              <a:t>浏览器窗口</a:t>
            </a:r>
            <a:r>
              <a:rPr lang="en-US" altLang="zh-CN" sz="2200" dirty="0" smtClean="0">
                <a:sym typeface="+mn-ea"/>
              </a:rPr>
              <a:t>)</a:t>
            </a:r>
            <a:r>
              <a:rPr lang="zh-CN" sz="2200" dirty="0" smtClean="0">
                <a:sym typeface="+mn-ea"/>
              </a:rPr>
              <a:t>  </a:t>
            </a: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、浏览器窗口</a:t>
            </a:r>
            <a:r>
              <a:rPr lang="zh-CN" altLang="en-US" dirty="0" smtClean="0"/>
              <a:t>事件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995" y="1473835"/>
            <a:ext cx="413004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事件对象</a:t>
            </a:r>
            <a:r>
              <a:rPr lang="en-US" altLang="zh-CN" dirty="0" smtClean="0">
                <a:sym typeface="+mn-ea"/>
              </a:rPr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err="1" smtClean="0">
                <a:sym typeface="+mn-ea"/>
              </a:rPr>
              <a:t>event.target</a:t>
            </a:r>
            <a:r>
              <a:rPr lang="en-US" altLang="zh-CN" sz="2800" dirty="0" smtClean="0">
                <a:sym typeface="+mn-ea"/>
              </a:rPr>
              <a:t>  </a:t>
            </a:r>
            <a:r>
              <a:rPr lang="zh-CN" altLang="en-US" sz="2800" dirty="0" smtClean="0">
                <a:sym typeface="+mn-ea"/>
              </a:rPr>
              <a:t>返回哪个 </a:t>
            </a:r>
            <a:r>
              <a:rPr lang="en-US" altLang="zh-CN" sz="2800" dirty="0" smtClean="0">
                <a:sym typeface="+mn-ea"/>
              </a:rPr>
              <a:t>DOM </a:t>
            </a:r>
            <a:r>
              <a:rPr lang="zh-CN" altLang="en-US" sz="2800" dirty="0" smtClean="0">
                <a:sym typeface="+mn-ea"/>
              </a:rPr>
              <a:t>元素触发事件</a:t>
            </a:r>
            <a:endParaRPr lang="zh-CN" altLang="en-US" sz="2800" dirty="0" smtClean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err="1" smtClean="0">
                <a:sym typeface="+mn-ea"/>
              </a:rPr>
              <a:t>event.type</a:t>
            </a:r>
            <a:r>
              <a:rPr lang="en-US" altLang="zh-CN" sz="2800" dirty="0" smtClean="0">
                <a:sym typeface="+mn-ea"/>
              </a:rPr>
              <a:t>  </a:t>
            </a:r>
            <a:r>
              <a:rPr lang="zh-CN" altLang="en-US" sz="2800" dirty="0" smtClean="0">
                <a:sym typeface="+mn-ea"/>
              </a:rPr>
              <a:t>返回哪种事件类型被触发</a:t>
            </a:r>
            <a:endParaRPr lang="zh-CN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event.stopPropagation()  阻止事件冒泡</a:t>
            </a:r>
            <a:endParaRPr lang="zh-CN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err="1" smtClean="0"/>
              <a:t>event.which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返回指定事件上哪个键盘键或鼠标按钮被按下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二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事件对象</a:t>
            </a:r>
            <a:r>
              <a:rPr lang="en-US" altLang="zh-CN" dirty="0" smtClean="0">
                <a:sym typeface="+mn-ea"/>
              </a:rPr>
              <a:t>event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1040" y="1118235"/>
            <a:ext cx="4107180" cy="2921635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495550"/>
            <a:ext cx="4513580" cy="3423920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三、绑定事件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sz="3000" dirty="0" err="1" smtClean="0"/>
              <a:t>jQuery</a:t>
            </a:r>
            <a:r>
              <a:rPr lang="zh-CN" altLang="en-US" sz="3000" dirty="0" smtClean="0"/>
              <a:t>操作</a:t>
            </a:r>
            <a:r>
              <a:rPr lang="en-US" sz="3000" dirty="0" smtClean="0"/>
              <a:t>DOM</a:t>
            </a:r>
            <a:r>
              <a:rPr lang="zh-CN" altLang="en-US" sz="3000" dirty="0" smtClean="0"/>
              <a:t>元素的绑定事件的</a:t>
            </a:r>
            <a:r>
              <a:rPr lang="en-US" altLang="zh-CN" sz="3000" dirty="0" smtClean="0"/>
              <a:t>4</a:t>
            </a:r>
            <a:r>
              <a:rPr lang="zh-CN" altLang="en-US" sz="3000" dirty="0" smtClean="0"/>
              <a:t>种方式：</a:t>
            </a:r>
            <a:endParaRPr lang="zh-CN" altLang="en-US" dirty="0" smtClean="0"/>
          </a:p>
          <a:p>
            <a:pPr latinLnBrk="1"/>
            <a:r>
              <a:rPr lang="zh-CN" altLang="en-US" sz="2400" dirty="0" err="1" smtClean="0"/>
              <a:t>监听事件：</a:t>
            </a:r>
            <a:r>
              <a:rPr lang="en-US" sz="2400" strike="sngStrike" dirty="0" err="1" smtClean="0">
                <a:solidFill>
                  <a:schemeClr val="tx1"/>
                </a:solidFill>
                <a:uFillTx/>
              </a:rPr>
              <a:t>live、delegate、</a:t>
            </a:r>
            <a:r>
              <a:rPr lang="en-US" sz="2400" dirty="0" err="1" smtClean="0">
                <a:sym typeface="+mn-ea"/>
              </a:rPr>
              <a:t>  </a:t>
            </a:r>
            <a:r>
              <a:rPr lang="en-US" sz="2400" dirty="0" err="1" smtClean="0">
                <a:sym typeface="+mn-ea"/>
              </a:rPr>
              <a:t>bind、</a:t>
            </a:r>
            <a:r>
              <a:rPr lang="en-US" sz="2400" b="1" dirty="0" err="1" smtClean="0">
                <a:solidFill>
                  <a:srgbClr val="FF0000"/>
                </a:solidFill>
              </a:rPr>
              <a:t>on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atinLnBrk="1"/>
            <a:r>
              <a:rPr lang="zh-CN" altLang="en-US" sz="2400" dirty="0" smtClean="0"/>
              <a:t>解除监听：</a:t>
            </a:r>
            <a:r>
              <a:rPr lang="en-US" sz="2400" strike="sngStrike" dirty="0" err="1" smtClean="0">
                <a:uFillTx/>
              </a:rPr>
              <a:t>die、undelegate、</a:t>
            </a:r>
            <a:r>
              <a:rPr lang="en-US" sz="2400" dirty="0" err="1" smtClean="0">
                <a:sym typeface="+mn-ea"/>
              </a:rPr>
              <a:t>  </a:t>
            </a:r>
            <a:r>
              <a:rPr lang="en-US" sz="2400" dirty="0" err="1" smtClean="0">
                <a:sym typeface="+mn-ea"/>
              </a:rPr>
              <a:t>unbind、</a:t>
            </a:r>
            <a:r>
              <a:rPr lang="en-US" sz="2400" b="1" dirty="0" err="1" smtClean="0">
                <a:solidFill>
                  <a:srgbClr val="FF0000"/>
                </a:solidFill>
              </a:rPr>
              <a:t>off</a:t>
            </a:r>
            <a:endParaRPr lang="en-US" sz="2400" b="1" dirty="0" err="1" smtClean="0">
              <a:solidFill>
                <a:srgbClr val="FF0000"/>
              </a:solidFill>
            </a:endParaRPr>
          </a:p>
          <a:p>
            <a:pPr latinLnBrk="1"/>
            <a:endParaRPr lang="en-US" sz="2400" b="1" dirty="0" err="1" smtClean="0">
              <a:solidFill>
                <a:srgbClr val="FF0000"/>
              </a:solidFill>
            </a:endParaRPr>
          </a:p>
          <a:p>
            <a:pPr latinLnBrk="1"/>
            <a:r>
              <a:rPr lang="en-US" altLang="zh-CN" sz="2200" dirty="0" smtClean="0">
                <a:solidFill>
                  <a:srgbClr val="C00000"/>
                </a:solidFill>
                <a:sym typeface="+mn-ea"/>
              </a:rPr>
              <a:t>bind()</a:t>
            </a: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en-US" altLang="zh-CN" sz="2200" dirty="0" smtClean="0">
                <a:solidFill>
                  <a:srgbClr val="C00000"/>
                </a:solidFill>
              </a:rPr>
              <a:t>jQuery3.0版本之前常用</a:t>
            </a:r>
            <a:r>
              <a:rPr lang="zh-CN" altLang="en-US" sz="2200" dirty="0" smtClean="0">
                <a:solidFill>
                  <a:srgbClr val="C00000"/>
                </a:solidFill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</a:rPr>
              <a:t>只对当前页面元素有效;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latinLnBrk="1"/>
            <a:r>
              <a:rPr lang="zh-CN" altLang="en-US" sz="2200" dirty="0" smtClean="0">
                <a:solidFill>
                  <a:srgbClr val="C00000"/>
                </a:solidFill>
              </a:rPr>
              <a:t>推荐使用</a:t>
            </a:r>
            <a:r>
              <a:rPr lang="en-US" altLang="zh-CN" sz="2200" dirty="0" smtClean="0">
                <a:solidFill>
                  <a:srgbClr val="C00000"/>
                </a:solidFill>
              </a:rPr>
              <a:t>on()</a:t>
            </a:r>
            <a:r>
              <a:rPr lang="zh-CN" altLang="en-US" sz="2200" dirty="0" smtClean="0">
                <a:solidFill>
                  <a:srgbClr val="C00000"/>
                </a:solidFill>
              </a:rPr>
              <a:t>和</a:t>
            </a:r>
            <a:r>
              <a:rPr lang="en-US" altLang="zh-CN" sz="2200" dirty="0" smtClean="0">
                <a:solidFill>
                  <a:srgbClr val="C00000"/>
                </a:solidFill>
              </a:rPr>
              <a:t>off()</a:t>
            </a:r>
            <a:r>
              <a:rPr lang="zh-CN" altLang="en-US" sz="2200" dirty="0" smtClean="0">
                <a:solidFill>
                  <a:srgbClr val="C00000"/>
                </a:solidFill>
              </a:rPr>
              <a:t>绑定元素；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latinLnBrk="1"/>
            <a:r>
              <a:rPr lang="en-US" altLang="zh-CN" sz="2200" dirty="0" smtClean="0">
                <a:solidFill>
                  <a:srgbClr val="C00000"/>
                </a:solidFill>
              </a:rPr>
              <a:t>如需添加只运行一次的事件然后移除，</a:t>
            </a:r>
            <a:r>
              <a:rPr lang="zh-CN" altLang="en-US" sz="2200" dirty="0" smtClean="0">
                <a:solidFill>
                  <a:srgbClr val="C00000"/>
                </a:solidFill>
              </a:rPr>
              <a:t>可</a:t>
            </a:r>
            <a:r>
              <a:rPr lang="en-US" altLang="zh-CN" sz="2200" dirty="0" smtClean="0">
                <a:solidFill>
                  <a:srgbClr val="C00000"/>
                </a:solidFill>
              </a:rPr>
              <a:t>使用 one()方法。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latinLnBrk="1"/>
            <a:endParaRPr lang="en-US" altLang="zh-CN" sz="22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 bind( 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0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$(selector).bind(</a:t>
            </a:r>
            <a:r>
              <a:rPr lang="en-US" altLang="zh-CN" sz="4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event, data, function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4000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 smtClean="0">
                <a:sym typeface="+mn-ea"/>
              </a:rPr>
              <a:t>bind()</a:t>
            </a:r>
            <a:r>
              <a:rPr lang="zh-CN" altLang="en-US" sz="2800" dirty="0" smtClean="0">
                <a:sym typeface="+mn-ea"/>
              </a:rPr>
              <a:t>是最直接的、存在最久的绑定方法。</a:t>
            </a:r>
            <a:endParaRPr lang="zh-CN" altLang="en-US" sz="2800" dirty="0" smtClean="0">
              <a:sym typeface="+mn-ea"/>
            </a:endParaRPr>
          </a:p>
          <a:p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600" dirty="0" smtClean="0"/>
              <a:t>event</a:t>
            </a:r>
            <a:r>
              <a:rPr lang="zh-CN" altLang="en-US" sz="2600" dirty="0" smtClean="0"/>
              <a:t>：必选，</a:t>
            </a:r>
            <a:r>
              <a:rPr lang="zh-CN" altLang="en-US" sz="2600" dirty="0" smtClean="0">
                <a:sym typeface="+mn-ea"/>
              </a:rPr>
              <a:t>事件，</a:t>
            </a:r>
            <a:r>
              <a:rPr lang="zh-CN" altLang="en-US" sz="2600" dirty="0" smtClean="0"/>
              <a:t>可绑定</a:t>
            </a:r>
            <a:r>
              <a:rPr lang="zh-CN" altLang="en-US" sz="2600" dirty="0" smtClean="0"/>
              <a:t>一个或多个事件；　　</a:t>
            </a:r>
            <a:endParaRPr lang="en-US" altLang="zh-CN" sz="2600" dirty="0" smtClean="0"/>
          </a:p>
          <a:p>
            <a:r>
              <a:rPr lang="en-US" altLang="zh-CN" sz="2600" dirty="0" smtClean="0"/>
              <a:t>data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ym typeface="+mn-ea"/>
              </a:rPr>
              <a:t>可选，像函数传递数据</a:t>
            </a:r>
            <a:r>
              <a:rPr lang="zh-CN" altLang="en-US" sz="2600" dirty="0" smtClean="0"/>
              <a:t>；　　</a:t>
            </a:r>
            <a:endParaRPr lang="en-US" altLang="zh-CN" sz="2600" dirty="0" smtClean="0"/>
          </a:p>
          <a:p>
            <a:r>
              <a:rPr lang="en-US" altLang="zh-CN" sz="2600" dirty="0" smtClean="0"/>
              <a:t>fn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ym typeface="+mn-ea"/>
              </a:rPr>
              <a:t>必选，</a:t>
            </a:r>
            <a:r>
              <a:rPr lang="zh-CN" altLang="en-US" sz="2600" dirty="0" smtClean="0"/>
              <a:t>绑定事件发生时执行的函数。</a:t>
            </a:r>
            <a:endParaRPr lang="zh-CN" altLang="en-US" sz="2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、正则表达式的字符集有哪些？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、正则表达式量词有哪些？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、使用正则表达式的方法有哪些？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、表单验证使用了哪些绑定事件？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3.1.1  </a:t>
            </a:r>
            <a:r>
              <a:rPr lang="en-US" altLang="zh-CN" dirty="0" smtClean="0"/>
              <a:t>bind( )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优缺点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00726"/>
          </a:xfrm>
        </p:spPr>
        <p:txBody>
          <a:bodyPr/>
          <a:lstStyle/>
          <a:p>
            <a:endParaRPr lang="zh-CN" altLang="en-US" sz="2000" dirty="0" smtClean="0"/>
          </a:p>
          <a:p>
            <a:r>
              <a:rPr lang="zh-CN" altLang="en-US" sz="2000" dirty="0" smtClean="0"/>
              <a:t>优点：这个方法提供了一种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在不同浏览器中对事件处理的兼容性解决方案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缺点：它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会绑定事件到所有的目标元素上，有一个绑一个</a:t>
            </a:r>
            <a:r>
              <a:rPr lang="zh-CN" altLang="en-US" sz="2000" dirty="0" smtClean="0"/>
              <a:t>，在页面上的元素不会动态添但如果列表中动态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增加一个“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li</a:t>
            </a:r>
            <a:r>
              <a:rPr lang="en-US" altLang="zh-CN" sz="2000" dirty="0" smtClean="0">
                <a:solidFill>
                  <a:srgbClr val="FF0000"/>
                </a:solidFill>
              </a:rPr>
              <a:t>5”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点击它是没有反应的</a:t>
            </a:r>
            <a:r>
              <a:rPr lang="zh-CN" altLang="en-US" sz="2000" dirty="0" smtClean="0"/>
              <a:t>，必须再</a:t>
            </a:r>
            <a:r>
              <a:rPr lang="en-US" altLang="zh-CN" sz="2000" dirty="0" smtClean="0"/>
              <a:t>bind</a:t>
            </a:r>
            <a:r>
              <a:rPr lang="zh-CN" altLang="en-US" sz="2000" dirty="0" smtClean="0"/>
              <a:t>一次才行。也就是说，它不会绑定到在它执行完后动态添加的那些元素上。</a:t>
            </a:r>
            <a:endParaRPr lang="zh-CN" altLang="en-US" sz="2000" dirty="0" smtClean="0"/>
          </a:p>
          <a:p>
            <a:r>
              <a:rPr lang="zh-CN" altLang="en-US" sz="2000" dirty="0" smtClean="0"/>
              <a:t>当元素很多时，会出现效率问题。当页面加载完的时候，你才可以进行</a:t>
            </a:r>
            <a:r>
              <a:rPr lang="en-US" altLang="zh-CN" sz="2000" dirty="0" smtClean="0"/>
              <a:t>bind()</a:t>
            </a:r>
            <a:r>
              <a:rPr lang="zh-CN" altLang="en-US" sz="2000" dirty="0" smtClean="0"/>
              <a:t>，所以可能产生效率问题。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2655"/>
            <a:ext cx="8229600" cy="5630545"/>
          </a:xfrm>
        </p:spPr>
        <p:txBody>
          <a:bodyPr>
            <a:noAutofit/>
          </a:bodyPr>
          <a:lstStyle/>
          <a:p>
            <a:pPr marL="0" algn="l" fontAlgn="auto">
              <a:spcBef>
                <a:spcPts val="0"/>
              </a:spcBef>
              <a:buClrTx/>
              <a:buSzTx/>
              <a:buNone/>
            </a:pPr>
            <a:r>
              <a:rPr lang="zh-CN" altLang="en-US" sz="2400" dirty="0" smtClean="0"/>
              <a:t>单事件处理：</a:t>
            </a:r>
            <a:r>
              <a:rPr lang="en-US" altLang="zh-CN" sz="2400" dirty="0" smtClean="0">
                <a:solidFill>
                  <a:srgbClr val="FF0000"/>
                </a:solidFill>
              </a:rPr>
              <a:t>on()</a:t>
            </a:r>
            <a:r>
              <a:rPr lang="zh-CN" altLang="en-US" sz="2400" dirty="0" smtClean="0">
                <a:solidFill>
                  <a:srgbClr val="FF0000"/>
                </a:solidFill>
              </a:rPr>
              <a:t>同理</a:t>
            </a:r>
            <a:endParaRPr lang="zh-CN" altLang="en-US" sz="2400" dirty="0" smtClean="0"/>
          </a:p>
          <a:p>
            <a:pPr marL="457200" lvl="1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 smtClean="0"/>
              <a:t>例如</a:t>
            </a:r>
            <a:r>
              <a:rPr lang="zh-CN" altLang="en-US" sz="2000" i="1" dirty="0" smtClean="0"/>
              <a:t> 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$(selector).bind(" click", data, function)</a:t>
            </a:r>
            <a:endParaRPr lang="zh-CN" alt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algn="l" fontAlgn="auto">
              <a:spcBef>
                <a:spcPts val="0"/>
              </a:spcBef>
              <a:buClrTx/>
              <a:buSzTx/>
              <a:buNone/>
            </a:pPr>
            <a:r>
              <a:rPr lang="zh-CN" altLang="en-US" sz="2400" dirty="0" smtClean="0"/>
              <a:t>多事件处理：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on()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同理</a:t>
            </a:r>
            <a:endParaRPr lang="zh-CN" altLang="en-US" sz="2400" dirty="0" smtClean="0"/>
          </a:p>
          <a:p>
            <a:pPr indent="0" fontAlgn="auto">
              <a:spcBef>
                <a:spcPts val="0"/>
              </a:spcBef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利用空格分隔多事件：</a:t>
            </a:r>
            <a:endParaRPr lang="zh-CN" altLang="en-US" sz="2000" dirty="0" smtClean="0"/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1800" dirty="0" smtClean="0"/>
              <a:t> </a:t>
            </a:r>
            <a:r>
              <a:rPr lang="zh-CN" altLang="en-US" sz="2000" dirty="0" smtClean="0"/>
              <a:t> 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$(selector).bind("  click  dbclick  mouseover", data, function)</a:t>
            </a:r>
            <a:endParaRPr lang="zh-CN" alt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spcBef>
                <a:spcPts val="0"/>
              </a:spcBef>
              <a:buNone/>
            </a:pPr>
            <a:r>
              <a:rPr lang="en-US" sz="2000" dirty="0" smtClean="0"/>
              <a:t>2.</a:t>
            </a:r>
            <a:r>
              <a:rPr lang="zh-CN" altLang="en-US" sz="2000" dirty="0" smtClean="0"/>
              <a:t>利用大括号灵活定义多事件：</a:t>
            </a:r>
            <a:endParaRPr lang="zh-CN" altLang="en-US" sz="2000" dirty="0" smtClean="0"/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1800" dirty="0" smtClean="0"/>
              <a:t>  $(selector).bind({</a:t>
            </a:r>
            <a:endParaRPr lang="zh-CN" altLang="en-US" sz="1800" dirty="0" smtClean="0"/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1800" dirty="0" smtClean="0"/>
              <a:t>       event1:function, </a:t>
            </a:r>
            <a:endParaRPr lang="zh-CN" altLang="en-US" sz="1800" dirty="0" smtClean="0"/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1800" dirty="0" smtClean="0"/>
              <a:t>       event2:function,  </a:t>
            </a:r>
            <a:endParaRPr lang="zh-CN" altLang="en-US" sz="1800" dirty="0" smtClean="0"/>
          </a:p>
          <a:p>
            <a:pPr marL="0" lvl="1" indent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1800" dirty="0" smtClean="0">
                <a:sym typeface="+mn-ea"/>
              </a:rPr>
              <a:t>       })</a:t>
            </a:r>
            <a:endParaRPr lang="zh-CN" altLang="en-US" sz="1800" dirty="0" smtClean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1800" dirty="0" smtClean="0">
                <a:sym typeface="+mn-ea"/>
              </a:rPr>
              <a:t>空格相隔方式：绑定较为死板，不能给事件单独绑定函数</a:t>
            </a:r>
            <a:r>
              <a:rPr lang="en-US" altLang="zh-CN" sz="1800" dirty="0" smtClean="0">
                <a:sym typeface="+mn-ea"/>
              </a:rPr>
              <a:t>,</a:t>
            </a:r>
            <a:r>
              <a:rPr lang="zh-CN" altLang="en-US" sz="1800" dirty="0" smtClean="0">
                <a:sym typeface="+mn-ea"/>
              </a:rPr>
              <a:t>适合处理</a:t>
            </a:r>
            <a:r>
              <a:rPr lang="zh-CN" altLang="en-US" sz="1800" b="1" dirty="0" smtClean="0">
                <a:sym typeface="+mn-ea"/>
              </a:rPr>
              <a:t>多个事件调用同一函数的情况；</a:t>
            </a:r>
            <a:endParaRPr lang="zh-CN" altLang="en-US" sz="1800" dirty="0" smtClean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1800" smtClean="0">
                <a:sym typeface="+mn-ea"/>
              </a:rPr>
              <a:t>大括号</a:t>
            </a:r>
            <a:r>
              <a:rPr lang="zh-CN" altLang="en-US" sz="1800" dirty="0" smtClean="0">
                <a:sym typeface="+mn-ea"/>
              </a:rPr>
              <a:t>替代方式：绑定较为灵活，可以</a:t>
            </a:r>
            <a:r>
              <a:rPr lang="zh-CN" altLang="en-US" sz="1800" b="1" dirty="0" smtClean="0">
                <a:sym typeface="+mn-ea"/>
              </a:rPr>
              <a:t>给事件单独绑定函数。</a:t>
            </a:r>
            <a:r>
              <a:rPr lang="zh-CN" altLang="en-US" sz="1800" b="1" smtClean="0"/>
              <a:t>　</a:t>
            </a:r>
            <a:endParaRPr lang="zh-CN" altLang="en-US" sz="1800" b="1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3.1.2  bind()</a:t>
            </a:r>
            <a:r>
              <a:rPr lang="zh-CN" altLang="en-US" dirty="0" smtClean="0"/>
              <a:t>多事件绑定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3.1.2  bind()</a:t>
            </a:r>
            <a:r>
              <a:rPr lang="zh-CN" altLang="en-US" dirty="0" smtClean="0"/>
              <a:t>取消</a:t>
            </a:r>
            <a:r>
              <a:rPr lang="zh-CN" altLang="en-US" dirty="0" smtClean="0"/>
              <a:t>绑定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2394585"/>
            <a:ext cx="7247255" cy="1905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780" y="1068070"/>
            <a:ext cx="8651875" cy="538543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$(selector).on(event, childSelector, data, function)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优点：提供了一种统一绑定事件的方法。</a:t>
            </a:r>
            <a:endParaRPr lang="zh-CN" altLang="en-US" sz="2400" dirty="0" smtClean="0"/>
          </a:p>
          <a:p>
            <a:endParaRPr lang="zh-CN" altLang="en-US" sz="2000" dirty="0" smtClean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dirty="0" smtClean="0">
                <a:sym typeface="+mn-ea"/>
              </a:rPr>
              <a:t>event</a:t>
            </a:r>
            <a:r>
              <a:rPr lang="zh-CN" altLang="en-US" sz="2000" dirty="0" smtClean="0">
                <a:sym typeface="+mn-ea"/>
              </a:rPr>
              <a:t>：必选，</a:t>
            </a:r>
            <a:r>
              <a:rPr lang="zh-CN" altLang="en-US" sz="2000" dirty="0" smtClean="0">
                <a:sym typeface="+mn-ea"/>
              </a:rPr>
              <a:t>事件，</a:t>
            </a:r>
            <a:r>
              <a:rPr lang="zh-CN" altLang="en-US" sz="2000" dirty="0" smtClean="0">
                <a:sym typeface="+mn-ea"/>
              </a:rPr>
              <a:t>可绑定一个或多个事件；　</a:t>
            </a:r>
            <a:endParaRPr lang="zh-CN" altLang="en-US" sz="20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childSelector</a:t>
            </a:r>
            <a:r>
              <a:rPr lang="zh-CN" altLang="en-US" sz="2000" dirty="0" smtClean="0">
                <a:sym typeface="+mn-ea"/>
              </a:rPr>
              <a:t>：可选，规定只能添加到指定子元素上的事件</a:t>
            </a:r>
            <a:endParaRPr lang="zh-CN" altLang="en-US" sz="20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data</a:t>
            </a:r>
            <a:r>
              <a:rPr lang="zh-CN" altLang="en-US" sz="2000" dirty="0" smtClean="0">
                <a:sym typeface="+mn-ea"/>
              </a:rPr>
              <a:t>：可选，向</a:t>
            </a:r>
            <a:r>
              <a:rPr lang="zh-CN" altLang="en-US" sz="2000" dirty="0" smtClean="0">
                <a:sym typeface="+mn-ea"/>
              </a:rPr>
              <a:t>函数传递数据</a:t>
            </a:r>
            <a:r>
              <a:rPr lang="zh-CN" altLang="en-US" sz="2000" dirty="0" smtClean="0">
                <a:sym typeface="+mn-ea"/>
              </a:rPr>
              <a:t>　　</a:t>
            </a:r>
            <a:endParaRPr lang="en-US" altLang="zh-CN" sz="2000" dirty="0" smtClean="0"/>
          </a:p>
          <a:p>
            <a:r>
              <a:rPr lang="en-US" altLang="zh-CN" sz="2000" dirty="0" smtClean="0">
                <a:sym typeface="+mn-ea"/>
              </a:rPr>
              <a:t>fn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zh-CN" altLang="en-US" sz="2000" dirty="0" smtClean="0">
                <a:sym typeface="+mn-ea"/>
              </a:rPr>
              <a:t>必选，</a:t>
            </a:r>
            <a:r>
              <a:rPr lang="zh-CN" altLang="en-US" sz="2000" dirty="0" smtClean="0">
                <a:sym typeface="+mn-ea"/>
              </a:rPr>
              <a:t>绑定事件发生时执行的函数。</a:t>
            </a:r>
            <a:endParaRPr lang="zh-CN" alt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其实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bind()/live()/delegate()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都是通过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.on()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来实现的。 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20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 </a:t>
            </a:r>
            <a:r>
              <a:rPr lang="en-US" altLang="zh-CN" dirty="0" smtClean="0"/>
              <a:t>on( )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2655"/>
            <a:ext cx="8229600" cy="5630545"/>
          </a:xfrm>
        </p:spPr>
        <p:txBody>
          <a:bodyPr>
            <a:noAutofit/>
          </a:bodyPr>
          <a:lstStyle/>
          <a:p>
            <a:pPr marL="0" algn="l" fontAlgn="auto">
              <a:spcBef>
                <a:spcPts val="0"/>
              </a:spcBef>
              <a:buClrTx/>
              <a:buSzTx/>
              <a:buNone/>
            </a:pPr>
            <a:r>
              <a:rPr lang="zh-CN" altLang="en-US" sz="2400" dirty="0" smtClean="0"/>
              <a:t>单事件处理：</a:t>
            </a:r>
            <a:r>
              <a:rPr lang="en-US" altLang="zh-CN" sz="2400" dirty="0" smtClean="0">
                <a:solidFill>
                  <a:srgbClr val="FF0000"/>
                </a:solidFill>
              </a:rPr>
              <a:t>bind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</a:rPr>
              <a:t>同理</a:t>
            </a:r>
            <a:endParaRPr lang="zh-CN" altLang="en-US" sz="2400" dirty="0" smtClean="0"/>
          </a:p>
          <a:p>
            <a:pPr marL="457200" lvl="1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 smtClean="0"/>
              <a:t>例如</a:t>
            </a:r>
            <a:r>
              <a:rPr lang="zh-CN" altLang="en-US" sz="2000" i="1" dirty="0" smtClean="0"/>
              <a:t> 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$(selector).bind(" click", data, function)</a:t>
            </a:r>
            <a:endParaRPr lang="zh-CN" alt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algn="l" fontAlgn="auto">
              <a:spcBef>
                <a:spcPts val="0"/>
              </a:spcBef>
              <a:buClrTx/>
              <a:buSzTx/>
              <a:buNone/>
            </a:pPr>
            <a:r>
              <a:rPr lang="zh-CN" altLang="en-US" sz="2400" dirty="0" smtClean="0"/>
              <a:t>多事件处理：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bind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同理</a:t>
            </a:r>
            <a:endParaRPr lang="zh-CN" altLang="en-US" sz="2400" dirty="0" smtClean="0"/>
          </a:p>
          <a:p>
            <a:pPr indent="0" fontAlgn="auto">
              <a:spcBef>
                <a:spcPts val="0"/>
              </a:spcBef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利用空格分隔多事件：</a:t>
            </a:r>
            <a:endParaRPr lang="zh-CN" altLang="en-US" sz="2000" dirty="0" smtClean="0"/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1800" dirty="0" smtClean="0"/>
              <a:t> </a:t>
            </a:r>
            <a:r>
              <a:rPr lang="zh-CN" altLang="en-US" sz="2000" dirty="0" smtClean="0"/>
              <a:t> 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$(selector).bind("  click  dbclick  mouseover", data, function)</a:t>
            </a:r>
            <a:endParaRPr lang="zh-CN" alt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spcBef>
                <a:spcPts val="0"/>
              </a:spcBef>
              <a:buNone/>
            </a:pPr>
            <a:r>
              <a:rPr lang="en-US" sz="2000" dirty="0" smtClean="0"/>
              <a:t>2.</a:t>
            </a:r>
            <a:r>
              <a:rPr lang="zh-CN" altLang="en-US" sz="2000" dirty="0" smtClean="0"/>
              <a:t>利用大括号灵活定义多事件：</a:t>
            </a:r>
            <a:endParaRPr lang="zh-CN" altLang="en-US" sz="2000" dirty="0" smtClean="0"/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1800" dirty="0" smtClean="0"/>
              <a:t>  $(selector).bind({</a:t>
            </a:r>
            <a:endParaRPr lang="zh-CN" altLang="en-US" sz="1800" dirty="0" smtClean="0"/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1800" dirty="0" smtClean="0"/>
              <a:t>       event1:function, </a:t>
            </a:r>
            <a:endParaRPr lang="zh-CN" altLang="en-US" sz="1800" dirty="0" smtClean="0"/>
          </a:p>
          <a:p>
            <a:pPr marL="457200" lvl="1" indent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1800" dirty="0" smtClean="0"/>
              <a:t>       event2:function,  </a:t>
            </a:r>
            <a:endParaRPr lang="zh-CN" altLang="en-US" sz="1800" dirty="0" smtClean="0"/>
          </a:p>
          <a:p>
            <a:pPr marL="0" lvl="1" indent="0" algn="l" fontAlgn="auto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1800" dirty="0" smtClean="0">
                <a:sym typeface="+mn-ea"/>
              </a:rPr>
              <a:t>       })</a:t>
            </a:r>
            <a:endParaRPr lang="zh-CN" altLang="en-US" sz="1800" dirty="0" smtClean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1800" dirty="0" smtClean="0">
                <a:sym typeface="+mn-ea"/>
              </a:rPr>
              <a:t>空格相隔方式：绑定较为死板，不能给事件单独绑定函数</a:t>
            </a:r>
            <a:r>
              <a:rPr lang="en-US" altLang="zh-CN" sz="1800" dirty="0" smtClean="0">
                <a:sym typeface="+mn-ea"/>
              </a:rPr>
              <a:t>,</a:t>
            </a:r>
            <a:r>
              <a:rPr lang="zh-CN" altLang="en-US" sz="1800" dirty="0" smtClean="0">
                <a:sym typeface="+mn-ea"/>
              </a:rPr>
              <a:t>适合处理</a:t>
            </a:r>
            <a:r>
              <a:rPr lang="zh-CN" altLang="en-US" sz="1800" b="1" dirty="0" smtClean="0">
                <a:sym typeface="+mn-ea"/>
              </a:rPr>
              <a:t>多个事件调用同一函数的情况；</a:t>
            </a:r>
            <a:endParaRPr lang="zh-CN" altLang="en-US" sz="1800" dirty="0" smtClean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1800" smtClean="0">
                <a:sym typeface="+mn-ea"/>
              </a:rPr>
              <a:t>大括号</a:t>
            </a:r>
            <a:r>
              <a:rPr lang="zh-CN" altLang="en-US" sz="1800" dirty="0" smtClean="0">
                <a:sym typeface="+mn-ea"/>
              </a:rPr>
              <a:t>替代方式：绑定较为灵活，可以</a:t>
            </a:r>
            <a:r>
              <a:rPr lang="zh-CN" altLang="en-US" sz="1800" b="1" dirty="0" smtClean="0">
                <a:sym typeface="+mn-ea"/>
              </a:rPr>
              <a:t>给事件单独绑定函数。</a:t>
            </a:r>
            <a:r>
              <a:rPr lang="zh-CN" altLang="en-US" sz="1800" b="1" smtClean="0"/>
              <a:t>　</a:t>
            </a:r>
            <a:endParaRPr lang="zh-CN" altLang="en-US" sz="1800" b="1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3.2.1  on()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 smtClean="0"/>
              <a:t>多事件绑定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3.2.2  </a:t>
            </a:r>
            <a:r>
              <a:rPr lang="en-US" altLang="zh-CN" dirty="0" smtClean="0"/>
              <a:t>on()</a:t>
            </a:r>
            <a:r>
              <a:rPr lang="zh-CN" altLang="en-US" dirty="0" smtClean="0"/>
              <a:t>能传参数</a:t>
            </a:r>
            <a:endParaRPr lang="zh-CN" altLang="en-US" dirty="0" smtClean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0" y="2350135"/>
            <a:ext cx="7502525" cy="2437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6725" y="1447800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on()</a:t>
            </a:r>
            <a:r>
              <a:rPr lang="zh-CN" altLang="en-US" sz="2400" b="1"/>
              <a:t>能向函数传递参数数据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3.2.3  </a:t>
            </a:r>
            <a:r>
              <a:rPr lang="en-US" altLang="zh-CN" dirty="0" smtClean="0"/>
              <a:t>on()</a:t>
            </a:r>
            <a:r>
              <a:rPr lang="zh-CN" altLang="en-US" dirty="0" smtClean="0"/>
              <a:t>能绑定动态新增元素</a:t>
            </a:r>
            <a:endParaRPr lang="zh-CN" altLang="en-US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52010" y="2752090"/>
            <a:ext cx="3692525" cy="34347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1780" y="1081405"/>
            <a:ext cx="8346440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just"/>
            <a:r>
              <a:rPr lang="zh-CN" altLang="en-US" sz="24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$(selector).bind(" click",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childSelector</a:t>
            </a:r>
            <a:r>
              <a:rPr lang="en-US" altLang="zh-CN" sz="24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zh-CN" altLang="en-US" sz="24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data, function)</a:t>
            </a:r>
            <a:endParaRPr lang="zh-CN" altLang="en-US" sz="24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just"/>
            <a:endParaRPr sz="2000"/>
          </a:p>
          <a:p>
            <a:pPr marL="0" algn="just"/>
            <a:r>
              <a:rPr sz="2000"/>
              <a:t>.on方法比.bind方法多一个参数'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childSelector</a:t>
            </a:r>
            <a:r>
              <a:rPr sz="2000"/>
              <a:t>'</a:t>
            </a:r>
            <a:r>
              <a:rPr lang="zh-CN" sz="2000"/>
              <a:t>，</a:t>
            </a:r>
            <a:r>
              <a:rPr lang="zh-CN" altLang="en-US" sz="2000"/>
              <a:t>可以进行事件委托：子元素把事件委托给父元素进行事件处理（</a:t>
            </a:r>
            <a:r>
              <a:rPr lang="zh-CN" altLang="en-US" sz="2000">
                <a:sym typeface="+mn-ea"/>
              </a:rPr>
              <a:t>原理是事件冒泡</a:t>
            </a:r>
            <a:r>
              <a:rPr lang="zh-CN" altLang="en-US" sz="2000"/>
              <a:t>）；</a:t>
            </a:r>
            <a:endParaRPr lang="zh-CN" altLang="en-US" sz="2000"/>
          </a:p>
          <a:p>
            <a:pPr marL="0" algn="just"/>
            <a:endParaRPr lang="zh-CN" altLang="en-US" sz="2000"/>
          </a:p>
          <a:p>
            <a:pPr marL="0" algn="just"/>
            <a:r>
              <a:rPr lang="zh-CN" altLang="en-US" sz="2400" b="1">
                <a:solidFill>
                  <a:srgbClr val="FF0000"/>
                </a:solidFill>
              </a:rPr>
              <a:t>优势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marL="0" algn="just"/>
            <a:r>
              <a:rPr lang="zh-CN" altLang="en-US" sz="2000"/>
              <a:t>1.避免当</a:t>
            </a:r>
            <a:r>
              <a:rPr lang="zh-CN" altLang="en-US" sz="2000"/>
              <a:t>子元素非常多的情况下，</a:t>
            </a:r>
            <a:endParaRPr lang="zh-CN" altLang="en-US" sz="2000"/>
          </a:p>
          <a:p>
            <a:pPr marL="0" algn="just"/>
            <a:r>
              <a:rPr lang="zh-CN" altLang="en-US" sz="2000"/>
              <a:t>给每个子元素都添加一个事件，</a:t>
            </a:r>
            <a:endParaRPr lang="zh-CN" altLang="en-US" sz="2000"/>
          </a:p>
          <a:p>
            <a:pPr marL="0" algn="just"/>
            <a:r>
              <a:rPr lang="zh-CN" altLang="en-US" sz="2000"/>
              <a:t>会影响到性能和效率</a:t>
            </a:r>
            <a:r>
              <a:rPr lang="zh-CN" altLang="en-US" sz="2000"/>
              <a:t>；</a:t>
            </a:r>
            <a:endParaRPr lang="zh-CN" altLang="en-US" sz="2000"/>
          </a:p>
          <a:p>
            <a:pPr marL="0" algn="just"/>
            <a:endParaRPr lang="zh-CN" altLang="en-US" sz="2000"/>
          </a:p>
          <a:p>
            <a:pPr marL="0" algn="just"/>
            <a:r>
              <a:rPr lang="zh-CN" altLang="en-US" sz="2000"/>
              <a:t>2.动态添加的元素</a:t>
            </a:r>
            <a:endParaRPr lang="zh-CN" altLang="en-US" sz="2000"/>
          </a:p>
          <a:p>
            <a:pPr marL="0" algn="just"/>
            <a:r>
              <a:rPr lang="zh-CN" altLang="en-US" sz="2000"/>
              <a:t>也能绑上指定事件；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3.2.4  </a:t>
            </a:r>
            <a:r>
              <a:rPr lang="en-US" altLang="zh-CN" dirty="0" smtClean="0"/>
              <a:t>on()</a:t>
            </a:r>
            <a:r>
              <a:rPr lang="zh-CN" altLang="en-US" dirty="0" smtClean="0"/>
              <a:t>取消事件</a:t>
            </a:r>
            <a:r>
              <a:rPr lang="zh-CN" altLang="en-US" dirty="0" smtClean="0"/>
              <a:t>绑定</a:t>
            </a:r>
            <a:endParaRPr lang="zh-CN" altLang="en-US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2995" y="2189480"/>
            <a:ext cx="6924040" cy="2322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3.4 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on</a:t>
            </a:r>
            <a:r>
              <a:rPr lang="zh-CN" altLang="en-US" dirty="0" smtClean="0"/>
              <a:t>方式的异同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1842"/>
            <a:ext cx="8229600" cy="526893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b="1" dirty="0" smtClean="0">
                <a:sym typeface="+mn-ea"/>
              </a:rPr>
              <a:t>相同点：</a:t>
            </a:r>
            <a:endParaRPr lang="en-US" altLang="zh-CN" sz="2400" b="1" dirty="0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925" dirty="0" smtClean="0">
                <a:sym typeface="+mn-ea"/>
              </a:rPr>
              <a:t>都支持单元素多事件的绑定；空格分隔多事件和大括号方式</a:t>
            </a:r>
            <a:r>
              <a:rPr lang="en-US" altLang="zh-CN" sz="1925" dirty="0" smtClean="0">
                <a:sym typeface="+mn-ea"/>
              </a:rPr>
              <a:t>;</a:t>
            </a:r>
            <a:endParaRPr lang="en-US" altLang="zh-CN" sz="1925" dirty="0" smtClean="0">
              <a:sym typeface="+mn-ea"/>
            </a:endParaRPr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925" dirty="0" smtClean="0">
                <a:sym typeface="+mn-ea"/>
              </a:rPr>
              <a:t>通过事件冒泡方式，将事件传递到</a:t>
            </a:r>
            <a:r>
              <a:rPr lang="en-US" altLang="zh-CN" sz="1925" dirty="0" smtClean="0">
                <a:sym typeface="+mn-ea"/>
              </a:rPr>
              <a:t>document</a:t>
            </a:r>
            <a:r>
              <a:rPr lang="zh-CN" altLang="en-US" sz="1925" dirty="0" smtClean="0">
                <a:sym typeface="+mn-ea"/>
              </a:rPr>
              <a:t>进行事件响应。</a:t>
            </a:r>
            <a:endParaRPr lang="zh-CN" altLang="en-US" sz="2100" dirty="0" smtClean="0"/>
          </a:p>
          <a:p>
            <a:pPr>
              <a:lnSpc>
                <a:spcPct val="20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b="1" dirty="0" smtClean="0"/>
              <a:t>区别</a:t>
            </a:r>
            <a:r>
              <a:rPr lang="en-US" altLang="zh-CN" sz="2400" b="1" dirty="0" smtClean="0"/>
              <a:t>:</a:t>
            </a:r>
            <a:endParaRPr lang="zh-CN" altLang="en-US" sz="2400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5155" y="3394710"/>
          <a:ext cx="7868285" cy="247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10"/>
                <a:gridCol w="2288540"/>
                <a:gridCol w="4242435"/>
              </a:tblGrid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jQuery</a:t>
                      </a:r>
                      <a:r>
                        <a:rPr lang="zh-CN" altLang="en-US"/>
                        <a:t>版本支持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绑定</a:t>
                      </a:r>
                      <a:r>
                        <a:rPr lang="zh-CN" altLang="en-US"/>
                        <a:t>元素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0327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sym typeface="+mn-ea"/>
                        </a:rPr>
                        <a:t>bind( )</a:t>
                      </a:r>
                      <a:r>
                        <a:rPr lang="zh-CN" altLang="en-US" sz="1800" dirty="0" smtClean="0">
                          <a:sym typeface="+mn-ea"/>
                        </a:rPr>
                        <a:t>函数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bind()</a:t>
                      </a:r>
                      <a:r>
                        <a:rPr lang="zh-CN" altLang="en-US" sz="1800" dirty="0" smtClean="0">
                          <a:sym typeface="+mn-ea"/>
                        </a:rPr>
                        <a:t>支持</a:t>
                      </a:r>
                      <a:r>
                        <a:rPr lang="en-US" altLang="zh-CN" sz="1800" dirty="0" err="1" smtClean="0">
                          <a:sym typeface="+mn-ea"/>
                        </a:rPr>
                        <a:t>Jquery</a:t>
                      </a:r>
                      <a:r>
                        <a:rPr lang="zh-CN" altLang="en-US" sz="1800" dirty="0" smtClean="0">
                          <a:sym typeface="+mn-ea"/>
                        </a:rPr>
                        <a:t>所有版本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 smtClean="0">
                          <a:sym typeface="+mn-ea"/>
                        </a:rPr>
                        <a:t>只能针对已经存在的元素进行事件绑定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195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on( )</a:t>
                      </a:r>
                      <a:r>
                        <a:rPr lang="zh-CN" altLang="en-US" sz="1800" dirty="0" smtClean="0">
                          <a:sym typeface="+mn-ea"/>
                        </a:rPr>
                        <a:t>函数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 smtClean="0">
                          <a:sym typeface="+mn-ea"/>
                        </a:rPr>
                        <a:t>on()方法是jQuery版本1.7起官方推荐的首选方法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on()有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childSelector参数</a:t>
                      </a:r>
                      <a:r>
                        <a:rPr lang="zh-CN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，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能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进行事件委托，子元素把事件委托给父元素进行事件处理；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为动态添加的元素也能绑上指定事件；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3.5 one()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o</a:t>
            </a:r>
            <a:r>
              <a:rPr lang="zh-CN" altLang="en-US" sz="2800" dirty="0" smtClean="0"/>
              <a:t>ne()：给被选元素附加一个或多个事件处理程序，并规定当事件发生时运行的函数。</a:t>
            </a:r>
            <a:endParaRPr lang="zh-CN" altLang="en-US" sz="2800" dirty="0" smtClean="0"/>
          </a:p>
          <a:p>
            <a:r>
              <a:rPr lang="zh-CN" altLang="en-US" sz="2800" dirty="0" smtClean="0"/>
              <a:t>当使用 one() 方法时，每个元素只能运行一次事件处理器函数。</a:t>
            </a:r>
            <a:endParaRPr lang="zh-CN" altLang="en-US" sz="2800" dirty="0" smtClean="0"/>
          </a:p>
          <a:p>
            <a:r>
              <a:rPr lang="zh-CN" altLang="en-US" sz="2800" dirty="0" smtClean="0"/>
              <a:t>$(selector).one(event,data,function)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熟练掌握各种</a:t>
            </a:r>
            <a:r>
              <a:rPr lang="zh-CN" altLang="en-US" dirty="0" smtClean="0"/>
              <a:t>事件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熟练掌握事件对象</a:t>
            </a:r>
            <a:r>
              <a:rPr lang="en-US" altLang="zh-CN" dirty="0" smtClean="0"/>
              <a:t>event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绑定多个</a:t>
            </a:r>
            <a:r>
              <a:rPr lang="zh-CN" altLang="en-US" dirty="0" smtClean="0">
                <a:sym typeface="+mn-ea"/>
              </a:rPr>
              <a:t>事件的处理</a:t>
            </a:r>
            <a:endParaRPr lang="zh-CN" altLang="en-US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、开关灯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、选项卡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、自行创造题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fontScale="90000"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表单验证常用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联合遍历与动画的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事件对象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及其属性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事件绑定方法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事件对象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多事件绑定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一、各种事件汇总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6995"/>
          </a:xfrm>
        </p:spPr>
        <p:txBody>
          <a:bodyPr>
            <a:normAutofit fontScale="70000"/>
          </a:bodyPr>
          <a:lstStyle/>
          <a:p>
            <a:pPr algn="l">
              <a:buClrTx/>
              <a:buSzTx/>
            </a:pPr>
            <a:r>
              <a:rPr lang="zh-CN" altLang="en-US" sz="3400" dirty="0" smtClean="0">
                <a:solidFill>
                  <a:srgbClr val="C00000"/>
                </a:solidFill>
                <a:sym typeface="+mn-ea"/>
              </a:rPr>
              <a:t>表单中常用：</a:t>
            </a:r>
            <a:endParaRPr lang="zh-CN" altLang="en-US" sz="3400" dirty="0" smtClean="0">
              <a:solidFill>
                <a:srgbClr val="C00000"/>
              </a:solidFill>
              <a:sym typeface="+mn-ea"/>
            </a:endParaRPr>
          </a:p>
          <a:p>
            <a:r>
              <a:rPr lang="en-US" altLang="zh-CN" sz="3145" dirty="0" smtClean="0">
                <a:sym typeface="+mn-ea"/>
              </a:rPr>
              <a:t>focus()</a:t>
            </a:r>
            <a:r>
              <a:rPr lang="zh-CN" altLang="en-US" sz="3145" dirty="0" smtClean="0">
                <a:sym typeface="+mn-ea"/>
              </a:rPr>
              <a:t>、</a:t>
            </a:r>
            <a:r>
              <a:rPr lang="en-US" sz="3145" dirty="0" smtClean="0">
                <a:sym typeface="+mn-ea"/>
              </a:rPr>
              <a:t>blur()</a:t>
            </a:r>
            <a:r>
              <a:rPr lang="zh-CN" altLang="en-US" sz="3145" dirty="0" smtClean="0">
                <a:sym typeface="+mn-ea"/>
              </a:rPr>
              <a:t>、</a:t>
            </a:r>
            <a:r>
              <a:rPr lang="en-US" sz="3145" dirty="0" smtClean="0">
                <a:sym typeface="+mn-ea"/>
              </a:rPr>
              <a:t>change()</a:t>
            </a:r>
            <a:r>
              <a:rPr lang="zh-CN" altLang="en-US" sz="3145" dirty="0" smtClean="0">
                <a:sym typeface="+mn-ea"/>
              </a:rPr>
              <a:t>、</a:t>
            </a:r>
            <a:r>
              <a:rPr lang="en-US" sz="3145" dirty="0" smtClean="0">
                <a:sym typeface="+mn-ea"/>
              </a:rPr>
              <a:t>select()</a:t>
            </a:r>
            <a:r>
              <a:rPr lang="zh-CN" altLang="en-US" sz="3145" dirty="0" smtClean="0">
                <a:sym typeface="+mn-ea"/>
              </a:rPr>
              <a:t>、</a:t>
            </a:r>
            <a:r>
              <a:rPr lang="en-US" sz="3145" dirty="0" smtClean="0">
                <a:sym typeface="+mn-ea"/>
              </a:rPr>
              <a:t>submit() </a:t>
            </a:r>
            <a:endParaRPr lang="en-US" sz="3145" dirty="0" smtClean="0">
              <a:sym typeface="+mn-ea"/>
            </a:endParaRPr>
          </a:p>
          <a:p>
            <a:pPr algn="l">
              <a:buClrTx/>
              <a:buSzTx/>
            </a:pPr>
            <a:r>
              <a:rPr lang="zh-CN" altLang="en-US" sz="3400" dirty="0" smtClean="0">
                <a:solidFill>
                  <a:srgbClr val="C00000"/>
                </a:solidFill>
                <a:sym typeface="+mn-ea"/>
              </a:rPr>
              <a:t>鼠标移入移出：</a:t>
            </a:r>
            <a:endParaRPr lang="zh-CN" altLang="en-US" sz="3400" dirty="0" smtClean="0">
              <a:solidFill>
                <a:srgbClr val="C00000"/>
              </a:solidFill>
              <a:sym typeface="+mn-ea"/>
            </a:endParaRPr>
          </a:p>
          <a:p>
            <a:r>
              <a:rPr lang="en-US" dirty="0" err="1" smtClean="0">
                <a:sym typeface="+mn-ea"/>
              </a:rPr>
              <a:t>mouseover</a:t>
            </a:r>
            <a:r>
              <a:rPr lang="en-US" dirty="0" smtClean="0">
                <a:sym typeface="+mn-ea"/>
              </a:rPr>
              <a:t>()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dirty="0" err="1" smtClean="0">
                <a:sym typeface="+mn-ea"/>
              </a:rPr>
              <a:t>mouseout</a:t>
            </a:r>
            <a:r>
              <a:rPr lang="en-US" dirty="0" smtClean="0">
                <a:sym typeface="+mn-ea"/>
              </a:rPr>
              <a:t>()</a:t>
            </a:r>
            <a:r>
              <a:rPr lang="zh-CN" altLang="en-US" dirty="0" smtClean="0">
                <a:sym typeface="+mn-ea"/>
              </a:rPr>
              <a:t>；</a:t>
            </a:r>
            <a:r>
              <a:rPr lang="en-US" dirty="0" err="1" smtClean="0">
                <a:sym typeface="+mn-ea"/>
              </a:rPr>
              <a:t>mouseenter</a:t>
            </a:r>
            <a:r>
              <a:rPr lang="en-US" dirty="0" smtClean="0">
                <a:sym typeface="+mn-ea"/>
              </a:rPr>
              <a:t>()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dirty="0" err="1" smtClean="0">
                <a:sym typeface="+mn-ea"/>
              </a:rPr>
              <a:t>mouseleave</a:t>
            </a:r>
            <a:r>
              <a:rPr lang="en-US" dirty="0" smtClean="0">
                <a:sym typeface="+mn-ea"/>
              </a:rPr>
              <a:t>()</a:t>
            </a:r>
            <a:endParaRPr lang="en-US" dirty="0" smtClean="0">
              <a:sym typeface="+mn-ea"/>
            </a:endParaRPr>
          </a:p>
          <a:p>
            <a:pPr algn="l">
              <a:buClrTx/>
              <a:buSzTx/>
            </a:pP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鼠标点击：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r>
              <a:rPr lang="en-US" dirty="0" err="1" smtClean="0">
                <a:sym typeface="+mn-ea"/>
              </a:rPr>
              <a:t>mousedown</a:t>
            </a:r>
            <a:r>
              <a:rPr lang="en-US" dirty="0" smtClean="0">
                <a:sym typeface="+mn-ea"/>
              </a:rPr>
              <a:t>()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dirty="0" err="1" smtClean="0">
                <a:sym typeface="+mn-ea"/>
              </a:rPr>
              <a:t>mouseup</a:t>
            </a:r>
            <a:r>
              <a:rPr lang="en-US" dirty="0" smtClean="0">
                <a:sym typeface="+mn-ea"/>
              </a:rPr>
              <a:t>()</a:t>
            </a:r>
            <a:r>
              <a:rPr lang="zh-CN" altLang="en-US" dirty="0" smtClean="0">
                <a:sym typeface="+mn-ea"/>
              </a:rPr>
              <a:t>；   </a:t>
            </a:r>
            <a:r>
              <a:rPr lang="en-US" dirty="0" smtClean="0">
                <a:sym typeface="+mn-ea"/>
              </a:rPr>
              <a:t>click()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dirty="0" err="1" smtClean="0">
                <a:sym typeface="+mn-ea"/>
              </a:rPr>
              <a:t>dblclick</a:t>
            </a:r>
            <a:r>
              <a:rPr lang="en-US" dirty="0" smtClean="0">
                <a:sym typeface="+mn-ea"/>
              </a:rPr>
              <a:t>()</a:t>
            </a:r>
            <a:endParaRPr lang="en-US" dirty="0" smtClean="0">
              <a:sym typeface="+mn-ea"/>
            </a:endParaRPr>
          </a:p>
          <a:p>
            <a:pPr algn="l">
              <a:buClrTx/>
              <a:buSzTx/>
            </a:pPr>
            <a:r>
              <a:rPr lang="zh-CN" altLang="en-US" sz="3400" dirty="0" smtClean="0">
                <a:solidFill>
                  <a:srgbClr val="C00000"/>
                </a:solidFill>
                <a:sym typeface="+mn-ea"/>
              </a:rPr>
              <a:t>键盘事件：</a:t>
            </a:r>
            <a:endParaRPr lang="zh-CN" altLang="en-US" sz="3400" dirty="0" smtClean="0">
              <a:solidFill>
                <a:srgbClr val="C00000"/>
              </a:solidFill>
              <a:sym typeface="+mn-ea"/>
            </a:endParaRPr>
          </a:p>
          <a:p>
            <a:r>
              <a:rPr lang="en-US" dirty="0" err="1" smtClean="0">
                <a:sym typeface="+mn-ea"/>
              </a:rPr>
              <a:t>keydown()</a:t>
            </a:r>
            <a:r>
              <a:rPr lang="en-US" dirty="0" smtClean="0">
                <a:sym typeface="+mn-ea"/>
              </a:rPr>
              <a:t>/</a:t>
            </a:r>
            <a:r>
              <a:rPr lang="en-US" dirty="0" err="1" smtClean="0">
                <a:sym typeface="+mn-ea"/>
              </a:rPr>
              <a:t>keyup()</a:t>
            </a:r>
            <a:r>
              <a:rPr lang="en-US" dirty="0" smtClean="0">
                <a:sym typeface="+mn-ea"/>
              </a:rPr>
              <a:t>/</a:t>
            </a:r>
            <a:r>
              <a:rPr lang="en-US" dirty="0" err="1" smtClean="0">
                <a:sym typeface="+mn-ea"/>
              </a:rPr>
              <a:t>keypress</a:t>
            </a:r>
            <a:r>
              <a:rPr lang="en-US" altLang="zh-CN" dirty="0" smtClean="0">
                <a:sym typeface="+mn-ea"/>
              </a:rPr>
              <a:t>()</a:t>
            </a:r>
            <a:r>
              <a:rPr lang="en-US" altLang="zh-CN" b="1" dirty="0" smtClean="0">
                <a:sym typeface="+mn-ea"/>
              </a:rPr>
              <a:t>;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trigger()/</a:t>
            </a:r>
            <a:r>
              <a:rPr lang="en-US" altLang="zh-CN" dirty="0" err="1" smtClean="0">
                <a:sym typeface="+mn-ea"/>
              </a:rPr>
              <a:t>triggerHandler</a:t>
            </a:r>
            <a:r>
              <a:rPr lang="en-US" altLang="zh-CN" dirty="0" smtClean="0">
                <a:sym typeface="+mn-ea"/>
              </a:rPr>
              <a:t>()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、表单常用的事件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sz="2400" dirty="0" smtClean="0">
                <a:sym typeface="+mn-ea"/>
              </a:rPr>
              <a:t>focus()</a:t>
            </a:r>
            <a:r>
              <a:rPr lang="zh-CN" altLang="en-US" sz="2400" dirty="0" smtClean="0">
                <a:sym typeface="+mn-ea"/>
              </a:rPr>
              <a:t>当输入框</a:t>
            </a:r>
            <a:r>
              <a:rPr lang="zh-CN" altLang="en-US" sz="2400" u="sng" dirty="0" smtClean="0">
                <a:solidFill>
                  <a:srgbClr val="C00000"/>
                </a:solidFill>
                <a:sym typeface="+mn-ea"/>
              </a:rPr>
              <a:t>获得焦点</a:t>
            </a:r>
            <a:r>
              <a:rPr lang="zh-CN" altLang="en-US" sz="2400" dirty="0" smtClean="0">
                <a:sym typeface="+mn-ea"/>
              </a:rPr>
              <a:t>时</a:t>
            </a:r>
            <a:endParaRPr lang="zh-CN" altLang="en-US" sz="2400" dirty="0"/>
          </a:p>
          <a:p>
            <a:pPr marL="514350" indent="-514350">
              <a:buFont typeface="+mj-ea"/>
              <a:buAutoNum type="circleNumDbPlain"/>
            </a:pPr>
            <a:r>
              <a:rPr lang="en-US" sz="2400" dirty="0" smtClean="0"/>
              <a:t>blur()</a:t>
            </a:r>
            <a:r>
              <a:rPr lang="zh-CN" altLang="en-US" sz="2400" dirty="0" smtClean="0"/>
              <a:t>当</a:t>
            </a:r>
            <a:r>
              <a:rPr lang="zh-CN" altLang="en-US" sz="2400" dirty="0" smtClean="0">
                <a:sym typeface="+mn-ea"/>
              </a:rPr>
              <a:t>输入框</a:t>
            </a:r>
            <a:r>
              <a:rPr lang="zh-CN" altLang="en-US" sz="2400" u="sng" dirty="0" smtClean="0">
                <a:solidFill>
                  <a:srgbClr val="C00000"/>
                </a:solidFill>
              </a:rPr>
              <a:t>失去焦点</a:t>
            </a:r>
            <a:r>
              <a:rPr lang="zh-CN" altLang="en-US" sz="2400" dirty="0" smtClean="0"/>
              <a:t>时</a:t>
            </a:r>
            <a:endParaRPr lang="zh-CN" altLang="en-US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sz="2400" dirty="0" smtClean="0"/>
              <a:t>change()</a:t>
            </a:r>
            <a:r>
              <a:rPr lang="zh-CN" altLang="en-US" sz="2400" dirty="0" smtClean="0"/>
              <a:t>当</a:t>
            </a:r>
            <a:r>
              <a:rPr lang="zh-CN" altLang="en-US" sz="2400" dirty="0" smtClean="0">
                <a:sym typeface="+mn-ea"/>
              </a:rPr>
              <a:t>输入框内容</a:t>
            </a:r>
            <a:r>
              <a:rPr lang="zh-CN" altLang="en-US" sz="2400" u="sng" dirty="0" smtClean="0">
                <a:solidFill>
                  <a:srgbClr val="C00000"/>
                </a:solidFill>
              </a:rPr>
              <a:t>发生变化</a:t>
            </a:r>
            <a:r>
              <a:rPr lang="zh-CN" altLang="en-US" sz="2400" dirty="0" smtClean="0"/>
              <a:t>时</a:t>
            </a:r>
            <a:endParaRPr lang="zh-CN" altLang="en-US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sz="2400" dirty="0" smtClean="0">
                <a:sym typeface="+mn-ea"/>
              </a:rPr>
              <a:t>select()</a:t>
            </a:r>
            <a:r>
              <a:rPr sz="2400" smtClean="0">
                <a:sym typeface="+mn-ea"/>
              </a:rPr>
              <a:t>当textarea或文本类型input元素文本</a:t>
            </a:r>
            <a:r>
              <a:rPr sz="2400" u="sng" smtClean="0">
                <a:solidFill>
                  <a:srgbClr val="C00000"/>
                </a:solidFill>
                <a:sym typeface="+mn-ea"/>
              </a:rPr>
              <a:t>被选择时</a:t>
            </a:r>
            <a:endParaRPr sz="2400" smtClean="0">
              <a:sym typeface="+mn-ea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sz="2400" dirty="0" smtClean="0">
                <a:sym typeface="+mn-ea"/>
              </a:rPr>
              <a:t>submit()</a:t>
            </a:r>
            <a:r>
              <a:rPr lang="zh-CN" altLang="en-US" sz="2400" dirty="0" smtClean="0">
                <a:sym typeface="+mn-ea"/>
              </a:rPr>
              <a:t>当</a:t>
            </a:r>
            <a:r>
              <a:rPr lang="zh-CN" altLang="en-US" sz="2400" u="sng" dirty="0" smtClean="0">
                <a:solidFill>
                  <a:srgbClr val="C00000"/>
                </a:solidFill>
                <a:sym typeface="+mn-ea"/>
              </a:rPr>
              <a:t>提交表单</a:t>
            </a:r>
            <a:r>
              <a:rPr lang="zh-CN" altLang="en-US" sz="2400" dirty="0" smtClean="0">
                <a:sym typeface="+mn-ea"/>
              </a:rPr>
              <a:t>时，显示警告框</a:t>
            </a:r>
            <a:endParaRPr lang="zh-CN" altLang="en-US" sz="2400" dirty="0" smtClean="0">
              <a:sym typeface="+mn-ea"/>
            </a:endParaRPr>
          </a:p>
          <a:p>
            <a:pPr marL="514350" indent="-514350">
              <a:buFont typeface="+mj-ea"/>
              <a:buAutoNum type="circleNumDbPlain"/>
            </a:pPr>
            <a:endParaRPr lang="zh-CN" altLang="en-US" sz="2200" dirty="0" smtClean="0"/>
          </a:p>
          <a:p>
            <a:pPr marL="514350" indent="-514350">
              <a:buFont typeface="+mj-ea"/>
              <a:buAutoNum type="circleNumDbPlain"/>
            </a:pP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、表单常用的事件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endParaRPr lang="zh-CN" altLang="en-US" sz="2200" dirty="0" smtClean="0"/>
          </a:p>
          <a:p>
            <a:pPr marL="514350" indent="-514350">
              <a:buFont typeface="+mj-ea"/>
              <a:buAutoNum type="circleNumDbPlain"/>
            </a:pP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000125"/>
            <a:ext cx="5746750" cy="5349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、鼠标移入移出的</a:t>
            </a:r>
            <a:r>
              <a:rPr lang="zh-CN" altLang="en-US" dirty="0" smtClean="0"/>
              <a:t>事件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sz="2400" dirty="0" smtClean="0">
                <a:sym typeface="+mn-ea"/>
              </a:rPr>
              <a:t>mouseover()和mouseout()</a:t>
            </a:r>
            <a:r>
              <a:rPr lang="zh-CN" sz="2400" dirty="0" smtClean="0">
                <a:sym typeface="+mn-ea"/>
              </a:rPr>
              <a:t>鼠标</a:t>
            </a:r>
            <a:r>
              <a:rPr lang="zh-CN" altLang="en-US" sz="2400" u="sng" dirty="0" smtClean="0">
                <a:solidFill>
                  <a:srgbClr val="C00000"/>
                </a:solidFill>
                <a:sym typeface="+mn-ea"/>
              </a:rPr>
              <a:t>移入，移出</a:t>
            </a:r>
            <a:r>
              <a:rPr lang="zh-CN" sz="2400" dirty="0" smtClean="0">
                <a:sym typeface="+mn-ea"/>
              </a:rPr>
              <a:t>：</a:t>
            </a:r>
            <a:endParaRPr lang="zh-CN" sz="2400" dirty="0" smtClean="0">
              <a:sym typeface="+mn-ea"/>
            </a:endParaRPr>
          </a:p>
          <a:p>
            <a:pPr marL="457200" lvl="1" indent="0">
              <a:buFont typeface="+mj-ea"/>
              <a:buNone/>
            </a:pPr>
            <a:r>
              <a:rPr lang="zh-CN" sz="2200" dirty="0" smtClean="0">
                <a:sym typeface="+mn-ea"/>
              </a:rPr>
              <a:t>   </a:t>
            </a:r>
            <a:r>
              <a:rPr lang="zh-CN" sz="2000" dirty="0" smtClean="0">
                <a:sym typeface="+mn-ea"/>
              </a:rPr>
              <a:t>会绑定当前元素及其子元素，触发多次！</a:t>
            </a:r>
            <a:endParaRPr lang="zh-CN" sz="2000" dirty="0" smtClean="0"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sz="2400" dirty="0" smtClean="0">
                <a:sym typeface="+mn-ea"/>
              </a:rPr>
              <a:t>mouseenter()和mouseleave()</a:t>
            </a:r>
            <a:r>
              <a:rPr lang="zh-CN" sz="2400" dirty="0" smtClean="0">
                <a:sym typeface="+mn-ea"/>
              </a:rPr>
              <a:t>鼠标</a:t>
            </a:r>
            <a:r>
              <a:rPr lang="zh-CN" altLang="en-US" sz="2400" u="sng" dirty="0" smtClean="0">
                <a:solidFill>
                  <a:srgbClr val="C00000"/>
                </a:solidFill>
                <a:sym typeface="+mn-ea"/>
              </a:rPr>
              <a:t>经过，离开</a:t>
            </a:r>
            <a:r>
              <a:rPr lang="zh-CN" sz="2400" dirty="0" smtClean="0">
                <a:sym typeface="+mn-ea"/>
              </a:rPr>
              <a:t>：</a:t>
            </a:r>
            <a:endParaRPr lang="zh-CN" sz="2400" dirty="0" smtClean="0">
              <a:sym typeface="+mn-ea"/>
            </a:endParaRPr>
          </a:p>
          <a:p>
            <a:pPr marL="457200" lvl="1" indent="0">
              <a:buFont typeface="+mj-ea"/>
              <a:buNone/>
            </a:pPr>
            <a:r>
              <a:rPr lang="zh-CN" sz="2200" dirty="0" smtClean="0">
                <a:sym typeface="+mn-ea"/>
              </a:rPr>
              <a:t>   </a:t>
            </a:r>
            <a:r>
              <a:rPr lang="zh-CN" sz="2000" dirty="0" smtClean="0">
                <a:sym typeface="+mn-ea"/>
              </a:rPr>
              <a:t>只会绑定当前元素！</a:t>
            </a:r>
            <a:endParaRPr lang="zh-CN" sz="2200" dirty="0" smtClean="0"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>
                <a:sym typeface="+mn-ea"/>
              </a:rPr>
              <a:t>hover</a:t>
            </a:r>
            <a:r>
              <a:rPr lang="zh-CN" altLang="en-US" sz="2400" dirty="0" smtClean="0">
                <a:sym typeface="+mn-ea"/>
              </a:rPr>
              <a:t>鼠标</a:t>
            </a:r>
            <a:r>
              <a:rPr lang="zh-CN" altLang="en-US" sz="2400" u="sng" dirty="0" smtClean="0">
                <a:solidFill>
                  <a:srgbClr val="C00000"/>
                </a:solidFill>
                <a:sym typeface="+mn-ea"/>
              </a:rPr>
              <a:t>经过与离开</a:t>
            </a:r>
            <a:r>
              <a:rPr lang="zh-CN" altLang="en-US" sz="2400" dirty="0" smtClean="0">
                <a:sym typeface="+mn-ea"/>
              </a:rPr>
              <a:t>：</a:t>
            </a:r>
            <a:endParaRPr lang="zh-CN" altLang="en-US" sz="2400" dirty="0" smtClean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2400" dirty="0" smtClean="0">
                <a:sym typeface="+mn-ea"/>
              </a:rPr>
              <a:t>      </a:t>
            </a:r>
            <a:r>
              <a:rPr lang="zh-CN" altLang="en-US" sz="2000" dirty="0" smtClean="0">
                <a:sym typeface="+mn-ea"/>
              </a:rPr>
              <a:t>同时绑定</a:t>
            </a: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 smtClean="0">
                <a:sym typeface="+mn-ea"/>
              </a:rPr>
              <a:t>个事件</a:t>
            </a:r>
            <a:r>
              <a:rPr lang="en-US" altLang="zh-CN" sz="2000" dirty="0" smtClean="0">
                <a:sym typeface="+mn-ea"/>
              </a:rPr>
              <a:t>hover(fun1,fun2)</a:t>
            </a: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、鼠标移入移出的</a:t>
            </a:r>
            <a:r>
              <a:rPr lang="zh-CN" altLang="en-US" dirty="0" smtClean="0"/>
              <a:t>事件</a:t>
            </a:r>
            <a:endParaRPr lang="zh-CN" altLang="en-US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4095" y="1287145"/>
            <a:ext cx="3895090" cy="3669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5" y="5125085"/>
            <a:ext cx="4907915" cy="110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735,&quot;width&quot;:8211}"/>
</p:tagLst>
</file>

<file path=ppt/tags/tag2.xml><?xml version="1.0" encoding="utf-8"?>
<p:tagLst xmlns:p="http://schemas.openxmlformats.org/presentationml/2006/main">
  <p:tag name="KSO_WM_UNIT_TABLE_BEAUTIFY" val="smartTable{6ddb836f-3573-4f50-8eca-2f319b25fa4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3270</Words>
  <Application>WPS 演示</Application>
  <PresentationFormat>全屏显示(4:3)</PresentationFormat>
  <Paragraphs>233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等线</vt:lpstr>
      <vt:lpstr>微软雅黑</vt:lpstr>
      <vt:lpstr>黑体</vt:lpstr>
      <vt:lpstr>Calibri</vt:lpstr>
      <vt:lpstr>Arial Unicode MS</vt:lpstr>
      <vt:lpstr>Times New Roman</vt:lpstr>
      <vt:lpstr>Office 主题</vt:lpstr>
      <vt:lpstr>JQuery的事件及绑定</vt:lpstr>
      <vt:lpstr>复习</vt:lpstr>
      <vt:lpstr>教学目标</vt:lpstr>
      <vt:lpstr>教学目标</vt:lpstr>
      <vt:lpstr>一、各种事件汇总</vt:lpstr>
      <vt:lpstr>1.1、表单常用的事件</vt:lpstr>
      <vt:lpstr>1.1、表单常用的事件</vt:lpstr>
      <vt:lpstr>1.2、鼠标移入移出的事件</vt:lpstr>
      <vt:lpstr>1.2、鼠标移入移出的事件</vt:lpstr>
      <vt:lpstr>1.3、鼠标点击事件</vt:lpstr>
      <vt:lpstr>1.3、鼠标点击事件</vt:lpstr>
      <vt:lpstr>1.4、键盘按键事件</vt:lpstr>
      <vt:lpstr>1.4、键盘按键的绑定事件</vt:lpstr>
      <vt:lpstr>1.5、浏览器窗口事件</vt:lpstr>
      <vt:lpstr>1.5、浏览器窗口事件</vt:lpstr>
      <vt:lpstr>二、事件对象event</vt:lpstr>
      <vt:lpstr>二、事件对象event</vt:lpstr>
      <vt:lpstr>三、绑定事件</vt:lpstr>
      <vt:lpstr>3.1 bind( )</vt:lpstr>
      <vt:lpstr>3.1.1  bind( )的优缺点</vt:lpstr>
      <vt:lpstr>3.1.2  bind()多事件绑定</vt:lpstr>
      <vt:lpstr>3.1.2  bind()取消绑定</vt:lpstr>
      <vt:lpstr>3.2 on( )</vt:lpstr>
      <vt:lpstr>3.2.1  on()的多事件绑定</vt:lpstr>
      <vt:lpstr>3.2.2  on()能传参数</vt:lpstr>
      <vt:lpstr>3.2.3  on()能绑定动态新增元素</vt:lpstr>
      <vt:lpstr>3.2.4  on()取消事件绑定</vt:lpstr>
      <vt:lpstr>3.4 bind和on方式的异同</vt:lpstr>
      <vt:lpstr>3.5 one()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437</cp:revision>
  <dcterms:created xsi:type="dcterms:W3CDTF">2019-03-26T07:24:00Z</dcterms:created>
  <dcterms:modified xsi:type="dcterms:W3CDTF">2020-04-02T06:34:56Z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