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1" r:id="rId3"/>
    <p:sldId id="327" r:id="rId4"/>
    <p:sldId id="325" r:id="rId5"/>
    <p:sldId id="326" r:id="rId6"/>
    <p:sldId id="396" r:id="rId7"/>
    <p:sldId id="353" r:id="rId9"/>
    <p:sldId id="397" r:id="rId10"/>
    <p:sldId id="398" r:id="rId11"/>
    <p:sldId id="400" r:id="rId12"/>
    <p:sldId id="401" r:id="rId13"/>
    <p:sldId id="399" r:id="rId14"/>
    <p:sldId id="404" r:id="rId15"/>
    <p:sldId id="408" r:id="rId16"/>
    <p:sldId id="409" r:id="rId17"/>
    <p:sldId id="403" r:id="rId18"/>
    <p:sldId id="410" r:id="rId19"/>
    <p:sldId id="407" r:id="rId20"/>
    <p:sldId id="411" r:id="rId21"/>
    <p:sldId id="412" r:id="rId22"/>
    <p:sldId id="414" r:id="rId23"/>
    <p:sldId id="415" r:id="rId24"/>
    <p:sldId id="417" r:id="rId25"/>
    <p:sldId id="416" r:id="rId26"/>
    <p:sldId id="40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2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看京东：https://search.jd.com/Search?keyword=华为手机&amp;enc=utf-8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看京东：https://search.jd.com/Search?keyword=华为手机&amp;enc=utf-8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看京东：https://search.jd.com/Search?keyword=华为手机&amp;enc=utf-8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看京东：https://search.jd.com/Search?keyword=华为手机&amp;enc=utf-8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看京东：https://search.jd.com/Search?keyword=华为手机&amp;enc=utf-8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 err="1" smtClean="0">
                <a:sym typeface="+mn-ea"/>
              </a:rPr>
              <a:t>案例：京东的售后政策</a:t>
            </a:r>
            <a:r>
              <a:rPr lang="zh-CN" dirty="0" err="1" smtClean="0">
                <a:sym typeface="+mn-ea"/>
              </a:rPr>
              <a:t>页面</a:t>
            </a:r>
            <a:r>
              <a:rPr dirty="0" err="1" smtClean="0">
                <a:sym typeface="+mn-ea"/>
              </a:rPr>
              <a:t>头部导航和尾部展示都是一样的。那就将头尾2部分写成单独的页面</a:t>
            </a:r>
            <a:r>
              <a:rPr lang="zh-CN" dirty="0" err="1" smtClean="0">
                <a:sym typeface="+mn-ea"/>
              </a:rPr>
              <a:t>：</a:t>
            </a:r>
            <a:r>
              <a:rPr dirty="0" err="1" smtClean="0">
                <a:sym typeface="+mn-ea"/>
              </a:rPr>
              <a:t>异步加载多个页面中的内容完全一样的页头页尾。</a:t>
            </a:r>
            <a:endParaRPr dirty="0" err="1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error: fn,响应失败后的回调,当状态码为3/4/5开头，如302（重定向），404（url地址错误会引起），502（后端代码出错），但是这里的error提示信息是对用户显示的，用户引起的错误只能是302，而开发人员有可能引起其他错误，所以发现这个error提示信息，要全面考虑错误的可能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https://www.jb51.net/article/156356.htm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uri </a:t>
            </a:r>
            <a:r>
              <a:rPr lang="zh-CN" altLang="en-US"/>
              <a:t>资源标志符   URL是URI的一个子集</a:t>
            </a:r>
            <a:r>
              <a:rPr lang="en-US" altLang="zh-CN"/>
              <a:t>, </a:t>
            </a:r>
            <a:r>
              <a:rPr lang="zh-CN" altLang="en-US"/>
              <a:t>统一资源定位 符</a:t>
            </a:r>
            <a:r>
              <a:rPr lang="en-US" altLang="zh-CN"/>
              <a:t>,主要用在各种WWW客户程序和服务器程序上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ym typeface="+mn-ea"/>
              </a:rPr>
              <a:t>AJ</a:t>
            </a:r>
            <a:r>
              <a:rPr lang="en-US" sz="4800" dirty="0" err="1" smtClean="0">
                <a:sym typeface="+mn-ea"/>
              </a:rPr>
              <a:t>AX</a:t>
            </a:r>
            <a:endParaRPr 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285884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JQuery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框架的使用 </a:t>
            </a:r>
            <a:r>
              <a:rPr lang="zh-CN" altLang="en-US" sz="3200" dirty="0" smtClean="0"/>
              <a:t>第八</a:t>
            </a:r>
            <a:r>
              <a:rPr lang="zh-CN" altLang="en-US" sz="3200" dirty="0" smtClean="0"/>
              <a:t>课</a:t>
            </a:r>
            <a:endParaRPr lang="en-US" altLang="zh-CN" sz="3200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XHR对象的常用属性和方法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4595"/>
            <a:ext cx="8229600" cy="5166995"/>
          </a:xfrm>
        </p:spPr>
        <p:txBody>
          <a:bodyPr>
            <a:noAutofit/>
          </a:bodyPr>
          <a:lstStyle/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2400" dirty="0" smtClean="0">
                <a:sym typeface="+mn-ea"/>
              </a:rPr>
              <a:t>XHR对象的成员事件：</a:t>
            </a:r>
            <a:endParaRPr lang="zh-CN" altLang="en-US" sz="24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sym typeface="+mn-ea"/>
              </a:rPr>
              <a:t>onReadyStateChange：</a:t>
            </a:r>
            <a:r>
              <a:rPr lang="en-US" altLang="zh-CN" sz="1800" dirty="0" smtClean="0">
                <a:sym typeface="+mn-ea"/>
              </a:rPr>
              <a:t>xhr.readyState属性值的每次改变都会触发该事件。</a:t>
            </a:r>
            <a:r>
              <a:rPr lang="zh-CN" altLang="en-US" sz="1800" dirty="0" smtClean="0">
                <a:sym typeface="+mn-ea"/>
              </a:rPr>
              <a:t>反之可以在</a:t>
            </a:r>
            <a:r>
              <a:rPr lang="en-US" altLang="zh-CN" sz="1800" b="1" dirty="0" smtClean="0">
                <a:solidFill>
                  <a:srgbClr val="C00000"/>
                </a:solidFill>
                <a:sym typeface="+mn-ea"/>
              </a:rPr>
              <a:t>onReadyStateChange</a:t>
            </a:r>
            <a:r>
              <a:rPr lang="zh-CN" altLang="en-US" sz="1800" dirty="0" smtClean="0">
                <a:sym typeface="+mn-ea"/>
              </a:rPr>
              <a:t>事件中监听</a:t>
            </a:r>
            <a:r>
              <a:rPr lang="en-US" altLang="zh-CN" sz="1800" dirty="0" smtClean="0">
                <a:sym typeface="+mn-ea"/>
              </a:rPr>
              <a:t>xhr.readyState属性</a:t>
            </a:r>
            <a:r>
              <a:rPr lang="zh-CN" altLang="en-US" sz="1800" dirty="0" smtClean="0">
                <a:sym typeface="+mn-ea"/>
              </a:rPr>
              <a:t>值。</a:t>
            </a:r>
            <a:endParaRPr lang="en-US" altLang="zh-CN" sz="18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en-US" altLang="zh-CN" sz="18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2400" dirty="0" smtClean="0">
                <a:sym typeface="+mn-ea"/>
              </a:rPr>
              <a:t>XHR对象的成员方法：</a:t>
            </a:r>
            <a:endParaRPr lang="en-US" altLang="zh-CN" sz="24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800" dirty="0" smtClean="0">
                <a:sym typeface="+mn-ea"/>
              </a:rPr>
              <a:t>      </a:t>
            </a:r>
            <a:r>
              <a:rPr lang="en-US" altLang="zh-CN" sz="2000" dirty="0" smtClean="0">
                <a:solidFill>
                  <a:srgbClr val="C00000"/>
                </a:solidFill>
                <a:sym typeface="+mn-ea"/>
              </a:rPr>
              <a:t>open( method, uri, isAsyn )：</a:t>
            </a:r>
            <a:r>
              <a:rPr lang="en-US" altLang="zh-CN" sz="1800" dirty="0" smtClean="0">
                <a:sym typeface="+mn-ea"/>
              </a:rPr>
              <a:t>打开到服务器的连接</a:t>
            </a:r>
            <a:endParaRPr lang="en-US" altLang="zh-CN" sz="18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800" dirty="0" smtClean="0">
                <a:sym typeface="+mn-ea"/>
              </a:rPr>
              <a:t>      </a:t>
            </a:r>
            <a:r>
              <a:rPr lang="en-US" altLang="zh-CN" sz="2000" dirty="0" smtClean="0">
                <a:solidFill>
                  <a:srgbClr val="C00000"/>
                </a:solidFill>
                <a:sym typeface="+mn-ea"/>
              </a:rPr>
              <a:t>send(body/null)：</a:t>
            </a:r>
            <a:r>
              <a:rPr lang="en-US" altLang="zh-CN" sz="1800" dirty="0" smtClean="0">
                <a:sym typeface="+mn-ea"/>
              </a:rPr>
              <a:t>发送请求消息，get方法没有主体写null</a:t>
            </a:r>
            <a:endParaRPr lang="en-US" altLang="zh-CN" sz="18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800" dirty="0" smtClean="0">
                <a:sym typeface="+mn-ea"/>
              </a:rPr>
              <a:t>      </a:t>
            </a:r>
            <a:r>
              <a:rPr lang="en-US" altLang="zh-CN" sz="2000" dirty="0" smtClean="0">
                <a:solidFill>
                  <a:srgbClr val="C00000"/>
                </a:solidFill>
                <a:sym typeface="+mn-ea"/>
              </a:rPr>
              <a:t>setRequestHeader(name, value )</a:t>
            </a:r>
            <a:r>
              <a:rPr lang="en-US" altLang="zh-CN" sz="1800" dirty="0" smtClean="0">
                <a:sym typeface="+mn-ea"/>
              </a:rPr>
              <a:t> ：设置请求消息头部</a:t>
            </a:r>
            <a:endParaRPr lang="en-US" altLang="zh-CN" sz="18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800" dirty="0" smtClean="0">
                <a:sym typeface="+mn-ea"/>
              </a:rPr>
              <a:t>      </a:t>
            </a:r>
            <a:r>
              <a:rPr lang="en-US" altLang="zh-CN" sz="2000" dirty="0" smtClean="0">
                <a:solidFill>
                  <a:srgbClr val="C00000"/>
                </a:solidFill>
                <a:sym typeface="+mn-ea"/>
              </a:rPr>
              <a:t>getResponseHeader( name )：</a:t>
            </a:r>
            <a:r>
              <a:rPr lang="en-US" altLang="zh-CN" sz="1800" dirty="0" smtClean="0">
                <a:sym typeface="+mn-ea"/>
              </a:rPr>
              <a:t>获取响应消息头部</a:t>
            </a:r>
            <a:endParaRPr lang="en-US" altLang="zh-CN" sz="18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2000" dirty="0" smtClean="0">
                <a:solidFill>
                  <a:srgbClr val="C00000"/>
                </a:solidFill>
                <a:sym typeface="+mn-ea"/>
              </a:rPr>
              <a:t>     getAllResponseHeaders()：</a:t>
            </a:r>
            <a:r>
              <a:rPr lang="en-US" altLang="zh-CN" sz="1800" dirty="0" smtClean="0">
                <a:sym typeface="+mn-ea"/>
              </a:rPr>
              <a:t>获取响应消息中心的所有头部</a:t>
            </a:r>
            <a:endParaRPr lang="en-US" altLang="zh-CN" sz="1800" dirty="0" smtClean="0">
              <a:sym typeface="+mn-ea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5102225"/>
            <a:ext cx="8229600" cy="1340485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</a:t>
            </a:r>
            <a:r>
              <a:rPr lang="en-US" altLang="zh-CN" dirty="0" smtClean="0"/>
              <a:t>method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4595"/>
            <a:ext cx="8229600" cy="51669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2300" dirty="0" smtClean="0">
                <a:sym typeface="+mn-ea"/>
              </a:rPr>
              <a:t>发送</a:t>
            </a:r>
            <a:r>
              <a:rPr lang="zh-CN" altLang="en-US" sz="2300" dirty="0" smtClean="0">
                <a:sym typeface="+mn-ea"/>
              </a:rPr>
              <a:t>请求的方法：</a:t>
            </a:r>
            <a:endParaRPr lang="zh-CN" altLang="en-US" sz="2300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135" y="2085340"/>
            <a:ext cx="5885815" cy="3903980"/>
          </a:xfrm>
          <a:prstGeom prst="rect">
            <a:avLst/>
          </a:prstGeom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区别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2020"/>
            <a:ext cx="8229600" cy="51669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2300" dirty="0" smtClean="0">
                <a:sym typeface="+mn-ea"/>
              </a:rPr>
              <a:t>搜索时候或者注册登录时候，是</a:t>
            </a:r>
            <a:r>
              <a:rPr lang="en-US" altLang="zh-CN" sz="2300" dirty="0" smtClean="0">
                <a:sym typeface="+mn-ea"/>
              </a:rPr>
              <a:t>get</a:t>
            </a:r>
            <a:r>
              <a:rPr lang="zh-CN" altLang="en-US" sz="2300" dirty="0" smtClean="0">
                <a:sym typeface="+mn-ea"/>
              </a:rPr>
              <a:t>还是</a:t>
            </a:r>
            <a:r>
              <a:rPr lang="en-US" altLang="zh-CN" sz="2300" dirty="0" smtClean="0">
                <a:sym typeface="+mn-ea"/>
              </a:rPr>
              <a:t>post</a:t>
            </a:r>
            <a:r>
              <a:rPr lang="zh-CN" altLang="en-US" sz="2300" dirty="0" smtClean="0">
                <a:sym typeface="+mn-ea"/>
              </a:rPr>
              <a:t>？</a:t>
            </a:r>
            <a:endParaRPr lang="zh-CN" altLang="en-US" sz="2300" dirty="0" smtClean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endParaRPr lang="zh-CN" altLang="en-US" sz="2300" dirty="0" smtClean="0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17575" y="1537970"/>
          <a:ext cx="711771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0"/>
                <a:gridCol w="3081655"/>
                <a:gridCol w="23723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get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post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如何发起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浏览器中输入</a:t>
                      </a:r>
                      <a:r>
                        <a:rPr lang="en-US" altLang="zh-CN" sz="1600"/>
                        <a:t>URL</a:t>
                      </a:r>
                      <a:r>
                        <a:rPr lang="zh-CN" altLang="en-US" sz="1600"/>
                        <a:t>回车、超链接跳转、</a:t>
                      </a:r>
                      <a:r>
                        <a:rPr lang="en-US" altLang="zh-CN" sz="1600"/>
                        <a:t>JS</a:t>
                      </a:r>
                      <a:r>
                        <a:rPr lang="zh-CN" altLang="en-US" sz="1600"/>
                        <a:t>跳转、</a:t>
                      </a:r>
                      <a:r>
                        <a:rPr lang="en-US" altLang="zh-CN" sz="1600"/>
                        <a:t>SRC/HREF</a:t>
                      </a:r>
                      <a:r>
                        <a:rPr lang="zh-CN" altLang="en-US" sz="1600"/>
                        <a:t>属性请求、</a:t>
                      </a:r>
                      <a:r>
                        <a:rPr lang="en-US" altLang="zh-CN" sz="1600"/>
                        <a:t>GET</a:t>
                      </a:r>
                      <a:r>
                        <a:rPr lang="zh-CN" altLang="en-US" sz="1600"/>
                        <a:t>方式提交表单、</a:t>
                      </a:r>
                      <a:r>
                        <a:rPr lang="en-US" altLang="zh-CN" sz="1600"/>
                        <a:t>AJAX=GET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POST</a:t>
                      </a:r>
                      <a:r>
                        <a:rPr lang="zh-CN" altLang="en-US" sz="1600"/>
                        <a:t>方式提交表单、</a:t>
                      </a:r>
                      <a:r>
                        <a:rPr lang="en-US" altLang="zh-CN" sz="1600"/>
                        <a:t>AJAX=POST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请求数据的位置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追加在</a:t>
                      </a:r>
                      <a:r>
                        <a:rPr lang="en-US" altLang="zh-CN" sz="1600"/>
                        <a:t>URI</a:t>
                      </a:r>
                      <a:r>
                        <a:rPr lang="zh-CN" altLang="en-US" sz="1600"/>
                        <a:t>后，作为查询字符串，以</a:t>
                      </a:r>
                      <a:r>
                        <a:rPr lang="en-US" altLang="zh-CN" sz="1600"/>
                        <a:t>?</a:t>
                      </a:r>
                      <a:r>
                        <a:rPr lang="zh-CN" altLang="en-US" sz="1600"/>
                        <a:t>开头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放在请求主体中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请求数据的类型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只能是文本字符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可以是任意类型，如包含图片、视频等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能否用于上传文件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是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请求数据长度限制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有，浏览器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/>
                        <a:t>服务器对请求</a:t>
                      </a:r>
                      <a:r>
                        <a:rPr lang="en-US" altLang="zh-CN" sz="1600"/>
                        <a:t>URI</a:t>
                      </a:r>
                      <a:r>
                        <a:rPr lang="zh-CN" altLang="en-US" sz="1600"/>
                        <a:t>长度有限制</a:t>
                      </a:r>
                      <a:r>
                        <a:rPr lang="en-US" altLang="zh-CN" sz="1600"/>
                        <a:t>(</a:t>
                      </a:r>
                      <a:r>
                        <a:rPr lang="zh-CN" altLang="en-US" sz="1600"/>
                        <a:t>如</a:t>
                      </a:r>
                      <a:r>
                        <a:rPr lang="en-US" altLang="zh-CN" sz="1600"/>
                        <a:t>1KB/4KB</a:t>
                      </a:r>
                      <a:r>
                        <a:rPr lang="zh-CN" altLang="en-US" sz="1600"/>
                        <a:t>等</a:t>
                      </a:r>
                      <a:r>
                        <a:rPr lang="en-US" altLang="zh-CN" sz="1600"/>
                        <a:t>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请求主体没有长度限制！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请求数据是否需编码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需要，一个</a:t>
                      </a:r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汉字编码为</a:t>
                      </a:r>
                      <a:r>
                        <a:rPr lang="en-US" altLang="zh-CN" sz="1600"/>
                        <a:t>9</a:t>
                      </a:r>
                      <a:r>
                        <a:rPr lang="zh-CN" altLang="en-US" sz="1600"/>
                        <a:t>个字节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需要，一个</a:t>
                      </a:r>
                      <a:r>
                        <a:rPr lang="en-US" altLang="zh-CN" sz="1600">
                          <a:sym typeface="+mn-ea"/>
                        </a:rPr>
                        <a:t>UTF-8</a:t>
                      </a:r>
                      <a:r>
                        <a:rPr lang="zh-CN" altLang="en-US" sz="1600">
                          <a:sym typeface="+mn-ea"/>
                        </a:rPr>
                        <a:t>汉字编码为</a:t>
                      </a:r>
                      <a:r>
                        <a:rPr lang="en-US" altLang="zh-CN" sz="1600">
                          <a:sym typeface="+mn-ea"/>
                        </a:rPr>
                        <a:t>9</a:t>
                      </a:r>
                      <a:r>
                        <a:rPr lang="zh-CN" altLang="en-US" sz="1600">
                          <a:sym typeface="+mn-ea"/>
                        </a:rPr>
                        <a:t>个字节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表达的语义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客户端想获取数据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客户端向传递数据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1.4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xhr</a:t>
            </a:r>
            <a:r>
              <a:rPr lang="zh-CN" altLang="en-US" dirty="0" smtClean="0"/>
              <a:t>对象发起异步的</a:t>
            </a:r>
            <a:r>
              <a:rPr lang="en-US" altLang="zh-CN" dirty="0" smtClean="0"/>
              <a:t>get</a:t>
            </a:r>
            <a:r>
              <a:rPr lang="zh-CN" altLang="en-US" dirty="0" smtClean="0">
                <a:sym typeface="+mn-ea"/>
              </a:rPr>
              <a:t>请求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步骤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2020"/>
            <a:ext cx="8229600" cy="51669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endParaRPr lang="zh-CN" altLang="en-US" sz="2300" dirty="0" smtClean="0">
              <a:sym typeface="+mn-ea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430" y="1745615"/>
            <a:ext cx="3802380" cy="352044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1.4 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xhr</a:t>
            </a:r>
            <a:r>
              <a:rPr lang="zh-CN" altLang="en-US" dirty="0" smtClean="0">
                <a:sym typeface="+mn-ea"/>
              </a:rPr>
              <a:t>对象发起异步的</a:t>
            </a:r>
            <a:r>
              <a:rPr lang="en-US" altLang="zh-CN" dirty="0" smtClean="0">
                <a:sym typeface="+mn-ea"/>
              </a:rPr>
              <a:t>post</a:t>
            </a:r>
            <a:r>
              <a:rPr lang="zh-CN" altLang="en-US" dirty="0" smtClean="0">
                <a:sym typeface="+mn-ea"/>
              </a:rPr>
              <a:t>请求</a:t>
            </a:r>
            <a:r>
              <a:rPr lang="zh-CN" altLang="en-US" dirty="0" smtClean="0">
                <a:sym typeface="+mn-ea"/>
              </a:rPr>
              <a:t>的步骤</a:t>
            </a:r>
            <a:endParaRPr lang="zh-CN" altLang="en-US" dirty="0" smtClean="0"/>
          </a:p>
        </p:txBody>
      </p:sp>
      <p:pic>
        <p:nvPicPr>
          <p:cNvPr id="18" name="图片 9"/>
          <p:cNvPicPr>
            <a:picLocks noChangeAspect="1"/>
          </p:cNvPicPr>
          <p:nvPr>
            <p:ph idx="1"/>
          </p:nvPr>
        </p:nvPicPr>
        <p:blipFill>
          <a:blip r:embed="rId1"/>
          <a:srcRect t="10113"/>
          <a:stretch>
            <a:fillRect/>
          </a:stretch>
        </p:blipFill>
        <p:spPr>
          <a:xfrm>
            <a:off x="1701165" y="1809750"/>
            <a:ext cx="5903595" cy="32385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1.5 ajax</a:t>
            </a:r>
            <a:r>
              <a:rPr lang="zh-CN" altLang="en-US" dirty="0" smtClean="0">
                <a:sym typeface="+mn-ea"/>
              </a:rPr>
              <a:t>使用案例</a:t>
            </a:r>
            <a:r>
              <a:rPr lang="en-US" altLang="zh-CN" dirty="0" smtClean="0">
                <a:sym typeface="+mn-ea"/>
              </a:rPr>
              <a:t>1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780" y="1205865"/>
            <a:ext cx="4208780" cy="4274185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75" y="2234565"/>
            <a:ext cx="5270500" cy="302768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AJAX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>
            <a:normAutofit/>
          </a:bodyPr>
          <a:lstStyle/>
          <a:p>
            <a:pPr algn="just">
              <a:buClrTx/>
              <a:buSzTx/>
            </a:pPr>
            <a:r>
              <a:rPr lang="zh-CN" altLang="en-US" sz="2800" dirty="0" err="1" smtClean="0">
                <a:sym typeface="+mn-ea"/>
              </a:rPr>
              <a:t>使用</a:t>
            </a:r>
            <a:r>
              <a:rPr lang="en-US" altLang="zh-CN" sz="2800" dirty="0" err="1" smtClean="0">
                <a:sym typeface="+mn-ea"/>
              </a:rPr>
              <a:t>AJAX:</a:t>
            </a:r>
            <a:r>
              <a:rPr lang="zh-CN" altLang="en-US" sz="2800" dirty="0" err="1" smtClean="0">
                <a:sym typeface="+mn-ea"/>
              </a:rPr>
              <a:t>原</a:t>
            </a:r>
            <a:r>
              <a:rPr lang="en-US" altLang="zh-CN" sz="2800" dirty="0" err="1" smtClean="0">
                <a:sym typeface="+mn-ea"/>
              </a:rPr>
              <a:t>生Ajax发起请求；原生ajax响应请求；</a:t>
            </a:r>
            <a:endParaRPr lang="en-US" altLang="zh-CN" sz="2800" dirty="0" err="1" smtClean="0">
              <a:sym typeface="+mn-ea"/>
            </a:endParaRPr>
          </a:p>
          <a:p>
            <a:pPr marL="457200" lvl="1" indent="0" algn="just">
              <a:buClrTx/>
              <a:buSzTx/>
              <a:buNone/>
            </a:pPr>
            <a:r>
              <a:rPr lang="en-US" altLang="zh-CN" sz="2450" dirty="0" err="1" smtClean="0">
                <a:sym typeface="+mn-ea"/>
              </a:rPr>
              <a:t>        </a:t>
            </a:r>
            <a:r>
              <a:rPr lang="en-US" altLang="zh-CN" sz="2750" dirty="0" err="1" smtClean="0">
                <a:sym typeface="+mn-ea"/>
              </a:rPr>
              <a:t> 使用jQuery的ajax封装函数（6个）。</a:t>
            </a:r>
            <a:endParaRPr lang="en-US" altLang="zh-CN" sz="2750" dirty="0" err="1" smtClean="0">
              <a:sym typeface="+mn-ea"/>
            </a:endParaRPr>
          </a:p>
          <a:p>
            <a:pPr algn="just">
              <a:buClrTx/>
              <a:buSzTx/>
            </a:pPr>
            <a:endParaRPr lang="en-US" altLang="zh-CN" sz="28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en-US" altLang="zh-CN" sz="2800" dirty="0" err="1" smtClean="0">
                <a:sym typeface="+mn-ea"/>
              </a:rPr>
              <a:t>通过 jQuery AJAX 方法，您能够使用 HTTP GET 和 HTTP POST 从远程服务器上请求文本、HTML、XML 或 JSON - 同时能够把这些外部数据直接载入网页的被选元素中。</a:t>
            </a:r>
            <a:endParaRPr lang="en-US" altLang="zh-CN" sz="2800" dirty="0" err="1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、</a:t>
            </a:r>
            <a:r>
              <a:rPr dirty="0" smtClean="0"/>
              <a:t>jQuery的ajax封装函数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>
            <a:normAutofit fontScale="90000"/>
          </a:bodyPr>
          <a:lstStyle/>
          <a:p>
            <a:pPr algn="just">
              <a:buClrTx/>
              <a:buSzTx/>
            </a:pPr>
            <a:r>
              <a:rPr lang="en-US" altLang="zh-CN" sz="2750" dirty="0" err="1" smtClean="0">
                <a:sym typeface="+mn-ea"/>
              </a:rPr>
              <a:t>使用jQuery的ajax封装函数（6个）。</a:t>
            </a:r>
            <a:endParaRPr lang="en-US" altLang="zh-CN" sz="275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en-US" altLang="zh-CN" sz="2750" dirty="0" err="1" smtClean="0">
                <a:solidFill>
                  <a:srgbClr val="C00000"/>
                </a:solidFill>
                <a:sym typeface="+mn-ea"/>
              </a:rPr>
              <a:t>load(URL, [请求数据]， [成功后的回调函数] );</a:t>
            </a:r>
            <a:endParaRPr lang="en-US" altLang="zh-CN" sz="2750" dirty="0" err="1" smtClean="0">
              <a:solidFill>
                <a:srgbClr val="C00000"/>
              </a:solidFill>
              <a:sym typeface="+mn-ea"/>
            </a:endParaRPr>
          </a:p>
          <a:p>
            <a:pPr algn="just">
              <a:buClrTx/>
              <a:buSzTx/>
            </a:pPr>
            <a:r>
              <a:rPr lang="en-US" altLang="zh-CN" sz="2750" dirty="0" err="1" smtClean="0">
                <a:sym typeface="+mn-ea"/>
              </a:rPr>
              <a:t>$.get(URL, [请求数据]， [响应成功后的回调函数]);</a:t>
            </a:r>
            <a:endParaRPr lang="en-US" altLang="zh-CN" sz="275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en-US" altLang="zh-CN" sz="2800" dirty="0" err="1" smtClean="0">
                <a:sym typeface="+mn-ea"/>
              </a:rPr>
              <a:t>$.getJSON();</a:t>
            </a:r>
            <a:endParaRPr lang="en-US" altLang="zh-CN" sz="28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en-US" altLang="zh-CN" sz="2800" dirty="0" err="1" smtClean="0">
                <a:sym typeface="+mn-ea"/>
              </a:rPr>
              <a:t>$.getScript();</a:t>
            </a:r>
            <a:endParaRPr lang="en-US" altLang="zh-CN" sz="28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en-US" altLang="zh-CN" sz="2800" dirty="0" err="1" smtClean="0">
                <a:sym typeface="+mn-ea"/>
              </a:rPr>
              <a:t>$.post(URL, [请求数据]， [响应成功后的回调函数] );</a:t>
            </a:r>
            <a:endParaRPr lang="en-US" altLang="zh-CN" sz="28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en-US" altLang="zh-CN" sz="2800" dirty="0" err="1" smtClean="0">
                <a:solidFill>
                  <a:srgbClr val="C00000"/>
                </a:solidFill>
                <a:sym typeface="+mn-ea"/>
              </a:rPr>
              <a:t>$.ajax();</a:t>
            </a:r>
            <a:endParaRPr lang="en-US" altLang="zh-CN" sz="2800" dirty="0" err="1" smtClean="0">
              <a:solidFill>
                <a:srgbClr val="C00000"/>
              </a:solidFill>
              <a:sym typeface="+mn-ea"/>
            </a:endParaRPr>
          </a:p>
          <a:p>
            <a:pPr algn="just">
              <a:buClrTx/>
              <a:buSzTx/>
            </a:pPr>
            <a:endParaRPr lang="en-US" altLang="zh-CN" sz="2800" dirty="0" err="1" smtClean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2140585"/>
            <a:ext cx="2849880" cy="414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、</a:t>
            </a:r>
            <a:r>
              <a:rPr dirty="0" smtClean="0"/>
              <a:t>jQuery的ajax封装函数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>
            <a:normAutofit/>
          </a:bodyPr>
          <a:lstStyle/>
          <a:p>
            <a:pPr algn="just">
              <a:buClrTx/>
              <a:buSzTx/>
            </a:pPr>
            <a:r>
              <a:rPr lang="en-US" altLang="zh-CN" sz="2750" dirty="0" err="1" smtClean="0">
                <a:sym typeface="+mn-ea"/>
              </a:rPr>
              <a:t>ajax</a:t>
            </a:r>
            <a:r>
              <a:rPr lang="zh-CN" altLang="en-US" sz="2750" dirty="0" err="1" smtClean="0">
                <a:sym typeface="+mn-ea"/>
              </a:rPr>
              <a:t>接收的</a:t>
            </a:r>
            <a:r>
              <a:rPr lang="en-US" altLang="zh-CN" sz="2750" dirty="0" err="1" smtClean="0">
                <a:sym typeface="+mn-ea"/>
              </a:rPr>
              <a:t>5</a:t>
            </a:r>
            <a:r>
              <a:rPr lang="zh-CN" altLang="en-US" sz="2750" dirty="0" err="1" smtClean="0">
                <a:sym typeface="+mn-ea"/>
              </a:rPr>
              <a:t>种响应消息：</a:t>
            </a:r>
            <a:endParaRPr lang="en-US" altLang="zh-CN" sz="2750" dirty="0" err="1" smtClean="0">
              <a:sym typeface="+mn-ea"/>
            </a:endParaRPr>
          </a:p>
          <a:p>
            <a:pPr algn="just">
              <a:buClrTx/>
              <a:buSzTx/>
            </a:pPr>
            <a:endParaRPr lang="en-US" altLang="zh-CN" sz="2800" dirty="0" err="1" smtClean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430" y="2489200"/>
            <a:ext cx="3815715" cy="2809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、</a:t>
            </a:r>
            <a:r>
              <a:rPr dirty="0" smtClean="0"/>
              <a:t>jQuery的ajax封装函数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>
            <a:normAutofit/>
          </a:bodyPr>
          <a:lstStyle/>
          <a:p>
            <a:pPr algn="just">
              <a:buClrTx/>
              <a:buSzTx/>
            </a:pPr>
            <a:r>
              <a:rPr lang="en-US" altLang="zh-CN" sz="2750" dirty="0" err="1" smtClean="0">
                <a:sym typeface="+mn-ea"/>
              </a:rPr>
              <a:t>ajax</a:t>
            </a:r>
            <a:r>
              <a:rPr lang="zh-CN" altLang="en-US" sz="2750" dirty="0" err="1" smtClean="0">
                <a:sym typeface="+mn-ea"/>
              </a:rPr>
              <a:t>接收的</a:t>
            </a:r>
            <a:r>
              <a:rPr lang="en-US" altLang="zh-CN" sz="2750" dirty="0" err="1" smtClean="0">
                <a:sym typeface="+mn-ea"/>
              </a:rPr>
              <a:t>5</a:t>
            </a:r>
            <a:r>
              <a:rPr lang="zh-CN" altLang="en-US" sz="2750" dirty="0" err="1" smtClean="0">
                <a:sym typeface="+mn-ea"/>
              </a:rPr>
              <a:t>种响应消息：</a:t>
            </a:r>
            <a:endParaRPr lang="en-US" altLang="zh-CN" sz="2750" dirty="0" err="1" smtClean="0">
              <a:sym typeface="+mn-ea"/>
            </a:endParaRPr>
          </a:p>
          <a:p>
            <a:pPr algn="just">
              <a:buClrTx/>
              <a:buSzTx/>
            </a:pPr>
            <a:endParaRPr lang="en-US" altLang="zh-CN" sz="2800" dirty="0" err="1" smtClean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b="12711"/>
          <a:stretch>
            <a:fillRect/>
          </a:stretch>
        </p:blipFill>
        <p:spPr>
          <a:xfrm>
            <a:off x="310515" y="1925320"/>
            <a:ext cx="3496945" cy="16751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85" y="1332865"/>
            <a:ext cx="3622675" cy="16516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" y="4118610"/>
            <a:ext cx="3637280" cy="141795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193415"/>
            <a:ext cx="4290060" cy="148717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915" y="4897755"/>
            <a:ext cx="2811145" cy="1483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、事件有哪些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、事件对象是什么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、事件绑定</a:t>
            </a:r>
            <a:r>
              <a:rPr lang="en-US" altLang="zh-CN" dirty="0" smtClean="0"/>
              <a:t>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的区别</a:t>
            </a:r>
            <a:r>
              <a:rPr lang="zh-CN" altLang="en-US" dirty="0" smtClean="0"/>
              <a:t>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、</a:t>
            </a:r>
            <a:r>
              <a:rPr lang="en-US" dirty="0" smtClean="0"/>
              <a:t>load()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>
            <a:normAutofit/>
          </a:bodyPr>
          <a:lstStyle/>
          <a:p>
            <a:pPr algn="just">
              <a:buClrTx/>
              <a:buSzTx/>
            </a:pPr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load(URL, [请求数据]， [成功后的回调函数]</a:t>
            </a:r>
            <a:endParaRPr sz="24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sz="2400" dirty="0" err="1" smtClean="0">
                <a:sym typeface="+mn-ea"/>
              </a:rPr>
              <a:t>$(‘ ul ’).load( ‘ search_suggest.php’ ); //获取php里面的内容追加为ul的内容。</a:t>
            </a:r>
            <a:endParaRPr sz="24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zh-CN" sz="2400" dirty="0" err="1" smtClean="0">
                <a:sym typeface="+mn-ea"/>
              </a:rPr>
              <a:t>案例</a:t>
            </a:r>
            <a:r>
              <a:rPr lang="zh-CN" sz="2400" dirty="0" err="1" smtClean="0">
                <a:sym typeface="+mn-ea"/>
              </a:rPr>
              <a:t>见</a:t>
            </a:r>
            <a:r>
              <a:rPr lang="en-US" altLang="zh-CN" sz="2400" dirty="0" err="1" smtClean="0">
                <a:sym typeface="+mn-ea"/>
              </a:rPr>
              <a:t>demo </a:t>
            </a:r>
            <a:r>
              <a:rPr lang="en-US" altLang="zh-CN" sz="2000" u="sng" dirty="0" err="1" smtClean="0">
                <a:solidFill>
                  <a:srgbClr val="C00000"/>
                </a:solidFill>
                <a:sym typeface="+mn-ea"/>
              </a:rPr>
              <a:t>0808-jd.html</a:t>
            </a:r>
            <a:endParaRPr sz="24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sz="2400" dirty="0" err="1" smtClean="0">
                <a:sym typeface="+mn-ea"/>
              </a:rPr>
              <a:t>使用限制：</a:t>
            </a:r>
            <a:endParaRPr sz="24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sz="2400" dirty="0" err="1" smtClean="0">
                <a:sym typeface="+mn-ea"/>
              </a:rPr>
              <a:t>1&gt;服务器返回的必须是HTML片段；</a:t>
            </a:r>
            <a:endParaRPr sz="24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sz="2400" dirty="0" err="1" smtClean="0">
                <a:sym typeface="+mn-ea"/>
              </a:rPr>
              <a:t>2&gt;服务器端返回的数据会替换已有数据。（不能累积数据）</a:t>
            </a:r>
            <a:endParaRPr sz="2400" dirty="0" err="1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0" y="2855595"/>
            <a:ext cx="3208020" cy="263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$.ajax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>
            <a:normAutofit fontScale="60000"/>
          </a:bodyPr>
          <a:lstStyle/>
          <a:p>
            <a:pPr algn="just">
              <a:buClrTx/>
              <a:buSzTx/>
            </a:pPr>
            <a:r>
              <a:rPr sz="6000" dirty="0" err="1" smtClean="0">
                <a:sym typeface="+mn-ea"/>
              </a:rPr>
              <a:t>使用方法：</a:t>
            </a:r>
            <a:endParaRPr sz="6000" dirty="0" err="1" smtClean="0">
              <a:sym typeface="+mn-ea"/>
            </a:endParaRPr>
          </a:p>
          <a:p>
            <a:pPr algn="just">
              <a:lnSpc>
                <a:spcPct val="100000"/>
              </a:lnSpc>
              <a:buClrTx/>
              <a:buSzTx/>
            </a:pPr>
            <a:r>
              <a:rPr dirty="0" err="1" smtClean="0">
                <a:sym typeface="+mn-ea"/>
              </a:rPr>
              <a:t>$.ajax({</a:t>
            </a:r>
            <a:endParaRPr dirty="0" err="1" smtClean="0">
              <a:sym typeface="+mn-ea"/>
            </a:endParaRPr>
          </a:p>
          <a:p>
            <a:pPr lvl="1" algn="just">
              <a:lnSpc>
                <a:spcPct val="100000"/>
              </a:lnSpc>
              <a:buClrTx/>
              <a:buSzTx/>
            </a:pPr>
            <a:r>
              <a:rPr dirty="0" err="1" smtClean="0">
                <a:sym typeface="+mn-ea"/>
              </a:rPr>
              <a:t>type: ’GET’,   //请求方式POST/PUT/DELETE...</a:t>
            </a:r>
            <a:endParaRPr dirty="0" err="1" smtClean="0">
              <a:sym typeface="+mn-ea"/>
            </a:endParaRPr>
          </a:p>
          <a:p>
            <a:pPr lvl="1" algn="just">
              <a:lnSpc>
                <a:spcPct val="100000"/>
              </a:lnSpc>
              <a:buClrTx/>
              <a:buSzTx/>
            </a:pPr>
            <a:r>
              <a:rPr dirty="0" err="1" smtClean="0">
                <a:sym typeface="+mn-ea"/>
              </a:rPr>
              <a:t>url: ‘ xx.php’,  //请求资源</a:t>
            </a:r>
            <a:endParaRPr dirty="0" err="1" smtClean="0">
              <a:sym typeface="+mn-ea"/>
            </a:endParaRPr>
          </a:p>
          <a:p>
            <a:pPr lvl="1" algn="just">
              <a:lnSpc>
                <a:spcPct val="100000"/>
              </a:lnSpc>
              <a:buClrTx/>
              <a:buSzTx/>
            </a:pPr>
            <a:r>
              <a:rPr dirty="0" err="1" smtClean="0">
                <a:sym typeface="+mn-ea"/>
              </a:rPr>
              <a:t>data: ‘k=v&amp;k=v’,  //{ k:v, k:v}  //请求参数</a:t>
            </a:r>
            <a:endParaRPr dirty="0" err="1" smtClean="0">
              <a:sym typeface="+mn-ea"/>
            </a:endParaRPr>
          </a:p>
          <a:p>
            <a:pPr lvl="1" algn="just">
              <a:lnSpc>
                <a:spcPct val="100000"/>
              </a:lnSpc>
              <a:buClrTx/>
              <a:buSzTx/>
            </a:pPr>
            <a:r>
              <a:rPr dirty="0" err="1" smtClean="0">
                <a:sym typeface="+mn-ea"/>
              </a:rPr>
              <a:t>dataType: "json", // 服务器端响应的数据类型，</a:t>
            </a:r>
            <a:endParaRPr dirty="0" err="1" smtClean="0">
              <a:sym typeface="+mn-ea"/>
            </a:endParaRPr>
          </a:p>
          <a:p>
            <a:pPr lvl="1" algn="just">
              <a:lnSpc>
                <a:spcPct val="100000"/>
              </a:lnSpc>
              <a:buClrTx/>
              <a:buSzTx/>
            </a:pPr>
            <a:r>
              <a:rPr dirty="0" err="1" smtClean="0">
                <a:sym typeface="+mn-ea"/>
              </a:rPr>
              <a:t>//取值可以是json、text、xml等，取决于服务器端响应时的响应头中的Content-Type</a:t>
            </a:r>
            <a:endParaRPr dirty="0" err="1" smtClean="0">
              <a:sym typeface="+mn-ea"/>
            </a:endParaRPr>
          </a:p>
          <a:p>
            <a:pPr lvl="1" algn="just">
              <a:lnSpc>
                <a:spcPct val="100000"/>
              </a:lnSpc>
              <a:buClrTx/>
              <a:buSzTx/>
            </a:pPr>
            <a:r>
              <a:rPr dirty="0" err="1" smtClean="0">
                <a:solidFill>
                  <a:srgbClr val="C00000"/>
                </a:solidFill>
                <a:sym typeface="+mn-ea"/>
              </a:rPr>
              <a:t>beforeSend: fn,  //在请求发送前的回调</a:t>
            </a:r>
            <a:endParaRPr dirty="0" err="1" smtClean="0">
              <a:solidFill>
                <a:srgbClr val="C00000"/>
              </a:solidFill>
              <a:sym typeface="+mn-ea"/>
            </a:endParaRPr>
          </a:p>
          <a:p>
            <a:pPr lvl="1" algn="just">
              <a:lnSpc>
                <a:spcPct val="100000"/>
              </a:lnSpc>
              <a:buClrTx/>
              <a:buSzTx/>
            </a:pPr>
            <a:r>
              <a:rPr dirty="0" err="1" smtClean="0">
                <a:solidFill>
                  <a:srgbClr val="C00000"/>
                </a:solidFill>
                <a:sym typeface="+mn-ea"/>
              </a:rPr>
              <a:t>success: fn,		//响应成功后的回调,当状态码2开头如200</a:t>
            </a:r>
            <a:endParaRPr dirty="0" err="1" smtClean="0">
              <a:solidFill>
                <a:srgbClr val="C00000"/>
              </a:solidFill>
              <a:sym typeface="+mn-ea"/>
            </a:endParaRPr>
          </a:p>
          <a:p>
            <a:pPr lvl="1" algn="just">
              <a:lnSpc>
                <a:spcPct val="100000"/>
              </a:lnSpc>
              <a:buClrTx/>
              <a:buSzTx/>
            </a:pPr>
            <a:r>
              <a:rPr dirty="0" err="1" smtClean="0">
                <a:solidFill>
                  <a:srgbClr val="C00000"/>
                </a:solidFill>
                <a:sym typeface="+mn-ea"/>
              </a:rPr>
              <a:t>error: fn,		//响应失败后的回调,当状态码为3/4/5开头 </a:t>
            </a:r>
            <a:endParaRPr dirty="0" err="1" smtClean="0">
              <a:solidFill>
                <a:srgbClr val="C00000"/>
              </a:solidFill>
              <a:sym typeface="+mn-ea"/>
            </a:endParaRPr>
          </a:p>
          <a:p>
            <a:pPr lvl="1" algn="just">
              <a:lnSpc>
                <a:spcPct val="100000"/>
              </a:lnSpc>
              <a:buClrTx/>
              <a:buSzTx/>
            </a:pPr>
            <a:r>
              <a:rPr dirty="0" err="1" smtClean="0">
                <a:solidFill>
                  <a:srgbClr val="C00000"/>
                </a:solidFill>
                <a:sym typeface="+mn-ea"/>
              </a:rPr>
              <a:t>complete:fn		//响应完成后(不论成功失败)的回调</a:t>
            </a:r>
            <a:endParaRPr dirty="0" err="1" smtClean="0">
              <a:solidFill>
                <a:srgbClr val="C00000"/>
              </a:solidFill>
              <a:sym typeface="+mn-ea"/>
            </a:endParaRPr>
          </a:p>
          <a:p>
            <a:pPr algn="just">
              <a:lnSpc>
                <a:spcPct val="100000"/>
              </a:lnSpc>
              <a:buClrTx/>
              <a:buSzTx/>
            </a:pPr>
            <a:r>
              <a:rPr dirty="0" err="1" smtClean="0">
                <a:sym typeface="+mn-ea"/>
              </a:rPr>
              <a:t>})</a:t>
            </a:r>
            <a:endParaRPr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sz="2400" dirty="0" err="1" smtClean="0">
                <a:sym typeface="+mn-ea"/>
              </a:rPr>
              <a:t> </a:t>
            </a:r>
            <a:endParaRPr sz="2400" dirty="0" err="1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$.ajax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/>
          <a:lstStyle/>
          <a:p>
            <a:pPr algn="just">
              <a:buClrTx/>
              <a:buSzTx/>
            </a:pPr>
            <a:r>
              <a:rPr lang="zh-CN" altLang="en-US" sz="2000">
                <a:sym typeface="+mn-ea"/>
              </a:rPr>
              <a:t>error: fn,响应失败后的回调,当状态码为3/4/5开头，如302（重定向），404（url地址错误会引起），502（后端代码出错），但是这里的error提示信息是对用户显示的，用户引起的错误只能是302，而开发人员有可能引起其他错误，所以发现这个error提示信息，要全面考虑错误的可能性。</a:t>
            </a:r>
            <a:endParaRPr lang="zh-CN" altLang="en-US" sz="2000"/>
          </a:p>
          <a:p>
            <a:pPr algn="just">
              <a:buClrTx/>
              <a:buSzTx/>
            </a:pPr>
            <a:r>
              <a:rPr sz="860" dirty="0" err="1" smtClean="0">
                <a:sym typeface="+mn-ea"/>
              </a:rPr>
              <a:t> </a:t>
            </a:r>
            <a:endParaRPr sz="860" dirty="0" err="1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5490" y="3519805"/>
            <a:ext cx="3749040" cy="260604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3783965"/>
            <a:ext cx="3434715" cy="207772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$.ajax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>
            <a:normAutofit lnSpcReduction="10000"/>
          </a:bodyPr>
          <a:lstStyle/>
          <a:p>
            <a:pPr algn="just">
              <a:buClrTx/>
              <a:buSzTx/>
            </a:pPr>
            <a:r>
              <a:rPr sz="2400" dirty="0" err="1" smtClean="0">
                <a:sym typeface="+mn-ea"/>
              </a:rPr>
              <a:t>案例：</a:t>
            </a:r>
            <a:r>
              <a:rPr lang="zh-CN" sz="2400" dirty="0" err="1" smtClean="0">
                <a:sym typeface="+mn-ea"/>
              </a:rPr>
              <a:t>提交姓名与密码</a:t>
            </a:r>
            <a:r>
              <a:rPr sz="2400" dirty="0" err="1" smtClean="0">
                <a:sym typeface="+mn-ea"/>
              </a:rPr>
              <a:t>。</a:t>
            </a:r>
            <a:endParaRPr sz="24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zh-CN" sz="2400" dirty="0" err="1" smtClean="0">
                <a:sym typeface="+mn-ea"/>
              </a:rPr>
              <a:t>见</a:t>
            </a:r>
            <a:r>
              <a:rPr lang="en-US" altLang="zh-CN" sz="2400" dirty="0" err="1" smtClean="0">
                <a:sym typeface="+mn-ea"/>
              </a:rPr>
              <a:t>demo </a:t>
            </a:r>
            <a:r>
              <a:rPr lang="en-US" altLang="zh-CN" sz="2000" u="sng" dirty="0" err="1" smtClean="0">
                <a:solidFill>
                  <a:srgbClr val="C00000"/>
                </a:solidFill>
                <a:sym typeface="+mn-ea"/>
              </a:rPr>
              <a:t>0809.html</a:t>
            </a:r>
            <a:endParaRPr lang="en-US" altLang="zh-CN" sz="2400" dirty="0" err="1" smtClean="0">
              <a:sym typeface="+mn-ea"/>
            </a:endParaRPr>
          </a:p>
          <a:p>
            <a:pPr algn="just">
              <a:buClrTx/>
              <a:buSzTx/>
            </a:pPr>
            <a:endParaRPr sz="24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sz="2400" dirty="0" err="1" smtClean="0">
                <a:sym typeface="+mn-ea"/>
              </a:rPr>
              <a:t> </a:t>
            </a:r>
            <a:endParaRPr sz="2400" dirty="0" err="1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4660" y="2072005"/>
            <a:ext cx="3147060" cy="331470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修改文本内容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ym typeface="+mn-ea"/>
              </a:rPr>
              <a:t>京东页头页尾</a:t>
            </a:r>
            <a:endParaRPr lang="zh-CN" altLang="en-US" sz="2800" dirty="0" smtClean="0">
              <a:sym typeface="+mn-ea"/>
            </a:endParaRPr>
          </a:p>
          <a:p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dirty="0" smtClean="0">
                <a:sym typeface="+mn-ea"/>
              </a:rPr>
              <a:t>、分别使用</a:t>
            </a:r>
            <a:r>
              <a:rPr lang="en-US" altLang="zh-CN" sz="2800" dirty="0" smtClean="0">
                <a:sym typeface="+mn-ea"/>
              </a:rPr>
              <a:t>$.get,</a:t>
            </a:r>
            <a:r>
              <a:rPr lang="en-US" altLang="zh-CN" sz="2800" dirty="0" smtClean="0">
                <a:sym typeface="+mn-ea"/>
              </a:rPr>
              <a:t>$.post,$.ajax</a:t>
            </a:r>
            <a:r>
              <a:rPr lang="zh-CN" altLang="en-US" sz="2800" dirty="0" smtClean="0">
                <a:sym typeface="+mn-ea"/>
              </a:rPr>
              <a:t>提交数据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、自行创造题</a:t>
            </a:r>
            <a:endParaRPr lang="zh-CN" altLang="en-US" sz="28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65" y="4427220"/>
            <a:ext cx="4747260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" y="4594860"/>
            <a:ext cx="2316480" cy="10744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原理与</a:t>
            </a:r>
            <a:r>
              <a:rPr lang="zh-CN" altLang="en-US" dirty="0" smtClean="0">
                <a:sym typeface="+mn-ea"/>
              </a:rPr>
              <a:t>使用步骤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对象及其属性、方法、事件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jQuery</a:t>
            </a:r>
            <a:r>
              <a:rPr lang="zh-CN" altLang="en-US" dirty="0" smtClean="0">
                <a:sym typeface="+mn-ea"/>
              </a:rPr>
              <a:t>的</a:t>
            </a:r>
            <a:r>
              <a:rPr lang="en-US" altLang="zh-CN" dirty="0" smtClean="0">
                <a:sym typeface="+mn-ea"/>
              </a:rPr>
              <a:t>$.ajax()</a:t>
            </a:r>
            <a:r>
              <a:rPr lang="zh-CN" altLang="en-US" dirty="0" smtClean="0">
                <a:sym typeface="+mn-ea"/>
              </a:rPr>
              <a:t>方法</a:t>
            </a:r>
            <a:endParaRPr lang="zh-CN" altLang="en-US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fontScale="9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ajax</a:t>
            </a:r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ajax()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动态获取文本内容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ajax</a:t>
            </a:r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ajax</a:t>
            </a:r>
            <a:r>
              <a:rPr lang="zh-CN" altLang="en-US" dirty="0" smtClean="0"/>
              <a:t>方法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概述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>
            <a:normAutofit fontScale="70000"/>
          </a:bodyPr>
          <a:lstStyle/>
          <a:p>
            <a:pPr algn="just">
              <a:buClrTx/>
              <a:buSzTx/>
            </a:pPr>
            <a:r>
              <a:rPr lang="zh-CN" altLang="en-US" sz="2800" dirty="0" smtClean="0">
                <a:solidFill>
                  <a:srgbClr val="C00000"/>
                </a:solidFill>
                <a:sym typeface="+mn-ea"/>
              </a:rPr>
              <a:t>定义：</a:t>
            </a:r>
            <a:r>
              <a:rPr lang="en-US" altLang="zh-CN" sz="2800" dirty="0" err="1" smtClean="0">
                <a:sym typeface="+mn-ea"/>
              </a:rPr>
              <a:t>Asynchronous Javascript And XML，异步的JS和XML</a:t>
            </a:r>
            <a:r>
              <a:rPr lang="zh-CN" altLang="en-US" sz="2800" dirty="0" err="1" smtClean="0">
                <a:sym typeface="+mn-ea"/>
              </a:rPr>
              <a:t>，</a:t>
            </a:r>
            <a:r>
              <a:rPr lang="en-US" altLang="zh-CN" sz="2800" dirty="0" err="1" smtClean="0">
                <a:sym typeface="+mn-ea"/>
              </a:rPr>
              <a:t>实现在无刷新、</a:t>
            </a:r>
            <a:r>
              <a:rPr lang="zh-CN" altLang="en-US" sz="2800" dirty="0" err="1" smtClean="0">
                <a:sym typeface="+mn-ea"/>
              </a:rPr>
              <a:t>无</a:t>
            </a:r>
            <a:r>
              <a:rPr lang="en-US" altLang="zh-CN" sz="2800" dirty="0" err="1" smtClean="0">
                <a:sym typeface="+mn-ea"/>
              </a:rPr>
              <a:t>提交的情况下，页面内容局部更新(</a:t>
            </a:r>
            <a:r>
              <a:rPr lang="en-US" altLang="zh-CN" sz="2800" dirty="0" err="1" smtClean="0">
                <a:sym typeface="+mn-ea"/>
              </a:rPr>
              <a:t>在不重载整个网页的情况下，AJAX 通过后台加载数据，并在网页上进行显示)。</a:t>
            </a:r>
            <a:endParaRPr lang="en-US" altLang="zh-CN" sz="28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en-US" altLang="zh-CN" sz="2800" dirty="0" err="1" smtClean="0">
                <a:sym typeface="+mn-ea"/>
              </a:rPr>
              <a:t>AJAX不是新的编程语言，而是一种使用现有标准的新方法。</a:t>
            </a:r>
            <a:endParaRPr lang="en-US" altLang="zh-CN" sz="2800" dirty="0" err="1" smtClean="0">
              <a:sym typeface="+mn-ea"/>
            </a:endParaRPr>
          </a:p>
          <a:p>
            <a:pPr algn="just">
              <a:buClrTx/>
              <a:buSzTx/>
            </a:pPr>
            <a:endParaRPr lang="en-US" altLang="zh-CN" sz="28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en-US" altLang="zh-CN" sz="2800" dirty="0" err="1" smtClean="0">
                <a:solidFill>
                  <a:srgbClr val="C00000"/>
                </a:solidFill>
                <a:sym typeface="+mn-ea"/>
              </a:rPr>
              <a:t>AJAX涉及的技术：</a:t>
            </a:r>
            <a:r>
              <a:rPr lang="en-US" altLang="zh-CN" sz="2800" dirty="0" err="1" smtClean="0">
                <a:sym typeface="+mn-ea"/>
              </a:rPr>
              <a:t>HTML\ CSS\ JS\ DOM\ HTTP\ XML——属于纯客户端技术。</a:t>
            </a:r>
            <a:endParaRPr lang="en-US" altLang="zh-CN" sz="2800" dirty="0" err="1" smtClean="0">
              <a:sym typeface="+mn-ea"/>
            </a:endParaRPr>
          </a:p>
          <a:p>
            <a:pPr algn="just">
              <a:buClrTx/>
              <a:buSzTx/>
            </a:pPr>
            <a:endParaRPr lang="en-US" altLang="zh-CN" sz="2800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en-US" altLang="zh-CN" sz="2800" dirty="0" err="1" smtClean="0">
                <a:solidFill>
                  <a:srgbClr val="C00000"/>
                </a:solidFill>
                <a:sym typeface="+mn-ea"/>
              </a:rPr>
              <a:t>使用场合：</a:t>
            </a:r>
            <a:r>
              <a:rPr lang="en-US" altLang="zh-CN" sz="2800" dirty="0" err="1" smtClean="0">
                <a:sym typeface="+mn-ea"/>
              </a:rPr>
              <a:t>搜索建议，数据重复性判断，在线股票，在线聊天室。异步加载分页数据。。。</a:t>
            </a:r>
            <a:endParaRPr lang="en-US" altLang="zh-CN" sz="2800" dirty="0" err="1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概述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/>
          <a:lstStyle/>
          <a:p>
            <a:pPr algn="just">
              <a:buClrTx/>
              <a:buSzTx/>
            </a:pPr>
            <a:r>
              <a:rPr lang="en-US" altLang="zh-CN" sz="2000" dirty="0" err="1" smtClean="0">
                <a:solidFill>
                  <a:srgbClr val="C00000"/>
                </a:solidFill>
                <a:sym typeface="+mn-ea"/>
              </a:rPr>
              <a:t>底层原理：</a:t>
            </a:r>
            <a:r>
              <a:rPr lang="en-US" altLang="zh-CN" sz="2000" dirty="0" err="1" smtClean="0">
                <a:sym typeface="+mn-ea"/>
              </a:rPr>
              <a:t>在客户端浏览网页的同时，浏览器底层使用XMLHttpRequest对象，向服务器发起HTTP请求，并接收服务器的响应消息——</a:t>
            </a:r>
            <a:r>
              <a:rPr lang="zh-CN" altLang="en-US" sz="2000" dirty="0" err="1" smtClean="0">
                <a:sym typeface="+mn-ea"/>
              </a:rPr>
              <a:t>用户</a:t>
            </a:r>
            <a:r>
              <a:rPr lang="en-US" altLang="zh-CN" sz="2000" dirty="0" err="1" smtClean="0">
                <a:sym typeface="+mn-ea"/>
              </a:rPr>
              <a:t>浏览的同时服务器也在工作。</a:t>
            </a:r>
            <a:endParaRPr lang="en-US" altLang="zh-CN" sz="2000" dirty="0" err="1" smtClean="0">
              <a:sym typeface="+mn-ea"/>
            </a:endParaRPr>
          </a:p>
          <a:p>
            <a:pPr algn="just">
              <a:buClrTx/>
              <a:buSzTx/>
            </a:pPr>
            <a:endParaRPr lang="en-US" altLang="zh-CN" sz="2000" dirty="0" err="1" smtClean="0">
              <a:sym typeface="+mn-ea"/>
            </a:endParaRPr>
          </a:p>
        </p:txBody>
      </p:sp>
      <p:pic>
        <p:nvPicPr>
          <p:cNvPr id="5" name="图片 2" descr="异步请求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895" y="2875915"/>
            <a:ext cx="5062220" cy="275653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AJAX</a:t>
            </a:r>
            <a:r>
              <a:rPr lang="zh-CN" altLang="en-US" dirty="0" smtClean="0"/>
              <a:t>概述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>
            <a:normAutofit fontScale="70000"/>
          </a:bodyPr>
          <a:lstStyle/>
          <a:p>
            <a:pPr algn="just">
              <a:buClrTx/>
              <a:buSzTx/>
            </a:pP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同步：</a:t>
            </a:r>
            <a:r>
              <a:rPr lang="en-US" altLang="zh-CN" dirty="0" err="1" smtClean="0">
                <a:sym typeface="+mn-ea"/>
              </a:rPr>
              <a:t>Synchronize  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异步：</a:t>
            </a:r>
            <a:r>
              <a:rPr lang="en-US" altLang="zh-CN" dirty="0" err="1" smtClean="0">
                <a:sym typeface="+mn-ea"/>
              </a:rPr>
              <a:t>Asynchronize</a:t>
            </a:r>
            <a:endParaRPr lang="en-US" altLang="zh-CN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使用场合：</a:t>
            </a:r>
            <a:r>
              <a:rPr lang="en-US" altLang="zh-CN" dirty="0" err="1" smtClean="0">
                <a:sym typeface="+mn-ea"/>
              </a:rPr>
              <a:t>搜索建议，数据重复性判断，在线股票，在线聊天室。异步加载分页数据。。。</a:t>
            </a:r>
            <a:endParaRPr lang="en-US" altLang="zh-CN" dirty="0" err="1" smtClean="0">
              <a:sym typeface="+mn-ea"/>
            </a:endParaRPr>
          </a:p>
          <a:p>
            <a:pPr marL="0" indent="0" algn="just">
              <a:buClrTx/>
              <a:buSzTx/>
              <a:buNone/>
            </a:pPr>
            <a:endParaRPr lang="en-US" altLang="zh-CN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zh-CN" altLang="en-US" dirty="0" err="1" smtClean="0">
                <a:sym typeface="+mn-ea"/>
              </a:rPr>
              <a:t>举例</a:t>
            </a:r>
            <a:r>
              <a:rPr lang="en-US" altLang="zh-CN" dirty="0" err="1" smtClean="0">
                <a:sym typeface="+mn-ea"/>
              </a:rPr>
              <a:t>1</a:t>
            </a:r>
            <a:r>
              <a:rPr lang="zh-CN" altLang="en-US" dirty="0" err="1" smtClean="0">
                <a:sym typeface="+mn-ea"/>
              </a:rPr>
              <a:t>：注册页面的表单实时验证：</a:t>
            </a:r>
            <a:endParaRPr lang="zh-CN" altLang="en-US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zh-CN" altLang="en-US" sz="2500" u="sng" dirty="0" err="1" smtClean="0">
                <a:solidFill>
                  <a:srgbClr val="C00000"/>
                </a:solidFill>
                <a:sym typeface="+mn-ea"/>
              </a:rPr>
              <a:t>https://v4.passport.sohu.com/fe/mailRegister/lettersMail</a:t>
            </a:r>
            <a:endParaRPr lang="zh-CN" altLang="en-US" sz="2500" u="sng" dirty="0" err="1" smtClean="0">
              <a:solidFill>
                <a:srgbClr val="C00000"/>
              </a:solidFill>
              <a:sym typeface="+mn-ea"/>
            </a:endParaRPr>
          </a:p>
          <a:p>
            <a:pPr algn="just">
              <a:buClrTx/>
              <a:buSzTx/>
            </a:pPr>
            <a:r>
              <a:rPr lang="zh-CN" altLang="en-US" dirty="0" err="1" smtClean="0">
                <a:sym typeface="+mn-ea"/>
              </a:rPr>
              <a:t>举例</a:t>
            </a:r>
            <a:r>
              <a:rPr lang="en-US" altLang="zh-CN" dirty="0" err="1" smtClean="0">
                <a:sym typeface="+mn-ea"/>
              </a:rPr>
              <a:t>2</a:t>
            </a:r>
            <a:r>
              <a:rPr lang="zh-CN" altLang="en-US" dirty="0" err="1" smtClean="0">
                <a:sym typeface="+mn-ea"/>
              </a:rPr>
              <a:t>：产品页面的</a:t>
            </a:r>
            <a:r>
              <a:rPr lang="en-US" altLang="zh-CN" dirty="0" err="1" smtClean="0">
                <a:sym typeface="+mn-ea"/>
              </a:rPr>
              <a:t>异步加载分页数据</a:t>
            </a:r>
            <a:endParaRPr lang="en-US" altLang="zh-CN" dirty="0" err="1" smtClean="0">
              <a:sym typeface="+mn-ea"/>
            </a:endParaRPr>
          </a:p>
          <a:p>
            <a:pPr algn="just">
              <a:buClrTx/>
              <a:buSzTx/>
            </a:pPr>
            <a:r>
              <a:rPr lang="zh-CN" altLang="en-US" sz="2500" u="sng" dirty="0" err="1" smtClean="0">
                <a:solidFill>
                  <a:srgbClr val="C00000"/>
                </a:solidFill>
                <a:sym typeface="+mn-ea"/>
              </a:rPr>
              <a:t>https://search.jd.com/Search?keyword=华为手机&amp;enc=utf-8&amp;wq=华为手机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步骤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2300" dirty="0" smtClean="0">
                <a:sym typeface="+mn-ea"/>
              </a:rPr>
              <a:t>步骤1：创建xhr对象：</a:t>
            </a:r>
            <a:endParaRPr lang="zh-CN" altLang="en-US" sz="2300" dirty="0" smtClean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2300" dirty="0" smtClean="0">
                <a:sym typeface="+mn-ea"/>
              </a:rPr>
              <a:t>	</a:t>
            </a:r>
            <a:r>
              <a:rPr lang="zh-CN" altLang="en-US" sz="2300" dirty="0" smtClean="0">
                <a:solidFill>
                  <a:srgbClr val="C00000"/>
                </a:solidFill>
                <a:sym typeface="+mn-ea"/>
              </a:rPr>
              <a:t>var xhr = new XMLHttpRequest();</a:t>
            </a:r>
            <a:endParaRPr lang="zh-CN" altLang="en-US" sz="2300" dirty="0" smtClean="0">
              <a:solidFill>
                <a:srgbClr val="C0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2200" dirty="0" smtClean="0">
                <a:sym typeface="+mn-ea"/>
              </a:rPr>
              <a:t>步骤2：监听XHR的状态改变</a:t>
            </a:r>
            <a:r>
              <a:rPr lang="en-US" altLang="zh-CN" sz="2200" dirty="0" smtClean="0">
                <a:sym typeface="+mn-ea"/>
              </a:rPr>
              <a:t>/</a:t>
            </a:r>
            <a:r>
              <a:rPr lang="zh-CN" altLang="en-US" sz="2200" dirty="0" smtClean="0">
                <a:sym typeface="+mn-ea"/>
              </a:rPr>
              <a:t>监听服务器返回响应消息的事件：</a:t>
            </a:r>
            <a:endParaRPr lang="zh-CN" altLang="en-US" sz="2300" dirty="0" smtClean="0"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+mj-ea"/>
              <a:buNone/>
            </a:pPr>
            <a:r>
              <a:rPr lang="en-US" altLang="zh-CN" sz="2300" dirty="0" smtClean="0">
                <a:sym typeface="+mn-ea"/>
              </a:rPr>
              <a:t>	</a:t>
            </a:r>
            <a:r>
              <a:rPr lang="zh-CN" altLang="en-US" sz="2300" dirty="0" smtClean="0">
                <a:solidFill>
                  <a:srgbClr val="C00000"/>
                </a:solidFill>
                <a:sym typeface="+mn-ea"/>
              </a:rPr>
              <a:t>xhr.onreadystatechange = function(){  }</a:t>
            </a:r>
            <a:endParaRPr lang="zh-CN" altLang="en-US" sz="2300" dirty="0" smtClean="0">
              <a:solidFill>
                <a:srgbClr val="C0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2300" dirty="0" smtClean="0">
                <a:sym typeface="+mn-ea"/>
              </a:rPr>
              <a:t>步骤3：打开到服务器的连接</a:t>
            </a:r>
            <a:r>
              <a:rPr lang="en-US" altLang="zh-CN" sz="2300" dirty="0" smtClean="0">
                <a:sym typeface="+mn-ea"/>
              </a:rPr>
              <a:t>/</a:t>
            </a:r>
            <a:r>
              <a:rPr lang="zh-CN" altLang="en-US" sz="2300" dirty="0" smtClean="0">
                <a:sym typeface="+mn-ea"/>
              </a:rPr>
              <a:t>使用XHR对象连接到服务器</a:t>
            </a:r>
            <a:r>
              <a:rPr lang="en-US" altLang="zh-CN" sz="2300" dirty="0" smtClean="0">
                <a:sym typeface="+mn-ea"/>
              </a:rPr>
              <a:t>:</a:t>
            </a:r>
            <a:endParaRPr lang="zh-CN" altLang="en-US" sz="2300" dirty="0" smtClean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2300" dirty="0" smtClean="0">
                <a:sym typeface="+mn-ea"/>
              </a:rPr>
              <a:t>	</a:t>
            </a:r>
            <a:r>
              <a:rPr lang="zh-CN" altLang="en-US" sz="2300" dirty="0" smtClean="0">
                <a:solidFill>
                  <a:srgbClr val="C00000"/>
                </a:solidFill>
                <a:sym typeface="+mn-ea"/>
              </a:rPr>
              <a:t>xhr.open(method, uri, isAsyn);</a:t>
            </a:r>
            <a:r>
              <a:rPr lang="zh-CN" altLang="en-US" sz="2300" dirty="0" smtClean="0">
                <a:sym typeface="+mn-ea"/>
              </a:rPr>
              <a:t>   </a:t>
            </a:r>
            <a:endParaRPr lang="zh-CN" altLang="en-US" sz="2300" dirty="0" smtClean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2300" dirty="0" smtClean="0">
                <a:sym typeface="+mn-ea"/>
              </a:rPr>
              <a:t>	</a:t>
            </a:r>
            <a:r>
              <a:rPr lang="zh-CN" altLang="en-US" sz="2300" dirty="0" smtClean="0">
                <a:sym typeface="+mn-ea"/>
              </a:rPr>
              <a:t>如：</a:t>
            </a:r>
            <a:r>
              <a:rPr lang="zh-CN" altLang="en-US" sz="2300" dirty="0" smtClean="0">
                <a:sym typeface="+mn-ea"/>
              </a:rPr>
              <a:t>xhr.open('get', '0801-xhr.php', true);</a:t>
            </a:r>
            <a:endParaRPr lang="zh-CN" altLang="en-US" sz="2300" dirty="0" smtClean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2300" dirty="0" smtClean="0">
                <a:sym typeface="+mn-ea"/>
              </a:rPr>
              <a:t>步骤4：发送请求消息</a:t>
            </a:r>
            <a:r>
              <a:rPr lang="en-US" altLang="zh-CN" sz="2300" dirty="0" smtClean="0">
                <a:sym typeface="+mn-ea"/>
              </a:rPr>
              <a:t>:</a:t>
            </a:r>
            <a:endParaRPr lang="zh-CN" altLang="en-US" sz="2300" dirty="0" smtClean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2300" dirty="0" smtClean="0">
                <a:sym typeface="+mn-ea"/>
              </a:rPr>
              <a:t>	</a:t>
            </a:r>
            <a:r>
              <a:rPr lang="zh-CN" altLang="en-US" sz="2300" dirty="0" smtClean="0">
                <a:solidFill>
                  <a:srgbClr val="C00000"/>
                </a:solidFill>
                <a:sym typeface="+mn-ea"/>
              </a:rPr>
              <a:t>xhr.send(body/null)</a:t>
            </a:r>
            <a:r>
              <a:rPr lang="en-US" altLang="zh-CN" sz="2300" dirty="0" smtClean="0">
                <a:solidFill>
                  <a:srgbClr val="C00000"/>
                </a:solidFill>
                <a:sym typeface="+mn-ea"/>
              </a:rPr>
              <a:t>;//</a:t>
            </a:r>
            <a:r>
              <a:rPr lang="zh-CN" altLang="en-US" sz="2300" dirty="0" smtClean="0">
                <a:solidFill>
                  <a:srgbClr val="C00000"/>
                </a:solidFill>
                <a:sym typeface="+mn-ea"/>
              </a:rPr>
              <a:t>请求的主体</a:t>
            </a:r>
            <a:endParaRPr lang="zh-CN" altLang="en-US" sz="2300" dirty="0" smtClean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XHR对象的常用属性和方法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4595"/>
            <a:ext cx="8229600" cy="5230495"/>
          </a:xfrm>
        </p:spPr>
        <p:txBody>
          <a:bodyPr>
            <a:noAutofit/>
          </a:bodyPr>
          <a:lstStyle/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2400" dirty="0" smtClean="0">
                <a:sym typeface="+mn-ea"/>
              </a:rPr>
              <a:t>XHR对象的成员属性：</a:t>
            </a:r>
            <a:endParaRPr lang="zh-CN" altLang="en-US" sz="24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sym typeface="+mn-ea"/>
              </a:rPr>
              <a:t>xhr.</a:t>
            </a:r>
            <a:r>
              <a:rPr lang="zh-CN" altLang="en-US" sz="2000" b="1" dirty="0" smtClean="0">
                <a:solidFill>
                  <a:srgbClr val="C00000"/>
                </a:solidFill>
                <a:sym typeface="+mn-ea"/>
              </a:rPr>
              <a:t>readyState：</a:t>
            </a:r>
            <a:r>
              <a:rPr lang="zh-CN" altLang="en-US" sz="1800" dirty="0" smtClean="0">
                <a:sym typeface="+mn-ea"/>
              </a:rPr>
              <a:t>表示XHR对象当前状态，即请求-响应过程进行到哪一步，可取值有5个，只能依次递增不能回退，自动改变，不能手工赋值，可取值：</a:t>
            </a:r>
            <a:endParaRPr lang="zh-CN" altLang="en-US" sz="1800" dirty="0" smtClean="0">
              <a:sym typeface="+mn-ea"/>
            </a:endParaRPr>
          </a:p>
          <a:p>
            <a:pPr marL="914400" lvl="2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1600" dirty="0" smtClean="0">
                <a:sym typeface="+mn-ea"/>
              </a:rPr>
              <a:t>0-UNSEN</a:t>
            </a:r>
            <a:r>
              <a:rPr lang="en-US" altLang="zh-CN" sz="1600" dirty="0" smtClean="0">
                <a:sym typeface="+mn-ea"/>
              </a:rPr>
              <a:t>D</a:t>
            </a:r>
            <a:r>
              <a:rPr lang="zh-CN" altLang="en-US" sz="1600" dirty="0" smtClean="0">
                <a:sym typeface="+mn-ea"/>
              </a:rPr>
              <a:t>  ：请求消息尚未发送 </a:t>
            </a:r>
            <a:endParaRPr lang="zh-CN" altLang="en-US" sz="1600" dirty="0" smtClean="0">
              <a:sym typeface="+mn-ea"/>
            </a:endParaRPr>
          </a:p>
          <a:p>
            <a:pPr marL="914400" lvl="2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1600" dirty="0" smtClean="0">
                <a:sym typeface="+mn-ea"/>
              </a:rPr>
              <a:t>1-OPENED  ：已打开到服务器的连接</a:t>
            </a:r>
            <a:endParaRPr lang="zh-CN" altLang="en-US" sz="1600" dirty="0" smtClean="0">
              <a:sym typeface="+mn-ea"/>
            </a:endParaRPr>
          </a:p>
          <a:p>
            <a:pPr marL="914400" lvl="2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1600" dirty="0" smtClean="0">
                <a:sym typeface="+mn-ea"/>
              </a:rPr>
              <a:t>2-HEADERS_RECEIVED  XHR已接收到响应消息起始行和头部</a:t>
            </a:r>
            <a:endParaRPr lang="zh-CN" altLang="en-US" sz="1600" dirty="0" smtClean="0">
              <a:sym typeface="+mn-ea"/>
            </a:endParaRPr>
          </a:p>
          <a:p>
            <a:pPr marL="914400" lvl="2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1600" dirty="0" smtClean="0">
                <a:sym typeface="+mn-ea"/>
              </a:rPr>
              <a:t>3-LOADING ：XHR正在响应消息的主体</a:t>
            </a:r>
            <a:endParaRPr lang="zh-CN" altLang="en-US" sz="1600" dirty="0" smtClean="0">
              <a:sym typeface="+mn-ea"/>
            </a:endParaRPr>
          </a:p>
          <a:p>
            <a:pPr marL="914400" lvl="2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1600" dirty="0" smtClean="0">
                <a:sym typeface="+mn-ea"/>
              </a:rPr>
              <a:t>4-DONE    ：XHR已经接收完成响应消息</a:t>
            </a:r>
            <a:endParaRPr lang="zh-CN" altLang="en-US" sz="16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sym typeface="+mn-ea"/>
              </a:rPr>
              <a:t>xhr.</a:t>
            </a:r>
            <a:r>
              <a:rPr lang="zh-CN" altLang="en-US" sz="2000" b="1" dirty="0" smtClean="0">
                <a:solidFill>
                  <a:srgbClr val="C00000"/>
                </a:solidFill>
                <a:sym typeface="+mn-ea"/>
              </a:rPr>
              <a:t>status：</a:t>
            </a:r>
            <a:r>
              <a:rPr lang="zh-CN" altLang="en-US" sz="1800" dirty="0" smtClean="0">
                <a:sym typeface="+mn-ea"/>
              </a:rPr>
              <a:t>表示响应消息状态码，只有当</a:t>
            </a:r>
            <a:r>
              <a:rPr lang="zh-CN" altLang="en-US" sz="1800" dirty="0" smtClean="0">
                <a:solidFill>
                  <a:srgbClr val="C00000"/>
                </a:solidFill>
                <a:sym typeface="+mn-ea"/>
              </a:rPr>
              <a:t>xhr.readyState变为2</a:t>
            </a:r>
            <a:r>
              <a:rPr lang="zh-CN" altLang="en-US" sz="1800" dirty="0" smtClean="0">
                <a:sym typeface="+mn-ea"/>
              </a:rPr>
              <a:t>后才有值。</a:t>
            </a:r>
            <a:endParaRPr lang="zh-CN" altLang="en-US" sz="18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1800" dirty="0" smtClean="0">
                <a:sym typeface="+mn-ea"/>
              </a:rPr>
              <a:t>        200表示成功，4开头表示客户端错误，5开头</a:t>
            </a:r>
            <a:r>
              <a:rPr lang="zh-CN" altLang="en-US" sz="1800" dirty="0" smtClean="0">
                <a:sym typeface="+mn-ea"/>
              </a:rPr>
              <a:t>表示服务器错误</a:t>
            </a:r>
            <a:endParaRPr lang="zh-CN" altLang="en-US" sz="18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sym typeface="+mn-ea"/>
              </a:rPr>
              <a:t>xhr.</a:t>
            </a:r>
            <a:r>
              <a:rPr lang="zh-CN" altLang="en-US" sz="2000" b="1" dirty="0" smtClean="0">
                <a:solidFill>
                  <a:srgbClr val="C00000"/>
                </a:solidFill>
                <a:sym typeface="+mn-ea"/>
              </a:rPr>
              <a:t>responseText:''</a:t>
            </a:r>
            <a:r>
              <a:rPr lang="zh-CN" altLang="en-US" sz="1800" dirty="0" smtClean="0">
                <a:sym typeface="+mn-ea"/>
              </a:rPr>
              <a:t>：响应消息的主体内容，只有当</a:t>
            </a:r>
            <a:r>
              <a:rPr lang="zh-CN" altLang="en-US" sz="1800" dirty="0" smtClean="0">
                <a:solidFill>
                  <a:srgbClr val="C00000"/>
                </a:solidFill>
                <a:sym typeface="+mn-ea"/>
              </a:rPr>
              <a:t>xhr.readyState变为3</a:t>
            </a:r>
            <a:r>
              <a:rPr lang="zh-CN" altLang="en-US" sz="1800" dirty="0" smtClean="0">
                <a:sym typeface="+mn-ea"/>
              </a:rPr>
              <a:t>后才有值，变为4值稳定下来。</a:t>
            </a:r>
            <a:endParaRPr lang="zh-CN" altLang="en-US" sz="18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zh-CN" altLang="en-US" sz="1800" dirty="0" smtClean="0">
              <a:sym typeface="+mn-ea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1800" dirty="0" smtClean="0">
                <a:solidFill>
                  <a:srgbClr val="C00000"/>
                </a:solidFill>
                <a:sym typeface="+mn-ea"/>
              </a:rPr>
              <a:t>提示</a:t>
            </a:r>
            <a:r>
              <a:rPr lang="zh-CN" altLang="en-US" sz="1800" dirty="0" smtClean="0">
                <a:sym typeface="+mn-ea"/>
              </a:rPr>
              <a:t>：XHR对象作用</a:t>
            </a:r>
            <a:r>
              <a:rPr lang="en-US" altLang="zh-CN" sz="1800" dirty="0" smtClean="0">
                <a:sym typeface="+mn-ea"/>
              </a:rPr>
              <a:t>:</a:t>
            </a:r>
            <a:r>
              <a:rPr lang="zh-CN" altLang="en-US" sz="1800" dirty="0" smtClean="0">
                <a:sym typeface="+mn-ea"/>
              </a:rPr>
              <a:t>发起异步HTTP请求，并接收响应消息。整个过程，程序员是不可见的，调试错误只能靠监听（监视请求和响应消息</a:t>
            </a:r>
            <a:r>
              <a:rPr lang="en-US" altLang="zh-CN" sz="1800" dirty="0" smtClean="0">
                <a:sym typeface="+mn-ea"/>
              </a:rPr>
              <a:t>)</a:t>
            </a:r>
            <a:r>
              <a:rPr lang="zh-CN" altLang="en-US" sz="1800" dirty="0" smtClean="0">
                <a:solidFill>
                  <a:srgbClr val="C00000"/>
                </a:solidFill>
                <a:sym typeface="+mn-ea"/>
              </a:rPr>
              <a:t>也就是依赖</a:t>
            </a:r>
            <a:r>
              <a:rPr lang="en-US" altLang="zh-CN" sz="1800" dirty="0" smtClean="0">
                <a:solidFill>
                  <a:srgbClr val="C00000"/>
                </a:solidFill>
                <a:sym typeface="+mn-ea"/>
              </a:rPr>
              <a:t>ajax</a:t>
            </a:r>
            <a:r>
              <a:rPr lang="zh-CN" altLang="en-US" sz="1800" dirty="0" smtClean="0">
                <a:solidFill>
                  <a:srgbClr val="C00000"/>
                </a:solidFill>
                <a:sym typeface="+mn-ea"/>
              </a:rPr>
              <a:t>步骤</a:t>
            </a:r>
            <a:r>
              <a:rPr lang="en-US" altLang="zh-CN" sz="1800" dirty="0" smtClean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1800" dirty="0" smtClean="0">
                <a:sym typeface="+mn-ea"/>
              </a:rPr>
              <a:t>。</a:t>
            </a:r>
            <a:endParaRPr lang="zh-CN" altLang="en-US" sz="18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4a8ebc91-e3fd-4422-a759-ed9ba5e81d7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3424</Words>
  <Application>WPS 演示</Application>
  <PresentationFormat>全屏显示(4:3)</PresentationFormat>
  <Paragraphs>226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等线</vt:lpstr>
      <vt:lpstr>微软雅黑</vt:lpstr>
      <vt:lpstr>黑体</vt:lpstr>
      <vt:lpstr>Calibri</vt:lpstr>
      <vt:lpstr>Arial Unicode MS</vt:lpstr>
      <vt:lpstr>Office 主题</vt:lpstr>
      <vt:lpstr>AJAX</vt:lpstr>
      <vt:lpstr>复习</vt:lpstr>
      <vt:lpstr>教学目标</vt:lpstr>
      <vt:lpstr>教学目标</vt:lpstr>
      <vt:lpstr>一、AJAX概述</vt:lpstr>
      <vt:lpstr>1.1 AJAX概述</vt:lpstr>
      <vt:lpstr>1.1 AJAX概述</vt:lpstr>
      <vt:lpstr>1.2 使用AJAX步骤</vt:lpstr>
      <vt:lpstr>1.3 XHR对象的常用属性和方法</vt:lpstr>
      <vt:lpstr>1.3 XHR对象的常用属性和方法</vt:lpstr>
      <vt:lpstr>1.4 method</vt:lpstr>
      <vt:lpstr>1.4 get与post区别</vt:lpstr>
      <vt:lpstr>1.4 使用xhr对象发起异步的get请求的步骤</vt:lpstr>
      <vt:lpstr>1.4 使用xhr对象发起异步的post请求的步骤</vt:lpstr>
      <vt:lpstr>1.5 ajax使用案例1</vt:lpstr>
      <vt:lpstr>二、jQuery的AJAX</vt:lpstr>
      <vt:lpstr>2.1、jQuery的ajax封装函数</vt:lpstr>
      <vt:lpstr>2.1、jQuery的ajax封装函数</vt:lpstr>
      <vt:lpstr>2.1、jQuery的ajax封装函数</vt:lpstr>
      <vt:lpstr>2.2、load()</vt:lpstr>
      <vt:lpstr>2.3、$.ajax</vt:lpstr>
      <vt:lpstr>2.3、$.ajax</vt:lpstr>
      <vt:lpstr>2.3、$.ajax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588</cp:revision>
  <dcterms:created xsi:type="dcterms:W3CDTF">2019-03-26T07:24:00Z</dcterms:created>
  <dcterms:modified xsi:type="dcterms:W3CDTF">2020-04-10T04:10:20Z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