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10" r:id="rId3"/>
    <p:sldId id="425" r:id="rId5"/>
    <p:sldId id="411" r:id="rId6"/>
    <p:sldId id="412" r:id="rId7"/>
    <p:sldId id="414" r:id="rId8"/>
    <p:sldId id="413" r:id="rId9"/>
    <p:sldId id="417" r:id="rId10"/>
    <p:sldId id="416" r:id="rId11"/>
    <p:sldId id="418" r:id="rId12"/>
    <p:sldId id="420" r:id="rId13"/>
    <p:sldId id="419" r:id="rId14"/>
    <p:sldId id="422" r:id="rId15"/>
    <p:sldId id="423" r:id="rId16"/>
    <p:sldId id="42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898505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什么是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buffer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是暂时存放输入输出数据的一段内存</a:t>
            </a:r>
            <a:r>
              <a:rPr lang="en-US" altLang="zh-CN" sz="2000" dirty="0" smtClean="0">
                <a:sym typeface="+mn-ea"/>
              </a:rPr>
              <a:t>/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缓冲区，用于存储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处理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二进制数据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因为计算机底层都是使用二进制存储操作数据的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。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Buffer对象在global中是一个类。</a:t>
            </a:r>
            <a:endParaRPr sz="2400" dirty="0" smtClean="0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Buffer对象是Node处理二进制数据的一个接口。</a:t>
            </a:r>
            <a:endParaRPr sz="2400" dirty="0" smtClean="0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它是</a:t>
            </a:r>
            <a:r>
              <a:rPr 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全局变量</a:t>
            </a:r>
            <a:r>
              <a:rPr sz="2400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，不需require(‘buffer’)。</a:t>
            </a:r>
            <a:endParaRPr sz="2400" dirty="0" smtClean="0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其用法与数组非常相似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Buffer本质上就是字节数组。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150" smtClean="0">
                <a:solidFill>
                  <a:srgbClr val="0070C0"/>
                </a:solidFill>
                <a:latin typeface="+mn-ea"/>
                <a:sym typeface="+mn-ea"/>
              </a:rPr>
              <a:t> Buffer.concat() </a:t>
            </a:r>
            <a:r>
              <a:rPr sz="3150" smtClean="0">
                <a:solidFill>
                  <a:srgbClr val="0070C0"/>
                </a:solidFill>
                <a:latin typeface="+mn-ea"/>
                <a:sym typeface="+mn-ea"/>
              </a:rPr>
              <a:t>将一组</a:t>
            </a:r>
            <a:r>
              <a:rPr lang="en-US" altLang="zh-CN" sz="315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sz="3150" smtClean="0">
                <a:solidFill>
                  <a:srgbClr val="0070C0"/>
                </a:solidFill>
                <a:latin typeface="+mn-ea"/>
                <a:sym typeface="+mn-ea"/>
              </a:rPr>
              <a:t>对象合并为一个</a:t>
            </a:r>
            <a:r>
              <a:rPr lang="en-US" altLang="zh-CN" sz="315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sz="3150" smtClean="0">
                <a:solidFill>
                  <a:srgbClr val="0070C0"/>
                </a:solidFill>
                <a:latin typeface="+mn-ea"/>
                <a:sym typeface="+mn-ea"/>
              </a:rPr>
              <a:t>对象</a:t>
            </a:r>
            <a:endParaRPr lang="en-US" altLang="zh-CN" sz="315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buf8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(3);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buf9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(5);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buf10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Buffer.concat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([buf8,buf9]);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(buf10));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700" smtClean="0">
                <a:solidFill>
                  <a:srgbClr val="0070C0"/>
                </a:solidFill>
                <a:latin typeface="+mn-ea"/>
                <a:sym typeface="+mn-ea"/>
              </a:rPr>
              <a:t>A:Buffer.isEncoding() </a:t>
            </a:r>
            <a:r>
              <a:rPr sz="2700" smtClean="0">
                <a:solidFill>
                  <a:srgbClr val="0070C0"/>
                </a:solidFill>
                <a:latin typeface="+mn-ea"/>
                <a:sym typeface="+mn-ea"/>
              </a:rPr>
              <a:t>判断</a:t>
            </a:r>
            <a:r>
              <a:rPr lang="en-US" altLang="zh-CN" sz="270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sz="2700" smtClean="0">
                <a:solidFill>
                  <a:srgbClr val="0070C0"/>
                </a:solidFill>
                <a:latin typeface="+mn-ea"/>
                <a:sym typeface="+mn-ea"/>
              </a:rPr>
              <a:t>是否支持该编码</a:t>
            </a:r>
            <a:endParaRPr lang="en-US" altLang="zh-CN" sz="27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('utf8'));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('ascii')); 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gbk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')); //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400" smtClean="0">
                <a:solidFill>
                  <a:srgbClr val="002060"/>
                </a:solidFill>
                <a:latin typeface="+mn-ea"/>
                <a:sym typeface="+mn-ea"/>
              </a:rPr>
              <a:t>false</a:t>
            </a:r>
            <a:endParaRPr lang="en-US" altLang="zh-CN"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190" y="4252595"/>
            <a:ext cx="9872980" cy="175323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常见的字符编码格式：Unicode、ASCII、GBK、GB2312、UTF-8。</a:t>
            </a:r>
            <a:r>
              <a:rPr lang="en-US" altLang="zh-CN" sz="2400" b="1">
                <a:solidFill>
                  <a:srgbClr val="FF0000"/>
                </a:solidFill>
              </a:rPr>
              <a:t>buffer</a:t>
            </a:r>
            <a:r>
              <a:rPr lang="zh-CN" altLang="en-US" sz="2400" b="1">
                <a:solidFill>
                  <a:srgbClr val="FF0000"/>
                </a:solidFill>
              </a:rPr>
              <a:t>支持的编码格式：</a:t>
            </a:r>
            <a:r>
              <a:rPr lang="en-US" altLang="zh-CN" sz="2400" b="1">
                <a:solidFill>
                  <a:srgbClr val="FF0000"/>
                </a:solidFill>
              </a:rPr>
              <a:t>ASCII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UTF-8、UTF-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ex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zh-CN" altLang="en-US" sz="2400" b="1">
                <a:solidFill>
                  <a:srgbClr val="FF0000"/>
                </a:solidFill>
              </a:rPr>
              <a:t>ase64等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支持中文的编码格式：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UTF-8、UTF-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、</a:t>
            </a:r>
            <a:r>
              <a:rPr sz="2400" b="1">
                <a:solidFill>
                  <a:srgbClr val="FF0000"/>
                </a:solidFill>
                <a:sym typeface="+mn-ea"/>
              </a:rPr>
              <a:t>GBK/GB2312/GB18030</a:t>
            </a:r>
            <a:endParaRPr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>
                <a:sym typeface="+mn-ea"/>
              </a:rPr>
              <a:t>7 Buffer</a:t>
            </a:r>
            <a:r>
              <a:rPr smtClean="0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51840" y="1413510"/>
            <a:ext cx="10515600" cy="53759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700" smtClean="0">
                <a:solidFill>
                  <a:srgbClr val="0070C0"/>
                </a:solidFill>
                <a:latin typeface="+mn-ea"/>
                <a:sym typeface="+mn-ea"/>
              </a:rPr>
              <a:t>Buffer支持的编码格式 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1592580" y="2273935"/>
          <a:ext cx="89750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820"/>
                <a:gridCol w="60972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ascii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ASC</a:t>
                      </a:r>
                      <a:r>
                        <a:rPr lang="en-US" altLang="zh-CN"/>
                        <a:t>II</a:t>
                      </a:r>
                      <a:r>
                        <a:rPr lang="zh-CN" altLang="en-US"/>
                        <a:t>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UTF-8字符串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utf16le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UTF-16LE字符串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ucs2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UCS2字符串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base64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经过BASE64编码后的字符串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binary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二进制数据(不推荐使用)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使用16进制数值表示的字符串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mtClean="0">
                <a:sym typeface="+mn-ea"/>
              </a:rPr>
              <a:t>7 Buffer</a:t>
            </a:r>
            <a:r>
              <a:rPr smtClean="0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当使用字符串参数来创建buffer对象并初始化缓存区时，如果使用不同的编码格式，则缓存区中的数据也会有所不同，如下：</a:t>
            </a:r>
            <a:endParaRPr lang="zh-CN" altLang="en-US"/>
          </a:p>
          <a:p>
            <a:r>
              <a:rPr b="1" smtClean="0">
                <a:solidFill>
                  <a:srgbClr val="FF0000"/>
                </a:solidFill>
                <a:latin typeface="+mn-ea"/>
                <a:sym typeface="+mn-ea"/>
              </a:rPr>
              <a:t>再次</a:t>
            </a:r>
            <a:r>
              <a:rPr b="1" smtClean="0">
                <a:solidFill>
                  <a:srgbClr val="FF0000"/>
                </a:solidFill>
                <a:latin typeface="+mn-ea"/>
                <a:sym typeface="+mn-ea"/>
              </a:rPr>
              <a:t>注意：使用不同的编码格式，返回的</a:t>
            </a:r>
            <a:r>
              <a:rPr lang="en-US" altLang="zh-CN" b="1" smtClean="0">
                <a:solidFill>
                  <a:srgbClr val="FF0000"/>
                </a:solidFill>
                <a:latin typeface="+mn-ea"/>
                <a:sym typeface="+mn-ea"/>
              </a:rPr>
              <a:t>buffer</a:t>
            </a:r>
            <a:r>
              <a:rPr b="1" smtClean="0">
                <a:solidFill>
                  <a:srgbClr val="FF0000"/>
                </a:solidFill>
                <a:latin typeface="+mn-ea"/>
                <a:sym typeface="+mn-ea"/>
              </a:rPr>
              <a:t>数据</a:t>
            </a:r>
            <a:r>
              <a:rPr lang="en-US" altLang="zh-CN" b="1" smtClean="0">
                <a:solidFill>
                  <a:srgbClr val="FF0000"/>
                </a:solidFill>
                <a:latin typeface="+mn-ea"/>
                <a:sym typeface="+mn-ea"/>
              </a:rPr>
              <a:t>/</a:t>
            </a:r>
            <a:r>
              <a:rPr b="1" smtClean="0">
                <a:solidFill>
                  <a:srgbClr val="FF0000"/>
                </a:solidFill>
                <a:latin typeface="+mn-ea"/>
                <a:sym typeface="+mn-ea"/>
              </a:rPr>
              <a:t>长度也不一定一样</a:t>
            </a:r>
            <a:r>
              <a:rPr lang="en-US" altLang="zh-CN" b="1" smtClean="0">
                <a:solidFill>
                  <a:srgbClr val="FF0000"/>
                </a:solidFill>
                <a:latin typeface="+mn-ea"/>
                <a:sym typeface="+mn-ea"/>
              </a:rPr>
              <a:t>!!!</a:t>
            </a:r>
            <a:endParaRPr lang="zh-CN" altLang="en-US"/>
          </a:p>
          <a:p>
            <a:r>
              <a:rPr lang="zh-CN" altLang="en-US" sz="2400">
                <a:solidFill>
                  <a:schemeClr val="tx1"/>
                </a:solidFill>
              </a:rPr>
              <a:t>比如Class Method: Buffer.from(string[, encoding])</a:t>
            </a:r>
            <a:endParaRPr lang="zh-CN" altLang="en-US" sz="24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40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let buff1=</a:t>
            </a:r>
            <a:r>
              <a:rPr lang="en-US" altLang="zh-CN" sz="2400">
                <a:solidFill>
                  <a:srgbClr val="C00000"/>
                </a:solidFill>
              </a:rPr>
              <a:t>Buffer.from('0123abc','</a:t>
            </a:r>
            <a:r>
              <a:rPr lang="en-US" altLang="zh-CN" sz="2400" b="1" u="sng">
                <a:solidFill>
                  <a:srgbClr val="C00000"/>
                </a:solidFill>
              </a:rPr>
              <a:t>ascii</a:t>
            </a:r>
            <a:r>
              <a:rPr lang="en-US" altLang="zh-CN" sz="2400">
                <a:solidFill>
                  <a:srgbClr val="C00000"/>
                </a:solidFill>
              </a:rPr>
              <a:t>');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 console.log(buff1);  </a:t>
            </a:r>
            <a:r>
              <a:rPr lang="en-US" altLang="zh-CN" sz="2400">
                <a:solidFill>
                  <a:srgbClr val="C00000"/>
                </a:solidFill>
              </a:rPr>
              <a:t>//</a:t>
            </a:r>
            <a:r>
              <a:rPr sz="2400">
                <a:solidFill>
                  <a:srgbClr val="C00000"/>
                </a:solidFill>
              </a:rPr>
              <a:t>返回&lt;Buffer 30 31 32 33 61 62 63&gt;</a:t>
            </a:r>
            <a:endParaRPr sz="2400">
              <a:solidFill>
                <a:srgbClr val="C00000"/>
              </a:solidFill>
            </a:endParaRPr>
          </a:p>
          <a:p>
            <a:endParaRPr lang="en-US" altLang="zh-CN" sz="24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 let buff2=</a:t>
            </a:r>
            <a:r>
              <a:rPr lang="en-US" altLang="zh-CN" sz="2400">
                <a:solidFill>
                  <a:srgbClr val="C00000"/>
                </a:solidFill>
              </a:rPr>
              <a:t>Buffer.from('0123abc',</a:t>
            </a:r>
            <a:r>
              <a:rPr lang="en-US" altLang="zh-CN" sz="2400" b="1" u="sng">
                <a:solidFill>
                  <a:srgbClr val="C00000"/>
                </a:solidFill>
              </a:rPr>
              <a:t>'base64</a:t>
            </a:r>
            <a:r>
              <a:rPr lang="en-US" altLang="zh-CN" sz="2400">
                <a:solidFill>
                  <a:srgbClr val="C00000"/>
                </a:solidFill>
              </a:rPr>
              <a:t>');</a:t>
            </a:r>
            <a:endParaRPr lang="en-US" altLang="zh-CN" sz="2400">
              <a:solidFill>
                <a:srgbClr val="C00000"/>
              </a:solidFill>
            </a:endParaRPr>
          </a:p>
          <a:p>
            <a:r>
              <a:rPr lang="en-US" altLang="zh-CN" sz="2400">
                <a:solidFill>
                  <a:schemeClr val="tx2">
                    <a:lumMod val="50000"/>
                    <a:lumOff val="50000"/>
                  </a:schemeClr>
                </a:solidFill>
              </a:rPr>
              <a:t>console.log(buff2); </a:t>
            </a:r>
            <a:r>
              <a:rPr lang="en-US" altLang="zh-CN" sz="2400">
                <a:solidFill>
                  <a:srgbClr val="C00000"/>
                </a:solidFill>
              </a:rPr>
              <a:t>//</a:t>
            </a:r>
            <a:r>
              <a:rPr sz="2400">
                <a:solidFill>
                  <a:srgbClr val="C00000"/>
                </a:solidFill>
              </a:rPr>
              <a:t>返回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&lt;Buffer d3 5d b7 69 b7&gt;</a:t>
            </a:r>
            <a:endParaRPr lang="en-US" altLang="zh-CN" sz="24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ascii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60350"/>
            <a:ext cx="902970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800">
                <a:solidFill>
                  <a:srgbClr val="C00000"/>
                </a:solidFill>
              </a:rPr>
              <a:t>buffer</a:t>
            </a:r>
            <a:r>
              <a:rPr sz="2800">
                <a:solidFill>
                  <a:srgbClr val="C00000"/>
                </a:solidFill>
              </a:rPr>
              <a:t>的</a:t>
            </a:r>
            <a:r>
              <a:rPr lang="en-US" altLang="zh-CN" sz="2800">
                <a:solidFill>
                  <a:srgbClr val="C00000"/>
                </a:solidFill>
              </a:rPr>
              <a:t>size</a:t>
            </a:r>
            <a:r>
              <a:rPr sz="2800">
                <a:solidFill>
                  <a:srgbClr val="C00000"/>
                </a:solidFill>
              </a:rPr>
              <a:t>，相当于数组的</a:t>
            </a:r>
            <a:r>
              <a:rPr lang="en-US" altLang="zh-CN" sz="2800">
                <a:solidFill>
                  <a:srgbClr val="C00000"/>
                </a:solidFill>
              </a:rPr>
              <a:t>length</a:t>
            </a:r>
            <a:endParaRPr lang="zh-CN" altLang="en-US"/>
          </a:p>
          <a:p>
            <a:r>
              <a:rPr lang="zh-CN" altLang="en-US"/>
              <a:t>一个 Buffer 是一段内存，比如大小为 2（Byte）的buffer，一共有 16 bit 。</a:t>
            </a:r>
            <a:endParaRPr lang="zh-CN" altLang="en-US"/>
          </a:p>
          <a:p>
            <a:r>
              <a:rPr lang="zh-CN" altLang="en-US"/>
              <a:t>比如：</a:t>
            </a:r>
            <a:r>
              <a:rPr lang="zh-CN" altLang="en-US" b="1">
                <a:solidFill>
                  <a:srgbClr val="C00000"/>
                </a:solidFill>
              </a:rPr>
              <a:t> 00000001 00</a:t>
            </a:r>
            <a:r>
              <a:rPr b="1">
                <a:solidFill>
                  <a:srgbClr val="C00000"/>
                </a:solidFill>
                <a:sym typeface="+mn-ea"/>
              </a:rPr>
              <a:t>0</a:t>
            </a:r>
            <a:r>
              <a:rPr lang="zh-CN" altLang="en-US" b="1">
                <a:solidFill>
                  <a:srgbClr val="C00000"/>
                </a:solidFill>
              </a:rPr>
              <a:t>0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01</a:t>
            </a:r>
            <a:r>
              <a:rPr lang="zh-CN" altLang="en-US" b="1">
                <a:solidFill>
                  <a:srgbClr val="C00000"/>
                </a:solidFill>
              </a:rPr>
              <a:t>1</a:t>
            </a:r>
            <a:r>
              <a:rPr lang="zh-CN" altLang="en-US"/>
              <a:t>  这样显示太不方便。所以显示这段内存的数据的时候，用其对应的16 进制就比较方便了，</a:t>
            </a:r>
            <a:r>
              <a:rPr>
                <a:sym typeface="+mn-ea"/>
              </a:rPr>
              <a:t>之所以用 16 进制是因为转换比较方便。</a:t>
            </a:r>
            <a:endParaRPr lang="zh-CN" altLang="en-US"/>
          </a:p>
          <a:p>
            <a:r>
              <a:rPr lang="zh-CN" altLang="en-US"/>
              <a:t>转成十六进制：</a:t>
            </a:r>
            <a:r>
              <a:rPr lang="zh-CN" altLang="en-US" b="1">
                <a:solidFill>
                  <a:srgbClr val="C00000"/>
                </a:solidFill>
              </a:rPr>
              <a:t>01  </a:t>
            </a:r>
            <a:r>
              <a:rPr lang="en-US" altLang="zh-CN" b="1">
                <a:solidFill>
                  <a:srgbClr val="C00000"/>
                </a:solidFill>
              </a:rPr>
              <a:t>0b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因此后面我们看到的</a:t>
            </a:r>
            <a:r>
              <a:rPr lang="en-US" altLang="zh-CN"/>
              <a:t>&lt;buffer 0e 00 00 00 &gt;</a:t>
            </a:r>
            <a:r>
              <a:t>其实是已经转成了十六进制的</a:t>
            </a:r>
            <a:r>
              <a:rPr lang="en-US" altLang="zh-CN"/>
              <a:t>buffer</a:t>
            </a:r>
            <a:r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sz="2000" b="1">
                <a:solidFill>
                  <a:srgbClr val="C00000"/>
                </a:solidFill>
              </a:rPr>
              <a:t>一个</a:t>
            </a:r>
            <a:r>
              <a:rPr lang="en-US" altLang="zh-CN" sz="2000" b="1">
                <a:solidFill>
                  <a:srgbClr val="C00000"/>
                </a:solidFill>
              </a:rPr>
              <a:t>buffer</a:t>
            </a:r>
            <a:r>
              <a:rPr sz="2000" b="1">
                <a:solidFill>
                  <a:srgbClr val="C00000"/>
                </a:solidFill>
              </a:rPr>
              <a:t>的</a:t>
            </a:r>
            <a:r>
              <a:rPr lang="en-US" altLang="zh-CN" sz="2000" b="1">
                <a:solidFill>
                  <a:srgbClr val="C00000"/>
                </a:solidFill>
              </a:rPr>
              <a:t>size</a:t>
            </a:r>
            <a:r>
              <a:rPr lang="en-US" altLang="zh-CN" sz="2000" b="1">
                <a:solidFill>
                  <a:srgbClr val="C00000"/>
                </a:solidFill>
              </a:rPr>
              <a:t>=1</a:t>
            </a:r>
            <a:r>
              <a:rPr sz="2000" b="1">
                <a:solidFill>
                  <a:srgbClr val="C00000"/>
                </a:solidFill>
              </a:rPr>
              <a:t>字</a:t>
            </a:r>
            <a:r>
              <a:rPr lang="en-US" altLang="zh-CN" sz="2000" b="1">
                <a:solidFill>
                  <a:srgbClr val="C00000"/>
                </a:solidFill>
              </a:rPr>
              <a:t>=2</a:t>
            </a:r>
            <a:r>
              <a:rPr sz="2000" b="1">
                <a:solidFill>
                  <a:srgbClr val="C00000"/>
                </a:solidFill>
              </a:rPr>
              <a:t>字节（</a:t>
            </a:r>
            <a:r>
              <a:rPr lang="en-US" altLang="zh-CN" sz="2000" b="1">
                <a:solidFill>
                  <a:srgbClr val="C00000"/>
                </a:solidFill>
              </a:rPr>
              <a:t>Byte</a:t>
            </a:r>
            <a:r>
              <a:rPr sz="2000" b="1">
                <a:solidFill>
                  <a:srgbClr val="C00000"/>
                </a:solidFill>
              </a:rPr>
              <a:t>）</a:t>
            </a:r>
            <a:r>
              <a:rPr lang="en-US" altLang="zh-CN" sz="2000" b="1">
                <a:solidFill>
                  <a:srgbClr val="C00000"/>
                </a:solidFill>
              </a:rPr>
              <a:t>= 16</a:t>
            </a:r>
            <a:r>
              <a:rPr sz="2000" b="1">
                <a:solidFill>
                  <a:srgbClr val="C00000"/>
                </a:solidFill>
                <a:sym typeface="+mn-ea"/>
              </a:rPr>
              <a:t>位</a:t>
            </a:r>
            <a:r>
              <a:rPr lang="en-US" altLang="zh-CN" sz="2000" b="1">
                <a:solidFill>
                  <a:srgbClr val="C00000"/>
                </a:solidFill>
              </a:rPr>
              <a:t>(bit)</a:t>
            </a:r>
            <a:endParaRPr lang="en-US" altLang="zh-CN" sz="2000" b="1">
              <a:solidFill>
                <a:srgbClr val="C00000"/>
              </a:solidFill>
            </a:endParaRPr>
          </a:p>
          <a:p>
            <a:r>
              <a:t>一个</a:t>
            </a:r>
            <a:r>
              <a:rPr lang="en-US" altLang="zh-CN"/>
              <a:t>buffer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size</a:t>
            </a:r>
            <a:r>
              <a:rPr lang="en-US" altLang="zh-CN"/>
              <a:t>=16</a:t>
            </a:r>
            <a:r>
              <a:t>位</a:t>
            </a:r>
          </a:p>
          <a:p>
            <a:r>
              <a:rPr lang="en-US" altLang="zh-CN"/>
              <a:t>位（bit）,表示二进制位。位是计算机内部数据储存的最小单位，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定义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buffer</a:t>
            </a:r>
            <a:r>
              <a:rPr sz="2800" dirty="0" smtClean="0">
                <a:solidFill>
                  <a:srgbClr val="FF0000"/>
                </a:solidFill>
                <a:sym typeface="+mn-ea"/>
              </a:rPr>
              <a:t>的几种方式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buffer</a:t>
            </a:r>
            <a:r>
              <a:rPr sz="2000" dirty="0" smtClean="0">
                <a:sym typeface="+mn-ea"/>
              </a:rPr>
              <a:t>的编码是用来翻译的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。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第一种方式 new Buffer(size)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——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已被摒弃</a:t>
            </a:r>
            <a:endParaRPr sz="2400" b="1" dirty="0" smtClean="0">
              <a:solidFill>
                <a:srgbClr val="C0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size 是多少个字节，类似于数组中的length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例：</a:t>
            </a:r>
            <a:r>
              <a:rPr lang="en-US" altLang="zh-CN" sz="2400" dirty="0" smtClean="0">
                <a:sym typeface="+mn-ea"/>
              </a:rPr>
              <a:t>let</a:t>
            </a:r>
            <a:r>
              <a:rPr sz="2400" dirty="0" smtClean="0">
                <a:sym typeface="+mn-ea"/>
              </a:rPr>
              <a:t> buf</a:t>
            </a:r>
            <a:r>
              <a:rPr lang="en-US" altLang="zh-CN" sz="2400" dirty="0" smtClean="0">
                <a:sym typeface="+mn-ea"/>
              </a:rPr>
              <a:t>1</a:t>
            </a:r>
            <a:r>
              <a:rPr sz="2400" dirty="0" smtClean="0">
                <a:sym typeface="+mn-ea"/>
              </a:rPr>
              <a:t> = new Buffer(</a:t>
            </a:r>
            <a:r>
              <a:rPr lang="en-US" altLang="zh-CN" sz="2400" dirty="0" smtClean="0">
                <a:sym typeface="+mn-ea"/>
              </a:rPr>
              <a:t>4</a:t>
            </a:r>
            <a:r>
              <a:rPr sz="2400" dirty="0" smtClean="0">
                <a:sym typeface="+mn-ea"/>
              </a:rPr>
              <a:t>);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sz="2400" dirty="0" smtClean="0">
                <a:sym typeface="+mn-ea"/>
              </a:rPr>
              <a:t>//buf</a:t>
            </a:r>
            <a:r>
              <a:rPr lang="en-US" altLang="zh-CN" sz="2400" dirty="0" smtClean="0">
                <a:sym typeface="+mn-ea"/>
              </a:rPr>
              <a:t>1</a:t>
            </a:r>
            <a:r>
              <a:rPr sz="2400" dirty="0" smtClean="0">
                <a:sym typeface="+mn-ea"/>
              </a:rPr>
              <a:t>的长度是</a:t>
            </a:r>
            <a:r>
              <a:rPr lang="en-US" altLang="zh-CN" sz="2400" dirty="0" smtClean="0">
                <a:sym typeface="+mn-ea"/>
              </a:rPr>
              <a:t>4</a:t>
            </a:r>
            <a:r>
              <a:rPr sz="2400" dirty="0" smtClean="0">
                <a:sym typeface="+mn-ea"/>
              </a:rPr>
              <a:t> ，长度固定后不可改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　　   buf</a:t>
            </a:r>
            <a:r>
              <a:rPr lang="en-US" altLang="zh-CN" sz="2400" dirty="0" smtClean="0">
                <a:sym typeface="+mn-ea"/>
              </a:rPr>
              <a:t>1</a:t>
            </a:r>
            <a:r>
              <a:rPr sz="2400" dirty="0" smtClean="0">
                <a:sym typeface="+mn-ea"/>
              </a:rPr>
              <a:t>[0] = 15;   //十进制的</a:t>
            </a:r>
            <a:r>
              <a:rPr lang="en-US" altLang="zh-CN" sz="2400" dirty="0" smtClean="0">
                <a:sym typeface="+mn-ea"/>
              </a:rPr>
              <a:t>15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      </a:t>
            </a:r>
            <a:r>
              <a:rPr sz="2400" dirty="0" smtClean="0">
                <a:sym typeface="+mn-ea"/>
              </a:rPr>
              <a:t>console.log(bufcc); //返回看到的是&lt;Buffer 0e&gt;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				  //</a:t>
            </a:r>
            <a:r>
              <a:rPr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0e</a:t>
            </a:r>
            <a:r>
              <a:rPr sz="2400" dirty="0" smtClean="0">
                <a:sym typeface="+mn-ea"/>
              </a:rPr>
              <a:t>是十六</a:t>
            </a:r>
            <a:r>
              <a:rPr sz="2400" dirty="0" smtClean="0">
                <a:sym typeface="+mn-ea"/>
              </a:rPr>
              <a:t>进制的</a:t>
            </a:r>
            <a:r>
              <a:rPr sz="2400" dirty="0" smtClean="0">
                <a:sym typeface="+mn-ea"/>
              </a:rPr>
              <a:t>表示</a:t>
            </a:r>
            <a:r>
              <a:rPr sz="2400" dirty="0" smtClean="0">
                <a:sym typeface="+mn-ea"/>
              </a:rPr>
              <a:t>）</a:t>
            </a:r>
            <a:r>
              <a:rPr lang="en-US" altLang="zh-CN" sz="2400" dirty="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第二种方式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Buffer.alloc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size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);  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// 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直接创建一个空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size 是多少个字节，类似于数组中的length</a:t>
            </a:r>
            <a:endParaRPr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例：</a:t>
            </a:r>
            <a:r>
              <a:rPr lang="en-US" altLang="zh-CN" sz="2400" smtClean="0">
                <a:sym typeface="+mn-ea"/>
              </a:rPr>
              <a:t>let</a:t>
            </a:r>
            <a:r>
              <a:rPr sz="2400" smtClean="0">
                <a:sym typeface="+mn-ea"/>
              </a:rPr>
              <a:t> buf</a:t>
            </a:r>
            <a:r>
              <a:rPr lang="en-US" altLang="zh-CN" sz="2400" smtClean="0">
                <a:sym typeface="+mn-ea"/>
              </a:rPr>
              <a:t>2</a:t>
            </a:r>
            <a:r>
              <a:rPr sz="2400" smtClean="0">
                <a:sym typeface="+mn-ea"/>
              </a:rPr>
              <a:t> =Buffer.alloc(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); </a:t>
            </a:r>
            <a:r>
              <a:rPr lang="en-US" altLang="zh-CN" sz="2400" smtClean="0">
                <a:sym typeface="+mn-ea"/>
              </a:rPr>
              <a:t> </a:t>
            </a:r>
            <a:r>
              <a:rPr sz="2400" smtClean="0">
                <a:sym typeface="+mn-ea"/>
              </a:rPr>
              <a:t>//创建一大小为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的空buffer， 这个buffer只能承载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个字节的内容 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smtClean="0">
                <a:sym typeface="+mn-ea"/>
              </a:rPr>
              <a:t>　　   </a:t>
            </a:r>
            <a:endParaRPr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buf</a:t>
            </a:r>
            <a:r>
              <a:rPr lang="en-US" altLang="zh-CN" sz="2400" smtClean="0">
                <a:sym typeface="+mn-ea"/>
              </a:rPr>
              <a:t>2</a:t>
            </a:r>
            <a:r>
              <a:rPr sz="2400" smtClean="0">
                <a:sym typeface="+mn-ea"/>
              </a:rPr>
              <a:t>[0] = 1</a:t>
            </a:r>
            <a:r>
              <a:rPr lang="en-US" altLang="zh-CN" sz="2400" smtClean="0">
                <a:sym typeface="+mn-ea"/>
              </a:rPr>
              <a:t>6</a:t>
            </a:r>
            <a:r>
              <a:rPr sz="2400" smtClean="0">
                <a:sym typeface="+mn-ea"/>
              </a:rPr>
              <a:t>;   //我们存进去的是</a:t>
            </a:r>
            <a:r>
              <a:rPr sz="2400" smtClean="0">
                <a:sym typeface="+mn-ea"/>
              </a:rPr>
              <a:t>十进制的</a:t>
            </a:r>
            <a:r>
              <a:rPr lang="en-US" altLang="zh-CN" sz="2400" smtClean="0">
                <a:sym typeface="+mn-ea"/>
              </a:rPr>
              <a:t>16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console.log(buf</a:t>
            </a:r>
            <a:r>
              <a:rPr lang="en-US" altLang="zh-CN" sz="2400" smtClean="0">
                <a:sym typeface="+mn-ea"/>
              </a:rPr>
              <a:t>2</a:t>
            </a:r>
            <a:r>
              <a:rPr sz="2400" smtClean="0">
                <a:sym typeface="+mn-ea"/>
              </a:rPr>
              <a:t>); //返回看到的是&lt;Buffer </a:t>
            </a:r>
            <a:r>
              <a:rPr lang="en-US" altLang="zh-CN" sz="2400" smtClean="0">
                <a:sym typeface="+mn-ea"/>
              </a:rPr>
              <a:t>10</a:t>
            </a:r>
            <a:r>
              <a:rPr sz="2400" smtClean="0">
                <a:sym typeface="+mn-ea"/>
              </a:rPr>
              <a:t>&gt;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				  //</a:t>
            </a:r>
            <a:r>
              <a:rPr sz="2400" smtClean="0">
                <a:sym typeface="+mn-ea"/>
              </a:rPr>
              <a:t>（这的</a:t>
            </a:r>
            <a:r>
              <a:rPr lang="en-US" altLang="zh-CN" sz="2400" smtClean="0">
                <a:sym typeface="+mn-ea"/>
              </a:rPr>
              <a:t>10</a:t>
            </a:r>
            <a:r>
              <a:rPr sz="2400" smtClean="0">
                <a:sym typeface="+mn-ea"/>
              </a:rPr>
              <a:t>是十六进制的表示）</a:t>
            </a:r>
            <a:r>
              <a:rPr lang="en-US" altLang="zh-CN" sz="240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b="1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第三种方式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Buffer.from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array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); 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//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根据数组创建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例：</a:t>
            </a:r>
            <a:r>
              <a:rPr lang="en-US" altLang="zh-CN" sz="2400" smtClean="0">
                <a:sym typeface="+mn-ea"/>
              </a:rPr>
              <a:t>let</a:t>
            </a:r>
            <a:r>
              <a:rPr sz="2400" smtClean="0">
                <a:sym typeface="+mn-ea"/>
              </a:rPr>
              <a:t> buf</a:t>
            </a:r>
            <a:r>
              <a:rPr lang="en-US" altLang="zh-CN" sz="2400" smtClean="0">
                <a:sym typeface="+mn-ea"/>
              </a:rPr>
              <a:t>3</a:t>
            </a:r>
            <a:r>
              <a:rPr sz="2400" smtClean="0">
                <a:sym typeface="+mn-ea"/>
              </a:rPr>
              <a:t> =Buffer.</a:t>
            </a:r>
            <a:r>
              <a:rPr lang="en-US" altLang="zh-CN" sz="2400" smtClean="0">
                <a:sym typeface="+mn-ea"/>
              </a:rPr>
              <a:t>from</a:t>
            </a:r>
            <a:r>
              <a:rPr sz="2400" smtClean="0">
                <a:sym typeface="+mn-ea"/>
              </a:rPr>
              <a:t>(</a:t>
            </a:r>
            <a:r>
              <a:rPr lang="en-US" altLang="zh-CN" sz="2400" smtClean="0">
                <a:sym typeface="+mn-ea"/>
              </a:rPr>
              <a:t>[97,98,99]</a:t>
            </a:r>
            <a:r>
              <a:rPr sz="2400" smtClean="0">
                <a:sym typeface="+mn-ea"/>
              </a:rPr>
              <a:t>); 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console.log(buf</a:t>
            </a:r>
            <a:r>
              <a:rPr lang="en-US" altLang="zh-CN" sz="2400" smtClean="0">
                <a:sym typeface="+mn-ea"/>
              </a:rPr>
              <a:t>3</a:t>
            </a:r>
            <a:r>
              <a:rPr sz="2400" smtClean="0">
                <a:sym typeface="+mn-ea"/>
              </a:rPr>
              <a:t>); //返回看到的是&lt;Buffer </a:t>
            </a:r>
            <a:r>
              <a:rPr lang="en-US" altLang="zh-CN" sz="2400" smtClean="0">
                <a:sym typeface="+mn-ea"/>
              </a:rPr>
              <a:t>61 62 63</a:t>
            </a:r>
            <a:r>
              <a:rPr sz="2400" smtClean="0">
                <a:sym typeface="+mn-ea"/>
              </a:rPr>
              <a:t>&gt;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</a:t>
            </a:r>
            <a:r>
              <a:rPr sz="2400" smtClean="0">
                <a:sym typeface="+mn-ea"/>
              </a:rPr>
              <a:t>（返回的结果依旧是十六进制的表示，而不是二进制，因为二进制人类看起来不方便，但实际存储的依旧是二进制形式数据</a:t>
            </a:r>
            <a:r>
              <a:rPr sz="2400" smtClean="0">
                <a:sym typeface="+mn-ea"/>
              </a:rPr>
              <a:t>）</a:t>
            </a:r>
            <a:r>
              <a:rPr lang="en-US" altLang="zh-CN" sz="2400" smtClean="0">
                <a:sym typeface="+mn-ea"/>
              </a:rPr>
              <a:t>	</a:t>
            </a:r>
            <a:endParaRPr lang="en-US" altLang="zh-CN"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 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//</a:t>
            </a:r>
            <a:r>
              <a:rPr sz="240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buffer</a:t>
            </a:r>
            <a:r>
              <a:rPr sz="2400" smtClean="0">
                <a:solidFill>
                  <a:srgbClr val="FF0000"/>
                </a:solidFill>
                <a:sym typeface="+mn-ea"/>
              </a:rPr>
              <a:t>数据 转成 字符串</a:t>
            </a:r>
            <a:endParaRPr lang="en-US" altLang="zh-CN" sz="2400" b="1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	    </a:t>
            </a:r>
            <a:r>
              <a:rPr sz="2400" smtClean="0">
                <a:sym typeface="+mn-ea"/>
              </a:rPr>
              <a:t> </a:t>
            </a:r>
            <a:r>
              <a:rPr sz="2400" smtClean="0">
                <a:sym typeface="+mn-ea"/>
              </a:rPr>
              <a:t>console.log(</a:t>
            </a:r>
            <a:r>
              <a:rPr sz="2400" smtClean="0">
                <a:solidFill>
                  <a:srgbClr val="FF0000"/>
                </a:solidFill>
                <a:sym typeface="+mn-ea"/>
              </a:rPr>
              <a:t>buf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3.toString()</a:t>
            </a:r>
            <a:r>
              <a:rPr sz="2400" smtClean="0">
                <a:sym typeface="+mn-ea"/>
              </a:rPr>
              <a:t>);</a:t>
            </a:r>
            <a:endParaRPr sz="240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smtClean="0">
                <a:sym typeface="+mn-ea"/>
              </a:rPr>
              <a:t>        </a:t>
            </a:r>
            <a:r>
              <a:rPr lang="en-US" altLang="zh-CN" sz="2400" smtClean="0">
                <a:sym typeface="+mn-ea"/>
              </a:rPr>
              <a:t>//</a:t>
            </a:r>
            <a:r>
              <a:rPr sz="2400" smtClean="0">
                <a:sym typeface="+mn-ea"/>
              </a:rPr>
              <a:t>返回 </a:t>
            </a:r>
            <a:r>
              <a:rPr lang="en-US" altLang="zh-CN" sz="2400" smtClean="0">
                <a:sym typeface="+mn-ea"/>
              </a:rPr>
              <a:t>abc</a:t>
            </a:r>
            <a:endParaRPr lang="en-US" altLang="zh-CN" sz="24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dirty="0" smtClean="0">
                <a:solidFill>
                  <a:srgbClr val="C00000"/>
                </a:solidFill>
                <a:sym typeface="+mn-ea"/>
              </a:rPr>
              <a:t>第四种方式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Buffer.from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string</a:t>
            </a:r>
            <a:r>
              <a:rPr sz="2400" b="1" dirty="0" smtClean="0">
                <a:solidFill>
                  <a:srgbClr val="C00000"/>
                </a:solidFill>
                <a:sym typeface="+mn-ea"/>
              </a:rPr>
              <a:t>); 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/// 根据内容直接创建buffer</a:t>
            </a:r>
            <a:endParaRPr lang="en-US" altLang="zh-CN" sz="2400" b="1" dirty="0" smtClean="0">
              <a:solidFill>
                <a:srgbClr val="C0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</a:t>
            </a:r>
            <a:r>
              <a:rPr sz="2400" smtClean="0">
                <a:sym typeface="+mn-ea"/>
              </a:rPr>
              <a:t>例：</a:t>
            </a:r>
            <a:r>
              <a:rPr lang="en-US" altLang="zh-CN" sz="2400" smtClean="0">
                <a:sym typeface="+mn-ea"/>
              </a:rPr>
              <a:t>let</a:t>
            </a:r>
            <a:r>
              <a:rPr sz="2400" smtClean="0">
                <a:sym typeface="+mn-ea"/>
              </a:rPr>
              <a:t> buf</a:t>
            </a:r>
            <a:r>
              <a:rPr lang="en-US" altLang="zh-CN" sz="2400" smtClean="0">
                <a:sym typeface="+mn-ea"/>
              </a:rPr>
              <a:t>4</a:t>
            </a:r>
            <a:r>
              <a:rPr sz="2400" smtClean="0">
                <a:sym typeface="+mn-ea"/>
              </a:rPr>
              <a:t> =Buffer.</a:t>
            </a:r>
            <a:r>
              <a:rPr lang="en-US" altLang="zh-CN" sz="2400" smtClean="0">
                <a:sym typeface="+mn-ea"/>
              </a:rPr>
              <a:t>from</a:t>
            </a:r>
            <a:r>
              <a:rPr sz="2400" smtClean="0">
                <a:sym typeface="+mn-ea"/>
              </a:rPr>
              <a:t>(</a:t>
            </a:r>
            <a:r>
              <a:rPr lang="en-US" altLang="zh-CN" sz="2400" smtClean="0">
                <a:sym typeface="+mn-ea"/>
              </a:rPr>
              <a:t>“hello”</a:t>
            </a:r>
            <a:r>
              <a:rPr sz="2400" smtClean="0">
                <a:sym typeface="+mn-ea"/>
              </a:rPr>
              <a:t>); 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      </a:t>
            </a:r>
            <a:r>
              <a:rPr sz="2400" smtClean="0">
                <a:sym typeface="+mn-ea"/>
              </a:rPr>
              <a:t>console.log(buf</a:t>
            </a:r>
            <a:r>
              <a:rPr lang="en-US" altLang="zh-CN" sz="2400" smtClean="0">
                <a:sym typeface="+mn-ea"/>
              </a:rPr>
              <a:t>4</a:t>
            </a:r>
            <a:r>
              <a:rPr sz="2400" smtClean="0">
                <a:sym typeface="+mn-ea"/>
              </a:rPr>
              <a:t>); //返回看到的是&lt;Buffer 68 65 6c 6c 6f&gt;</a:t>
            </a:r>
            <a:endParaRPr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					  //</a:t>
            </a:r>
            <a:r>
              <a:rPr sz="2400" smtClean="0">
                <a:sym typeface="+mn-ea"/>
              </a:rPr>
              <a:t>（返回的结果依旧是</a:t>
            </a:r>
            <a:r>
              <a:rPr sz="2400" smtClean="0">
                <a:sym typeface="+mn-ea"/>
              </a:rPr>
              <a:t>十六进制的表示）</a:t>
            </a:r>
            <a:r>
              <a:rPr lang="en-US" altLang="zh-CN" sz="2400" smtClean="0">
                <a:sym typeface="+mn-ea"/>
              </a:rPr>
              <a:t>	</a:t>
            </a:r>
            <a:endParaRPr lang="en-US" altLang="zh-CN" sz="240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 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	    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//</a:t>
            </a:r>
            <a:r>
              <a:rPr sz="240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buffer</a:t>
            </a:r>
            <a:r>
              <a:rPr sz="2400" smtClean="0">
                <a:solidFill>
                  <a:srgbClr val="FF0000"/>
                </a:solidFill>
                <a:sym typeface="+mn-ea"/>
              </a:rPr>
              <a:t>数据 转成 字符串</a:t>
            </a:r>
            <a:endParaRPr lang="en-US" altLang="zh-CN" sz="2400" b="1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	    </a:t>
            </a:r>
            <a:r>
              <a:rPr sz="2400" smtClean="0">
                <a:sym typeface="+mn-ea"/>
              </a:rPr>
              <a:t> </a:t>
            </a:r>
            <a:r>
              <a:rPr sz="2400" smtClean="0">
                <a:sym typeface="+mn-ea"/>
              </a:rPr>
              <a:t>console.log(</a:t>
            </a:r>
            <a:r>
              <a:rPr sz="2400" smtClean="0">
                <a:solidFill>
                  <a:srgbClr val="FF0000"/>
                </a:solidFill>
                <a:sym typeface="+mn-ea"/>
              </a:rPr>
              <a:t>buf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4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.toString()</a:t>
            </a:r>
            <a:r>
              <a:rPr sz="2400" smtClean="0">
                <a:sym typeface="+mn-ea"/>
              </a:rPr>
              <a:t>);</a:t>
            </a:r>
            <a:endParaRPr sz="240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smtClean="0">
                <a:sym typeface="+mn-ea"/>
              </a:rPr>
              <a:t>        </a:t>
            </a:r>
            <a:r>
              <a:rPr lang="en-US" altLang="zh-CN" sz="2400" smtClean="0">
                <a:sym typeface="+mn-ea"/>
              </a:rPr>
              <a:t>//</a:t>
            </a:r>
            <a:r>
              <a:rPr sz="2400" smtClean="0">
                <a:sym typeface="+mn-ea"/>
              </a:rPr>
              <a:t>返回 </a:t>
            </a:r>
            <a:r>
              <a:rPr lang="en-US" altLang="zh-CN" sz="2400" smtClean="0">
                <a:sym typeface="+mn-ea"/>
              </a:rPr>
              <a:t>hello</a:t>
            </a:r>
            <a:endParaRPr lang="en-US" altLang="zh-CN" sz="24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800" smtClean="0">
                <a:solidFill>
                  <a:srgbClr val="FF0000"/>
                </a:solidFill>
                <a:sym typeface="+mn-ea"/>
              </a:rPr>
              <a:t>Buffer类</a:t>
            </a:r>
            <a:r>
              <a:rPr sz="2800" smtClean="0">
                <a:solidFill>
                  <a:srgbClr val="FF0000"/>
                </a:solidFill>
                <a:sym typeface="+mn-ea"/>
              </a:rPr>
              <a:t>的常用方法：</a:t>
            </a:r>
            <a:endParaRPr lang="zh-CN" altLang="en-US" sz="28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smtClean="0">
                <a:sym typeface="+mn-ea"/>
              </a:rPr>
              <a:t>buffer</a:t>
            </a:r>
            <a:r>
              <a:rPr sz="2400" smtClean="0">
                <a:sym typeface="+mn-ea"/>
              </a:rPr>
              <a:t>的编码是用来翻译的</a:t>
            </a:r>
            <a:r>
              <a:rPr sz="2400" smtClean="0">
                <a:solidFill>
                  <a:schemeClr val="tx1"/>
                </a:solidFill>
                <a:sym typeface="+mn-ea"/>
              </a:rPr>
              <a:t>。</a:t>
            </a:r>
            <a:endParaRPr lang="zh-CN"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Buffer.isBuffer()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判断是否为Buffer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Buffer.byteLength()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返回指定编码的字节长度，默认utf8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Buffer.concat()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将一组Buffer对象合并为一个Buffer对象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Buffer.isEncoding()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判断是否支持该编码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 defTabSz="9144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  <a:tabLst>
                <a:tab pos="1609725" algn="l"/>
              </a:tabLst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toString()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buf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fer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转成字符串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 defTabSz="9144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  <a:tabLst>
                <a:tab pos="1609725" algn="l"/>
              </a:tabLst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toJson() </a:t>
            </a:r>
            <a:r>
              <a:rPr lang="en-US" altLang="zh-CN"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	buffer </a:t>
            </a: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转成json数据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13510"/>
            <a:ext cx="10515600" cy="5375910"/>
          </a:xfrm>
        </p:spPr>
        <p:txBody>
          <a:bodyPr>
            <a:normAutofit lnSpcReduction="2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 Buffer.isBuffer(obj</a:t>
            </a: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)  //</a:t>
            </a:r>
            <a:r>
              <a:rPr sz="2800" smtClean="0">
                <a:solidFill>
                  <a:srgbClr val="0070C0"/>
                </a:solidFill>
                <a:latin typeface="+mn-ea"/>
                <a:sym typeface="+mn-ea"/>
              </a:rPr>
              <a:t>判断是否为</a:t>
            </a: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let buf5 = 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('hello');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(buf5));  //</a:t>
            </a:r>
            <a:r>
              <a:rPr sz="28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true</a:t>
            </a:r>
            <a:endParaRPr lang="en-US" altLang="zh-CN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8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({}));   //</a:t>
            </a:r>
            <a:r>
              <a:rPr sz="28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800" smtClean="0">
                <a:solidFill>
                  <a:srgbClr val="002060"/>
                </a:solidFill>
                <a:latin typeface="+mn-ea"/>
                <a:sym typeface="+mn-ea"/>
              </a:rPr>
              <a:t>false</a:t>
            </a:r>
            <a:endParaRPr lang="en-US" altLang="zh-CN" sz="28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400" b="1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endParaRPr sz="2400" b="1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4424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003935"/>
            <a:ext cx="10515600" cy="5593715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smtClean="0">
                <a:solidFill>
                  <a:srgbClr val="0070C0"/>
                </a:solidFill>
                <a:latin typeface="+mn-ea"/>
                <a:sym typeface="+mn-ea"/>
              </a:rPr>
              <a:t> Buffer.byteLength(string, [encodding]) </a:t>
            </a:r>
            <a:endParaRPr lang="en-US" altLang="zh-CN" sz="2800" smtClean="0">
              <a:solidFill>
                <a:srgbClr val="0070C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70C0"/>
                </a:solidFill>
                <a:latin typeface="+mn-ea"/>
                <a:sym typeface="+mn-ea"/>
              </a:rPr>
              <a:t>//</a:t>
            </a:r>
            <a:r>
              <a:rPr sz="2400" smtClean="0">
                <a:solidFill>
                  <a:srgbClr val="0070C0"/>
                </a:solidFill>
                <a:latin typeface="+mn-ea"/>
                <a:sym typeface="+mn-ea"/>
              </a:rPr>
              <a:t>返回指定编码的字节长度，</a:t>
            </a:r>
            <a:r>
              <a:rPr lang="en-US" altLang="zh-CN" sz="2400" smtClean="0">
                <a:solidFill>
                  <a:srgbClr val="0070C0"/>
                </a:solidFill>
                <a:latin typeface="+mn-ea"/>
                <a:sym typeface="+mn-ea"/>
              </a:rPr>
              <a:t>encodding:</a:t>
            </a:r>
            <a:r>
              <a:rPr sz="2400" smtClean="0">
                <a:solidFill>
                  <a:srgbClr val="0070C0"/>
                </a:solidFill>
                <a:latin typeface="+mn-ea"/>
                <a:sym typeface="+mn-ea"/>
              </a:rPr>
              <a:t>字符的编码格式</a:t>
            </a:r>
            <a:r>
              <a:rPr lang="en-US" altLang="zh-CN" sz="2400" smtClean="0">
                <a:solidFill>
                  <a:srgbClr val="0070C0"/>
                </a:solidFill>
                <a:latin typeface="+mn-ea"/>
                <a:sym typeface="+mn-ea"/>
              </a:rPr>
              <a:t>,</a:t>
            </a:r>
            <a:r>
              <a:rPr sz="2400" smtClean="0">
                <a:solidFill>
                  <a:srgbClr val="0070C0"/>
                </a:solidFill>
                <a:latin typeface="+mn-ea"/>
                <a:sym typeface="+mn-ea"/>
              </a:rPr>
              <a:t>默认utf8</a:t>
            </a:r>
            <a:endParaRPr sz="2400" smtClean="0">
              <a:solidFill>
                <a:srgbClr val="0070C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let buf6 = 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中国你好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', 'utf8'); 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默认是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utf8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编码格式</a:t>
            </a:r>
            <a:endParaRPr lang="en-US" altLang="zh-CN" sz="20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(buf6))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；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返回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6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，因为一个汉字在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utf8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中用三个字节来表示；一个英文字符在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utf8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中用一个字节来表示。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let buf7 = 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中国你好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', 'ascii');</a:t>
            </a:r>
            <a:endParaRPr lang="en-US" altLang="zh-CN" sz="20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(buf7)) //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报错，因为</a:t>
            </a:r>
            <a:r>
              <a:rPr lang="en-US" altLang="zh-CN" sz="2000" smtClean="0">
                <a:solidFill>
                  <a:srgbClr val="002060"/>
                </a:solidFill>
                <a:latin typeface="+mn-ea"/>
                <a:sym typeface="+mn-ea"/>
              </a:rPr>
              <a:t>ascii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不是中文编码</a:t>
            </a:r>
            <a:r>
              <a:rPr sz="2000" smtClean="0">
                <a:solidFill>
                  <a:srgbClr val="002060"/>
                </a:solidFill>
                <a:latin typeface="+mn-ea"/>
                <a:sym typeface="+mn-ea"/>
              </a:rPr>
              <a:t>格式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000" b="1" smtClean="0">
                <a:solidFill>
                  <a:srgbClr val="FF0000"/>
                </a:solidFill>
                <a:latin typeface="+mn-ea"/>
                <a:sym typeface="+mn-ea"/>
              </a:rPr>
              <a:t>注意：使用不同的编码格式，返回的</a:t>
            </a:r>
            <a:r>
              <a:rPr lang="en-US" altLang="zh-CN" sz="2000" b="1" smtClean="0">
                <a:solidFill>
                  <a:srgbClr val="FF0000"/>
                </a:solidFill>
                <a:latin typeface="+mn-ea"/>
                <a:sym typeface="+mn-ea"/>
              </a:rPr>
              <a:t>buffer</a:t>
            </a:r>
            <a:r>
              <a:rPr sz="2000" b="1" smtClean="0">
                <a:solidFill>
                  <a:srgbClr val="FF0000"/>
                </a:solidFill>
                <a:latin typeface="+mn-ea"/>
                <a:sym typeface="+mn-ea"/>
              </a:rPr>
              <a:t>数据长度也不一定一样</a:t>
            </a:r>
            <a:r>
              <a:rPr lang="en-US" altLang="zh-CN" sz="2000" b="1" smtClean="0">
                <a:solidFill>
                  <a:srgbClr val="FF0000"/>
                </a:solidFill>
                <a:latin typeface="+mn-ea"/>
                <a:sym typeface="+mn-ea"/>
              </a:rPr>
              <a:t>!!!</a:t>
            </a:r>
            <a:endParaRPr sz="200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0a8a6e5c-4c62-4d87-b287-0b34ddd4b38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3278</Words>
  <Application>WPS 演示</Application>
  <PresentationFormat>宽屏</PresentationFormat>
  <Paragraphs>169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7 Buffer模块</vt:lpstr>
      <vt:lpstr>PowerPoint 演示文稿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86157</cp:lastModifiedBy>
  <cp:revision>257</cp:revision>
  <dcterms:created xsi:type="dcterms:W3CDTF">2019-06-19T02:08:00Z</dcterms:created>
  <dcterms:modified xsi:type="dcterms:W3CDTF">2020-05-08T05:58:25Z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