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13" r:id="rId4"/>
    <p:sldId id="311" r:id="rId5"/>
    <p:sldId id="312" r:id="rId6"/>
    <p:sldId id="476" r:id="rId7"/>
    <p:sldId id="380" r:id="rId8"/>
    <p:sldId id="381" r:id="rId9"/>
    <p:sldId id="435" r:id="rId10"/>
    <p:sldId id="437" r:id="rId11"/>
    <p:sldId id="438" r:id="rId12"/>
    <p:sldId id="384" r:id="rId13"/>
    <p:sldId id="439" r:id="rId15"/>
    <p:sldId id="440" r:id="rId16"/>
    <p:sldId id="386" r:id="rId17"/>
    <p:sldId id="38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77" r:id="rId26"/>
    <p:sldId id="375" r:id="rId27"/>
    <p:sldId id="376" r:id="rId28"/>
    <p:sldId id="390" r:id="rId29"/>
    <p:sldId id="378" r:id="rId30"/>
    <p:sldId id="377" r:id="rId31"/>
    <p:sldId id="379" r:id="rId32"/>
    <p:sldId id="388" r:id="rId33"/>
    <p:sldId id="391" r:id="rId34"/>
    <p:sldId id="280" r:id="rId35"/>
    <p:sldId id="419" r:id="rId36"/>
    <p:sldId id="290" r:id="rId37"/>
    <p:sldId id="292" r:id="rId38"/>
    <p:sldId id="289" r:id="rId39"/>
    <p:sldId id="291" r:id="rId40"/>
    <p:sldId id="294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52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常见面试题：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特点。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图中单线程处理解释：用户向后台发送多个请求，后台外层是</a:t>
            </a:r>
            <a:r>
              <a:rPr lang="zh-CN" altLang="en-US">
                <a:sym typeface="+mn-ea"/>
              </a:rPr>
              <a:t>单线程，但底层线程池是多线程独立</a:t>
            </a:r>
            <a:r>
              <a:rPr lang="zh-CN" altLang="en-US">
                <a:sym typeface="+mn-ea"/>
              </a:rPr>
              <a:t>工作的。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非阻塞的异步</a:t>
            </a:r>
            <a:r>
              <a:rPr lang="en-US" altLang="zh-CN">
                <a:sym typeface="+mn-ea"/>
              </a:rPr>
              <a:t>I/O</a:t>
            </a:r>
            <a:r>
              <a:rPr lang="zh-CN" altLang="en-US">
                <a:sym typeface="+mn-ea"/>
              </a:rPr>
              <a:t>处理：当请求的消息数据从后台</a:t>
            </a:r>
            <a:r>
              <a:rPr lang="zh-CN" altLang="en-US">
                <a:sym typeface="+mn-ea"/>
              </a:rPr>
              <a:t>获取成功后，会触发事件给</a:t>
            </a:r>
            <a:r>
              <a:rPr lang="zh-CN" altLang="en-US">
                <a:sym typeface="+mn-ea"/>
              </a:rPr>
              <a:t>外层线程</a:t>
            </a:r>
            <a:r>
              <a:rPr lang="zh-CN" altLang="en-US">
                <a:sym typeface="+mn-ea"/>
              </a:rPr>
              <a:t>一个响应（一般是一个回调函数），外层线程将接收到的响应消息</a:t>
            </a:r>
            <a:r>
              <a:rPr lang="zh-CN" altLang="en-US">
                <a:sym typeface="+mn-ea"/>
              </a:rPr>
              <a:t>返回给前台页面显示。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交互模式，也就是命令行下的模式，出现的</a:t>
            </a:r>
            <a:r>
              <a:rPr lang="en-US" altLang="zh-CN">
                <a:sym typeface="+mn-ea"/>
              </a:rPr>
              <a:t>undefined</a:t>
            </a:r>
            <a:r>
              <a:rPr lang="zh-CN" altLang="en-US">
                <a:sym typeface="+mn-ea"/>
              </a:rPr>
              <a:t>为什么会出现？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</a:t>
            </a:r>
            <a:r>
              <a:rPr lang="zh-CN" altLang="en-US">
                <a:sym typeface="+mn-ea"/>
              </a:rPr>
              <a:t>除了返回结果值，还会返回整条语句的返回值，因此出现了</a:t>
            </a:r>
            <a:r>
              <a:rPr lang="en-US" altLang="zh-CN">
                <a:sym typeface="+mn-ea"/>
              </a:rPr>
              <a:t>undefined</a:t>
            </a:r>
            <a:r>
              <a:rPr lang="zh-CN" altLang="en-US">
                <a:sym typeface="+mn-ea"/>
              </a:rPr>
              <a:t>。避免出现，可直接输入变量名。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当我们要执行较多的代码并在最后才执行，就需要再脚本模式下进行开发。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两次 </a:t>
            </a:r>
            <a:r>
              <a:rPr lang="en-US" altLang="zh-CN">
                <a:sym typeface="+mn-ea"/>
              </a:rPr>
              <a:t>ctrl+c </a:t>
            </a:r>
            <a:r>
              <a:rPr lang="zh-CN" altLang="en-US">
                <a:sym typeface="+mn-ea"/>
              </a:rPr>
              <a:t>退出。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代码文件，不要放在安装的盘符中。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运行环境，见文档 ： vscode扩展nodejs插件.doc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版本太旧，以</a:t>
            </a:r>
            <a:r>
              <a:rPr lang="en-US" altLang="zh-CN"/>
              <a:t>0</a:t>
            </a:r>
            <a:r>
              <a:rPr lang="zh-CN" altLang="en-US"/>
              <a:t>开头的，建议下载较新的版本。</a:t>
            </a:r>
            <a:endParaRPr lang="zh-CN" altLang="en-US"/>
          </a:p>
          <a:p>
            <a:r>
              <a:rPr lang="zh-CN" altLang="en-US">
                <a:sym typeface="+mn-ea"/>
              </a:rPr>
              <a:t>出现：不是内部或外部命令，表明安装失败。或者被卸载了。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V8 是 Google 开发的开源的 JavaScript 引擎，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是一个</a:t>
            </a:r>
            <a:r>
              <a:rPr lang="en-US" altLang="zh-CN"/>
              <a:t>js</a:t>
            </a:r>
            <a:r>
              <a:rPr lang="zh-CN" altLang="en-US"/>
              <a:t>运行环境，服务器端的语言。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优点：学了</a:t>
            </a:r>
            <a:r>
              <a:rPr lang="en-US" altLang="zh-CN"/>
              <a:t>js</a:t>
            </a:r>
            <a:r>
              <a:rPr lang="zh-CN" altLang="en-US"/>
              <a:t>，就可以做前后端的开发-</a:t>
            </a:r>
            <a:r>
              <a:rPr lang="en-US" altLang="zh-CN"/>
              <a:t>-</a:t>
            </a:r>
            <a:r>
              <a:rPr lang="zh-CN" altLang="en-US"/>
              <a:t>再学个</a:t>
            </a:r>
            <a:r>
              <a:rPr lang="en-US" altLang="zh-CN"/>
              <a:t>UI</a:t>
            </a:r>
            <a:r>
              <a:rPr lang="zh-CN" altLang="en-US"/>
              <a:t>，就是全栈攻城狮了。</a:t>
            </a:r>
            <a:endParaRPr lang="zh-CN" altLang="en-US"/>
          </a:p>
          <a:p>
            <a:r>
              <a:rPr lang="zh-CN" altLang="en-US"/>
              <a:t>前端同学学习后端很有必要，可以了解后台服务器是如何工作的。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假如</a:t>
            </a:r>
            <a:r>
              <a:rPr lang="zh-CN" altLang="en-US"/>
              <a:t>访问的是</a:t>
            </a:r>
            <a:r>
              <a:rPr lang="en-US" altLang="zh-CN"/>
              <a:t>php</a:t>
            </a:r>
            <a:r>
              <a:rPr lang="zh-CN" altLang="en-US"/>
              <a:t>页面，那</a:t>
            </a:r>
            <a:r>
              <a:rPr lang="en-US" altLang="zh-CN"/>
              <a:t>web</a:t>
            </a:r>
            <a:r>
              <a:rPr lang="zh-CN" altLang="en-US"/>
              <a:t>服务器就要安装一款</a:t>
            </a:r>
            <a:r>
              <a:rPr lang="en-US" altLang="zh-CN"/>
              <a:t>php</a:t>
            </a:r>
            <a:r>
              <a:rPr lang="zh-CN" altLang="en-US"/>
              <a:t>解释器，查找到的文件系统也需要经过</a:t>
            </a:r>
            <a:r>
              <a:rPr lang="en-US" altLang="zh-CN"/>
              <a:t>php</a:t>
            </a:r>
            <a:r>
              <a:rPr lang="zh-CN" altLang="en-US"/>
              <a:t>解释器解释，若想查找数据也需要经过</a:t>
            </a:r>
            <a:r>
              <a:rPr lang="en-US" altLang="zh-CN"/>
              <a:t>php</a:t>
            </a:r>
            <a:r>
              <a:rPr lang="zh-CN" altLang="en-US"/>
              <a:t>解释器去查找。</a:t>
            </a:r>
            <a:endParaRPr lang="zh-CN" altLang="en-US"/>
          </a:p>
          <a:p>
            <a:r>
              <a:rPr lang="en-US" altLang="zh-CN"/>
              <a:t>nodeJS</a:t>
            </a:r>
            <a:r>
              <a:rPr lang="zh-CN" altLang="en-US"/>
              <a:t>本身就是服务器，同时还是一款</a:t>
            </a:r>
            <a:r>
              <a:rPr lang="en-US" altLang="zh-CN"/>
              <a:t>js</a:t>
            </a:r>
            <a:r>
              <a:rPr lang="zh-CN" altLang="en-US"/>
              <a:t>解释器，因此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服务器不需要另外安装解释器，同时若访问的文件系统是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编写的，可以直接运行。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假如</a:t>
            </a:r>
            <a:r>
              <a:rPr lang="zh-CN" altLang="en-US"/>
              <a:t>访问的是</a:t>
            </a:r>
            <a:r>
              <a:rPr lang="en-US" altLang="zh-CN"/>
              <a:t>php</a:t>
            </a:r>
            <a:r>
              <a:rPr lang="zh-CN" altLang="en-US"/>
              <a:t>页面，那</a:t>
            </a:r>
            <a:r>
              <a:rPr lang="en-US" altLang="zh-CN"/>
              <a:t>web</a:t>
            </a:r>
            <a:r>
              <a:rPr lang="zh-CN" altLang="en-US"/>
              <a:t>服务器就要安装一款</a:t>
            </a:r>
            <a:r>
              <a:rPr lang="en-US" altLang="zh-CN"/>
              <a:t>php</a:t>
            </a:r>
            <a:r>
              <a:rPr lang="zh-CN" altLang="en-US"/>
              <a:t>解释器，查找到的文件系统也需要经过</a:t>
            </a:r>
            <a:r>
              <a:rPr lang="en-US" altLang="zh-CN"/>
              <a:t>php</a:t>
            </a:r>
            <a:r>
              <a:rPr lang="zh-CN" altLang="en-US"/>
              <a:t>解释器解释，若想查找数据也需要经过</a:t>
            </a:r>
            <a:r>
              <a:rPr lang="en-US" altLang="zh-CN"/>
              <a:t>php</a:t>
            </a:r>
            <a:r>
              <a:rPr lang="zh-CN" altLang="en-US"/>
              <a:t>解释器去查找。</a:t>
            </a:r>
            <a:endParaRPr lang="zh-CN" altLang="en-US"/>
          </a:p>
          <a:p>
            <a:r>
              <a:rPr lang="en-US" altLang="zh-CN"/>
              <a:t>nodeJS</a:t>
            </a:r>
            <a:r>
              <a:rPr lang="zh-CN" altLang="en-US"/>
              <a:t>本身就是服务器，同时还是一款</a:t>
            </a:r>
            <a:r>
              <a:rPr lang="en-US" altLang="zh-CN"/>
              <a:t>js</a:t>
            </a:r>
            <a:r>
              <a:rPr lang="zh-CN" altLang="en-US"/>
              <a:t>解释器，因此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服务器不需要另外安装解释器，同时若访问的文件系统是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编写的，可以直接运行。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 err="1" smtClean="0">
                <a:sym typeface="+mn-ea"/>
              </a:rPr>
              <a:t>初识 </a:t>
            </a:r>
            <a:r>
              <a:rPr lang="en-US" altLang="zh-CN" sz="4800" dirty="0" err="1" smtClean="0">
                <a:sym typeface="+mn-ea"/>
              </a:rPr>
              <a:t>NodeJS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第一课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en-US" dirty="0" smtClean="0">
                <a:sym typeface="+mn-ea"/>
              </a:rPr>
              <a:t>NPM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NPM</a:t>
            </a:r>
            <a:r>
              <a:rPr lang="zh-CN" altLang="en-US" dirty="0" smtClean="0">
                <a:sym typeface="+mn-ea"/>
              </a:rPr>
              <a:t>会自动安装上去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zh-CN" altLang="en-US" dirty="0" smtClean="0">
                <a:sym typeface="+mn-ea"/>
              </a:rPr>
              <a:t>但是我们要会查看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zh-CN" altLang="en-US" dirty="0" smtClean="0">
                <a:sym typeface="+mn-ea"/>
              </a:rPr>
              <a:t>在环境变量中查看</a:t>
            </a:r>
            <a:endParaRPr lang="zh-CN" altLang="en-US" dirty="0"/>
          </a:p>
          <a:p>
            <a:pPr marL="0" lvl="1" indent="0">
              <a:buFont typeface="+mj-lt"/>
              <a:buNone/>
            </a:pP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检查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安装成功：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cmd--&gt;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显示 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或者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endParaRPr lang="zh-CN" altLang="en-US" sz="24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查看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 -v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2833370"/>
            <a:ext cx="5013960" cy="3202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检查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安装成功：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cmd--&gt;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node--&gt;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显示 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或者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endParaRPr lang="zh-CN" altLang="en-US" sz="24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查看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版本信息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400" u="sng" dirty="0" smtClean="0">
                <a:solidFill>
                  <a:srgbClr val="FF0000"/>
                </a:solidFill>
                <a:sym typeface="+mn-ea"/>
              </a:rPr>
              <a:t>输入</a:t>
            </a: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node -v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2833370"/>
            <a:ext cx="5013960" cy="3202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90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3 </a:t>
            </a:r>
            <a:r>
              <a:rPr lang="zh-CN" altLang="en-US" dirty="0" smtClean="0">
                <a:sym typeface="+mn-ea"/>
              </a:rPr>
              <a:t>第一个</a:t>
            </a:r>
            <a:r>
              <a:rPr lang="en-US" altLang="zh-CN" dirty="0" smtClean="0">
                <a:sym typeface="+mn-ea"/>
              </a:rPr>
              <a:t>node.js</a:t>
            </a:r>
            <a:r>
              <a:rPr lang="zh-CN" altLang="en-US" dirty="0" smtClean="0">
                <a:sym typeface="+mn-ea"/>
              </a:rPr>
              <a:t>程序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 dirty="0" smtClean="0">
              <a:sym typeface="+mn-ea"/>
            </a:endParaRPr>
          </a:p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400" u="sng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1856105"/>
            <a:ext cx="6004560" cy="40462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1 Js</a:t>
            </a:r>
            <a:r>
              <a:rPr lang="zh-CN" altLang="en-US" sz="4400" dirty="0" smtClean="0"/>
              <a:t>与</a:t>
            </a:r>
            <a:r>
              <a:rPr lang="en-US" altLang="zh-CN" sz="4400" dirty="0" smtClean="0"/>
              <a:t>NodeJ</a:t>
            </a:r>
            <a:r>
              <a:rPr lang="en-US" altLang="zh-CN" sz="4400" dirty="0" err="1" smtClean="0"/>
              <a:t>s</a:t>
            </a:r>
            <a:endParaRPr lang="en-US" altLang="zh-CN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/>
              <a:t>1.1 JavaScript</a:t>
            </a:r>
            <a:r>
              <a:rPr lang="zh-CN" altLang="en-US" dirty="0" smtClean="0"/>
              <a:t>是什么？ </a:t>
            </a:r>
            <a:endParaRPr lang="en-US" altLang="zh-CN" dirty="0" smtClean="0"/>
          </a:p>
          <a:p>
            <a:pPr marL="400050" lvl="2" indent="0">
              <a:buNone/>
            </a:pPr>
            <a:r>
              <a:rPr lang="zh-CN" altLang="en-US" dirty="0" smtClean="0"/>
              <a:t>就是一门编程语言，浏览器解释执行的脚本</a:t>
            </a:r>
            <a:r>
              <a:rPr lang="zh-CN" altLang="en-US" dirty="0" smtClean="0"/>
              <a:t>语言</a:t>
            </a:r>
            <a:endParaRPr lang="zh-CN" altLang="en-US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/>
              <a:t>1.2 JavaScript</a:t>
            </a:r>
            <a:r>
              <a:rPr lang="zh-CN" altLang="en-US" dirty="0" smtClean="0"/>
              <a:t>可以运行在哪里？ </a:t>
            </a:r>
            <a:endParaRPr lang="en-US" altLang="zh-CN" dirty="0" smtClean="0"/>
          </a:p>
          <a:p>
            <a:pPr marL="400050" lvl="2" indent="0">
              <a:buFont typeface="+mj-lt"/>
              <a:buNone/>
            </a:pPr>
            <a:r>
              <a:rPr lang="en-US" altLang="zh-CN" dirty="0" err="1" smtClean="0"/>
              <a:t>j</a:t>
            </a:r>
            <a:r>
              <a:rPr lang="en-US" altLang="zh-CN" dirty="0" err="1" smtClean="0"/>
              <a:t>s</a:t>
            </a:r>
            <a:r>
              <a:rPr lang="zh-CN" altLang="en-US" dirty="0" smtClean="0"/>
              <a:t>运行在浏览器中的内核中的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引擎内部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/>
              <a:t>1.3 NodeJs</a:t>
            </a:r>
            <a:r>
              <a:rPr lang="zh-CN" altLang="en-US" dirty="0" smtClean="0"/>
              <a:t>是什么？</a:t>
            </a:r>
            <a:endParaRPr lang="zh-CN" altLang="en-US" dirty="0" smtClean="0"/>
          </a:p>
          <a:p>
            <a:pPr marL="0" lvl="1" indent="0">
              <a:buFont typeface="+mj-lt"/>
              <a:buNone/>
            </a:pPr>
            <a:r>
              <a:rPr lang="zh-CN" altLang="en-US" sz="2400" dirty="0" smtClean="0"/>
              <a:t>  一门基于ECMAScript开发的服务器端语言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/>
              <a:t>1.4 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/>
              <a:t>可以运行在哪里？ </a:t>
            </a:r>
            <a:endParaRPr lang="en-US" altLang="zh-CN" dirty="0" smtClean="0"/>
          </a:p>
          <a:p>
            <a:pPr marL="400050" lvl="2" indent="0">
              <a:buFont typeface="+mj-lt"/>
              <a:buNone/>
            </a:pPr>
            <a:r>
              <a:rPr lang="en-US" altLang="zh-CN" dirty="0" smtClean="0"/>
              <a:t>基于Chrome V8引擎的JavaScript运行环境;</a:t>
            </a:r>
            <a:endParaRPr lang="en-US" altLang="zh-CN" dirty="0" smtClean="0"/>
          </a:p>
          <a:p>
            <a:pPr marL="400050" lvl="2" indent="0">
              <a:buFont typeface="+mj-lt"/>
              <a:buNone/>
            </a:pPr>
            <a:r>
              <a:rPr lang="en-US" altLang="zh-CN" dirty="0" smtClean="0"/>
              <a:t>是一个让JavaScript运行在服务端的开发平台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092"/>
            <a:ext cx="8229600" cy="4911741"/>
          </a:xfrm>
        </p:spPr>
        <p:txBody>
          <a:bodyPr>
            <a:normAutofit lnSpcReduction="20000"/>
          </a:bodyPr>
          <a:lstStyle/>
          <a:p>
            <a:pPr marL="0" lvl="1" indent="0">
              <a:buFont typeface="+mj-lt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1.5 Js</a:t>
            </a:r>
            <a:r>
              <a:rPr lang="zh-CN" altLang="en-US" sz="3200" dirty="0" smtClean="0">
                <a:solidFill>
                  <a:srgbClr val="FF0000"/>
                </a:solidFill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</a:rPr>
              <a:t>NodeJs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区别：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zh-CN" altLang="en-US" sz="2400" dirty="0" smtClean="0"/>
              <a:t>Js是编程语言，</a:t>
            </a:r>
            <a:r>
              <a:rPr lang="zh-CN" altLang="en-US" sz="2400" dirty="0" smtClean="0">
                <a:sym typeface="+mn-ea"/>
              </a:rPr>
              <a:t>node</a:t>
            </a:r>
            <a:r>
              <a:rPr lang="en-US" altLang="zh-CN" sz="2400" dirty="0" smtClean="0">
                <a:sym typeface="+mn-ea"/>
              </a:rPr>
              <a:t>J</a:t>
            </a:r>
            <a:r>
              <a:rPr lang="zh-CN" altLang="en-US" sz="2400" dirty="0" smtClean="0">
                <a:sym typeface="+mn-ea"/>
              </a:rPr>
              <a:t>s是平台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 marL="342900" lvl="1" indent="-342900">
              <a:buFont typeface="+mj-ea"/>
              <a:buAutoNum type="circleNumDbPlain"/>
            </a:pPr>
            <a:r>
              <a:rPr lang="zh-CN" altLang="en-US" sz="2400" dirty="0" smtClean="0"/>
              <a:t>js是客户端编程语言，需要浏览器的JavaScript解释器进行解释执行；</a:t>
            </a:r>
            <a:endParaRPr lang="zh-CN" altLang="en-US" sz="2400" dirty="0" smtClean="0"/>
          </a:p>
          <a:p>
            <a:pPr marL="342900" lvl="1" indent="-342900">
              <a:buFont typeface="+mj-ea"/>
              <a:buAutoNum type="circleNumDbPlain"/>
            </a:pPr>
            <a:r>
              <a:rPr lang="zh-CN" altLang="en-US" sz="2400" dirty="0" smtClean="0"/>
              <a:t>node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s是一个基于Chrome JavaScript运行时建立的平台，它是对Google V8引擎进行了封装的运行环境；</a:t>
            </a:r>
            <a:endParaRPr lang="zh-CN" alt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 Js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092"/>
            <a:ext cx="8229600" cy="4911741"/>
          </a:xfrm>
        </p:spPr>
        <p:txBody>
          <a:bodyPr>
            <a:normAutofit lnSpcReduction="20000"/>
          </a:bodyPr>
          <a:lstStyle/>
          <a:p>
            <a:pPr marL="0" lvl="1" indent="0">
              <a:buFont typeface="+mj-lt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1.5 Js</a:t>
            </a:r>
            <a:r>
              <a:rPr lang="zh-CN" altLang="en-US" sz="3200" dirty="0" smtClean="0">
                <a:solidFill>
                  <a:srgbClr val="FF0000"/>
                </a:solidFill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</a:rPr>
              <a:t>NodeJs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区别：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marL="0" lvl="1" indent="-457200">
              <a:buFont typeface="+mj-ea"/>
              <a:buAutoNum type="circleNumDbPlain" startAt="4"/>
            </a:pPr>
            <a:r>
              <a:rPr lang="zh-CN" altLang="en-US" sz="2400" u="sng" dirty="0" smtClean="0">
                <a:sym typeface="+mn-ea"/>
              </a:rPr>
              <a:t>node</a:t>
            </a:r>
            <a:r>
              <a:rPr lang="en-US" altLang="zh-CN" sz="2400" u="sng" dirty="0" smtClean="0">
                <a:sym typeface="+mn-ea"/>
              </a:rPr>
              <a:t>J</a:t>
            </a:r>
            <a:r>
              <a:rPr lang="zh-CN" altLang="en-US" sz="2400" u="sng" dirty="0" smtClean="0">
                <a:sym typeface="+mn-ea"/>
              </a:rPr>
              <a:t>s</a:t>
            </a:r>
            <a:r>
              <a:rPr lang="zh-CN" altLang="en-US" sz="2400" u="sng" dirty="0" smtClean="0">
                <a:sym typeface="+mn-ea"/>
              </a:rPr>
              <a:t>就是把浏览器的解释器封装起来作为服务器运行平台，用类似JavaScript的结构语法进行编程，在</a:t>
            </a:r>
            <a:r>
              <a:rPr lang="en-US" altLang="zh-CN" sz="2400" u="sng" dirty="0" smtClean="0">
                <a:sym typeface="+mn-ea"/>
              </a:rPr>
              <a:t>NodeJ</a:t>
            </a:r>
            <a:r>
              <a:rPr lang="zh-CN" altLang="en-US" sz="2400" u="sng" dirty="0" smtClean="0">
                <a:sym typeface="+mn-ea"/>
              </a:rPr>
              <a:t>s上运行。</a:t>
            </a:r>
            <a:endParaRPr lang="zh-CN" altLang="en-US" sz="2400" u="sng" dirty="0" smtClean="0"/>
          </a:p>
          <a:p>
            <a:pPr marL="457200" lvl="1" indent="-457200">
              <a:buFont typeface="+mj-ea"/>
              <a:buAutoNum type="circleNumDbPlain" startAt="4"/>
            </a:pPr>
            <a:r>
              <a:rPr lang="zh-CN" altLang="en-US" sz="2400" dirty="0" smtClean="0"/>
              <a:t>J</a:t>
            </a:r>
            <a:r>
              <a:rPr lang="zh-CN" altLang="en-US" sz="2400" dirty="0" smtClean="0">
                <a:sym typeface="+mn-ea"/>
              </a:rPr>
              <a:t>s组成：</a:t>
            </a:r>
            <a:r>
              <a:rPr lang="en-US" altLang="zh-CN" sz="2400" dirty="0" smtClean="0">
                <a:sym typeface="+mn-ea"/>
              </a:rPr>
              <a:t>ECMAScript(</a:t>
            </a:r>
            <a:r>
              <a:rPr lang="zh-CN" altLang="en-US" sz="2400" dirty="0" smtClean="0">
                <a:sym typeface="+mn-ea"/>
              </a:rPr>
              <a:t>语言基础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en-US" altLang="zh-CN" sz="2400" dirty="0" smtClean="0">
                <a:sym typeface="+mn-ea"/>
              </a:rPr>
              <a:t>DOM(</a:t>
            </a:r>
            <a:r>
              <a:rPr lang="zh-CN" altLang="en-US" sz="2400" dirty="0" smtClean="0">
                <a:sym typeface="+mn-ea"/>
              </a:rPr>
              <a:t>操作页面的方法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en-US" altLang="zh-CN" sz="2400" dirty="0" smtClean="0">
                <a:sym typeface="+mn-ea"/>
              </a:rPr>
              <a:t>BOM(</a:t>
            </a:r>
            <a:r>
              <a:rPr lang="zh-CN" altLang="en-US" sz="2400" dirty="0" smtClean="0">
                <a:sym typeface="+mn-ea"/>
              </a:rPr>
              <a:t>操作浏览器窗口的方法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 smtClean="0">
              <a:sym typeface="+mn-ea"/>
            </a:endParaRPr>
          </a:p>
          <a:p>
            <a:pPr marL="457200" lvl="1" indent="-457200">
              <a:buFont typeface="+mj-ea"/>
              <a:buAutoNum type="circleNumDbPlain" startAt="4"/>
            </a:pPr>
            <a:r>
              <a:rPr lang="en-US" altLang="zh-CN" sz="2400" dirty="0" smtClean="0">
                <a:sym typeface="+mn-ea"/>
              </a:rPr>
              <a:t>NodeJS</a:t>
            </a:r>
            <a:r>
              <a:rPr lang="zh-CN" altLang="en-US" sz="2400" dirty="0" smtClean="0">
                <a:sym typeface="+mn-ea"/>
              </a:rPr>
              <a:t>组成：</a:t>
            </a:r>
            <a:r>
              <a:rPr lang="en-US" altLang="zh-CN" sz="2400" dirty="0" smtClean="0">
                <a:sym typeface="+mn-ea"/>
              </a:rPr>
              <a:t>ECMAScript(</a:t>
            </a:r>
            <a:r>
              <a:rPr lang="zh-CN" altLang="en-US" sz="2400" dirty="0" smtClean="0">
                <a:sym typeface="+mn-ea"/>
              </a:rPr>
              <a:t>语言基础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 smtClean="0">
                <a:sym typeface="+mn-ea"/>
              </a:rPr>
              <a:t>OS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操作系统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，file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文件系统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，net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网络系统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，database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数据库</a:t>
            </a:r>
            <a:r>
              <a:rPr lang="en-US" altLang="zh-CN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2 NodeJ</a:t>
            </a:r>
            <a:r>
              <a:rPr lang="en-US" altLang="zh-CN" sz="4400" dirty="0" err="1" smtClean="0"/>
              <a:t>s</a:t>
            </a:r>
            <a:r>
              <a:rPr lang="zh-CN" altLang="en-US" sz="4400" dirty="0" err="1" smtClean="0"/>
              <a:t>概述</a:t>
            </a:r>
            <a:endParaRPr lang="zh-CN" altLang="en-US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学了哪些知识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四个步骤是哪些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256530"/>
          </a:xfrm>
        </p:spPr>
        <p:txBody>
          <a:bodyPr>
            <a:normAutofit fontScale="80000"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en-US" altLang="zh-CN" sz="3500" dirty="0" smtClean="0"/>
              <a:t>2.0 n</a:t>
            </a:r>
            <a:r>
              <a:rPr lang="zh-CN" altLang="en-US" sz="3500" dirty="0" smtClean="0"/>
              <a:t>ode.js官网：</a:t>
            </a:r>
            <a:r>
              <a:rPr lang="zh-CN" altLang="en-US" u="sng" dirty="0" smtClean="0">
                <a:solidFill>
                  <a:srgbClr val="FF0000"/>
                </a:solidFill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342900" lvl="1" indent="-342900">
              <a:buFont typeface="Wingdings" panose="05000000000000000000" charset="0"/>
              <a:buChar char="Ø"/>
            </a:pPr>
            <a:r>
              <a:rPr lang="en-US" altLang="zh-CN" dirty="0" smtClean="0"/>
              <a:t>n</a:t>
            </a:r>
            <a:r>
              <a:rPr lang="zh-CN" altLang="en-US" dirty="0" smtClean="0"/>
              <a:t>ode.js是C++编写的基于 Chrome V8 引擎JS运行时的环境。</a:t>
            </a:r>
            <a:endParaRPr lang="zh-CN" altLang="en-US" dirty="0" smtClean="0"/>
          </a:p>
          <a:p>
            <a:pPr marL="342900" lvl="1" indent="-342900">
              <a:buFont typeface="Wingdings" panose="05000000000000000000" charset="0"/>
              <a:buChar char="Ø"/>
            </a:pPr>
            <a:r>
              <a:rPr lang="en-US" altLang="zh-CN" dirty="0" smtClean="0"/>
              <a:t>n</a:t>
            </a:r>
            <a:r>
              <a:rPr lang="zh-CN" altLang="en-US" dirty="0" smtClean="0"/>
              <a:t>ode.js是一门基于ECMAScript开发的服务器端语言，提供了很多扩展对象。</a:t>
            </a:r>
            <a:endParaRPr lang="zh-CN" altLang="en-US" dirty="0" smtClean="0"/>
          </a:p>
          <a:p>
            <a:pPr marL="342900" lvl="1" indent="-342900">
              <a:buFont typeface="Wingdings" panose="05000000000000000000" charset="0"/>
              <a:buChar char="Ø"/>
            </a:pPr>
            <a:r>
              <a:rPr lang="en-US" altLang="zh-CN" sz="3500" dirty="0" smtClean="0">
                <a:sym typeface="+mn-ea"/>
              </a:rPr>
              <a:t>2.1 n</a:t>
            </a:r>
            <a:r>
              <a:rPr lang="zh-CN" altLang="en-US" sz="3500" dirty="0" smtClean="0">
                <a:sym typeface="+mn-ea"/>
              </a:rPr>
              <a:t>ode.js</a:t>
            </a:r>
            <a:r>
              <a:rPr lang="en-US" altLang="zh-CN" sz="3500" dirty="0" smtClean="0"/>
              <a:t>对象</a:t>
            </a:r>
            <a:endParaRPr lang="en-US" altLang="zh-CN" sz="3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A. ECMAScript原生对象---共同点new出来的;</a:t>
            </a:r>
            <a:endParaRPr lang="en-US" altLang="zh-CN" sz="2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B. Node.js内置对象，buffer等;</a:t>
            </a:r>
            <a:endParaRPr lang="en-US" altLang="zh-CN" sz="2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C. 大量的第三方对象（用于操作系统文件/异步操作等）;</a:t>
            </a:r>
            <a:endParaRPr lang="en-US" altLang="zh-CN" sz="2500" dirty="0" smtClean="0"/>
          </a:p>
          <a:p>
            <a:pPr marL="457200" lvl="2" indent="0">
              <a:buFont typeface="+mj-lt"/>
              <a:buNone/>
            </a:pPr>
            <a:r>
              <a:rPr lang="en-US" altLang="zh-CN" sz="2500" dirty="0" smtClean="0"/>
              <a:t>D. 自定义对象。</a:t>
            </a:r>
            <a:endParaRPr lang="en-US" altLang="zh-C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 lnSpcReduction="20000"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sz="3200" dirty="0" smtClean="0"/>
              <a:t>2.2 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ode.js优点：</a:t>
            </a:r>
            <a:endParaRPr lang="zh-CN" altLang="en-US" sz="3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执行效率比PHP/JSP/JAVA要快；</a:t>
            </a:r>
            <a:endParaRPr lang="zh-CN" altLang="en-US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用一种语言统一了前后端开发（javascript）；</a:t>
            </a:r>
            <a:endParaRPr lang="zh-CN" altLang="en-US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zh-CN" altLang="en-US" dirty="0" smtClean="0"/>
              <a:t>ode.js可以编写独立的web服务器应用，无需借助其他web服务器了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457200" lvl="2" indent="0">
              <a:buFont typeface="Arial" panose="020B0604020202020204" pitchFamily="34" charset="0"/>
              <a:buNone/>
            </a:pPr>
            <a:endParaRPr lang="zh-CN" altLang="en-US" dirty="0" smtClean="0"/>
          </a:p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下图分别是PHP访问页面与NodeJs访问页面：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 </a:t>
            </a:r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下图：左边PHP访问页面，右边NodeJs访问页面： </a:t>
            </a:r>
            <a:endParaRPr lang="zh-CN" altLang="en-US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860550"/>
            <a:ext cx="4594225" cy="28321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90" y="3359150"/>
            <a:ext cx="4641215" cy="29190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 </a:t>
            </a:r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下图：左边PHP访问页面，右边NodeJs访问页面： </a:t>
            </a:r>
            <a:endParaRPr lang="zh-CN" alt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2585" y="2196465"/>
            <a:ext cx="4005580" cy="320103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69460" y="2317750"/>
            <a:ext cx="3998595" cy="30797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charset="0"/>
              <a:buChar char="Ø"/>
            </a:pPr>
            <a:r>
              <a:rPr lang="zh-CN" altLang="en-US" sz="2400" dirty="0" smtClean="0"/>
              <a:t>常见的静态服务器和动态服务器： </a:t>
            </a:r>
            <a:endParaRPr lang="zh-CN" alt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07870"/>
            <a:ext cx="5387340" cy="249174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3439160"/>
            <a:ext cx="4747260" cy="2438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 </a:t>
            </a:r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 lnSpcReduction="20000"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sz="3200" dirty="0" smtClean="0"/>
              <a:t>2.3 n</a:t>
            </a:r>
            <a:r>
              <a:rPr lang="zh-CN" altLang="en-US" sz="3200" dirty="0" smtClean="0"/>
              <a:t>ode.js特点：</a:t>
            </a:r>
            <a:endParaRPr lang="zh-CN" altLang="en-US" sz="32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单线程逻辑处理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非阻塞的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异步I/O处理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基于事件驱动编程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2400" dirty="0" smtClean="0"/>
              <a:t>单线程逻辑处理解释</a:t>
            </a:r>
            <a:r>
              <a:rPr lang="zh-CN" altLang="en-US" sz="2400" dirty="0" smtClean="0"/>
              <a:t>见右图：</a:t>
            </a:r>
            <a:endParaRPr lang="zh-CN" altLang="en-US" sz="2400" dirty="0" smtClean="0"/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2400" dirty="0" smtClean="0"/>
              <a:t>(</a:t>
            </a:r>
            <a:r>
              <a:rPr lang="zh-CN" altLang="en-US" sz="2400" dirty="0" smtClean="0"/>
              <a:t>实际上后台还是多线程</a:t>
            </a:r>
            <a:r>
              <a:rPr lang="en-US" altLang="zh-CN" sz="2400" dirty="0" smtClean="0"/>
              <a:t>)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pic>
        <p:nvPicPr>
          <p:cNvPr id="1073742854" name="图片 1073742853"/>
          <p:cNvPicPr>
            <a:picLocks noChangeAspect="1"/>
          </p:cNvPicPr>
          <p:nvPr/>
        </p:nvPicPr>
        <p:blipFill>
          <a:blip r:embed="rId1"/>
          <a:srcRect r="5088"/>
          <a:stretch>
            <a:fillRect/>
          </a:stretch>
        </p:blipFill>
        <p:spPr>
          <a:xfrm>
            <a:off x="4410710" y="1990725"/>
            <a:ext cx="4276090" cy="287591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NodeJs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-2147482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2031365"/>
            <a:ext cx="5515610" cy="386143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12165" y="1142365"/>
            <a:ext cx="68560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NodeJs体系</a:t>
            </a:r>
            <a:r>
              <a:rPr lang="en-US" altLang="zh-CN" sz="3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3 NodeJ</a:t>
            </a:r>
            <a:r>
              <a:rPr lang="en-US" altLang="zh-CN" sz="4400" dirty="0" err="1" smtClean="0"/>
              <a:t>s</a:t>
            </a:r>
            <a:r>
              <a:rPr lang="zh-CN" altLang="en-US" sz="4400" dirty="0" err="1" smtClean="0"/>
              <a:t>运行方式</a:t>
            </a:r>
            <a:endParaRPr lang="zh-CN" altLang="en-US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 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运行方式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65725"/>
          </a:xfrm>
        </p:spPr>
        <p:txBody>
          <a:bodyPr>
            <a:normAutofit lnSpcReduction="20000"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sz="3200" dirty="0" smtClean="0"/>
              <a:t>3.1 </a:t>
            </a:r>
            <a:r>
              <a:rPr lang="zh-CN" altLang="en-US" sz="3200" dirty="0" smtClean="0">
                <a:sym typeface="+mn-ea"/>
              </a:rPr>
              <a:t>交互模式</a:t>
            </a:r>
            <a:r>
              <a:rPr lang="zh-CN" altLang="en-US" sz="3200" dirty="0" smtClean="0"/>
              <a:t>：</a:t>
            </a:r>
            <a:endParaRPr lang="zh-CN" altLang="en-US" sz="32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/>
              <a:t>场合：用于测试（就像浏览器中的控制台console）</a:t>
            </a:r>
            <a:endParaRPr lang="zh-CN" altLang="en-US" sz="24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/>
              <a:t>功能：读取用户输入/执行运算/输出结果/继续下一循环。</a:t>
            </a:r>
            <a:endParaRPr lang="zh-CN" altLang="en-US" sz="2400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sz="2400" dirty="0" smtClean="0"/>
              <a:t>执行方法：输入一行js语句，回车执行一行。</a:t>
            </a:r>
            <a:endParaRPr lang="zh-CN" altLang="en-US" sz="2400" dirty="0" smtClean="0"/>
          </a:p>
          <a:p>
            <a:pPr marL="0" lvl="1" indent="-457200"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小知识点：为啥会输出结果会有undefined？（直接输入age则不会有undefined）</a:t>
            </a:r>
            <a:endParaRPr lang="zh-CN" alt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980" y="4627880"/>
            <a:ext cx="3002280" cy="2011680"/>
          </a:xfrm>
          <a:prstGeom prst="rect">
            <a:avLst/>
          </a:prstGeom>
        </p:spPr>
      </p:pic>
      <p:pic>
        <p:nvPicPr>
          <p:cNvPr id="4" name="图片 -21474825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10443"/>
            <a:ext cx="4560570" cy="164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 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运行方式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5725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3200" dirty="0" smtClean="0"/>
              <a:t>3.2 </a:t>
            </a:r>
            <a:r>
              <a:rPr lang="zh-CN" altLang="en-US" sz="3200" dirty="0" smtClean="0">
                <a:sym typeface="+mn-ea"/>
              </a:rPr>
              <a:t>脚本模式</a:t>
            </a:r>
            <a:r>
              <a:rPr lang="zh-CN" altLang="en-US" sz="3200" dirty="0" smtClean="0"/>
              <a:t>：</a:t>
            </a:r>
            <a:endParaRPr lang="zh-CN" altLang="en-US" sz="3200" dirty="0" smtClean="0"/>
          </a:p>
          <a:p>
            <a:pPr marL="457200" lvl="1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/>
              <a:t>用于开发</a:t>
            </a:r>
            <a:endParaRPr lang="zh-CN" altLang="en-US" dirty="0" smtClean="0"/>
          </a:p>
          <a:p>
            <a:pPr marL="457200" lvl="1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/>
              <a:t>执行脚本文件方式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：交互模式下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914400" lvl="2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dirty="0" smtClean="0"/>
              <a:t>node d:\xx\xx.js	或		</a:t>
            </a:r>
            <a:endParaRPr lang="en-US" altLang="zh-CN" dirty="0" smtClean="0"/>
          </a:p>
          <a:p>
            <a:pPr marL="914400" lvl="2" indent="-4572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dirty="0" smtClean="0"/>
              <a:t>node 拖入文件路径。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4098925"/>
            <a:ext cx="5600700" cy="163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的区别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环境搭建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概念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 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运行方式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165725"/>
          </a:xfrm>
        </p:spPr>
        <p:txBody>
          <a:bodyPr>
            <a:normAutofit/>
          </a:bodyPr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3.2 </a:t>
            </a:r>
            <a:r>
              <a:rPr lang="zh-CN" altLang="en-US" dirty="0" smtClean="0">
                <a:sym typeface="+mn-ea"/>
              </a:rPr>
              <a:t>脚本模式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 dirty="0" smtClean="0"/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执行脚本文件方式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：脚本模式下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>
              <a:sym typeface="+mn-ea"/>
            </a:endParaRPr>
          </a:p>
          <a:p>
            <a:pPr marL="457200" lvl="1" indent="-457200"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使用vscode/webstorm打开运行</a:t>
            </a:r>
            <a:r>
              <a:rPr lang="en-US" altLang="zh-CN" dirty="0" smtClean="0">
                <a:sym typeface="+mn-ea"/>
              </a:rPr>
              <a:t>XX</a:t>
            </a:r>
            <a:r>
              <a:rPr lang="zh-CN" altLang="en-US" dirty="0" smtClean="0">
                <a:sym typeface="+mn-ea"/>
              </a:rPr>
              <a:t>.js文件。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-21474824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18" y="3631565"/>
            <a:ext cx="4001135" cy="225552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-2147482490"/>
          <p:cNvPicPr>
            <a:picLocks noChangeAspect="1"/>
          </p:cNvPicPr>
          <p:nvPr/>
        </p:nvPicPr>
        <p:blipFill>
          <a:blip r:embed="rId2"/>
          <a:srcRect b="9169"/>
          <a:stretch>
            <a:fillRect/>
          </a:stretch>
        </p:blipFill>
        <p:spPr>
          <a:xfrm>
            <a:off x="4970145" y="3446145"/>
            <a:ext cx="3645535" cy="279590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  4 </a:t>
            </a:r>
            <a:r>
              <a:rPr lang="zh-CN" altLang="en-US" sz="4400" dirty="0" smtClean="0"/>
              <a:t>终端的</a:t>
            </a:r>
            <a:r>
              <a:rPr lang="zh-CN" altLang="en-US" sz="4400" dirty="0" smtClean="0"/>
              <a:t>基础操作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内核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IE     | Trident </a:t>
            </a:r>
            <a:endParaRPr lang="en-US" altLang="zh-CN" dirty="0" smtClean="0"/>
          </a:p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>| Gecko   </a:t>
            </a:r>
            <a:endParaRPr lang="en-US" altLang="zh-CN" dirty="0" smtClean="0"/>
          </a:p>
          <a:p>
            <a:r>
              <a:rPr lang="en-US" altLang="zh-CN" dirty="0" smtClean="0"/>
              <a:t>Chrome | 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Safari | 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Opera  | Presto  </a:t>
            </a:r>
            <a:endParaRPr lang="en-US" altLang="zh-CN" dirty="0" smtClean="0"/>
          </a:p>
          <a:p>
            <a:r>
              <a:rPr lang="en-US" altLang="zh-CN" dirty="0" smtClean="0"/>
              <a:t>Edge   | Chakra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内核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3905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sz="3300" b="1">
                <a:solidFill>
                  <a:srgbClr val="FF0000"/>
                </a:solidFill>
                <a:sym typeface="+mn-ea"/>
              </a:rPr>
              <a:t>xampp中启动apache 失败：</a:t>
            </a:r>
            <a:endParaRPr lang="zh-CN" altLang="en-US" sz="3300" b="1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1：看下netstat中80端口或者你设置的端口</a:t>
            </a:r>
            <a:endParaRPr lang="zh-CN" altLang="en-US"/>
          </a:p>
          <a:p>
            <a:r>
              <a:rPr lang="zh-CN" altLang="en-US">
                <a:sym typeface="+mn-ea"/>
              </a:rPr>
              <a:t>正在被哪个程序占用，去任务管理器关掉该程序。</a:t>
            </a:r>
            <a:endParaRPr lang="zh-CN" altLang="en-US"/>
          </a:p>
          <a:p>
            <a:r>
              <a:rPr lang="zh-CN" altLang="en-US">
                <a:sym typeface="+mn-ea"/>
              </a:rPr>
              <a:t>2，如果是system占用，有可能是IIS或者</a:t>
            </a:r>
            <a:endParaRPr lang="zh-CN" altLang="en-US"/>
          </a:p>
          <a:p>
            <a:r>
              <a:rPr lang="zh-CN" altLang="en-US">
                <a:sym typeface="+mn-ea"/>
              </a:rPr>
              <a:t>微软代理服务占用80端口，关掉他们。</a:t>
            </a:r>
            <a:endParaRPr lang="zh-CN" altLang="en-US"/>
          </a:p>
          <a:p>
            <a:r>
              <a:rPr lang="zh-CN" altLang="en-US">
                <a:sym typeface="+mn-ea"/>
              </a:rPr>
              <a:t>3，如果端口没被占用，依旧启动不了，</a:t>
            </a:r>
            <a:endParaRPr lang="zh-CN" altLang="en-US"/>
          </a:p>
          <a:p>
            <a:r>
              <a:rPr lang="zh-CN" altLang="en-US">
                <a:sym typeface="+mn-ea"/>
              </a:rPr>
              <a:t>说明apache有问题，重新装一遍。</a:t>
            </a:r>
            <a:endParaRPr lang="zh-CN" altLang="en-US"/>
          </a:p>
          <a:p>
            <a:r>
              <a:rPr lang="zh-CN" altLang="en-US">
                <a:sym typeface="+mn-ea"/>
              </a:rPr>
              <a:t>4，卸载xampp，安装wamp(</a:t>
            </a:r>
            <a:endParaRPr lang="zh-CN" altLang="en-US"/>
          </a:p>
          <a:p>
            <a:r>
              <a:rPr lang="zh-CN" altLang="en-US">
                <a:sym typeface="+mn-ea"/>
              </a:rPr>
              <a:t>Apache+Mysql/MariaDB+Perl/PHP/Python)。</a:t>
            </a:r>
            <a:endParaRPr lang="zh-CN" altLang="en-US">
              <a:sym typeface="+mn-ea"/>
            </a:endParaRPr>
          </a:p>
          <a:p>
            <a:r>
              <a:rPr lang="en-US" altLang="zh-CN"/>
              <a:t>80</a:t>
            </a:r>
            <a:r>
              <a:rPr lang="zh-CN" altLang="en-US"/>
              <a:t>端口：</a:t>
            </a:r>
            <a:r>
              <a:rPr lang="en-US" altLang="zh-CN"/>
              <a:t>http 	443</a:t>
            </a:r>
            <a:r>
              <a:rPr lang="zh-CN" altLang="en-US"/>
              <a:t>端口：</a:t>
            </a:r>
            <a:r>
              <a:rPr lang="en-US" altLang="zh-CN"/>
              <a:t>https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终端的基础</a:t>
            </a:r>
            <a:r>
              <a:rPr lang="zh-CN" altLang="en-US" b="1" dirty="0" smtClean="0">
                <a:solidFill>
                  <a:srgbClr val="002060"/>
                </a:solidFill>
              </a:rPr>
              <a:t>操作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进入文件目录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window+R</a:t>
            </a:r>
            <a:r>
              <a:rPr lang="zh-CN" altLang="en-US" dirty="0" smtClean="0"/>
              <a:t>打开运行窗口或者</a:t>
            </a:r>
            <a:r>
              <a:rPr lang="en-US" altLang="zh-CN" dirty="0" smtClean="0"/>
              <a:t>cmd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进入对应的盘符</a:t>
            </a:r>
            <a:r>
              <a:rPr lang="en-US" altLang="zh-CN" dirty="0" smtClean="0"/>
              <a:t>:    e: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进入对应文件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  </a:t>
            </a:r>
            <a:r>
              <a:rPr lang="en-US" altLang="zh-CN" dirty="0" smtClean="0"/>
              <a:t>cd day01/nodejs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查看目录下所有文件 </a:t>
            </a:r>
            <a:r>
              <a:rPr lang="en-US" altLang="zh-CN" dirty="0" smtClean="0"/>
              <a:t>dir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终端交互模式的常规操作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206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dir</a:t>
            </a:r>
            <a:r>
              <a:rPr lang="zh-CN" altLang="en-US" sz="2800" dirty="0" smtClean="0"/>
              <a:t>的使用：查看当前所在目录的文件和文件夹。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</a:t>
            </a:r>
            <a:r>
              <a:rPr lang="zh-CN" altLang="en-US" sz="2400" dirty="0" smtClean="0"/>
              <a:t>无参数：</a:t>
            </a:r>
            <a:r>
              <a:rPr lang="zh-CN" altLang="en-US" sz="2400" dirty="0" smtClean="0">
                <a:sym typeface="+mn-ea"/>
              </a:rPr>
              <a:t>查看当前所在目录所有的文件和文件夹</a:t>
            </a: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dir /s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：列出当前目录及其所有子目录文件个数。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dir /a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：查看包括隐含文件的所有文件。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/ah</a:t>
            </a:r>
            <a:r>
              <a:rPr lang="zh-CN" altLang="en-US" sz="2400" dirty="0" smtClean="0"/>
              <a:t>：只显示出隐含文件。</a:t>
            </a: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/w</a:t>
            </a:r>
            <a:r>
              <a:rPr lang="zh-CN" altLang="en-US" sz="2400" dirty="0" smtClean="0"/>
              <a:t>：以紧凑方式（一行显示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个文件）显示文件和文件夹。</a:t>
            </a: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 smtClean="0"/>
              <a:t>dir /p</a:t>
            </a:r>
            <a:r>
              <a:rPr lang="zh-CN" altLang="en-US" sz="2400" dirty="0" smtClean="0"/>
              <a:t>：以分页方式（显示一页之后会自动暂停）显示。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sym typeface="+mn-ea"/>
              </a:rPr>
              <a:t>终端交互模式的常规操作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环境变量中的</a:t>
            </a:r>
            <a:r>
              <a:rPr lang="en-US" altLang="zh-CN" b="1" dirty="0" smtClean="0">
                <a:solidFill>
                  <a:srgbClr val="FF0000"/>
                </a:solidFill>
              </a:rPr>
              <a:t>path</a:t>
            </a:r>
            <a:r>
              <a:rPr lang="zh-CN" altLang="en-US" b="1" dirty="0" smtClean="0">
                <a:solidFill>
                  <a:srgbClr val="FF0000"/>
                </a:solidFill>
              </a:rPr>
              <a:t>的原理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window+R</a:t>
            </a:r>
            <a:r>
              <a:rPr lang="zh-CN" altLang="en-US" dirty="0" smtClean="0"/>
              <a:t>打开运行窗口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sysdm.cpl </a:t>
            </a:r>
            <a:r>
              <a:rPr lang="zh-CN" altLang="en-US" dirty="0" smtClean="0"/>
              <a:t>打开环境变量设置窗口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位置，用</a:t>
            </a:r>
            <a:r>
              <a:rPr lang="en-US" altLang="zh-CN" dirty="0" smtClean="0"/>
              <a:t>;</a:t>
            </a:r>
            <a:r>
              <a:rPr lang="zh-CN" altLang="en-US" dirty="0" smtClean="0"/>
              <a:t>分割开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进入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，直接运行对应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下的文件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md</a:t>
            </a:r>
            <a:r>
              <a:rPr lang="en-US" altLang="zh-CN" dirty="0" smtClean="0"/>
              <a:t> rd</a:t>
            </a:r>
            <a:br>
              <a:rPr lang="zh-CN" altLang="en-US" dirty="0" smtClean="0"/>
            </a:br>
            <a:r>
              <a:rPr lang="en-US" altLang="zh-CN" dirty="0" err="1" smtClean="0"/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目录名：建立特定的文件夹。 （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下面习惯叫目录，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下面习惯叫文件夹。呵呵！）</a:t>
            </a:r>
            <a:br>
              <a:rPr lang="zh-CN" altLang="en-US" dirty="0" smtClean="0"/>
            </a:br>
            <a:r>
              <a:rPr lang="en-US" altLang="zh-CN" dirty="0" smtClean="0"/>
              <a:t>rd </a:t>
            </a:r>
            <a:r>
              <a:rPr lang="zh-CN" altLang="en-US" dirty="0" smtClean="0"/>
              <a:t>目录名：删除特定的文件夹</a:t>
            </a:r>
            <a:endParaRPr lang="en-US" altLang="zh-CN" dirty="0" smtClean="0"/>
          </a:p>
          <a:p>
            <a:r>
              <a:rPr lang="en-US" altLang="zh-CN" dirty="0" err="1" smtClean="0"/>
              <a:t>cls</a:t>
            </a:r>
            <a:br>
              <a:rPr lang="zh-CN" altLang="en-US" dirty="0" smtClean="0"/>
            </a:br>
            <a:r>
              <a:rPr lang="zh-CN" altLang="en-US" dirty="0" smtClean="0"/>
              <a:t>清除屏幕。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copy</a:t>
            </a:r>
            <a:br>
              <a:rPr lang="zh-CN" altLang="en-US" dirty="0" smtClean="0"/>
            </a:br>
            <a:r>
              <a:rPr lang="en-US" altLang="zh-CN" dirty="0" smtClean="0"/>
              <a:t>copy 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en-US" altLang="zh-CN" dirty="0" smtClean="0">
                <a:solidFill>
                  <a:srgbClr val="FF0000"/>
                </a:solidFill>
              </a:rPr>
              <a:t>\</a:t>
            </a:r>
            <a:r>
              <a:rPr lang="zh-CN" altLang="en-US" dirty="0" smtClean="0">
                <a:solidFill>
                  <a:srgbClr val="FF0000"/>
                </a:solidFill>
              </a:rPr>
              <a:t>文件名  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\</a:t>
            </a:r>
            <a:r>
              <a:rPr lang="zh-CN" altLang="en-US" dirty="0" smtClean="0"/>
              <a:t>文件名 </a:t>
            </a:r>
            <a:endParaRPr lang="zh-CN" altLang="en-US" dirty="0" smtClean="0"/>
          </a:p>
          <a:p>
            <a:r>
              <a:rPr lang="zh-CN" altLang="en-US" dirty="0" smtClean="0"/>
              <a:t>：把一个文件拷贝到另一个地方。</a:t>
            </a:r>
            <a:endParaRPr lang="en-US" altLang="zh-CN" dirty="0" smtClean="0"/>
          </a:p>
          <a:p>
            <a:r>
              <a:rPr lang="en-US" altLang="zh-CN" dirty="0" smtClean="0"/>
              <a:t>move</a:t>
            </a:r>
            <a:br>
              <a:rPr lang="zh-CN" altLang="en-US" dirty="0" smtClean="0"/>
            </a:br>
            <a:r>
              <a:rPr lang="en-US" altLang="zh-CN" dirty="0" smtClean="0"/>
              <a:t>move 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\</a:t>
            </a:r>
            <a:r>
              <a:rPr lang="zh-CN" altLang="en-US" dirty="0" smtClean="0"/>
              <a:t>文件名 路径</a:t>
            </a:r>
            <a:r>
              <a:rPr lang="en-US" altLang="zh-CN" dirty="0" smtClean="0"/>
              <a:t>\</a:t>
            </a:r>
            <a:r>
              <a:rPr lang="zh-CN" altLang="en-US" dirty="0" smtClean="0"/>
              <a:t>文件名 ：把一个文件移动（就是剪切</a:t>
            </a:r>
            <a:r>
              <a:rPr lang="en-US" altLang="zh-CN" dirty="0" smtClean="0"/>
              <a:t>+</a:t>
            </a:r>
            <a:r>
              <a:rPr lang="zh-CN" altLang="en-US" dirty="0" smtClean="0"/>
              <a:t>复制）到另一个地方。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 </a:t>
            </a:r>
            <a:r>
              <a:rPr lang="zh-CN" altLang="en-US" dirty="0" smtClean="0"/>
              <a:t>文件名：删除一个文件。</a:t>
            </a:r>
            <a:endParaRPr lang="zh-CN" altLang="en-US" dirty="0" smtClean="0"/>
          </a:p>
          <a:p>
            <a:r>
              <a:rPr lang="en-US" altLang="zh-CN" dirty="0" smtClean="0"/>
              <a:t>del *.*</a:t>
            </a:r>
            <a:r>
              <a:rPr lang="zh-CN" altLang="en-US" dirty="0" smtClean="0"/>
              <a:t>：删除当前文件夹下所有文件。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del</a:t>
            </a:r>
            <a:r>
              <a:rPr lang="zh-CN" altLang="en-US" dirty="0" smtClean="0"/>
              <a:t>不能删除文件夹。</a:t>
            </a:r>
            <a:endParaRPr lang="zh-CN" altLang="en-US" dirty="0" smtClean="0"/>
          </a:p>
          <a:p>
            <a:r>
              <a:rPr lang="en-US" altLang="zh-CN" dirty="0" err="1" smtClean="0"/>
              <a:t>deltree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删除文件夹和它下面的所有子文件夹还有文件，厉害。。。不要乱用。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搭建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开发软件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在终端运行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及文件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下载安装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运行软件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环境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type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</a:t>
            </a:r>
            <a:r>
              <a:rPr lang="zh-CN" altLang="en-US" dirty="0" smtClean="0"/>
              <a:t>文本文件名：显示出文本文件的内容。</a:t>
            </a:r>
            <a:endParaRPr lang="zh-CN" altLang="en-US" dirty="0" smtClean="0"/>
          </a:p>
          <a:p>
            <a:r>
              <a:rPr lang="en-US" altLang="zh-CN" dirty="0" err="1" smtClean="0"/>
              <a:t>ren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ren</a:t>
            </a:r>
            <a:r>
              <a:rPr lang="en-US" altLang="zh-CN" dirty="0" smtClean="0"/>
              <a:t> </a:t>
            </a:r>
            <a:r>
              <a:rPr lang="zh-CN" altLang="en-US" dirty="0" smtClean="0"/>
              <a:t>旧文件名 新文件名：改文件名。</a:t>
            </a:r>
            <a:endParaRPr lang="en-US" altLang="zh-CN" dirty="0" smtClean="0"/>
          </a:p>
          <a:p>
            <a:r>
              <a:rPr lang="en-US" altLang="zh-CN" dirty="0" smtClean="0"/>
              <a:t>cat </a:t>
            </a:r>
            <a:r>
              <a:rPr lang="zh-CN" altLang="en-US" dirty="0" smtClean="0"/>
              <a:t>文件名 查看文件内容</a:t>
            </a:r>
            <a:endParaRPr lang="zh-CN" altLang="en-US" dirty="0" smtClean="0"/>
          </a:p>
          <a:p>
            <a:r>
              <a:rPr lang="en-US" altLang="zh-CN" dirty="0" smtClean="0"/>
              <a:t>- cat &gt; </a:t>
            </a:r>
            <a:r>
              <a:rPr lang="zh-CN" altLang="en-US" dirty="0" smtClean="0"/>
              <a:t>文件名 向文件中写上内容。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 ping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ping </a:t>
            </a:r>
            <a:r>
              <a:rPr lang="zh-CN" altLang="en-US" dirty="0" smtClean="0"/>
              <a:t>主机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或名字：向目标主机发送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icmp</a:t>
            </a:r>
            <a:r>
              <a:rPr lang="zh-CN" altLang="en-US" dirty="0" smtClean="0"/>
              <a:t>数据包，测试对方主机是否收到并响应，一般常用于做普通网络是否通畅的测试。但是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不同不代表网络不通，有可能是目标主机装有防火墙并且阻止了</a:t>
            </a:r>
            <a:r>
              <a:rPr lang="en-US" altLang="zh-CN" dirty="0" err="1" smtClean="0"/>
              <a:t>icmp</a:t>
            </a:r>
            <a:r>
              <a:rPr lang="zh-CN" altLang="en-US" dirty="0" smtClean="0"/>
              <a:t>响应。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ping -t </a:t>
            </a:r>
            <a:r>
              <a:rPr lang="zh-CN" altLang="en-US" dirty="0" smtClean="0"/>
              <a:t>：不停的发送数据包。当然都很小，不能称作攻击。有些人自己写了一些类似于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命令的程序，不停的发送很大的数据包，以阻塞目标主机的网络连接。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net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建议是用</a:t>
            </a:r>
            <a:r>
              <a:rPr lang="en-US" altLang="zh-CN" dirty="0" smtClean="0"/>
              <a:t>net /?</a:t>
            </a:r>
            <a:r>
              <a:rPr lang="zh-CN" altLang="en-US" dirty="0" smtClean="0"/>
              <a:t>获取具体帮助信息。实在是有很多参数，参数下面还有参数。常用：</a:t>
            </a:r>
            <a:r>
              <a:rPr lang="en-US" altLang="zh-CN" dirty="0" smtClean="0"/>
              <a:t>net view \\</a:t>
            </a:r>
            <a:r>
              <a:rPr lang="zh-CN" altLang="en-US" dirty="0" smtClean="0"/>
              <a:t>主机 来看共享，</a:t>
            </a:r>
            <a:r>
              <a:rPr lang="en-US" altLang="zh-CN" dirty="0" smtClean="0"/>
              <a:t>net start/stop </a:t>
            </a:r>
            <a:r>
              <a:rPr lang="zh-CN" altLang="en-US" dirty="0" smtClean="0"/>
              <a:t>服务 来启动和停止服务，信使服务个人不太喜欢。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</a:t>
            </a:r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主机：查看主机当前的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连接状态，如端口的状态。</a:t>
            </a:r>
            <a:endParaRPr lang="zh-CN" altLang="en-US" dirty="0" smtClean="0"/>
          </a:p>
          <a:p>
            <a:r>
              <a:rPr lang="en-US" altLang="zh-CN" dirty="0" smtClean="0"/>
              <a:t>4 </a:t>
            </a:r>
            <a:r>
              <a:rPr lang="en-US" altLang="zh-CN" dirty="0" err="1" smtClean="0"/>
              <a:t>nbtstat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nbtstat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主机：查看主机使用的</a:t>
            </a:r>
            <a:r>
              <a:rPr lang="en-US" altLang="zh-CN" dirty="0" smtClean="0"/>
              <a:t>NetBIOS name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tracert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主机：查看从你自己到目标逐机到底经过了那些路径。如：</a:t>
            </a:r>
            <a:r>
              <a:rPr lang="en-US" altLang="zh-CN" dirty="0" err="1" smtClean="0"/>
              <a:t>tracert</a:t>
            </a:r>
            <a:r>
              <a:rPr lang="en-US" altLang="zh-CN" dirty="0" smtClean="0"/>
              <a:t> www.ncie.gov.cn </a:t>
            </a:r>
            <a:r>
              <a:rPr lang="zh-CN" altLang="en-US" dirty="0" smtClean="0"/>
              <a:t>然后等待。。。就会看到你经过的一个个路由节点，一般大一点的路由器，如电信的主干路由，除了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以外，都有英文标示的。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6 </a:t>
            </a:r>
            <a:r>
              <a:rPr lang="en-US" altLang="zh-CN" dirty="0" err="1" smtClean="0"/>
              <a:t>pathping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pathping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主机：类似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，但可以显示一些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不能显示出来的信息。</a:t>
            </a:r>
            <a:endParaRPr lang="zh-CN" altLang="en-US" dirty="0" smtClean="0"/>
          </a:p>
          <a:p>
            <a:r>
              <a:rPr lang="en-US" altLang="zh-CN" dirty="0" smtClean="0"/>
              <a:t>7 ftp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字符方式的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，我喜欢用；）不用装</a:t>
            </a:r>
            <a:r>
              <a:rPr lang="en-US" altLang="zh-CN" dirty="0" err="1" smtClean="0"/>
              <a:t>cuteftp</a:t>
            </a:r>
            <a:r>
              <a:rPr lang="zh-CN" altLang="en-US" dirty="0" smtClean="0"/>
              <a:t>了。</a:t>
            </a:r>
            <a:endParaRPr lang="zh-CN" altLang="en-US" dirty="0" smtClean="0"/>
          </a:p>
          <a:p>
            <a:r>
              <a:rPr lang="en-US" altLang="zh-CN" dirty="0" smtClean="0"/>
              <a:t>8 </a:t>
            </a:r>
            <a:r>
              <a:rPr lang="en-US" altLang="zh-CN" b="1" dirty="0" smtClean="0">
                <a:solidFill>
                  <a:srgbClr val="FF0000"/>
                </a:solidFill>
              </a:rPr>
              <a:t>telnet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字符方式的远程登录程序，是网络人员极其爱用的远程登录程序。来调试邮件服务器。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9 </a:t>
            </a:r>
            <a:r>
              <a:rPr lang="en-US" altLang="zh-CN" dirty="0" err="1" smtClean="0"/>
              <a:t>ipconfig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非常有用的网络配置、排错。。。命令。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不加参数显示当前机器的网络接口状态。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/all </a:t>
            </a:r>
            <a:r>
              <a:rPr lang="zh-CN" altLang="en-US" dirty="0" smtClean="0"/>
              <a:t>先是详细的信息。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/release </a:t>
            </a:r>
            <a:r>
              <a:rPr lang="zh-CN" altLang="en-US" dirty="0" smtClean="0"/>
              <a:t>释放当前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/renew </a:t>
            </a:r>
            <a:r>
              <a:rPr lang="zh-CN" altLang="en-US" dirty="0" smtClean="0"/>
              <a:t>重新申请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flushdns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刷新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缓存。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registerdns</a:t>
            </a:r>
            <a:r>
              <a:rPr lang="en-US" altLang="zh-CN" dirty="0" smtClean="0"/>
              <a:t> </a:t>
            </a:r>
            <a:r>
              <a:rPr lang="zh-CN" altLang="en-US" dirty="0" smtClean="0"/>
              <a:t>重新栽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服务器上注册自己。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10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操作当前的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缓存。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-a 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缓存。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-d </a:t>
            </a:r>
            <a:r>
              <a:rPr lang="zh-CN" altLang="en-US" dirty="0" smtClean="0"/>
              <a:t>删除一条缓存纪录。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-s </a:t>
            </a:r>
            <a:r>
              <a:rPr lang="zh-CN" altLang="en-US" dirty="0" smtClean="0"/>
              <a:t>田家一条缓存纪录。</a:t>
            </a:r>
            <a:endParaRPr lang="zh-CN" altLang="en-US" dirty="0" smtClean="0"/>
          </a:p>
          <a:p>
            <a:r>
              <a:rPr lang="en-US" altLang="zh-CN" dirty="0" smtClean="0"/>
              <a:t>11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</a:t>
            </a:r>
            <a:r>
              <a:rPr lang="zh-CN" altLang="en-US" dirty="0" smtClean="0"/>
              <a:t>排除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错误的利器。是一个交互的工具。使用之前请先努力弄清楚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的作用以及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的工作原理。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、下载安装软件，并成功</a:t>
            </a:r>
            <a:r>
              <a:rPr lang="zh-CN" altLang="en-US" sz="2800" dirty="0" smtClean="0"/>
              <a:t>运行一个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文件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、预习下一章内容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、记忆本节课的命令语句，下周默写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4687" t="44792" r="42578" b="19791"/>
          <a:stretch>
            <a:fillRect/>
          </a:stretch>
        </p:blipFill>
        <p:spPr bwMode="auto">
          <a:xfrm>
            <a:off x="708660" y="1259205"/>
            <a:ext cx="6959600" cy="2628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4280" y="4324985"/>
            <a:ext cx="5928360" cy="601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80" y="2248535"/>
            <a:ext cx="6346190" cy="10001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0 NodeJ</a:t>
            </a:r>
            <a:r>
              <a:rPr lang="en-US" altLang="zh-CN" sz="4400" dirty="0" err="1" smtClean="0"/>
              <a:t>s</a:t>
            </a:r>
            <a:r>
              <a:rPr lang="zh-CN" altLang="en-US" sz="4400" dirty="0" err="1" smtClean="0"/>
              <a:t>安装与配置</a:t>
            </a:r>
            <a:endParaRPr lang="zh-CN" altLang="en-US" sz="4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下载与安装：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ode.js官网 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zh-CN" altLang="en-US" dirty="0" smtClean="0">
                <a:sym typeface="+mn-ea"/>
              </a:rPr>
              <a:t>  什么系统就选择多少位的软件下载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3035300"/>
            <a:ext cx="5345430" cy="26911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下载与安装：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ode.js官网 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15" y="2188210"/>
            <a:ext cx="4709160" cy="36804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</a:t>
            </a:r>
            <a:r>
              <a:rPr lang="en-US" altLang="zh-CN" dirty="0" err="1" smtClean="0">
                <a:sym typeface="+mn-ea"/>
              </a:rPr>
              <a:t>s</a:t>
            </a:r>
            <a:r>
              <a:rPr lang="zh-CN" altLang="en-US" dirty="0" err="1" smtClean="0">
                <a:sym typeface="+mn-ea"/>
              </a:rPr>
              <a:t>下载与</a:t>
            </a:r>
            <a:r>
              <a:rPr lang="zh-CN" altLang="en-US" dirty="0" err="1" smtClean="0">
                <a:sym typeface="+mn-ea"/>
              </a:rPr>
              <a:t>安装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下载与安装：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ode.js官网 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www.nodejs.org</a:t>
            </a:r>
            <a:endParaRPr lang="zh-CN" altLang="en-US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 smtClean="0">
                <a:sym typeface="+mn-ea"/>
              </a:rPr>
              <a:t>一路next：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28015" y="2811145"/>
            <a:ext cx="3726180" cy="2895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13605" y="3350260"/>
            <a:ext cx="3417570" cy="26562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4136</Words>
  <Application>WPS 演示</Application>
  <PresentationFormat>全屏显示(4:3)</PresentationFormat>
  <Paragraphs>319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Wingdings</vt:lpstr>
      <vt:lpstr>Office 主题</vt:lpstr>
      <vt:lpstr>初识 NodeJS</vt:lpstr>
      <vt:lpstr>复习</vt:lpstr>
      <vt:lpstr>教学目标</vt:lpstr>
      <vt:lpstr>教学目标</vt:lpstr>
      <vt:lpstr>一、node.js简介</vt:lpstr>
      <vt:lpstr>0 NodeJs安装与配置</vt:lpstr>
      <vt:lpstr>NodeJs下载与安装</vt:lpstr>
      <vt:lpstr>NodeJs下载与安装</vt:lpstr>
      <vt:lpstr>NodeJs下载与安装</vt:lpstr>
      <vt:lpstr>NodeJs下载与安装</vt:lpstr>
      <vt:lpstr>NodeJs下载与安装</vt:lpstr>
      <vt:lpstr>NodeJs下载与安装</vt:lpstr>
      <vt:lpstr>NodeJs下载与安装</vt:lpstr>
      <vt:lpstr>1 Js与NodeJs</vt:lpstr>
      <vt:lpstr>1  Js与NodeJs</vt:lpstr>
      <vt:lpstr>1  Js与NodeJs</vt:lpstr>
      <vt:lpstr>1  Js与NodeJs</vt:lpstr>
      <vt:lpstr>1 Js与NodeJs</vt:lpstr>
      <vt:lpstr>2 NodeJs概述</vt:lpstr>
      <vt:lpstr>2 NodeJs概述</vt:lpstr>
      <vt:lpstr>2  NodeJs概述</vt:lpstr>
      <vt:lpstr>2 NodeJs概述</vt:lpstr>
      <vt:lpstr>2 NodeJs概述</vt:lpstr>
      <vt:lpstr>2 NodeJs概述</vt:lpstr>
      <vt:lpstr>2 NodeJs概述</vt:lpstr>
      <vt:lpstr>2 NodeJs概述</vt:lpstr>
      <vt:lpstr>3 NodeJs运行方式</vt:lpstr>
      <vt:lpstr>3 NodeJs运行方式</vt:lpstr>
      <vt:lpstr>3 NodeJs运行方式</vt:lpstr>
      <vt:lpstr>3 NodeJs运行方式</vt:lpstr>
      <vt:lpstr>  4 终端的基础操作</vt:lpstr>
      <vt:lpstr>浏览器 | 内核    </vt:lpstr>
      <vt:lpstr>浏览器 | 内核    </vt:lpstr>
      <vt:lpstr>终端的基础操作</vt:lpstr>
      <vt:lpstr>终端交互模式的常规操作</vt:lpstr>
      <vt:lpstr>终端交互模式的常规操作</vt:lpstr>
      <vt:lpstr>常用命令</vt:lpstr>
      <vt:lpstr>常用命令</vt:lpstr>
      <vt:lpstr>常用命令</vt:lpstr>
      <vt:lpstr>常用命令</vt:lpstr>
      <vt:lpstr>常用命令——网络命令</vt:lpstr>
      <vt:lpstr>常用命令——网络命令</vt:lpstr>
      <vt:lpstr>常用命令——网络命令</vt:lpstr>
      <vt:lpstr>常用命令——网络命令</vt:lpstr>
      <vt:lpstr>常用命令——网络命令</vt:lpstr>
      <vt:lpstr>常用命令——网络命令</vt:lpstr>
      <vt:lpstr>常用命令——网络命令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277</cp:revision>
  <dcterms:created xsi:type="dcterms:W3CDTF">2019-03-26T07:24:00Z</dcterms:created>
  <dcterms:modified xsi:type="dcterms:W3CDTF">2020-04-15T13:22:19Z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