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313" r:id="rId4"/>
    <p:sldId id="311" r:id="rId5"/>
    <p:sldId id="312" r:id="rId6"/>
    <p:sldId id="476" r:id="rId7"/>
    <p:sldId id="380" r:id="rId8"/>
    <p:sldId id="381" r:id="rId9"/>
    <p:sldId id="435" r:id="rId11"/>
    <p:sldId id="437" r:id="rId12"/>
    <p:sldId id="384" r:id="rId13"/>
    <p:sldId id="439" r:id="rId14"/>
    <p:sldId id="440" r:id="rId15"/>
    <p:sldId id="524" r:id="rId16"/>
    <p:sldId id="386" r:id="rId17"/>
    <p:sldId id="387" r:id="rId18"/>
    <p:sldId id="368" r:id="rId19"/>
    <p:sldId id="369" r:id="rId20"/>
    <p:sldId id="370" r:id="rId21"/>
    <p:sldId id="371" r:id="rId22"/>
    <p:sldId id="372" r:id="rId23"/>
    <p:sldId id="373" r:id="rId24"/>
    <p:sldId id="477" r:id="rId25"/>
    <p:sldId id="374" r:id="rId26"/>
    <p:sldId id="375" r:id="rId27"/>
    <p:sldId id="376" r:id="rId28"/>
    <p:sldId id="390" r:id="rId29"/>
    <p:sldId id="378" r:id="rId30"/>
    <p:sldId id="377" r:id="rId31"/>
    <p:sldId id="379" r:id="rId32"/>
    <p:sldId id="388" r:id="rId33"/>
    <p:sldId id="391" r:id="rId34"/>
    <p:sldId id="280" r:id="rId35"/>
    <p:sldId id="419" r:id="rId36"/>
    <p:sldId id="290" r:id="rId37"/>
    <p:sldId id="292" r:id="rId38"/>
    <p:sldId id="521" r:id="rId39"/>
    <p:sldId id="289" r:id="rId40"/>
    <p:sldId id="522" r:id="rId41"/>
    <p:sldId id="291" r:id="rId42"/>
    <p:sldId id="523" r:id="rId43"/>
    <p:sldId id="296" r:id="rId44"/>
    <p:sldId id="298" r:id="rId45"/>
    <p:sldId id="299" r:id="rId46"/>
    <p:sldId id="300" r:id="rId47"/>
    <p:sldId id="301" r:id="rId48"/>
    <p:sldId id="302" r:id="rId49"/>
    <p:sldId id="310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3FF"/>
    <a:srgbClr val="9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2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C44AF-646F-44AA-96DF-D188452306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08870-D71B-4C24-911A-CAD53A9635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官网文档中，有很多案例代码，中文：http://nodejs.cn/api/assert.html（</a:t>
            </a:r>
            <a:r>
              <a:rPr lang="en-US" altLang="zh-CN"/>
              <a:t>ES6</a:t>
            </a:r>
            <a:r>
              <a:rPr lang="zh-CN" altLang="en-US"/>
              <a:t>新特性写的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假如</a:t>
            </a:r>
            <a:r>
              <a:rPr lang="zh-CN" altLang="en-US"/>
              <a:t>访问的是</a:t>
            </a:r>
            <a:r>
              <a:rPr lang="en-US" altLang="zh-CN"/>
              <a:t>php</a:t>
            </a:r>
            <a:r>
              <a:rPr lang="zh-CN" altLang="en-US"/>
              <a:t>页面，那</a:t>
            </a:r>
            <a:r>
              <a:rPr lang="en-US" altLang="zh-CN"/>
              <a:t>web</a:t>
            </a:r>
            <a:r>
              <a:rPr lang="zh-CN" altLang="en-US"/>
              <a:t>服务器就要安装一款</a:t>
            </a:r>
            <a:r>
              <a:rPr lang="en-US" altLang="zh-CN"/>
              <a:t>php</a:t>
            </a:r>
            <a:r>
              <a:rPr lang="zh-CN" altLang="en-US"/>
              <a:t>解释器，查找到的文件系统也需要经过</a:t>
            </a:r>
            <a:r>
              <a:rPr lang="en-US" altLang="zh-CN"/>
              <a:t>php</a:t>
            </a:r>
            <a:r>
              <a:rPr lang="zh-CN" altLang="en-US"/>
              <a:t>解释器解释，若想查找数据也需要经过</a:t>
            </a:r>
            <a:r>
              <a:rPr lang="en-US" altLang="zh-CN"/>
              <a:t>php</a:t>
            </a:r>
            <a:r>
              <a:rPr lang="zh-CN" altLang="en-US"/>
              <a:t>解释器去查找。</a:t>
            </a:r>
            <a:endParaRPr lang="zh-CN" altLang="en-US"/>
          </a:p>
          <a:p>
            <a:r>
              <a:rPr lang="en-US" altLang="zh-CN"/>
              <a:t>nodeJS</a:t>
            </a:r>
            <a:r>
              <a:rPr lang="zh-CN" altLang="en-US"/>
              <a:t>本身就是服务器，同时还是一款</a:t>
            </a:r>
            <a:r>
              <a:rPr lang="en-US" altLang="zh-CN"/>
              <a:t>js</a:t>
            </a:r>
            <a:r>
              <a:rPr lang="zh-CN" altLang="en-US"/>
              <a:t>解释器，因此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服务器不需要另外安装解释器，同时若访问的文件系统是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编写的，可以直接运行。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假如</a:t>
            </a:r>
            <a:r>
              <a:rPr lang="zh-CN" altLang="en-US"/>
              <a:t>访问的是</a:t>
            </a:r>
            <a:r>
              <a:rPr lang="en-US" altLang="zh-CN"/>
              <a:t>php</a:t>
            </a:r>
            <a:r>
              <a:rPr lang="zh-CN" altLang="en-US"/>
              <a:t>页面，那</a:t>
            </a:r>
            <a:r>
              <a:rPr lang="en-US" altLang="zh-CN"/>
              <a:t>web</a:t>
            </a:r>
            <a:r>
              <a:rPr lang="zh-CN" altLang="en-US"/>
              <a:t>服务器就要安装一款</a:t>
            </a:r>
            <a:r>
              <a:rPr lang="en-US" altLang="zh-CN"/>
              <a:t>php</a:t>
            </a:r>
            <a:r>
              <a:rPr lang="zh-CN" altLang="en-US"/>
              <a:t>解释器，查找到的文件系统也需要经过</a:t>
            </a:r>
            <a:r>
              <a:rPr lang="en-US" altLang="zh-CN"/>
              <a:t>php</a:t>
            </a:r>
            <a:r>
              <a:rPr lang="zh-CN" altLang="en-US"/>
              <a:t>解释器解释，若想查找数据也需要经过</a:t>
            </a:r>
            <a:r>
              <a:rPr lang="en-US" altLang="zh-CN"/>
              <a:t>php</a:t>
            </a:r>
            <a:r>
              <a:rPr lang="zh-CN" altLang="en-US"/>
              <a:t>解释器去查找。</a:t>
            </a:r>
            <a:endParaRPr lang="zh-CN" altLang="en-US"/>
          </a:p>
          <a:p>
            <a:r>
              <a:rPr lang="en-US" altLang="zh-CN"/>
              <a:t>nodeJS</a:t>
            </a:r>
            <a:r>
              <a:rPr lang="zh-CN" altLang="en-US"/>
              <a:t>本身就是服务器，同时还是一款</a:t>
            </a:r>
            <a:r>
              <a:rPr lang="en-US" altLang="zh-CN"/>
              <a:t>js</a:t>
            </a:r>
            <a:r>
              <a:rPr lang="zh-CN" altLang="en-US"/>
              <a:t>解释器，因此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服务器不需要另外安装解释器，同时若访问的文件系统是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编写的，可以直接运行。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常见面试题：</a:t>
            </a:r>
            <a:r>
              <a:rPr lang="en-US" altLang="zh-CN">
                <a:sym typeface="+mn-ea"/>
              </a:rPr>
              <a:t>nodejs</a:t>
            </a:r>
            <a:r>
              <a:rPr lang="zh-CN" altLang="en-US">
                <a:sym typeface="+mn-ea"/>
              </a:rPr>
              <a:t>特点。图中单线程处理解释：用户向后台发送多个请求，后台外层是</a:t>
            </a:r>
            <a:r>
              <a:rPr lang="zh-CN" altLang="en-US">
                <a:sym typeface="+mn-ea"/>
              </a:rPr>
              <a:t>单线程，但底层线程池是多线程独立</a:t>
            </a:r>
            <a:r>
              <a:rPr lang="zh-CN" altLang="en-US">
                <a:sym typeface="+mn-ea"/>
              </a:rPr>
              <a:t>工作的。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非阻塞的异步</a:t>
            </a:r>
            <a:r>
              <a:rPr lang="en-US" altLang="zh-CN">
                <a:sym typeface="+mn-ea"/>
              </a:rPr>
              <a:t>I/O</a:t>
            </a:r>
            <a:r>
              <a:rPr lang="zh-CN" altLang="en-US">
                <a:sym typeface="+mn-ea"/>
              </a:rPr>
              <a:t>处理：当请求的消息数据从后台</a:t>
            </a:r>
            <a:r>
              <a:rPr lang="zh-CN" altLang="en-US">
                <a:sym typeface="+mn-ea"/>
              </a:rPr>
              <a:t>获取成功后，会触发事件给</a:t>
            </a:r>
            <a:r>
              <a:rPr lang="zh-CN" altLang="en-US">
                <a:sym typeface="+mn-ea"/>
              </a:rPr>
              <a:t>外层线程</a:t>
            </a:r>
            <a:r>
              <a:rPr lang="zh-CN" altLang="en-US">
                <a:sym typeface="+mn-ea"/>
              </a:rPr>
              <a:t>一个响应（一般是一个回调函数），外层线程将接收到的响应消息</a:t>
            </a:r>
            <a:r>
              <a:rPr lang="zh-CN" altLang="en-US">
                <a:sym typeface="+mn-ea"/>
              </a:rPr>
              <a:t>返回给前台页面显示。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交互模式，也就是命令行下的模式，出现的</a:t>
            </a:r>
            <a:r>
              <a:rPr lang="en-US" altLang="zh-CN">
                <a:sym typeface="+mn-ea"/>
              </a:rPr>
              <a:t>undefined</a:t>
            </a:r>
            <a:r>
              <a:rPr lang="zh-CN" altLang="en-US">
                <a:sym typeface="+mn-ea"/>
              </a:rPr>
              <a:t>为什么会出现？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因为</a:t>
            </a:r>
            <a:r>
              <a:rPr lang="zh-CN" altLang="en-US">
                <a:sym typeface="+mn-ea"/>
              </a:rPr>
              <a:t>除了返回结果值，还会返回整条语句的返回值，因此出现了</a:t>
            </a:r>
            <a:r>
              <a:rPr lang="en-US" altLang="zh-CN">
                <a:sym typeface="+mn-ea"/>
              </a:rPr>
              <a:t>undefined</a:t>
            </a:r>
            <a:r>
              <a:rPr lang="zh-CN" altLang="en-US">
                <a:sym typeface="+mn-ea"/>
              </a:rPr>
              <a:t>。避免出现，可直接输入变量名。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当我们要执行较多的代码并在最后才执行，就需要再脚本模式下进行开发。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两次 </a:t>
            </a:r>
            <a:r>
              <a:rPr lang="en-US" altLang="zh-CN">
                <a:sym typeface="+mn-ea"/>
              </a:rPr>
              <a:t>ctrl+c </a:t>
            </a:r>
            <a:r>
              <a:rPr lang="zh-CN" altLang="en-US">
                <a:sym typeface="+mn-ea"/>
              </a:rPr>
              <a:t>退出。</a:t>
            </a:r>
            <a:r>
              <a:rPr lang="en-US" altLang="zh-CN">
                <a:sym typeface="+mn-ea"/>
              </a:rPr>
              <a:t>nodejs</a:t>
            </a:r>
            <a:r>
              <a:rPr lang="zh-CN" altLang="en-US">
                <a:sym typeface="+mn-ea"/>
              </a:rPr>
              <a:t>代码文件，最好</a:t>
            </a:r>
            <a:r>
              <a:rPr lang="zh-CN" altLang="en-US">
                <a:sym typeface="+mn-ea"/>
              </a:rPr>
              <a:t>不要放在安装的盘符中。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vscode</a:t>
            </a:r>
            <a:r>
              <a:rPr lang="zh-CN" altLang="en-US">
                <a:sym typeface="+mn-ea"/>
              </a:rPr>
              <a:t>配置</a:t>
            </a:r>
            <a:r>
              <a:rPr lang="en-US" altLang="zh-CN">
                <a:sym typeface="+mn-ea"/>
              </a:rPr>
              <a:t>nodejs</a:t>
            </a:r>
            <a:r>
              <a:rPr lang="zh-CN" altLang="en-US">
                <a:sym typeface="+mn-ea"/>
              </a:rPr>
              <a:t>运行环境，见文档 ： vscode扩展nodejs插件.doc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对比</a:t>
            </a:r>
            <a:r>
              <a:rPr lang="en-US" altLang="zh-CN"/>
              <a:t>window</a:t>
            </a:r>
            <a:r>
              <a:rPr lang="zh-CN" altLang="en-US"/>
              <a:t>系统打开进入文件与目录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版本太旧，以</a:t>
            </a:r>
            <a:r>
              <a:rPr lang="en-US" altLang="zh-CN"/>
              <a:t>0</a:t>
            </a:r>
            <a:r>
              <a:rPr lang="zh-CN" altLang="en-US"/>
              <a:t>开头的，建议下载较新的版本。</a:t>
            </a:r>
            <a:endParaRPr lang="zh-CN" altLang="en-US"/>
          </a:p>
          <a:p>
            <a:r>
              <a:rPr lang="zh-CN" altLang="en-US">
                <a:sym typeface="+mn-ea"/>
              </a:rPr>
              <a:t>出现：不是内部或外部命令，表明安装失败。或者被卸载了。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cd..</a:t>
            </a:r>
            <a:r>
              <a:rPr lang="zh-CN" altLang="en-US"/>
              <a:t>回到上一</a:t>
            </a:r>
            <a:r>
              <a:rPr lang="zh-CN" altLang="en-US"/>
              <a:t>目录；cd ../.. 返回上两级目录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cd..</a:t>
            </a:r>
            <a:r>
              <a:rPr lang="zh-CN" altLang="en-US"/>
              <a:t>回到上一</a:t>
            </a:r>
            <a:r>
              <a:rPr lang="zh-CN" altLang="en-US"/>
              <a:t>目录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 smtClean="0">
                <a:sym typeface="+mn-ea"/>
              </a:rPr>
              <a:t>NetBIOS</a:t>
            </a:r>
            <a:r>
              <a:rPr lang="zh-CN" dirty="0" smtClean="0">
                <a:sym typeface="+mn-ea"/>
              </a:rPr>
              <a:t>：网络基本输入输出系统，并可以查看本地远程计算机上的NetBIOS名称列表</a:t>
            </a:r>
            <a:endParaRPr lang="zh-CN" dirty="0" smtClean="0">
              <a:sym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版本太旧，以</a:t>
            </a:r>
            <a:r>
              <a:rPr lang="en-US" altLang="zh-CN"/>
              <a:t>0</a:t>
            </a:r>
            <a:r>
              <a:rPr lang="zh-CN" altLang="en-US"/>
              <a:t>开头的，建议下载较新的版本。</a:t>
            </a:r>
            <a:endParaRPr lang="zh-CN" altLang="en-US"/>
          </a:p>
          <a:p>
            <a:r>
              <a:rPr lang="zh-CN" altLang="en-US">
                <a:sym typeface="+mn-ea"/>
              </a:rPr>
              <a:t>出现：不是内部或外部命令，表明安装失败。或者被卸载了。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版本太旧，以</a:t>
            </a:r>
            <a:r>
              <a:rPr lang="en-US" altLang="zh-CN"/>
              <a:t>0</a:t>
            </a:r>
            <a:r>
              <a:rPr lang="zh-CN" altLang="en-US"/>
              <a:t>开头的，建议下载较新的版本。</a:t>
            </a:r>
            <a:endParaRPr lang="zh-CN" altLang="en-US"/>
          </a:p>
          <a:p>
            <a:r>
              <a:rPr lang="zh-CN" altLang="en-US">
                <a:sym typeface="+mn-ea"/>
              </a:rPr>
              <a:t>出现：不是内部或外部命令，表明安装失败。或者被卸载了。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版本太旧，以</a:t>
            </a:r>
            <a:r>
              <a:rPr lang="en-US" altLang="zh-CN"/>
              <a:t>0</a:t>
            </a:r>
            <a:r>
              <a:rPr lang="zh-CN" altLang="en-US"/>
              <a:t>开头的，建议下载较新的版本。</a:t>
            </a:r>
            <a:endParaRPr lang="zh-CN" altLang="en-US"/>
          </a:p>
          <a:p>
            <a:r>
              <a:rPr lang="zh-CN" altLang="en-US">
                <a:sym typeface="+mn-ea"/>
              </a:rPr>
              <a:t>出现：不是内部或外部命令，表明安装失败。或者被卸载了。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V8 是 Google 开发的开源的 JavaScript 引擎，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nodejs</a:t>
            </a:r>
            <a:r>
              <a:rPr lang="zh-CN" altLang="en-US"/>
              <a:t>是一个</a:t>
            </a:r>
            <a:r>
              <a:rPr lang="en-US" altLang="zh-CN"/>
              <a:t>js</a:t>
            </a:r>
            <a:r>
              <a:rPr lang="zh-CN" altLang="en-US"/>
              <a:t>运行环境，服务器端的语言。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nodejs</a:t>
            </a:r>
            <a:r>
              <a:rPr lang="zh-CN" altLang="en-US"/>
              <a:t>优点：学了</a:t>
            </a:r>
            <a:r>
              <a:rPr lang="en-US" altLang="zh-CN"/>
              <a:t>js</a:t>
            </a:r>
            <a:r>
              <a:rPr lang="zh-CN" altLang="en-US"/>
              <a:t>，就可以做前后端的开发-</a:t>
            </a:r>
            <a:r>
              <a:rPr lang="en-US" altLang="zh-CN"/>
              <a:t>-</a:t>
            </a:r>
            <a:r>
              <a:rPr lang="zh-CN" altLang="en-US"/>
              <a:t>再学个</a:t>
            </a:r>
            <a:r>
              <a:rPr lang="en-US" altLang="zh-CN"/>
              <a:t>UI</a:t>
            </a:r>
            <a:r>
              <a:rPr lang="zh-CN" altLang="en-US"/>
              <a:t>，就是全栈攻城狮了。</a:t>
            </a:r>
            <a:endParaRPr lang="zh-CN" altLang="en-US"/>
          </a:p>
          <a:p>
            <a:r>
              <a:rPr lang="zh-CN" altLang="en-US"/>
              <a:t>前端同学学习后端很有必要，可以了解后台服务器是如何工作的。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4643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2" descr="C:\Users\lenvon\Desktop\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  <p:sp>
        <p:nvSpPr>
          <p:cNvPr id="10" name="剪去同侧角的矩形 9"/>
          <p:cNvSpPr/>
          <p:nvPr userDrawn="1"/>
        </p:nvSpPr>
        <p:spPr>
          <a:xfrm flipV="1">
            <a:off x="1214414" y="0"/>
            <a:ext cx="6643734" cy="114300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89047" y="1428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江西工业贸易职业技术学院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软件技术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前端方向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Picture 3" descr="C:\Users\lenvon\Desktop\tim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494934" y="142852"/>
            <a:ext cx="879325" cy="85723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30413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600448"/>
            <a:ext cx="6400800" cy="685808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29396"/>
            <a:ext cx="5929322" cy="4286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929322" y="6429396"/>
            <a:ext cx="3214678" cy="4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-24"/>
            <a:ext cx="8586790" cy="1000132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214282" cy="5714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71480"/>
            <a:ext cx="214282" cy="428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89388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800" dirty="0" err="1" smtClean="0">
                <a:sym typeface="+mn-ea"/>
              </a:rPr>
              <a:t>初识 </a:t>
            </a:r>
            <a:r>
              <a:rPr lang="en-US" altLang="zh-CN" sz="4800" dirty="0" err="1" smtClean="0">
                <a:sym typeface="+mn-ea"/>
              </a:rPr>
              <a:t>NodeJS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56995" y="3575050"/>
            <a:ext cx="6400800" cy="652780"/>
          </a:xfrm>
        </p:spPr>
        <p:txBody>
          <a:bodyPr>
            <a:normAutofit lnSpcReduction="2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前端新技术 </a:t>
            </a:r>
            <a:r>
              <a:rPr lang="zh-CN" altLang="en-US" dirty="0" smtClean="0"/>
              <a:t>第一课 </a:t>
            </a:r>
            <a:endParaRPr lang="en-US" altLang="zh-CN" dirty="0" smtClean="0"/>
          </a:p>
        </p:txBody>
      </p:sp>
      <p:pic>
        <p:nvPicPr>
          <p:cNvPr id="1026" name="Picture 2" descr="C:\Users\lenvon\Desktop\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r>
              <a:rPr lang="zh-CN" altLang="en-US" dirty="0" err="1" smtClean="0">
                <a:sym typeface="+mn-ea"/>
              </a:rPr>
              <a:t>下载与</a:t>
            </a:r>
            <a:r>
              <a:rPr lang="zh-CN" altLang="en-US" dirty="0" err="1" smtClean="0">
                <a:sym typeface="+mn-ea"/>
              </a:rPr>
              <a:t>安装</a:t>
            </a:r>
            <a:endParaRPr lang="zh-CN" altLang="en-US" dirty="0" err="1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902"/>
            <a:ext cx="8229600" cy="4911741"/>
          </a:xfrm>
        </p:spPr>
        <p:txBody>
          <a:bodyPr>
            <a:normAutofit/>
          </a:bodyPr>
          <a:lstStyle/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2 </a:t>
            </a:r>
            <a:r>
              <a:rPr lang="zh-CN" altLang="en-US" dirty="0" smtClean="0">
                <a:sym typeface="+mn-ea"/>
              </a:rPr>
              <a:t>检查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安装成功：</a:t>
            </a:r>
            <a:endParaRPr lang="zh-CN" altLang="en-US" dirty="0" smtClean="0">
              <a:sym typeface="+mn-ea"/>
            </a:endParaRPr>
          </a:p>
          <a:p>
            <a:pPr marL="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cmd--&gt;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输入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node--&gt;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显示 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&gt; 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或者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nodejs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版本信息</a:t>
            </a:r>
            <a:endParaRPr lang="zh-CN" altLang="en-US" sz="2400" u="sng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查看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nodejs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版本信息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: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输入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node -v</a:t>
            </a:r>
            <a:endParaRPr lang="en-US" altLang="zh-CN" sz="2400" u="sng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5330" y="2833370"/>
            <a:ext cx="5013960" cy="320230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r>
              <a:rPr lang="zh-CN" altLang="en-US" dirty="0" err="1" smtClean="0">
                <a:sym typeface="+mn-ea"/>
              </a:rPr>
              <a:t>下载与</a:t>
            </a:r>
            <a:r>
              <a:rPr lang="zh-CN" altLang="en-US" dirty="0" err="1" smtClean="0">
                <a:sym typeface="+mn-ea"/>
              </a:rPr>
              <a:t>安装</a:t>
            </a:r>
            <a:endParaRPr lang="zh-CN" altLang="en-US" dirty="0" err="1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902"/>
            <a:ext cx="8229600" cy="4911741"/>
          </a:xfrm>
        </p:spPr>
        <p:txBody>
          <a:bodyPr>
            <a:normAutofit/>
          </a:bodyPr>
          <a:lstStyle/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2 </a:t>
            </a:r>
            <a:r>
              <a:rPr lang="zh-CN" altLang="en-US" dirty="0" smtClean="0">
                <a:sym typeface="+mn-ea"/>
              </a:rPr>
              <a:t>检查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安装成功：</a:t>
            </a:r>
            <a:endParaRPr lang="zh-CN" altLang="en-US" dirty="0" smtClean="0">
              <a:sym typeface="+mn-ea"/>
            </a:endParaRPr>
          </a:p>
          <a:p>
            <a:pPr marL="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cmd--&gt;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输入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node--&gt;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显示 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&gt; 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或者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nodejs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版本信息</a:t>
            </a:r>
            <a:endParaRPr lang="zh-CN" altLang="en-US" sz="2400" u="sng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查看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nodejs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版本信息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: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输入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node -v</a:t>
            </a:r>
            <a:endParaRPr lang="en-US" altLang="zh-CN" sz="2400" u="sng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5330" y="2833370"/>
            <a:ext cx="5013960" cy="320230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r>
              <a:rPr lang="zh-CN" altLang="en-US" dirty="0" err="1" smtClean="0">
                <a:sym typeface="+mn-ea"/>
              </a:rPr>
              <a:t>下载与</a:t>
            </a:r>
            <a:r>
              <a:rPr lang="zh-CN" altLang="en-US" dirty="0" err="1" smtClean="0">
                <a:sym typeface="+mn-ea"/>
              </a:rPr>
              <a:t>安装</a:t>
            </a:r>
            <a:endParaRPr lang="zh-CN" altLang="en-US" dirty="0" err="1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902"/>
            <a:ext cx="8229600" cy="4911741"/>
          </a:xfrm>
        </p:spPr>
        <p:txBody>
          <a:bodyPr>
            <a:normAutofit/>
          </a:bodyPr>
          <a:lstStyle/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3 </a:t>
            </a:r>
            <a:r>
              <a:rPr lang="zh-CN" altLang="en-US" dirty="0" smtClean="0">
                <a:sym typeface="+mn-ea"/>
              </a:rPr>
              <a:t>第一个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程序</a:t>
            </a:r>
            <a:r>
              <a:rPr lang="zh-CN" altLang="en-US" dirty="0" smtClean="0">
                <a:sym typeface="+mn-ea"/>
              </a:rPr>
              <a:t>：</a:t>
            </a:r>
            <a:endParaRPr lang="zh-CN" altLang="en-US" dirty="0" smtClean="0">
              <a:sym typeface="+mn-ea"/>
            </a:endParaRPr>
          </a:p>
          <a:p>
            <a:pPr marL="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 </a:t>
            </a:r>
            <a:endParaRPr lang="en-US" altLang="zh-CN" sz="2400" u="sng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195" y="1856105"/>
            <a:ext cx="6004560" cy="40462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r>
              <a:rPr lang="zh-CN" altLang="en-US" dirty="0" err="1" smtClean="0">
                <a:sym typeface="+mn-ea"/>
              </a:rPr>
              <a:t>下载与</a:t>
            </a:r>
            <a:r>
              <a:rPr lang="zh-CN" altLang="en-US" dirty="0" err="1" smtClean="0">
                <a:sym typeface="+mn-ea"/>
              </a:rPr>
              <a:t>安装</a:t>
            </a:r>
            <a:endParaRPr lang="zh-CN" altLang="en-US" dirty="0" err="1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902"/>
            <a:ext cx="8229600" cy="4911741"/>
          </a:xfrm>
        </p:spPr>
        <p:txBody>
          <a:bodyPr>
            <a:normAutofit/>
          </a:bodyPr>
          <a:lstStyle/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3 npm -v</a:t>
            </a:r>
            <a:r>
              <a:rPr lang="zh-CN" altLang="en-US" dirty="0" smtClean="0">
                <a:sym typeface="+mn-ea"/>
              </a:rPr>
              <a:t>查看</a:t>
            </a:r>
            <a:r>
              <a:rPr lang="en-US" altLang="zh-CN" dirty="0" smtClean="0">
                <a:sym typeface="+mn-ea"/>
              </a:rPr>
              <a:t>npm</a:t>
            </a:r>
            <a:r>
              <a:rPr lang="zh-CN" altLang="en-US" dirty="0" smtClean="0">
                <a:sym typeface="+mn-ea"/>
              </a:rPr>
              <a:t>安装</a:t>
            </a:r>
            <a:r>
              <a:rPr lang="zh-CN" altLang="en-US" dirty="0" smtClean="0">
                <a:sym typeface="+mn-ea"/>
              </a:rPr>
              <a:t>：</a:t>
            </a:r>
            <a:endParaRPr lang="zh-CN" altLang="en-US" dirty="0" smtClean="0">
              <a:sym typeface="+mn-ea"/>
            </a:endParaRPr>
          </a:p>
          <a:p>
            <a:pPr marL="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 </a:t>
            </a:r>
            <a:endParaRPr lang="en-US" altLang="zh-CN" sz="2400" u="sng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0" y="2160270"/>
            <a:ext cx="5410200" cy="253746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6980" y="2248535"/>
            <a:ext cx="6346190" cy="10001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smtClean="0"/>
              <a:t>1 Js</a:t>
            </a:r>
            <a:r>
              <a:rPr lang="zh-CN" altLang="en-US" sz="4400" dirty="0" smtClean="0"/>
              <a:t>与</a:t>
            </a:r>
            <a:r>
              <a:rPr lang="en-US" altLang="zh-CN" sz="4400" dirty="0" smtClean="0"/>
              <a:t>NodeJ</a:t>
            </a:r>
            <a:r>
              <a:rPr lang="en-US" altLang="zh-CN" sz="4400" dirty="0" err="1" smtClean="0"/>
              <a:t>s</a:t>
            </a:r>
            <a:endParaRPr lang="en-US" altLang="zh-CN" sz="44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1  Js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Font typeface="+mj-lt"/>
              <a:buNone/>
            </a:pPr>
            <a:r>
              <a:rPr lang="en-US" altLang="zh-CN" dirty="0" smtClean="0"/>
              <a:t>1.1 JavaScript</a:t>
            </a:r>
            <a:r>
              <a:rPr lang="zh-CN" altLang="en-US" dirty="0" smtClean="0"/>
              <a:t>是什么？ </a:t>
            </a:r>
            <a:endParaRPr lang="en-US" altLang="zh-CN" dirty="0" smtClean="0"/>
          </a:p>
          <a:p>
            <a:pPr marL="400050" lvl="2" indent="0">
              <a:buNone/>
            </a:pPr>
            <a:r>
              <a:rPr lang="zh-CN" altLang="en-US" dirty="0" smtClean="0"/>
              <a:t>就是一门编程语言，浏览器解释执行的脚本</a:t>
            </a:r>
            <a:r>
              <a:rPr lang="zh-CN" altLang="en-US" dirty="0" smtClean="0"/>
              <a:t>语言</a:t>
            </a:r>
            <a:endParaRPr lang="zh-CN" altLang="en-US" dirty="0" smtClean="0"/>
          </a:p>
          <a:p>
            <a:pPr marL="0" lvl="1" indent="0">
              <a:buFont typeface="+mj-lt"/>
              <a:buNone/>
            </a:pPr>
            <a:r>
              <a:rPr lang="en-US" altLang="zh-CN" dirty="0" smtClean="0"/>
              <a:t>1.2 JavaScript</a:t>
            </a:r>
            <a:r>
              <a:rPr lang="zh-CN" altLang="en-US" dirty="0" smtClean="0"/>
              <a:t>可以运行在哪里？ </a:t>
            </a:r>
            <a:endParaRPr lang="en-US" altLang="zh-CN" dirty="0" smtClean="0"/>
          </a:p>
          <a:p>
            <a:pPr marL="400050" lvl="2" indent="0">
              <a:buFont typeface="+mj-lt"/>
              <a:buNone/>
            </a:pPr>
            <a:r>
              <a:rPr lang="en-US" altLang="zh-CN" dirty="0" err="1" smtClean="0"/>
              <a:t>j</a:t>
            </a:r>
            <a:r>
              <a:rPr lang="en-US" altLang="zh-CN" dirty="0" err="1" smtClean="0"/>
              <a:t>s</a:t>
            </a:r>
            <a:r>
              <a:rPr lang="zh-CN" altLang="en-US" dirty="0" smtClean="0"/>
              <a:t>运行在浏览器中的内核中的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引擎内部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1  Js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Font typeface="+mj-lt"/>
              <a:buNone/>
            </a:pPr>
            <a:r>
              <a:rPr lang="en-US" altLang="zh-CN" dirty="0" smtClean="0"/>
              <a:t>1.3 NodeJs</a:t>
            </a:r>
            <a:r>
              <a:rPr lang="zh-CN" altLang="en-US" dirty="0" smtClean="0"/>
              <a:t>是什么？</a:t>
            </a:r>
            <a:endParaRPr lang="zh-CN" altLang="en-US" dirty="0" smtClean="0"/>
          </a:p>
          <a:p>
            <a:pPr marL="0" lvl="1" indent="0">
              <a:buFont typeface="+mj-lt"/>
              <a:buNone/>
            </a:pPr>
            <a:r>
              <a:rPr lang="zh-CN" altLang="en-US" sz="2400" dirty="0" smtClean="0"/>
              <a:t>  一门基于ECMAScript开发的服务器端语言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lvl="1" indent="0">
              <a:buFont typeface="+mj-lt"/>
              <a:buNone/>
            </a:pPr>
            <a:r>
              <a:rPr lang="en-US" altLang="zh-CN" dirty="0" smtClean="0"/>
              <a:t>1.4 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/>
              <a:t>可以运行在哪里？ </a:t>
            </a:r>
            <a:endParaRPr lang="en-US" altLang="zh-CN" dirty="0" smtClean="0"/>
          </a:p>
          <a:p>
            <a:pPr marL="400050" lvl="2" indent="0">
              <a:buFont typeface="+mj-lt"/>
              <a:buNone/>
            </a:pPr>
            <a:r>
              <a:rPr lang="en-US" altLang="zh-CN" dirty="0" smtClean="0"/>
              <a:t>基于Chrome V8引擎的JavaScript运行环境;</a:t>
            </a:r>
            <a:endParaRPr lang="en-US" altLang="zh-CN" dirty="0" smtClean="0"/>
          </a:p>
          <a:p>
            <a:pPr marL="400050" lvl="2" indent="0">
              <a:buFont typeface="+mj-lt"/>
              <a:buNone/>
            </a:pPr>
            <a:r>
              <a:rPr lang="en-US" altLang="zh-CN" dirty="0" smtClean="0"/>
              <a:t>是一个让JavaScript运行在服务端的开发平台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1  Js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4092"/>
            <a:ext cx="8229600" cy="4911741"/>
          </a:xfrm>
        </p:spPr>
        <p:txBody>
          <a:bodyPr>
            <a:normAutofit lnSpcReduction="20000"/>
          </a:bodyPr>
          <a:lstStyle/>
          <a:p>
            <a:pPr marL="0" lvl="1" indent="0">
              <a:buFont typeface="+mj-lt"/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1.5 Js</a:t>
            </a:r>
            <a:r>
              <a:rPr lang="zh-CN" altLang="en-US" sz="3200" dirty="0" smtClean="0">
                <a:solidFill>
                  <a:srgbClr val="FF0000"/>
                </a:solidFill>
              </a:rPr>
              <a:t>与</a:t>
            </a:r>
            <a:r>
              <a:rPr lang="en-US" altLang="zh-CN" sz="3200" dirty="0" smtClean="0">
                <a:solidFill>
                  <a:srgbClr val="FF0000"/>
                </a:solidFill>
              </a:rPr>
              <a:t>NodeJs</a:t>
            </a:r>
            <a:r>
              <a:rPr lang="zh-CN" altLang="en-US" sz="3200" dirty="0" smtClean="0">
                <a:solidFill>
                  <a:srgbClr val="FF0000"/>
                </a:solidFill>
              </a:rPr>
              <a:t>区别：</a:t>
            </a:r>
            <a:endParaRPr lang="zh-CN" altLang="en-US" sz="3200" dirty="0" smtClean="0">
              <a:solidFill>
                <a:srgbClr val="FF0000"/>
              </a:solidFill>
            </a:endParaRPr>
          </a:p>
          <a:p>
            <a:pPr marL="342900" lvl="1" indent="-342900">
              <a:buFont typeface="+mj-ea"/>
              <a:buAutoNum type="circleNumDbPlain"/>
            </a:pPr>
            <a:r>
              <a:rPr lang="zh-CN" altLang="en-US" sz="2400" dirty="0" smtClean="0"/>
              <a:t>Js是编程语言，</a:t>
            </a:r>
            <a:r>
              <a:rPr lang="zh-CN" altLang="en-US" sz="2400" dirty="0" smtClean="0">
                <a:sym typeface="+mn-ea"/>
              </a:rPr>
              <a:t>node</a:t>
            </a:r>
            <a:r>
              <a:rPr lang="en-US" altLang="zh-CN" sz="2400" dirty="0" smtClean="0">
                <a:sym typeface="+mn-ea"/>
              </a:rPr>
              <a:t>J</a:t>
            </a:r>
            <a:r>
              <a:rPr lang="zh-CN" altLang="en-US" sz="2400" dirty="0" smtClean="0">
                <a:sym typeface="+mn-ea"/>
              </a:rPr>
              <a:t>s是平台</a:t>
            </a:r>
            <a:r>
              <a:rPr lang="zh-CN" altLang="en-US" sz="2400" dirty="0" smtClean="0"/>
              <a:t>；</a:t>
            </a:r>
            <a:endParaRPr lang="zh-CN" altLang="en-US" sz="2400" dirty="0" smtClean="0"/>
          </a:p>
          <a:p>
            <a:pPr marL="342900" lvl="1" indent="-342900">
              <a:buFont typeface="+mj-ea"/>
              <a:buAutoNum type="circleNumDbPlain"/>
            </a:pPr>
            <a:r>
              <a:rPr lang="zh-CN" altLang="en-US" sz="2400" dirty="0" smtClean="0"/>
              <a:t>js是客户端编程语言，需要浏览器的JavaScript解释器进行解释执行；</a:t>
            </a:r>
            <a:endParaRPr lang="zh-CN" altLang="en-US" sz="2400" dirty="0" smtClean="0"/>
          </a:p>
          <a:p>
            <a:pPr marL="342900" lvl="1" indent="-342900">
              <a:buFont typeface="+mj-ea"/>
              <a:buAutoNum type="circleNumDbPlain"/>
            </a:pPr>
            <a:r>
              <a:rPr lang="zh-CN" altLang="en-US" sz="2400" dirty="0" smtClean="0"/>
              <a:t>node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s是一个基于Chrome JavaScript运行时建立的平台，它是对</a:t>
            </a:r>
            <a:r>
              <a:rPr lang="en-US" altLang="zh-CN" sz="2400" dirty="0" smtClean="0">
                <a:sym typeface="+mn-ea"/>
              </a:rPr>
              <a:t>Chrome V8</a:t>
            </a:r>
            <a:r>
              <a:rPr lang="zh-CN" altLang="en-US" sz="2400" dirty="0" smtClean="0"/>
              <a:t>引擎进行了封装的运行环境；</a:t>
            </a:r>
            <a:endParaRPr lang="zh-CN" altLang="en-US" sz="24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1 Js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4092"/>
            <a:ext cx="8229600" cy="4911741"/>
          </a:xfrm>
        </p:spPr>
        <p:txBody>
          <a:bodyPr>
            <a:normAutofit lnSpcReduction="20000"/>
          </a:bodyPr>
          <a:lstStyle/>
          <a:p>
            <a:pPr marL="0" lvl="1" indent="0">
              <a:buFont typeface="+mj-lt"/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1.5 Js</a:t>
            </a:r>
            <a:r>
              <a:rPr lang="zh-CN" altLang="en-US" sz="3200" dirty="0" smtClean="0">
                <a:solidFill>
                  <a:srgbClr val="FF0000"/>
                </a:solidFill>
              </a:rPr>
              <a:t>与</a:t>
            </a:r>
            <a:r>
              <a:rPr lang="en-US" altLang="zh-CN" sz="3200" dirty="0" smtClean="0">
                <a:solidFill>
                  <a:srgbClr val="FF0000"/>
                </a:solidFill>
              </a:rPr>
              <a:t>NodeJs</a:t>
            </a:r>
            <a:r>
              <a:rPr lang="zh-CN" altLang="en-US" sz="3200" dirty="0" smtClean="0">
                <a:solidFill>
                  <a:srgbClr val="FF0000"/>
                </a:solidFill>
              </a:rPr>
              <a:t>区别：</a:t>
            </a:r>
            <a:endParaRPr lang="zh-CN" altLang="en-US" sz="3200" dirty="0" smtClean="0">
              <a:solidFill>
                <a:srgbClr val="FF0000"/>
              </a:solidFill>
            </a:endParaRPr>
          </a:p>
          <a:p>
            <a:pPr marL="0" lvl="1" indent="-457200">
              <a:buFont typeface="+mj-ea"/>
              <a:buAutoNum type="circleNumDbPlain" startAt="4"/>
            </a:pPr>
            <a:r>
              <a:rPr lang="zh-CN" altLang="en-US" sz="2400" u="sng" dirty="0" smtClean="0">
                <a:sym typeface="+mn-ea"/>
              </a:rPr>
              <a:t>node</a:t>
            </a:r>
            <a:r>
              <a:rPr lang="en-US" altLang="zh-CN" sz="2400" u="sng" dirty="0" smtClean="0">
                <a:sym typeface="+mn-ea"/>
              </a:rPr>
              <a:t>J</a:t>
            </a:r>
            <a:r>
              <a:rPr lang="zh-CN" altLang="en-US" sz="2400" u="sng" dirty="0" smtClean="0">
                <a:sym typeface="+mn-ea"/>
              </a:rPr>
              <a:t>s</a:t>
            </a:r>
            <a:r>
              <a:rPr lang="zh-CN" altLang="en-US" sz="2400" u="sng" dirty="0" smtClean="0">
                <a:sym typeface="+mn-ea"/>
              </a:rPr>
              <a:t>就是把浏览器的解释器封装起来作为服务器运行平台，用类似JavaScript的结构语法进行编程，在</a:t>
            </a:r>
            <a:r>
              <a:rPr lang="en-US" altLang="zh-CN" sz="2400" u="sng" dirty="0" smtClean="0">
                <a:sym typeface="+mn-ea"/>
              </a:rPr>
              <a:t>NodeJ</a:t>
            </a:r>
            <a:r>
              <a:rPr lang="zh-CN" altLang="en-US" sz="2400" u="sng" dirty="0" smtClean="0">
                <a:sym typeface="+mn-ea"/>
              </a:rPr>
              <a:t>s上运行。</a:t>
            </a:r>
            <a:endParaRPr lang="zh-CN" altLang="en-US" sz="2400" u="sng" dirty="0" smtClean="0"/>
          </a:p>
          <a:p>
            <a:pPr marL="457200" lvl="1" indent="-457200">
              <a:buFont typeface="+mj-ea"/>
              <a:buAutoNum type="circleNumDbPlain" startAt="4"/>
            </a:pPr>
            <a:r>
              <a:rPr lang="zh-CN" altLang="en-US" sz="2400" dirty="0" smtClean="0"/>
              <a:t>J</a:t>
            </a:r>
            <a:r>
              <a:rPr lang="zh-CN" altLang="en-US" sz="2400" dirty="0" smtClean="0">
                <a:sym typeface="+mn-ea"/>
              </a:rPr>
              <a:t>s组成：</a:t>
            </a:r>
            <a:r>
              <a:rPr lang="en-US" altLang="zh-CN" sz="2400" dirty="0" smtClean="0">
                <a:sym typeface="+mn-ea"/>
              </a:rPr>
              <a:t>ECMAScript(</a:t>
            </a:r>
            <a:r>
              <a:rPr lang="zh-CN" altLang="en-US" sz="2400" dirty="0" smtClean="0">
                <a:sym typeface="+mn-ea"/>
              </a:rPr>
              <a:t>语言基础</a:t>
            </a:r>
            <a:r>
              <a:rPr lang="en-US" altLang="zh-CN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，</a:t>
            </a:r>
            <a:r>
              <a:rPr lang="en-US" altLang="zh-CN" sz="2400" dirty="0" smtClean="0">
                <a:sym typeface="+mn-ea"/>
              </a:rPr>
              <a:t>DOM(</a:t>
            </a:r>
            <a:r>
              <a:rPr lang="zh-CN" altLang="en-US" sz="2400" dirty="0" smtClean="0">
                <a:sym typeface="+mn-ea"/>
              </a:rPr>
              <a:t>操作页面的方法</a:t>
            </a:r>
            <a:r>
              <a:rPr lang="en-US" altLang="zh-CN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，</a:t>
            </a:r>
            <a:r>
              <a:rPr lang="en-US" altLang="zh-CN" sz="2400" dirty="0" smtClean="0">
                <a:sym typeface="+mn-ea"/>
              </a:rPr>
              <a:t>BOM(</a:t>
            </a:r>
            <a:r>
              <a:rPr lang="zh-CN" altLang="en-US" sz="2400" dirty="0" smtClean="0">
                <a:sym typeface="+mn-ea"/>
              </a:rPr>
              <a:t>操作浏览器窗口的方法</a:t>
            </a:r>
            <a:r>
              <a:rPr lang="en-US" altLang="zh-CN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；</a:t>
            </a:r>
            <a:endParaRPr lang="zh-CN" altLang="en-US" sz="2400" dirty="0" smtClean="0">
              <a:sym typeface="+mn-ea"/>
            </a:endParaRPr>
          </a:p>
          <a:p>
            <a:pPr marL="457200" lvl="1" indent="-457200">
              <a:buFont typeface="+mj-ea"/>
              <a:buAutoNum type="circleNumDbPlain" startAt="4"/>
            </a:pPr>
            <a:r>
              <a:rPr lang="en-US" altLang="zh-CN" sz="2400" dirty="0" smtClean="0">
                <a:sym typeface="+mn-ea"/>
              </a:rPr>
              <a:t>NodeJS</a:t>
            </a:r>
            <a:r>
              <a:rPr lang="zh-CN" altLang="en-US" sz="2400" dirty="0" smtClean="0">
                <a:sym typeface="+mn-ea"/>
              </a:rPr>
              <a:t>组成：</a:t>
            </a:r>
            <a:r>
              <a:rPr lang="en-US" altLang="zh-CN" sz="2400" dirty="0" smtClean="0">
                <a:sym typeface="+mn-ea"/>
              </a:rPr>
              <a:t>ECMAScript(</a:t>
            </a:r>
            <a:r>
              <a:rPr lang="zh-CN" altLang="en-US" sz="2400" dirty="0" smtClean="0">
                <a:sym typeface="+mn-ea"/>
              </a:rPr>
              <a:t>语言基础</a:t>
            </a:r>
            <a:r>
              <a:rPr lang="en-US" altLang="zh-CN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，</a:t>
            </a:r>
            <a:r>
              <a:rPr lang="zh-CN" altLang="en-US" sz="2400" dirty="0" smtClean="0">
                <a:sym typeface="+mn-ea"/>
              </a:rPr>
              <a:t>OS</a:t>
            </a:r>
            <a:r>
              <a:rPr lang="en-US" altLang="zh-CN" sz="2400" dirty="0" smtClean="0">
                <a:sym typeface="+mn-ea"/>
              </a:rPr>
              <a:t>(</a:t>
            </a:r>
            <a:r>
              <a:rPr lang="zh-CN" altLang="en-US" sz="2400" dirty="0" smtClean="0">
                <a:sym typeface="+mn-ea"/>
              </a:rPr>
              <a:t>操作系统</a:t>
            </a:r>
            <a:r>
              <a:rPr lang="en-US" altLang="zh-CN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，file</a:t>
            </a:r>
            <a:r>
              <a:rPr lang="en-US" altLang="zh-CN" sz="2400" dirty="0" smtClean="0">
                <a:sym typeface="+mn-ea"/>
              </a:rPr>
              <a:t>(</a:t>
            </a:r>
            <a:r>
              <a:rPr lang="zh-CN" altLang="en-US" sz="2400" dirty="0" smtClean="0">
                <a:sym typeface="+mn-ea"/>
              </a:rPr>
              <a:t>文件系统</a:t>
            </a:r>
            <a:r>
              <a:rPr lang="en-US" altLang="zh-CN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，net</a:t>
            </a:r>
            <a:r>
              <a:rPr lang="en-US" altLang="zh-CN" sz="2400" dirty="0" smtClean="0">
                <a:sym typeface="+mn-ea"/>
              </a:rPr>
              <a:t>(</a:t>
            </a:r>
            <a:r>
              <a:rPr lang="zh-CN" altLang="en-US" sz="2400" dirty="0" smtClean="0">
                <a:sym typeface="+mn-ea"/>
              </a:rPr>
              <a:t>网络系统</a:t>
            </a:r>
            <a:r>
              <a:rPr lang="en-US" altLang="zh-CN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，database</a:t>
            </a:r>
            <a:r>
              <a:rPr lang="en-US" altLang="zh-CN" sz="2400" dirty="0" smtClean="0">
                <a:sym typeface="+mn-ea"/>
              </a:rPr>
              <a:t>(</a:t>
            </a:r>
            <a:r>
              <a:rPr lang="zh-CN" altLang="en-US" sz="2400" dirty="0" smtClean="0">
                <a:sym typeface="+mn-ea"/>
              </a:rPr>
              <a:t>数据库</a:t>
            </a:r>
            <a:r>
              <a:rPr lang="en-US" altLang="zh-CN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。</a:t>
            </a:r>
            <a:endParaRPr lang="zh-CN" altLang="en-US" sz="24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6980" y="2248535"/>
            <a:ext cx="6346190" cy="10001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smtClean="0"/>
              <a:t>2 NodeJ</a:t>
            </a:r>
            <a:r>
              <a:rPr lang="en-US" altLang="zh-CN" sz="4400" dirty="0" err="1" smtClean="0"/>
              <a:t>s</a:t>
            </a:r>
            <a:r>
              <a:rPr lang="zh-CN" altLang="en-US" sz="4400" dirty="0" err="1" smtClean="0"/>
              <a:t>概述</a:t>
            </a:r>
            <a:endParaRPr lang="zh-CN" altLang="en-US" sz="44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学了哪些知识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四个步骤是哪些</a:t>
            </a:r>
            <a:r>
              <a:rPr lang="zh-CN" altLang="en-US" dirty="0" smtClean="0"/>
              <a:t>？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2 NodeJs</a:t>
            </a:r>
            <a:r>
              <a:rPr lang="zh-CN" altLang="en-US" dirty="0" smtClean="0">
                <a:sym typeface="+mn-ea"/>
              </a:rPr>
              <a:t>概述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256530"/>
          </a:xfrm>
        </p:spPr>
        <p:txBody>
          <a:bodyPr>
            <a:normAutofit fontScale="80000"/>
          </a:bodyPr>
          <a:lstStyle/>
          <a:p>
            <a:pPr marL="342900" lvl="1" indent="-342900">
              <a:buFont typeface="Wingdings" panose="05000000000000000000" charset="0"/>
              <a:buChar char="Ø"/>
            </a:pPr>
            <a:r>
              <a:rPr lang="en-US" altLang="zh-CN" sz="3500" dirty="0" smtClean="0"/>
              <a:t>2.0 n</a:t>
            </a:r>
            <a:r>
              <a:rPr lang="zh-CN" altLang="en-US" sz="3500" dirty="0" smtClean="0"/>
              <a:t>ode.js官网：</a:t>
            </a:r>
            <a:r>
              <a:rPr lang="zh-CN" altLang="en-US" u="sng" dirty="0" smtClean="0">
                <a:solidFill>
                  <a:srgbClr val="FF0000"/>
                </a:solidFill>
              </a:rPr>
              <a:t>www.nodejs.org</a:t>
            </a:r>
            <a:endParaRPr lang="zh-CN" altLang="en-US" u="sng" dirty="0" smtClean="0">
              <a:solidFill>
                <a:srgbClr val="FF0000"/>
              </a:solidFill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en-US" altLang="zh-CN" dirty="0" smtClean="0"/>
              <a:t>n</a:t>
            </a:r>
            <a:r>
              <a:rPr lang="zh-CN" altLang="en-US" dirty="0" smtClean="0"/>
              <a:t>ode.js是C++编写的基于 Chrome V8 引擎JS</a:t>
            </a:r>
            <a:r>
              <a:rPr lang="zh-CN" altLang="en-US" b="1" dirty="0" smtClean="0">
                <a:solidFill>
                  <a:srgbClr val="FF0000"/>
                </a:solidFill>
              </a:rPr>
              <a:t>运行</a:t>
            </a:r>
            <a:r>
              <a:rPr lang="zh-CN" altLang="en-US" b="1" dirty="0" smtClean="0">
                <a:solidFill>
                  <a:srgbClr val="FF0000"/>
                </a:solidFill>
              </a:rPr>
              <a:t>环境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0" lvl="1" indent="0">
              <a:buFont typeface="Wingdings" panose="05000000000000000000" charset="0"/>
              <a:buNone/>
            </a:pPr>
            <a:r>
              <a:rPr lang="en-US" altLang="zh-CN" dirty="0" smtClean="0"/>
              <a:t>n</a:t>
            </a:r>
            <a:r>
              <a:rPr lang="zh-CN" altLang="en-US" dirty="0" smtClean="0"/>
              <a:t>ode.js是一门基于ECMAScript开发的服务器端语言，提供了很多扩展对象。</a:t>
            </a:r>
            <a:endParaRPr lang="zh-CN" altLang="en-US" dirty="0" smtClean="0"/>
          </a:p>
          <a:p>
            <a:pPr marL="342900" lvl="1" indent="-342900">
              <a:buFont typeface="Wingdings" panose="05000000000000000000" charset="0"/>
              <a:buChar char="Ø"/>
            </a:pPr>
            <a:r>
              <a:rPr lang="en-US" altLang="zh-CN" sz="3500" dirty="0" smtClean="0">
                <a:sym typeface="+mn-ea"/>
              </a:rPr>
              <a:t>2.1 n</a:t>
            </a:r>
            <a:r>
              <a:rPr lang="zh-CN" altLang="en-US" sz="3500" dirty="0" smtClean="0">
                <a:sym typeface="+mn-ea"/>
              </a:rPr>
              <a:t>ode.js</a:t>
            </a:r>
            <a:r>
              <a:rPr lang="en-US" altLang="zh-CN" sz="3500" dirty="0" smtClean="0"/>
              <a:t>对象</a:t>
            </a:r>
            <a:endParaRPr lang="en-US" altLang="zh-CN" sz="3500" dirty="0" smtClean="0"/>
          </a:p>
          <a:p>
            <a:pPr marL="457200" lvl="2" indent="0">
              <a:buFont typeface="+mj-lt"/>
              <a:buNone/>
            </a:pPr>
            <a:r>
              <a:rPr lang="en-US" altLang="zh-CN" sz="2500" dirty="0" smtClean="0"/>
              <a:t>A. ECMAScript原生对象;</a:t>
            </a:r>
            <a:endParaRPr lang="en-US" altLang="zh-CN" sz="2500" dirty="0" smtClean="0"/>
          </a:p>
          <a:p>
            <a:pPr marL="457200" lvl="2" indent="0">
              <a:buFont typeface="+mj-lt"/>
              <a:buNone/>
            </a:pPr>
            <a:r>
              <a:rPr lang="en-US" altLang="zh-CN" sz="2500" dirty="0" smtClean="0"/>
              <a:t>B. Node.js内置对象，buffer等;</a:t>
            </a:r>
            <a:endParaRPr lang="en-US" altLang="zh-CN" sz="2500" dirty="0" smtClean="0"/>
          </a:p>
          <a:p>
            <a:pPr marL="457200" lvl="2" indent="0">
              <a:buFont typeface="+mj-lt"/>
              <a:buNone/>
            </a:pPr>
            <a:r>
              <a:rPr lang="en-US" altLang="zh-CN" sz="2500" dirty="0" smtClean="0"/>
              <a:t>C. 大量的第三方对象（用于操作系统文件/异步操作等）;</a:t>
            </a:r>
            <a:endParaRPr lang="en-US" altLang="zh-CN" sz="2500" dirty="0" smtClean="0"/>
          </a:p>
          <a:p>
            <a:pPr marL="457200" lvl="2" indent="0">
              <a:buFont typeface="+mj-lt"/>
              <a:buNone/>
            </a:pPr>
            <a:r>
              <a:rPr lang="en-US" altLang="zh-CN" sz="2500" dirty="0" smtClean="0"/>
              <a:t>D. 自定义对象。</a:t>
            </a:r>
            <a:endParaRPr lang="en-US" altLang="zh-CN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2  NodeJs</a:t>
            </a:r>
            <a:r>
              <a:rPr lang="zh-CN" altLang="en-US" dirty="0" smtClean="0">
                <a:sym typeface="+mn-ea"/>
              </a:rPr>
              <a:t>概述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5725"/>
          </a:xfrm>
        </p:spPr>
        <p:txBody>
          <a:bodyPr>
            <a:normAutofit lnSpcReduction="20000"/>
          </a:bodyPr>
          <a:lstStyle/>
          <a:p>
            <a:pPr marL="0" lvl="1" indent="0">
              <a:buFont typeface="Wingdings" panose="05000000000000000000" charset="0"/>
              <a:buNone/>
            </a:pPr>
            <a:r>
              <a:rPr lang="en-US" sz="3200" dirty="0" smtClean="0"/>
              <a:t>2.2 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ode.js优点：</a:t>
            </a:r>
            <a:endParaRPr lang="zh-CN" altLang="en-US" sz="3200" dirty="0" smtClean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执行效率比PHP/JSP/JAVA要快；</a:t>
            </a:r>
            <a:endParaRPr lang="zh-CN" altLang="en-US" dirty="0" smtClean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用一种语言统一了前后端开发（javascript）；</a:t>
            </a:r>
            <a:endParaRPr lang="zh-CN" altLang="en-US" dirty="0" smtClean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zh-CN" altLang="en-US" dirty="0" smtClean="0"/>
              <a:t>ode.js可以编写独立的web服务器应用，无需借助其他web服务器了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457200" lvl="2" indent="0">
              <a:buFont typeface="Arial" panose="020B0604020202020204" pitchFamily="34" charset="0"/>
              <a:buNone/>
            </a:pPr>
            <a:endParaRPr lang="zh-CN" altLang="en-US" dirty="0" smtClean="0"/>
          </a:p>
          <a:p>
            <a:pPr marL="342900" lvl="1" indent="-342900">
              <a:buFont typeface="Wingdings" panose="05000000000000000000" charset="0"/>
              <a:buChar char="Ø"/>
            </a:pPr>
            <a:r>
              <a:rPr lang="zh-CN" altLang="en-US" sz="2400" dirty="0" smtClean="0"/>
              <a:t>下图分别是PHP访问页面与NodeJs访问页面：</a:t>
            </a:r>
            <a:r>
              <a:rPr lang="zh-CN" altLang="en-US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2 </a:t>
            </a:r>
            <a:r>
              <a:rPr lang="en-US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概述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5725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charset="0"/>
              <a:buChar char="Ø"/>
            </a:pPr>
            <a:r>
              <a:rPr lang="zh-CN" altLang="en-US" sz="2400" dirty="0" smtClean="0"/>
              <a:t>下图：左边PHP访问页面，右边NodeJs访问页面： </a:t>
            </a:r>
            <a:endParaRPr lang="zh-CN" alt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4569460" y="2317750"/>
            <a:ext cx="3998595" cy="30797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" y="2035175"/>
            <a:ext cx="4207510" cy="3362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2 </a:t>
            </a:r>
            <a:r>
              <a:rPr lang="en-US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概述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5725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charset="0"/>
              <a:buChar char="Ø"/>
            </a:pPr>
            <a:r>
              <a:rPr lang="zh-CN" altLang="en-US" sz="2400" dirty="0" smtClean="0"/>
              <a:t>下图：左边PHP访问页面，右边NodeJs访问页面： </a:t>
            </a:r>
            <a:endParaRPr lang="zh-CN" altLang="en-US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80" y="281940"/>
            <a:ext cx="7154545" cy="441071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" y="281940"/>
            <a:ext cx="7766685" cy="488505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2 NodeJs</a:t>
            </a:r>
            <a:r>
              <a:rPr lang="zh-CN" altLang="en-US" dirty="0" smtClean="0">
                <a:sym typeface="+mn-ea"/>
              </a:rPr>
              <a:t>概述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5725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charset="0"/>
              <a:buChar char="Ø"/>
            </a:pPr>
            <a:r>
              <a:rPr lang="zh-CN" altLang="en-US" sz="2400" dirty="0" smtClean="0"/>
              <a:t>常见的静态服务器和动态服务器： </a:t>
            </a:r>
            <a:endParaRPr lang="zh-CN" altLang="en-US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007870"/>
            <a:ext cx="5387340" cy="249174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0" y="3439160"/>
            <a:ext cx="4747260" cy="2438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2 </a:t>
            </a:r>
            <a:r>
              <a:rPr lang="en-US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概述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5725"/>
          </a:xfrm>
        </p:spPr>
        <p:txBody>
          <a:bodyPr>
            <a:normAutofit lnSpcReduction="20000"/>
          </a:bodyPr>
          <a:lstStyle/>
          <a:p>
            <a:pPr marL="0" lvl="1" indent="0">
              <a:buFont typeface="Wingdings" panose="05000000000000000000" charset="0"/>
              <a:buNone/>
            </a:pPr>
            <a:r>
              <a:rPr lang="en-US" altLang="zh-CN" sz="3200" dirty="0" smtClean="0"/>
              <a:t>2.3 n</a:t>
            </a:r>
            <a:r>
              <a:rPr lang="zh-CN" altLang="en-US" sz="3200" dirty="0" smtClean="0"/>
              <a:t>ode.js特点：</a:t>
            </a:r>
            <a:endParaRPr lang="zh-CN" altLang="en-US" sz="3200" dirty="0" smtClean="0"/>
          </a:p>
          <a:p>
            <a:pPr marL="457200" lvl="1" indent="-457200">
              <a:buFont typeface="Wingdings" panose="05000000000000000000" charset="0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单线程逻辑处理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457200" lvl="1" indent="-457200">
              <a:buFont typeface="Wingdings" panose="05000000000000000000" charset="0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非阻塞的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457200" lvl="1" indent="-457200">
              <a:buFont typeface="Wingdings" panose="05000000000000000000" charset="0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异步I/O处理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457200" lvl="1" indent="-457200">
              <a:buFont typeface="Wingdings" panose="05000000000000000000" charset="0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基于事件驱动编程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zh-CN" altLang="en-US" sz="2400" dirty="0" smtClean="0"/>
              <a:t>单线程逻辑处理解释</a:t>
            </a:r>
            <a:r>
              <a:rPr lang="zh-CN" altLang="en-US" sz="2400" dirty="0" smtClean="0"/>
              <a:t>见右图：</a:t>
            </a:r>
            <a:endParaRPr lang="zh-CN" altLang="en-US" sz="2400" dirty="0" smtClean="0"/>
          </a:p>
          <a:p>
            <a:pPr marL="0" lvl="1" indent="0">
              <a:buFont typeface="Wingdings" panose="05000000000000000000" charset="0"/>
              <a:buNone/>
            </a:pPr>
            <a:r>
              <a:rPr lang="en-US" altLang="zh-CN" sz="2400" dirty="0" smtClean="0"/>
              <a:t>(</a:t>
            </a:r>
            <a:r>
              <a:rPr lang="zh-CN" altLang="en-US" sz="2400" dirty="0" smtClean="0"/>
              <a:t>实际上后台还是多线程</a:t>
            </a:r>
            <a:r>
              <a:rPr lang="en-US" altLang="zh-CN" sz="2400" dirty="0" smtClean="0"/>
              <a:t>)</a:t>
            </a:r>
            <a:r>
              <a:rPr lang="zh-CN" altLang="en-US" dirty="0" smtClean="0"/>
              <a:t> </a:t>
            </a:r>
            <a:endParaRPr lang="zh-CN" altLang="en-US" dirty="0" smtClean="0"/>
          </a:p>
        </p:txBody>
      </p:sp>
      <p:pic>
        <p:nvPicPr>
          <p:cNvPr id="1073742854" name="图片 1073742853"/>
          <p:cNvPicPr>
            <a:picLocks noChangeAspect="1"/>
          </p:cNvPicPr>
          <p:nvPr/>
        </p:nvPicPr>
        <p:blipFill>
          <a:blip r:embed="rId1"/>
          <a:srcRect r="5088"/>
          <a:stretch>
            <a:fillRect/>
          </a:stretch>
        </p:blipFill>
        <p:spPr>
          <a:xfrm>
            <a:off x="3867785" y="710565"/>
            <a:ext cx="6365875" cy="428117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2 NodeJs</a:t>
            </a:r>
            <a:r>
              <a:rPr lang="zh-CN" altLang="en-US" dirty="0" smtClean="0">
                <a:sym typeface="+mn-ea"/>
              </a:rPr>
              <a:t>概述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-2147482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7210" y="2031365"/>
            <a:ext cx="5515610" cy="386143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812165" y="1142365"/>
            <a:ext cx="685609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5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NodeJs体系</a:t>
            </a:r>
            <a:r>
              <a:rPr lang="en-US" altLang="zh-CN" sz="35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  <a:r>
              <a:rPr lang="zh-CN" altLang="en-US"/>
              <a:t>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6980" y="2248535"/>
            <a:ext cx="6346190" cy="10001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smtClean="0"/>
              <a:t>3 NodeJ</a:t>
            </a:r>
            <a:r>
              <a:rPr lang="en-US" altLang="zh-CN" sz="4400" dirty="0" err="1" smtClean="0"/>
              <a:t>s</a:t>
            </a:r>
            <a:r>
              <a:rPr lang="zh-CN" altLang="en-US" sz="4400" dirty="0" err="1" smtClean="0"/>
              <a:t>运行方式</a:t>
            </a:r>
            <a:endParaRPr lang="zh-CN" altLang="en-US" sz="44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3 NodeJ</a:t>
            </a:r>
            <a:r>
              <a:rPr lang="en-US" altLang="zh-CN" dirty="0" err="1" smtClean="0">
                <a:sym typeface="+mn-ea"/>
              </a:rPr>
              <a:t>s</a:t>
            </a:r>
            <a:r>
              <a:rPr lang="zh-CN" altLang="en-US" dirty="0" err="1" smtClean="0">
                <a:sym typeface="+mn-ea"/>
              </a:rPr>
              <a:t>运行方式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65725"/>
          </a:xfrm>
        </p:spPr>
        <p:txBody>
          <a:bodyPr>
            <a:normAutofit lnSpcReduction="20000"/>
          </a:bodyPr>
          <a:lstStyle/>
          <a:p>
            <a:pPr marL="0" lvl="1" indent="0">
              <a:buFont typeface="Wingdings" panose="05000000000000000000" charset="0"/>
              <a:buNone/>
            </a:pPr>
            <a:r>
              <a:rPr lang="en-US" altLang="zh-CN" sz="3200" dirty="0" smtClean="0"/>
              <a:t>3.1 </a:t>
            </a:r>
            <a:r>
              <a:rPr lang="zh-CN" altLang="en-US" sz="3200" dirty="0" smtClean="0">
                <a:sym typeface="+mn-ea"/>
              </a:rPr>
              <a:t>交互模式</a:t>
            </a:r>
            <a:r>
              <a:rPr lang="zh-CN" altLang="en-US" sz="3200" dirty="0" smtClean="0"/>
              <a:t>：</a:t>
            </a:r>
            <a:endParaRPr lang="zh-CN" altLang="en-US" sz="3200" dirty="0" smtClean="0"/>
          </a:p>
          <a:p>
            <a:pPr marL="457200" lvl="1" indent="-457200">
              <a:buFont typeface="Wingdings" panose="05000000000000000000" charset="0"/>
              <a:buChar char="Ø"/>
            </a:pPr>
            <a:r>
              <a:rPr lang="zh-CN" altLang="en-US" sz="2400" dirty="0" smtClean="0"/>
              <a:t>场合：用于测试（就像浏览器中的控制台console）</a:t>
            </a:r>
            <a:endParaRPr lang="zh-CN" altLang="en-US" sz="2400" dirty="0" smtClean="0"/>
          </a:p>
          <a:p>
            <a:pPr marL="457200" lvl="1" indent="-457200">
              <a:buFont typeface="Wingdings" panose="05000000000000000000" charset="0"/>
              <a:buChar char="Ø"/>
            </a:pPr>
            <a:r>
              <a:rPr lang="zh-CN" altLang="en-US" sz="2400" dirty="0" smtClean="0"/>
              <a:t>功能：读取用户输入/执行运算/输出结果/继续下一循环。</a:t>
            </a:r>
            <a:endParaRPr lang="zh-CN" altLang="en-US" sz="2400" dirty="0" smtClean="0"/>
          </a:p>
          <a:p>
            <a:pPr marL="457200" lvl="1" indent="-457200">
              <a:buFont typeface="Wingdings" panose="05000000000000000000" charset="0"/>
              <a:buChar char="Ø"/>
            </a:pPr>
            <a:r>
              <a:rPr lang="zh-CN" altLang="en-US" sz="2400" dirty="0" smtClean="0"/>
              <a:t>执行方法：输入一行js语句，回车执行一行。</a:t>
            </a:r>
            <a:endParaRPr lang="zh-CN" altLang="en-US" sz="2400" dirty="0" smtClean="0"/>
          </a:p>
          <a:p>
            <a:pPr marL="0" lvl="1" indent="-457200">
              <a:buFont typeface="Wingdings" panose="05000000000000000000" charset="0"/>
              <a:buChar char="Ø"/>
            </a:pPr>
            <a:r>
              <a:rPr lang="zh-CN" altLang="en-US" sz="2400" dirty="0" smtClean="0">
                <a:sym typeface="+mn-ea"/>
              </a:rPr>
              <a:t>小知识点：为啥会输出结果会有undefined？（直接输入age则不会有undefined）</a:t>
            </a:r>
            <a:endParaRPr lang="zh-CN" altLang="en-US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3980" y="4627880"/>
            <a:ext cx="3002280" cy="2011680"/>
          </a:xfrm>
          <a:prstGeom prst="rect">
            <a:avLst/>
          </a:prstGeom>
        </p:spPr>
      </p:pic>
      <p:pic>
        <p:nvPicPr>
          <p:cNvPr id="4" name="图片 -21474825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10443"/>
            <a:ext cx="4560570" cy="1645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3 NodeJ</a:t>
            </a:r>
            <a:r>
              <a:rPr lang="en-US" altLang="zh-CN" dirty="0" err="1" smtClean="0">
                <a:sym typeface="+mn-ea"/>
              </a:rPr>
              <a:t>s</a:t>
            </a:r>
            <a:r>
              <a:rPr lang="zh-CN" altLang="en-US" dirty="0" err="1" smtClean="0">
                <a:sym typeface="+mn-ea"/>
              </a:rPr>
              <a:t>运行方式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5725"/>
          </a:xfrm>
        </p:spPr>
        <p:txBody>
          <a:bodyPr>
            <a:normAutofit/>
          </a:bodyPr>
          <a:lstStyle/>
          <a:p>
            <a:pPr marL="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dirty="0" smtClean="0"/>
              <a:t>3.2 </a:t>
            </a:r>
            <a:r>
              <a:rPr lang="zh-CN" altLang="en-US" dirty="0" smtClean="0">
                <a:sym typeface="+mn-ea"/>
              </a:rPr>
              <a:t>脚本模式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marL="457200" lvl="1" indent="-45720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400" dirty="0" smtClean="0"/>
              <a:t>用于开发，将要执行的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语句编写在一独立的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文件中，一次性提交交给</a:t>
            </a:r>
            <a:r>
              <a:rPr lang="en-US" altLang="zh-CN" sz="2400" dirty="0" smtClean="0"/>
              <a:t>nodeJs</a:t>
            </a:r>
            <a:r>
              <a:rPr lang="zh-CN" altLang="en-US" sz="2400" dirty="0" smtClean="0"/>
              <a:t>处理，此文件可没有后缀。</a:t>
            </a:r>
            <a:endParaRPr lang="zh-CN" altLang="en-US" sz="2400" dirty="0" smtClean="0"/>
          </a:p>
          <a:p>
            <a:pPr marL="457200" lvl="1" indent="-45720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400" dirty="0" smtClean="0"/>
              <a:t>执行脚本文件方式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：在</a:t>
            </a:r>
            <a:r>
              <a:rPr lang="zh-CN" altLang="en-US" sz="2400" dirty="0" smtClean="0"/>
              <a:t>交互模式下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pPr marL="914400" lvl="2" indent="-45720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zh-CN" sz="2000" dirty="0" smtClean="0"/>
              <a:t>node d:\xx\xx.js	或	</a:t>
            </a:r>
            <a:r>
              <a:rPr lang="en-US" altLang="zh-CN" sz="2000" dirty="0" smtClean="0">
                <a:sym typeface="+mn-ea"/>
              </a:rPr>
              <a:t>node d:\xx\xx</a:t>
            </a:r>
            <a:r>
              <a:rPr lang="en-US" altLang="zh-CN" sz="2000" dirty="0" smtClean="0"/>
              <a:t>	</a:t>
            </a:r>
            <a:endParaRPr lang="en-US" altLang="zh-CN" sz="2000" dirty="0" smtClean="0"/>
          </a:p>
          <a:p>
            <a:pPr marL="914400" lvl="2" indent="-45720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zh-CN" sz="2000" dirty="0" smtClean="0"/>
              <a:t>node 拖入文件路径。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0" y="4258310"/>
            <a:ext cx="5600700" cy="1630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000108"/>
            <a:ext cx="8501122" cy="512605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基本知识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理解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的区别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环境搭建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掌握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概念</a:t>
            </a:r>
            <a:endParaRPr lang="zh-CN" altLang="en-US" dirty="0" smtClean="0"/>
          </a:p>
          <a:p>
            <a:pPr marL="514350" indent="-514350">
              <a:buFont typeface="+mj-ea"/>
              <a:buAutoNum type="arabicPeriod"/>
            </a:pPr>
            <a:r>
              <a:rPr lang="zh-CN" altLang="en-US" dirty="0" smtClean="0"/>
              <a:t>能力要求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学会分析一个效果所需要的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可以写简单的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3 NodeJ</a:t>
            </a:r>
            <a:r>
              <a:rPr lang="en-US" altLang="zh-CN" dirty="0" err="1" smtClean="0">
                <a:sym typeface="+mn-ea"/>
              </a:rPr>
              <a:t>s</a:t>
            </a:r>
            <a:r>
              <a:rPr lang="zh-CN" altLang="en-US" dirty="0" err="1" smtClean="0">
                <a:sym typeface="+mn-ea"/>
              </a:rPr>
              <a:t>运行方式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165725"/>
          </a:xfrm>
        </p:spPr>
        <p:txBody>
          <a:bodyPr>
            <a:normAutofit/>
          </a:bodyPr>
          <a:lstStyle/>
          <a:p>
            <a:pPr marL="0" lvl="1" indent="0">
              <a:buFont typeface="Wingdings" panose="05000000000000000000" charset="0"/>
              <a:buNone/>
            </a:pPr>
            <a:r>
              <a:rPr lang="en-US" altLang="zh-CN" dirty="0" smtClean="0">
                <a:sym typeface="+mn-ea"/>
              </a:rPr>
              <a:t>3.2 </a:t>
            </a:r>
            <a:r>
              <a:rPr lang="zh-CN" altLang="en-US" dirty="0" smtClean="0">
                <a:sym typeface="+mn-ea"/>
              </a:rPr>
              <a:t>脚本模式</a:t>
            </a:r>
            <a:r>
              <a:rPr lang="zh-CN" altLang="en-US" dirty="0" smtClean="0">
                <a:sym typeface="+mn-ea"/>
              </a:rPr>
              <a:t>：</a:t>
            </a:r>
            <a:endParaRPr lang="zh-CN" altLang="en-US" dirty="0" smtClean="0"/>
          </a:p>
          <a:p>
            <a:pPr marL="457200" lvl="1" indent="-457200">
              <a:buFont typeface="Wingdings" panose="05000000000000000000" charset="0"/>
              <a:buChar char="Ø"/>
            </a:pPr>
            <a:r>
              <a:rPr lang="zh-CN" altLang="en-US" dirty="0" smtClean="0">
                <a:sym typeface="+mn-ea"/>
              </a:rPr>
              <a:t>执行脚本文件方式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</a:t>
            </a:r>
            <a:endParaRPr lang="en-US" altLang="zh-CN" dirty="0" smtClean="0">
              <a:sym typeface="+mn-ea"/>
            </a:endParaRPr>
          </a:p>
          <a:p>
            <a:pPr marL="457200" lvl="1" indent="-457200">
              <a:buFont typeface="Wingdings" panose="05000000000000000000" charset="0"/>
              <a:buChar char="Ø"/>
            </a:pPr>
            <a:r>
              <a:rPr lang="zh-CN" altLang="en-US" sz="2400" dirty="0" smtClean="0">
                <a:sym typeface="+mn-ea"/>
              </a:rPr>
              <a:t>脚本模式下</a:t>
            </a:r>
            <a:r>
              <a:rPr lang="en-US" altLang="zh-CN" sz="2400" dirty="0" smtClean="0">
                <a:sym typeface="+mn-ea"/>
              </a:rPr>
              <a:t>:</a:t>
            </a:r>
            <a:r>
              <a:rPr lang="zh-CN" altLang="en-US" sz="2400" dirty="0" smtClean="0">
                <a:sym typeface="+mn-ea"/>
              </a:rPr>
              <a:t>使用webstorm打开运行</a:t>
            </a:r>
            <a:r>
              <a:rPr lang="en-US" altLang="zh-CN" sz="2400" dirty="0" smtClean="0">
                <a:sym typeface="+mn-ea"/>
              </a:rPr>
              <a:t>XX</a:t>
            </a:r>
            <a:r>
              <a:rPr lang="zh-CN" altLang="en-US" sz="2400" dirty="0" smtClean="0">
                <a:sym typeface="+mn-ea"/>
              </a:rPr>
              <a:t>.js文件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-21474824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018" y="3631565"/>
            <a:ext cx="4001135" cy="2255520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-2147482490"/>
          <p:cNvPicPr>
            <a:picLocks noChangeAspect="1"/>
          </p:cNvPicPr>
          <p:nvPr/>
        </p:nvPicPr>
        <p:blipFill>
          <a:blip r:embed="rId2"/>
          <a:srcRect b="9169"/>
          <a:stretch>
            <a:fillRect/>
          </a:stretch>
        </p:blipFill>
        <p:spPr>
          <a:xfrm>
            <a:off x="4970145" y="3446145"/>
            <a:ext cx="3645535" cy="2795905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6980" y="2248535"/>
            <a:ext cx="6346190" cy="10001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smtClean="0"/>
              <a:t>  4 </a:t>
            </a:r>
            <a:r>
              <a:rPr lang="zh-CN" altLang="en-US" sz="4400" dirty="0" smtClean="0"/>
              <a:t>终端的</a:t>
            </a:r>
            <a:r>
              <a:rPr lang="zh-CN" altLang="en-US" sz="4400" dirty="0" smtClean="0"/>
              <a:t>基础操作</a:t>
            </a:r>
            <a:endParaRPr lang="zh-CN" alt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浏览器 </a:t>
            </a:r>
            <a:r>
              <a:rPr lang="en-US" altLang="zh-CN" dirty="0" smtClean="0"/>
              <a:t>| </a:t>
            </a:r>
            <a:r>
              <a:rPr lang="zh-CN" altLang="en-US" dirty="0" smtClean="0"/>
              <a:t>内核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IE     | Trident </a:t>
            </a:r>
            <a:endParaRPr lang="en-US" altLang="zh-CN" dirty="0" smtClean="0"/>
          </a:p>
          <a:p>
            <a:r>
              <a:rPr lang="en-US" altLang="zh-CN" dirty="0" err="1" smtClean="0"/>
              <a:t>FireFox</a:t>
            </a:r>
            <a:r>
              <a:rPr lang="en-US" altLang="zh-CN" dirty="0" smtClean="0"/>
              <a:t>| Gecko   </a:t>
            </a:r>
            <a:endParaRPr lang="en-US" altLang="zh-CN" dirty="0" smtClean="0"/>
          </a:p>
          <a:p>
            <a:r>
              <a:rPr lang="en-US" altLang="zh-CN" dirty="0" smtClean="0"/>
              <a:t>Chrome | 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r>
              <a:rPr lang="en-US" altLang="zh-CN" dirty="0" smtClean="0"/>
              <a:t>Safari | 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r>
              <a:rPr lang="en-US" altLang="zh-CN" dirty="0" smtClean="0"/>
              <a:t>Opera  | Presto  </a:t>
            </a:r>
            <a:endParaRPr lang="en-US" altLang="zh-CN" dirty="0" smtClean="0"/>
          </a:p>
          <a:p>
            <a:r>
              <a:rPr lang="en-US" altLang="zh-CN" dirty="0" smtClean="0"/>
              <a:t>Edge   | Chakra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xampp中启动apache 失败：</a:t>
            </a:r>
            <a:r>
              <a:rPr lang="zh-CN" altLang="en-US" dirty="0" smtClean="0"/>
              <a:t>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39055"/>
          </a:xfrm>
        </p:spPr>
        <p:txBody>
          <a:bodyPr>
            <a:normAutofit fontScale="60000"/>
          </a:bodyPr>
          <a:lstStyle/>
          <a:p>
            <a:r>
              <a:rPr lang="zh-CN" altLang="en-US">
                <a:sym typeface="+mn-ea"/>
              </a:rPr>
              <a:t>1：看下netstat中80端口或者你设置的端口</a:t>
            </a:r>
            <a:endParaRPr lang="zh-CN" altLang="en-US"/>
          </a:p>
          <a:p>
            <a:r>
              <a:rPr lang="zh-CN" altLang="en-US">
                <a:sym typeface="+mn-ea"/>
              </a:rPr>
              <a:t>正在被哪个程序占用，去任务管理器关掉该程序。</a:t>
            </a:r>
            <a:endParaRPr lang="zh-CN" altLang="en-US"/>
          </a:p>
          <a:p>
            <a:r>
              <a:rPr lang="zh-CN" altLang="en-US">
                <a:sym typeface="+mn-ea"/>
              </a:rPr>
              <a:t>2，如果是system占用，有可能是IIS或者</a:t>
            </a:r>
            <a:endParaRPr lang="zh-CN" altLang="en-US"/>
          </a:p>
          <a:p>
            <a:r>
              <a:rPr lang="zh-CN" altLang="en-US">
                <a:sym typeface="+mn-ea"/>
              </a:rPr>
              <a:t>微软代理服务占用80端口，关掉他们。</a:t>
            </a:r>
            <a:endParaRPr lang="zh-CN" altLang="en-US"/>
          </a:p>
          <a:p>
            <a:r>
              <a:rPr lang="zh-CN" altLang="en-US">
                <a:sym typeface="+mn-ea"/>
              </a:rPr>
              <a:t>3，如果端口没被占用，依旧启动不了，</a:t>
            </a:r>
            <a:endParaRPr lang="zh-CN" altLang="en-US"/>
          </a:p>
          <a:p>
            <a:r>
              <a:rPr lang="zh-CN" altLang="en-US">
                <a:sym typeface="+mn-ea"/>
              </a:rPr>
              <a:t>说明apache有问题，重新装一遍。</a:t>
            </a:r>
            <a:endParaRPr lang="zh-CN" altLang="en-US"/>
          </a:p>
          <a:p>
            <a:r>
              <a:rPr lang="zh-CN" altLang="en-US">
                <a:sym typeface="+mn-ea"/>
              </a:rPr>
              <a:t>4，卸载xampp，安装wamp(</a:t>
            </a:r>
            <a:endParaRPr lang="zh-CN" altLang="en-US"/>
          </a:p>
          <a:p>
            <a:r>
              <a:rPr lang="zh-CN" altLang="en-US">
                <a:sym typeface="+mn-ea"/>
              </a:rPr>
              <a:t>Apache+Mysql/MariaDB+Perl/PHP/Python)。</a:t>
            </a:r>
            <a:endParaRPr lang="zh-CN" altLang="en-US">
              <a:sym typeface="+mn-ea"/>
            </a:endParaRPr>
          </a:p>
          <a:p>
            <a:r>
              <a:rPr lang="en-US" altLang="zh-CN"/>
              <a:t>80</a:t>
            </a:r>
            <a:r>
              <a:rPr lang="zh-CN" altLang="en-US"/>
              <a:t>端口：</a:t>
            </a:r>
            <a:r>
              <a:rPr lang="en-US" altLang="zh-CN"/>
              <a:t>http 	443</a:t>
            </a:r>
            <a:r>
              <a:rPr lang="zh-CN" altLang="en-US"/>
              <a:t>端口：</a:t>
            </a:r>
            <a:r>
              <a:rPr lang="en-US" altLang="zh-CN"/>
              <a:t>https</a:t>
            </a:r>
            <a:endParaRPr lang="zh-CN" altLang="en-US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sym typeface="+mn-ea"/>
              </a:rPr>
              <a:t>终端交互模式</a:t>
            </a:r>
            <a:endParaRPr lang="zh-CN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lnSpcReduction="10000"/>
          </a:bodyPr>
          <a:lstStyle/>
          <a:p>
            <a:r>
              <a:rPr lang="zh-CN" altLang="en-US" sz="2445" dirty="0" smtClean="0">
                <a:solidFill>
                  <a:schemeClr val="tx1"/>
                </a:solidFill>
                <a:sym typeface="+mn-ea"/>
              </a:rPr>
              <a:t>终端交互模式：</a:t>
            </a:r>
            <a:r>
              <a:rPr lang="zh-CN" altLang="en-US" sz="2445" dirty="0" smtClean="0">
                <a:solidFill>
                  <a:schemeClr val="tx1"/>
                </a:solidFill>
              </a:rPr>
              <a:t>windows下的命令提示符，一个软件，操作方式和界面模拟dos操作系统。</a:t>
            </a:r>
            <a:endParaRPr lang="zh-CN" altLang="en-US" sz="2445" dirty="0" smtClean="0">
              <a:solidFill>
                <a:schemeClr val="tx1"/>
              </a:solidFill>
            </a:endParaRPr>
          </a:p>
          <a:p>
            <a:endParaRPr lang="zh-CN" altLang="en-US" sz="2445" dirty="0" smtClean="0">
              <a:solidFill>
                <a:schemeClr val="tx1"/>
              </a:solidFill>
            </a:endParaRPr>
          </a:p>
          <a:p>
            <a:r>
              <a:rPr lang="zh-CN" altLang="en-US" sz="2445" dirty="0" smtClean="0">
                <a:solidFill>
                  <a:schemeClr val="tx1"/>
                </a:solidFill>
              </a:rPr>
              <a:t>进入</a:t>
            </a:r>
            <a:r>
              <a:rPr lang="zh-CN" altLang="en-US" sz="2445" dirty="0" smtClean="0">
                <a:solidFill>
                  <a:schemeClr val="tx1"/>
                </a:solidFill>
                <a:sym typeface="+mn-ea"/>
              </a:rPr>
              <a:t>终端交互模式与</a:t>
            </a:r>
            <a:r>
              <a:rPr lang="zh-CN" altLang="en-US" sz="2445" dirty="0" smtClean="0">
                <a:solidFill>
                  <a:schemeClr val="tx1"/>
                </a:solidFill>
              </a:rPr>
              <a:t>文件目录</a:t>
            </a:r>
            <a:endParaRPr lang="en-US" altLang="zh-CN" sz="2445" dirty="0" smtClean="0">
              <a:solidFill>
                <a:schemeClr val="tx1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>
                <a:solidFill>
                  <a:schemeClr val="tx1"/>
                </a:solidFill>
              </a:rPr>
              <a:t>使用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window+R</a:t>
            </a:r>
            <a:r>
              <a:rPr lang="zh-CN" altLang="en-US" sz="2400" dirty="0" smtClean="0">
                <a:solidFill>
                  <a:schemeClr val="tx1"/>
                </a:solidFill>
              </a:rPr>
              <a:t>打开运行窗口或者运行输入</a:t>
            </a:r>
            <a:r>
              <a:rPr lang="en-US" altLang="zh-CN" sz="2400" dirty="0" smtClean="0">
                <a:solidFill>
                  <a:schemeClr val="tx1"/>
                </a:solidFill>
              </a:rPr>
              <a:t>cmd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>
                <a:solidFill>
                  <a:schemeClr val="tx1"/>
                </a:solidFill>
              </a:rPr>
              <a:t>进入对应的盘符</a:t>
            </a:r>
            <a:r>
              <a:rPr lang="en-US" altLang="zh-CN" sz="2400" dirty="0" smtClean="0">
                <a:solidFill>
                  <a:schemeClr val="tx1"/>
                </a:solidFill>
              </a:rPr>
              <a:t>:    e: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>
                <a:solidFill>
                  <a:schemeClr val="tx1"/>
                </a:solidFill>
              </a:rPr>
              <a:t>进入对应文件</a:t>
            </a:r>
            <a:r>
              <a:rPr lang="en-US" altLang="zh-CN" sz="2400" dirty="0" smtClean="0">
                <a:solidFill>
                  <a:schemeClr val="tx1"/>
                </a:solidFill>
              </a:rPr>
              <a:t>/</a:t>
            </a:r>
            <a:r>
              <a:rPr lang="zh-CN" altLang="en-US" sz="2400" dirty="0" smtClean="0">
                <a:solidFill>
                  <a:schemeClr val="tx1"/>
                </a:solidFill>
              </a:rPr>
              <a:t>目录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marL="457200" lvl="1" indent="0">
              <a:buFont typeface="+mj-ea"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	cd D:\Program Files (x86)\Tencent\QQ\Bin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lvl="1" indent="0">
              <a:buFont typeface="+mj-ea"/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④ </a:t>
            </a:r>
            <a:r>
              <a:rPr lang="zh-CN" altLang="en-US" sz="2400" dirty="0" smtClean="0">
                <a:solidFill>
                  <a:schemeClr val="tx1"/>
                </a:solidFill>
              </a:rPr>
              <a:t>查看目录下所有文件 </a:t>
            </a:r>
            <a:r>
              <a:rPr lang="en-US" altLang="zh-CN" sz="2400" dirty="0" smtClean="0">
                <a:solidFill>
                  <a:schemeClr val="tx1"/>
                </a:solidFill>
              </a:rPr>
              <a:t>dir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sym typeface="+mn-ea"/>
              </a:rPr>
              <a:t>终端交互模式的常规操作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206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dir</a:t>
            </a:r>
            <a:r>
              <a:rPr lang="zh-CN" altLang="en-US" sz="2800" dirty="0" smtClean="0"/>
              <a:t>的使用：查看当前所在目录的文件和文件夹。</a:t>
            </a:r>
            <a:endParaRPr lang="zh-CN" altLang="en-US" sz="2800" dirty="0" smtClean="0"/>
          </a:p>
          <a:p>
            <a:pPr marL="0" indent="0">
              <a:buNone/>
            </a:pPr>
            <a:endParaRPr lang="zh-CN" altLang="en-US" sz="2400" dirty="0" smtClean="0"/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 smtClean="0"/>
              <a:t>dir </a:t>
            </a:r>
            <a:r>
              <a:rPr lang="zh-CN" altLang="en-US" sz="2400" dirty="0" smtClean="0"/>
              <a:t>无参数：</a:t>
            </a:r>
            <a:r>
              <a:rPr lang="zh-CN" altLang="en-US" sz="2400" dirty="0" smtClean="0">
                <a:sym typeface="+mn-ea"/>
              </a:rPr>
              <a:t>查看当前所在目录所有的文件和文件夹</a:t>
            </a:r>
            <a:endParaRPr lang="zh-CN" altLang="en-US" sz="2400" dirty="0" smtClean="0"/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b="1" dirty="0" smtClean="0">
                <a:solidFill>
                  <a:srgbClr val="FF0000"/>
                </a:solidFill>
              </a:rPr>
              <a:t>dir /s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：列出当前目录及其所有子目录文件个数。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b="1" dirty="0" smtClean="0">
                <a:solidFill>
                  <a:srgbClr val="FF0000"/>
                </a:solidFill>
              </a:rPr>
              <a:t>dir /a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：查看包括隐含文件的所有文件。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 smtClean="0"/>
              <a:t>dir /w</a:t>
            </a:r>
            <a:r>
              <a:rPr lang="zh-CN" altLang="en-US" sz="2400" dirty="0" smtClean="0"/>
              <a:t>：以紧凑方式（一行显示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个文件）显示文件和文件夹。</a:t>
            </a:r>
            <a:endParaRPr lang="zh-CN" altLang="en-US" sz="2400" dirty="0" smtClean="0"/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 smtClean="0"/>
              <a:t>dir /p</a:t>
            </a:r>
            <a:r>
              <a:rPr lang="zh-CN" altLang="en-US" sz="2400" dirty="0" smtClean="0"/>
              <a:t>：以分页方式（显示一页之后会自动暂停）显示。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sym typeface="+mn-ea"/>
              </a:rPr>
              <a:t>环境变量</a:t>
            </a:r>
            <a:endParaRPr lang="zh-CN" altLang="en-US" b="1" dirty="0" smtClean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lnSpcReduction="20000"/>
          </a:bodyPr>
          <a:lstStyle/>
          <a:p>
            <a:r>
              <a:rPr lang="zh-CN" altLang="en-US" sz="2400" dirty="0" smtClean="0">
                <a:sym typeface="+mn-ea"/>
              </a:rPr>
              <a:t>环境变量：</a:t>
            </a:r>
            <a:r>
              <a:rPr lang="en-US" altLang="zh-CN" sz="2400" dirty="0" smtClean="0">
                <a:sym typeface="+mn-ea"/>
              </a:rPr>
              <a:t>一般是指在操作系统中</a:t>
            </a:r>
            <a:r>
              <a:rPr lang="en-US" altLang="zh-CN" sz="2400" dirty="0" smtClean="0">
                <a:solidFill>
                  <a:schemeClr val="tx1"/>
                </a:solidFill>
              </a:rPr>
              <a:t>用来</a:t>
            </a:r>
            <a:r>
              <a:rPr lang="en-US" altLang="zh-CN" sz="2400" u="sng" dirty="0" smtClean="0">
                <a:solidFill>
                  <a:schemeClr val="tx1"/>
                </a:solidFill>
              </a:rPr>
              <a:t>指定</a:t>
            </a:r>
            <a:r>
              <a:rPr lang="en-US" altLang="zh-CN" sz="2400" u="sng" dirty="0" smtClean="0">
                <a:solidFill>
                  <a:schemeClr val="tx1"/>
                </a:solidFill>
              </a:rPr>
              <a:t>可执行文件</a:t>
            </a:r>
            <a:r>
              <a:rPr lang="en-US" altLang="zh-CN" sz="2400" dirty="0" smtClean="0">
                <a:solidFill>
                  <a:schemeClr val="tx1"/>
                </a:solidFill>
              </a:rPr>
              <a:t>的绝对路径；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可执行文件：</a:t>
            </a:r>
            <a:r>
              <a:rPr lang="zh-CN" altLang="en-US" sz="2400" dirty="0" smtClean="0">
                <a:solidFill>
                  <a:schemeClr val="tx1"/>
                </a:solidFill>
              </a:rPr>
              <a:t>程序</a:t>
            </a:r>
            <a:r>
              <a:rPr lang="en-US" altLang="zh-CN" sz="2400" dirty="0" smtClean="0">
                <a:solidFill>
                  <a:schemeClr val="tx1"/>
                </a:solidFill>
              </a:rPr>
              <a:t>/</a:t>
            </a:r>
            <a:r>
              <a:rPr lang="en-US" altLang="zh-CN" sz="2400" dirty="0" smtClean="0">
                <a:sym typeface="+mn-ea"/>
              </a:rPr>
              <a:t>.exe文件(桌面上快捷方式</a:t>
            </a:r>
            <a:r>
              <a:rPr lang="zh-CN" altLang="en-US" sz="2400" dirty="0" smtClean="0">
                <a:sym typeface="+mn-ea"/>
              </a:rPr>
              <a:t>；安装程序的</a:t>
            </a:r>
            <a:r>
              <a:rPr lang="en-US" altLang="zh-CN" sz="2400" dirty="0" smtClean="0">
                <a:sym typeface="+mn-ea"/>
              </a:rPr>
              <a:t>bin</a:t>
            </a:r>
            <a:r>
              <a:rPr lang="zh-CN" altLang="en-US" sz="2400" dirty="0" smtClean="0">
                <a:sym typeface="+mn-ea"/>
              </a:rPr>
              <a:t>目录下</a:t>
            </a:r>
            <a:r>
              <a:rPr lang="en-US" altLang="zh-CN" sz="2400" dirty="0" smtClean="0">
                <a:sym typeface="+mn-ea"/>
              </a:rPr>
              <a:t>)</a:t>
            </a:r>
            <a:r>
              <a:rPr lang="en-US" altLang="zh-CN" sz="2400" dirty="0" smtClean="0">
                <a:solidFill>
                  <a:schemeClr val="tx1"/>
                </a:solidFill>
              </a:rPr>
              <a:t>；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u="sng" dirty="0" smtClean="0">
                <a:solidFill>
                  <a:schemeClr val="tx1"/>
                </a:solidFill>
              </a:rPr>
              <a:t>错误</a:t>
            </a:r>
            <a:r>
              <a:rPr lang="zh-CN" altLang="en-US" sz="2400" u="sng" dirty="0" smtClean="0">
                <a:solidFill>
                  <a:schemeClr val="tx1"/>
                </a:solidFill>
              </a:rPr>
              <a:t>举例：</a:t>
            </a:r>
            <a:r>
              <a:rPr lang="zh-CN" altLang="en-US" sz="2400" dirty="0" smtClean="0">
                <a:solidFill>
                  <a:schemeClr val="tx1"/>
                </a:solidFill>
              </a:rPr>
              <a:t>安装好QQ，除了用桌面快捷方式打开它，还可用Windows的</a:t>
            </a:r>
            <a:r>
              <a:rPr lang="en-US" altLang="zh-CN" sz="2400" dirty="0" smtClean="0">
                <a:sym typeface="+mn-ea"/>
              </a:rPr>
              <a:t>dos</a:t>
            </a:r>
            <a:r>
              <a:rPr lang="zh-CN" altLang="en-US" sz="2400" dirty="0" smtClean="0">
                <a:solidFill>
                  <a:schemeClr val="tx1"/>
                </a:solidFill>
              </a:rPr>
              <a:t>打开，进入</a:t>
            </a:r>
            <a:r>
              <a:rPr lang="en-US" altLang="zh-CN" sz="2400" dirty="0" smtClean="0">
                <a:sym typeface="+mn-ea"/>
              </a:rPr>
              <a:t>dos</a:t>
            </a:r>
            <a:r>
              <a:rPr lang="zh-CN" altLang="en-US" sz="2400" dirty="0" smtClean="0">
                <a:solidFill>
                  <a:schemeClr val="tx1"/>
                </a:solidFill>
              </a:rPr>
              <a:t>界面后，直接输入QQ回车发现：出错了。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6755" y="4632960"/>
            <a:ext cx="5041900" cy="1325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0" y="4801235"/>
            <a:ext cx="845820" cy="86868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sym typeface="+mn-ea"/>
              </a:rPr>
              <a:t>环境变量</a:t>
            </a:r>
            <a:endParaRPr lang="zh-CN" altLang="en-US" b="1" dirty="0" smtClean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pPr marL="400050" lvl="1" indent="0">
              <a:buFont typeface="+mj-ea"/>
              <a:buNone/>
            </a:pPr>
            <a:r>
              <a:rPr lang="zh-CN" altLang="en-US" sz="2200" u="sng" dirty="0" smtClean="0"/>
              <a:t>正确举例：</a:t>
            </a:r>
            <a:endParaRPr lang="zh-CN" altLang="en-US" sz="2200" u="sng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200" dirty="0" smtClean="0"/>
              <a:t>进入</a:t>
            </a:r>
            <a:r>
              <a:rPr lang="en-US" altLang="zh-CN" sz="2200" dirty="0" smtClean="0">
                <a:sym typeface="+mn-ea"/>
              </a:rPr>
              <a:t>dos</a:t>
            </a:r>
            <a:r>
              <a:rPr lang="zh-CN" altLang="en-US" sz="2200" dirty="0" smtClean="0">
                <a:sym typeface="+mn-ea"/>
              </a:rPr>
              <a:t>界面</a:t>
            </a:r>
            <a:r>
              <a:rPr lang="zh-CN" altLang="en-US" sz="2200" dirty="0" smtClean="0"/>
              <a:t>，直接运行对应</a:t>
            </a:r>
            <a:r>
              <a:rPr lang="en-US" altLang="zh-CN" sz="2200" dirty="0" smtClean="0"/>
              <a:t>path</a:t>
            </a:r>
            <a:r>
              <a:rPr lang="zh-CN" altLang="en-US" sz="2200" dirty="0" smtClean="0"/>
              <a:t>下的文件：</a:t>
            </a:r>
            <a:endParaRPr lang="zh-CN" altLang="en-US" sz="2200" dirty="0" smtClean="0"/>
          </a:p>
          <a:p>
            <a:pPr marL="400050" lvl="1" indent="0">
              <a:buFont typeface="+mj-ea"/>
              <a:buNone/>
            </a:pPr>
            <a:r>
              <a:rPr lang="en-US" altLang="zh-CN" sz="2200" dirty="0" smtClean="0"/>
              <a:t>	</a:t>
            </a:r>
            <a:r>
              <a:rPr lang="zh-CN" altLang="en-US" sz="2200" dirty="0" smtClean="0"/>
              <a:t>输入：</a:t>
            </a:r>
            <a:r>
              <a:rPr lang="zh-CN" sz="2200" dirty="0" smtClean="0">
                <a:sym typeface="+mn-ea"/>
              </a:rPr>
              <a:t>D:\Program Files (x86)\Tencent\QQ\Bin</a:t>
            </a:r>
            <a:r>
              <a:rPr lang="en-US" altLang="zh-CN" sz="2200" dirty="0" smtClean="0">
                <a:sym typeface="+mn-ea"/>
              </a:rPr>
              <a:t>\QQ.exe</a:t>
            </a:r>
            <a:endParaRPr lang="zh-CN" altLang="en-US" sz="2200" dirty="0" smtClean="0"/>
          </a:p>
          <a:p>
            <a:pPr marL="400050" lvl="1" indent="0">
              <a:buFont typeface="+mj-ea"/>
              <a:buNone/>
            </a:pPr>
            <a:r>
              <a:rPr lang="zh-CN" sz="2200" dirty="0" smtClean="0">
                <a:sym typeface="+mn-ea"/>
              </a:rPr>
              <a:t>② 但</a:t>
            </a:r>
            <a:r>
              <a:rPr sz="2200" dirty="0" smtClean="0">
                <a:sym typeface="+mn-ea"/>
              </a:rPr>
              <a:t>关掉</a:t>
            </a:r>
            <a:r>
              <a:rPr lang="en-US" sz="2200" dirty="0" smtClean="0">
                <a:sym typeface="+mn-ea"/>
              </a:rPr>
              <a:t>d</a:t>
            </a:r>
            <a:r>
              <a:rPr sz="2200" dirty="0" smtClean="0">
                <a:sym typeface="+mn-ea"/>
              </a:rPr>
              <a:t>os后重新进入，必须每次进入QQ.exe文件所在</a:t>
            </a:r>
            <a:r>
              <a:rPr lang="zh-CN" sz="2200" dirty="0" smtClean="0">
                <a:sym typeface="+mn-ea"/>
              </a:rPr>
              <a:t>目录</a:t>
            </a:r>
            <a:r>
              <a:rPr sz="2200" dirty="0" smtClean="0">
                <a:sym typeface="+mn-ea"/>
              </a:rPr>
              <a:t>绝对路径；</a:t>
            </a:r>
            <a:r>
              <a:rPr lang="zh-CN" sz="2200" dirty="0" smtClean="0">
                <a:sym typeface="+mn-ea"/>
              </a:rPr>
              <a:t>麻烦。</a:t>
            </a:r>
            <a:endParaRPr sz="2200" dirty="0" smtClean="0">
              <a:solidFill>
                <a:schemeClr val="tx1"/>
              </a:solidFill>
            </a:endParaRPr>
          </a:p>
          <a:p>
            <a:pPr marL="914400" lvl="1" indent="-514350">
              <a:buFont typeface="+mj-ea"/>
              <a:buAutoNum type="circleNumDbPlain"/>
            </a:pPr>
            <a:endParaRPr lang="en-US" altLang="zh-CN" sz="22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4210" y="3181985"/>
            <a:ext cx="4785995" cy="32924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sym typeface="+mn-ea"/>
              </a:rPr>
              <a:t>环境变量</a:t>
            </a:r>
            <a:endParaRPr lang="zh-CN" altLang="en-US" b="1" dirty="0" smtClean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pPr marL="400050" lvl="1" indent="0">
              <a:buFont typeface="+mj-ea"/>
              <a:buNone/>
            </a:pPr>
            <a:r>
              <a:rPr lang="zh-CN" altLang="en-US" sz="2200" u="sng" dirty="0" smtClean="0"/>
              <a:t>终极举例：</a:t>
            </a:r>
            <a:r>
              <a:rPr sz="2200" dirty="0" smtClean="0">
                <a:solidFill>
                  <a:srgbClr val="FF0000"/>
                </a:solidFill>
                <a:sym typeface="+mn-ea"/>
              </a:rPr>
              <a:t>一劳永逸的方法</a:t>
            </a:r>
            <a:r>
              <a:rPr lang="en-US" sz="2200" dirty="0" smtClean="0">
                <a:solidFill>
                  <a:srgbClr val="FF0000"/>
                </a:solidFill>
                <a:sym typeface="+mn-ea"/>
              </a:rPr>
              <a:t>--&gt;</a:t>
            </a:r>
            <a:endParaRPr lang="zh-CN" altLang="en-US" sz="2200" u="sng" dirty="0" smtClean="0"/>
          </a:p>
          <a:p>
            <a:pPr marL="914400" lvl="1" indent="-514350">
              <a:buFont typeface="+mj-ea"/>
              <a:buAutoNum type="circleNumDbPlain"/>
            </a:pPr>
            <a:r>
              <a:rPr sz="2200" dirty="0" smtClean="0">
                <a:sym typeface="+mn-ea"/>
              </a:rPr>
              <a:t>将QQ.exe文件路径放在Path环境变量里，以后</a:t>
            </a:r>
            <a:r>
              <a:rPr lang="en-US" sz="2200" dirty="0" smtClean="0">
                <a:sym typeface="+mn-ea"/>
              </a:rPr>
              <a:t>dos</a:t>
            </a:r>
            <a:r>
              <a:rPr sz="2200" dirty="0" smtClean="0">
                <a:sym typeface="+mn-ea"/>
              </a:rPr>
              <a:t>打开QQ就不用每次进入该路径了</a:t>
            </a:r>
            <a:r>
              <a:rPr lang="zh-CN" sz="2200" dirty="0" smtClean="0">
                <a:sym typeface="+mn-ea"/>
              </a:rPr>
              <a:t>。</a:t>
            </a:r>
            <a:endParaRPr lang="zh-CN" sz="2200" dirty="0" smtClean="0">
              <a:solidFill>
                <a:schemeClr val="tx1"/>
              </a:solidFill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sz="2200" dirty="0" smtClean="0">
                <a:sym typeface="+mn-ea"/>
              </a:rPr>
              <a:t>配置环境变量：</a:t>
            </a:r>
            <a:r>
              <a:rPr lang="zh-CN" sz="2200" dirty="0" smtClean="0">
                <a:sym typeface="+mn-ea"/>
              </a:rPr>
              <a:t>D:\Program Files (x86)\Tencent\QQ\Bin</a:t>
            </a:r>
            <a:endParaRPr lang="zh-CN" sz="2200" dirty="0" smtClean="0">
              <a:solidFill>
                <a:schemeClr val="tx1"/>
              </a:solidFill>
            </a:endParaRPr>
          </a:p>
          <a:p>
            <a:pPr marL="914400" lvl="1" indent="-514350">
              <a:buFont typeface="+mj-ea"/>
              <a:buAutoNum type="circleNumDbPlain"/>
            </a:pPr>
            <a:endParaRPr lang="en-US" altLang="zh-CN" sz="2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r="39444" b="38348"/>
          <a:stretch>
            <a:fillRect/>
          </a:stretch>
        </p:blipFill>
        <p:spPr>
          <a:xfrm>
            <a:off x="5554980" y="3683635"/>
            <a:ext cx="2985135" cy="1990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3683635"/>
            <a:ext cx="4652645" cy="20300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dos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54930"/>
          </a:xfrm>
        </p:spPr>
        <p:txBody>
          <a:bodyPr>
            <a:normAutofit fontScale="9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altLang="zh-CN" sz="2400" dirty="0" err="1" smtClean="0">
                <a:solidFill>
                  <a:srgbClr val="FF0000"/>
                </a:solidFill>
                <a:sym typeface="+mn-ea"/>
              </a:rPr>
              <a:t>cls 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清除屏幕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md </a:t>
            </a:r>
            <a:r>
              <a:rPr lang="zh-CN" altLang="en-US" sz="2400" dirty="0" smtClean="0">
                <a:solidFill>
                  <a:srgbClr val="FF0000"/>
                </a:solidFill>
              </a:rPr>
              <a:t>目录名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>
                <a:solidFill>
                  <a:srgbClr val="FF0000"/>
                </a:solidFill>
              </a:rPr>
              <a:t>新建</a:t>
            </a:r>
            <a:r>
              <a:rPr lang="zh-CN" altLang="en-US" sz="2400" dirty="0" smtClean="0"/>
              <a:t>指定文件夹</a:t>
            </a:r>
            <a:r>
              <a:rPr lang="en-US" altLang="zh-CN" sz="2400" dirty="0" smtClean="0"/>
              <a:t>(dos</a:t>
            </a:r>
            <a:r>
              <a:rPr lang="zh-CN" altLang="en-US" sz="2400" dirty="0" smtClean="0"/>
              <a:t>习惯叫目录</a:t>
            </a:r>
            <a:r>
              <a:rPr lang="en-US" altLang="zh-CN" sz="2400" dirty="0" smtClean="0"/>
              <a:t>,win</a:t>
            </a:r>
            <a:r>
              <a:rPr lang="zh-CN" altLang="en-US" sz="2400" dirty="0" smtClean="0"/>
              <a:t>叫文件夹</a:t>
            </a:r>
            <a:r>
              <a:rPr lang="en-US" altLang="zh-CN" sz="2400" dirty="0" smtClean="0"/>
              <a:t>)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zh-CN" sz="2400" dirty="0" smtClean="0">
                <a:solidFill>
                  <a:srgbClr val="FF0000"/>
                </a:solidFill>
              </a:rPr>
              <a:t>rd </a:t>
            </a:r>
            <a:r>
              <a:rPr lang="zh-CN" altLang="en-US" sz="2400" dirty="0" smtClean="0">
                <a:solidFill>
                  <a:srgbClr val="FF0000"/>
                </a:solidFill>
              </a:rPr>
              <a:t>目录名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FF0000"/>
                </a:solidFill>
              </a:rPr>
              <a:t>删除</a:t>
            </a:r>
            <a:r>
              <a:rPr lang="zh-CN" altLang="en-US" sz="2400" dirty="0" smtClean="0">
                <a:sym typeface="+mn-ea"/>
              </a:rPr>
              <a:t>指定文件夹</a:t>
            </a:r>
            <a:endParaRPr lang="zh-CN" altLang="en-US" sz="2400" dirty="0" smtClean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copy 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路径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\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文件名  路径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\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文件名</a:t>
            </a:r>
            <a:endParaRPr lang="zh-CN" altLang="en-US" sz="2400" dirty="0" smtClean="0">
              <a:solidFill>
                <a:srgbClr val="FF0000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  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zh-CN" altLang="en-US" sz="2400" dirty="0" smtClean="0">
                <a:sym typeface="+mn-ea"/>
              </a:rPr>
              <a:t>把一个文件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拷贝</a:t>
            </a:r>
            <a:r>
              <a:rPr lang="zh-CN" altLang="en-US" sz="2400" dirty="0" smtClean="0">
                <a:sym typeface="+mn-ea"/>
              </a:rPr>
              <a:t>到另一个路径下</a:t>
            </a:r>
            <a:endParaRPr lang="zh-CN" altLang="en-US" sz="2400" dirty="0" smtClean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如：</a:t>
            </a:r>
            <a:r>
              <a:rPr sz="2400" dirty="0" smtClean="0">
                <a:sym typeface="+mn-ea"/>
              </a:rPr>
              <a:t>E:\&gt; 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copy e:\0421\2.txt  d:\0422</a:t>
            </a:r>
            <a:endParaRPr lang="zh-CN" altLang="en-US" sz="2400" dirty="0" smtClean="0">
              <a:solidFill>
                <a:srgbClr val="FF0000"/>
              </a:solidFill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move 路径\文件名 路径\文件名 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0" algn="l">
              <a:buClrTx/>
              <a:buSzTx/>
              <a:buFont typeface="Wingdings" panose="05000000000000000000" charset="0"/>
              <a:buNone/>
            </a:pPr>
            <a:r>
              <a:rPr lang="zh-CN" altLang="en-US" sz="2400" dirty="0" smtClean="0"/>
              <a:t>  ：把一个文件移动到另一个地方。</a:t>
            </a:r>
            <a:endParaRPr lang="zh-CN" altLang="en-US" sz="2400" dirty="0" smtClean="0"/>
          </a:p>
          <a:p>
            <a:pPr marL="0" algn="l">
              <a:buClrTx/>
              <a:buSzTx/>
              <a:buFont typeface="Wingdings" panose="05000000000000000000" charset="0"/>
              <a:buNone/>
            </a:pPr>
            <a:r>
              <a:rPr lang="zh-CN" altLang="en-US" sz="2400" dirty="0" smtClean="0"/>
              <a:t>  如：</a:t>
            </a:r>
            <a:r>
              <a:rPr sz="2400" dirty="0" smtClean="0">
                <a:sym typeface="+mn-ea"/>
              </a:rPr>
              <a:t>E:\&gt; move e:\0421 e:\haha</a:t>
            </a:r>
            <a:endParaRPr sz="24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rmAutofit lnSpcReduction="20000"/>
          </a:bodyPr>
          <a:lstStyle/>
          <a:p>
            <a:pPr marL="514350" indent="-51435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相关项目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搭建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开发软件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在终端运行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及文件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本课难点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下载安装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运行软件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环境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dos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54930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del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文件名 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删除</a:t>
            </a:r>
            <a:r>
              <a:rPr lang="zh-CN" altLang="en-US" sz="2400" dirty="0" smtClean="0">
                <a:sym typeface="+mn-ea"/>
              </a:rPr>
              <a:t>一个文件，</a:t>
            </a:r>
            <a:r>
              <a:rPr lang="en-US" altLang="zh-CN" sz="2400" dirty="0" smtClean="0">
                <a:sym typeface="+mn-ea"/>
              </a:rPr>
              <a:t>del</a:t>
            </a:r>
            <a:r>
              <a:rPr lang="zh-CN" altLang="en-US" sz="2400" dirty="0" smtClean="0">
                <a:sym typeface="+mn-ea"/>
              </a:rPr>
              <a:t>不能删除文件夹。</a:t>
            </a:r>
            <a:endParaRPr lang="zh-CN" altLang="en-US" sz="2400" dirty="0" smtClean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del *.*</a:t>
            </a:r>
            <a:r>
              <a:rPr lang="en-US" altLang="zh-CN" sz="2400" dirty="0" smtClean="0">
                <a:sym typeface="+mn-ea"/>
              </a:rPr>
              <a:t> 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删除</a:t>
            </a:r>
            <a:r>
              <a:rPr lang="zh-CN" altLang="en-US" sz="2400" dirty="0" smtClean="0">
                <a:sym typeface="+mn-ea"/>
              </a:rPr>
              <a:t>当前文件夹下所有文件</a:t>
            </a:r>
            <a:r>
              <a:rPr lang="zh-CN" sz="2400" dirty="0" smtClean="0">
                <a:sym typeface="+mn-ea"/>
              </a:rPr>
              <a:t>。</a:t>
            </a:r>
            <a:endParaRPr lang="zh-CN" sz="2400" dirty="0" smtClean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sz="2400" dirty="0" smtClean="0">
                <a:solidFill>
                  <a:srgbClr val="FF0000"/>
                </a:solidFill>
                <a:sym typeface="+mn-ea"/>
              </a:rPr>
              <a:t>type 文本文件名 </a:t>
            </a:r>
            <a:r>
              <a:rPr lang="zh-CN" sz="2400" dirty="0" smtClean="0">
                <a:sym typeface="+mn-ea"/>
              </a:rPr>
              <a:t>：显示出文本文件的内容。</a:t>
            </a:r>
            <a:endParaRPr lang="zh-CN" sz="2400" dirty="0" smtClean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sz="2400" dirty="0" smtClean="0">
                <a:solidFill>
                  <a:srgbClr val="FF0000"/>
                </a:solidFill>
                <a:sym typeface="+mn-ea"/>
              </a:rPr>
              <a:t>more</a:t>
            </a:r>
            <a:r>
              <a:rPr lang="zh-CN" sz="2400" dirty="0" smtClean="0">
                <a:solidFill>
                  <a:srgbClr val="FF0000"/>
                </a:solidFill>
                <a:sym typeface="+mn-ea"/>
              </a:rPr>
              <a:t> 文本文件名 </a:t>
            </a:r>
            <a:r>
              <a:rPr lang="zh-CN" sz="2400" dirty="0" smtClean="0">
                <a:sym typeface="+mn-ea"/>
              </a:rPr>
              <a:t>：</a:t>
            </a:r>
            <a:r>
              <a:rPr lang="zh-CN" sz="2400" dirty="0" smtClean="0">
                <a:sym typeface="+mn-ea"/>
              </a:rPr>
              <a:t>分屏查看文件内容</a:t>
            </a:r>
            <a:endParaRPr lang="zh-CN" sz="2400" dirty="0" smtClean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sz="2400" dirty="0" smtClean="0">
                <a:solidFill>
                  <a:srgbClr val="FF0000"/>
                </a:solidFill>
                <a:sym typeface="+mn-ea"/>
              </a:rPr>
              <a:t>ren 旧文件名 新文件名 </a:t>
            </a:r>
            <a:r>
              <a:rPr lang="zh-CN" sz="2400" dirty="0" smtClean="0">
                <a:sym typeface="+mn-ea"/>
              </a:rPr>
              <a:t>：文件</a:t>
            </a:r>
            <a:r>
              <a:rPr lang="zh-CN" sz="2400" dirty="0" smtClean="0">
                <a:solidFill>
                  <a:srgbClr val="FF0000"/>
                </a:solidFill>
                <a:sym typeface="+mn-ea"/>
              </a:rPr>
              <a:t>重命名</a:t>
            </a:r>
            <a:r>
              <a:rPr lang="zh-CN" sz="2400" dirty="0" smtClean="0">
                <a:sym typeface="+mn-ea"/>
              </a:rPr>
              <a:t>。</a:t>
            </a:r>
            <a:endParaRPr lang="zh-CN" sz="2400" dirty="0" smtClean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zh-CN" sz="24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5000" lnSpcReduction="10000"/>
          </a:bodyPr>
          <a:lstStyle/>
          <a:p>
            <a:pPr marL="0" indent="0">
              <a:buNone/>
            </a:pPr>
            <a:r>
              <a:rPr lang="en-US" altLang="zh-CN" sz="4300" dirty="0" smtClean="0">
                <a:solidFill>
                  <a:schemeClr val="tx1"/>
                </a:solidFill>
              </a:rPr>
              <a:t>1 ping </a:t>
            </a:r>
            <a:r>
              <a:rPr lang="zh-CN" altLang="en-US" sz="4300" dirty="0" smtClean="0">
                <a:solidFill>
                  <a:schemeClr val="tx1"/>
                </a:solidFill>
                <a:sym typeface="+mn-ea"/>
              </a:rPr>
              <a:t>主机</a:t>
            </a:r>
            <a:r>
              <a:rPr lang="en-US" altLang="zh-CN" sz="4300" dirty="0" err="1" smtClean="0">
                <a:solidFill>
                  <a:schemeClr val="tx1"/>
                </a:solidFill>
                <a:sym typeface="+mn-ea"/>
              </a:rPr>
              <a:t>ip</a:t>
            </a:r>
            <a:r>
              <a:rPr lang="zh-CN" altLang="en-US" sz="4300" dirty="0" smtClean="0">
                <a:solidFill>
                  <a:schemeClr val="tx1"/>
                </a:solidFill>
                <a:sym typeface="+mn-ea"/>
              </a:rPr>
              <a:t>或</a:t>
            </a:r>
            <a:r>
              <a:rPr lang="zh-CN" altLang="en-US" sz="4300" dirty="0" smtClean="0">
                <a:sym typeface="+mn-ea"/>
              </a:rPr>
              <a:t>主机</a:t>
            </a:r>
            <a:r>
              <a:rPr lang="zh-CN" altLang="en-US" sz="4300" dirty="0" smtClean="0">
                <a:solidFill>
                  <a:schemeClr val="tx1"/>
                </a:solidFill>
                <a:sym typeface="+mn-ea"/>
              </a:rPr>
              <a:t>名：</a:t>
            </a:r>
            <a:endParaRPr lang="zh-CN" altLang="en-US" sz="43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3385" dirty="0" smtClean="0"/>
              <a:t>向目标主机发送</a:t>
            </a:r>
            <a:r>
              <a:rPr lang="en-US" altLang="zh-CN" sz="3385" dirty="0" smtClean="0"/>
              <a:t>4</a:t>
            </a:r>
            <a:r>
              <a:rPr lang="zh-CN" altLang="en-US" sz="3385" dirty="0" smtClean="0"/>
              <a:t>个</a:t>
            </a:r>
            <a:r>
              <a:rPr lang="en-US" altLang="zh-CN" sz="3385" dirty="0" err="1" smtClean="0"/>
              <a:t>32字节的</a:t>
            </a:r>
            <a:r>
              <a:rPr lang="zh-CN" altLang="en-US" sz="3385" dirty="0" smtClean="0"/>
              <a:t>数据包，测试对方主机是否收到并响应，一般常用于做普通网络是否通畅的测试。但是</a:t>
            </a:r>
            <a:r>
              <a:rPr lang="en-US" altLang="zh-CN" sz="3385" dirty="0" smtClean="0"/>
              <a:t>ping</a:t>
            </a:r>
            <a:r>
              <a:rPr lang="zh-CN" altLang="en-US" sz="3385" dirty="0" smtClean="0"/>
              <a:t>不同不代表网络不通，有可能是目标主机装有防火墙并且阻止了</a:t>
            </a:r>
            <a:r>
              <a:rPr lang="en-US" altLang="zh-CN" sz="3385" dirty="0" err="1" smtClean="0"/>
              <a:t>icmp</a:t>
            </a:r>
            <a:r>
              <a:rPr lang="zh-CN" altLang="en-US" sz="3385" dirty="0" smtClean="0"/>
              <a:t>响应。</a:t>
            </a:r>
            <a:endParaRPr lang="zh-CN" altLang="en-US" sz="3385" dirty="0" smtClean="0"/>
          </a:p>
          <a:p>
            <a:pPr lvl="1"/>
            <a:r>
              <a:rPr lang="en-US" altLang="zh-CN" sz="3385" dirty="0" smtClean="0"/>
              <a:t>ping -t </a:t>
            </a:r>
            <a:r>
              <a:rPr lang="zh-CN" altLang="en-US" sz="3385" dirty="0" smtClean="0"/>
              <a:t>：不停的发送数据包。当然都很小，不能称作攻击。有些人自己写了一些类似于</a:t>
            </a:r>
            <a:r>
              <a:rPr lang="en-US" altLang="zh-CN" sz="3385" dirty="0" smtClean="0"/>
              <a:t>ping</a:t>
            </a:r>
            <a:r>
              <a:rPr lang="zh-CN" altLang="en-US" sz="3385" dirty="0" smtClean="0"/>
              <a:t>命令的程序，不停的发送很大的数据包，以阻塞目标主机的网络连接。</a:t>
            </a:r>
            <a:endParaRPr lang="zh-CN" altLang="en-US" sz="3385" dirty="0" smtClean="0"/>
          </a:p>
          <a:p>
            <a:pPr marL="457200" lvl="1" indent="0">
              <a:buNone/>
            </a:pPr>
            <a:r>
              <a:rPr lang="en-US" altLang="zh-CN" sz="3385" dirty="0" smtClean="0">
                <a:solidFill>
                  <a:srgbClr val="FF0000"/>
                </a:solidFill>
                <a:sym typeface="+mn-ea"/>
              </a:rPr>
              <a:t>ipconfig</a:t>
            </a:r>
            <a:r>
              <a:rPr lang="en-US" altLang="zh-CN" sz="3385" dirty="0" smtClean="0">
                <a:sym typeface="+mn-ea"/>
              </a:rPr>
              <a:t> </a:t>
            </a:r>
            <a:r>
              <a:rPr lang="zh-CN" altLang="en-US" sz="3385" dirty="0" smtClean="0">
                <a:sym typeface="+mn-ea"/>
              </a:rPr>
              <a:t>：</a:t>
            </a:r>
            <a:r>
              <a:rPr lang="en-US" altLang="zh-CN" sz="3385" dirty="0" smtClean="0">
                <a:sym typeface="+mn-ea"/>
              </a:rPr>
              <a:t>显示当前的TCP/IP配置的设置值。</a:t>
            </a:r>
            <a:endParaRPr lang="en-US" altLang="zh-CN" sz="3385" dirty="0" smtClean="0"/>
          </a:p>
          <a:p>
            <a:pPr marL="457200" lvl="1" indent="0">
              <a:buNone/>
            </a:pPr>
            <a:r>
              <a:rPr lang="en-US" altLang="zh-CN" sz="3385" dirty="0" smtClean="0">
                <a:solidFill>
                  <a:srgbClr val="FF0000"/>
                </a:solidFill>
                <a:sym typeface="+mn-ea"/>
              </a:rPr>
              <a:t>ipconfig/all </a:t>
            </a:r>
            <a:r>
              <a:rPr lang="zh-CN" altLang="en-US" sz="3385" dirty="0" smtClean="0">
                <a:sym typeface="+mn-ea"/>
              </a:rPr>
              <a:t>查看当前电脑网卡的ip</a:t>
            </a:r>
            <a:r>
              <a:rPr lang="en-US" altLang="zh-CN" sz="3385" dirty="0" smtClean="0">
                <a:sym typeface="+mn-ea"/>
              </a:rPr>
              <a:t>/</a:t>
            </a:r>
            <a:r>
              <a:rPr lang="zh-CN" altLang="en-US" sz="3385" dirty="0" smtClean="0">
                <a:sym typeface="+mn-ea"/>
              </a:rPr>
              <a:t>DNS</a:t>
            </a:r>
            <a:r>
              <a:rPr lang="en-US" altLang="zh-CN" sz="3385" dirty="0" smtClean="0">
                <a:sym typeface="+mn-ea"/>
              </a:rPr>
              <a:t>/</a:t>
            </a:r>
            <a:r>
              <a:rPr lang="zh-CN" altLang="en-US" sz="3385" dirty="0" smtClean="0">
                <a:sym typeface="+mn-ea"/>
              </a:rPr>
              <a:t>DHCP服务器信息等</a:t>
            </a:r>
            <a:endParaRPr lang="zh-CN" altLang="en-US" sz="33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2 </a:t>
            </a:r>
            <a:r>
              <a:rPr lang="en-US" altLang="zh-CN" dirty="0" err="1" smtClean="0"/>
              <a:t>netstat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netstat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主机：查看主机当前的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连接状态，如端口的状态。</a:t>
            </a:r>
            <a:endParaRPr lang="zh-CN" altLang="en-US" dirty="0" smtClean="0"/>
          </a:p>
          <a:p>
            <a:pPr marL="342900" lvl="1" indent="-342900" algn="l">
              <a:buClrTx/>
              <a:buSzTx/>
              <a:buChar char="•"/>
            </a:pPr>
            <a:r>
              <a:rPr lang="en-US" altLang="zh-CN" sz="3200" dirty="0" smtClean="0"/>
              <a:t>3 nbtstat</a:t>
            </a:r>
            <a:endParaRPr lang="en-US" altLang="zh-CN" sz="3200" dirty="0" smtClean="0"/>
          </a:p>
          <a:p>
            <a:pPr lvl="1"/>
            <a:r>
              <a:rPr lang="en-US" altLang="zh-CN" dirty="0" err="1" smtClean="0"/>
              <a:t>nbtstat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主机：</a:t>
            </a:r>
            <a:r>
              <a:rPr dirty="0" smtClean="0"/>
              <a:t>查看在TCP/IP协议之上运行NetBIOS服务的统计数据</a:t>
            </a:r>
            <a:r>
              <a:rPr lang="zh-CN" dirty="0" smtClean="0"/>
              <a:t>，并可以查看本地远程计算机上的NetBIOS名称列表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0895" y="2814320"/>
            <a:ext cx="3639185" cy="104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 </a:t>
            </a:r>
            <a:r>
              <a:rPr lang="en-US" altLang="zh-CN" dirty="0" err="1" smtClean="0"/>
              <a:t>tracert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tracert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主机：查看从你自己到目标逐机到底经过了那些路径。如：</a:t>
            </a:r>
            <a:r>
              <a:rPr lang="en-US" altLang="zh-CN" dirty="0" err="1" smtClean="0"/>
              <a:t>tracert</a:t>
            </a:r>
            <a:r>
              <a:rPr lang="en-US" altLang="zh-CN" dirty="0" smtClean="0"/>
              <a:t> www.ncie.gov.cn </a:t>
            </a:r>
            <a:r>
              <a:rPr lang="zh-CN" altLang="en-US" dirty="0" smtClean="0"/>
              <a:t>然后等待。。。就会看到你经过的一个个路由节点，一般大一点的路由器，如电信的主干路由，除了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以外，都有英文标示的。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5 </a:t>
            </a:r>
            <a:r>
              <a:rPr lang="en-US" altLang="zh-CN" dirty="0" err="1" smtClean="0"/>
              <a:t>pathping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pathping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主机：类似</a:t>
            </a:r>
            <a:r>
              <a:rPr lang="en-US" altLang="zh-CN" dirty="0" err="1" smtClean="0"/>
              <a:t>tracert</a:t>
            </a:r>
            <a:r>
              <a:rPr lang="zh-CN" altLang="en-US" dirty="0" smtClean="0"/>
              <a:t>，但可以显示一些</a:t>
            </a:r>
            <a:r>
              <a:rPr lang="en-US" altLang="zh-CN" dirty="0" err="1" smtClean="0"/>
              <a:t>tracert</a:t>
            </a:r>
            <a:r>
              <a:rPr lang="zh-CN" altLang="en-US" dirty="0" smtClean="0"/>
              <a:t>不能显示出来的信息。</a:t>
            </a:r>
            <a:endParaRPr lang="zh-CN" altLang="en-US" dirty="0" smtClean="0"/>
          </a:p>
          <a:p>
            <a:r>
              <a:rPr lang="en-US" altLang="zh-CN" dirty="0" smtClean="0"/>
              <a:t>6 ftp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字符方式的</a:t>
            </a:r>
            <a:r>
              <a:rPr lang="en-US" altLang="zh-CN" dirty="0" smtClean="0"/>
              <a:t>ftp</a:t>
            </a:r>
            <a:r>
              <a:rPr lang="zh-CN" altLang="en-US" dirty="0" smtClean="0"/>
              <a:t>，，不用装</a:t>
            </a:r>
            <a:r>
              <a:rPr lang="en-US" altLang="zh-CN" dirty="0" err="1" smtClean="0"/>
              <a:t>cuteftp</a:t>
            </a:r>
            <a:r>
              <a:rPr lang="zh-CN" altLang="en-US" dirty="0" smtClean="0"/>
              <a:t>了。</a:t>
            </a:r>
            <a:endParaRPr lang="zh-CN" altLang="en-US" dirty="0" smtClean="0"/>
          </a:p>
          <a:p>
            <a:r>
              <a:rPr lang="en-US" altLang="zh-CN" dirty="0" smtClean="0"/>
              <a:t>7 </a:t>
            </a:r>
            <a:r>
              <a:rPr lang="en-US" altLang="zh-CN" b="1" dirty="0" smtClean="0">
                <a:solidFill>
                  <a:srgbClr val="FF0000"/>
                </a:solidFill>
              </a:rPr>
              <a:t>telnet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字符方式的远程登录程序，是网络人员极其爱用的远程登录程序。来调试邮件服务器。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000" dirty="0" smtClean="0"/>
              <a:t>8 </a:t>
            </a:r>
            <a:r>
              <a:rPr lang="en-US" altLang="zh-CN" sz="3000" dirty="0" err="1" smtClean="0"/>
              <a:t>ipconfig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非常有用的网络配置、排错命令。</a:t>
            </a:r>
            <a:endParaRPr lang="zh-CN" altLang="en-US" sz="3000" dirty="0" smtClean="0"/>
          </a:p>
          <a:p>
            <a:pPr marL="0" indent="0">
              <a:lnSpc>
                <a:spcPct val="100000"/>
              </a:lnSpc>
              <a:buNone/>
            </a:pPr>
            <a:endParaRPr lang="zh-CN" altLang="en-US" sz="3000" dirty="0" smtClean="0"/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400" dirty="0" smtClean="0"/>
              <a:t>不加参数显示当前机器的网络接口状态。</a:t>
            </a:r>
            <a:endParaRPr lang="zh-CN" altLang="en-US" sz="2400" dirty="0" smtClean="0"/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 smtClean="0"/>
              <a:t>/all </a:t>
            </a:r>
            <a:r>
              <a:rPr lang="zh-CN" altLang="en-US" sz="2400" dirty="0" smtClean="0"/>
              <a:t>显示</a:t>
            </a:r>
            <a:r>
              <a:rPr lang="zh-CN" altLang="en-US" sz="2400" dirty="0" smtClean="0"/>
              <a:t>详细的信息。</a:t>
            </a:r>
            <a:endParaRPr lang="zh-CN" altLang="en-US" sz="2400" dirty="0" smtClean="0"/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 smtClean="0"/>
              <a:t>/release </a:t>
            </a:r>
            <a:r>
              <a:rPr lang="zh-CN" altLang="en-US" sz="2400" dirty="0" smtClean="0"/>
              <a:t>释放当前</a:t>
            </a:r>
            <a:r>
              <a:rPr lang="en-US" altLang="zh-CN" sz="2400" dirty="0" err="1" smtClean="0"/>
              <a:t>ip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 smtClean="0"/>
              <a:t>/renew </a:t>
            </a:r>
            <a:r>
              <a:rPr lang="zh-CN" altLang="en-US" sz="2400" dirty="0" smtClean="0"/>
              <a:t>重新申请</a:t>
            </a:r>
            <a:r>
              <a:rPr lang="en-US" altLang="zh-CN" sz="2400" dirty="0" err="1" smtClean="0"/>
              <a:t>ip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flushdns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刷新</a:t>
            </a:r>
            <a:r>
              <a:rPr lang="en-US" altLang="zh-CN" sz="2400" dirty="0" err="1" smtClean="0"/>
              <a:t>dns</a:t>
            </a:r>
            <a:r>
              <a:rPr lang="zh-CN" altLang="en-US" sz="2400" dirty="0" smtClean="0"/>
              <a:t>缓存。</a:t>
            </a:r>
            <a:endParaRPr lang="zh-CN" altLang="en-US" sz="2400" dirty="0" smtClean="0"/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registerdns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重新栽</a:t>
            </a:r>
            <a:r>
              <a:rPr lang="en-US" altLang="zh-CN" sz="2400" dirty="0" err="1" smtClean="0"/>
              <a:t>dns</a:t>
            </a:r>
            <a:r>
              <a:rPr lang="zh-CN" altLang="en-US" sz="2400" dirty="0" smtClean="0"/>
              <a:t>服务器上注册自己。</a:t>
            </a:r>
            <a:endParaRPr lang="zh-CN" altLang="en-US" sz="2400" dirty="0" smtClean="0"/>
          </a:p>
          <a:p>
            <a:pPr marL="45720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ipconfig</a:t>
            </a:r>
            <a:r>
              <a:rPr lang="en-US" altLang="zh-CN" sz="2400" dirty="0" smtClean="0">
                <a:sym typeface="+mn-ea"/>
              </a:rPr>
              <a:t> 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en-US" altLang="zh-CN" sz="2400" dirty="0" smtClean="0">
                <a:sym typeface="+mn-ea"/>
              </a:rPr>
              <a:t>显示当前的TCP/IP配置的设置值。</a:t>
            </a:r>
            <a:endParaRPr lang="en-US" altLang="zh-CN" sz="2400" dirty="0" smtClean="0"/>
          </a:p>
          <a:p>
            <a:pPr marL="45720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ipconfig/all </a:t>
            </a:r>
            <a:r>
              <a:rPr lang="zh-CN" altLang="en-US" sz="2400" dirty="0" smtClean="0">
                <a:sym typeface="+mn-ea"/>
              </a:rPr>
              <a:t>查看当前电脑网卡的ip</a:t>
            </a:r>
            <a:r>
              <a:rPr lang="en-US" altLang="zh-CN" sz="2400" dirty="0" smtClean="0">
                <a:sym typeface="+mn-ea"/>
              </a:rPr>
              <a:t>/</a:t>
            </a:r>
            <a:r>
              <a:rPr lang="zh-CN" altLang="en-US" sz="2400" dirty="0" smtClean="0">
                <a:sym typeface="+mn-ea"/>
              </a:rPr>
              <a:t>DNS</a:t>
            </a:r>
            <a:r>
              <a:rPr lang="en-US" altLang="zh-CN" sz="2400" dirty="0" smtClean="0">
                <a:sym typeface="+mn-ea"/>
              </a:rPr>
              <a:t>/</a:t>
            </a:r>
            <a:r>
              <a:rPr lang="zh-CN" altLang="en-US" sz="2400" dirty="0" smtClean="0">
                <a:sym typeface="+mn-ea"/>
              </a:rPr>
              <a:t>DHCP服务器信息等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9 </a:t>
            </a:r>
            <a:r>
              <a:rPr lang="en-US" altLang="zh-CN" dirty="0" err="1" smtClean="0"/>
              <a:t>arp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操作当前的</a:t>
            </a:r>
            <a:r>
              <a:rPr lang="en-US" altLang="zh-CN" dirty="0" err="1" smtClean="0"/>
              <a:t>arp</a:t>
            </a:r>
            <a:r>
              <a:rPr lang="zh-CN" altLang="en-US" dirty="0" smtClean="0"/>
              <a:t>缓存。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-a </a:t>
            </a:r>
            <a:r>
              <a:rPr lang="zh-CN" altLang="en-US" dirty="0" smtClean="0"/>
              <a:t>显示</a:t>
            </a:r>
            <a:r>
              <a:rPr lang="en-US" altLang="zh-CN" dirty="0" err="1" smtClean="0"/>
              <a:t>arp</a:t>
            </a:r>
            <a:r>
              <a:rPr lang="zh-CN" altLang="en-US" dirty="0" smtClean="0"/>
              <a:t>缓存。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-d </a:t>
            </a:r>
            <a:r>
              <a:rPr lang="zh-CN" altLang="en-US" dirty="0" smtClean="0"/>
              <a:t>删除一条缓存纪录。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-s </a:t>
            </a:r>
            <a:r>
              <a:rPr lang="zh-CN" altLang="en-US" dirty="0" smtClean="0"/>
              <a:t>田家一条缓存纪录。</a:t>
            </a:r>
            <a:endParaRPr lang="zh-CN" altLang="en-US" dirty="0" smtClean="0"/>
          </a:p>
          <a:p>
            <a:r>
              <a:rPr lang="en-US" altLang="zh-CN" dirty="0" smtClean="0"/>
              <a:t>11 </a:t>
            </a:r>
            <a:r>
              <a:rPr lang="en-US" altLang="zh-CN" dirty="0" err="1" smtClean="0"/>
              <a:t>nslookup</a:t>
            </a:r>
            <a:r>
              <a:rPr lang="en-US" altLang="zh-CN" dirty="0" smtClean="0"/>
              <a:t> </a:t>
            </a:r>
            <a:r>
              <a:rPr lang="zh-CN" altLang="en-US" dirty="0" smtClean="0"/>
              <a:t>排除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错误的利器。是一个交互的工具。使用之前请先努力弄清楚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的作用以及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的工作原理。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、下载安装软件，并成功</a:t>
            </a:r>
            <a:r>
              <a:rPr lang="zh-CN" altLang="en-US" sz="2800" dirty="0" smtClean="0"/>
              <a:t>运行一个</a:t>
            </a:r>
            <a:r>
              <a:rPr lang="en-US" altLang="zh-CN" sz="2800" dirty="0" smtClean="0"/>
              <a:t>js</a:t>
            </a:r>
            <a:r>
              <a:rPr lang="zh-CN" altLang="en-US" sz="2800" dirty="0" smtClean="0"/>
              <a:t>文件</a:t>
            </a:r>
            <a:endParaRPr lang="zh-CN" altLang="en-US" sz="2800" dirty="0" smtClean="0"/>
          </a:p>
          <a:p>
            <a:r>
              <a:rPr lang="en-US" altLang="zh-CN" sz="2800" dirty="0" smtClean="0">
                <a:sym typeface="+mn-ea"/>
              </a:rPr>
              <a:t>2</a:t>
            </a:r>
            <a:r>
              <a:rPr lang="zh-CN" altLang="en-US" sz="2800" dirty="0" smtClean="0">
                <a:sym typeface="+mn-ea"/>
              </a:rPr>
              <a:t>、预习下一章内容</a:t>
            </a:r>
            <a:endParaRPr lang="en-US" altLang="zh-CN" sz="2800" dirty="0" smtClean="0"/>
          </a:p>
          <a:p>
            <a:r>
              <a:rPr lang="en-US" altLang="zh-CN" sz="2800" dirty="0" smtClean="0">
                <a:sym typeface="+mn-ea"/>
              </a:rPr>
              <a:t>3</a:t>
            </a:r>
            <a:r>
              <a:rPr lang="zh-CN" altLang="en-US" sz="2800" smtClean="0">
                <a:sym typeface="+mn-ea"/>
              </a:rPr>
              <a:t>、记忆本节课的命令语句，下周默写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、自行创造题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l="4687" t="44792" r="42578" b="19791"/>
          <a:stretch>
            <a:fillRect/>
          </a:stretch>
        </p:blipFill>
        <p:spPr bwMode="auto">
          <a:xfrm>
            <a:off x="708660" y="1259205"/>
            <a:ext cx="6959600" cy="2628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24280" y="4324985"/>
            <a:ext cx="5928360" cy="6019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6980" y="2248535"/>
            <a:ext cx="6346190" cy="10001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smtClean="0"/>
              <a:t>0 NodeJ</a:t>
            </a:r>
            <a:r>
              <a:rPr lang="en-US" altLang="zh-CN" sz="4400" dirty="0" err="1" smtClean="0"/>
              <a:t>s</a:t>
            </a:r>
            <a:r>
              <a:rPr lang="zh-CN" altLang="en-US" sz="4400" dirty="0" err="1" smtClean="0"/>
              <a:t>安装与配置</a:t>
            </a:r>
            <a:endParaRPr lang="zh-CN" altLang="en-US" sz="44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r>
              <a:rPr lang="zh-CN" altLang="en-US" dirty="0" err="1" smtClean="0">
                <a:sym typeface="+mn-ea"/>
              </a:rPr>
              <a:t>下载与</a:t>
            </a:r>
            <a:r>
              <a:rPr lang="zh-CN" altLang="en-US" dirty="0" err="1" smtClean="0">
                <a:sym typeface="+mn-ea"/>
              </a:rPr>
              <a:t>安装</a:t>
            </a:r>
            <a:endParaRPr lang="zh-CN" altLang="en-US" dirty="0" err="1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1 </a:t>
            </a:r>
            <a:r>
              <a:rPr lang="zh-CN" altLang="en-US" dirty="0" smtClean="0">
                <a:sym typeface="+mn-ea"/>
              </a:rPr>
              <a:t>下载与安装：</a:t>
            </a:r>
            <a:r>
              <a:rPr lang="en-US" altLang="zh-CN" dirty="0" smtClean="0">
                <a:sym typeface="+mn-ea"/>
              </a:rPr>
              <a:t>n</a:t>
            </a:r>
            <a:r>
              <a:rPr lang="zh-CN" altLang="en-US" dirty="0" smtClean="0">
                <a:sym typeface="+mn-ea"/>
              </a:rPr>
              <a:t>ode.js官网 </a:t>
            </a:r>
            <a:r>
              <a:rPr lang="zh-CN" altLang="en-US" u="sng" dirty="0" smtClean="0">
                <a:solidFill>
                  <a:srgbClr val="FF0000"/>
                </a:solidFill>
                <a:sym typeface="+mn-ea"/>
              </a:rPr>
              <a:t>www.nodejs.org</a:t>
            </a:r>
            <a:endParaRPr lang="zh-CN" altLang="en-US" u="sng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buFont typeface="+mj-lt"/>
              <a:buNone/>
            </a:pPr>
            <a:r>
              <a:rPr lang="zh-CN" altLang="en-US" dirty="0" smtClean="0">
                <a:sym typeface="+mn-ea"/>
              </a:rPr>
              <a:t>  什么系统就选择多少位的软件下载</a:t>
            </a:r>
            <a:endParaRPr lang="zh-CN" altLang="en-US" u="sng" dirty="0" smtClean="0">
              <a:solidFill>
                <a:srgbClr val="FF0000"/>
              </a:solidFill>
            </a:endParaRPr>
          </a:p>
          <a:p>
            <a:pPr marL="0" lvl="1" indent="0">
              <a:buFont typeface="+mj-lt"/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975" y="3035300"/>
            <a:ext cx="5345430" cy="269113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r>
              <a:rPr lang="zh-CN" altLang="en-US" dirty="0" err="1" smtClean="0">
                <a:sym typeface="+mn-ea"/>
              </a:rPr>
              <a:t>下载与</a:t>
            </a:r>
            <a:r>
              <a:rPr lang="zh-CN" altLang="en-US" dirty="0" err="1" smtClean="0">
                <a:sym typeface="+mn-ea"/>
              </a:rPr>
              <a:t>安装</a:t>
            </a:r>
            <a:endParaRPr lang="zh-CN" altLang="en-US" dirty="0" err="1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1 </a:t>
            </a:r>
            <a:r>
              <a:rPr lang="zh-CN" altLang="en-US" dirty="0" smtClean="0">
                <a:sym typeface="+mn-ea"/>
              </a:rPr>
              <a:t>下载与安装：</a:t>
            </a:r>
            <a:r>
              <a:rPr lang="en-US" altLang="zh-CN" dirty="0" smtClean="0">
                <a:sym typeface="+mn-ea"/>
              </a:rPr>
              <a:t>n</a:t>
            </a:r>
            <a:r>
              <a:rPr lang="zh-CN" altLang="en-US" dirty="0" smtClean="0">
                <a:sym typeface="+mn-ea"/>
              </a:rPr>
              <a:t>ode.js官网 </a:t>
            </a:r>
            <a:r>
              <a:rPr lang="zh-CN" altLang="en-US" u="sng" dirty="0" smtClean="0">
                <a:solidFill>
                  <a:srgbClr val="FF0000"/>
                </a:solidFill>
                <a:sym typeface="+mn-ea"/>
              </a:rPr>
              <a:t>www.nodejs.org</a:t>
            </a:r>
            <a:endParaRPr lang="zh-CN" altLang="en-US" u="sng" dirty="0" smtClean="0">
              <a:solidFill>
                <a:srgbClr val="FF0000"/>
              </a:solidFill>
            </a:endParaRPr>
          </a:p>
          <a:p>
            <a:pPr marL="0" lvl="1" indent="0">
              <a:buFont typeface="+mj-lt"/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8515" y="2188210"/>
            <a:ext cx="4709160" cy="368046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r>
              <a:rPr lang="zh-CN" altLang="en-US" dirty="0" err="1" smtClean="0">
                <a:sym typeface="+mn-ea"/>
              </a:rPr>
              <a:t>下载与</a:t>
            </a:r>
            <a:r>
              <a:rPr lang="zh-CN" altLang="en-US" dirty="0" err="1" smtClean="0">
                <a:sym typeface="+mn-ea"/>
              </a:rPr>
              <a:t>安装</a:t>
            </a:r>
            <a:endParaRPr lang="zh-CN" altLang="en-US" dirty="0" err="1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1 </a:t>
            </a:r>
            <a:r>
              <a:rPr lang="zh-CN" altLang="en-US" dirty="0" smtClean="0">
                <a:sym typeface="+mn-ea"/>
              </a:rPr>
              <a:t>下载与安装：</a:t>
            </a:r>
            <a:r>
              <a:rPr lang="en-US" altLang="zh-CN" dirty="0" smtClean="0">
                <a:sym typeface="+mn-ea"/>
              </a:rPr>
              <a:t>n</a:t>
            </a:r>
            <a:r>
              <a:rPr lang="zh-CN" altLang="en-US" dirty="0" smtClean="0">
                <a:sym typeface="+mn-ea"/>
              </a:rPr>
              <a:t>ode.js官网 </a:t>
            </a:r>
            <a:r>
              <a:rPr lang="zh-CN" altLang="en-US" u="sng" dirty="0" smtClean="0">
                <a:solidFill>
                  <a:srgbClr val="FF0000"/>
                </a:solidFill>
                <a:sym typeface="+mn-ea"/>
              </a:rPr>
              <a:t>www.nodejs.org</a:t>
            </a:r>
            <a:endParaRPr lang="zh-CN" altLang="en-US" u="sng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buFont typeface="+mj-lt"/>
              <a:buNone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 dirty="0" smtClean="0">
                <a:sym typeface="+mn-ea"/>
              </a:rPr>
              <a:t>一路next：</a:t>
            </a:r>
            <a:endParaRPr lang="zh-CN" altLang="en-US" u="sng" dirty="0" smtClean="0">
              <a:solidFill>
                <a:srgbClr val="FF0000"/>
              </a:solidFill>
            </a:endParaRPr>
          </a:p>
          <a:p>
            <a:pPr marL="0" lvl="1" indent="0">
              <a:buFont typeface="+mj-lt"/>
              <a:buNone/>
            </a:pPr>
            <a:endParaRPr lang="en-US" altLang="zh-CN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628015" y="2811145"/>
            <a:ext cx="3726180" cy="28956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13605" y="3350260"/>
            <a:ext cx="3417570" cy="265620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4495</Words>
  <Application>WPS 演示</Application>
  <PresentationFormat>全屏显示(4:3)</PresentationFormat>
  <Paragraphs>319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Arial</vt:lpstr>
      <vt:lpstr>宋体</vt:lpstr>
      <vt:lpstr>Wingdings</vt:lpstr>
      <vt:lpstr>等线</vt:lpstr>
      <vt:lpstr>微软雅黑</vt:lpstr>
      <vt:lpstr>黑体</vt:lpstr>
      <vt:lpstr>Calibri</vt:lpstr>
      <vt:lpstr>Arial Unicode MS</vt:lpstr>
      <vt:lpstr>Wingdings</vt:lpstr>
      <vt:lpstr>Office 主题</vt:lpstr>
      <vt:lpstr>初识 NodeJS</vt:lpstr>
      <vt:lpstr>复习</vt:lpstr>
      <vt:lpstr>教学目标</vt:lpstr>
      <vt:lpstr>教学目标</vt:lpstr>
      <vt:lpstr>node.js</vt:lpstr>
      <vt:lpstr>0 NodeJs安装与配置</vt:lpstr>
      <vt:lpstr>NodeJs下载与安装</vt:lpstr>
      <vt:lpstr>NodeJs下载与安装</vt:lpstr>
      <vt:lpstr>NodeJs下载与安装</vt:lpstr>
      <vt:lpstr>NodeJs下载与安装</vt:lpstr>
      <vt:lpstr>NodeJs下载与安装</vt:lpstr>
      <vt:lpstr>NodeJs下载与安装</vt:lpstr>
      <vt:lpstr>NodeJs下载与安装</vt:lpstr>
      <vt:lpstr>1 Js与NodeJs</vt:lpstr>
      <vt:lpstr>1  Js与NodeJs</vt:lpstr>
      <vt:lpstr>1  Js与NodeJs</vt:lpstr>
      <vt:lpstr>1  Js与NodeJs</vt:lpstr>
      <vt:lpstr>1 Js与NodeJs</vt:lpstr>
      <vt:lpstr>2 NodeJs概述</vt:lpstr>
      <vt:lpstr>2 NodeJs概述</vt:lpstr>
      <vt:lpstr>2  NodeJs概述</vt:lpstr>
      <vt:lpstr>2 NodeJs概述</vt:lpstr>
      <vt:lpstr>2 NodeJs概述</vt:lpstr>
      <vt:lpstr>2 NodeJs概述</vt:lpstr>
      <vt:lpstr>2 NodeJs概述</vt:lpstr>
      <vt:lpstr>2 NodeJs概述</vt:lpstr>
      <vt:lpstr>3 NodeJs运行方式</vt:lpstr>
      <vt:lpstr>3 NodeJs运行方式</vt:lpstr>
      <vt:lpstr>3 NodeJs运行方式</vt:lpstr>
      <vt:lpstr>3 NodeJs运行方式</vt:lpstr>
      <vt:lpstr>  4 终端的基础操作</vt:lpstr>
      <vt:lpstr>浏览器 | 内核    </vt:lpstr>
      <vt:lpstr>xampp中启动apache 失败：   </vt:lpstr>
      <vt:lpstr>终端交互模式</vt:lpstr>
      <vt:lpstr>终端交互模式的常规操作</vt:lpstr>
      <vt:lpstr>环境变量</vt:lpstr>
      <vt:lpstr>环境变量</vt:lpstr>
      <vt:lpstr>环境变量</vt:lpstr>
      <vt:lpstr>dos常用命令</vt:lpstr>
      <vt:lpstr>dos常用命令</vt:lpstr>
      <vt:lpstr>常用命令——网络命令</vt:lpstr>
      <vt:lpstr>常用命令——网络命令</vt:lpstr>
      <vt:lpstr>常用命令——网络命令</vt:lpstr>
      <vt:lpstr>常用命令——网络命令</vt:lpstr>
      <vt:lpstr>常用命令——网络命令</vt:lpstr>
      <vt:lpstr>常用命令——网络命令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JQuery框架的使用</dc:title>
  <dc:creator>lenvon</dc:creator>
  <cp:lastModifiedBy>86157</cp:lastModifiedBy>
  <cp:revision>391</cp:revision>
  <dcterms:created xsi:type="dcterms:W3CDTF">2019-03-26T07:24:00Z</dcterms:created>
  <dcterms:modified xsi:type="dcterms:W3CDTF">2020-04-22T03:10:30Z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