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13" r:id="rId4"/>
    <p:sldId id="311" r:id="rId5"/>
    <p:sldId id="312" r:id="rId6"/>
    <p:sldId id="477" r:id="rId7"/>
    <p:sldId id="381" r:id="rId9"/>
    <p:sldId id="478" r:id="rId10"/>
    <p:sldId id="481" r:id="rId11"/>
    <p:sldId id="479" r:id="rId12"/>
    <p:sldId id="480" r:id="rId13"/>
    <p:sldId id="482" r:id="rId14"/>
    <p:sldId id="486" r:id="rId15"/>
    <p:sldId id="487" r:id="rId16"/>
    <p:sldId id="483" r:id="rId17"/>
    <p:sldId id="484" r:id="rId18"/>
    <p:sldId id="485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76" r:id="rId30"/>
    <p:sldId id="31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1、引用类型可以动态的给添加属性， 2、但是基本类型的值是不可变也不可以复制的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NodeJS </a:t>
            </a:r>
            <a:r>
              <a:rPr lang="zh-CN" altLang="en-US" sz="4800" dirty="0" err="1" smtClean="0">
                <a:sym typeface="+mn-ea"/>
              </a:rPr>
              <a:t>基础语法</a:t>
            </a:r>
            <a:endParaRPr lang="zh-CN" altLang="en-US" sz="4800" dirty="0" err="1" smtClean="0"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第二</a:t>
            </a:r>
            <a:r>
              <a:rPr lang="zh-CN" altLang="en-US" dirty="0" smtClean="0"/>
              <a:t>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五、流程控制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for /for..in  /while  /do..while   if..else/switch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for..of ——ES6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新特性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f</a:t>
            </a:r>
            <a:r>
              <a:rPr lang="zh-CN" altLang="en-US" sz="2400" dirty="0" smtClean="0">
                <a:sym typeface="+mn-ea"/>
              </a:rPr>
              <a:t>or</a:t>
            </a:r>
            <a:r>
              <a:rPr lang="en-US" altLang="zh-CN" sz="2400" dirty="0" smtClean="0">
                <a:sym typeface="+mn-ea"/>
              </a:rPr>
              <a:t>..</a:t>
            </a:r>
            <a:r>
              <a:rPr lang="zh-CN" altLang="en-US" sz="2400" dirty="0" smtClean="0">
                <a:sym typeface="+mn-ea"/>
              </a:rPr>
              <a:t>in：遍历数组的下标</a:t>
            </a:r>
            <a:r>
              <a:rPr lang="en-US" altLang="zh-CN" sz="2400" dirty="0" smtClean="0">
                <a:sym typeface="+mn-ea"/>
              </a:rPr>
              <a:t>	   for..of：遍历数组</a:t>
            </a:r>
            <a:r>
              <a:rPr lang="zh-CN" altLang="en-US" sz="2400" dirty="0" smtClean="0">
                <a:sym typeface="+mn-ea"/>
              </a:rPr>
              <a:t>的元素值</a:t>
            </a: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600"/>
          <p:cNvPicPr>
            <a:picLocks noChangeAspect="1"/>
          </p:cNvPicPr>
          <p:nvPr/>
        </p:nvPicPr>
        <p:blipFill>
          <a:blip r:embed="rId1"/>
          <a:srcRect r="4809"/>
          <a:stretch>
            <a:fillRect/>
          </a:stretch>
        </p:blipFill>
        <p:spPr>
          <a:xfrm>
            <a:off x="457200" y="3286760"/>
            <a:ext cx="3900170" cy="1369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5" y="3286760"/>
            <a:ext cx="4002405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5" y="4655185"/>
            <a:ext cx="3315970" cy="17399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六</a:t>
            </a:r>
            <a:r>
              <a:rPr lang="zh-CN" altLang="en-US" dirty="0" smtClean="0">
                <a:sym typeface="+mn-ea"/>
              </a:rPr>
              <a:t>、函数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匿名函数的自调：4种方式：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 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-2147482596"/>
          <p:cNvPicPr>
            <a:picLocks noChangeAspect="1"/>
          </p:cNvPicPr>
          <p:nvPr/>
        </p:nvPicPr>
        <p:blipFill>
          <a:blip r:embed="rId1"/>
          <a:srcRect l="4879" r="2494"/>
          <a:stretch>
            <a:fillRect/>
          </a:stretch>
        </p:blipFill>
        <p:spPr>
          <a:xfrm>
            <a:off x="683260" y="1942465"/>
            <a:ext cx="4291965" cy="2089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95" y="1595755"/>
            <a:ext cx="2771140" cy="2531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4210685"/>
            <a:ext cx="4948555" cy="202692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55" y="4322445"/>
            <a:ext cx="3954145" cy="180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六、函数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箭头函数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=&gt;将匿名函数改成箭头函数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=&gt;</a:t>
            </a:r>
            <a:r>
              <a:rPr lang="en-US" sz="2400" dirty="0" smtClean="0">
                <a:sym typeface="+mn-ea"/>
              </a:rPr>
              <a:t>function(e){}修改成 ()=&gt;{}步骤：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  忽略function，在()和{}之间加入=&gt;即可。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注意1：</a:t>
            </a:r>
            <a:r>
              <a:rPr lang="en-US" sz="2400" u="sng" dirty="0" smtClean="0">
                <a:sym typeface="+mn-ea"/>
              </a:rPr>
              <a:t>箭头函数只用于匿名函数中；</a:t>
            </a:r>
            <a:endParaRPr lang="en-US" sz="2400" u="sng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注意2：箭头函数中不存在arguments.callee对象(自调)， 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	 </a:t>
            </a:r>
            <a:r>
              <a:rPr lang="zh-CN" altLang="en-US" sz="2400" dirty="0" smtClean="0">
                <a:sym typeface="+mn-ea"/>
              </a:rPr>
              <a:t>要</a:t>
            </a:r>
            <a:r>
              <a:rPr lang="en-US" sz="2400" dirty="0" smtClean="0">
                <a:sym typeface="+mn-ea"/>
              </a:rPr>
              <a:t>改成function函数.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注意3：只有一个参数的形况下，可以省略()，直接改成 num=&gt;{}</a:t>
            </a:r>
            <a:endParaRPr 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六、函数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箭头函数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=&gt;将匿名函数改成箭头函数 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-21474825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085" y="2474595"/>
            <a:ext cx="3981450" cy="316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七</a:t>
            </a:r>
            <a:r>
              <a:rPr lang="zh-CN" altLang="en-US" dirty="0" smtClean="0">
                <a:sym typeface="+mn-ea"/>
              </a:rPr>
              <a:t>、运算符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和</a:t>
            </a:r>
            <a:r>
              <a:rPr lang="en-US" altLang="zh-CN" sz="2400" dirty="0" smtClean="0">
                <a:sym typeface="+mn-ea"/>
              </a:rPr>
              <a:t>js</a:t>
            </a:r>
            <a:r>
              <a:rPr lang="zh-CN" altLang="en-US" sz="2400" dirty="0" smtClean="0">
                <a:sym typeface="+mn-ea"/>
              </a:rPr>
              <a:t>一样，就是多了箭头函数</a:t>
            </a:r>
            <a:r>
              <a:rPr lang="en-US" sz="2400" dirty="0" smtClean="0">
                <a:sym typeface="+mn-ea"/>
              </a:rPr>
              <a:t> </a:t>
            </a: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2166620"/>
            <a:ext cx="5279390" cy="3006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八、闭包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在传递函数类型的变量时，该函数会保留定义它的所在函数的作用域。A函数中定义了B函数并且它返回了B函数，那么不管B函数在哪里被调用或如何被调用，它都会保留A函数的作用域。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3189605"/>
            <a:ext cx="6781800" cy="2574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400" dirty="0" smtClean="0">
                <a:sym typeface="+mn-ea"/>
              </a:rPr>
              <a:t>ECMAScript原生对象</a:t>
            </a:r>
            <a:r>
              <a:rPr lang="en-US" sz="2400" dirty="0" smtClean="0">
                <a:sym typeface="+mn-ea"/>
              </a:rPr>
              <a:t>object/array/date/regexp/function</a:t>
            </a:r>
            <a:endParaRPr lang="en-US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Node.js内置对象</a:t>
            </a:r>
            <a:endParaRPr lang="zh-CN" altLang="en-US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大量的第三方对象（用于操作系统文件/异步操作等）</a:t>
            </a:r>
            <a:endParaRPr lang="zh-CN" altLang="en-US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自定义对象。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对象的创建：</a:t>
            </a:r>
            <a:r>
              <a:rPr lang="zh-CN" altLang="en-US" sz="2400" dirty="0" smtClean="0">
                <a:sym typeface="+mn-ea"/>
              </a:rPr>
              <a:t> 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(1)对象直接量方式：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(2)构造函数的方式（实例化）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(3)原型继承方式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(4)class方式	---ES6新增继承方式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c</a:t>
            </a:r>
            <a:r>
              <a:rPr lang="zh-CN" altLang="en-US" sz="2400" dirty="0" smtClean="0">
                <a:sym typeface="+mn-ea"/>
              </a:rPr>
              <a:t>lass：类，是一组相似对象的属性和行为的抽象集合。即描述一类事物统一的属性和功能的程序结构。（要求启用严格模式）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事物的属性：class的属性；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事物的功能：class的方法。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创建自定义对象：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使用class方式创建自定义对象，必须启用严格模式！！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“</a:t>
            </a:r>
            <a:r>
              <a:rPr lang="zh-CN" altLang="en-US" sz="2400" dirty="0" smtClean="0">
                <a:sym typeface="+mn-ea"/>
              </a:rPr>
              <a:t>use strict”;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class Emp{  //使用class创建自定义对象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	c</a:t>
            </a:r>
            <a:r>
              <a:rPr lang="zh-CN" altLang="en-US" sz="2400" dirty="0" smtClean="0">
                <a:sym typeface="+mn-ea"/>
              </a:rPr>
              <a:t>onstructor(ename, esalary){ //声明一个构造函数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	t</a:t>
            </a:r>
            <a:r>
              <a:rPr lang="zh-CN" altLang="en-US" sz="2400" dirty="0" smtClean="0">
                <a:sym typeface="+mn-ea"/>
              </a:rPr>
              <a:t>his.pname=ename; ///class创建属性 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      }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	w</a:t>
            </a:r>
            <a:r>
              <a:rPr lang="zh-CN" altLang="en-US" sz="2400" dirty="0" smtClean="0">
                <a:sym typeface="+mn-ea"/>
              </a:rPr>
              <a:t>ork(){};  //class中创建方法，与构造函数并列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}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//实例化调用class对象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v</a:t>
            </a:r>
            <a:r>
              <a:rPr lang="zh-CN" altLang="en-US" sz="2400" dirty="0" smtClean="0">
                <a:sym typeface="+mn-ea"/>
              </a:rPr>
              <a:t>ar e1=new Emp(‘dan’,12000);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c</a:t>
            </a:r>
            <a:r>
              <a:rPr lang="zh-CN" altLang="en-US" sz="2400" dirty="0" smtClean="0">
                <a:sym typeface="+mn-ea"/>
              </a:rPr>
              <a:t>onsole.log(e1.work());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创建自定义对象：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1877060"/>
            <a:ext cx="4363085" cy="354076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-21474825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4150360"/>
            <a:ext cx="3408680" cy="126746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、交互模式下如何执行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、脚本模式下如何执行？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操作命令？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中的继承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5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129790"/>
            <a:ext cx="7114540" cy="308038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 fontScale="90000" lnSpcReduction="1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的全局对象：</a:t>
            </a: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window, document</a:t>
            </a: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中的全局对象：</a:t>
            </a: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global</a:t>
            </a: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000" dirty="0" smtClean="0">
                <a:sym typeface="+mn-ea"/>
              </a:rPr>
              <a:t>注意：在交互模式下(cmd运行)，声明的全局变量是global的成员（会造成全局对象污染）；</a:t>
            </a:r>
            <a:endParaRPr lang="zh-CN" altLang="en-US" sz="20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000" dirty="0" smtClean="0">
                <a:sym typeface="+mn-ea"/>
              </a:rPr>
              <a:t>在脚本模式下(node.js控制台)，声明的全局变量不是global的成员（避免了全局对象的污染）。</a:t>
            </a:r>
            <a:endParaRPr lang="zh-CN" altLang="en-US" sz="2000" dirty="0" smtClean="0">
              <a:sym typeface="+mn-ea"/>
            </a:endParaRPr>
          </a:p>
        </p:txBody>
      </p:sp>
      <p:pic>
        <p:nvPicPr>
          <p:cNvPr id="4" name="图片 -21474825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445" y="2155190"/>
            <a:ext cx="4867275" cy="254825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全局对象的成员属性/方法</a:t>
            </a:r>
            <a:endParaRPr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console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用于向stdout（标准输出）和stderr（标准错误）输出信息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console.log()	//向stdout输出日志信息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console.info()	//同上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console.err()     //向stderr输出错误信息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console.warn()	//同上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console.trace() 	//向stderr输出栈轨迹信息 ----了解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console.dir()	//向stdout输出指定对象的字符串表示 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完全一致。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-21474825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951095"/>
            <a:ext cx="4231640" cy="136588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-2147482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55" y="5263515"/>
            <a:ext cx="3469005" cy="74041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全局对象的成员属性/方法</a:t>
            </a:r>
            <a:endParaRPr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console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用于向stdout（标准输出）和stderr（标准错误）输出信息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console.dir()	//向stdout输出指定对象的字符串表示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console.assert()		//断言，判断真假，为真的断言，错误信息不会输出，为假的断言，会抛出错误信息，输出错误信息并终止脚本的运行，可以自定义错误信息。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Console.time(), Console.timeEnd()  //测试代码的执行时间，项目优化时可用。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注意：console中的成员方法是异步执行，输出顺序和书写顺序不一定完全一致。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全局对象的process进程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process是一个全局变量，即global对象的属性，表示执行当前解释器运行所在的进程对象。可使用该对象获取当前操作系统及运行时的信息，并操作脚本所在执行进程。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-2147482580"/>
          <p:cNvPicPr>
            <a:picLocks noChangeAspect="1"/>
          </p:cNvPicPr>
          <p:nvPr/>
        </p:nvPicPr>
        <p:blipFill>
          <a:blip r:embed="rId1"/>
          <a:srcRect t="44843"/>
          <a:stretch>
            <a:fillRect/>
          </a:stretch>
        </p:blipFill>
        <p:spPr>
          <a:xfrm>
            <a:off x="1285875" y="3169285"/>
            <a:ext cx="6316345" cy="1912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4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400300"/>
            <a:ext cx="434340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 fontScale="90000" lnSpcReduction="1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全局对象的process进程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process.arch	//获取CPU架构类型，使用后端开发检测服务器架构类型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process.platform	//	获取操作系统类型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process.env	//获取操作系统环境变量path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process..cwd	//获取当前所在工作目录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process.exe.cPath	//获取Node.js解释器所在目录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process.versions	//获取Node.js版本信息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process.uptime()	//获取Node.js解释器运行时间(s)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process.memoryUsage()		//获取内存信息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process.pid	//获取进程ID号---任务管理器--查看--列--进程标识符 就可以查看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process.kill(pid)	//向指定进程ID好发送退出信号 输入相应的PID号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注意：环境变量path指的在命令行输入相应指令，就可以进入相应环境当中。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比如在命令行输入 cd e就可以进入E盘目录。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-21474824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2482215"/>
            <a:ext cx="6207125" cy="2940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全局对象的</a:t>
            </a:r>
            <a:r>
              <a:rPr lang="zh-CN" sz="2700" dirty="0" smtClean="0">
                <a:solidFill>
                  <a:srgbClr val="FF0000"/>
                </a:solidFill>
                <a:sym typeface="+mn-ea"/>
              </a:rPr>
              <a:t>定时器</a:t>
            </a:r>
            <a:endParaRPr 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global.setTimeout()	//一次性定时器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global.setInterval()	//周期性定时器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global.setImmediate() //在下次事件循环开始之前立即执行的定时器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process.nextTick()	//本次事件循环结束后立即执行的定时器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log: [Function: bound ],</a:t>
            </a:r>
            <a:r>
              <a:rPr lang="zh-CN" altLang="en-US" dirty="0" smtClean="0">
                <a:sym typeface="+mn-ea"/>
              </a:rPr>
              <a:t>用于标准输出流的输出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info: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warn: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error: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dir: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time: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timeEnd</a:t>
            </a:r>
            <a:r>
              <a:rPr lang="en-US" altLang="zh-CN" dirty="0" smtClean="0">
                <a:sym typeface="+mn-ea"/>
              </a:rPr>
              <a:t>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trace: [Function: bound trace],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assert: [Function: bound ],</a:t>
            </a:r>
            <a:endParaRPr lang="en-US" altLang="zh-CN" dirty="0" smtClean="0"/>
          </a:p>
          <a:p>
            <a:pPr marL="0" lvl="1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  Console: [Function: Console] }</a:t>
            </a:r>
            <a:endParaRPr lang="zh-CN" altLang="en-US"/>
          </a:p>
          <a:p>
            <a:pPr marL="0" lvl="1" indent="0">
              <a:buFont typeface="+mj-lt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熟练掌握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的基础语法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区</a:t>
            </a:r>
            <a:r>
              <a:rPr lang="zh-CN" altLang="en-US" dirty="0" smtClean="0"/>
              <a:t>块作用域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掌握箭头函数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循环计数器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创建学生类对象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拼接字符串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块级作用域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一、数据类型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sz="2400" dirty="0" smtClean="0">
                <a:sym typeface="+mn-ea"/>
              </a:rPr>
              <a:t>原始类型：string/number/boolean</a:t>
            </a:r>
            <a:r>
              <a:rPr lang="en-US" sz="2400" dirty="0" smtClean="0">
                <a:sym typeface="+mn-ea"/>
              </a:rPr>
              <a:t>/undefined/null/</a:t>
            </a:r>
            <a:r>
              <a:rPr sz="2400" dirty="0" smtClean="0">
                <a:sym typeface="+mn-ea"/>
              </a:rPr>
              <a:t>...</a:t>
            </a:r>
            <a:endParaRPr sz="2400" dirty="0" smtClean="0"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en-US" sz="2400" dirty="0" smtClean="0">
                <a:sym typeface="+mn-ea"/>
              </a:rPr>
              <a:t>	    </a:t>
            </a:r>
            <a:r>
              <a:rPr sz="2400" dirty="0" smtClean="0">
                <a:sym typeface="+mn-ea"/>
              </a:rPr>
              <a:t>通常直接赋值即可（如：var age=20）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sz="2400" dirty="0" smtClean="0">
                <a:sym typeface="+mn-ea"/>
              </a:rPr>
              <a:t>引用类型：</a:t>
            </a:r>
            <a:r>
              <a:rPr lang="en-US" sz="2400" dirty="0" smtClean="0">
                <a:sym typeface="+mn-ea"/>
              </a:rPr>
              <a:t>(object/array/date/regexp/function..)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lang="en-US" sz="2400" dirty="0" smtClean="0">
                <a:sym typeface="+mn-ea"/>
              </a:rPr>
              <a:t>	    </a:t>
            </a:r>
            <a:r>
              <a:rPr sz="2400" dirty="0" smtClean="0">
                <a:sym typeface="+mn-ea"/>
              </a:rPr>
              <a:t>ES原生对象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lang="en-US" sz="2400" dirty="0" smtClean="0">
                <a:sym typeface="+mn-ea"/>
              </a:rPr>
              <a:t>	    </a:t>
            </a:r>
            <a:r>
              <a:rPr sz="2400" dirty="0" smtClean="0">
                <a:sym typeface="+mn-ea"/>
              </a:rPr>
              <a:t>node.js对象（第三方对象和内置对象）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lang="en-US" sz="2400" dirty="0" smtClean="0">
                <a:sym typeface="+mn-ea"/>
              </a:rPr>
              <a:t> 	    </a:t>
            </a:r>
            <a:r>
              <a:rPr sz="2400" dirty="0" smtClean="0">
                <a:sym typeface="+mn-ea"/>
              </a:rPr>
              <a:t>自定义对象</a:t>
            </a:r>
            <a:endParaRPr sz="2400" dirty="0" smtClean="0"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zh-CN" sz="2400" dirty="0" smtClean="0">
                <a:sym typeface="+mn-ea"/>
              </a:rPr>
              <a:t>引用类型</a:t>
            </a:r>
            <a:r>
              <a:rPr sz="2400" dirty="0" smtClean="0">
                <a:sym typeface="+mn-ea"/>
              </a:rPr>
              <a:t>一般使用 new 创建。</a:t>
            </a:r>
            <a:endParaRPr sz="2400" dirty="0" smtClean="0">
              <a:sym typeface="+mn-ea"/>
            </a:endParaRPr>
          </a:p>
        </p:txBody>
      </p:sp>
      <p:pic>
        <p:nvPicPr>
          <p:cNvPr id="4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35" y="3828415"/>
            <a:ext cx="3866515" cy="2297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二</a:t>
            </a:r>
            <a:r>
              <a:rPr lang="zh-CN" altLang="en-US" dirty="0" smtClean="0">
                <a:sym typeface="+mn-ea"/>
              </a:rPr>
              <a:t>、模板字符串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ES6中提供的一种新的字符串形式</a:t>
            </a:r>
            <a:r>
              <a:rPr lang="zh-CN" sz="2400" dirty="0" smtClean="0">
                <a:sym typeface="+mn-ea"/>
              </a:rPr>
              <a:t>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（1）使用模板方式定义字符串，数据可以实现换行。小撇符号 ` `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（2）可以使用${}拼接变量，并执行运算。</a:t>
            </a:r>
            <a:endParaRPr sz="2400" dirty="0" smtClean="0">
              <a:sym typeface="+mn-ea"/>
            </a:endParaRPr>
          </a:p>
        </p:txBody>
      </p:sp>
      <p:pic>
        <p:nvPicPr>
          <p:cNvPr id="4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3467100"/>
            <a:ext cx="2628265" cy="1525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70" y="3467100"/>
            <a:ext cx="4555490" cy="1668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ES5中新增的一种比普通模式和更为严格的js运行模式。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使用方法：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（1）在整个脚本文件中启用严格模式：在脚本文件的开头输入：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"use strict"; </a:t>
            </a:r>
            <a:r>
              <a:rPr lang="en-US" sz="2400" dirty="0" smtClean="0">
                <a:sym typeface="+mn-ea"/>
              </a:rPr>
              <a:t>//</a:t>
            </a:r>
            <a:r>
              <a:rPr sz="2400" dirty="0" smtClean="0">
                <a:sym typeface="+mn-ea"/>
              </a:rPr>
              <a:t>一般用于新项目。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（2）在单个函数内启用严格模式：</a:t>
            </a:r>
            <a:r>
              <a:rPr sz="2400" dirty="0" smtClean="0">
                <a:sym typeface="+mn-ea"/>
              </a:rPr>
              <a:t>一般用于老项目维护。</a:t>
            </a:r>
            <a:endParaRPr sz="24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700" dirty="0" smtClean="0">
                <a:sym typeface="+mn-ea"/>
              </a:rPr>
              <a:t> f</a:t>
            </a:r>
            <a:r>
              <a:rPr sz="2700" dirty="0" smtClean="0">
                <a:sym typeface="+mn-ea"/>
              </a:rPr>
              <a:t>unction info(){</a:t>
            </a:r>
            <a:endParaRPr sz="27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700" dirty="0" smtClean="0">
                <a:sym typeface="+mn-ea"/>
              </a:rPr>
              <a:t>	 </a:t>
            </a:r>
            <a:r>
              <a:rPr sz="2700" dirty="0" smtClean="0">
                <a:sym typeface="+mn-ea"/>
              </a:rPr>
              <a:t>“use strict”;</a:t>
            </a:r>
            <a:endParaRPr sz="27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700" dirty="0" smtClean="0">
                <a:sym typeface="+mn-ea"/>
              </a:rPr>
              <a:t>	   </a:t>
            </a:r>
            <a:r>
              <a:rPr sz="2700" dirty="0" smtClean="0">
                <a:sym typeface="+mn-ea"/>
              </a:rPr>
              <a:t>......</a:t>
            </a:r>
            <a:endParaRPr sz="27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700" dirty="0" smtClean="0">
                <a:sym typeface="+mn-ea"/>
              </a:rPr>
              <a:t> }</a:t>
            </a:r>
            <a:endParaRPr sz="27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严格模式规则：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（1）修改常量的值是非法的；（将静默失败升级为错误。）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（2）不允许对未声明的变量赋值;  --报错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（3）匿名函数this不再指向全局</a:t>
            </a:r>
            <a:endParaRPr sz="2400" dirty="0" smtClean="0">
              <a:sym typeface="+mn-ea"/>
            </a:endParaRPr>
          </a:p>
        </p:txBody>
      </p:sp>
      <p:pic>
        <p:nvPicPr>
          <p:cNvPr id="4" name="图片 -2147482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3542665"/>
            <a:ext cx="5801360" cy="1904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、变量作用域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全局作用域</a:t>
            </a:r>
            <a:r>
              <a:rPr lang="zh-CN" sz="2400" dirty="0" smtClean="0">
                <a:sym typeface="+mn-ea"/>
              </a:rPr>
              <a:t>；</a:t>
            </a:r>
            <a:endParaRPr lang="zh-CN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局部作用域（函数作用域）</a:t>
            </a:r>
            <a:r>
              <a:rPr lang="zh-CN" sz="2400" dirty="0" smtClean="0">
                <a:sym typeface="+mn-ea"/>
              </a:rPr>
              <a:t>；</a:t>
            </a:r>
            <a:endParaRPr lang="zh-CN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块级作用域(ES6新增) 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块级作用域：</a:t>
            </a:r>
            <a:r>
              <a:rPr sz="2400" dirty="0" smtClean="0">
                <a:sym typeface="+mn-ea"/>
              </a:rPr>
              <a:t>只在当前代码块中起作用。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代码块：</a:t>
            </a:r>
            <a:r>
              <a:rPr sz="2200" dirty="0" smtClean="0">
                <a:sym typeface="+mn-ea"/>
              </a:rPr>
              <a:t>任何一个{}都是一个代码块，</a:t>
            </a:r>
            <a:r>
              <a:rPr lang="zh-CN" sz="2200" dirty="0" smtClean="0">
                <a:sym typeface="+mn-ea"/>
              </a:rPr>
              <a:t>如</a:t>
            </a:r>
            <a:r>
              <a:rPr lang="en-US" altLang="zh-CN" sz="2200" dirty="0" smtClean="0">
                <a:sym typeface="+mn-ea"/>
              </a:rPr>
              <a:t>i</a:t>
            </a:r>
            <a:r>
              <a:rPr sz="2200" dirty="0" smtClean="0">
                <a:sym typeface="+mn-ea"/>
              </a:rPr>
              <a:t>f/for/while/switch</a:t>
            </a:r>
            <a:endParaRPr lang="zh-CN" sz="22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代码块中使用 let 声明块级作用域变量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，出了代码块则失效。</a:t>
            </a: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725" y="4066540"/>
            <a:ext cx="4000500" cy="233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WPS 演示</Application>
  <PresentationFormat>全屏显示(4:3)</PresentationFormat>
  <Paragraphs>244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等线</vt:lpstr>
      <vt:lpstr>微软雅黑</vt:lpstr>
      <vt:lpstr>黑体</vt:lpstr>
      <vt:lpstr>Wingdings</vt:lpstr>
      <vt:lpstr>Calibri</vt:lpstr>
      <vt:lpstr>Arial Unicode MS</vt:lpstr>
      <vt:lpstr>Office 主题</vt:lpstr>
      <vt:lpstr>NodeJS 基础语法</vt:lpstr>
      <vt:lpstr>复习</vt:lpstr>
      <vt:lpstr>教学目标</vt:lpstr>
      <vt:lpstr>教学目标</vt:lpstr>
      <vt:lpstr>一、数据类型</vt:lpstr>
      <vt:lpstr>二、模板字符串</vt:lpstr>
      <vt:lpstr>三、严格模式</vt:lpstr>
      <vt:lpstr>三、严格模式</vt:lpstr>
      <vt:lpstr>四、变量作用域</vt:lpstr>
      <vt:lpstr>五、流程控制</vt:lpstr>
      <vt:lpstr>六、函数</vt:lpstr>
      <vt:lpstr>六、函数</vt:lpstr>
      <vt:lpstr>六、函数</vt:lpstr>
      <vt:lpstr>七、运算符</vt:lpstr>
      <vt:lpstr>八、闭包</vt:lpstr>
      <vt:lpstr>九、nodejs对象</vt:lpstr>
      <vt:lpstr>九、对象</vt:lpstr>
      <vt:lpstr>九、对象</vt:lpstr>
      <vt:lpstr>九、对象</vt:lpstr>
      <vt:lpstr>九、对象</vt:lpstr>
      <vt:lpstr>十、全局对象global</vt:lpstr>
      <vt:lpstr>十、全局对象global</vt:lpstr>
      <vt:lpstr>十、全局对象global</vt:lpstr>
      <vt:lpstr>十、全局对象global</vt:lpstr>
      <vt:lpstr>十、全局对象global</vt:lpstr>
      <vt:lpstr>十、全局对象global</vt:lpstr>
      <vt:lpstr>十、全局对象global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382</cp:revision>
  <dcterms:created xsi:type="dcterms:W3CDTF">2019-03-26T07:24:00Z</dcterms:created>
  <dcterms:modified xsi:type="dcterms:W3CDTF">2020-04-22T04:03:08Z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