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36"/>
  </p:handoutMasterIdLst>
  <p:sldIdLst>
    <p:sldId id="256" r:id="rId3"/>
    <p:sldId id="313" r:id="rId4"/>
    <p:sldId id="311" r:id="rId5"/>
    <p:sldId id="312" r:id="rId6"/>
    <p:sldId id="477" r:id="rId7"/>
    <p:sldId id="381" r:id="rId9"/>
    <p:sldId id="478" r:id="rId10"/>
    <p:sldId id="481" r:id="rId11"/>
    <p:sldId id="479" r:id="rId12"/>
    <p:sldId id="480" r:id="rId13"/>
    <p:sldId id="482" r:id="rId14"/>
    <p:sldId id="486" r:id="rId15"/>
    <p:sldId id="487" r:id="rId16"/>
    <p:sldId id="483" r:id="rId17"/>
    <p:sldId id="484" r:id="rId18"/>
    <p:sldId id="485" r:id="rId19"/>
    <p:sldId id="504" r:id="rId20"/>
    <p:sldId id="488" r:id="rId21"/>
    <p:sldId id="489" r:id="rId22"/>
    <p:sldId id="490" r:id="rId23"/>
    <p:sldId id="491" r:id="rId24"/>
    <p:sldId id="510" r:id="rId25"/>
    <p:sldId id="511" r:id="rId26"/>
    <p:sldId id="512" r:id="rId27"/>
    <p:sldId id="513" r:id="rId28"/>
    <p:sldId id="514" r:id="rId29"/>
    <p:sldId id="515" r:id="rId30"/>
    <p:sldId id="516" r:id="rId31"/>
    <p:sldId id="517" r:id="rId32"/>
    <p:sldId id="518" r:id="rId33"/>
    <p:sldId id="519" r:id="rId34"/>
    <p:sldId id="310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C4C"/>
    <a:srgbClr val="D1F3FF"/>
    <a:srgbClr val="9B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29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C44AF-646F-44AA-96DF-D188452306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08870-D71B-4C24-911A-CAD53A9635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1、引用类型可以动态的给添加属性， 2、但是基本类型的值是不可变也不可以复制的 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原生对象，可以直接使用方法</a:t>
            </a:r>
            <a:r>
              <a:rPr lang="en-US" altLang="zh-CN"/>
              <a:t>/</a:t>
            </a:r>
            <a:r>
              <a:rPr lang="zh-CN" altLang="en-US"/>
              <a:t>属性：</a:t>
            </a:r>
            <a:r>
              <a:rPr lang="en-US" altLang="zh-CN"/>
              <a:t>Math.ceil   String.</a:t>
            </a:r>
            <a:r>
              <a:rPr lang="zh-CN" altLang="en-US"/>
              <a:t>等，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js</a:t>
            </a:r>
            <a:r>
              <a:rPr lang="zh-CN" altLang="en-US"/>
              <a:t>中的全局对象是</a:t>
            </a:r>
            <a:r>
              <a:rPr lang="en-US" altLang="zh-CN"/>
              <a:t>window.  nodejs</a:t>
            </a:r>
            <a:r>
              <a:rPr lang="zh-CN" altLang="en-US"/>
              <a:t>中的global 最根本的作用是作为全局变量的宿主。</a:t>
            </a:r>
            <a:r>
              <a:rPr lang="en-US" altLang="zh-CN" dirty="0" smtClean="0">
                <a:sym typeface="+mn-ea"/>
              </a:rPr>
              <a:t>何时何处都能访问</a:t>
            </a:r>
            <a:endParaRPr lang="en-US" altLang="zh-CN" dirty="0" smtClean="0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lvl="1"/>
            <a:r>
              <a:rPr lang="en-US" altLang="zh-CN" dirty="0" smtClean="0">
                <a:sym typeface="+mn-ea"/>
              </a:rPr>
              <a:t>全局对象console的五个方法： log   dir    time  timeEnd  error</a:t>
            </a:r>
            <a:r>
              <a:rPr lang="zh-CN" altLang="en-US" dirty="0" smtClean="0">
                <a:sym typeface="+mn-ea"/>
              </a:rPr>
              <a:t>。 </a:t>
            </a:r>
            <a:r>
              <a:rPr lang="en-US" altLang="zh-CN" dirty="0" smtClean="0">
                <a:sym typeface="+mn-ea"/>
              </a:rPr>
              <a:t>log</a:t>
            </a:r>
            <a:r>
              <a:rPr lang="zh-CN" altLang="en-US" dirty="0" smtClean="0">
                <a:sym typeface="+mn-ea"/>
              </a:rPr>
              <a:t>和</a:t>
            </a:r>
            <a:r>
              <a:rPr lang="en-US" altLang="zh-CN" dirty="0" smtClean="0">
                <a:sym typeface="+mn-ea"/>
              </a:rPr>
              <a:t>dir</a:t>
            </a:r>
            <a:r>
              <a:rPr lang="zh-CN" altLang="en-US" dirty="0" smtClean="0">
                <a:sym typeface="+mn-ea"/>
              </a:rPr>
              <a:t>的区别？https://nodejs.org/dist/latest-v12.x/docs/api/console.html</a:t>
            </a:r>
            <a:endParaRPr lang="zh-CN" altLang="en-US" dirty="0" smtClean="0">
              <a:sym typeface="+mn-ea"/>
            </a:endParaRPr>
          </a:p>
          <a:p>
            <a:pPr marL="0" lvl="1"/>
            <a:endParaRPr lang="en-US" altLang="zh-CN" dirty="0" smtClean="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可查看 </a:t>
            </a:r>
            <a:r>
              <a:rPr lang="en-US" altLang="zh-CN"/>
              <a:t>a'pi</a:t>
            </a:r>
            <a:r>
              <a:rPr lang="zh-CN" altLang="en-US"/>
              <a:t>文档：https://nodejs.org/dist/latest-v12.x/docs/api/process.html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46434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Picture 2" descr="C:\Users\lenvon\Desktop\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5072074"/>
            <a:ext cx="5880101" cy="838200"/>
          </a:xfrm>
          <a:prstGeom prst="rect">
            <a:avLst/>
          </a:prstGeom>
          <a:noFill/>
        </p:spPr>
      </p:pic>
      <p:sp>
        <p:nvSpPr>
          <p:cNvPr id="10" name="剪去同侧角的矩形 9"/>
          <p:cNvSpPr/>
          <p:nvPr userDrawn="1"/>
        </p:nvSpPr>
        <p:spPr>
          <a:xfrm flipV="1">
            <a:off x="1214414" y="0"/>
            <a:ext cx="6643734" cy="1143008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JQUERY</a:t>
            </a:r>
            <a:endParaRPr lang="zh-CN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689047" y="142852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江西工业贸易职业技术学院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软件技术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前端方向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2" name="Picture 3" descr="C:\Users\lenvon\Desktop\timg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494934" y="142852"/>
            <a:ext cx="879325" cy="857232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030413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600448"/>
            <a:ext cx="6400800" cy="685808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429396"/>
            <a:ext cx="5929322" cy="4286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929322" y="6429396"/>
            <a:ext cx="3214678" cy="4286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90" y="-24"/>
            <a:ext cx="8586790" cy="1000132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1"/>
            <a:ext cx="214282" cy="5714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571480"/>
            <a:ext cx="214282" cy="4286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8938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>
                <a:sym typeface="+mn-ea"/>
              </a:rPr>
              <a:t>NodeJS </a:t>
            </a:r>
            <a:r>
              <a:rPr lang="zh-CN" altLang="en-US" sz="4800" dirty="0" err="1" smtClean="0">
                <a:sym typeface="+mn-ea"/>
              </a:rPr>
              <a:t>基础语法</a:t>
            </a:r>
            <a:endParaRPr lang="zh-CN" altLang="en-US" sz="4800" dirty="0" err="1" smtClean="0">
              <a:sym typeface="+mn-ea"/>
            </a:endParaRP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356995" y="3575050"/>
            <a:ext cx="6400800" cy="652780"/>
          </a:xfrm>
        </p:spPr>
        <p:txBody>
          <a:bodyPr>
            <a:normAutofit lnSpcReduction="20000"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前端新技术 </a:t>
            </a:r>
            <a:r>
              <a:rPr lang="zh-CN" altLang="en-US" dirty="0" smtClean="0"/>
              <a:t>第二</a:t>
            </a:r>
            <a:r>
              <a:rPr lang="zh-CN" altLang="en-US" dirty="0" smtClean="0"/>
              <a:t>课 </a:t>
            </a:r>
            <a:endParaRPr lang="en-US" altLang="zh-CN" dirty="0" smtClean="0"/>
          </a:p>
        </p:txBody>
      </p:sp>
      <p:pic>
        <p:nvPicPr>
          <p:cNvPr id="1026" name="Picture 2" descr="C:\Users\lenvon\Desktop\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14480" y="5072074"/>
            <a:ext cx="5880101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五、流程控制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8072"/>
            <a:ext cx="8229600" cy="4911741"/>
          </a:xfrm>
        </p:spPr>
        <p:txBody>
          <a:bodyPr>
            <a:normAutofit/>
          </a:bodyPr>
          <a:lstStyle/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sz="2400" dirty="0" smtClean="0">
                <a:sym typeface="+mn-ea"/>
              </a:rPr>
              <a:t>for /for..in  /while  /do..while   if..else/switch</a:t>
            </a:r>
            <a:endParaRPr 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sz="2400" dirty="0" smtClean="0">
                <a:solidFill>
                  <a:srgbClr val="FF0000"/>
                </a:solidFill>
                <a:sym typeface="+mn-ea"/>
              </a:rPr>
              <a:t>for..of ——ES6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新特性</a:t>
            </a:r>
            <a:endParaRPr lang="zh-CN" altLang="en-US" sz="2400" dirty="0" smtClean="0">
              <a:solidFill>
                <a:srgbClr val="FF0000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endParaRPr lang="zh-CN" alt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400" dirty="0" smtClean="0">
                <a:sym typeface="+mn-ea"/>
              </a:rPr>
              <a:t>f</a:t>
            </a:r>
            <a:r>
              <a:rPr lang="zh-CN" altLang="en-US" sz="2400" dirty="0" smtClean="0">
                <a:sym typeface="+mn-ea"/>
              </a:rPr>
              <a:t>or</a:t>
            </a:r>
            <a:r>
              <a:rPr lang="en-US" altLang="zh-CN" sz="2400" dirty="0" smtClean="0">
                <a:sym typeface="+mn-ea"/>
              </a:rPr>
              <a:t>..</a:t>
            </a:r>
            <a:r>
              <a:rPr lang="zh-CN" altLang="en-US" sz="2400" dirty="0" smtClean="0">
                <a:sym typeface="+mn-ea"/>
              </a:rPr>
              <a:t>in：遍历数组的下标</a:t>
            </a:r>
            <a:r>
              <a:rPr lang="en-US" altLang="zh-CN" sz="2400" dirty="0" smtClean="0">
                <a:sym typeface="+mn-ea"/>
              </a:rPr>
              <a:t>	   for..of：遍历数组</a:t>
            </a:r>
            <a:r>
              <a:rPr lang="zh-CN" altLang="en-US" sz="2400" dirty="0" smtClean="0">
                <a:sym typeface="+mn-ea"/>
              </a:rPr>
              <a:t>的元素值</a:t>
            </a:r>
            <a:endParaRPr lang="zh-CN" altLang="en-US" sz="2400" dirty="0" smtClean="0">
              <a:sym typeface="+mn-ea"/>
            </a:endParaRPr>
          </a:p>
        </p:txBody>
      </p:sp>
      <p:pic>
        <p:nvPicPr>
          <p:cNvPr id="4" name="图片 -214748260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57200" y="3286760"/>
            <a:ext cx="3900170" cy="13690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5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395" y="3286760"/>
            <a:ext cx="4002405" cy="1368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25" y="4655185"/>
            <a:ext cx="3315970" cy="17399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六</a:t>
            </a:r>
            <a:r>
              <a:rPr lang="zh-CN" altLang="en-US" dirty="0" smtClean="0">
                <a:sym typeface="+mn-ea"/>
              </a:rPr>
              <a:t>、函数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sz="2400" dirty="0" smtClean="0">
                <a:sym typeface="+mn-ea"/>
              </a:rPr>
              <a:t>匿名函数的自调：4种方式：</a:t>
            </a:r>
            <a:endParaRPr 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endParaRPr 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endParaRPr 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endParaRPr 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endParaRPr 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endParaRPr 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sz="2400" dirty="0" smtClean="0">
                <a:sym typeface="+mn-ea"/>
              </a:rPr>
              <a:t> </a:t>
            </a:r>
            <a:endParaRPr lang="en-US" sz="2400" dirty="0" smtClean="0">
              <a:sym typeface="+mn-ea"/>
            </a:endParaRPr>
          </a:p>
        </p:txBody>
      </p:sp>
      <p:pic>
        <p:nvPicPr>
          <p:cNvPr id="4" name="图片 -214748259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3260" y="1942465"/>
            <a:ext cx="4291965" cy="20897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5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095" y="1595755"/>
            <a:ext cx="2771140" cy="25311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" y="2808605"/>
            <a:ext cx="4948555" cy="2026920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315" y="4396740"/>
            <a:ext cx="3791585" cy="1729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六、函数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sz="2400" dirty="0" smtClean="0">
                <a:solidFill>
                  <a:srgbClr val="FF0000"/>
                </a:solidFill>
                <a:sym typeface="+mn-ea"/>
              </a:rPr>
              <a:t>箭头函数  =&gt;</a:t>
            </a:r>
            <a:endParaRPr lang="en-US" sz="2400" dirty="0" smtClean="0">
              <a:solidFill>
                <a:srgbClr val="FF0000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sz="2400" dirty="0" smtClean="0">
                <a:solidFill>
                  <a:srgbClr val="FF0000"/>
                </a:solidFill>
                <a:sym typeface="+mn-ea"/>
              </a:rPr>
              <a:t>=&gt;将匿名函数改成箭头函数</a:t>
            </a:r>
            <a:endParaRPr lang="en-US" sz="2400" dirty="0" smtClean="0">
              <a:solidFill>
                <a:srgbClr val="FF0000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sz="2400" dirty="0" smtClean="0">
                <a:solidFill>
                  <a:srgbClr val="FF0000"/>
                </a:solidFill>
                <a:sym typeface="+mn-ea"/>
              </a:rPr>
              <a:t>=&gt;</a:t>
            </a:r>
            <a:r>
              <a:rPr lang="en-US" sz="2400" dirty="0" smtClean="0">
                <a:sym typeface="+mn-ea"/>
              </a:rPr>
              <a:t>function(e){}修改成 e</a:t>
            </a:r>
            <a:r>
              <a:rPr lang="en-US" sz="2400" dirty="0" smtClean="0">
                <a:sym typeface="+mn-ea"/>
              </a:rPr>
              <a:t>=&gt;{}步骤：</a:t>
            </a:r>
            <a:endParaRPr 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sz="2400" dirty="0" smtClean="0">
                <a:solidFill>
                  <a:srgbClr val="FF0000"/>
                </a:solidFill>
                <a:sym typeface="+mn-ea"/>
              </a:rPr>
              <a:t>  忽略function，在()和{}之间加入=&gt;即可。</a:t>
            </a:r>
            <a:endParaRPr lang="en-US" sz="2400" dirty="0" smtClean="0">
              <a:solidFill>
                <a:srgbClr val="FF0000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sz="2400" dirty="0" smtClean="0">
                <a:sym typeface="+mn-ea"/>
              </a:rPr>
              <a:t>注意1：</a:t>
            </a:r>
            <a:r>
              <a:rPr lang="en-US" sz="2400" u="sng" dirty="0" smtClean="0">
                <a:sym typeface="+mn-ea"/>
              </a:rPr>
              <a:t>箭头函数只用于匿名函数中；</a:t>
            </a:r>
            <a:endParaRPr lang="en-US" sz="2400" u="sng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sz="2400" dirty="0" smtClean="0">
                <a:sym typeface="+mn-ea"/>
              </a:rPr>
              <a:t>注意2：箭头函数中不存在arguments.callee对象(自调)， </a:t>
            </a:r>
            <a:endParaRPr 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sz="2400" dirty="0" smtClean="0">
                <a:sym typeface="+mn-ea"/>
              </a:rPr>
              <a:t>	 </a:t>
            </a:r>
            <a:r>
              <a:rPr lang="zh-CN" altLang="en-US" sz="2400" dirty="0" smtClean="0">
                <a:sym typeface="+mn-ea"/>
              </a:rPr>
              <a:t>要</a:t>
            </a:r>
            <a:r>
              <a:rPr lang="en-US" sz="2400" dirty="0" smtClean="0">
                <a:sym typeface="+mn-ea"/>
              </a:rPr>
              <a:t>改成function函数.</a:t>
            </a:r>
            <a:endParaRPr 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sz="2400" dirty="0" smtClean="0">
                <a:sym typeface="+mn-ea"/>
              </a:rPr>
              <a:t>注意3：只有一个参数的形况下，可以省略()，直接改成 num=&gt;{}</a:t>
            </a:r>
            <a:endParaRPr lang="en-US" sz="24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六、函数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sz="2400" dirty="0" smtClean="0">
                <a:solidFill>
                  <a:srgbClr val="FF0000"/>
                </a:solidFill>
                <a:sym typeface="+mn-ea"/>
              </a:rPr>
              <a:t>箭头函数</a:t>
            </a:r>
            <a:endParaRPr lang="en-US" sz="2400" dirty="0" smtClean="0">
              <a:solidFill>
                <a:srgbClr val="FF0000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sz="2400" dirty="0" smtClean="0">
                <a:solidFill>
                  <a:srgbClr val="FF0000"/>
                </a:solidFill>
                <a:sym typeface="+mn-ea"/>
              </a:rPr>
              <a:t>=&gt;将匿名函数改成箭头函数 </a:t>
            </a:r>
            <a:endParaRPr lang="en-US" sz="2400" dirty="0" smtClean="0">
              <a:sym typeface="+mn-ea"/>
            </a:endParaRPr>
          </a:p>
        </p:txBody>
      </p:sp>
      <p:pic>
        <p:nvPicPr>
          <p:cNvPr id="4" name="图片 -21474825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7085" y="2474595"/>
            <a:ext cx="3981450" cy="31648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七</a:t>
            </a:r>
            <a:r>
              <a:rPr lang="zh-CN" altLang="en-US" dirty="0" smtClean="0">
                <a:sym typeface="+mn-ea"/>
              </a:rPr>
              <a:t>、运算符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zh-CN" altLang="en-US" sz="2400" dirty="0" smtClean="0">
                <a:sym typeface="+mn-ea"/>
              </a:rPr>
              <a:t>和</a:t>
            </a:r>
            <a:r>
              <a:rPr lang="en-US" altLang="zh-CN" sz="2400" dirty="0" smtClean="0">
                <a:sym typeface="+mn-ea"/>
              </a:rPr>
              <a:t>js</a:t>
            </a:r>
            <a:r>
              <a:rPr lang="zh-CN" altLang="en-US" sz="2400" dirty="0" smtClean="0">
                <a:sym typeface="+mn-ea"/>
              </a:rPr>
              <a:t>一样，就是多了箭头函数</a:t>
            </a:r>
            <a:r>
              <a:rPr lang="en-US" sz="2400" dirty="0" smtClean="0">
                <a:sym typeface="+mn-ea"/>
              </a:rPr>
              <a:t> </a:t>
            </a:r>
            <a:endParaRPr lang="zh-CN" altLang="en-US" sz="2400" dirty="0" smtClean="0">
              <a:sym typeface="+mn-ea"/>
            </a:endParaRPr>
          </a:p>
        </p:txBody>
      </p:sp>
      <p:pic>
        <p:nvPicPr>
          <p:cNvPr id="4" name="图片 -21474825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2255" y="2166620"/>
            <a:ext cx="5279390" cy="30060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八、闭包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sz="2400" dirty="0" smtClean="0">
                <a:sym typeface="+mn-ea"/>
              </a:rPr>
              <a:t>在传递函数类型的变量时，该函数会保留定义它的所在函数的作用域。A函数中定义了B函数并且它返回了B函数，那么不管B函数在哪里被调用或如何被调用，它都会保留A函数的作用域。</a:t>
            </a:r>
            <a:endParaRPr lang="en-US" sz="2400"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935" y="3189605"/>
            <a:ext cx="6781800" cy="2574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九、对象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8182"/>
            <a:ext cx="8229600" cy="4911741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对象：</a:t>
            </a:r>
            <a:r>
              <a:rPr lang="zh-CN" altLang="en-US" sz="2000" dirty="0" smtClean="0">
                <a:sym typeface="+mn-ea"/>
              </a:rPr>
              <a:t>无序属性的集合。</a:t>
            </a:r>
            <a:r>
              <a:rPr lang="zh-CN" altLang="en-US" sz="2000" dirty="0" smtClean="0">
                <a:sym typeface="+mn-ea"/>
              </a:rPr>
              <a:t>每</a:t>
            </a:r>
            <a:r>
              <a:rPr lang="zh-CN" altLang="en-US" sz="2000" dirty="0" smtClean="0">
                <a:sym typeface="+mn-ea"/>
              </a:rPr>
              <a:t>一个事物都有自己的表示属性，和对于某一信息作出的相应操作，而这些东西就变成了事物的属性和方法。</a:t>
            </a:r>
            <a:endParaRPr lang="zh-CN" altLang="en-US" sz="2000" dirty="0" smtClean="0">
              <a:sym typeface="+mn-ea"/>
            </a:endParaRPr>
          </a:p>
          <a:p>
            <a:pPr marL="342900" lvl="1" indent="-34290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对象的成员：</a:t>
            </a:r>
            <a:r>
              <a:rPr lang="zh-CN" altLang="en-US" sz="2000" dirty="0" smtClean="0">
                <a:sym typeface="+mn-ea"/>
              </a:rPr>
              <a:t>属性，方法</a:t>
            </a:r>
            <a:r>
              <a:rPr lang="en-US" altLang="zh-CN" sz="2000" dirty="0" smtClean="0">
                <a:sym typeface="+mn-ea"/>
              </a:rPr>
              <a:t>==</a:t>
            </a:r>
            <a:r>
              <a:rPr lang="zh-CN" altLang="en-US" sz="2000" dirty="0" smtClean="0">
                <a:sym typeface="+mn-ea"/>
              </a:rPr>
              <a:t>》对象</a:t>
            </a:r>
            <a:r>
              <a:rPr lang="en-US" altLang="zh-CN" sz="2000" dirty="0" smtClean="0">
                <a:sym typeface="+mn-ea"/>
              </a:rPr>
              <a:t>.</a:t>
            </a:r>
            <a:r>
              <a:rPr lang="zh-CN" altLang="en-US" sz="2000" dirty="0" smtClean="0">
                <a:sym typeface="+mn-ea"/>
              </a:rPr>
              <a:t>属性名</a:t>
            </a:r>
            <a:r>
              <a:rPr lang="en-US" altLang="zh-CN" sz="2000" dirty="0" smtClean="0">
                <a:sym typeface="+mn-ea"/>
              </a:rPr>
              <a:t>;  </a:t>
            </a:r>
            <a:r>
              <a:rPr lang="zh-CN" altLang="en-US" sz="2000" dirty="0" smtClean="0">
                <a:sym typeface="+mn-ea"/>
              </a:rPr>
              <a:t>对象</a:t>
            </a:r>
            <a:r>
              <a:rPr lang="en-US" altLang="zh-CN" sz="2000" dirty="0" smtClean="0">
                <a:sym typeface="+mn-ea"/>
              </a:rPr>
              <a:t>.</a:t>
            </a:r>
            <a:r>
              <a:rPr lang="zh-CN" altLang="en-US" sz="2000" dirty="0" smtClean="0">
                <a:sym typeface="+mn-ea"/>
              </a:rPr>
              <a:t>方法名</a:t>
            </a:r>
            <a:r>
              <a:rPr lang="en-US" altLang="zh-CN" sz="2000" dirty="0" smtClean="0">
                <a:sym typeface="+mn-ea"/>
              </a:rPr>
              <a:t>()</a:t>
            </a:r>
            <a:endParaRPr lang="en-US" altLang="zh-CN" dirty="0" smtClean="0">
              <a:sym typeface="+mn-ea"/>
            </a:endParaRPr>
          </a:p>
          <a:p>
            <a:pPr marL="342900" lvl="1" indent="-342900" algn="l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js对象：</a:t>
            </a:r>
            <a:endParaRPr lang="zh-CN" altLang="en-US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l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000" dirty="0" smtClean="0">
                <a:sym typeface="+mn-ea"/>
              </a:rPr>
              <a:t>      </a:t>
            </a:r>
            <a:r>
              <a:rPr lang="en-US" altLang="zh-CN" sz="2400" dirty="0" smtClean="0">
                <a:sym typeface="+mn-ea"/>
              </a:rPr>
              <a:t>1.</a:t>
            </a:r>
            <a:r>
              <a:rPr lang="zh-CN" altLang="en-US" sz="2400" dirty="0" smtClean="0">
                <a:sym typeface="+mn-ea"/>
              </a:rPr>
              <a:t>ECMAscript原生对象：</a:t>
            </a:r>
            <a:r>
              <a:rPr lang="zh-CN" altLang="en-US" sz="2000" dirty="0" smtClean="0">
                <a:sym typeface="+mn-ea"/>
              </a:rPr>
              <a:t>String、Number、Boolean、Array、Date、RegExp、Math、Error、Object、Function、Global。</a:t>
            </a:r>
            <a:endParaRPr lang="zh-CN" altLang="en-US" sz="2000" dirty="0" smtClean="0">
              <a:sym typeface="+mn-ea"/>
            </a:endParaRPr>
          </a:p>
          <a:p>
            <a:pPr marL="0" lvl="1" indent="0" algn="l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400" dirty="0" smtClean="0">
                <a:sym typeface="+mn-ea"/>
              </a:rPr>
              <a:t>      </a:t>
            </a:r>
            <a:r>
              <a:rPr lang="en-US" altLang="zh-CN" sz="2400" dirty="0" smtClean="0">
                <a:sym typeface="+mn-ea"/>
              </a:rPr>
              <a:t>2.</a:t>
            </a:r>
            <a:r>
              <a:rPr lang="zh-CN" altLang="en-US" sz="2400" dirty="0" smtClean="0">
                <a:sym typeface="+mn-ea"/>
              </a:rPr>
              <a:t>宿主对象：</a:t>
            </a:r>
            <a:endParaRPr lang="zh-CN" altLang="en-US" sz="2400" dirty="0" smtClean="0">
              <a:sym typeface="+mn-ea"/>
            </a:endParaRPr>
          </a:p>
          <a:p>
            <a:pPr marL="0" lvl="1" indent="0" algn="l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en-US" altLang="zh-CN" sz="2400" dirty="0" smtClean="0">
                <a:sym typeface="+mn-ea"/>
              </a:rPr>
              <a:t>	  </a:t>
            </a:r>
            <a:r>
              <a:rPr lang="zh-CN" altLang="en-US" sz="2000" dirty="0" smtClean="0">
                <a:sym typeface="+mn-ea"/>
              </a:rPr>
              <a:t>1）BOM对象：Window</a:t>
            </a:r>
            <a:r>
              <a:rPr lang="en-US" altLang="zh-CN" sz="2000" dirty="0" smtClean="0">
                <a:sym typeface="+mn-ea"/>
              </a:rPr>
              <a:t>/</a:t>
            </a:r>
            <a:r>
              <a:rPr lang="zh-CN" altLang="en-US" sz="2000" dirty="0" smtClean="0">
                <a:sym typeface="+mn-ea"/>
              </a:rPr>
              <a:t>Navigator</a:t>
            </a:r>
            <a:r>
              <a:rPr lang="en-US" altLang="zh-CN" sz="2000" dirty="0" smtClean="0">
                <a:sym typeface="+mn-ea"/>
              </a:rPr>
              <a:t>/S</a:t>
            </a:r>
            <a:r>
              <a:rPr lang="zh-CN" altLang="en-US" sz="2000" dirty="0" smtClean="0">
                <a:sym typeface="+mn-ea"/>
              </a:rPr>
              <a:t>creen</a:t>
            </a:r>
            <a:r>
              <a:rPr lang="en-US" altLang="zh-CN" sz="2000" dirty="0" smtClean="0">
                <a:sym typeface="+mn-ea"/>
              </a:rPr>
              <a:t>/</a:t>
            </a:r>
            <a:r>
              <a:rPr lang="zh-CN" altLang="en-US" sz="2000" dirty="0" smtClean="0">
                <a:sym typeface="+mn-ea"/>
              </a:rPr>
              <a:t>History</a:t>
            </a:r>
            <a:r>
              <a:rPr lang="en-US" altLang="zh-CN" sz="2000" dirty="0" smtClean="0">
                <a:sym typeface="+mn-ea"/>
              </a:rPr>
              <a:t>/</a:t>
            </a:r>
            <a:r>
              <a:rPr lang="zh-CN" altLang="en-US" sz="2000" dirty="0" smtClean="0">
                <a:sym typeface="+mn-ea"/>
              </a:rPr>
              <a:t>Locatio</a:t>
            </a:r>
            <a:r>
              <a:rPr lang="en-US" altLang="zh-CN" sz="2000" dirty="0" smtClean="0">
                <a:sym typeface="+mn-ea"/>
              </a:rPr>
              <a:t>n</a:t>
            </a:r>
            <a:endParaRPr lang="zh-CN" altLang="en-US" sz="2000" dirty="0" smtClean="0">
              <a:sym typeface="+mn-ea"/>
            </a:endParaRPr>
          </a:p>
          <a:p>
            <a:pPr marL="0" lvl="1" indent="0" algn="l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en-US" altLang="zh-CN" sz="2000" dirty="0" smtClean="0">
                <a:sym typeface="+mn-ea"/>
              </a:rPr>
              <a:t>	  </a:t>
            </a:r>
            <a:r>
              <a:rPr lang="zh-CN" altLang="en-US" sz="2000" dirty="0" smtClean="0">
                <a:sym typeface="+mn-ea"/>
              </a:rPr>
              <a:t>2）DOM对象：</a:t>
            </a:r>
            <a:r>
              <a:rPr lang="zh-CN" altLang="en-US" sz="2000" dirty="0" smtClean="0">
                <a:sym typeface="+mn-ea"/>
              </a:rPr>
              <a:t>Document等</a:t>
            </a:r>
            <a:endParaRPr lang="zh-CN" altLang="en-US" sz="2000" dirty="0" smtClean="0">
              <a:sym typeface="+mn-ea"/>
            </a:endParaRPr>
          </a:p>
          <a:p>
            <a:pPr marL="0" lvl="1" indent="0" algn="l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000" dirty="0" smtClean="0">
                <a:sym typeface="+mn-ea"/>
              </a:rPr>
              <a:t>      </a:t>
            </a:r>
            <a:r>
              <a:rPr lang="en-US" altLang="zh-CN" sz="2400" dirty="0" smtClean="0">
                <a:sym typeface="+mn-ea"/>
              </a:rPr>
              <a:t>3.自定义对象：</a:t>
            </a:r>
            <a:r>
              <a:rPr lang="en-US" altLang="zh-CN" sz="2000" dirty="0" smtClean="0">
                <a:sym typeface="+mn-ea"/>
              </a:rPr>
              <a:t>由用户创建的对象</a:t>
            </a:r>
            <a:r>
              <a:rPr lang="zh-CN" altLang="en-US" sz="2000" dirty="0" smtClean="0">
                <a:sym typeface="+mn-ea"/>
              </a:rPr>
              <a:t>。创建方式： </a:t>
            </a:r>
            <a:r>
              <a:rPr lang="zh-CN" altLang="en-US" sz="2000" u="sng" dirty="0" smtClean="0">
                <a:solidFill>
                  <a:srgbClr val="FF0000"/>
                </a:solidFill>
                <a:sym typeface="+mn-ea"/>
              </a:rPr>
              <a:t>见下一页。</a:t>
            </a:r>
            <a:endParaRPr lang="zh-CN" altLang="en-US" sz="2000" u="sng" dirty="0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九、自定义对象的创建方式：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7880"/>
            <a:ext cx="8229600" cy="5605145"/>
          </a:xfrm>
        </p:spPr>
        <p:txBody>
          <a:bodyPr>
            <a:normAutofit/>
          </a:bodyPr>
          <a:lstStyle/>
          <a:p>
            <a:pPr marL="0" lvl="1" indent="0" algn="l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en-US" altLang="zh-CN" sz="2400" dirty="0" smtClean="0">
                <a:sym typeface="+mn-ea"/>
              </a:rPr>
              <a:t>1）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对象直接量；</a:t>
            </a:r>
            <a:r>
              <a:rPr lang="en-US" altLang="zh-CN" sz="2400" dirty="0" smtClean="0">
                <a:sym typeface="+mn-ea"/>
              </a:rPr>
              <a:t>由</a:t>
            </a:r>
            <a:r>
              <a:rPr lang="zh-CN" altLang="en-US" sz="2400" dirty="0" smtClean="0">
                <a:sym typeface="+mn-ea"/>
              </a:rPr>
              <a:t>键</a:t>
            </a:r>
            <a:r>
              <a:rPr lang="en-US" altLang="zh-CN" sz="2400" dirty="0" smtClean="0">
                <a:sym typeface="+mn-ea"/>
              </a:rPr>
              <a:t>/值对组成的映射表</a:t>
            </a:r>
            <a:r>
              <a:rPr lang="zh-CN" altLang="en-US" sz="2400" dirty="0" smtClean="0">
                <a:sym typeface="+mn-ea"/>
              </a:rPr>
              <a:t>：</a:t>
            </a:r>
            <a:endParaRPr lang="en-US" altLang="zh-CN" sz="2400" dirty="0" smtClean="0">
              <a:sym typeface="+mn-ea"/>
            </a:endParaRPr>
          </a:p>
          <a:p>
            <a:pPr marL="0" lvl="1" indent="0" algn="l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en-US" altLang="zh-CN" sz="2000" dirty="0" smtClean="0">
                <a:sym typeface="+mn-ea"/>
              </a:rPr>
              <a:t>	var obj1 = {}；   var obj3 = {name：‘Mary’，age：18}</a:t>
            </a:r>
            <a:endParaRPr lang="en-US" altLang="zh-CN" sz="2000" dirty="0" smtClean="0">
              <a:sym typeface="+mn-ea"/>
            </a:endParaRPr>
          </a:p>
          <a:p>
            <a:pPr marL="0" lvl="1" indent="0" algn="l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en-US" altLang="zh-CN" sz="2400" b="1" dirty="0" smtClean="0">
                <a:sym typeface="+mn-ea"/>
              </a:rPr>
              <a:t> 2）</a:t>
            </a:r>
            <a:r>
              <a:rPr lang="en-US" altLang="zh-CN" sz="2400" b="1" dirty="0" smtClean="0">
                <a:solidFill>
                  <a:srgbClr val="FF0000"/>
                </a:solidFill>
                <a:sym typeface="+mn-ea"/>
              </a:rPr>
              <a:t>new创建对象</a:t>
            </a:r>
            <a:endParaRPr lang="en-US" altLang="zh-CN" sz="2400" b="1" dirty="0" smtClean="0">
              <a:sym typeface="+mn-ea"/>
            </a:endParaRPr>
          </a:p>
          <a:p>
            <a:pPr marL="0" lvl="1" indent="0" algn="l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en-US" altLang="zh-CN" sz="2000" dirty="0" smtClean="0">
                <a:sym typeface="+mn-ea"/>
              </a:rPr>
              <a:t>	var arr = new Array(1,2,3)；  </a:t>
            </a:r>
            <a:r>
              <a:rPr lang="en-US" altLang="zh-CN" sz="2000" dirty="0" smtClean="0">
                <a:sym typeface="+mn-ea"/>
              </a:rPr>
              <a:t>//</a:t>
            </a:r>
            <a:r>
              <a:rPr lang="zh-CN" altLang="en-US" sz="2000" dirty="0" smtClean="0">
                <a:sym typeface="+mn-ea"/>
              </a:rPr>
              <a:t>系统内置对象</a:t>
            </a:r>
            <a:endParaRPr lang="en-US" altLang="zh-CN" sz="2000" dirty="0" smtClean="0">
              <a:sym typeface="+mn-ea"/>
            </a:endParaRPr>
          </a:p>
          <a:p>
            <a:pPr marL="0" lvl="1" indent="0" algn="l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en-US" altLang="zh-CN" sz="2000" dirty="0" smtClean="0">
                <a:sym typeface="+mn-ea"/>
              </a:rPr>
              <a:t>	var mydate = new Date(); //</a:t>
            </a:r>
            <a:r>
              <a:rPr lang="zh-CN" altLang="en-US" sz="2000" dirty="0" smtClean="0">
                <a:sym typeface="+mn-ea"/>
              </a:rPr>
              <a:t>系统内置对象</a:t>
            </a:r>
            <a:endParaRPr lang="en-US" altLang="zh-CN" sz="2000" dirty="0" smtClean="0">
              <a:sym typeface="+mn-ea"/>
            </a:endParaRPr>
          </a:p>
          <a:p>
            <a:pPr marL="0" lvl="1" indent="0" algn="l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en-US" altLang="zh-CN" sz="2000" dirty="0" smtClean="0">
                <a:sym typeface="+mn-ea"/>
              </a:rPr>
              <a:t>       function MyFun(a1, a2){ };</a:t>
            </a:r>
            <a:br>
              <a:rPr lang="en-US" altLang="zh-CN" sz="2000" dirty="0" smtClean="0">
                <a:sym typeface="+mn-ea"/>
              </a:rPr>
            </a:br>
            <a:r>
              <a:rPr lang="en-US" altLang="zh-CN" sz="2000" dirty="0" smtClean="0">
                <a:sym typeface="+mn-ea"/>
              </a:rPr>
              <a:t>       var fun1=new MyFun(10,20); //</a:t>
            </a:r>
            <a:r>
              <a:rPr lang="en-US" altLang="zh-CN" sz="2000" dirty="0" smtClean="0">
                <a:sym typeface="+mn-ea"/>
              </a:rPr>
              <a:t>构造函数</a:t>
            </a:r>
            <a:endParaRPr lang="en-US" altLang="zh-CN" sz="2000" dirty="0" smtClean="0">
              <a:sym typeface="+mn-ea"/>
            </a:endParaRPr>
          </a:p>
          <a:p>
            <a:pPr marL="0" lvl="1" indent="0" algn="l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en-US" altLang="zh-CN" sz="2400" dirty="0" smtClean="0">
                <a:sym typeface="+mn-ea"/>
              </a:rPr>
              <a:t>3）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原型继承</a:t>
            </a:r>
            <a:endParaRPr lang="zh-CN" altLang="en-US" sz="2400" dirty="0" smtClean="0">
              <a:sym typeface="+mn-ea"/>
            </a:endParaRPr>
          </a:p>
          <a:p>
            <a:pPr marL="0" lvl="1" indent="0" algn="l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000" dirty="0" smtClean="0">
                <a:sym typeface="+mn-ea"/>
              </a:rPr>
              <a:t>       </a:t>
            </a:r>
            <a:r>
              <a:rPr lang="en-US" altLang="zh-CN" sz="2000" dirty="0" smtClean="0">
                <a:sym typeface="+mn-ea"/>
              </a:rPr>
              <a:t>var person = { name: 'yangyfian', age: 18};</a:t>
            </a:r>
            <a:endParaRPr lang="en-US" altLang="zh-CN" sz="2000" dirty="0" smtClean="0">
              <a:sym typeface="+mn-ea"/>
            </a:endParaRPr>
          </a:p>
          <a:p>
            <a:pPr marL="0" lvl="1" indent="0" algn="l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en-US" altLang="zh-CN" sz="2000" dirty="0" smtClean="0">
                <a:sym typeface="+mn-ea"/>
              </a:rPr>
              <a:t>	var newPerson = Object.create(person);</a:t>
            </a:r>
            <a:endParaRPr lang="en-US" altLang="zh-CN" sz="2000" dirty="0" smtClean="0">
              <a:sym typeface="+mn-ea"/>
            </a:endParaRPr>
          </a:p>
          <a:p>
            <a:pPr marL="0" lvl="1" indent="0" algn="l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en-US" altLang="zh-CN" sz="2000" dirty="0" smtClean="0">
                <a:sym typeface="+mn-ea"/>
              </a:rPr>
              <a:t>	console.log(newPerson.name);</a:t>
            </a:r>
            <a:endParaRPr lang="en-US" altLang="zh-CN" sz="2000" dirty="0" smtClean="0">
              <a:sym typeface="+mn-ea"/>
            </a:endParaRPr>
          </a:p>
          <a:p>
            <a:pPr marL="0" lvl="1" indent="0" algn="l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sym typeface="+mn-ea"/>
              </a:rPr>
              <a:t>4)class方式	---ES6新增继承方式</a:t>
            </a:r>
            <a:endParaRPr lang="zh-CN" altLang="en-US" sz="2400" b="1" dirty="0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九、</a:t>
            </a:r>
            <a:r>
              <a:rPr lang="en-US" altLang="zh-CN" dirty="0" smtClean="0">
                <a:sym typeface="+mn-ea"/>
              </a:rPr>
              <a:t>class</a:t>
            </a:r>
            <a:r>
              <a:rPr lang="zh-CN" altLang="en-US" dirty="0" smtClean="0">
                <a:sym typeface="+mn-ea"/>
              </a:rPr>
              <a:t>创建</a:t>
            </a:r>
            <a:r>
              <a:rPr lang="zh-CN" altLang="en-US" dirty="0" smtClean="0">
                <a:sym typeface="+mn-ea"/>
              </a:rPr>
              <a:t>自定义</a:t>
            </a:r>
            <a:r>
              <a:rPr lang="zh-CN" altLang="en-US" dirty="0" smtClean="0">
                <a:sym typeface="+mn-ea"/>
              </a:rPr>
              <a:t>对象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400" dirty="0" smtClean="0">
                <a:sym typeface="+mn-ea"/>
              </a:rPr>
              <a:t>c</a:t>
            </a:r>
            <a:r>
              <a:rPr lang="zh-CN" altLang="en-US" sz="2400" dirty="0" smtClean="0">
                <a:sym typeface="+mn-ea"/>
              </a:rPr>
              <a:t>lass：类，是一组相似对象的属性和行为的抽象集合。即描述一类事物统一的属性和功能的程序结构。（要求启用严格模式）</a:t>
            </a:r>
            <a:endParaRPr lang="zh-CN" alt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zh-CN" altLang="en-US" sz="2400" dirty="0" smtClean="0">
                <a:sym typeface="+mn-ea"/>
              </a:rPr>
              <a:t>事物的属性：class的属性；</a:t>
            </a:r>
            <a:endParaRPr lang="zh-CN" alt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zh-CN" altLang="en-US" sz="2400" dirty="0" smtClean="0">
                <a:sym typeface="+mn-ea"/>
              </a:rPr>
              <a:t>事物的功能：class的方法。</a:t>
            </a:r>
            <a:endParaRPr lang="zh-CN" alt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endParaRPr lang="zh-CN" altLang="en-US" sz="2400" dirty="0" smtClean="0">
              <a:sym typeface="+mn-ea"/>
            </a:endParaRPr>
          </a:p>
          <a:p>
            <a:pPr marL="0" lvl="1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注意：class方式创建自定义对象，必须启用严格模式！！</a:t>
            </a:r>
            <a:endParaRPr lang="zh-CN" altLang="en-US" sz="2400" dirty="0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九、</a:t>
            </a:r>
            <a:r>
              <a:rPr lang="en-US" altLang="zh-CN" dirty="0" smtClean="0">
                <a:sym typeface="+mn-ea"/>
              </a:rPr>
              <a:t>class</a:t>
            </a:r>
            <a:r>
              <a:rPr lang="zh-CN" altLang="en-US" dirty="0" smtClean="0">
                <a:sym typeface="+mn-ea"/>
              </a:rPr>
              <a:t>创建自定义对象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160645"/>
          </a:xfrm>
        </p:spPr>
        <p:txBody>
          <a:bodyPr>
            <a:noAutofit/>
          </a:bodyPr>
          <a:lstStyle/>
          <a:p>
            <a:pPr marL="0" lvl="1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“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use strict”;</a:t>
            </a:r>
            <a:endParaRPr lang="zh-CN" altLang="en-US" sz="2400" dirty="0" smtClean="0">
              <a:solidFill>
                <a:srgbClr val="FF0000"/>
              </a:solidFill>
              <a:sym typeface="+mn-ea"/>
            </a:endParaRPr>
          </a:p>
          <a:p>
            <a:pPr marL="0" lvl="1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zh-CN" altLang="en-US" sz="2400" dirty="0" smtClean="0">
                <a:sym typeface="+mn-ea"/>
              </a:rPr>
              <a:t>class Emp{  //使用class创建自定义对象</a:t>
            </a:r>
            <a:endParaRPr lang="zh-CN" altLang="en-US" sz="2400" dirty="0" smtClean="0">
              <a:sym typeface="+mn-ea"/>
            </a:endParaRPr>
          </a:p>
          <a:p>
            <a:pPr marL="0" lvl="1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400" dirty="0" smtClean="0">
                <a:sym typeface="+mn-ea"/>
              </a:rPr>
              <a:t>	c</a:t>
            </a:r>
            <a:r>
              <a:rPr lang="zh-CN" altLang="en-US" sz="2400" dirty="0" smtClean="0">
                <a:sym typeface="+mn-ea"/>
              </a:rPr>
              <a:t>onstructor(ename</a:t>
            </a:r>
            <a:r>
              <a:rPr lang="en-US" altLang="zh-CN" sz="2400" dirty="0" smtClean="0">
                <a:sym typeface="+mn-ea"/>
              </a:rPr>
              <a:t>,</a:t>
            </a:r>
            <a:r>
              <a:rPr lang="zh-CN" altLang="en-US" sz="2400" dirty="0" smtClean="0">
                <a:sym typeface="+mn-ea"/>
              </a:rPr>
              <a:t>esalary){ //声明一个构造函数</a:t>
            </a:r>
            <a:endParaRPr lang="zh-CN" altLang="en-US" sz="2400" dirty="0" smtClean="0">
              <a:sym typeface="+mn-ea"/>
            </a:endParaRPr>
          </a:p>
          <a:p>
            <a:pPr marL="0" lvl="1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400" dirty="0" smtClean="0">
                <a:sym typeface="+mn-ea"/>
              </a:rPr>
              <a:t>		t</a:t>
            </a:r>
            <a:r>
              <a:rPr lang="zh-CN" altLang="en-US" sz="2400" dirty="0" smtClean="0">
                <a:sym typeface="+mn-ea"/>
              </a:rPr>
              <a:t>his.</a:t>
            </a:r>
            <a:r>
              <a:rPr lang="en-US" altLang="zh-CN" sz="2400" dirty="0" smtClean="0">
                <a:sym typeface="+mn-ea"/>
              </a:rPr>
              <a:t>e</a:t>
            </a:r>
            <a:r>
              <a:rPr lang="zh-CN" altLang="en-US" sz="2400" dirty="0" smtClean="0">
                <a:sym typeface="+mn-ea"/>
              </a:rPr>
              <a:t>name=ename; ///创建属性 </a:t>
            </a:r>
            <a:endParaRPr lang="zh-CN" altLang="en-US" sz="2400" dirty="0" smtClean="0">
              <a:sym typeface="+mn-ea"/>
            </a:endParaRPr>
          </a:p>
          <a:p>
            <a:pPr marL="0" lvl="1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zh-CN" altLang="en-US" sz="2400" dirty="0" smtClean="0">
                <a:sym typeface="+mn-ea"/>
              </a:rPr>
              <a:t>      }</a:t>
            </a:r>
            <a:endParaRPr lang="zh-CN" altLang="en-US" sz="2400" dirty="0" smtClean="0">
              <a:sym typeface="+mn-ea"/>
            </a:endParaRPr>
          </a:p>
          <a:p>
            <a:pPr marL="0" lvl="1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400" dirty="0" smtClean="0">
                <a:sym typeface="+mn-ea"/>
              </a:rPr>
              <a:t>	w</a:t>
            </a:r>
            <a:r>
              <a:rPr lang="zh-CN" altLang="en-US" sz="2400" dirty="0" smtClean="0">
                <a:sym typeface="+mn-ea"/>
              </a:rPr>
              <a:t>ork(){};  //创建方法，与构造函数并列</a:t>
            </a:r>
            <a:endParaRPr lang="zh-CN" altLang="en-US" sz="2400" dirty="0" smtClean="0">
              <a:sym typeface="+mn-ea"/>
            </a:endParaRPr>
          </a:p>
          <a:p>
            <a:pPr marL="0" lvl="1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zh-CN" altLang="en-US" sz="2400" dirty="0" smtClean="0">
                <a:sym typeface="+mn-ea"/>
              </a:rPr>
              <a:t>}</a:t>
            </a:r>
            <a:endParaRPr lang="zh-CN" altLang="en-US" sz="2400" dirty="0" smtClean="0">
              <a:sym typeface="+mn-ea"/>
            </a:endParaRPr>
          </a:p>
          <a:p>
            <a:pPr marL="0" lvl="1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zh-CN" altLang="en-US" sz="2400" dirty="0" smtClean="0">
                <a:sym typeface="+mn-ea"/>
              </a:rPr>
              <a:t>//实例化调用class对象</a:t>
            </a:r>
            <a:endParaRPr lang="zh-CN" altLang="en-US" sz="2400" dirty="0" smtClean="0">
              <a:sym typeface="+mn-ea"/>
            </a:endParaRPr>
          </a:p>
          <a:p>
            <a:pPr marL="0" lvl="1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400" dirty="0" smtClean="0">
                <a:sym typeface="+mn-ea"/>
              </a:rPr>
              <a:t>v</a:t>
            </a:r>
            <a:r>
              <a:rPr lang="zh-CN" altLang="en-US" sz="2400" dirty="0" smtClean="0">
                <a:sym typeface="+mn-ea"/>
              </a:rPr>
              <a:t>ar e1=new Emp(‘dan’,12000);</a:t>
            </a:r>
            <a:endParaRPr lang="zh-CN" altLang="en-US" sz="2400" dirty="0" smtClean="0">
              <a:sym typeface="+mn-ea"/>
            </a:endParaRPr>
          </a:p>
          <a:p>
            <a:pPr marL="0" lvl="1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400" dirty="0" smtClean="0">
                <a:sym typeface="+mn-ea"/>
              </a:rPr>
              <a:t>c</a:t>
            </a:r>
            <a:r>
              <a:rPr lang="zh-CN" altLang="en-US" sz="2400" dirty="0" smtClean="0">
                <a:sym typeface="+mn-ea"/>
              </a:rPr>
              <a:t>onsole.log(e1.</a:t>
            </a:r>
            <a:r>
              <a:rPr lang="en-US" altLang="zh-CN" sz="2400" dirty="0" smtClean="0">
                <a:sym typeface="+mn-ea"/>
              </a:rPr>
              <a:t>e</a:t>
            </a:r>
            <a:r>
              <a:rPr lang="en-US" altLang="zh-CN" sz="2400" dirty="0" smtClean="0">
                <a:sym typeface="+mn-ea"/>
              </a:rPr>
              <a:t>name</a:t>
            </a:r>
            <a:r>
              <a:rPr lang="zh-CN" altLang="en-US" sz="2400" dirty="0" smtClean="0">
                <a:sym typeface="+mn-ea"/>
              </a:rPr>
              <a:t>);</a:t>
            </a:r>
            <a:endParaRPr lang="zh-CN" altLang="en-US" sz="2400" dirty="0" smtClean="0">
              <a:sym typeface="+mn-ea"/>
            </a:endParaRPr>
          </a:p>
          <a:p>
            <a:pPr marL="0" lvl="1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400" dirty="0" smtClean="0">
                <a:sym typeface="+mn-ea"/>
              </a:rPr>
              <a:t>c</a:t>
            </a:r>
            <a:r>
              <a:rPr lang="zh-CN" altLang="en-US" sz="2400" dirty="0" smtClean="0">
                <a:sym typeface="+mn-ea"/>
              </a:rPr>
              <a:t>onsole.log(e1.work());</a:t>
            </a:r>
            <a:endParaRPr lang="zh-CN" altLang="en-US" sz="24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、交互模式下如何执行</a:t>
            </a:r>
            <a:r>
              <a:rPr lang="en-US" altLang="zh-CN" dirty="0" smtClean="0">
                <a:sym typeface="+mn-ea"/>
              </a:rPr>
              <a:t>nodejs</a:t>
            </a:r>
            <a:r>
              <a:rPr lang="zh-CN" altLang="en-US" dirty="0" smtClean="0">
                <a:sym typeface="+mn-ea"/>
              </a:rPr>
              <a:t>？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、脚本模式下如何执行？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dos</a:t>
            </a:r>
            <a:r>
              <a:rPr lang="zh-CN" altLang="en-US" dirty="0" smtClean="0"/>
              <a:t>操作命令？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九、</a:t>
            </a:r>
            <a:r>
              <a:rPr lang="en-US" altLang="zh-CN" dirty="0" smtClean="0">
                <a:sym typeface="+mn-ea"/>
              </a:rPr>
              <a:t>class</a:t>
            </a:r>
            <a:r>
              <a:rPr lang="zh-CN" altLang="en-US" dirty="0" smtClean="0">
                <a:sym typeface="+mn-ea"/>
              </a:rPr>
              <a:t>创建自定义对象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zh-CN" altLang="en-US" sz="2700" dirty="0" smtClean="0">
                <a:solidFill>
                  <a:srgbClr val="FF0000"/>
                </a:solidFill>
                <a:sym typeface="+mn-ea"/>
              </a:rPr>
              <a:t>代码：</a:t>
            </a:r>
            <a:endParaRPr lang="zh-CN" altLang="en-US" sz="2700" dirty="0" smtClean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图片 -21474825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035" y="1877060"/>
            <a:ext cx="4363085" cy="3540760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-21474825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160" y="4150360"/>
            <a:ext cx="3408680" cy="1267460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九、</a:t>
            </a:r>
            <a:r>
              <a:rPr lang="en-US" altLang="zh-CN" dirty="0" smtClean="0">
                <a:sym typeface="+mn-ea"/>
              </a:rPr>
              <a:t>class</a:t>
            </a:r>
            <a:r>
              <a:rPr lang="zh-CN" altLang="en-US" dirty="0" smtClean="0">
                <a:sym typeface="+mn-ea"/>
              </a:rPr>
              <a:t>创建自定义对象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700" dirty="0" smtClean="0">
                <a:solidFill>
                  <a:srgbClr val="FF0000"/>
                </a:solidFill>
                <a:sym typeface="+mn-ea"/>
              </a:rPr>
              <a:t>class</a:t>
            </a:r>
            <a:r>
              <a:rPr lang="zh-CN" altLang="en-US" sz="2700" dirty="0" smtClean="0">
                <a:solidFill>
                  <a:srgbClr val="FF0000"/>
                </a:solidFill>
                <a:sym typeface="+mn-ea"/>
              </a:rPr>
              <a:t>中的继承</a:t>
            </a:r>
            <a:r>
              <a:rPr lang="zh-CN" altLang="en-US" sz="2700" dirty="0" smtClean="0">
                <a:solidFill>
                  <a:srgbClr val="FF0000"/>
                </a:solidFill>
                <a:sym typeface="+mn-ea"/>
              </a:rPr>
              <a:t>：</a:t>
            </a:r>
            <a:endParaRPr lang="zh-CN" altLang="en-US"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endParaRPr lang="zh-CN" altLang="en-US" sz="2400" dirty="0" smtClean="0">
              <a:sym typeface="+mn-ea"/>
            </a:endParaRPr>
          </a:p>
        </p:txBody>
      </p:sp>
      <p:pic>
        <p:nvPicPr>
          <p:cNvPr id="4" name="图片 -214748258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495" y="2129790"/>
            <a:ext cx="7114540" cy="3828415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十</a:t>
            </a:r>
            <a:r>
              <a:rPr lang="zh-CN" altLang="en-US" dirty="0" smtClean="0">
                <a:sym typeface="+mn-ea"/>
              </a:rPr>
              <a:t>、全局对象</a:t>
            </a:r>
            <a:r>
              <a:rPr lang="en-US" altLang="zh-CN" dirty="0" smtClean="0">
                <a:sym typeface="+mn-ea"/>
              </a:rPr>
              <a:t>global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fontScale="90000" lnSpcReduction="10000"/>
          </a:bodyPr>
          <a:lstStyle/>
          <a:p>
            <a:pPr marL="342900" lvl="1" indent="-34290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sz="2700" dirty="0" smtClean="0">
                <a:solidFill>
                  <a:srgbClr val="FF0000"/>
                </a:solidFill>
                <a:sym typeface="+mn-ea"/>
              </a:rPr>
              <a:t>nodeJs</a:t>
            </a:r>
            <a:r>
              <a:rPr lang="zh-CN" altLang="en-US" sz="2700" dirty="0" smtClean="0">
                <a:solidFill>
                  <a:srgbClr val="FF0000"/>
                </a:solidFill>
                <a:sym typeface="+mn-ea"/>
              </a:rPr>
              <a:t>对象：</a:t>
            </a:r>
            <a:endParaRPr lang="en-US" sz="2700" dirty="0" smtClean="0">
              <a:sym typeface="+mn-ea"/>
            </a:endParaRPr>
          </a:p>
          <a:p>
            <a:pPr marL="0" lvl="1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700" dirty="0" smtClean="0">
                <a:sym typeface="+mn-ea"/>
              </a:rPr>
              <a:t>   1.ECMAScript原生对象</a:t>
            </a:r>
            <a:r>
              <a:rPr lang="zh-CN" altLang="en-US" sz="2700" dirty="0" smtClean="0">
                <a:sym typeface="+mn-ea"/>
              </a:rPr>
              <a:t>（看前面</a:t>
            </a:r>
            <a:r>
              <a:rPr lang="en-US" altLang="zh-CN" sz="2700" dirty="0" smtClean="0">
                <a:sym typeface="+mn-ea"/>
              </a:rPr>
              <a:t>js</a:t>
            </a:r>
            <a:r>
              <a:rPr lang="zh-CN" altLang="en-US" sz="2700" dirty="0" smtClean="0">
                <a:sym typeface="+mn-ea"/>
              </a:rPr>
              <a:t>的原生对象）</a:t>
            </a:r>
            <a:endParaRPr lang="zh-CN" altLang="en-US" sz="2700" dirty="0" smtClean="0">
              <a:sym typeface="+mn-ea"/>
            </a:endParaRPr>
          </a:p>
          <a:p>
            <a:pPr marL="0" lvl="1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700" dirty="0" smtClean="0">
                <a:sym typeface="+mn-ea"/>
              </a:rPr>
              <a:t>   </a:t>
            </a:r>
            <a:r>
              <a:rPr lang="en-US" altLang="zh-CN" sz="2700" dirty="0" smtClean="0">
                <a:sym typeface="+mn-ea"/>
              </a:rPr>
              <a:t>2.</a:t>
            </a:r>
            <a:r>
              <a:rPr lang="zh-CN" altLang="en-US" sz="2700" dirty="0" smtClean="0">
                <a:sym typeface="+mn-ea"/>
              </a:rPr>
              <a:t>宿主对象：</a:t>
            </a:r>
            <a:r>
              <a:rPr lang="zh-CN" altLang="en-US" sz="2200" dirty="0" smtClean="0">
                <a:solidFill>
                  <a:srgbClr val="4C4C4C"/>
                </a:solidFill>
                <a:sym typeface="+mn-ea"/>
              </a:rPr>
              <a:t>全局对象</a:t>
            </a:r>
            <a:r>
              <a:rPr lang="en-US" altLang="zh-CN" sz="2200" dirty="0" smtClean="0">
                <a:solidFill>
                  <a:srgbClr val="4C4C4C"/>
                </a:solidFill>
                <a:sym typeface="+mn-ea"/>
              </a:rPr>
              <a:t>(global progress console..)</a:t>
            </a:r>
            <a:endParaRPr lang="zh-CN" altLang="en-US" sz="2200" dirty="0" smtClean="0">
              <a:solidFill>
                <a:srgbClr val="4C4C4C"/>
              </a:solidFill>
              <a:sym typeface="+mn-ea"/>
            </a:endParaRPr>
          </a:p>
          <a:p>
            <a:pPr marL="0" lvl="1" algn="l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700" dirty="0" smtClean="0">
                <a:sym typeface="+mn-ea"/>
              </a:rPr>
              <a:t>   </a:t>
            </a:r>
            <a:r>
              <a:rPr lang="en-US" altLang="zh-CN" sz="2700" dirty="0" smtClean="0">
                <a:sym typeface="+mn-ea"/>
              </a:rPr>
              <a:t>3.</a:t>
            </a:r>
            <a:r>
              <a:rPr lang="zh-CN" altLang="en-US" sz="2700" dirty="0" smtClean="0">
                <a:sym typeface="+mn-ea"/>
              </a:rPr>
              <a:t>Nodejs核心模块</a:t>
            </a:r>
            <a:r>
              <a:rPr lang="en-US" altLang="zh-CN" sz="2700" dirty="0" smtClean="0">
                <a:sym typeface="+mn-ea"/>
              </a:rPr>
              <a:t>:</a:t>
            </a:r>
            <a:r>
              <a:rPr lang="zh-CN" altLang="en-US" sz="2200" dirty="0" smtClean="0">
                <a:solidFill>
                  <a:srgbClr val="4C4C4C"/>
                </a:solidFill>
                <a:sym typeface="+mn-ea"/>
              </a:rPr>
              <a:t>核心模块是nodejs内置的一些功能模块，</a:t>
            </a:r>
            <a:r>
              <a:rPr lang="zh-CN" altLang="en-US" sz="2200" dirty="0" smtClean="0">
                <a:solidFill>
                  <a:srgbClr val="4C4C4C"/>
                </a:solidFill>
                <a:sym typeface="+mn-ea"/>
              </a:rPr>
              <a:t>一个模块就是一个对象</a:t>
            </a:r>
            <a:r>
              <a:rPr lang="zh-CN" altLang="en-US" sz="2200" u="sng" dirty="0" smtClean="0">
                <a:solidFill>
                  <a:srgbClr val="FF0000"/>
                </a:solidFill>
                <a:sym typeface="+mn-ea"/>
              </a:rPr>
              <a:t>(https://nodejs.org/api/)</a:t>
            </a:r>
            <a:endParaRPr lang="zh-CN" altLang="en-US" sz="2200" u="sng" dirty="0" smtClean="0">
              <a:solidFill>
                <a:srgbClr val="FF0000"/>
              </a:solidFill>
              <a:sym typeface="+mn-ea"/>
            </a:endParaRPr>
          </a:p>
          <a:p>
            <a:pPr marL="0" lvl="1" algn="l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700" dirty="0" smtClean="0">
                <a:sym typeface="+mn-ea"/>
              </a:rPr>
              <a:t>   </a:t>
            </a:r>
            <a:r>
              <a:rPr lang="en-US" altLang="zh-CN" sz="2700" dirty="0" smtClean="0">
                <a:sym typeface="+mn-ea"/>
              </a:rPr>
              <a:t>4.</a:t>
            </a:r>
            <a:r>
              <a:rPr lang="zh-CN" altLang="en-US" sz="2700" dirty="0" smtClean="0">
                <a:sym typeface="+mn-ea"/>
              </a:rPr>
              <a:t>第三方模块：</a:t>
            </a:r>
            <a:r>
              <a:rPr lang="zh-CN" altLang="en-US" sz="2200" dirty="0" smtClean="0">
                <a:solidFill>
                  <a:srgbClr val="4C4C4C"/>
                </a:solidFill>
                <a:sym typeface="+mn-ea"/>
              </a:rPr>
              <a:t>（用于操作系统文件/异步操作等）</a:t>
            </a:r>
            <a:endParaRPr lang="zh-CN" altLang="en-US" sz="2200" dirty="0" smtClean="0">
              <a:solidFill>
                <a:srgbClr val="4C4C4C"/>
              </a:solidFill>
              <a:sym typeface="+mn-ea"/>
            </a:endParaRPr>
          </a:p>
          <a:p>
            <a:pPr marL="0" lvl="1" algn="l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700" dirty="0" smtClean="0">
                <a:sym typeface="+mn-ea"/>
              </a:rPr>
              <a:t>   </a:t>
            </a:r>
            <a:r>
              <a:rPr lang="en-US" altLang="zh-CN" sz="2700" dirty="0" smtClean="0">
                <a:sym typeface="+mn-ea"/>
              </a:rPr>
              <a:t>5.</a:t>
            </a:r>
            <a:r>
              <a:rPr lang="zh-CN" altLang="en-US" sz="2700" dirty="0" smtClean="0">
                <a:sym typeface="+mn-ea"/>
              </a:rPr>
              <a:t>自定义模块：</a:t>
            </a:r>
            <a:r>
              <a:rPr lang="zh-CN" altLang="en-US" sz="2200" dirty="0" smtClean="0">
                <a:solidFill>
                  <a:srgbClr val="4C4C4C"/>
                </a:solidFill>
                <a:sym typeface="+mn-ea"/>
              </a:rPr>
              <a:t>自定义创建的模块。</a:t>
            </a:r>
            <a:endParaRPr lang="zh-CN" altLang="en-US" sz="2200" dirty="0" smtClean="0">
              <a:solidFill>
                <a:srgbClr val="4C4C4C"/>
              </a:solidFill>
              <a:sym typeface="+mn-ea"/>
            </a:endParaRPr>
          </a:p>
          <a:p>
            <a:pPr marL="0" lvl="1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sz="2400" u="sng" dirty="0" smtClean="0">
              <a:sym typeface="+mn-ea"/>
            </a:endParaRPr>
          </a:p>
          <a:p>
            <a:pPr marL="0" lvl="1" algn="l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800" b="1" u="sng" dirty="0" smtClean="0">
                <a:sym typeface="+mn-ea"/>
              </a:rPr>
              <a:t>注意</a:t>
            </a:r>
            <a:r>
              <a:rPr lang="en-US" altLang="zh-CN" sz="1800" b="1" u="sng" dirty="0" smtClean="0">
                <a:sym typeface="+mn-ea"/>
              </a:rPr>
              <a:t>1: </a:t>
            </a:r>
            <a:r>
              <a:rPr lang="zh-CN" altLang="en-US" sz="1800" dirty="0" smtClean="0">
                <a:sym typeface="+mn-ea"/>
              </a:rPr>
              <a:t>NodeJS没有自己的语法，JS能写什么，node就能运行什么。但是要注意，仅限于JS语言核心部分：DOM、BOM不能用，node没有浏览器的</a:t>
            </a:r>
            <a:r>
              <a:rPr lang="en-US" altLang="zh-CN" sz="1800" dirty="0" smtClean="0">
                <a:sym typeface="+mn-ea"/>
              </a:rPr>
              <a:t>window</a:t>
            </a:r>
            <a:r>
              <a:rPr lang="zh-CN" altLang="en-US" sz="1800" dirty="0" smtClean="0">
                <a:sym typeface="+mn-ea"/>
              </a:rPr>
              <a:t>对象</a:t>
            </a:r>
            <a:r>
              <a:rPr lang="zh-CN" altLang="en-US" sz="1800" dirty="0" smtClean="0">
                <a:sym typeface="+mn-ea"/>
              </a:rPr>
              <a:t>。</a:t>
            </a:r>
            <a:endParaRPr lang="zh-CN" altLang="en-US" sz="1800" dirty="0" smtClean="0">
              <a:sym typeface="+mn-ea"/>
            </a:endParaRPr>
          </a:p>
          <a:p>
            <a:pPr marL="0" lvl="1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800" b="1" u="sng" dirty="0" smtClean="0">
                <a:sym typeface="+mn-ea"/>
              </a:rPr>
              <a:t>注意</a:t>
            </a:r>
            <a:r>
              <a:rPr lang="en-US" altLang="zh-CN" sz="1800" b="1" u="sng" dirty="0" smtClean="0">
                <a:sym typeface="+mn-ea"/>
              </a:rPr>
              <a:t>2</a:t>
            </a:r>
            <a:r>
              <a:rPr lang="zh-CN" altLang="en-US" sz="1800" b="1" u="sng" dirty="0" smtClean="0">
                <a:sym typeface="+mn-ea"/>
              </a:rPr>
              <a:t>：</a:t>
            </a:r>
            <a:r>
              <a:rPr lang="zh-CN" altLang="en-US" sz="1800" dirty="0" smtClean="0">
                <a:sym typeface="+mn-ea"/>
              </a:rPr>
              <a:t>在nodejs下，任意一个js文件都是一个模块。</a:t>
            </a:r>
            <a:endParaRPr lang="zh-CN" altLang="en-US" sz="18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十、全局对象</a:t>
            </a:r>
            <a:r>
              <a:rPr lang="en-US" altLang="zh-CN" dirty="0" smtClean="0">
                <a:sym typeface="+mn-ea"/>
              </a:rPr>
              <a:t>global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4250"/>
            <a:ext cx="8229600" cy="5102860"/>
          </a:xfrm>
        </p:spPr>
        <p:txBody>
          <a:bodyPr>
            <a:normAutofit/>
          </a:bodyPr>
          <a:lstStyle/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600" dirty="0" smtClean="0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600" dirty="0" smtClean="0">
                <a:solidFill>
                  <a:srgbClr val="FF0000"/>
                </a:solidFill>
                <a:sym typeface="+mn-ea"/>
              </a:rPr>
              <a:t>中的全局对象：</a:t>
            </a:r>
            <a:r>
              <a:rPr lang="en-US" altLang="zh-CN" sz="2600" dirty="0" smtClean="0">
                <a:solidFill>
                  <a:schemeClr val="tx1"/>
                </a:solidFill>
                <a:sym typeface="+mn-ea"/>
              </a:rPr>
              <a:t>window, document</a:t>
            </a:r>
            <a:endParaRPr lang="en-US" altLang="zh-CN" sz="26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600" dirty="0" smtClean="0">
                <a:solidFill>
                  <a:srgbClr val="FF0000"/>
                </a:solidFill>
                <a:sym typeface="+mn-ea"/>
              </a:rPr>
              <a:t>nodejs</a:t>
            </a:r>
            <a:r>
              <a:rPr lang="zh-CN" altLang="en-US" sz="2600" dirty="0" smtClean="0">
                <a:solidFill>
                  <a:srgbClr val="FF0000"/>
                </a:solidFill>
                <a:sym typeface="+mn-ea"/>
              </a:rPr>
              <a:t>中的全局对象：</a:t>
            </a:r>
            <a:r>
              <a:rPr lang="en-US" altLang="zh-CN" sz="2600" dirty="0" smtClean="0">
                <a:solidFill>
                  <a:schemeClr val="tx1"/>
                </a:solidFill>
                <a:sym typeface="+mn-ea"/>
              </a:rPr>
              <a:t>global</a:t>
            </a:r>
            <a:r>
              <a:rPr lang="zh-CN" altLang="en-US" sz="2600" dirty="0" smtClean="0">
                <a:solidFill>
                  <a:schemeClr val="tx1"/>
                </a:solidFill>
                <a:sym typeface="+mn-ea"/>
              </a:rPr>
              <a:t>，何时何处都能访问其他所有全局变量都是</a:t>
            </a:r>
            <a:r>
              <a:rPr lang="en-US" altLang="zh-CN" sz="2600" dirty="0" smtClean="0">
                <a:solidFill>
                  <a:schemeClr val="tx1"/>
                </a:solidFill>
                <a:sym typeface="+mn-ea"/>
              </a:rPr>
              <a:t>global</a:t>
            </a:r>
            <a:r>
              <a:rPr lang="zh-CN" altLang="en-US" sz="2600" dirty="0" smtClean="0">
                <a:solidFill>
                  <a:schemeClr val="tx1"/>
                </a:solidFill>
                <a:sym typeface="+mn-ea"/>
              </a:rPr>
              <a:t>对象的属性。不支持</a:t>
            </a:r>
            <a:r>
              <a:rPr lang="en-US" altLang="zh-CN" sz="2600" dirty="0" smtClean="0">
                <a:solidFill>
                  <a:schemeClr val="tx1"/>
                </a:solidFill>
                <a:sym typeface="+mn-ea"/>
              </a:rPr>
              <a:t>BOM</a:t>
            </a:r>
            <a:r>
              <a:rPr lang="zh-CN" altLang="en-US" sz="26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600" dirty="0" smtClean="0">
                <a:solidFill>
                  <a:schemeClr val="tx1"/>
                </a:solidFill>
                <a:sym typeface="+mn-ea"/>
              </a:rPr>
              <a:t>DOM</a:t>
            </a:r>
            <a:r>
              <a:rPr lang="zh-CN" altLang="en-US" sz="2600" dirty="0" smtClean="0">
                <a:solidFill>
                  <a:schemeClr val="tx1"/>
                </a:solidFill>
                <a:sym typeface="+mn-ea"/>
              </a:rPr>
              <a:t>对象。</a:t>
            </a:r>
            <a:endParaRPr lang="en-US" altLang="zh-CN" sz="26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zh-CN" altLang="en-US" sz="2000" dirty="0" smtClean="0">
                <a:sym typeface="+mn-ea"/>
              </a:rPr>
              <a:t>注意：在交互模式下(cmd运行)，声明的全局变量是global的成员（会造成全局对象污染）；</a:t>
            </a:r>
            <a:endParaRPr lang="zh-CN" altLang="en-US" sz="20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zh-CN" altLang="en-US" sz="2000" dirty="0" smtClean="0">
                <a:sym typeface="+mn-ea"/>
              </a:rPr>
              <a:t>在脚本模式下(node.js控制台)，声明的全局变量不是global的成员（避免了全局对象的污染）。</a:t>
            </a:r>
            <a:endParaRPr lang="zh-CN" altLang="en-US" sz="2000" dirty="0" smtClean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860" y="4770755"/>
            <a:ext cx="2414270" cy="155511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515" y="4563745"/>
            <a:ext cx="3553460" cy="1666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10.1 console</a:t>
            </a:r>
            <a:endParaRPr 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5045"/>
            <a:ext cx="8229600" cy="4611370"/>
          </a:xfrm>
        </p:spPr>
        <p:txBody>
          <a:bodyPr>
            <a:normAutofit/>
          </a:bodyPr>
          <a:lstStyle/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dirty="0" smtClean="0">
                <a:solidFill>
                  <a:srgbClr val="FF0000"/>
                </a:solidFill>
                <a:sym typeface="+mn-ea"/>
              </a:rPr>
              <a:t>全局对象</a:t>
            </a:r>
            <a:r>
              <a:rPr lang="en-US" dirty="0" smtClean="0">
                <a:solidFill>
                  <a:srgbClr val="FF0000"/>
                </a:solidFill>
                <a:sym typeface="+mn-ea"/>
              </a:rPr>
              <a:t>global</a:t>
            </a:r>
            <a:r>
              <a:rPr dirty="0" smtClean="0">
                <a:solidFill>
                  <a:srgbClr val="FF0000"/>
                </a:solidFill>
                <a:sym typeface="+mn-ea"/>
              </a:rPr>
              <a:t>的</a:t>
            </a:r>
            <a:r>
              <a:rPr lang="zh-CN" dirty="0" smtClean="0">
                <a:solidFill>
                  <a:srgbClr val="FF0000"/>
                </a:solidFill>
                <a:sym typeface="+mn-ea"/>
              </a:rPr>
              <a:t>函数</a:t>
            </a:r>
            <a:r>
              <a:rPr lang="en-US" dirty="0" smtClean="0">
                <a:solidFill>
                  <a:srgbClr val="FF0000"/>
                </a:solidFill>
                <a:sym typeface="+mn-ea"/>
              </a:rPr>
              <a:t>1</a:t>
            </a:r>
            <a:r>
              <a:rPr lang="zh-CN" dirty="0" smtClean="0">
                <a:solidFill>
                  <a:srgbClr val="FF0000"/>
                </a:solidFill>
                <a:sym typeface="+mn-ea"/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console</a:t>
            </a:r>
            <a:endParaRPr dirty="0" smtClean="0">
              <a:solidFill>
                <a:srgbClr val="FF0000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300" dirty="0" smtClean="0">
                <a:solidFill>
                  <a:schemeClr val="tx1"/>
                </a:solidFill>
                <a:sym typeface="+mn-ea"/>
              </a:rPr>
              <a:t>console用于向stdout(标准输出)和stderr(标准错误)输出信息</a:t>
            </a:r>
            <a:endParaRPr lang="en-US" altLang="zh-CN" sz="23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console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的方法：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	console.log()		//向stdout输出日志信息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	console.info()		//同上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	console.error()	//向stderr输出错误信息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	console.warn()		//同上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	console.trace() 	//向stderr输出栈轨迹信息 ----了解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	console.dir()		//输出该对象的内容，所有属性和方法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10.1 console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5045"/>
            <a:ext cx="8229600" cy="5038725"/>
          </a:xfrm>
        </p:spPr>
        <p:txBody>
          <a:bodyPr>
            <a:noAutofit/>
          </a:bodyPr>
          <a:lstStyle/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dirty="0" smtClean="0">
                <a:solidFill>
                  <a:srgbClr val="FF0000"/>
                </a:solidFill>
                <a:sym typeface="+mn-ea"/>
              </a:rPr>
              <a:t>全局对象</a:t>
            </a:r>
            <a:r>
              <a:rPr lang="en-US" dirty="0" smtClean="0">
                <a:solidFill>
                  <a:srgbClr val="FF0000"/>
                </a:solidFill>
                <a:sym typeface="+mn-ea"/>
              </a:rPr>
              <a:t>global</a:t>
            </a:r>
            <a:r>
              <a:rPr dirty="0" smtClean="0">
                <a:solidFill>
                  <a:srgbClr val="FF0000"/>
                </a:solidFill>
                <a:sym typeface="+mn-ea"/>
              </a:rPr>
              <a:t>的</a:t>
            </a:r>
            <a:r>
              <a:rPr lang="zh-CN" dirty="0" smtClean="0">
                <a:solidFill>
                  <a:srgbClr val="FF0000"/>
                </a:solidFill>
                <a:sym typeface="+mn-ea"/>
              </a:rPr>
              <a:t>函数</a:t>
            </a:r>
            <a:r>
              <a:rPr lang="en-US" dirty="0" smtClean="0">
                <a:solidFill>
                  <a:srgbClr val="FF0000"/>
                </a:solidFill>
                <a:sym typeface="+mn-ea"/>
              </a:rPr>
              <a:t>1</a:t>
            </a:r>
            <a:r>
              <a:rPr lang="zh-CN" dirty="0" smtClean="0">
                <a:solidFill>
                  <a:srgbClr val="FF0000"/>
                </a:solidFill>
                <a:sym typeface="+mn-ea"/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console</a:t>
            </a:r>
            <a:endParaRPr dirty="0" smtClean="0">
              <a:solidFill>
                <a:srgbClr val="FF0000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300" dirty="0" smtClean="0">
                <a:solidFill>
                  <a:schemeClr val="tx1"/>
                </a:solidFill>
                <a:sym typeface="+mn-ea"/>
              </a:rPr>
              <a:t>console用于向stdout(标准输出)和stderr(标准错误)输出信息</a:t>
            </a:r>
            <a:endParaRPr lang="en-US" altLang="zh-CN" sz="23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300" dirty="0" smtClean="0">
                <a:solidFill>
                  <a:schemeClr val="tx1"/>
                </a:solidFill>
                <a:sym typeface="+mn-ea"/>
              </a:rPr>
              <a:t>console</a:t>
            </a:r>
            <a:r>
              <a:rPr lang="zh-CN" altLang="en-US" sz="2300" dirty="0" smtClean="0">
                <a:solidFill>
                  <a:schemeClr val="tx1"/>
                </a:solidFill>
                <a:sym typeface="+mn-ea"/>
              </a:rPr>
              <a:t>的方法：</a:t>
            </a:r>
            <a:endParaRPr lang="en-US" altLang="zh-CN" sz="23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	console.dir()		//向stdout输出指定对象的字符串表示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	console.assert()	//断言，判断真假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	    为真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错误信息不会输出;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	    为假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输出错误信息并终止脚本运行(可自定义错误信息)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	console.time()	     </a:t>
            </a:r>
            <a:r>
              <a:rPr lang="en-US" altLang="zh-CN" sz="2000" dirty="0" smtClean="0">
                <a:sym typeface="+mn-ea"/>
              </a:rPr>
              <a:t>//测试代码的执行时间，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	console.timeEnd()  //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配合上面使用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，项目优化时可用。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endParaRPr lang="en-US" altLang="zh-CN" sz="2000" dirty="0" smtClean="0">
              <a:solidFill>
                <a:srgbClr val="FF0000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注意：console中的成员方法是异步执行，输出顺序和书写顺序不一定完全一致。</a:t>
            </a:r>
            <a:endParaRPr lang="en-US" altLang="zh-CN" sz="2000" dirty="0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10.1 console</a:t>
            </a:r>
            <a:endParaRPr lang="en-US" altLang="zh-CN" dirty="0" smtClean="0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5190" y="1000125"/>
            <a:ext cx="6517640" cy="124396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15" y="4333875"/>
            <a:ext cx="3924300" cy="180530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15" y="2313940"/>
            <a:ext cx="3924300" cy="184467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360" y="2313940"/>
            <a:ext cx="3909060" cy="303276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10.2 process</a:t>
            </a:r>
            <a:endParaRPr 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102860"/>
          </a:xfrm>
        </p:spPr>
        <p:txBody>
          <a:bodyPr>
            <a:normAutofit lnSpcReduction="10000"/>
          </a:bodyPr>
          <a:lstStyle/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dirty="0" smtClean="0">
                <a:solidFill>
                  <a:srgbClr val="FF0000"/>
                </a:solidFill>
                <a:sym typeface="+mn-ea"/>
              </a:rPr>
              <a:t>全局对象</a:t>
            </a:r>
            <a:r>
              <a:rPr lang="en-US" dirty="0" smtClean="0">
                <a:solidFill>
                  <a:srgbClr val="FF0000"/>
                </a:solidFill>
                <a:sym typeface="+mn-ea"/>
              </a:rPr>
              <a:t>global</a:t>
            </a:r>
            <a:r>
              <a:rPr dirty="0" smtClean="0">
                <a:solidFill>
                  <a:srgbClr val="FF0000"/>
                </a:solidFill>
                <a:sym typeface="+mn-ea"/>
              </a:rPr>
              <a:t>的</a:t>
            </a:r>
            <a:r>
              <a:rPr lang="zh-CN" dirty="0" smtClean="0">
                <a:solidFill>
                  <a:srgbClr val="FF0000"/>
                </a:solidFill>
                <a:sym typeface="+mn-ea"/>
              </a:rPr>
              <a:t>函数</a:t>
            </a:r>
            <a:r>
              <a:rPr lang="en-US" dirty="0" smtClean="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：</a:t>
            </a:r>
            <a:r>
              <a:rPr dirty="0" smtClean="0">
                <a:solidFill>
                  <a:srgbClr val="FF0000"/>
                </a:solidFill>
                <a:sym typeface="+mn-ea"/>
              </a:rPr>
              <a:t>process进程</a:t>
            </a:r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pPr marL="0" lvl="1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process是一个全局变量，即global对象的属性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。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表示执行当前解释器运行所在的进程对象。可使用该对象获取当前操作系统及运行时的信息，并操作脚本所在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执行进程。(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需要的时候查看手册使用即可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)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ym typeface="+mn-ea"/>
              </a:rPr>
              <a:t>注意：环境变量path指的在命令行输入相应指令，就可以进入相应环境当中。比如在命令行输入 cd e就可以进入E盘目录。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10.2 process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102860"/>
          </a:xfrm>
        </p:spPr>
        <p:txBody>
          <a:bodyPr>
            <a:normAutofit fontScale="90000"/>
          </a:bodyPr>
          <a:lstStyle/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sz="3100" dirty="0" smtClean="0">
                <a:solidFill>
                  <a:srgbClr val="FF0000"/>
                </a:solidFill>
                <a:sym typeface="+mn-ea"/>
              </a:rPr>
              <a:t>全局对象</a:t>
            </a:r>
            <a:r>
              <a:rPr lang="en-US" sz="3100" dirty="0" smtClean="0">
                <a:solidFill>
                  <a:srgbClr val="FF0000"/>
                </a:solidFill>
                <a:sym typeface="+mn-ea"/>
              </a:rPr>
              <a:t>global</a:t>
            </a:r>
            <a:r>
              <a:rPr sz="3100" dirty="0" smtClean="0">
                <a:solidFill>
                  <a:srgbClr val="FF0000"/>
                </a:solidFill>
                <a:sym typeface="+mn-ea"/>
              </a:rPr>
              <a:t>的</a:t>
            </a:r>
            <a:r>
              <a:rPr lang="zh-CN" sz="3100" dirty="0" smtClean="0">
                <a:solidFill>
                  <a:srgbClr val="FF0000"/>
                </a:solidFill>
                <a:sym typeface="+mn-ea"/>
              </a:rPr>
              <a:t>函数</a:t>
            </a:r>
            <a:r>
              <a:rPr lang="en-US" sz="3100" dirty="0" smtClean="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3100" dirty="0" smtClean="0">
                <a:solidFill>
                  <a:srgbClr val="FF0000"/>
                </a:solidFill>
                <a:sym typeface="+mn-ea"/>
              </a:rPr>
              <a:t>：</a:t>
            </a:r>
            <a:r>
              <a:rPr sz="3100" dirty="0" smtClean="0">
                <a:solidFill>
                  <a:srgbClr val="FF0000"/>
                </a:solidFill>
                <a:sym typeface="+mn-ea"/>
              </a:rPr>
              <a:t>process进程</a:t>
            </a:r>
            <a:endParaRPr lang="en-US" altLang="zh-CN" sz="31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process.arch	//获取CPU架构类型，使用后端开发检测服务器架构类型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process.platform	//获取操作系统类型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process.env		//获取操作系统环境变量path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process.cwd		//获取当前所在工作目录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process.execPath	//获取当前进程的可执行文件的绝对路径：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process.versions	//获取Node.js版本信息以及其依赖包版本信息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process.uptime()	//获取Node.js解释器运行时间(s)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process.memoryUsage()	//获取内存信息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process.pid		//获取进程ID号---任务管理器--查看PID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process.kill(pid)	//向指定进程ID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号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发送退出信号 输入相应的PID号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10.3 </a:t>
            </a:r>
            <a:r>
              <a:rPr lang="zh-CN" altLang="en-US" dirty="0" smtClean="0">
                <a:sym typeface="+mn-ea"/>
              </a:rPr>
              <a:t>定时器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102860"/>
          </a:xfrm>
        </p:spPr>
        <p:txBody>
          <a:bodyPr>
            <a:normAutofit/>
          </a:bodyPr>
          <a:lstStyle/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sz="2700" dirty="0" smtClean="0">
                <a:solidFill>
                  <a:srgbClr val="FF0000"/>
                </a:solidFill>
                <a:sym typeface="+mn-ea"/>
              </a:rPr>
              <a:t>全局对象</a:t>
            </a:r>
            <a:r>
              <a:rPr lang="en-US" sz="2700" dirty="0" smtClean="0">
                <a:solidFill>
                  <a:srgbClr val="FF0000"/>
                </a:solidFill>
                <a:sym typeface="+mn-ea"/>
              </a:rPr>
              <a:t>global</a:t>
            </a:r>
            <a:r>
              <a:rPr sz="2700" dirty="0" smtClean="0">
                <a:solidFill>
                  <a:srgbClr val="FF0000"/>
                </a:solidFill>
                <a:sym typeface="+mn-ea"/>
              </a:rPr>
              <a:t>的</a:t>
            </a:r>
            <a:r>
              <a:rPr lang="zh-CN" sz="2700" dirty="0" smtClean="0">
                <a:solidFill>
                  <a:srgbClr val="FF0000"/>
                </a:solidFill>
                <a:sym typeface="+mn-ea"/>
              </a:rPr>
              <a:t>函数</a:t>
            </a:r>
            <a:r>
              <a:rPr lang="en-US" sz="2700" dirty="0" smtClean="0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 sz="2700" dirty="0" smtClean="0">
                <a:solidFill>
                  <a:srgbClr val="FF0000"/>
                </a:solidFill>
                <a:sym typeface="+mn-ea"/>
              </a:rPr>
              <a:t>：</a:t>
            </a:r>
            <a:r>
              <a:rPr lang="zh-CN" sz="2700" dirty="0" smtClean="0">
                <a:solidFill>
                  <a:srgbClr val="FF0000"/>
                </a:solidFill>
                <a:sym typeface="+mn-ea"/>
              </a:rPr>
              <a:t>定时器</a:t>
            </a:r>
            <a:endParaRPr lang="zh-CN" sz="2700" dirty="0" smtClean="0">
              <a:solidFill>
                <a:srgbClr val="FF0000"/>
              </a:solidFill>
              <a:sym typeface="+mn-ea"/>
            </a:endParaRPr>
          </a:p>
          <a:p>
            <a:pPr marL="0" lvl="1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global.setTimeout()	//一次性定时器</a:t>
            </a:r>
            <a:endParaRPr lang="en-US" altLang="zh-CN" sz="24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global.setInterval()	//周期性定时器</a:t>
            </a:r>
            <a:endParaRPr lang="en-US" altLang="zh-CN" sz="24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global.setImmediate() //在下次事件循环开始之前立即执行的定时器</a:t>
            </a:r>
            <a:endParaRPr lang="en-US" altLang="zh-CN" sz="2400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process.nextTick()	//本次事件循环结束后立即执行的定时器</a:t>
            </a:r>
            <a:endParaRPr lang="en-US" altLang="zh-CN" sz="240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000108"/>
            <a:ext cx="8501122" cy="512605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基本知识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>
                <a:sym typeface="+mn-ea"/>
              </a:rPr>
              <a:t>熟练掌握</a:t>
            </a:r>
            <a:r>
              <a:rPr lang="en-US" altLang="zh-CN" dirty="0" smtClean="0"/>
              <a:t>nodejs</a:t>
            </a:r>
            <a:r>
              <a:rPr lang="zh-CN" altLang="en-US" dirty="0" smtClean="0"/>
              <a:t>的基础语法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熟练掌握</a:t>
            </a:r>
            <a:r>
              <a:rPr lang="en-US" altLang="zh-CN" dirty="0" smtClean="0"/>
              <a:t>nodejs</a:t>
            </a:r>
            <a:r>
              <a:rPr lang="zh-CN" altLang="en-US" dirty="0" smtClean="0"/>
              <a:t>区</a:t>
            </a:r>
            <a:r>
              <a:rPr lang="zh-CN" altLang="en-US" dirty="0" smtClean="0"/>
              <a:t>块作用域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掌握箭头函数</a:t>
            </a:r>
            <a:endParaRPr lang="zh-CN" altLang="en-US" dirty="0" smtClean="0"/>
          </a:p>
          <a:p>
            <a:pPr marL="514350" indent="-514350">
              <a:buFont typeface="+mj-ea"/>
              <a:buAutoNum type="arabicPeriod"/>
            </a:pPr>
            <a:r>
              <a:rPr lang="zh-CN" altLang="en-US" dirty="0" smtClean="0"/>
              <a:t>能力要求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学会分析一个效果所需要的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可以写简单的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程序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10.3 </a:t>
            </a:r>
            <a:r>
              <a:rPr lang="zh-CN" altLang="en-US" dirty="0" smtClean="0">
                <a:sym typeface="+mn-ea"/>
              </a:rPr>
              <a:t>定时器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780" y="1000125"/>
            <a:ext cx="3889375" cy="18014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80" y="2977515"/>
            <a:ext cx="4173855" cy="2212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490" y="1582420"/>
            <a:ext cx="3930015" cy="27247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10.4 </a:t>
            </a:r>
            <a:r>
              <a:rPr lang="zh-CN" altLang="en-US" dirty="0" smtClean="0">
                <a:sym typeface="+mn-ea"/>
              </a:rPr>
              <a:t>全局对象的其他函数</a:t>
            </a:r>
            <a:r>
              <a:rPr lang="zh-CN" altLang="en-US" dirty="0" smtClean="0">
                <a:sym typeface="+mn-ea"/>
              </a:rPr>
              <a:t>成员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102860"/>
          </a:xfrm>
        </p:spPr>
        <p:txBody>
          <a:bodyPr>
            <a:normAutofit/>
          </a:bodyPr>
          <a:lstStyle/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sz="2700" dirty="0" smtClean="0">
                <a:solidFill>
                  <a:srgbClr val="FF0000"/>
                </a:solidFill>
                <a:sym typeface="+mn-ea"/>
              </a:rPr>
              <a:t>全局对象</a:t>
            </a:r>
            <a:r>
              <a:rPr lang="en-US" sz="2700" dirty="0" smtClean="0">
                <a:solidFill>
                  <a:srgbClr val="FF0000"/>
                </a:solidFill>
                <a:sym typeface="+mn-ea"/>
              </a:rPr>
              <a:t>global</a:t>
            </a:r>
            <a:r>
              <a:rPr sz="2700" dirty="0" smtClean="0">
                <a:solidFill>
                  <a:srgbClr val="FF0000"/>
                </a:solidFill>
                <a:sym typeface="+mn-ea"/>
              </a:rPr>
              <a:t>的</a:t>
            </a:r>
            <a:r>
              <a:rPr lang="zh-CN" sz="2700" dirty="0" smtClean="0">
                <a:solidFill>
                  <a:srgbClr val="FF0000"/>
                </a:solidFill>
                <a:sym typeface="+mn-ea"/>
              </a:rPr>
              <a:t>其他</a:t>
            </a:r>
            <a:r>
              <a:rPr lang="zh-CN" sz="2700" dirty="0" smtClean="0">
                <a:solidFill>
                  <a:srgbClr val="FF0000"/>
                </a:solidFill>
                <a:sym typeface="+mn-ea"/>
              </a:rPr>
              <a:t>函数</a:t>
            </a:r>
            <a:r>
              <a:rPr lang="zh-CN" altLang="en-US" sz="2700" dirty="0" smtClean="0">
                <a:solidFill>
                  <a:srgbClr val="FF0000"/>
                </a:solidFill>
                <a:sym typeface="+mn-ea"/>
              </a:rPr>
              <a:t>：</a:t>
            </a:r>
            <a:endParaRPr lang="zh-CN" altLang="en-US" sz="2700" dirty="0" smtClean="0">
              <a:solidFill>
                <a:srgbClr val="FF0000"/>
              </a:solidFill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endParaRPr lang="en-US" altLang="zh-CN" sz="20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endParaRPr lang="en-US" altLang="zh-CN" sz="2000"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6595" y="2012315"/>
            <a:ext cx="5197475" cy="3507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zh-CN" altLang="en-US" sz="2800" dirty="0" smtClean="0">
                <a:sym typeface="+mn-ea"/>
              </a:rPr>
              <a:t>使用闭包实现每隔</a:t>
            </a:r>
            <a:r>
              <a:rPr lang="en-US" altLang="zh-CN" sz="2800" dirty="0" smtClean="0">
                <a:sym typeface="+mn-ea"/>
              </a:rPr>
              <a:t>1</a:t>
            </a:r>
            <a:r>
              <a:rPr lang="zh-CN" altLang="en-US" sz="2800" dirty="0" smtClean="0">
                <a:sym typeface="+mn-ea"/>
              </a:rPr>
              <a:t>秒打印</a:t>
            </a:r>
            <a:r>
              <a:rPr lang="en-US" altLang="zh-CN" sz="2800" dirty="0" smtClean="0">
                <a:sym typeface="+mn-ea"/>
              </a:rPr>
              <a:t>1 2 3 4</a:t>
            </a:r>
            <a:endParaRPr lang="en-US" altLang="zh-CN" sz="2800" dirty="0" smtClean="0"/>
          </a:p>
          <a:p>
            <a:r>
              <a:rPr lang="en-US" altLang="zh-CN" sz="2800" dirty="0" smtClean="0">
                <a:sym typeface="+mn-ea"/>
              </a:rPr>
              <a:t>2</a:t>
            </a:r>
            <a:r>
              <a:rPr lang="zh-CN" altLang="en-US" sz="2800" dirty="0" smtClean="0">
                <a:sym typeface="+mn-ea"/>
              </a:rPr>
              <a:t>、</a:t>
            </a:r>
            <a:r>
              <a:rPr lang="zh-CN" altLang="en-US" sz="2800" dirty="0" smtClean="0">
                <a:sym typeface="+mn-ea"/>
              </a:rPr>
              <a:t>使用</a:t>
            </a:r>
            <a:r>
              <a:rPr lang="en-US" altLang="zh-CN" sz="2800" dirty="0" smtClean="0">
                <a:sym typeface="+mn-ea"/>
              </a:rPr>
              <a:t>class</a:t>
            </a:r>
            <a:r>
              <a:rPr lang="zh-CN" altLang="en-US" sz="2800" dirty="0" smtClean="0">
                <a:sym typeface="+mn-ea"/>
              </a:rPr>
              <a:t>创建自定义对象</a:t>
            </a:r>
            <a:r>
              <a:rPr lang="zh-CN" altLang="en-US" sz="2800" dirty="0" smtClean="0">
                <a:sym typeface="+mn-ea"/>
              </a:rPr>
              <a:t>：</a:t>
            </a:r>
            <a:r>
              <a:rPr lang="zh-CN" altLang="en-US" sz="2800" dirty="0" smtClean="0">
                <a:sym typeface="+mn-ea"/>
              </a:rPr>
              <a:t>学生信息 </a:t>
            </a:r>
            <a:endParaRPr lang="zh-CN" altLang="en-US" sz="2800" dirty="0" smtClean="0"/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、自行创造题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4911741"/>
          </a:xfrm>
        </p:spPr>
        <p:txBody>
          <a:bodyPr>
            <a:normAutofit lnSpcReduction="20000"/>
          </a:bodyPr>
          <a:lstStyle/>
          <a:p>
            <a:pPr marL="514350" indent="-51435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相关项目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循环计数器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创建学生类对象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拼接字符串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本课难点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箭头函数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块级作用域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一、数据类型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Font typeface="+mj-lt"/>
              <a:buNone/>
            </a:pPr>
            <a:r>
              <a:rPr sz="2400" dirty="0" smtClean="0">
                <a:sym typeface="+mn-ea"/>
              </a:rPr>
              <a:t>原始类型：string/number/boolean</a:t>
            </a:r>
            <a:r>
              <a:rPr lang="en-US" sz="2400" dirty="0" smtClean="0">
                <a:sym typeface="+mn-ea"/>
              </a:rPr>
              <a:t>/undefined/null/</a:t>
            </a:r>
            <a:r>
              <a:rPr sz="2400" dirty="0" smtClean="0">
                <a:sym typeface="+mn-ea"/>
              </a:rPr>
              <a:t>...</a:t>
            </a:r>
            <a:endParaRPr sz="2400" dirty="0" smtClean="0">
              <a:sym typeface="+mn-ea"/>
            </a:endParaRPr>
          </a:p>
          <a:p>
            <a:pPr marL="0" lvl="1" indent="0">
              <a:buFont typeface="+mj-lt"/>
              <a:buNone/>
            </a:pPr>
            <a:r>
              <a:rPr lang="en-US" sz="2400" dirty="0" smtClean="0">
                <a:sym typeface="+mn-ea"/>
              </a:rPr>
              <a:t>	    </a:t>
            </a:r>
            <a:r>
              <a:rPr sz="2400" dirty="0" smtClean="0">
                <a:sym typeface="+mn-ea"/>
              </a:rPr>
              <a:t>通常直接赋值即可（如：var age=20）</a:t>
            </a:r>
            <a:endParaRPr sz="2400" dirty="0" smtClean="0">
              <a:sym typeface="+mn-ea"/>
            </a:endParaRPr>
          </a:p>
          <a:p>
            <a:pPr marL="0" lvl="1" indent="0">
              <a:lnSpc>
                <a:spcPct val="100000"/>
              </a:lnSpc>
              <a:buFont typeface="+mj-lt"/>
              <a:buNone/>
            </a:pPr>
            <a:r>
              <a:rPr sz="2400" dirty="0" smtClean="0">
                <a:sym typeface="+mn-ea"/>
              </a:rPr>
              <a:t>引用类型：ES原生对象</a:t>
            </a:r>
            <a:r>
              <a:rPr lang="en-US" sz="2400" dirty="0" smtClean="0">
                <a:sym typeface="+mn-ea"/>
              </a:rPr>
              <a:t>(</a:t>
            </a:r>
            <a:r>
              <a:rPr lang="en-US" sz="2400" dirty="0" smtClean="0">
                <a:sym typeface="+mn-ea"/>
              </a:rPr>
              <a:t>object/array/date/function..)</a:t>
            </a:r>
            <a:endParaRPr sz="2400" dirty="0" smtClean="0">
              <a:sym typeface="+mn-ea"/>
            </a:endParaRPr>
          </a:p>
          <a:p>
            <a:pPr marL="0" lvl="1" indent="0">
              <a:lnSpc>
                <a:spcPct val="100000"/>
              </a:lnSpc>
              <a:buFont typeface="+mj-lt"/>
              <a:buNone/>
            </a:pPr>
            <a:r>
              <a:rPr lang="en-US" sz="2400" dirty="0" smtClean="0">
                <a:sym typeface="+mn-ea"/>
              </a:rPr>
              <a:t>	    </a:t>
            </a:r>
            <a:r>
              <a:rPr sz="2400" dirty="0" smtClean="0">
                <a:sym typeface="+mn-ea"/>
              </a:rPr>
              <a:t>node.js对象（第三方对象和内置对象）</a:t>
            </a:r>
            <a:endParaRPr lang="en-US" sz="2400" dirty="0" smtClean="0">
              <a:sym typeface="+mn-ea"/>
            </a:endParaRPr>
          </a:p>
          <a:p>
            <a:pPr marL="0" lvl="1" indent="0">
              <a:lnSpc>
                <a:spcPct val="100000"/>
              </a:lnSpc>
              <a:buFont typeface="+mj-lt"/>
              <a:buNone/>
            </a:pPr>
            <a:r>
              <a:rPr lang="en-US" sz="2400" dirty="0" smtClean="0">
                <a:sym typeface="+mn-ea"/>
              </a:rPr>
              <a:t> 	    </a:t>
            </a:r>
            <a:r>
              <a:rPr sz="2400" dirty="0" smtClean="0">
                <a:sym typeface="+mn-ea"/>
              </a:rPr>
              <a:t>自定义对象</a:t>
            </a:r>
            <a:endParaRPr sz="2400" dirty="0" smtClean="0">
              <a:sym typeface="+mn-ea"/>
            </a:endParaRPr>
          </a:p>
          <a:p>
            <a:pPr marL="0" lvl="1" indent="0">
              <a:buFont typeface="+mj-lt"/>
              <a:buNone/>
            </a:pPr>
            <a:r>
              <a:rPr lang="zh-CN" sz="2400" dirty="0" smtClean="0">
                <a:sym typeface="+mn-ea"/>
              </a:rPr>
              <a:t>引用类型</a:t>
            </a:r>
            <a:r>
              <a:rPr sz="2400" dirty="0" smtClean="0">
                <a:sym typeface="+mn-ea"/>
              </a:rPr>
              <a:t>一般使用 new 创建。</a:t>
            </a:r>
            <a:endParaRPr sz="2400" dirty="0" smtClean="0">
              <a:sym typeface="+mn-ea"/>
            </a:endParaRPr>
          </a:p>
        </p:txBody>
      </p:sp>
      <p:pic>
        <p:nvPicPr>
          <p:cNvPr id="4" name="图片 -21474826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2335" y="3828415"/>
            <a:ext cx="3866515" cy="22974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二</a:t>
            </a:r>
            <a:r>
              <a:rPr lang="zh-CN" altLang="en-US" dirty="0" smtClean="0">
                <a:sym typeface="+mn-ea"/>
              </a:rPr>
              <a:t>、模板字符串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sz="2400" dirty="0" smtClean="0">
                <a:sym typeface="+mn-ea"/>
              </a:rPr>
              <a:t>ES6中提供的一种新的字符串形式</a:t>
            </a:r>
            <a:r>
              <a:rPr lang="zh-CN" sz="2400" dirty="0" smtClean="0">
                <a:sym typeface="+mn-ea"/>
              </a:rPr>
              <a:t>：</a:t>
            </a:r>
            <a:endParaRPr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sz="2400" dirty="0" smtClean="0">
                <a:sym typeface="+mn-ea"/>
              </a:rPr>
              <a:t>（1）使用模板方式定义字符串，数据可以实现换行。小撇符号 ` `</a:t>
            </a:r>
            <a:endParaRPr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sz="2400" dirty="0" smtClean="0">
                <a:sym typeface="+mn-ea"/>
              </a:rPr>
              <a:t>（2）可以使用${}拼接变量，并执行运算。</a:t>
            </a:r>
            <a:endParaRPr sz="2400" dirty="0" smtClean="0">
              <a:sym typeface="+mn-ea"/>
            </a:endParaRPr>
          </a:p>
        </p:txBody>
      </p:sp>
      <p:pic>
        <p:nvPicPr>
          <p:cNvPr id="4" name="图片 -21474826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0" y="3467100"/>
            <a:ext cx="2628265" cy="15259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570" y="3467100"/>
            <a:ext cx="4555490" cy="16687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三</a:t>
            </a:r>
            <a:r>
              <a:rPr lang="zh-CN" altLang="en-US" dirty="0" smtClean="0">
                <a:sym typeface="+mn-ea"/>
              </a:rPr>
              <a:t>、严格模式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sz="2400" dirty="0" smtClean="0">
                <a:sym typeface="+mn-ea"/>
              </a:rPr>
              <a:t>ES5中新增的一种比普通模式和更为严格的js运行模式。</a:t>
            </a:r>
            <a:endParaRPr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sz="2400" dirty="0" smtClean="0">
                <a:sym typeface="+mn-ea"/>
              </a:rPr>
              <a:t>使用方法：</a:t>
            </a:r>
            <a:endParaRPr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sz="2400" dirty="0" smtClean="0">
                <a:sym typeface="+mn-ea"/>
              </a:rPr>
              <a:t>（1）在整个脚本文件中启用严格模式：在脚本文件的开头输入：</a:t>
            </a:r>
            <a:endParaRPr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sz="2400" dirty="0" smtClean="0">
                <a:sym typeface="+mn-ea"/>
              </a:rPr>
              <a:t>"use strict"; </a:t>
            </a:r>
            <a:r>
              <a:rPr lang="en-US" sz="2400" dirty="0" smtClean="0">
                <a:sym typeface="+mn-ea"/>
              </a:rPr>
              <a:t>//</a:t>
            </a:r>
            <a:r>
              <a:rPr sz="2400" dirty="0" smtClean="0">
                <a:sym typeface="+mn-ea"/>
              </a:rPr>
              <a:t>一般用于新项目。</a:t>
            </a:r>
            <a:endParaRPr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endParaRPr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sz="2400" dirty="0" smtClean="0">
                <a:sym typeface="+mn-ea"/>
              </a:rPr>
              <a:t>（2）在单个函数内启用严格模式：</a:t>
            </a:r>
            <a:r>
              <a:rPr sz="2400" dirty="0" smtClean="0">
                <a:sym typeface="+mn-ea"/>
              </a:rPr>
              <a:t>一般用于老项目维护。</a:t>
            </a:r>
            <a:endParaRPr sz="2400" dirty="0" smtClean="0">
              <a:sym typeface="+mn-ea"/>
            </a:endParaRPr>
          </a:p>
          <a:p>
            <a:pPr marL="457200" lvl="2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sz="2700" dirty="0" smtClean="0">
                <a:sym typeface="+mn-ea"/>
              </a:rPr>
              <a:t> f</a:t>
            </a:r>
            <a:r>
              <a:rPr sz="2700" dirty="0" smtClean="0">
                <a:sym typeface="+mn-ea"/>
              </a:rPr>
              <a:t>unction info(){</a:t>
            </a:r>
            <a:endParaRPr sz="2700" dirty="0" smtClean="0">
              <a:sym typeface="+mn-ea"/>
            </a:endParaRPr>
          </a:p>
          <a:p>
            <a:pPr marL="457200" lvl="2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sz="2700" dirty="0" smtClean="0">
                <a:sym typeface="+mn-ea"/>
              </a:rPr>
              <a:t>	 </a:t>
            </a:r>
            <a:r>
              <a:rPr sz="2700" dirty="0" smtClean="0">
                <a:sym typeface="+mn-ea"/>
              </a:rPr>
              <a:t>“use strict”;</a:t>
            </a:r>
            <a:endParaRPr sz="2700" dirty="0" smtClean="0">
              <a:sym typeface="+mn-ea"/>
            </a:endParaRPr>
          </a:p>
          <a:p>
            <a:pPr marL="457200" lvl="2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lang="en-US" sz="2700" dirty="0" smtClean="0">
                <a:sym typeface="+mn-ea"/>
              </a:rPr>
              <a:t>	   </a:t>
            </a:r>
            <a:r>
              <a:rPr sz="2700" dirty="0" smtClean="0">
                <a:sym typeface="+mn-ea"/>
              </a:rPr>
              <a:t>......</a:t>
            </a:r>
            <a:endParaRPr sz="2700" dirty="0" smtClean="0">
              <a:sym typeface="+mn-ea"/>
            </a:endParaRPr>
          </a:p>
          <a:p>
            <a:pPr marL="457200" lvl="2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sz="2700" dirty="0" smtClean="0">
                <a:sym typeface="+mn-ea"/>
              </a:rPr>
              <a:t> }</a:t>
            </a:r>
            <a:endParaRPr sz="27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三</a:t>
            </a:r>
            <a:r>
              <a:rPr lang="zh-CN" altLang="en-US" dirty="0" smtClean="0">
                <a:sym typeface="+mn-ea"/>
              </a:rPr>
              <a:t>、严格模式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sz="2400" dirty="0" smtClean="0">
                <a:sym typeface="+mn-ea"/>
              </a:rPr>
              <a:t>严格模式规则：</a:t>
            </a:r>
            <a:endParaRPr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sz="2400" dirty="0" smtClean="0">
                <a:sym typeface="+mn-ea"/>
              </a:rPr>
              <a:t>（1）修改常量的值是非法的；（将静默失败升级为错误。）</a:t>
            </a:r>
            <a:endParaRPr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sz="2400" dirty="0" smtClean="0">
                <a:sym typeface="+mn-ea"/>
              </a:rPr>
              <a:t>（2）不允许对未声明的变量赋值;  --报错</a:t>
            </a:r>
            <a:endParaRPr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sz="2400" dirty="0" smtClean="0">
                <a:sym typeface="+mn-ea"/>
              </a:rPr>
              <a:t>（3）匿名函数this不再指向全局</a:t>
            </a:r>
            <a:endParaRPr sz="2400" dirty="0" smtClean="0">
              <a:sym typeface="+mn-ea"/>
            </a:endParaRPr>
          </a:p>
        </p:txBody>
      </p:sp>
      <p:pic>
        <p:nvPicPr>
          <p:cNvPr id="4" name="图片 -21474825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4335" y="3542665"/>
            <a:ext cx="5801360" cy="19043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四</a:t>
            </a:r>
            <a:r>
              <a:rPr lang="zh-CN" altLang="en-US" dirty="0" smtClean="0">
                <a:sym typeface="+mn-ea"/>
              </a:rPr>
              <a:t>、变量作用域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sz="2400" dirty="0" smtClean="0">
                <a:sym typeface="+mn-ea"/>
              </a:rPr>
              <a:t>全局作用域</a:t>
            </a:r>
            <a:r>
              <a:rPr lang="zh-CN" sz="2400" dirty="0" smtClean="0">
                <a:sym typeface="+mn-ea"/>
              </a:rPr>
              <a:t>；</a:t>
            </a:r>
            <a:endParaRPr lang="zh-CN" sz="2400" dirty="0" smtClean="0">
              <a:sym typeface="+mn-ea"/>
            </a:endParaRPr>
          </a:p>
          <a:p>
            <a:pPr marL="342900" lvl="1" indent="-34290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sz="2400" dirty="0" smtClean="0">
                <a:sym typeface="+mn-ea"/>
              </a:rPr>
              <a:t>局部作用域（函数作用域）</a:t>
            </a:r>
            <a:r>
              <a:rPr lang="zh-CN" sz="2400" dirty="0" smtClean="0">
                <a:sym typeface="+mn-ea"/>
              </a:rPr>
              <a:t>；</a:t>
            </a:r>
            <a:endParaRPr lang="zh-CN" sz="2400" dirty="0" smtClean="0">
              <a:sym typeface="+mn-ea"/>
            </a:endParaRPr>
          </a:p>
          <a:p>
            <a:pPr marL="342900" lvl="1" indent="-34290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sz="2400" dirty="0" smtClean="0">
                <a:solidFill>
                  <a:srgbClr val="FF0000"/>
                </a:solidFill>
                <a:sym typeface="+mn-ea"/>
              </a:rPr>
              <a:t>块级作用域(ES6新增) </a:t>
            </a:r>
            <a:endParaRPr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sz="2400" dirty="0" smtClean="0">
                <a:solidFill>
                  <a:srgbClr val="FF0000"/>
                </a:solidFill>
                <a:sym typeface="+mn-ea"/>
              </a:rPr>
              <a:t>块级作用域：</a:t>
            </a:r>
            <a:r>
              <a:rPr sz="2400" dirty="0" smtClean="0">
                <a:sym typeface="+mn-ea"/>
              </a:rPr>
              <a:t>只在当前代码块中起作用。</a:t>
            </a:r>
            <a:endParaRPr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sz="2400" dirty="0" smtClean="0">
                <a:sym typeface="+mn-ea"/>
              </a:rPr>
              <a:t>代码块：</a:t>
            </a:r>
            <a:r>
              <a:rPr sz="2200" dirty="0" smtClean="0">
                <a:sym typeface="+mn-ea"/>
              </a:rPr>
              <a:t>任何一个{}都是一个代码块，</a:t>
            </a:r>
            <a:r>
              <a:rPr lang="zh-CN" sz="2200" dirty="0" smtClean="0">
                <a:sym typeface="+mn-ea"/>
              </a:rPr>
              <a:t>如</a:t>
            </a:r>
            <a:r>
              <a:rPr lang="en-US" altLang="zh-CN" sz="2200" dirty="0" smtClean="0">
                <a:sym typeface="+mn-ea"/>
              </a:rPr>
              <a:t>i</a:t>
            </a:r>
            <a:r>
              <a:rPr sz="2200" dirty="0" smtClean="0">
                <a:sym typeface="+mn-ea"/>
              </a:rPr>
              <a:t>f/for/while/switch</a:t>
            </a:r>
            <a:endParaRPr lang="zh-CN" sz="22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sz="2400" dirty="0" smtClean="0">
                <a:sym typeface="+mn-ea"/>
              </a:rPr>
              <a:t>代码块中使用 let 声明块级作用域变量</a:t>
            </a:r>
            <a:endParaRPr sz="2400" dirty="0" smtClean="0">
              <a:sym typeface="+mn-ea"/>
            </a:endParaRPr>
          </a:p>
          <a:p>
            <a:pPr marL="0" lvl="1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None/>
            </a:pPr>
            <a:r>
              <a:rPr sz="2400" dirty="0" smtClean="0">
                <a:sym typeface="+mn-ea"/>
              </a:rPr>
              <a:t>，出了代码块则失效。</a:t>
            </a:r>
            <a:endParaRPr sz="2400"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4725" y="4066540"/>
            <a:ext cx="4000500" cy="2331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4287</Words>
  <Application>WPS 演示</Application>
  <PresentationFormat>全屏显示(4:3)</PresentationFormat>
  <Paragraphs>263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Arial</vt:lpstr>
      <vt:lpstr>宋体</vt:lpstr>
      <vt:lpstr>Wingdings</vt:lpstr>
      <vt:lpstr>等线</vt:lpstr>
      <vt:lpstr>微软雅黑</vt:lpstr>
      <vt:lpstr>黑体</vt:lpstr>
      <vt:lpstr>Wingdings</vt:lpstr>
      <vt:lpstr>Calibri</vt:lpstr>
      <vt:lpstr>Arial Unicode MS</vt:lpstr>
      <vt:lpstr>Office 主题</vt:lpstr>
      <vt:lpstr>NodeJS 基础语法</vt:lpstr>
      <vt:lpstr>复习</vt:lpstr>
      <vt:lpstr>教学目标</vt:lpstr>
      <vt:lpstr>教学目标</vt:lpstr>
      <vt:lpstr>一、数据类型</vt:lpstr>
      <vt:lpstr>二、模板字符串</vt:lpstr>
      <vt:lpstr>三、严格模式</vt:lpstr>
      <vt:lpstr>三、严格模式</vt:lpstr>
      <vt:lpstr>四、变量作用域</vt:lpstr>
      <vt:lpstr>五、流程控制</vt:lpstr>
      <vt:lpstr>六、函数</vt:lpstr>
      <vt:lpstr>六、函数</vt:lpstr>
      <vt:lpstr>六、函数</vt:lpstr>
      <vt:lpstr>七、运算符</vt:lpstr>
      <vt:lpstr>八、闭包</vt:lpstr>
      <vt:lpstr>九、对象</vt:lpstr>
      <vt:lpstr>九、自定义对象的创建方式：</vt:lpstr>
      <vt:lpstr>九、class创建自定义对象</vt:lpstr>
      <vt:lpstr>九、class创建自定义对象</vt:lpstr>
      <vt:lpstr>九、class创建自定义对象</vt:lpstr>
      <vt:lpstr>九、class创建自定义对象</vt:lpstr>
      <vt:lpstr>十、全局对象global</vt:lpstr>
      <vt:lpstr>十、全局对象global</vt:lpstr>
      <vt:lpstr>10.1 console</vt:lpstr>
      <vt:lpstr>10.1 console</vt:lpstr>
      <vt:lpstr>10.1 console</vt:lpstr>
      <vt:lpstr>10.2 process</vt:lpstr>
      <vt:lpstr>10.2 process</vt:lpstr>
      <vt:lpstr>10.3 定时器</vt:lpstr>
      <vt:lpstr>10.3 定时器</vt:lpstr>
      <vt:lpstr>10.4 全局对象的其他函数成员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JQuery框架的使用</dc:title>
  <dc:creator>lenvon</dc:creator>
  <cp:lastModifiedBy>86157</cp:lastModifiedBy>
  <cp:revision>509</cp:revision>
  <dcterms:created xsi:type="dcterms:W3CDTF">2019-03-26T07:24:00Z</dcterms:created>
  <dcterms:modified xsi:type="dcterms:W3CDTF">2020-04-23T14:01:13Z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