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410" r:id="rId3"/>
    <p:sldId id="425" r:id="rId5"/>
    <p:sldId id="411" r:id="rId6"/>
    <p:sldId id="412" r:id="rId7"/>
    <p:sldId id="414" r:id="rId8"/>
    <p:sldId id="413" r:id="rId9"/>
    <p:sldId id="417" r:id="rId10"/>
    <p:sldId id="416" r:id="rId11"/>
    <p:sldId id="418" r:id="rId12"/>
    <p:sldId id="420" r:id="rId13"/>
    <p:sldId id="419" r:id="rId14"/>
    <p:sldId id="422" r:id="rId15"/>
    <p:sldId id="423" r:id="rId16"/>
    <p:sldId id="42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dirty="0" smtClean="0">
                <a:solidFill>
                  <a:srgbClr val="FF0000"/>
                </a:solidFill>
                <a:sym typeface="+mn-ea"/>
              </a:rPr>
              <a:t> 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dirty="0" smtClea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dirty="0" smtClea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dirty="0" smtClea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dirty="0" smtClea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dirty="0" smtClea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dirty="0" smtClea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smtClean="0">
                <a:solidFill>
                  <a:srgbClr val="002060"/>
                </a:solidFill>
                <a:latin typeface="+mn-ea"/>
                <a:sym typeface="+mn-ea"/>
              </a:rPr>
              <a:t>，一个汉字在</a:t>
            </a:r>
            <a:r>
              <a:rPr lang="en-US" altLang="zh-CN" smtClean="0">
                <a:solidFill>
                  <a:srgbClr val="002060"/>
                </a:solidFill>
                <a:latin typeface="+mn-ea"/>
                <a:sym typeface="+mn-ea"/>
              </a:rPr>
              <a:t>utf8</a:t>
            </a:r>
            <a:r>
              <a:rPr smtClean="0">
                <a:solidFill>
                  <a:srgbClr val="002060"/>
                </a:solidFill>
                <a:latin typeface="+mn-ea"/>
                <a:sym typeface="+mn-ea"/>
              </a:rPr>
              <a:t>中用三个字节来表示；</a:t>
            </a:r>
            <a:endParaRPr lang="zh-CN" dirty="0" smtClea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dirty="0" smtClea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Buffer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840" y="1413510"/>
            <a:ext cx="10898505" cy="5375910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800" dirty="0" smtClean="0">
                <a:solidFill>
                  <a:srgbClr val="FF0000"/>
                </a:solidFill>
                <a:sym typeface="+mn-ea"/>
              </a:rPr>
              <a:t>什么是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buffer</a:t>
            </a:r>
            <a:r>
              <a:rPr lang="zh-CN" altLang="en-US" sz="2800" dirty="0" smtClean="0">
                <a:solidFill>
                  <a:srgbClr val="FF0000"/>
                </a:solidFill>
                <a:sym typeface="+mn-ea"/>
              </a:rPr>
              <a:t>：</a:t>
            </a:r>
            <a:endParaRPr lang="zh-CN" altLang="en-US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sz="2000" dirty="0" smtClean="0">
                <a:sym typeface="+mn-ea"/>
              </a:rPr>
              <a:t>是暂时存放输入输出数据的一段内存</a:t>
            </a:r>
            <a:r>
              <a:rPr lang="en-US" altLang="zh-CN" sz="2000" dirty="0" smtClean="0">
                <a:sym typeface="+mn-ea"/>
              </a:rPr>
              <a:t>/</a:t>
            </a:r>
            <a:r>
              <a:rPr sz="2000" dirty="0" smtClean="0">
                <a:solidFill>
                  <a:schemeClr val="tx1"/>
                </a:solidFill>
                <a:sym typeface="+mn-ea"/>
              </a:rPr>
              <a:t>缓冲区，用于存储</a:t>
            </a:r>
            <a:r>
              <a:rPr lang="en-US" sz="2000" dirty="0" smtClean="0">
                <a:solidFill>
                  <a:schemeClr val="tx1"/>
                </a:solidFill>
                <a:sym typeface="+mn-ea"/>
              </a:rPr>
              <a:t>/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处理</a:t>
            </a:r>
            <a:r>
              <a:rPr sz="2000" dirty="0" smtClean="0">
                <a:solidFill>
                  <a:schemeClr val="tx1"/>
                </a:solidFill>
                <a:sym typeface="+mn-ea"/>
              </a:rPr>
              <a:t>二进制数据</a:t>
            </a:r>
            <a:r>
              <a:rPr lang="en-US" sz="2000" dirty="0" smtClean="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因为计算机底层都是使用二进制存储操作数据的</a:t>
            </a:r>
            <a:r>
              <a:rPr lang="en-US" sz="2000" dirty="0" smtClean="0">
                <a:solidFill>
                  <a:schemeClr val="tx1"/>
                </a:solidFill>
                <a:sym typeface="+mn-ea"/>
              </a:rPr>
              <a:t>)</a:t>
            </a:r>
            <a:r>
              <a:rPr lang="zh-CN" sz="2000" dirty="0" smtClean="0">
                <a:solidFill>
                  <a:schemeClr val="tx1"/>
                </a:solidFill>
                <a:sym typeface="+mn-ea"/>
              </a:rPr>
              <a:t>。</a:t>
            </a:r>
            <a:endParaRPr lang="zh-CN" sz="2000" dirty="0" smtClean="0">
              <a:solidFill>
                <a:schemeClr val="tx1"/>
              </a:solidFill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sz="2400" dirty="0" smtClean="0">
                <a:solidFill>
                  <a:schemeClr val="tx2">
                    <a:lumMod val="50000"/>
                    <a:lumOff val="50000"/>
                  </a:schemeClr>
                </a:solidFill>
                <a:sym typeface="+mn-ea"/>
              </a:rPr>
              <a:t>Buffer对象在global中是一个类。</a:t>
            </a:r>
            <a:endParaRPr sz="2400" dirty="0" smtClean="0">
              <a:solidFill>
                <a:schemeClr val="tx2">
                  <a:lumMod val="50000"/>
                  <a:lumOff val="50000"/>
                </a:schemeClr>
              </a:solidFill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sz="2400" dirty="0" smtClean="0">
                <a:solidFill>
                  <a:schemeClr val="tx2">
                    <a:lumMod val="50000"/>
                    <a:lumOff val="50000"/>
                  </a:schemeClr>
                </a:solidFill>
                <a:sym typeface="+mn-ea"/>
              </a:rPr>
              <a:t>Buffer对象是Node处理二进制数据的一个接口。</a:t>
            </a:r>
            <a:endParaRPr sz="2400" dirty="0" smtClean="0">
              <a:solidFill>
                <a:schemeClr val="tx2">
                  <a:lumMod val="50000"/>
                  <a:lumOff val="50000"/>
                </a:schemeClr>
              </a:solidFill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sz="2400" dirty="0" smtClean="0">
                <a:solidFill>
                  <a:schemeClr val="tx2">
                    <a:lumMod val="50000"/>
                    <a:lumOff val="50000"/>
                  </a:schemeClr>
                </a:solidFill>
                <a:sym typeface="+mn-ea"/>
              </a:rPr>
              <a:t>它是</a:t>
            </a:r>
            <a:r>
              <a:rPr lang="zh-CN" sz="2400" dirty="0" smtClean="0">
                <a:solidFill>
                  <a:schemeClr val="tx2">
                    <a:lumMod val="50000"/>
                    <a:lumOff val="50000"/>
                  </a:schemeClr>
                </a:solidFill>
                <a:sym typeface="+mn-ea"/>
              </a:rPr>
              <a:t>全局变量</a:t>
            </a:r>
            <a:r>
              <a:rPr sz="2400" dirty="0" smtClean="0">
                <a:solidFill>
                  <a:schemeClr val="tx2">
                    <a:lumMod val="50000"/>
                    <a:lumOff val="50000"/>
                  </a:schemeClr>
                </a:solidFill>
                <a:sym typeface="+mn-ea"/>
              </a:rPr>
              <a:t>，不需require(‘buffer’)。</a:t>
            </a:r>
            <a:endParaRPr sz="2400" dirty="0" smtClean="0">
              <a:solidFill>
                <a:schemeClr val="tx2">
                  <a:lumMod val="50000"/>
                  <a:lumOff val="50000"/>
                </a:schemeClr>
              </a:solidFill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其用法与数组非常相似</a:t>
            </a:r>
            <a:r>
              <a:rPr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。</a:t>
            </a:r>
            <a:endParaRPr sz="2400" b="1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Buffer本质上就是字节数组。</a:t>
            </a:r>
            <a:endParaRPr sz="2400" b="1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sz="24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Buffer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840" y="1413510"/>
            <a:ext cx="10515600" cy="537591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3150" smtClean="0">
                <a:solidFill>
                  <a:srgbClr val="0070C0"/>
                </a:solidFill>
                <a:latin typeface="+mn-ea"/>
                <a:sym typeface="+mn-ea"/>
              </a:rPr>
              <a:t> Buffer.concat() </a:t>
            </a:r>
            <a:r>
              <a:rPr sz="3150" smtClean="0">
                <a:solidFill>
                  <a:srgbClr val="0070C0"/>
                </a:solidFill>
                <a:latin typeface="+mn-ea"/>
                <a:sym typeface="+mn-ea"/>
              </a:rPr>
              <a:t>将一组</a:t>
            </a:r>
            <a:r>
              <a:rPr lang="en-US" altLang="zh-CN" sz="3150" smtClean="0">
                <a:solidFill>
                  <a:srgbClr val="0070C0"/>
                </a:solidFill>
                <a:latin typeface="+mn-ea"/>
                <a:sym typeface="+mn-ea"/>
              </a:rPr>
              <a:t>Buffer</a:t>
            </a:r>
            <a:r>
              <a:rPr sz="3150" smtClean="0">
                <a:solidFill>
                  <a:srgbClr val="0070C0"/>
                </a:solidFill>
                <a:latin typeface="+mn-ea"/>
                <a:sym typeface="+mn-ea"/>
              </a:rPr>
              <a:t>对象合并为一个</a:t>
            </a:r>
            <a:r>
              <a:rPr lang="en-US" altLang="zh-CN" sz="3150" smtClean="0">
                <a:solidFill>
                  <a:srgbClr val="0070C0"/>
                </a:solidFill>
                <a:latin typeface="+mn-ea"/>
                <a:sym typeface="+mn-ea"/>
              </a:rPr>
              <a:t>Buffer</a:t>
            </a:r>
            <a:r>
              <a:rPr sz="3150" smtClean="0">
                <a:solidFill>
                  <a:srgbClr val="0070C0"/>
                </a:solidFill>
                <a:latin typeface="+mn-ea"/>
                <a:sym typeface="+mn-ea"/>
              </a:rPr>
              <a:t>对象</a:t>
            </a:r>
            <a:endParaRPr lang="en-US" altLang="zh-CN" sz="3150" dirty="0" smtClean="0">
              <a:solidFill>
                <a:srgbClr val="0070C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smtClean="0">
                <a:solidFill>
                  <a:srgbClr val="002060"/>
                </a:solidFill>
                <a:latin typeface="+mn-ea"/>
                <a:sym typeface="+mn-ea"/>
              </a:rPr>
              <a:t>let buf8 = </a:t>
            </a:r>
            <a:r>
              <a:rPr lang="en-US" altLang="zh-CN" sz="2800" dirty="0" err="1" smtClean="0">
                <a:solidFill>
                  <a:srgbClr val="002060"/>
                </a:solidFill>
                <a:latin typeface="+mn-ea"/>
                <a:sym typeface="+mn-ea"/>
              </a:rPr>
              <a:t>Buffer.alloc</a:t>
            </a:r>
            <a:r>
              <a:rPr lang="en-US" altLang="zh-CN" sz="2800" smtClean="0">
                <a:solidFill>
                  <a:srgbClr val="002060"/>
                </a:solidFill>
                <a:latin typeface="+mn-ea"/>
                <a:sym typeface="+mn-ea"/>
              </a:rPr>
              <a:t>(3);</a:t>
            </a:r>
            <a:endParaRPr lang="en-US" altLang="zh-CN" sz="28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smtClean="0">
                <a:solidFill>
                  <a:srgbClr val="002060"/>
                </a:solidFill>
                <a:latin typeface="+mn-ea"/>
                <a:sym typeface="+mn-ea"/>
              </a:rPr>
              <a:t>let buf9 = </a:t>
            </a:r>
            <a:r>
              <a:rPr lang="en-US" altLang="zh-CN" sz="2800" dirty="0" err="1" smtClean="0">
                <a:solidFill>
                  <a:srgbClr val="002060"/>
                </a:solidFill>
                <a:latin typeface="+mn-ea"/>
                <a:sym typeface="+mn-ea"/>
              </a:rPr>
              <a:t>Buffer.alloc</a:t>
            </a:r>
            <a:r>
              <a:rPr lang="en-US" altLang="zh-CN" sz="2800" smtClean="0">
                <a:solidFill>
                  <a:srgbClr val="002060"/>
                </a:solidFill>
                <a:latin typeface="+mn-ea"/>
                <a:sym typeface="+mn-ea"/>
              </a:rPr>
              <a:t>(5);</a:t>
            </a:r>
            <a:endParaRPr lang="en-US" altLang="zh-CN" sz="28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smtClean="0">
                <a:solidFill>
                  <a:srgbClr val="002060"/>
                </a:solidFill>
                <a:latin typeface="+mn-ea"/>
                <a:sym typeface="+mn-ea"/>
              </a:rPr>
              <a:t>let buf10 = </a:t>
            </a:r>
            <a:r>
              <a:rPr lang="en-US" altLang="zh-CN" sz="2800" dirty="0" err="1" smtClean="0">
                <a:solidFill>
                  <a:srgbClr val="002060"/>
                </a:solidFill>
                <a:latin typeface="+mn-ea"/>
                <a:sym typeface="+mn-ea"/>
              </a:rPr>
              <a:t>Buffer.concat</a:t>
            </a:r>
            <a:r>
              <a:rPr lang="en-US" altLang="zh-CN" sz="2800" smtClean="0">
                <a:solidFill>
                  <a:srgbClr val="002060"/>
                </a:solidFill>
                <a:latin typeface="+mn-ea"/>
                <a:sym typeface="+mn-ea"/>
              </a:rPr>
              <a:t>([buf8,buf9]);</a:t>
            </a:r>
            <a:endParaRPr lang="en-US" altLang="zh-CN" sz="28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smtClean="0">
                <a:solidFill>
                  <a:srgbClr val="002060"/>
                </a:solidFill>
                <a:latin typeface="+mn-ea"/>
                <a:sym typeface="+mn-ea"/>
              </a:rPr>
              <a:t>console.log(</a:t>
            </a:r>
            <a:r>
              <a:rPr lang="en-US" altLang="zh-CN" sz="2800" dirty="0" err="1" smtClean="0">
                <a:solidFill>
                  <a:srgbClr val="002060"/>
                </a:solidFill>
                <a:latin typeface="+mn-ea"/>
                <a:sym typeface="+mn-ea"/>
              </a:rPr>
              <a:t>Buffer.byteLength</a:t>
            </a:r>
            <a:r>
              <a:rPr lang="en-US" altLang="zh-CN" sz="2800" smtClean="0">
                <a:solidFill>
                  <a:srgbClr val="002060"/>
                </a:solidFill>
                <a:latin typeface="+mn-ea"/>
                <a:sym typeface="+mn-ea"/>
              </a:rPr>
              <a:t>(buf10));</a:t>
            </a:r>
            <a:endParaRPr sz="2400" b="1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Buffer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840" y="1413510"/>
            <a:ext cx="10515600" cy="537591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700" smtClean="0">
                <a:solidFill>
                  <a:srgbClr val="0070C0"/>
                </a:solidFill>
                <a:latin typeface="+mn-ea"/>
                <a:sym typeface="+mn-ea"/>
              </a:rPr>
              <a:t>A:Buffer.isEncoding() </a:t>
            </a:r>
            <a:r>
              <a:rPr sz="2700" smtClean="0">
                <a:solidFill>
                  <a:srgbClr val="0070C0"/>
                </a:solidFill>
                <a:latin typeface="+mn-ea"/>
                <a:sym typeface="+mn-ea"/>
              </a:rPr>
              <a:t>判断</a:t>
            </a:r>
            <a:r>
              <a:rPr lang="en-US" altLang="zh-CN" sz="2700" smtClean="0">
                <a:solidFill>
                  <a:srgbClr val="0070C0"/>
                </a:solidFill>
                <a:latin typeface="+mn-ea"/>
                <a:sym typeface="+mn-ea"/>
              </a:rPr>
              <a:t>buffer</a:t>
            </a:r>
            <a:r>
              <a:rPr sz="2700" smtClean="0">
                <a:solidFill>
                  <a:srgbClr val="0070C0"/>
                </a:solidFill>
                <a:latin typeface="+mn-ea"/>
                <a:sym typeface="+mn-ea"/>
              </a:rPr>
              <a:t>是否支持该编码</a:t>
            </a:r>
            <a:endParaRPr lang="en-US" altLang="zh-CN" sz="2700" dirty="0" smtClean="0">
              <a:solidFill>
                <a:srgbClr val="0070C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smtClean="0">
                <a:solidFill>
                  <a:srgbClr val="002060"/>
                </a:solidFill>
                <a:latin typeface="+mn-ea"/>
                <a:sym typeface="+mn-ea"/>
              </a:rPr>
              <a:t>console.log(</a:t>
            </a:r>
            <a:r>
              <a:rPr lang="en-US" altLang="zh-CN" sz="2400" dirty="0" err="1" smtClean="0">
                <a:solidFill>
                  <a:srgbClr val="002060"/>
                </a:solidFill>
                <a:latin typeface="+mn-ea"/>
                <a:sym typeface="+mn-ea"/>
              </a:rPr>
              <a:t>Buffer.isEncoding</a:t>
            </a:r>
            <a:r>
              <a:rPr lang="en-US" altLang="zh-CN" sz="2400" smtClean="0">
                <a:solidFill>
                  <a:srgbClr val="002060"/>
                </a:solidFill>
                <a:latin typeface="+mn-ea"/>
                <a:sym typeface="+mn-ea"/>
              </a:rPr>
              <a:t>('utf8'));  //</a:t>
            </a:r>
            <a:r>
              <a:rPr sz="2400" smtClean="0">
                <a:solidFill>
                  <a:srgbClr val="002060"/>
                </a:solidFill>
                <a:latin typeface="+mn-ea"/>
                <a:sym typeface="+mn-ea"/>
              </a:rPr>
              <a:t>返回</a:t>
            </a:r>
            <a:r>
              <a:rPr lang="en-US" altLang="zh-CN" sz="2400" smtClean="0">
                <a:solidFill>
                  <a:srgbClr val="002060"/>
                </a:solidFill>
                <a:latin typeface="+mn-ea"/>
                <a:sym typeface="+mn-ea"/>
              </a:rPr>
              <a:t>true</a:t>
            </a:r>
            <a:endParaRPr lang="en-US" altLang="zh-CN" sz="2400" smtClean="0">
              <a:solidFill>
                <a:srgbClr val="002060"/>
              </a:solidFill>
              <a:latin typeface="+mn-ea"/>
              <a:sym typeface="+mn-ea"/>
            </a:endParaRPr>
          </a:p>
          <a:p>
            <a:pPr marL="457200" lvl="2">
              <a:lnSpc>
                <a:spcPct val="150000"/>
              </a:lnSpc>
            </a:pPr>
            <a:r>
              <a:rPr lang="en-US" altLang="zh-CN" sz="2400" smtClean="0">
                <a:solidFill>
                  <a:srgbClr val="002060"/>
                </a:solidFill>
                <a:latin typeface="+mn-ea"/>
                <a:sym typeface="+mn-ea"/>
              </a:rPr>
              <a:t>console.log(</a:t>
            </a:r>
            <a:r>
              <a:rPr lang="en-US" altLang="zh-CN" sz="2400" dirty="0" err="1" smtClean="0">
                <a:solidFill>
                  <a:srgbClr val="002060"/>
                </a:solidFill>
                <a:latin typeface="+mn-ea"/>
                <a:sym typeface="+mn-ea"/>
              </a:rPr>
              <a:t>Buffer.isEncoding</a:t>
            </a:r>
            <a:r>
              <a:rPr lang="en-US" altLang="zh-CN" sz="2400" smtClean="0">
                <a:solidFill>
                  <a:srgbClr val="002060"/>
                </a:solidFill>
                <a:latin typeface="+mn-ea"/>
                <a:sym typeface="+mn-ea"/>
              </a:rPr>
              <a:t>('ascii'));  //</a:t>
            </a:r>
            <a:r>
              <a:rPr sz="2400" smtClean="0">
                <a:solidFill>
                  <a:srgbClr val="002060"/>
                </a:solidFill>
                <a:latin typeface="+mn-ea"/>
                <a:sym typeface="+mn-ea"/>
              </a:rPr>
              <a:t>返回</a:t>
            </a:r>
            <a:r>
              <a:rPr lang="en-US" altLang="zh-CN" sz="2400" smtClean="0">
                <a:solidFill>
                  <a:srgbClr val="002060"/>
                </a:solidFill>
                <a:latin typeface="+mn-ea"/>
                <a:sym typeface="+mn-ea"/>
              </a:rPr>
              <a:t>true</a:t>
            </a:r>
            <a:endParaRPr lang="en-US" altLang="zh-CN" sz="24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smtClean="0">
                <a:solidFill>
                  <a:srgbClr val="002060"/>
                </a:solidFill>
                <a:latin typeface="+mn-ea"/>
                <a:sym typeface="+mn-ea"/>
              </a:rPr>
              <a:t>console.log(</a:t>
            </a:r>
            <a:r>
              <a:rPr lang="en-US" altLang="zh-CN" sz="2400" dirty="0" err="1" smtClean="0">
                <a:solidFill>
                  <a:srgbClr val="002060"/>
                </a:solidFill>
                <a:latin typeface="+mn-ea"/>
                <a:sym typeface="+mn-ea"/>
              </a:rPr>
              <a:t>Buffer.isEncoding</a:t>
            </a:r>
            <a:r>
              <a:rPr lang="en-US" altLang="zh-CN" sz="2400" smtClean="0">
                <a:solidFill>
                  <a:srgbClr val="002060"/>
                </a:solidFill>
                <a:latin typeface="+mn-ea"/>
                <a:sym typeface="+mn-ea"/>
              </a:rPr>
              <a:t>('</a:t>
            </a:r>
            <a:r>
              <a:rPr lang="en-US" altLang="zh-CN" sz="2400" dirty="0" err="1" smtClean="0">
                <a:solidFill>
                  <a:srgbClr val="002060"/>
                </a:solidFill>
                <a:latin typeface="+mn-ea"/>
                <a:sym typeface="+mn-ea"/>
              </a:rPr>
              <a:t>gbk</a:t>
            </a:r>
            <a:r>
              <a:rPr lang="en-US" altLang="zh-CN" sz="2400" smtClean="0">
                <a:solidFill>
                  <a:srgbClr val="002060"/>
                </a:solidFill>
                <a:latin typeface="+mn-ea"/>
                <a:sym typeface="+mn-ea"/>
              </a:rPr>
              <a:t>')); //</a:t>
            </a:r>
            <a:r>
              <a:rPr sz="2400" smtClean="0">
                <a:solidFill>
                  <a:srgbClr val="002060"/>
                </a:solidFill>
                <a:latin typeface="+mn-ea"/>
                <a:sym typeface="+mn-ea"/>
              </a:rPr>
              <a:t>返回</a:t>
            </a:r>
            <a:r>
              <a:rPr lang="en-US" altLang="zh-CN" sz="2400" smtClean="0">
                <a:solidFill>
                  <a:srgbClr val="002060"/>
                </a:solidFill>
                <a:latin typeface="+mn-ea"/>
                <a:sym typeface="+mn-ea"/>
              </a:rPr>
              <a:t>false</a:t>
            </a:r>
            <a:endParaRPr lang="en-US" altLang="zh-CN" sz="2400" smtClean="0">
              <a:solidFill>
                <a:srgbClr val="002060"/>
              </a:solidFill>
              <a:latin typeface="+mn-ea"/>
              <a:sym typeface="+mn-ea"/>
            </a:endParaRPr>
          </a:p>
          <a:p>
            <a:pPr lvl="1">
              <a:lnSpc>
                <a:spcPct val="150000"/>
              </a:lnSpc>
            </a:pPr>
            <a:endParaRPr sz="2400" b="1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8190" y="4252595"/>
            <a:ext cx="9872980" cy="175323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常见的字符编码格式：Unicode、ASCII、GBK、GB2312、UTF-8。</a:t>
            </a:r>
            <a:r>
              <a:rPr lang="en-US" altLang="zh-CN" sz="2400" b="1">
                <a:solidFill>
                  <a:srgbClr val="FF0000"/>
                </a:solidFill>
              </a:rPr>
              <a:t>buffer</a:t>
            </a:r>
            <a:r>
              <a:rPr lang="zh-CN" altLang="en-US" sz="2400" b="1">
                <a:solidFill>
                  <a:srgbClr val="FF0000"/>
                </a:solidFill>
              </a:rPr>
              <a:t>支持的编码格式：</a:t>
            </a:r>
            <a:r>
              <a:rPr lang="en-US" altLang="zh-CN" sz="2400" b="1">
                <a:solidFill>
                  <a:srgbClr val="FF0000"/>
                </a:solidFill>
              </a:rPr>
              <a:t>ASCII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、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UTF-8、UTF-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16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h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ex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400" b="1">
                <a:solidFill>
                  <a:srgbClr val="FF0000"/>
                </a:solidFill>
              </a:rPr>
              <a:t>b</a:t>
            </a:r>
            <a:r>
              <a:rPr lang="zh-CN" altLang="en-US" sz="2400" b="1">
                <a:solidFill>
                  <a:srgbClr val="FF0000"/>
                </a:solidFill>
              </a:rPr>
              <a:t>ase64等</a:t>
            </a:r>
            <a:endParaRPr lang="zh-CN" altLang="en-US" sz="24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支持中文的编码格式：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UTF-8、UTF-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16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、</a:t>
            </a:r>
            <a:r>
              <a:rPr sz="2400" b="1">
                <a:solidFill>
                  <a:srgbClr val="FF0000"/>
                </a:solidFill>
                <a:sym typeface="+mn-ea"/>
              </a:rPr>
              <a:t>GBK/GB2312/GB18030</a:t>
            </a:r>
            <a:endParaRPr sz="24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>
                <a:sym typeface="+mn-ea"/>
              </a:rPr>
              <a:t>7 Buffer</a:t>
            </a:r>
            <a:r>
              <a:rPr smtClean="0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751840" y="1413510"/>
            <a:ext cx="10515600" cy="537591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700" smtClean="0">
                <a:solidFill>
                  <a:srgbClr val="0070C0"/>
                </a:solidFill>
                <a:latin typeface="+mn-ea"/>
                <a:sym typeface="+mn-ea"/>
              </a:rPr>
              <a:t>Buffer支持的编码格式 </a:t>
            </a:r>
            <a:endParaRPr sz="2400" b="1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</p:txBody>
      </p:sp>
      <p:graphicFrame>
        <p:nvGraphicFramePr>
          <p:cNvPr id="6" name="内容占位符 5"/>
          <p:cNvGraphicFramePr/>
          <p:nvPr>
            <p:ph idx="1"/>
            <p:custDataLst>
              <p:tags r:id="rId1"/>
            </p:custDataLst>
          </p:nvPr>
        </p:nvGraphicFramePr>
        <p:xfrm>
          <a:off x="1592580" y="2273935"/>
          <a:ext cx="897509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7820"/>
                <a:gridCol w="609727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编码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ascii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ASC</a:t>
                      </a:r>
                      <a:r>
                        <a:rPr lang="en-US" altLang="zh-CN"/>
                        <a:t>II</a:t>
                      </a:r>
                      <a:r>
                        <a:rPr lang="zh-CN" altLang="en-US"/>
                        <a:t>字符串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utf8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UTF-8字符串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utf16le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UTF-16LE字符串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ucs2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UCS2字符串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base64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经过BASE64编码后的字符串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binary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二进制数据(不推荐使用)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hex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使用16进制数值表示的字符串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mtClean="0">
                <a:sym typeface="+mn-ea"/>
              </a:rPr>
              <a:t>7 Buffer</a:t>
            </a:r>
            <a:r>
              <a:rPr smtClean="0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当使用字符串参数来创建buffer对象并初始化缓存区时，如果使用不同的编码格式，则缓存区中的数据也会有所不同，如下：</a:t>
            </a:r>
            <a:endParaRPr lang="zh-CN" altLang="en-US"/>
          </a:p>
          <a:p>
            <a:r>
              <a:rPr sz="2000" b="1" smtClean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sym typeface="+mn-ea"/>
              </a:rPr>
              <a:t>再次注意：使用不同的编码格式，返回的</a:t>
            </a:r>
            <a:r>
              <a:rPr lang="en-US" altLang="zh-CN" sz="2000" b="1" smtClean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sym typeface="+mn-ea"/>
              </a:rPr>
              <a:t>buffer</a:t>
            </a:r>
            <a:r>
              <a:rPr sz="2000" b="1" smtClean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sym typeface="+mn-ea"/>
              </a:rPr>
              <a:t>数据</a:t>
            </a:r>
            <a:r>
              <a:rPr lang="en-US" altLang="zh-CN" sz="2000" b="1" smtClean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sym typeface="+mn-ea"/>
              </a:rPr>
              <a:t>/</a:t>
            </a:r>
            <a:r>
              <a:rPr sz="2000" b="1" smtClean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sym typeface="+mn-ea"/>
              </a:rPr>
              <a:t>长度也不一定一样</a:t>
            </a:r>
            <a:r>
              <a:rPr lang="en-US" altLang="zh-CN" sz="2000" b="1" smtClean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sym typeface="+mn-ea"/>
              </a:rPr>
              <a:t>!!!</a:t>
            </a:r>
            <a:endParaRPr lang="zh-CN" altLang="en-US" sz="2000">
              <a:ln>
                <a:solidFill>
                  <a:srgbClr val="FF0000"/>
                </a:solidFill>
              </a:ln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比如Class Method: Buffer.from(string[, encoding])</a:t>
            </a:r>
            <a:endParaRPr lang="zh-CN" altLang="en-US" sz="240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240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2400">
                <a:solidFill>
                  <a:schemeClr val="tx2">
                    <a:lumMod val="50000"/>
                    <a:lumOff val="50000"/>
                  </a:schemeClr>
                </a:solidFill>
              </a:rPr>
              <a:t>let buff1=</a:t>
            </a:r>
            <a:r>
              <a:rPr lang="en-US" altLang="zh-CN" sz="2400">
                <a:solidFill>
                  <a:srgbClr val="C00000"/>
                </a:solidFill>
              </a:rPr>
              <a:t>Buffer.from('0123abc','</a:t>
            </a:r>
            <a:r>
              <a:rPr lang="en-US" altLang="zh-CN" sz="2400" b="1" u="sng">
                <a:solidFill>
                  <a:srgbClr val="C00000"/>
                </a:solidFill>
              </a:rPr>
              <a:t>ascii</a:t>
            </a:r>
            <a:r>
              <a:rPr lang="en-US" altLang="zh-CN" sz="2400">
                <a:solidFill>
                  <a:srgbClr val="C00000"/>
                </a:solidFill>
              </a:rPr>
              <a:t>');</a:t>
            </a:r>
            <a:endParaRPr lang="en-US" altLang="zh-CN" sz="2400">
              <a:solidFill>
                <a:srgbClr val="C00000"/>
              </a:solidFill>
            </a:endParaRPr>
          </a:p>
          <a:p>
            <a:r>
              <a:rPr lang="en-US" altLang="zh-CN" sz="2400">
                <a:solidFill>
                  <a:schemeClr val="tx2">
                    <a:lumMod val="50000"/>
                    <a:lumOff val="50000"/>
                  </a:schemeClr>
                </a:solidFill>
              </a:rPr>
              <a:t> console.log(buff1);  </a:t>
            </a:r>
            <a:r>
              <a:rPr lang="en-US" altLang="zh-CN" sz="2400">
                <a:solidFill>
                  <a:srgbClr val="C00000"/>
                </a:solidFill>
              </a:rPr>
              <a:t>//</a:t>
            </a:r>
            <a:r>
              <a:rPr sz="2400">
                <a:solidFill>
                  <a:srgbClr val="C00000"/>
                </a:solidFill>
              </a:rPr>
              <a:t>返回&lt;Buffer 30 31 32 33 61 62 63&gt;</a:t>
            </a:r>
            <a:endParaRPr sz="2400">
              <a:solidFill>
                <a:srgbClr val="C00000"/>
              </a:solidFill>
            </a:endParaRPr>
          </a:p>
          <a:p>
            <a:endParaRPr lang="en-US" altLang="zh-CN" sz="240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2400">
                <a:solidFill>
                  <a:schemeClr val="tx2">
                    <a:lumMod val="50000"/>
                    <a:lumOff val="50000"/>
                  </a:schemeClr>
                </a:solidFill>
              </a:rPr>
              <a:t> let buff2=</a:t>
            </a:r>
            <a:r>
              <a:rPr lang="en-US" altLang="zh-CN" sz="2400">
                <a:solidFill>
                  <a:srgbClr val="C00000"/>
                </a:solidFill>
              </a:rPr>
              <a:t>Buffer.from('0123abc',</a:t>
            </a:r>
            <a:r>
              <a:rPr lang="en-US" altLang="zh-CN" sz="2400" b="1" u="sng">
                <a:solidFill>
                  <a:srgbClr val="C00000"/>
                </a:solidFill>
              </a:rPr>
              <a:t>'base64</a:t>
            </a:r>
            <a:r>
              <a:rPr lang="en-US" altLang="zh-CN" sz="2400">
                <a:solidFill>
                  <a:srgbClr val="C00000"/>
                </a:solidFill>
              </a:rPr>
              <a:t>');</a:t>
            </a:r>
            <a:endParaRPr lang="en-US" altLang="zh-CN" sz="2400">
              <a:solidFill>
                <a:srgbClr val="C00000"/>
              </a:solidFill>
            </a:endParaRPr>
          </a:p>
          <a:p>
            <a:r>
              <a:rPr lang="en-US" altLang="zh-CN" sz="2400">
                <a:solidFill>
                  <a:schemeClr val="tx2">
                    <a:lumMod val="50000"/>
                    <a:lumOff val="50000"/>
                  </a:schemeClr>
                </a:solidFill>
              </a:rPr>
              <a:t>console.log(buff2); </a:t>
            </a:r>
            <a:r>
              <a:rPr lang="en-US" altLang="zh-CN" sz="2400">
                <a:solidFill>
                  <a:srgbClr val="C00000"/>
                </a:solidFill>
              </a:rPr>
              <a:t>//</a:t>
            </a:r>
            <a:r>
              <a:rPr sz="2400">
                <a:solidFill>
                  <a:srgbClr val="C00000"/>
                </a:solidFill>
              </a:rPr>
              <a:t>返回</a:t>
            </a:r>
            <a:r>
              <a:rPr lang="en-US" altLang="zh-CN" sz="2400">
                <a:solidFill>
                  <a:srgbClr val="C00000"/>
                </a:solidFill>
                <a:sym typeface="+mn-ea"/>
              </a:rPr>
              <a:t>&lt;Buffer d3 5d b7 69 b7&gt;</a:t>
            </a:r>
            <a:endParaRPr lang="en-US" altLang="zh-CN" sz="2400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ascii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260350"/>
            <a:ext cx="9029700" cy="6337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 sz="2800">
                <a:solidFill>
                  <a:srgbClr val="C00000"/>
                </a:solidFill>
              </a:rPr>
              <a:t>buffer</a:t>
            </a:r>
            <a:r>
              <a:rPr sz="2800">
                <a:solidFill>
                  <a:srgbClr val="C00000"/>
                </a:solidFill>
              </a:rPr>
              <a:t>的</a:t>
            </a:r>
            <a:r>
              <a:rPr lang="en-US" altLang="zh-CN" sz="2800">
                <a:solidFill>
                  <a:srgbClr val="C00000"/>
                </a:solidFill>
              </a:rPr>
              <a:t>size</a:t>
            </a:r>
            <a:r>
              <a:rPr sz="2800">
                <a:solidFill>
                  <a:srgbClr val="C00000"/>
                </a:solidFill>
              </a:rPr>
              <a:t>，相当于数组的</a:t>
            </a:r>
            <a:r>
              <a:rPr lang="en-US" altLang="zh-CN" sz="2800">
                <a:solidFill>
                  <a:srgbClr val="C00000"/>
                </a:solidFill>
              </a:rPr>
              <a:t>length</a:t>
            </a:r>
            <a:endParaRPr lang="zh-CN" altLang="en-US"/>
          </a:p>
          <a:p>
            <a:r>
              <a:rPr lang="zh-CN" altLang="en-US"/>
              <a:t>一个 Buffer 是一段内存，比如大小为 2（Byte）的buffer，一共有 16 bit 。</a:t>
            </a:r>
            <a:endParaRPr lang="zh-CN" altLang="en-US"/>
          </a:p>
          <a:p>
            <a:r>
              <a:rPr lang="zh-CN" altLang="en-US"/>
              <a:t>比如：</a:t>
            </a:r>
            <a:r>
              <a:rPr lang="zh-CN" altLang="en-US" b="1">
                <a:solidFill>
                  <a:srgbClr val="C00000"/>
                </a:solidFill>
              </a:rPr>
              <a:t> 00000001 00</a:t>
            </a:r>
            <a:r>
              <a:rPr b="1">
                <a:solidFill>
                  <a:srgbClr val="C00000"/>
                </a:solidFill>
                <a:sym typeface="+mn-ea"/>
              </a:rPr>
              <a:t>0</a:t>
            </a:r>
            <a:r>
              <a:rPr lang="zh-CN" altLang="en-US" b="1">
                <a:solidFill>
                  <a:srgbClr val="C00000"/>
                </a:solidFill>
              </a:rPr>
              <a:t>0</a:t>
            </a:r>
            <a:r>
              <a:rPr lang="en-US" altLang="zh-CN" b="1">
                <a:solidFill>
                  <a:srgbClr val="C00000"/>
                </a:solidFill>
              </a:rPr>
              <a:t>1</a:t>
            </a:r>
            <a:r>
              <a:rPr lang="en-US" altLang="zh-CN" b="1">
                <a:solidFill>
                  <a:srgbClr val="C00000"/>
                </a:solidFill>
                <a:sym typeface="+mn-ea"/>
              </a:rPr>
              <a:t>01</a:t>
            </a:r>
            <a:r>
              <a:rPr lang="zh-CN" altLang="en-US" b="1">
                <a:solidFill>
                  <a:srgbClr val="C00000"/>
                </a:solidFill>
              </a:rPr>
              <a:t>1</a:t>
            </a:r>
            <a:r>
              <a:rPr lang="zh-CN" altLang="en-US"/>
              <a:t>  这样显示太不方便。所以显示这段内存的数据的时候，用其对应的16 进制就比较方便了，</a:t>
            </a:r>
            <a:r>
              <a:rPr>
                <a:sym typeface="+mn-ea"/>
              </a:rPr>
              <a:t>之所以用 16 进制是因为转换比较方便。</a:t>
            </a:r>
            <a:endParaRPr lang="zh-CN" altLang="en-US"/>
          </a:p>
          <a:p>
            <a:r>
              <a:rPr lang="zh-CN" altLang="en-US"/>
              <a:t>转成十六进制：</a:t>
            </a:r>
            <a:r>
              <a:rPr lang="zh-CN" altLang="en-US" b="1">
                <a:solidFill>
                  <a:srgbClr val="C00000"/>
                </a:solidFill>
              </a:rPr>
              <a:t>01  </a:t>
            </a:r>
            <a:r>
              <a:rPr lang="en-US" altLang="zh-CN" b="1">
                <a:solidFill>
                  <a:srgbClr val="C00000"/>
                </a:solidFill>
              </a:rPr>
              <a:t>0b</a:t>
            </a:r>
            <a:r>
              <a:rPr lang="zh-CN" altLang="en-US" b="1">
                <a:solidFill>
                  <a:srgbClr val="C00000"/>
                </a:solidFill>
              </a:rPr>
              <a:t>，</a:t>
            </a:r>
            <a:endParaRPr lang="zh-CN" altLang="en-US" b="1">
              <a:solidFill>
                <a:srgbClr val="C00000"/>
              </a:solidFill>
            </a:endParaRPr>
          </a:p>
          <a:p>
            <a:r>
              <a:rPr lang="zh-CN" altLang="en-US"/>
              <a:t>因此后面我们看到的</a:t>
            </a:r>
            <a:r>
              <a:rPr lang="en-US" altLang="zh-CN"/>
              <a:t>&lt;buffer 0e 00 00 00 &gt;</a:t>
            </a:r>
            <a:r>
              <a:t>其实是已经转成了十六进制的</a:t>
            </a:r>
            <a:r>
              <a:rPr lang="en-US" altLang="zh-CN"/>
              <a:t>buffer</a:t>
            </a:r>
            <a:r>
              <a:t>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sz="2000" b="1">
                <a:solidFill>
                  <a:srgbClr val="C00000"/>
                </a:solidFill>
              </a:rPr>
              <a:t>一个</a:t>
            </a:r>
            <a:r>
              <a:rPr lang="en-US" altLang="zh-CN" sz="2000" b="1">
                <a:solidFill>
                  <a:srgbClr val="C00000"/>
                </a:solidFill>
              </a:rPr>
              <a:t>buffer</a:t>
            </a:r>
            <a:r>
              <a:rPr sz="2000" b="1">
                <a:solidFill>
                  <a:srgbClr val="C00000"/>
                </a:solidFill>
              </a:rPr>
              <a:t>的</a:t>
            </a:r>
            <a:r>
              <a:rPr lang="en-US" altLang="zh-CN" sz="2000" b="1">
                <a:solidFill>
                  <a:srgbClr val="C00000"/>
                </a:solidFill>
              </a:rPr>
              <a:t>size</a:t>
            </a:r>
            <a:r>
              <a:rPr lang="en-US" altLang="zh-CN" sz="2000" b="1">
                <a:solidFill>
                  <a:srgbClr val="C00000"/>
                </a:solidFill>
              </a:rPr>
              <a:t>=1</a:t>
            </a:r>
            <a:r>
              <a:rPr sz="2000" b="1">
                <a:solidFill>
                  <a:srgbClr val="C00000"/>
                </a:solidFill>
              </a:rPr>
              <a:t>字</a:t>
            </a:r>
            <a:r>
              <a:rPr lang="en-US" altLang="zh-CN" sz="2000" b="1">
                <a:solidFill>
                  <a:srgbClr val="C00000"/>
                </a:solidFill>
              </a:rPr>
              <a:t>=2</a:t>
            </a:r>
            <a:r>
              <a:rPr sz="2000" b="1">
                <a:solidFill>
                  <a:srgbClr val="C00000"/>
                </a:solidFill>
              </a:rPr>
              <a:t>字节（</a:t>
            </a:r>
            <a:r>
              <a:rPr lang="en-US" altLang="zh-CN" sz="2000" b="1">
                <a:solidFill>
                  <a:srgbClr val="C00000"/>
                </a:solidFill>
              </a:rPr>
              <a:t>Byte</a:t>
            </a:r>
            <a:r>
              <a:rPr sz="2000" b="1">
                <a:solidFill>
                  <a:srgbClr val="C00000"/>
                </a:solidFill>
              </a:rPr>
              <a:t>）</a:t>
            </a:r>
            <a:r>
              <a:rPr lang="en-US" altLang="zh-CN" sz="2000" b="1">
                <a:solidFill>
                  <a:srgbClr val="C00000"/>
                </a:solidFill>
              </a:rPr>
              <a:t>= 16</a:t>
            </a:r>
            <a:r>
              <a:rPr sz="2000" b="1">
                <a:solidFill>
                  <a:srgbClr val="C00000"/>
                </a:solidFill>
                <a:sym typeface="+mn-ea"/>
              </a:rPr>
              <a:t>位</a:t>
            </a:r>
            <a:r>
              <a:rPr lang="en-US" altLang="zh-CN" sz="2000" b="1">
                <a:solidFill>
                  <a:srgbClr val="C00000"/>
                </a:solidFill>
              </a:rPr>
              <a:t>(bit)</a:t>
            </a:r>
            <a:endParaRPr lang="en-US" altLang="zh-CN" sz="2000" b="1">
              <a:solidFill>
                <a:srgbClr val="C00000"/>
              </a:solidFill>
            </a:endParaRPr>
          </a:p>
          <a:p>
            <a:r>
              <a:t>一个</a:t>
            </a:r>
            <a:r>
              <a:rPr lang="en-US" altLang="zh-CN"/>
              <a:t>buffer</a:t>
            </a:r>
            <a:r>
              <a:rPr>
                <a:sym typeface="+mn-ea"/>
              </a:rPr>
              <a:t>的</a:t>
            </a:r>
            <a:r>
              <a:rPr lang="en-US" altLang="zh-CN">
                <a:sym typeface="+mn-ea"/>
              </a:rPr>
              <a:t>size</a:t>
            </a:r>
            <a:r>
              <a:rPr lang="en-US" altLang="zh-CN"/>
              <a:t>=16</a:t>
            </a:r>
            <a:r>
              <a:t>位</a:t>
            </a:r>
          </a:p>
          <a:p>
            <a:r>
              <a:rPr lang="en-US" altLang="zh-CN"/>
              <a:t>位（bit）,表示二进制位。位是计算机内部数据储存的最小单位，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Buffer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840" y="1413510"/>
            <a:ext cx="10515600" cy="5375910"/>
          </a:xfrm>
        </p:spPr>
        <p:txBody>
          <a:bodyPr>
            <a:normAutofit lnSpcReduction="20000"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800" dirty="0" smtClean="0">
                <a:solidFill>
                  <a:srgbClr val="FF0000"/>
                </a:solidFill>
                <a:sym typeface="+mn-ea"/>
              </a:rPr>
              <a:t>创建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buffer</a:t>
            </a:r>
            <a:r>
              <a:rPr sz="2800" dirty="0" smtClean="0">
                <a:solidFill>
                  <a:srgbClr val="FF0000"/>
                </a:solidFill>
                <a:sym typeface="+mn-ea"/>
              </a:rPr>
              <a:t>的几种方式</a:t>
            </a:r>
            <a:r>
              <a:rPr lang="zh-CN" altLang="en-US" sz="2800" dirty="0" smtClean="0">
                <a:solidFill>
                  <a:srgbClr val="FF0000"/>
                </a:solidFill>
                <a:sym typeface="+mn-ea"/>
              </a:rPr>
              <a:t>：</a:t>
            </a:r>
            <a:endParaRPr lang="zh-CN" altLang="en-US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 dirty="0" smtClean="0">
                <a:sym typeface="+mn-ea"/>
              </a:rPr>
              <a:t>buffer</a:t>
            </a:r>
            <a:r>
              <a:rPr sz="2000" dirty="0" smtClean="0">
                <a:sym typeface="+mn-ea"/>
              </a:rPr>
              <a:t>的编码是用来翻译的</a:t>
            </a:r>
            <a:r>
              <a:rPr lang="zh-CN" sz="2000" dirty="0" smtClean="0">
                <a:solidFill>
                  <a:schemeClr val="tx1"/>
                </a:solidFill>
                <a:sym typeface="+mn-ea"/>
              </a:rPr>
              <a:t>。</a:t>
            </a:r>
            <a:endParaRPr lang="zh-CN"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sz="2400" b="1" dirty="0" smtClean="0">
                <a:solidFill>
                  <a:srgbClr val="C00000"/>
                </a:solidFill>
                <a:sym typeface="+mn-ea"/>
              </a:rPr>
              <a:t>第一种方式 new Buffer(size) </a:t>
            </a:r>
            <a:r>
              <a:rPr lang="en-US" altLang="zh-CN" sz="2400" b="1" dirty="0" smtClean="0">
                <a:solidFill>
                  <a:srgbClr val="C00000"/>
                </a:solidFill>
                <a:sym typeface="+mn-ea"/>
              </a:rPr>
              <a:t>——</a:t>
            </a:r>
            <a:r>
              <a:rPr sz="2400" b="1" dirty="0" smtClean="0">
                <a:solidFill>
                  <a:srgbClr val="C00000"/>
                </a:solidFill>
                <a:sym typeface="+mn-ea"/>
              </a:rPr>
              <a:t>已被摒弃</a:t>
            </a:r>
            <a:endParaRPr sz="2400" b="1" dirty="0" smtClean="0">
              <a:solidFill>
                <a:srgbClr val="C00000"/>
              </a:solidFill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dirty="0" smtClean="0">
                <a:sym typeface="+mn-ea"/>
              </a:rPr>
              <a:t>	</a:t>
            </a:r>
            <a:r>
              <a:rPr sz="2400" dirty="0" smtClean="0">
                <a:sym typeface="+mn-ea"/>
              </a:rPr>
              <a:t>size 是多少个字节，类似于数组中的length</a:t>
            </a:r>
            <a:endParaRPr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dirty="0" smtClean="0">
                <a:sym typeface="+mn-ea"/>
              </a:rPr>
              <a:t>	</a:t>
            </a:r>
            <a:r>
              <a:rPr sz="2400" dirty="0" smtClean="0">
                <a:sym typeface="+mn-ea"/>
              </a:rPr>
              <a:t>例：</a:t>
            </a:r>
            <a:r>
              <a:rPr lang="en-US" altLang="zh-CN" sz="2400" dirty="0" smtClean="0">
                <a:sym typeface="+mn-ea"/>
              </a:rPr>
              <a:t>let</a:t>
            </a:r>
            <a:r>
              <a:rPr sz="2400" dirty="0" smtClean="0">
                <a:sym typeface="+mn-ea"/>
              </a:rPr>
              <a:t> buf</a:t>
            </a:r>
            <a:r>
              <a:rPr lang="en-US" altLang="zh-CN" sz="2400" dirty="0" smtClean="0">
                <a:sym typeface="+mn-ea"/>
              </a:rPr>
              <a:t>1</a:t>
            </a:r>
            <a:r>
              <a:rPr sz="2400" dirty="0" smtClean="0">
                <a:sym typeface="+mn-ea"/>
              </a:rPr>
              <a:t> = new Buffer(</a:t>
            </a:r>
            <a:r>
              <a:rPr lang="en-US" altLang="zh-CN" sz="2400" dirty="0" smtClean="0">
                <a:sym typeface="+mn-ea"/>
              </a:rPr>
              <a:t>4</a:t>
            </a:r>
            <a:r>
              <a:rPr sz="2400" dirty="0" smtClean="0">
                <a:sym typeface="+mn-ea"/>
              </a:rPr>
              <a:t>); </a:t>
            </a:r>
            <a:r>
              <a:rPr lang="en-US" altLang="zh-CN" sz="2400" dirty="0" smtClean="0">
                <a:sym typeface="+mn-ea"/>
              </a:rPr>
              <a:t> </a:t>
            </a:r>
            <a:r>
              <a:rPr sz="2400" dirty="0" smtClean="0">
                <a:sym typeface="+mn-ea"/>
              </a:rPr>
              <a:t>//buf</a:t>
            </a:r>
            <a:r>
              <a:rPr lang="en-US" altLang="zh-CN" sz="2400" dirty="0" smtClean="0">
                <a:sym typeface="+mn-ea"/>
              </a:rPr>
              <a:t>1</a:t>
            </a:r>
            <a:r>
              <a:rPr sz="2400" dirty="0" smtClean="0">
                <a:sym typeface="+mn-ea"/>
              </a:rPr>
              <a:t>的长度是</a:t>
            </a:r>
            <a:r>
              <a:rPr lang="en-US" altLang="zh-CN" sz="2400" dirty="0" smtClean="0">
                <a:sym typeface="+mn-ea"/>
              </a:rPr>
              <a:t>4</a:t>
            </a:r>
            <a:r>
              <a:rPr sz="2400" dirty="0" smtClean="0">
                <a:sym typeface="+mn-ea"/>
              </a:rPr>
              <a:t> ，长度固定后不可改</a:t>
            </a:r>
            <a:endParaRPr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ym typeface="+mn-ea"/>
              </a:rPr>
              <a:t>　　   buf</a:t>
            </a:r>
            <a:r>
              <a:rPr lang="en-US" altLang="zh-CN" sz="2400" dirty="0" smtClean="0">
                <a:sym typeface="+mn-ea"/>
              </a:rPr>
              <a:t>1</a:t>
            </a:r>
            <a:r>
              <a:rPr sz="2400" dirty="0" smtClean="0">
                <a:sym typeface="+mn-ea"/>
              </a:rPr>
              <a:t>[0] = 15;   //十进制的</a:t>
            </a:r>
            <a:r>
              <a:rPr lang="en-US" altLang="zh-CN" sz="2400" dirty="0" smtClean="0">
                <a:sym typeface="+mn-ea"/>
              </a:rPr>
              <a:t>15</a:t>
            </a:r>
            <a:endParaRPr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dirty="0" smtClean="0">
                <a:sym typeface="+mn-ea"/>
              </a:rPr>
              <a:t>	      </a:t>
            </a:r>
            <a:r>
              <a:rPr sz="2400" dirty="0" smtClean="0">
                <a:sym typeface="+mn-ea"/>
              </a:rPr>
              <a:t>console.log(bufcc); //返回看到的是&lt;Buffer 0e&gt;</a:t>
            </a:r>
            <a:endParaRPr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dirty="0" smtClean="0">
                <a:sym typeface="+mn-ea"/>
              </a:rPr>
              <a:t>					  //</a:t>
            </a:r>
            <a:r>
              <a:rPr sz="2400" dirty="0" smtClean="0">
                <a:sym typeface="+mn-ea"/>
              </a:rPr>
              <a:t>（</a:t>
            </a:r>
            <a:r>
              <a:rPr lang="en-US" altLang="zh-CN" sz="2400" dirty="0" smtClean="0">
                <a:sym typeface="+mn-ea"/>
              </a:rPr>
              <a:t>0e</a:t>
            </a:r>
            <a:r>
              <a:rPr sz="2400" dirty="0" smtClean="0">
                <a:sym typeface="+mn-ea"/>
              </a:rPr>
              <a:t>是十六</a:t>
            </a:r>
            <a:r>
              <a:rPr sz="2400" dirty="0" smtClean="0">
                <a:sym typeface="+mn-ea"/>
              </a:rPr>
              <a:t>进制的</a:t>
            </a:r>
            <a:r>
              <a:rPr sz="2400" dirty="0" smtClean="0">
                <a:sym typeface="+mn-ea"/>
              </a:rPr>
              <a:t>表示</a:t>
            </a:r>
            <a:r>
              <a:rPr sz="2400" dirty="0" smtClean="0">
                <a:sym typeface="+mn-ea"/>
              </a:rPr>
              <a:t>）</a:t>
            </a:r>
            <a:r>
              <a:rPr lang="en-US" altLang="zh-CN" sz="2400" dirty="0" smtClean="0">
                <a:sym typeface="+mn-ea"/>
              </a:rPr>
              <a:t>	</a:t>
            </a:r>
            <a:endParaRPr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sz="24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Buffer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840" y="1413510"/>
            <a:ext cx="10515600" cy="5375910"/>
          </a:xfrm>
        </p:spPr>
        <p:txBody>
          <a:bodyPr>
            <a:normAutofit lnSpcReduction="20000"/>
          </a:bodyPr>
          <a:lstStyle/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sz="2400" b="1" dirty="0" smtClean="0">
                <a:solidFill>
                  <a:srgbClr val="C00000"/>
                </a:solidFill>
                <a:sym typeface="+mn-ea"/>
              </a:rPr>
              <a:t>第二种方式 </a:t>
            </a:r>
            <a:r>
              <a:rPr lang="en-US" altLang="zh-CN" sz="2400" b="1" dirty="0" smtClean="0">
                <a:solidFill>
                  <a:srgbClr val="C00000"/>
                </a:solidFill>
                <a:sym typeface="+mn-ea"/>
              </a:rPr>
              <a:t>Buffer.alloc</a:t>
            </a:r>
            <a:r>
              <a:rPr sz="2400" b="1" dirty="0" smtClean="0">
                <a:solidFill>
                  <a:srgbClr val="C00000"/>
                </a:solidFill>
                <a:sym typeface="+mn-ea"/>
              </a:rPr>
              <a:t>(</a:t>
            </a:r>
            <a:r>
              <a:rPr lang="en-US" altLang="zh-CN" sz="2400" b="1" dirty="0" smtClean="0">
                <a:solidFill>
                  <a:srgbClr val="C00000"/>
                </a:solidFill>
                <a:sym typeface="+mn-ea"/>
              </a:rPr>
              <a:t>size</a:t>
            </a:r>
            <a:r>
              <a:rPr sz="2400" b="1" dirty="0" smtClean="0">
                <a:solidFill>
                  <a:srgbClr val="C00000"/>
                </a:solidFill>
                <a:sym typeface="+mn-ea"/>
              </a:rPr>
              <a:t>);   </a:t>
            </a:r>
            <a:r>
              <a:rPr lang="en-US" altLang="zh-CN" sz="2400" b="1" dirty="0" smtClean="0">
                <a:solidFill>
                  <a:srgbClr val="C00000"/>
                </a:solidFill>
                <a:sym typeface="+mn-ea"/>
              </a:rPr>
              <a:t>// </a:t>
            </a:r>
            <a:r>
              <a:rPr sz="2400" b="1" dirty="0" smtClean="0">
                <a:solidFill>
                  <a:srgbClr val="C00000"/>
                </a:solidFill>
                <a:sym typeface="+mn-ea"/>
              </a:rPr>
              <a:t>直接创建一个空</a:t>
            </a:r>
            <a:r>
              <a:rPr lang="en-US" altLang="zh-CN" sz="2400" b="1" dirty="0" smtClean="0">
                <a:solidFill>
                  <a:srgbClr val="C00000"/>
                </a:solidFill>
                <a:sym typeface="+mn-ea"/>
              </a:rPr>
              <a:t>buffer</a:t>
            </a:r>
            <a:endParaRPr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smtClean="0">
                <a:sym typeface="+mn-ea"/>
              </a:rPr>
              <a:t>	</a:t>
            </a:r>
            <a:r>
              <a:rPr sz="2400" smtClean="0">
                <a:sym typeface="+mn-ea"/>
              </a:rPr>
              <a:t>size 是多少个字节，类似于数组中的length</a:t>
            </a:r>
            <a:endParaRPr sz="240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smtClean="0">
                <a:sym typeface="+mn-ea"/>
              </a:rPr>
              <a:t>	</a:t>
            </a:r>
            <a:r>
              <a:rPr sz="2400" smtClean="0">
                <a:sym typeface="+mn-ea"/>
              </a:rPr>
              <a:t>例：</a:t>
            </a:r>
            <a:r>
              <a:rPr lang="en-US" altLang="zh-CN" sz="2400" smtClean="0">
                <a:sym typeface="+mn-ea"/>
              </a:rPr>
              <a:t>let</a:t>
            </a:r>
            <a:r>
              <a:rPr sz="2400" smtClean="0">
                <a:sym typeface="+mn-ea"/>
              </a:rPr>
              <a:t> buf</a:t>
            </a:r>
            <a:r>
              <a:rPr lang="en-US" altLang="zh-CN" sz="2400" smtClean="0">
                <a:sym typeface="+mn-ea"/>
              </a:rPr>
              <a:t>2</a:t>
            </a:r>
            <a:r>
              <a:rPr sz="2400" smtClean="0">
                <a:sym typeface="+mn-ea"/>
              </a:rPr>
              <a:t> =Buffer.alloc(</a:t>
            </a:r>
            <a:r>
              <a:rPr lang="en-US" altLang="zh-CN" sz="2400" smtClean="0">
                <a:sym typeface="+mn-ea"/>
              </a:rPr>
              <a:t>6</a:t>
            </a:r>
            <a:r>
              <a:rPr sz="2400" smtClean="0">
                <a:sym typeface="+mn-ea"/>
              </a:rPr>
              <a:t>); </a:t>
            </a:r>
            <a:r>
              <a:rPr lang="en-US" altLang="zh-CN" sz="2400" smtClean="0">
                <a:sym typeface="+mn-ea"/>
              </a:rPr>
              <a:t> </a:t>
            </a:r>
            <a:r>
              <a:rPr sz="2400" smtClean="0">
                <a:sym typeface="+mn-ea"/>
              </a:rPr>
              <a:t>//创建一大小为</a:t>
            </a:r>
            <a:r>
              <a:rPr lang="en-US" altLang="zh-CN" sz="2400" smtClean="0">
                <a:sym typeface="+mn-ea"/>
              </a:rPr>
              <a:t>6</a:t>
            </a:r>
            <a:r>
              <a:rPr sz="2400" smtClean="0">
                <a:sym typeface="+mn-ea"/>
              </a:rPr>
              <a:t>的空buffer， 这个buffer只能承载</a:t>
            </a:r>
            <a:r>
              <a:rPr lang="en-US" altLang="zh-CN" sz="2400" smtClean="0">
                <a:sym typeface="+mn-ea"/>
              </a:rPr>
              <a:t>6</a:t>
            </a:r>
            <a:r>
              <a:rPr sz="2400" smtClean="0">
                <a:sym typeface="+mn-ea"/>
              </a:rPr>
              <a:t>个字节的内容 </a:t>
            </a:r>
            <a:endParaRPr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smtClean="0">
                <a:sym typeface="+mn-ea"/>
              </a:rPr>
              <a:t>　　   </a:t>
            </a:r>
            <a:endParaRPr sz="240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smtClean="0">
                <a:sym typeface="+mn-ea"/>
              </a:rPr>
              <a:t>	      </a:t>
            </a:r>
            <a:r>
              <a:rPr sz="2400" smtClean="0">
                <a:sym typeface="+mn-ea"/>
              </a:rPr>
              <a:t>buf</a:t>
            </a:r>
            <a:r>
              <a:rPr lang="en-US" altLang="zh-CN" sz="2400" smtClean="0">
                <a:sym typeface="+mn-ea"/>
              </a:rPr>
              <a:t>2</a:t>
            </a:r>
            <a:r>
              <a:rPr sz="2400" smtClean="0">
                <a:sym typeface="+mn-ea"/>
              </a:rPr>
              <a:t>[0] = 1</a:t>
            </a:r>
            <a:r>
              <a:rPr lang="en-US" altLang="zh-CN" sz="2400" smtClean="0">
                <a:sym typeface="+mn-ea"/>
              </a:rPr>
              <a:t>6</a:t>
            </a:r>
            <a:r>
              <a:rPr sz="2400" smtClean="0">
                <a:sym typeface="+mn-ea"/>
              </a:rPr>
              <a:t>;   //我们存进去的是</a:t>
            </a:r>
            <a:r>
              <a:rPr sz="2400" smtClean="0">
                <a:sym typeface="+mn-ea"/>
              </a:rPr>
              <a:t>十进制的</a:t>
            </a:r>
            <a:r>
              <a:rPr lang="en-US" altLang="zh-CN" sz="2400" smtClean="0">
                <a:sym typeface="+mn-ea"/>
              </a:rPr>
              <a:t>16</a:t>
            </a:r>
            <a:endParaRPr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smtClean="0">
                <a:sym typeface="+mn-ea"/>
              </a:rPr>
              <a:t>	      </a:t>
            </a:r>
            <a:r>
              <a:rPr sz="2400" smtClean="0">
                <a:sym typeface="+mn-ea"/>
              </a:rPr>
              <a:t>console.log(buf</a:t>
            </a:r>
            <a:r>
              <a:rPr lang="en-US" altLang="zh-CN" sz="2400" smtClean="0">
                <a:sym typeface="+mn-ea"/>
              </a:rPr>
              <a:t>2</a:t>
            </a:r>
            <a:r>
              <a:rPr sz="2400" smtClean="0">
                <a:sym typeface="+mn-ea"/>
              </a:rPr>
              <a:t>); //返回看到的是&lt;Buffer </a:t>
            </a:r>
            <a:r>
              <a:rPr lang="en-US" altLang="zh-CN" sz="2400" smtClean="0">
                <a:sym typeface="+mn-ea"/>
              </a:rPr>
              <a:t>10</a:t>
            </a:r>
            <a:r>
              <a:rPr sz="2400" smtClean="0">
                <a:sym typeface="+mn-ea"/>
              </a:rPr>
              <a:t>&gt;</a:t>
            </a:r>
            <a:endParaRPr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smtClean="0">
                <a:sym typeface="+mn-ea"/>
              </a:rPr>
              <a:t>					  //</a:t>
            </a:r>
            <a:r>
              <a:rPr sz="2400" smtClean="0">
                <a:sym typeface="+mn-ea"/>
              </a:rPr>
              <a:t>（这的</a:t>
            </a:r>
            <a:r>
              <a:rPr lang="en-US" altLang="zh-CN" sz="2400" smtClean="0">
                <a:sym typeface="+mn-ea"/>
              </a:rPr>
              <a:t>10</a:t>
            </a:r>
            <a:r>
              <a:rPr sz="2400" smtClean="0">
                <a:sym typeface="+mn-ea"/>
              </a:rPr>
              <a:t>是十六进制的表示）</a:t>
            </a:r>
            <a:r>
              <a:rPr lang="en-US" altLang="zh-CN" sz="2400" smtClean="0">
                <a:sym typeface="+mn-ea"/>
              </a:rPr>
              <a:t>	</a:t>
            </a:r>
            <a:endParaRPr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sz="2400" b="1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Buffer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840" y="1413510"/>
            <a:ext cx="10515600" cy="5375910"/>
          </a:xfrm>
        </p:spPr>
        <p:txBody>
          <a:bodyPr>
            <a:normAutofit lnSpcReduction="20000"/>
          </a:bodyPr>
          <a:lstStyle/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sz="2400" b="1" dirty="0" smtClean="0">
                <a:solidFill>
                  <a:srgbClr val="C00000"/>
                </a:solidFill>
                <a:sym typeface="+mn-ea"/>
              </a:rPr>
              <a:t>第三种方式 </a:t>
            </a:r>
            <a:r>
              <a:rPr lang="en-US" altLang="zh-CN" sz="2400" b="1" dirty="0" smtClean="0">
                <a:solidFill>
                  <a:srgbClr val="C00000"/>
                </a:solidFill>
                <a:sym typeface="+mn-ea"/>
              </a:rPr>
              <a:t>Buffer.from</a:t>
            </a:r>
            <a:r>
              <a:rPr sz="2400" b="1" dirty="0" smtClean="0">
                <a:solidFill>
                  <a:srgbClr val="C00000"/>
                </a:solidFill>
                <a:sym typeface="+mn-ea"/>
              </a:rPr>
              <a:t>(</a:t>
            </a:r>
            <a:r>
              <a:rPr lang="en-US" altLang="zh-CN" sz="2400" b="1" dirty="0" smtClean="0">
                <a:solidFill>
                  <a:srgbClr val="C00000"/>
                </a:solidFill>
                <a:sym typeface="+mn-ea"/>
              </a:rPr>
              <a:t>array</a:t>
            </a:r>
            <a:r>
              <a:rPr sz="2400" b="1" dirty="0" smtClean="0">
                <a:solidFill>
                  <a:srgbClr val="C00000"/>
                </a:solidFill>
                <a:sym typeface="+mn-ea"/>
              </a:rPr>
              <a:t>);  </a:t>
            </a:r>
            <a:r>
              <a:rPr lang="en-US" altLang="zh-CN" sz="2400" b="1" dirty="0" smtClean="0">
                <a:solidFill>
                  <a:srgbClr val="C00000"/>
                </a:solidFill>
                <a:sym typeface="+mn-ea"/>
              </a:rPr>
              <a:t>//</a:t>
            </a:r>
            <a:r>
              <a:rPr sz="2400" b="1" dirty="0" smtClean="0">
                <a:solidFill>
                  <a:srgbClr val="C00000"/>
                </a:solidFill>
                <a:sym typeface="+mn-ea"/>
              </a:rPr>
              <a:t>根据数组创建</a:t>
            </a:r>
            <a:r>
              <a:rPr lang="en-US" altLang="zh-CN" sz="2400" b="1" dirty="0" smtClean="0">
                <a:solidFill>
                  <a:srgbClr val="C00000"/>
                </a:solidFill>
                <a:sym typeface="+mn-ea"/>
              </a:rPr>
              <a:t>buffer</a:t>
            </a:r>
            <a:endParaRPr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smtClean="0">
                <a:sym typeface="+mn-ea"/>
              </a:rPr>
              <a:t>	</a:t>
            </a:r>
            <a:endParaRPr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smtClean="0">
                <a:sym typeface="+mn-ea"/>
              </a:rPr>
              <a:t>	</a:t>
            </a:r>
            <a:r>
              <a:rPr sz="2400" smtClean="0">
                <a:sym typeface="+mn-ea"/>
              </a:rPr>
              <a:t>例：</a:t>
            </a:r>
            <a:r>
              <a:rPr lang="en-US" altLang="zh-CN" sz="2400" smtClean="0">
                <a:sym typeface="+mn-ea"/>
              </a:rPr>
              <a:t>let</a:t>
            </a:r>
            <a:r>
              <a:rPr sz="2400" smtClean="0">
                <a:sym typeface="+mn-ea"/>
              </a:rPr>
              <a:t> buf</a:t>
            </a:r>
            <a:r>
              <a:rPr lang="en-US" altLang="zh-CN" sz="2400" smtClean="0">
                <a:sym typeface="+mn-ea"/>
              </a:rPr>
              <a:t>3</a:t>
            </a:r>
            <a:r>
              <a:rPr sz="2400" smtClean="0">
                <a:sym typeface="+mn-ea"/>
              </a:rPr>
              <a:t> =Buffer.</a:t>
            </a:r>
            <a:r>
              <a:rPr lang="en-US" altLang="zh-CN" sz="2400" smtClean="0">
                <a:sym typeface="+mn-ea"/>
              </a:rPr>
              <a:t>from</a:t>
            </a:r>
            <a:r>
              <a:rPr sz="2400" smtClean="0">
                <a:sym typeface="+mn-ea"/>
              </a:rPr>
              <a:t>(</a:t>
            </a:r>
            <a:r>
              <a:rPr lang="en-US" altLang="zh-CN" sz="2400" smtClean="0">
                <a:sym typeface="+mn-ea"/>
              </a:rPr>
              <a:t>[97,98,99]</a:t>
            </a:r>
            <a:r>
              <a:rPr sz="2400" smtClean="0">
                <a:sym typeface="+mn-ea"/>
              </a:rPr>
              <a:t>); </a:t>
            </a:r>
            <a:endParaRPr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smtClean="0">
                <a:sym typeface="+mn-ea"/>
              </a:rPr>
              <a:t>	      </a:t>
            </a:r>
            <a:r>
              <a:rPr sz="2400" smtClean="0">
                <a:sym typeface="+mn-ea"/>
              </a:rPr>
              <a:t>console.log(buf</a:t>
            </a:r>
            <a:r>
              <a:rPr lang="en-US" altLang="zh-CN" sz="2400" smtClean="0">
                <a:sym typeface="+mn-ea"/>
              </a:rPr>
              <a:t>3</a:t>
            </a:r>
            <a:r>
              <a:rPr sz="2400" smtClean="0">
                <a:sym typeface="+mn-ea"/>
              </a:rPr>
              <a:t>); //返回看到的是&lt;Buffer </a:t>
            </a:r>
            <a:r>
              <a:rPr lang="en-US" altLang="zh-CN" sz="2400" smtClean="0">
                <a:sym typeface="+mn-ea"/>
              </a:rPr>
              <a:t>61 62 63</a:t>
            </a:r>
            <a:r>
              <a:rPr sz="2400" smtClean="0">
                <a:sym typeface="+mn-ea"/>
              </a:rPr>
              <a:t>&gt;</a:t>
            </a:r>
            <a:endParaRPr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smtClean="0">
                <a:sym typeface="+mn-ea"/>
              </a:rPr>
              <a:t>	    </a:t>
            </a:r>
            <a:r>
              <a:rPr sz="2400" smtClean="0">
                <a:sym typeface="+mn-ea"/>
              </a:rPr>
              <a:t>（返回的结果依旧是十六进制的表示，而不是二进制，因为二进制人类看起来不方便，但实际存储的依旧是二进制形式数据</a:t>
            </a:r>
            <a:r>
              <a:rPr sz="2400" smtClean="0">
                <a:sym typeface="+mn-ea"/>
              </a:rPr>
              <a:t>）</a:t>
            </a:r>
            <a:r>
              <a:rPr lang="en-US" altLang="zh-CN" sz="2400" smtClean="0">
                <a:sym typeface="+mn-ea"/>
              </a:rPr>
              <a:t>	</a:t>
            </a:r>
            <a:endParaRPr lang="en-US" altLang="zh-CN" sz="240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sym typeface="+mn-ea"/>
              </a:rPr>
              <a:t>	     </a:t>
            </a:r>
            <a:endParaRPr lang="en-US" altLang="zh-CN" sz="2400" b="1" dirty="0" smtClean="0">
              <a:solidFill>
                <a:schemeClr val="tx1"/>
              </a:solidFill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sym typeface="+mn-ea"/>
              </a:rPr>
              <a:t>	    </a:t>
            </a:r>
            <a:r>
              <a:rPr lang="en-US" altLang="zh-CN" sz="2400" smtClean="0">
                <a:solidFill>
                  <a:srgbClr val="FF0000"/>
                </a:solidFill>
                <a:sym typeface="+mn-ea"/>
              </a:rPr>
              <a:t>//</a:t>
            </a:r>
            <a:r>
              <a:rPr sz="2400" smtClean="0">
                <a:solidFill>
                  <a:srgbClr val="FF0000"/>
                </a:solidFill>
                <a:sym typeface="+mn-ea"/>
              </a:rPr>
              <a:t>将</a:t>
            </a:r>
            <a:r>
              <a:rPr lang="en-US" altLang="zh-CN" sz="2400" smtClean="0">
                <a:solidFill>
                  <a:srgbClr val="FF0000"/>
                </a:solidFill>
                <a:sym typeface="+mn-ea"/>
              </a:rPr>
              <a:t>buffer</a:t>
            </a:r>
            <a:r>
              <a:rPr sz="2400" smtClean="0">
                <a:solidFill>
                  <a:srgbClr val="FF0000"/>
                </a:solidFill>
                <a:sym typeface="+mn-ea"/>
              </a:rPr>
              <a:t>数据 转成 字符串</a:t>
            </a:r>
            <a:endParaRPr lang="en-US" altLang="zh-CN" sz="2400" b="1" dirty="0" smtClean="0">
              <a:solidFill>
                <a:srgbClr val="FF0000"/>
              </a:solidFill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sym typeface="+mn-ea"/>
              </a:rPr>
              <a:t>	    </a:t>
            </a:r>
            <a:r>
              <a:rPr sz="2400" smtClean="0">
                <a:sym typeface="+mn-ea"/>
              </a:rPr>
              <a:t> </a:t>
            </a:r>
            <a:r>
              <a:rPr sz="2400" smtClean="0">
                <a:sym typeface="+mn-ea"/>
              </a:rPr>
              <a:t>console.log(</a:t>
            </a:r>
            <a:r>
              <a:rPr sz="2400" smtClean="0">
                <a:solidFill>
                  <a:srgbClr val="FF0000"/>
                </a:solidFill>
                <a:sym typeface="+mn-ea"/>
              </a:rPr>
              <a:t>buf</a:t>
            </a:r>
            <a:r>
              <a:rPr lang="en-US" altLang="zh-CN" sz="2400" smtClean="0">
                <a:solidFill>
                  <a:srgbClr val="FF0000"/>
                </a:solidFill>
                <a:sym typeface="+mn-ea"/>
              </a:rPr>
              <a:t>3.toString()</a:t>
            </a:r>
            <a:r>
              <a:rPr sz="2400" smtClean="0">
                <a:sym typeface="+mn-ea"/>
              </a:rPr>
              <a:t>);</a:t>
            </a:r>
            <a:endParaRPr sz="2400" smtClean="0">
              <a:solidFill>
                <a:srgbClr val="FF0000"/>
              </a:solidFill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smtClean="0">
                <a:sym typeface="+mn-ea"/>
              </a:rPr>
              <a:t>        </a:t>
            </a:r>
            <a:r>
              <a:rPr lang="en-US" altLang="zh-CN" sz="2400" smtClean="0">
                <a:sym typeface="+mn-ea"/>
              </a:rPr>
              <a:t>//</a:t>
            </a:r>
            <a:r>
              <a:rPr sz="2400" smtClean="0">
                <a:sym typeface="+mn-ea"/>
              </a:rPr>
              <a:t>返回 </a:t>
            </a:r>
            <a:r>
              <a:rPr lang="en-US" altLang="zh-CN" sz="2400" smtClean="0">
                <a:sym typeface="+mn-ea"/>
              </a:rPr>
              <a:t>abc</a:t>
            </a:r>
            <a:endParaRPr lang="en-US" altLang="zh-CN" sz="240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Buffer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840" y="1413510"/>
            <a:ext cx="10515600" cy="5375910"/>
          </a:xfrm>
        </p:spPr>
        <p:txBody>
          <a:bodyPr>
            <a:normAutofit lnSpcReduction="20000"/>
          </a:bodyPr>
          <a:lstStyle/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sz="2400" b="1" dirty="0" smtClean="0">
                <a:solidFill>
                  <a:srgbClr val="C00000"/>
                </a:solidFill>
                <a:sym typeface="+mn-ea"/>
              </a:rPr>
              <a:t>第四种方式 </a:t>
            </a:r>
            <a:r>
              <a:rPr lang="en-US" altLang="zh-CN" sz="2400" b="1" dirty="0" smtClean="0">
                <a:solidFill>
                  <a:srgbClr val="C00000"/>
                </a:solidFill>
                <a:sym typeface="+mn-ea"/>
              </a:rPr>
              <a:t>Buffer.from</a:t>
            </a:r>
            <a:r>
              <a:rPr sz="2400" b="1" dirty="0" smtClean="0">
                <a:solidFill>
                  <a:srgbClr val="C00000"/>
                </a:solidFill>
                <a:sym typeface="+mn-ea"/>
              </a:rPr>
              <a:t>(</a:t>
            </a:r>
            <a:r>
              <a:rPr lang="en-US" altLang="zh-CN" sz="2400" b="1" dirty="0" smtClean="0">
                <a:solidFill>
                  <a:srgbClr val="C00000"/>
                </a:solidFill>
                <a:sym typeface="+mn-ea"/>
              </a:rPr>
              <a:t>string</a:t>
            </a:r>
            <a:r>
              <a:rPr sz="2400" b="1" dirty="0" smtClean="0">
                <a:solidFill>
                  <a:srgbClr val="C00000"/>
                </a:solidFill>
                <a:sym typeface="+mn-ea"/>
              </a:rPr>
              <a:t>); </a:t>
            </a:r>
            <a:r>
              <a:rPr lang="en-US" altLang="zh-CN" sz="2400" b="1" dirty="0" smtClean="0">
                <a:solidFill>
                  <a:srgbClr val="C00000"/>
                </a:solidFill>
                <a:sym typeface="+mn-ea"/>
              </a:rPr>
              <a:t>/// 根据内容直接创建buffer</a:t>
            </a:r>
            <a:endParaRPr lang="en-US" altLang="zh-CN" sz="2400" b="1" dirty="0" smtClean="0">
              <a:solidFill>
                <a:srgbClr val="C00000"/>
              </a:solidFill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smtClean="0">
                <a:sym typeface="+mn-ea"/>
              </a:rPr>
              <a:t>	</a:t>
            </a:r>
            <a:endParaRPr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smtClean="0">
                <a:sym typeface="+mn-ea"/>
              </a:rPr>
              <a:t>	</a:t>
            </a:r>
            <a:r>
              <a:rPr sz="2400" smtClean="0">
                <a:sym typeface="+mn-ea"/>
              </a:rPr>
              <a:t>例：</a:t>
            </a:r>
            <a:r>
              <a:rPr lang="en-US" altLang="zh-CN" sz="2400" smtClean="0">
                <a:sym typeface="+mn-ea"/>
              </a:rPr>
              <a:t>let</a:t>
            </a:r>
            <a:r>
              <a:rPr sz="2400" smtClean="0">
                <a:sym typeface="+mn-ea"/>
              </a:rPr>
              <a:t> buf</a:t>
            </a:r>
            <a:r>
              <a:rPr lang="en-US" altLang="zh-CN" sz="2400" smtClean="0">
                <a:sym typeface="+mn-ea"/>
              </a:rPr>
              <a:t>4</a:t>
            </a:r>
            <a:r>
              <a:rPr sz="2400" smtClean="0">
                <a:sym typeface="+mn-ea"/>
              </a:rPr>
              <a:t> =Buffer.</a:t>
            </a:r>
            <a:r>
              <a:rPr lang="en-US" altLang="zh-CN" sz="2400" smtClean="0">
                <a:sym typeface="+mn-ea"/>
              </a:rPr>
              <a:t>from</a:t>
            </a:r>
            <a:r>
              <a:rPr sz="2400" smtClean="0">
                <a:sym typeface="+mn-ea"/>
              </a:rPr>
              <a:t>(</a:t>
            </a:r>
            <a:r>
              <a:rPr lang="en-US" altLang="zh-CN" sz="2400" smtClean="0">
                <a:sym typeface="+mn-ea"/>
              </a:rPr>
              <a:t>“hello”</a:t>
            </a:r>
            <a:r>
              <a:rPr sz="2400" smtClean="0">
                <a:sym typeface="+mn-ea"/>
              </a:rPr>
              <a:t>); </a:t>
            </a:r>
            <a:endParaRPr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smtClean="0">
                <a:sym typeface="+mn-ea"/>
              </a:rPr>
              <a:t>	      </a:t>
            </a:r>
            <a:r>
              <a:rPr sz="2400" smtClean="0">
                <a:sym typeface="+mn-ea"/>
              </a:rPr>
              <a:t>console.log(buf</a:t>
            </a:r>
            <a:r>
              <a:rPr lang="en-US" altLang="zh-CN" sz="2400" smtClean="0">
                <a:sym typeface="+mn-ea"/>
              </a:rPr>
              <a:t>4</a:t>
            </a:r>
            <a:r>
              <a:rPr sz="2400" smtClean="0">
                <a:sym typeface="+mn-ea"/>
              </a:rPr>
              <a:t>); //返回看到的是&lt;Buffer 68 65 6c 6c 6f&gt;</a:t>
            </a:r>
            <a:endParaRPr sz="240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smtClean="0">
                <a:sym typeface="+mn-ea"/>
              </a:rPr>
              <a:t>					  //</a:t>
            </a:r>
            <a:r>
              <a:rPr sz="2400" smtClean="0">
                <a:sym typeface="+mn-ea"/>
              </a:rPr>
              <a:t>（返回的结果依旧是</a:t>
            </a:r>
            <a:r>
              <a:rPr sz="2400" smtClean="0">
                <a:sym typeface="+mn-ea"/>
              </a:rPr>
              <a:t>十六进制的表示）</a:t>
            </a:r>
            <a:r>
              <a:rPr lang="en-US" altLang="zh-CN" sz="2400" smtClean="0">
                <a:sym typeface="+mn-ea"/>
              </a:rPr>
              <a:t>	</a:t>
            </a:r>
            <a:endParaRPr lang="en-US" altLang="zh-CN" sz="240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sym typeface="+mn-ea"/>
              </a:rPr>
              <a:t>	     </a:t>
            </a:r>
            <a:endParaRPr lang="en-US" altLang="zh-CN" sz="2400" b="1" dirty="0" smtClean="0">
              <a:solidFill>
                <a:schemeClr val="tx1"/>
              </a:solidFill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sym typeface="+mn-ea"/>
              </a:rPr>
              <a:t>	    </a:t>
            </a:r>
            <a:r>
              <a:rPr lang="en-US" altLang="zh-CN" sz="2400" smtClean="0">
                <a:solidFill>
                  <a:srgbClr val="FF0000"/>
                </a:solidFill>
                <a:sym typeface="+mn-ea"/>
              </a:rPr>
              <a:t>//</a:t>
            </a:r>
            <a:r>
              <a:rPr sz="2400" smtClean="0">
                <a:solidFill>
                  <a:srgbClr val="FF0000"/>
                </a:solidFill>
                <a:sym typeface="+mn-ea"/>
              </a:rPr>
              <a:t>将</a:t>
            </a:r>
            <a:r>
              <a:rPr lang="en-US" altLang="zh-CN" sz="2400" smtClean="0">
                <a:solidFill>
                  <a:srgbClr val="FF0000"/>
                </a:solidFill>
                <a:sym typeface="+mn-ea"/>
              </a:rPr>
              <a:t>buffer</a:t>
            </a:r>
            <a:r>
              <a:rPr sz="2400" smtClean="0">
                <a:solidFill>
                  <a:srgbClr val="FF0000"/>
                </a:solidFill>
                <a:sym typeface="+mn-ea"/>
              </a:rPr>
              <a:t>数据 转成 字符串</a:t>
            </a:r>
            <a:endParaRPr lang="en-US" altLang="zh-CN" sz="2400" b="1" dirty="0" smtClean="0">
              <a:solidFill>
                <a:srgbClr val="FF0000"/>
              </a:solidFill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sym typeface="+mn-ea"/>
              </a:rPr>
              <a:t>	    </a:t>
            </a:r>
            <a:r>
              <a:rPr sz="2400" smtClean="0">
                <a:sym typeface="+mn-ea"/>
              </a:rPr>
              <a:t> </a:t>
            </a:r>
            <a:r>
              <a:rPr sz="2400" smtClean="0">
                <a:sym typeface="+mn-ea"/>
              </a:rPr>
              <a:t>console.log(</a:t>
            </a:r>
            <a:r>
              <a:rPr sz="2400" smtClean="0">
                <a:solidFill>
                  <a:srgbClr val="FF0000"/>
                </a:solidFill>
                <a:sym typeface="+mn-ea"/>
              </a:rPr>
              <a:t>buf</a:t>
            </a:r>
            <a:r>
              <a:rPr lang="en-US" altLang="zh-CN" sz="2400" smtClean="0">
                <a:solidFill>
                  <a:srgbClr val="FF0000"/>
                </a:solidFill>
                <a:sym typeface="+mn-ea"/>
              </a:rPr>
              <a:t>4</a:t>
            </a:r>
            <a:r>
              <a:rPr lang="en-US" altLang="zh-CN" sz="2400" smtClean="0">
                <a:solidFill>
                  <a:srgbClr val="FF0000"/>
                </a:solidFill>
                <a:sym typeface="+mn-ea"/>
              </a:rPr>
              <a:t>.toString()</a:t>
            </a:r>
            <a:r>
              <a:rPr sz="2400" smtClean="0">
                <a:sym typeface="+mn-ea"/>
              </a:rPr>
              <a:t>);</a:t>
            </a:r>
            <a:endParaRPr sz="2400" smtClean="0">
              <a:solidFill>
                <a:srgbClr val="FF0000"/>
              </a:solidFill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smtClean="0">
                <a:sym typeface="+mn-ea"/>
              </a:rPr>
              <a:t>        </a:t>
            </a:r>
            <a:r>
              <a:rPr lang="en-US" altLang="zh-CN" sz="2400" smtClean="0">
                <a:sym typeface="+mn-ea"/>
              </a:rPr>
              <a:t>//</a:t>
            </a:r>
            <a:r>
              <a:rPr sz="2400" smtClean="0">
                <a:sym typeface="+mn-ea"/>
              </a:rPr>
              <a:t>返回 </a:t>
            </a:r>
            <a:r>
              <a:rPr lang="en-US" altLang="zh-CN" sz="2400" smtClean="0">
                <a:sym typeface="+mn-ea"/>
              </a:rPr>
              <a:t>hello</a:t>
            </a:r>
            <a:endParaRPr lang="en-US" altLang="zh-CN" sz="240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Buffer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840" y="1413510"/>
            <a:ext cx="10515600" cy="5375910"/>
          </a:xfrm>
        </p:spPr>
        <p:txBody>
          <a:bodyPr>
            <a:normAutofit lnSpcReduction="20000"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800" smtClean="0">
                <a:solidFill>
                  <a:srgbClr val="FF0000"/>
                </a:solidFill>
                <a:sym typeface="+mn-ea"/>
              </a:rPr>
              <a:t>Buffer类</a:t>
            </a:r>
            <a:r>
              <a:rPr sz="2800" smtClean="0">
                <a:solidFill>
                  <a:srgbClr val="FF0000"/>
                </a:solidFill>
                <a:sym typeface="+mn-ea"/>
              </a:rPr>
              <a:t>的常用方法：</a:t>
            </a:r>
            <a:endParaRPr lang="zh-CN" altLang="en-US" sz="2800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smtClean="0">
                <a:sym typeface="+mn-ea"/>
              </a:rPr>
              <a:t>buffer</a:t>
            </a:r>
            <a:r>
              <a:rPr sz="2400" smtClean="0">
                <a:sym typeface="+mn-ea"/>
              </a:rPr>
              <a:t>的编码是用来翻译的</a:t>
            </a:r>
            <a:r>
              <a:rPr sz="2400" smtClean="0">
                <a:solidFill>
                  <a:schemeClr val="tx1"/>
                </a:solidFill>
                <a:sym typeface="+mn-ea"/>
              </a:rPr>
              <a:t>。</a:t>
            </a:r>
            <a:endParaRPr lang="zh-CN" sz="2400" dirty="0" smtClean="0">
              <a:solidFill>
                <a:schemeClr val="tx1"/>
              </a:solidFill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sz="2400" b="1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Buffer.isBuffer() </a:t>
            </a:r>
            <a:r>
              <a:rPr lang="en-US" altLang="zh-CN" sz="2400" b="1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	</a:t>
            </a:r>
            <a:r>
              <a:rPr sz="2400" b="1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判断是否为Buffer</a:t>
            </a:r>
            <a:endParaRPr sz="2400" b="1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sz="2400" b="1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Buffer.byteLength() </a:t>
            </a:r>
            <a:r>
              <a:rPr lang="en-US" altLang="zh-CN" sz="2400" b="1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	</a:t>
            </a:r>
            <a:r>
              <a:rPr sz="2400" b="1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返回指定编码的字节长度，默认utf8</a:t>
            </a:r>
            <a:endParaRPr sz="2400" b="1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sz="2400" b="1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Buffer.concat() </a:t>
            </a:r>
            <a:r>
              <a:rPr lang="en-US" altLang="zh-CN" sz="2400" b="1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	</a:t>
            </a:r>
            <a:r>
              <a:rPr sz="2400" b="1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将一组Buffer对象合并为一个Buffer对象</a:t>
            </a:r>
            <a:endParaRPr sz="2400" b="1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sz="2400" b="1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Buffer.isEncoding() </a:t>
            </a:r>
            <a:r>
              <a:rPr lang="en-US" altLang="zh-CN" sz="2400" b="1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	</a:t>
            </a:r>
            <a:r>
              <a:rPr sz="2400" b="1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判断是否支持该编码</a:t>
            </a:r>
            <a:endParaRPr sz="2400" b="1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2400" dirty="0" smtClean="0">
              <a:solidFill>
                <a:srgbClr val="FF0000"/>
              </a:solidFill>
              <a:sym typeface="+mn-ea"/>
            </a:endParaRPr>
          </a:p>
          <a:p>
            <a:pPr marL="342900" lvl="1" indent="-342900" algn="just" defTabSz="91440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  <a:tabLst>
                <a:tab pos="1609725" algn="l"/>
              </a:tabLst>
            </a:pPr>
            <a:r>
              <a:rPr sz="2400" b="1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toString()</a:t>
            </a:r>
            <a:r>
              <a:rPr lang="en-US" altLang="zh-CN" sz="2400" b="1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	</a:t>
            </a:r>
            <a:r>
              <a:rPr sz="2400" b="1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buf</a:t>
            </a:r>
            <a:r>
              <a:rPr lang="en-US" altLang="zh-CN" sz="2400" b="1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fer</a:t>
            </a:r>
            <a:r>
              <a:rPr sz="2400" b="1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转成字符串</a:t>
            </a:r>
            <a:endParaRPr sz="2400" b="1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342900" lvl="1" indent="-342900" algn="just" defTabSz="91440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  <a:tabLst>
                <a:tab pos="1609725" algn="l"/>
              </a:tabLst>
            </a:pPr>
            <a:r>
              <a:rPr sz="2400" b="1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toJson() </a:t>
            </a:r>
            <a:r>
              <a:rPr lang="en-US" altLang="zh-CN" sz="2400" b="1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		buffer </a:t>
            </a:r>
            <a:r>
              <a:rPr sz="2400" b="1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转成json数据</a:t>
            </a:r>
            <a:endParaRPr sz="2400" b="1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Buffer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840" y="1413510"/>
            <a:ext cx="10515600" cy="5375910"/>
          </a:xfrm>
        </p:spPr>
        <p:txBody>
          <a:bodyPr>
            <a:normAutofit lnSpcReduction="20000"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smtClean="0">
                <a:solidFill>
                  <a:srgbClr val="0070C0"/>
                </a:solidFill>
                <a:latin typeface="+mn-ea"/>
                <a:sym typeface="+mn-ea"/>
              </a:rPr>
              <a:t> Buffer.isBuffer(obj</a:t>
            </a:r>
            <a:r>
              <a:rPr lang="en-US" altLang="zh-CN" sz="2800" smtClean="0">
                <a:solidFill>
                  <a:srgbClr val="0070C0"/>
                </a:solidFill>
                <a:latin typeface="+mn-ea"/>
                <a:sym typeface="+mn-ea"/>
              </a:rPr>
              <a:t>)  //</a:t>
            </a:r>
            <a:r>
              <a:rPr sz="2800" smtClean="0">
                <a:solidFill>
                  <a:srgbClr val="0070C0"/>
                </a:solidFill>
                <a:latin typeface="+mn-ea"/>
                <a:sym typeface="+mn-ea"/>
              </a:rPr>
              <a:t>判断是否为</a:t>
            </a:r>
            <a:r>
              <a:rPr lang="en-US" altLang="zh-CN" sz="2800" smtClean="0">
                <a:solidFill>
                  <a:srgbClr val="0070C0"/>
                </a:solidFill>
                <a:latin typeface="+mn-ea"/>
                <a:sym typeface="+mn-ea"/>
              </a:rPr>
              <a:t>Buffer</a:t>
            </a:r>
            <a:endParaRPr lang="en-US" altLang="zh-CN" sz="28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smtClean="0">
                <a:solidFill>
                  <a:srgbClr val="002060"/>
                </a:solidFill>
                <a:latin typeface="+mn-ea"/>
                <a:sym typeface="+mn-ea"/>
              </a:rPr>
              <a:t>let buf5 = </a:t>
            </a:r>
            <a:r>
              <a:rPr lang="en-US" altLang="zh-CN" sz="2800" dirty="0" err="1" smtClean="0">
                <a:solidFill>
                  <a:srgbClr val="002060"/>
                </a:solidFill>
                <a:latin typeface="+mn-ea"/>
                <a:sym typeface="+mn-ea"/>
              </a:rPr>
              <a:t>Buffer.from</a:t>
            </a:r>
            <a:r>
              <a:rPr lang="en-US" altLang="zh-CN" sz="2800" smtClean="0">
                <a:solidFill>
                  <a:srgbClr val="002060"/>
                </a:solidFill>
                <a:latin typeface="+mn-ea"/>
                <a:sym typeface="+mn-ea"/>
              </a:rPr>
              <a:t>('hello');</a:t>
            </a:r>
            <a:endParaRPr lang="en-US" altLang="zh-CN" sz="28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smtClean="0">
                <a:solidFill>
                  <a:srgbClr val="002060"/>
                </a:solidFill>
                <a:latin typeface="+mn-ea"/>
                <a:sym typeface="+mn-ea"/>
              </a:rPr>
              <a:t>console.log(</a:t>
            </a:r>
            <a:r>
              <a:rPr lang="en-US" altLang="zh-CN" sz="2800" dirty="0" err="1" smtClean="0">
                <a:solidFill>
                  <a:srgbClr val="002060"/>
                </a:solidFill>
                <a:latin typeface="+mn-ea"/>
                <a:sym typeface="+mn-ea"/>
              </a:rPr>
              <a:t>Buffer.isBuffer</a:t>
            </a:r>
            <a:r>
              <a:rPr lang="en-US" altLang="zh-CN" sz="2800" smtClean="0">
                <a:solidFill>
                  <a:srgbClr val="002060"/>
                </a:solidFill>
                <a:latin typeface="+mn-ea"/>
                <a:sym typeface="+mn-ea"/>
              </a:rPr>
              <a:t>(buf5));  //</a:t>
            </a:r>
            <a:r>
              <a:rPr sz="2800" smtClean="0">
                <a:solidFill>
                  <a:srgbClr val="002060"/>
                </a:solidFill>
                <a:latin typeface="+mn-ea"/>
                <a:sym typeface="+mn-ea"/>
              </a:rPr>
              <a:t>返回</a:t>
            </a:r>
            <a:r>
              <a:rPr lang="en-US" altLang="zh-CN" sz="2800" smtClean="0">
                <a:solidFill>
                  <a:srgbClr val="002060"/>
                </a:solidFill>
                <a:latin typeface="+mn-ea"/>
                <a:sym typeface="+mn-ea"/>
              </a:rPr>
              <a:t>true</a:t>
            </a:r>
            <a:endParaRPr lang="en-US" altLang="zh-CN" sz="28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smtClean="0">
                <a:solidFill>
                  <a:srgbClr val="002060"/>
                </a:solidFill>
                <a:latin typeface="+mn-ea"/>
                <a:sym typeface="+mn-ea"/>
              </a:rPr>
              <a:t>console.log(</a:t>
            </a:r>
            <a:r>
              <a:rPr lang="en-US" altLang="zh-CN" sz="2800" dirty="0" err="1" smtClean="0">
                <a:solidFill>
                  <a:srgbClr val="002060"/>
                </a:solidFill>
                <a:latin typeface="+mn-ea"/>
                <a:sym typeface="+mn-ea"/>
              </a:rPr>
              <a:t>Buffer.isBuffer</a:t>
            </a:r>
            <a:r>
              <a:rPr lang="en-US" altLang="zh-CN" sz="2800" smtClean="0">
                <a:solidFill>
                  <a:srgbClr val="002060"/>
                </a:solidFill>
                <a:latin typeface="+mn-ea"/>
                <a:sym typeface="+mn-ea"/>
              </a:rPr>
              <a:t>({}));   //</a:t>
            </a:r>
            <a:r>
              <a:rPr sz="2800" smtClean="0">
                <a:solidFill>
                  <a:srgbClr val="002060"/>
                </a:solidFill>
                <a:latin typeface="+mn-ea"/>
                <a:sym typeface="+mn-ea"/>
              </a:rPr>
              <a:t>返回</a:t>
            </a:r>
            <a:r>
              <a:rPr lang="en-US" altLang="zh-CN" sz="2800" smtClean="0">
                <a:solidFill>
                  <a:srgbClr val="002060"/>
                </a:solidFill>
                <a:latin typeface="+mn-ea"/>
                <a:sym typeface="+mn-ea"/>
              </a:rPr>
              <a:t>false</a:t>
            </a:r>
            <a:endParaRPr lang="en-US" altLang="zh-CN" sz="2800" smtClean="0">
              <a:solidFill>
                <a:srgbClr val="002060"/>
              </a:solidFill>
              <a:latin typeface="+mn-ea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sz="2400" b="1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endParaRPr sz="2400" b="1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44240"/>
            <a:ext cx="10969200" cy="705600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Buffer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840" y="1003935"/>
            <a:ext cx="10515600" cy="5593715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smtClean="0">
                <a:solidFill>
                  <a:srgbClr val="0070C0"/>
                </a:solidFill>
                <a:latin typeface="+mn-ea"/>
                <a:sym typeface="+mn-ea"/>
              </a:rPr>
              <a:t> Buffer.byteLength(string, [encodding]) </a:t>
            </a:r>
            <a:endParaRPr lang="en-US" altLang="zh-CN" sz="2800" smtClean="0">
              <a:solidFill>
                <a:srgbClr val="0070C0"/>
              </a:solidFill>
              <a:latin typeface="+mn-ea"/>
              <a:sym typeface="+mn-ea"/>
            </a:endParaRPr>
          </a:p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70C0"/>
                </a:solidFill>
                <a:latin typeface="+mn-ea"/>
                <a:sym typeface="+mn-ea"/>
              </a:rPr>
              <a:t>//</a:t>
            </a:r>
            <a:r>
              <a:rPr sz="2400" smtClean="0">
                <a:solidFill>
                  <a:srgbClr val="0070C0"/>
                </a:solidFill>
                <a:latin typeface="+mn-ea"/>
                <a:sym typeface="+mn-ea"/>
              </a:rPr>
              <a:t>返回指定编码的字节长度，</a:t>
            </a:r>
            <a:r>
              <a:rPr lang="en-US" altLang="zh-CN" sz="2400" smtClean="0">
                <a:solidFill>
                  <a:srgbClr val="0070C0"/>
                </a:solidFill>
                <a:latin typeface="+mn-ea"/>
                <a:sym typeface="+mn-ea"/>
              </a:rPr>
              <a:t>encodding:</a:t>
            </a:r>
            <a:r>
              <a:rPr sz="2400" smtClean="0">
                <a:solidFill>
                  <a:srgbClr val="0070C0"/>
                </a:solidFill>
                <a:latin typeface="+mn-ea"/>
                <a:sym typeface="+mn-ea"/>
              </a:rPr>
              <a:t>字符的编码格式</a:t>
            </a:r>
            <a:r>
              <a:rPr lang="en-US" altLang="zh-CN" sz="2400" smtClean="0">
                <a:solidFill>
                  <a:srgbClr val="0070C0"/>
                </a:solidFill>
                <a:latin typeface="+mn-ea"/>
                <a:sym typeface="+mn-ea"/>
              </a:rPr>
              <a:t>,</a:t>
            </a:r>
            <a:r>
              <a:rPr sz="2400" smtClean="0">
                <a:solidFill>
                  <a:srgbClr val="0070C0"/>
                </a:solidFill>
                <a:latin typeface="+mn-ea"/>
                <a:sym typeface="+mn-ea"/>
              </a:rPr>
              <a:t>默认utf8</a:t>
            </a:r>
            <a:endParaRPr sz="2400" smtClean="0">
              <a:solidFill>
                <a:srgbClr val="0070C0"/>
              </a:solidFill>
              <a:latin typeface="+mn-ea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sz="2000" smtClean="0">
                <a:solidFill>
                  <a:srgbClr val="002060"/>
                </a:solidFill>
                <a:latin typeface="+mn-ea"/>
                <a:sym typeface="+mn-ea"/>
              </a:rPr>
              <a:t> let dong='您好，世界！';</a:t>
            </a:r>
            <a:endParaRPr sz="2000" smtClean="0">
              <a:solidFill>
                <a:srgbClr val="002060"/>
              </a:solidFill>
              <a:latin typeface="+mn-ea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sz="2000" smtClean="0">
                <a:solidFill>
                  <a:srgbClr val="002060"/>
                </a:solidFill>
                <a:latin typeface="+mn-ea"/>
                <a:sym typeface="+mn-ea"/>
              </a:rPr>
              <a:t> console.log(dong.length); //</a:t>
            </a:r>
            <a:r>
              <a:rPr sz="2000" smtClean="0">
                <a:solidFill>
                  <a:srgbClr val="002060"/>
                </a:solidFill>
                <a:latin typeface="+mn-ea"/>
                <a:sym typeface="+mn-ea"/>
              </a:rPr>
              <a:t>返回</a:t>
            </a:r>
            <a:r>
              <a:rPr sz="2000" smtClean="0">
                <a:solidFill>
                  <a:srgbClr val="002060"/>
                </a:solidFill>
                <a:latin typeface="+mn-ea"/>
                <a:sym typeface="+mn-ea"/>
              </a:rPr>
              <a:t>6</a:t>
            </a:r>
            <a:endParaRPr sz="2000" smtClean="0">
              <a:solidFill>
                <a:srgbClr val="002060"/>
              </a:solidFill>
              <a:latin typeface="+mn-ea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sz="2000" smtClean="0">
                <a:solidFill>
                  <a:srgbClr val="002060"/>
                </a:solidFill>
                <a:latin typeface="+mn-ea"/>
                <a:sym typeface="+mn-ea"/>
              </a:rPr>
              <a:t> console.log(Buffer.byteLength(dong,'utf8')); //返回</a:t>
            </a:r>
            <a:r>
              <a:rPr sz="2000" smtClean="0">
                <a:solidFill>
                  <a:srgbClr val="002060"/>
                </a:solidFill>
                <a:latin typeface="+mn-ea"/>
                <a:sym typeface="+mn-ea"/>
              </a:rPr>
              <a:t>18</a:t>
            </a:r>
            <a:endParaRPr sz="2000" smtClean="0">
              <a:solidFill>
                <a:srgbClr val="002060"/>
              </a:solidFill>
              <a:latin typeface="+mn-ea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sz="2000" smtClean="0">
                <a:solidFill>
                  <a:srgbClr val="002060"/>
                </a:solidFill>
                <a:latin typeface="+mn-ea"/>
                <a:sym typeface="+mn-ea"/>
              </a:rPr>
              <a:t> console.log(Buffer.byteLength(dong,'utf16le'));//</a:t>
            </a:r>
            <a:r>
              <a:rPr sz="2000" smtClean="0">
                <a:solidFill>
                  <a:srgbClr val="002060"/>
                </a:solidFill>
                <a:latin typeface="+mn-ea"/>
                <a:sym typeface="+mn-ea"/>
              </a:rPr>
              <a:t>返回</a:t>
            </a:r>
            <a:r>
              <a:rPr sz="2000" smtClean="0">
                <a:solidFill>
                  <a:srgbClr val="002060"/>
                </a:solidFill>
                <a:latin typeface="+mn-ea"/>
                <a:sym typeface="+mn-ea"/>
              </a:rPr>
              <a:t>12</a:t>
            </a:r>
            <a:endParaRPr sz="2000" smtClean="0">
              <a:solidFill>
                <a:srgbClr val="002060"/>
              </a:solidFill>
              <a:latin typeface="+mn-ea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sz="2000" smtClean="0">
                <a:solidFill>
                  <a:srgbClr val="002060"/>
                </a:solidFill>
                <a:latin typeface="+mn-ea"/>
                <a:sym typeface="+mn-ea"/>
              </a:rPr>
              <a:t> console.log(Buffer.byteLength(dong,'base64'));//</a:t>
            </a:r>
            <a:r>
              <a:rPr sz="2000" smtClean="0">
                <a:solidFill>
                  <a:srgbClr val="002060"/>
                </a:solidFill>
                <a:latin typeface="+mn-ea"/>
                <a:sym typeface="+mn-ea"/>
              </a:rPr>
              <a:t>返回</a:t>
            </a:r>
            <a:r>
              <a:rPr sz="2000" smtClean="0">
                <a:solidFill>
                  <a:srgbClr val="002060"/>
                </a:solidFill>
                <a:latin typeface="+mn-ea"/>
                <a:sym typeface="+mn-ea"/>
              </a:rPr>
              <a:t>4</a:t>
            </a:r>
            <a:endParaRPr sz="2000" smtClean="0">
              <a:solidFill>
                <a:srgbClr val="002060"/>
              </a:solidFill>
              <a:latin typeface="+mn-ea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sz="2000" smtClean="0">
                <a:solidFill>
                  <a:srgbClr val="002060"/>
                </a:solidFill>
                <a:latin typeface="+mn-ea"/>
                <a:sym typeface="+mn-ea"/>
              </a:rPr>
              <a:t> console.log( Buffer.byteLength(dong,'hex'));//</a:t>
            </a:r>
            <a:r>
              <a:rPr sz="2000" smtClean="0">
                <a:solidFill>
                  <a:srgbClr val="002060"/>
                </a:solidFill>
                <a:latin typeface="+mn-ea"/>
                <a:sym typeface="+mn-ea"/>
              </a:rPr>
              <a:t>返回</a:t>
            </a:r>
            <a:r>
              <a:rPr sz="2000" smtClean="0">
                <a:solidFill>
                  <a:srgbClr val="002060"/>
                </a:solidFill>
                <a:latin typeface="+mn-ea"/>
                <a:sym typeface="+mn-ea"/>
              </a:rPr>
              <a:t>3</a:t>
            </a:r>
            <a:endParaRPr sz="2000" smtClean="0">
              <a:solidFill>
                <a:srgbClr val="002060"/>
              </a:solidFill>
              <a:latin typeface="+mn-ea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sz="2000" b="1" smtClean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  <a:latin typeface="+mn-ea"/>
                <a:sym typeface="+mn-ea"/>
              </a:rPr>
              <a:t>注意：使用不同的编码格式，返回的</a:t>
            </a:r>
            <a:r>
              <a:rPr lang="en-US" altLang="zh-CN" sz="2000" b="1" smtClean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  <a:latin typeface="+mn-ea"/>
                <a:sym typeface="+mn-ea"/>
              </a:rPr>
              <a:t>buffer</a:t>
            </a:r>
            <a:r>
              <a:rPr sz="2000" b="1" smtClean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  <a:latin typeface="+mn-ea"/>
                <a:sym typeface="+mn-ea"/>
              </a:rPr>
              <a:t>数据长度也不一定一样</a:t>
            </a:r>
            <a:r>
              <a:rPr lang="en-US" altLang="zh-CN" sz="2000" b="1" smtClean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  <a:latin typeface="+mn-ea"/>
                <a:sym typeface="+mn-ea"/>
              </a:rPr>
              <a:t>!!!</a:t>
            </a:r>
            <a:endParaRPr lang="en-US" altLang="zh-CN" sz="2000" b="1" smtClean="0">
              <a:ln>
                <a:solidFill>
                  <a:srgbClr val="FFFF00"/>
                </a:solidFill>
              </a:ln>
              <a:solidFill>
                <a:srgbClr val="FF0000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0a8a6e5c-4c62-4d87-b287-0b34ddd4b380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3302</Words>
  <Application>WPS 演示</Application>
  <PresentationFormat>宽屏</PresentationFormat>
  <Paragraphs>169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7 Buffer模块</vt:lpstr>
      <vt:lpstr>PowerPoint 演示文稿</vt:lpstr>
      <vt:lpstr>7 Buffer模块</vt:lpstr>
      <vt:lpstr>7 Buffer模块</vt:lpstr>
      <vt:lpstr>7 Buffer模块</vt:lpstr>
      <vt:lpstr>7 Buffer模块</vt:lpstr>
      <vt:lpstr>7 Buffer模块</vt:lpstr>
      <vt:lpstr>7 Buffer模块</vt:lpstr>
      <vt:lpstr>7 Buffer模块</vt:lpstr>
      <vt:lpstr>7 Buffer模块</vt:lpstr>
      <vt:lpstr>7 Buffer模块</vt:lpstr>
      <vt:lpstr>7 Buffer模块</vt:lpstr>
      <vt:lpstr>7 Buffer模块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86157</cp:lastModifiedBy>
  <cp:revision>264</cp:revision>
  <dcterms:created xsi:type="dcterms:W3CDTF">2019-06-19T02:08:00Z</dcterms:created>
  <dcterms:modified xsi:type="dcterms:W3CDTF">2020-05-13T03:00:27Z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