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66"/>
  </p:handoutMasterIdLst>
  <p:sldIdLst>
    <p:sldId id="702" r:id="rId3"/>
    <p:sldId id="703" r:id="rId4"/>
    <p:sldId id="704" r:id="rId5"/>
    <p:sldId id="705" r:id="rId6"/>
    <p:sldId id="706" r:id="rId7"/>
    <p:sldId id="707" r:id="rId9"/>
    <p:sldId id="708" r:id="rId10"/>
    <p:sldId id="709" r:id="rId11"/>
    <p:sldId id="710" r:id="rId12"/>
    <p:sldId id="711" r:id="rId13"/>
    <p:sldId id="712" r:id="rId14"/>
    <p:sldId id="713" r:id="rId15"/>
    <p:sldId id="714" r:id="rId16"/>
    <p:sldId id="715" r:id="rId17"/>
    <p:sldId id="716" r:id="rId18"/>
    <p:sldId id="717" r:id="rId19"/>
    <p:sldId id="718" r:id="rId20"/>
    <p:sldId id="719" r:id="rId21"/>
    <p:sldId id="720" r:id="rId22"/>
    <p:sldId id="721" r:id="rId23"/>
    <p:sldId id="722" r:id="rId24"/>
    <p:sldId id="723" r:id="rId25"/>
    <p:sldId id="724" r:id="rId26"/>
    <p:sldId id="725" r:id="rId27"/>
    <p:sldId id="726" r:id="rId28"/>
    <p:sldId id="727" r:id="rId29"/>
    <p:sldId id="728" r:id="rId30"/>
    <p:sldId id="775" r:id="rId31"/>
    <p:sldId id="776" r:id="rId32"/>
    <p:sldId id="730" r:id="rId33"/>
    <p:sldId id="731" r:id="rId34"/>
    <p:sldId id="732" r:id="rId35"/>
    <p:sldId id="733" r:id="rId36"/>
    <p:sldId id="734" r:id="rId37"/>
    <p:sldId id="735" r:id="rId38"/>
    <p:sldId id="736" r:id="rId39"/>
    <p:sldId id="737" r:id="rId40"/>
    <p:sldId id="745" r:id="rId41"/>
    <p:sldId id="819" r:id="rId42"/>
    <p:sldId id="746" r:id="rId43"/>
    <p:sldId id="565" r:id="rId44"/>
    <p:sldId id="748" r:id="rId45"/>
    <p:sldId id="747" r:id="rId46"/>
    <p:sldId id="749" r:id="rId47"/>
    <p:sldId id="744" r:id="rId48"/>
    <p:sldId id="817" r:id="rId49"/>
    <p:sldId id="818" r:id="rId50"/>
    <p:sldId id="575" r:id="rId51"/>
    <p:sldId id="576" r:id="rId52"/>
    <p:sldId id="577" r:id="rId53"/>
    <p:sldId id="751" r:id="rId54"/>
    <p:sldId id="750" r:id="rId55"/>
    <p:sldId id="579" r:id="rId56"/>
    <p:sldId id="753" r:id="rId57"/>
    <p:sldId id="754" r:id="rId58"/>
    <p:sldId id="752" r:id="rId59"/>
    <p:sldId id="755" r:id="rId60"/>
    <p:sldId id="758" r:id="rId61"/>
    <p:sldId id="759" r:id="rId62"/>
    <p:sldId id="760" r:id="rId63"/>
    <p:sldId id="761" r:id="rId64"/>
    <p:sldId id="310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3FF"/>
    <a:srgbClr val="9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7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C44AF-646F-44AA-96DF-D188452306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08870-D71B-4C24-911A-CAD53A9635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r>
              <a:rPr lang="zh-CN">
                <a:sym typeface="+mn-ea"/>
              </a:rPr>
              <a:t>Windows系统上 路径末尾会使用反斜杠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r>
              <a:rPr lang="zh-CN">
                <a:sym typeface="+mn-ea"/>
              </a:rPr>
              <a:t>Windows系统上 路径末尾会使用反斜杠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使用占位符使得变量看起来清楚些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dirty="0" smtClean="0">
                <a:solidFill>
                  <a:srgbClr val="FF0000"/>
                </a:solidFill>
                <a:sym typeface="+mn-ea"/>
              </a:rPr>
              <a:t>原理：</a:t>
            </a:r>
            <a:r>
              <a:rPr dirty="0" smtClean="0">
                <a:sym typeface="+mn-ea"/>
              </a:rPr>
              <a:t>当用户给服务器发送了一个请求，要查找数据库中的某个数据，</a:t>
            </a:r>
            <a:r>
              <a:rPr lang="zh-CN" dirty="0" smtClean="0">
                <a:sym typeface="+mn-ea"/>
              </a:rPr>
              <a:t>如</a:t>
            </a:r>
            <a:r>
              <a:rPr dirty="0" smtClean="0">
                <a:sym typeface="+mn-ea"/>
              </a:rPr>
              <a:t>当mysql查找到数据后，会缓存到Buffer中，等到客户端响应后，从缓存区取数据。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同步：程序自上而下运行。</a:t>
            </a:r>
            <a:r>
              <a:rPr lang="en-US" altLang="zh-CN"/>
              <a:t>	</a:t>
            </a:r>
            <a:r>
              <a:rPr lang="zh-CN" altLang="en-US"/>
              <a:t>异步：不用等待上面的运行完后再运行下面的操作。</a:t>
            </a:r>
            <a:r>
              <a:rPr lang="en-US" altLang="zh-CN"/>
              <a:t>	</a:t>
            </a:r>
            <a:r>
              <a:rPr lang="zh-CN" altLang="en-US"/>
              <a:t>异步编程依托于回调来实现，但不能说使用了回调后程序就异步化了。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4643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Picture 2" descr="C:\Users\lenvon\Desktop\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  <p:sp>
        <p:nvSpPr>
          <p:cNvPr id="10" name="剪去同侧角的矩形 9"/>
          <p:cNvSpPr/>
          <p:nvPr userDrawn="1"/>
        </p:nvSpPr>
        <p:spPr>
          <a:xfrm flipV="1">
            <a:off x="1214414" y="0"/>
            <a:ext cx="6643734" cy="114300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89047" y="14285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江西工业贸易职业技术学院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软件技术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前端方向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2" name="Picture 3" descr="C:\Users\lenvon\Desktop\tim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494934" y="142852"/>
            <a:ext cx="879325" cy="85723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30413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600448"/>
            <a:ext cx="6400800" cy="685808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29396"/>
            <a:ext cx="5929322" cy="4286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929322" y="6429396"/>
            <a:ext cx="3214678" cy="42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-24"/>
            <a:ext cx="8586790" cy="1000132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214282" cy="5714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71480"/>
            <a:ext cx="214282" cy="428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8938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>
                <a:sym typeface="+mn-ea"/>
              </a:rPr>
              <a:t>NodeJS </a:t>
            </a:r>
            <a:r>
              <a:rPr lang="zh-CN" altLang="en-US" sz="4800" dirty="0" err="1" smtClean="0">
                <a:sym typeface="+mn-ea"/>
              </a:rPr>
              <a:t>核心模块</a:t>
            </a:r>
            <a:endParaRPr lang="zh-CN" altLang="en-US" sz="4800" dirty="0" err="1" smtClean="0">
              <a:sym typeface="+mn-ea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356995" y="3575050"/>
            <a:ext cx="6400800" cy="652780"/>
          </a:xfrm>
        </p:spPr>
        <p:txBody>
          <a:bodyPr>
            <a:normAutofit lnSpcReduction="200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前端新技术 </a:t>
            </a:r>
            <a:r>
              <a:rPr lang="zh-CN" altLang="en-US" dirty="0" smtClean="0"/>
              <a:t>第三</a:t>
            </a:r>
            <a:r>
              <a:rPr lang="zh-CN" altLang="en-US" dirty="0" smtClean="0"/>
              <a:t>课 </a:t>
            </a:r>
            <a:endParaRPr lang="en-US" altLang="zh-CN" dirty="0" smtClean="0"/>
          </a:p>
        </p:txBody>
      </p:sp>
      <p:pic>
        <p:nvPicPr>
          <p:cNvPr id="1026" name="Picture 2" descr="C:\Users\lenvon\Desktop\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2 </a:t>
            </a:r>
            <a:r>
              <a:rPr lang="zh-CN" altLang="en-US" dirty="0" smtClean="0">
                <a:sym typeface="+mn-ea"/>
              </a:rPr>
              <a:t>querystring模块（查询字符串）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lnSpcReduction="2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 dirty="0" smtClean="0">
                <a:sym typeface="+mn-ea"/>
              </a:rPr>
              <a:t>如</a:t>
            </a:r>
            <a:r>
              <a:rPr lang="zh-CN" sz="2200" dirty="0" smtClean="0">
                <a:sym typeface="+mn-ea"/>
              </a:rPr>
              <a:t>：</a:t>
            </a:r>
            <a:r>
              <a:rPr lang="en-US" altLang="zh-CN" sz="2200" dirty="0" smtClean="0">
                <a:sym typeface="+mn-ea"/>
              </a:rPr>
              <a:t>url: </a:t>
            </a:r>
            <a:r>
              <a:rPr sz="2200" dirty="0" smtClean="0">
                <a:sym typeface="+mn-ea"/>
              </a:rPr>
              <a:t>http://www.baidu.</a:t>
            </a:r>
            <a:r>
              <a:rPr lang="en-US" sz="2200" dirty="0" smtClean="0">
                <a:sym typeface="+mn-ea"/>
              </a:rPr>
              <a:t>c</a:t>
            </a:r>
            <a:r>
              <a:rPr sz="2200" dirty="0" smtClean="0">
                <a:sym typeface="+mn-ea"/>
              </a:rPr>
              <a:t>om/index.html?</a:t>
            </a:r>
            <a:r>
              <a:rPr sz="2200" u="sng" dirty="0" smtClean="0">
                <a:solidFill>
                  <a:srgbClr val="FF0000"/>
                </a:solidFill>
                <a:sym typeface="+mn-ea"/>
              </a:rPr>
              <a:t>a=1&amp;b=2#section</a:t>
            </a:r>
            <a:endParaRPr sz="2200" u="sng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sz="220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.</a:t>
            </a:r>
            <a:r>
              <a:rPr dirty="0" smtClean="0">
                <a:solidFill>
                  <a:srgbClr val="FF0000"/>
                </a:solidFill>
                <a:sym typeface="+mn-ea"/>
              </a:rPr>
              <a:t>parse( ) </a:t>
            </a:r>
            <a:r>
              <a:rPr lang="zh-CN" dirty="0" smtClean="0">
                <a:solidFill>
                  <a:srgbClr val="FF0000"/>
                </a:solidFill>
                <a:sym typeface="+mn-ea"/>
              </a:rPr>
              <a:t>将字符串转为对象：</a:t>
            </a:r>
            <a:endParaRPr lang="zh-CN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 dirty="0" smtClean="0">
                <a:sym typeface="+mn-ea"/>
              </a:rPr>
              <a:t>var str="name=tom&amp;age=20";</a:t>
            </a:r>
            <a:endParaRPr sz="2200" u="sng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 dirty="0" smtClean="0">
                <a:solidFill>
                  <a:schemeClr val="tx1"/>
                </a:solidFill>
                <a:sym typeface="+mn-ea"/>
              </a:rPr>
              <a:t>var qs=require("querystring");//引入querystring模块</a:t>
            </a:r>
            <a:endParaRPr sz="22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 dirty="0" smtClean="0">
                <a:solidFill>
                  <a:schemeClr val="tx1"/>
                </a:solidFill>
                <a:sym typeface="+mn-ea"/>
              </a:rPr>
              <a:t>console.log(</a:t>
            </a:r>
            <a:r>
              <a:rPr sz="2200" dirty="0" smtClean="0">
                <a:solidFill>
                  <a:srgbClr val="FF0000"/>
                </a:solidFill>
                <a:sym typeface="+mn-ea"/>
              </a:rPr>
              <a:t>qs.parse(str)</a:t>
            </a:r>
            <a:r>
              <a:rPr sz="2200" dirty="0" smtClean="0">
                <a:solidFill>
                  <a:schemeClr val="tx1"/>
                </a:solidFill>
                <a:sym typeface="+mn-ea"/>
              </a:rPr>
              <a:t>);//parse()将字符串解析为对象</a:t>
            </a:r>
            <a:endParaRPr sz="22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200" dirty="0" smtClean="0">
                <a:solidFill>
                  <a:schemeClr val="tx1"/>
                </a:solidFill>
                <a:sym typeface="+mn-ea"/>
              </a:rPr>
              <a:t>console.log(</a:t>
            </a:r>
            <a:r>
              <a:rPr sz="2200" dirty="0" smtClean="0">
                <a:solidFill>
                  <a:srgbClr val="FF0000"/>
                </a:solidFill>
                <a:sym typeface="+mn-ea"/>
              </a:rPr>
              <a:t>qs.parse(str)</a:t>
            </a:r>
            <a:r>
              <a:rPr lang="en-US" sz="2200" dirty="0" smtClean="0">
                <a:solidFill>
                  <a:schemeClr val="tx1"/>
                </a:solidFill>
                <a:sym typeface="+mn-ea"/>
              </a:rPr>
              <a:t>["name"]); //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得到对象的某个数据</a:t>
            </a:r>
            <a:endParaRPr lang="zh-CN" altLang="en-US" sz="22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200" dirty="0" smtClean="0">
                <a:sym typeface="+mn-ea"/>
              </a:rPr>
              <a:t>console.log(</a:t>
            </a:r>
            <a:r>
              <a:rPr sz="2200" dirty="0" smtClean="0">
                <a:solidFill>
                  <a:srgbClr val="FF0000"/>
                </a:solidFill>
                <a:sym typeface="+mn-ea"/>
              </a:rPr>
              <a:t>qs.parse(str)</a:t>
            </a:r>
            <a:r>
              <a:rPr lang="en-US" sz="2200" dirty="0" smtClean="0">
                <a:sym typeface="+mn-ea"/>
              </a:rPr>
              <a:t>.name</a:t>
            </a:r>
            <a:r>
              <a:rPr lang="en-US" sz="2200" dirty="0" smtClean="0">
                <a:sym typeface="+mn-ea"/>
              </a:rPr>
              <a:t>); //</a:t>
            </a:r>
            <a:r>
              <a:rPr lang="zh-CN" altLang="en-US" sz="2200" dirty="0" smtClean="0">
                <a:sym typeface="+mn-ea"/>
              </a:rPr>
              <a:t>得到对象的某个数据</a:t>
            </a:r>
            <a:endParaRPr lang="zh-CN" altLang="en-US" sz="22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22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2 </a:t>
            </a:r>
            <a:r>
              <a:rPr lang="zh-CN" altLang="en-US" dirty="0" smtClean="0">
                <a:sym typeface="+mn-ea"/>
              </a:rPr>
              <a:t>querystring模块（查询字符串）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sz="220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.</a:t>
            </a:r>
            <a:r>
              <a:rPr dirty="0" smtClean="0">
                <a:solidFill>
                  <a:srgbClr val="FF0000"/>
                </a:solidFill>
                <a:sym typeface="+mn-ea"/>
              </a:rPr>
              <a:t>stringify()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将对象转为字符串：</a:t>
            </a:r>
            <a:endParaRPr lang="zh-CN" altLang="en-US" sz="220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var obj={name:"tom",age:"20"};</a:t>
            </a:r>
            <a:endParaRPr lang="zh-CN" altLang="en-US" sz="22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console.log(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qs.stringify(obj)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);/</a:t>
            </a:r>
            <a:r>
              <a:rPr lang="en-US" altLang="zh-CN" sz="2200" dirty="0" smtClean="0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将对象解析为字符串</a:t>
            </a:r>
            <a:endParaRPr lang="zh-CN" altLang="en-US" sz="22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200" dirty="0" smtClean="0">
                <a:sym typeface="+mn-ea"/>
              </a:rPr>
              <a:t>console.log(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qs.stringify(obj</a:t>
            </a:r>
            <a:r>
              <a:rPr lang="en-US" altLang="zh-CN" sz="2200" dirty="0" smtClean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"</a:t>
            </a:r>
            <a:r>
              <a:rPr lang="en-US" altLang="zh-CN" sz="2200" dirty="0" smtClean="0">
                <a:solidFill>
                  <a:srgbClr val="FF0000"/>
                </a:solidFill>
                <a:sym typeface="+mn-ea"/>
              </a:rPr>
              <a:t>&amp;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"</a:t>
            </a:r>
            <a:r>
              <a:rPr lang="en-US" altLang="zh-CN" sz="2200" dirty="0" smtClean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"</a:t>
            </a:r>
            <a:r>
              <a:rPr lang="en-US" altLang="zh-CN" sz="2200" dirty="0" smtClean="0">
                <a:solidFill>
                  <a:srgbClr val="FF0000"/>
                </a:solidFill>
                <a:sym typeface="+mn-ea"/>
              </a:rPr>
              <a:t>=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")</a:t>
            </a:r>
            <a:r>
              <a:rPr lang="zh-CN" altLang="en-US" sz="2200" dirty="0" smtClean="0">
                <a:sym typeface="+mn-ea"/>
              </a:rPr>
              <a:t>);</a:t>
            </a:r>
            <a:endParaRPr lang="zh-CN" altLang="en-US" sz="22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2350111"/>
            <a:ext cx="8586790" cy="100013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 URL模块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3 URL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90000" lnSpcReduction="2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 smtClean="0">
                <a:sym typeface="+mn-ea"/>
              </a:rPr>
              <a:t>URL</a:t>
            </a:r>
            <a:r>
              <a:rPr lang="zh-CN" altLang="en-US" sz="2200" dirty="0" smtClean="0">
                <a:sym typeface="+mn-ea"/>
              </a:rPr>
              <a:t>模块：</a:t>
            </a:r>
            <a:r>
              <a:rPr lang="en-US" altLang="zh-CN" sz="2200" dirty="0" smtClean="0">
                <a:sym typeface="+mn-ea"/>
              </a:rPr>
              <a:t>提供了处理URL中不同部分的相关操作。</a:t>
            </a:r>
            <a:endParaRPr lang="en-US" altLang="zh-CN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3100" dirty="0" smtClean="0">
                <a:solidFill>
                  <a:srgbClr val="FF0000"/>
                </a:solidFill>
                <a:sym typeface="+mn-ea"/>
              </a:rPr>
              <a:t>const url=require('url'); //</a:t>
            </a:r>
            <a:r>
              <a:rPr lang="zh-CN" altLang="en-US" sz="3100" dirty="0" smtClean="0">
                <a:solidFill>
                  <a:srgbClr val="FF0000"/>
                </a:solidFill>
                <a:sym typeface="+mn-ea"/>
              </a:rPr>
              <a:t>导入</a:t>
            </a:r>
            <a:r>
              <a:rPr lang="en-US" altLang="zh-CN" sz="3100" dirty="0" smtClean="0">
                <a:solidFill>
                  <a:srgbClr val="FF0000"/>
                </a:solidFill>
                <a:sym typeface="+mn-ea"/>
              </a:rPr>
              <a:t>URL</a:t>
            </a:r>
            <a:r>
              <a:rPr lang="zh-CN" altLang="en-US" sz="3100" dirty="0" smtClean="0">
                <a:solidFill>
                  <a:srgbClr val="FF0000"/>
                </a:solidFill>
                <a:sym typeface="+mn-ea"/>
              </a:rPr>
              <a:t>模块</a:t>
            </a:r>
            <a:endParaRPr lang="en-US" altLang="zh-CN" sz="310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url.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parse(str)  </a:t>
            </a:r>
            <a:r>
              <a:rPr lang="en-US" altLang="zh-CN" sz="2200" dirty="0" smtClean="0">
                <a:sym typeface="+mn-ea"/>
              </a:rPr>
              <a:t>//</a:t>
            </a:r>
            <a:r>
              <a:rPr lang="zh-CN" altLang="en-US" sz="2200" dirty="0" smtClean="0">
                <a:sym typeface="+mn-ea"/>
              </a:rPr>
              <a:t>将</a:t>
            </a:r>
            <a:r>
              <a:rPr lang="en-US" altLang="zh-CN" sz="2200" dirty="0" smtClean="0">
                <a:sym typeface="+mn-ea"/>
              </a:rPr>
              <a:t>url字符串</a:t>
            </a:r>
            <a:r>
              <a:rPr lang="en-US" altLang="zh-CN" sz="2200" dirty="0" smtClean="0">
                <a:sym typeface="+mn-ea"/>
              </a:rPr>
              <a:t>解析</a:t>
            </a:r>
            <a:r>
              <a:rPr lang="zh-CN" altLang="en-US" sz="2200" dirty="0" smtClean="0">
                <a:sym typeface="+mn-ea"/>
              </a:rPr>
              <a:t>为</a:t>
            </a:r>
            <a:r>
              <a:rPr lang="en-US" altLang="zh-CN" sz="2200" dirty="0" smtClean="0">
                <a:sym typeface="+mn-ea"/>
              </a:rPr>
              <a:t>url的各个组成部分对象。</a:t>
            </a:r>
            <a:endParaRPr lang="en-US" altLang="zh-CN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 smtClean="0">
                <a:sym typeface="+mn-ea"/>
              </a:rPr>
              <a:t>	参数1：要解析的url字符串；</a:t>
            </a:r>
            <a:endParaRPr lang="en-US" altLang="zh-CN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 smtClean="0">
                <a:sym typeface="+mn-ea"/>
              </a:rPr>
              <a:t>	可选参数2：若为true,可将查询字符串部分解析为对象。</a:t>
            </a:r>
            <a:endParaRPr lang="en-US" altLang="zh-CN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format(obj) </a:t>
            </a:r>
            <a:r>
              <a:rPr lang="en-US" altLang="zh-CN" sz="2200" dirty="0" smtClean="0">
                <a:sym typeface="+mn-ea"/>
              </a:rPr>
              <a:t> //将对象反向格式化为url格式</a:t>
            </a:r>
            <a:r>
              <a:rPr lang="zh-CN" altLang="en-US" sz="2200" dirty="0" smtClean="0">
                <a:sym typeface="+mn-ea"/>
              </a:rPr>
              <a:t>字符串</a:t>
            </a:r>
            <a:r>
              <a:rPr lang="en-US" altLang="zh-CN" sz="2200" dirty="0" smtClean="0">
                <a:sym typeface="+mn-ea"/>
              </a:rPr>
              <a:t>，</a:t>
            </a:r>
            <a:endParaRPr lang="en-US" altLang="zh-CN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 smtClean="0">
                <a:sym typeface="+mn-ea"/>
              </a:rPr>
              <a:t>	参数1:为一个对象。</a:t>
            </a:r>
            <a:endParaRPr lang="en-US" altLang="zh-CN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resolve(from,to)</a:t>
            </a:r>
            <a:r>
              <a:rPr lang="en-US" altLang="zh-CN" sz="2200" dirty="0" smtClean="0">
                <a:sym typeface="+mn-ea"/>
              </a:rPr>
              <a:t>  //为url插入/替换原有的标签/地址。</a:t>
            </a:r>
            <a:endParaRPr lang="en-US" altLang="zh-CN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 smtClean="0">
                <a:sym typeface="+mn-ea"/>
              </a:rPr>
              <a:t>	参数1：基地址；	</a:t>
            </a:r>
            <a:endParaRPr lang="en-US" altLang="zh-CN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 smtClean="0">
                <a:sym typeface="+mn-ea"/>
              </a:rPr>
              <a:t>	参数2：相对地址。</a:t>
            </a:r>
            <a:endParaRPr lang="en-US" altLang="zh-CN" sz="22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3 URL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parse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：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将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url字符串 解析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为 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对象。</a:t>
            </a:r>
            <a:endParaRPr lang="zh-CN" altLang="en-US" sz="18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800">
                <a:sym typeface="+mn-ea"/>
              </a:rPr>
              <a:t>如</a:t>
            </a:r>
            <a:r>
              <a:rPr lang="en-US" altLang="zh-CN" sz="1800">
                <a:sym typeface="+mn-ea"/>
              </a:rPr>
              <a:t>: </a:t>
            </a:r>
            <a:r>
              <a:rPr lang="zh-CN" altLang="en-US" sz="1800">
                <a:sym typeface="+mn-ea"/>
              </a:rPr>
              <a:t>v</a:t>
            </a:r>
            <a:r>
              <a:rPr lang="en-US" altLang="zh-CN" sz="1800">
                <a:sym typeface="+mn-ea"/>
              </a:rPr>
              <a:t>ar  </a:t>
            </a:r>
            <a:r>
              <a:rPr lang="zh-CN" altLang="en-US" sz="1800">
                <a:sym typeface="+mn-ea"/>
              </a:rPr>
              <a:t>str="http://www.</a:t>
            </a:r>
            <a:r>
              <a:rPr lang="en-US" altLang="zh-CN" sz="1800">
                <a:sym typeface="+mn-ea"/>
              </a:rPr>
              <a:t>abc</a:t>
            </a:r>
            <a:r>
              <a:rPr lang="zh-CN" altLang="en-US" sz="1800">
                <a:sym typeface="+mn-ea"/>
              </a:rPr>
              <a:t>.com:80/news/</a:t>
            </a:r>
            <a:r>
              <a:rPr lang="en-US" altLang="zh-CN" sz="1800">
                <a:sym typeface="+mn-ea"/>
              </a:rPr>
              <a:t>home</a:t>
            </a:r>
            <a:r>
              <a:rPr lang="zh-CN" altLang="en-US" sz="1800">
                <a:sym typeface="+mn-ea"/>
              </a:rPr>
              <a:t>.htm?id=20</a:t>
            </a:r>
            <a:r>
              <a:rPr lang="en-US" altLang="zh-CN" sz="1800">
                <a:sym typeface="+mn-ea"/>
              </a:rPr>
              <a:t>&amp;pwd=123#top</a:t>
            </a:r>
            <a:r>
              <a:rPr lang="zh-CN" altLang="en-US" sz="1800">
                <a:sym typeface="+mn-ea"/>
              </a:rPr>
              <a:t>"</a:t>
            </a:r>
            <a:r>
              <a:rPr lang="en-US" altLang="zh-CN" sz="1800">
                <a:sym typeface="+mn-ea"/>
              </a:rPr>
              <a:t>;</a:t>
            </a:r>
            <a:endParaRPr lang="en-US" altLang="zh-CN" sz="18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// 协议名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主机名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端口号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目录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查询字符串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hash</a:t>
            </a:r>
            <a:r>
              <a:rPr lang="zh-CN" altLang="en-US" sz="2400">
                <a:sym typeface="+mn-ea"/>
              </a:rPr>
              <a:t>等</a:t>
            </a:r>
            <a:endParaRPr lang="zh-CN" altLang="en-US"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>
                <a:sym typeface="+mn-ea"/>
              </a:rPr>
              <a:t>var url=require('url'); //</a:t>
            </a:r>
            <a:r>
              <a:rPr lang="zh-CN" altLang="en-US" sz="2400">
                <a:sym typeface="+mn-ea"/>
              </a:rPr>
              <a:t>导入</a:t>
            </a:r>
            <a:r>
              <a:rPr lang="en-US" altLang="zh-CN" sz="2400">
                <a:sym typeface="+mn-ea"/>
              </a:rPr>
              <a:t>url</a:t>
            </a:r>
            <a:r>
              <a:rPr lang="zh-CN" altLang="en-US" sz="2400">
                <a:sym typeface="+mn-ea"/>
              </a:rPr>
              <a:t>模块</a:t>
            </a:r>
            <a:endParaRPr lang="zh-CN" altLang="en-US"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var uu=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url.parse(str)</a:t>
            </a:r>
            <a:r>
              <a:rPr lang="zh-CN" altLang="en-US" sz="2400">
                <a:sym typeface="+mn-ea"/>
              </a:rPr>
              <a:t>; //解析出url的各组成部分为对象</a:t>
            </a:r>
            <a:endParaRPr lang="zh-CN" altLang="en-US" sz="2400"/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console.log(uu.host);</a:t>
            </a:r>
            <a:r>
              <a:rPr lang="en-US" altLang="zh-CN" sz="2400">
                <a:sym typeface="+mn-ea"/>
              </a:rPr>
              <a:t>//</a:t>
            </a:r>
            <a:r>
              <a:rPr lang="zh-CN" altLang="en-US" sz="2400">
                <a:sym typeface="+mn-ea"/>
              </a:rPr>
              <a:t>获取主机名</a:t>
            </a:r>
            <a:endParaRPr lang="zh-CN" altLang="en-US" sz="24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console.log(url.parse(str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true ));//第二个参数为</a:t>
            </a:r>
            <a:r>
              <a:rPr lang="en-US" altLang="zh-CN" sz="2400">
                <a:sym typeface="+mn-ea"/>
              </a:rPr>
              <a:t>true</a:t>
            </a:r>
            <a:r>
              <a:rPr lang="zh-CN" altLang="en-US" sz="2400">
                <a:sym typeface="+mn-ea"/>
              </a:rPr>
              <a:t>，</a:t>
            </a:r>
            <a:r>
              <a:rPr lang="zh-CN" altLang="en-US" sz="2400">
                <a:sym typeface="+mn-ea"/>
              </a:rPr>
              <a:t>把查询字符串解析为对象，代替querystring  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3 URL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parse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：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将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url字符串 解析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为 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对象。</a:t>
            </a:r>
            <a:endParaRPr lang="zh-CN" altLang="en-US" sz="18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800">
                <a:sym typeface="+mn-ea"/>
              </a:rPr>
              <a:t>如</a:t>
            </a:r>
            <a:r>
              <a:rPr lang="en-US" altLang="zh-CN" sz="1800">
                <a:sym typeface="+mn-ea"/>
              </a:rPr>
              <a:t>: </a:t>
            </a:r>
            <a:r>
              <a:rPr lang="zh-CN" altLang="en-US" sz="1800">
                <a:sym typeface="+mn-ea"/>
              </a:rPr>
              <a:t>v</a:t>
            </a:r>
            <a:r>
              <a:rPr lang="en-US" altLang="zh-CN" sz="1800">
                <a:sym typeface="+mn-ea"/>
              </a:rPr>
              <a:t>ar  </a:t>
            </a:r>
            <a:r>
              <a:rPr lang="zh-CN" altLang="en-US" sz="1800">
                <a:sym typeface="+mn-ea"/>
              </a:rPr>
              <a:t>str="http://www.</a:t>
            </a:r>
            <a:r>
              <a:rPr lang="en-US" altLang="zh-CN" sz="1800">
                <a:sym typeface="+mn-ea"/>
              </a:rPr>
              <a:t>abc</a:t>
            </a:r>
            <a:r>
              <a:rPr lang="zh-CN" altLang="en-US" sz="1800">
                <a:sym typeface="+mn-ea"/>
              </a:rPr>
              <a:t>.com:80/news/</a:t>
            </a:r>
            <a:r>
              <a:rPr lang="en-US" altLang="zh-CN" sz="1800">
                <a:sym typeface="+mn-ea"/>
              </a:rPr>
              <a:t>home</a:t>
            </a:r>
            <a:r>
              <a:rPr lang="zh-CN" altLang="en-US" sz="1800">
                <a:sym typeface="+mn-ea"/>
              </a:rPr>
              <a:t>.htm?id=20</a:t>
            </a:r>
            <a:r>
              <a:rPr lang="en-US" altLang="zh-CN" sz="1800">
                <a:sym typeface="+mn-ea"/>
              </a:rPr>
              <a:t>&amp;pwd=123#top</a:t>
            </a:r>
            <a:r>
              <a:rPr lang="zh-CN" altLang="en-US" sz="1800">
                <a:sym typeface="+mn-ea"/>
              </a:rPr>
              <a:t>"</a:t>
            </a:r>
            <a:r>
              <a:rPr lang="en-US" altLang="zh-CN" sz="1800">
                <a:sym typeface="+mn-ea"/>
              </a:rPr>
              <a:t>;</a:t>
            </a:r>
            <a:endParaRPr lang="en-US" altLang="zh-CN" sz="18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// 协议名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主机名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端口号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目录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查询字符串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hash</a:t>
            </a:r>
            <a:r>
              <a:rPr lang="zh-CN" altLang="en-US" sz="2400">
                <a:sym typeface="+mn-ea"/>
              </a:rPr>
              <a:t>等</a:t>
            </a:r>
            <a:endParaRPr lang="zh-CN" altLang="en-US"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>
                <a:sym typeface="+mn-ea"/>
              </a:rPr>
              <a:t>var url=require('url'); //</a:t>
            </a:r>
            <a:r>
              <a:rPr lang="zh-CN" altLang="en-US" sz="2400">
                <a:sym typeface="+mn-ea"/>
              </a:rPr>
              <a:t>导入</a:t>
            </a:r>
            <a:r>
              <a:rPr lang="en-US" altLang="zh-CN" sz="2400">
                <a:sym typeface="+mn-ea"/>
              </a:rPr>
              <a:t>url</a:t>
            </a:r>
            <a:r>
              <a:rPr lang="zh-CN" altLang="en-US" sz="2400">
                <a:sym typeface="+mn-ea"/>
              </a:rPr>
              <a:t>模块</a:t>
            </a:r>
            <a:endParaRPr lang="zh-CN" altLang="en-US"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var uu=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url.parse(str)</a:t>
            </a:r>
            <a:r>
              <a:rPr lang="zh-CN" altLang="en-US" sz="2400">
                <a:sym typeface="+mn-ea"/>
              </a:rPr>
              <a:t>; //解析出url的各组成部分为对象</a:t>
            </a:r>
            <a:endParaRPr lang="zh-CN" altLang="en-US" sz="2400"/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console.log(uu.host);</a:t>
            </a:r>
            <a:r>
              <a:rPr lang="en-US" altLang="zh-CN" sz="2400">
                <a:sym typeface="+mn-ea"/>
              </a:rPr>
              <a:t>//</a:t>
            </a:r>
            <a:r>
              <a:rPr lang="zh-CN" altLang="en-US" sz="2400">
                <a:sym typeface="+mn-ea"/>
              </a:rPr>
              <a:t>获取主机名</a:t>
            </a:r>
            <a:endParaRPr lang="zh-CN" altLang="en-US" sz="24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console.log(url.parse(str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true ));//第二个参数为</a:t>
            </a:r>
            <a:r>
              <a:rPr lang="en-US" altLang="zh-CN" sz="2400">
                <a:sym typeface="+mn-ea"/>
              </a:rPr>
              <a:t>true</a:t>
            </a:r>
            <a:r>
              <a:rPr lang="zh-CN" altLang="en-US" sz="2400">
                <a:sym typeface="+mn-ea"/>
              </a:rPr>
              <a:t>，</a:t>
            </a:r>
            <a:r>
              <a:rPr lang="zh-CN" altLang="en-US" sz="2400">
                <a:sym typeface="+mn-ea"/>
              </a:rPr>
              <a:t>把查询字符串解析为对象，代替querystring  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3 URL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90000" lnSpcReduction="1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700">
                <a:solidFill>
                  <a:srgbClr val="FF0000"/>
                </a:solidFill>
                <a:sym typeface="+mn-ea"/>
              </a:rPr>
              <a:t>format</a:t>
            </a:r>
            <a:r>
              <a:rPr lang="zh-CN" altLang="en-US" sz="2700">
                <a:solidFill>
                  <a:srgbClr val="FF0000"/>
                </a:solidFill>
                <a:sym typeface="+mn-ea"/>
              </a:rPr>
              <a:t>：</a:t>
            </a:r>
            <a:r>
              <a:rPr sz="2700">
                <a:solidFill>
                  <a:srgbClr val="FF0000"/>
                </a:solidFill>
                <a:sym typeface="+mn-ea"/>
              </a:rPr>
              <a:t>将对象反向格式化为url格式</a:t>
            </a:r>
            <a:endParaRPr sz="270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18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var obj={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    protocol:"http:",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    host:"baidu.com",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    pathname:"p/a/t/h/index.html",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    query:{ cid:30},//字符串部分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    hash:"#hash" 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};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>
                <a:sym typeface="+mn-ea"/>
              </a:rPr>
              <a:t>var url=require('url'); //</a:t>
            </a:r>
            <a:r>
              <a:rPr lang="zh-CN" altLang="en-US" sz="2400">
                <a:sym typeface="+mn-ea"/>
              </a:rPr>
              <a:t>导入</a:t>
            </a:r>
            <a:r>
              <a:rPr lang="en-US" altLang="zh-CN" sz="2400">
                <a:sym typeface="+mn-ea"/>
              </a:rPr>
              <a:t>url</a:t>
            </a:r>
            <a:r>
              <a:rPr lang="zh-CN" altLang="en-US" sz="2400">
                <a:sym typeface="+mn-ea"/>
              </a:rPr>
              <a:t>模块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console.log(url.format(obj));</a:t>
            </a:r>
            <a:r>
              <a:rPr lang="zh-CN" altLang="en-US" sz="2400">
                <a:sym typeface="+mn-ea"/>
              </a:rPr>
              <a:t>//解析对象为</a:t>
            </a:r>
            <a:r>
              <a:rPr lang="en-US" altLang="zh-CN" sz="2400">
                <a:sym typeface="+mn-ea"/>
              </a:rPr>
              <a:t>URL</a:t>
            </a:r>
            <a:r>
              <a:rPr lang="zh-CN" altLang="en-US" sz="2400">
                <a:sym typeface="+mn-ea"/>
              </a:rPr>
              <a:t>格式的字符串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3 URL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resolve(from,to) 为url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插入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/替换原有的地址</a:t>
            </a:r>
            <a:endParaRPr lang="en-US" altLang="zh-CN" sz="1800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var url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="project/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pat</a:t>
            </a: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h/index.html";</a:t>
            </a:r>
            <a:endParaRPr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var url2="a.jpg";</a:t>
            </a:r>
            <a:endParaRPr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console.log(url.resolve(url0,url2));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替换</a:t>
            </a:r>
            <a:endParaRPr lang="zh-C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输出：</a:t>
            </a: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project/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pat</a:t>
            </a: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h/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a.jpg</a:t>
            </a:r>
            <a:endParaRPr 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var url3=</a:t>
            </a: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"project/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one</a:t>
            </a: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two</a:t>
            </a:r>
            <a:r>
              <a:rPr lang="en-US" sz="2200" b="1" u="sng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";</a:t>
            </a:r>
            <a:endParaRPr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var url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</a:t>
            </a: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="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four</a:t>
            </a: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";</a:t>
            </a:r>
            <a:endParaRPr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console.log(url.resolve(url0,url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</a:t>
            </a: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)); 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插入</a:t>
            </a:r>
            <a:endParaRPr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输出：</a:t>
            </a: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project/one/two/four</a:t>
            </a:r>
            <a:endParaRPr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sz="22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sz="22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2350111"/>
            <a:ext cx="8586790" cy="100013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ym typeface="+mn-ea"/>
              </a:rPr>
              <a:t>四</a:t>
            </a:r>
            <a:r>
              <a:rPr lang="zh-CN" altLang="en-US" dirty="0" smtClean="0">
                <a:sym typeface="+mn-ea"/>
              </a:rPr>
              <a:t>、Path模块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4 Path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>
                <a:sym typeface="+mn-ea"/>
              </a:rPr>
              <a:t>Path</a:t>
            </a:r>
            <a:r>
              <a:rPr lang="zh-CN" altLang="en-US" sz="2400">
                <a:sym typeface="+mn-ea"/>
              </a:rPr>
              <a:t>模块</a:t>
            </a:r>
            <a:r>
              <a:rPr sz="2400">
                <a:sym typeface="+mn-ea"/>
              </a:rPr>
              <a:t>提供了对文件路径进行的操作方法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olidFill>
                  <a:srgbClr val="FF0000"/>
                </a:solidFill>
                <a:sym typeface="+mn-ea"/>
              </a:rPr>
              <a:t>parse()</a:t>
            </a:r>
            <a:r>
              <a:rPr lang="en-US" sz="2000">
                <a:sym typeface="+mn-ea"/>
              </a:rPr>
              <a:t>	</a:t>
            </a:r>
            <a:r>
              <a:rPr sz="2000">
                <a:sym typeface="+mn-ea"/>
              </a:rPr>
              <a:t>//解析一个路径为对象，参数为路径字符串</a:t>
            </a:r>
            <a:endParaRPr sz="20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olidFill>
                  <a:srgbClr val="FF0000"/>
                </a:solidFill>
                <a:sym typeface="+mn-ea"/>
              </a:rPr>
              <a:t>format()</a:t>
            </a:r>
            <a:r>
              <a:rPr sz="2000">
                <a:sym typeface="+mn-ea"/>
              </a:rPr>
              <a:t>	//将对象反向解析为一个路径字符串，参数为对象，</a:t>
            </a:r>
            <a:endParaRPr sz="20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olidFill>
                  <a:srgbClr val="FF0000"/>
                </a:solidFill>
                <a:sym typeface="+mn-ea"/>
              </a:rPr>
              <a:t>join()</a:t>
            </a:r>
            <a:r>
              <a:rPr sz="2000">
                <a:sym typeface="+mn-ea"/>
              </a:rPr>
              <a:t>    </a:t>
            </a:r>
            <a:r>
              <a:rPr sz="2000">
                <a:sym typeface="+mn-ea"/>
              </a:rPr>
              <a:t>//用于连接路径，会自动正确使用当前系统的路径分隔符</a:t>
            </a:r>
            <a:endParaRPr sz="20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olidFill>
                  <a:srgbClr val="FF0000"/>
                </a:solidFill>
                <a:sym typeface="+mn-ea"/>
              </a:rPr>
              <a:t>resolve(path0, Path1)</a:t>
            </a:r>
            <a:r>
              <a:rPr sz="2000">
                <a:sym typeface="+mn-ea"/>
              </a:rPr>
              <a:t>  </a:t>
            </a:r>
            <a:r>
              <a:rPr sz="2000">
                <a:sym typeface="+mn-ea"/>
              </a:rPr>
              <a:t>//根据基础路径，解析出目标路径的绝对路径</a:t>
            </a:r>
            <a:endParaRPr sz="20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olidFill>
                  <a:srgbClr val="FF0000"/>
                </a:solidFill>
                <a:sym typeface="+mn-ea"/>
              </a:rPr>
              <a:t>relative(</a:t>
            </a:r>
            <a:r>
              <a:rPr lang="en-US" sz="2400">
                <a:solidFill>
                  <a:srgbClr val="FF0000"/>
                </a:solidFill>
                <a:sym typeface="+mn-ea"/>
              </a:rPr>
              <a:t>from</a:t>
            </a:r>
            <a:r>
              <a:rPr sz="2400">
                <a:solidFill>
                  <a:srgbClr val="FF0000"/>
                </a:solidFill>
                <a:sym typeface="+mn-ea"/>
              </a:rPr>
              <a:t>,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to</a:t>
            </a:r>
            <a:r>
              <a:rPr sz="2400">
                <a:solidFill>
                  <a:srgbClr val="FF0000"/>
                </a:solidFill>
                <a:sym typeface="+mn-ea"/>
              </a:rPr>
              <a:t>)</a:t>
            </a:r>
            <a:r>
              <a:rPr sz="2000">
                <a:sym typeface="+mn-ea"/>
              </a:rPr>
              <a:t>  //根据基础路径，获取目标路径与其的相对关系（反向）</a:t>
            </a:r>
            <a:endParaRPr sz="20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模块有哪几类</a:t>
            </a:r>
            <a:r>
              <a:rPr lang="zh-CN" altLang="en-US" dirty="0" smtClean="0">
                <a:sym typeface="+mn-ea"/>
              </a:rPr>
              <a:t>？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npm</a:t>
            </a:r>
            <a:r>
              <a:rPr lang="zh-CN" altLang="en-US" dirty="0" smtClean="0">
                <a:sym typeface="+mn-ea"/>
              </a:rPr>
              <a:t>安装包命令是什么</a:t>
            </a:r>
            <a:r>
              <a:rPr lang="zh-CN" altLang="en-US" dirty="0" smtClean="0">
                <a:sym typeface="+mn-ea"/>
              </a:rPr>
              <a:t>？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、自定义模块有哪些</a:t>
            </a:r>
            <a:r>
              <a:rPr lang="zh-CN" altLang="en-US" dirty="0" smtClean="0"/>
              <a:t>？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4 Path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solidFill>
                  <a:srgbClr val="FF0000"/>
                </a:solidFill>
                <a:sym typeface="+mn-ea"/>
              </a:rPr>
              <a:t>//parse()解析路径为对象</a:t>
            </a:r>
            <a:endParaRPr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 let str="E:/xampp/htdocs/ajax0410";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console.log(path.parse(str));//解析路径为对象</a:t>
            </a:r>
            <a:endParaRPr sz="24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3205" y="3382645"/>
            <a:ext cx="5608320" cy="227838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4 Path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solidFill>
                  <a:srgbClr val="FF0000"/>
                </a:solidFill>
                <a:sym typeface="+mn-ea"/>
              </a:rPr>
              <a:t>//</a:t>
            </a:r>
            <a:r>
              <a:rPr lang="en-US">
                <a:solidFill>
                  <a:srgbClr val="FF0000"/>
                </a:solidFill>
                <a:sym typeface="+mn-ea"/>
              </a:rPr>
              <a:t>format</a:t>
            </a:r>
            <a:r>
              <a:rPr>
                <a:solidFill>
                  <a:srgbClr val="FF0000"/>
                </a:solidFill>
                <a:sym typeface="+mn-ea"/>
              </a:rPr>
              <a:t>()将对象反向解析为一个路径字符串</a:t>
            </a:r>
            <a:endParaRPr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>
                <a:sym typeface="+mn-ea"/>
              </a:rPr>
              <a:t>let</a:t>
            </a:r>
            <a:r>
              <a:rPr sz="2400">
                <a:sym typeface="+mn-ea"/>
              </a:rPr>
              <a:t> obj={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    dir:"e:</a:t>
            </a:r>
            <a:r>
              <a:rPr lang="en-US" sz="2400">
                <a:sym typeface="+mn-ea"/>
              </a:rPr>
              <a:t>/</a:t>
            </a:r>
            <a:r>
              <a:rPr sz="2400">
                <a:sym typeface="+mn-ea"/>
              </a:rPr>
              <a:t>day02</a:t>
            </a:r>
            <a:r>
              <a:rPr lang="en-US" sz="2400">
                <a:sym typeface="+mn-ea"/>
              </a:rPr>
              <a:t>/</a:t>
            </a:r>
            <a:r>
              <a:rPr sz="2400">
                <a:sym typeface="+mn-ea"/>
              </a:rPr>
              <a:t>node",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    base:'01.js' 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}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console.log(path.format(obj));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400">
                <a:sym typeface="+mn-ea"/>
              </a:rPr>
              <a:t>打印输出：e:/day02/node\01.js</a:t>
            </a:r>
            <a:endParaRPr lang="zh-CN"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4 Path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>
                <a:solidFill>
                  <a:srgbClr val="FF0000"/>
                </a:solidFill>
                <a:sym typeface="+mn-ea"/>
              </a:rPr>
              <a:t>join</a:t>
            </a:r>
            <a:r>
              <a:rPr>
                <a:solidFill>
                  <a:srgbClr val="FF0000"/>
                </a:solidFill>
                <a:sym typeface="+mn-ea"/>
              </a:rPr>
              <a:t>()连接路径，会自动使用当前系统路径分隔符</a:t>
            </a:r>
            <a:endParaRPr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let pin=path.join('d:','pa','th','01.js');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console.log(pin);//将字符串连接成路径，默认连接成path格式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400">
                <a:sym typeface="+mn-ea"/>
              </a:rPr>
              <a:t>打印输出：d:\pa\th\01.js</a:t>
            </a:r>
            <a:endParaRPr lang="zh-CN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4 Path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olidFill>
                  <a:srgbClr val="FF0000"/>
                </a:solidFill>
                <a:sym typeface="+mn-ea"/>
              </a:rPr>
              <a:t>resolve(path0, Path1)</a:t>
            </a:r>
            <a:r>
              <a:rPr sz="2400">
                <a:sym typeface="+mn-ea"/>
              </a:rPr>
              <a:t>  //根据基础路径，解析出目标路径的绝对路径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path.resolve('/foo/bar', './baz')   // returns '/foo/bar/baz'</a:t>
            </a:r>
            <a:endParaRPr lang="zh-CN" altLang="en-US" sz="2000"/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path.resolve('/foo/bar', 'baz')   // returns '/foo/bar/baz'</a:t>
            </a:r>
            <a:endParaRPr lang="zh-CN" altLang="en-US" sz="2000"/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path.resolve('/foo/bar', '/baz')   // returns '/baz'</a:t>
            </a:r>
            <a:endParaRPr lang="zh-CN" altLang="en-US" sz="2000"/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path.resolve('/foo/bar', '../baz')   // returns '/foo/baz'</a:t>
            </a:r>
            <a:endParaRPr lang="zh-CN" altLang="en-US" sz="20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sz="20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1600">
                <a:sym typeface="+mn-ea"/>
              </a:rPr>
              <a:t>//  1 从后向前，若以 ./ 开头 或者没有符号 则拼接前面路径；</a:t>
            </a:r>
            <a:endParaRPr lang="zh-CN" sz="16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1600">
                <a:sym typeface="+mn-ea"/>
              </a:rPr>
              <a:t>//  2 若字符以 / 开头，不会拼接到前面的路径(因为拼接到此已经是一个绝对路径)；</a:t>
            </a:r>
            <a:endParaRPr lang="zh-CN" sz="16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1600">
                <a:sym typeface="+mn-ea"/>
              </a:rPr>
              <a:t>//  3 若以 ../ 开头，拼接前面的路径，且不含最后一节路径；</a:t>
            </a:r>
            <a:endParaRPr lang="zh-CN" sz="16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1800">
                <a:sym typeface="+mn-ea"/>
              </a:rPr>
              <a:t>// 需要注意的是：如果在处理完所有给定的 path 片段之后还未生成绝对路径，则再加上当前工作目录。 </a:t>
            </a:r>
            <a:endParaRPr lang="zh-CN" altLang="en-US" sz="18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02000" y="18599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4 Path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solidFill>
                  <a:srgbClr val="FF0000"/>
                </a:solidFill>
                <a:sym typeface="+mn-ea"/>
              </a:rPr>
              <a:t>relative(</a:t>
            </a:r>
            <a:r>
              <a:rPr lang="en-US">
                <a:solidFill>
                  <a:srgbClr val="FF0000"/>
                </a:solidFill>
                <a:sym typeface="+mn-ea"/>
              </a:rPr>
              <a:t>from</a:t>
            </a:r>
            <a:r>
              <a:rPr>
                <a:solidFill>
                  <a:srgbClr val="FF0000"/>
                </a:solidFill>
                <a:sym typeface="+mn-ea"/>
              </a:rPr>
              <a:t>, </a:t>
            </a:r>
            <a:r>
              <a:rPr lang="en-US">
                <a:solidFill>
                  <a:srgbClr val="FF0000"/>
                </a:solidFill>
                <a:sym typeface="+mn-ea"/>
              </a:rPr>
              <a:t>to</a:t>
            </a:r>
            <a:r>
              <a:rPr>
                <a:solidFill>
                  <a:srgbClr val="FF0000"/>
                </a:solidFill>
                <a:sym typeface="+mn-ea"/>
              </a:rPr>
              <a:t>)</a:t>
            </a:r>
            <a:r>
              <a:rPr lang="zh-CN">
                <a:solidFill>
                  <a:srgbClr val="FF0000"/>
                </a:solidFill>
                <a:sym typeface="+mn-ea"/>
              </a:rPr>
              <a:t>：</a:t>
            </a:r>
            <a:r>
              <a:rPr>
                <a:solidFill>
                  <a:srgbClr val="FF0000"/>
                </a:solidFill>
                <a:sym typeface="+mn-ea"/>
              </a:rPr>
              <a:t>根据基础路径，获取目标路径与其的相对关系</a:t>
            </a:r>
            <a:endParaRPr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//relative() 解析出目标路径的相对关系</a:t>
            </a:r>
            <a:endParaRPr lang="zh-CN" altLang="en-US"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var path5="e:/path/</a:t>
            </a:r>
            <a:r>
              <a:rPr lang="en-US" altLang="zh-CN" sz="2400">
                <a:sym typeface="+mn-ea"/>
              </a:rPr>
              <a:t>info</a:t>
            </a:r>
            <a:r>
              <a:rPr lang="zh-CN" altLang="en-US" sz="2400">
                <a:sym typeface="+mn-ea"/>
              </a:rPr>
              <a:t>/index1";</a:t>
            </a:r>
            <a:endParaRPr lang="zh-CN" altLang="en-US"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var path6="e:/path/wang/index"; </a:t>
            </a:r>
            <a:endParaRPr lang="zh-CN" altLang="en-US"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console.log( path.relative(path5,path6));</a:t>
            </a:r>
            <a:endParaRPr lang="zh-CN" altLang="en-US"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打印输出：..\..\wang\index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2350111"/>
            <a:ext cx="8586790" cy="100013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ym typeface="+mn-ea"/>
              </a:rPr>
              <a:t>五</a:t>
            </a:r>
            <a:r>
              <a:rPr lang="zh-CN" altLang="en-US" dirty="0" smtClean="0">
                <a:sym typeface="+mn-ea"/>
              </a:rPr>
              <a:t>、DNS模块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5  DNS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ym typeface="+mn-ea"/>
              </a:rPr>
              <a:t>DNS</a:t>
            </a:r>
            <a:r>
              <a:rPr lang="zh-CN" altLang="en-US" sz="2400" dirty="0" smtClean="0">
                <a:sym typeface="+mn-ea"/>
              </a:rPr>
              <a:t>模块</a:t>
            </a:r>
            <a:r>
              <a:rPr lang="en-US" altLang="zh-CN" sz="2400" dirty="0" smtClean="0">
                <a:sym typeface="+mn-ea"/>
              </a:rPr>
              <a:t>提供了域名和IP地址的双向解析功能。</a:t>
            </a:r>
            <a:endParaRPr lang="en-US" altLang="zh-CN"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lookup()</a:t>
            </a:r>
            <a:r>
              <a:rPr lang="en-US" altLang="zh-CN" sz="2400" dirty="0" smtClean="0">
                <a:sym typeface="+mn-ea"/>
              </a:rPr>
              <a:t>	//把一个域名解析成一个IP地址，从操作系统中查询（缓存中）</a:t>
            </a:r>
            <a:endParaRPr lang="en-US" altLang="zh-CN"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resolve()</a:t>
            </a:r>
            <a:r>
              <a:rPr lang="en-US" altLang="zh-CN" sz="2400" dirty="0" smtClean="0">
                <a:sym typeface="+mn-ea"/>
              </a:rPr>
              <a:t>  //把域名解析成一个DNS的记录解析数组，从DNS服务器中查询。</a:t>
            </a:r>
            <a:endParaRPr lang="en-US" altLang="zh-CN"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reverse()</a:t>
            </a:r>
            <a:r>
              <a:rPr lang="en-US" altLang="zh-CN" sz="2400" dirty="0" smtClean="0">
                <a:sym typeface="+mn-ea"/>
              </a:rPr>
              <a:t>	//把一个IP地址反向解析为一组域名</a:t>
            </a:r>
            <a:endParaRPr lang="en-US" altLang="zh-CN"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5  DNS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lookup()</a:t>
            </a:r>
            <a:r>
              <a:rPr lang="zh-CN" dirty="0" smtClean="0">
                <a:solidFill>
                  <a:srgbClr val="FF0000"/>
                </a:solidFill>
                <a:sym typeface="+mn-ea"/>
              </a:rPr>
              <a:t>：通过</a:t>
            </a:r>
            <a:r>
              <a:rPr dirty="0" smtClean="0">
                <a:solidFill>
                  <a:srgbClr val="FF0000"/>
                </a:solidFill>
                <a:sym typeface="+mn-ea"/>
              </a:rPr>
              <a:t>主机名查找 IP 地址。</a:t>
            </a:r>
            <a:endParaRPr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400" dirty="0" smtClean="0">
                <a:sym typeface="+mn-ea"/>
              </a:rPr>
              <a:t>dns.lookup(hostname[, options], callback)</a:t>
            </a:r>
            <a:endParaRPr lang="zh-CN"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sz="2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000" dirty="0" smtClean="0">
                <a:sym typeface="+mn-ea"/>
              </a:rPr>
              <a:t>以下是回调函数</a:t>
            </a:r>
            <a:r>
              <a:rPr lang="zh-CN" sz="2000" dirty="0" smtClean="0">
                <a:sym typeface="+mn-ea"/>
              </a:rPr>
              <a:t>callback</a:t>
            </a:r>
            <a:r>
              <a:rPr lang="zh-CN" sz="2000" dirty="0" smtClean="0">
                <a:sym typeface="+mn-ea"/>
              </a:rPr>
              <a:t>的</a:t>
            </a:r>
            <a:r>
              <a:rPr lang="en-US" altLang="zh-CN" sz="2000" dirty="0" smtClean="0">
                <a:sym typeface="+mn-ea"/>
              </a:rPr>
              <a:t>3</a:t>
            </a:r>
            <a:r>
              <a:rPr lang="zh-CN" altLang="en-US" sz="2000" dirty="0" smtClean="0">
                <a:sym typeface="+mn-ea"/>
              </a:rPr>
              <a:t>个参数：</a:t>
            </a:r>
            <a:endParaRPr sz="2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//参数1：错误对象</a:t>
            </a:r>
            <a:r>
              <a:rPr lang="zh-CN" sz="2000" dirty="0" smtClean="0">
                <a:sym typeface="+mn-ea"/>
              </a:rPr>
              <a:t>；</a:t>
            </a:r>
            <a:r>
              <a:rPr lang="en-US" altLang="zh-CN" sz="2000" dirty="0" smtClean="0">
                <a:sym typeface="+mn-ea"/>
              </a:rPr>
              <a:t>	</a:t>
            </a:r>
            <a:r>
              <a:rPr sz="2000" dirty="0" smtClean="0">
                <a:sym typeface="+mn-ea"/>
              </a:rPr>
              <a:t>//参数2：IP地址；</a:t>
            </a:r>
            <a:r>
              <a:rPr lang="en-US" sz="2000" dirty="0" smtClean="0">
                <a:sym typeface="+mn-ea"/>
              </a:rPr>
              <a:t>	</a:t>
            </a:r>
            <a:r>
              <a:rPr sz="2000" dirty="0" smtClean="0">
                <a:sym typeface="+mn-ea"/>
              </a:rPr>
              <a:t>//参数3：IPV4</a:t>
            </a:r>
            <a:r>
              <a:rPr lang="en-US" sz="2000" dirty="0" smtClean="0">
                <a:sym typeface="+mn-ea"/>
              </a:rPr>
              <a:t>/IPV6/0</a:t>
            </a:r>
            <a:endParaRPr sz="2000" dirty="0" smtClean="0">
              <a:sym typeface="+mn-ea"/>
            </a:endParaRPr>
          </a:p>
          <a:p>
            <a:pPr marL="0" lvl="1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dns.lookup('example.org', (err, address, family) =&gt; {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console.log('地址: %j 地址族: IPv%s', address, family);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});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// 地址: "93.184.216.34" 地址族: IPv4</a:t>
            </a:r>
            <a:endParaRPr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5  DNS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dns.resolve(hostname,[rrtype], callback)</a:t>
            </a:r>
            <a:r>
              <a:rPr lang="en-US" altLang="zh-CN" dirty="0" smtClean="0">
                <a:sym typeface="+mn-ea"/>
              </a:rPr>
              <a:t>  //</a:t>
            </a:r>
            <a:r>
              <a:rPr lang="en-US" altLang="zh-CN" dirty="0" smtClean="0">
                <a:sym typeface="+mn-ea"/>
              </a:rPr>
              <a:t>把域名解析成一个DNS的记录数组(</a:t>
            </a:r>
            <a:r>
              <a:rPr lang="zh-CN" altLang="en-US" dirty="0" smtClean="0">
                <a:sym typeface="+mn-ea"/>
              </a:rPr>
              <a:t>一个或多个</a:t>
            </a:r>
            <a:r>
              <a:rPr lang="en-US" altLang="zh-CN" dirty="0" smtClean="0">
                <a:sym typeface="+mn-ea"/>
              </a:rPr>
              <a:t>IP</a:t>
            </a:r>
            <a:r>
              <a:rPr lang="zh-CN" altLang="en-US" dirty="0" smtClean="0">
                <a:sym typeface="+mn-ea"/>
              </a:rPr>
              <a:t>地址</a:t>
            </a:r>
            <a:r>
              <a:rPr lang="en-US" altLang="zh-CN" dirty="0" smtClean="0">
                <a:sym typeface="+mn-ea"/>
              </a:rPr>
              <a:t>)，从DNS服务器中查询。</a:t>
            </a:r>
            <a:endParaRPr lang="en-US" altLang="zh-CN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dns.resolve("example.org"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,</a:t>
            </a: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function(err,address){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    if(err){  console.log(err);}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    else{   console.log(address); }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})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5  DNS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有效的 rrtypes 值为:</a:t>
            </a:r>
            <a:endParaRPr sz="2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‘A‘ (IPV4 地址, 默认)</a:t>
            </a:r>
            <a:endParaRPr sz="2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‘AAAA‘ (IPV6 地址)</a:t>
            </a:r>
            <a:endParaRPr sz="2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‘MX‘ (邮件交换记录)</a:t>
            </a:r>
            <a:endParaRPr sz="2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‘TXT‘ (text 记录)</a:t>
            </a:r>
            <a:endParaRPr sz="2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‘SRV‘ (SRV 记录)</a:t>
            </a:r>
            <a:endParaRPr sz="2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‘PTR‘ (用来反向 IP 查找)</a:t>
            </a:r>
            <a:endParaRPr sz="2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‘NS‘ (域名服务器 记录)</a:t>
            </a:r>
            <a:endParaRPr sz="2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‘CNAME‘ (别名 记录)</a:t>
            </a:r>
            <a:endParaRPr sz="2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‘SOA‘ (授权记录的初始值)</a:t>
            </a:r>
            <a:endParaRPr sz="2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000108"/>
            <a:ext cx="8501122" cy="512605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基本知识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熟练掌握</a:t>
            </a:r>
            <a:r>
              <a:rPr lang="en-US" altLang="zh-CN" dirty="0" smtClean="0">
                <a:sym typeface="+mn-ea"/>
              </a:rPr>
              <a:t>path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</a:t>
            </a:r>
            <a:r>
              <a:rPr lang="en-US" altLang="zh-CN" dirty="0" smtClean="0"/>
              <a:t>url/dns</a:t>
            </a:r>
            <a:r>
              <a:rPr lang="zh-CN" altLang="en-US" dirty="0" smtClean="0"/>
              <a:t>等模块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掌握</a:t>
            </a:r>
            <a:r>
              <a:rPr lang="en-US" altLang="zh-CN" dirty="0" smtClean="0">
                <a:sym typeface="+mn-ea"/>
              </a:rPr>
              <a:t>fs,buffer</a:t>
            </a:r>
            <a:r>
              <a:rPr lang="zh-CN" altLang="en-US" dirty="0" smtClean="0">
                <a:sym typeface="+mn-ea"/>
              </a:rPr>
              <a:t>等模块</a:t>
            </a:r>
            <a:endParaRPr lang="zh-CN" altLang="en-US" dirty="0" smtClean="0"/>
          </a:p>
          <a:p>
            <a:pPr marL="514350" indent="-514350">
              <a:buFont typeface="+mj-ea"/>
              <a:buAutoNum type="arabicPeriod"/>
            </a:pPr>
            <a:r>
              <a:rPr lang="zh-CN" altLang="en-US" dirty="0" smtClean="0"/>
              <a:t>能力要求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学会导入导出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可以写简单的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5  DNS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reverse()</a:t>
            </a:r>
            <a:r>
              <a:rPr lang="en-US" altLang="zh-CN" dirty="0" smtClean="0">
                <a:sym typeface="+mn-ea"/>
              </a:rPr>
              <a:t>	//把一个IP地址反向解析为一组域名</a:t>
            </a:r>
            <a:endParaRPr lang="en-US" altLang="zh-CN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dns.reverse("223.119.240.16",function(err,hostname){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    if(err){  console.log(err);  }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     else{ console.log(hostnames);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//大部分时候解析不出来，因为企业都会设置禁止反向解析？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    }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});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2350111"/>
            <a:ext cx="8586790" cy="100013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ym typeface="+mn-ea"/>
              </a:rPr>
              <a:t>六</a:t>
            </a:r>
            <a:r>
              <a:rPr lang="zh-CN" altLang="en-US" dirty="0" smtClean="0">
                <a:sym typeface="+mn-ea"/>
              </a:rPr>
              <a:t>、Util工具模块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6  Util工具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dirty="0" smtClean="0">
                <a:sym typeface="+mn-ea"/>
              </a:rPr>
              <a:t>Util工具</a:t>
            </a:r>
            <a:r>
              <a:rPr sz="2400" dirty="0" smtClean="0">
                <a:sym typeface="+mn-ea"/>
              </a:rPr>
              <a:t>提供了一些工具</a:t>
            </a:r>
            <a:r>
              <a:rPr lang="en-US" sz="2400" dirty="0" smtClean="0">
                <a:sym typeface="+mn-ea"/>
              </a:rPr>
              <a:t>(</a:t>
            </a:r>
            <a:r>
              <a:rPr sz="2400" dirty="0" smtClean="0">
                <a:sym typeface="+mn-ea"/>
              </a:rPr>
              <a:t>常用的函数</a:t>
            </a:r>
            <a:r>
              <a:rPr lang="en-US" sz="2400" dirty="0" smtClean="0">
                <a:sym typeface="+mn-ea"/>
              </a:rPr>
              <a:t>)</a:t>
            </a:r>
            <a:r>
              <a:rPr sz="2400" dirty="0" smtClean="0">
                <a:sym typeface="+mn-ea"/>
              </a:rPr>
              <a:t>，用于弥补核心JavaScript提供的函数过于精简的问题。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olidFill>
                  <a:srgbClr val="FF0000"/>
                </a:solidFill>
                <a:sym typeface="+mn-ea"/>
              </a:rPr>
              <a:t>format()</a:t>
            </a:r>
            <a:r>
              <a:rPr lang="en-US" dirty="0" smtClean="0">
                <a:sym typeface="+mn-ea"/>
              </a:rPr>
              <a:t>	</a:t>
            </a:r>
            <a:r>
              <a:rPr sz="2400" dirty="0" smtClean="0">
                <a:sym typeface="+mn-ea"/>
              </a:rPr>
              <a:t>//使用带占位符的方式格式化字符串</a:t>
            </a:r>
            <a:r>
              <a:rPr dirty="0" smtClean="0">
                <a:solidFill>
                  <a:srgbClr val="FF0000"/>
                </a:solidFill>
                <a:sym typeface="+mn-ea"/>
              </a:rPr>
              <a:t>inspect()</a:t>
            </a:r>
            <a:r>
              <a:rPr dirty="0" smtClean="0">
                <a:sym typeface="+mn-ea"/>
              </a:rPr>
              <a:t>	 </a:t>
            </a:r>
            <a:r>
              <a:rPr sz="2400" dirty="0" smtClean="0">
                <a:sym typeface="+mn-ea"/>
              </a:rPr>
              <a:t> //返回一个对象的字符串表示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olidFill>
                  <a:srgbClr val="FF0000"/>
                </a:solidFill>
                <a:sym typeface="+mn-ea"/>
              </a:rPr>
              <a:t>inherits(constructor, superConstructor)  </a:t>
            </a:r>
            <a:r>
              <a:rPr sz="2400" dirty="0" smtClean="0">
                <a:sym typeface="+mn-ea"/>
              </a:rPr>
              <a:t>//实现构造方法之间的继承</a:t>
            </a:r>
            <a:endParaRPr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6  Util工具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9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3100" dirty="0" smtClean="0">
                <a:solidFill>
                  <a:srgbClr val="FF0000"/>
                </a:solidFill>
                <a:sym typeface="+mn-ea"/>
              </a:rPr>
              <a:t>format()</a:t>
            </a:r>
            <a:r>
              <a:rPr lang="en-US" sz="3100" dirty="0" smtClean="0">
                <a:solidFill>
                  <a:srgbClr val="FF0000"/>
                </a:solidFill>
                <a:sym typeface="+mn-ea"/>
              </a:rPr>
              <a:t>	</a:t>
            </a:r>
            <a:r>
              <a:rPr sz="3100" dirty="0" smtClean="0">
                <a:solidFill>
                  <a:srgbClr val="FF0000"/>
                </a:solidFill>
                <a:sym typeface="+mn-ea"/>
              </a:rPr>
              <a:t>//使用带占位符的方式格式化字符串</a:t>
            </a:r>
            <a:endParaRPr sz="310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util.format('%s:%s', 'foo'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,'hello'</a:t>
            </a:r>
            <a:r>
              <a:rPr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);</a:t>
            </a:r>
            <a:endParaRPr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// 返回: 'foo:hello'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util.format(1, 2, 3);</a:t>
            </a:r>
            <a:endParaRPr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// 返回: '1 2 3'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 dirty="0" smtClean="0">
                <a:sym typeface="+mn-ea"/>
              </a:rPr>
              <a:t>format()</a:t>
            </a:r>
            <a:r>
              <a:rPr sz="2200" dirty="0" smtClean="0">
                <a:sym typeface="+mn-ea"/>
              </a:rPr>
              <a:t>是</a:t>
            </a:r>
            <a:r>
              <a:rPr sz="2200" dirty="0" smtClean="0">
                <a:sym typeface="+mn-ea"/>
              </a:rPr>
              <a:t>一种用作调试工具的同步方法。 某些输入值可能会产生严重的性能开销，从而阻止事件循环。 请谨慎使用此功能</a:t>
            </a:r>
            <a:r>
              <a:rPr lang="zh-CN" sz="2200" dirty="0" smtClean="0">
                <a:sym typeface="+mn-ea"/>
              </a:rPr>
              <a:t>。</a:t>
            </a:r>
            <a:endParaRPr lang="zh-CN" sz="22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6 Util工具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inspect</a:t>
            </a:r>
            <a:r>
              <a:rPr dirty="0" smtClean="0">
                <a:solidFill>
                  <a:srgbClr val="FF0000"/>
                </a:solidFill>
                <a:sym typeface="+mn-ea"/>
              </a:rPr>
              <a:t>()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	</a:t>
            </a:r>
            <a:r>
              <a:rPr dirty="0" smtClean="0">
                <a:solidFill>
                  <a:srgbClr val="FF0000"/>
                </a:solidFill>
                <a:sym typeface="+mn-ea"/>
              </a:rPr>
              <a:t>//返回一个对象的字符串表示</a:t>
            </a:r>
            <a:endParaRPr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var obj={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name:'coco', 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price:4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};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console.log</a:t>
            </a:r>
            <a:r>
              <a:rPr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(util.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inspect(obj)</a:t>
            </a:r>
            <a:r>
              <a:rPr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);</a:t>
            </a:r>
            <a:endParaRPr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// 返回: { name: 'coco', price: 4 }</a:t>
            </a:r>
            <a:endParaRPr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6 Util工具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6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4000" dirty="0" smtClean="0">
                <a:solidFill>
                  <a:srgbClr val="FF0000"/>
                </a:solidFill>
                <a:sym typeface="+mn-ea"/>
              </a:rPr>
              <a:t>util.inherits(constructor, superConstructor)是用来实现对象间原型继承的函数</a:t>
            </a:r>
            <a:endParaRPr sz="400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function </a:t>
            </a:r>
            <a:r>
              <a:rPr lang="en-US" dirty="0" smtClean="0">
                <a:sym typeface="+mn-ea"/>
              </a:rPr>
              <a:t>Father</a:t>
            </a:r>
            <a:r>
              <a:rPr dirty="0" smtClean="0">
                <a:sym typeface="+mn-ea"/>
              </a:rPr>
              <a:t>(){   this.name="</a:t>
            </a:r>
            <a:r>
              <a:rPr lang="en-US" dirty="0" smtClean="0">
                <a:sym typeface="+mn-ea"/>
              </a:rPr>
              <a:t>aidi</a:t>
            </a:r>
            <a:r>
              <a:rPr dirty="0" smtClean="0">
                <a:sym typeface="+mn-ea"/>
              </a:rPr>
              <a:t>";  }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ym typeface="+mn-ea"/>
              </a:rPr>
              <a:t>Father</a:t>
            </a:r>
            <a:r>
              <a:rPr dirty="0" smtClean="0">
                <a:sym typeface="+mn-ea"/>
              </a:rPr>
              <a:t>.prototype.age=20; </a:t>
            </a:r>
            <a:r>
              <a:rPr lang="en-US" dirty="0" smtClean="0">
                <a:sym typeface="+mn-ea"/>
              </a:rPr>
              <a:t>//</a:t>
            </a:r>
            <a:r>
              <a:rPr lang="zh-CN" altLang="en-US" dirty="0" smtClean="0">
                <a:sym typeface="+mn-ea"/>
              </a:rPr>
              <a:t>向构造函数添加新的属性</a:t>
            </a:r>
            <a:endParaRPr lang="zh-CN" altLang="en-US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function S</a:t>
            </a:r>
            <a:r>
              <a:rPr lang="en-US" dirty="0" smtClean="0">
                <a:sym typeface="+mn-ea"/>
              </a:rPr>
              <a:t>on</a:t>
            </a:r>
            <a:r>
              <a:rPr dirty="0" smtClean="0">
                <a:sym typeface="+mn-ea"/>
              </a:rPr>
              <a:t>(){ this.name="</a:t>
            </a:r>
            <a:r>
              <a:rPr lang="en-US" dirty="0" smtClean="0">
                <a:sym typeface="+mn-ea"/>
              </a:rPr>
              <a:t>aidiSon</a:t>
            </a:r>
            <a:r>
              <a:rPr dirty="0" smtClean="0">
                <a:sym typeface="+mn-ea"/>
              </a:rPr>
              <a:t>";  }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sub继承base的age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util.inherits(S</a:t>
            </a:r>
            <a:r>
              <a:rPr lang="en-US" dirty="0" smtClean="0">
                <a:sym typeface="+mn-ea"/>
              </a:rPr>
              <a:t>on</a:t>
            </a:r>
            <a:r>
              <a:rPr dirty="0" smtClean="0">
                <a:sym typeface="+mn-ea"/>
              </a:rPr>
              <a:t>,</a:t>
            </a:r>
            <a:r>
              <a:rPr lang="en-US" dirty="0" smtClean="0">
                <a:sym typeface="+mn-ea"/>
              </a:rPr>
              <a:t>Father</a:t>
            </a:r>
            <a:r>
              <a:rPr dirty="0" smtClean="0">
                <a:sym typeface="+mn-ea"/>
              </a:rPr>
              <a:t>);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ym typeface="+mn-ea"/>
              </a:rPr>
              <a:t>//</a:t>
            </a:r>
            <a:r>
              <a:rPr lang="zh-CN" altLang="en-US" dirty="0" smtClean="0">
                <a:sym typeface="+mn-ea"/>
              </a:rPr>
              <a:t>实例化构造函数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var user=new Sub();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console.log(user.name);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console.log(user.age);</a:t>
            </a:r>
            <a:endParaRPr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2350111"/>
            <a:ext cx="8586790" cy="100013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ym typeface="+mn-ea"/>
              </a:rPr>
              <a:t>七、</a:t>
            </a:r>
            <a:r>
              <a:rPr lang="en-US" altLang="zh-CN" dirty="0" smtClean="0">
                <a:sym typeface="+mn-ea"/>
              </a:rPr>
              <a:t>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什么是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buffer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：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000" dirty="0" smtClean="0">
                <a:sym typeface="+mn-ea"/>
              </a:rPr>
              <a:t>是暂时存放输入输出数据的一段内存</a:t>
            </a:r>
            <a:r>
              <a:rPr lang="en-US" altLang="zh-CN" sz="2000" dirty="0" smtClean="0">
                <a:sym typeface="+mn-ea"/>
              </a:rPr>
              <a:t>/</a:t>
            </a:r>
            <a:r>
              <a:rPr sz="2000" dirty="0" smtClean="0">
                <a:solidFill>
                  <a:schemeClr val="tx1"/>
                </a:solidFill>
                <a:sym typeface="+mn-ea"/>
              </a:rPr>
              <a:t>缓冲区，用于存储</a:t>
            </a:r>
            <a:r>
              <a:rPr lang="en-US" sz="2000" dirty="0" smtClean="0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处理</a:t>
            </a:r>
            <a:r>
              <a:rPr sz="2000" dirty="0" smtClean="0">
                <a:solidFill>
                  <a:schemeClr val="tx1"/>
                </a:solidFill>
                <a:sym typeface="+mn-ea"/>
              </a:rPr>
              <a:t>二进制数据</a:t>
            </a:r>
            <a:r>
              <a:rPr lang="en-US" sz="2000" dirty="0" smtClean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因为计算机底层都是使用二进制存储操作数据的</a:t>
            </a:r>
            <a:r>
              <a:rPr lang="en-US" sz="2000" dirty="0" smtClean="0">
                <a:solidFill>
                  <a:schemeClr val="tx1"/>
                </a:solidFill>
                <a:sym typeface="+mn-ea"/>
              </a:rPr>
              <a:t>)</a:t>
            </a:r>
            <a:r>
              <a:rPr lang="zh-CN" sz="2000" dirty="0" smtClean="0">
                <a:solidFill>
                  <a:schemeClr val="tx1"/>
                </a:solidFill>
                <a:sym typeface="+mn-ea"/>
              </a:rPr>
              <a:t>。</a:t>
            </a:r>
            <a:endParaRPr lang="zh-CN" sz="2000" dirty="0" smtClean="0">
              <a:solidFill>
                <a:schemeClr val="tx1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dirty="0" smtClean="0">
                <a:sym typeface="+mn-ea"/>
              </a:rPr>
              <a:t>Buffer对象在global中是一个类。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dirty="0" smtClean="0">
                <a:sym typeface="+mn-ea"/>
              </a:rPr>
              <a:t>Buffer对象是Node处理二进制数据的一个接口。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dirty="0" smtClean="0">
                <a:sym typeface="+mn-ea"/>
              </a:rPr>
              <a:t>它是</a:t>
            </a:r>
            <a:r>
              <a:rPr lang="zh-CN" sz="2400" dirty="0" smtClean="0">
                <a:sym typeface="+mn-ea"/>
              </a:rPr>
              <a:t>全局变量</a:t>
            </a:r>
            <a:r>
              <a:rPr sz="2400" dirty="0" smtClean="0">
                <a:sym typeface="+mn-ea"/>
              </a:rPr>
              <a:t>，不需require(‘buffer’)。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其用法与数组非常相似</a:t>
            </a:r>
            <a:r>
              <a:rPr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。</a:t>
            </a:r>
            <a:endParaRPr sz="24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Buffer本质上就是字节数组。</a:t>
            </a:r>
            <a:endParaRPr sz="24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ym typeface="+mn-ea"/>
              </a:rPr>
              <a:t>实例化</a:t>
            </a:r>
            <a:r>
              <a:rPr lang="en-US" altLang="zh-CN" sz="2800" dirty="0" smtClean="0">
                <a:sym typeface="+mn-ea"/>
              </a:rPr>
              <a:t>buffer</a:t>
            </a:r>
            <a:r>
              <a:rPr lang="zh-CN" altLang="en-US" sz="2800" dirty="0" smtClean="0">
                <a:sym typeface="+mn-ea"/>
              </a:rPr>
              <a:t>对象</a:t>
            </a:r>
            <a:endParaRPr lang="zh-CN" altLang="en-US" sz="28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0070C0"/>
                </a:solidFill>
                <a:latin typeface="+mn-ea"/>
                <a:sym typeface="+mn-ea"/>
              </a:rPr>
              <a:t>方法一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sym typeface="+mn-ea"/>
              </a:rPr>
              <a:t>: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  <a:sym typeface="+mn-ea"/>
              </a:rPr>
              <a:t>new Buffer(size) 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  <a:sym typeface="+mn-ea"/>
              </a:rPr>
              <a:t>已被摒弃</a:t>
            </a:r>
            <a:endParaRPr lang="en-US" altLang="zh-CN" sz="2400" dirty="0" smtClean="0">
              <a:solidFill>
                <a:srgbClr val="0070C0"/>
              </a:solidFill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let 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buf1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 = new Buffer(5);//</a:t>
            </a:r>
            <a:r>
              <a:rPr lang="zh-CN" altLang="en-US" sz="2400" dirty="0" smtClean="0">
                <a:solidFill>
                  <a:srgbClr val="002060"/>
                </a:solidFill>
                <a:latin typeface="+mn-ea"/>
                <a:sym typeface="+mn-ea"/>
              </a:rPr>
              <a:t>新版不支持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buf1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);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</a:rPr>
              <a:t> </a:t>
            </a:r>
            <a:endParaRPr lang="en-US" altLang="zh-CN" sz="2400" smtClean="0">
              <a:solidFill>
                <a:srgbClr val="C0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90000"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ym typeface="+mn-ea"/>
              </a:rPr>
              <a:t>创建</a:t>
            </a:r>
            <a:r>
              <a:rPr lang="en-US" altLang="zh-CN" sz="2800" dirty="0" smtClean="0">
                <a:sym typeface="+mn-ea"/>
              </a:rPr>
              <a:t>buffer</a:t>
            </a:r>
            <a:r>
              <a:rPr lang="zh-CN" altLang="en-US" sz="2800" dirty="0" smtClean="0">
                <a:sym typeface="+mn-ea"/>
              </a:rPr>
              <a:t>对象</a:t>
            </a:r>
            <a:endParaRPr lang="zh-CN" altLang="en-US" sz="28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0070C0"/>
                </a:solidFill>
                <a:latin typeface="+mn-ea"/>
                <a:sym typeface="+mn-ea"/>
              </a:rPr>
              <a:t>方法二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sym typeface="+mn-ea"/>
              </a:rPr>
              <a:t>:</a:t>
            </a: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sym typeface="+mn-ea"/>
              </a:rPr>
              <a:t>Buffer.alloc</a:t>
            </a:r>
            <a:r>
              <a:rPr 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sym typeface="+mn-ea"/>
              </a:rPr>
              <a:t>(size[, fill [, encoding] ])</a:t>
            </a:r>
            <a:endParaRPr lang="en-US" sz="2400" b="1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sym typeface="+mn-ea"/>
            </a:endParaRPr>
          </a:p>
          <a:p>
            <a:pPr marL="457200" lvl="1" indent="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70C0"/>
                </a:solidFill>
                <a:latin typeface="+mn-ea"/>
                <a:sym typeface="+mn-ea"/>
              </a:rPr>
              <a:t>//size是多少个字节，类似于数组中的length</a:t>
            </a:r>
            <a:endParaRPr lang="en-US" altLang="zh-CN" sz="2400" dirty="0" smtClean="0">
              <a:solidFill>
                <a:srgbClr val="0070C0"/>
              </a:solidFill>
              <a:latin typeface="+mn-ea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sz="2400" smtClean="0">
                <a:solidFill>
                  <a:srgbClr val="002060"/>
                </a:solidFill>
                <a:latin typeface="+mn-ea"/>
                <a:sym typeface="+mn-ea"/>
              </a:rPr>
              <a:t>const buf</a:t>
            </a:r>
            <a:r>
              <a:rPr lang="en-US" sz="2400" smtClean="0">
                <a:solidFill>
                  <a:srgbClr val="002060"/>
                </a:solidFill>
                <a:latin typeface="+mn-ea"/>
                <a:sym typeface="+mn-ea"/>
              </a:rPr>
              <a:t>2</a:t>
            </a:r>
            <a:r>
              <a:rPr sz="2400" smtClean="0">
                <a:solidFill>
                  <a:srgbClr val="002060"/>
                </a:solidFill>
                <a:latin typeface="+mn-ea"/>
                <a:sym typeface="+mn-ea"/>
              </a:rPr>
              <a:t> = Buffer.alloc(5, 'a');</a:t>
            </a:r>
            <a:endParaRPr sz="24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sz="2400" smtClean="0">
                <a:solidFill>
                  <a:srgbClr val="002060"/>
                </a:solidFill>
                <a:latin typeface="+mn-ea"/>
                <a:sym typeface="+mn-ea"/>
              </a:rPr>
              <a:t>console.log(buf</a:t>
            </a:r>
            <a:r>
              <a:rPr lang="en-US" sz="2400" smtClean="0">
                <a:solidFill>
                  <a:srgbClr val="002060"/>
                </a:solidFill>
                <a:latin typeface="+mn-ea"/>
                <a:sym typeface="+mn-ea"/>
              </a:rPr>
              <a:t>2</a:t>
            </a:r>
            <a:r>
              <a:rPr sz="2400" smtClean="0">
                <a:solidFill>
                  <a:srgbClr val="002060"/>
                </a:solidFill>
                <a:latin typeface="+mn-ea"/>
                <a:sym typeface="+mn-ea"/>
              </a:rPr>
              <a:t>);</a:t>
            </a:r>
            <a:endParaRPr sz="24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sz="2400" smtClean="0">
                <a:solidFill>
                  <a:srgbClr val="002060"/>
                </a:solidFill>
                <a:latin typeface="+mn-ea"/>
                <a:sym typeface="+mn-ea"/>
              </a:rPr>
              <a:t>// </a:t>
            </a:r>
            <a:r>
              <a:rPr lang="zh-CN" sz="2400" smtClean="0">
                <a:solidFill>
                  <a:srgbClr val="002060"/>
                </a:solidFill>
                <a:latin typeface="+mn-ea"/>
                <a:sym typeface="+mn-ea"/>
              </a:rPr>
              <a:t>打印输出</a:t>
            </a:r>
            <a:r>
              <a:rPr sz="2400" smtClean="0">
                <a:solidFill>
                  <a:srgbClr val="002060"/>
                </a:solidFill>
                <a:latin typeface="+mn-ea"/>
                <a:sym typeface="+mn-ea"/>
              </a:rPr>
              <a:t>: &lt;Buffer 61 61 61 61 61&gt;</a:t>
            </a:r>
            <a:endParaRPr sz="24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sz="2400" smtClean="0">
                <a:solidFill>
                  <a:srgbClr val="002060"/>
                </a:solidFill>
                <a:latin typeface="+mn-ea"/>
                <a:sym typeface="+mn-ea"/>
              </a:rPr>
              <a:t>//</a:t>
            </a:r>
            <a:r>
              <a:rPr sz="2400" smtClean="0">
                <a:sym typeface="+mn-ea"/>
              </a:rPr>
              <a:t>（返回的结果</a:t>
            </a:r>
            <a:r>
              <a:rPr lang="zh-CN" sz="2400" smtClean="0">
                <a:sym typeface="+mn-ea"/>
              </a:rPr>
              <a:t>是</a:t>
            </a:r>
            <a:r>
              <a:rPr sz="2400" smtClean="0">
                <a:sym typeface="+mn-ea"/>
              </a:rPr>
              <a:t>十六进制的表示，而不是二进制，因为二进制人类看起来不方便，实际存储的依旧是二进制形式数据）</a:t>
            </a:r>
            <a:r>
              <a:rPr lang="en-US" altLang="zh-CN" sz="2400" smtClean="0">
                <a:sym typeface="+mn-ea"/>
              </a:rPr>
              <a:t>	</a:t>
            </a:r>
            <a:endParaRPr lang="en-US" altLang="zh-CN" sz="2400" smtClean="0">
              <a:solidFill>
                <a:srgbClr val="C0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4911741"/>
          </a:xfrm>
        </p:spPr>
        <p:txBody>
          <a:bodyPr>
            <a:normAutofit lnSpcReduction="20000"/>
          </a:bodyPr>
          <a:lstStyle/>
          <a:p>
            <a:pPr marL="514350" indent="-51435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相关项目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解析</a:t>
            </a:r>
            <a:r>
              <a:rPr lang="en-US" altLang="zh-CN" dirty="0" smtClean="0"/>
              <a:t>URL</a:t>
            </a:r>
            <a:r>
              <a:rPr lang="zh-CN" altLang="en-US" dirty="0" smtClean="0"/>
              <a:t> 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解析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本课难点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各核心模块的使用</a:t>
            </a:r>
            <a:r>
              <a:rPr lang="zh-CN" altLang="en-US" dirty="0" smtClean="0">
                <a:sym typeface="+mn-ea"/>
              </a:rPr>
              <a:t> </a:t>
            </a:r>
            <a:endParaRPr lang="zh-CN" altLang="en-US" dirty="0" smtClean="0">
              <a:sym typeface="+mn-ea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核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ym typeface="+mn-ea"/>
              </a:rPr>
              <a:t>创建</a:t>
            </a:r>
            <a:r>
              <a:rPr lang="en-US" altLang="zh-CN" sz="2800" dirty="0" smtClean="0">
                <a:sym typeface="+mn-ea"/>
              </a:rPr>
              <a:t>buffer</a:t>
            </a:r>
            <a:r>
              <a:rPr lang="zh-CN" altLang="en-US" sz="2800" dirty="0" smtClean="0">
                <a:sym typeface="+mn-ea"/>
              </a:rPr>
              <a:t>对象</a:t>
            </a:r>
            <a:endParaRPr lang="zh-CN" altLang="en-US" sz="28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0070C0"/>
                </a:solidFill>
                <a:latin typeface="+mn-ea"/>
                <a:sym typeface="+mn-ea"/>
              </a:rPr>
              <a:t>方法三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sym typeface="+mn-ea"/>
              </a:rPr>
              <a:t>: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sym typeface="+mn-ea"/>
              </a:rPr>
              <a:t>Buffer.from(string,[encoding])</a:t>
            </a: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let 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buf3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 = 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Buffer.from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('hello','utf8');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buf3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);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0070C0"/>
                </a:solidFill>
                <a:latin typeface="+mn-ea"/>
                <a:sym typeface="+mn-ea"/>
              </a:rPr>
              <a:t>方法四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sym typeface="+mn-ea"/>
              </a:rPr>
              <a:t>: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sym typeface="+mn-ea"/>
              </a:rPr>
              <a:t>Buffer.from(array)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let buf4 = 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Buffer.from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([0x62, 0x75, 0x66, 0x66, 0x65, 0x72]);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console.log(buf4.toString());</a:t>
            </a:r>
            <a:endParaRPr sz="2400" smtClean="0">
              <a:solidFill>
                <a:srgbClr val="00206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457200" lvl="1" indent="-4572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dirty="0" smtClean="0">
                <a:solidFill>
                  <a:schemeClr val="tx1"/>
                </a:solidFill>
                <a:sym typeface="+mn-ea"/>
              </a:rPr>
              <a:t>Buffer</a:t>
            </a:r>
            <a:r>
              <a:rPr lang="zh-CN" dirty="0" smtClean="0">
                <a:solidFill>
                  <a:schemeClr val="tx1"/>
                </a:solidFill>
                <a:sym typeface="+mn-ea"/>
              </a:rPr>
              <a:t>的常用方法：</a:t>
            </a:r>
            <a:endParaRPr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Buffer.isEncoding() 判断是否支持该编码</a:t>
            </a:r>
            <a:endParaRPr sz="24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Buffer.isBuffer() 判断是否为Buffer</a:t>
            </a:r>
            <a:endParaRPr sz="24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Buffer.byteLength() 返回指定编码的字节长度，默认utf8</a:t>
            </a:r>
            <a:endParaRPr sz="24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Buffer.concat() 将一组Buffer对象合并为一个Buffer对象</a:t>
            </a:r>
            <a:endParaRPr sz="24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1"/>
                </a:solidFill>
                <a:sym typeface="+mn-ea"/>
              </a:rPr>
              <a:t>toString() 把buf对象转成字符串</a:t>
            </a:r>
            <a:endParaRPr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1"/>
                </a:solidFill>
                <a:sym typeface="+mn-ea"/>
              </a:rPr>
              <a:t>toJson() 把buf对象转成json形式的字符串</a:t>
            </a:r>
            <a:endParaRPr sz="24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90000"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735" dirty="0" smtClean="0">
                <a:sym typeface="+mn-ea"/>
              </a:rPr>
              <a:t>buffer</a:t>
            </a:r>
            <a:r>
              <a:rPr lang="zh-CN" altLang="en-US" sz="2735" dirty="0" smtClean="0">
                <a:sym typeface="+mn-ea"/>
              </a:rPr>
              <a:t>对象的基础操作</a:t>
            </a:r>
            <a:endParaRPr lang="zh-CN" altLang="en-US" sz="2735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395" dirty="0" smtClean="0">
                <a:solidFill>
                  <a:srgbClr val="0070C0"/>
                </a:solidFill>
                <a:latin typeface="+mn-ea"/>
                <a:sym typeface="+mn-ea"/>
              </a:rPr>
              <a:t>A:Buffer.isEncoding() </a:t>
            </a:r>
            <a:r>
              <a:rPr lang="zh-CN" altLang="en-US" sz="2395" dirty="0" smtClean="0">
                <a:solidFill>
                  <a:srgbClr val="0070C0"/>
                </a:solidFill>
                <a:latin typeface="+mn-ea"/>
                <a:sym typeface="+mn-ea"/>
              </a:rPr>
              <a:t>判断是否支持该编码</a:t>
            </a:r>
            <a:endParaRPr lang="en-US" altLang="zh-CN" sz="2395" dirty="0" smtClean="0">
              <a:solidFill>
                <a:srgbClr val="0070C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Buffer.isEncoding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('utf8'));  //</a:t>
            </a:r>
            <a:r>
              <a:rPr sz="2400" smtClean="0">
                <a:solidFill>
                  <a:srgbClr val="002060"/>
                </a:solidFill>
                <a:latin typeface="+mn-ea"/>
                <a:sym typeface="+mn-ea"/>
              </a:rPr>
              <a:t>返回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true</a:t>
            </a:r>
            <a:endParaRPr lang="en-US" altLang="zh-CN" sz="24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Buffer.isEncoding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('ascii'));  //</a:t>
            </a:r>
            <a:r>
              <a:rPr sz="2400" smtClean="0">
                <a:solidFill>
                  <a:srgbClr val="002060"/>
                </a:solidFill>
                <a:latin typeface="+mn-ea"/>
                <a:sym typeface="+mn-ea"/>
              </a:rPr>
              <a:t>返回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true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Buffer.isEncoding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('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gbk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')); //</a:t>
            </a:r>
            <a:r>
              <a:rPr sz="2400" smtClean="0">
                <a:solidFill>
                  <a:srgbClr val="002060"/>
                </a:solidFill>
                <a:latin typeface="+mn-ea"/>
                <a:sym typeface="+mn-ea"/>
              </a:rPr>
              <a:t>返回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false</a:t>
            </a:r>
            <a:endParaRPr lang="en-US" altLang="zh-CN" sz="24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395" dirty="0" smtClean="0">
                <a:solidFill>
                  <a:srgbClr val="0070C0"/>
                </a:solidFill>
                <a:latin typeface="+mn-ea"/>
                <a:sym typeface="+mn-ea"/>
              </a:rPr>
              <a:t>B:Buffer.isBuffer() </a:t>
            </a:r>
            <a:r>
              <a:rPr lang="zh-CN" altLang="en-US" sz="2395" dirty="0" smtClean="0">
                <a:solidFill>
                  <a:srgbClr val="0070C0"/>
                </a:solidFill>
                <a:latin typeface="+mn-ea"/>
                <a:sym typeface="+mn-ea"/>
              </a:rPr>
              <a:t>判断是否为</a:t>
            </a:r>
            <a:r>
              <a:rPr lang="en-US" altLang="zh-CN" sz="2395" dirty="0" smtClean="0">
                <a:solidFill>
                  <a:srgbClr val="0070C0"/>
                </a:solidFill>
                <a:latin typeface="+mn-ea"/>
                <a:sym typeface="+mn-ea"/>
              </a:rPr>
              <a:t>Buffer</a:t>
            </a:r>
            <a:endParaRPr lang="en-US" altLang="zh-CN" sz="2395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let buf5 = 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Buffer.from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('hello');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Buffer.isBuffer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(buf5));  //</a:t>
            </a:r>
            <a:r>
              <a:rPr sz="2400" smtClean="0">
                <a:solidFill>
                  <a:srgbClr val="002060"/>
                </a:solidFill>
                <a:latin typeface="+mn-ea"/>
                <a:sym typeface="+mn-ea"/>
              </a:rPr>
              <a:t>返回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true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Buffer.isBuffer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({}));   //</a:t>
            </a:r>
            <a:r>
              <a:rPr sz="2400" smtClean="0">
                <a:solidFill>
                  <a:srgbClr val="002060"/>
                </a:solidFill>
                <a:latin typeface="+mn-ea"/>
                <a:sym typeface="+mn-ea"/>
              </a:rPr>
              <a:t>返回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false</a:t>
            </a:r>
            <a:endParaRPr sz="2400" smtClean="0">
              <a:solidFill>
                <a:srgbClr val="00206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lnSpcReduction="20000"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 smtClean="0">
                <a:sym typeface="+mn-ea"/>
              </a:rPr>
              <a:t>buffer</a:t>
            </a:r>
            <a:r>
              <a:rPr lang="zh-CN" altLang="en-US" sz="2800" dirty="0" smtClean="0">
                <a:sym typeface="+mn-ea"/>
              </a:rPr>
              <a:t>对象的基础操作</a:t>
            </a:r>
            <a:endParaRPr lang="zh-CN" altLang="en-US" sz="2800" dirty="0" smtClean="0">
              <a:sym typeface="+mn-ea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rgbClr val="0070C0"/>
                </a:solidFill>
                <a:latin typeface="+mn-ea"/>
                <a:sym typeface="+mn-ea"/>
              </a:rPr>
              <a:t>C:</a:t>
            </a:r>
            <a:r>
              <a:rPr lang="en-US" altLang="zh-CN" sz="2000" b="1" smtClean="0">
                <a:solidFill>
                  <a:srgbClr val="0070C0"/>
                </a:solidFill>
                <a:latin typeface="+mn-ea"/>
                <a:sym typeface="+mn-ea"/>
              </a:rPr>
              <a:t> Buffer.byteLength(string, [encodding]) </a:t>
            </a:r>
            <a:endParaRPr lang="en-US" altLang="zh-CN" sz="2000" b="1" smtClean="0">
              <a:solidFill>
                <a:srgbClr val="0070C0"/>
              </a:solidFill>
              <a:latin typeface="+mn-ea"/>
              <a:sym typeface="+mn-ea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0070C0"/>
                </a:solidFill>
                <a:latin typeface="+mn-ea"/>
                <a:sym typeface="+mn-ea"/>
              </a:rPr>
              <a:t>//</a:t>
            </a:r>
            <a:r>
              <a:rPr sz="2000" smtClean="0">
                <a:solidFill>
                  <a:srgbClr val="0070C0"/>
                </a:solidFill>
                <a:latin typeface="+mn-ea"/>
                <a:sym typeface="+mn-ea"/>
              </a:rPr>
              <a:t>返回指定编码的字节长度，可指定字符的编码格式</a:t>
            </a:r>
            <a:r>
              <a:rPr lang="zh-CN" altLang="en-US" sz="2000" dirty="0" smtClean="0">
                <a:solidFill>
                  <a:srgbClr val="0070C0"/>
                </a:solidFill>
                <a:latin typeface="+mn-ea"/>
                <a:sym typeface="+mn-ea"/>
              </a:rPr>
              <a:t>，默认</a:t>
            </a:r>
            <a:r>
              <a:rPr lang="en-US" altLang="zh-CN" sz="2000" dirty="0" smtClean="0">
                <a:solidFill>
                  <a:srgbClr val="0070C0"/>
                </a:solidFill>
                <a:latin typeface="+mn-ea"/>
                <a:sym typeface="+mn-ea"/>
              </a:rPr>
              <a:t>utf8</a:t>
            </a:r>
            <a:endParaRPr lang="en-US" altLang="zh-CN" sz="2000" dirty="0" smtClean="0">
              <a:solidFill>
                <a:srgbClr val="0070C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 let dong='您好，世界！';</a:t>
            </a:r>
            <a:endParaRPr sz="20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 console.log(dong.length); //返回6</a:t>
            </a:r>
            <a:endParaRPr sz="20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 console.log(Buffer.byteLength(dong,'utf8')); </a:t>
            </a:r>
            <a:r>
              <a:rPr sz="2000" smtClean="0">
                <a:solidFill>
                  <a:srgbClr val="FF0000"/>
                </a:solidFill>
                <a:latin typeface="+mn-ea"/>
                <a:sym typeface="+mn-ea"/>
              </a:rPr>
              <a:t>//返回18</a:t>
            </a:r>
            <a:endParaRPr sz="20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 console.log(Buffer.byteLength(dong,'utf16le'));//返回12</a:t>
            </a:r>
            <a:endParaRPr sz="20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 console.log(Buffer.byteLength(dong,'base64'));//返回4</a:t>
            </a:r>
            <a:endParaRPr sz="20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 console.log( Buffer.byteLength(dong,'hex'));//返回3</a:t>
            </a:r>
            <a:endParaRPr sz="20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marL="0" lvl="1">
              <a:lnSpc>
                <a:spcPct val="150000"/>
              </a:lnSpc>
            </a:pPr>
            <a:r>
              <a:rPr sz="2000" smtClean="0">
                <a:solidFill>
                  <a:srgbClr val="FF0000"/>
                </a:solidFill>
                <a:latin typeface="+mn-ea"/>
                <a:sym typeface="+mn-ea"/>
              </a:rPr>
              <a:t>//返回18</a:t>
            </a:r>
            <a:r>
              <a:rPr lang="zh-CN" sz="2000" smtClean="0">
                <a:solidFill>
                  <a:srgbClr val="FF0000"/>
                </a:solidFill>
                <a:latin typeface="+mn-ea"/>
                <a:sym typeface="+mn-ea"/>
              </a:rPr>
              <a:t>：因为</a:t>
            </a: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一个汉字在</a:t>
            </a:r>
            <a:r>
              <a:rPr lang="en-US" altLang="zh-CN" sz="2000" smtClean="0">
                <a:solidFill>
                  <a:srgbClr val="002060"/>
                </a:solidFill>
                <a:latin typeface="+mn-ea"/>
                <a:sym typeface="+mn-ea"/>
              </a:rPr>
              <a:t>utf8</a:t>
            </a: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中用三个字节来表示；</a:t>
            </a:r>
            <a:endParaRPr lang="zh-CN" sz="2000" dirty="0" smtClean="0">
              <a:solidFill>
                <a:srgbClr val="FF0000"/>
              </a:solidFill>
              <a:sym typeface="+mn-ea"/>
            </a:endParaRPr>
          </a:p>
          <a:p>
            <a:pPr marL="0" lvl="1">
              <a:lnSpc>
                <a:spcPct val="150000"/>
              </a:lnSpc>
            </a:pPr>
            <a:endParaRPr sz="2000" smtClean="0">
              <a:solidFill>
                <a:srgbClr val="FF0000"/>
              </a:solidFill>
              <a:latin typeface="+mn-ea"/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 smtClean="0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 smtClean="0">
                <a:sym typeface="+mn-ea"/>
              </a:rPr>
              <a:t>buffer</a:t>
            </a:r>
            <a:r>
              <a:rPr lang="zh-CN" altLang="en-US" sz="2800" dirty="0" smtClean="0">
                <a:sym typeface="+mn-ea"/>
              </a:rPr>
              <a:t>对象的基础操作</a:t>
            </a:r>
            <a:endParaRPr lang="zh-CN" altLang="en-US" sz="28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rgbClr val="0070C0"/>
                </a:solidFill>
                <a:latin typeface="+mn-ea"/>
                <a:sym typeface="+mn-ea"/>
              </a:rPr>
              <a:t>D:Buffer.concat()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sym typeface="+mn-ea"/>
              </a:rPr>
              <a:t>将一组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sym typeface="+mn-ea"/>
              </a:rPr>
              <a:t>Buffer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sym typeface="+mn-ea"/>
              </a:rPr>
              <a:t>对象合并为一个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sym typeface="+mn-ea"/>
              </a:rPr>
              <a:t>Buffer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sym typeface="+mn-ea"/>
              </a:rPr>
              <a:t>对象</a:t>
            </a:r>
            <a:endParaRPr lang="en-US" altLang="zh-CN" sz="2400" dirty="0" smtClean="0">
              <a:solidFill>
                <a:srgbClr val="0070C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let buf8 = 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Buffer.alloc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(3);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let buf9 = 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Buffer.alloc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(5);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let buf10 = 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Buffer.concat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([buf8,buf9]);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Buffer.byteLength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(buf10));</a:t>
            </a:r>
            <a:endParaRPr lang="en-US" altLang="zh-CN" sz="2400" dirty="0" smtClean="0">
              <a:solidFill>
                <a:srgbClr val="00206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002060"/>
                </a:solidFill>
                <a:latin typeface="+mn-ea"/>
                <a:sym typeface="+mn-ea"/>
              </a:rPr>
              <a:t>有哪些常见编码</a:t>
            </a:r>
            <a:r>
              <a:rPr lang="zh-CN" altLang="en-US" sz="2000" u="sng" dirty="0" smtClean="0">
                <a:solidFill>
                  <a:srgbClr val="0070C0"/>
                </a:solidFill>
                <a:latin typeface="+mn-ea"/>
                <a:sym typeface="+mn-ea"/>
              </a:rPr>
              <a:t>阅读</a:t>
            </a:r>
            <a:r>
              <a:rPr lang="en-US" altLang="zh-CN" sz="2000" u="sng" dirty="0" smtClean="0">
                <a:solidFill>
                  <a:srgbClr val="0070C0"/>
                </a:solidFill>
                <a:latin typeface="+mn-ea"/>
                <a:sym typeface="+mn-ea"/>
              </a:rPr>
              <a:t>https://www.jianshu.com/p/43a30291bb9b</a:t>
            </a:r>
            <a:endParaRPr lang="en-US" altLang="zh-CN" sz="2000" u="sng" dirty="0" smtClean="0">
              <a:solidFill>
                <a:srgbClr val="0070C0"/>
              </a:solidFill>
              <a:latin typeface="+mn-ea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+mn-ea"/>
                <a:sym typeface="+mn-ea"/>
              </a:rPr>
              <a:t> 		</a:t>
            </a:r>
            <a:endParaRPr lang="zh-CN" altLang="en-US" sz="2400" dirty="0" smtClean="0">
              <a:solidFill>
                <a:srgbClr val="0070C0"/>
              </a:solidFill>
              <a:latin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0" y="3883660"/>
            <a:ext cx="3933190" cy="218694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271145" y="1838960"/>
            <a:ext cx="8747760" cy="175323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常见的字符编码格式：Unicode、ASCII、GBK、GB2312、UTF-8。</a:t>
            </a:r>
            <a:endParaRPr lang="zh-CN" altLang="en-US" sz="24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buffer</a:t>
            </a:r>
            <a:r>
              <a:rPr lang="zh-CN" altLang="en-US" sz="2400" b="1">
                <a:solidFill>
                  <a:srgbClr val="FF0000"/>
                </a:solidFill>
              </a:rPr>
              <a:t>支持的编码格式：</a:t>
            </a:r>
            <a:r>
              <a:rPr lang="en-US" altLang="zh-CN" sz="2400" b="1">
                <a:solidFill>
                  <a:srgbClr val="FF0000"/>
                </a:solidFill>
              </a:rPr>
              <a:t>ASCII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、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UTF-8、UTF-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16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h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ex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400" b="1">
                <a:solidFill>
                  <a:srgbClr val="FF0000"/>
                </a:solidFill>
              </a:rPr>
              <a:t>b</a:t>
            </a:r>
            <a:r>
              <a:rPr lang="zh-CN" altLang="en-US" sz="2400" b="1">
                <a:solidFill>
                  <a:srgbClr val="FF0000"/>
                </a:solidFill>
              </a:rPr>
              <a:t>ase64等。</a:t>
            </a:r>
            <a:endParaRPr lang="zh-CN" altLang="en-US" sz="24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支持中文的编码格式：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UTF-8、UTF-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16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、</a:t>
            </a:r>
            <a:r>
              <a:rPr sz="2400" b="1">
                <a:solidFill>
                  <a:srgbClr val="FF0000"/>
                </a:solidFill>
                <a:sym typeface="+mn-ea"/>
              </a:rPr>
              <a:t>GBK/GB2312/GB18030</a:t>
            </a:r>
            <a:endParaRPr sz="24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002060"/>
                </a:solidFill>
                <a:latin typeface="+mn-ea"/>
                <a:sym typeface="+mn-ea"/>
              </a:rPr>
              <a:t>Buffer支持的编码格式：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sym typeface="+mn-ea"/>
              </a:rPr>
              <a:t> </a:t>
            </a:r>
            <a:endParaRPr lang="en-US" altLang="zh-CN" sz="2400" dirty="0" smtClean="0">
              <a:solidFill>
                <a:srgbClr val="0070C0"/>
              </a:solidFill>
              <a:latin typeface="+mn-ea"/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899795" y="1964055"/>
          <a:ext cx="69342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530"/>
                <a:gridCol w="45986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编码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ascii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ASCLL字符串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utf8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UTF-8字符串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utf16le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UTF-16LE字符串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ucs2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UCS2字符串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base64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经过BASE64编码后的字符串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binary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二进制数据(不推荐使用)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hex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使用16进制数值表示的字符串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ASCII</a:t>
            </a:r>
            <a:r>
              <a:rPr lang="zh-CN" altLang="en-US" sz="2400" dirty="0" smtClean="0">
                <a:solidFill>
                  <a:srgbClr val="002060"/>
                </a:solidFill>
                <a:latin typeface="+mn-ea"/>
                <a:sym typeface="+mn-ea"/>
              </a:rPr>
              <a:t>编码</a:t>
            </a:r>
            <a:endParaRPr lang="zh-CN" altLang="en-US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rgbClr val="0070C0"/>
                </a:solidFill>
                <a:latin typeface="+mn-ea"/>
                <a:sym typeface="+mn-ea"/>
              </a:rPr>
              <a:t> </a:t>
            </a:r>
            <a:endParaRPr lang="zh-CN" altLang="en-US" sz="2400" dirty="0" smtClean="0">
              <a:solidFill>
                <a:srgbClr val="0070C0"/>
              </a:solidFill>
              <a:latin typeface="+mn-ea"/>
              <a:sym typeface="+mn-ea"/>
            </a:endParaRPr>
          </a:p>
        </p:txBody>
      </p:sp>
      <p:pic>
        <p:nvPicPr>
          <p:cNvPr id="5" name="图片 4" descr="ascii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505585"/>
            <a:ext cx="6953250" cy="4879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2350111"/>
            <a:ext cx="8586790" cy="100013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ym typeface="+mn-ea"/>
              </a:rPr>
              <a:t>八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fs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8 fs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rgbClr val="FF0000"/>
                </a:solidFill>
                <a:sym typeface="+mn-ea"/>
              </a:rPr>
              <a:t>文件系统模块。提供了文件的 读写/ 创建/ 删除/ 更名/ 遍历等操作。</a:t>
            </a:r>
            <a:endParaRPr sz="240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注意事项：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+mn-ea"/>
              </a:rPr>
              <a:t>6个class类 + N个方法;</a:t>
            </a:r>
            <a:endParaRPr lang="en-US" sz="2400" dirty="0" smtClean="0">
              <a:solidFill>
                <a:schemeClr val="tx1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400" dirty="0" smtClean="0">
                <a:solidFill>
                  <a:schemeClr val="tx1"/>
                </a:solidFill>
                <a:sym typeface="+mn-ea"/>
              </a:rPr>
              <a:t>fs模块中</a:t>
            </a:r>
            <a:r>
              <a:rPr lang="zh-CN" sz="2400" dirty="0" smtClean="0">
                <a:solidFill>
                  <a:schemeClr val="tx1"/>
                </a:solidFill>
                <a:sym typeface="+mn-ea"/>
              </a:rPr>
              <a:t>大部分</a:t>
            </a:r>
            <a:r>
              <a:rPr sz="2400" dirty="0" smtClean="0">
                <a:solidFill>
                  <a:schemeClr val="tx1"/>
                </a:solidFill>
                <a:sym typeface="+mn-ea"/>
              </a:rPr>
              <a:t>方法都有</a:t>
            </a:r>
            <a:r>
              <a:rPr sz="2400" dirty="0" smtClean="0">
                <a:sym typeface="+mn-ea"/>
              </a:rPr>
              <a:t>同步</a:t>
            </a:r>
            <a:r>
              <a:rPr lang="en-US" sz="2400" dirty="0" smtClean="0">
                <a:sym typeface="+mn-ea"/>
              </a:rPr>
              <a:t>(</a:t>
            </a:r>
            <a:r>
              <a:rPr lang="zh-CN" altLang="en-US" sz="2400" dirty="0" smtClean="0">
                <a:sym typeface="+mn-ea"/>
              </a:rPr>
              <a:t>带</a:t>
            </a:r>
            <a:r>
              <a:rPr sz="2400" dirty="0" smtClean="0">
                <a:sym typeface="+mn-ea"/>
              </a:rPr>
              <a:t>sync</a:t>
            </a:r>
            <a:r>
              <a:rPr lang="en-US" sz="2400" dirty="0" smtClean="0">
                <a:sym typeface="+mn-ea"/>
              </a:rPr>
              <a:t>)</a:t>
            </a:r>
            <a:r>
              <a:rPr lang="zh-CN" altLang="en-US" sz="2400" dirty="0" smtClean="0">
                <a:sym typeface="+mn-ea"/>
              </a:rPr>
              <a:t>，</a:t>
            </a:r>
            <a:r>
              <a:rPr sz="2400" dirty="0" smtClean="0">
                <a:sym typeface="+mn-ea"/>
              </a:rPr>
              <a:t>异步</a:t>
            </a:r>
            <a:r>
              <a:rPr lang="en-US" sz="2400" dirty="0" smtClean="0">
                <a:sym typeface="+mn-ea"/>
              </a:rPr>
              <a:t>(</a:t>
            </a:r>
            <a:r>
              <a:rPr lang="zh-CN" altLang="en-US" sz="2400" dirty="0" smtClean="0">
                <a:sym typeface="+mn-ea"/>
              </a:rPr>
              <a:t>无</a:t>
            </a:r>
            <a:r>
              <a:rPr sz="2400" dirty="0" smtClean="0">
                <a:sym typeface="+mn-ea"/>
              </a:rPr>
              <a:t>sync</a:t>
            </a:r>
            <a:r>
              <a:rPr lang="en-US" sz="2400" dirty="0" smtClean="0">
                <a:sym typeface="+mn-ea"/>
              </a:rPr>
              <a:t>)</a:t>
            </a:r>
            <a:r>
              <a:rPr lang="zh-CN" altLang="en-US" sz="2400" dirty="0" smtClean="0">
                <a:sym typeface="+mn-ea"/>
              </a:rPr>
              <a:t>；</a:t>
            </a:r>
            <a:endParaRPr sz="2400" dirty="0" smtClean="0">
              <a:solidFill>
                <a:schemeClr val="tx1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400" dirty="0" smtClean="0">
                <a:solidFill>
                  <a:schemeClr val="tx1"/>
                </a:solidFill>
                <a:sym typeface="+mn-ea"/>
              </a:rPr>
              <a:t>所有的异步方法中都有callback() 回调函数，此回调函数的第一个参数都是一个错误对象</a:t>
            </a:r>
            <a:r>
              <a:rPr lang="en-US" sz="2400" dirty="0" smtClean="0">
                <a:solidFill>
                  <a:schemeClr val="tx1"/>
                </a:solidFill>
                <a:sym typeface="+mn-ea"/>
              </a:rPr>
              <a:t>;</a:t>
            </a:r>
            <a:endParaRPr lang="en-US" sz="2400" dirty="0" smtClean="0">
              <a:solidFill>
                <a:schemeClr val="tx1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400" dirty="0" smtClean="0">
                <a:solidFill>
                  <a:schemeClr val="tx1"/>
                </a:solidFill>
                <a:sym typeface="+mn-ea"/>
              </a:rPr>
              <a:t>异步方法中如果有错误的话，会静默失败，不会自己抛出error，通常情况下都需要手动处理。</a:t>
            </a:r>
            <a:endParaRPr sz="24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模块分类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200" dirty="0" smtClean="0">
                <a:sym typeface="+mn-ea"/>
              </a:rPr>
              <a:t>NodeJs中使用 Module(模块) 来规划</a:t>
            </a:r>
            <a:r>
              <a:rPr lang="zh-CN" altLang="en-US" sz="2200" dirty="0" smtClean="0">
                <a:sym typeface="+mn-ea"/>
              </a:rPr>
              <a:t>不同的功能对象。</a:t>
            </a:r>
            <a:endParaRPr lang="zh-CN" altLang="en-US" sz="22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200" b="1" dirty="0" smtClean="0">
                <a:solidFill>
                  <a:srgbClr val="FF0000"/>
                </a:solidFill>
                <a:sym typeface="+mn-ea"/>
              </a:rPr>
              <a:t>1 核心模块</a:t>
            </a:r>
            <a:r>
              <a:rPr lang="en-US" altLang="zh-CN" sz="2200" b="1" dirty="0" smtClean="0">
                <a:solidFill>
                  <a:srgbClr val="FF0000"/>
                </a:solidFill>
                <a:sym typeface="+mn-ea"/>
              </a:rPr>
              <a:t>: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Node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J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s的内置模块，Node环境封装了大量系统级别的API，为了方便管理和使用，不同功能的API被划分到了不同的类别中，如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fs(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文件系统模块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http,path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等</a:t>
            </a:r>
            <a:endParaRPr lang="en-US" altLang="zh-CN" sz="31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2 第三方模块：</a:t>
            </a:r>
            <a:r>
              <a:rPr lang="zh-CN" altLang="en-US" sz="2000" dirty="0" smtClean="0">
                <a:sym typeface="+mn-ea"/>
              </a:rPr>
              <a:t>通过</a:t>
            </a:r>
            <a:r>
              <a:rPr lang="zh-CN" altLang="en-US" sz="2000" dirty="0" smtClean="0">
                <a:sym typeface="+mn-ea"/>
              </a:rPr>
              <a:t>np</a:t>
            </a:r>
            <a:r>
              <a:rPr lang="en-US" altLang="zh-CN" sz="2000" dirty="0" smtClean="0">
                <a:sym typeface="+mn-ea"/>
              </a:rPr>
              <a:t>m</a:t>
            </a:r>
            <a:r>
              <a:rPr lang="zh-CN" altLang="en-US" sz="2000" dirty="0" smtClean="0">
                <a:sym typeface="+mn-ea"/>
              </a:rPr>
              <a:t>安装，别人写好的</a:t>
            </a:r>
            <a:r>
              <a:rPr lang="en-US" altLang="zh-CN" sz="2000" dirty="0" smtClean="0">
                <a:sym typeface="+mn-ea"/>
              </a:rPr>
              <a:t>+</a:t>
            </a:r>
            <a:r>
              <a:rPr lang="zh-CN" altLang="en-US" sz="2000" dirty="0" smtClean="0">
                <a:sym typeface="+mn-ea"/>
              </a:rPr>
              <a:t>具有特定功能的</a:t>
            </a:r>
            <a:r>
              <a:rPr lang="en-US" altLang="zh-CN" sz="2000" dirty="0" smtClean="0">
                <a:sym typeface="+mn-ea"/>
              </a:rPr>
              <a:t>+</a:t>
            </a:r>
            <a:r>
              <a:rPr lang="zh-CN" altLang="en-US" sz="2000" dirty="0" smtClean="0">
                <a:sym typeface="+mn-ea"/>
              </a:rPr>
              <a:t>能直接使用的模块即第三方模块，由于第三方模块通常都是由多个文件 组成并且被放置在一个文件夹中，所以又名包。</a:t>
            </a:r>
            <a:endParaRPr lang="zh-CN" altLang="en-US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3 自定义模块：</a:t>
            </a:r>
            <a:r>
              <a:rPr lang="zh-CN" altLang="en-US" sz="2000" dirty="0" smtClean="0">
                <a:sym typeface="+mn-ea"/>
              </a:rPr>
              <a:t>一个</a:t>
            </a:r>
            <a:r>
              <a:rPr lang="en-US" altLang="zh-CN" sz="2000" dirty="0" smtClean="0">
                <a:sym typeface="+mn-ea"/>
              </a:rPr>
              <a:t>.js</a:t>
            </a:r>
            <a:r>
              <a:rPr lang="zh-CN" altLang="en-US" sz="2000" dirty="0" smtClean="0">
                <a:sym typeface="+mn-ea"/>
              </a:rPr>
              <a:t>文件就是一个自定义模块，文件模块，目录模块等。</a:t>
            </a:r>
            <a:endParaRPr lang="zh-CN" altLang="en-US" sz="20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000" dirty="0" smtClean="0">
                <a:sym typeface="+mn-ea"/>
              </a:rPr>
              <a:t>（本章节会涉及到大量回调函数</a:t>
            </a:r>
            <a:r>
              <a:rPr lang="zh-CN" altLang="en-US" sz="2000" dirty="0" smtClean="0">
                <a:sym typeface="+mn-ea"/>
              </a:rPr>
              <a:t>）</a:t>
            </a:r>
            <a:endParaRPr lang="zh-CN" altLang="en-US" sz="2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fs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dirty="0" smtClean="0">
                <a:solidFill>
                  <a:srgbClr val="FF0000"/>
                </a:solidFill>
                <a:sym typeface="+mn-ea"/>
              </a:rPr>
              <a:t>常用class：</a:t>
            </a:r>
            <a:endParaRPr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fs.</a:t>
            </a:r>
            <a:r>
              <a:rPr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Dir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	//目录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fs.Dirent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	//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目录项</a:t>
            </a:r>
            <a:endParaRPr sz="2400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fs.Stats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	</a:t>
            </a:r>
            <a:r>
              <a:rPr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//文件或目录的统计信息描述对象</a:t>
            </a:r>
            <a:endParaRPr sz="2400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fs.ReadStream  //读取文件流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(</a:t>
            </a:r>
            <a:r>
              <a:rPr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底层接口stream.Readable的实现对象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)</a:t>
            </a:r>
            <a:endParaRPr sz="2000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fs.WriteStream  //写入文件流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(</a:t>
            </a:r>
            <a:r>
              <a:rPr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底层接口stream.Writeable的实现对象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)</a:t>
            </a:r>
            <a:endParaRPr sz="2000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fs.FSWatcher  //可用于监视文件修改的文件监视器对象</a:t>
            </a:r>
            <a:endParaRPr sz="2400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fs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lnSpcReduction="10000"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dirty="0" smtClean="0">
                <a:solidFill>
                  <a:srgbClr val="FF0000"/>
                </a:solidFill>
                <a:sym typeface="+mn-ea"/>
              </a:rPr>
              <a:t>常用方法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1</a:t>
            </a:r>
            <a:r>
              <a:rPr dirty="0" smtClean="0">
                <a:solidFill>
                  <a:srgbClr val="FF0000"/>
                </a:solidFill>
                <a:sym typeface="+mn-ea"/>
              </a:rPr>
              <a:t>：</a:t>
            </a:r>
            <a:endParaRPr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1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、返回</a:t>
            </a:r>
            <a:r>
              <a:rPr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目录/文件信息 </a:t>
            </a:r>
            <a:endParaRPr sz="24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fs.statSync(</a:t>
            </a:r>
            <a:r>
              <a:rPr lang="en-US" sz="2400" dirty="0" smtClean="0">
                <a:sym typeface="+mn-ea"/>
              </a:rPr>
              <a:t>path</a:t>
            </a:r>
            <a:r>
              <a:rPr sz="2400" dirty="0" smtClean="0">
                <a:sym typeface="+mn-ea"/>
              </a:rPr>
              <a:t>)</a:t>
            </a:r>
            <a:r>
              <a:rPr sz="2000" dirty="0" smtClean="0">
                <a:sym typeface="+mn-ea"/>
              </a:rPr>
              <a:t>//返回文件</a:t>
            </a:r>
            <a:r>
              <a:rPr lang="zh-CN" sz="2000" dirty="0" smtClean="0">
                <a:sym typeface="+mn-ea"/>
              </a:rPr>
              <a:t>或</a:t>
            </a:r>
            <a:r>
              <a:rPr sz="2000" dirty="0" smtClean="0">
                <a:sym typeface="+mn-ea"/>
              </a:rPr>
              <a:t>目录的统计信息对象</a:t>
            </a:r>
            <a:r>
              <a:rPr lang="en-US" sz="2000" dirty="0" smtClean="0">
                <a:sym typeface="+mn-ea"/>
              </a:rPr>
              <a:t>(fs.stat)</a:t>
            </a:r>
            <a:endParaRPr sz="20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fs.stat(</a:t>
            </a:r>
            <a:r>
              <a:rPr lang="en-US" sz="2400" dirty="0" smtClean="0">
                <a:sym typeface="+mn-ea"/>
              </a:rPr>
              <a:t>path,callback</a:t>
            </a:r>
            <a:r>
              <a:rPr sz="2400" dirty="0" smtClean="0">
                <a:sym typeface="+mn-ea"/>
              </a:rPr>
              <a:t>) //异步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fs.Stats对象的方法：</a:t>
            </a:r>
            <a:r>
              <a:rPr 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（用了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stat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方法才能用下面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个方法</a:t>
            </a:r>
            <a:r>
              <a:rPr 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）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stats.isFile()	//是否为文件</a:t>
            </a:r>
            <a:endParaRPr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stats.isDirectory()	//是否为目录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0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fs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067560"/>
            <a:ext cx="8229600" cy="301117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327025" y="1454150"/>
            <a:ext cx="248031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fs.Stats对象常用属性</a:t>
            </a:r>
            <a:endParaRPr lang="zh-CN" altLang="en-US" sz="20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fs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sz="2800" dirty="0" smtClean="0">
                <a:solidFill>
                  <a:srgbClr val="FF0000"/>
                </a:solidFill>
                <a:sym typeface="+mn-ea"/>
              </a:rPr>
              <a:t>常用方法</a:t>
            </a:r>
            <a:r>
              <a:rPr lang="en-US" sz="2800" dirty="0" smtClean="0">
                <a:solidFill>
                  <a:srgbClr val="FF0000"/>
                </a:solidFill>
                <a:sym typeface="+mn-ea"/>
              </a:rPr>
              <a:t>2</a:t>
            </a:r>
            <a:r>
              <a:rPr sz="2800" dirty="0" smtClean="0">
                <a:solidFill>
                  <a:srgbClr val="FF0000"/>
                </a:solidFill>
                <a:sym typeface="+mn-ea"/>
              </a:rPr>
              <a:t>：</a:t>
            </a:r>
            <a:endParaRPr sz="2800"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、</a:t>
            </a:r>
            <a:r>
              <a:rPr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操作</a:t>
            </a:r>
            <a:r>
              <a:rPr 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目录</a:t>
            </a:r>
            <a:endParaRPr 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创建目录</a:t>
            </a:r>
            <a:r>
              <a:rPr 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：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sz="2400">
                <a:solidFill>
                  <a:schemeClr val="tx1"/>
                </a:solidFill>
                <a:sym typeface="+mn-ea"/>
              </a:rPr>
              <a:t>fs.mkdir(path, callback)</a:t>
            </a:r>
            <a:endParaRPr sz="2400">
              <a:solidFill>
                <a:schemeClr val="tx1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sz="2400">
                <a:solidFill>
                  <a:schemeClr val="tx1"/>
                </a:solidFill>
                <a:sym typeface="+mn-ea"/>
              </a:rPr>
              <a:t>		</a:t>
            </a:r>
            <a:r>
              <a:rPr sz="2400">
                <a:solidFill>
                  <a:schemeClr val="tx1"/>
                </a:solidFill>
                <a:sym typeface="+mn-ea"/>
              </a:rPr>
              <a:t>fs.mkdirSync(</a:t>
            </a:r>
            <a:r>
              <a:rPr sz="2400">
                <a:sym typeface="+mn-ea"/>
              </a:rPr>
              <a:t>path</a:t>
            </a:r>
            <a:r>
              <a:rPr sz="2400">
                <a:solidFill>
                  <a:schemeClr val="tx1"/>
                </a:solidFill>
                <a:sym typeface="+mn-ea"/>
              </a:rPr>
              <a:t>)</a:t>
            </a: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endParaRPr sz="240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删除</a:t>
            </a:r>
            <a:r>
              <a:rPr 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目录：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sz="2400">
                <a:solidFill>
                  <a:schemeClr val="tx1"/>
                </a:solidFill>
                <a:sym typeface="+mn-ea"/>
              </a:rPr>
              <a:t>fs.rmdir((path, callback)</a:t>
            </a:r>
            <a:endParaRPr sz="240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>
                <a:solidFill>
                  <a:schemeClr val="tx1"/>
                </a:solidFill>
                <a:sym typeface="+mn-ea"/>
              </a:rPr>
              <a:t>		</a:t>
            </a:r>
            <a:r>
              <a:rPr sz="2400">
                <a:solidFill>
                  <a:schemeClr val="tx1"/>
                </a:solidFill>
                <a:sym typeface="+mn-ea"/>
              </a:rPr>
              <a:t>fs.rmdirSync(</a:t>
            </a:r>
            <a:r>
              <a:rPr sz="2400">
                <a:sym typeface="+mn-ea"/>
              </a:rPr>
              <a:t>path</a:t>
            </a:r>
            <a:r>
              <a:rPr sz="2400">
                <a:solidFill>
                  <a:schemeClr val="tx1"/>
                </a:solidFill>
                <a:sym typeface="+mn-ea"/>
              </a:rPr>
              <a:t>)</a:t>
            </a:r>
            <a:endParaRPr sz="2400">
              <a:solidFill>
                <a:schemeClr val="tx1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读取目录下的内容</a:t>
            </a:r>
            <a:r>
              <a:rPr 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： </a:t>
            </a:r>
            <a:r>
              <a:rPr sz="2400">
                <a:sym typeface="+mn-ea"/>
              </a:rPr>
              <a:t>fs.readdir(path, callback</a:t>
            </a:r>
            <a:r>
              <a:rPr sz="2400">
                <a:sym typeface="+mn-ea"/>
              </a:rPr>
              <a:t>)</a:t>
            </a: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endParaRPr sz="240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>
                <a:sym typeface="+mn-ea"/>
              </a:rPr>
              <a:t>			</a:t>
            </a:r>
            <a:r>
              <a:rPr sz="2400">
                <a:sym typeface="+mn-ea"/>
              </a:rPr>
              <a:t> fs.readdirSync(</a:t>
            </a:r>
            <a:r>
              <a:rPr sz="2400">
                <a:sym typeface="+mn-ea"/>
              </a:rPr>
              <a:t>path</a:t>
            </a:r>
            <a:r>
              <a:rPr sz="2400">
                <a:sym typeface="+mn-ea"/>
              </a:rPr>
              <a:t>)</a:t>
            </a:r>
            <a:endParaRPr sz="240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fs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60000"/>
          </a:bodyPr>
          <a:lstStyle/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zh-CN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、</a:t>
            </a:r>
            <a:r>
              <a:rPr sz="3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操作</a:t>
            </a:r>
            <a:r>
              <a:rPr lang="zh-CN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目录</a:t>
            </a:r>
            <a:r>
              <a:rPr lang="en-US" altLang="zh-CN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——</a:t>
            </a:r>
            <a:r>
              <a:rPr lang="zh-CN" altLang="en-US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案例</a:t>
            </a:r>
            <a:r>
              <a:rPr lang="en-US" altLang="zh-CN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1</a:t>
            </a:r>
            <a:endParaRPr lang="zh-CN" sz="30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700">
                <a:sym typeface="+mn-ea"/>
              </a:rPr>
              <a:t>const fs=require("fs");</a:t>
            </a:r>
            <a:endParaRPr sz="27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700">
                <a:sym typeface="+mn-ea"/>
              </a:rPr>
              <a:t>// 创建目录前先判断该目录是否已存在</a:t>
            </a:r>
            <a:endParaRPr sz="27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700">
                <a:sym typeface="+mn-ea"/>
              </a:rPr>
              <a:t>let path1="./log/catalog";</a:t>
            </a:r>
            <a:endParaRPr sz="27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700">
                <a:sym typeface="+mn-ea"/>
              </a:rPr>
              <a:t>fs.stat(path1,(err,stats)=&gt;{</a:t>
            </a:r>
            <a:endParaRPr sz="27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700">
                <a:sym typeface="+mn-ea"/>
              </a:rPr>
              <a:t>    if(err){  console.log('目录不存在');</a:t>
            </a:r>
            <a:endParaRPr sz="27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700">
                <a:sym typeface="+mn-ea"/>
              </a:rPr>
              <a:t>      </a:t>
            </a:r>
            <a:r>
              <a:rPr sz="2700">
                <a:solidFill>
                  <a:srgbClr val="FF0000"/>
                </a:solidFill>
                <a:sym typeface="+mn-ea"/>
              </a:rPr>
              <a:t>  </a:t>
            </a:r>
            <a:r>
              <a:rPr sz="2700" b="1">
                <a:solidFill>
                  <a:srgbClr val="FF0000"/>
                </a:solidFill>
                <a:sym typeface="+mn-ea"/>
              </a:rPr>
              <a:t>//1 若该目录不存在，创建</a:t>
            </a:r>
            <a:r>
              <a:rPr lang="zh-CN" sz="2700" b="1">
                <a:solidFill>
                  <a:srgbClr val="FF0000"/>
                </a:solidFill>
                <a:sym typeface="+mn-ea"/>
              </a:rPr>
              <a:t>该目录</a:t>
            </a:r>
            <a:endParaRPr sz="270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700">
                <a:sym typeface="+mn-ea"/>
              </a:rPr>
              <a:t>       </a:t>
            </a:r>
            <a:r>
              <a:rPr sz="2700">
                <a:solidFill>
                  <a:srgbClr val="FF0000"/>
                </a:solidFill>
                <a:sym typeface="+mn-ea"/>
              </a:rPr>
              <a:t> fs.mkdir(path1,(err,data)=&gt;{})</a:t>
            </a:r>
            <a:r>
              <a:rPr lang="en-US" sz="2700">
                <a:sym typeface="+mn-ea"/>
              </a:rPr>
              <a:t>	</a:t>
            </a:r>
            <a:r>
              <a:rPr sz="2700">
                <a:sym typeface="+mn-ea"/>
              </a:rPr>
              <a:t>}</a:t>
            </a:r>
            <a:endParaRPr sz="27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700">
                <a:sym typeface="+mn-ea"/>
              </a:rPr>
              <a:t>    else{  console.log('目录存在');</a:t>
            </a:r>
            <a:endParaRPr sz="27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700">
                <a:sym typeface="+mn-ea"/>
              </a:rPr>
              <a:t>    </a:t>
            </a:r>
            <a:r>
              <a:rPr sz="2700" b="1">
                <a:sym typeface="+mn-ea"/>
              </a:rPr>
              <a:t>   </a:t>
            </a:r>
            <a:r>
              <a:rPr sz="2700" b="1">
                <a:solidFill>
                  <a:srgbClr val="FF0000"/>
                </a:solidFill>
                <a:sym typeface="+mn-ea"/>
              </a:rPr>
              <a:t> //2 若已存在，删除该目录</a:t>
            </a:r>
            <a:endParaRPr sz="270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700">
                <a:sym typeface="+mn-ea"/>
              </a:rPr>
              <a:t>       </a:t>
            </a:r>
            <a:r>
              <a:rPr sz="2700">
                <a:solidFill>
                  <a:srgbClr val="FF0000"/>
                </a:solidFill>
                <a:sym typeface="+mn-ea"/>
              </a:rPr>
              <a:t> fs.rmdir(path1,(err,data)=&gt;{})</a:t>
            </a:r>
            <a:r>
              <a:rPr lang="en-US" sz="2700">
                <a:solidFill>
                  <a:srgbClr val="FF0000"/>
                </a:solidFill>
                <a:sym typeface="+mn-ea"/>
              </a:rPr>
              <a:t>	</a:t>
            </a:r>
            <a:r>
              <a:rPr sz="2700">
                <a:sym typeface="+mn-ea"/>
              </a:rPr>
              <a:t>}</a:t>
            </a:r>
            <a:endParaRPr sz="27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700">
                <a:sym typeface="+mn-ea"/>
              </a:rPr>
              <a:t>    })</a:t>
            </a:r>
            <a:endParaRPr sz="27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fs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40000"/>
          </a:bodyPr>
          <a:lstStyle/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、</a:t>
            </a:r>
            <a:r>
              <a:rPr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操作</a:t>
            </a:r>
            <a:r>
              <a:rPr 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目录</a:t>
            </a:r>
            <a:r>
              <a:rPr lang="en-US" alt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——</a:t>
            </a:r>
            <a:r>
              <a:rPr lang="zh-CN" altLang="en-US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案例</a:t>
            </a:r>
            <a:r>
              <a:rPr lang="en-US" alt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endParaRPr lang="zh-CN" sz="35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const fs=require("fs");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 b="1">
                <a:solidFill>
                  <a:srgbClr val="FF0000"/>
                </a:solidFill>
                <a:sym typeface="+mn-ea"/>
              </a:rPr>
              <a:t>// 3 读取目录下的内容：</a:t>
            </a:r>
            <a:endParaRPr sz="3500" b="1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let path2="./log";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olidFill>
                  <a:schemeClr val="tx1"/>
                </a:solidFill>
                <a:sym typeface="+mn-ea"/>
              </a:rPr>
              <a:t>fs.stat(path2,(err,stats)=&gt;{</a:t>
            </a:r>
            <a:endParaRPr sz="3500">
              <a:solidFill>
                <a:schemeClr val="tx1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if(err){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    console.log('目录不存在');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}else{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    console.log("目录存在");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   </a:t>
            </a:r>
            <a:r>
              <a:rPr sz="3500" b="1">
                <a:solidFill>
                  <a:srgbClr val="FF0000"/>
                </a:solidFill>
                <a:sym typeface="+mn-ea"/>
              </a:rPr>
              <a:t> fs.readdir(path2,(err,list)=&gt;{</a:t>
            </a:r>
            <a:endParaRPr sz="3500" b="1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        console.log(list);//查看log目录下的所有内容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    })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}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})</a:t>
            </a:r>
            <a:endParaRPr sz="35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fs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90000" lnSpcReduction="10000"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sz="2800" dirty="0" smtClean="0">
                <a:solidFill>
                  <a:srgbClr val="FF0000"/>
                </a:solidFill>
                <a:sym typeface="+mn-ea"/>
              </a:rPr>
              <a:t>常用方法</a:t>
            </a:r>
            <a:r>
              <a:rPr lang="en-US" sz="2800" dirty="0" smtClean="0">
                <a:solidFill>
                  <a:srgbClr val="FF0000"/>
                </a:solidFill>
                <a:sym typeface="+mn-ea"/>
              </a:rPr>
              <a:t>3</a:t>
            </a:r>
            <a:r>
              <a:rPr sz="2800" dirty="0" smtClean="0">
                <a:solidFill>
                  <a:srgbClr val="FF0000"/>
                </a:solidFill>
                <a:sym typeface="+mn-ea"/>
              </a:rPr>
              <a:t>：</a:t>
            </a:r>
            <a:endParaRPr sz="2800"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r>
              <a:rPr 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、</a:t>
            </a:r>
            <a:r>
              <a:rPr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操作文件  </a:t>
            </a:r>
            <a:r>
              <a:rPr 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补充</a:t>
            </a:r>
            <a:r>
              <a:rPr 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：</a:t>
            </a:r>
            <a:r>
              <a:rPr 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创建，打开。</a:t>
            </a:r>
            <a:endParaRPr sz="24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fs.readFile(</a:t>
            </a:r>
            <a:r>
              <a:rPr 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file, callback</a:t>
            </a: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)	//读取文件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fs.writeFile(</a:t>
            </a:r>
            <a:r>
              <a:rPr 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file, data, callback</a:t>
            </a: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)	//向文件中写入内容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lang="zh-CN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若文件不存在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lang="zh-CN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会自动创建该文件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;</a:t>
            </a: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lang="zh-CN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若文件存在，会替换原本的内容。</a:t>
            </a:r>
            <a:endParaRPr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fs.appendFile(</a:t>
            </a:r>
            <a:r>
              <a:rPr 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file,  data,  callback</a:t>
            </a: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) //向文件末尾追加内容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457200" lvl="2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55">
                <a:ea typeface="宋体" panose="02010600030101010101" pitchFamily="2" charset="-122"/>
                <a:sym typeface="+mn-ea"/>
              </a:rPr>
              <a:t>	</a:t>
            </a:r>
            <a:r>
              <a:rPr lang="zh-CN" sz="2055">
                <a:ea typeface="宋体" panose="02010600030101010101" pitchFamily="2" charset="-122"/>
                <a:sym typeface="+mn-ea"/>
              </a:rPr>
              <a:t>若文件不存在</a:t>
            </a:r>
            <a:r>
              <a:rPr lang="zh-CN" altLang="en-US" sz="2055">
                <a:ea typeface="宋体" panose="02010600030101010101" pitchFamily="2" charset="-122"/>
                <a:sym typeface="+mn-ea"/>
              </a:rPr>
              <a:t>，</a:t>
            </a:r>
            <a:r>
              <a:rPr lang="zh-CN" sz="2055">
                <a:ea typeface="宋体" panose="02010600030101010101" pitchFamily="2" charset="-122"/>
                <a:sym typeface="+mn-ea"/>
              </a:rPr>
              <a:t>会自动创建该文件</a:t>
            </a:r>
            <a:r>
              <a:rPr lang="en-US" altLang="zh-CN" sz="2055">
                <a:ea typeface="宋体" panose="02010600030101010101" pitchFamily="2" charset="-122"/>
                <a:sym typeface="+mn-ea"/>
              </a:rPr>
              <a:t>;</a:t>
            </a:r>
            <a:endParaRPr lang="en-US" altLang="zh-CN" sz="2055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457200" lvl="2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055">
                <a:ea typeface="宋体" panose="02010600030101010101" pitchFamily="2" charset="-122"/>
                <a:sym typeface="+mn-ea"/>
              </a:rPr>
              <a:t>		若文件存在，会在文件末尾追加内容。</a:t>
            </a:r>
            <a:endParaRPr lang="en-US" altLang="zh-CN" sz="2055">
              <a:ea typeface="宋体" panose="02010600030101010101" pitchFamily="2" charset="-122"/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fs.unlink(path, callback) //删除文件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fs.rename(oldPath, newPath, callback) //文件重命名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fs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30000"/>
          </a:bodyPr>
          <a:lstStyle/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r>
              <a:rPr lang="zh-CN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、</a:t>
            </a:r>
            <a:r>
              <a:rPr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操作</a:t>
            </a:r>
            <a:r>
              <a:rPr lang="zh-CN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文件</a:t>
            </a:r>
            <a:r>
              <a:rPr lang="en-US" altLang="zh-CN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——</a:t>
            </a:r>
            <a:r>
              <a:rPr lang="zh-CN" alt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案例</a:t>
            </a:r>
            <a:r>
              <a:rPr lang="en-US" altLang="zh-CN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1</a:t>
            </a:r>
            <a:endParaRPr lang="zh-CN" sz="47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5300">
                <a:sym typeface="+mn-ea"/>
              </a:rPr>
              <a:t>const fs=require("fs");</a:t>
            </a:r>
            <a:endParaRPr sz="53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5300">
                <a:sym typeface="+mn-ea"/>
              </a:rPr>
              <a:t>// 1 读取文件 readFile( )</a:t>
            </a:r>
            <a:endParaRPr sz="53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5300">
                <a:sym typeface="+mn-ea"/>
              </a:rPr>
              <a:t>let file1="./log/out.log";</a:t>
            </a:r>
            <a:endParaRPr sz="53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5300" b="1">
                <a:solidFill>
                  <a:srgbClr val="FF0000"/>
                </a:solidFill>
                <a:sym typeface="+mn-ea"/>
              </a:rPr>
              <a:t>fs.readFile(file1,(err,data)=&gt;{</a:t>
            </a:r>
            <a:endParaRPr sz="5300" b="1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5300">
                <a:sym typeface="+mn-ea"/>
              </a:rPr>
              <a:t>    if(err){</a:t>
            </a:r>
            <a:endParaRPr sz="53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5300">
                <a:sym typeface="+mn-ea"/>
              </a:rPr>
              <a:t>        console.log('文件读取失败')</a:t>
            </a:r>
            <a:endParaRPr sz="53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5300">
                <a:sym typeface="+mn-ea"/>
              </a:rPr>
              <a:t>    }else{</a:t>
            </a:r>
            <a:endParaRPr sz="53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5300">
                <a:sym typeface="+mn-ea"/>
              </a:rPr>
              <a:t>        console.log('文件读取成功');</a:t>
            </a:r>
            <a:endParaRPr sz="53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5300">
                <a:sym typeface="+mn-ea"/>
              </a:rPr>
              <a:t>        console.log(data.toString());// buffer格式</a:t>
            </a:r>
            <a:endParaRPr sz="53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5300">
                <a:sym typeface="+mn-ea"/>
              </a:rPr>
              <a:t>    }</a:t>
            </a:r>
            <a:endParaRPr sz="53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5300">
                <a:sym typeface="+mn-ea"/>
              </a:rPr>
              <a:t>})</a:t>
            </a:r>
            <a:endParaRPr sz="53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fs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40000"/>
          </a:bodyPr>
          <a:lstStyle/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r>
              <a:rPr 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、</a:t>
            </a:r>
            <a:r>
              <a:rPr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操作</a:t>
            </a:r>
            <a:r>
              <a:rPr 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文件</a:t>
            </a:r>
            <a:r>
              <a:rPr lang="en-US" alt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——</a:t>
            </a:r>
            <a:r>
              <a:rPr lang="zh-CN" altLang="en-US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案例</a:t>
            </a:r>
            <a:r>
              <a:rPr lang="en-US" alt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endParaRPr lang="zh-CN" sz="35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500">
                <a:sym typeface="+mn-ea"/>
              </a:rPr>
              <a:t>//2 写入文件 writeFile()</a:t>
            </a:r>
            <a:endParaRPr sz="4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500">
                <a:sym typeface="+mn-ea"/>
              </a:rPr>
              <a:t>let file2="./log/out1.log";</a:t>
            </a:r>
            <a:endParaRPr sz="4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500">
                <a:sym typeface="+mn-ea"/>
              </a:rPr>
              <a:t> let data1=[1,2,3,4];</a:t>
            </a:r>
            <a:endParaRPr sz="4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500">
                <a:sym typeface="+mn-ea"/>
              </a:rPr>
              <a:t>const data2 = new Uint8Array(Buffer.from('Hello Node.js'));</a:t>
            </a:r>
            <a:endParaRPr sz="4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500" b="1">
                <a:solidFill>
                  <a:srgbClr val="FF0000"/>
                </a:solidFill>
                <a:sym typeface="+mn-ea"/>
              </a:rPr>
              <a:t>fs.writeFile(file2,data2,(err)=&gt;{</a:t>
            </a:r>
            <a:endParaRPr sz="4500" b="1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500">
                <a:sym typeface="+mn-ea"/>
              </a:rPr>
              <a:t>    if(err){</a:t>
            </a:r>
            <a:endParaRPr sz="4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500">
                <a:sym typeface="+mn-ea"/>
              </a:rPr>
              <a:t>        console.log('文件写入错误：',err);</a:t>
            </a:r>
            <a:endParaRPr sz="4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500">
                <a:sym typeface="+mn-ea"/>
              </a:rPr>
              <a:t>    }</a:t>
            </a:r>
            <a:endParaRPr sz="4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500">
                <a:sym typeface="+mn-ea"/>
              </a:rPr>
              <a:t>});</a:t>
            </a:r>
            <a:endParaRPr sz="45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fs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60000"/>
          </a:bodyPr>
          <a:lstStyle/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r>
              <a:rPr 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、</a:t>
            </a:r>
            <a:r>
              <a:rPr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操作</a:t>
            </a:r>
            <a:r>
              <a:rPr 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文件</a:t>
            </a:r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——</a:t>
            </a:r>
            <a:r>
              <a:rPr lang="zh-CN" alt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案例</a:t>
            </a:r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endParaRPr lang="zh-CN" sz="33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//3 向文件末尾追加内容fs.appendFile()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let file3="./test.txt";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let data3="追龙";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 b="1">
                <a:solidFill>
                  <a:srgbClr val="FF0000"/>
                </a:solidFill>
                <a:sym typeface="+mn-ea"/>
              </a:rPr>
              <a:t>fs.appendFile(file3,data3,(err)=&gt;{</a:t>
            </a:r>
            <a:endParaRPr sz="3500" b="1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if(err){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    console.log('追加失败')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}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})</a:t>
            </a:r>
            <a:endParaRPr sz="35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2350111"/>
            <a:ext cx="8586790" cy="100013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ym typeface="+mn-ea"/>
              </a:rPr>
              <a:t>一、console模块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fs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r>
              <a:rPr lang="zh-CN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、</a:t>
            </a:r>
            <a:r>
              <a:rPr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操作</a:t>
            </a:r>
            <a:r>
              <a:rPr lang="zh-CN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文件</a:t>
            </a:r>
            <a:r>
              <a:rPr lang="en-US" altLang="zh-CN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——</a:t>
            </a: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案例</a:t>
            </a:r>
            <a:r>
              <a:rPr lang="en-US" altLang="zh-CN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4</a:t>
            </a:r>
            <a:endParaRPr lang="zh-CN" sz="25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endParaRPr sz="2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500">
                <a:sym typeface="+mn-ea"/>
              </a:rPr>
              <a:t>//4 删除文件 fs.unlink()</a:t>
            </a:r>
            <a:endParaRPr sz="2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500">
                <a:sym typeface="+mn-ea"/>
              </a:rPr>
              <a:t>let file4="./unlink.txt";</a:t>
            </a:r>
            <a:endParaRPr sz="2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500" b="1">
                <a:solidFill>
                  <a:srgbClr val="FF0000"/>
                </a:solidFill>
                <a:sym typeface="+mn-ea"/>
              </a:rPr>
              <a:t>fs.unlink(file4,(err)=&gt;{</a:t>
            </a:r>
            <a:endParaRPr sz="2500" b="1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500">
                <a:sym typeface="+mn-ea"/>
              </a:rPr>
              <a:t>    if(err){console.log('文件删除失败:',err)}</a:t>
            </a:r>
            <a:endParaRPr sz="2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500">
                <a:sym typeface="+mn-ea"/>
              </a:rPr>
              <a:t>    else{console.log('文件删除成功') }</a:t>
            </a:r>
            <a:endParaRPr sz="2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500">
                <a:sym typeface="+mn-ea"/>
              </a:rPr>
              <a:t>})</a:t>
            </a:r>
            <a:endParaRPr sz="25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fs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60000"/>
          </a:bodyPr>
          <a:lstStyle/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r>
              <a:rPr 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、</a:t>
            </a:r>
            <a:r>
              <a:rPr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操作</a:t>
            </a:r>
            <a:r>
              <a:rPr 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文件</a:t>
            </a:r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——</a:t>
            </a:r>
            <a:r>
              <a:rPr lang="zh-CN" alt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案例</a:t>
            </a:r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5</a:t>
            </a:r>
            <a:endParaRPr lang="zh-CN" sz="40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endParaRPr sz="40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000">
                <a:sym typeface="+mn-ea"/>
              </a:rPr>
              <a:t>//5 文件重命名 fs.rename()</a:t>
            </a:r>
            <a:endParaRPr sz="40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000">
                <a:sym typeface="+mn-ea"/>
              </a:rPr>
              <a:t>let fileOld="./test-rename.txt";</a:t>
            </a:r>
            <a:endParaRPr sz="40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000">
                <a:sym typeface="+mn-ea"/>
              </a:rPr>
              <a:t>let fileNew="./test-new.txt";</a:t>
            </a:r>
            <a:endParaRPr sz="40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000" b="1">
                <a:solidFill>
                  <a:srgbClr val="FF0000"/>
                </a:solidFill>
                <a:sym typeface="+mn-ea"/>
              </a:rPr>
              <a:t>fs.rename(fileOld,fileNew,(err)=&gt;{</a:t>
            </a:r>
            <a:endParaRPr sz="4000" b="1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000">
                <a:sym typeface="+mn-ea"/>
              </a:rPr>
              <a:t>    if (err){ console.log('文件重命名失败!');}</a:t>
            </a:r>
            <a:endParaRPr sz="40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000">
                <a:sym typeface="+mn-ea"/>
              </a:rPr>
              <a:t>   else console.log('Rename complete!');</a:t>
            </a:r>
            <a:endParaRPr sz="40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000">
                <a:sym typeface="+mn-ea"/>
              </a:rPr>
              <a:t>})</a:t>
            </a:r>
            <a:endParaRPr sz="4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endParaRPr lang="zh-CN" altLang="en-US" sz="2800" dirty="0" smtClean="0"/>
          </a:p>
          <a:p>
            <a:r>
              <a:rPr lang="en-US" altLang="zh-CN" sz="2800" dirty="0" smtClean="0">
                <a:sym typeface="+mn-ea"/>
              </a:rPr>
              <a:t>2</a:t>
            </a:r>
            <a:r>
              <a:rPr lang="zh-CN" altLang="en-US" sz="2800" dirty="0" smtClean="0">
                <a:sym typeface="+mn-ea"/>
              </a:rPr>
              <a:t>、</a:t>
            </a:r>
            <a:endParaRPr lang="en-US" altLang="zh-CN" sz="2800" dirty="0" smtClean="0"/>
          </a:p>
          <a:p>
            <a:r>
              <a:rPr lang="en-US" altLang="zh-CN" sz="2800" dirty="0" smtClean="0">
                <a:sym typeface="+mn-ea"/>
              </a:rPr>
              <a:t>3</a:t>
            </a:r>
            <a:r>
              <a:rPr lang="zh-CN" altLang="en-US" sz="2800" smtClean="0">
                <a:sym typeface="+mn-ea"/>
              </a:rPr>
              <a:t>、</a:t>
            </a:r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、自行创造题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1 console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lnSpcReduction="1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 smtClean="0">
                <a:sym typeface="+mn-ea"/>
              </a:rPr>
              <a:t>console用于向stdout(标准输出)和stderr(标准错误)输出信息;</a:t>
            </a:r>
            <a:endParaRPr lang="en-US" altLang="zh-CN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 dirty="0" smtClean="0">
                <a:sym typeface="+mn-ea"/>
              </a:rPr>
              <a:t>console是global的成员，因此console是不需要</a:t>
            </a:r>
            <a:r>
              <a:rPr lang="zh-CN" sz="2200" dirty="0" smtClean="0">
                <a:sym typeface="+mn-ea"/>
              </a:rPr>
              <a:t>引</a:t>
            </a:r>
            <a:r>
              <a:rPr lang="zh-CN" sz="2200" dirty="0" smtClean="0">
                <a:sym typeface="+mn-ea"/>
              </a:rPr>
              <a:t>入</a:t>
            </a:r>
            <a:r>
              <a:rPr sz="2200" dirty="0" smtClean="0">
                <a:sym typeface="+mn-ea"/>
              </a:rPr>
              <a:t>。</a:t>
            </a:r>
            <a:endParaRPr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200" dirty="0" smtClean="0">
                <a:sym typeface="+mn-ea"/>
              </a:rPr>
              <a:t>c</a:t>
            </a:r>
            <a:r>
              <a:rPr sz="2200" dirty="0" smtClean="0">
                <a:sym typeface="+mn-ea"/>
              </a:rPr>
              <a:t>onsole  </a:t>
            </a:r>
            <a:r>
              <a:rPr lang="en-US" sz="2200" dirty="0" smtClean="0">
                <a:sym typeface="+mn-ea"/>
              </a:rPr>
              <a:t>C</a:t>
            </a:r>
            <a:r>
              <a:rPr sz="2200" dirty="0" smtClean="0">
                <a:sym typeface="+mn-ea"/>
              </a:rPr>
              <a:t>lass </a:t>
            </a:r>
            <a:r>
              <a:rPr lang="en-US" sz="2200" dirty="0" smtClean="0">
                <a:sym typeface="+mn-ea"/>
              </a:rPr>
              <a:t>:</a:t>
            </a:r>
            <a:r>
              <a:rPr sz="2200" dirty="0" smtClean="0">
                <a:sym typeface="+mn-ea"/>
              </a:rPr>
              <a:t>console模块中的</a:t>
            </a:r>
            <a:r>
              <a:rPr lang="en-US" sz="2200" dirty="0" smtClean="0">
                <a:sym typeface="+mn-ea"/>
              </a:rPr>
              <a:t>C</a:t>
            </a:r>
            <a:r>
              <a:rPr sz="2200" dirty="0" smtClean="0">
                <a:sym typeface="+mn-ea"/>
              </a:rPr>
              <a:t>onsole构造函数，用于向任意指定的输出流（即文件）中输入信息。</a:t>
            </a:r>
            <a:endParaRPr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 dirty="0" smtClean="0">
                <a:sym typeface="+mn-ea"/>
              </a:rPr>
              <a:t>var c=require("console"); //引入console模块</a:t>
            </a:r>
            <a:endParaRPr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 dirty="0" smtClean="0">
                <a:sym typeface="+mn-ea"/>
              </a:rPr>
              <a:t>var loger=new c.Console(out,err);//实例化Console构造函数</a:t>
            </a:r>
            <a:endParaRPr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 dirty="0" smtClean="0">
                <a:sym typeface="+mn-ea"/>
              </a:rPr>
              <a:t>loger.log("log..."); //会在out.log写入内容</a:t>
            </a:r>
            <a:endParaRPr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 dirty="0" smtClean="0">
                <a:sym typeface="+mn-ea"/>
              </a:rPr>
              <a:t>loger.error("err...");//会在err.log写入内容</a:t>
            </a:r>
            <a:endParaRPr sz="22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2350111"/>
            <a:ext cx="8586790" cy="100013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ym typeface="+mn-ea"/>
              </a:rPr>
              <a:t>二</a:t>
            </a:r>
            <a:r>
              <a:rPr lang="zh-CN" altLang="en-US" dirty="0" smtClean="0">
                <a:sym typeface="+mn-ea"/>
              </a:rPr>
              <a:t>、querystring模块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2 </a:t>
            </a:r>
            <a:r>
              <a:rPr lang="zh-CN" altLang="en-US" dirty="0" smtClean="0">
                <a:sym typeface="+mn-ea"/>
              </a:rPr>
              <a:t>querystring</a:t>
            </a:r>
            <a:r>
              <a:rPr lang="en-US" altLang="zh-CN" dirty="0" smtClean="0">
                <a:sym typeface="+mn-ea"/>
              </a:rPr>
              <a:t>s</a:t>
            </a:r>
            <a:r>
              <a:rPr lang="zh-CN" altLang="en-US" dirty="0" smtClean="0">
                <a:sym typeface="+mn-ea"/>
              </a:rPr>
              <a:t>模块（查询字符串）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lnSpcReduction="2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200" dirty="0" smtClean="0">
                <a:sym typeface="+mn-ea"/>
              </a:rPr>
              <a:t>querystring模块</a:t>
            </a:r>
            <a:r>
              <a:rPr lang="en-US" altLang="zh-CN" sz="2200" dirty="0" smtClean="0">
                <a:sym typeface="+mn-ea"/>
              </a:rPr>
              <a:t>提供了处理URL中的“查询字符串”部分的相关操作。</a:t>
            </a:r>
            <a:endParaRPr lang="en-US" altLang="zh-CN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.</a:t>
            </a:r>
            <a:r>
              <a:rPr dirty="0" smtClean="0">
                <a:solidFill>
                  <a:srgbClr val="FF0000"/>
                </a:solidFill>
                <a:sym typeface="+mn-ea"/>
              </a:rPr>
              <a:t>parse(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str</a:t>
            </a:r>
            <a:r>
              <a:rPr dirty="0" smtClean="0">
                <a:solidFill>
                  <a:srgbClr val="FF0000"/>
                </a:solidFill>
                <a:sym typeface="+mn-ea"/>
              </a:rPr>
              <a:t>)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000" dirty="0" smtClean="0">
                <a:sym typeface="+mn-ea"/>
              </a:rPr>
              <a:t> </a:t>
            </a:r>
            <a:r>
              <a:rPr sz="2000" dirty="0" smtClean="0">
                <a:sym typeface="+mn-ea"/>
              </a:rPr>
              <a:t>//</a:t>
            </a:r>
            <a:r>
              <a:rPr lang="zh-CN" sz="2000" dirty="0" smtClean="0">
                <a:sym typeface="+mn-ea"/>
              </a:rPr>
              <a:t>将</a:t>
            </a:r>
            <a:r>
              <a:rPr sz="2000" dirty="0" smtClean="0">
                <a:sym typeface="+mn-ea"/>
              </a:rPr>
              <a:t>字符串解析</a:t>
            </a:r>
            <a:r>
              <a:rPr lang="zh-CN" sz="2000" dirty="0" smtClean="0">
                <a:sym typeface="+mn-ea"/>
              </a:rPr>
              <a:t>为</a:t>
            </a:r>
            <a:r>
              <a:rPr sz="2000" dirty="0" smtClean="0">
                <a:sym typeface="+mn-ea"/>
              </a:rPr>
              <a:t>数据对象，参数为一个查询字符串。</a:t>
            </a:r>
            <a:endParaRPr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.</a:t>
            </a:r>
            <a:r>
              <a:rPr dirty="0" smtClean="0">
                <a:solidFill>
                  <a:srgbClr val="FF0000"/>
                </a:solidFill>
                <a:sym typeface="+mn-ea"/>
              </a:rPr>
              <a:t>stringify(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obj</a:t>
            </a:r>
            <a:r>
              <a:rPr dirty="0" smtClean="0">
                <a:solidFill>
                  <a:srgbClr val="FF0000"/>
                </a:solidFill>
                <a:sym typeface="+mn-ea"/>
              </a:rPr>
              <a:t>)</a:t>
            </a:r>
            <a:r>
              <a:rPr sz="2400" dirty="0" smtClean="0">
                <a:sym typeface="+mn-ea"/>
              </a:rPr>
              <a:t> </a:t>
            </a:r>
            <a:r>
              <a:rPr sz="2200" dirty="0" smtClean="0">
                <a:sym typeface="+mn-ea"/>
              </a:rPr>
              <a:t>//</a:t>
            </a:r>
            <a:r>
              <a:rPr sz="2000" dirty="0" smtClean="0">
                <a:sym typeface="+mn-ea"/>
              </a:rPr>
              <a:t>将数据对象反向解析为字符串，参数为一个对象。</a:t>
            </a:r>
            <a:endParaRPr sz="2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200" dirty="0" smtClean="0">
                <a:sym typeface="+mn-ea"/>
              </a:rPr>
              <a:t>	s</a:t>
            </a:r>
            <a:r>
              <a:rPr sz="2200" dirty="0" smtClean="0">
                <a:sym typeface="+mn-ea"/>
              </a:rPr>
              <a:t>tringify(参数1，参数2，参数3)：</a:t>
            </a:r>
            <a:endParaRPr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200" dirty="0" smtClean="0">
                <a:sym typeface="+mn-ea"/>
              </a:rPr>
              <a:t>	</a:t>
            </a:r>
            <a:r>
              <a:rPr sz="2200" dirty="0" smtClean="0">
                <a:sym typeface="+mn-ea"/>
              </a:rPr>
              <a:t>其中参数1必填，为一个数据对象；</a:t>
            </a:r>
            <a:endParaRPr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200" dirty="0" smtClean="0">
                <a:sym typeface="+mn-ea"/>
              </a:rPr>
              <a:t>	</a:t>
            </a:r>
            <a:r>
              <a:rPr sz="2200" dirty="0" smtClean="0">
                <a:sym typeface="+mn-ea"/>
              </a:rPr>
              <a:t>参数2：可选填，指定键值对之间的分隔符；</a:t>
            </a:r>
            <a:endParaRPr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200" dirty="0" smtClean="0">
                <a:sym typeface="+mn-ea"/>
              </a:rPr>
              <a:t>	</a:t>
            </a:r>
            <a:r>
              <a:rPr sz="2200" dirty="0" smtClean="0">
                <a:sym typeface="+mn-ea"/>
              </a:rPr>
              <a:t>参数3：可选填，指定键和值之间的分隔符。</a:t>
            </a:r>
            <a:endParaRPr sz="22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0a8a6e5c-4c62-4d87-b287-0b34ddd4b38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10776</Words>
  <Application>WPS 演示</Application>
  <PresentationFormat>全屏显示(4:3)</PresentationFormat>
  <Paragraphs>606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3" baseType="lpstr">
      <vt:lpstr>Arial</vt:lpstr>
      <vt:lpstr>宋体</vt:lpstr>
      <vt:lpstr>Wingdings</vt:lpstr>
      <vt:lpstr>等线</vt:lpstr>
      <vt:lpstr>微软雅黑</vt:lpstr>
      <vt:lpstr>黑体</vt:lpstr>
      <vt:lpstr>Wingdings</vt:lpstr>
      <vt:lpstr>Calibri</vt:lpstr>
      <vt:lpstr>Arial Unicode MS</vt:lpstr>
      <vt:lpstr>Times New Roman</vt:lpstr>
      <vt:lpstr>Office 主题</vt:lpstr>
      <vt:lpstr>NodeJS 核心模块</vt:lpstr>
      <vt:lpstr>复习</vt:lpstr>
      <vt:lpstr>教学目标</vt:lpstr>
      <vt:lpstr>教学目标</vt:lpstr>
      <vt:lpstr>nodejs模块分类</vt:lpstr>
      <vt:lpstr>一、console模块</vt:lpstr>
      <vt:lpstr>1 console模块</vt:lpstr>
      <vt:lpstr>二、querystring模块</vt:lpstr>
      <vt:lpstr>2 querystrings模块（查询字符串）</vt:lpstr>
      <vt:lpstr>2 querystring模块（查询字符串）</vt:lpstr>
      <vt:lpstr>2 querystring模块（查询字符串）</vt:lpstr>
      <vt:lpstr>三、 URL模块</vt:lpstr>
      <vt:lpstr>3 URL模块</vt:lpstr>
      <vt:lpstr>3 URL模块</vt:lpstr>
      <vt:lpstr>3 URL模块</vt:lpstr>
      <vt:lpstr>3 URL模块</vt:lpstr>
      <vt:lpstr>3 URL模块</vt:lpstr>
      <vt:lpstr>四、Path模块</vt:lpstr>
      <vt:lpstr>4 Path模块</vt:lpstr>
      <vt:lpstr>4 Path模块</vt:lpstr>
      <vt:lpstr>4 Path模块</vt:lpstr>
      <vt:lpstr>4 Path模块</vt:lpstr>
      <vt:lpstr>4 Path模块</vt:lpstr>
      <vt:lpstr>4 Path模块</vt:lpstr>
      <vt:lpstr>五、DNS模块</vt:lpstr>
      <vt:lpstr>5  DNS模块</vt:lpstr>
      <vt:lpstr>5  DNS模块</vt:lpstr>
      <vt:lpstr>5  DNS模块</vt:lpstr>
      <vt:lpstr>5  DNS模块</vt:lpstr>
      <vt:lpstr>5  DNS模块</vt:lpstr>
      <vt:lpstr>六、Util工具模块</vt:lpstr>
      <vt:lpstr>6  Util工具模块</vt:lpstr>
      <vt:lpstr>6  Util工具模块</vt:lpstr>
      <vt:lpstr>6 Util工具模块</vt:lpstr>
      <vt:lpstr>6 Util工具模块</vt:lpstr>
      <vt:lpstr>七、Buffer模块</vt:lpstr>
      <vt:lpstr>7 Buffer模块</vt:lpstr>
      <vt:lpstr>7 Buffer模块</vt:lpstr>
      <vt:lpstr>7 Buffer模块</vt:lpstr>
      <vt:lpstr>7 Buffer模块</vt:lpstr>
      <vt:lpstr>7 Buffer模块</vt:lpstr>
      <vt:lpstr>7 Buffer模块</vt:lpstr>
      <vt:lpstr>7 Buffer模块</vt:lpstr>
      <vt:lpstr>7 Buffer模块</vt:lpstr>
      <vt:lpstr>7 Buffer模块</vt:lpstr>
      <vt:lpstr>7 Buffer模块</vt:lpstr>
      <vt:lpstr>7 Buffer模块</vt:lpstr>
      <vt:lpstr>八、fs模块</vt:lpstr>
      <vt:lpstr>8 fs模块</vt:lpstr>
      <vt:lpstr>7 fs模块</vt:lpstr>
      <vt:lpstr>7 fs模块</vt:lpstr>
      <vt:lpstr>7 fs模块</vt:lpstr>
      <vt:lpstr>7 fs模块</vt:lpstr>
      <vt:lpstr>7 fs模块</vt:lpstr>
      <vt:lpstr>7 fs模块</vt:lpstr>
      <vt:lpstr>7 fs模块</vt:lpstr>
      <vt:lpstr>7 fs模块</vt:lpstr>
      <vt:lpstr>7 fs模块</vt:lpstr>
      <vt:lpstr>7 fs模块</vt:lpstr>
      <vt:lpstr>7 fs模块</vt:lpstr>
      <vt:lpstr>7 fs模块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JQuery框架的使用</dc:title>
  <dc:creator>lenvon</dc:creator>
  <cp:lastModifiedBy>86157</cp:lastModifiedBy>
  <cp:revision>1107</cp:revision>
  <dcterms:created xsi:type="dcterms:W3CDTF">2019-03-26T07:24:00Z</dcterms:created>
  <dcterms:modified xsi:type="dcterms:W3CDTF">2020-05-13T03:02:01Z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