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35"/>
  </p:handoutMasterIdLst>
  <p:sldIdLst>
    <p:sldId id="256" r:id="rId3"/>
    <p:sldId id="313" r:id="rId4"/>
    <p:sldId id="311" r:id="rId5"/>
    <p:sldId id="312" r:id="rId6"/>
    <p:sldId id="521" r:id="rId7"/>
    <p:sldId id="544" r:id="rId9"/>
    <p:sldId id="519" r:id="rId10"/>
    <p:sldId id="520" r:id="rId11"/>
    <p:sldId id="493" r:id="rId12"/>
    <p:sldId id="522" r:id="rId13"/>
    <p:sldId id="524" r:id="rId14"/>
    <p:sldId id="523" r:id="rId15"/>
    <p:sldId id="518" r:id="rId16"/>
    <p:sldId id="545" r:id="rId17"/>
    <p:sldId id="525" r:id="rId18"/>
    <p:sldId id="526" r:id="rId19"/>
    <p:sldId id="546" r:id="rId20"/>
    <p:sldId id="527" r:id="rId21"/>
    <p:sldId id="528" r:id="rId22"/>
    <p:sldId id="529" r:id="rId23"/>
    <p:sldId id="530" r:id="rId24"/>
    <p:sldId id="547" r:id="rId25"/>
    <p:sldId id="531" r:id="rId26"/>
    <p:sldId id="532" r:id="rId27"/>
    <p:sldId id="533" r:id="rId28"/>
    <p:sldId id="534" r:id="rId29"/>
    <p:sldId id="570" r:id="rId30"/>
    <p:sldId id="538" r:id="rId31"/>
    <p:sldId id="535" r:id="rId32"/>
    <p:sldId id="536" r:id="rId33"/>
    <p:sldId id="310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3FF"/>
    <a:srgbClr val="9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9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C44AF-646F-44AA-96DF-D188452306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08870-D71B-4C24-911A-CAD53A9635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console</a:t>
            </a:r>
            <a:r>
              <a:rPr lang="zh-CN" altLang="en-US"/>
              <a:t>对象？也叫做</a:t>
            </a:r>
            <a:r>
              <a:rPr lang="en-US" altLang="zh-CN"/>
              <a:t>console</a:t>
            </a:r>
            <a:r>
              <a:rPr lang="zh-CN" altLang="en-US"/>
              <a:t>模块。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先查找当前目录的</a:t>
            </a:r>
            <a:r>
              <a:rPr lang="en-US" altLang="zh-CN"/>
              <a:t>node_modules</a:t>
            </a:r>
            <a:r>
              <a:rPr lang="zh-CN" altLang="en-US"/>
              <a:t>目录，没有的话向上查找</a:t>
            </a:r>
            <a:r>
              <a:rPr lang="en-US" altLang="zh-CN"/>
              <a:t>node_modules</a:t>
            </a:r>
            <a:r>
              <a:rPr lang="zh-CN" altLang="en-US"/>
              <a:t>目录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如果刚刚创建的自定义模块即是包，只是没有遵循</a:t>
            </a:r>
            <a:r>
              <a:rPr lang="en-US" altLang="zh-CN"/>
              <a:t>commonjs</a:t>
            </a:r>
            <a:r>
              <a:rPr lang="zh-CN" altLang="en-US"/>
              <a:t>规范。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console</a:t>
            </a:r>
            <a:r>
              <a:rPr lang="zh-CN" altLang="en-US"/>
              <a:t>对象？也叫做</a:t>
            </a:r>
            <a:r>
              <a:rPr lang="en-US" altLang="zh-CN"/>
              <a:t>console</a:t>
            </a:r>
            <a:r>
              <a:rPr lang="zh-CN" altLang="en-US"/>
              <a:t>模块。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如果刚刚创建的自定义模块即是包，只是没有遵循</a:t>
            </a:r>
            <a:r>
              <a:rPr lang="en-US" altLang="zh-CN">
                <a:sym typeface="+mn-ea"/>
              </a:rPr>
              <a:t>commonjs</a:t>
            </a:r>
            <a:r>
              <a:rPr lang="zh-CN" altLang="en-US">
                <a:sym typeface="+mn-ea"/>
              </a:rPr>
              <a:t>规范。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可边写边创建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第三方模块：别人写好滴、具有特定功能的、我们能直接使用的模块即第三方模块，由于第三方模块通常都是由多个文件 组成并且被放置在一个文件夹中，所以又名包。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通常我们都会将全局</a:t>
            </a:r>
            <a:r>
              <a:rPr lang="zh-CN" altLang="en-US"/>
              <a:t>安装的包复制到项目目录下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dirty="0" smtClean="0">
                <a:sym typeface="+mn-ea"/>
              </a:rPr>
              <a:t>//module永远指向自己，而上面第一行第二行不一定是指的自己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打开</a:t>
            </a:r>
            <a:r>
              <a:rPr lang="en-US" altLang="zh-CN"/>
              <a:t>fs</a:t>
            </a:r>
            <a:r>
              <a:rPr lang="zh-CN" altLang="en-US"/>
              <a:t>文件系统</a:t>
            </a:r>
            <a:r>
              <a:rPr lang="en-US" altLang="zh-CN"/>
              <a:t>API</a:t>
            </a:r>
            <a:r>
              <a:rPr lang="zh-CN" altLang="en-US"/>
              <a:t>，它的类需要实例化才能使用，或者其他函数返回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4643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2" descr="C:\Users\lenvon\Desktop\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  <p:sp>
        <p:nvSpPr>
          <p:cNvPr id="10" name="剪去同侧角的矩形 9"/>
          <p:cNvSpPr/>
          <p:nvPr userDrawn="1"/>
        </p:nvSpPr>
        <p:spPr>
          <a:xfrm flipV="1">
            <a:off x="1214414" y="0"/>
            <a:ext cx="6643734" cy="114300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89047" y="1428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江西工业贸易职业技术学院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软件技术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前端方向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Picture 3" descr="C:\Users\lenvon\Desktop\tim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494934" y="142852"/>
            <a:ext cx="879325" cy="85723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30413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600448"/>
            <a:ext cx="6400800" cy="685808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29396"/>
            <a:ext cx="5929322" cy="4286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929322" y="6429396"/>
            <a:ext cx="3214678" cy="4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-24"/>
            <a:ext cx="8586790" cy="1000132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214282" cy="5714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71480"/>
            <a:ext cx="214282" cy="428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8938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>
                <a:sym typeface="+mn-ea"/>
              </a:rPr>
              <a:t>NodeJS </a:t>
            </a:r>
            <a:r>
              <a:rPr lang="zh-CN" altLang="en-US" sz="4800" dirty="0" err="1" smtClean="0">
                <a:sym typeface="+mn-ea"/>
              </a:rPr>
              <a:t>模块系统与</a:t>
            </a:r>
            <a:r>
              <a:rPr lang="en-US" altLang="zh-CN" sz="4800" dirty="0" err="1" smtClean="0">
                <a:sym typeface="+mn-ea"/>
              </a:rPr>
              <a:t>NPM</a:t>
            </a:r>
            <a:endParaRPr lang="en-US" altLang="zh-CN" sz="4800" dirty="0" err="1" smtClean="0">
              <a:sym typeface="+mn-ea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56995" y="3575050"/>
            <a:ext cx="6400800" cy="652780"/>
          </a:xfrm>
        </p:spPr>
        <p:txBody>
          <a:bodyPr>
            <a:normAutofit lnSpcReduction="2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前端新技术 </a:t>
            </a:r>
            <a:r>
              <a:rPr lang="zh-CN" altLang="en-US" dirty="0" smtClean="0"/>
              <a:t>第三</a:t>
            </a:r>
            <a:r>
              <a:rPr lang="zh-CN" altLang="en-US" dirty="0" smtClean="0"/>
              <a:t>课 </a:t>
            </a:r>
            <a:endParaRPr lang="en-US" altLang="zh-CN" dirty="0" smtClean="0"/>
          </a:p>
        </p:txBody>
      </p:sp>
      <p:pic>
        <p:nvPicPr>
          <p:cNvPr id="1026" name="Picture 2" descr="C:\Users\lenvon\Desktop\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1.3 </a:t>
            </a:r>
            <a:r>
              <a:rPr lang="zh-CN" altLang="en-US" dirty="0" smtClean="0">
                <a:sym typeface="+mn-ea"/>
              </a:rPr>
              <a:t>导入导出模块</a:t>
            </a:r>
            <a:endParaRPr 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5157470"/>
          </a:xfrm>
        </p:spPr>
        <p:txBody>
          <a:bodyPr>
            <a:normAutofit fontScale="9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400" dirty="0" smtClean="0">
                <a:solidFill>
                  <a:srgbClr val="FF0000"/>
                </a:solidFill>
                <a:sym typeface="+mn-ea"/>
              </a:rPr>
              <a:t>导出：</a:t>
            </a:r>
            <a:r>
              <a:rPr sz="2400" dirty="0" smtClean="0">
                <a:solidFill>
                  <a:srgbClr val="FF0000"/>
                </a:solidFill>
                <a:sym typeface="+mn-ea"/>
              </a:rPr>
              <a:t>var exports.fun=fun;  </a:t>
            </a:r>
            <a:endParaRPr sz="24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module.exports=构造函数</a:t>
            </a:r>
            <a:r>
              <a:rPr lang="en-US" sz="2400" dirty="0" smtClean="0">
                <a:sym typeface="+mn-ea"/>
              </a:rPr>
              <a:t>;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导出模块中的属性和方法供其他模块使用。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sz="2400" dirty="0" smtClean="0">
                <a:sym typeface="+mn-ea"/>
              </a:rPr>
              <a:t>nodejs</a:t>
            </a:r>
            <a:r>
              <a:rPr lang="zh-CN" altLang="en-US" sz="2400" dirty="0" smtClean="0">
                <a:sym typeface="+mn-ea"/>
              </a:rPr>
              <a:t>每个</a:t>
            </a:r>
            <a:r>
              <a:rPr lang="en-US" altLang="zh-CN" sz="2400" dirty="0" smtClean="0">
                <a:sym typeface="+mn-ea"/>
              </a:rPr>
              <a:t>.js</a:t>
            </a:r>
            <a:r>
              <a:rPr lang="zh-CN" altLang="en-US" sz="2400" dirty="0" smtClean="0">
                <a:sym typeface="+mn-ea"/>
              </a:rPr>
              <a:t>文件都是一个模块，有自己专属的成员属性和方法</a:t>
            </a:r>
            <a:r>
              <a:rPr lang="en-US" altLang="zh-CN" sz="2400" dirty="0" smtClean="0">
                <a:sym typeface="+mn-ea"/>
              </a:rPr>
              <a:t>——“</a:t>
            </a:r>
            <a:r>
              <a:rPr lang="zh-CN" altLang="en-US" sz="2400" dirty="0" smtClean="0">
                <a:sym typeface="+mn-ea"/>
              </a:rPr>
              <a:t>模块作用域</a:t>
            </a:r>
            <a:r>
              <a:rPr lang="en-US" altLang="zh-CN" sz="2400" dirty="0" smtClean="0">
                <a:sym typeface="+mn-ea"/>
              </a:rPr>
              <a:t>”</a:t>
            </a:r>
            <a:r>
              <a:rPr lang="zh-CN" altLang="en-US" sz="2400" dirty="0" smtClean="0">
                <a:sym typeface="+mn-ea"/>
              </a:rPr>
              <a:t>变量。</a:t>
            </a:r>
            <a:endParaRPr lang="zh-CN" altLang="en-US"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400" dirty="0" smtClean="0">
                <a:sym typeface="+mn-ea"/>
              </a:rPr>
              <a:t>模块文件中声明的变量和函数，也都属于</a:t>
            </a:r>
            <a:r>
              <a:rPr lang="en-US" altLang="zh-CN" sz="2400" dirty="0" smtClean="0">
                <a:sym typeface="+mn-ea"/>
              </a:rPr>
              <a:t>“</a:t>
            </a:r>
            <a:r>
              <a:rPr lang="zh-CN" altLang="en-US" sz="2400" dirty="0" smtClean="0">
                <a:sym typeface="+mn-ea"/>
              </a:rPr>
              <a:t>模块作用域</a:t>
            </a:r>
            <a:r>
              <a:rPr lang="en-US" altLang="zh-CN" sz="2400" dirty="0" smtClean="0">
                <a:sym typeface="+mn-ea"/>
              </a:rPr>
              <a:t>”</a:t>
            </a:r>
            <a:r>
              <a:rPr lang="zh-CN" altLang="en-US" sz="2400" dirty="0" smtClean="0">
                <a:sym typeface="+mn-ea"/>
              </a:rPr>
              <a:t>。</a:t>
            </a:r>
            <a:endParaRPr lang="zh-CN" altLang="en-US"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400" dirty="0" smtClean="0">
                <a:sym typeface="+mn-ea"/>
              </a:rPr>
              <a:t>如果希望模块根导出为一个函数（比如构造函数）或一次导出一个完整的对象而不是每次都创建一个属性，可以把它赋值给 module.exports 而不是 exports。</a:t>
            </a:r>
            <a:endParaRPr lang="zh-CN" altLang="en-US"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da-DK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module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是全局内置对象，</a:t>
            </a:r>
            <a:r>
              <a:rPr lang="da-DK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exports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是被</a:t>
            </a:r>
            <a:r>
              <a:rPr lang="da-DK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var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创建的局部对象</a:t>
            </a:r>
            <a:endParaRPr lang="zh-CN" altLang="en-US"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1.3 </a:t>
            </a:r>
            <a:r>
              <a:rPr lang="zh-CN" altLang="en-US" dirty="0" smtClean="0">
                <a:sym typeface="+mn-ea"/>
              </a:rPr>
              <a:t>导入导出模块</a:t>
            </a:r>
            <a:endParaRPr 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4611370"/>
          </a:xfrm>
        </p:spPr>
        <p:txBody>
          <a:bodyPr>
            <a:normAutofit lnSpcReduction="1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400" dirty="0" smtClean="0">
                <a:solidFill>
                  <a:schemeClr val="tx1"/>
                </a:solidFill>
                <a:sym typeface="+mn-ea"/>
              </a:rPr>
              <a:t>只有导出了的对象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方法，引入后才可以使用：</a:t>
            </a:r>
            <a:r>
              <a:rPr sz="3000" dirty="0" smtClean="0">
                <a:sym typeface="+mn-ea"/>
              </a:rPr>
              <a:t> </a:t>
            </a:r>
            <a:endParaRPr sz="2400" dirty="0" smtClean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895" y="1882775"/>
            <a:ext cx="3802380" cy="19812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80" y="3425825"/>
            <a:ext cx="4422140" cy="190436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1.3 </a:t>
            </a:r>
            <a:r>
              <a:rPr lang="zh-CN" altLang="en-US" dirty="0" smtClean="0">
                <a:sym typeface="+mn-ea"/>
              </a:rPr>
              <a:t>导入导出模块</a:t>
            </a:r>
            <a:endParaRPr 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4611370"/>
          </a:xfrm>
        </p:spPr>
        <p:txBody>
          <a:bodyPr>
            <a:normAutofit fontScale="7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4000" dirty="0" smtClean="0">
                <a:solidFill>
                  <a:schemeClr val="tx1"/>
                </a:solidFill>
                <a:sym typeface="+mn-ea"/>
              </a:rPr>
              <a:t>预定义的模块作用域成员：</a:t>
            </a:r>
            <a:endParaRPr sz="3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__dirname</a:t>
            </a:r>
            <a:r>
              <a:rPr lang="en-US" dirty="0" smtClean="0">
                <a:sym typeface="+mn-ea"/>
              </a:rPr>
              <a:t>	</a:t>
            </a:r>
            <a:r>
              <a:rPr dirty="0" smtClean="0">
                <a:sym typeface="+mn-ea"/>
              </a:rPr>
              <a:t>//双下划线，当前模块文件所在的目录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__filename</a:t>
            </a:r>
            <a:r>
              <a:rPr lang="en-US" dirty="0" smtClean="0">
                <a:sym typeface="+mn-ea"/>
              </a:rPr>
              <a:t>	//</a:t>
            </a:r>
            <a:r>
              <a:rPr dirty="0" smtClean="0">
                <a:sym typeface="+mn-ea"/>
              </a:rPr>
              <a:t>当前模块文件所在的目录及文件名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module		//指向当前模块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module.exports	  //指向当前模块中待导出的供其他模块使用的对象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exports		//指向module.exports对象的引用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require </a:t>
            </a:r>
            <a:r>
              <a:rPr lang="en-US" dirty="0" smtClean="0">
                <a:sym typeface="+mn-ea"/>
              </a:rPr>
              <a:t>	</a:t>
            </a:r>
            <a:r>
              <a:rPr dirty="0" smtClean="0">
                <a:sym typeface="+mn-ea"/>
              </a:rPr>
              <a:t>//引入其他模块，使用其他模块的module.exports对象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4923790"/>
            <a:ext cx="2791460" cy="10814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905" y="4953635"/>
            <a:ext cx="4724400" cy="1051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2895576"/>
            <a:ext cx="8586790" cy="100013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sym typeface="+mn-ea"/>
              </a:rPr>
              <a:t>二、</a:t>
            </a:r>
            <a:r>
              <a:rPr lang="en-US" sz="4000" dirty="0" smtClean="0">
                <a:sym typeface="+mn-ea"/>
              </a:rPr>
              <a:t>nodejs</a:t>
            </a:r>
            <a:r>
              <a:rPr lang="zh-CN" altLang="en-US" sz="4000" dirty="0" smtClean="0">
                <a:sym typeface="+mn-ea"/>
              </a:rPr>
              <a:t>模块分类</a:t>
            </a:r>
            <a:endParaRPr lang="zh-CN" altLang="en-US" sz="4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2 nodejs</a:t>
            </a:r>
            <a:r>
              <a:rPr lang="zh-CN" altLang="en-US" dirty="0" smtClean="0">
                <a:sym typeface="+mn-ea"/>
              </a:rPr>
              <a:t>模块分类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90000"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1 核心模块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: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Node</a:t>
            </a:r>
            <a:r>
              <a:rPr lang="en-US" altLang="zh-CN" sz="2000" dirty="0" smtClean="0">
                <a:sym typeface="+mn-ea"/>
              </a:rPr>
              <a:t>J</a:t>
            </a:r>
            <a:r>
              <a:rPr lang="zh-CN" altLang="en-US" sz="2000" dirty="0" smtClean="0">
                <a:sym typeface="+mn-ea"/>
              </a:rPr>
              <a:t>s的内置模块，Node环境封装了大量系统级别的API，为了方便管理和使用，不同功能的API被划分到了不同的类别中，如</a:t>
            </a:r>
            <a:r>
              <a:rPr lang="en-US" altLang="zh-CN" sz="2000" dirty="0" smtClean="0">
                <a:sym typeface="+mn-ea"/>
              </a:rPr>
              <a:t>fs(</a:t>
            </a:r>
            <a:r>
              <a:rPr lang="zh-CN" altLang="en-US" sz="2000" dirty="0" smtClean="0">
                <a:sym typeface="+mn-ea"/>
              </a:rPr>
              <a:t>文件系统模块</a:t>
            </a:r>
            <a:r>
              <a:rPr lang="en-US" altLang="zh-CN" sz="2000" dirty="0" smtClean="0">
                <a:sym typeface="+mn-ea"/>
              </a:rPr>
              <a:t>)</a:t>
            </a:r>
            <a:r>
              <a:rPr lang="zh-CN" altLang="en-US" sz="2000" dirty="0" smtClean="0">
                <a:sym typeface="+mn-ea"/>
              </a:rPr>
              <a:t>，</a:t>
            </a:r>
            <a:r>
              <a:rPr lang="en-US" altLang="zh-CN" sz="2000" dirty="0" smtClean="0">
                <a:sym typeface="+mn-ea"/>
              </a:rPr>
              <a:t>http,path</a:t>
            </a:r>
            <a:r>
              <a:rPr lang="zh-CN" altLang="en-US" sz="2000" dirty="0" smtClean="0">
                <a:sym typeface="+mn-ea"/>
              </a:rPr>
              <a:t>等</a:t>
            </a:r>
            <a:endParaRPr lang="en-US" altLang="zh-CN" sz="31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2 第三方模块：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通过</a:t>
            </a:r>
            <a:r>
              <a:rPr lang="zh-CN" altLang="en-US" sz="2000" dirty="0" smtClean="0">
                <a:sym typeface="+mn-ea"/>
              </a:rPr>
              <a:t>np</a:t>
            </a:r>
            <a:r>
              <a:rPr lang="en-US" altLang="zh-CN" sz="2000" dirty="0" smtClean="0">
                <a:sym typeface="+mn-ea"/>
              </a:rPr>
              <a:t>m</a:t>
            </a:r>
            <a:r>
              <a:rPr lang="zh-CN" altLang="en-US" sz="2000" dirty="0" smtClean="0">
                <a:sym typeface="+mn-ea"/>
              </a:rPr>
              <a:t>安装，别人写好的</a:t>
            </a:r>
            <a:r>
              <a:rPr lang="en-US" altLang="zh-CN" sz="2000" dirty="0" smtClean="0">
                <a:sym typeface="+mn-ea"/>
              </a:rPr>
              <a:t>+</a:t>
            </a:r>
            <a:r>
              <a:rPr lang="zh-CN" altLang="en-US" sz="2000" dirty="0" smtClean="0">
                <a:sym typeface="+mn-ea"/>
              </a:rPr>
              <a:t>具有特定功能的</a:t>
            </a:r>
            <a:r>
              <a:rPr lang="en-US" altLang="zh-CN" sz="2000" dirty="0" smtClean="0">
                <a:sym typeface="+mn-ea"/>
              </a:rPr>
              <a:t>+</a:t>
            </a:r>
            <a:r>
              <a:rPr lang="zh-CN" altLang="en-US" sz="2000" dirty="0" smtClean="0">
                <a:sym typeface="+mn-ea"/>
              </a:rPr>
              <a:t>能直接使用的模块即第三方模块，由于第三方模块通常都是由多个文件 组成并且被放置在一个文件夹中，所以又名包。</a:t>
            </a:r>
            <a:endParaRPr lang="zh-CN" altLang="en-US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3 自定义模块：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sz="2200" dirty="0" smtClean="0">
                <a:sym typeface="+mn-ea"/>
              </a:rPr>
              <a:t>一个</a:t>
            </a:r>
            <a:r>
              <a:rPr lang="en-US" altLang="zh-CN" sz="2200" dirty="0" smtClean="0">
                <a:sym typeface="+mn-ea"/>
              </a:rPr>
              <a:t>.js</a:t>
            </a:r>
            <a:r>
              <a:rPr lang="zh-CN" altLang="en-US" sz="2200" dirty="0" smtClean="0">
                <a:sym typeface="+mn-ea"/>
              </a:rPr>
              <a:t>文件就是一个自定义模块，文件模块，目录模块等。</a:t>
            </a:r>
            <a:endParaRPr lang="zh-CN" altLang="en-US" sz="22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2.1 </a:t>
            </a:r>
            <a:r>
              <a:rPr lang="zh-CN" altLang="en-US" dirty="0" smtClean="0">
                <a:sym typeface="+mn-ea"/>
              </a:rPr>
              <a:t>自定义模块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539496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400" dirty="0" smtClean="0">
                <a:solidFill>
                  <a:srgbClr val="FF0000"/>
                </a:solidFill>
                <a:sym typeface="+mn-ea"/>
              </a:rPr>
              <a:t>自定义模块：文件模块、</a:t>
            </a:r>
            <a:r>
              <a:rPr sz="2400" dirty="0" smtClean="0">
                <a:solidFill>
                  <a:srgbClr val="FF0000"/>
                </a:solidFill>
                <a:sym typeface="+mn-ea"/>
              </a:rPr>
              <a:t>目录模块</a:t>
            </a:r>
            <a:r>
              <a:rPr lang="zh-CN" sz="2400" dirty="0" smtClean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node_modules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目录下的模块。</a:t>
            </a:r>
            <a:endParaRPr lang="zh-CN" altLang="en-US" sz="20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400" dirty="0" smtClean="0">
                <a:sym typeface="+mn-ea"/>
              </a:rPr>
              <a:t>（</a:t>
            </a:r>
            <a:r>
              <a:rPr sz="2400" dirty="0" smtClean="0">
                <a:sym typeface="+mn-ea"/>
              </a:rPr>
              <a:t>1）</a:t>
            </a:r>
            <a:r>
              <a:rPr sz="2400" dirty="0" smtClean="0">
                <a:solidFill>
                  <a:srgbClr val="FF0000"/>
                </a:solidFill>
                <a:sym typeface="+mn-ea"/>
              </a:rPr>
              <a:t>文件模块</a:t>
            </a:r>
            <a:r>
              <a:rPr lang="zh-CN" sz="2400" dirty="0" smtClean="0">
                <a:sym typeface="+mn-ea"/>
              </a:rPr>
              <a:t>（前面的</a:t>
            </a:r>
            <a:r>
              <a:rPr lang="en-US" altLang="zh-CN" sz="2400" dirty="0" smtClean="0">
                <a:sym typeface="+mn-ea"/>
              </a:rPr>
              <a:t>.js</a:t>
            </a:r>
            <a:r>
              <a:rPr lang="zh-CN" altLang="en-US" sz="2400" dirty="0" smtClean="0">
                <a:sym typeface="+mn-ea"/>
              </a:rPr>
              <a:t>文件就是自定义的文件模块</a:t>
            </a:r>
            <a:r>
              <a:rPr lang="en-US" altLang="zh-CN" sz="2400" dirty="0" smtClean="0">
                <a:sym typeface="+mn-ea"/>
              </a:rPr>
              <a:t>)</a:t>
            </a:r>
            <a:r>
              <a:rPr lang="zh-CN" altLang="en-US" sz="2400" dirty="0" smtClean="0">
                <a:sym typeface="+mn-ea"/>
              </a:rPr>
              <a:t>：</a:t>
            </a:r>
            <a:endParaRPr sz="2400" dirty="0" smtClean="0">
              <a:sym typeface="+mn-ea"/>
            </a:endParaRPr>
          </a:p>
          <a:p>
            <a:pPr marL="800100" lvl="2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AutoNum type="circleNumDbPlain"/>
            </a:pPr>
            <a:r>
              <a:rPr sz="2000" dirty="0" smtClean="0">
                <a:sym typeface="+mn-ea"/>
              </a:rPr>
              <a:t> 没有后缀的文件模块，被作为js文件加载；</a:t>
            </a:r>
            <a:endParaRPr sz="2000" dirty="0" smtClean="0">
              <a:sym typeface="+mn-ea"/>
            </a:endParaRPr>
          </a:p>
          <a:p>
            <a:pPr marL="800100" lvl="2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AutoNum type="circleNumDbPlain"/>
            </a:pPr>
            <a:r>
              <a:rPr sz="2000" dirty="0" smtClean="0">
                <a:sym typeface="+mn-ea"/>
              </a:rPr>
              <a:t>.js后缀的文件模块，被作为js文件加载</a:t>
            </a:r>
            <a:r>
              <a:rPr lang="zh-CN" sz="2000" dirty="0" smtClean="0">
                <a:sym typeface="+mn-ea"/>
              </a:rPr>
              <a:t>；</a:t>
            </a:r>
            <a:endParaRPr sz="2000" dirty="0" smtClean="0">
              <a:sym typeface="+mn-ea"/>
            </a:endParaRPr>
          </a:p>
          <a:p>
            <a:pPr marL="800100" lvl="2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AutoNum type="circleNumDbPlain"/>
            </a:pPr>
            <a:r>
              <a:rPr sz="2000" dirty="0" smtClean="0">
                <a:sym typeface="+mn-ea"/>
              </a:rPr>
              <a:t>.json后缀的文件模块，被作为JSON字符串加载，会自动解析为对象</a:t>
            </a:r>
            <a:r>
              <a:rPr lang="zh-CN" sz="2000" dirty="0" smtClean="0">
                <a:sym typeface="+mn-ea"/>
              </a:rPr>
              <a:t>；</a:t>
            </a:r>
            <a:endParaRPr sz="2000" dirty="0" smtClean="0">
              <a:sym typeface="+mn-ea"/>
            </a:endParaRPr>
          </a:p>
          <a:p>
            <a:pPr marL="800100" lvl="2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AutoNum type="circleNumDbPlain"/>
            </a:pPr>
            <a:r>
              <a:rPr sz="2000" dirty="0" smtClean="0">
                <a:sym typeface="+mn-ea"/>
              </a:rPr>
              <a:t>.node后缀的文件模块，</a:t>
            </a:r>
            <a:r>
              <a:rPr lang="en-US" sz="2000" dirty="0" smtClean="0">
                <a:sym typeface="+mn-ea"/>
              </a:rPr>
              <a:t>(</a:t>
            </a:r>
            <a:r>
              <a:rPr lang="zh-CN" altLang="en-US" sz="2000" dirty="0" smtClean="0">
                <a:sym typeface="+mn-ea"/>
              </a:rPr>
              <a:t>一般是底层模块</a:t>
            </a:r>
            <a:r>
              <a:rPr lang="en-US" sz="2000" dirty="0" smtClean="0">
                <a:sym typeface="+mn-ea"/>
              </a:rPr>
              <a:t>)</a:t>
            </a:r>
            <a:r>
              <a:rPr sz="2000" dirty="0" smtClean="0">
                <a:sym typeface="+mn-ea"/>
              </a:rPr>
              <a:t>被作为C/C++二进制加载</a:t>
            </a:r>
            <a:r>
              <a:rPr lang="zh-CN" sz="2000" dirty="0" smtClean="0">
                <a:sym typeface="+mn-ea"/>
              </a:rPr>
              <a:t>。</a:t>
            </a:r>
            <a:endParaRPr sz="2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 </a:t>
            </a:r>
            <a:endParaRPr lang="zh-CN" altLang="en-US" sz="2000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2.1 </a:t>
            </a:r>
            <a:r>
              <a:rPr lang="zh-CN" altLang="en-US" dirty="0" smtClean="0">
                <a:sym typeface="+mn-ea"/>
              </a:rPr>
              <a:t>自定义模块</a:t>
            </a:r>
            <a:endParaRPr 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539496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400" dirty="0" smtClean="0">
                <a:solidFill>
                  <a:srgbClr val="FF0000"/>
                </a:solidFill>
                <a:sym typeface="+mn-ea"/>
              </a:rPr>
              <a:t>文件</a:t>
            </a:r>
            <a:r>
              <a:rPr lang="zh-CN" sz="2400" dirty="0" smtClean="0">
                <a:solidFill>
                  <a:schemeClr val="tx1"/>
                </a:solidFill>
                <a:sym typeface="+mn-ea"/>
              </a:rPr>
              <a:t>模块的创建与导入：  </a:t>
            </a:r>
            <a:r>
              <a:rPr lang="zh-CN" sz="2400" dirty="0" smtClean="0">
                <a:solidFill>
                  <a:srgbClr val="FF0000"/>
                </a:solidFill>
                <a:sym typeface="+mn-ea"/>
              </a:rPr>
              <a:t>★简单的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功能</a:t>
            </a:r>
            <a:r>
              <a:rPr lang="zh-CN" sz="2400" dirty="0" smtClean="0">
                <a:solidFill>
                  <a:srgbClr val="FF0000"/>
                </a:solidFill>
                <a:sym typeface="+mn-ea"/>
              </a:rPr>
              <a:t>模块放文件里★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0" y="2721610"/>
            <a:ext cx="3326765" cy="2498090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" y="1687195"/>
            <a:ext cx="3876040" cy="117856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5" y="3051175"/>
            <a:ext cx="3876675" cy="143764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85" y="4709795"/>
            <a:ext cx="3876675" cy="148018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2.1 </a:t>
            </a:r>
            <a:r>
              <a:rPr lang="zh-CN" altLang="en-US" dirty="0" smtClean="0">
                <a:sym typeface="+mn-ea"/>
              </a:rPr>
              <a:t>自定义模块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539496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（2）</a:t>
            </a:r>
            <a:r>
              <a:rPr sz="2400" dirty="0" smtClean="0">
                <a:solidFill>
                  <a:srgbClr val="FF0000"/>
                </a:solidFill>
                <a:sym typeface="+mn-ea"/>
              </a:rPr>
              <a:t>目录模块</a:t>
            </a:r>
            <a:r>
              <a:rPr lang="en-US" sz="2400" dirty="0" smtClean="0">
                <a:sym typeface="+mn-ea"/>
              </a:rPr>
              <a:t>(</a:t>
            </a:r>
            <a:r>
              <a:rPr sz="2400" dirty="0" smtClean="0">
                <a:sym typeface="+mn-ea"/>
              </a:rPr>
              <a:t>文件夹，只需要引入目录名即可</a:t>
            </a:r>
            <a:r>
              <a:rPr lang="en-US" sz="2400" dirty="0" smtClean="0">
                <a:sym typeface="+mn-ea"/>
              </a:rPr>
              <a:t>)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000" dirty="0" smtClean="0">
                <a:sym typeface="+mn-ea"/>
              </a:rPr>
              <a:t>     </a:t>
            </a:r>
            <a:r>
              <a:rPr sz="2000" dirty="0" smtClean="0">
                <a:sym typeface="+mn-ea"/>
              </a:rPr>
              <a:t>如果使用目录模块，必须包含下面4选1的文件的目录模块！！</a:t>
            </a:r>
            <a:endParaRPr sz="2000" dirty="0" smtClean="0">
              <a:sym typeface="+mn-ea"/>
            </a:endParaRPr>
          </a:p>
          <a:p>
            <a:pPr marL="800100" lvl="2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AutoNum type="circleNumDbPlain"/>
            </a:pPr>
            <a:r>
              <a:rPr sz="2000" dirty="0" smtClean="0">
                <a:sym typeface="+mn-ea"/>
              </a:rPr>
              <a:t>包含一个package.json文件的目录模块</a:t>
            </a:r>
            <a:r>
              <a:rPr lang="zh-CN" sz="2000" dirty="0" smtClean="0">
                <a:sym typeface="+mn-ea"/>
              </a:rPr>
              <a:t>：</a:t>
            </a:r>
            <a:endParaRPr sz="2000" dirty="0" smtClean="0">
              <a:sym typeface="+mn-ea"/>
            </a:endParaRPr>
          </a:p>
          <a:p>
            <a:pPr marL="0" lvl="2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None/>
            </a:pPr>
            <a:r>
              <a:rPr lang="en-US" sz="2000" dirty="0" smtClean="0">
                <a:sym typeface="+mn-ea"/>
              </a:rPr>
              <a:t>	“</a:t>
            </a:r>
            <a:r>
              <a:rPr sz="2000" dirty="0" smtClean="0">
                <a:sym typeface="+mn-ea"/>
              </a:rPr>
              <a:t>main”:  ”主模块文件”  </a:t>
            </a:r>
            <a:r>
              <a:rPr lang="en-US" sz="2000" dirty="0" smtClean="0">
                <a:sym typeface="+mn-ea"/>
              </a:rPr>
              <a:t>//</a:t>
            </a:r>
            <a:r>
              <a:rPr sz="2000" dirty="0" smtClean="0">
                <a:sym typeface="+mn-ea"/>
              </a:rPr>
              <a:t>指向该模块的主文件(js/json</a:t>
            </a:r>
            <a:r>
              <a:rPr lang="zh-CN" sz="2000" dirty="0" smtClean="0">
                <a:sym typeface="+mn-ea"/>
              </a:rPr>
              <a:t>格式</a:t>
            </a:r>
            <a:r>
              <a:rPr sz="2000" dirty="0" smtClean="0">
                <a:sym typeface="+mn-ea"/>
              </a:rPr>
              <a:t>)</a:t>
            </a:r>
            <a:endParaRPr sz="2000" dirty="0" smtClean="0">
              <a:sym typeface="+mn-ea"/>
            </a:endParaRPr>
          </a:p>
          <a:p>
            <a:pPr marL="457200" lvl="2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None/>
            </a:pPr>
            <a:r>
              <a:rPr lang="zh-CN" sz="2000" dirty="0" smtClean="0">
                <a:sym typeface="+mn-ea"/>
              </a:rPr>
              <a:t>② </a:t>
            </a:r>
            <a:r>
              <a:rPr sz="2000" dirty="0" smtClean="0">
                <a:sym typeface="+mn-ea"/>
              </a:rPr>
              <a:t>包含index.js文件的目录模块</a:t>
            </a:r>
            <a:r>
              <a:rPr lang="zh-CN" sz="2000" dirty="0" smtClean="0">
                <a:sym typeface="+mn-ea"/>
              </a:rPr>
              <a:t>；</a:t>
            </a:r>
            <a:endParaRPr lang="en-US" altLang="zh-CN" sz="2000" dirty="0" smtClean="0">
              <a:sym typeface="+mn-ea"/>
            </a:endParaRPr>
          </a:p>
          <a:p>
            <a:pPr marL="457200" lvl="2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None/>
            </a:pPr>
            <a:r>
              <a:rPr lang="zh-CN" altLang="en-US" sz="2000" dirty="0" smtClean="0">
                <a:sym typeface="+mn-ea"/>
              </a:rPr>
              <a:t>③ </a:t>
            </a:r>
            <a:r>
              <a:rPr sz="2000" dirty="0" smtClean="0">
                <a:sym typeface="+mn-ea"/>
              </a:rPr>
              <a:t>包含index.json文件的目录模块</a:t>
            </a:r>
            <a:r>
              <a:rPr lang="zh-CN" sz="2000" dirty="0" smtClean="0">
                <a:sym typeface="+mn-ea"/>
              </a:rPr>
              <a:t>；</a:t>
            </a:r>
            <a:endParaRPr lang="zh-CN" sz="2000" dirty="0" smtClean="0">
              <a:sym typeface="+mn-ea"/>
            </a:endParaRPr>
          </a:p>
          <a:p>
            <a:pPr marL="457200" lvl="2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None/>
            </a:pPr>
            <a:r>
              <a:rPr lang="zh-CN" sz="2000" dirty="0" smtClean="0">
                <a:sym typeface="+mn-ea"/>
              </a:rPr>
              <a:t>④ </a:t>
            </a:r>
            <a:r>
              <a:rPr sz="2000" dirty="0" smtClean="0">
                <a:sym typeface="+mn-ea"/>
              </a:rPr>
              <a:t>包含index.node文件的目录模块</a:t>
            </a:r>
            <a:r>
              <a:rPr lang="zh-CN" sz="2000" dirty="0" smtClean="0">
                <a:sym typeface="+mn-ea"/>
              </a:rPr>
              <a:t>。</a:t>
            </a:r>
            <a:r>
              <a:rPr lang="en-US" sz="2000" dirty="0" smtClean="0">
                <a:sym typeface="+mn-ea"/>
              </a:rPr>
              <a:t> </a:t>
            </a:r>
            <a:endParaRPr lang="en-US" sz="2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2.1 </a:t>
            </a:r>
            <a:r>
              <a:rPr lang="zh-CN" altLang="en-US" dirty="0" smtClean="0">
                <a:sym typeface="+mn-ea"/>
              </a:rPr>
              <a:t>自定义模块</a:t>
            </a:r>
            <a:endParaRPr 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539496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400" dirty="0" smtClean="0">
                <a:solidFill>
                  <a:srgbClr val="FF0000"/>
                </a:solidFill>
                <a:sym typeface="+mn-ea"/>
              </a:rPr>
              <a:t>目录</a:t>
            </a:r>
            <a:r>
              <a:rPr lang="zh-CN" sz="2400" dirty="0" smtClean="0">
                <a:sym typeface="+mn-ea"/>
              </a:rPr>
              <a:t>模块的创建与导入：  </a:t>
            </a:r>
            <a:r>
              <a:rPr lang="zh-CN" sz="2400" dirty="0" smtClean="0">
                <a:solidFill>
                  <a:srgbClr val="FF0000"/>
                </a:solidFill>
                <a:sym typeface="+mn-ea"/>
              </a:rPr>
              <a:t>★复杂的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功能</a:t>
            </a:r>
            <a:r>
              <a:rPr lang="zh-CN" sz="2400" dirty="0" smtClean="0">
                <a:solidFill>
                  <a:srgbClr val="FF0000"/>
                </a:solidFill>
                <a:sym typeface="+mn-ea"/>
              </a:rPr>
              <a:t>模块放文件里★</a:t>
            </a:r>
            <a:endParaRPr lang="zh-CN" sz="2400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8690" y="1898015"/>
            <a:ext cx="3655060" cy="339915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" y="1656715"/>
            <a:ext cx="3001645" cy="138874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" y="2889885"/>
            <a:ext cx="3129280" cy="107759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95" y="4218940"/>
            <a:ext cx="3007995" cy="826770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95" y="5297170"/>
            <a:ext cx="3002280" cy="99885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2.1 </a:t>
            </a:r>
            <a:r>
              <a:rPr lang="zh-CN" altLang="en-US" dirty="0" smtClean="0">
                <a:sym typeface="+mn-ea"/>
              </a:rPr>
              <a:t>自定义模块</a:t>
            </a:r>
            <a:endParaRPr 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539496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node_modules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模块下的模块：</a:t>
            </a:r>
            <a:endParaRPr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200" dirty="0" smtClean="0">
                <a:sym typeface="+mn-ea"/>
              </a:rPr>
              <a:t>注意：放到</a:t>
            </a:r>
            <a:r>
              <a:rPr lang="en-US" sz="2200" u="sng" dirty="0" smtClean="0">
                <a:sym typeface="+mn-ea"/>
              </a:rPr>
              <a:t>node_modules目录下</a:t>
            </a:r>
            <a:r>
              <a:rPr lang="en-US" sz="2200" dirty="0" smtClean="0">
                <a:sym typeface="+mn-ea"/>
              </a:rPr>
              <a:t>的模块，引入的时候直接写模块名称即可，不必指定路径。</a:t>
            </a: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 dirty="0" smtClean="0">
                <a:sym typeface="+mn-ea"/>
              </a:rPr>
              <a:t>模块查找顺序：</a:t>
            </a: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 dirty="0" smtClean="0">
                <a:sym typeface="+mn-ea"/>
              </a:rPr>
              <a:t> </a:t>
            </a:r>
            <a:r>
              <a:rPr lang="en-US" sz="2200" dirty="0" smtClean="0">
                <a:sym typeface="+mn-ea"/>
              </a:rPr>
              <a:t>	</a:t>
            </a:r>
            <a:r>
              <a:rPr sz="2200" dirty="0" smtClean="0">
                <a:sym typeface="+mn-ea"/>
              </a:rPr>
              <a:t>1）文件/目录模块的缓存；</a:t>
            </a:r>
            <a:endParaRPr sz="22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200" dirty="0" smtClean="0">
                <a:sym typeface="+mn-ea"/>
              </a:rPr>
              <a:t>      2）原生模块的缓存；</a:t>
            </a:r>
            <a:endParaRPr sz="22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200" dirty="0" smtClean="0">
                <a:sym typeface="+mn-ea"/>
              </a:rPr>
              <a:t>      3）原生模块；</a:t>
            </a:r>
            <a:endParaRPr sz="22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200" dirty="0" smtClean="0">
                <a:sym typeface="+mn-ea"/>
              </a:rPr>
              <a:t>      4）文件/目录模块。</a:t>
            </a:r>
            <a:endParaRPr sz="22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sz="2200" dirty="0" smtClean="0">
                <a:sym typeface="+mn-ea"/>
              </a:rPr>
              <a:t>（自定义模块创建的时候要避免和原生模块重名）</a:t>
            </a:r>
            <a:endParaRPr lang="zh-CN" sz="22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、匿名函数如何转换成箭头函数</a:t>
            </a:r>
            <a:r>
              <a:rPr lang="zh-CN" altLang="en-US" dirty="0" smtClean="0">
                <a:sym typeface="+mn-ea"/>
              </a:rPr>
              <a:t>？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、模板字符串是什么</a:t>
            </a:r>
            <a:r>
              <a:rPr lang="zh-CN" altLang="en-US" dirty="0" smtClean="0">
                <a:sym typeface="+mn-ea"/>
              </a:rPr>
              <a:t>？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、说说对闭包的理解</a:t>
            </a:r>
            <a:r>
              <a:rPr lang="zh-CN" altLang="en-US" dirty="0" smtClean="0"/>
              <a:t>？</a:t>
            </a:r>
            <a:endParaRPr lang="zh-CN" altLang="en-US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全局对象是什么？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2.1 </a:t>
            </a:r>
            <a:r>
              <a:rPr lang="zh-CN" altLang="en-US" dirty="0" smtClean="0">
                <a:sym typeface="+mn-ea"/>
              </a:rPr>
              <a:t>自定义模块</a:t>
            </a:r>
            <a:endParaRPr 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539496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node_modules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模块下的模块引入：</a:t>
            </a:r>
            <a:endParaRPr lang="zh-CN" altLang="en-US" sz="2400" dirty="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085" y="1967865"/>
            <a:ext cx="5400040" cy="216090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15" y="4360545"/>
            <a:ext cx="7101840" cy="137922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 smtClean="0">
                <a:sym typeface="+mn-ea"/>
              </a:rPr>
              <a:t>二、包和</a:t>
            </a:r>
            <a:r>
              <a:rPr lang="en-US" altLang="zh-CN" dirty="0" smtClean="0">
                <a:sym typeface="+mn-ea"/>
              </a:rPr>
              <a:t>NPM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539496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1 C</a:t>
            </a:r>
            <a:r>
              <a:rPr dirty="0" smtClean="0">
                <a:solidFill>
                  <a:srgbClr val="FF0000"/>
                </a:solidFill>
                <a:sym typeface="+mn-ea"/>
              </a:rPr>
              <a:t>ommonJS规范</a:t>
            </a:r>
            <a:endParaRPr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Javascript</a:t>
            </a:r>
            <a:r>
              <a:rPr lang="zh-CN" sz="2000" dirty="0" smtClean="0">
                <a:sym typeface="+mn-ea"/>
              </a:rPr>
              <a:t>设计的最初目的的控制客户端页面</a:t>
            </a:r>
            <a:r>
              <a:rPr lang="zh-CN" sz="2000" u="sng" dirty="0" smtClean="0">
                <a:sym typeface="+mn-ea"/>
              </a:rPr>
              <a:t>交互行为</a:t>
            </a:r>
            <a:r>
              <a:rPr lang="zh-CN" sz="2000" dirty="0" smtClean="0">
                <a:sym typeface="+mn-ea"/>
              </a:rPr>
              <a:t>，在服务器端并无应用。因为</a:t>
            </a:r>
            <a:r>
              <a:rPr lang="en-US" altLang="zh-CN" sz="2000" dirty="0" smtClean="0">
                <a:sym typeface="+mn-ea"/>
              </a:rPr>
              <a:t>js</a:t>
            </a:r>
            <a:r>
              <a:rPr sz="2000" dirty="0" smtClean="0">
                <a:sym typeface="+mn-ea"/>
              </a:rPr>
              <a:t>没有</a:t>
            </a:r>
            <a:r>
              <a:rPr lang="zh-CN" sz="2000" dirty="0" smtClean="0">
                <a:sym typeface="+mn-ea"/>
              </a:rPr>
              <a:t>：</a:t>
            </a:r>
            <a:endParaRPr lang="zh-CN" sz="2000" dirty="0" smtClean="0">
              <a:sym typeface="+mn-ea"/>
            </a:endParaRPr>
          </a:p>
          <a:p>
            <a:pPr marL="457200" lvl="1" indent="-4572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AutoNum type="circleNumDbPlain"/>
            </a:pPr>
            <a:r>
              <a:rPr sz="2000" dirty="0" smtClean="0">
                <a:sym typeface="+mn-ea"/>
              </a:rPr>
              <a:t>模块系统</a:t>
            </a:r>
            <a:r>
              <a:rPr lang="zh-CN" sz="2000" dirty="0" smtClean="0">
                <a:sym typeface="+mn-ea"/>
              </a:rPr>
              <a:t>：原生的支持密闭作用域或依赖管理；</a:t>
            </a:r>
            <a:endParaRPr sz="2000" dirty="0" smtClean="0">
              <a:sym typeface="+mn-ea"/>
            </a:endParaRPr>
          </a:p>
          <a:p>
            <a:pPr marL="457200" lvl="1" indent="-4572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AutoNum type="circleNumDbPlain"/>
            </a:pPr>
            <a:r>
              <a:rPr sz="2000" dirty="0" smtClean="0">
                <a:sym typeface="+mn-ea"/>
              </a:rPr>
              <a:t>标准库</a:t>
            </a:r>
            <a:r>
              <a:rPr lang="zh-CN" sz="2000" dirty="0" smtClean="0">
                <a:sym typeface="+mn-ea"/>
              </a:rPr>
              <a:t>：没有文件系统、</a:t>
            </a:r>
            <a:r>
              <a:rPr lang="en-US" altLang="zh-CN" sz="2000" dirty="0" smtClean="0">
                <a:sym typeface="+mn-ea"/>
              </a:rPr>
              <a:t>IO</a:t>
            </a:r>
            <a:r>
              <a:rPr lang="zh-CN" altLang="en-US" sz="2000" dirty="0" smtClean="0">
                <a:sym typeface="+mn-ea"/>
              </a:rPr>
              <a:t>流</a:t>
            </a:r>
            <a:r>
              <a:rPr lang="zh-CN" sz="2000" dirty="0" smtClean="0">
                <a:sym typeface="+mn-ea"/>
              </a:rPr>
              <a:t>等等的</a:t>
            </a:r>
            <a:r>
              <a:rPr lang="en-US" altLang="zh-CN" sz="2000" dirty="0" smtClean="0">
                <a:sym typeface="+mn-ea"/>
              </a:rPr>
              <a:t>API</a:t>
            </a:r>
            <a:r>
              <a:rPr lang="zh-CN" altLang="en-US" sz="2000" dirty="0" smtClean="0">
                <a:sym typeface="+mn-ea"/>
              </a:rPr>
              <a:t>；</a:t>
            </a:r>
            <a:endParaRPr lang="en-US" sz="2000" dirty="0" smtClean="0">
              <a:sym typeface="+mn-ea"/>
            </a:endParaRPr>
          </a:p>
          <a:p>
            <a:pPr marL="457200" lvl="1" indent="-4572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AutoNum type="circleNumDbPlain"/>
            </a:pPr>
            <a:r>
              <a:rPr sz="2000" dirty="0" smtClean="0">
                <a:sym typeface="+mn-ea"/>
              </a:rPr>
              <a:t>数据库接口</a:t>
            </a:r>
            <a:r>
              <a:rPr lang="zh-CN" sz="2000" dirty="0" smtClean="0">
                <a:sym typeface="+mn-ea"/>
              </a:rPr>
              <a:t>：没有</a:t>
            </a:r>
            <a:r>
              <a:rPr lang="en-US" altLang="zh-CN" sz="2000" dirty="0" smtClean="0">
                <a:sym typeface="+mn-ea"/>
              </a:rPr>
              <a:t>web server</a:t>
            </a:r>
            <a:r>
              <a:rPr lang="zh-CN" altLang="en-US" sz="2000" dirty="0" smtClean="0">
                <a:sym typeface="+mn-ea"/>
              </a:rPr>
              <a:t>或数据库的统一接口；</a:t>
            </a:r>
            <a:endParaRPr lang="en-US" sz="2000" dirty="0" smtClean="0">
              <a:sym typeface="+mn-ea"/>
            </a:endParaRPr>
          </a:p>
          <a:p>
            <a:pPr marL="457200" lvl="1" indent="-4572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AutoNum type="circleNumDbPlain"/>
            </a:pPr>
            <a:r>
              <a:rPr sz="2000" dirty="0" smtClean="0">
                <a:sym typeface="+mn-ea"/>
              </a:rPr>
              <a:t>包管理系统</a:t>
            </a:r>
            <a:r>
              <a:rPr lang="zh-CN" sz="2000" dirty="0" smtClean="0">
                <a:sym typeface="+mn-ea"/>
              </a:rPr>
              <a:t>：不能自动加载或安装依赖；</a:t>
            </a:r>
            <a:endParaRPr sz="2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000" dirty="0" smtClean="0">
                <a:sym typeface="+mn-ea"/>
              </a:rPr>
              <a:t>缺少统一的标准和规范，</a:t>
            </a:r>
            <a:r>
              <a:rPr sz="2000" dirty="0" smtClean="0">
                <a:sym typeface="+mn-ea"/>
              </a:rPr>
              <a:t>限制了</a:t>
            </a:r>
            <a:r>
              <a:rPr lang="en-US" sz="2000" dirty="0" smtClean="0">
                <a:sym typeface="+mn-ea"/>
              </a:rPr>
              <a:t>js</a:t>
            </a:r>
            <a:r>
              <a:rPr lang="zh-CN" sz="2000" dirty="0" smtClean="0">
                <a:sym typeface="+mn-ea"/>
              </a:rPr>
              <a:t>在</a:t>
            </a:r>
            <a:r>
              <a:rPr sz="2000" dirty="0" smtClean="0">
                <a:sym typeface="+mn-ea"/>
              </a:rPr>
              <a:t>服务器端</a:t>
            </a:r>
            <a:r>
              <a:rPr lang="zh-CN" sz="2000" dirty="0" smtClean="0">
                <a:sym typeface="+mn-ea"/>
              </a:rPr>
              <a:t>的</a:t>
            </a:r>
            <a:r>
              <a:rPr sz="2000" dirty="0" smtClean="0">
                <a:sym typeface="+mn-ea"/>
              </a:rPr>
              <a:t>更广泛更大规模</a:t>
            </a:r>
            <a:r>
              <a:rPr lang="zh-CN" sz="2000" dirty="0" smtClean="0">
                <a:sym typeface="+mn-ea"/>
              </a:rPr>
              <a:t>的</a:t>
            </a:r>
            <a:r>
              <a:rPr sz="2000" dirty="0" smtClean="0">
                <a:sym typeface="+mn-ea"/>
              </a:rPr>
              <a:t>应用</a:t>
            </a:r>
            <a:r>
              <a:rPr lang="zh-CN" sz="2000" dirty="0" smtClean="0">
                <a:sym typeface="+mn-ea"/>
              </a:rPr>
              <a:t>。</a:t>
            </a:r>
            <a:endParaRPr lang="zh-CN" sz="2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2522196"/>
            <a:ext cx="8586790" cy="1000132"/>
          </a:xfrm>
        </p:spPr>
        <p:txBody>
          <a:bodyPr>
            <a:normAutofit/>
          </a:bodyPr>
          <a:lstStyle/>
          <a:p>
            <a:pPr algn="ctr"/>
            <a:r>
              <a:rPr lang="zh-CN" sz="4000" dirty="0" smtClean="0">
                <a:sym typeface="+mn-ea"/>
              </a:rPr>
              <a:t>三</a:t>
            </a:r>
            <a:r>
              <a:rPr lang="zh-CN" sz="4000" dirty="0" smtClean="0">
                <a:sym typeface="+mn-ea"/>
              </a:rPr>
              <a:t>、包和</a:t>
            </a:r>
            <a:r>
              <a:rPr lang="en-US" altLang="zh-CN" sz="4000" dirty="0" smtClean="0">
                <a:sym typeface="+mn-ea"/>
              </a:rPr>
              <a:t>NPM</a:t>
            </a:r>
            <a:endParaRPr lang="en-US" altLang="zh-CN" sz="4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 smtClean="0">
                <a:sym typeface="+mn-ea"/>
              </a:rPr>
              <a:t>三</a:t>
            </a:r>
            <a:r>
              <a:rPr lang="zh-CN" dirty="0" smtClean="0">
                <a:sym typeface="+mn-ea"/>
              </a:rPr>
              <a:t>、包和</a:t>
            </a:r>
            <a:r>
              <a:rPr lang="en-US" altLang="zh-CN" dirty="0" smtClean="0">
                <a:sym typeface="+mn-ea"/>
              </a:rPr>
              <a:t>NPM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539496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1 C</a:t>
            </a:r>
            <a:r>
              <a:rPr dirty="0" smtClean="0">
                <a:solidFill>
                  <a:srgbClr val="FF0000"/>
                </a:solidFill>
                <a:sym typeface="+mn-ea"/>
              </a:rPr>
              <a:t>ommonJS规范</a:t>
            </a:r>
            <a:endParaRPr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sz="2400" dirty="0" smtClean="0">
                <a:sym typeface="+mn-ea"/>
              </a:rPr>
              <a:t>CommonJS给js提供了API标准和包规范，它并不是一种语言，是一种规范。而Node.js实现了CommonJS包规范，实现常用API，模块，包编写，使用与维护的规范。</a:t>
            </a:r>
            <a:endParaRPr lang="zh-CN"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sz="2400" dirty="0" smtClean="0">
                <a:sym typeface="+mn-ea"/>
              </a:rPr>
              <a:t>遵守CommonJS规范的话，就会像QQ点击升级；不遵守CommonJS规范的话：就得先卸载，再下载最新版。</a:t>
            </a:r>
            <a:endParaRPr lang="zh-CN"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sz="2400" u="sng" dirty="0" smtClean="0">
                <a:solidFill>
                  <a:srgbClr val="FF0000"/>
                </a:solidFill>
                <a:sym typeface="+mn-ea"/>
              </a:rPr>
              <a:t>http://www.commonjs.org/</a:t>
            </a:r>
            <a:endParaRPr lang="zh-CN" sz="2400" u="sng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3.1 </a:t>
            </a:r>
            <a:r>
              <a:rPr lang="zh-CN" altLang="en-US" dirty="0" smtClean="0">
                <a:sym typeface="+mn-ea"/>
              </a:rPr>
              <a:t>包（Package）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5394960"/>
          </a:xfrm>
        </p:spPr>
        <p:txBody>
          <a:bodyPr>
            <a:noAutofit/>
          </a:bodyPr>
          <a:lstStyle/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sz="2200" dirty="0" smtClean="0">
                <a:sym typeface="+mn-ea"/>
              </a:rPr>
              <a:t>包</a:t>
            </a:r>
            <a:r>
              <a:rPr lang="en-US" altLang="zh-CN" sz="2200" dirty="0" smtClean="0">
                <a:sym typeface="+mn-ea"/>
              </a:rPr>
              <a:t>(package)</a:t>
            </a:r>
            <a:r>
              <a:rPr lang="zh-CN" altLang="en-US" sz="2200" dirty="0" smtClean="0">
                <a:sym typeface="+mn-ea"/>
              </a:rPr>
              <a:t>：类似于C/C++的函数库，或java的类库</a:t>
            </a:r>
            <a:r>
              <a:rPr lang="en-US" altLang="zh-CN" sz="2200" dirty="0" smtClean="0">
                <a:sym typeface="+mn-ea"/>
              </a:rPr>
              <a:t>,</a:t>
            </a:r>
            <a:r>
              <a:rPr lang="zh-CN" altLang="en-US" sz="2200" dirty="0" smtClean="0">
                <a:sym typeface="+mn-ea"/>
              </a:rPr>
              <a:t>包将独立的功能封装起来，用于发布、更新、依赖、管理和版本控制。</a:t>
            </a:r>
            <a:endParaRPr lang="zh-CN" altLang="en-US" sz="22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200" dirty="0" smtClean="0">
                <a:sym typeface="+mn-ea"/>
              </a:rPr>
              <a:t>包</a:t>
            </a:r>
            <a:r>
              <a:rPr lang="en-US" altLang="zh-CN" sz="2200" dirty="0" smtClean="0">
                <a:sym typeface="+mn-ea"/>
              </a:rPr>
              <a:t>/</a:t>
            </a:r>
            <a:r>
              <a:rPr lang="zh-CN" altLang="en-US" sz="2200" dirty="0" smtClean="0">
                <a:sym typeface="+mn-ea"/>
              </a:rPr>
              <a:t>第三方模块</a:t>
            </a:r>
            <a:r>
              <a:rPr lang="zh-CN" altLang="en-US" sz="2200" dirty="0" smtClean="0">
                <a:sym typeface="+mn-ea"/>
              </a:rPr>
              <a:t>：别人写好滴、具有特定功能的、能直接使用的模块即第三方模块，由于第三方模块通常都是由多个文件 组成并且被放置在一个文件夹中，所以又名包。</a:t>
            </a:r>
            <a:endParaRPr lang="zh-CN" altLang="en-US" sz="22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200" dirty="0" smtClean="0">
                <a:sym typeface="+mn-ea"/>
              </a:rPr>
              <a:t>NodeJs根据CommonJS规范实现了包机制：</a:t>
            </a:r>
            <a:endParaRPr lang="zh-CN" altLang="en-US" sz="22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200" dirty="0" smtClean="0">
                <a:sym typeface="+mn-ea"/>
              </a:rPr>
              <a:t>	</a:t>
            </a:r>
            <a:r>
              <a:rPr lang="zh-CN" altLang="en-US" sz="2200" dirty="0" smtClean="0">
                <a:sym typeface="+mn-ea"/>
              </a:rPr>
              <a:t>包是一个目录；</a:t>
            </a:r>
            <a:endParaRPr lang="zh-CN" altLang="en-US" sz="22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200" dirty="0" smtClean="0">
                <a:sym typeface="+mn-ea"/>
              </a:rPr>
              <a:t>	</a:t>
            </a:r>
            <a:r>
              <a:rPr lang="zh-CN" altLang="en-US" sz="2200" dirty="0" smtClean="0">
                <a:sym typeface="+mn-ea"/>
              </a:rPr>
              <a:t>目录中包含js文件，一个JSON格式的包说明文件；</a:t>
            </a:r>
            <a:endParaRPr lang="zh-CN" altLang="en-US" sz="22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200" dirty="0" smtClean="0">
                <a:sym typeface="+mn-ea"/>
              </a:rPr>
              <a:t>	</a:t>
            </a:r>
            <a:r>
              <a:rPr lang="zh-CN" altLang="en-US" sz="2200" dirty="0" smtClean="0">
                <a:sym typeface="+mn-ea"/>
              </a:rPr>
              <a:t>目录是自定义模块，即为包。</a:t>
            </a:r>
            <a:endParaRPr lang="zh-CN" altLang="en-US" sz="22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3.1 </a:t>
            </a:r>
            <a:r>
              <a:rPr lang="zh-CN" altLang="en-US" dirty="0" smtClean="0">
                <a:sym typeface="+mn-ea"/>
              </a:rPr>
              <a:t>包（Package）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6130"/>
            <a:ext cx="8229600" cy="5394960"/>
          </a:xfrm>
        </p:spPr>
        <p:txBody>
          <a:bodyPr>
            <a:noAutofit/>
          </a:bodyPr>
          <a:lstStyle/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sz="2400" dirty="0" smtClean="0">
                <a:sym typeface="+mn-ea"/>
              </a:rPr>
              <a:t>包</a:t>
            </a:r>
            <a:r>
              <a:rPr lang="en-US" altLang="zh-CN" sz="2400" dirty="0" smtClean="0">
                <a:sym typeface="+mn-ea"/>
              </a:rPr>
              <a:t>(package)</a:t>
            </a:r>
            <a:r>
              <a:rPr lang="zh-CN" sz="2400" dirty="0" smtClean="0">
                <a:sym typeface="+mn-ea"/>
              </a:rPr>
              <a:t>规范：</a:t>
            </a:r>
            <a:endParaRPr lang="zh-CN"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①　</a:t>
            </a:r>
            <a:r>
              <a:rPr lang="zh-CN" altLang="en-US" sz="1800" dirty="0" smtClean="0">
                <a:sym typeface="+mn-ea"/>
              </a:rPr>
              <a:t>包是一个目录;</a:t>
            </a:r>
            <a:endParaRPr lang="zh-CN" altLang="en-US" sz="18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800" dirty="0" smtClean="0">
                <a:sym typeface="+mn-ea"/>
              </a:rPr>
              <a:t>②　目录中包含一个packages.json文件(包说明文件</a:t>
            </a:r>
            <a:r>
              <a:rPr lang="en-US" altLang="zh-CN" sz="1800" dirty="0" smtClean="0">
                <a:sym typeface="+mn-ea"/>
              </a:rPr>
              <a:t>,</a:t>
            </a:r>
            <a:r>
              <a:rPr lang="zh-CN" altLang="en-US" sz="1800" dirty="0" smtClean="0">
                <a:sym typeface="+mn-ea"/>
              </a:rPr>
              <a:t>存放于包顶级目录);</a:t>
            </a:r>
            <a:endParaRPr lang="zh-CN" altLang="en-US" sz="18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800" dirty="0" smtClean="0">
                <a:sym typeface="+mn-ea"/>
              </a:rPr>
              <a:t>③　目录中包含js文件，如有index.js文件，可存放包顶级目录下；</a:t>
            </a:r>
            <a:endParaRPr lang="zh-CN" altLang="en-US" sz="18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800" dirty="0" smtClean="0">
                <a:sym typeface="+mn-ea"/>
              </a:rPr>
              <a:t>④　其他js文件，存放到lib目录下；</a:t>
            </a:r>
            <a:endParaRPr lang="zh-CN" altLang="en-US" sz="18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800" dirty="0" smtClean="0">
                <a:sym typeface="+mn-ea"/>
              </a:rPr>
              <a:t>⑤　二进制文件，存放到bin目录下；</a:t>
            </a:r>
            <a:endParaRPr lang="zh-CN" altLang="en-US" sz="18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800" dirty="0" smtClean="0">
                <a:sym typeface="+mn-ea"/>
              </a:rPr>
              <a:t>⑥　文档，应该存放在doc目录下；</a:t>
            </a:r>
            <a:endParaRPr lang="zh-CN" altLang="en-US" sz="18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800" dirty="0" smtClean="0">
                <a:sym typeface="+mn-ea"/>
              </a:rPr>
              <a:t>⑦　单元测试文件，存放到test目录下；</a:t>
            </a:r>
            <a:endParaRPr lang="zh-CN" altLang="en-US" sz="18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800" dirty="0" smtClean="0">
                <a:sym typeface="+mn-ea"/>
              </a:rPr>
              <a:t>CommonJS规范要求：包应该位于当前目录 或 父目录下的node_mudules文件夹下，require函数由近及远依次查找。</a:t>
            </a:r>
            <a:endParaRPr lang="zh-CN" altLang="en-US" sz="18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800" dirty="0" smtClean="0">
                <a:sym typeface="+mn-ea"/>
              </a:rPr>
              <a:t>package.json字段：</a:t>
            </a:r>
            <a:r>
              <a:rPr lang="zh-CN" altLang="en-US" sz="1800" u="sng" dirty="0" smtClean="0">
                <a:solidFill>
                  <a:srgbClr val="FF0000"/>
                </a:solidFill>
                <a:sym typeface="+mn-ea"/>
              </a:rPr>
              <a:t>http://www.w3cbus.com/nodejs/packagejson.html</a:t>
            </a:r>
            <a:endParaRPr lang="zh-CN" altLang="en-US" sz="1800" u="sng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3.2 NPM </a:t>
            </a:r>
            <a:r>
              <a:rPr lang="zh-CN" altLang="en-US" dirty="0" smtClean="0">
                <a:sym typeface="+mn-ea"/>
              </a:rPr>
              <a:t>包管理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40765"/>
            <a:ext cx="8229600" cy="5066665"/>
          </a:xfrm>
        </p:spPr>
        <p:txBody>
          <a:bodyPr>
            <a:noAutofit/>
          </a:bodyPr>
          <a:lstStyle/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Node Package Manager，简称npm。N</a:t>
            </a:r>
            <a:r>
              <a:rPr lang="en-US" altLang="zh-CN" sz="2000" dirty="0" smtClean="0">
                <a:sym typeface="+mn-ea"/>
              </a:rPr>
              <a:t>PM</a:t>
            </a:r>
            <a:r>
              <a:rPr lang="zh-CN" altLang="en-US" sz="2000" dirty="0" smtClean="0">
                <a:sym typeface="+mn-ea"/>
              </a:rPr>
              <a:t>官网：</a:t>
            </a:r>
            <a:r>
              <a:rPr lang="zh-CN" altLang="en-US" sz="2000" u="sng" dirty="0" smtClean="0">
                <a:solidFill>
                  <a:srgbClr val="FF0000"/>
                </a:solidFill>
                <a:sym typeface="+mn-ea"/>
              </a:rPr>
              <a:t>www.npmjs.com</a:t>
            </a:r>
            <a:endParaRPr lang="zh-CN" altLang="en-US" sz="2000" u="sng"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endParaRPr lang="zh-CN" altLang="en-US" sz="2000" u="sng"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全球最大的模块生态系统，里面所有的模块都是开源免费的；也是Node</a:t>
            </a:r>
            <a:r>
              <a:rPr lang="en-US" altLang="zh-CN" sz="2000" dirty="0" smtClean="0">
                <a:sym typeface="+mn-ea"/>
              </a:rPr>
              <a:t>J</a:t>
            </a:r>
            <a:r>
              <a:rPr lang="zh-CN" altLang="en-US" sz="2000" dirty="0" smtClean="0">
                <a:sym typeface="+mn-ea"/>
              </a:rPr>
              <a:t>s的包管理工具。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npm作用：是Node</a:t>
            </a:r>
            <a:r>
              <a:rPr lang="en-US" altLang="zh-CN" sz="2000" dirty="0" smtClean="0">
                <a:sym typeface="+mn-ea"/>
              </a:rPr>
              <a:t>J</a:t>
            </a:r>
            <a:r>
              <a:rPr lang="zh-CN" altLang="en-US" sz="2000" dirty="0" smtClean="0">
                <a:sym typeface="+mn-ea"/>
              </a:rPr>
              <a:t>s提供的包管理工具，用于下载/安装/升级/删除包，或者发布并维护包。Node.js的安装文件中已经集成了NPM包管理工具，也就是在</a:t>
            </a:r>
            <a:r>
              <a:rPr lang="en-US" altLang="zh-CN" sz="2000" dirty="0" smtClean="0">
                <a:sym typeface="+mn-ea"/>
              </a:rPr>
              <a:t>nodejsAPI</a:t>
            </a:r>
            <a:r>
              <a:rPr lang="zh-CN" altLang="en-US" sz="2000" dirty="0" smtClean="0">
                <a:sym typeface="+mn-ea"/>
              </a:rPr>
              <a:t>左侧看到的模块</a:t>
            </a:r>
            <a:r>
              <a:rPr lang="zh-CN" altLang="en-US" sz="2000" dirty="0" smtClean="0">
                <a:sym typeface="+mn-ea"/>
              </a:rPr>
              <a:t>。剩下的就是工程师开发的第三方包。</a:t>
            </a:r>
            <a:endParaRPr lang="zh-CN" altLang="en-US" sz="2000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54985" y="4837430"/>
            <a:ext cx="2406650" cy="145478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3.2 NPM </a:t>
            </a:r>
            <a:r>
              <a:rPr lang="zh-CN" altLang="en-US" dirty="0" smtClean="0">
                <a:sym typeface="+mn-ea"/>
              </a:rPr>
              <a:t>包管理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6130"/>
            <a:ext cx="8229600" cy="5394960"/>
          </a:xfrm>
        </p:spPr>
        <p:txBody>
          <a:bodyPr>
            <a:noAutofit/>
          </a:bodyPr>
          <a:lstStyle/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下载第三方模块</a:t>
            </a:r>
            <a:r>
              <a:rPr lang="en-US" altLang="zh-CN" sz="2000" dirty="0" smtClean="0">
                <a:sym typeface="+mn-ea"/>
              </a:rPr>
              <a:t>/</a:t>
            </a:r>
            <a:r>
              <a:rPr lang="zh-CN" altLang="en-US" sz="2000" dirty="0" smtClean="0">
                <a:sym typeface="+mn-ea"/>
              </a:rPr>
              <a:t>包：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（1）安装到本地</a:t>
            </a:r>
            <a:r>
              <a:rPr lang="zh-CN" altLang="en-US" sz="2000" dirty="0" smtClean="0">
                <a:sym typeface="+mn-ea"/>
              </a:rPr>
              <a:t>：</a:t>
            </a: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sym typeface="+mn-ea"/>
              </a:rPr>
              <a:t>npm install 包名</a:t>
            </a:r>
            <a:r>
              <a:rPr lang="zh-CN" altLang="en-US" sz="2000" dirty="0" smtClean="0">
                <a:sym typeface="+mn-ea"/>
              </a:rPr>
              <a:t>		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（安装到指定目录的node_modules文件夹</a:t>
            </a:r>
            <a:r>
              <a:rPr lang="en-US" altLang="zh-CN" sz="2000" dirty="0" smtClean="0">
                <a:sym typeface="+mn-ea"/>
              </a:rPr>
              <a:t>(</a:t>
            </a:r>
            <a:r>
              <a:rPr lang="zh-CN" altLang="en-US" sz="2000" dirty="0" smtClean="0">
                <a:sym typeface="+mn-ea"/>
              </a:rPr>
              <a:t>没有会自动创建</a:t>
            </a:r>
            <a:r>
              <a:rPr lang="en-US" altLang="zh-CN" sz="2000" dirty="0" smtClean="0">
                <a:sym typeface="+mn-ea"/>
              </a:rPr>
              <a:t>)</a:t>
            </a:r>
            <a:r>
              <a:rPr lang="zh-CN" altLang="en-US" sz="2000" dirty="0" smtClean="0">
                <a:sym typeface="+mn-ea"/>
              </a:rPr>
              <a:t>下，需要require引入；查看目标路径：  npm root  </a:t>
            </a:r>
            <a:r>
              <a:rPr lang="zh-CN" altLang="en-US" sz="2000" dirty="0" smtClean="0">
                <a:sym typeface="+mn-ea"/>
              </a:rPr>
              <a:t>）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（2）安装到全局： </a:t>
            </a:r>
            <a:r>
              <a:rPr lang="zh-CN" altLang="en-US" sz="2000" b="1" dirty="0" smtClean="0">
                <a:solidFill>
                  <a:srgbClr val="FF0000"/>
                </a:solidFill>
                <a:sym typeface="+mn-ea"/>
              </a:rPr>
              <a:t> npm install 包名  -g</a:t>
            </a:r>
            <a:endParaRPr lang="zh-CN" altLang="en-US" sz="2000" b="1"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( </a:t>
            </a:r>
            <a:r>
              <a:rPr lang="zh-CN" altLang="en-US" sz="2000" dirty="0" smtClean="0">
                <a:sym typeface="+mn-ea"/>
              </a:rPr>
              <a:t>会安装到C:\Users\用户名\AppData\Roaming\npm文件夹</a:t>
            </a:r>
            <a:r>
              <a:rPr lang="en-US" altLang="zh-CN" sz="2000" dirty="0" smtClean="0">
                <a:sym typeface="+mn-ea"/>
              </a:rPr>
              <a:t>,</a:t>
            </a:r>
            <a:r>
              <a:rPr lang="zh-CN" altLang="en-US" sz="2000" dirty="0" smtClean="0">
                <a:sym typeface="+mn-ea"/>
              </a:rPr>
              <a:t>在交互模式下不用require引入</a:t>
            </a:r>
            <a:r>
              <a:rPr lang="en-US" altLang="zh-CN" sz="2000" dirty="0" smtClean="0">
                <a:sym typeface="+mn-ea"/>
              </a:rPr>
              <a:t>; 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g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表示全局安装，即模块的使用不局限于当前项目，一般用于安装命令行工具）</a:t>
            </a:r>
            <a:endParaRPr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（3）使用npm命令卸载包的方式 </a:t>
            </a:r>
            <a:endParaRPr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本地卸载： npm unintall 包名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全局卸载：npm unintall </a:t>
            </a:r>
            <a:r>
              <a:rPr lang="zh-CN" altLang="en-US" sz="2000" dirty="0" smtClean="0">
                <a:sym typeface="+mn-ea"/>
              </a:rPr>
              <a:t>包名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 -g </a:t>
            </a:r>
            <a:endParaRPr lang="zh-CN" altLang="en-US" sz="20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3.2 NPM </a:t>
            </a:r>
            <a:r>
              <a:rPr lang="zh-CN" altLang="en-US" dirty="0" smtClean="0">
                <a:sym typeface="+mn-ea"/>
              </a:rPr>
              <a:t>包管理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6130"/>
            <a:ext cx="8229600" cy="5394960"/>
          </a:xfrm>
        </p:spPr>
        <p:txBody>
          <a:bodyPr>
            <a:noAutofit/>
          </a:bodyPr>
          <a:lstStyle/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 dirty="0" smtClean="0">
                <a:sym typeface="+mn-ea"/>
              </a:rPr>
              <a:t>比如安装</a:t>
            </a:r>
            <a:r>
              <a:rPr lang="en-US" altLang="zh-CN" sz="2400" dirty="0" smtClean="0">
                <a:sym typeface="+mn-ea"/>
              </a:rPr>
              <a:t>mysql</a:t>
            </a:r>
            <a:r>
              <a:rPr lang="zh-CN" altLang="en-US" sz="2400" dirty="0" smtClean="0">
                <a:sym typeface="+mn-ea"/>
              </a:rPr>
              <a:t>服务器：</a:t>
            </a:r>
            <a:endParaRPr lang="zh-CN" altLang="en-US"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 dirty="0" smtClean="0">
                <a:sym typeface="+mn-ea"/>
              </a:rPr>
              <a:t>①</a:t>
            </a:r>
            <a:r>
              <a:rPr lang="zh-CN" altLang="en-US" sz="2400" dirty="0" smtClean="0">
                <a:sym typeface="+mn-ea"/>
              </a:rPr>
              <a:t>进入</a:t>
            </a:r>
            <a:r>
              <a:rPr lang="en-US" altLang="zh-CN" sz="2400" dirty="0" smtClean="0">
                <a:sym typeface="+mn-ea"/>
              </a:rPr>
              <a:t>NPM</a:t>
            </a:r>
            <a:r>
              <a:rPr lang="zh-CN" altLang="en-US" sz="2400" dirty="0" smtClean="0">
                <a:sym typeface="+mn-ea"/>
              </a:rPr>
              <a:t>官网：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www.npmjs.com</a:t>
            </a:r>
            <a:endParaRPr lang="zh-CN" altLang="en-US"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 dirty="0" smtClean="0">
                <a:sym typeface="+mn-ea"/>
              </a:rPr>
              <a:t>②</a:t>
            </a:r>
            <a:r>
              <a:rPr lang="zh-CN" altLang="en-US" sz="2400" dirty="0" smtClean="0">
                <a:sym typeface="+mn-ea"/>
              </a:rPr>
              <a:t>搜索找到合适的</a:t>
            </a:r>
            <a:r>
              <a:rPr lang="en-US" altLang="zh-CN" sz="2400" dirty="0" smtClean="0">
                <a:sym typeface="+mn-ea"/>
              </a:rPr>
              <a:t>mysql;</a:t>
            </a:r>
            <a:endParaRPr lang="en-US" altLang="zh-CN"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 dirty="0" smtClean="0">
                <a:sym typeface="+mn-ea"/>
              </a:rPr>
              <a:t>③</a:t>
            </a:r>
            <a:r>
              <a:rPr lang="zh-CN" altLang="en-US" sz="2400" dirty="0" smtClean="0">
                <a:sym typeface="+mn-ea"/>
              </a:rPr>
              <a:t>可先进入指定目录再</a:t>
            </a:r>
            <a:r>
              <a:rPr lang="en-US" altLang="zh-CN" sz="2400" dirty="0" smtClean="0">
                <a:sym typeface="+mn-ea"/>
              </a:rPr>
              <a:t>install;</a:t>
            </a:r>
            <a:endParaRPr lang="en-US" altLang="zh-CN"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 dirty="0" smtClean="0">
                <a:sym typeface="+mn-ea"/>
              </a:rPr>
              <a:t>④</a:t>
            </a:r>
            <a:r>
              <a:rPr lang="zh-CN" altLang="en-US" sz="2400" dirty="0" smtClean="0">
                <a:sym typeface="+mn-ea"/>
              </a:rPr>
              <a:t>使用命令行</a:t>
            </a:r>
            <a:r>
              <a:rPr lang="en-US" altLang="zh-CN" sz="2400" dirty="0" smtClean="0">
                <a:sym typeface="+mn-ea"/>
              </a:rPr>
              <a:t>install</a:t>
            </a:r>
            <a:r>
              <a:rPr lang="zh-CN" altLang="en-US" sz="2400" dirty="0" smtClean="0">
                <a:sym typeface="+mn-ea"/>
              </a:rPr>
              <a:t>安装</a:t>
            </a:r>
            <a:r>
              <a:rPr lang="en-US" altLang="zh-CN" sz="2400" dirty="0" smtClean="0">
                <a:sym typeface="+mn-ea"/>
              </a:rPr>
              <a:t>mysql;</a:t>
            </a:r>
            <a:endParaRPr lang="en-US" altLang="zh-CN"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 dirty="0" smtClean="0">
                <a:sym typeface="+mn-ea"/>
              </a:rPr>
              <a:t>⑤</a:t>
            </a:r>
            <a:r>
              <a:rPr lang="zh-CN" altLang="en-US" sz="2400" dirty="0" smtClean="0">
                <a:sym typeface="+mn-ea"/>
              </a:rPr>
              <a:t>列出已安装的包：</a:t>
            </a:r>
            <a:r>
              <a:rPr lang="en-US" altLang="zh-CN" sz="2400" dirty="0" smtClean="0">
                <a:sym typeface="+mn-ea"/>
              </a:rPr>
              <a:t>npm ls;</a:t>
            </a:r>
            <a:endParaRPr lang="en-US" altLang="zh-CN" sz="2400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3475" y="668020"/>
            <a:ext cx="3635375" cy="222186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430" y="2378710"/>
            <a:ext cx="3721735" cy="210058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4351655"/>
            <a:ext cx="3833495" cy="159893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3.2 NPM </a:t>
            </a:r>
            <a:r>
              <a:rPr lang="zh-CN" altLang="en-US" dirty="0" smtClean="0">
                <a:sym typeface="+mn-ea"/>
              </a:rPr>
              <a:t>包管理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5057775"/>
          </a:xfrm>
        </p:spPr>
        <p:txBody>
          <a:bodyPr>
            <a:noAutofit/>
          </a:bodyPr>
          <a:lstStyle/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 dirty="0" smtClean="0">
                <a:sym typeface="+mn-ea"/>
              </a:rPr>
              <a:t>查看目标路径：  npm root -g</a:t>
            </a:r>
            <a:endParaRPr lang="zh-CN" altLang="en-US"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 dirty="0" smtClean="0">
                <a:sym typeface="+mn-ea"/>
              </a:rPr>
              <a:t>查看npm的版本：npm -v</a:t>
            </a:r>
            <a:endParaRPr lang="zh-CN" altLang="en-US"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 dirty="0" smtClean="0">
                <a:sym typeface="+mn-ea"/>
              </a:rPr>
              <a:t>列出已经安装的包：npm ls</a:t>
            </a:r>
            <a:endParaRPr lang="zh-CN" altLang="en-US"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 dirty="0" smtClean="0">
                <a:sym typeface="+mn-ea"/>
              </a:rPr>
              <a:t>更新已经安装的包：npm update 包名</a:t>
            </a:r>
            <a:endParaRPr lang="zh-CN" altLang="en-US"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 dirty="0" smtClean="0">
                <a:sym typeface="+mn-ea"/>
              </a:rPr>
              <a:t>卸载已经安装的包：npm uninstall 包名</a:t>
            </a:r>
            <a:endParaRPr lang="zh-CN" altLang="en-US"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 dirty="0" smtClean="0">
                <a:sym typeface="+mn-ea"/>
              </a:rPr>
              <a:t>生成包/pagkage.json：npm init 在当前目录下生成一个package.json文件</a:t>
            </a:r>
            <a:endParaRPr lang="zh-CN" altLang="en-US"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 dirty="0" smtClean="0">
                <a:sym typeface="+mn-ea"/>
              </a:rPr>
              <a:t>发布包： npm adduser (登录/注册)  </a:t>
            </a:r>
            <a:r>
              <a:rPr lang="en-US" altLang="zh-CN" sz="2400" dirty="0" smtClean="0">
                <a:sym typeface="+mn-ea"/>
              </a:rPr>
              <a:t>--&gt;  </a:t>
            </a:r>
            <a:r>
              <a:rPr lang="zh-CN" altLang="en-US" sz="2400" dirty="0" smtClean="0">
                <a:sym typeface="+mn-ea"/>
              </a:rPr>
              <a:t>npm  publish</a:t>
            </a:r>
            <a:endParaRPr lang="zh-CN" altLang="en-US"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000108"/>
            <a:ext cx="8501122" cy="512605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基本知识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熟练掌握</a:t>
            </a:r>
            <a:r>
              <a:rPr lang="zh-CN" altLang="en-US" dirty="0" smtClean="0"/>
              <a:t>模块系统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熟练掌握导入和导出模块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掌握</a:t>
            </a:r>
            <a:r>
              <a:rPr lang="en-US" altLang="zh-CN" dirty="0" smtClean="0"/>
              <a:t>NPM</a:t>
            </a:r>
            <a:r>
              <a:rPr lang="zh-CN" altLang="en-US" dirty="0" smtClean="0"/>
              <a:t>是如何安装包的</a:t>
            </a:r>
            <a:endParaRPr lang="zh-CN" altLang="en-US" dirty="0" smtClean="0"/>
          </a:p>
          <a:p>
            <a:pPr marL="514350" indent="-514350">
              <a:buFont typeface="+mj-ea"/>
              <a:buAutoNum type="arabicPeriod"/>
            </a:pPr>
            <a:r>
              <a:rPr lang="zh-CN" altLang="en-US" dirty="0" smtClean="0"/>
              <a:t>能力要求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学会分析模块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可以写简单的</a:t>
            </a:r>
            <a:r>
              <a:rPr lang="en-US" altLang="zh-CN" dirty="0" err="1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3.2 NPM </a:t>
            </a:r>
            <a:r>
              <a:rPr lang="zh-CN" altLang="en-US" dirty="0" smtClean="0">
                <a:sym typeface="+mn-ea"/>
              </a:rPr>
              <a:t>包管理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680"/>
            <a:ext cx="8229600" cy="4392930"/>
          </a:xfrm>
        </p:spPr>
        <p:txBody>
          <a:bodyPr>
            <a:noAutofit/>
          </a:bodyPr>
          <a:lstStyle/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发布包：</a:t>
            </a:r>
            <a:r>
              <a:rPr lang="en-US" sz="2400" dirty="0" smtClean="0">
                <a:sym typeface="+mn-ea"/>
              </a:rPr>
              <a:t>step1 </a:t>
            </a:r>
            <a:r>
              <a:rPr sz="2400" dirty="0" smtClean="0">
                <a:sym typeface="+mn-ea"/>
              </a:rPr>
              <a:t>npm adduser (登录/注册)</a:t>
            </a:r>
            <a:endParaRPr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        </a:t>
            </a:r>
            <a:r>
              <a:rPr lang="en-US" sz="2400" dirty="0" smtClean="0">
                <a:sym typeface="+mn-ea"/>
              </a:rPr>
              <a:t>step2 </a:t>
            </a:r>
            <a:r>
              <a:rPr sz="2400" dirty="0" smtClean="0">
                <a:sym typeface="+mn-ea"/>
              </a:rPr>
              <a:t>npm  publish</a:t>
            </a:r>
            <a:endParaRPr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（1）在http:www.npmjs.com上注册用户(此步可省略？)</a:t>
            </a:r>
            <a:endParaRPr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（2）使用npm adduser命令 注册/登录已有账号。</a:t>
            </a:r>
            <a:endParaRPr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（3）进入配置完成的包目录：使用npm publish命令发布包。</a:t>
            </a:r>
            <a:endParaRPr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（4）到npmjs.com上搜索一发布的包。</a:t>
            </a:r>
            <a:endParaRPr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、写一个</a:t>
            </a:r>
            <a:r>
              <a:rPr lang="en-US" altLang="zh-CN" sz="2800" dirty="0" smtClean="0"/>
              <a:t>js</a:t>
            </a:r>
            <a:r>
              <a:rPr lang="zh-CN" altLang="en-US" sz="2800" dirty="0" smtClean="0"/>
              <a:t>模块实现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循环星星并导出导入；</a:t>
            </a:r>
            <a:endParaRPr lang="zh-CN" altLang="en-US" sz="2800" dirty="0" smtClean="0"/>
          </a:p>
          <a:p>
            <a:r>
              <a:rPr lang="en-US" altLang="zh-CN" sz="2800" dirty="0" smtClean="0">
                <a:sym typeface="+mn-ea"/>
              </a:rPr>
              <a:t>2</a:t>
            </a:r>
            <a:r>
              <a:rPr lang="zh-CN" altLang="en-US" sz="2800" dirty="0" smtClean="0">
                <a:sym typeface="+mn-ea"/>
              </a:rPr>
              <a:t>、导出导入一个学生的构造函数；</a:t>
            </a:r>
            <a:endParaRPr lang="en-US" altLang="zh-CN" sz="2800" dirty="0" smtClean="0"/>
          </a:p>
          <a:p>
            <a:r>
              <a:rPr lang="en-US" altLang="zh-CN" sz="2800" dirty="0" smtClean="0">
                <a:sym typeface="+mn-ea"/>
              </a:rPr>
              <a:t>3</a:t>
            </a:r>
            <a:r>
              <a:rPr lang="zh-CN" altLang="en-US" sz="2800" smtClean="0">
                <a:sym typeface="+mn-ea"/>
              </a:rPr>
              <a:t>、</a:t>
            </a:r>
            <a:r>
              <a:rPr lang="en-US" altLang="zh-CN" sz="2800" smtClean="0">
                <a:sym typeface="+mn-ea"/>
              </a:rPr>
              <a:t>npm</a:t>
            </a:r>
            <a:r>
              <a:rPr lang="zh-CN" altLang="en-US" sz="2800" smtClean="0">
                <a:sym typeface="+mn-ea"/>
              </a:rPr>
              <a:t>安装</a:t>
            </a:r>
            <a:r>
              <a:rPr lang="en-US" altLang="zh-CN" sz="2800" smtClean="0">
                <a:sym typeface="+mn-ea"/>
              </a:rPr>
              <a:t>mysql</a:t>
            </a:r>
            <a:r>
              <a:rPr lang="zh-CN" altLang="en-US" sz="2800" smtClean="0">
                <a:sym typeface="+mn-ea"/>
              </a:rPr>
              <a:t>服务器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、自行创造题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911741"/>
          </a:xfrm>
        </p:spPr>
        <p:txBody>
          <a:bodyPr>
            <a:normAutofit lnSpcReduction="20000"/>
          </a:bodyPr>
          <a:lstStyle/>
          <a:p>
            <a:pPr marL="514350" indent="-51435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相关项目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导出模块中构造函数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导入模块中计算圆周长的方法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本课难点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模块的导入导出</a:t>
            </a:r>
            <a:endParaRPr lang="zh-CN" altLang="en-US" dirty="0" smtClean="0">
              <a:sym typeface="+mn-ea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NPM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2868271"/>
            <a:ext cx="8586790" cy="100013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sym typeface="+mn-ea"/>
              </a:rPr>
              <a:t>一、</a:t>
            </a:r>
            <a:r>
              <a:rPr lang="en-US" altLang="zh-CN" sz="4000" dirty="0" smtClean="0">
                <a:sym typeface="+mn-ea"/>
              </a:rPr>
              <a:t>nodeJs</a:t>
            </a:r>
            <a:r>
              <a:rPr lang="zh-CN" altLang="en-US" sz="4000" dirty="0" smtClean="0">
                <a:sym typeface="+mn-ea"/>
              </a:rPr>
              <a:t>模块系统</a:t>
            </a:r>
            <a:endParaRPr lang="zh-CN" altLang="en-US" sz="4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>
                <a:sym typeface="+mn-ea"/>
              </a:rPr>
              <a:t>1</a:t>
            </a:r>
            <a:r>
              <a:rPr lang="en-US" dirty="0" smtClean="0">
                <a:sym typeface="+mn-ea"/>
              </a:rPr>
              <a:t>.</a:t>
            </a:r>
            <a:r>
              <a:rPr lang="en-US" altLang="zh-CN" dirty="0" smtClean="0">
                <a:sym typeface="+mn-ea"/>
              </a:rPr>
              <a:t>1</a:t>
            </a:r>
            <a:r>
              <a:rPr dirty="0" smtClean="0">
                <a:sym typeface="+mn-ea"/>
              </a:rPr>
              <a:t> nodeJs模块概述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8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700" dirty="0" smtClean="0">
                <a:sym typeface="+mn-ea"/>
              </a:rPr>
              <a:t>   NodeJs中使用“Module(模块)”来规划</a:t>
            </a:r>
            <a:r>
              <a:rPr lang="zh-CN" altLang="en-US" sz="2700" dirty="0" smtClean="0">
                <a:sym typeface="+mn-ea"/>
              </a:rPr>
              <a:t>不同的功能对象。</a:t>
            </a:r>
            <a:r>
              <a:rPr lang="zh-CN" altLang="en-US" sz="2700" dirty="0" smtClean="0">
                <a:sym typeface="+mn-ea"/>
              </a:rPr>
              <a:t>每个模块包含不同功能：</a:t>
            </a:r>
            <a:r>
              <a:rPr lang="en-US" altLang="zh-CN" sz="2700" dirty="0" smtClean="0">
                <a:sym typeface="+mn-ea"/>
              </a:rPr>
              <a:t>console</a:t>
            </a:r>
            <a:r>
              <a:rPr lang="zh-CN" altLang="en-US" sz="2700" dirty="0" smtClean="0">
                <a:sym typeface="+mn-ea"/>
              </a:rPr>
              <a:t>对象？也叫做</a:t>
            </a:r>
            <a:r>
              <a:rPr lang="en-US" altLang="zh-CN" sz="2700" dirty="0" smtClean="0">
                <a:sym typeface="+mn-ea"/>
              </a:rPr>
              <a:t>console</a:t>
            </a:r>
            <a:r>
              <a:rPr lang="zh-CN" altLang="en-US" sz="2700" dirty="0" smtClean="0">
                <a:sym typeface="+mn-ea"/>
              </a:rPr>
              <a:t>模块。</a:t>
            </a:r>
            <a:endParaRPr lang="zh-CN" altLang="en-US" sz="27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zh-CN" sz="2700" dirty="0" smtClean="0">
                <a:sym typeface="+mn-ea"/>
              </a:rPr>
              <a:t>nodejs</a:t>
            </a:r>
            <a:r>
              <a:rPr lang="zh-CN" altLang="en-US" sz="2700" dirty="0" smtClean="0">
                <a:sym typeface="+mn-ea"/>
              </a:rPr>
              <a:t>每一个</a:t>
            </a:r>
            <a:r>
              <a:rPr lang="en-US" altLang="zh-CN" sz="2700" dirty="0" smtClean="0">
                <a:sym typeface="+mn-ea"/>
              </a:rPr>
              <a:t>.js</a:t>
            </a:r>
            <a:r>
              <a:rPr lang="zh-CN" altLang="en-US" sz="2700" dirty="0" smtClean="0">
                <a:sym typeface="+mn-ea"/>
              </a:rPr>
              <a:t>文件对应一个模块，包含相应的功能和函数。</a:t>
            </a:r>
            <a:endParaRPr lang="zh-CN" altLang="en-US" sz="27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700" dirty="0" smtClean="0">
                <a:sym typeface="+mn-ea"/>
              </a:rPr>
              <a:t>模块内声明的变量或函数作用域是</a:t>
            </a:r>
            <a:r>
              <a:rPr lang="en-US" altLang="zh-CN" sz="2700" dirty="0" smtClean="0">
                <a:sym typeface="+mn-ea"/>
              </a:rPr>
              <a:t>“</a:t>
            </a:r>
            <a:r>
              <a:rPr lang="zh-CN" altLang="en-US" sz="2700" dirty="0" smtClean="0">
                <a:sym typeface="+mn-ea"/>
              </a:rPr>
              <a:t>模块作用域</a:t>
            </a:r>
            <a:r>
              <a:rPr lang="en-US" altLang="zh-CN" sz="2700" dirty="0" smtClean="0">
                <a:sym typeface="+mn-ea"/>
              </a:rPr>
              <a:t>”</a:t>
            </a:r>
            <a:r>
              <a:rPr lang="zh-CN" altLang="en-US" sz="2700" dirty="0" smtClean="0">
                <a:sym typeface="+mn-ea"/>
              </a:rPr>
              <a:t>，默认只能在当前</a:t>
            </a:r>
            <a:r>
              <a:rPr lang="en-US" altLang="zh-CN" sz="2700" dirty="0" smtClean="0">
                <a:sym typeface="+mn-ea"/>
              </a:rPr>
              <a:t>JS</a:t>
            </a:r>
            <a:r>
              <a:rPr lang="zh-CN" altLang="en-US" sz="2700" dirty="0" smtClean="0">
                <a:sym typeface="+mn-ea"/>
              </a:rPr>
              <a:t>文件</a:t>
            </a:r>
            <a:r>
              <a:rPr lang="en-US" altLang="zh-CN" sz="2700" dirty="0" smtClean="0">
                <a:sym typeface="+mn-ea"/>
              </a:rPr>
              <a:t>(</a:t>
            </a:r>
            <a:r>
              <a:rPr lang="zh-CN" altLang="en-US" sz="2700" dirty="0" smtClean="0">
                <a:sym typeface="+mn-ea"/>
              </a:rPr>
              <a:t>当前模块</a:t>
            </a:r>
            <a:r>
              <a:rPr lang="en-US" altLang="zh-CN" sz="2700" dirty="0" smtClean="0">
                <a:sym typeface="+mn-ea"/>
              </a:rPr>
              <a:t>)</a:t>
            </a:r>
            <a:r>
              <a:rPr lang="zh-CN" altLang="en-US" sz="2700" dirty="0" smtClean="0">
                <a:sym typeface="+mn-ea"/>
              </a:rPr>
              <a:t>中使用，而不是全局。</a:t>
            </a:r>
            <a:endParaRPr lang="zh-CN" altLang="en-US" sz="27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700" dirty="0" smtClean="0">
                <a:sym typeface="+mn-ea"/>
              </a:rPr>
              <a:t>每个模块可导出</a:t>
            </a:r>
            <a:r>
              <a:rPr lang="en-US" altLang="zh-CN" sz="2700" dirty="0" smtClean="0">
                <a:sym typeface="+mn-ea"/>
              </a:rPr>
              <a:t>(exports)</a:t>
            </a:r>
            <a:r>
              <a:rPr lang="zh-CN" altLang="en-US" sz="2700" dirty="0" smtClean="0">
                <a:sym typeface="+mn-ea"/>
              </a:rPr>
              <a:t>自己内部的对象，供其他模块使用，也可以引入</a:t>
            </a:r>
            <a:r>
              <a:rPr lang="en-US" altLang="zh-CN" sz="2700" dirty="0" smtClean="0">
                <a:sym typeface="+mn-ea"/>
              </a:rPr>
              <a:t>(require)</a:t>
            </a:r>
            <a:r>
              <a:rPr lang="zh-CN" altLang="en-US" sz="2700" dirty="0" smtClean="0">
                <a:sym typeface="+mn-ea"/>
              </a:rPr>
              <a:t>并使用其他模块导出的对象。</a:t>
            </a:r>
            <a:endParaRPr lang="zh-CN" altLang="en-US" sz="27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zh-CN" sz="2700" dirty="0" smtClean="0">
                <a:sym typeface="+mn-ea"/>
              </a:rPr>
              <a:t>nodejs</a:t>
            </a:r>
            <a:r>
              <a:rPr lang="zh-CN" altLang="en-US" sz="2700" dirty="0" smtClean="0">
                <a:sym typeface="+mn-ea"/>
              </a:rPr>
              <a:t>启动时运行的第一个模块成为</a:t>
            </a:r>
            <a:r>
              <a:rPr lang="en-US" altLang="zh-CN" sz="2700" dirty="0" smtClean="0">
                <a:sym typeface="+mn-ea"/>
              </a:rPr>
              <a:t>“</a:t>
            </a:r>
            <a:r>
              <a:rPr lang="zh-CN" altLang="en-US" sz="2700" dirty="0" smtClean="0">
                <a:sym typeface="+mn-ea"/>
              </a:rPr>
              <a:t>主模块</a:t>
            </a:r>
            <a:r>
              <a:rPr lang="en-US" altLang="zh-CN" sz="2700" dirty="0" smtClean="0">
                <a:sym typeface="+mn-ea"/>
              </a:rPr>
              <a:t>”:main module.</a:t>
            </a:r>
            <a:endParaRPr lang="zh-CN" altLang="en-US" sz="27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sz="222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1.2 </a:t>
            </a:r>
            <a:r>
              <a:rPr lang="zh-CN" altLang="en-US" dirty="0" smtClean="0">
                <a:sym typeface="+mn-ea"/>
              </a:rPr>
              <a:t>获取主</a:t>
            </a:r>
            <a:r>
              <a:rPr lang="zh-CN" altLang="en-US" dirty="0" smtClean="0">
                <a:sym typeface="+mn-ea"/>
              </a:rPr>
              <a:t>模块对象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dirty="0" smtClean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种方法：</a:t>
            </a:r>
            <a:r>
              <a:rPr sz="2400" dirty="0" smtClean="0">
                <a:solidFill>
                  <a:srgbClr val="FF0000"/>
                </a:solidFill>
                <a:sym typeface="+mn-ea"/>
              </a:rPr>
              <a:t>process.mainModule	/   require.main</a:t>
            </a:r>
            <a:endParaRPr sz="24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000" dirty="0" smtClean="0">
              <a:solidFill>
                <a:schemeClr val="tx1"/>
              </a:solidFill>
              <a:sym typeface="+mn-ea"/>
            </a:endParaRPr>
          </a:p>
          <a:p>
            <a:pPr marL="28575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olidFill>
                  <a:schemeClr val="tx1"/>
                </a:solidFill>
                <a:sym typeface="+mn-ea"/>
              </a:rPr>
              <a:t>主模块负责调度组成整个程序的其它模块完成工作</a:t>
            </a:r>
            <a:r>
              <a:rPr lang="zh-CN" sz="2400" dirty="0" smtClean="0">
                <a:solidFill>
                  <a:schemeClr val="tx1"/>
                </a:solidFill>
                <a:sym typeface="+mn-ea"/>
              </a:rPr>
              <a:t>；</a:t>
            </a:r>
            <a:endParaRPr lang="zh-CN" sz="2400" dirty="0" smtClean="0">
              <a:solidFill>
                <a:schemeClr val="tx1"/>
              </a:solidFill>
              <a:sym typeface="+mn-ea"/>
            </a:endParaRPr>
          </a:p>
          <a:p>
            <a:pPr marL="28575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olidFill>
                  <a:schemeClr val="tx1"/>
                </a:solidFill>
                <a:sym typeface="+mn-ea"/>
              </a:rPr>
              <a:t>除了主模块之外的其他模块都</a:t>
            </a:r>
            <a:r>
              <a:rPr lang="zh-CN" sz="2400" dirty="0" smtClean="0">
                <a:solidFill>
                  <a:schemeClr val="tx1"/>
                </a:solidFill>
                <a:sym typeface="+mn-ea"/>
              </a:rPr>
              <a:t>称为</a:t>
            </a:r>
            <a:r>
              <a:rPr sz="2400" dirty="0" smtClean="0">
                <a:solidFill>
                  <a:schemeClr val="tx1"/>
                </a:solidFill>
                <a:sym typeface="+mn-ea"/>
              </a:rPr>
              <a:t>子模块。</a:t>
            </a:r>
            <a:endParaRPr sz="2400" dirty="0" smtClean="0">
              <a:solidFill>
                <a:schemeClr val="tx1"/>
              </a:solidFill>
              <a:sym typeface="+mn-ea"/>
            </a:endParaRPr>
          </a:p>
          <a:p>
            <a:pPr marL="28575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olidFill>
                  <a:schemeClr val="tx1"/>
                </a:solidFill>
                <a:sym typeface="+mn-ea"/>
              </a:rPr>
              <a:t>每个模块内部都可以使用个变量</a:t>
            </a:r>
            <a:r>
              <a:rPr sz="2400" u="sng" dirty="0" smtClean="0">
                <a:solidFill>
                  <a:schemeClr val="tx1"/>
                </a:solidFill>
                <a:sym typeface="+mn-ea"/>
              </a:rPr>
              <a:t>module指向当前模块自己</a:t>
            </a:r>
            <a:r>
              <a:rPr sz="2400" dirty="0" smtClean="0">
                <a:solidFill>
                  <a:schemeClr val="tx1"/>
                </a:solidFill>
                <a:sym typeface="+mn-ea"/>
              </a:rPr>
              <a:t>。</a:t>
            </a:r>
            <a:endParaRPr sz="2400" dirty="0" smtClean="0">
              <a:solidFill>
                <a:schemeClr val="tx1"/>
              </a:solidFill>
              <a:sym typeface="+mn-ea"/>
            </a:endParaRPr>
          </a:p>
          <a:p>
            <a:pPr marL="28575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olidFill>
                  <a:schemeClr val="tx1"/>
                </a:solidFill>
                <a:sym typeface="+mn-ea"/>
              </a:rPr>
              <a:t>判断当前模块是否为主模块</a:t>
            </a:r>
            <a:r>
              <a:rPr lang="zh-CN" sz="2400" dirty="0" smtClean="0">
                <a:solidFill>
                  <a:schemeClr val="tx1"/>
                </a:solidFill>
                <a:sym typeface="+mn-ea"/>
              </a:rPr>
              <a:t>：</a:t>
            </a:r>
            <a:endParaRPr lang="zh-CN"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sz="2400" dirty="0" smtClean="0">
                <a:sym typeface="+mn-ea"/>
              </a:rPr>
              <a:t>console.log(require.main===module);</a:t>
            </a:r>
            <a:endParaRPr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1.2 </a:t>
            </a:r>
            <a:r>
              <a:rPr lang="zh-CN" altLang="en-US" dirty="0" smtClean="0">
                <a:sym typeface="+mn-ea"/>
              </a:rPr>
              <a:t>获取主模块对象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3000" dirty="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073742852" name="图片 10737428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515" y="1000125"/>
            <a:ext cx="4643120" cy="11010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75" y="2644775"/>
            <a:ext cx="4328795" cy="338963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下箭头 4"/>
          <p:cNvSpPr/>
          <p:nvPr/>
        </p:nvSpPr>
        <p:spPr>
          <a:xfrm>
            <a:off x="2844165" y="2204720"/>
            <a:ext cx="288290" cy="431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1.3 </a:t>
            </a:r>
            <a:r>
              <a:rPr lang="zh-CN" altLang="en-US" dirty="0" smtClean="0">
                <a:sym typeface="+mn-ea"/>
              </a:rPr>
              <a:t>导入导出模块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461137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默认情况下，某一模块不能直接使用其他模块中封装的数据，但是每个模块可以导出</a:t>
            </a:r>
            <a:r>
              <a:rPr lang="en-US" sz="2400" dirty="0" smtClean="0">
                <a:sym typeface="+mn-ea"/>
              </a:rPr>
              <a:t>(</a:t>
            </a:r>
            <a:r>
              <a:rPr sz="2400" dirty="0" smtClean="0">
                <a:sym typeface="+mn-ea"/>
              </a:rPr>
              <a:t>exports</a:t>
            </a:r>
            <a:r>
              <a:rPr lang="en-US" sz="2400" dirty="0" smtClean="0">
                <a:sym typeface="+mn-ea"/>
              </a:rPr>
              <a:t>)</a:t>
            </a:r>
            <a:r>
              <a:rPr sz="2400" dirty="0" smtClean="0">
                <a:sym typeface="+mn-ea"/>
              </a:rPr>
              <a:t>自己内部的对象供其他模块使用，也可以</a:t>
            </a:r>
            <a:r>
              <a:rPr sz="2400" u="sng" dirty="0" smtClean="0">
                <a:sym typeface="+mn-ea"/>
              </a:rPr>
              <a:t>引入</a:t>
            </a:r>
            <a:r>
              <a:rPr lang="en-US" sz="2400" u="sng" dirty="0" smtClean="0">
                <a:sym typeface="+mn-ea"/>
              </a:rPr>
              <a:t>(</a:t>
            </a:r>
            <a:r>
              <a:rPr sz="2400" u="sng" dirty="0" smtClean="0">
                <a:sym typeface="+mn-ea"/>
              </a:rPr>
              <a:t>require</a:t>
            </a:r>
            <a:r>
              <a:rPr lang="en-US" sz="2400" u="sng" dirty="0" smtClean="0">
                <a:sym typeface="+mn-ea"/>
              </a:rPr>
              <a:t>)</a:t>
            </a:r>
            <a:r>
              <a:rPr sz="2400" u="sng" dirty="0" smtClean="0">
                <a:sym typeface="+mn-ea"/>
              </a:rPr>
              <a:t>并使用其他模块导出的对象</a:t>
            </a:r>
            <a:r>
              <a:rPr sz="2400" dirty="0" smtClean="0">
                <a:sym typeface="+mn-ea"/>
              </a:rPr>
              <a:t>。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导入：</a:t>
            </a:r>
            <a:r>
              <a:rPr sz="2400" dirty="0" smtClean="0">
                <a:solidFill>
                  <a:srgbClr val="FF0000"/>
                </a:solidFill>
                <a:sym typeface="+mn-ea"/>
              </a:rPr>
              <a:t>var </a:t>
            </a:r>
            <a:r>
              <a:rPr lang="zh-CN" sz="2400" dirty="0" smtClean="0">
                <a:solidFill>
                  <a:srgbClr val="FF0000"/>
                </a:solidFill>
                <a:sym typeface="+mn-ea"/>
              </a:rPr>
              <a:t>变量名</a:t>
            </a:r>
            <a:r>
              <a:rPr sz="2400" dirty="0" smtClean="0">
                <a:solidFill>
                  <a:srgbClr val="FF0000"/>
                </a:solidFill>
                <a:sym typeface="+mn-ea"/>
              </a:rPr>
              <a:t>=require("</a:t>
            </a:r>
            <a:r>
              <a:rPr lang="en-US" sz="2400" dirty="0" smtClean="0">
                <a:solidFill>
                  <a:srgbClr val="FF0000"/>
                </a:solidFill>
                <a:sym typeface="+mn-ea"/>
              </a:rPr>
              <a:t>nodejs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内置的</a:t>
            </a:r>
            <a:r>
              <a:rPr lang="zh-CN" sz="2400" dirty="0" smtClean="0">
                <a:solidFill>
                  <a:srgbClr val="FF0000"/>
                </a:solidFill>
                <a:sym typeface="+mn-ea"/>
              </a:rPr>
              <a:t>模块名</a:t>
            </a:r>
            <a:r>
              <a:rPr sz="2400" dirty="0" smtClean="0">
                <a:solidFill>
                  <a:srgbClr val="FF0000"/>
                </a:solidFill>
                <a:sym typeface="+mn-ea"/>
              </a:rPr>
              <a:t>"); 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 dirty="0" smtClean="0">
                <a:sym typeface="+mn-ea"/>
              </a:rPr>
              <a:t>使用：</a:t>
            </a:r>
            <a:r>
              <a:rPr lang="zh-CN" sz="2400" dirty="0" smtClean="0">
                <a:sym typeface="+mn-ea"/>
              </a:rPr>
              <a:t>变量名</a:t>
            </a:r>
            <a:r>
              <a:rPr lang="en-US" altLang="zh-CN" sz="2400" dirty="0" smtClean="0">
                <a:sym typeface="+mn-ea"/>
              </a:rPr>
              <a:t>.</a:t>
            </a:r>
            <a:r>
              <a:rPr lang="zh-CN" altLang="en-US" sz="2400" dirty="0" smtClean="0">
                <a:sym typeface="+mn-ea"/>
              </a:rPr>
              <a:t>属性</a:t>
            </a:r>
            <a:r>
              <a:rPr lang="en-US" altLang="zh-CN" sz="2400" dirty="0" smtClean="0">
                <a:sym typeface="+mn-ea"/>
              </a:rPr>
              <a:t>	//</a:t>
            </a:r>
            <a:r>
              <a:rPr lang="zh-CN" altLang="en-US" sz="2400" dirty="0" smtClean="0">
                <a:sym typeface="+mn-ea"/>
              </a:rPr>
              <a:t>使用引入模块的方法</a:t>
            </a:r>
            <a:r>
              <a:rPr lang="en-US" altLang="zh-CN" sz="2400" dirty="0" smtClean="0">
                <a:sym typeface="+mn-ea"/>
              </a:rPr>
              <a:t>/</a:t>
            </a:r>
            <a:r>
              <a:rPr lang="zh-CN" altLang="en-US" sz="2400" dirty="0" smtClean="0">
                <a:sym typeface="+mn-ea"/>
              </a:rPr>
              <a:t>对象等</a:t>
            </a:r>
            <a:endParaRPr lang="zh-CN" altLang="en-US"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ym typeface="+mn-ea"/>
              </a:rPr>
              <a:t>在交互模式下，Node.js自带的模块无需引入，直接使用</a:t>
            </a:r>
            <a:r>
              <a:rPr lang="zh-CN" sz="2400" dirty="0" smtClean="0">
                <a:sym typeface="+mn-ea"/>
              </a:rPr>
              <a:t>。</a:t>
            </a:r>
            <a:endParaRPr lang="zh-CN" sz="2400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24920"/>
          <a:stretch>
            <a:fillRect/>
          </a:stretch>
        </p:blipFill>
        <p:spPr>
          <a:xfrm>
            <a:off x="1671320" y="4897755"/>
            <a:ext cx="4619625" cy="1000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291,&quot;width&quot;:379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4212</Words>
  <Application>WPS 演示</Application>
  <PresentationFormat>全屏显示(4:3)</PresentationFormat>
  <Paragraphs>238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宋体</vt:lpstr>
      <vt:lpstr>Wingdings</vt:lpstr>
      <vt:lpstr>等线</vt:lpstr>
      <vt:lpstr>微软雅黑</vt:lpstr>
      <vt:lpstr>黑体</vt:lpstr>
      <vt:lpstr>Wingdings</vt:lpstr>
      <vt:lpstr>Calibri</vt:lpstr>
      <vt:lpstr>Arial Unicode MS</vt:lpstr>
      <vt:lpstr>Office 主题</vt:lpstr>
      <vt:lpstr>NodeJS 模块系统与NPM</vt:lpstr>
      <vt:lpstr>复习</vt:lpstr>
      <vt:lpstr>教学目标</vt:lpstr>
      <vt:lpstr>教学目标</vt:lpstr>
      <vt:lpstr>一、nodeJs模块系统</vt:lpstr>
      <vt:lpstr>1.1 nodeJs模块概述</vt:lpstr>
      <vt:lpstr>1.2 获取主模块对象</vt:lpstr>
      <vt:lpstr>1.2 获取主模块对象</vt:lpstr>
      <vt:lpstr>1.3 导入导出模块</vt:lpstr>
      <vt:lpstr>1.3 导入导出模块</vt:lpstr>
      <vt:lpstr>1.3 导入导出模块</vt:lpstr>
      <vt:lpstr>1.3 导入导出模块</vt:lpstr>
      <vt:lpstr>二、nodejs模块分类</vt:lpstr>
      <vt:lpstr>2 nodejs模块分类</vt:lpstr>
      <vt:lpstr>2.1 自定义模块</vt:lpstr>
      <vt:lpstr>2.1 自定义模块</vt:lpstr>
      <vt:lpstr>2.1 自定义模块</vt:lpstr>
      <vt:lpstr>2.1 自定义模块</vt:lpstr>
      <vt:lpstr>2.1 自定义模块</vt:lpstr>
      <vt:lpstr>2.1 自定义模块</vt:lpstr>
      <vt:lpstr>二、包和NPM</vt:lpstr>
      <vt:lpstr>三、包和NPM</vt:lpstr>
      <vt:lpstr>三、包和NPM</vt:lpstr>
      <vt:lpstr>3.1 包（Package）</vt:lpstr>
      <vt:lpstr>3.1 包（Package）</vt:lpstr>
      <vt:lpstr>3.2 NPM 包管理</vt:lpstr>
      <vt:lpstr>3.2 NPM 包管理</vt:lpstr>
      <vt:lpstr>3.2 NPM 包管理</vt:lpstr>
      <vt:lpstr>3.2 NPM 包管理</vt:lpstr>
      <vt:lpstr>3.2 NPM 包管理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JQuery框架的使用</dc:title>
  <dc:creator>lenvon</dc:creator>
  <cp:lastModifiedBy>86157</cp:lastModifiedBy>
  <cp:revision>958</cp:revision>
  <dcterms:created xsi:type="dcterms:W3CDTF">2019-03-26T07:24:00Z</dcterms:created>
  <dcterms:modified xsi:type="dcterms:W3CDTF">2020-04-29T12:38:08Z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