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2"/>
  </p:handoutMasterIdLst>
  <p:sldIdLst>
    <p:sldId id="256" r:id="rId3"/>
    <p:sldId id="313" r:id="rId4"/>
    <p:sldId id="311" r:id="rId5"/>
    <p:sldId id="312" r:id="rId6"/>
    <p:sldId id="517" r:id="rId7"/>
    <p:sldId id="521" r:id="rId9"/>
    <p:sldId id="518" r:id="rId10"/>
    <p:sldId id="519" r:id="rId11"/>
    <p:sldId id="520" r:id="rId12"/>
    <p:sldId id="493" r:id="rId13"/>
    <p:sldId id="522" r:id="rId14"/>
    <p:sldId id="524" r:id="rId15"/>
    <p:sldId id="523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8" r:id="rId27"/>
    <p:sldId id="537" r:id="rId28"/>
    <p:sldId id="535" r:id="rId29"/>
    <p:sldId id="536" r:id="rId30"/>
    <p:sldId id="31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console</a:t>
            </a:r>
            <a:r>
              <a:rPr lang="zh-CN" altLang="en-US"/>
              <a:t>对象？也叫做</a:t>
            </a:r>
            <a:r>
              <a:rPr lang="en-US" altLang="zh-CN"/>
              <a:t>console</a:t>
            </a:r>
            <a:r>
              <a:rPr lang="zh-CN" altLang="en-US"/>
              <a:t>模块。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先查找当前目录的</a:t>
            </a:r>
            <a:r>
              <a:rPr lang="en-US" altLang="zh-CN"/>
              <a:t>node_modules</a:t>
            </a:r>
            <a:r>
              <a:rPr lang="zh-CN" altLang="en-US"/>
              <a:t>目录，没有的话向上查找</a:t>
            </a:r>
            <a:r>
              <a:rPr lang="en-US" altLang="zh-CN"/>
              <a:t>node_modules</a:t>
            </a:r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如果刚刚创建的自定义模块即是包，知只是没有遵循</a:t>
            </a:r>
            <a:r>
              <a:rPr lang="en-US" altLang="zh-CN"/>
              <a:t>commonjs</a:t>
            </a:r>
            <a:r>
              <a:rPr lang="zh-CN" altLang="en-US"/>
              <a:t>规范。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如果刚刚创建的自定义模块即是包，知只是没有遵循</a:t>
            </a:r>
            <a:r>
              <a:rPr lang="en-US" altLang="zh-CN">
                <a:sym typeface="+mn-ea"/>
              </a:rPr>
              <a:t>commonjs</a:t>
            </a:r>
            <a:r>
              <a:rPr lang="zh-CN" altLang="en-US">
                <a:sym typeface="+mn-ea"/>
              </a:rPr>
              <a:t>规范。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可边写边创建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console</a:t>
            </a:r>
            <a:r>
              <a:rPr lang="zh-CN" altLang="en-US"/>
              <a:t>对象？也叫做</a:t>
            </a:r>
            <a:r>
              <a:rPr lang="en-US" altLang="zh-CN"/>
              <a:t>console</a:t>
            </a:r>
            <a:r>
              <a:rPr lang="zh-CN" altLang="en-US"/>
              <a:t>模块。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通常我们都会将安装的包复制到项目目录下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dirty="0" smtClean="0">
                <a:sym typeface="+mn-ea"/>
              </a:rPr>
              <a:t>//module永远指向自己，而上面第一行第二行不一定是指的自己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fs</a:t>
            </a:r>
            <a:r>
              <a:rPr lang="zh-CN" altLang="en-US"/>
              <a:t>文件系统手册，它的类需要实例化才能使用，或者其他函数返回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模块系统</a:t>
            </a:r>
            <a:endParaRPr lang="zh-CN" altLang="en-US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4 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引入模块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：require()</a:t>
            </a:r>
            <a:endParaRPr sz="3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var </a:t>
            </a:r>
            <a:r>
              <a:rPr lang="zh-CN" sz="2400" dirty="0" smtClean="0">
                <a:sym typeface="+mn-ea"/>
              </a:rPr>
              <a:t>变量名</a:t>
            </a:r>
            <a:r>
              <a:rPr sz="2400" dirty="0" smtClean="0">
                <a:sym typeface="+mn-ea"/>
              </a:rPr>
              <a:t>=require("</a:t>
            </a:r>
            <a:r>
              <a:rPr lang="en-US" sz="2400" dirty="0" smtClean="0">
                <a:sym typeface="+mn-ea"/>
              </a:rPr>
              <a:t>nodejs</a:t>
            </a:r>
            <a:r>
              <a:rPr lang="zh-CN" altLang="en-US" sz="2400" dirty="0" smtClean="0">
                <a:sym typeface="+mn-ea"/>
              </a:rPr>
              <a:t>内置的</a:t>
            </a:r>
            <a:r>
              <a:rPr lang="zh-CN" sz="2400" dirty="0" smtClean="0">
                <a:sym typeface="+mn-ea"/>
              </a:rPr>
              <a:t>模块名</a:t>
            </a:r>
            <a:r>
              <a:rPr sz="2400" dirty="0" smtClean="0">
                <a:sym typeface="+mn-ea"/>
              </a:rPr>
              <a:t>"); 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变量名</a:t>
            </a:r>
            <a:r>
              <a:rPr lang="en-US" altLang="zh-CN" sz="2400" dirty="0" smtClean="0">
                <a:sym typeface="+mn-ea"/>
              </a:rPr>
              <a:t>.</a:t>
            </a:r>
            <a:r>
              <a:rPr lang="zh-CN" altLang="en-US" sz="2400" dirty="0" smtClean="0">
                <a:sym typeface="+mn-ea"/>
              </a:rPr>
              <a:t>属性</a:t>
            </a:r>
            <a:r>
              <a:rPr lang="en-US" altLang="zh-CN" sz="2400" dirty="0" smtClean="0">
                <a:sym typeface="+mn-ea"/>
              </a:rPr>
              <a:t>		</a:t>
            </a:r>
            <a:r>
              <a:rPr lang="en-US" altLang="zh-CN" sz="2400" dirty="0" smtClean="0">
                <a:sym typeface="+mn-ea"/>
              </a:rPr>
              <a:t>//</a:t>
            </a:r>
            <a:r>
              <a:rPr lang="zh-CN" altLang="en-US" sz="2400" dirty="0" smtClean="0">
                <a:sym typeface="+mn-ea"/>
              </a:rPr>
              <a:t>使用引入模块的方法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对象等</a:t>
            </a:r>
            <a:endParaRPr lang="zh-CN" altLang="en-US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000" dirty="0" smtClean="0">
                <a:sym typeface="+mn-ea"/>
              </a:rPr>
              <a:t>在交互模式下，Node.js自带的模块无需引入，直接使用</a:t>
            </a:r>
            <a:r>
              <a:rPr lang="zh-CN" sz="2000" dirty="0" smtClean="0">
                <a:sym typeface="+mn-ea"/>
              </a:rPr>
              <a:t>。</a:t>
            </a:r>
            <a:endParaRPr lang="zh-CN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4920"/>
          <a:stretch>
            <a:fillRect/>
          </a:stretch>
        </p:blipFill>
        <p:spPr>
          <a:xfrm>
            <a:off x="1852930" y="4815205"/>
            <a:ext cx="4619625" cy="100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5 </a:t>
            </a:r>
            <a:r>
              <a:rPr lang="zh-CN" sz="3000" dirty="0" smtClean="0">
                <a:solidFill>
                  <a:srgbClr val="FF0000"/>
                </a:solidFill>
                <a:sym typeface="+mn-ea"/>
              </a:rPr>
              <a:t>导出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模块：</a:t>
            </a:r>
            <a:endParaRPr sz="3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var exports.fun=fun;  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module.exports=构造函数</a:t>
            </a:r>
            <a:r>
              <a:rPr lang="en-US" sz="2400" dirty="0" smtClean="0">
                <a:sym typeface="+mn-ea"/>
              </a:rPr>
              <a:t>;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导出模块中的属性和方法供其他模块使用。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400" dirty="0" smtClean="0">
                <a:sym typeface="+mn-ea"/>
              </a:rPr>
              <a:t>nodejs</a:t>
            </a:r>
            <a:r>
              <a:rPr lang="zh-CN" altLang="en-US" sz="2400" dirty="0" smtClean="0">
                <a:sym typeface="+mn-ea"/>
              </a:rPr>
              <a:t>每个</a:t>
            </a:r>
            <a:r>
              <a:rPr lang="en-US" altLang="zh-CN" sz="2400" dirty="0" smtClean="0">
                <a:sym typeface="+mn-ea"/>
              </a:rPr>
              <a:t>.js</a:t>
            </a:r>
            <a:r>
              <a:rPr lang="zh-CN" altLang="en-US" sz="2400" dirty="0" smtClean="0">
                <a:sym typeface="+mn-ea"/>
              </a:rPr>
              <a:t>文件都是一个模块，有自己专属的成员属性和方法</a:t>
            </a:r>
            <a:r>
              <a:rPr lang="en-US" altLang="zh-CN" sz="2400" dirty="0" smtClean="0">
                <a:sym typeface="+mn-ea"/>
              </a:rPr>
              <a:t>——“</a:t>
            </a:r>
            <a:r>
              <a:rPr lang="zh-CN" altLang="en-US" sz="2400" dirty="0" smtClean="0">
                <a:sym typeface="+mn-ea"/>
              </a:rPr>
              <a:t>模块作用域</a:t>
            </a:r>
            <a:r>
              <a:rPr lang="en-US" altLang="zh-CN" sz="2400" dirty="0" smtClean="0"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变量。</a:t>
            </a:r>
            <a:endParaRPr lang="zh-CN" altLang="en-US"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模块文件中声明的变量和函数，也都属于</a:t>
            </a:r>
            <a:r>
              <a:rPr lang="en-US" altLang="zh-CN" sz="2400" dirty="0" smtClean="0">
                <a:sym typeface="+mn-ea"/>
              </a:rPr>
              <a:t>“</a:t>
            </a:r>
            <a:r>
              <a:rPr lang="zh-CN" altLang="en-US" sz="2400" dirty="0" smtClean="0">
                <a:sym typeface="+mn-ea"/>
              </a:rPr>
              <a:t>模块作用域</a:t>
            </a:r>
            <a:r>
              <a:rPr lang="en-US" altLang="zh-CN" sz="2400" dirty="0" smtClean="0">
                <a:sym typeface="+mn-ea"/>
              </a:rPr>
              <a:t>”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5 </a:t>
            </a:r>
            <a:r>
              <a:rPr lang="zh-CN" sz="3000" dirty="0" smtClean="0">
                <a:solidFill>
                  <a:srgbClr val="FF0000"/>
                </a:solidFill>
                <a:sym typeface="+mn-ea"/>
              </a:rPr>
              <a:t>导出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模块：</a:t>
            </a:r>
            <a:endParaRPr sz="3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chemeClr val="tx1"/>
                </a:solidFill>
                <a:sym typeface="+mn-ea"/>
              </a:rPr>
              <a:t>只有导出了的对象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方法，引入后才可以使用：</a:t>
            </a:r>
            <a:r>
              <a:rPr sz="3000" dirty="0" smtClean="0">
                <a:sym typeface="+mn-ea"/>
              </a:rPr>
              <a:t> </a:t>
            </a:r>
            <a:endParaRPr sz="2400" dirty="0" smtClean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38400"/>
            <a:ext cx="3802380" cy="1981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05" y="3644265"/>
            <a:ext cx="4422140" cy="19043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 fontScale="7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4280" dirty="0" smtClean="0">
                <a:solidFill>
                  <a:srgbClr val="FF0000"/>
                </a:solidFill>
                <a:sym typeface="+mn-ea"/>
              </a:rPr>
              <a:t>5 </a:t>
            </a:r>
            <a:r>
              <a:rPr lang="zh-CN" sz="4280" dirty="0" smtClean="0">
                <a:solidFill>
                  <a:srgbClr val="FF0000"/>
                </a:solidFill>
                <a:sym typeface="+mn-ea"/>
              </a:rPr>
              <a:t>导出</a:t>
            </a:r>
            <a:r>
              <a:rPr sz="4280" dirty="0" smtClean="0">
                <a:solidFill>
                  <a:srgbClr val="FF0000"/>
                </a:solidFill>
                <a:sym typeface="+mn-ea"/>
              </a:rPr>
              <a:t>模块</a:t>
            </a:r>
            <a:endParaRPr sz="428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4000" dirty="0" smtClean="0">
                <a:solidFill>
                  <a:schemeClr val="tx1"/>
                </a:solidFill>
                <a:sym typeface="+mn-ea"/>
              </a:rPr>
              <a:t>预定义的模块作用域成员：</a:t>
            </a:r>
            <a:endParaRPr sz="3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__dirname</a:t>
            </a:r>
            <a:r>
              <a:rPr lang="en-US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//双下划线，当前模块文件所在的目录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__filename</a:t>
            </a:r>
            <a:r>
              <a:rPr lang="en-US" dirty="0" smtClean="0">
                <a:sym typeface="+mn-ea"/>
              </a:rPr>
              <a:t>	//</a:t>
            </a:r>
            <a:r>
              <a:rPr dirty="0" smtClean="0">
                <a:sym typeface="+mn-ea"/>
              </a:rPr>
              <a:t>当前模块文件所在的目录及文件名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module		//指向当前模块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module.exports	  //指向当前模块中待导出的供其他模块使用的对象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exports		//指向module.exports对象的引用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require </a:t>
            </a:r>
            <a:r>
              <a:rPr lang="en-US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//引入其他模块，使用其他模块的module.exports对象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5315585"/>
            <a:ext cx="2791460" cy="1081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5345430"/>
            <a:ext cx="4724400" cy="1051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6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自定义</a:t>
            </a:r>
            <a:r>
              <a:rPr dirty="0" smtClean="0">
                <a:solidFill>
                  <a:srgbClr val="FF0000"/>
                </a:solidFill>
                <a:sym typeface="+mn-ea"/>
              </a:rPr>
              <a:t>模块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800" dirty="0" smtClean="0">
                <a:sym typeface="+mn-ea"/>
              </a:rPr>
              <a:t>（1）文件模块</a:t>
            </a:r>
            <a:r>
              <a:rPr lang="zh-CN" sz="1800" dirty="0" smtClean="0">
                <a:sym typeface="+mn-ea"/>
              </a:rPr>
              <a:t>（上一步创建的</a:t>
            </a:r>
            <a:r>
              <a:rPr lang="en-US" altLang="zh-CN" sz="1800" dirty="0" smtClean="0">
                <a:sym typeface="+mn-ea"/>
              </a:rPr>
              <a:t>js</a:t>
            </a:r>
            <a:r>
              <a:rPr lang="zh-CN" altLang="en-US" sz="1800" dirty="0" smtClean="0">
                <a:sym typeface="+mn-ea"/>
              </a:rPr>
              <a:t>文件也就是一个自定义的文件模块</a:t>
            </a:r>
            <a:r>
              <a:rPr lang="zh-CN" sz="1800" dirty="0" smtClean="0">
                <a:sym typeface="+mn-ea"/>
              </a:rPr>
              <a:t>）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	 </a:t>
            </a:r>
            <a:r>
              <a:rPr sz="1800" dirty="0" smtClean="0">
                <a:sym typeface="+mn-ea"/>
              </a:rPr>
              <a:t>没有后缀的文件模块，被作为js文件加载；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	</a:t>
            </a:r>
            <a:r>
              <a:rPr sz="1800" dirty="0" smtClean="0">
                <a:sym typeface="+mn-ea"/>
              </a:rPr>
              <a:t>.js后缀的文件模块，被作为js文件加载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	</a:t>
            </a:r>
            <a:r>
              <a:rPr sz="1800" dirty="0" smtClean="0">
                <a:sym typeface="+mn-ea"/>
              </a:rPr>
              <a:t>.json后缀的文件模块，被作为JSON字符串加载，会自动解析为对象。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	</a:t>
            </a:r>
            <a:r>
              <a:rPr sz="1800" dirty="0" smtClean="0">
                <a:sym typeface="+mn-ea"/>
              </a:rPr>
              <a:t>.node后缀的文件模块，</a:t>
            </a:r>
            <a:r>
              <a:rPr lang="en-US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一般是底层模块</a:t>
            </a:r>
            <a:r>
              <a:rPr lang="en-US" sz="1800" dirty="0" smtClean="0">
                <a:sym typeface="+mn-ea"/>
              </a:rPr>
              <a:t>)</a:t>
            </a:r>
            <a:r>
              <a:rPr sz="1800" dirty="0" smtClean="0">
                <a:sym typeface="+mn-ea"/>
              </a:rPr>
              <a:t>被作为C/C++二进制加载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800" dirty="0" smtClean="0">
                <a:sym typeface="+mn-ea"/>
              </a:rPr>
              <a:t>（2）目录模块——文件夹，而不是文件，只需要引入目录名即可。</a:t>
            </a:r>
            <a:endParaRPr sz="18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     </a:t>
            </a:r>
            <a:r>
              <a:rPr sz="1800" dirty="0" smtClean="0">
                <a:sym typeface="+mn-ea"/>
              </a:rPr>
              <a:t>如果使用目录模块，必须包含下面4选1的文件的目录模块！！</a:t>
            </a:r>
            <a:endParaRPr sz="18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1</a:t>
            </a:r>
            <a:r>
              <a:rPr lang="zh-CN" altLang="en-US" sz="1800" dirty="0" smtClean="0">
                <a:sym typeface="+mn-ea"/>
              </a:rPr>
              <a:t>，</a:t>
            </a:r>
            <a:r>
              <a:rPr sz="1800" dirty="0" smtClean="0">
                <a:sym typeface="+mn-ea"/>
              </a:rPr>
              <a:t>包含一个package.json文件的目录模块</a:t>
            </a:r>
            <a:r>
              <a:rPr lang="en-US" sz="1800" dirty="0" smtClean="0">
                <a:sym typeface="+mn-ea"/>
              </a:rPr>
              <a:t>:</a:t>
            </a:r>
            <a:endParaRPr lang="en-US" sz="18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800" dirty="0" smtClean="0">
                <a:sym typeface="+mn-ea"/>
              </a:rPr>
              <a:t>“main”:  ”主模块文件”  </a:t>
            </a:r>
            <a:r>
              <a:rPr lang="en-US" sz="1800" dirty="0" smtClean="0">
                <a:sym typeface="+mn-ea"/>
              </a:rPr>
              <a:t>//</a:t>
            </a:r>
            <a:r>
              <a:rPr sz="1800" dirty="0" smtClean="0">
                <a:sym typeface="+mn-ea"/>
              </a:rPr>
              <a:t>指向该模块的主文件(js/json</a:t>
            </a:r>
            <a:r>
              <a:rPr lang="zh-CN" sz="1800" dirty="0" smtClean="0">
                <a:sym typeface="+mn-ea"/>
              </a:rPr>
              <a:t>格式</a:t>
            </a:r>
            <a:r>
              <a:rPr sz="1800" dirty="0" smtClean="0">
                <a:sym typeface="+mn-ea"/>
              </a:rPr>
              <a:t>)</a:t>
            </a:r>
            <a:endParaRPr sz="18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，</a:t>
            </a:r>
            <a:r>
              <a:rPr sz="1800" dirty="0" smtClean="0">
                <a:sym typeface="+mn-ea"/>
              </a:rPr>
              <a:t>包含index.js文件的目录模块</a:t>
            </a:r>
            <a:r>
              <a:rPr lang="zh-CN" sz="1800" dirty="0" smtClean="0">
                <a:sym typeface="+mn-ea"/>
              </a:rPr>
              <a:t>；</a:t>
            </a:r>
            <a:r>
              <a:rPr lang="en-US" altLang="zh-CN" sz="1800" dirty="0" smtClean="0">
                <a:sym typeface="+mn-ea"/>
              </a:rPr>
              <a:t>3</a:t>
            </a:r>
            <a:r>
              <a:rPr lang="zh-CN" altLang="en-US" sz="1800" dirty="0" smtClean="0">
                <a:sym typeface="+mn-ea"/>
              </a:rPr>
              <a:t>，</a:t>
            </a:r>
            <a:r>
              <a:rPr sz="1800" dirty="0" smtClean="0">
                <a:sym typeface="+mn-ea"/>
              </a:rPr>
              <a:t>包含index.json文件的目录模块</a:t>
            </a:r>
            <a:r>
              <a:rPr lang="zh-CN" sz="1800" dirty="0" smtClean="0">
                <a:sym typeface="+mn-ea"/>
              </a:rPr>
              <a:t>；</a:t>
            </a:r>
            <a:endParaRPr lang="zh-CN" sz="1800" dirty="0" smtClean="0">
              <a:sym typeface="+mn-ea"/>
            </a:endParaRPr>
          </a:p>
          <a:p>
            <a:pPr marL="457200" lvl="2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800" dirty="0" smtClean="0">
                <a:sym typeface="+mn-ea"/>
              </a:rPr>
              <a:t>4</a:t>
            </a:r>
            <a:r>
              <a:rPr lang="zh-CN" altLang="en-US" sz="1800" dirty="0" smtClean="0">
                <a:sym typeface="+mn-ea"/>
              </a:rPr>
              <a:t>，</a:t>
            </a:r>
            <a:r>
              <a:rPr sz="1800" dirty="0" smtClean="0">
                <a:sym typeface="+mn-ea"/>
              </a:rPr>
              <a:t>包含index.node文件的目录模块</a:t>
            </a:r>
            <a:endParaRPr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6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自定义</a:t>
            </a:r>
            <a:r>
              <a:rPr dirty="0" smtClean="0">
                <a:solidFill>
                  <a:srgbClr val="FF0000"/>
                </a:solidFill>
                <a:sym typeface="+mn-ea"/>
              </a:rPr>
              <a:t>模块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：文件模块的创建与导入导出</a:t>
            </a: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r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★简单的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功能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模块放目录里★</a:t>
            </a:r>
            <a:endParaRPr sz="18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0455" y="2520950"/>
            <a:ext cx="3326765" cy="249809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1860550"/>
            <a:ext cx="3876040" cy="11785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" y="3195320"/>
            <a:ext cx="3720465" cy="14376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" y="4837430"/>
            <a:ext cx="3415030" cy="14801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6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自定义</a:t>
            </a:r>
            <a:r>
              <a:rPr dirty="0" smtClean="0">
                <a:solidFill>
                  <a:srgbClr val="FF0000"/>
                </a:solidFill>
                <a:sym typeface="+mn-ea"/>
              </a:rPr>
              <a:t>模块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：目录模块的创建与导入导出</a:t>
            </a: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dirty="0" smtClean="0">
                <a:solidFill>
                  <a:srgbClr val="FF0000"/>
                </a:solidFill>
                <a:sym typeface="+mn-ea"/>
              </a:rPr>
              <a:t>                      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★复杂的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功能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模块放目录里</a:t>
            </a:r>
            <a:r>
              <a:rPr lang="zh-CN" sz="2400" dirty="0" smtClean="0">
                <a:solidFill>
                  <a:srgbClr val="FF0000"/>
                </a:solidFill>
                <a:sym typeface="+mn-ea"/>
              </a:rPr>
              <a:t>★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1898015"/>
            <a:ext cx="3655060" cy="339915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1656715"/>
            <a:ext cx="3338830" cy="154495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2958465"/>
            <a:ext cx="3712210" cy="127825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" y="4236720"/>
            <a:ext cx="3863975" cy="106172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5" y="5210175"/>
            <a:ext cx="3546475" cy="117983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6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自定义</a:t>
            </a:r>
            <a:r>
              <a:rPr dirty="0" smtClean="0">
                <a:solidFill>
                  <a:srgbClr val="FF0000"/>
                </a:solidFill>
                <a:sym typeface="+mn-ea"/>
              </a:rPr>
              <a:t>模块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node_modules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模块下的模块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（</a:t>
            </a:r>
            <a:r>
              <a:rPr lang="en-US" sz="2400" dirty="0" smtClean="0">
                <a:sym typeface="+mn-ea"/>
              </a:rPr>
              <a:t>3</a:t>
            </a:r>
            <a:r>
              <a:rPr sz="2400" dirty="0" smtClean="0">
                <a:sym typeface="+mn-ea"/>
              </a:rPr>
              <a:t>）</a:t>
            </a:r>
            <a:r>
              <a:rPr lang="en-US" sz="2400" dirty="0" smtClean="0">
                <a:sym typeface="+mn-ea"/>
              </a:rPr>
              <a:t>注意：放到</a:t>
            </a:r>
            <a:r>
              <a:rPr lang="en-US" sz="2400" u="sng" dirty="0" smtClean="0">
                <a:sym typeface="+mn-ea"/>
              </a:rPr>
              <a:t>node_modules目录下</a:t>
            </a:r>
            <a:r>
              <a:rPr lang="en-US" sz="2400" dirty="0" smtClean="0">
                <a:sym typeface="+mn-ea"/>
              </a:rPr>
              <a:t>的模块，引入的时候直接写模块名称即可，不必指定路径。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模块查找顺序：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1）文件/目录模块的缓存；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      2）原生模块的缓存；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      </a:t>
            </a:r>
            <a:r>
              <a:rPr sz="2400" dirty="0" smtClean="0">
                <a:sym typeface="+mn-ea"/>
              </a:rPr>
              <a:t>3）原生模块；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      </a:t>
            </a:r>
            <a:r>
              <a:rPr sz="2400" dirty="0" smtClean="0">
                <a:sym typeface="+mn-ea"/>
              </a:rPr>
              <a:t>4）文件/目录模块。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（自定义模块创建的时候要避免和原生模块重名）</a:t>
            </a: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6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自定义</a:t>
            </a:r>
            <a:r>
              <a:rPr dirty="0" smtClean="0">
                <a:solidFill>
                  <a:srgbClr val="FF0000"/>
                </a:solidFill>
                <a:sym typeface="+mn-ea"/>
              </a:rPr>
              <a:t>模块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node_modules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模块下的模块</a:t>
            </a: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1967865"/>
            <a:ext cx="5400040" cy="21609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4360545"/>
            <a:ext cx="7101840" cy="13792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1 C</a:t>
            </a:r>
            <a:r>
              <a:rPr dirty="0" smtClean="0">
                <a:solidFill>
                  <a:srgbClr val="FF0000"/>
                </a:solidFill>
                <a:sym typeface="+mn-ea"/>
              </a:rPr>
              <a:t>ommonJS规范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Javascript</a:t>
            </a:r>
            <a:r>
              <a:rPr lang="zh-CN" sz="2000" dirty="0" smtClean="0">
                <a:sym typeface="+mn-ea"/>
              </a:rPr>
              <a:t>设计的最初目的的控制客户端页面</a:t>
            </a:r>
            <a:r>
              <a:rPr lang="zh-CN" sz="2000" u="sng" dirty="0" smtClean="0">
                <a:sym typeface="+mn-ea"/>
              </a:rPr>
              <a:t>交互行为</a:t>
            </a:r>
            <a:r>
              <a:rPr lang="zh-CN" sz="2000" dirty="0" smtClean="0">
                <a:sym typeface="+mn-ea"/>
              </a:rPr>
              <a:t>，在服务器端并无应用。因为</a:t>
            </a:r>
            <a:r>
              <a:rPr lang="en-US" altLang="zh-CN" sz="2000" dirty="0" smtClean="0">
                <a:sym typeface="+mn-ea"/>
              </a:rPr>
              <a:t>js</a:t>
            </a:r>
            <a:r>
              <a:rPr sz="2000" dirty="0" smtClean="0">
                <a:sym typeface="+mn-ea"/>
              </a:rPr>
              <a:t>没有</a:t>
            </a:r>
            <a:r>
              <a:rPr lang="zh-CN" sz="2000" dirty="0" smtClean="0">
                <a:sym typeface="+mn-ea"/>
              </a:rPr>
              <a:t>：</a:t>
            </a:r>
            <a:endParaRPr lang="zh-CN"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模块系统</a:t>
            </a:r>
            <a:r>
              <a:rPr lang="zh-CN" sz="2000" dirty="0" smtClean="0">
                <a:sym typeface="+mn-ea"/>
              </a:rPr>
              <a:t>：原生的支持密闭作用域或依赖管理；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标准库</a:t>
            </a:r>
            <a:r>
              <a:rPr lang="zh-CN" sz="2000" dirty="0" smtClean="0">
                <a:sym typeface="+mn-ea"/>
              </a:rPr>
              <a:t>：没有文件系统、</a:t>
            </a:r>
            <a:r>
              <a:rPr lang="en-US" altLang="zh-CN" sz="2000" dirty="0" smtClean="0">
                <a:sym typeface="+mn-ea"/>
              </a:rPr>
              <a:t>IO</a:t>
            </a:r>
            <a:r>
              <a:rPr lang="zh-CN" altLang="en-US" sz="2000" dirty="0" smtClean="0">
                <a:sym typeface="+mn-ea"/>
              </a:rPr>
              <a:t>流</a:t>
            </a:r>
            <a:r>
              <a:rPr lang="zh-CN" sz="2000" dirty="0" smtClean="0">
                <a:sym typeface="+mn-ea"/>
              </a:rPr>
              <a:t>等等的</a:t>
            </a:r>
            <a:r>
              <a:rPr lang="en-US" altLang="zh-CN" sz="2000" dirty="0" smtClean="0">
                <a:sym typeface="+mn-ea"/>
              </a:rPr>
              <a:t>API</a:t>
            </a:r>
            <a:r>
              <a:rPr lang="zh-CN" altLang="en-US" sz="2000" dirty="0" smtClean="0">
                <a:sym typeface="+mn-ea"/>
              </a:rPr>
              <a:t>；</a:t>
            </a:r>
            <a:endParaRPr lang="en-US"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数据库接口</a:t>
            </a:r>
            <a:r>
              <a:rPr lang="zh-CN" sz="2000" dirty="0" smtClean="0">
                <a:sym typeface="+mn-ea"/>
              </a:rPr>
              <a:t>：没有</a:t>
            </a:r>
            <a:r>
              <a:rPr lang="en-US" altLang="zh-CN" sz="2000" dirty="0" smtClean="0">
                <a:sym typeface="+mn-ea"/>
              </a:rPr>
              <a:t>web server</a:t>
            </a:r>
            <a:r>
              <a:rPr lang="zh-CN" altLang="en-US" sz="2000" dirty="0" smtClean="0">
                <a:sym typeface="+mn-ea"/>
              </a:rPr>
              <a:t>或数据库的统一接口；</a:t>
            </a:r>
            <a:endParaRPr lang="en-US"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包管理系统</a:t>
            </a:r>
            <a:r>
              <a:rPr lang="zh-CN" sz="2000" dirty="0" smtClean="0">
                <a:sym typeface="+mn-ea"/>
              </a:rPr>
              <a:t>：不能自动加载或安装依赖；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缺少统一的标准和规范，</a:t>
            </a:r>
            <a:r>
              <a:rPr sz="2000" dirty="0" smtClean="0">
                <a:sym typeface="+mn-ea"/>
              </a:rPr>
              <a:t>限制了</a:t>
            </a:r>
            <a:r>
              <a:rPr lang="en-US" sz="2000" dirty="0" smtClean="0">
                <a:sym typeface="+mn-ea"/>
              </a:rPr>
              <a:t>js</a:t>
            </a:r>
            <a:r>
              <a:rPr lang="zh-CN" sz="2000" dirty="0" smtClean="0">
                <a:sym typeface="+mn-ea"/>
              </a:rPr>
              <a:t>在</a:t>
            </a:r>
            <a:r>
              <a:rPr sz="2000" dirty="0" smtClean="0">
                <a:sym typeface="+mn-ea"/>
              </a:rPr>
              <a:t>服务器端</a:t>
            </a:r>
            <a:r>
              <a:rPr lang="zh-CN" sz="2000" dirty="0" smtClean="0">
                <a:sym typeface="+mn-ea"/>
              </a:rPr>
              <a:t>的</a:t>
            </a:r>
            <a:r>
              <a:rPr sz="2000" dirty="0" smtClean="0">
                <a:sym typeface="+mn-ea"/>
              </a:rPr>
              <a:t>更广泛更大规模</a:t>
            </a:r>
            <a:r>
              <a:rPr lang="zh-CN" sz="2000" dirty="0" smtClean="0">
                <a:sym typeface="+mn-ea"/>
              </a:rPr>
              <a:t>的</a:t>
            </a:r>
            <a:r>
              <a:rPr sz="2000" dirty="0" smtClean="0">
                <a:sym typeface="+mn-ea"/>
              </a:rPr>
              <a:t>应用</a:t>
            </a:r>
            <a:endParaRPr 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、匿名函数如何转换成箭头函数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、模板字符串是什么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、说说对闭包的理解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全局对象是什么？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1 C</a:t>
            </a:r>
            <a:r>
              <a:rPr dirty="0" smtClean="0">
                <a:solidFill>
                  <a:srgbClr val="FF0000"/>
                </a:solidFill>
                <a:sym typeface="+mn-ea"/>
              </a:rPr>
              <a:t>ommonJS规范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CommonJS给js提供了API标准和包规范，它并不是一种语言，是一种规范。而Node.js实现了CommonJS包规范，实现常用API，模块，包编写，使用与维护的规范。</a:t>
            </a:r>
            <a:endParaRPr 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遵守CommonJS规范的话，就会像QQ点击升级；不遵守CommonJS规范的话：就得先卸载，再下载最新版。</a:t>
            </a:r>
            <a:endParaRPr lang="zh-CN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u="sng" dirty="0" smtClean="0">
                <a:solidFill>
                  <a:srgbClr val="FF0000"/>
                </a:solidFill>
                <a:sym typeface="+mn-ea"/>
              </a:rPr>
              <a:t>http://www.commonjs.org/</a:t>
            </a:r>
            <a:endParaRPr lang="zh-CN" sz="2400" u="sng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2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包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ackage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包</a:t>
            </a:r>
            <a:r>
              <a:rPr lang="en-US" altLang="zh-CN" sz="2400" dirty="0" smtClean="0">
                <a:sym typeface="+mn-ea"/>
              </a:rPr>
              <a:t>(package)</a:t>
            </a:r>
            <a:r>
              <a:rPr lang="zh-CN" altLang="en-US" sz="2400" dirty="0" smtClean="0">
                <a:sym typeface="+mn-ea"/>
              </a:rPr>
              <a:t>是在模块基础上更深一步的抽象。类似于C/C++的函数库，或java的类库</a:t>
            </a:r>
            <a:r>
              <a:rPr lang="en-US" altLang="zh-CN" sz="2400" dirty="0" smtClean="0">
                <a:sym typeface="+mn-ea"/>
              </a:rPr>
              <a:t>,</a:t>
            </a:r>
            <a:r>
              <a:rPr lang="zh-CN" altLang="en-US" sz="2400" dirty="0" smtClean="0">
                <a:sym typeface="+mn-ea"/>
              </a:rPr>
              <a:t>包将独立的功能封装起来，用于发布、更新、依赖、管理和版本控制。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NodeJs根据CommonJS规范实现了包机制：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包是一个目录；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目录中包含js文件，一个JSON格式的包说明文件；</a:t>
            </a:r>
            <a:endParaRPr lang="zh-CN" altLang="en-US"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目录是自定义模块，即为包。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2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包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ackage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包</a:t>
            </a:r>
            <a:r>
              <a:rPr lang="en-US" altLang="zh-CN" sz="2000" dirty="0" smtClean="0">
                <a:sym typeface="+mn-ea"/>
              </a:rPr>
              <a:t>(package)</a:t>
            </a:r>
            <a:r>
              <a:rPr lang="zh-CN" sz="2000" dirty="0" smtClean="0">
                <a:sym typeface="+mn-ea"/>
              </a:rPr>
              <a:t>规范：</a:t>
            </a:r>
            <a:endParaRPr lang="zh-CN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①　</a:t>
            </a:r>
            <a:r>
              <a:rPr lang="zh-CN" altLang="en-US" sz="1800" dirty="0" smtClean="0">
                <a:sym typeface="+mn-ea"/>
              </a:rPr>
              <a:t>包是一个目录;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②　目录中包含一个packages.json文件(包说明文件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存放于包顶级目录);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③　目录中包含js文件，如有index.js文件，可存放包顶级目录下；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④　其他js文件，存放到lib目录下；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⑤　二进制文件，存放到bin目录下；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⑥　文档，应该存放在doc目录下；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⑦　单元测试文件，存放到test目录下；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CommonJS规范要求：包应该位于当前目录 或 父目录下的node_mudules文件夹下，require函数由近及远依次查找。</a:t>
            </a:r>
            <a:endParaRPr lang="zh-CN" altLang="en-US" sz="18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package.json字段：</a:t>
            </a:r>
            <a:r>
              <a:rPr lang="zh-CN" altLang="en-US" sz="1800" u="sng" dirty="0" smtClean="0">
                <a:solidFill>
                  <a:srgbClr val="FF0000"/>
                </a:solidFill>
                <a:sym typeface="+mn-ea"/>
              </a:rPr>
              <a:t>http://www.w3cbus.com/nodejs/packagejson.html</a:t>
            </a:r>
            <a:endParaRPr lang="zh-CN" altLang="en-US" sz="1800" u="sng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NPM包管理器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Node Package Manager，简称npm。N</a:t>
            </a:r>
            <a:r>
              <a:rPr lang="en-US" altLang="zh-CN" sz="2000" dirty="0" smtClean="0">
                <a:sym typeface="+mn-ea"/>
              </a:rPr>
              <a:t>PM</a:t>
            </a:r>
            <a:r>
              <a:rPr lang="zh-CN" altLang="en-US" sz="2000" dirty="0" smtClean="0">
                <a:sym typeface="+mn-ea"/>
              </a:rPr>
              <a:t>官网：</a:t>
            </a:r>
            <a:r>
              <a:rPr lang="zh-CN" altLang="en-US" sz="2000" u="sng" dirty="0" smtClean="0">
                <a:solidFill>
                  <a:srgbClr val="FF0000"/>
                </a:solidFill>
                <a:sym typeface="+mn-ea"/>
              </a:rPr>
              <a:t>www.npmjs.com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npm作用：是Node.js提供的包管理工具，用于下载/安装/升级/删除包，或者发布并维护包。Node.js的安装文件中，已经集成了NPM包管理工具，也就是在</a:t>
            </a:r>
            <a:r>
              <a:rPr lang="en-US" altLang="zh-CN" sz="2000" dirty="0" smtClean="0">
                <a:sym typeface="+mn-ea"/>
              </a:rPr>
              <a:t>nodejsAPI</a:t>
            </a:r>
            <a:r>
              <a:rPr lang="zh-CN" altLang="en-US" sz="2000" dirty="0" smtClean="0">
                <a:sym typeface="+mn-ea"/>
              </a:rPr>
              <a:t>左侧看到的模块</a:t>
            </a:r>
            <a:r>
              <a:rPr lang="zh-CN" altLang="en-US" sz="2000" dirty="0" smtClean="0">
                <a:sym typeface="+mn-ea"/>
              </a:rPr>
              <a:t>。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剩下的就是工程师开发的第三方包。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下载第三方包：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（1）安装在当前项目目录下：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npm install 包名</a:t>
            </a:r>
            <a:endParaRPr lang="zh-CN" altLang="en-US" sz="2400" b="1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（2）安装到全局：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npm install 包名 -g</a:t>
            </a:r>
            <a:r>
              <a:rPr lang="zh-CN" altLang="en-US" sz="2000" dirty="0" smtClean="0">
                <a:sym typeface="+mn-ea"/>
              </a:rPr>
              <a:t>	</a:t>
            </a:r>
            <a:endParaRPr lang="zh-CN" altLang="en-US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3007360"/>
            <a:ext cx="2406650" cy="14547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NPM包管理器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Node 比如，安装</a:t>
            </a:r>
            <a:r>
              <a:rPr lang="en-US" altLang="zh-CN" sz="2000" dirty="0" smtClean="0">
                <a:sym typeface="+mn-ea"/>
              </a:rPr>
              <a:t>mysql</a:t>
            </a:r>
            <a:r>
              <a:rPr lang="zh-CN" altLang="en-US" sz="2000" dirty="0" smtClean="0">
                <a:sym typeface="+mn-ea"/>
              </a:rPr>
              <a:t>服务器：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1 </a:t>
            </a:r>
            <a:r>
              <a:rPr lang="zh-CN" altLang="en-US" sz="2000" dirty="0" smtClean="0">
                <a:sym typeface="+mn-ea"/>
              </a:rPr>
              <a:t>进入</a:t>
            </a:r>
            <a:r>
              <a:rPr lang="en-US" altLang="zh-CN" sz="2000" dirty="0" smtClean="0">
                <a:sym typeface="+mn-ea"/>
              </a:rPr>
              <a:t>NPM</a:t>
            </a:r>
            <a:r>
              <a:rPr lang="zh-CN" altLang="en-US" sz="2000" dirty="0" smtClean="0">
                <a:sym typeface="+mn-ea"/>
              </a:rPr>
              <a:t>官网：</a:t>
            </a:r>
            <a:r>
              <a:rPr lang="zh-CN" altLang="en-US" sz="2000" u="sng" dirty="0" smtClean="0">
                <a:solidFill>
                  <a:srgbClr val="FF0000"/>
                </a:solidFill>
                <a:sym typeface="+mn-ea"/>
              </a:rPr>
              <a:t>www.npmjs.com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2 </a:t>
            </a:r>
            <a:r>
              <a:rPr lang="zh-CN" altLang="en-US" sz="2000" dirty="0" smtClean="0">
                <a:sym typeface="+mn-ea"/>
              </a:rPr>
              <a:t>搜索找到合适的</a:t>
            </a:r>
            <a:r>
              <a:rPr lang="en-US" altLang="zh-CN" sz="2000" dirty="0" smtClean="0">
                <a:sym typeface="+mn-ea"/>
              </a:rPr>
              <a:t>mysql;</a:t>
            </a:r>
            <a:endParaRPr lang="en-US" altLang="zh-CN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3 </a:t>
            </a:r>
            <a:r>
              <a:rPr lang="zh-CN" altLang="en-US" sz="2000" dirty="0" smtClean="0">
                <a:sym typeface="+mn-ea"/>
              </a:rPr>
              <a:t>使用命令行</a:t>
            </a:r>
            <a:r>
              <a:rPr lang="en-US" altLang="zh-CN" sz="2000" dirty="0" smtClean="0">
                <a:sym typeface="+mn-ea"/>
              </a:rPr>
              <a:t>install</a:t>
            </a:r>
            <a:r>
              <a:rPr lang="zh-CN" altLang="en-US" sz="2000" dirty="0" smtClean="0">
                <a:sym typeface="+mn-ea"/>
              </a:rPr>
              <a:t>安装</a:t>
            </a:r>
            <a:r>
              <a:rPr lang="en-US" altLang="zh-CN" sz="2000" dirty="0" smtClean="0">
                <a:sym typeface="+mn-ea"/>
              </a:rPr>
              <a:t>mysql;</a:t>
            </a:r>
            <a:endParaRPr lang="en-US" altLang="zh-CN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4 </a:t>
            </a:r>
            <a:r>
              <a:rPr lang="zh-CN" altLang="en-US" sz="2000" dirty="0" smtClean="0">
                <a:sym typeface="+mn-ea"/>
              </a:rPr>
              <a:t>可先进入指定目录再</a:t>
            </a:r>
            <a:r>
              <a:rPr lang="en-US" altLang="zh-CN" sz="2000" dirty="0" smtClean="0">
                <a:sym typeface="+mn-ea"/>
              </a:rPr>
              <a:t>install;</a:t>
            </a:r>
            <a:endParaRPr lang="en-US" altLang="zh-CN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5 </a:t>
            </a:r>
            <a:r>
              <a:rPr lang="zh-CN" altLang="en-US" sz="2000" dirty="0" smtClean="0">
                <a:sym typeface="+mn-ea"/>
              </a:rPr>
              <a:t>列出已安装的包：</a:t>
            </a:r>
            <a:r>
              <a:rPr lang="en-US" altLang="zh-CN" sz="2000" dirty="0" smtClean="0">
                <a:sym typeface="+mn-ea"/>
              </a:rPr>
              <a:t>npm ls</a:t>
            </a:r>
            <a:endParaRPr lang="en-US" altLang="zh-CN" sz="20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960" y="668020"/>
            <a:ext cx="3635375" cy="22218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2378710"/>
            <a:ext cx="3504565" cy="210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60" y="4378960"/>
            <a:ext cx="3571240" cy="15989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NPM包管理器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下载第三方包：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（1）安装在当前项目目录下：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npm install 包名</a:t>
            </a:r>
            <a:r>
              <a:rPr lang="zh-CN" altLang="en-US" sz="2000" dirty="0" smtClean="0">
                <a:sym typeface="+mn-ea"/>
              </a:rPr>
              <a:t>		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（会安装到指定目录的node_modules文件夹下，需要require引入）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查看目标路径：  npm root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（2）安装到全局：</a:t>
            </a:r>
            <a:r>
              <a:rPr lang="en-US" altLang="zh-CN" sz="2000" dirty="0" smtClean="0">
                <a:sym typeface="+mn-ea"/>
              </a:rPr>
              <a:t>(</a:t>
            </a:r>
            <a:r>
              <a:rPr lang="zh-CN" altLang="en-US" sz="2000" dirty="0" smtClean="0">
                <a:sym typeface="+mn-ea"/>
              </a:rPr>
              <a:t>会安装到npm目录下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在交互模式下不用require引入</a:t>
            </a:r>
            <a:r>
              <a:rPr lang="en-US" altLang="zh-CN" sz="2000" dirty="0" smtClean="0">
                <a:sym typeface="+mn-ea"/>
              </a:rPr>
              <a:t>)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 npm install 包名 -g</a:t>
            </a:r>
            <a:endParaRPr lang="zh-CN" altLang="en-US" sz="2000" b="1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NPM包管理器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查看目标路径：  npm root -g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查看npm的版本：npm -v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列出已经安装的包：npm ls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更新已经安装的包：npm update 包名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卸载已经安装的包：npm uninstall 包名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生成包/pagkage.json：npm init 在当前目录下生成一个package.json文件</a:t>
            </a:r>
            <a:endParaRPr lang="zh-CN" altLang="en-US"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发布包： npm adduser (登录/注册)  </a:t>
            </a:r>
            <a:r>
              <a:rPr lang="en-US" altLang="zh-CN" sz="2000" dirty="0" smtClean="0">
                <a:sym typeface="+mn-ea"/>
              </a:rPr>
              <a:t>--&gt;  </a:t>
            </a:r>
            <a:r>
              <a:rPr lang="zh-CN" altLang="en-US" sz="2000" dirty="0" smtClean="0">
                <a:sym typeface="+mn-ea"/>
              </a:rPr>
              <a:t>npm  publish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二、包和</a:t>
            </a:r>
            <a:r>
              <a:rPr lang="en-US" altLang="zh-CN" dirty="0" smtClean="0">
                <a:sym typeface="+mn-ea"/>
              </a:rPr>
              <a:t>NPM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6130"/>
            <a:ext cx="8229600" cy="539496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NPM包管理器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发布包：</a:t>
            </a:r>
            <a:r>
              <a:rPr lang="en-US" sz="2000" dirty="0" smtClean="0">
                <a:sym typeface="+mn-ea"/>
              </a:rPr>
              <a:t>step</a:t>
            </a:r>
            <a:r>
              <a:rPr lang="en-US" sz="2000" dirty="0" smtClean="0">
                <a:sym typeface="+mn-ea"/>
              </a:rPr>
              <a:t>1 </a:t>
            </a:r>
            <a:r>
              <a:rPr sz="2000" dirty="0" smtClean="0">
                <a:sym typeface="+mn-ea"/>
              </a:rPr>
              <a:t>npm adduser (登录/注册)</a:t>
            </a:r>
            <a:endParaRPr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        </a:t>
            </a:r>
            <a:r>
              <a:rPr lang="en-US" sz="2000" dirty="0" smtClean="0">
                <a:sym typeface="+mn-ea"/>
              </a:rPr>
              <a:t>step</a:t>
            </a:r>
            <a:r>
              <a:rPr lang="en-US" sz="2000" dirty="0" smtClean="0">
                <a:sym typeface="+mn-ea"/>
              </a:rPr>
              <a:t>2 </a:t>
            </a:r>
            <a:r>
              <a:rPr sz="2000" dirty="0" smtClean="0">
                <a:sym typeface="+mn-ea"/>
              </a:rPr>
              <a:t>npm  publish</a:t>
            </a:r>
            <a:endParaRPr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（1）在http:www.npmjs.com上注册用户(此步可省略？)</a:t>
            </a:r>
            <a:endParaRPr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（2）使用npm adduser命令 注册/登录已有账号。</a:t>
            </a:r>
            <a:endParaRPr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（3）进入配置完成的包目录：使用npm publish命令发布包。</a:t>
            </a:r>
            <a:endParaRPr sz="20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（4）到npmjs.com上搜索一发布的包。</a:t>
            </a:r>
            <a:endParaRPr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zh-CN" altLang="en-US" dirty="0" smtClean="0"/>
              <a:t>模块系统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熟练掌握导入和导出模块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核心模块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导出模块中构造函数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导入模块中计算圆周长的方法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核心模块</a:t>
            </a:r>
            <a:endParaRPr lang="zh-CN" altLang="en-US" dirty="0" smtClean="0">
              <a:sym typeface="+mn-ea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核心模块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1 nodeJs</a:t>
            </a:r>
            <a:r>
              <a:rPr lang="zh-CN" altLang="en-US" sz="3000" dirty="0" smtClean="0">
                <a:solidFill>
                  <a:srgbClr val="FF0000"/>
                </a:solidFill>
                <a:sym typeface="+mn-ea"/>
              </a:rPr>
              <a:t>模块概述：</a:t>
            </a:r>
            <a:endParaRPr lang="en-US" sz="3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 dirty="0" smtClean="0">
                <a:sym typeface="+mn-ea"/>
              </a:rPr>
              <a:t>   NodeJs中使用“Module(模块)”来规划</a:t>
            </a:r>
            <a:r>
              <a:rPr lang="zh-CN" altLang="en-US" sz="2700" dirty="0" smtClean="0">
                <a:sym typeface="+mn-ea"/>
              </a:rPr>
              <a:t>不同的功能对象。</a:t>
            </a:r>
            <a:r>
              <a:rPr lang="zh-CN" altLang="en-US" sz="2700" dirty="0" smtClean="0">
                <a:sym typeface="+mn-ea"/>
              </a:rPr>
              <a:t>每个模块包含不同功能：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对象？也叫做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模块。</a:t>
            </a:r>
            <a:endParaRPr lang="zh-CN" altLang="en-US" sz="27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2 nodeJs</a:t>
            </a:r>
            <a:r>
              <a:rPr lang="zh-CN" altLang="en-US" sz="3000" dirty="0" smtClean="0">
                <a:solidFill>
                  <a:srgbClr val="FF0000"/>
                </a:solidFill>
                <a:sym typeface="+mn-ea"/>
              </a:rPr>
              <a:t>模块分类：</a:t>
            </a:r>
            <a:endParaRPr lang="zh-CN" altLang="en-US" sz="30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1 核心模块（Node.js的内置模块</a:t>
            </a:r>
            <a:r>
              <a:rPr lang="en-US" altLang="zh-CN" sz="2700" dirty="0" smtClean="0">
                <a:sym typeface="+mn-ea"/>
              </a:rPr>
              <a:t>)</a:t>
            </a:r>
            <a:endParaRPr lang="en-US" altLang="zh-CN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2 第三方模块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3 自定义模块</a:t>
            </a:r>
            <a:endParaRPr lang="zh-CN" altLang="en-US" sz="27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2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8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750" dirty="0" smtClean="0">
                <a:solidFill>
                  <a:srgbClr val="FF0000"/>
                </a:solidFill>
                <a:sym typeface="+mn-ea"/>
              </a:rPr>
              <a:t>1 nodeJs</a:t>
            </a:r>
            <a:r>
              <a:rPr lang="zh-CN" altLang="en-US" sz="3750" dirty="0" smtClean="0">
                <a:solidFill>
                  <a:srgbClr val="FF0000"/>
                </a:solidFill>
                <a:sym typeface="+mn-ea"/>
              </a:rPr>
              <a:t>模块概述：</a:t>
            </a:r>
            <a:endParaRPr lang="en-US" sz="375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 dirty="0" smtClean="0">
                <a:sym typeface="+mn-ea"/>
              </a:rPr>
              <a:t>   NodeJs中使用“Module(模块)”来规划</a:t>
            </a:r>
            <a:r>
              <a:rPr lang="zh-CN" altLang="en-US" sz="2700" dirty="0" smtClean="0">
                <a:sym typeface="+mn-ea"/>
              </a:rPr>
              <a:t>不同的功能对象。</a:t>
            </a:r>
            <a:r>
              <a:rPr lang="zh-CN" altLang="en-US" sz="2700" dirty="0" smtClean="0">
                <a:sym typeface="+mn-ea"/>
              </a:rPr>
              <a:t>每个模块包含不同功能：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对象？也叫做</a:t>
            </a:r>
            <a:r>
              <a:rPr lang="en-US" altLang="zh-CN" sz="2700" dirty="0" smtClean="0">
                <a:sym typeface="+mn-ea"/>
              </a:rPr>
              <a:t>console</a:t>
            </a:r>
            <a:r>
              <a:rPr lang="zh-CN" altLang="en-US" sz="2700" dirty="0" smtClean="0">
                <a:sym typeface="+mn-ea"/>
              </a:rPr>
              <a:t>模块。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700" dirty="0" smtClean="0">
                <a:sym typeface="+mn-ea"/>
              </a:rPr>
              <a:t>nodejs</a:t>
            </a:r>
            <a:r>
              <a:rPr lang="zh-CN" altLang="en-US" sz="2700" dirty="0" smtClean="0">
                <a:sym typeface="+mn-ea"/>
              </a:rPr>
              <a:t>每一个</a:t>
            </a:r>
            <a:r>
              <a:rPr lang="en-US" altLang="zh-CN" sz="2700" dirty="0" smtClean="0">
                <a:sym typeface="+mn-ea"/>
              </a:rPr>
              <a:t>.js</a:t>
            </a:r>
            <a:r>
              <a:rPr lang="zh-CN" altLang="en-US" sz="2700" dirty="0" smtClean="0">
                <a:sym typeface="+mn-ea"/>
              </a:rPr>
              <a:t>文件对应一个模块，包含相应的功能和函数。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模块内声明的变量或函数作用域是</a:t>
            </a:r>
            <a:r>
              <a:rPr lang="en-US" altLang="zh-CN" sz="2700" dirty="0" smtClean="0">
                <a:sym typeface="+mn-ea"/>
              </a:rPr>
              <a:t>“</a:t>
            </a:r>
            <a:r>
              <a:rPr lang="zh-CN" altLang="en-US" sz="2700" dirty="0" smtClean="0">
                <a:sym typeface="+mn-ea"/>
              </a:rPr>
              <a:t>模块作用域</a:t>
            </a:r>
            <a:r>
              <a:rPr lang="en-US" altLang="zh-CN" sz="2700" dirty="0" smtClean="0">
                <a:sym typeface="+mn-ea"/>
              </a:rPr>
              <a:t>”</a:t>
            </a:r>
            <a:r>
              <a:rPr lang="zh-CN" altLang="en-US" sz="2700" dirty="0" smtClean="0">
                <a:sym typeface="+mn-ea"/>
              </a:rPr>
              <a:t>，默认只能在当前</a:t>
            </a:r>
            <a:r>
              <a:rPr lang="en-US" altLang="zh-CN" sz="2700" dirty="0" smtClean="0">
                <a:sym typeface="+mn-ea"/>
              </a:rPr>
              <a:t>JS</a:t>
            </a:r>
            <a:r>
              <a:rPr lang="zh-CN" altLang="en-US" sz="2700" dirty="0" smtClean="0">
                <a:sym typeface="+mn-ea"/>
              </a:rPr>
              <a:t>文件</a:t>
            </a:r>
            <a:r>
              <a:rPr lang="en-US" altLang="zh-CN" sz="2700" dirty="0" smtClean="0">
                <a:sym typeface="+mn-ea"/>
              </a:rPr>
              <a:t>(</a:t>
            </a:r>
            <a:r>
              <a:rPr lang="zh-CN" altLang="en-US" sz="2700" dirty="0" smtClean="0">
                <a:sym typeface="+mn-ea"/>
              </a:rPr>
              <a:t>当前模块</a:t>
            </a:r>
            <a:r>
              <a:rPr lang="en-US" altLang="zh-CN" sz="2700" dirty="0" smtClean="0">
                <a:sym typeface="+mn-ea"/>
              </a:rPr>
              <a:t>)</a:t>
            </a:r>
            <a:r>
              <a:rPr lang="zh-CN" altLang="en-US" sz="2700" dirty="0" smtClean="0">
                <a:sym typeface="+mn-ea"/>
              </a:rPr>
              <a:t>中使用，而不是全局。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700" dirty="0" smtClean="0">
                <a:sym typeface="+mn-ea"/>
              </a:rPr>
              <a:t>每个模块可导出</a:t>
            </a:r>
            <a:r>
              <a:rPr lang="en-US" altLang="zh-CN" sz="2700" dirty="0" smtClean="0">
                <a:sym typeface="+mn-ea"/>
              </a:rPr>
              <a:t>(exports)</a:t>
            </a:r>
            <a:r>
              <a:rPr lang="zh-CN" altLang="en-US" sz="2700" dirty="0" smtClean="0">
                <a:sym typeface="+mn-ea"/>
              </a:rPr>
              <a:t>自己内部的对象，供其他模块使用，也可以引入</a:t>
            </a:r>
            <a:r>
              <a:rPr lang="en-US" altLang="zh-CN" sz="2700" dirty="0" smtClean="0">
                <a:sym typeface="+mn-ea"/>
              </a:rPr>
              <a:t>(require)</a:t>
            </a:r>
            <a:r>
              <a:rPr lang="zh-CN" altLang="en-US" sz="2700" dirty="0" smtClean="0">
                <a:sym typeface="+mn-ea"/>
              </a:rPr>
              <a:t>并使用其他模块导出的对象。</a:t>
            </a:r>
            <a:endParaRPr lang="zh-CN" altLang="en-US" sz="27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zh-CN" sz="2700" dirty="0" smtClean="0">
                <a:sym typeface="+mn-ea"/>
              </a:rPr>
              <a:t>nodejs</a:t>
            </a:r>
            <a:r>
              <a:rPr lang="zh-CN" altLang="en-US" sz="2700" dirty="0" smtClean="0">
                <a:sym typeface="+mn-ea"/>
              </a:rPr>
              <a:t>启动时运行的第一个模块成为</a:t>
            </a:r>
            <a:r>
              <a:rPr lang="en-US" altLang="zh-CN" sz="2700" dirty="0" smtClean="0">
                <a:sym typeface="+mn-ea"/>
              </a:rPr>
              <a:t>“</a:t>
            </a:r>
            <a:r>
              <a:rPr lang="zh-CN" altLang="en-US" sz="2700" dirty="0" smtClean="0">
                <a:sym typeface="+mn-ea"/>
              </a:rPr>
              <a:t>主模块</a:t>
            </a:r>
            <a:r>
              <a:rPr lang="en-US" altLang="zh-CN" sz="2700" dirty="0" smtClean="0">
                <a:sym typeface="+mn-ea"/>
              </a:rPr>
              <a:t>”:main module.</a:t>
            </a:r>
            <a:endParaRPr lang="zh-CN" altLang="en-US" sz="27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2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2 nodeJs</a:t>
            </a:r>
            <a:r>
              <a:rPr lang="zh-CN" altLang="en-US" sz="3000" dirty="0" smtClean="0">
                <a:solidFill>
                  <a:srgbClr val="FF0000"/>
                </a:solidFill>
                <a:sym typeface="+mn-ea"/>
              </a:rPr>
              <a:t>模块分类：</a:t>
            </a:r>
            <a:endParaRPr lang="zh-CN" altLang="en-US" sz="30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1 核心模块（Node.js的内置模块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2 第三方模块</a:t>
            </a:r>
            <a:r>
              <a:rPr lang="en-US" altLang="zh-CN" dirty="0" smtClean="0">
                <a:sym typeface="+mn-ea"/>
              </a:rPr>
              <a:t>(npm</a:t>
            </a:r>
            <a:r>
              <a:rPr lang="zh-CN" altLang="en-US" dirty="0" smtClean="0">
                <a:sym typeface="+mn-ea"/>
              </a:rPr>
              <a:t>安装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3 自定义模块</a:t>
            </a:r>
            <a:endParaRPr lang="zh-CN" altLang="en-US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获取主模块对象：</a:t>
            </a:r>
            <a:endParaRPr sz="3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种方法：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process.mainModule	/ require.main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除了主模块之外的其他模块都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称为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子模块。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默认情况下，某一个模块不能直接使用其他模块中封装的数据，但是每个模块可以导出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exports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自己内部的对象供其他模块使用，也可以</a:t>
            </a:r>
            <a:r>
              <a:rPr sz="2000" u="sng" dirty="0" smtClean="0">
                <a:solidFill>
                  <a:schemeClr val="tx1"/>
                </a:solidFill>
                <a:sym typeface="+mn-ea"/>
              </a:rPr>
              <a:t>引入</a:t>
            </a:r>
            <a:r>
              <a:rPr lang="en-US" sz="2000" u="sng" dirty="0" smtClean="0">
                <a:sym typeface="+mn-ea"/>
              </a:rPr>
              <a:t>(</a:t>
            </a:r>
            <a:r>
              <a:rPr sz="2000" u="sng" dirty="0" smtClean="0">
                <a:solidFill>
                  <a:schemeClr val="tx1"/>
                </a:solidFill>
                <a:sym typeface="+mn-ea"/>
              </a:rPr>
              <a:t>require</a:t>
            </a:r>
            <a:r>
              <a:rPr lang="en-US" sz="2000" u="sng" dirty="0" smtClean="0">
                <a:sym typeface="+mn-ea"/>
              </a:rPr>
              <a:t>)</a:t>
            </a:r>
            <a:r>
              <a:rPr sz="2000" u="sng" dirty="0" smtClean="0">
                <a:solidFill>
                  <a:schemeClr val="tx1"/>
                </a:solidFill>
                <a:sym typeface="+mn-ea"/>
              </a:rPr>
              <a:t>并使用其他模块导出的对象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每一个模块内部都可以使用一个变量</a:t>
            </a:r>
            <a:r>
              <a:rPr sz="2000" u="sng" dirty="0" smtClean="0">
                <a:solidFill>
                  <a:schemeClr val="tx1"/>
                </a:solidFill>
                <a:sym typeface="+mn-ea"/>
              </a:rPr>
              <a:t>module指向当前模块自己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000" dirty="0" smtClean="0">
                <a:solidFill>
                  <a:schemeClr val="tx1"/>
                </a:solidFill>
                <a:sym typeface="+mn-ea"/>
              </a:rPr>
              <a:t>判断当前模块是否为主模块</a:t>
            </a:r>
            <a:r>
              <a:rPr lang="zh-CN" sz="2000" dirty="0" smtClean="0">
                <a:solidFill>
                  <a:schemeClr val="tx1"/>
                </a:solidFill>
                <a:sym typeface="+mn-ea"/>
              </a:rPr>
              <a:t>：</a:t>
            </a:r>
            <a:endParaRPr 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sz="2000" dirty="0" smtClean="0">
                <a:sym typeface="+mn-ea"/>
              </a:rPr>
              <a:t>console.log(require.main===module);</a:t>
            </a:r>
            <a:endParaRPr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模块系统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3000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sz="3000" dirty="0" smtClean="0">
                <a:solidFill>
                  <a:srgbClr val="FF0000"/>
                </a:solidFill>
                <a:sym typeface="+mn-ea"/>
              </a:rPr>
              <a:t>获取主模块对象：</a:t>
            </a:r>
            <a:endParaRPr sz="30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73742852" name="图片 10737428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609725"/>
            <a:ext cx="4643120" cy="1101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2808605"/>
            <a:ext cx="4328795" cy="33896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3954</Words>
  <Application>WPS 演示</Application>
  <PresentationFormat>全屏显示(4:3)</PresentationFormat>
  <Paragraphs>268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Times New Roman</vt:lpstr>
      <vt:lpstr>Office 主题</vt:lpstr>
      <vt:lpstr>NodeJS 全局对象</vt:lpstr>
      <vt:lpstr>复习</vt:lpstr>
      <vt:lpstr>教学目标</vt:lpstr>
      <vt:lpstr>教学目标</vt:lpstr>
      <vt:lpstr>十、全局对象global</vt:lpstr>
      <vt:lpstr>nodeJs模块系统</vt:lpstr>
      <vt:lpstr>nodeJs模块系统</vt:lpstr>
      <vt:lpstr>nodeJs模块系统</vt:lpstr>
      <vt:lpstr>nodeJs模块系统</vt:lpstr>
      <vt:lpstr>1.1 console</vt:lpstr>
      <vt:lpstr>nodeJs模块系统</vt:lpstr>
      <vt:lpstr>nodeJs模块系统</vt:lpstr>
      <vt:lpstr>nodeJs模块系统</vt:lpstr>
      <vt:lpstr>nodeJs模块系统</vt:lpstr>
      <vt:lpstr>nodeJs模块系统</vt:lpstr>
      <vt:lpstr>nodeJs模块系统</vt:lpstr>
      <vt:lpstr>nodeJs模块系统</vt:lpstr>
      <vt:lpstr>nodeJs模块系统</vt:lpstr>
      <vt:lpstr>nodeJs模块系统</vt:lpstr>
      <vt:lpstr>二、包和NPM</vt:lpstr>
      <vt:lpstr>二、包和NPM</vt:lpstr>
      <vt:lpstr>二、包和NPM</vt:lpstr>
      <vt:lpstr>二、包和NPM</vt:lpstr>
      <vt:lpstr>二、包和NPM</vt:lpstr>
      <vt:lpstr>二、包和NPM</vt:lpstr>
      <vt:lpstr>二、包和NPM</vt:lpstr>
      <vt:lpstr>二、包和NPM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824</cp:revision>
  <dcterms:created xsi:type="dcterms:W3CDTF">2019-03-26T07:24:00Z</dcterms:created>
  <dcterms:modified xsi:type="dcterms:W3CDTF">2020-04-23T15:09:58Z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