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63"/>
  </p:handoutMasterIdLst>
  <p:sldIdLst>
    <p:sldId id="256" r:id="rId3"/>
    <p:sldId id="313" r:id="rId4"/>
    <p:sldId id="311" r:id="rId5"/>
    <p:sldId id="312" r:id="rId6"/>
    <p:sldId id="544" r:id="rId7"/>
    <p:sldId id="546" r:id="rId9"/>
    <p:sldId id="545" r:id="rId10"/>
    <p:sldId id="547" r:id="rId11"/>
    <p:sldId id="555" r:id="rId12"/>
    <p:sldId id="551" r:id="rId13"/>
    <p:sldId id="619" r:id="rId14"/>
    <p:sldId id="548" r:id="rId15"/>
    <p:sldId id="552" r:id="rId16"/>
    <p:sldId id="553" r:id="rId17"/>
    <p:sldId id="652" r:id="rId18"/>
    <p:sldId id="589" r:id="rId19"/>
    <p:sldId id="590" r:id="rId20"/>
    <p:sldId id="549" r:id="rId21"/>
    <p:sldId id="556" r:id="rId22"/>
    <p:sldId id="558" r:id="rId23"/>
    <p:sldId id="637" r:id="rId24"/>
    <p:sldId id="638" r:id="rId25"/>
    <p:sldId id="557" r:id="rId26"/>
    <p:sldId id="636" r:id="rId27"/>
    <p:sldId id="550" r:id="rId28"/>
    <p:sldId id="554" r:id="rId29"/>
    <p:sldId id="559" r:id="rId30"/>
    <p:sldId id="639" r:id="rId31"/>
    <p:sldId id="640" r:id="rId32"/>
    <p:sldId id="673" r:id="rId33"/>
    <p:sldId id="674" r:id="rId34"/>
    <p:sldId id="675" r:id="rId35"/>
    <p:sldId id="676" r:id="rId36"/>
    <p:sldId id="677" r:id="rId37"/>
    <p:sldId id="678" r:id="rId38"/>
    <p:sldId id="679" r:id="rId39"/>
    <p:sldId id="680" r:id="rId40"/>
    <p:sldId id="681" r:id="rId41"/>
    <p:sldId id="682" r:id="rId42"/>
    <p:sldId id="683" r:id="rId43"/>
    <p:sldId id="684" r:id="rId44"/>
    <p:sldId id="685" r:id="rId45"/>
    <p:sldId id="686" r:id="rId46"/>
    <p:sldId id="687" r:id="rId47"/>
    <p:sldId id="688" r:id="rId48"/>
    <p:sldId id="689" r:id="rId49"/>
    <p:sldId id="690" r:id="rId50"/>
    <p:sldId id="691" r:id="rId51"/>
    <p:sldId id="692" r:id="rId52"/>
    <p:sldId id="693" r:id="rId53"/>
    <p:sldId id="694" r:id="rId54"/>
    <p:sldId id="695" r:id="rId55"/>
    <p:sldId id="696" r:id="rId56"/>
    <p:sldId id="697" r:id="rId57"/>
    <p:sldId id="698" r:id="rId58"/>
    <p:sldId id="699" r:id="rId59"/>
    <p:sldId id="700" r:id="rId60"/>
    <p:sldId id="701" r:id="rId61"/>
    <p:sldId id="310" r:id="rId6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F3FF"/>
    <a:srgbClr val="9B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9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handoutMaster" Target="handoutMasters/handoutMaster1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C44AF-646F-44AA-96DF-D188452306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08870-D71B-4C24-911A-CAD53A9635B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lvl="1"/>
            <a:r>
              <a:rPr lang="zh-CN">
                <a:sym typeface="+mn-ea"/>
              </a:rPr>
              <a:t>Windows系统上 路径末尾会使用反斜杠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lvl="1"/>
            <a:r>
              <a:rPr lang="zh-CN">
                <a:sym typeface="+mn-ea"/>
              </a:rPr>
              <a:t>Windows系统上 路径末尾会使用反斜杠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使用占位符使得变量看起来清楚些</a:t>
            </a:r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同步：程序自上而下运行。</a:t>
            </a:r>
            <a:r>
              <a:rPr lang="en-US" altLang="zh-CN"/>
              <a:t>	</a:t>
            </a:r>
            <a:r>
              <a:rPr lang="zh-CN" altLang="en-US"/>
              <a:t>异步：不用等待上面的运行完后再运行下面的操作。</a:t>
            </a:r>
            <a:r>
              <a:rPr lang="en-US" altLang="zh-CN"/>
              <a:t>	</a:t>
            </a:r>
            <a:r>
              <a:rPr lang="zh-CN" altLang="en-US"/>
              <a:t>异步编程依托于回调来实现，但不能说使用了回调后程序就异步化了。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同步：程序自上而下运行。</a:t>
            </a:r>
            <a:r>
              <a:rPr lang="en-US" altLang="zh-CN"/>
              <a:t>	</a:t>
            </a:r>
            <a:r>
              <a:rPr lang="zh-CN" altLang="en-US"/>
              <a:t>异步：不用等待上面的运行完后再运行下面的操作。</a:t>
            </a:r>
            <a:r>
              <a:rPr lang="en-US" altLang="zh-CN"/>
              <a:t>	</a:t>
            </a:r>
            <a:r>
              <a:rPr lang="zh-CN" altLang="en-US"/>
              <a:t>异步编程依托于回调来实现，但不能说使用了回调后程序就异步化了。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同步：程序自上而下运行。</a:t>
            </a:r>
            <a:r>
              <a:rPr lang="en-US" altLang="zh-CN"/>
              <a:t>	</a:t>
            </a:r>
            <a:r>
              <a:rPr lang="zh-CN" altLang="en-US"/>
              <a:t>异步：不用等待上面的运行完后再运行下面的操作。</a:t>
            </a:r>
            <a:r>
              <a:rPr lang="en-US" altLang="zh-CN"/>
              <a:t>	</a:t>
            </a:r>
            <a:r>
              <a:rPr lang="zh-CN" altLang="en-US"/>
              <a:t>异步编程依托于回调来实现，但不能说使用了回调后程序就异步化了。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46434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Picture 2" descr="C:\Users\lenvon\Desktop\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5072074"/>
            <a:ext cx="5880101" cy="838200"/>
          </a:xfrm>
          <a:prstGeom prst="rect">
            <a:avLst/>
          </a:prstGeom>
          <a:noFill/>
        </p:spPr>
      </p:pic>
      <p:sp>
        <p:nvSpPr>
          <p:cNvPr id="10" name="剪去同侧角的矩形 9"/>
          <p:cNvSpPr/>
          <p:nvPr userDrawn="1"/>
        </p:nvSpPr>
        <p:spPr>
          <a:xfrm flipV="1">
            <a:off x="1214414" y="0"/>
            <a:ext cx="6643734" cy="1143008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JQUERY</a:t>
            </a:r>
            <a:endParaRPr lang="zh-CN" alt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689047" y="142852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江西工业贸易职业技术学院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软件技术</a:t>
            </a: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前端方向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2" name="Picture 3" descr="C:\Users\lenvon\Desktop\timg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494934" y="142852"/>
            <a:ext cx="879325" cy="857232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030413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3600448"/>
            <a:ext cx="6400800" cy="685808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429396"/>
            <a:ext cx="5929322" cy="4286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929322" y="6429396"/>
            <a:ext cx="3214678" cy="4286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90" y="-24"/>
            <a:ext cx="8586790" cy="1000132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1"/>
            <a:ext cx="214282" cy="57148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571480"/>
            <a:ext cx="214282" cy="4286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8938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4800" dirty="0" err="1" smtClean="0">
                <a:sym typeface="+mn-ea"/>
              </a:rPr>
              <a:t>NodeJS </a:t>
            </a:r>
            <a:r>
              <a:rPr lang="zh-CN" altLang="en-US" sz="4800" dirty="0" err="1" smtClean="0">
                <a:sym typeface="+mn-ea"/>
              </a:rPr>
              <a:t>核心模块</a:t>
            </a:r>
            <a:endParaRPr lang="zh-CN" altLang="en-US" sz="4800" dirty="0" err="1" smtClean="0">
              <a:sym typeface="+mn-ea"/>
            </a:endParaRP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356995" y="3575050"/>
            <a:ext cx="6400800" cy="652780"/>
          </a:xfrm>
        </p:spPr>
        <p:txBody>
          <a:bodyPr>
            <a:normAutofit lnSpcReduction="20000"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前端新技术 </a:t>
            </a:r>
            <a:r>
              <a:rPr lang="zh-CN" altLang="en-US" dirty="0" smtClean="0"/>
              <a:t>第三</a:t>
            </a:r>
            <a:r>
              <a:rPr lang="zh-CN" altLang="en-US" dirty="0" smtClean="0"/>
              <a:t>课 </a:t>
            </a:r>
            <a:endParaRPr lang="en-US" altLang="zh-CN" dirty="0" smtClean="0"/>
          </a:p>
        </p:txBody>
      </p:sp>
      <p:pic>
        <p:nvPicPr>
          <p:cNvPr id="1026" name="Picture 2" descr="C:\Users\lenvon\Desktop\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14480" y="5072074"/>
            <a:ext cx="5880101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2 </a:t>
            </a:r>
            <a:r>
              <a:rPr lang="zh-CN" altLang="en-US" dirty="0" smtClean="0">
                <a:sym typeface="+mn-ea"/>
              </a:rPr>
              <a:t>querystring模块（查询字符串）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 lnSpcReduction="20000"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200" dirty="0" smtClean="0">
                <a:sym typeface="+mn-ea"/>
              </a:rPr>
              <a:t>如</a:t>
            </a:r>
            <a:r>
              <a:rPr lang="zh-CN" sz="2200" dirty="0" smtClean="0">
                <a:sym typeface="+mn-ea"/>
              </a:rPr>
              <a:t>：</a:t>
            </a:r>
            <a:r>
              <a:rPr lang="en-US" altLang="zh-CN" sz="2200" dirty="0" smtClean="0">
                <a:sym typeface="+mn-ea"/>
              </a:rPr>
              <a:t>url: </a:t>
            </a:r>
            <a:r>
              <a:rPr sz="2200" dirty="0" smtClean="0">
                <a:sym typeface="+mn-ea"/>
              </a:rPr>
              <a:t>http://www.baidu.</a:t>
            </a:r>
            <a:r>
              <a:rPr lang="en-US" sz="2200" dirty="0" smtClean="0">
                <a:sym typeface="+mn-ea"/>
              </a:rPr>
              <a:t>c</a:t>
            </a:r>
            <a:r>
              <a:rPr sz="2200" dirty="0" smtClean="0">
                <a:sym typeface="+mn-ea"/>
              </a:rPr>
              <a:t>om/index.html?</a:t>
            </a:r>
            <a:r>
              <a:rPr sz="2200" u="sng" dirty="0" smtClean="0">
                <a:solidFill>
                  <a:srgbClr val="FF0000"/>
                </a:solidFill>
                <a:sym typeface="+mn-ea"/>
              </a:rPr>
              <a:t>a=1&amp;b=2#section</a:t>
            </a:r>
            <a:endParaRPr sz="2200" u="sng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zh-CN" sz="2200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dirty="0" smtClean="0">
                <a:solidFill>
                  <a:srgbClr val="FF0000"/>
                </a:solidFill>
                <a:sym typeface="+mn-ea"/>
              </a:rPr>
              <a:t>.</a:t>
            </a:r>
            <a:r>
              <a:rPr dirty="0" smtClean="0">
                <a:solidFill>
                  <a:srgbClr val="FF0000"/>
                </a:solidFill>
                <a:sym typeface="+mn-ea"/>
              </a:rPr>
              <a:t>parse() </a:t>
            </a:r>
            <a:r>
              <a:rPr lang="zh-CN" dirty="0" smtClean="0">
                <a:solidFill>
                  <a:srgbClr val="FF0000"/>
                </a:solidFill>
                <a:sym typeface="+mn-ea"/>
              </a:rPr>
              <a:t>将字符串转为对象：</a:t>
            </a:r>
            <a:endParaRPr lang="zh-CN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200" dirty="0" smtClean="0">
                <a:sym typeface="+mn-ea"/>
              </a:rPr>
              <a:t>var str="name=tom&amp;age=20";</a:t>
            </a:r>
            <a:endParaRPr sz="2200" u="sng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200" dirty="0" smtClean="0">
                <a:solidFill>
                  <a:schemeClr val="tx1"/>
                </a:solidFill>
                <a:sym typeface="+mn-ea"/>
              </a:rPr>
              <a:t>var qs=require("querystring");//引入querystring模块</a:t>
            </a:r>
            <a:endParaRPr sz="2200" dirty="0" smtClean="0">
              <a:solidFill>
                <a:schemeClr val="tx1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200" dirty="0" smtClean="0">
                <a:solidFill>
                  <a:schemeClr val="tx1"/>
                </a:solidFill>
                <a:sym typeface="+mn-ea"/>
              </a:rPr>
              <a:t>console.log(</a:t>
            </a:r>
            <a:r>
              <a:rPr sz="2200" dirty="0" smtClean="0">
                <a:solidFill>
                  <a:srgbClr val="FF0000"/>
                </a:solidFill>
                <a:sym typeface="+mn-ea"/>
              </a:rPr>
              <a:t>qs.parse(str)</a:t>
            </a:r>
            <a:r>
              <a:rPr sz="2200" dirty="0" smtClean="0">
                <a:solidFill>
                  <a:schemeClr val="tx1"/>
                </a:solidFill>
                <a:sym typeface="+mn-ea"/>
              </a:rPr>
              <a:t>);//parse()将字符串解析为对象</a:t>
            </a:r>
            <a:endParaRPr sz="2200" dirty="0" smtClean="0">
              <a:solidFill>
                <a:schemeClr val="tx1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200" dirty="0" smtClean="0">
                <a:solidFill>
                  <a:schemeClr val="tx1"/>
                </a:solidFill>
                <a:sym typeface="+mn-ea"/>
              </a:rPr>
              <a:t>console.log(</a:t>
            </a:r>
            <a:r>
              <a:rPr sz="2200" dirty="0" smtClean="0">
                <a:solidFill>
                  <a:srgbClr val="FF0000"/>
                </a:solidFill>
                <a:sym typeface="+mn-ea"/>
              </a:rPr>
              <a:t>qs.parse(str)</a:t>
            </a:r>
            <a:r>
              <a:rPr lang="en-US" sz="2200" dirty="0" smtClean="0">
                <a:solidFill>
                  <a:schemeClr val="tx1"/>
                </a:solidFill>
                <a:sym typeface="+mn-ea"/>
              </a:rPr>
              <a:t>["name"]); //</a:t>
            </a:r>
            <a:r>
              <a:rPr lang="zh-CN" altLang="en-US" sz="2200" dirty="0" smtClean="0">
                <a:solidFill>
                  <a:schemeClr val="tx1"/>
                </a:solidFill>
                <a:sym typeface="+mn-ea"/>
              </a:rPr>
              <a:t>得到对象的某个数据</a:t>
            </a:r>
            <a:endParaRPr lang="zh-CN" altLang="en-US" sz="2200" dirty="0" smtClean="0">
              <a:solidFill>
                <a:schemeClr val="tx1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200" dirty="0" smtClean="0">
                <a:sym typeface="+mn-ea"/>
              </a:rPr>
              <a:t>console.log(</a:t>
            </a:r>
            <a:r>
              <a:rPr sz="2200" dirty="0" smtClean="0">
                <a:solidFill>
                  <a:srgbClr val="FF0000"/>
                </a:solidFill>
                <a:sym typeface="+mn-ea"/>
              </a:rPr>
              <a:t>qs.parse(str)</a:t>
            </a:r>
            <a:r>
              <a:rPr lang="en-US" sz="2200" dirty="0" smtClean="0">
                <a:sym typeface="+mn-ea"/>
              </a:rPr>
              <a:t>.name</a:t>
            </a:r>
            <a:r>
              <a:rPr lang="en-US" sz="2200" dirty="0" smtClean="0">
                <a:sym typeface="+mn-ea"/>
              </a:rPr>
              <a:t>); //</a:t>
            </a:r>
            <a:r>
              <a:rPr lang="zh-CN" altLang="en-US" sz="2200" dirty="0" smtClean="0">
                <a:sym typeface="+mn-ea"/>
              </a:rPr>
              <a:t>得到对象的某个数据</a:t>
            </a:r>
            <a:endParaRPr lang="zh-CN" altLang="en-US" sz="2200" dirty="0" smtClean="0">
              <a:solidFill>
                <a:schemeClr val="tx1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sz="220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2 </a:t>
            </a:r>
            <a:r>
              <a:rPr lang="zh-CN" altLang="en-US" dirty="0" smtClean="0">
                <a:sym typeface="+mn-ea"/>
              </a:rPr>
              <a:t>querystring模块（查询字符串）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US" sz="2200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dirty="0" smtClean="0">
                <a:solidFill>
                  <a:srgbClr val="FF0000"/>
                </a:solidFill>
                <a:sym typeface="+mn-ea"/>
              </a:rPr>
              <a:t>.</a:t>
            </a:r>
            <a:r>
              <a:rPr dirty="0" smtClean="0">
                <a:solidFill>
                  <a:srgbClr val="FF0000"/>
                </a:solidFill>
                <a:sym typeface="+mn-ea"/>
              </a:rPr>
              <a:t>stringify()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将对象转为字符串：</a:t>
            </a:r>
            <a:endParaRPr lang="zh-CN" altLang="en-US" sz="2200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200" dirty="0" smtClean="0">
                <a:solidFill>
                  <a:schemeClr val="tx1"/>
                </a:solidFill>
                <a:sym typeface="+mn-ea"/>
              </a:rPr>
              <a:t>var obj={name:"tom",age:"20"};</a:t>
            </a:r>
            <a:endParaRPr lang="zh-CN" altLang="en-US" sz="2200" dirty="0" smtClean="0">
              <a:solidFill>
                <a:schemeClr val="tx1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200" dirty="0" smtClean="0">
                <a:solidFill>
                  <a:schemeClr val="tx1"/>
                </a:solidFill>
                <a:sym typeface="+mn-ea"/>
              </a:rPr>
              <a:t>console.log(</a:t>
            </a:r>
            <a:r>
              <a:rPr lang="zh-CN" altLang="en-US" sz="2200" dirty="0" smtClean="0">
                <a:solidFill>
                  <a:srgbClr val="FF0000"/>
                </a:solidFill>
                <a:sym typeface="+mn-ea"/>
              </a:rPr>
              <a:t>qs.stringify(obj)</a:t>
            </a:r>
            <a:r>
              <a:rPr lang="zh-CN" altLang="en-US" sz="2200" dirty="0" smtClean="0">
                <a:solidFill>
                  <a:schemeClr val="tx1"/>
                </a:solidFill>
                <a:sym typeface="+mn-ea"/>
              </a:rPr>
              <a:t>);/</a:t>
            </a:r>
            <a:r>
              <a:rPr lang="en-US" altLang="zh-CN" sz="2200" dirty="0" smtClean="0">
                <a:solidFill>
                  <a:schemeClr val="tx1"/>
                </a:solidFill>
                <a:sym typeface="+mn-ea"/>
              </a:rPr>
              <a:t>/</a:t>
            </a:r>
            <a:r>
              <a:rPr lang="zh-CN" altLang="en-US" sz="2200" dirty="0" smtClean="0">
                <a:solidFill>
                  <a:schemeClr val="tx1"/>
                </a:solidFill>
                <a:sym typeface="+mn-ea"/>
              </a:rPr>
              <a:t>将对象解析为字符串</a:t>
            </a:r>
            <a:endParaRPr lang="zh-CN" altLang="en-US" sz="2200" dirty="0" smtClean="0">
              <a:solidFill>
                <a:schemeClr val="tx1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200" dirty="0" smtClean="0">
                <a:sym typeface="+mn-ea"/>
              </a:rPr>
              <a:t>console.log(</a:t>
            </a:r>
            <a:r>
              <a:rPr lang="zh-CN" altLang="en-US" sz="2200" dirty="0" smtClean="0">
                <a:solidFill>
                  <a:srgbClr val="FF0000"/>
                </a:solidFill>
                <a:sym typeface="+mn-ea"/>
              </a:rPr>
              <a:t>qs.stringify(obj</a:t>
            </a:r>
            <a:r>
              <a:rPr lang="en-US" altLang="zh-CN" sz="2200" dirty="0" smtClean="0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sz="2200" dirty="0" smtClean="0">
                <a:solidFill>
                  <a:srgbClr val="FF0000"/>
                </a:solidFill>
                <a:sym typeface="+mn-ea"/>
              </a:rPr>
              <a:t>"</a:t>
            </a:r>
            <a:r>
              <a:rPr lang="en-US" altLang="zh-CN" sz="2200" dirty="0" smtClean="0">
                <a:solidFill>
                  <a:srgbClr val="FF0000"/>
                </a:solidFill>
                <a:sym typeface="+mn-ea"/>
              </a:rPr>
              <a:t>&amp;</a:t>
            </a:r>
            <a:r>
              <a:rPr lang="zh-CN" altLang="en-US" sz="2200" dirty="0" smtClean="0">
                <a:solidFill>
                  <a:srgbClr val="FF0000"/>
                </a:solidFill>
                <a:sym typeface="+mn-ea"/>
              </a:rPr>
              <a:t>"</a:t>
            </a:r>
            <a:r>
              <a:rPr lang="en-US" altLang="zh-CN" sz="2200" dirty="0" smtClean="0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sz="2200" dirty="0" smtClean="0">
                <a:solidFill>
                  <a:srgbClr val="FF0000"/>
                </a:solidFill>
                <a:sym typeface="+mn-ea"/>
              </a:rPr>
              <a:t>"</a:t>
            </a:r>
            <a:r>
              <a:rPr lang="en-US" altLang="zh-CN" sz="2200" dirty="0" smtClean="0">
                <a:solidFill>
                  <a:srgbClr val="FF0000"/>
                </a:solidFill>
                <a:sym typeface="+mn-ea"/>
              </a:rPr>
              <a:t>=</a:t>
            </a:r>
            <a:r>
              <a:rPr lang="zh-CN" altLang="en-US" sz="2200" dirty="0" smtClean="0">
                <a:solidFill>
                  <a:srgbClr val="FF0000"/>
                </a:solidFill>
                <a:sym typeface="+mn-ea"/>
              </a:rPr>
              <a:t>")</a:t>
            </a:r>
            <a:r>
              <a:rPr lang="zh-CN" altLang="en-US" sz="2200" dirty="0" smtClean="0">
                <a:sym typeface="+mn-ea"/>
              </a:rPr>
              <a:t>);</a:t>
            </a:r>
            <a:endParaRPr lang="zh-CN" altLang="en-US" sz="220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90" y="2350111"/>
            <a:ext cx="8586790" cy="1000132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sym typeface="+mn-ea"/>
              </a:rPr>
              <a:t>三</a:t>
            </a:r>
            <a:r>
              <a:rPr lang="zh-CN" altLang="en-US" dirty="0" smtClean="0">
                <a:sym typeface="+mn-ea"/>
              </a:rPr>
              <a:t>、 URL模块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3 URL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 lnSpcReduction="20000"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200" dirty="0" smtClean="0">
                <a:sym typeface="+mn-ea"/>
              </a:rPr>
              <a:t>URL</a:t>
            </a:r>
            <a:r>
              <a:rPr lang="zh-CN" altLang="en-US" sz="2200" dirty="0" smtClean="0">
                <a:sym typeface="+mn-ea"/>
              </a:rPr>
              <a:t>模块：</a:t>
            </a:r>
            <a:r>
              <a:rPr lang="en-US" altLang="zh-CN" sz="2200" dirty="0" smtClean="0">
                <a:sym typeface="+mn-ea"/>
              </a:rPr>
              <a:t>提供了处理URL中不同部分的相关操作。</a:t>
            </a:r>
            <a:endParaRPr lang="en-US" altLang="zh-CN" sz="22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parse(str)  </a:t>
            </a:r>
            <a:r>
              <a:rPr lang="en-US" altLang="zh-CN" sz="2200" dirty="0" smtClean="0">
                <a:sym typeface="+mn-ea"/>
              </a:rPr>
              <a:t>//</a:t>
            </a:r>
            <a:r>
              <a:rPr lang="zh-CN" altLang="en-US" sz="2200" dirty="0" smtClean="0">
                <a:sym typeface="+mn-ea"/>
              </a:rPr>
              <a:t>将</a:t>
            </a:r>
            <a:r>
              <a:rPr lang="en-US" altLang="zh-CN" sz="2200" dirty="0" smtClean="0">
                <a:sym typeface="+mn-ea"/>
              </a:rPr>
              <a:t>url字符串</a:t>
            </a:r>
            <a:r>
              <a:rPr lang="en-US" altLang="zh-CN" sz="2200" dirty="0" smtClean="0">
                <a:sym typeface="+mn-ea"/>
              </a:rPr>
              <a:t>解析</a:t>
            </a:r>
            <a:r>
              <a:rPr lang="zh-CN" altLang="en-US" sz="2200" dirty="0" smtClean="0">
                <a:sym typeface="+mn-ea"/>
              </a:rPr>
              <a:t>为</a:t>
            </a:r>
            <a:r>
              <a:rPr lang="en-US" altLang="zh-CN" sz="2200" dirty="0" smtClean="0">
                <a:sym typeface="+mn-ea"/>
              </a:rPr>
              <a:t>url的各个组成部分对象。</a:t>
            </a:r>
            <a:endParaRPr lang="en-US" altLang="zh-CN" sz="22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200" dirty="0" smtClean="0">
                <a:sym typeface="+mn-ea"/>
              </a:rPr>
              <a:t>	参数1：要解析的url字符串；</a:t>
            </a:r>
            <a:endParaRPr lang="en-US" altLang="zh-CN" sz="22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200" dirty="0" smtClean="0">
                <a:sym typeface="+mn-ea"/>
              </a:rPr>
              <a:t>	可选参数2：若为true,可将查询字符串部分解析为对象。</a:t>
            </a:r>
            <a:endParaRPr lang="en-US" altLang="zh-CN" sz="22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US" altLang="zh-CN" sz="22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format(obj) </a:t>
            </a:r>
            <a:r>
              <a:rPr lang="en-US" altLang="zh-CN" sz="2200" dirty="0" smtClean="0">
                <a:sym typeface="+mn-ea"/>
              </a:rPr>
              <a:t> //将对象反向格式化为url格式，</a:t>
            </a:r>
            <a:endParaRPr lang="en-US" altLang="zh-CN" sz="22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200" dirty="0" smtClean="0">
                <a:sym typeface="+mn-ea"/>
              </a:rPr>
              <a:t>	参数1:为一个对象。</a:t>
            </a:r>
            <a:endParaRPr lang="en-US" altLang="zh-CN" sz="22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US" altLang="zh-CN" sz="22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resolve(from,to)</a:t>
            </a:r>
            <a:r>
              <a:rPr lang="en-US" altLang="zh-CN" sz="2200" dirty="0" smtClean="0">
                <a:sym typeface="+mn-ea"/>
              </a:rPr>
              <a:t>  //为url插入/替换原有的标签/地址。</a:t>
            </a:r>
            <a:endParaRPr lang="en-US" altLang="zh-CN" sz="22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200" dirty="0" smtClean="0">
                <a:sym typeface="+mn-ea"/>
              </a:rPr>
              <a:t>	参数1：基地址；	</a:t>
            </a:r>
            <a:endParaRPr lang="en-US" altLang="zh-CN" sz="22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200" dirty="0" smtClean="0">
                <a:sym typeface="+mn-ea"/>
              </a:rPr>
              <a:t>	参数2：相对地址。</a:t>
            </a:r>
            <a:endParaRPr lang="en-US" altLang="zh-CN" sz="22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3 URL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parse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：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将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url字符串 解析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为 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对象。</a:t>
            </a:r>
            <a:endParaRPr lang="zh-CN" altLang="en-US" sz="18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800">
                <a:sym typeface="+mn-ea"/>
              </a:rPr>
              <a:t>如</a:t>
            </a:r>
            <a:r>
              <a:rPr lang="en-US" altLang="zh-CN" sz="1800">
                <a:sym typeface="+mn-ea"/>
              </a:rPr>
              <a:t>: </a:t>
            </a:r>
            <a:r>
              <a:rPr lang="zh-CN" altLang="en-US" sz="1800">
                <a:sym typeface="+mn-ea"/>
              </a:rPr>
              <a:t>v</a:t>
            </a:r>
            <a:r>
              <a:rPr lang="en-US" altLang="zh-CN" sz="1800">
                <a:sym typeface="+mn-ea"/>
              </a:rPr>
              <a:t>ar  </a:t>
            </a:r>
            <a:r>
              <a:rPr lang="zh-CN" altLang="en-US" sz="1800">
                <a:sym typeface="+mn-ea"/>
              </a:rPr>
              <a:t>str="http://www.</a:t>
            </a:r>
            <a:r>
              <a:rPr lang="en-US" altLang="zh-CN" sz="1800">
                <a:sym typeface="+mn-ea"/>
              </a:rPr>
              <a:t>abc</a:t>
            </a:r>
            <a:r>
              <a:rPr lang="zh-CN" altLang="en-US" sz="1800">
                <a:sym typeface="+mn-ea"/>
              </a:rPr>
              <a:t>.com:80/news/</a:t>
            </a:r>
            <a:r>
              <a:rPr lang="en-US" altLang="zh-CN" sz="1800">
                <a:sym typeface="+mn-ea"/>
              </a:rPr>
              <a:t>home</a:t>
            </a:r>
            <a:r>
              <a:rPr lang="zh-CN" altLang="en-US" sz="1800">
                <a:sym typeface="+mn-ea"/>
              </a:rPr>
              <a:t>.htm?id=20</a:t>
            </a:r>
            <a:r>
              <a:rPr lang="en-US" altLang="zh-CN" sz="1800">
                <a:sym typeface="+mn-ea"/>
              </a:rPr>
              <a:t>&amp;pwd=123#top</a:t>
            </a:r>
            <a:r>
              <a:rPr lang="zh-CN" altLang="en-US" sz="1800">
                <a:sym typeface="+mn-ea"/>
              </a:rPr>
              <a:t>"</a:t>
            </a:r>
            <a:r>
              <a:rPr lang="en-US" altLang="zh-CN" sz="1800">
                <a:sym typeface="+mn-ea"/>
              </a:rPr>
              <a:t>;</a:t>
            </a:r>
            <a:endParaRPr lang="en-US" altLang="zh-CN" sz="18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>
                <a:sym typeface="+mn-ea"/>
              </a:rPr>
              <a:t>	</a:t>
            </a:r>
            <a:r>
              <a:rPr lang="zh-CN" altLang="en-US" sz="2400">
                <a:sym typeface="+mn-ea"/>
              </a:rPr>
              <a:t>// 协议名</a:t>
            </a:r>
            <a:r>
              <a:rPr lang="en-US" altLang="zh-CN" sz="2400">
                <a:sym typeface="+mn-ea"/>
              </a:rPr>
              <a:t>/</a:t>
            </a:r>
            <a:r>
              <a:rPr lang="zh-CN" altLang="en-US" sz="2400">
                <a:sym typeface="+mn-ea"/>
              </a:rPr>
              <a:t>主机名</a:t>
            </a:r>
            <a:r>
              <a:rPr lang="en-US" altLang="zh-CN" sz="2400">
                <a:sym typeface="+mn-ea"/>
              </a:rPr>
              <a:t>/</a:t>
            </a:r>
            <a:r>
              <a:rPr lang="zh-CN" altLang="en-US" sz="2400">
                <a:sym typeface="+mn-ea"/>
              </a:rPr>
              <a:t>端口号</a:t>
            </a:r>
            <a:r>
              <a:rPr lang="en-US" altLang="zh-CN" sz="2400">
                <a:sym typeface="+mn-ea"/>
              </a:rPr>
              <a:t>/</a:t>
            </a:r>
            <a:r>
              <a:rPr lang="zh-CN" altLang="en-US" sz="2400">
                <a:sym typeface="+mn-ea"/>
              </a:rPr>
              <a:t>目录</a:t>
            </a:r>
            <a:r>
              <a:rPr lang="en-US" altLang="zh-CN" sz="2400">
                <a:sym typeface="+mn-ea"/>
              </a:rPr>
              <a:t>/</a:t>
            </a:r>
            <a:r>
              <a:rPr lang="zh-CN" altLang="en-US" sz="2400">
                <a:sym typeface="+mn-ea"/>
              </a:rPr>
              <a:t>查询字符串</a:t>
            </a:r>
            <a:r>
              <a:rPr lang="en-US" altLang="zh-CN" sz="2400">
                <a:sym typeface="+mn-ea"/>
              </a:rPr>
              <a:t>/</a:t>
            </a:r>
            <a:r>
              <a:rPr lang="zh-CN" altLang="en-US" sz="2400">
                <a:sym typeface="+mn-ea"/>
              </a:rPr>
              <a:t>hash</a:t>
            </a:r>
            <a:r>
              <a:rPr lang="zh-CN" altLang="en-US" sz="2400">
                <a:sym typeface="+mn-ea"/>
              </a:rPr>
              <a:t>等</a:t>
            </a:r>
            <a:endParaRPr lang="zh-CN" altLang="en-US"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>
                <a:sym typeface="+mn-ea"/>
              </a:rPr>
              <a:t>var url=require('url'); //</a:t>
            </a:r>
            <a:r>
              <a:rPr lang="zh-CN" altLang="en-US" sz="2400">
                <a:sym typeface="+mn-ea"/>
              </a:rPr>
              <a:t>导入</a:t>
            </a:r>
            <a:r>
              <a:rPr lang="en-US" altLang="zh-CN" sz="2400">
                <a:sym typeface="+mn-ea"/>
              </a:rPr>
              <a:t>url</a:t>
            </a:r>
            <a:r>
              <a:rPr lang="zh-CN" altLang="en-US" sz="2400">
                <a:sym typeface="+mn-ea"/>
              </a:rPr>
              <a:t>模块</a:t>
            </a:r>
            <a:endParaRPr lang="zh-CN" altLang="en-US"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400">
                <a:sym typeface="+mn-ea"/>
              </a:rPr>
              <a:t>var uu=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url.parse(str)</a:t>
            </a:r>
            <a:r>
              <a:rPr lang="zh-CN" altLang="en-US" sz="2400">
                <a:sym typeface="+mn-ea"/>
              </a:rPr>
              <a:t>; //解析出url的各组成部分为对象</a:t>
            </a:r>
            <a:endParaRPr lang="zh-CN" altLang="en-US" sz="2400"/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400">
                <a:sym typeface="+mn-ea"/>
              </a:rPr>
              <a:t>console.log(uu.host);</a:t>
            </a:r>
            <a:r>
              <a:rPr lang="en-US" altLang="zh-CN" sz="2400">
                <a:sym typeface="+mn-ea"/>
              </a:rPr>
              <a:t>//</a:t>
            </a:r>
            <a:r>
              <a:rPr lang="zh-CN" altLang="en-US" sz="2400">
                <a:sym typeface="+mn-ea"/>
              </a:rPr>
              <a:t>获取主机名</a:t>
            </a:r>
            <a:endParaRPr lang="zh-CN" altLang="en-US" sz="24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400">
                <a:sym typeface="+mn-ea"/>
              </a:rPr>
              <a:t>console.log(url.parse(str</a:t>
            </a:r>
            <a:r>
              <a:rPr lang="en-US" altLang="zh-CN" sz="2400">
                <a:sym typeface="+mn-ea"/>
              </a:rPr>
              <a:t>,</a:t>
            </a:r>
            <a:r>
              <a:rPr lang="zh-CN" altLang="en-US" sz="2400">
                <a:sym typeface="+mn-ea"/>
              </a:rPr>
              <a:t>true ));//第二个参数为</a:t>
            </a:r>
            <a:r>
              <a:rPr lang="en-US" altLang="zh-CN" sz="2400">
                <a:sym typeface="+mn-ea"/>
              </a:rPr>
              <a:t>true</a:t>
            </a:r>
            <a:r>
              <a:rPr lang="zh-CN" altLang="en-US" sz="2400">
                <a:sym typeface="+mn-ea"/>
              </a:rPr>
              <a:t>，</a:t>
            </a:r>
            <a:r>
              <a:rPr lang="zh-CN" altLang="en-US" sz="2400">
                <a:sym typeface="+mn-ea"/>
              </a:rPr>
              <a:t>把查询字符串解析为对象，代替querystring  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3 URL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parse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：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将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url字符串 解析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为 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对象。</a:t>
            </a:r>
            <a:endParaRPr lang="zh-CN" altLang="en-US" sz="18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1800">
                <a:sym typeface="+mn-ea"/>
              </a:rPr>
              <a:t>如</a:t>
            </a:r>
            <a:r>
              <a:rPr lang="en-US" altLang="zh-CN" sz="1800">
                <a:sym typeface="+mn-ea"/>
              </a:rPr>
              <a:t>: </a:t>
            </a:r>
            <a:r>
              <a:rPr lang="zh-CN" altLang="en-US" sz="1800">
                <a:sym typeface="+mn-ea"/>
              </a:rPr>
              <a:t>v</a:t>
            </a:r>
            <a:r>
              <a:rPr lang="en-US" altLang="zh-CN" sz="1800">
                <a:sym typeface="+mn-ea"/>
              </a:rPr>
              <a:t>ar  </a:t>
            </a:r>
            <a:r>
              <a:rPr lang="zh-CN" altLang="en-US" sz="1800">
                <a:sym typeface="+mn-ea"/>
              </a:rPr>
              <a:t>str="http://www.</a:t>
            </a:r>
            <a:r>
              <a:rPr lang="en-US" altLang="zh-CN" sz="1800">
                <a:sym typeface="+mn-ea"/>
              </a:rPr>
              <a:t>abc</a:t>
            </a:r>
            <a:r>
              <a:rPr lang="zh-CN" altLang="en-US" sz="1800">
                <a:sym typeface="+mn-ea"/>
              </a:rPr>
              <a:t>.com:80/news/</a:t>
            </a:r>
            <a:r>
              <a:rPr lang="en-US" altLang="zh-CN" sz="1800">
                <a:sym typeface="+mn-ea"/>
              </a:rPr>
              <a:t>home</a:t>
            </a:r>
            <a:r>
              <a:rPr lang="zh-CN" altLang="en-US" sz="1800">
                <a:sym typeface="+mn-ea"/>
              </a:rPr>
              <a:t>.htm?id=20</a:t>
            </a:r>
            <a:r>
              <a:rPr lang="en-US" altLang="zh-CN" sz="1800">
                <a:sym typeface="+mn-ea"/>
              </a:rPr>
              <a:t>&amp;pwd=123#top</a:t>
            </a:r>
            <a:r>
              <a:rPr lang="zh-CN" altLang="en-US" sz="1800">
                <a:sym typeface="+mn-ea"/>
              </a:rPr>
              <a:t>"</a:t>
            </a:r>
            <a:r>
              <a:rPr lang="en-US" altLang="zh-CN" sz="1800">
                <a:sym typeface="+mn-ea"/>
              </a:rPr>
              <a:t>;</a:t>
            </a:r>
            <a:endParaRPr lang="en-US" altLang="zh-CN" sz="18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>
                <a:sym typeface="+mn-ea"/>
              </a:rPr>
              <a:t>	</a:t>
            </a:r>
            <a:r>
              <a:rPr lang="zh-CN" altLang="en-US" sz="2400">
                <a:sym typeface="+mn-ea"/>
              </a:rPr>
              <a:t>// 协议名</a:t>
            </a:r>
            <a:r>
              <a:rPr lang="en-US" altLang="zh-CN" sz="2400">
                <a:sym typeface="+mn-ea"/>
              </a:rPr>
              <a:t>/</a:t>
            </a:r>
            <a:r>
              <a:rPr lang="zh-CN" altLang="en-US" sz="2400">
                <a:sym typeface="+mn-ea"/>
              </a:rPr>
              <a:t>主机名</a:t>
            </a:r>
            <a:r>
              <a:rPr lang="en-US" altLang="zh-CN" sz="2400">
                <a:sym typeface="+mn-ea"/>
              </a:rPr>
              <a:t>/</a:t>
            </a:r>
            <a:r>
              <a:rPr lang="zh-CN" altLang="en-US" sz="2400">
                <a:sym typeface="+mn-ea"/>
              </a:rPr>
              <a:t>端口号</a:t>
            </a:r>
            <a:r>
              <a:rPr lang="en-US" altLang="zh-CN" sz="2400">
                <a:sym typeface="+mn-ea"/>
              </a:rPr>
              <a:t>/</a:t>
            </a:r>
            <a:r>
              <a:rPr lang="zh-CN" altLang="en-US" sz="2400">
                <a:sym typeface="+mn-ea"/>
              </a:rPr>
              <a:t>目录</a:t>
            </a:r>
            <a:r>
              <a:rPr lang="en-US" altLang="zh-CN" sz="2400">
                <a:sym typeface="+mn-ea"/>
              </a:rPr>
              <a:t>/</a:t>
            </a:r>
            <a:r>
              <a:rPr lang="zh-CN" altLang="en-US" sz="2400">
                <a:sym typeface="+mn-ea"/>
              </a:rPr>
              <a:t>查询字符串</a:t>
            </a:r>
            <a:r>
              <a:rPr lang="en-US" altLang="zh-CN" sz="2400">
                <a:sym typeface="+mn-ea"/>
              </a:rPr>
              <a:t>/</a:t>
            </a:r>
            <a:r>
              <a:rPr lang="zh-CN" altLang="en-US" sz="2400">
                <a:sym typeface="+mn-ea"/>
              </a:rPr>
              <a:t>hash</a:t>
            </a:r>
            <a:r>
              <a:rPr lang="zh-CN" altLang="en-US" sz="2400">
                <a:sym typeface="+mn-ea"/>
              </a:rPr>
              <a:t>等</a:t>
            </a:r>
            <a:endParaRPr lang="zh-CN" altLang="en-US"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>
                <a:sym typeface="+mn-ea"/>
              </a:rPr>
              <a:t>var url=require('url'); //</a:t>
            </a:r>
            <a:r>
              <a:rPr lang="zh-CN" altLang="en-US" sz="2400">
                <a:sym typeface="+mn-ea"/>
              </a:rPr>
              <a:t>导入</a:t>
            </a:r>
            <a:r>
              <a:rPr lang="en-US" altLang="zh-CN" sz="2400">
                <a:sym typeface="+mn-ea"/>
              </a:rPr>
              <a:t>url</a:t>
            </a:r>
            <a:r>
              <a:rPr lang="zh-CN" altLang="en-US" sz="2400">
                <a:sym typeface="+mn-ea"/>
              </a:rPr>
              <a:t>模块</a:t>
            </a:r>
            <a:endParaRPr lang="zh-CN" altLang="en-US"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400">
                <a:sym typeface="+mn-ea"/>
              </a:rPr>
              <a:t>var uu=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url.parse(str)</a:t>
            </a:r>
            <a:r>
              <a:rPr lang="zh-CN" altLang="en-US" sz="2400">
                <a:sym typeface="+mn-ea"/>
              </a:rPr>
              <a:t>; //解析出url的各组成部分为对象</a:t>
            </a:r>
            <a:endParaRPr lang="zh-CN" altLang="en-US" sz="2400"/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400">
                <a:sym typeface="+mn-ea"/>
              </a:rPr>
              <a:t>console.log(uu.host);</a:t>
            </a:r>
            <a:r>
              <a:rPr lang="en-US" altLang="zh-CN" sz="2400">
                <a:sym typeface="+mn-ea"/>
              </a:rPr>
              <a:t>//</a:t>
            </a:r>
            <a:r>
              <a:rPr lang="zh-CN" altLang="en-US" sz="2400">
                <a:sym typeface="+mn-ea"/>
              </a:rPr>
              <a:t>获取主机名</a:t>
            </a:r>
            <a:endParaRPr lang="zh-CN" altLang="en-US" sz="24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zh-CN" altLang="en-US" sz="2400">
                <a:sym typeface="+mn-ea"/>
              </a:rPr>
              <a:t>console.log(url.parse(str</a:t>
            </a:r>
            <a:r>
              <a:rPr lang="en-US" altLang="zh-CN" sz="2400">
                <a:sym typeface="+mn-ea"/>
              </a:rPr>
              <a:t>,</a:t>
            </a:r>
            <a:r>
              <a:rPr lang="zh-CN" altLang="en-US" sz="2400">
                <a:sym typeface="+mn-ea"/>
              </a:rPr>
              <a:t>true ));//第二个参数为</a:t>
            </a:r>
            <a:r>
              <a:rPr lang="en-US" altLang="zh-CN" sz="2400">
                <a:sym typeface="+mn-ea"/>
              </a:rPr>
              <a:t>true</a:t>
            </a:r>
            <a:r>
              <a:rPr lang="zh-CN" altLang="en-US" sz="2400">
                <a:sym typeface="+mn-ea"/>
              </a:rPr>
              <a:t>，</a:t>
            </a:r>
            <a:r>
              <a:rPr lang="zh-CN" altLang="en-US" sz="2400">
                <a:sym typeface="+mn-ea"/>
              </a:rPr>
              <a:t>把查询字符串解析为对象，代替querystring  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3 URL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 fontScale="90000" lnSpcReduction="10000"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700">
                <a:solidFill>
                  <a:srgbClr val="FF0000"/>
                </a:solidFill>
                <a:sym typeface="+mn-ea"/>
              </a:rPr>
              <a:t>format</a:t>
            </a:r>
            <a:r>
              <a:rPr lang="zh-CN" altLang="en-US" sz="2700">
                <a:solidFill>
                  <a:srgbClr val="FF0000"/>
                </a:solidFill>
                <a:sym typeface="+mn-ea"/>
              </a:rPr>
              <a:t>：</a:t>
            </a:r>
            <a:r>
              <a:rPr sz="2700">
                <a:solidFill>
                  <a:srgbClr val="FF0000"/>
                </a:solidFill>
                <a:sym typeface="+mn-ea"/>
              </a:rPr>
              <a:t>将对象反向格式化为url格式</a:t>
            </a:r>
            <a:endParaRPr sz="270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sz="18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>
                <a:sym typeface="+mn-ea"/>
              </a:rPr>
              <a:t>var obj={</a:t>
            </a:r>
            <a:endParaRPr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>
                <a:sym typeface="+mn-ea"/>
              </a:rPr>
              <a:t>    protocol:"http:",</a:t>
            </a:r>
            <a:endParaRPr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>
                <a:sym typeface="+mn-ea"/>
              </a:rPr>
              <a:t>    host:"baidu.com",</a:t>
            </a:r>
            <a:endParaRPr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>
                <a:sym typeface="+mn-ea"/>
              </a:rPr>
              <a:t>    pathname:"p/a/t/h/index.html",</a:t>
            </a:r>
            <a:endParaRPr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>
                <a:sym typeface="+mn-ea"/>
              </a:rPr>
              <a:t>    query:{ cid:30},//字符串部分</a:t>
            </a:r>
            <a:endParaRPr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>
                <a:sym typeface="+mn-ea"/>
              </a:rPr>
              <a:t>    hash:"#hash" </a:t>
            </a:r>
            <a:endParaRPr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>
                <a:sym typeface="+mn-ea"/>
              </a:rPr>
              <a:t>};</a:t>
            </a:r>
            <a:endParaRPr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>
                <a:sym typeface="+mn-ea"/>
              </a:rPr>
              <a:t>var url=require('url'); //</a:t>
            </a:r>
            <a:r>
              <a:rPr lang="zh-CN" altLang="en-US" sz="2400">
                <a:sym typeface="+mn-ea"/>
              </a:rPr>
              <a:t>导入</a:t>
            </a:r>
            <a:r>
              <a:rPr lang="en-US" altLang="zh-CN" sz="2400">
                <a:sym typeface="+mn-ea"/>
              </a:rPr>
              <a:t>url</a:t>
            </a:r>
            <a:r>
              <a:rPr lang="zh-CN" altLang="en-US" sz="2400">
                <a:sym typeface="+mn-ea"/>
              </a:rPr>
              <a:t>模块</a:t>
            </a:r>
            <a:endParaRPr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>
                <a:sym typeface="+mn-ea"/>
              </a:rPr>
              <a:t>console.log(url.format(obj));</a:t>
            </a:r>
            <a:r>
              <a:rPr lang="zh-CN" altLang="en-US" sz="2400">
                <a:sym typeface="+mn-ea"/>
              </a:rPr>
              <a:t>//解析对象为</a:t>
            </a:r>
            <a:r>
              <a:rPr lang="en-US" altLang="zh-CN" sz="2400">
                <a:sym typeface="+mn-ea"/>
              </a:rPr>
              <a:t>URL</a:t>
            </a:r>
            <a:r>
              <a:rPr lang="zh-CN" altLang="en-US" sz="2400">
                <a:sym typeface="+mn-ea"/>
              </a:rPr>
              <a:t>格式的字符串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3 URL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resolve(from,to) 为url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插入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/替换原有的地址</a:t>
            </a:r>
            <a:endParaRPr lang="en-US" altLang="zh-CN" sz="1800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var url</a:t>
            </a:r>
            <a:r>
              <a:rPr 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="project/</a:t>
            </a:r>
            <a:r>
              <a:rPr 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pat</a:t>
            </a:r>
            <a:r>
              <a:rPr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h/index.html";</a:t>
            </a:r>
            <a:endParaRPr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var url2="a.jpg";</a:t>
            </a:r>
            <a:endParaRPr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console.log(url.resolve(url0,url2));</a:t>
            </a:r>
            <a:r>
              <a:rPr lang="zh-C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</a:t>
            </a:r>
            <a:r>
              <a:rPr lang="zh-C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替换</a:t>
            </a:r>
            <a:endParaRPr lang="zh-CN" alt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</a:t>
            </a:r>
            <a:r>
              <a:rPr lang="zh-C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输出：</a:t>
            </a:r>
            <a:r>
              <a:rPr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project/</a:t>
            </a:r>
            <a:r>
              <a:rPr 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pat</a:t>
            </a:r>
            <a:r>
              <a:rPr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h/</a:t>
            </a:r>
            <a:r>
              <a:rPr 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a.jpg</a:t>
            </a:r>
            <a:endParaRPr 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US"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var url3=</a:t>
            </a:r>
            <a:r>
              <a:rPr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"project/</a:t>
            </a:r>
            <a:r>
              <a:rPr 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one</a:t>
            </a:r>
            <a:r>
              <a:rPr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</a:t>
            </a:r>
            <a:r>
              <a:rPr 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two</a:t>
            </a:r>
            <a:r>
              <a:rPr lang="en-US" sz="2200" b="1" u="sng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/</a:t>
            </a:r>
            <a:r>
              <a:rPr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";</a:t>
            </a:r>
            <a:endParaRPr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var url</a:t>
            </a:r>
            <a:r>
              <a:rPr 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4</a:t>
            </a:r>
            <a:r>
              <a:rPr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="</a:t>
            </a:r>
            <a:r>
              <a:rPr 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four</a:t>
            </a:r>
            <a:r>
              <a:rPr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";</a:t>
            </a:r>
            <a:endParaRPr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console.log(url.resolve(url0,url</a:t>
            </a:r>
            <a:r>
              <a:rPr 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4</a:t>
            </a:r>
            <a:r>
              <a:rPr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)); </a:t>
            </a:r>
            <a:r>
              <a:rPr 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</a:t>
            </a:r>
            <a:r>
              <a:rPr lang="zh-C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插入</a:t>
            </a:r>
            <a:endParaRPr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</a:t>
            </a:r>
            <a:r>
              <a:rPr lang="zh-CN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输出：</a:t>
            </a:r>
            <a:r>
              <a:rPr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project/one/two/four</a:t>
            </a:r>
            <a:endParaRPr sz="2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US" sz="22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US" sz="22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90" y="2350111"/>
            <a:ext cx="8586790" cy="1000132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sym typeface="+mn-ea"/>
              </a:rPr>
              <a:t>四</a:t>
            </a:r>
            <a:r>
              <a:rPr lang="zh-CN" altLang="en-US" dirty="0" smtClean="0">
                <a:sym typeface="+mn-ea"/>
              </a:rPr>
              <a:t>、Path模块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4 Path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400">
                <a:sym typeface="+mn-ea"/>
              </a:rPr>
              <a:t>Path</a:t>
            </a:r>
            <a:r>
              <a:rPr lang="zh-CN" altLang="en-US" sz="2400">
                <a:sym typeface="+mn-ea"/>
              </a:rPr>
              <a:t>模块</a:t>
            </a:r>
            <a:r>
              <a:rPr sz="2400">
                <a:sym typeface="+mn-ea"/>
              </a:rPr>
              <a:t>提供了对文件路径进行的操作方法</a:t>
            </a:r>
            <a:endParaRPr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>
                <a:solidFill>
                  <a:srgbClr val="FF0000"/>
                </a:solidFill>
                <a:sym typeface="+mn-ea"/>
              </a:rPr>
              <a:t>parse()</a:t>
            </a:r>
            <a:r>
              <a:rPr lang="en-US" sz="2000">
                <a:sym typeface="+mn-ea"/>
              </a:rPr>
              <a:t>	</a:t>
            </a:r>
            <a:r>
              <a:rPr sz="2000">
                <a:sym typeface="+mn-ea"/>
              </a:rPr>
              <a:t>//解析一个路径为对象，参数为路径字符串</a:t>
            </a:r>
            <a:endParaRPr sz="20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>
                <a:solidFill>
                  <a:srgbClr val="FF0000"/>
                </a:solidFill>
                <a:sym typeface="+mn-ea"/>
              </a:rPr>
              <a:t>format()</a:t>
            </a:r>
            <a:r>
              <a:rPr sz="2000">
                <a:sym typeface="+mn-ea"/>
              </a:rPr>
              <a:t>	//将对象反向解析为一个路径字符串，参数为对象，</a:t>
            </a:r>
            <a:endParaRPr sz="20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>
                <a:solidFill>
                  <a:srgbClr val="FF0000"/>
                </a:solidFill>
                <a:sym typeface="+mn-ea"/>
              </a:rPr>
              <a:t>join()</a:t>
            </a:r>
            <a:r>
              <a:rPr sz="2000">
                <a:sym typeface="+mn-ea"/>
              </a:rPr>
              <a:t>    </a:t>
            </a:r>
            <a:r>
              <a:rPr sz="2000">
                <a:sym typeface="+mn-ea"/>
              </a:rPr>
              <a:t>//用于连接路径，会自动正确使用当前系统的路径分隔符</a:t>
            </a:r>
            <a:endParaRPr sz="20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>
                <a:solidFill>
                  <a:srgbClr val="FF0000"/>
                </a:solidFill>
                <a:sym typeface="+mn-ea"/>
              </a:rPr>
              <a:t>resolve(path0, Path1)</a:t>
            </a:r>
            <a:r>
              <a:rPr sz="2000">
                <a:sym typeface="+mn-ea"/>
              </a:rPr>
              <a:t>  </a:t>
            </a:r>
            <a:r>
              <a:rPr sz="2000">
                <a:sym typeface="+mn-ea"/>
              </a:rPr>
              <a:t>//根据基础路径，解析出目标路径的绝对路径</a:t>
            </a:r>
            <a:endParaRPr sz="20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>
                <a:solidFill>
                  <a:srgbClr val="FF0000"/>
                </a:solidFill>
                <a:sym typeface="+mn-ea"/>
              </a:rPr>
              <a:t>relative(</a:t>
            </a:r>
            <a:r>
              <a:rPr lang="en-US" sz="2400">
                <a:solidFill>
                  <a:srgbClr val="FF0000"/>
                </a:solidFill>
                <a:sym typeface="+mn-ea"/>
              </a:rPr>
              <a:t>from</a:t>
            </a:r>
            <a:r>
              <a:rPr sz="2400">
                <a:solidFill>
                  <a:srgbClr val="FF0000"/>
                </a:solidFill>
                <a:sym typeface="+mn-ea"/>
              </a:rPr>
              <a:t>, </a:t>
            </a:r>
            <a:r>
              <a:rPr lang="en-US" sz="2400">
                <a:solidFill>
                  <a:srgbClr val="FF0000"/>
                </a:solidFill>
                <a:sym typeface="+mn-ea"/>
              </a:rPr>
              <a:t>to</a:t>
            </a:r>
            <a:r>
              <a:rPr sz="2400">
                <a:solidFill>
                  <a:srgbClr val="FF0000"/>
                </a:solidFill>
                <a:sym typeface="+mn-ea"/>
              </a:rPr>
              <a:t>)</a:t>
            </a:r>
            <a:r>
              <a:rPr sz="2000">
                <a:sym typeface="+mn-ea"/>
              </a:rPr>
              <a:t>  //根据基础路径，获取目标路径与其的相对关系（反向）</a:t>
            </a:r>
            <a:endParaRPr sz="20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sz="20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nodejs</a:t>
            </a:r>
            <a:r>
              <a:rPr lang="zh-CN" altLang="en-US" dirty="0" smtClean="0">
                <a:sym typeface="+mn-ea"/>
              </a:rPr>
              <a:t>模块有哪几类</a:t>
            </a:r>
            <a:r>
              <a:rPr lang="zh-CN" altLang="en-US" dirty="0" smtClean="0">
                <a:sym typeface="+mn-ea"/>
              </a:rPr>
              <a:t>？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npm</a:t>
            </a:r>
            <a:r>
              <a:rPr lang="zh-CN" altLang="en-US" dirty="0" smtClean="0">
                <a:sym typeface="+mn-ea"/>
              </a:rPr>
              <a:t>安装包命令是什么</a:t>
            </a:r>
            <a:r>
              <a:rPr lang="zh-CN" altLang="en-US" dirty="0" smtClean="0">
                <a:sym typeface="+mn-ea"/>
              </a:rPr>
              <a:t>？</a:t>
            </a:r>
            <a:endParaRPr lang="zh-CN" altLang="en-US" dirty="0" smtClean="0">
              <a:sym typeface="+mn-ea"/>
            </a:endParaRP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、自定义模块有哪些</a:t>
            </a:r>
            <a:r>
              <a:rPr lang="zh-CN" altLang="en-US" dirty="0" smtClean="0"/>
              <a:t>？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4 Path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>
                <a:solidFill>
                  <a:srgbClr val="FF0000"/>
                </a:solidFill>
                <a:sym typeface="+mn-ea"/>
              </a:rPr>
              <a:t>//parse()解析路径为对象</a:t>
            </a:r>
            <a:endParaRPr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>
                <a:sym typeface="+mn-ea"/>
              </a:rPr>
              <a:t> let str="E:/xampp/htdocs/ajax0410";</a:t>
            </a:r>
            <a:endParaRPr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>
                <a:sym typeface="+mn-ea"/>
              </a:rPr>
              <a:t>console.log(path.parse(str));//解析路径为对象</a:t>
            </a:r>
            <a:endParaRPr sz="24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86635" y="2971165"/>
            <a:ext cx="3733800" cy="25908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4 Path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>
                <a:solidFill>
                  <a:srgbClr val="FF0000"/>
                </a:solidFill>
                <a:sym typeface="+mn-ea"/>
              </a:rPr>
              <a:t>//</a:t>
            </a:r>
            <a:r>
              <a:rPr lang="en-US">
                <a:solidFill>
                  <a:srgbClr val="FF0000"/>
                </a:solidFill>
                <a:sym typeface="+mn-ea"/>
              </a:rPr>
              <a:t>format</a:t>
            </a:r>
            <a:r>
              <a:rPr>
                <a:solidFill>
                  <a:srgbClr val="FF0000"/>
                </a:solidFill>
                <a:sym typeface="+mn-ea"/>
              </a:rPr>
              <a:t>()将对象反向解析为一个路径字符串</a:t>
            </a:r>
            <a:endParaRPr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400">
                <a:sym typeface="+mn-ea"/>
              </a:rPr>
              <a:t>let</a:t>
            </a:r>
            <a:r>
              <a:rPr sz="2400">
                <a:sym typeface="+mn-ea"/>
              </a:rPr>
              <a:t> obj={</a:t>
            </a:r>
            <a:endParaRPr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>
                <a:sym typeface="+mn-ea"/>
              </a:rPr>
              <a:t>    dir:"e:</a:t>
            </a:r>
            <a:r>
              <a:rPr lang="en-US" sz="2400">
                <a:sym typeface="+mn-ea"/>
              </a:rPr>
              <a:t>/</a:t>
            </a:r>
            <a:r>
              <a:rPr sz="2400">
                <a:sym typeface="+mn-ea"/>
              </a:rPr>
              <a:t>day02</a:t>
            </a:r>
            <a:r>
              <a:rPr lang="en-US" sz="2400">
                <a:sym typeface="+mn-ea"/>
              </a:rPr>
              <a:t>/</a:t>
            </a:r>
            <a:r>
              <a:rPr sz="2400">
                <a:sym typeface="+mn-ea"/>
              </a:rPr>
              <a:t>node",</a:t>
            </a:r>
            <a:endParaRPr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>
                <a:sym typeface="+mn-ea"/>
              </a:rPr>
              <a:t>    base:'01.js' </a:t>
            </a:r>
            <a:endParaRPr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>
                <a:sym typeface="+mn-ea"/>
              </a:rPr>
              <a:t>}</a:t>
            </a:r>
            <a:endParaRPr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>
                <a:sym typeface="+mn-ea"/>
              </a:rPr>
              <a:t>console.log(path.format(obj));</a:t>
            </a:r>
            <a:endParaRPr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sz="2400">
                <a:sym typeface="+mn-ea"/>
              </a:rPr>
              <a:t>打印输出：e:/day02/node\01.js</a:t>
            </a:r>
            <a:endParaRPr lang="zh-CN"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zh-CN" sz="20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4 Path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>
                <a:solidFill>
                  <a:srgbClr val="FF0000"/>
                </a:solidFill>
                <a:sym typeface="+mn-ea"/>
              </a:rPr>
              <a:t>join</a:t>
            </a:r>
            <a:r>
              <a:rPr>
                <a:solidFill>
                  <a:srgbClr val="FF0000"/>
                </a:solidFill>
                <a:sym typeface="+mn-ea"/>
              </a:rPr>
              <a:t>()连接路径，会自动使用当前系统路径分隔符</a:t>
            </a:r>
            <a:endParaRPr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>
                <a:sym typeface="+mn-ea"/>
              </a:rPr>
              <a:t>let pin=path.join('d:','pa','th','01.js');</a:t>
            </a:r>
            <a:endParaRPr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>
                <a:sym typeface="+mn-ea"/>
              </a:rPr>
              <a:t>console.log(pin);//将字符串连接成路径，默认连接成path格式</a:t>
            </a:r>
            <a:endParaRPr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sz="2400">
                <a:sym typeface="+mn-ea"/>
              </a:rPr>
              <a:t>打印输出：d:\pa\th\01.js</a:t>
            </a:r>
            <a:endParaRPr lang="zh-CN" sz="2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4 Path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>
                <a:solidFill>
                  <a:srgbClr val="FF0000"/>
                </a:solidFill>
                <a:sym typeface="+mn-ea"/>
              </a:rPr>
              <a:t>resolve(path0, Path1)</a:t>
            </a:r>
            <a:r>
              <a:rPr sz="2400">
                <a:sym typeface="+mn-ea"/>
              </a:rPr>
              <a:t>  //根据基础路径，解析出目标路径的绝对路径</a:t>
            </a:r>
            <a:endParaRPr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000">
                <a:sym typeface="+mn-ea"/>
              </a:rPr>
              <a:t>path.resolve('/foo/bar', './baz')   // returns '/foo/bar/baz'</a:t>
            </a:r>
            <a:endParaRPr lang="zh-CN" altLang="en-US" sz="2000"/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000">
                <a:sym typeface="+mn-ea"/>
              </a:rPr>
              <a:t>path.resolve('/foo/bar', 'baz')   // returns '/foo/bar/baz'</a:t>
            </a:r>
            <a:endParaRPr lang="zh-CN" altLang="en-US" sz="2000"/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000">
                <a:sym typeface="+mn-ea"/>
              </a:rPr>
              <a:t>path.resolve('/foo/bar', '/baz')   // returns '/baz'</a:t>
            </a:r>
            <a:endParaRPr lang="zh-CN" altLang="en-US" sz="2000"/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000">
                <a:sym typeface="+mn-ea"/>
              </a:rPr>
              <a:t>path.resolve('/foo/bar', '../baz')   // returns '/foo/baz'</a:t>
            </a:r>
            <a:endParaRPr lang="zh-CN" altLang="en-US" sz="20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zh-CN" sz="20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sz="1600">
                <a:sym typeface="+mn-ea"/>
              </a:rPr>
              <a:t>//  1 从后向前，若以 ./ 开头 或者没有符号 则拼接前面路径；</a:t>
            </a:r>
            <a:endParaRPr lang="zh-CN" sz="16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sz="1600">
                <a:sym typeface="+mn-ea"/>
              </a:rPr>
              <a:t>//  2 若字符以 / 开头，不会拼接到前面的路径(因为拼接到此已经是一个绝对路径)；</a:t>
            </a:r>
            <a:endParaRPr lang="zh-CN" sz="16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sz="1600">
                <a:sym typeface="+mn-ea"/>
              </a:rPr>
              <a:t>//  3 若以 ../ 开头，拼接前面的路径，且不含最后一节路径；</a:t>
            </a:r>
            <a:endParaRPr lang="zh-CN" sz="16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1800">
                <a:sym typeface="+mn-ea"/>
              </a:rPr>
              <a:t>// 需要注意的是：如果在处理完所有给定的 path 片段之后还未生成绝对路径，则再加上当前工作目录。 </a:t>
            </a:r>
            <a:endParaRPr lang="zh-CN" altLang="en-US" sz="18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02000" y="185991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4 Path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>
                <a:solidFill>
                  <a:srgbClr val="FF0000"/>
                </a:solidFill>
                <a:sym typeface="+mn-ea"/>
              </a:rPr>
              <a:t>relative(</a:t>
            </a:r>
            <a:r>
              <a:rPr lang="en-US">
                <a:solidFill>
                  <a:srgbClr val="FF0000"/>
                </a:solidFill>
                <a:sym typeface="+mn-ea"/>
              </a:rPr>
              <a:t>from</a:t>
            </a:r>
            <a:r>
              <a:rPr>
                <a:solidFill>
                  <a:srgbClr val="FF0000"/>
                </a:solidFill>
                <a:sym typeface="+mn-ea"/>
              </a:rPr>
              <a:t>, </a:t>
            </a:r>
            <a:r>
              <a:rPr lang="en-US">
                <a:solidFill>
                  <a:srgbClr val="FF0000"/>
                </a:solidFill>
                <a:sym typeface="+mn-ea"/>
              </a:rPr>
              <a:t>to</a:t>
            </a:r>
            <a:r>
              <a:rPr>
                <a:solidFill>
                  <a:srgbClr val="FF0000"/>
                </a:solidFill>
                <a:sym typeface="+mn-ea"/>
              </a:rPr>
              <a:t>)</a:t>
            </a:r>
            <a:r>
              <a:rPr lang="zh-CN">
                <a:solidFill>
                  <a:srgbClr val="FF0000"/>
                </a:solidFill>
                <a:sym typeface="+mn-ea"/>
              </a:rPr>
              <a:t>：</a:t>
            </a:r>
            <a:r>
              <a:rPr>
                <a:solidFill>
                  <a:srgbClr val="FF0000"/>
                </a:solidFill>
                <a:sym typeface="+mn-ea"/>
              </a:rPr>
              <a:t>根据基础路径，获取目标路径与其的相对关系</a:t>
            </a:r>
            <a:endParaRPr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400">
                <a:sym typeface="+mn-ea"/>
              </a:rPr>
              <a:t>//relative() 解析出目标路径的相对关系</a:t>
            </a:r>
            <a:endParaRPr lang="zh-CN" altLang="en-US"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400">
                <a:sym typeface="+mn-ea"/>
              </a:rPr>
              <a:t>var path5="e:/path/</a:t>
            </a:r>
            <a:r>
              <a:rPr lang="en-US" altLang="zh-CN" sz="2400">
                <a:sym typeface="+mn-ea"/>
              </a:rPr>
              <a:t>info</a:t>
            </a:r>
            <a:r>
              <a:rPr lang="zh-CN" altLang="en-US" sz="2400">
                <a:sym typeface="+mn-ea"/>
              </a:rPr>
              <a:t>/index1";</a:t>
            </a:r>
            <a:endParaRPr lang="zh-CN" altLang="en-US"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400">
                <a:sym typeface="+mn-ea"/>
              </a:rPr>
              <a:t>var path6="e:/path/wang/index"; </a:t>
            </a:r>
            <a:endParaRPr lang="zh-CN" altLang="en-US"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400">
                <a:sym typeface="+mn-ea"/>
              </a:rPr>
              <a:t>console.log( path.relative(path5,path6));</a:t>
            </a:r>
            <a:endParaRPr lang="zh-CN" altLang="en-US" sz="240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400">
                <a:sym typeface="+mn-ea"/>
              </a:rPr>
              <a:t>打印输出：..\..\wang\index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90" y="2350111"/>
            <a:ext cx="8586790" cy="1000132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sym typeface="+mn-ea"/>
              </a:rPr>
              <a:t>五</a:t>
            </a:r>
            <a:r>
              <a:rPr lang="zh-CN" altLang="en-US" dirty="0" smtClean="0">
                <a:sym typeface="+mn-ea"/>
              </a:rPr>
              <a:t>、DNS模块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5  DNS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dirty="0" smtClean="0">
                <a:sym typeface="+mn-ea"/>
              </a:rPr>
              <a:t>DNS</a:t>
            </a:r>
            <a:r>
              <a:rPr lang="zh-CN" altLang="en-US" sz="2400" dirty="0" smtClean="0">
                <a:sym typeface="+mn-ea"/>
              </a:rPr>
              <a:t>模块</a:t>
            </a:r>
            <a:r>
              <a:rPr lang="en-US" altLang="zh-CN" sz="2400" dirty="0" smtClean="0">
                <a:sym typeface="+mn-ea"/>
              </a:rPr>
              <a:t>提供了域名和IP地址的双向解析功能。</a:t>
            </a:r>
            <a:endParaRPr lang="en-US" altLang="zh-CN" sz="24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lookup()</a:t>
            </a:r>
            <a:r>
              <a:rPr lang="en-US" altLang="zh-CN" sz="2400" dirty="0" smtClean="0">
                <a:sym typeface="+mn-ea"/>
              </a:rPr>
              <a:t>	//把一个域名解析成一个IP地址，从操作系统中查询（缓存中）</a:t>
            </a:r>
            <a:endParaRPr lang="en-US" altLang="zh-CN" sz="24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resolve()</a:t>
            </a:r>
            <a:r>
              <a:rPr lang="en-US" altLang="zh-CN" sz="2400" dirty="0" smtClean="0">
                <a:sym typeface="+mn-ea"/>
              </a:rPr>
              <a:t>  //把域名解析成一个DNS的记录解析数组，从DNS服务器中查询。</a:t>
            </a:r>
            <a:endParaRPr lang="en-US" altLang="zh-CN" sz="24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reverse()</a:t>
            </a:r>
            <a:r>
              <a:rPr lang="en-US" altLang="zh-CN" sz="2400" dirty="0" smtClean="0">
                <a:sym typeface="+mn-ea"/>
              </a:rPr>
              <a:t>	//把一个IP地址反向解析为一组域名</a:t>
            </a:r>
            <a:endParaRPr lang="en-US" altLang="zh-CN" sz="24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5  DNS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lookup()</a:t>
            </a:r>
            <a:r>
              <a:rPr lang="zh-CN" dirty="0" smtClean="0">
                <a:solidFill>
                  <a:srgbClr val="FF0000"/>
                </a:solidFill>
                <a:sym typeface="+mn-ea"/>
              </a:rPr>
              <a:t>：通过</a:t>
            </a:r>
            <a:r>
              <a:rPr dirty="0" smtClean="0">
                <a:solidFill>
                  <a:srgbClr val="FF0000"/>
                </a:solidFill>
                <a:sym typeface="+mn-ea"/>
              </a:rPr>
              <a:t>主机名查找 IP 地址。</a:t>
            </a:r>
            <a:endParaRPr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sz="2400" dirty="0" smtClean="0">
                <a:sym typeface="+mn-ea"/>
              </a:rPr>
              <a:t>dns.lookup(hostname[, options], callback)</a:t>
            </a:r>
            <a:endParaRPr lang="zh-CN" sz="24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zh-CN" sz="20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sz="2000" dirty="0" smtClean="0">
                <a:sym typeface="+mn-ea"/>
              </a:rPr>
              <a:t>以下是回调函数</a:t>
            </a:r>
            <a:r>
              <a:rPr lang="zh-CN" sz="2000" dirty="0" smtClean="0">
                <a:sym typeface="+mn-ea"/>
              </a:rPr>
              <a:t>callback</a:t>
            </a:r>
            <a:r>
              <a:rPr lang="zh-CN" sz="2000" dirty="0" smtClean="0">
                <a:sym typeface="+mn-ea"/>
              </a:rPr>
              <a:t>的</a:t>
            </a:r>
            <a:r>
              <a:rPr lang="en-US" altLang="zh-CN" sz="2000" dirty="0" smtClean="0">
                <a:sym typeface="+mn-ea"/>
              </a:rPr>
              <a:t>3</a:t>
            </a:r>
            <a:r>
              <a:rPr lang="zh-CN" altLang="en-US" sz="2000" dirty="0" smtClean="0">
                <a:sym typeface="+mn-ea"/>
              </a:rPr>
              <a:t>个参数：</a:t>
            </a:r>
            <a:endParaRPr sz="20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000" dirty="0" smtClean="0">
                <a:sym typeface="+mn-ea"/>
              </a:rPr>
              <a:t>//参数1：错误对象</a:t>
            </a:r>
            <a:r>
              <a:rPr lang="zh-CN" sz="2000" dirty="0" smtClean="0">
                <a:sym typeface="+mn-ea"/>
              </a:rPr>
              <a:t>；</a:t>
            </a:r>
            <a:r>
              <a:rPr lang="en-US" altLang="zh-CN" sz="2000" dirty="0" smtClean="0">
                <a:sym typeface="+mn-ea"/>
              </a:rPr>
              <a:t>	</a:t>
            </a:r>
            <a:r>
              <a:rPr sz="2000" dirty="0" smtClean="0">
                <a:sym typeface="+mn-ea"/>
              </a:rPr>
              <a:t>//参数2：IP地址；</a:t>
            </a:r>
            <a:r>
              <a:rPr lang="en-US" sz="2000" dirty="0" smtClean="0">
                <a:sym typeface="+mn-ea"/>
              </a:rPr>
              <a:t>	</a:t>
            </a:r>
            <a:r>
              <a:rPr sz="2000" dirty="0" smtClean="0">
                <a:sym typeface="+mn-ea"/>
              </a:rPr>
              <a:t>//参数3：IPV4</a:t>
            </a:r>
            <a:r>
              <a:rPr lang="en-US" sz="2000" dirty="0" smtClean="0">
                <a:sym typeface="+mn-ea"/>
              </a:rPr>
              <a:t>/IPV6/0</a:t>
            </a:r>
            <a:endParaRPr sz="2000" dirty="0" smtClean="0">
              <a:sym typeface="+mn-ea"/>
            </a:endParaRPr>
          </a:p>
          <a:p>
            <a:pPr marL="0" lvl="1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dns.lookup('example.org', (err, address, family) =&gt; {</a:t>
            </a:r>
            <a:endParaRPr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	</a:t>
            </a: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console.log('地址: %j 地址族: IPv%s', address, family);</a:t>
            </a:r>
            <a:endParaRPr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});</a:t>
            </a:r>
            <a:endParaRPr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ym typeface="+mn-ea"/>
              </a:rPr>
              <a:t>// 地址: "93.184.216.34" 地址族: IPv4</a:t>
            </a:r>
            <a:endParaRPr sz="24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5  DNS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resolve()</a:t>
            </a:r>
            <a:r>
              <a:rPr lang="en-US" altLang="zh-CN" dirty="0" smtClean="0">
                <a:sym typeface="+mn-ea"/>
              </a:rPr>
              <a:t>  //把域名解析成一个DNS的记录解析</a:t>
            </a:r>
            <a:r>
              <a:rPr lang="zh-CN" altLang="en-US" dirty="0" smtClean="0">
                <a:sym typeface="+mn-ea"/>
              </a:rPr>
              <a:t>为</a:t>
            </a:r>
            <a:r>
              <a:rPr lang="en-US" altLang="zh-CN" dirty="0" smtClean="0">
                <a:sym typeface="+mn-ea"/>
              </a:rPr>
              <a:t>数组，从DNS服务器中查询。</a:t>
            </a:r>
            <a:endParaRPr lang="en-US" altLang="zh-CN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dns.resolve("example.org",function(err,address){</a:t>
            </a:r>
            <a:endParaRPr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    if(err){  console.log(err);}</a:t>
            </a:r>
            <a:endParaRPr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    else{   console.log(address); }</a:t>
            </a:r>
            <a:endParaRPr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})</a:t>
            </a:r>
            <a:endParaRPr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5  DNS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reverse()</a:t>
            </a:r>
            <a:r>
              <a:rPr lang="en-US" altLang="zh-CN" dirty="0" smtClean="0">
                <a:sym typeface="+mn-ea"/>
              </a:rPr>
              <a:t>	//把一个IP地址反向解析为一组域名</a:t>
            </a:r>
            <a:endParaRPr lang="en-US" altLang="zh-CN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dns.reverse("223.119.240.16",function(err,hostname){</a:t>
            </a:r>
            <a:endParaRPr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    if(err){  console.log(err);  }</a:t>
            </a:r>
            <a:endParaRPr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     else{ console.log(hostnames);</a:t>
            </a:r>
            <a:endParaRPr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	</a:t>
            </a: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//大部分时候解析不出来，因为企业都会设置禁止反向解析？</a:t>
            </a:r>
            <a:endParaRPr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    }</a:t>
            </a:r>
            <a:endParaRPr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});</a:t>
            </a:r>
            <a:endParaRPr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000108"/>
            <a:ext cx="8501122" cy="512605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基本知识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>
                <a:sym typeface="+mn-ea"/>
              </a:rPr>
              <a:t>熟练掌握</a:t>
            </a:r>
            <a:r>
              <a:rPr lang="en-US" altLang="zh-CN" dirty="0" smtClean="0">
                <a:sym typeface="+mn-ea"/>
              </a:rPr>
              <a:t>path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熟练掌握</a:t>
            </a:r>
            <a:r>
              <a:rPr lang="en-US" altLang="zh-CN" dirty="0" smtClean="0"/>
              <a:t>url/dns</a:t>
            </a:r>
            <a:r>
              <a:rPr lang="zh-CN" altLang="en-US" dirty="0" smtClean="0"/>
              <a:t>等模块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掌握</a:t>
            </a:r>
            <a:r>
              <a:rPr lang="en-US" altLang="zh-CN" dirty="0" smtClean="0">
                <a:sym typeface="+mn-ea"/>
              </a:rPr>
              <a:t>fs,buffer</a:t>
            </a:r>
            <a:r>
              <a:rPr lang="zh-CN" altLang="en-US" dirty="0" smtClean="0">
                <a:sym typeface="+mn-ea"/>
              </a:rPr>
              <a:t>等模块</a:t>
            </a:r>
            <a:endParaRPr lang="zh-CN" altLang="en-US" dirty="0" smtClean="0"/>
          </a:p>
          <a:p>
            <a:pPr marL="514350" indent="-514350">
              <a:buFont typeface="+mj-ea"/>
              <a:buAutoNum type="arabicPeriod"/>
            </a:pPr>
            <a:r>
              <a:rPr lang="zh-CN" altLang="en-US" dirty="0" smtClean="0"/>
              <a:t>能力要求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学会导入导出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可以写简单的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程序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90" y="2350111"/>
            <a:ext cx="8586790" cy="1000132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sym typeface="+mn-ea"/>
              </a:rPr>
              <a:t>六</a:t>
            </a:r>
            <a:r>
              <a:rPr lang="zh-CN" altLang="en-US" dirty="0" smtClean="0">
                <a:sym typeface="+mn-ea"/>
              </a:rPr>
              <a:t>、Util工具模块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6  Util工具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ym typeface="+mn-ea"/>
              </a:rPr>
              <a:t>DNS提供了一些工具</a:t>
            </a:r>
            <a:r>
              <a:rPr lang="en-US" sz="2400" dirty="0" smtClean="0">
                <a:sym typeface="+mn-ea"/>
              </a:rPr>
              <a:t>(</a:t>
            </a:r>
            <a:r>
              <a:rPr sz="2400" dirty="0" smtClean="0">
                <a:sym typeface="+mn-ea"/>
              </a:rPr>
              <a:t>常用的函数</a:t>
            </a:r>
            <a:r>
              <a:rPr lang="en-US" sz="2400" dirty="0" smtClean="0">
                <a:sym typeface="+mn-ea"/>
              </a:rPr>
              <a:t>)</a:t>
            </a:r>
            <a:r>
              <a:rPr sz="2400" dirty="0" smtClean="0">
                <a:sym typeface="+mn-ea"/>
              </a:rPr>
              <a:t>，用于弥补核心JavaScript提供的函数过于精简的问题。</a:t>
            </a:r>
            <a:endParaRPr sz="24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dirty="0" smtClean="0">
                <a:solidFill>
                  <a:srgbClr val="FF0000"/>
                </a:solidFill>
                <a:sym typeface="+mn-ea"/>
              </a:rPr>
              <a:t>format()</a:t>
            </a:r>
            <a:r>
              <a:rPr lang="en-US" dirty="0" smtClean="0">
                <a:sym typeface="+mn-ea"/>
              </a:rPr>
              <a:t>	</a:t>
            </a:r>
            <a:r>
              <a:rPr sz="2400" dirty="0" smtClean="0">
                <a:sym typeface="+mn-ea"/>
              </a:rPr>
              <a:t>//使用带占位符的方式格式化字符串</a:t>
            </a:r>
            <a:r>
              <a:rPr dirty="0" smtClean="0">
                <a:solidFill>
                  <a:srgbClr val="FF0000"/>
                </a:solidFill>
                <a:sym typeface="+mn-ea"/>
              </a:rPr>
              <a:t>inspect()</a:t>
            </a:r>
            <a:r>
              <a:rPr dirty="0" smtClean="0">
                <a:sym typeface="+mn-ea"/>
              </a:rPr>
              <a:t>	 </a:t>
            </a:r>
            <a:r>
              <a:rPr sz="2400" dirty="0" smtClean="0">
                <a:sym typeface="+mn-ea"/>
              </a:rPr>
              <a:t> //返回一个对象的字符串表示</a:t>
            </a:r>
            <a:endParaRPr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dirty="0" smtClean="0">
                <a:solidFill>
                  <a:srgbClr val="FF0000"/>
                </a:solidFill>
                <a:sym typeface="+mn-ea"/>
              </a:rPr>
              <a:t>inherits(constructor, superConstructor)  </a:t>
            </a:r>
            <a:r>
              <a:rPr sz="2400" dirty="0" smtClean="0">
                <a:sym typeface="+mn-ea"/>
              </a:rPr>
              <a:t>//实现构造方法之间的继承</a:t>
            </a:r>
            <a:endParaRPr sz="24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6  Util工具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 fontScale="90000"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3100" dirty="0" smtClean="0">
                <a:solidFill>
                  <a:srgbClr val="FF0000"/>
                </a:solidFill>
                <a:sym typeface="+mn-ea"/>
              </a:rPr>
              <a:t>format()</a:t>
            </a:r>
            <a:r>
              <a:rPr lang="en-US" sz="3100" dirty="0" smtClean="0">
                <a:solidFill>
                  <a:srgbClr val="FF0000"/>
                </a:solidFill>
                <a:sym typeface="+mn-ea"/>
              </a:rPr>
              <a:t>	</a:t>
            </a:r>
            <a:r>
              <a:rPr sz="3100" dirty="0" smtClean="0">
                <a:solidFill>
                  <a:srgbClr val="FF0000"/>
                </a:solidFill>
                <a:sym typeface="+mn-ea"/>
              </a:rPr>
              <a:t>//使用带占位符的方式格式化字符串</a:t>
            </a:r>
            <a:endParaRPr sz="3100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sz="24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util.format('%s:%s', 'foo'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,'hello'</a:t>
            </a:r>
            <a:r>
              <a:rPr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);</a:t>
            </a:r>
            <a:endParaRPr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dirty="0" smtClean="0">
                <a:sym typeface="+mn-ea"/>
              </a:rPr>
              <a:t>// 返回: 'foo:hello'</a:t>
            </a:r>
            <a:endParaRPr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util.format(1, 2, 3);</a:t>
            </a:r>
            <a:endParaRPr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dirty="0" smtClean="0">
                <a:sym typeface="+mn-ea"/>
              </a:rPr>
              <a:t>// 返回: '1 2 3'</a:t>
            </a:r>
            <a:endParaRPr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200" dirty="0" smtClean="0">
                <a:sym typeface="+mn-ea"/>
              </a:rPr>
              <a:t>format()</a:t>
            </a:r>
            <a:r>
              <a:rPr sz="2200" dirty="0" smtClean="0">
                <a:sym typeface="+mn-ea"/>
              </a:rPr>
              <a:t>是</a:t>
            </a:r>
            <a:r>
              <a:rPr sz="2200" dirty="0" smtClean="0">
                <a:sym typeface="+mn-ea"/>
              </a:rPr>
              <a:t>一种用作调试工具的同步方法。 某些输入值可能会产生严重的性能开销，从而阻止事件循环。 请谨慎使用此功能</a:t>
            </a:r>
            <a:r>
              <a:rPr lang="zh-CN" sz="2200" dirty="0" smtClean="0">
                <a:sym typeface="+mn-ea"/>
              </a:rPr>
              <a:t>。</a:t>
            </a:r>
            <a:endParaRPr lang="zh-CN" sz="22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6 Util工具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dirty="0" smtClean="0">
                <a:solidFill>
                  <a:srgbClr val="FF0000"/>
                </a:solidFill>
                <a:sym typeface="+mn-ea"/>
              </a:rPr>
              <a:t>inspect</a:t>
            </a:r>
            <a:r>
              <a:rPr dirty="0" smtClean="0">
                <a:solidFill>
                  <a:srgbClr val="FF0000"/>
                </a:solidFill>
                <a:sym typeface="+mn-ea"/>
              </a:rPr>
              <a:t>()</a:t>
            </a:r>
            <a:r>
              <a:rPr lang="en-US" dirty="0" smtClean="0">
                <a:solidFill>
                  <a:srgbClr val="FF0000"/>
                </a:solidFill>
                <a:sym typeface="+mn-ea"/>
              </a:rPr>
              <a:t>	</a:t>
            </a:r>
            <a:r>
              <a:rPr dirty="0" smtClean="0">
                <a:solidFill>
                  <a:srgbClr val="FF0000"/>
                </a:solidFill>
                <a:sym typeface="+mn-ea"/>
              </a:rPr>
              <a:t>//返回一个对象的字符串表示</a:t>
            </a:r>
            <a:endParaRPr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var obj={</a:t>
            </a:r>
            <a:endParaRPr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	</a:t>
            </a: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name:'coco', </a:t>
            </a:r>
            <a:endParaRPr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	</a:t>
            </a: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price:4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	</a:t>
            </a:r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};</a:t>
            </a:r>
            <a:endParaRPr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console.log</a:t>
            </a:r>
            <a:r>
              <a:rPr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(util.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inspect(obj)</a:t>
            </a:r>
            <a:r>
              <a:rPr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);</a:t>
            </a:r>
            <a:endParaRPr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dirty="0" smtClean="0">
                <a:sym typeface="+mn-ea"/>
              </a:rPr>
              <a:t>// 返回: { name: 'coco', price: 4 }</a:t>
            </a:r>
            <a:endParaRPr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6 Util工具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 fontScale="60000"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4000" dirty="0" smtClean="0">
                <a:solidFill>
                  <a:srgbClr val="FF0000"/>
                </a:solidFill>
                <a:sym typeface="+mn-ea"/>
              </a:rPr>
              <a:t>util.inherits(constructor, superConstructor)是用来实现对象间原型继承的函数</a:t>
            </a:r>
            <a:endParaRPr sz="4000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dirty="0" smtClean="0">
                <a:sym typeface="+mn-ea"/>
              </a:rPr>
              <a:t>function </a:t>
            </a:r>
            <a:r>
              <a:rPr lang="en-US" dirty="0" smtClean="0">
                <a:sym typeface="+mn-ea"/>
              </a:rPr>
              <a:t>Father</a:t>
            </a:r>
            <a:r>
              <a:rPr dirty="0" smtClean="0">
                <a:sym typeface="+mn-ea"/>
              </a:rPr>
              <a:t>(){   this.name="</a:t>
            </a:r>
            <a:r>
              <a:rPr lang="en-US" dirty="0" smtClean="0">
                <a:sym typeface="+mn-ea"/>
              </a:rPr>
              <a:t>aidi</a:t>
            </a:r>
            <a:r>
              <a:rPr dirty="0" smtClean="0">
                <a:sym typeface="+mn-ea"/>
              </a:rPr>
              <a:t>";  }</a:t>
            </a:r>
            <a:endParaRPr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dirty="0" smtClean="0">
                <a:sym typeface="+mn-ea"/>
              </a:rPr>
              <a:t>Father</a:t>
            </a:r>
            <a:r>
              <a:rPr dirty="0" smtClean="0">
                <a:sym typeface="+mn-ea"/>
              </a:rPr>
              <a:t>.prototype.age=20; </a:t>
            </a:r>
            <a:r>
              <a:rPr lang="en-US" dirty="0" smtClean="0">
                <a:sym typeface="+mn-ea"/>
              </a:rPr>
              <a:t>//</a:t>
            </a:r>
            <a:r>
              <a:rPr lang="zh-CN" altLang="en-US" dirty="0" smtClean="0">
                <a:sym typeface="+mn-ea"/>
              </a:rPr>
              <a:t>向构造函数添加新的属性</a:t>
            </a:r>
            <a:endParaRPr lang="zh-CN" altLang="en-US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dirty="0" smtClean="0">
                <a:sym typeface="+mn-ea"/>
              </a:rPr>
              <a:t>function S</a:t>
            </a:r>
            <a:r>
              <a:rPr lang="en-US" dirty="0" smtClean="0">
                <a:sym typeface="+mn-ea"/>
              </a:rPr>
              <a:t>on</a:t>
            </a:r>
            <a:r>
              <a:rPr dirty="0" smtClean="0">
                <a:sym typeface="+mn-ea"/>
              </a:rPr>
              <a:t>(){ this.name="</a:t>
            </a:r>
            <a:r>
              <a:rPr lang="en-US" dirty="0" smtClean="0">
                <a:sym typeface="+mn-ea"/>
              </a:rPr>
              <a:t>aidiSon</a:t>
            </a:r>
            <a:r>
              <a:rPr dirty="0" smtClean="0">
                <a:sym typeface="+mn-ea"/>
              </a:rPr>
              <a:t>";  }</a:t>
            </a:r>
            <a:endParaRPr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dirty="0" smtClean="0">
                <a:sym typeface="+mn-ea"/>
              </a:rPr>
              <a:t>sub继承base的age</a:t>
            </a:r>
            <a:endParaRPr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dirty="0" smtClean="0">
                <a:sym typeface="+mn-ea"/>
              </a:rPr>
              <a:t>util.inherits(S</a:t>
            </a:r>
            <a:r>
              <a:rPr lang="en-US" dirty="0" smtClean="0">
                <a:sym typeface="+mn-ea"/>
              </a:rPr>
              <a:t>on</a:t>
            </a:r>
            <a:r>
              <a:rPr dirty="0" smtClean="0">
                <a:sym typeface="+mn-ea"/>
              </a:rPr>
              <a:t>,</a:t>
            </a:r>
            <a:r>
              <a:rPr lang="en-US" dirty="0" smtClean="0">
                <a:sym typeface="+mn-ea"/>
              </a:rPr>
              <a:t>Father</a:t>
            </a:r>
            <a:r>
              <a:rPr dirty="0" smtClean="0">
                <a:sym typeface="+mn-ea"/>
              </a:rPr>
              <a:t>);</a:t>
            </a:r>
            <a:endParaRPr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dirty="0" smtClean="0">
                <a:sym typeface="+mn-ea"/>
              </a:rPr>
              <a:t>//</a:t>
            </a:r>
            <a:r>
              <a:rPr lang="zh-CN" altLang="en-US" dirty="0" smtClean="0">
                <a:sym typeface="+mn-ea"/>
              </a:rPr>
              <a:t>实例化构造函数</a:t>
            </a:r>
            <a:endParaRPr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dirty="0" smtClean="0">
                <a:sym typeface="+mn-ea"/>
              </a:rPr>
              <a:t>var user=new Sub();</a:t>
            </a:r>
            <a:endParaRPr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dirty="0" smtClean="0">
                <a:sym typeface="+mn-ea"/>
              </a:rPr>
              <a:t>console.log(user.name);</a:t>
            </a:r>
            <a:endParaRPr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dirty="0" smtClean="0">
                <a:sym typeface="+mn-ea"/>
              </a:rPr>
              <a:t>console.log(user.age);</a:t>
            </a:r>
            <a:endParaRPr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90" y="2350111"/>
            <a:ext cx="8586790" cy="1000132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sym typeface="+mn-ea"/>
              </a:rPr>
              <a:t>七、</a:t>
            </a:r>
            <a:r>
              <a:rPr lang="en-US" altLang="zh-CN" dirty="0" smtClean="0">
                <a:sym typeface="+mn-ea"/>
              </a:rPr>
              <a:t>Buffer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Buffer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 lnSpcReduction="10000"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400" dirty="0" smtClean="0">
                <a:solidFill>
                  <a:srgbClr val="FF0000"/>
                </a:solidFill>
                <a:sym typeface="+mn-ea"/>
              </a:rPr>
              <a:t>Buffer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：</a:t>
            </a:r>
            <a:r>
              <a:rPr sz="2400" dirty="0" smtClean="0">
                <a:solidFill>
                  <a:srgbClr val="FF0000"/>
                </a:solidFill>
                <a:sym typeface="+mn-ea"/>
              </a:rPr>
              <a:t>缓冲区，一块专门用于存储数据的内存区域。与string类型相对应，用于存储二进制数据。</a:t>
            </a:r>
            <a:endParaRPr sz="2400" dirty="0" smtClean="0">
              <a:solidFill>
                <a:srgbClr val="FF0000"/>
              </a:solidFill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sz="2400" dirty="0" smtClean="0">
                <a:sym typeface="+mn-ea"/>
              </a:rPr>
              <a:t>Buffer对象在global中是一个类。</a:t>
            </a:r>
            <a:endParaRPr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sz="2400" dirty="0" smtClean="0">
                <a:sym typeface="+mn-ea"/>
              </a:rPr>
              <a:t>Buffer对象是Node处理二进制数据的一个接口。</a:t>
            </a:r>
            <a:endParaRPr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sz="2400" dirty="0" smtClean="0">
                <a:sym typeface="+mn-ea"/>
              </a:rPr>
              <a:t>它是Node全局对象</a:t>
            </a:r>
            <a:r>
              <a:rPr lang="zh-CN" sz="2400" dirty="0" smtClean="0">
                <a:sym typeface="+mn-ea"/>
              </a:rPr>
              <a:t>的全局变量</a:t>
            </a:r>
            <a:r>
              <a:rPr sz="2400" dirty="0" smtClean="0">
                <a:sym typeface="+mn-ea"/>
              </a:rPr>
              <a:t>，可以直接使用，不需要require(‘buffer’)。</a:t>
            </a:r>
            <a:endParaRPr sz="24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sz="2400" dirty="0" smtClean="0">
                <a:solidFill>
                  <a:srgbClr val="FF0000"/>
                </a:solidFill>
                <a:sym typeface="+mn-ea"/>
              </a:rPr>
              <a:t>原理：</a:t>
            </a:r>
            <a:r>
              <a:rPr sz="2400" dirty="0" smtClean="0">
                <a:sym typeface="+mn-ea"/>
              </a:rPr>
              <a:t>当用户给服务器发送了一个请求，要查找数据库中的某个数据，</a:t>
            </a:r>
            <a:r>
              <a:rPr lang="zh-CN" sz="2400" dirty="0" smtClean="0">
                <a:sym typeface="+mn-ea"/>
              </a:rPr>
              <a:t>如</a:t>
            </a:r>
            <a:r>
              <a:rPr sz="2400" dirty="0" smtClean="0">
                <a:sym typeface="+mn-ea"/>
              </a:rPr>
              <a:t>当mysql查找到数据后，会缓存到Buffer中，等到客户端响应后，从缓存区取数据。</a:t>
            </a:r>
            <a:endParaRPr sz="24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sz="24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Buffer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rgbClr val="FF0000"/>
                </a:solidFill>
                <a:sym typeface="+mn-ea"/>
              </a:rPr>
              <a:t>Buffer.isEncoding() </a:t>
            </a:r>
            <a:r>
              <a:rPr sz="2400" dirty="0" smtClean="0">
                <a:sym typeface="+mn-ea"/>
              </a:rPr>
              <a:t>判断是否支持该编码</a:t>
            </a:r>
            <a:endParaRPr sz="24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rgbClr val="FF0000"/>
                </a:solidFill>
                <a:sym typeface="+mn-ea"/>
              </a:rPr>
              <a:t>Buffer.isEncoding() </a:t>
            </a:r>
            <a:r>
              <a:rPr sz="2400" dirty="0" smtClean="0">
                <a:sym typeface="+mn-ea"/>
              </a:rPr>
              <a:t>判断是否支持该编码</a:t>
            </a:r>
            <a:endParaRPr sz="24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rgbClr val="FF0000"/>
                </a:solidFill>
                <a:sym typeface="+mn-ea"/>
              </a:rPr>
              <a:t>Buffer.isBuffer() </a:t>
            </a:r>
            <a:r>
              <a:rPr sz="2400" dirty="0" smtClean="0">
                <a:sym typeface="+mn-ea"/>
              </a:rPr>
              <a:t>判断是否为Buffer</a:t>
            </a:r>
            <a:endParaRPr sz="24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rgbClr val="FF0000"/>
                </a:solidFill>
                <a:sym typeface="+mn-ea"/>
              </a:rPr>
              <a:t>Buffer.byteLength()</a:t>
            </a:r>
            <a:r>
              <a:rPr sz="2400" dirty="0" smtClean="0">
                <a:sym typeface="+mn-ea"/>
              </a:rPr>
              <a:t> 返回指定编码的字节长度，默认utf8</a:t>
            </a:r>
            <a:endParaRPr sz="24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rgbClr val="FF0000"/>
                </a:solidFill>
                <a:sym typeface="+mn-ea"/>
              </a:rPr>
              <a:t>Buffer.concat()</a:t>
            </a:r>
            <a:r>
              <a:rPr sz="2400" dirty="0" smtClean="0">
                <a:sym typeface="+mn-ea"/>
              </a:rPr>
              <a:t> 将一组Buffer对象合并为一个Buffer对象</a:t>
            </a:r>
            <a:endParaRPr sz="24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rgbClr val="FF0000"/>
                </a:solidFill>
                <a:sym typeface="+mn-ea"/>
              </a:rPr>
              <a:t>toString() </a:t>
            </a:r>
            <a:r>
              <a:rPr sz="2400" dirty="0" smtClean="0">
                <a:sym typeface="+mn-ea"/>
              </a:rPr>
              <a:t>把buf对象转成字符串</a:t>
            </a:r>
            <a:endParaRPr sz="24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rgbClr val="FF0000"/>
                </a:solidFill>
                <a:sym typeface="+mn-ea"/>
              </a:rPr>
              <a:t>toJson()</a:t>
            </a:r>
            <a:r>
              <a:rPr sz="2400" dirty="0" smtClean="0">
                <a:sym typeface="+mn-ea"/>
              </a:rPr>
              <a:t> 把buf对象转成json形式的字符串</a:t>
            </a:r>
            <a:endParaRPr sz="24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Buffer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rgbClr val="002060"/>
                </a:solidFill>
                <a:latin typeface="+mn-ea"/>
                <a:sym typeface="+mn-ea"/>
              </a:rPr>
              <a:t>有哪些常见编码</a:t>
            </a:r>
            <a:endParaRPr lang="zh-CN" altLang="en-US" sz="24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srgbClr val="0070C0"/>
                </a:solidFill>
                <a:latin typeface="+mn-ea"/>
                <a:sym typeface="+mn-ea"/>
              </a:rPr>
              <a:t>ASCII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sym typeface="+mn-ea"/>
              </a:rPr>
              <a:t>、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  <a:sym typeface="+mn-ea"/>
              </a:rPr>
              <a:t>ISO-8859-1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sym typeface="+mn-ea"/>
              </a:rPr>
              <a:t>、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  <a:sym typeface="+mn-ea"/>
              </a:rPr>
              <a:t>GB2312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sym typeface="+mn-ea"/>
              </a:rPr>
              <a:t>、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  <a:sym typeface="+mn-ea"/>
              </a:rPr>
              <a:t>GBK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sym typeface="+mn-ea"/>
              </a:rPr>
              <a:t>、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  <a:sym typeface="+mn-ea"/>
              </a:rPr>
              <a:t>UTF-8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sym typeface="+mn-ea"/>
              </a:rPr>
              <a:t>、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  <a:sym typeface="+mn-ea"/>
              </a:rPr>
              <a:t>UTF-16</a:t>
            </a:r>
            <a:endParaRPr lang="en-US" altLang="zh-CN" sz="2400" dirty="0" smtClean="0">
              <a:solidFill>
                <a:srgbClr val="0070C0"/>
              </a:solidFill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rgbClr val="0070C0"/>
                </a:solidFill>
                <a:latin typeface="+mn-ea"/>
                <a:sym typeface="+mn-ea"/>
              </a:rPr>
              <a:t>阅读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  <a:sym typeface="+mn-ea"/>
              </a:rPr>
              <a:t>https://www.jianshu.com/p/43a30291bb9b</a:t>
            </a:r>
            <a:endParaRPr lang="en-US" altLang="zh-CN" sz="2400" dirty="0" smtClean="0">
              <a:solidFill>
                <a:srgbClr val="0070C0"/>
              </a:solidFill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srgbClr val="0070C0"/>
                </a:solidFill>
                <a:latin typeface="+mn-ea"/>
                <a:sym typeface="+mn-ea"/>
              </a:rPr>
              <a:t>Buffer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sym typeface="+mn-ea"/>
              </a:rPr>
              <a:t>支持哪些编码</a:t>
            </a:r>
            <a:endParaRPr sz="2400"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9565" y="3459480"/>
            <a:ext cx="3933190" cy="21869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3130" y="3961130"/>
            <a:ext cx="2578735" cy="203009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ASCII</a:t>
            </a:r>
            <a:r>
              <a:rPr lang="en-US" altLang="zh-CN"/>
              <a:t>	</a:t>
            </a:r>
            <a:r>
              <a:rPr lang="zh-CN" altLang="en-US"/>
              <a:t>UTF-8</a:t>
            </a:r>
            <a:r>
              <a:rPr lang="en-US" altLang="zh-CN"/>
              <a:t>	</a:t>
            </a:r>
            <a:r>
              <a:rPr lang="zh-CN" altLang="en-US">
                <a:sym typeface="+mn-ea"/>
              </a:rPr>
              <a:t>Hex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UTF-16LE/UCS-2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Base64</a:t>
            </a:r>
            <a:r>
              <a:rPr lang="en-US" altLang="zh-CN"/>
              <a:t>	</a:t>
            </a:r>
            <a:r>
              <a:rPr lang="zh-CN" altLang="en-US"/>
              <a:t>Binary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Buffer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ym typeface="+mn-ea"/>
              </a:rPr>
              <a:t>实例化</a:t>
            </a:r>
            <a:r>
              <a:rPr lang="en-US" altLang="zh-CN" sz="2400" dirty="0" smtClean="0">
                <a:sym typeface="+mn-ea"/>
              </a:rPr>
              <a:t>buffer</a:t>
            </a:r>
            <a:r>
              <a:rPr lang="zh-CN" altLang="en-US" sz="2400" dirty="0" smtClean="0">
                <a:sym typeface="+mn-ea"/>
              </a:rPr>
              <a:t>对象</a:t>
            </a:r>
            <a:endParaRPr lang="zh-CN" altLang="en-US" sz="24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rgbClr val="0070C0"/>
                </a:solidFill>
                <a:latin typeface="+mn-ea"/>
                <a:sym typeface="+mn-ea"/>
              </a:rPr>
              <a:t>方法一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  <a:sym typeface="+mn-ea"/>
              </a:rPr>
              <a:t>:</a:t>
            </a:r>
            <a:endParaRPr lang="en-US" altLang="zh-CN" sz="2400" dirty="0" smtClean="0">
              <a:solidFill>
                <a:srgbClr val="0070C0"/>
              </a:solidFill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let </a:t>
            </a:r>
            <a:r>
              <a:rPr lang="en-US" altLang="zh-CN" sz="2400" dirty="0" err="1" smtClean="0">
                <a:solidFill>
                  <a:srgbClr val="002060"/>
                </a:solidFill>
                <a:latin typeface="+mn-ea"/>
                <a:sym typeface="+mn-ea"/>
              </a:rPr>
              <a:t>buf1</a:t>
            </a: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 = new Buffer(5);//</a:t>
            </a:r>
            <a:r>
              <a:rPr lang="zh-CN" altLang="en-US" sz="2400" dirty="0" smtClean="0">
                <a:solidFill>
                  <a:srgbClr val="002060"/>
                </a:solidFill>
                <a:latin typeface="+mn-ea"/>
                <a:sym typeface="+mn-ea"/>
              </a:rPr>
              <a:t>新版不支持</a:t>
            </a:r>
            <a:endParaRPr lang="en-US" altLang="zh-CN" sz="2400" dirty="0" smtClean="0">
              <a:solidFill>
                <a:srgbClr val="002060"/>
              </a:solidFill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console.log(</a:t>
            </a:r>
            <a:r>
              <a:rPr lang="en-US" altLang="zh-CN" sz="2400" dirty="0" err="1" smtClean="0">
                <a:solidFill>
                  <a:srgbClr val="002060"/>
                </a:solidFill>
                <a:latin typeface="+mn-ea"/>
                <a:sym typeface="+mn-ea"/>
              </a:rPr>
              <a:t>buf1</a:t>
            </a: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);</a:t>
            </a:r>
            <a:endParaRPr lang="en-US" altLang="zh-CN" sz="24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rgbClr val="0070C0"/>
                </a:solidFill>
                <a:latin typeface="+mn-ea"/>
                <a:sym typeface="+mn-ea"/>
              </a:rPr>
              <a:t>方法二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  <a:sym typeface="+mn-ea"/>
              </a:rPr>
              <a:t>:</a:t>
            </a:r>
            <a:endParaRPr lang="en-US" altLang="zh-CN" sz="2400" dirty="0" smtClean="0">
              <a:solidFill>
                <a:srgbClr val="0070C0"/>
              </a:solidFill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sz="2400" smtClean="0">
                <a:solidFill>
                  <a:srgbClr val="002060"/>
                </a:solidFill>
                <a:latin typeface="+mn-ea"/>
                <a:sym typeface="+mn-ea"/>
              </a:rPr>
              <a:t>const buf</a:t>
            </a:r>
            <a:r>
              <a:rPr lang="en-US" sz="2400" smtClean="0">
                <a:solidFill>
                  <a:srgbClr val="002060"/>
                </a:solidFill>
                <a:latin typeface="+mn-ea"/>
                <a:sym typeface="+mn-ea"/>
              </a:rPr>
              <a:t>2</a:t>
            </a:r>
            <a:r>
              <a:rPr sz="2400" smtClean="0">
                <a:solidFill>
                  <a:srgbClr val="002060"/>
                </a:solidFill>
                <a:latin typeface="+mn-ea"/>
                <a:sym typeface="+mn-ea"/>
              </a:rPr>
              <a:t> = Buffer.alloc(5, 'a');</a:t>
            </a:r>
            <a:endParaRPr sz="2400" smtClean="0">
              <a:solidFill>
                <a:srgbClr val="002060"/>
              </a:solidFill>
              <a:latin typeface="+mn-ea"/>
              <a:sym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sz="2400" smtClean="0">
                <a:solidFill>
                  <a:srgbClr val="002060"/>
                </a:solidFill>
                <a:latin typeface="+mn-ea"/>
                <a:sym typeface="+mn-ea"/>
              </a:rPr>
              <a:t>console.log(buf</a:t>
            </a:r>
            <a:r>
              <a:rPr lang="en-US" sz="2400" smtClean="0">
                <a:solidFill>
                  <a:srgbClr val="002060"/>
                </a:solidFill>
                <a:latin typeface="+mn-ea"/>
                <a:sym typeface="+mn-ea"/>
              </a:rPr>
              <a:t>2</a:t>
            </a:r>
            <a:r>
              <a:rPr sz="2400" smtClean="0">
                <a:solidFill>
                  <a:srgbClr val="002060"/>
                </a:solidFill>
                <a:latin typeface="+mn-ea"/>
                <a:sym typeface="+mn-ea"/>
              </a:rPr>
              <a:t>);</a:t>
            </a:r>
            <a:endParaRPr sz="2400" smtClean="0">
              <a:solidFill>
                <a:srgbClr val="002060"/>
              </a:solidFill>
              <a:latin typeface="+mn-ea"/>
              <a:sym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sz="2400" smtClean="0">
                <a:solidFill>
                  <a:srgbClr val="002060"/>
                </a:solidFill>
                <a:latin typeface="+mn-ea"/>
                <a:sym typeface="+mn-ea"/>
              </a:rPr>
              <a:t>// </a:t>
            </a:r>
            <a:r>
              <a:rPr lang="zh-CN" sz="2400" smtClean="0">
                <a:solidFill>
                  <a:srgbClr val="002060"/>
                </a:solidFill>
                <a:latin typeface="+mn-ea"/>
                <a:sym typeface="+mn-ea"/>
              </a:rPr>
              <a:t>打印输出</a:t>
            </a:r>
            <a:r>
              <a:rPr sz="2400" smtClean="0">
                <a:solidFill>
                  <a:srgbClr val="002060"/>
                </a:solidFill>
                <a:latin typeface="+mn-ea"/>
                <a:sym typeface="+mn-ea"/>
              </a:rPr>
              <a:t>: &lt;Buffer 61 61 61 61 61&gt;</a:t>
            </a:r>
            <a:endParaRPr sz="2400" smtClean="0">
              <a:solidFill>
                <a:srgbClr val="002060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214422"/>
            <a:ext cx="8501122" cy="4911741"/>
          </a:xfrm>
        </p:spPr>
        <p:txBody>
          <a:bodyPr>
            <a:normAutofit lnSpcReduction="20000"/>
          </a:bodyPr>
          <a:lstStyle/>
          <a:p>
            <a:pPr marL="514350" indent="-51435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相关项目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解析</a:t>
            </a:r>
            <a:r>
              <a:rPr lang="en-US" altLang="zh-CN" dirty="0" smtClean="0"/>
              <a:t>URL</a:t>
            </a:r>
            <a:r>
              <a:rPr lang="zh-CN" altLang="en-US" dirty="0" smtClean="0"/>
              <a:t> 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解析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本课难点</a:t>
            </a:r>
            <a:endParaRPr lang="zh-CN" altLang="en-US" dirty="0" smtClean="0"/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>
                <a:sym typeface="+mn-ea"/>
              </a:rPr>
              <a:t>各核心模块的使用</a:t>
            </a:r>
            <a:r>
              <a:rPr lang="zh-CN" altLang="en-US" dirty="0" smtClean="0">
                <a:sym typeface="+mn-ea"/>
              </a:rPr>
              <a:t> </a:t>
            </a:r>
            <a:endParaRPr lang="zh-CN" altLang="en-US" dirty="0" smtClean="0">
              <a:sym typeface="+mn-ea"/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/>
              <a:t>核 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Buffer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ym typeface="+mn-ea"/>
              </a:rPr>
              <a:t>实例化</a:t>
            </a:r>
            <a:r>
              <a:rPr lang="en-US" altLang="zh-CN" sz="2400" dirty="0" smtClean="0">
                <a:sym typeface="+mn-ea"/>
              </a:rPr>
              <a:t>buffer</a:t>
            </a:r>
            <a:r>
              <a:rPr lang="zh-CN" altLang="en-US" sz="2400" dirty="0" smtClean="0">
                <a:sym typeface="+mn-ea"/>
              </a:rPr>
              <a:t>对象</a:t>
            </a:r>
            <a:endParaRPr lang="zh-CN" altLang="en-US" sz="24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rgbClr val="0070C0"/>
                </a:solidFill>
                <a:latin typeface="+mn-ea"/>
                <a:sym typeface="+mn-ea"/>
              </a:rPr>
              <a:t>方法三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  <a:sym typeface="+mn-ea"/>
              </a:rPr>
              <a:t>:</a:t>
            </a:r>
            <a:endParaRPr lang="en-US" altLang="zh-CN" sz="2400" dirty="0" smtClean="0">
              <a:solidFill>
                <a:srgbClr val="0070C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let </a:t>
            </a:r>
            <a:r>
              <a:rPr lang="en-US" altLang="zh-CN" sz="2400" dirty="0" err="1" smtClean="0">
                <a:solidFill>
                  <a:srgbClr val="002060"/>
                </a:solidFill>
                <a:latin typeface="+mn-ea"/>
                <a:sym typeface="+mn-ea"/>
              </a:rPr>
              <a:t>buf3</a:t>
            </a: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 = </a:t>
            </a:r>
            <a:r>
              <a:rPr lang="en-US" altLang="zh-CN" sz="2400" dirty="0" err="1" smtClean="0">
                <a:solidFill>
                  <a:srgbClr val="002060"/>
                </a:solidFill>
                <a:latin typeface="+mn-ea"/>
                <a:sym typeface="+mn-ea"/>
              </a:rPr>
              <a:t>Buffer.from</a:t>
            </a: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('hello','utf8');</a:t>
            </a:r>
            <a:endParaRPr lang="en-US" altLang="zh-CN" sz="24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console.log(</a:t>
            </a:r>
            <a:r>
              <a:rPr lang="en-US" altLang="zh-CN" sz="2400" dirty="0" err="1" smtClean="0">
                <a:solidFill>
                  <a:srgbClr val="002060"/>
                </a:solidFill>
                <a:latin typeface="+mn-ea"/>
                <a:sym typeface="+mn-ea"/>
              </a:rPr>
              <a:t>buf3</a:t>
            </a: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);</a:t>
            </a:r>
            <a:endParaRPr lang="en-US" altLang="zh-CN" sz="24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solidFill>
                  <a:srgbClr val="0070C0"/>
                </a:solidFill>
                <a:latin typeface="+mn-ea"/>
                <a:sym typeface="+mn-ea"/>
              </a:rPr>
              <a:t>方法四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  <a:sym typeface="+mn-ea"/>
              </a:rPr>
              <a:t>:</a:t>
            </a:r>
            <a:endParaRPr lang="en-US" altLang="zh-CN" sz="24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let buf4 = </a:t>
            </a:r>
            <a:r>
              <a:rPr lang="en-US" altLang="zh-CN" sz="2400" dirty="0" err="1" smtClean="0">
                <a:solidFill>
                  <a:srgbClr val="002060"/>
                </a:solidFill>
                <a:latin typeface="+mn-ea"/>
                <a:sym typeface="+mn-ea"/>
              </a:rPr>
              <a:t>Buffer.from</a:t>
            </a: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([0x62, 0x75, 0x66, 0x66, 0x65, 0x72]);</a:t>
            </a:r>
            <a:endParaRPr lang="en-US" altLang="zh-CN" sz="24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console.log(buf4.toString());</a:t>
            </a:r>
            <a:endParaRPr sz="2400" smtClean="0">
              <a:solidFill>
                <a:srgbClr val="002060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Buffer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735" dirty="0" smtClean="0">
                <a:sym typeface="+mn-ea"/>
              </a:rPr>
              <a:t>buffer</a:t>
            </a:r>
            <a:r>
              <a:rPr lang="zh-CN" altLang="en-US" sz="2735" dirty="0" smtClean="0">
                <a:sym typeface="+mn-ea"/>
              </a:rPr>
              <a:t>对象的基础操作</a:t>
            </a:r>
            <a:endParaRPr lang="zh-CN" altLang="en-US" sz="2735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395" dirty="0" smtClean="0">
                <a:solidFill>
                  <a:srgbClr val="0070C0"/>
                </a:solidFill>
                <a:latin typeface="+mn-ea"/>
                <a:sym typeface="+mn-ea"/>
              </a:rPr>
              <a:t>A:Buffer.isEncoding() </a:t>
            </a:r>
            <a:r>
              <a:rPr lang="zh-CN" altLang="en-US" sz="2395" dirty="0" smtClean="0">
                <a:solidFill>
                  <a:srgbClr val="0070C0"/>
                </a:solidFill>
                <a:latin typeface="+mn-ea"/>
                <a:sym typeface="+mn-ea"/>
              </a:rPr>
              <a:t>判断是否支持该编码</a:t>
            </a:r>
            <a:endParaRPr lang="en-US" altLang="zh-CN" sz="2395" dirty="0" smtClean="0">
              <a:solidFill>
                <a:srgbClr val="0070C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console.log(</a:t>
            </a:r>
            <a:r>
              <a:rPr lang="en-US" altLang="zh-CN" sz="2400" dirty="0" err="1" smtClean="0">
                <a:solidFill>
                  <a:srgbClr val="002060"/>
                </a:solidFill>
                <a:latin typeface="+mn-ea"/>
                <a:sym typeface="+mn-ea"/>
              </a:rPr>
              <a:t>Buffer.isEncoding</a:t>
            </a: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('utf8'));</a:t>
            </a:r>
            <a:endParaRPr lang="en-US" altLang="zh-CN" sz="24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console.log(</a:t>
            </a:r>
            <a:r>
              <a:rPr lang="en-US" altLang="zh-CN" sz="2400" dirty="0" err="1" smtClean="0">
                <a:solidFill>
                  <a:srgbClr val="002060"/>
                </a:solidFill>
                <a:latin typeface="+mn-ea"/>
                <a:sym typeface="+mn-ea"/>
              </a:rPr>
              <a:t>Buffer.isEncoding</a:t>
            </a: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('</a:t>
            </a:r>
            <a:r>
              <a:rPr lang="en-US" altLang="zh-CN" sz="2400" dirty="0" err="1" smtClean="0">
                <a:solidFill>
                  <a:srgbClr val="002060"/>
                </a:solidFill>
                <a:latin typeface="+mn-ea"/>
                <a:sym typeface="+mn-ea"/>
              </a:rPr>
              <a:t>gbk</a:t>
            </a: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'));</a:t>
            </a:r>
            <a:endParaRPr lang="en-US" altLang="zh-CN" sz="24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395" dirty="0" smtClean="0">
                <a:solidFill>
                  <a:srgbClr val="0070C0"/>
                </a:solidFill>
                <a:latin typeface="+mn-ea"/>
                <a:sym typeface="+mn-ea"/>
              </a:rPr>
              <a:t>B:Buffer.isBuffer() </a:t>
            </a:r>
            <a:r>
              <a:rPr lang="zh-CN" altLang="en-US" sz="2395" dirty="0" smtClean="0">
                <a:solidFill>
                  <a:srgbClr val="0070C0"/>
                </a:solidFill>
                <a:latin typeface="+mn-ea"/>
                <a:sym typeface="+mn-ea"/>
              </a:rPr>
              <a:t>判断是否为</a:t>
            </a:r>
            <a:r>
              <a:rPr lang="en-US" altLang="zh-CN" sz="2395" dirty="0" smtClean="0">
                <a:solidFill>
                  <a:srgbClr val="0070C0"/>
                </a:solidFill>
                <a:latin typeface="+mn-ea"/>
                <a:sym typeface="+mn-ea"/>
              </a:rPr>
              <a:t>Buffer</a:t>
            </a:r>
            <a:endParaRPr lang="en-US" altLang="zh-CN" sz="2395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let buf5 = </a:t>
            </a:r>
            <a:r>
              <a:rPr lang="en-US" altLang="zh-CN" sz="2400" dirty="0" err="1" smtClean="0">
                <a:solidFill>
                  <a:srgbClr val="002060"/>
                </a:solidFill>
                <a:latin typeface="+mn-ea"/>
                <a:sym typeface="+mn-ea"/>
              </a:rPr>
              <a:t>Buffer.from</a:t>
            </a: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('hello');</a:t>
            </a:r>
            <a:endParaRPr lang="en-US" altLang="zh-CN" sz="24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console.log(</a:t>
            </a:r>
            <a:r>
              <a:rPr lang="en-US" altLang="zh-CN" sz="2400" dirty="0" err="1" smtClean="0">
                <a:solidFill>
                  <a:srgbClr val="002060"/>
                </a:solidFill>
                <a:latin typeface="+mn-ea"/>
                <a:sym typeface="+mn-ea"/>
              </a:rPr>
              <a:t>Buffer.isBuffer</a:t>
            </a: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(buf5));</a:t>
            </a:r>
            <a:endParaRPr lang="en-US" altLang="zh-CN" sz="24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console.log(</a:t>
            </a:r>
            <a:r>
              <a:rPr lang="en-US" altLang="zh-CN" sz="2400" dirty="0" err="1" smtClean="0">
                <a:solidFill>
                  <a:srgbClr val="002060"/>
                </a:solidFill>
                <a:latin typeface="+mn-ea"/>
                <a:sym typeface="+mn-ea"/>
              </a:rPr>
              <a:t>Buffer.isBuffer</a:t>
            </a: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({}));</a:t>
            </a:r>
            <a:endParaRPr sz="2400" smtClean="0">
              <a:solidFill>
                <a:srgbClr val="002060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Buffer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 dirty="0" smtClean="0">
                <a:sym typeface="+mn-ea"/>
              </a:rPr>
              <a:t>buffer</a:t>
            </a:r>
            <a:r>
              <a:rPr lang="zh-CN" altLang="en-US" sz="2800" dirty="0" smtClean="0">
                <a:sym typeface="+mn-ea"/>
              </a:rPr>
              <a:t>对象的基础操作</a:t>
            </a:r>
            <a:endParaRPr lang="zh-CN" altLang="en-US" sz="2800" dirty="0" smtClean="0"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0070C0"/>
                </a:solidFill>
                <a:latin typeface="+mn-ea"/>
                <a:sym typeface="+mn-ea"/>
              </a:rPr>
              <a:t>C:Buffer.byteLength() </a:t>
            </a:r>
            <a:r>
              <a:rPr lang="zh-CN" altLang="en-US" sz="2000" dirty="0" smtClean="0">
                <a:solidFill>
                  <a:srgbClr val="0070C0"/>
                </a:solidFill>
                <a:latin typeface="+mn-ea"/>
                <a:sym typeface="+mn-ea"/>
              </a:rPr>
              <a:t>返回指定编码的字节长度，默认</a:t>
            </a:r>
            <a:r>
              <a:rPr lang="en-US" altLang="zh-CN" sz="2000" dirty="0" smtClean="0">
                <a:solidFill>
                  <a:srgbClr val="0070C0"/>
                </a:solidFill>
                <a:latin typeface="+mn-ea"/>
                <a:sym typeface="+mn-ea"/>
              </a:rPr>
              <a:t>utf8</a:t>
            </a:r>
            <a:endParaRPr lang="en-US" altLang="zh-CN" sz="2000" dirty="0" smtClean="0">
              <a:solidFill>
                <a:srgbClr val="0070C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2060"/>
                </a:solidFill>
                <a:latin typeface="+mn-ea"/>
                <a:sym typeface="+mn-ea"/>
              </a:rPr>
              <a:t>let buf6 = </a:t>
            </a:r>
            <a:r>
              <a:rPr lang="en-US" altLang="zh-CN" sz="2000" dirty="0" err="1" smtClean="0">
                <a:solidFill>
                  <a:srgbClr val="002060"/>
                </a:solidFill>
                <a:latin typeface="+mn-ea"/>
                <a:sym typeface="+mn-ea"/>
              </a:rPr>
              <a:t>Buffer.from</a:t>
            </a:r>
            <a:r>
              <a:rPr lang="en-US" altLang="zh-CN" sz="2000" dirty="0" smtClean="0">
                <a:solidFill>
                  <a:srgbClr val="002060"/>
                </a:solidFill>
                <a:latin typeface="+mn-ea"/>
                <a:sym typeface="+mn-ea"/>
              </a:rPr>
              <a:t>('</a:t>
            </a:r>
            <a:r>
              <a:rPr lang="zh-CN" altLang="en-US" sz="2000" dirty="0" smtClean="0">
                <a:solidFill>
                  <a:srgbClr val="002060"/>
                </a:solidFill>
                <a:latin typeface="+mn-ea"/>
                <a:sym typeface="+mn-ea"/>
              </a:rPr>
              <a:t>中国你好</a:t>
            </a:r>
            <a:r>
              <a:rPr lang="en-US" altLang="zh-CN" sz="2000" dirty="0" smtClean="0">
                <a:solidFill>
                  <a:srgbClr val="002060"/>
                </a:solidFill>
                <a:latin typeface="+mn-ea"/>
                <a:sym typeface="+mn-ea"/>
              </a:rPr>
              <a:t>');</a:t>
            </a:r>
            <a:endParaRPr lang="en-US" altLang="zh-CN" sz="20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2060"/>
                </a:solidFill>
                <a:latin typeface="+mn-ea"/>
                <a:sym typeface="+mn-ea"/>
              </a:rPr>
              <a:t>console.log(</a:t>
            </a:r>
            <a:r>
              <a:rPr lang="en-US" altLang="zh-CN" sz="2000" dirty="0" err="1" smtClean="0">
                <a:solidFill>
                  <a:srgbClr val="002060"/>
                </a:solidFill>
                <a:latin typeface="+mn-ea"/>
                <a:sym typeface="+mn-ea"/>
              </a:rPr>
              <a:t>Buffer.byteLength</a:t>
            </a:r>
            <a:r>
              <a:rPr lang="en-US" altLang="zh-CN" sz="2000" dirty="0" smtClean="0">
                <a:solidFill>
                  <a:srgbClr val="002060"/>
                </a:solidFill>
                <a:latin typeface="+mn-ea"/>
                <a:sym typeface="+mn-ea"/>
              </a:rPr>
              <a:t>(buf6))</a:t>
            </a:r>
            <a:r>
              <a:rPr lang="zh-CN" altLang="en-US" sz="2000" dirty="0" smtClean="0">
                <a:solidFill>
                  <a:srgbClr val="002060"/>
                </a:solidFill>
                <a:latin typeface="+mn-ea"/>
                <a:sym typeface="+mn-ea"/>
              </a:rPr>
              <a:t>；</a:t>
            </a:r>
            <a:endParaRPr lang="en-US" altLang="zh-CN" sz="20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2060"/>
                </a:solidFill>
                <a:latin typeface="+mn-ea"/>
                <a:sym typeface="+mn-ea"/>
              </a:rPr>
              <a:t>let buf7 = </a:t>
            </a:r>
            <a:r>
              <a:rPr lang="en-US" altLang="zh-CN" sz="2000" dirty="0" err="1" smtClean="0">
                <a:solidFill>
                  <a:srgbClr val="002060"/>
                </a:solidFill>
                <a:latin typeface="+mn-ea"/>
                <a:sym typeface="+mn-ea"/>
              </a:rPr>
              <a:t>Buffer.from</a:t>
            </a:r>
            <a:r>
              <a:rPr lang="en-US" altLang="zh-CN" sz="2000" dirty="0" smtClean="0">
                <a:solidFill>
                  <a:srgbClr val="002060"/>
                </a:solidFill>
                <a:latin typeface="+mn-ea"/>
                <a:sym typeface="+mn-ea"/>
              </a:rPr>
              <a:t>('</a:t>
            </a:r>
            <a:r>
              <a:rPr lang="zh-CN" altLang="en-US" sz="2000" dirty="0" smtClean="0">
                <a:solidFill>
                  <a:srgbClr val="002060"/>
                </a:solidFill>
                <a:latin typeface="+mn-ea"/>
                <a:sym typeface="+mn-ea"/>
              </a:rPr>
              <a:t>中国</a:t>
            </a:r>
            <a:r>
              <a:rPr lang="en-US" altLang="zh-CN" sz="2000" dirty="0" smtClean="0">
                <a:solidFill>
                  <a:srgbClr val="002060"/>
                </a:solidFill>
                <a:latin typeface="+mn-ea"/>
                <a:sym typeface="+mn-ea"/>
              </a:rPr>
              <a:t>','</a:t>
            </a:r>
            <a:r>
              <a:rPr lang="en-US" altLang="zh-CN" sz="2000" dirty="0" err="1" smtClean="0">
                <a:solidFill>
                  <a:srgbClr val="002060"/>
                </a:solidFill>
                <a:latin typeface="+mn-ea"/>
                <a:sym typeface="+mn-ea"/>
              </a:rPr>
              <a:t>ascii</a:t>
            </a:r>
            <a:r>
              <a:rPr lang="en-US" altLang="zh-CN" sz="2000" dirty="0" smtClean="0">
                <a:solidFill>
                  <a:srgbClr val="002060"/>
                </a:solidFill>
                <a:latin typeface="+mn-ea"/>
                <a:sym typeface="+mn-ea"/>
              </a:rPr>
              <a:t>');</a:t>
            </a:r>
            <a:endParaRPr lang="en-US" altLang="zh-CN" sz="20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2060"/>
                </a:solidFill>
                <a:latin typeface="+mn-ea"/>
                <a:sym typeface="+mn-ea"/>
              </a:rPr>
              <a:t>console.log(</a:t>
            </a:r>
            <a:r>
              <a:rPr lang="en-US" altLang="zh-CN" sz="2000" dirty="0" err="1" smtClean="0">
                <a:solidFill>
                  <a:srgbClr val="002060"/>
                </a:solidFill>
                <a:latin typeface="+mn-ea"/>
                <a:sym typeface="+mn-ea"/>
              </a:rPr>
              <a:t>Buffer.byteLength</a:t>
            </a:r>
            <a:r>
              <a:rPr lang="en-US" altLang="zh-CN" sz="2000" dirty="0" smtClean="0">
                <a:solidFill>
                  <a:srgbClr val="002060"/>
                </a:solidFill>
                <a:latin typeface="+mn-ea"/>
                <a:sym typeface="+mn-ea"/>
              </a:rPr>
              <a:t>(buf7));</a:t>
            </a:r>
            <a:endParaRPr lang="en-US" altLang="zh-CN" sz="20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2060"/>
                </a:solidFill>
                <a:latin typeface="+mn-ea"/>
                <a:sym typeface="+mn-ea"/>
              </a:rPr>
              <a:t>console.log(buf7.toString());</a:t>
            </a:r>
            <a:endParaRPr lang="en-US" altLang="zh-CN" sz="2000" dirty="0" smtClean="0">
              <a:solidFill>
                <a:srgbClr val="002060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7 Buffer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 dirty="0" smtClean="0">
                <a:sym typeface="+mn-ea"/>
              </a:rPr>
              <a:t>buffer</a:t>
            </a:r>
            <a:r>
              <a:rPr lang="zh-CN" altLang="en-US" sz="2800" dirty="0" smtClean="0">
                <a:sym typeface="+mn-ea"/>
              </a:rPr>
              <a:t>对象的基础操作</a:t>
            </a:r>
            <a:endParaRPr lang="zh-CN" altLang="en-US" sz="28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srgbClr val="0070C0"/>
                </a:solidFill>
                <a:latin typeface="+mn-ea"/>
                <a:sym typeface="+mn-ea"/>
              </a:rPr>
              <a:t>D:Buffer.concat() 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sym typeface="+mn-ea"/>
              </a:rPr>
              <a:t>将一组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  <a:sym typeface="+mn-ea"/>
              </a:rPr>
              <a:t>Buffer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sym typeface="+mn-ea"/>
              </a:rPr>
              <a:t>对象合并为一个</a:t>
            </a:r>
            <a:r>
              <a:rPr lang="en-US" altLang="zh-CN" sz="2400" dirty="0" smtClean="0">
                <a:solidFill>
                  <a:srgbClr val="0070C0"/>
                </a:solidFill>
                <a:latin typeface="+mn-ea"/>
                <a:sym typeface="+mn-ea"/>
              </a:rPr>
              <a:t>Buffer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  <a:sym typeface="+mn-ea"/>
              </a:rPr>
              <a:t>对象</a:t>
            </a:r>
            <a:endParaRPr lang="en-US" altLang="zh-CN" sz="2400" dirty="0" smtClean="0">
              <a:solidFill>
                <a:srgbClr val="0070C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let buf8 = </a:t>
            </a:r>
            <a:r>
              <a:rPr lang="en-US" altLang="zh-CN" sz="2400" dirty="0" err="1" smtClean="0">
                <a:solidFill>
                  <a:srgbClr val="002060"/>
                </a:solidFill>
                <a:latin typeface="+mn-ea"/>
                <a:sym typeface="+mn-ea"/>
              </a:rPr>
              <a:t>Buffer.alloc</a:t>
            </a: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(3);</a:t>
            </a:r>
            <a:endParaRPr lang="en-US" altLang="zh-CN" sz="24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let buf9 = </a:t>
            </a:r>
            <a:r>
              <a:rPr lang="en-US" altLang="zh-CN" sz="2400" dirty="0" err="1" smtClean="0">
                <a:solidFill>
                  <a:srgbClr val="002060"/>
                </a:solidFill>
                <a:latin typeface="+mn-ea"/>
                <a:sym typeface="+mn-ea"/>
              </a:rPr>
              <a:t>Buffer.alloc</a:t>
            </a: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(5);</a:t>
            </a:r>
            <a:endParaRPr lang="en-US" altLang="zh-CN" sz="24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let buf10 = </a:t>
            </a:r>
            <a:r>
              <a:rPr lang="en-US" altLang="zh-CN" sz="2400" dirty="0" err="1" smtClean="0">
                <a:solidFill>
                  <a:srgbClr val="002060"/>
                </a:solidFill>
                <a:latin typeface="+mn-ea"/>
                <a:sym typeface="+mn-ea"/>
              </a:rPr>
              <a:t>Buffer.concat</a:t>
            </a: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([buf8,buf9]);</a:t>
            </a:r>
            <a:endParaRPr lang="en-US" altLang="zh-CN" sz="2400" dirty="0" smtClean="0">
              <a:solidFill>
                <a:srgbClr val="00206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console.log(</a:t>
            </a:r>
            <a:r>
              <a:rPr lang="en-US" altLang="zh-CN" sz="2400" dirty="0" err="1" smtClean="0">
                <a:solidFill>
                  <a:srgbClr val="002060"/>
                </a:solidFill>
                <a:latin typeface="+mn-ea"/>
                <a:sym typeface="+mn-ea"/>
              </a:rPr>
              <a:t>Buffer.byteLength</a:t>
            </a:r>
            <a:r>
              <a:rPr lang="en-US" altLang="zh-CN" sz="2400" dirty="0" smtClean="0">
                <a:solidFill>
                  <a:srgbClr val="002060"/>
                </a:solidFill>
                <a:latin typeface="+mn-ea"/>
                <a:sym typeface="+mn-ea"/>
              </a:rPr>
              <a:t>(buf10));</a:t>
            </a:r>
            <a:endParaRPr lang="en-US" altLang="zh-CN" sz="2400" dirty="0" smtClean="0">
              <a:solidFill>
                <a:srgbClr val="002060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90" y="2350111"/>
            <a:ext cx="8586790" cy="1000132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sym typeface="+mn-ea"/>
              </a:rPr>
              <a:t>八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fs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8 fs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rgbClr val="FF0000"/>
                </a:solidFill>
                <a:sym typeface="+mn-ea"/>
              </a:rPr>
              <a:t>文件系统模块。提供了文件的 读写/ 创建/ 删除/ 更名/ 遍历等操作。</a:t>
            </a:r>
            <a:endParaRPr sz="2400"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注意事项：</a:t>
            </a:r>
            <a:endParaRPr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 sz="24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sym typeface="+mn-ea"/>
              </a:rPr>
              <a:t>6个class类 + N个方法;</a:t>
            </a:r>
            <a:endParaRPr lang="en-US" sz="2400" dirty="0" smtClean="0">
              <a:solidFill>
                <a:schemeClr val="tx1"/>
              </a:solidFill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 sz="2400" dirty="0" smtClean="0">
                <a:solidFill>
                  <a:schemeClr val="tx1"/>
                </a:solidFill>
                <a:sym typeface="+mn-ea"/>
              </a:rPr>
              <a:t>fs模块中</a:t>
            </a:r>
            <a:r>
              <a:rPr lang="zh-CN" sz="2400" dirty="0" smtClean="0">
                <a:solidFill>
                  <a:schemeClr val="tx1"/>
                </a:solidFill>
                <a:sym typeface="+mn-ea"/>
              </a:rPr>
              <a:t>大部分</a:t>
            </a:r>
            <a:r>
              <a:rPr sz="2400" dirty="0" smtClean="0">
                <a:solidFill>
                  <a:schemeClr val="tx1"/>
                </a:solidFill>
                <a:sym typeface="+mn-ea"/>
              </a:rPr>
              <a:t>方法都有</a:t>
            </a:r>
            <a:r>
              <a:rPr sz="2400" dirty="0" smtClean="0">
                <a:sym typeface="+mn-ea"/>
              </a:rPr>
              <a:t>同步</a:t>
            </a:r>
            <a:r>
              <a:rPr lang="en-US" sz="2400" dirty="0" smtClean="0">
                <a:sym typeface="+mn-ea"/>
              </a:rPr>
              <a:t>(</a:t>
            </a:r>
            <a:r>
              <a:rPr lang="zh-CN" altLang="en-US" sz="2400" dirty="0" smtClean="0">
                <a:sym typeface="+mn-ea"/>
              </a:rPr>
              <a:t>带</a:t>
            </a:r>
            <a:r>
              <a:rPr sz="2400" dirty="0" smtClean="0">
                <a:sym typeface="+mn-ea"/>
              </a:rPr>
              <a:t>sync</a:t>
            </a:r>
            <a:r>
              <a:rPr lang="en-US" sz="2400" dirty="0" smtClean="0">
                <a:sym typeface="+mn-ea"/>
              </a:rPr>
              <a:t>)</a:t>
            </a:r>
            <a:r>
              <a:rPr lang="zh-CN" altLang="en-US" sz="2400" dirty="0" smtClean="0">
                <a:sym typeface="+mn-ea"/>
              </a:rPr>
              <a:t>，</a:t>
            </a:r>
            <a:r>
              <a:rPr sz="2400" dirty="0" smtClean="0">
                <a:sym typeface="+mn-ea"/>
              </a:rPr>
              <a:t>异步</a:t>
            </a:r>
            <a:r>
              <a:rPr lang="en-US" sz="2400" dirty="0" smtClean="0">
                <a:sym typeface="+mn-ea"/>
              </a:rPr>
              <a:t>(</a:t>
            </a:r>
            <a:r>
              <a:rPr lang="zh-CN" altLang="en-US" sz="2400" dirty="0" smtClean="0">
                <a:sym typeface="+mn-ea"/>
              </a:rPr>
              <a:t>无</a:t>
            </a:r>
            <a:r>
              <a:rPr sz="2400" dirty="0" smtClean="0">
                <a:sym typeface="+mn-ea"/>
              </a:rPr>
              <a:t>sync</a:t>
            </a:r>
            <a:r>
              <a:rPr lang="en-US" sz="2400" dirty="0" smtClean="0">
                <a:sym typeface="+mn-ea"/>
              </a:rPr>
              <a:t>)</a:t>
            </a:r>
            <a:r>
              <a:rPr lang="zh-CN" altLang="en-US" sz="2400" dirty="0" smtClean="0">
                <a:sym typeface="+mn-ea"/>
              </a:rPr>
              <a:t>；</a:t>
            </a:r>
            <a:endParaRPr sz="2400" dirty="0" smtClean="0">
              <a:solidFill>
                <a:schemeClr val="tx1"/>
              </a:solidFill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 sz="2400" dirty="0" smtClean="0">
                <a:solidFill>
                  <a:schemeClr val="tx1"/>
                </a:solidFill>
                <a:sym typeface="+mn-ea"/>
              </a:rPr>
              <a:t>所有的异步方法中都有callback() 回调函数，此回调函数的第一个参数都是一个错误对象</a:t>
            </a:r>
            <a:r>
              <a:rPr lang="en-US" sz="2400" dirty="0" smtClean="0">
                <a:solidFill>
                  <a:schemeClr val="tx1"/>
                </a:solidFill>
                <a:sym typeface="+mn-ea"/>
              </a:rPr>
              <a:t>;</a:t>
            </a:r>
            <a:endParaRPr lang="en-US" sz="2400" dirty="0" smtClean="0">
              <a:solidFill>
                <a:schemeClr val="tx1"/>
              </a:solidFill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 sz="2400" dirty="0" smtClean="0">
                <a:solidFill>
                  <a:schemeClr val="tx1"/>
                </a:solidFill>
                <a:sym typeface="+mn-ea"/>
              </a:rPr>
              <a:t>异步方法中如果有错误的话，会静默失败，不会自己抛出error，通常情况下都需要手动处理。</a:t>
            </a:r>
            <a:endParaRPr sz="240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8 fs模块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/>
          </a:bodyPr>
          <a:lstStyle/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 dirty="0" smtClean="0">
                <a:solidFill>
                  <a:srgbClr val="FF0000"/>
                </a:solidFill>
                <a:sym typeface="+mn-ea"/>
              </a:rPr>
              <a:t>常用class：</a:t>
            </a:r>
            <a:endParaRPr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fs.</a:t>
            </a:r>
            <a:r>
              <a:rPr sz="24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Dir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	//目录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fs.Dirent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	//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目录项</a:t>
            </a:r>
            <a:endParaRPr sz="2400" dirty="0" smtClean="0">
              <a:solidFill>
                <a:schemeClr val="tx2">
                  <a:lumMod val="75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fs.Stats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	</a:t>
            </a:r>
            <a:r>
              <a:rPr sz="24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//文件或目录的统计信息描述对象</a:t>
            </a:r>
            <a:endParaRPr sz="2400" dirty="0" smtClean="0">
              <a:solidFill>
                <a:schemeClr val="tx2">
                  <a:lumMod val="75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fs.ReadStream  //读取文件流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(</a:t>
            </a:r>
            <a:r>
              <a:rPr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底层接口stream.Readable的实现对象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)</a:t>
            </a:r>
            <a:endParaRPr sz="2000" dirty="0" smtClean="0">
              <a:solidFill>
                <a:schemeClr val="tx2">
                  <a:lumMod val="75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fs.WriteStream  //写入文件流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(</a:t>
            </a:r>
            <a:r>
              <a:rPr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底层接口stream.Writeable的实现对象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)</a:t>
            </a:r>
            <a:endParaRPr sz="2000" dirty="0" smtClean="0">
              <a:solidFill>
                <a:schemeClr val="tx2">
                  <a:lumMod val="75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75000"/>
                  </a:schemeClr>
                </a:solidFill>
                <a:sym typeface="+mn-ea"/>
              </a:rPr>
              <a:t>fs.FSWatcher  //可用于监视文件修改的文件监视器对象</a:t>
            </a:r>
            <a:endParaRPr sz="2400" dirty="0" smtClean="0">
              <a:solidFill>
                <a:schemeClr val="tx2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8 fs模块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 lnSpcReduction="10000"/>
          </a:bodyPr>
          <a:lstStyle/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 dirty="0" smtClean="0">
                <a:solidFill>
                  <a:srgbClr val="FF0000"/>
                </a:solidFill>
                <a:sym typeface="+mn-ea"/>
              </a:rPr>
              <a:t>常用方法：</a:t>
            </a:r>
            <a:endParaRPr sz="2400" dirty="0" smtClean="0">
              <a:solidFill>
                <a:schemeClr val="tx1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1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、返回</a:t>
            </a:r>
            <a:r>
              <a:rPr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目录/文件信息 </a:t>
            </a:r>
            <a:endParaRPr sz="2400" b="1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ym typeface="+mn-ea"/>
              </a:rPr>
              <a:t>fs.statSync(</a:t>
            </a:r>
            <a:r>
              <a:rPr lang="en-US" sz="2400" dirty="0" smtClean="0">
                <a:sym typeface="+mn-ea"/>
              </a:rPr>
              <a:t>path</a:t>
            </a:r>
            <a:r>
              <a:rPr sz="2400" dirty="0" smtClean="0">
                <a:sym typeface="+mn-ea"/>
              </a:rPr>
              <a:t>)</a:t>
            </a:r>
            <a:r>
              <a:rPr sz="2000" dirty="0" smtClean="0">
                <a:sym typeface="+mn-ea"/>
              </a:rPr>
              <a:t>//返回文件</a:t>
            </a:r>
            <a:r>
              <a:rPr lang="zh-CN" sz="2000" dirty="0" smtClean="0">
                <a:sym typeface="+mn-ea"/>
              </a:rPr>
              <a:t>或</a:t>
            </a:r>
            <a:r>
              <a:rPr sz="2000" dirty="0" smtClean="0">
                <a:sym typeface="+mn-ea"/>
              </a:rPr>
              <a:t>目录的统计信息对象</a:t>
            </a:r>
            <a:r>
              <a:rPr lang="en-US" sz="2000" dirty="0" smtClean="0">
                <a:sym typeface="+mn-ea"/>
              </a:rPr>
              <a:t>(fs.stat)</a:t>
            </a:r>
            <a:endParaRPr sz="2000" b="1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ym typeface="+mn-ea"/>
              </a:rPr>
              <a:t>fs.stat(</a:t>
            </a:r>
            <a:r>
              <a:rPr lang="en-US" sz="2400" dirty="0" smtClean="0">
                <a:sym typeface="+mn-ea"/>
              </a:rPr>
              <a:t>path,callback</a:t>
            </a:r>
            <a:r>
              <a:rPr sz="2400" dirty="0" smtClean="0">
                <a:sym typeface="+mn-ea"/>
              </a:rPr>
              <a:t>) //异步</a:t>
            </a:r>
            <a:endParaRPr sz="24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sz="2400" dirty="0" smtClean="0">
              <a:solidFill>
                <a:schemeClr val="tx1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fs.Stats对象的方法：</a:t>
            </a:r>
            <a:r>
              <a:rPr 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（用了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stat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方法才能用下面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个</a:t>
            </a:r>
            <a:r>
              <a:rPr 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）</a:t>
            </a:r>
            <a:endParaRPr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ym typeface="+mn-ea"/>
              </a:rPr>
              <a:t>stats.isFile()	//是否为文件</a:t>
            </a:r>
            <a:endParaRPr sz="2400" dirty="0" smtClean="0">
              <a:solidFill>
                <a:schemeClr val="tx1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ym typeface="+mn-ea"/>
              </a:rPr>
              <a:t>stats.isDirectory()	//是否为目录</a:t>
            </a:r>
            <a:endParaRPr sz="24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sz="200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8 fs模块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 lnSpcReduction="10000"/>
          </a:bodyPr>
          <a:lstStyle/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 dirty="0" smtClean="0">
                <a:solidFill>
                  <a:srgbClr val="FF0000"/>
                </a:solidFill>
                <a:sym typeface="+mn-ea"/>
              </a:rPr>
              <a:t>常用方法：</a:t>
            </a:r>
            <a:endParaRPr sz="2400" dirty="0" smtClean="0">
              <a:solidFill>
                <a:schemeClr val="tx1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1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、返回</a:t>
            </a:r>
            <a:r>
              <a:rPr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目录/文件信息 </a:t>
            </a:r>
            <a:endParaRPr sz="2400" b="1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ym typeface="+mn-ea"/>
              </a:rPr>
              <a:t>fs.statSync(</a:t>
            </a:r>
            <a:r>
              <a:rPr lang="en-US" sz="2400" dirty="0" smtClean="0">
                <a:sym typeface="+mn-ea"/>
              </a:rPr>
              <a:t>path</a:t>
            </a:r>
            <a:r>
              <a:rPr sz="2400" dirty="0" smtClean="0">
                <a:sym typeface="+mn-ea"/>
              </a:rPr>
              <a:t>)</a:t>
            </a:r>
            <a:r>
              <a:rPr sz="2000" dirty="0" smtClean="0">
                <a:sym typeface="+mn-ea"/>
              </a:rPr>
              <a:t>//返回文件</a:t>
            </a:r>
            <a:r>
              <a:rPr lang="zh-CN" sz="2000" dirty="0" smtClean="0">
                <a:sym typeface="+mn-ea"/>
              </a:rPr>
              <a:t>或</a:t>
            </a:r>
            <a:r>
              <a:rPr sz="2000" dirty="0" smtClean="0">
                <a:sym typeface="+mn-ea"/>
              </a:rPr>
              <a:t>目录的统计信息对象</a:t>
            </a:r>
            <a:r>
              <a:rPr lang="en-US" sz="2000" dirty="0" smtClean="0">
                <a:sym typeface="+mn-ea"/>
              </a:rPr>
              <a:t>(fs.stat)</a:t>
            </a:r>
            <a:endParaRPr sz="2000" b="1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ym typeface="+mn-ea"/>
              </a:rPr>
              <a:t>fs.stat(</a:t>
            </a:r>
            <a:r>
              <a:rPr lang="en-US" sz="2400" dirty="0" smtClean="0">
                <a:sym typeface="+mn-ea"/>
              </a:rPr>
              <a:t>path,callback</a:t>
            </a:r>
            <a:r>
              <a:rPr sz="2400" dirty="0" smtClean="0">
                <a:sym typeface="+mn-ea"/>
              </a:rPr>
              <a:t>) //异步</a:t>
            </a:r>
            <a:endParaRPr sz="24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sz="2400" dirty="0" smtClean="0">
              <a:solidFill>
                <a:schemeClr val="tx1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fs.Stats对象的方法：</a:t>
            </a:r>
            <a:r>
              <a:rPr 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（用了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stat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方法才能用下面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个方法</a:t>
            </a:r>
            <a:r>
              <a:rPr 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）</a:t>
            </a:r>
            <a:endParaRPr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ym typeface="+mn-ea"/>
              </a:rPr>
              <a:t>stats.isFile()	//是否为文件</a:t>
            </a:r>
            <a:endParaRPr sz="2400" dirty="0" smtClean="0">
              <a:solidFill>
                <a:schemeClr val="tx1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ym typeface="+mn-ea"/>
              </a:rPr>
              <a:t>stats.isDirectory()	//是否为目录</a:t>
            </a:r>
            <a:endParaRPr sz="24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sz="200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8 fs模块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 fontScale="90000"/>
          </a:bodyPr>
          <a:lstStyle/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 dirty="0" smtClean="0">
                <a:solidFill>
                  <a:srgbClr val="FF0000"/>
                </a:solidFill>
                <a:sym typeface="+mn-ea"/>
              </a:rPr>
              <a:t>常用方法：</a:t>
            </a:r>
            <a:endParaRPr dirty="0" smtClean="0">
              <a:solidFill>
                <a:srgbClr val="FF0000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fs.Stats对象</a:t>
            </a:r>
            <a:r>
              <a:rPr 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常用</a:t>
            </a: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的方法：</a:t>
            </a:r>
            <a:r>
              <a:rPr 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（用了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stat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方法才能用下面</a:t>
            </a: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2</a:t>
            </a:r>
            <a:r>
              <a:rPr lang="zh-CN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个</a:t>
            </a:r>
            <a:r>
              <a:rPr 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）</a:t>
            </a:r>
            <a:endParaRPr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ym typeface="+mn-ea"/>
              </a:rPr>
              <a:t>stats.isFile()	//是否为文件</a:t>
            </a:r>
            <a:endParaRPr sz="2400" dirty="0" smtClean="0">
              <a:solidFill>
                <a:schemeClr val="tx1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ym typeface="+mn-ea"/>
              </a:rPr>
              <a:t>stats.isDirectory()	//是否为目录</a:t>
            </a:r>
            <a:endParaRPr sz="2400" dirty="0" smtClean="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fs.Stats对象</a:t>
            </a: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常用属性</a:t>
            </a:r>
            <a:endParaRPr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400" dirty="0" smtClean="0">
                <a:solidFill>
                  <a:schemeClr val="tx1"/>
                </a:solidFill>
                <a:sym typeface="+mn-ea"/>
              </a:rPr>
              <a:t>atime 文件访问时间</a:t>
            </a:r>
            <a:endParaRPr lang="en-US" sz="2400" dirty="0" smtClean="0">
              <a:solidFill>
                <a:schemeClr val="tx1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400" dirty="0" smtClean="0">
                <a:solidFill>
                  <a:schemeClr val="tx1"/>
                </a:solidFill>
                <a:sym typeface="+mn-ea"/>
              </a:rPr>
              <a:t>ctime 文件的状态信息发生变化的时间（比如文件的权限）</a:t>
            </a:r>
            <a:endParaRPr lang="en-US" sz="2400" dirty="0" smtClean="0">
              <a:solidFill>
                <a:schemeClr val="tx1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400" dirty="0" smtClean="0">
                <a:solidFill>
                  <a:schemeClr val="tx1"/>
                </a:solidFill>
                <a:sym typeface="+mn-ea"/>
              </a:rPr>
              <a:t>mtime 文件数据发生变化的时间</a:t>
            </a:r>
            <a:endParaRPr lang="en-US" sz="2400" dirty="0" smtClean="0">
              <a:solidFill>
                <a:schemeClr val="tx1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400" dirty="0" smtClean="0">
                <a:solidFill>
                  <a:schemeClr val="tx1"/>
                </a:solidFill>
                <a:sym typeface="+mn-ea"/>
              </a:rPr>
              <a:t>birthtime 文件创建的时间</a:t>
            </a:r>
            <a:endParaRPr lang="en-US" sz="2400" dirty="0" smtClean="0">
              <a:solidFill>
                <a:schemeClr val="tx1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400" dirty="0" smtClean="0">
                <a:solidFill>
                  <a:schemeClr val="tx1"/>
                </a:solidFill>
                <a:sym typeface="+mn-ea"/>
              </a:rPr>
              <a:t>size:文件的字节大小——匹配上传文件大小</a:t>
            </a:r>
            <a:endParaRPr lang="en-US" sz="240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nodejs</a:t>
            </a:r>
            <a:r>
              <a:rPr lang="zh-CN" altLang="en-US" dirty="0" smtClean="0">
                <a:sym typeface="+mn-ea"/>
              </a:rPr>
              <a:t>模块分类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200" dirty="0" smtClean="0">
                <a:sym typeface="+mn-ea"/>
              </a:rPr>
              <a:t>NodeJs中使用 Module(模块) 来规划</a:t>
            </a:r>
            <a:r>
              <a:rPr lang="zh-CN" altLang="en-US" sz="2200" dirty="0" smtClean="0">
                <a:sym typeface="+mn-ea"/>
              </a:rPr>
              <a:t>不同的功能对象。</a:t>
            </a:r>
            <a:endParaRPr lang="zh-CN" altLang="en-US" sz="22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200" b="1" dirty="0" smtClean="0">
                <a:solidFill>
                  <a:srgbClr val="FF0000"/>
                </a:solidFill>
                <a:sym typeface="+mn-ea"/>
              </a:rPr>
              <a:t>1 核心模块</a:t>
            </a:r>
            <a:r>
              <a:rPr lang="en-US" altLang="zh-CN" sz="2200" b="1" dirty="0" smtClean="0">
                <a:solidFill>
                  <a:srgbClr val="FF0000"/>
                </a:solidFill>
                <a:sym typeface="+mn-ea"/>
              </a:rPr>
              <a:t>: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Node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J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s的内置模块，Node环境封装了大量系统级别的API，为了方便管理和使用，不同功能的API被划分到了不同的类别中，如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fs(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文件系统模块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)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，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http,path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等</a:t>
            </a:r>
            <a:endParaRPr lang="en-US" altLang="zh-CN" sz="31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200" dirty="0" smtClean="0">
                <a:solidFill>
                  <a:srgbClr val="FF0000"/>
                </a:solidFill>
                <a:sym typeface="+mn-ea"/>
              </a:rPr>
              <a:t>2 第三方模块：</a:t>
            </a:r>
            <a:r>
              <a:rPr lang="zh-CN" altLang="en-US" sz="2000" dirty="0" smtClean="0">
                <a:sym typeface="+mn-ea"/>
              </a:rPr>
              <a:t>通过</a:t>
            </a:r>
            <a:r>
              <a:rPr lang="zh-CN" altLang="en-US" sz="2000" dirty="0" smtClean="0">
                <a:sym typeface="+mn-ea"/>
              </a:rPr>
              <a:t>np</a:t>
            </a:r>
            <a:r>
              <a:rPr lang="en-US" altLang="zh-CN" sz="2000" dirty="0" smtClean="0">
                <a:sym typeface="+mn-ea"/>
              </a:rPr>
              <a:t>m</a:t>
            </a:r>
            <a:r>
              <a:rPr lang="zh-CN" altLang="en-US" sz="2000" dirty="0" smtClean="0">
                <a:sym typeface="+mn-ea"/>
              </a:rPr>
              <a:t>安装，别人写好的</a:t>
            </a:r>
            <a:r>
              <a:rPr lang="en-US" altLang="zh-CN" sz="2000" dirty="0" smtClean="0">
                <a:sym typeface="+mn-ea"/>
              </a:rPr>
              <a:t>+</a:t>
            </a:r>
            <a:r>
              <a:rPr lang="zh-CN" altLang="en-US" sz="2000" dirty="0" smtClean="0">
                <a:sym typeface="+mn-ea"/>
              </a:rPr>
              <a:t>具有特定功能的</a:t>
            </a:r>
            <a:r>
              <a:rPr lang="en-US" altLang="zh-CN" sz="2000" dirty="0" smtClean="0">
                <a:sym typeface="+mn-ea"/>
              </a:rPr>
              <a:t>+</a:t>
            </a:r>
            <a:r>
              <a:rPr lang="zh-CN" altLang="en-US" sz="2000" dirty="0" smtClean="0">
                <a:sym typeface="+mn-ea"/>
              </a:rPr>
              <a:t>能直接使用的模块即第三方模块，由于第三方模块通常都是由多个文件 组成并且被放置在一个文件夹中，所以又名包。</a:t>
            </a:r>
            <a:endParaRPr lang="zh-CN" altLang="en-US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200" dirty="0" smtClean="0">
                <a:solidFill>
                  <a:srgbClr val="FF0000"/>
                </a:solidFill>
                <a:sym typeface="+mn-ea"/>
              </a:rPr>
              <a:t>3 自定义模块：</a:t>
            </a:r>
            <a:r>
              <a:rPr lang="zh-CN" altLang="en-US" sz="2000" dirty="0" smtClean="0">
                <a:sym typeface="+mn-ea"/>
              </a:rPr>
              <a:t>一个</a:t>
            </a:r>
            <a:r>
              <a:rPr lang="en-US" altLang="zh-CN" sz="2000" dirty="0" smtClean="0">
                <a:sym typeface="+mn-ea"/>
              </a:rPr>
              <a:t>.js</a:t>
            </a:r>
            <a:r>
              <a:rPr lang="zh-CN" altLang="en-US" sz="2000" dirty="0" smtClean="0">
                <a:sym typeface="+mn-ea"/>
              </a:rPr>
              <a:t>文件就是一个自定义模块，文件模块，目录模块等。</a:t>
            </a:r>
            <a:endParaRPr lang="zh-CN" altLang="en-US" sz="2000" dirty="0" smtClean="0">
              <a:sym typeface="+mn-ea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000" dirty="0" smtClean="0">
                <a:sym typeface="+mn-ea"/>
              </a:rPr>
              <a:t>（本章节会涉及到大量回调函数</a:t>
            </a:r>
            <a:r>
              <a:rPr lang="zh-CN" altLang="en-US" sz="2000" dirty="0" smtClean="0">
                <a:sym typeface="+mn-ea"/>
              </a:rPr>
              <a:t>）</a:t>
            </a:r>
            <a:endParaRPr lang="zh-CN" altLang="en-US" sz="20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8 fs模块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/>
          </a:bodyPr>
          <a:lstStyle/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sz="2800" dirty="0" smtClean="0">
                <a:solidFill>
                  <a:srgbClr val="FF0000"/>
                </a:solidFill>
                <a:sym typeface="+mn-ea"/>
              </a:rPr>
              <a:t>常用方法：</a:t>
            </a:r>
            <a:endParaRPr sz="2800" dirty="0" smtClean="0">
              <a:solidFill>
                <a:srgbClr val="FF0000"/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2</a:t>
            </a:r>
            <a:r>
              <a:rPr 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、</a:t>
            </a:r>
            <a:r>
              <a:rPr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操作</a:t>
            </a:r>
            <a:r>
              <a:rPr 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目录</a:t>
            </a:r>
            <a:endParaRPr lang="zh-CN" sz="2400" b="1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4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创建目录</a:t>
            </a:r>
            <a:r>
              <a:rPr 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：</a:t>
            </a: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	</a:t>
            </a:r>
            <a:r>
              <a:rPr sz="2400">
                <a:solidFill>
                  <a:schemeClr val="tx1"/>
                </a:solidFill>
                <a:sym typeface="+mn-ea"/>
              </a:rPr>
              <a:t>fs.mkdir(path, callback)</a:t>
            </a:r>
            <a:endParaRPr sz="2400">
              <a:solidFill>
                <a:schemeClr val="tx1"/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en-US" sz="2400">
                <a:solidFill>
                  <a:schemeClr val="tx1"/>
                </a:solidFill>
                <a:sym typeface="+mn-ea"/>
              </a:rPr>
              <a:t>		</a:t>
            </a:r>
            <a:r>
              <a:rPr sz="2400">
                <a:solidFill>
                  <a:schemeClr val="tx1"/>
                </a:solidFill>
                <a:sym typeface="+mn-ea"/>
              </a:rPr>
              <a:t>fs.mkdirSync(</a:t>
            </a:r>
            <a:r>
              <a:rPr sz="2400">
                <a:sym typeface="+mn-ea"/>
              </a:rPr>
              <a:t>path</a:t>
            </a:r>
            <a:r>
              <a:rPr sz="2400">
                <a:solidFill>
                  <a:schemeClr val="tx1"/>
                </a:solidFill>
                <a:sym typeface="+mn-ea"/>
              </a:rPr>
              <a:t>)</a:t>
            </a:r>
            <a:r>
              <a:rPr sz="24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	</a:t>
            </a:r>
            <a:endParaRPr sz="240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删除</a:t>
            </a:r>
            <a:r>
              <a:rPr lang="zh-CN" sz="24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目录：</a:t>
            </a:r>
            <a:r>
              <a:rPr lang="en-US" altLang="zh-CN" sz="24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	</a:t>
            </a:r>
            <a:r>
              <a:rPr sz="2400">
                <a:solidFill>
                  <a:schemeClr val="tx1"/>
                </a:solidFill>
                <a:sym typeface="+mn-ea"/>
              </a:rPr>
              <a:t>fs.rmdir((path, callback)</a:t>
            </a:r>
            <a:endParaRPr sz="2400">
              <a:solidFill>
                <a:schemeClr val="tx1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400">
                <a:solidFill>
                  <a:schemeClr val="tx1"/>
                </a:solidFill>
                <a:sym typeface="+mn-ea"/>
              </a:rPr>
              <a:t>		</a:t>
            </a:r>
            <a:r>
              <a:rPr sz="2400">
                <a:solidFill>
                  <a:schemeClr val="tx1"/>
                </a:solidFill>
                <a:sym typeface="+mn-ea"/>
              </a:rPr>
              <a:t>fs.rmdirSync(</a:t>
            </a:r>
            <a:r>
              <a:rPr sz="2400">
                <a:sym typeface="+mn-ea"/>
              </a:rPr>
              <a:t>path</a:t>
            </a:r>
            <a:r>
              <a:rPr sz="2400">
                <a:solidFill>
                  <a:schemeClr val="tx1"/>
                </a:solidFill>
                <a:sym typeface="+mn-ea"/>
              </a:rPr>
              <a:t>)</a:t>
            </a:r>
            <a:endParaRPr sz="2400">
              <a:solidFill>
                <a:schemeClr val="tx1"/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4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读取目录下的内容</a:t>
            </a:r>
            <a:r>
              <a:rPr lang="zh-CN" sz="24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： </a:t>
            </a:r>
            <a:r>
              <a:rPr sz="2400">
                <a:sym typeface="+mn-ea"/>
              </a:rPr>
              <a:t>fs.readdir(path, callback</a:t>
            </a:r>
            <a:r>
              <a:rPr sz="2400">
                <a:sym typeface="+mn-ea"/>
              </a:rPr>
              <a:t>)</a:t>
            </a:r>
            <a:r>
              <a:rPr sz="24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endParaRPr sz="240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400">
                <a:sym typeface="+mn-ea"/>
              </a:rPr>
              <a:t>			</a:t>
            </a:r>
            <a:r>
              <a:rPr sz="2400">
                <a:sym typeface="+mn-ea"/>
              </a:rPr>
              <a:t> fs.readdirSync(</a:t>
            </a:r>
            <a:r>
              <a:rPr sz="2400">
                <a:sym typeface="+mn-ea"/>
              </a:rPr>
              <a:t>path</a:t>
            </a:r>
            <a:r>
              <a:rPr sz="2400">
                <a:sym typeface="+mn-ea"/>
              </a:rPr>
              <a:t>)</a:t>
            </a:r>
            <a:endParaRPr sz="240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8 fs模块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 fontScale="60000"/>
          </a:bodyPr>
          <a:lstStyle/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sz="3300" dirty="0" smtClean="0">
                <a:solidFill>
                  <a:srgbClr val="FF0000"/>
                </a:solidFill>
                <a:sym typeface="+mn-ea"/>
              </a:rPr>
              <a:t>常用方法：</a:t>
            </a:r>
            <a:endParaRPr sz="3300" dirty="0" smtClean="0">
              <a:solidFill>
                <a:srgbClr val="FF0000"/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en-US" altLang="zh-CN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2</a:t>
            </a:r>
            <a:r>
              <a:rPr lang="zh-CN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、</a:t>
            </a:r>
            <a:r>
              <a:rPr sz="30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操作</a:t>
            </a:r>
            <a:r>
              <a:rPr lang="zh-CN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目录</a:t>
            </a:r>
            <a:r>
              <a:rPr lang="en-US" altLang="zh-CN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——</a:t>
            </a:r>
            <a:r>
              <a:rPr lang="zh-CN" altLang="en-US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案例</a:t>
            </a:r>
            <a:r>
              <a:rPr lang="en-US" altLang="zh-CN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1</a:t>
            </a:r>
            <a:endParaRPr lang="zh-CN" sz="3000" b="1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700">
                <a:sym typeface="+mn-ea"/>
              </a:rPr>
              <a:t>const fs=require("fs");</a:t>
            </a:r>
            <a:endParaRPr sz="27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700">
                <a:sym typeface="+mn-ea"/>
              </a:rPr>
              <a:t>// 创建目录前先判断该目录是否已存在</a:t>
            </a:r>
            <a:endParaRPr sz="27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700">
                <a:sym typeface="+mn-ea"/>
              </a:rPr>
              <a:t>let path1="./log/catalog";</a:t>
            </a:r>
            <a:endParaRPr sz="27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700">
                <a:sym typeface="+mn-ea"/>
              </a:rPr>
              <a:t>fs.stat(path1,(err,stats)=&gt;{</a:t>
            </a:r>
            <a:endParaRPr sz="27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700">
                <a:sym typeface="+mn-ea"/>
              </a:rPr>
              <a:t>    if(err){  console.log('目录不存在');</a:t>
            </a:r>
            <a:endParaRPr sz="27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700">
                <a:sym typeface="+mn-ea"/>
              </a:rPr>
              <a:t>        </a:t>
            </a:r>
            <a:r>
              <a:rPr sz="2700" b="1">
                <a:sym typeface="+mn-ea"/>
              </a:rPr>
              <a:t>//1 若该目录不存在，试着创建</a:t>
            </a:r>
            <a:endParaRPr sz="27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700">
                <a:sym typeface="+mn-ea"/>
              </a:rPr>
              <a:t>        fs.mkdir(path1,(err,data)=&gt;{})</a:t>
            </a:r>
            <a:r>
              <a:rPr lang="en-US" sz="2700">
                <a:sym typeface="+mn-ea"/>
              </a:rPr>
              <a:t>	</a:t>
            </a:r>
            <a:r>
              <a:rPr sz="2700">
                <a:sym typeface="+mn-ea"/>
              </a:rPr>
              <a:t>}</a:t>
            </a:r>
            <a:endParaRPr sz="27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700">
                <a:sym typeface="+mn-ea"/>
              </a:rPr>
              <a:t>    else{  console.log('目录存在');</a:t>
            </a:r>
            <a:endParaRPr sz="27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700">
                <a:sym typeface="+mn-ea"/>
              </a:rPr>
              <a:t>    </a:t>
            </a:r>
            <a:r>
              <a:rPr sz="2700" b="1">
                <a:sym typeface="+mn-ea"/>
              </a:rPr>
              <a:t>    //2 若已存在，试着删除该目录</a:t>
            </a:r>
            <a:endParaRPr sz="27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700">
                <a:sym typeface="+mn-ea"/>
              </a:rPr>
              <a:t>        fs.rmdir(path1,(err,data)=&gt;{})</a:t>
            </a:r>
            <a:r>
              <a:rPr lang="en-US" sz="2700">
                <a:sym typeface="+mn-ea"/>
              </a:rPr>
              <a:t>	</a:t>
            </a:r>
            <a:r>
              <a:rPr sz="2700">
                <a:sym typeface="+mn-ea"/>
              </a:rPr>
              <a:t>}</a:t>
            </a:r>
            <a:endParaRPr sz="27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700">
                <a:sym typeface="+mn-ea"/>
              </a:rPr>
              <a:t>    })</a:t>
            </a:r>
            <a:endParaRPr sz="27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8 fs模块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 fontScale="40000"/>
          </a:bodyPr>
          <a:lstStyle/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sz="6000" dirty="0" smtClean="0">
                <a:solidFill>
                  <a:srgbClr val="FF0000"/>
                </a:solidFill>
                <a:sym typeface="+mn-ea"/>
              </a:rPr>
              <a:t>常用方法：</a:t>
            </a:r>
            <a:endParaRPr sz="6000" dirty="0" smtClean="0">
              <a:solidFill>
                <a:srgbClr val="FF0000"/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en-US" altLang="zh-CN"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2</a:t>
            </a:r>
            <a:r>
              <a:rPr lang="zh-CN"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、</a:t>
            </a:r>
            <a:r>
              <a:rPr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操作</a:t>
            </a:r>
            <a:r>
              <a:rPr lang="zh-CN"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目录</a:t>
            </a:r>
            <a:r>
              <a:rPr lang="en-US" altLang="zh-CN"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——</a:t>
            </a:r>
            <a:r>
              <a:rPr lang="zh-CN" altLang="en-US"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案例</a:t>
            </a:r>
            <a:r>
              <a:rPr lang="en-US" altLang="zh-CN"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2</a:t>
            </a:r>
            <a:endParaRPr lang="zh-CN" sz="3500" b="1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>
                <a:sym typeface="+mn-ea"/>
              </a:rPr>
              <a:t>const fs=require("fs");</a:t>
            </a:r>
            <a:endParaRPr sz="3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 b="1">
                <a:sym typeface="+mn-ea"/>
              </a:rPr>
              <a:t>// 3 读取目录下的内容：</a:t>
            </a:r>
            <a:endParaRPr sz="3500" b="1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>
                <a:sym typeface="+mn-ea"/>
              </a:rPr>
              <a:t>let path2="./log";</a:t>
            </a:r>
            <a:endParaRPr sz="3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>
                <a:solidFill>
                  <a:srgbClr val="FF0000"/>
                </a:solidFill>
                <a:sym typeface="+mn-ea"/>
              </a:rPr>
              <a:t>fs.stat(path2,(err,stats)=&gt;{</a:t>
            </a:r>
            <a:endParaRPr sz="3500">
              <a:solidFill>
                <a:srgbClr val="FF0000"/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>
                <a:sym typeface="+mn-ea"/>
              </a:rPr>
              <a:t>    if(err){</a:t>
            </a:r>
            <a:endParaRPr sz="3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>
                <a:sym typeface="+mn-ea"/>
              </a:rPr>
              <a:t>        console.log('目录不存在');</a:t>
            </a:r>
            <a:endParaRPr sz="3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>
                <a:sym typeface="+mn-ea"/>
              </a:rPr>
              <a:t>    }else{</a:t>
            </a:r>
            <a:endParaRPr sz="3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>
                <a:sym typeface="+mn-ea"/>
              </a:rPr>
              <a:t>        console.log("目录存在");</a:t>
            </a:r>
            <a:endParaRPr sz="3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>
                <a:sym typeface="+mn-ea"/>
              </a:rPr>
              <a:t>        fs.readdir(path2,(err,list)=&gt;{</a:t>
            </a:r>
            <a:endParaRPr sz="3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>
                <a:sym typeface="+mn-ea"/>
              </a:rPr>
              <a:t>            console.log(list);//查看log目录下的所有内容</a:t>
            </a:r>
            <a:endParaRPr sz="3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>
                <a:sym typeface="+mn-ea"/>
              </a:rPr>
              <a:t>        })</a:t>
            </a:r>
            <a:endParaRPr sz="3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>
                <a:sym typeface="+mn-ea"/>
              </a:rPr>
              <a:t>    }</a:t>
            </a:r>
            <a:endParaRPr sz="3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>
                <a:sym typeface="+mn-ea"/>
              </a:rPr>
              <a:t>})</a:t>
            </a:r>
            <a:endParaRPr sz="35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8 fs模块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 fontScale="90000" lnSpcReduction="10000"/>
          </a:bodyPr>
          <a:lstStyle/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sz="2800" dirty="0" smtClean="0">
                <a:solidFill>
                  <a:srgbClr val="FF0000"/>
                </a:solidFill>
                <a:sym typeface="+mn-ea"/>
              </a:rPr>
              <a:t>常用方法：</a:t>
            </a:r>
            <a:endParaRPr sz="2800" dirty="0" smtClean="0">
              <a:solidFill>
                <a:srgbClr val="FF0000"/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3</a:t>
            </a:r>
            <a:r>
              <a:rPr 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、</a:t>
            </a:r>
            <a:r>
              <a:rPr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操作文件</a:t>
            </a:r>
            <a:endParaRPr sz="2400" b="1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fs.readFile(</a:t>
            </a:r>
            <a:r>
              <a:rPr 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file, callback</a:t>
            </a: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)	//读取文件</a:t>
            </a:r>
            <a:endParaRPr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fs.writeFile(</a:t>
            </a:r>
            <a:r>
              <a:rPr 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file, data, callback</a:t>
            </a: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)	//向文件中写入内容</a:t>
            </a:r>
            <a:endParaRPr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	</a:t>
            </a:r>
            <a:r>
              <a:rPr lang="zh-CN" sz="20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若文件不存在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，</a:t>
            </a:r>
            <a:r>
              <a:rPr lang="zh-CN" sz="20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会自动创建该文件</a:t>
            </a: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;</a:t>
            </a:r>
            <a:endParaRPr lang="en-US" altLang="zh-CN" sz="200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	</a:t>
            </a:r>
            <a:r>
              <a:rPr lang="zh-CN" sz="20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若文件存在，会替换原本的内容。</a:t>
            </a:r>
            <a:endParaRPr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fs.appendFile(</a:t>
            </a:r>
            <a:r>
              <a:rPr 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file,  data,  callback</a:t>
            </a: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) //向文件末尾追加内容</a:t>
            </a:r>
            <a:endParaRPr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fs.unlink(path, callback) //删除文件</a:t>
            </a:r>
            <a:endParaRPr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	</a:t>
            </a:r>
            <a:r>
              <a:rPr lang="zh-CN" sz="20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若文件不存在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，</a:t>
            </a:r>
            <a:r>
              <a:rPr lang="zh-CN" sz="20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会自动创建该文件</a:t>
            </a: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;</a:t>
            </a:r>
            <a:endParaRPr lang="en-US" altLang="zh-CN" sz="200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	</a:t>
            </a:r>
            <a:r>
              <a:rPr lang="zh-CN" sz="200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若文件存在，会在文件末尾追加内容。</a:t>
            </a:r>
            <a:endParaRPr sz="2000" dirty="0" smtClean="0">
              <a:solidFill>
                <a:schemeClr val="tx1"/>
              </a:solidFill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400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fs.rename(oldPath, newPath, callback) //文件重命名</a:t>
            </a:r>
            <a:endParaRPr sz="2400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8 fs模块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 fontScale="30000"/>
          </a:bodyPr>
          <a:lstStyle/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sz="6000" dirty="0" smtClean="0">
                <a:solidFill>
                  <a:srgbClr val="FF0000"/>
                </a:solidFill>
                <a:sym typeface="+mn-ea"/>
              </a:rPr>
              <a:t>常用方法：</a:t>
            </a:r>
            <a:endParaRPr sz="6000" dirty="0" smtClean="0">
              <a:solidFill>
                <a:srgbClr val="FF0000"/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en-US" altLang="zh-CN"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3</a:t>
            </a:r>
            <a:r>
              <a:rPr lang="zh-CN"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、</a:t>
            </a:r>
            <a:r>
              <a:rPr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操作</a:t>
            </a:r>
            <a:r>
              <a:rPr lang="zh-CN"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文件</a:t>
            </a:r>
            <a:r>
              <a:rPr lang="en-US" altLang="zh-CN"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——</a:t>
            </a:r>
            <a:r>
              <a:rPr lang="zh-CN" altLang="en-US"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案例</a:t>
            </a:r>
            <a:r>
              <a:rPr lang="en-US" altLang="zh-CN"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1</a:t>
            </a:r>
            <a:endParaRPr lang="zh-CN" sz="3500" b="1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5300">
                <a:sym typeface="+mn-ea"/>
              </a:rPr>
              <a:t>const fs=require("fs");</a:t>
            </a:r>
            <a:endParaRPr sz="53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5300">
                <a:sym typeface="+mn-ea"/>
              </a:rPr>
              <a:t>// 1 读取文件 readFile( )</a:t>
            </a:r>
            <a:endParaRPr sz="53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5300">
                <a:sym typeface="+mn-ea"/>
              </a:rPr>
              <a:t>let file1="./log/out.log";</a:t>
            </a:r>
            <a:endParaRPr sz="53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5300" b="1">
                <a:solidFill>
                  <a:srgbClr val="FF0000"/>
                </a:solidFill>
                <a:sym typeface="+mn-ea"/>
              </a:rPr>
              <a:t>fs.readFile(file1,(err,data)=&gt;{</a:t>
            </a:r>
            <a:endParaRPr sz="5300" b="1">
              <a:solidFill>
                <a:srgbClr val="FF0000"/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5300">
                <a:sym typeface="+mn-ea"/>
              </a:rPr>
              <a:t>    if(err){</a:t>
            </a:r>
            <a:endParaRPr sz="53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5300">
                <a:sym typeface="+mn-ea"/>
              </a:rPr>
              <a:t>        console.log('文件读取失败')</a:t>
            </a:r>
            <a:endParaRPr sz="53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5300">
                <a:sym typeface="+mn-ea"/>
              </a:rPr>
              <a:t>    }else{</a:t>
            </a:r>
            <a:endParaRPr sz="53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5300">
                <a:sym typeface="+mn-ea"/>
              </a:rPr>
              <a:t>        console.log('文件读取成功');</a:t>
            </a:r>
            <a:endParaRPr sz="53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5300">
                <a:sym typeface="+mn-ea"/>
              </a:rPr>
              <a:t>        console.log(data.toString());// buffer格式</a:t>
            </a:r>
            <a:endParaRPr sz="53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5300">
                <a:sym typeface="+mn-ea"/>
              </a:rPr>
              <a:t>    }</a:t>
            </a:r>
            <a:endParaRPr sz="53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5300">
                <a:sym typeface="+mn-ea"/>
              </a:rPr>
              <a:t>})</a:t>
            </a:r>
            <a:endParaRPr sz="53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8 fs模块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 fontScale="40000"/>
          </a:bodyPr>
          <a:lstStyle/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sz="6000" dirty="0" smtClean="0">
                <a:solidFill>
                  <a:srgbClr val="FF0000"/>
                </a:solidFill>
                <a:sym typeface="+mn-ea"/>
              </a:rPr>
              <a:t>常用方法：</a:t>
            </a:r>
            <a:endParaRPr sz="6000" dirty="0" smtClean="0">
              <a:solidFill>
                <a:srgbClr val="FF0000"/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en-US" altLang="zh-CN"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3</a:t>
            </a:r>
            <a:r>
              <a:rPr lang="zh-CN"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、</a:t>
            </a:r>
            <a:r>
              <a:rPr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操作</a:t>
            </a:r>
            <a:r>
              <a:rPr lang="zh-CN"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文件</a:t>
            </a:r>
            <a:r>
              <a:rPr lang="en-US" altLang="zh-CN"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——</a:t>
            </a:r>
            <a:r>
              <a:rPr lang="zh-CN" altLang="en-US"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案例</a:t>
            </a:r>
            <a:r>
              <a:rPr lang="en-US" altLang="zh-CN"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2</a:t>
            </a:r>
            <a:endParaRPr lang="zh-CN" sz="3500" b="1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endParaRPr sz="3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4500">
                <a:sym typeface="+mn-ea"/>
              </a:rPr>
              <a:t>//2 写入文件 writeFile()</a:t>
            </a:r>
            <a:endParaRPr sz="4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4500">
                <a:sym typeface="+mn-ea"/>
              </a:rPr>
              <a:t>let file2="./log/out1.log";</a:t>
            </a:r>
            <a:endParaRPr sz="4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4500">
                <a:sym typeface="+mn-ea"/>
              </a:rPr>
              <a:t> let data1=[1,2,3,4];</a:t>
            </a:r>
            <a:endParaRPr sz="4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4500">
                <a:sym typeface="+mn-ea"/>
              </a:rPr>
              <a:t>const data2 = new Uint8Array(Buffer.from('Hello Node.js'));</a:t>
            </a:r>
            <a:endParaRPr sz="4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4500" b="1">
                <a:solidFill>
                  <a:srgbClr val="FF0000"/>
                </a:solidFill>
                <a:sym typeface="+mn-ea"/>
              </a:rPr>
              <a:t>fs.writeFile(file2,data2,(err)=&gt;{</a:t>
            </a:r>
            <a:endParaRPr sz="4500" b="1">
              <a:solidFill>
                <a:srgbClr val="FF0000"/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4500">
                <a:sym typeface="+mn-ea"/>
              </a:rPr>
              <a:t>    if(err){</a:t>
            </a:r>
            <a:endParaRPr sz="4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4500">
                <a:sym typeface="+mn-ea"/>
              </a:rPr>
              <a:t>        console.log('文件写入错误：',err);</a:t>
            </a:r>
            <a:endParaRPr sz="4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4500">
                <a:sym typeface="+mn-ea"/>
              </a:rPr>
              <a:t>    }</a:t>
            </a:r>
            <a:endParaRPr sz="4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4500">
                <a:sym typeface="+mn-ea"/>
              </a:rPr>
              <a:t>});</a:t>
            </a:r>
            <a:endParaRPr sz="45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8 fs模块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 fontScale="50000"/>
          </a:bodyPr>
          <a:lstStyle/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sz="6000" dirty="0" smtClean="0">
                <a:solidFill>
                  <a:srgbClr val="FF0000"/>
                </a:solidFill>
                <a:sym typeface="+mn-ea"/>
              </a:rPr>
              <a:t>常用方法：</a:t>
            </a:r>
            <a:endParaRPr sz="6000" dirty="0" smtClean="0">
              <a:solidFill>
                <a:srgbClr val="FF0000"/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en-US" altLang="zh-CN"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3</a:t>
            </a:r>
            <a:r>
              <a:rPr lang="zh-CN"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、</a:t>
            </a:r>
            <a:r>
              <a:rPr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操作</a:t>
            </a:r>
            <a:r>
              <a:rPr lang="zh-CN"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文件</a:t>
            </a:r>
            <a:r>
              <a:rPr lang="en-US" altLang="zh-CN"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——</a:t>
            </a:r>
            <a:r>
              <a:rPr lang="zh-CN" altLang="en-US"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案例</a:t>
            </a:r>
            <a:r>
              <a:rPr lang="en-US" altLang="zh-CN"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3</a:t>
            </a:r>
            <a:endParaRPr lang="zh-CN" sz="3500" b="1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endParaRPr sz="3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>
                <a:sym typeface="+mn-ea"/>
              </a:rPr>
              <a:t>//3 向文件末尾追加内容fs.appendFile()</a:t>
            </a:r>
            <a:endParaRPr sz="3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>
                <a:sym typeface="+mn-ea"/>
              </a:rPr>
              <a:t>let file3="./test.txt";</a:t>
            </a:r>
            <a:endParaRPr sz="3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>
                <a:sym typeface="+mn-ea"/>
              </a:rPr>
              <a:t>let data3="追龙";</a:t>
            </a:r>
            <a:endParaRPr sz="3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 b="1">
                <a:solidFill>
                  <a:srgbClr val="FF0000"/>
                </a:solidFill>
                <a:sym typeface="+mn-ea"/>
              </a:rPr>
              <a:t>fs.appendFile(file3,data3,(err)=&gt;{</a:t>
            </a:r>
            <a:endParaRPr sz="3500" b="1">
              <a:solidFill>
                <a:srgbClr val="FF0000"/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>
                <a:sym typeface="+mn-ea"/>
              </a:rPr>
              <a:t>    if(err){</a:t>
            </a:r>
            <a:endParaRPr sz="3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>
                <a:sym typeface="+mn-ea"/>
              </a:rPr>
              <a:t>        console.log('追加失败')</a:t>
            </a:r>
            <a:endParaRPr sz="3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>
                <a:sym typeface="+mn-ea"/>
              </a:rPr>
              <a:t>    }</a:t>
            </a:r>
            <a:endParaRPr sz="3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>
                <a:sym typeface="+mn-ea"/>
              </a:rPr>
              <a:t>})</a:t>
            </a:r>
            <a:endParaRPr sz="35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8 fs模块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 fontScale="60000"/>
          </a:bodyPr>
          <a:lstStyle/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sz="6000" dirty="0" smtClean="0">
                <a:solidFill>
                  <a:srgbClr val="FF0000"/>
                </a:solidFill>
                <a:sym typeface="+mn-ea"/>
              </a:rPr>
              <a:t>常用方法：</a:t>
            </a:r>
            <a:endParaRPr sz="6000" dirty="0" smtClean="0">
              <a:solidFill>
                <a:srgbClr val="FF0000"/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en-US" altLang="zh-CN"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3</a:t>
            </a:r>
            <a:r>
              <a:rPr lang="zh-CN"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、</a:t>
            </a:r>
            <a:r>
              <a:rPr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操作</a:t>
            </a:r>
            <a:r>
              <a:rPr lang="zh-CN"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文件</a:t>
            </a:r>
            <a:r>
              <a:rPr lang="en-US" altLang="zh-CN"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——</a:t>
            </a:r>
            <a:r>
              <a:rPr lang="zh-CN" altLang="en-US"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案例</a:t>
            </a:r>
            <a:r>
              <a:rPr lang="en-US" altLang="zh-CN"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4</a:t>
            </a:r>
            <a:endParaRPr lang="zh-CN" sz="3500" b="1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endParaRPr sz="3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>
                <a:sym typeface="+mn-ea"/>
              </a:rPr>
              <a:t>//4 删除文件 fs.unlink()</a:t>
            </a:r>
            <a:endParaRPr sz="3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>
                <a:sym typeface="+mn-ea"/>
              </a:rPr>
              <a:t>let file4="./unlink.txt";</a:t>
            </a:r>
            <a:endParaRPr sz="3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 b="1">
                <a:solidFill>
                  <a:srgbClr val="FF0000"/>
                </a:solidFill>
                <a:sym typeface="+mn-ea"/>
              </a:rPr>
              <a:t>fs.unlink(file4,(err)=&gt;{</a:t>
            </a:r>
            <a:endParaRPr sz="3500" b="1">
              <a:solidFill>
                <a:srgbClr val="FF0000"/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>
                <a:sym typeface="+mn-ea"/>
              </a:rPr>
              <a:t>    if(err){console.log('文件删除失败:',err)}</a:t>
            </a:r>
            <a:endParaRPr sz="3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>
                <a:sym typeface="+mn-ea"/>
              </a:rPr>
              <a:t>    else{console.log('文件删除成功') }</a:t>
            </a:r>
            <a:endParaRPr sz="3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>
                <a:sym typeface="+mn-ea"/>
              </a:rPr>
              <a:t>})</a:t>
            </a:r>
            <a:endParaRPr sz="35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8 fs模块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 fontScale="50000"/>
          </a:bodyPr>
          <a:lstStyle/>
          <a:p>
            <a:pPr marL="342900" lvl="1" indent="-34290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u"/>
            </a:pPr>
            <a:r>
              <a:rPr sz="6000" dirty="0" smtClean="0">
                <a:solidFill>
                  <a:srgbClr val="FF0000"/>
                </a:solidFill>
                <a:sym typeface="+mn-ea"/>
              </a:rPr>
              <a:t>常用方法：</a:t>
            </a:r>
            <a:endParaRPr sz="6000" dirty="0" smtClean="0">
              <a:solidFill>
                <a:srgbClr val="FF0000"/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lang="en-US" altLang="zh-CN"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3</a:t>
            </a:r>
            <a:r>
              <a:rPr lang="zh-CN"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、</a:t>
            </a:r>
            <a:r>
              <a:rPr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操作</a:t>
            </a:r>
            <a:r>
              <a:rPr lang="zh-CN"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文件</a:t>
            </a:r>
            <a:r>
              <a:rPr lang="en-US" altLang="zh-CN"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——</a:t>
            </a:r>
            <a:r>
              <a:rPr lang="zh-CN" altLang="en-US"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案例</a:t>
            </a:r>
            <a:r>
              <a:rPr lang="en-US" altLang="zh-CN" sz="45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5</a:t>
            </a:r>
            <a:endParaRPr lang="zh-CN" sz="3500" b="1" dirty="0" smtClean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endParaRPr sz="3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>
                <a:sym typeface="+mn-ea"/>
              </a:rPr>
              <a:t>//5 文件重命名 fs.rename()</a:t>
            </a:r>
            <a:endParaRPr sz="3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>
                <a:sym typeface="+mn-ea"/>
              </a:rPr>
              <a:t>let fileOld="./test-rename.txt";</a:t>
            </a:r>
            <a:endParaRPr sz="3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>
                <a:sym typeface="+mn-ea"/>
              </a:rPr>
              <a:t>let fileNew="./test-new.txt";</a:t>
            </a:r>
            <a:endParaRPr sz="3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 b="1">
                <a:solidFill>
                  <a:srgbClr val="FF0000"/>
                </a:solidFill>
                <a:sym typeface="+mn-ea"/>
              </a:rPr>
              <a:t>fs.rename(fileOld,fileNew,(err)=&gt;{</a:t>
            </a:r>
            <a:endParaRPr sz="3500" b="1">
              <a:solidFill>
                <a:srgbClr val="FF0000"/>
              </a:solidFill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>
                <a:sym typeface="+mn-ea"/>
              </a:rPr>
              <a:t>    if (err){ console.log('文件重命名失败!');}</a:t>
            </a:r>
            <a:endParaRPr sz="3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>
                <a:sym typeface="+mn-ea"/>
              </a:rPr>
              <a:t>   else console.log('Rename complete!');</a:t>
            </a:r>
            <a:endParaRPr sz="3500">
              <a:sym typeface="+mn-ea"/>
            </a:endParaRPr>
          </a:p>
          <a:p>
            <a:pPr marL="0" lvl="1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</a:pPr>
            <a:r>
              <a:rPr sz="3500">
                <a:sym typeface="+mn-ea"/>
              </a:rPr>
              <a:t>})</a:t>
            </a:r>
            <a:endParaRPr sz="35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endParaRPr lang="zh-CN" altLang="en-US" sz="2800" dirty="0" smtClean="0"/>
          </a:p>
          <a:p>
            <a:r>
              <a:rPr lang="en-US" altLang="zh-CN" sz="2800" dirty="0" smtClean="0">
                <a:sym typeface="+mn-ea"/>
              </a:rPr>
              <a:t>2</a:t>
            </a:r>
            <a:r>
              <a:rPr lang="zh-CN" altLang="en-US" sz="2800" dirty="0" smtClean="0">
                <a:sym typeface="+mn-ea"/>
              </a:rPr>
              <a:t>、</a:t>
            </a:r>
            <a:endParaRPr lang="en-US" altLang="zh-CN" sz="2800" dirty="0" smtClean="0"/>
          </a:p>
          <a:p>
            <a:r>
              <a:rPr lang="en-US" altLang="zh-CN" sz="2800" dirty="0" smtClean="0">
                <a:sym typeface="+mn-ea"/>
              </a:rPr>
              <a:t>3</a:t>
            </a:r>
            <a:r>
              <a:rPr lang="zh-CN" altLang="en-US" sz="2800" smtClean="0">
                <a:sym typeface="+mn-ea"/>
              </a:rPr>
              <a:t>、</a:t>
            </a:r>
            <a:endParaRPr lang="en-US" altLang="zh-CN" sz="2800" dirty="0" smtClean="0"/>
          </a:p>
          <a:p>
            <a:r>
              <a:rPr lang="en-US" altLang="zh-CN" sz="2800" dirty="0" smtClean="0"/>
              <a:t>4</a:t>
            </a:r>
            <a:r>
              <a:rPr lang="zh-CN" altLang="en-US" sz="2800" dirty="0" smtClean="0"/>
              <a:t>、自行创造题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90" y="2350111"/>
            <a:ext cx="8586790" cy="1000132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sym typeface="+mn-ea"/>
              </a:rPr>
              <a:t>一、console模块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1 console</a:t>
            </a:r>
            <a:r>
              <a:rPr lang="zh-CN" altLang="en-US" dirty="0" smtClean="0">
                <a:sym typeface="+mn-ea"/>
              </a:rPr>
              <a:t>模块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 lnSpcReduction="10000"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2200" dirty="0" smtClean="0">
                <a:sym typeface="+mn-ea"/>
              </a:rPr>
              <a:t>console用于向stdout(标准输出)和stderr(标准错误)输出信息;</a:t>
            </a:r>
            <a:endParaRPr lang="en-US" altLang="zh-CN" sz="22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200" dirty="0" smtClean="0">
                <a:sym typeface="+mn-ea"/>
              </a:rPr>
              <a:t>console是global的成员，因此console是不需要</a:t>
            </a:r>
            <a:r>
              <a:rPr lang="zh-CN" sz="2200" dirty="0" smtClean="0">
                <a:sym typeface="+mn-ea"/>
              </a:rPr>
              <a:t>引</a:t>
            </a:r>
            <a:r>
              <a:rPr lang="zh-CN" sz="2200" dirty="0" smtClean="0">
                <a:sym typeface="+mn-ea"/>
              </a:rPr>
              <a:t>入</a:t>
            </a:r>
            <a:r>
              <a:rPr sz="2200" dirty="0" smtClean="0">
                <a:sym typeface="+mn-ea"/>
              </a:rPr>
              <a:t>。</a:t>
            </a:r>
            <a:endParaRPr sz="22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US" sz="22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200" dirty="0" smtClean="0">
                <a:sym typeface="+mn-ea"/>
              </a:rPr>
              <a:t>c</a:t>
            </a:r>
            <a:r>
              <a:rPr sz="2200" dirty="0" smtClean="0">
                <a:sym typeface="+mn-ea"/>
              </a:rPr>
              <a:t>onsole  </a:t>
            </a:r>
            <a:r>
              <a:rPr lang="en-US" sz="2200" dirty="0" smtClean="0">
                <a:sym typeface="+mn-ea"/>
              </a:rPr>
              <a:t>C</a:t>
            </a:r>
            <a:r>
              <a:rPr sz="2200" dirty="0" smtClean="0">
                <a:sym typeface="+mn-ea"/>
              </a:rPr>
              <a:t>lass </a:t>
            </a:r>
            <a:r>
              <a:rPr lang="en-US" sz="2200" dirty="0" smtClean="0">
                <a:sym typeface="+mn-ea"/>
              </a:rPr>
              <a:t>:</a:t>
            </a:r>
            <a:r>
              <a:rPr sz="2200" dirty="0" smtClean="0">
                <a:sym typeface="+mn-ea"/>
              </a:rPr>
              <a:t>console模块中的</a:t>
            </a:r>
            <a:r>
              <a:rPr lang="en-US" sz="2200" dirty="0" smtClean="0">
                <a:sym typeface="+mn-ea"/>
              </a:rPr>
              <a:t>C</a:t>
            </a:r>
            <a:r>
              <a:rPr sz="2200" dirty="0" smtClean="0">
                <a:sym typeface="+mn-ea"/>
              </a:rPr>
              <a:t>onsole构造函数，用于向任意指定的输出流（即文件）中输入信息。</a:t>
            </a:r>
            <a:endParaRPr sz="22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sz="22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200" dirty="0" smtClean="0">
                <a:sym typeface="+mn-ea"/>
              </a:rPr>
              <a:t>var c=require("console"); //引入console模块</a:t>
            </a:r>
            <a:endParaRPr sz="22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200" dirty="0" smtClean="0">
                <a:sym typeface="+mn-ea"/>
              </a:rPr>
              <a:t>var loger=new c.Console(out,err);//实例化Console构造函数</a:t>
            </a:r>
            <a:endParaRPr sz="22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200" dirty="0" smtClean="0">
                <a:sym typeface="+mn-ea"/>
              </a:rPr>
              <a:t>loger.log("log..."); //会在out.log写入内容</a:t>
            </a:r>
            <a:endParaRPr sz="22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sz="2200" dirty="0" smtClean="0">
                <a:sym typeface="+mn-ea"/>
              </a:rPr>
              <a:t>loger.error("err...");//会在err.log写入内容</a:t>
            </a:r>
            <a:endParaRPr sz="22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90" y="2350111"/>
            <a:ext cx="8586790" cy="1000132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>
                <a:sym typeface="+mn-ea"/>
              </a:rPr>
              <a:t>二</a:t>
            </a:r>
            <a:r>
              <a:rPr lang="zh-CN" altLang="en-US" dirty="0" smtClean="0">
                <a:sym typeface="+mn-ea"/>
              </a:rPr>
              <a:t>、querystring模块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>2 </a:t>
            </a:r>
            <a:r>
              <a:rPr lang="zh-CN" altLang="en-US" dirty="0" smtClean="0">
                <a:sym typeface="+mn-ea"/>
              </a:rPr>
              <a:t>querystring</a:t>
            </a:r>
            <a:r>
              <a:rPr lang="en-US" altLang="zh-CN" dirty="0" smtClean="0">
                <a:sym typeface="+mn-ea"/>
              </a:rPr>
              <a:t>s</a:t>
            </a:r>
            <a:r>
              <a:rPr lang="zh-CN" altLang="en-US" dirty="0" smtClean="0">
                <a:sym typeface="+mn-ea"/>
              </a:rPr>
              <a:t>模块（查询字符串）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5825"/>
            <a:ext cx="8229600" cy="5375910"/>
          </a:xfrm>
        </p:spPr>
        <p:txBody>
          <a:bodyPr>
            <a:normAutofit lnSpcReduction="20000"/>
          </a:bodyPr>
          <a:lstStyle/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zh-CN" altLang="en-US" sz="2200" dirty="0" smtClean="0">
                <a:sym typeface="+mn-ea"/>
              </a:rPr>
              <a:t>querystring模块</a:t>
            </a:r>
            <a:r>
              <a:rPr lang="en-US" altLang="zh-CN" sz="2200" dirty="0" smtClean="0">
                <a:sym typeface="+mn-ea"/>
              </a:rPr>
              <a:t>提供了处理URL中的“查询字符串”部分的相关操作。</a:t>
            </a:r>
            <a:endParaRPr lang="en-US" altLang="zh-CN" sz="22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sz="22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dirty="0" smtClean="0">
                <a:solidFill>
                  <a:srgbClr val="FF0000"/>
                </a:solidFill>
                <a:sym typeface="+mn-ea"/>
              </a:rPr>
              <a:t>.</a:t>
            </a:r>
            <a:r>
              <a:rPr dirty="0" smtClean="0">
                <a:solidFill>
                  <a:srgbClr val="FF0000"/>
                </a:solidFill>
                <a:sym typeface="+mn-ea"/>
              </a:rPr>
              <a:t>parse(</a:t>
            </a:r>
            <a:r>
              <a:rPr lang="en-US" dirty="0" smtClean="0">
                <a:solidFill>
                  <a:srgbClr val="FF0000"/>
                </a:solidFill>
                <a:sym typeface="+mn-ea"/>
              </a:rPr>
              <a:t>str</a:t>
            </a:r>
            <a:r>
              <a:rPr dirty="0" smtClean="0">
                <a:solidFill>
                  <a:srgbClr val="FF0000"/>
                </a:solidFill>
                <a:sym typeface="+mn-ea"/>
              </a:rPr>
              <a:t>)</a:t>
            </a:r>
            <a:r>
              <a:rPr lang="en-US" sz="2400" dirty="0" smtClean="0">
                <a:sym typeface="+mn-ea"/>
              </a:rPr>
              <a:t> </a:t>
            </a:r>
            <a:r>
              <a:rPr lang="en-US" sz="2000" dirty="0" smtClean="0">
                <a:sym typeface="+mn-ea"/>
              </a:rPr>
              <a:t> </a:t>
            </a:r>
            <a:r>
              <a:rPr sz="2000" dirty="0" smtClean="0">
                <a:sym typeface="+mn-ea"/>
              </a:rPr>
              <a:t>//</a:t>
            </a:r>
            <a:r>
              <a:rPr lang="zh-CN" sz="2000" dirty="0" smtClean="0">
                <a:sym typeface="+mn-ea"/>
              </a:rPr>
              <a:t>将</a:t>
            </a:r>
            <a:r>
              <a:rPr sz="2000" dirty="0" smtClean="0">
                <a:sym typeface="+mn-ea"/>
              </a:rPr>
              <a:t>字符串解析</a:t>
            </a:r>
            <a:r>
              <a:rPr lang="zh-CN" sz="2000" dirty="0" smtClean="0">
                <a:sym typeface="+mn-ea"/>
              </a:rPr>
              <a:t>为</a:t>
            </a:r>
            <a:r>
              <a:rPr sz="2000" dirty="0" smtClean="0">
                <a:sym typeface="+mn-ea"/>
              </a:rPr>
              <a:t>数据对象，参数为一个查询字符串。</a:t>
            </a:r>
            <a:endParaRPr sz="22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dirty="0" smtClean="0">
                <a:solidFill>
                  <a:srgbClr val="FF0000"/>
                </a:solidFill>
                <a:sym typeface="+mn-ea"/>
              </a:rPr>
              <a:t>.</a:t>
            </a:r>
            <a:r>
              <a:rPr dirty="0" smtClean="0">
                <a:solidFill>
                  <a:srgbClr val="FF0000"/>
                </a:solidFill>
                <a:sym typeface="+mn-ea"/>
              </a:rPr>
              <a:t>stringify(</a:t>
            </a:r>
            <a:r>
              <a:rPr lang="en-US" dirty="0" smtClean="0">
                <a:solidFill>
                  <a:srgbClr val="FF0000"/>
                </a:solidFill>
                <a:sym typeface="+mn-ea"/>
              </a:rPr>
              <a:t>obj</a:t>
            </a:r>
            <a:r>
              <a:rPr dirty="0" smtClean="0">
                <a:solidFill>
                  <a:srgbClr val="FF0000"/>
                </a:solidFill>
                <a:sym typeface="+mn-ea"/>
              </a:rPr>
              <a:t>)</a:t>
            </a:r>
            <a:r>
              <a:rPr sz="2400" dirty="0" smtClean="0">
                <a:sym typeface="+mn-ea"/>
              </a:rPr>
              <a:t> </a:t>
            </a:r>
            <a:r>
              <a:rPr sz="2200" dirty="0" smtClean="0">
                <a:sym typeface="+mn-ea"/>
              </a:rPr>
              <a:t>//</a:t>
            </a:r>
            <a:r>
              <a:rPr sz="2000" dirty="0" smtClean="0">
                <a:sym typeface="+mn-ea"/>
              </a:rPr>
              <a:t>将数据对象反向解析为字符串，参数为一个对象。</a:t>
            </a:r>
            <a:endParaRPr sz="20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200" dirty="0" smtClean="0">
                <a:sym typeface="+mn-ea"/>
              </a:rPr>
              <a:t>	s</a:t>
            </a:r>
            <a:r>
              <a:rPr sz="2200" dirty="0" smtClean="0">
                <a:sym typeface="+mn-ea"/>
              </a:rPr>
              <a:t>tringify(参数1，参数2，参数3)：</a:t>
            </a:r>
            <a:endParaRPr sz="22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200" dirty="0" smtClean="0">
                <a:sym typeface="+mn-ea"/>
              </a:rPr>
              <a:t>	</a:t>
            </a:r>
            <a:r>
              <a:rPr sz="2200" dirty="0" smtClean="0">
                <a:sym typeface="+mn-ea"/>
              </a:rPr>
              <a:t>其中参数1必填，为一个数据对象；</a:t>
            </a:r>
            <a:endParaRPr sz="22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200" dirty="0" smtClean="0">
                <a:sym typeface="+mn-ea"/>
              </a:rPr>
              <a:t>	</a:t>
            </a:r>
            <a:r>
              <a:rPr sz="2200" dirty="0" smtClean="0">
                <a:sym typeface="+mn-ea"/>
              </a:rPr>
              <a:t>参数2：可选填，指定键值对之间的分隔符；</a:t>
            </a:r>
            <a:endParaRPr sz="2200" dirty="0" smtClean="0">
              <a:sym typeface="+mn-ea"/>
            </a:endParaRPr>
          </a:p>
          <a:p>
            <a:pPr marL="0" lvl="1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200" dirty="0" smtClean="0">
                <a:sym typeface="+mn-ea"/>
              </a:rPr>
              <a:t>	</a:t>
            </a:r>
            <a:r>
              <a:rPr sz="2200" dirty="0" smtClean="0">
                <a:sym typeface="+mn-ea"/>
              </a:rPr>
              <a:t>参数3：可选填，指定键和值之间的分隔符。</a:t>
            </a:r>
            <a:endParaRPr sz="22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4080,&quot;width&quot;:588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10309</Words>
  <Application>WPS 演示</Application>
  <PresentationFormat>全屏显示(4:3)</PresentationFormat>
  <Paragraphs>569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0" baseType="lpstr">
      <vt:lpstr>Arial</vt:lpstr>
      <vt:lpstr>宋体</vt:lpstr>
      <vt:lpstr>Wingdings</vt:lpstr>
      <vt:lpstr>等线</vt:lpstr>
      <vt:lpstr>微软雅黑</vt:lpstr>
      <vt:lpstr>黑体</vt:lpstr>
      <vt:lpstr>Wingdings</vt:lpstr>
      <vt:lpstr>Calibri</vt:lpstr>
      <vt:lpstr>Arial Unicode MS</vt:lpstr>
      <vt:lpstr>Times New Roman</vt:lpstr>
      <vt:lpstr>Office 主题</vt:lpstr>
      <vt:lpstr>NodeJS 核心模块</vt:lpstr>
      <vt:lpstr>复习</vt:lpstr>
      <vt:lpstr>教学目标</vt:lpstr>
      <vt:lpstr>教学目标</vt:lpstr>
      <vt:lpstr>nodejs模块分类</vt:lpstr>
      <vt:lpstr>一、console模块</vt:lpstr>
      <vt:lpstr>1 console模块</vt:lpstr>
      <vt:lpstr>二、querystring模块</vt:lpstr>
      <vt:lpstr>2 querystrings模块（查询字符串）</vt:lpstr>
      <vt:lpstr>2 querystring模块（查询字符串）</vt:lpstr>
      <vt:lpstr>2 querystring模块（查询字符串）</vt:lpstr>
      <vt:lpstr>三、 URL模块</vt:lpstr>
      <vt:lpstr>3 URL模块</vt:lpstr>
      <vt:lpstr>3 URL模块</vt:lpstr>
      <vt:lpstr>3 URL模块</vt:lpstr>
      <vt:lpstr>3 URL模块</vt:lpstr>
      <vt:lpstr>3 URL模块</vt:lpstr>
      <vt:lpstr>四、Path模块</vt:lpstr>
      <vt:lpstr>4 Path模块</vt:lpstr>
      <vt:lpstr>4 Path模块</vt:lpstr>
      <vt:lpstr>4 Path模块</vt:lpstr>
      <vt:lpstr>4 Path模块</vt:lpstr>
      <vt:lpstr>4 Path模块</vt:lpstr>
      <vt:lpstr>4 Path模块</vt:lpstr>
      <vt:lpstr>五、DNS模块</vt:lpstr>
      <vt:lpstr>5  DNS模块</vt:lpstr>
      <vt:lpstr>5  DNS模块</vt:lpstr>
      <vt:lpstr>5  DNS模块</vt:lpstr>
      <vt:lpstr>5  DNS模块</vt:lpstr>
      <vt:lpstr>六、Util工具模块</vt:lpstr>
      <vt:lpstr>6  Util工具模块</vt:lpstr>
      <vt:lpstr>6  Util工具模块</vt:lpstr>
      <vt:lpstr>6 Util工具模块</vt:lpstr>
      <vt:lpstr>6 Util工具模块</vt:lpstr>
      <vt:lpstr>七、Buffer模块</vt:lpstr>
      <vt:lpstr>7 Buffer模块</vt:lpstr>
      <vt:lpstr>7 Buffer模块</vt:lpstr>
      <vt:lpstr>7 Buffer模块</vt:lpstr>
      <vt:lpstr>7 Buffer模块</vt:lpstr>
      <vt:lpstr>7 Buffer模块</vt:lpstr>
      <vt:lpstr>7 Buffer模块</vt:lpstr>
      <vt:lpstr>7 Buffer模块</vt:lpstr>
      <vt:lpstr>7 Buffer模块</vt:lpstr>
      <vt:lpstr>八、fs模块</vt:lpstr>
      <vt:lpstr>8 fs模块</vt:lpstr>
      <vt:lpstr>7 fs模块</vt:lpstr>
      <vt:lpstr>7 fs模块</vt:lpstr>
      <vt:lpstr>7 fs模块</vt:lpstr>
      <vt:lpstr>7 fs模块</vt:lpstr>
      <vt:lpstr>7 fs模块</vt:lpstr>
      <vt:lpstr>7 fs模块</vt:lpstr>
      <vt:lpstr>7 fs模块</vt:lpstr>
      <vt:lpstr>7 fs模块</vt:lpstr>
      <vt:lpstr>7 fs模块</vt:lpstr>
      <vt:lpstr>7 fs模块</vt:lpstr>
      <vt:lpstr>7 fs模块</vt:lpstr>
      <vt:lpstr>7 fs模块</vt:lpstr>
      <vt:lpstr>7 fs模块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JQuery框架的使用</dc:title>
  <dc:creator>lenvon</dc:creator>
  <cp:lastModifiedBy>86157</cp:lastModifiedBy>
  <cp:revision>1018</cp:revision>
  <dcterms:created xsi:type="dcterms:W3CDTF">2019-03-26T07:24:00Z</dcterms:created>
  <dcterms:modified xsi:type="dcterms:W3CDTF">2020-05-06T13:26:45Z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