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ppt/tags/tag27.xml" ContentType="application/vnd.openxmlformats-officedocument.presentationml.tags+xml"/>
  <Override PartName="/ppt/notesSlides/notesSlide29.xml" ContentType="application/vnd.openxmlformats-officedocument.presentationml.notesSlide+xml"/>
  <Override PartName="/ppt/tags/tag28.xml" ContentType="application/vnd.openxmlformats-officedocument.presentationml.tags+xml"/>
  <Override PartName="/ppt/notesSlides/notesSlide30.xml" ContentType="application/vnd.openxmlformats-officedocument.presentationml.notesSlide+xml"/>
  <Override PartName="/ppt/tags/tag29.xml" ContentType="application/vnd.openxmlformats-officedocument.presentationml.tags+xml"/>
  <Override PartName="/ppt/notesSlides/notesSlide31.xml" ContentType="application/vnd.openxmlformats-officedocument.presentationml.notesSlide+xml"/>
  <Override PartName="/ppt/tags/tag30.xml" ContentType="application/vnd.openxmlformats-officedocument.presentationml.tags+xml"/>
  <Override PartName="/ppt/notesSlides/notesSlide32.xml" ContentType="application/vnd.openxmlformats-officedocument.presentationml.notesSlide+xml"/>
  <Override PartName="/ppt/tags/tag31.xml" ContentType="application/vnd.openxmlformats-officedocument.presentationml.tags+xml"/>
  <Override PartName="/ppt/notesSlides/notesSlide33.xml" ContentType="application/vnd.openxmlformats-officedocument.presentationml.notesSlide+xml"/>
  <Override PartName="/ppt/tags/tag32.xml" ContentType="application/vnd.openxmlformats-officedocument.presentationml.tags+xml"/>
  <Override PartName="/ppt/notesSlides/notesSlide34.xml" ContentType="application/vnd.openxmlformats-officedocument.presentationml.notesSlide+xml"/>
  <Override PartName="/ppt/tags/tag33.xml" ContentType="application/vnd.openxmlformats-officedocument.presentationml.tags+xml"/>
  <Override PartName="/ppt/notesSlides/notesSlide35.xml" ContentType="application/vnd.openxmlformats-officedocument.presentationml.notesSlide+xml"/>
  <Override PartName="/ppt/tags/tag34.xml" ContentType="application/vnd.openxmlformats-officedocument.presentationml.tags+xml"/>
  <Override PartName="/ppt/notesSlides/notesSlide36.xml" ContentType="application/vnd.openxmlformats-officedocument.presentationml.notesSlide+xml"/>
  <Override PartName="/ppt/tags/tag35.xml" ContentType="application/vnd.openxmlformats-officedocument.presentationml.tags+xml"/>
  <Override PartName="/ppt/notesSlides/notesSlide37.xml" ContentType="application/vnd.openxmlformats-officedocument.presentationml.notesSlide+xml"/>
  <Override PartName="/ppt/tags/tag36.xml" ContentType="application/vnd.openxmlformats-officedocument.presentationml.tags+xml"/>
  <Override PartName="/ppt/notesSlides/notesSlide38.xml" ContentType="application/vnd.openxmlformats-officedocument.presentationml.notesSlide+xml"/>
  <Override PartName="/ppt/tags/tag37.xml" ContentType="application/vnd.openxmlformats-officedocument.presentationml.tags+xml"/>
  <Override PartName="/ppt/notesSlides/notesSlide39.xml" ContentType="application/vnd.openxmlformats-officedocument.presentationml.notesSlide+xml"/>
  <Override PartName="/ppt/tags/tag38.xml" ContentType="application/vnd.openxmlformats-officedocument.presentationml.tags+xml"/>
  <Override PartName="/ppt/notesSlides/notesSlide40.xml" ContentType="application/vnd.openxmlformats-officedocument.presentationml.notesSlide+xml"/>
  <Override PartName="/ppt/tags/tag39.xml" ContentType="application/vnd.openxmlformats-officedocument.presentationml.tags+xml"/>
  <Override PartName="/ppt/notesSlides/notesSlide4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tags/tag40.xml" ContentType="application/vnd.openxmlformats-officedocument.presentationml.tags+xml"/>
  <Override PartName="/ppt/notesSlides/notesSlide42.xml" ContentType="application/vnd.openxmlformats-officedocument.presentationml.notesSlide+xml"/>
  <Override PartName="/ppt/tags/tag41.xml" ContentType="application/vnd.openxmlformats-officedocument.presentationml.tags+xml"/>
  <Override PartName="/ppt/notesSlides/notesSlide43.xml" ContentType="application/vnd.openxmlformats-officedocument.presentationml.notesSlide+xml"/>
  <Override PartName="/ppt/tags/tag42.xml" ContentType="application/vnd.openxmlformats-officedocument.presentationml.tags+xml"/>
  <Override PartName="/ppt/notesSlides/notesSlide44.xml" ContentType="application/vnd.openxmlformats-officedocument.presentationml.notesSlide+xml"/>
  <Override PartName="/ppt/tags/tag43.xml" ContentType="application/vnd.openxmlformats-officedocument.presentationml.tags+xml"/>
  <Override PartName="/ppt/notesSlides/notesSlide45.xml" ContentType="application/vnd.openxmlformats-officedocument.presentationml.notesSlide+xml"/>
  <Override PartName="/ppt/tags/tag44.xml" ContentType="application/vnd.openxmlformats-officedocument.presentationml.tags+xml"/>
  <Override PartName="/ppt/notesSlides/notesSlide46.xml" ContentType="application/vnd.openxmlformats-officedocument.presentationml.notesSlide+xml"/>
  <Override PartName="/ppt/tags/tag45.xml" ContentType="application/vnd.openxmlformats-officedocument.presentationml.tags+xml"/>
  <Override PartName="/ppt/notesSlides/notesSlide47.xml" ContentType="application/vnd.openxmlformats-officedocument.presentationml.notesSlide+xml"/>
  <Override PartName="/ppt/tags/tag46.xml" ContentType="application/vnd.openxmlformats-officedocument.presentationml.tags+xml"/>
  <Override PartName="/ppt/notesSlides/notesSlide48.xml" ContentType="application/vnd.openxmlformats-officedocument.presentationml.notesSlide+xml"/>
  <Override PartName="/ppt/tags/tag47.xml" ContentType="application/vnd.openxmlformats-officedocument.presentationml.tags+xml"/>
  <Override PartName="/ppt/notesSlides/notesSlide49.xml" ContentType="application/vnd.openxmlformats-officedocument.presentationml.notesSlide+xml"/>
  <Override PartName="/ppt/tags/tag48.xml" ContentType="application/vnd.openxmlformats-officedocument.presentationml.tags+xml"/>
  <Override PartName="/ppt/notesSlides/notesSlide50.xml" ContentType="application/vnd.openxmlformats-officedocument.presentationml.notesSlide+xml"/>
  <Override PartName="/ppt/tags/tag49.xml" ContentType="application/vnd.openxmlformats-officedocument.presentationml.tags+xml"/>
  <Override PartName="/ppt/notesSlides/notesSlide51.xml" ContentType="application/vnd.openxmlformats-officedocument.presentationml.notesSlide+xml"/>
  <Override PartName="/ppt/tags/tag50.xml" ContentType="application/vnd.openxmlformats-officedocument.presentationml.tags+xml"/>
  <Override PartName="/ppt/notesSlides/notesSlide52.xml" ContentType="application/vnd.openxmlformats-officedocument.presentationml.notesSlide+xml"/>
  <Override PartName="/ppt/tags/tag51.xml" ContentType="application/vnd.openxmlformats-officedocument.presentationml.tags+xml"/>
  <Override PartName="/ppt/notesSlides/notesSlide53.xml" ContentType="application/vnd.openxmlformats-officedocument.presentationml.notesSlide+xml"/>
  <Override PartName="/ppt/tags/tag52.xml" ContentType="application/vnd.openxmlformats-officedocument.presentationml.tags+xml"/>
  <Override PartName="/ppt/notesSlides/notesSlide54.xml" ContentType="application/vnd.openxmlformats-officedocument.presentationml.notesSlide+xml"/>
  <Override PartName="/ppt/tags/tag53.xml" ContentType="application/vnd.openxmlformats-officedocument.presentationml.tags+xml"/>
  <Override PartName="/ppt/notesSlides/notesSlide55.xml" ContentType="application/vnd.openxmlformats-officedocument.presentationml.notesSlide+xml"/>
  <Override PartName="/ppt/tags/tag54.xml" ContentType="application/vnd.openxmlformats-officedocument.presentationml.tags+xml"/>
  <Override PartName="/ppt/notesSlides/notesSlide56.xml" ContentType="application/vnd.openxmlformats-officedocument.presentationml.notesSlide+xml"/>
  <Override PartName="/ppt/tags/tag55.xml" ContentType="application/vnd.openxmlformats-officedocument.presentationml.tags+xml"/>
  <Override PartName="/ppt/notesSlides/notesSlide57.xml" ContentType="application/vnd.openxmlformats-officedocument.presentationml.notesSlide+xml"/>
  <Override PartName="/ppt/tags/tag56.xml" ContentType="application/vnd.openxmlformats-officedocument.presentationml.tags+xml"/>
  <Override PartName="/ppt/notesSlides/notesSlide58.xml" ContentType="application/vnd.openxmlformats-officedocument.presentationml.notesSlide+xml"/>
  <Override PartName="/ppt/tags/tag57.xml" ContentType="application/vnd.openxmlformats-officedocument.presentationml.tags+xml"/>
  <Override PartName="/ppt/notesSlides/notesSlide59.xml" ContentType="application/vnd.openxmlformats-officedocument.presentationml.notesSlide+xml"/>
  <Override PartName="/ppt/tags/tag58.xml" ContentType="application/vnd.openxmlformats-officedocument.presentationml.tags+xml"/>
  <Override PartName="/ppt/notesSlides/notesSlide6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59.xml" ContentType="application/vnd.openxmlformats-officedocument.presentationml.tags+xml"/>
  <Override PartName="/ppt/notesSlides/notesSlide6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60.xml" ContentType="application/vnd.openxmlformats-officedocument.presentationml.tags+xml"/>
  <Override PartName="/ppt/notesSlides/notesSlide62.xml" ContentType="application/vnd.openxmlformats-officedocument.presentationml.notesSlide+xml"/>
  <Override PartName="/ppt/tags/tag61.xml" ContentType="application/vnd.openxmlformats-officedocument.presentationml.tags+xml"/>
  <Override PartName="/ppt/notesSlides/notesSlide63.xml" ContentType="application/vnd.openxmlformats-officedocument.presentationml.notesSlide+xml"/>
  <Override PartName="/ppt/tags/tag62.xml" ContentType="application/vnd.openxmlformats-officedocument.presentationml.tags+xml"/>
  <Override PartName="/ppt/notesSlides/notesSlide64.xml" ContentType="application/vnd.openxmlformats-officedocument.presentationml.notesSlide+xml"/>
  <Override PartName="/ppt/tags/tag63.xml" ContentType="application/vnd.openxmlformats-officedocument.presentationml.tags+xml"/>
  <Override PartName="/ppt/notesSlides/notesSlide65.xml" ContentType="application/vnd.openxmlformats-officedocument.presentationml.notesSlide+xml"/>
  <Override PartName="/ppt/tags/tag64.xml" ContentType="application/vnd.openxmlformats-officedocument.presentationml.tags+xml"/>
  <Override PartName="/ppt/notesSlides/notesSlide66.xml" ContentType="application/vnd.openxmlformats-officedocument.presentationml.notesSlide+xml"/>
  <Override PartName="/ppt/tags/tag65.xml" ContentType="application/vnd.openxmlformats-officedocument.presentationml.tags+xml"/>
  <Override PartName="/ppt/notesSlides/notesSlide67.xml" ContentType="application/vnd.openxmlformats-officedocument.presentationml.notesSlide+xml"/>
  <Override PartName="/ppt/tags/tag66.xml" ContentType="application/vnd.openxmlformats-officedocument.presentationml.tags+xml"/>
  <Override PartName="/ppt/notesSlides/notesSlide68.xml" ContentType="application/vnd.openxmlformats-officedocument.presentationml.notesSlide+xml"/>
  <Override PartName="/ppt/tags/tag67.xml" ContentType="application/vnd.openxmlformats-officedocument.presentationml.tags+xml"/>
  <Override PartName="/ppt/notesSlides/notesSlide69.xml" ContentType="application/vnd.openxmlformats-officedocument.presentationml.notesSlide+xml"/>
  <Override PartName="/ppt/tags/tag68.xml" ContentType="application/vnd.openxmlformats-officedocument.presentationml.tags+xml"/>
  <Override PartName="/ppt/notesSlides/notesSlide70.xml" ContentType="application/vnd.openxmlformats-officedocument.presentationml.notesSlide+xml"/>
  <Override PartName="/ppt/tags/tag69.xml" ContentType="application/vnd.openxmlformats-officedocument.presentationml.tags+xml"/>
  <Override PartName="/ppt/notesSlides/notesSlide71.xml" ContentType="application/vnd.openxmlformats-officedocument.presentationml.notesSlide+xml"/>
  <Override PartName="/ppt/tags/tag70.xml" ContentType="application/vnd.openxmlformats-officedocument.presentationml.tags+xml"/>
  <Override PartName="/ppt/notesSlides/notesSlide72.xml" ContentType="application/vnd.openxmlformats-officedocument.presentationml.notesSlide+xml"/>
  <Override PartName="/ppt/tags/tag71.xml" ContentType="application/vnd.openxmlformats-officedocument.presentationml.tags+xml"/>
  <Override PartName="/ppt/notesSlides/notesSlide73.xml" ContentType="application/vnd.openxmlformats-officedocument.presentationml.notesSlide+xml"/>
  <Override PartName="/ppt/tags/tag72.xml" ContentType="application/vnd.openxmlformats-officedocument.presentationml.tags+xml"/>
  <Override PartName="/ppt/notesSlides/notesSlide74.xml" ContentType="application/vnd.openxmlformats-officedocument.presentationml.notesSlide+xml"/>
  <Override PartName="/ppt/tags/tag73.xml" ContentType="application/vnd.openxmlformats-officedocument.presentationml.tags+xml"/>
  <Override PartName="/ppt/notesSlides/notesSlide75.xml" ContentType="application/vnd.openxmlformats-officedocument.presentationml.notesSlide+xml"/>
  <Override PartName="/ppt/tags/tag74.xml" ContentType="application/vnd.openxmlformats-officedocument.presentationml.tags+xml"/>
  <Override PartName="/ppt/notesSlides/notesSlide76.xml" ContentType="application/vnd.openxmlformats-officedocument.presentationml.notesSlide+xml"/>
  <Override PartName="/ppt/tags/tag75.xml" ContentType="application/vnd.openxmlformats-officedocument.presentationml.tags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ags/tag76.xml" ContentType="application/vnd.openxmlformats-officedocument.presentationml.tags+xml"/>
  <Override PartName="/ppt/notesSlides/notesSlide79.xml" ContentType="application/vnd.openxmlformats-officedocument.presentationml.notesSlide+xml"/>
  <Override PartName="/ppt/tags/tag77.xml" ContentType="application/vnd.openxmlformats-officedocument.presentationml.tags+xml"/>
  <Override PartName="/ppt/notesSlides/notesSlide80.xml" ContentType="application/vnd.openxmlformats-officedocument.presentationml.notesSlide+xml"/>
  <Override PartName="/ppt/tags/tag78.xml" ContentType="application/vnd.openxmlformats-officedocument.presentationml.tags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tags/tag79.xml" ContentType="application/vnd.openxmlformats-officedocument.presentationml.tags+xml"/>
  <Override PartName="/ppt/notesSlides/notesSlide83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80.xml" ContentType="application/vnd.openxmlformats-officedocument.presentationml.tags+xml"/>
  <Override PartName="/ppt/notesSlides/notesSlide8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ags/tag81.xml" ContentType="application/vnd.openxmlformats-officedocument.presentationml.tags+xml"/>
  <Override PartName="/ppt/notesSlides/notesSlide85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82.xml" ContentType="application/vnd.openxmlformats-officedocument.presentationml.tags+xml"/>
  <Override PartName="/ppt/notesSlides/notesSlide86.xml" ContentType="application/vnd.openxmlformats-officedocument.presentationml.notesSlide+xml"/>
  <Override PartName="/ppt/tags/tag83.xml" ContentType="application/vnd.openxmlformats-officedocument.presentationml.tags+xml"/>
  <Override PartName="/ppt/notesSlides/notesSlide87.xml" ContentType="application/vnd.openxmlformats-officedocument.presentationml.notesSlide+xml"/>
  <Override PartName="/ppt/tags/tag84.xml" ContentType="application/vnd.openxmlformats-officedocument.presentationml.tags+xml"/>
  <Override PartName="/ppt/notesSlides/notesSlide88.xml" ContentType="application/vnd.openxmlformats-officedocument.presentationml.notesSlide+xml"/>
  <Override PartName="/ppt/tags/tag85.xml" ContentType="application/vnd.openxmlformats-officedocument.presentationml.tags+xml"/>
  <Override PartName="/ppt/notesSlides/notesSlide89.xml" ContentType="application/vnd.openxmlformats-officedocument.presentationml.notesSlide+xml"/>
  <Override PartName="/ppt/tags/tag86.xml" ContentType="application/vnd.openxmlformats-officedocument.presentationml.tags+xml"/>
  <Override PartName="/ppt/notesSlides/notesSlide90.xml" ContentType="application/vnd.openxmlformats-officedocument.presentationml.notesSlide+xml"/>
  <Override PartName="/ppt/tags/tag87.xml" ContentType="application/vnd.openxmlformats-officedocument.presentationml.tags+xml"/>
  <Override PartName="/ppt/notesSlides/notesSlide91.xml" ContentType="application/vnd.openxmlformats-officedocument.presentationml.notesSlide+xml"/>
  <Override PartName="/ppt/tags/tag88.xml" ContentType="application/vnd.openxmlformats-officedocument.presentationml.tags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  <p:sldMasterId id="2147483780" r:id="rId4"/>
  </p:sldMasterIdLst>
  <p:notesMasterIdLst>
    <p:notesMasterId r:id="rId97"/>
  </p:notesMasterIdLst>
  <p:sldIdLst>
    <p:sldId id="377" r:id="rId5"/>
    <p:sldId id="488" r:id="rId6"/>
    <p:sldId id="491" r:id="rId7"/>
    <p:sldId id="522" r:id="rId8"/>
    <p:sldId id="422" r:id="rId9"/>
    <p:sldId id="521" r:id="rId10"/>
    <p:sldId id="553" r:id="rId11"/>
    <p:sldId id="286" r:id="rId12"/>
    <p:sldId id="288" r:id="rId13"/>
    <p:sldId id="495" r:id="rId14"/>
    <p:sldId id="427" r:id="rId15"/>
    <p:sldId id="428" r:id="rId16"/>
    <p:sldId id="429" r:id="rId17"/>
    <p:sldId id="552" r:id="rId18"/>
    <p:sldId id="431" r:id="rId19"/>
    <p:sldId id="432" r:id="rId20"/>
    <p:sldId id="554" r:id="rId21"/>
    <p:sldId id="433" r:id="rId22"/>
    <p:sldId id="548" r:id="rId23"/>
    <p:sldId id="435" r:id="rId24"/>
    <p:sldId id="549" r:id="rId25"/>
    <p:sldId id="439" r:id="rId26"/>
    <p:sldId id="555" r:id="rId27"/>
    <p:sldId id="440" r:id="rId28"/>
    <p:sldId id="441" r:id="rId29"/>
    <p:sldId id="443" r:id="rId30"/>
    <p:sldId id="444" r:id="rId31"/>
    <p:sldId id="446" r:id="rId32"/>
    <p:sldId id="556" r:id="rId33"/>
    <p:sldId id="523" r:id="rId34"/>
    <p:sldId id="524" r:id="rId35"/>
    <p:sldId id="544" r:id="rId36"/>
    <p:sldId id="557" r:id="rId37"/>
    <p:sldId id="525" r:id="rId38"/>
    <p:sldId id="405" r:id="rId39"/>
    <p:sldId id="530" r:id="rId40"/>
    <p:sldId id="531" r:id="rId41"/>
    <p:sldId id="417" r:id="rId42"/>
    <p:sldId id="558" r:id="rId43"/>
    <p:sldId id="411" r:id="rId44"/>
    <p:sldId id="533" r:id="rId45"/>
    <p:sldId id="567" r:id="rId46"/>
    <p:sldId id="412" r:id="rId47"/>
    <p:sldId id="559" r:id="rId48"/>
    <p:sldId id="496" r:id="rId49"/>
    <p:sldId id="545" r:id="rId50"/>
    <p:sldId id="569" r:id="rId51"/>
    <p:sldId id="528" r:id="rId52"/>
    <p:sldId id="529" r:id="rId53"/>
    <p:sldId id="560" r:id="rId54"/>
    <p:sldId id="534" r:id="rId55"/>
    <p:sldId id="570" r:id="rId56"/>
    <p:sldId id="568" r:id="rId57"/>
    <p:sldId id="537" r:id="rId58"/>
    <p:sldId id="503" r:id="rId59"/>
    <p:sldId id="504" r:id="rId60"/>
    <p:sldId id="536" r:id="rId61"/>
    <p:sldId id="561" r:id="rId62"/>
    <p:sldId id="510" r:id="rId63"/>
    <p:sldId id="571" r:id="rId64"/>
    <p:sldId id="506" r:id="rId65"/>
    <p:sldId id="507" r:id="rId66"/>
    <p:sldId id="508" r:id="rId67"/>
    <p:sldId id="562" r:id="rId68"/>
    <p:sldId id="532" r:id="rId69"/>
    <p:sldId id="463" r:id="rId70"/>
    <p:sldId id="464" r:id="rId71"/>
    <p:sldId id="465" r:id="rId72"/>
    <p:sldId id="466" r:id="rId73"/>
    <p:sldId id="467" r:id="rId74"/>
    <p:sldId id="563" r:id="rId75"/>
    <p:sldId id="470" r:id="rId76"/>
    <p:sldId id="471" r:id="rId77"/>
    <p:sldId id="472" r:id="rId78"/>
    <p:sldId id="512" r:id="rId79"/>
    <p:sldId id="473" r:id="rId80"/>
    <p:sldId id="474" r:id="rId81"/>
    <p:sldId id="475" r:id="rId82"/>
    <p:sldId id="564" r:id="rId83"/>
    <p:sldId id="476" r:id="rId84"/>
    <p:sldId id="477" r:id="rId85"/>
    <p:sldId id="478" r:id="rId86"/>
    <p:sldId id="513" r:id="rId87"/>
    <p:sldId id="514" r:id="rId88"/>
    <p:sldId id="515" r:id="rId89"/>
    <p:sldId id="565" r:id="rId90"/>
    <p:sldId id="566" r:id="rId91"/>
    <p:sldId id="484" r:id="rId92"/>
    <p:sldId id="546" r:id="rId93"/>
    <p:sldId id="486" r:id="rId94"/>
    <p:sldId id="516" r:id="rId95"/>
    <p:sldId id="547" r:id="rId9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zo-PC" initials="z" lastIdx="5" clrIdx="0">
    <p:extLst>
      <p:ext uri="{19B8F6BF-5375-455C-9EA6-DF929625EA0E}">
        <p15:presenceInfo xmlns:p15="http://schemas.microsoft.com/office/powerpoint/2012/main" userId="zozo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A0A0"/>
    <a:srgbClr val="70AD47"/>
    <a:srgbClr val="ED7D31"/>
    <a:srgbClr val="FFC000"/>
    <a:srgbClr val="00B0F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85" autoAdjust="0"/>
    <p:restoredTop sz="57885" autoAdjust="0"/>
  </p:normalViewPr>
  <p:slideViewPr>
    <p:cSldViewPr snapToGrid="0">
      <p:cViewPr varScale="1">
        <p:scale>
          <a:sx n="91" d="100"/>
          <a:sy n="91" d="100"/>
        </p:scale>
        <p:origin x="948" y="90"/>
      </p:cViewPr>
      <p:guideLst/>
    </p:cSldViewPr>
  </p:slideViewPr>
  <p:outlineViewPr>
    <p:cViewPr>
      <p:scale>
        <a:sx n="33" d="100"/>
        <a:sy n="33" d="100"/>
      </p:scale>
      <p:origin x="0" y="-313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638"/>
    </p:cViewPr>
  </p:sorterViewPr>
  <p:notesViewPr>
    <p:cSldViewPr snapToGrid="0">
      <p:cViewPr varScale="1">
        <p:scale>
          <a:sx n="60" d="100"/>
          <a:sy n="60" d="100"/>
        </p:scale>
        <p:origin x="16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commentAuthors" Target="commentAuthors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ropbox\papers\DSN2018-NiLiHype\figure\3AppVM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\Desktop\asplos21\tp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\Desktop\asplos21\t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micro-talk\TSan-memo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micro-talk\PUSh-performan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esktop\micro-talk\TSan-performanc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62080397845"/>
          <c:y val="6.6244474374913667E-2"/>
          <c:w val="0.84345604825712572"/>
          <c:h val="0.89601982317999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System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19-412D-B4BE-EA188D127A92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19-412D-B4BE-EA188D127A9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C19-412D-B4BE-EA188D127A92}"/>
              </c:ext>
            </c:extLst>
          </c:dPt>
          <c:dLbls>
            <c:dLbl>
              <c:idx val="0"/>
              <c:layout>
                <c:manualLayout>
                  <c:x val="-5.1802735184417735E-5"/>
                  <c:y val="-3.57917184694018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4878896716858296E-3"/>
                  <c:y val="-7.36679790026246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4749262536873156E-3"/>
                  <c:y val="-8.23045267489711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(Sheet1!$H$2,Sheet1!$H$3,Sheet1!$H$4)</c:f>
                <c:numCache>
                  <c:formatCode>General</c:formatCode>
                  <c:ptCount val="3"/>
                  <c:pt idx="0">
                    <c:v>5.5000000000000604E-3</c:v>
                  </c:pt>
                  <c:pt idx="1">
                    <c:v>1.100000000000001E-2</c:v>
                  </c:pt>
                  <c:pt idx="2">
                    <c:v>1.6800000000000037E-2</c:v>
                  </c:pt>
                </c:numCache>
              </c:numRef>
            </c:plus>
            <c:minus>
              <c:numRef>
                <c:f>(Sheet1!$I$2,Sheet1!$I$3,Sheet1!$I$4)</c:f>
                <c:numCache>
                  <c:formatCode>General</c:formatCode>
                  <c:ptCount val="3"/>
                  <c:pt idx="0">
                    <c:v>8.599999999999941E-3</c:v>
                  </c:pt>
                  <c:pt idx="1">
                    <c:v>1.3999999999999901E-2</c:v>
                  </c:pt>
                  <c:pt idx="2">
                    <c:v>1.9100000000000006E-2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Sheet1!$B$2:$B$4</c:f>
              <c:numCache>
                <c:formatCode>0.00%</c:formatCode>
                <c:ptCount val="3"/>
                <c:pt idx="0">
                  <c:v>0.98899999999999999</c:v>
                </c:pt>
                <c:pt idx="1">
                  <c:v>0.96319999999999995</c:v>
                </c:pt>
                <c:pt idx="2">
                  <c:v>0.90739999999999998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C19-412D-B4BE-EA188D127A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3C19-412D-B4BE-EA188D127A92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3C19-412D-B4BE-EA188D127A9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3C19-412D-B4BE-EA188D127A92}"/>
              </c:ext>
            </c:extLst>
          </c:dPt>
          <c:dLbls>
            <c:dLbl>
              <c:idx val="0"/>
              <c:layout>
                <c:manualLayout>
                  <c:x val="1.7556752774324263E-2"/>
                  <c:y val="-4.92013744992402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4910208592347009E-3"/>
                  <c:y val="-7.7918566100290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439333241239689E-3"/>
                  <c:y val="-0.1072665423401022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(Sheet1!$J$2,Sheet1!$J$3,Sheet1!$J$4)</c:f>
                <c:numCache>
                  <c:formatCode>General</c:formatCode>
                  <c:ptCount val="3"/>
                  <c:pt idx="0">
                    <c:v>6.2999999999999723E-3</c:v>
                  </c:pt>
                  <c:pt idx="1">
                    <c:v>1.3599999999999945E-2</c:v>
                  </c:pt>
                  <c:pt idx="2">
                    <c:v>1.9199999999999995E-2</c:v>
                  </c:pt>
                </c:numCache>
              </c:numRef>
            </c:plus>
            <c:minus>
              <c:numRef>
                <c:f>(Sheet1!$K$2,Sheet1!$K$3,Sheet1!$K$4)</c:f>
                <c:numCache>
                  <c:formatCode>General</c:formatCode>
                  <c:ptCount val="3"/>
                  <c:pt idx="0">
                    <c:v>9.3999999999999639E-3</c:v>
                  </c:pt>
                  <c:pt idx="1">
                    <c:v>1.6199999999999992E-2</c:v>
                  </c:pt>
                  <c:pt idx="2">
                    <c:v>2.1399999999999975E-2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Sheet1!$C$2:$C$4</c:f>
              <c:numCache>
                <c:formatCode>0.00%</c:formatCode>
                <c:ptCount val="3"/>
                <c:pt idx="0">
                  <c:v>0.98599999999999999</c:v>
                </c:pt>
                <c:pt idx="1">
                  <c:v>0.94450000000000001</c:v>
                </c:pt>
                <c:pt idx="2">
                  <c:v>0.88739999999999997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3C19-412D-B4BE-EA188D127A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0187200"/>
        <c:axId val="350188880"/>
      </c:barChart>
      <c:catAx>
        <c:axId val="3501872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50188880"/>
        <c:crosses val="autoZero"/>
        <c:auto val="1"/>
        <c:lblAlgn val="ctr"/>
        <c:lblOffset val="100"/>
        <c:noMultiLvlLbl val="0"/>
      </c:catAx>
      <c:valAx>
        <c:axId val="35018888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0187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028750298595356E-2"/>
          <c:y val="0.13059545991679972"/>
          <c:w val="0.91515057484041407"/>
          <c:h val="0.7976160488384929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Sheet1!$B$35</c:f>
              <c:strCache>
                <c:ptCount val="1"/>
                <c:pt idx="0">
                  <c:v>Stop</c:v>
                </c:pt>
              </c:strCache>
            </c:strRef>
          </c:tx>
          <c:spPr>
            <a:solidFill>
              <a:srgbClr val="A0A0A0"/>
            </a:solidFill>
            <a:ln>
              <a:noFill/>
            </a:ln>
            <a:effectLst/>
          </c:spPr>
          <c:invertIfNegative val="0"/>
          <c:cat>
            <c:strRef>
              <c:f>Sheet1!$A$36:$A$57</c:f>
              <c:strCache>
                <c:ptCount val="21"/>
                <c:pt idx="1">
                  <c:v>Swaptions</c:v>
                </c:pt>
                <c:pt idx="2">
                  <c:v>Swaptions</c:v>
                </c:pt>
                <c:pt idx="4">
                  <c:v>Streamcluser</c:v>
                </c:pt>
                <c:pt idx="5">
                  <c:v>Streamcluser</c:v>
                </c:pt>
                <c:pt idx="7">
                  <c:v>Redis</c:v>
                </c:pt>
                <c:pt idx="8">
                  <c:v>Redis</c:v>
                </c:pt>
                <c:pt idx="10">
                  <c:v>SSDB</c:v>
                </c:pt>
                <c:pt idx="11">
                  <c:v>SSDB</c:v>
                </c:pt>
                <c:pt idx="13">
                  <c:v>Node</c:v>
                </c:pt>
                <c:pt idx="14">
                  <c:v>Node</c:v>
                </c:pt>
                <c:pt idx="16">
                  <c:v>Lighttpd</c:v>
                </c:pt>
                <c:pt idx="17">
                  <c:v>Lighttpd</c:v>
                </c:pt>
                <c:pt idx="19">
                  <c:v>DJCMS</c:v>
                </c:pt>
                <c:pt idx="20">
                  <c:v>DJCMS</c:v>
                </c:pt>
              </c:strCache>
            </c:strRef>
          </c:cat>
          <c:val>
            <c:numRef>
              <c:f>Sheet1!$B$36:$B$57</c:f>
              <c:numCache>
                <c:formatCode>0.00%</c:formatCode>
                <c:ptCount val="22"/>
                <c:pt idx="1">
                  <c:v>7.9100000000000004E-2</c:v>
                </c:pt>
                <c:pt idx="2">
                  <c:v>0.17150000000000001</c:v>
                </c:pt>
                <c:pt idx="4">
                  <c:v>0.1013</c:v>
                </c:pt>
                <c:pt idx="5">
                  <c:v>0.24640000000000001</c:v>
                </c:pt>
                <c:pt idx="7">
                  <c:v>8.7400000000000005E-2</c:v>
                </c:pt>
                <c:pt idx="8">
                  <c:v>0.2054</c:v>
                </c:pt>
                <c:pt idx="10">
                  <c:v>6.6000000000000003E-2</c:v>
                </c:pt>
                <c:pt idx="11">
                  <c:v>0.23580000000000001</c:v>
                </c:pt>
                <c:pt idx="13">
                  <c:v>0.191</c:v>
                </c:pt>
                <c:pt idx="14">
                  <c:v>0.53080000000000005</c:v>
                </c:pt>
                <c:pt idx="16">
                  <c:v>0.1124</c:v>
                </c:pt>
                <c:pt idx="17">
                  <c:v>0.34510000000000002</c:v>
                </c:pt>
                <c:pt idx="19">
                  <c:v>7.1199999999999999E-2</c:v>
                </c:pt>
                <c:pt idx="20">
                  <c:v>0.28910000000000002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294-4902-BA7E-A6805C4A4AA6}"/>
            </c:ext>
          </c:extLst>
        </c:ser>
        <c:ser>
          <c:idx val="1"/>
          <c:order val="1"/>
          <c:tx>
            <c:strRef>
              <c:f>Sheet1!$C$35</c:f>
              <c:strCache>
                <c:ptCount val="1"/>
                <c:pt idx="0">
                  <c:v>Run</c:v>
                </c:pt>
              </c:strCache>
            </c:strRef>
          </c:tx>
          <c:spPr>
            <a:solidFill>
              <a:srgbClr val="505050"/>
            </a:solidFill>
            <a:ln>
              <a:noFill/>
            </a:ln>
            <a:effectLst/>
          </c:spPr>
          <c:invertIfNegative val="0"/>
          <c:dPt>
            <c:idx val="8"/>
            <c:invertIfNegative val="0"/>
            <c:bubble3D val="0"/>
            <c:spPr>
              <a:solidFill>
                <a:srgbClr val="555555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2-9294-4902-BA7E-A6805C4A4AA6}"/>
              </c:ext>
            </c:extLst>
          </c:dPt>
          <c:cat>
            <c:strRef>
              <c:f>Sheet1!$A$36:$A$57</c:f>
              <c:strCache>
                <c:ptCount val="21"/>
                <c:pt idx="1">
                  <c:v>Swaptions</c:v>
                </c:pt>
                <c:pt idx="2">
                  <c:v>Swaptions</c:v>
                </c:pt>
                <c:pt idx="4">
                  <c:v>Streamcluser</c:v>
                </c:pt>
                <c:pt idx="5">
                  <c:v>Streamcluser</c:v>
                </c:pt>
                <c:pt idx="7">
                  <c:v>Redis</c:v>
                </c:pt>
                <c:pt idx="8">
                  <c:v>Redis</c:v>
                </c:pt>
                <c:pt idx="10">
                  <c:v>SSDB</c:v>
                </c:pt>
                <c:pt idx="11">
                  <c:v>SSDB</c:v>
                </c:pt>
                <c:pt idx="13">
                  <c:v>Node</c:v>
                </c:pt>
                <c:pt idx="14">
                  <c:v>Node</c:v>
                </c:pt>
                <c:pt idx="16">
                  <c:v>Lighttpd</c:v>
                </c:pt>
                <c:pt idx="17">
                  <c:v>Lighttpd</c:v>
                </c:pt>
                <c:pt idx="19">
                  <c:v>DJCMS</c:v>
                </c:pt>
                <c:pt idx="20">
                  <c:v>DJCMS</c:v>
                </c:pt>
              </c:strCache>
            </c:strRef>
          </c:cat>
          <c:val>
            <c:numRef>
              <c:f>Sheet1!$C$36:$C$57</c:f>
              <c:numCache>
                <c:formatCode>0.00%</c:formatCode>
                <c:ptCount val="22"/>
                <c:pt idx="1">
                  <c:v>4.6300000000000001E-2</c:v>
                </c:pt>
                <c:pt idx="2">
                  <c:v>2.3300000000000001E-2</c:v>
                </c:pt>
                <c:pt idx="4">
                  <c:v>0.1583</c:v>
                </c:pt>
                <c:pt idx="5">
                  <c:v>7.8E-2</c:v>
                </c:pt>
                <c:pt idx="7">
                  <c:v>0.63109999999999999</c:v>
                </c:pt>
                <c:pt idx="8">
                  <c:v>0.46779999999999999</c:v>
                </c:pt>
                <c:pt idx="10">
                  <c:v>0.27110000000000001</c:v>
                </c:pt>
                <c:pt idx="11">
                  <c:v>8.2500000000000004E-2</c:v>
                </c:pt>
                <c:pt idx="13">
                  <c:v>0.19869999999999999</c:v>
                </c:pt>
                <c:pt idx="14">
                  <c:v>5.2400000000000002E-2</c:v>
                </c:pt>
                <c:pt idx="16">
                  <c:v>0.18940000000000001</c:v>
                </c:pt>
                <c:pt idx="17">
                  <c:v>3.1600000000000003E-2</c:v>
                </c:pt>
                <c:pt idx="19">
                  <c:v>0.45540000000000003</c:v>
                </c:pt>
                <c:pt idx="20">
                  <c:v>0.2576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9294-4902-BA7E-A6805C4A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342811136"/>
        <c:axId val="347464096"/>
      </c:barChart>
      <c:catAx>
        <c:axId val="34281113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7464096"/>
        <c:crosses val="autoZero"/>
        <c:auto val="1"/>
        <c:lblAlgn val="ctr"/>
        <c:lblOffset val="100"/>
        <c:noMultiLvlLbl val="0"/>
      </c:catAx>
      <c:valAx>
        <c:axId val="34746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zh-CN"/>
          </a:p>
        </c:txPr>
        <c:crossAx val="34281113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alibri" panose="020F0502020204030204" pitchFamily="34" charset="0"/>
          <a:cs typeface="Calibri" panose="020F0502020204030204" pitchFamily="34" charset="0"/>
        </a:defRPr>
      </a:pPr>
      <a:endParaRPr lang="zh-CN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654607714734866"/>
          <c:h val="0.98674242424242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tp!$B$1</c:f>
              <c:strCache>
                <c:ptCount val="1"/>
                <c:pt idx="0">
                  <c:v>record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tp!$A$2:$A$32</c:f>
              <c:strCache>
                <c:ptCount val="31"/>
                <c:pt idx="0">
                  <c:v>swapT-nili</c:v>
                </c:pt>
                <c:pt idx="1">
                  <c:v>swapT-se</c:v>
                </c:pt>
                <c:pt idx="2">
                  <c:v>swapT-le</c:v>
                </c:pt>
                <c:pt idx="4">
                  <c:v>streamC-nili</c:v>
                </c:pt>
                <c:pt idx="5">
                  <c:v>streamC-se</c:v>
                </c:pt>
                <c:pt idx="6">
                  <c:v>streamC-le</c:v>
                </c:pt>
                <c:pt idx="8">
                  <c:v>lig-nili</c:v>
                </c:pt>
                <c:pt idx="9">
                  <c:v>lig-se</c:v>
                </c:pt>
                <c:pt idx="10">
                  <c:v>lig-le</c:v>
                </c:pt>
                <c:pt idx="12">
                  <c:v>redis-nili</c:v>
                </c:pt>
                <c:pt idx="13">
                  <c:v>redis-se</c:v>
                </c:pt>
                <c:pt idx="14">
                  <c:v>redis-le</c:v>
                </c:pt>
                <c:pt idx="16">
                  <c:v>taran-nili</c:v>
                </c:pt>
                <c:pt idx="17">
                  <c:v>taran-se</c:v>
                </c:pt>
                <c:pt idx="18">
                  <c:v>taran-le</c:v>
                </c:pt>
                <c:pt idx="20">
                  <c:v>ssdb-nili</c:v>
                </c:pt>
                <c:pt idx="21">
                  <c:v>ssdb-se</c:v>
                </c:pt>
                <c:pt idx="22">
                  <c:v>ssdb-le</c:v>
                </c:pt>
                <c:pt idx="24">
                  <c:v>memcached-nili</c:v>
                </c:pt>
                <c:pt idx="25">
                  <c:v>memcached-se</c:v>
                </c:pt>
                <c:pt idx="26">
                  <c:v>memcached-le</c:v>
                </c:pt>
                <c:pt idx="28">
                  <c:v>aero-nili</c:v>
                </c:pt>
                <c:pt idx="29">
                  <c:v>aero-se</c:v>
                </c:pt>
                <c:pt idx="30">
                  <c:v>aero-le</c:v>
                </c:pt>
              </c:strCache>
            </c:strRef>
          </c:cat>
          <c:val>
            <c:numRef>
              <c:f>tp!$B$2:$B$32</c:f>
              <c:numCache>
                <c:formatCode>General</c:formatCode>
                <c:ptCount val="31"/>
                <c:pt idx="0">
                  <c:v>0</c:v>
                </c:pt>
                <c:pt idx="1">
                  <c:v>3.44</c:v>
                </c:pt>
                <c:pt idx="2">
                  <c:v>3.44</c:v>
                </c:pt>
                <c:pt idx="4">
                  <c:v>0</c:v>
                </c:pt>
                <c:pt idx="5">
                  <c:v>0.95</c:v>
                </c:pt>
                <c:pt idx="6">
                  <c:v>0.95</c:v>
                </c:pt>
                <c:pt idx="8">
                  <c:v>0</c:v>
                </c:pt>
                <c:pt idx="9">
                  <c:v>17.100000000000001</c:v>
                </c:pt>
                <c:pt idx="10">
                  <c:v>17.100000000000001</c:v>
                </c:pt>
                <c:pt idx="12">
                  <c:v>0</c:v>
                </c:pt>
                <c:pt idx="13">
                  <c:v>30</c:v>
                </c:pt>
                <c:pt idx="14">
                  <c:v>30</c:v>
                </c:pt>
                <c:pt idx="16">
                  <c:v>0</c:v>
                </c:pt>
                <c:pt idx="17">
                  <c:v>25.19</c:v>
                </c:pt>
                <c:pt idx="18">
                  <c:v>25.19</c:v>
                </c:pt>
                <c:pt idx="20">
                  <c:v>0</c:v>
                </c:pt>
                <c:pt idx="21">
                  <c:v>47.35</c:v>
                </c:pt>
                <c:pt idx="22">
                  <c:v>47.35</c:v>
                </c:pt>
                <c:pt idx="24">
                  <c:v>0</c:v>
                </c:pt>
                <c:pt idx="25">
                  <c:v>14.91</c:v>
                </c:pt>
                <c:pt idx="26">
                  <c:v>14.91</c:v>
                </c:pt>
                <c:pt idx="28">
                  <c:v>0</c:v>
                </c:pt>
                <c:pt idx="29">
                  <c:v>42.53</c:v>
                </c:pt>
                <c:pt idx="30">
                  <c:v>42.53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1B-4574-886E-9130DC23863F}"/>
            </c:ext>
          </c:extLst>
        </c:ser>
        <c:ser>
          <c:idx val="1"/>
          <c:order val="1"/>
          <c:tx>
            <c:strRef>
              <c:f>tp!$C$1</c:f>
              <c:strCache>
                <c:ptCount val="1"/>
                <c:pt idx="0">
                  <c:v>stop</c:v>
                </c:pt>
              </c:strCache>
            </c:strRef>
          </c:tx>
          <c:spPr>
            <a:pattFill prst="wdUpDiag">
              <a:fgClr>
                <a:srgbClr val="40404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tp!$A$2:$A$32</c:f>
              <c:strCache>
                <c:ptCount val="31"/>
                <c:pt idx="0">
                  <c:v>swapT-nili</c:v>
                </c:pt>
                <c:pt idx="1">
                  <c:v>swapT-se</c:v>
                </c:pt>
                <c:pt idx="2">
                  <c:v>swapT-le</c:v>
                </c:pt>
                <c:pt idx="4">
                  <c:v>streamC-nili</c:v>
                </c:pt>
                <c:pt idx="5">
                  <c:v>streamC-se</c:v>
                </c:pt>
                <c:pt idx="6">
                  <c:v>streamC-le</c:v>
                </c:pt>
                <c:pt idx="8">
                  <c:v>lig-nili</c:v>
                </c:pt>
                <c:pt idx="9">
                  <c:v>lig-se</c:v>
                </c:pt>
                <c:pt idx="10">
                  <c:v>lig-le</c:v>
                </c:pt>
                <c:pt idx="12">
                  <c:v>redis-nili</c:v>
                </c:pt>
                <c:pt idx="13">
                  <c:v>redis-se</c:v>
                </c:pt>
                <c:pt idx="14">
                  <c:v>redis-le</c:v>
                </c:pt>
                <c:pt idx="16">
                  <c:v>taran-nili</c:v>
                </c:pt>
                <c:pt idx="17">
                  <c:v>taran-se</c:v>
                </c:pt>
                <c:pt idx="18">
                  <c:v>taran-le</c:v>
                </c:pt>
                <c:pt idx="20">
                  <c:v>ssdb-nili</c:v>
                </c:pt>
                <c:pt idx="21">
                  <c:v>ssdb-se</c:v>
                </c:pt>
                <c:pt idx="22">
                  <c:v>ssdb-le</c:v>
                </c:pt>
                <c:pt idx="24">
                  <c:v>memcached-nili</c:v>
                </c:pt>
                <c:pt idx="25">
                  <c:v>memcached-se</c:v>
                </c:pt>
                <c:pt idx="26">
                  <c:v>memcached-le</c:v>
                </c:pt>
                <c:pt idx="28">
                  <c:v>aero-nili</c:v>
                </c:pt>
                <c:pt idx="29">
                  <c:v>aero-se</c:v>
                </c:pt>
                <c:pt idx="30">
                  <c:v>aero-le</c:v>
                </c:pt>
              </c:strCache>
            </c:strRef>
          </c:cat>
          <c:val>
            <c:numRef>
              <c:f>tp!$C$2:$C$32</c:f>
              <c:numCache>
                <c:formatCode>General</c:formatCode>
                <c:ptCount val="31"/>
                <c:pt idx="0">
                  <c:v>15.68</c:v>
                </c:pt>
                <c:pt idx="1">
                  <c:v>4.97</c:v>
                </c:pt>
                <c:pt idx="2">
                  <c:v>0.52</c:v>
                </c:pt>
                <c:pt idx="4">
                  <c:v>27.36</c:v>
                </c:pt>
                <c:pt idx="5">
                  <c:v>8.1199999999999992</c:v>
                </c:pt>
                <c:pt idx="6">
                  <c:v>1.0900000000000001</c:v>
                </c:pt>
                <c:pt idx="8">
                  <c:v>23.03</c:v>
                </c:pt>
                <c:pt idx="9">
                  <c:v>8.58</c:v>
                </c:pt>
                <c:pt idx="10">
                  <c:v>0.86</c:v>
                </c:pt>
                <c:pt idx="12">
                  <c:v>16.579999999999998</c:v>
                </c:pt>
                <c:pt idx="13">
                  <c:v>20.63</c:v>
                </c:pt>
                <c:pt idx="14">
                  <c:v>2.1</c:v>
                </c:pt>
                <c:pt idx="16">
                  <c:v>56.62</c:v>
                </c:pt>
                <c:pt idx="17">
                  <c:v>23.46</c:v>
                </c:pt>
                <c:pt idx="18">
                  <c:v>2.29</c:v>
                </c:pt>
                <c:pt idx="20">
                  <c:v>48.92</c:v>
                </c:pt>
                <c:pt idx="21">
                  <c:v>20.6</c:v>
                </c:pt>
                <c:pt idx="22">
                  <c:v>2.04</c:v>
                </c:pt>
                <c:pt idx="24">
                  <c:v>108.01</c:v>
                </c:pt>
                <c:pt idx="25">
                  <c:v>37.26</c:v>
                </c:pt>
                <c:pt idx="26">
                  <c:v>3.32</c:v>
                </c:pt>
                <c:pt idx="28">
                  <c:v>129.72</c:v>
                </c:pt>
                <c:pt idx="29">
                  <c:v>73.7</c:v>
                </c:pt>
                <c:pt idx="30">
                  <c:v>6.51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1B-4574-886E-9130DC23863F}"/>
            </c:ext>
          </c:extLst>
        </c:ser>
        <c:ser>
          <c:idx val="2"/>
          <c:order val="2"/>
          <c:tx>
            <c:strRef>
              <c:f>tp!$D$1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cat>
            <c:strRef>
              <c:f>tp!$A$2:$A$32</c:f>
              <c:strCache>
                <c:ptCount val="31"/>
                <c:pt idx="0">
                  <c:v>swapT-nili</c:v>
                </c:pt>
                <c:pt idx="1">
                  <c:v>swapT-se</c:v>
                </c:pt>
                <c:pt idx="2">
                  <c:v>swapT-le</c:v>
                </c:pt>
                <c:pt idx="4">
                  <c:v>streamC-nili</c:v>
                </c:pt>
                <c:pt idx="5">
                  <c:v>streamC-se</c:v>
                </c:pt>
                <c:pt idx="6">
                  <c:v>streamC-le</c:v>
                </c:pt>
                <c:pt idx="8">
                  <c:v>lig-nili</c:v>
                </c:pt>
                <c:pt idx="9">
                  <c:v>lig-se</c:v>
                </c:pt>
                <c:pt idx="10">
                  <c:v>lig-le</c:v>
                </c:pt>
                <c:pt idx="12">
                  <c:v>redis-nili</c:v>
                </c:pt>
                <c:pt idx="13">
                  <c:v>redis-se</c:v>
                </c:pt>
                <c:pt idx="14">
                  <c:v>redis-le</c:v>
                </c:pt>
                <c:pt idx="16">
                  <c:v>taran-nili</c:v>
                </c:pt>
                <c:pt idx="17">
                  <c:v>taran-se</c:v>
                </c:pt>
                <c:pt idx="18">
                  <c:v>taran-le</c:v>
                </c:pt>
                <c:pt idx="20">
                  <c:v>ssdb-nili</c:v>
                </c:pt>
                <c:pt idx="21">
                  <c:v>ssdb-se</c:v>
                </c:pt>
                <c:pt idx="22">
                  <c:v>ssdb-le</c:v>
                </c:pt>
                <c:pt idx="24">
                  <c:v>memcached-nili</c:v>
                </c:pt>
                <c:pt idx="25">
                  <c:v>memcached-se</c:v>
                </c:pt>
                <c:pt idx="26">
                  <c:v>memcached-le</c:v>
                </c:pt>
                <c:pt idx="28">
                  <c:v>aero-nili</c:v>
                </c:pt>
                <c:pt idx="29">
                  <c:v>aero-se</c:v>
                </c:pt>
                <c:pt idx="30">
                  <c:v>aero-le</c:v>
                </c:pt>
              </c:strCache>
            </c:strRef>
          </c:cat>
          <c:val>
            <c:numRef>
              <c:f>tp!$D$2:$D$32</c:f>
              <c:numCache>
                <c:formatCode>General</c:formatCode>
                <c:ptCount val="31"/>
                <c:pt idx="0">
                  <c:v>2.2599999999999998</c:v>
                </c:pt>
                <c:pt idx="1">
                  <c:v>0.08</c:v>
                </c:pt>
                <c:pt idx="2">
                  <c:v>0.13</c:v>
                </c:pt>
                <c:pt idx="4">
                  <c:v>3.89</c:v>
                </c:pt>
                <c:pt idx="5">
                  <c:v>0.59</c:v>
                </c:pt>
                <c:pt idx="6">
                  <c:v>0.28000000000000003</c:v>
                </c:pt>
                <c:pt idx="8">
                  <c:v>1.62</c:v>
                </c:pt>
                <c:pt idx="9">
                  <c:v>2.0299999999999998</c:v>
                </c:pt>
                <c:pt idx="10">
                  <c:v>0.9</c:v>
                </c:pt>
                <c:pt idx="12">
                  <c:v>39.369999999999997</c:v>
                </c:pt>
                <c:pt idx="13">
                  <c:v>8.48</c:v>
                </c:pt>
                <c:pt idx="14">
                  <c:v>1.04</c:v>
                </c:pt>
                <c:pt idx="16">
                  <c:v>5.5</c:v>
                </c:pt>
                <c:pt idx="17">
                  <c:v>3</c:v>
                </c:pt>
                <c:pt idx="18">
                  <c:v>0.21</c:v>
                </c:pt>
                <c:pt idx="20">
                  <c:v>12.89</c:v>
                </c:pt>
                <c:pt idx="21">
                  <c:v>1.91</c:v>
                </c:pt>
                <c:pt idx="22">
                  <c:v>0.45</c:v>
                </c:pt>
                <c:pt idx="24">
                  <c:v>19.57</c:v>
                </c:pt>
                <c:pt idx="25">
                  <c:v>14.9</c:v>
                </c:pt>
                <c:pt idx="26">
                  <c:v>0.65</c:v>
                </c:pt>
                <c:pt idx="28">
                  <c:v>9.6199999999999992</c:v>
                </c:pt>
                <c:pt idx="29">
                  <c:v>29.26</c:v>
                </c:pt>
                <c:pt idx="30">
                  <c:v>9.1199999999999992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1B-4574-886E-9130DC238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"/>
        <c:overlap val="100"/>
        <c:axId val="347466336"/>
        <c:axId val="347466896"/>
      </c:barChart>
      <c:catAx>
        <c:axId val="347466336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47466896"/>
        <c:crosses val="autoZero"/>
        <c:auto val="1"/>
        <c:lblAlgn val="ctr"/>
        <c:lblOffset val="100"/>
        <c:noMultiLvlLbl val="0"/>
      </c:catAx>
      <c:valAx>
        <c:axId val="347466896"/>
        <c:scaling>
          <c:orientation val="minMax"/>
          <c:max val="145"/>
          <c:min val="0"/>
        </c:scaling>
        <c:delete val="1"/>
        <c:axPos val="t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47466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9654607714734866"/>
          <c:h val="0.986742424242424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tp!$B$1</c:f>
              <c:strCache>
                <c:ptCount val="1"/>
                <c:pt idx="0">
                  <c:v>record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tp!$A$2:$A$32</c:f>
              <c:strCache>
                <c:ptCount val="31"/>
                <c:pt idx="0">
                  <c:v>swapT-nili</c:v>
                </c:pt>
                <c:pt idx="1">
                  <c:v>swapT-se</c:v>
                </c:pt>
                <c:pt idx="2">
                  <c:v>swapT-le</c:v>
                </c:pt>
                <c:pt idx="4">
                  <c:v>streamC-nili</c:v>
                </c:pt>
                <c:pt idx="5">
                  <c:v>streamC-se</c:v>
                </c:pt>
                <c:pt idx="6">
                  <c:v>streamC-le</c:v>
                </c:pt>
                <c:pt idx="8">
                  <c:v>lig-nili</c:v>
                </c:pt>
                <c:pt idx="9">
                  <c:v>lig-se</c:v>
                </c:pt>
                <c:pt idx="10">
                  <c:v>lig-le</c:v>
                </c:pt>
                <c:pt idx="12">
                  <c:v>redis-nili</c:v>
                </c:pt>
                <c:pt idx="13">
                  <c:v>redis-se</c:v>
                </c:pt>
                <c:pt idx="14">
                  <c:v>redis-le</c:v>
                </c:pt>
                <c:pt idx="16">
                  <c:v>taran-nili</c:v>
                </c:pt>
                <c:pt idx="17">
                  <c:v>taran-se</c:v>
                </c:pt>
                <c:pt idx="18">
                  <c:v>taran-le</c:v>
                </c:pt>
                <c:pt idx="20">
                  <c:v>ssdb-nili</c:v>
                </c:pt>
                <c:pt idx="21">
                  <c:v>ssdb-se</c:v>
                </c:pt>
                <c:pt idx="22">
                  <c:v>ssdb-le</c:v>
                </c:pt>
                <c:pt idx="24">
                  <c:v>memcached-nili</c:v>
                </c:pt>
                <c:pt idx="25">
                  <c:v>memcached-se</c:v>
                </c:pt>
                <c:pt idx="26">
                  <c:v>memcached-le</c:v>
                </c:pt>
                <c:pt idx="28">
                  <c:v>aero-nili</c:v>
                </c:pt>
                <c:pt idx="29">
                  <c:v>aero-se</c:v>
                </c:pt>
                <c:pt idx="30">
                  <c:v>aero-le</c:v>
                </c:pt>
              </c:strCache>
            </c:strRef>
          </c:cat>
          <c:val>
            <c:numRef>
              <c:f>tp!$B$2:$B$32</c:f>
              <c:numCache>
                <c:formatCode>General</c:formatCode>
                <c:ptCount val="31"/>
                <c:pt idx="0">
                  <c:v>0</c:v>
                </c:pt>
                <c:pt idx="1">
                  <c:v>3.44</c:v>
                </c:pt>
                <c:pt idx="2">
                  <c:v>3.44</c:v>
                </c:pt>
                <c:pt idx="4">
                  <c:v>0</c:v>
                </c:pt>
                <c:pt idx="5">
                  <c:v>0.95</c:v>
                </c:pt>
                <c:pt idx="6">
                  <c:v>0.95</c:v>
                </c:pt>
                <c:pt idx="8">
                  <c:v>0</c:v>
                </c:pt>
                <c:pt idx="9">
                  <c:v>17.100000000000001</c:v>
                </c:pt>
                <c:pt idx="10">
                  <c:v>17.100000000000001</c:v>
                </c:pt>
                <c:pt idx="12">
                  <c:v>0</c:v>
                </c:pt>
                <c:pt idx="13">
                  <c:v>30</c:v>
                </c:pt>
                <c:pt idx="14">
                  <c:v>30</c:v>
                </c:pt>
                <c:pt idx="16">
                  <c:v>0</c:v>
                </c:pt>
                <c:pt idx="17">
                  <c:v>25.19</c:v>
                </c:pt>
                <c:pt idx="18">
                  <c:v>25.19</c:v>
                </c:pt>
                <c:pt idx="20">
                  <c:v>0</c:v>
                </c:pt>
                <c:pt idx="21">
                  <c:v>47.35</c:v>
                </c:pt>
                <c:pt idx="22">
                  <c:v>47.35</c:v>
                </c:pt>
                <c:pt idx="24">
                  <c:v>0</c:v>
                </c:pt>
                <c:pt idx="25">
                  <c:v>14.91</c:v>
                </c:pt>
                <c:pt idx="26">
                  <c:v>14.91</c:v>
                </c:pt>
                <c:pt idx="28">
                  <c:v>0</c:v>
                </c:pt>
                <c:pt idx="29">
                  <c:v>42.53</c:v>
                </c:pt>
                <c:pt idx="30">
                  <c:v>42.53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41B-4574-886E-9130DC23863F}"/>
            </c:ext>
          </c:extLst>
        </c:ser>
        <c:ser>
          <c:idx val="1"/>
          <c:order val="1"/>
          <c:tx>
            <c:strRef>
              <c:f>tp!$C$1</c:f>
              <c:strCache>
                <c:ptCount val="1"/>
                <c:pt idx="0">
                  <c:v>stop</c:v>
                </c:pt>
              </c:strCache>
            </c:strRef>
          </c:tx>
          <c:spPr>
            <a:pattFill prst="wdUpDiag">
              <a:fgClr>
                <a:srgbClr val="404040"/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tp!$A$2:$A$32</c:f>
              <c:strCache>
                <c:ptCount val="31"/>
                <c:pt idx="0">
                  <c:v>swapT-nili</c:v>
                </c:pt>
                <c:pt idx="1">
                  <c:v>swapT-se</c:v>
                </c:pt>
                <c:pt idx="2">
                  <c:v>swapT-le</c:v>
                </c:pt>
                <c:pt idx="4">
                  <c:v>streamC-nili</c:v>
                </c:pt>
                <c:pt idx="5">
                  <c:v>streamC-se</c:v>
                </c:pt>
                <c:pt idx="6">
                  <c:v>streamC-le</c:v>
                </c:pt>
                <c:pt idx="8">
                  <c:v>lig-nili</c:v>
                </c:pt>
                <c:pt idx="9">
                  <c:v>lig-se</c:v>
                </c:pt>
                <c:pt idx="10">
                  <c:v>lig-le</c:v>
                </c:pt>
                <c:pt idx="12">
                  <c:v>redis-nili</c:v>
                </c:pt>
                <c:pt idx="13">
                  <c:v>redis-se</c:v>
                </c:pt>
                <c:pt idx="14">
                  <c:v>redis-le</c:v>
                </c:pt>
                <c:pt idx="16">
                  <c:v>taran-nili</c:v>
                </c:pt>
                <c:pt idx="17">
                  <c:v>taran-se</c:v>
                </c:pt>
                <c:pt idx="18">
                  <c:v>taran-le</c:v>
                </c:pt>
                <c:pt idx="20">
                  <c:v>ssdb-nili</c:v>
                </c:pt>
                <c:pt idx="21">
                  <c:v>ssdb-se</c:v>
                </c:pt>
                <c:pt idx="22">
                  <c:v>ssdb-le</c:v>
                </c:pt>
                <c:pt idx="24">
                  <c:v>memcached-nili</c:v>
                </c:pt>
                <c:pt idx="25">
                  <c:v>memcached-se</c:v>
                </c:pt>
                <c:pt idx="26">
                  <c:v>memcached-le</c:v>
                </c:pt>
                <c:pt idx="28">
                  <c:v>aero-nili</c:v>
                </c:pt>
                <c:pt idx="29">
                  <c:v>aero-se</c:v>
                </c:pt>
                <c:pt idx="30">
                  <c:v>aero-le</c:v>
                </c:pt>
              </c:strCache>
            </c:strRef>
          </c:cat>
          <c:val>
            <c:numRef>
              <c:f>tp!$C$2:$C$32</c:f>
              <c:numCache>
                <c:formatCode>General</c:formatCode>
                <c:ptCount val="31"/>
                <c:pt idx="0">
                  <c:v>15.68</c:v>
                </c:pt>
                <c:pt idx="1">
                  <c:v>4.97</c:v>
                </c:pt>
                <c:pt idx="2">
                  <c:v>0.52</c:v>
                </c:pt>
                <c:pt idx="4">
                  <c:v>27.36</c:v>
                </c:pt>
                <c:pt idx="5">
                  <c:v>8.1199999999999992</c:v>
                </c:pt>
                <c:pt idx="6">
                  <c:v>1.0900000000000001</c:v>
                </c:pt>
                <c:pt idx="8">
                  <c:v>23.03</c:v>
                </c:pt>
                <c:pt idx="9">
                  <c:v>8.58</c:v>
                </c:pt>
                <c:pt idx="10">
                  <c:v>0.86</c:v>
                </c:pt>
                <c:pt idx="12">
                  <c:v>16.579999999999998</c:v>
                </c:pt>
                <c:pt idx="13">
                  <c:v>20.63</c:v>
                </c:pt>
                <c:pt idx="14">
                  <c:v>2.1</c:v>
                </c:pt>
                <c:pt idx="16">
                  <c:v>56.62</c:v>
                </c:pt>
                <c:pt idx="17">
                  <c:v>23.46</c:v>
                </c:pt>
                <c:pt idx="18">
                  <c:v>2.29</c:v>
                </c:pt>
                <c:pt idx="20">
                  <c:v>48.92</c:v>
                </c:pt>
                <c:pt idx="21">
                  <c:v>20.6</c:v>
                </c:pt>
                <c:pt idx="22">
                  <c:v>2.04</c:v>
                </c:pt>
                <c:pt idx="24">
                  <c:v>108.01</c:v>
                </c:pt>
                <c:pt idx="25">
                  <c:v>37.26</c:v>
                </c:pt>
                <c:pt idx="26">
                  <c:v>3.32</c:v>
                </c:pt>
                <c:pt idx="28">
                  <c:v>129.72</c:v>
                </c:pt>
                <c:pt idx="29">
                  <c:v>73.7</c:v>
                </c:pt>
                <c:pt idx="30">
                  <c:v>6.51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41B-4574-886E-9130DC23863F}"/>
            </c:ext>
          </c:extLst>
        </c:ser>
        <c:ser>
          <c:idx val="2"/>
          <c:order val="2"/>
          <c:tx>
            <c:strRef>
              <c:f>tp!$D$1</c:f>
              <c:strCache>
                <c:ptCount val="1"/>
                <c:pt idx="0">
                  <c:v>others</c:v>
                </c:pt>
              </c:strCache>
            </c:strRef>
          </c:tx>
          <c:spPr>
            <a:solidFill>
              <a:srgbClr val="BFBFBF"/>
            </a:solidFill>
            <a:ln>
              <a:noFill/>
            </a:ln>
            <a:effectLst/>
          </c:spPr>
          <c:invertIfNegative val="0"/>
          <c:cat>
            <c:strRef>
              <c:f>tp!$A$2:$A$32</c:f>
              <c:strCache>
                <c:ptCount val="31"/>
                <c:pt idx="0">
                  <c:v>swapT-nili</c:v>
                </c:pt>
                <c:pt idx="1">
                  <c:v>swapT-se</c:v>
                </c:pt>
                <c:pt idx="2">
                  <c:v>swapT-le</c:v>
                </c:pt>
                <c:pt idx="4">
                  <c:v>streamC-nili</c:v>
                </c:pt>
                <c:pt idx="5">
                  <c:v>streamC-se</c:v>
                </c:pt>
                <c:pt idx="6">
                  <c:v>streamC-le</c:v>
                </c:pt>
                <c:pt idx="8">
                  <c:v>lig-nili</c:v>
                </c:pt>
                <c:pt idx="9">
                  <c:v>lig-se</c:v>
                </c:pt>
                <c:pt idx="10">
                  <c:v>lig-le</c:v>
                </c:pt>
                <c:pt idx="12">
                  <c:v>redis-nili</c:v>
                </c:pt>
                <c:pt idx="13">
                  <c:v>redis-se</c:v>
                </c:pt>
                <c:pt idx="14">
                  <c:v>redis-le</c:v>
                </c:pt>
                <c:pt idx="16">
                  <c:v>taran-nili</c:v>
                </c:pt>
                <c:pt idx="17">
                  <c:v>taran-se</c:v>
                </c:pt>
                <c:pt idx="18">
                  <c:v>taran-le</c:v>
                </c:pt>
                <c:pt idx="20">
                  <c:v>ssdb-nili</c:v>
                </c:pt>
                <c:pt idx="21">
                  <c:v>ssdb-se</c:v>
                </c:pt>
                <c:pt idx="22">
                  <c:v>ssdb-le</c:v>
                </c:pt>
                <c:pt idx="24">
                  <c:v>memcached-nili</c:v>
                </c:pt>
                <c:pt idx="25">
                  <c:v>memcached-se</c:v>
                </c:pt>
                <c:pt idx="26">
                  <c:v>memcached-le</c:v>
                </c:pt>
                <c:pt idx="28">
                  <c:v>aero-nili</c:v>
                </c:pt>
                <c:pt idx="29">
                  <c:v>aero-se</c:v>
                </c:pt>
                <c:pt idx="30">
                  <c:v>aero-le</c:v>
                </c:pt>
              </c:strCache>
            </c:strRef>
          </c:cat>
          <c:val>
            <c:numRef>
              <c:f>tp!$D$2:$D$32</c:f>
              <c:numCache>
                <c:formatCode>General</c:formatCode>
                <c:ptCount val="31"/>
                <c:pt idx="0">
                  <c:v>2.2599999999999998</c:v>
                </c:pt>
                <c:pt idx="1">
                  <c:v>0.08</c:v>
                </c:pt>
                <c:pt idx="2">
                  <c:v>0.13</c:v>
                </c:pt>
                <c:pt idx="4">
                  <c:v>3.89</c:v>
                </c:pt>
                <c:pt idx="5">
                  <c:v>0.59</c:v>
                </c:pt>
                <c:pt idx="6">
                  <c:v>0.28000000000000003</c:v>
                </c:pt>
                <c:pt idx="8">
                  <c:v>1.62</c:v>
                </c:pt>
                <c:pt idx="9">
                  <c:v>2.0299999999999998</c:v>
                </c:pt>
                <c:pt idx="10">
                  <c:v>0.9</c:v>
                </c:pt>
                <c:pt idx="12">
                  <c:v>39.369999999999997</c:v>
                </c:pt>
                <c:pt idx="13">
                  <c:v>8.48</c:v>
                </c:pt>
                <c:pt idx="14">
                  <c:v>1.04</c:v>
                </c:pt>
                <c:pt idx="16">
                  <c:v>5.5</c:v>
                </c:pt>
                <c:pt idx="17">
                  <c:v>3</c:v>
                </c:pt>
                <c:pt idx="18">
                  <c:v>0.21</c:v>
                </c:pt>
                <c:pt idx="20">
                  <c:v>12.89</c:v>
                </c:pt>
                <c:pt idx="21">
                  <c:v>1.91</c:v>
                </c:pt>
                <c:pt idx="22">
                  <c:v>0.45</c:v>
                </c:pt>
                <c:pt idx="24">
                  <c:v>19.57</c:v>
                </c:pt>
                <c:pt idx="25">
                  <c:v>14.9</c:v>
                </c:pt>
                <c:pt idx="26">
                  <c:v>0.65</c:v>
                </c:pt>
                <c:pt idx="28">
                  <c:v>9.6199999999999992</c:v>
                </c:pt>
                <c:pt idx="29">
                  <c:v>29.26</c:v>
                </c:pt>
                <c:pt idx="30">
                  <c:v>9.1199999999999992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41B-4574-886E-9130DC238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"/>
        <c:overlap val="100"/>
        <c:axId val="353886048"/>
        <c:axId val="353886608"/>
      </c:barChart>
      <c:catAx>
        <c:axId val="353886048"/>
        <c:scaling>
          <c:orientation val="maxMin"/>
        </c:scaling>
        <c:delete val="1"/>
        <c:axPos val="l"/>
        <c:numFmt formatCode="General" sourceLinked="1"/>
        <c:majorTickMark val="out"/>
        <c:minorTickMark val="none"/>
        <c:tickLblPos val="nextTo"/>
        <c:crossAx val="353886608"/>
        <c:crosses val="autoZero"/>
        <c:auto val="1"/>
        <c:lblAlgn val="ctr"/>
        <c:lblOffset val="100"/>
        <c:noMultiLvlLbl val="0"/>
      </c:catAx>
      <c:valAx>
        <c:axId val="353886608"/>
        <c:scaling>
          <c:orientation val="minMax"/>
          <c:max val="145"/>
          <c:min val="0"/>
        </c:scaling>
        <c:delete val="1"/>
        <c:axPos val="t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35388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537483595800517E-2"/>
          <c:y val="6.0468637448457638E-2"/>
          <c:w val="0.91587918307086613"/>
          <c:h val="0.7730890400576263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TSan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</c:v>
                </c:pt>
                <c:pt idx="9">
                  <c:v>ferret</c:v>
                </c:pt>
                <c:pt idx="10">
                  <c:v>dedup</c:v>
                </c:pt>
              </c:strCache>
            </c:strRef>
          </c:cat>
          <c:val>
            <c:numRef>
              <c:f>Sheet1!$B$7:$L$7</c:f>
              <c:numCache>
                <c:formatCode>0%</c:formatCode>
                <c:ptCount val="11"/>
                <c:pt idx="0">
                  <c:v>0.94</c:v>
                </c:pt>
                <c:pt idx="1">
                  <c:v>3.91</c:v>
                </c:pt>
                <c:pt idx="2">
                  <c:v>4.0599999999999996</c:v>
                </c:pt>
                <c:pt idx="3">
                  <c:v>110</c:v>
                </c:pt>
                <c:pt idx="4">
                  <c:v>4.08</c:v>
                </c:pt>
                <c:pt idx="5">
                  <c:v>1.7</c:v>
                </c:pt>
                <c:pt idx="6">
                  <c:v>0.54</c:v>
                </c:pt>
                <c:pt idx="7">
                  <c:v>2.0299999999999998</c:v>
                </c:pt>
                <c:pt idx="8">
                  <c:v>4.12</c:v>
                </c:pt>
                <c:pt idx="9">
                  <c:v>3.86</c:v>
                </c:pt>
                <c:pt idx="10">
                  <c:v>3.76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1A1-4670-95AD-DB6FF494A781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Sheet1!$B$6:$L$6</c:f>
              <c:strCache>
                <c:ptCount val="11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</c:v>
                </c:pt>
                <c:pt idx="9">
                  <c:v>ferret</c:v>
                </c:pt>
                <c:pt idx="10">
                  <c:v>dedup</c:v>
                </c:pt>
              </c:strCache>
            </c:strRef>
          </c:cat>
          <c:val>
            <c:numRef>
              <c:f>Sheet1!$B$8:$L$8</c:f>
              <c:numCache>
                <c:formatCode>0.00%</c:formatCode>
                <c:ptCount val="11"/>
                <c:pt idx="0" formatCode="0%">
                  <c:v>0</c:v>
                </c:pt>
                <c:pt idx="1">
                  <c:v>0</c:v>
                </c:pt>
                <c:pt idx="2" formatCode="0%">
                  <c:v>0</c:v>
                </c:pt>
                <c:pt idx="3">
                  <c:v>0</c:v>
                </c:pt>
                <c:pt idx="4" formatCode="0%">
                  <c:v>0</c:v>
                </c:pt>
                <c:pt idx="5">
                  <c:v>2.1000000000000001E-2</c:v>
                </c:pt>
                <c:pt idx="6">
                  <c:v>0</c:v>
                </c:pt>
                <c:pt idx="7">
                  <c:v>0</c:v>
                </c:pt>
                <c:pt idx="8" formatCode="0%">
                  <c:v>3.6999999999999998E-2</c:v>
                </c:pt>
                <c:pt idx="9">
                  <c:v>2.4E-2</c:v>
                </c:pt>
                <c:pt idx="10">
                  <c:v>2.4E-2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1A1-4670-95AD-DB6FF494A7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4712928"/>
        <c:axId val="444713488"/>
      </c:barChart>
      <c:catAx>
        <c:axId val="444712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713488"/>
        <c:crosses val="autoZero"/>
        <c:auto val="1"/>
        <c:lblAlgn val="ctr"/>
        <c:lblOffset val="100"/>
        <c:noMultiLvlLbl val="0"/>
      </c:catAx>
      <c:valAx>
        <c:axId val="444713488"/>
        <c:scaling>
          <c:orientation val="minMax"/>
          <c:max val="5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471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2 threads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Sheet1!$B$6:$M$6</c:f>
              <c:strCache>
                <c:ptCount val="12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  <c:pt idx="11">
                  <c:v>dedup</c:v>
                </c:pt>
              </c:strCache>
            </c:strRef>
          </c:cat>
          <c:val>
            <c:numRef>
              <c:f>Sheet1!$B$7:$M$7</c:f>
              <c:numCache>
                <c:formatCode>0.0%</c:formatCode>
                <c:ptCount val="12"/>
                <c:pt idx="0">
                  <c:v>0.14000000000000001</c:v>
                </c:pt>
                <c:pt idx="1">
                  <c:v>1.9E-2</c:v>
                </c:pt>
                <c:pt idx="2">
                  <c:v>1.9E-2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0.48</c:v>
                </c:pt>
                <c:pt idx="9">
                  <c:v>0.18</c:v>
                </c:pt>
                <c:pt idx="10">
                  <c:v>4.0000000000000001E-3</c:v>
                </c:pt>
                <c:pt idx="11">
                  <c:v>0.3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58B-44BE-B6B1-5F19607412FC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8 threads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Sheet1!$B$6:$M$6</c:f>
              <c:strCache>
                <c:ptCount val="12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  <c:pt idx="11">
                  <c:v>dedup</c:v>
                </c:pt>
              </c:strCache>
            </c:strRef>
          </c:cat>
          <c:val>
            <c:numRef>
              <c:f>Sheet1!$B$8:$M$8</c:f>
              <c:numCache>
                <c:formatCode>0.0%</c:formatCode>
                <c:ptCount val="12"/>
                <c:pt idx="0">
                  <c:v>7.0000000000000007E-2</c:v>
                </c:pt>
                <c:pt idx="1">
                  <c:v>0.03</c:v>
                </c:pt>
                <c:pt idx="2">
                  <c:v>0.02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0.67</c:v>
                </c:pt>
                <c:pt idx="9">
                  <c:v>0.35</c:v>
                </c:pt>
                <c:pt idx="10">
                  <c:v>5.0000000000000001E-3</c:v>
                </c:pt>
                <c:pt idx="11">
                  <c:v>0.31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58B-44BE-B6B1-5F19607412FC}"/>
            </c:ext>
          </c:extLst>
        </c:ser>
        <c:ser>
          <c:idx val="2"/>
          <c:order val="2"/>
          <c:tx>
            <c:strRef>
              <c:f>Sheet1!$A$9</c:f>
              <c:strCache>
                <c:ptCount val="1"/>
                <c:pt idx="0">
                  <c:v>32 threads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Sheet1!$B$6:$M$6</c:f>
              <c:strCache>
                <c:ptCount val="12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  <c:pt idx="11">
                  <c:v>dedup</c:v>
                </c:pt>
              </c:strCache>
            </c:strRef>
          </c:cat>
          <c:val>
            <c:numRef>
              <c:f>Sheet1!$B$9:$M$9</c:f>
              <c:numCache>
                <c:formatCode>0.0%</c:formatCode>
                <c:ptCount val="12"/>
                <c:pt idx="0">
                  <c:v>0.12</c:v>
                </c:pt>
                <c:pt idx="1">
                  <c:v>3.2000000000000001E-2</c:v>
                </c:pt>
                <c:pt idx="2">
                  <c:v>2.1999999999999999E-2</c:v>
                </c:pt>
                <c:pt idx="3">
                  <c:v>7.0000000000000007E-2</c:v>
                </c:pt>
                <c:pt idx="4">
                  <c:v>0.28999999999999998</c:v>
                </c:pt>
                <c:pt idx="5">
                  <c:v>3.0000000000000001E-3</c:v>
                </c:pt>
                <c:pt idx="6">
                  <c:v>0</c:v>
                </c:pt>
                <c:pt idx="7">
                  <c:v>0</c:v>
                </c:pt>
                <c:pt idx="8">
                  <c:v>0.59</c:v>
                </c:pt>
                <c:pt idx="9">
                  <c:v>0.21</c:v>
                </c:pt>
                <c:pt idx="10">
                  <c:v>6.0000000000000001E-3</c:v>
                </c:pt>
                <c:pt idx="11">
                  <c:v>0.54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D58B-44BE-B6B1-5F1960741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0820080"/>
        <c:axId val="350820640"/>
      </c:barChart>
      <c:catAx>
        <c:axId val="350820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0820640"/>
        <c:crosses val="autoZero"/>
        <c:auto val="1"/>
        <c:lblAlgn val="ctr"/>
        <c:lblOffset val="100"/>
        <c:noMultiLvlLbl val="0"/>
      </c:catAx>
      <c:valAx>
        <c:axId val="350820640"/>
        <c:scaling>
          <c:orientation val="minMax"/>
          <c:max val="1"/>
          <c:min val="0"/>
        </c:scaling>
        <c:delete val="0"/>
        <c:axPos val="l"/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50820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Sheet1!$A$7</c:f>
              <c:strCache>
                <c:ptCount val="1"/>
                <c:pt idx="0">
                  <c:v>TSan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Sheet1!$B$6:$M$6</c:f>
              <c:strCache>
                <c:ptCount val="12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  <c:pt idx="11">
                  <c:v>dedup</c:v>
                </c:pt>
              </c:strCache>
            </c:strRef>
          </c:cat>
          <c:val>
            <c:numRef>
              <c:f>Sheet1!$B$7:$M$7</c:f>
              <c:numCache>
                <c:formatCode>0%</c:formatCode>
                <c:ptCount val="12"/>
                <c:pt idx="0">
                  <c:v>4.2300000000000004</c:v>
                </c:pt>
                <c:pt idx="1">
                  <c:v>5.07</c:v>
                </c:pt>
                <c:pt idx="2">
                  <c:v>4.7300000000000004</c:v>
                </c:pt>
                <c:pt idx="3">
                  <c:v>130</c:v>
                </c:pt>
                <c:pt idx="4">
                  <c:v>25.67</c:v>
                </c:pt>
                <c:pt idx="5">
                  <c:v>7.46</c:v>
                </c:pt>
                <c:pt idx="6">
                  <c:v>42.45</c:v>
                </c:pt>
                <c:pt idx="7">
                  <c:v>5.29</c:v>
                </c:pt>
                <c:pt idx="8">
                  <c:v>7.8</c:v>
                </c:pt>
                <c:pt idx="9">
                  <c:v>3.84</c:v>
                </c:pt>
                <c:pt idx="10">
                  <c:v>16.12</c:v>
                </c:pt>
                <c:pt idx="11">
                  <c:v>13.03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BE58-4911-B509-ADFA5425A99A}"/>
            </c:ext>
          </c:extLst>
        </c:ser>
        <c:ser>
          <c:idx val="1"/>
          <c:order val="1"/>
          <c:tx>
            <c:strRef>
              <c:f>Sheet1!$A$8</c:f>
              <c:strCache>
                <c:ptCount val="1"/>
                <c:pt idx="0">
                  <c:v>PUSh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Sheet1!$B$6:$M$6</c:f>
              <c:strCache>
                <c:ptCount val="12"/>
                <c:pt idx="0">
                  <c:v>ctrace</c:v>
                </c:pt>
                <c:pt idx="1">
                  <c:v>fft</c:v>
                </c:pt>
                <c:pt idx="2">
                  <c:v>blksch</c:v>
                </c:pt>
                <c:pt idx="3">
                  <c:v>pfscan</c:v>
                </c:pt>
                <c:pt idx="4">
                  <c:v>strmcl</c:v>
                </c:pt>
                <c:pt idx="5">
                  <c:v>swaptn</c:v>
                </c:pt>
                <c:pt idx="6">
                  <c:v>pbzip2</c:v>
                </c:pt>
                <c:pt idx="7">
                  <c:v>nhttpd</c:v>
                </c:pt>
                <c:pt idx="8">
                  <c:v>mem$-A</c:v>
                </c:pt>
                <c:pt idx="9">
                  <c:v>mem$-B</c:v>
                </c:pt>
                <c:pt idx="10">
                  <c:v>ferret</c:v>
                </c:pt>
                <c:pt idx="11">
                  <c:v>dedup</c:v>
                </c:pt>
              </c:strCache>
            </c:strRef>
          </c:cat>
          <c:val>
            <c:numRef>
              <c:f>Sheet1!$B$8:$M$8</c:f>
              <c:numCache>
                <c:formatCode>0.00%</c:formatCode>
                <c:ptCount val="12"/>
                <c:pt idx="0" formatCode="0%">
                  <c:v>7.0000000000000007E-2</c:v>
                </c:pt>
                <c:pt idx="1">
                  <c:v>0.03</c:v>
                </c:pt>
                <c:pt idx="2" formatCode="0%">
                  <c:v>0.02</c:v>
                </c:pt>
                <c:pt idx="3">
                  <c:v>0</c:v>
                </c:pt>
                <c:pt idx="4" formatCode="0%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 formatCode="0%">
                  <c:v>0.67</c:v>
                </c:pt>
                <c:pt idx="9" formatCode="0%">
                  <c:v>0.35</c:v>
                </c:pt>
                <c:pt idx="10">
                  <c:v>5.0000000000000001E-3</c:v>
                </c:pt>
                <c:pt idx="11">
                  <c:v>0.36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BE58-4911-B509-ADFA5425A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6214096"/>
        <c:axId val="446214656"/>
      </c:barChart>
      <c:catAx>
        <c:axId val="44621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214656"/>
        <c:crosses val="autoZero"/>
        <c:auto val="1"/>
        <c:lblAlgn val="ctr"/>
        <c:lblOffset val="100"/>
        <c:noMultiLvlLbl val="0"/>
      </c:catAx>
      <c:valAx>
        <c:axId val="446214656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46214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0.07485</cdr:x>
      <cdr:y>0.76974</cdr:y>
    </cdr:from>
    <cdr:to>
      <cdr:x>0.10307</cdr:x>
      <cdr:y>0.80702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xmlns="" id="{05B1666A-2846-423B-BD86-9BFBE2D42488}"/>
            </a:ext>
          </a:extLst>
        </cdr:cNvPr>
        <cdr:cNvSpPr txBox="1"/>
      </cdr:nvSpPr>
      <cdr:spPr>
        <a:xfrm xmlns:a="http://schemas.openxmlformats.org/drawingml/2006/main">
          <a:off x="858130" y="4937759"/>
          <a:ext cx="323556" cy="23915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xmlns="" id="{6C3E691B-1756-4C64-B559-2098F47863A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8675A-1860-41B0-9028-B0365C1D4D2D}" type="datetimeFigureOut">
              <a:rPr lang="en-US" smtClean="0"/>
              <a:t>12/22/2020</a:t>
            </a:fld>
            <a:endParaRPr lang="en-US" dirty="0"/>
          </a:p>
        </p:txBody>
      </p:sp>
      <p:sp>
        <p:nvSpPr>
          <p:cNvPr id="13" name="Notes Placeholder 12">
            <a:extLst>
              <a:ext uri="{FF2B5EF4-FFF2-40B4-BE49-F238E27FC236}">
                <a16:creationId xmlns:a16="http://schemas.microsoft.com/office/drawing/2014/main" xmlns="" id="{7656343D-6AC0-4093-817C-27A396211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A07BD101-7134-49E9-B7A7-71EFEF49A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3271-C285-4197-A163-CC8FF100B0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xmlns="" id="{2A830738-152D-4ACA-A17E-9D8FC3265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6" name="Slide Image Placeholder 15">
            <a:extLst>
              <a:ext uri="{FF2B5EF4-FFF2-40B4-BE49-F238E27FC236}">
                <a16:creationId xmlns:a16="http://schemas.microsoft.com/office/drawing/2014/main" xmlns="" id="{7685E619-5734-4CE8-AC94-764699CDC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5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94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032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xmlns="" id="{732FED75-4F40-4B55-BF25-5A6252A6F1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xmlns="" id="{2EB24F7E-6088-4833-A250-04DF2A49AC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036298-5133-47C8-8AD6-64D923E7D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075F98-1F72-441F-B931-FD7E0F8421A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931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16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3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273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4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463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24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88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9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64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xmlns="" id="{21ABE6CB-FD5C-4968-839A-EDE6C4E2A0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xmlns="" id="{92DF619E-608B-4C2D-97BF-5DBD3A55BA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xmlns="" id="{AABEC60B-5740-4958-B2EB-0394C14C1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473D63-763A-468C-BF8B-7B9E0110791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06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99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xmlns="" id="{3775BB78-43DC-4824-901D-4A3D1C5C08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xmlns="" id="{35AC7C3C-5313-4FCB-B9B4-440A7E3C5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718DA7-1A63-4E6D-AB86-D5989B15F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872701-CCC1-4C77-9399-DA736D539FBF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92735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392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119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9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xmlns="" id="{DDD303D8-817C-45ED-BC60-4F03E6EBBA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xmlns="" id="{7D7A1A9B-CAA6-4168-87D0-5B438BD372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F93501-6B3B-46CB-BC47-18CDE1165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B1C675-B051-404C-9031-8C77B30EBCAF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2025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91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9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862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624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054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85939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7440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147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315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8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4520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925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4464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64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52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2012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09084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2678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0101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8837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45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026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3425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8153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21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49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44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815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0266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291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3289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766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8777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08072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85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157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5331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59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42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29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60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044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61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51310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62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59235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>
                <a:defRPr/>
              </a:pPr>
              <a:t>63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1960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4404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1475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7045760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5025784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23196876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01102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739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5931711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9768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2985967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57564736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9347830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3412326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9179719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81784900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437" y="550554"/>
            <a:ext cx="6601742" cy="275034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8242" tIns="49122" rIns="98242" bIns="49122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90693" y="3484012"/>
            <a:ext cx="7919081" cy="329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42119994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340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95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30783190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246477582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4470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5438153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dirty="0">
              <a:solidFill>
                <a:srgbClr val="FFFFFF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082261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46350" y="873125"/>
            <a:ext cx="4191000" cy="2357438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28370" y="3361532"/>
            <a:ext cx="7426960" cy="2750344"/>
          </a:xfrm>
          <a:prstGeom prst="rect">
            <a:avLst/>
          </a:prstGeom>
        </p:spPr>
        <p:txBody>
          <a:bodyPr/>
          <a:lstStyle/>
          <a:p>
            <a:pPr defTabSz="92957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258615" y="6634538"/>
            <a:ext cx="4022936" cy="350462"/>
          </a:xfrm>
          <a:prstGeom prst="rect">
            <a:avLst/>
          </a:prstGeom>
        </p:spPr>
        <p:txBody>
          <a:bodyPr/>
          <a:lstStyle/>
          <a:p>
            <a:pPr defTabSz="464790">
              <a:defRPr/>
            </a:pPr>
            <a:fld id="{73A5240C-5E07-4646-902C-0A6F445B3D6D}" type="slidenum">
              <a:rPr lang="en-US">
                <a:solidFill>
                  <a:prstClr val="black"/>
                </a:solidFill>
              </a:rPr>
              <a:pPr defTabSz="464790">
                <a:defRPr/>
              </a:pPr>
              <a:t>85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8067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3A5240C-5E07-4646-902C-0A6F445B3D6D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2429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1376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90002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80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xmlns="" id="{B8C88AB9-52F7-482B-85E6-AB1F51CA0D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xmlns="" id="{477BE205-A0A5-4B82-9D16-2AC2300CEB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200" dirty="0">
              <a:sym typeface="Wingdings" panose="05000000000000000000" pitchFamily="2" charset="2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xmlns="" id="{97491865-A263-472C-B235-A09084068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215604-E247-4A57-8EBE-1CC99B2ADCE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201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1665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89661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A5240C-5E07-4646-902C-0A6F445B3D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5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872-69A8-4A26-9760-46730EFC957E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CEF8-F431-4D79-A853-DA4D9780659C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CEDF-0BFB-4C29-8545-2DB7251D0F60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9DB31-C38A-44D7-93AD-DA7C2808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49E-6BA4-4686-9192-C2A45C5CBD8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BC004-82D5-4649-A811-9D182597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751B6-4E59-4834-B903-91AAB2C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C3370-B612-464E-BF72-BF1DB783F7B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36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A44375-350E-4E4B-8684-293FD35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BDFF-2F16-45A7-B765-C8F4593044E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E25BE0-D681-4409-A33A-A0F3F7D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9F2D7-D9E3-4D05-AB4C-CE48FC8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5381-DFB8-4254-8A1A-C6DFF12127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65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AFC44-D2B4-4AF7-9BBF-3ABF2010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397D-FE70-444E-BCA7-95C75372B91C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DD6F2-8847-43D6-96CE-1F27246B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1EC51-B697-45CA-902C-5F93810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E1E8-B299-40B9-9496-1E1323D8F2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137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0A68EDB-CF8C-4F79-88B1-92CAB84D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9D06F-021D-493D-9912-9B236B245ADF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98B13D4-9998-4A3E-8F97-BE3820F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4380989-30B1-487D-A23B-DE3C0C5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7983-DA52-4100-8570-1B1ADBE49E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50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B246062-3688-4A06-B39C-C27AA93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EAF1-035E-449F-81D6-CA8434A215F8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08FD506-3883-45F4-B792-CF425C1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211EB8A-AFDC-4CD9-B216-C84FC06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3FEE6-72E0-4A79-9E5C-89763BBE40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310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BE13C8F8-6831-4732-A5E2-7338068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04F3-3B82-402B-BBEC-149064FB5E09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E92992C-047F-4876-BADE-2A6F397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DE8342A-4731-4886-BCED-6A8EB68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2AB13-2192-4AB6-AA0E-7B5F4E41C14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4004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8474665-7C42-4FC7-9C89-EE715A8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C21-DF3C-4078-A166-CEE15CC0F072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855A8B4-5DB2-4D0D-BC20-BFF4244E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1CB32AB-6BE0-4609-AC9F-5637549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784E1-9435-4DB0-951A-B41040D41BD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9284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43BE6C-DE1B-4F54-9FD8-6C53955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74E5-948C-4068-B0E9-0F4D07435537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09D631D-91DF-44F7-876E-167CB27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499972F-E02A-439D-851F-86C3E1D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72C60-E802-4949-9426-68699026DB3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4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7A5-4094-4784-AC12-790175330115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7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4B694FA-7CD1-4DD8-8591-89DCF31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08E4-13B0-4CD6-AA91-8CB1E9B9D36F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F62CFAF-A10C-4618-A163-48C584F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6CCE60E-3897-46E0-9525-40C3C98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91A38-05DB-44AD-963B-501BE8DA6D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535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BF1912-E25A-41A9-AA72-74913AA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0B1B-6A36-4913-BBC7-BDC7EEDE36F1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C472C-9C8C-4DBB-A867-6E7841F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0F570-2782-44B9-B433-29CF4B8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5AAAF-BE6E-45B4-9A5B-ACCBD5DB69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9543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8CE0A-8D0D-4682-B815-08DC3C46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D353-99AA-4491-99F1-E5239EE4D5FD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7BB76-1CED-475D-8CD8-2BEED00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87AEA-00CF-4A37-8F1E-47EB5FE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3E4A2-EBEA-497E-AF97-D1870A74853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7174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9DB31-C38A-44D7-93AD-DA7C2808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49E-6BA4-4686-9192-C2A45C5CBD81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BC004-82D5-4649-A811-9D182597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751B6-4E59-4834-B903-91AAB2C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C3370-B612-464E-BF72-BF1DB783F7B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49001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A44375-350E-4E4B-8684-293FD35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BDFF-2F16-45A7-B765-C8F4593044E1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E25BE0-D681-4409-A33A-A0F3F7D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9F2D7-D9E3-4D05-AB4C-CE48FC8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5381-DFB8-4254-8A1A-C6DFF12127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75617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AFC44-D2B4-4AF7-9BBF-3ABF2010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397D-FE70-444E-BCA7-95C75372B91C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DD6F2-8847-43D6-96CE-1F27246B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1EC51-B697-45CA-902C-5F93810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E1E8-B299-40B9-9496-1E1323D8F2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02440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0A68EDB-CF8C-4F79-88B1-92CAB84D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9D06F-021D-493D-9912-9B236B245ADF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98B13D4-9998-4A3E-8F97-BE3820F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4380989-30B1-487D-A23B-DE3C0C5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7983-DA52-4100-8570-1B1ADBE49E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65150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B246062-3688-4A06-B39C-C27AA93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EAF1-035E-449F-81D6-CA8434A215F8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08FD506-3883-45F4-B792-CF425C1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211EB8A-AFDC-4CD9-B216-C84FC06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3FEE6-72E0-4A79-9E5C-89763BBE40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72704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BE13C8F8-6831-4732-A5E2-7338068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04F3-3B82-402B-BBEC-149064FB5E09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E92992C-047F-4876-BADE-2A6F397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DE8342A-4731-4886-BCED-6A8EB68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2AB13-2192-4AB6-AA0E-7B5F4E41C14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46848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8474665-7C42-4FC7-9C89-EE715A8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C21-DF3C-4078-A166-CEE15CC0F072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855A8B4-5DB2-4D0D-BC20-BFF4244E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1CB32AB-6BE0-4609-AC9F-5637549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784E1-9435-4DB0-951A-B41040D41BD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89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5520-9057-4957-8902-B0D3055C447B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781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43BE6C-DE1B-4F54-9FD8-6C53955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74E5-948C-4068-B0E9-0F4D07435537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09D631D-91DF-44F7-876E-167CB27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499972F-E02A-439D-851F-86C3E1D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72C60-E802-4949-9426-68699026DB3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0740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4B694FA-7CD1-4DD8-8591-89DCF31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08E4-13B0-4CD6-AA91-8CB1E9B9D36F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F62CFAF-A10C-4618-A163-48C584F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6CCE60E-3897-46E0-9525-40C3C98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91A38-05DB-44AD-963B-501BE8DA6D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0968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BF1912-E25A-41A9-AA72-74913AA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0B1B-6A36-4913-BBC7-BDC7EEDE36F1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C472C-9C8C-4DBB-A867-6E7841F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0F570-2782-44B9-B433-29CF4B8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5AAAF-BE6E-45B4-9A5B-ACCBD5DB69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47651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8CE0A-8D0D-4682-B815-08DC3C46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D353-99AA-4491-99F1-E5239EE4D5FD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7BB76-1CED-475D-8CD8-2BEED00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87AEA-00CF-4A37-8F1E-47EB5FE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3E4A2-EBEA-497E-AF97-D1870A74853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415858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9DB31-C38A-44D7-93AD-DA7C2808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49E-6BA4-4686-9192-C2A45C5CBD81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BC004-82D5-4649-A811-9D182597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751B6-4E59-4834-B903-91AAB2C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C3370-B612-464E-BF72-BF1DB783F7B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10516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A44375-350E-4E4B-8684-293FD35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BDFF-2F16-45A7-B765-C8F4593044E1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E25BE0-D681-4409-A33A-A0F3F7D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9F2D7-D9E3-4D05-AB4C-CE48FC8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5381-DFB8-4254-8A1A-C6DFF121275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45491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AFC44-D2B4-4AF7-9BBF-3ABF2010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397D-FE70-444E-BCA7-95C75372B91C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DD6F2-8847-43D6-96CE-1F27246B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1EC51-B697-45CA-902C-5F93810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E1E8-B299-40B9-9496-1E1323D8F27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5452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0A68EDB-CF8C-4F79-88B1-92CAB84D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9D06F-021D-493D-9912-9B236B245ADF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98B13D4-9998-4A3E-8F97-BE3820F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4380989-30B1-487D-A23B-DE3C0C5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7983-DA52-4100-8570-1B1ADBE49E7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9570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B246062-3688-4A06-B39C-C27AA93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EAF1-035E-449F-81D6-CA8434A215F8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08FD506-3883-45F4-B792-CF425C1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211EB8A-AFDC-4CD9-B216-C84FC06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3FEE6-72E0-4A79-9E5C-89763BBE40B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02761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BE13C8F8-6831-4732-A5E2-7338068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04F3-3B82-402B-BBEC-149064FB5E09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E92992C-047F-4876-BADE-2A6F397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DE8342A-4731-4886-BCED-6A8EB68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2AB13-2192-4AB6-AA0E-7B5F4E41C14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974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E18-D3FA-4B67-83B2-14EE51F3B2B2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34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8474665-7C42-4FC7-9C89-EE715A8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C21-DF3C-4078-A166-CEE15CC0F072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855A8B4-5DB2-4D0D-BC20-BFF4244E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1CB32AB-6BE0-4609-AC9F-5637549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784E1-9435-4DB0-951A-B41040D41BD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431158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43BE6C-DE1B-4F54-9FD8-6C53955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74E5-948C-4068-B0E9-0F4D07435537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09D631D-91DF-44F7-876E-167CB27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499972F-E02A-439D-851F-86C3E1D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72C60-E802-4949-9426-68699026DB3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68317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4B694FA-7CD1-4DD8-8591-89DCF31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08E4-13B0-4CD6-AA91-8CB1E9B9D36F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F62CFAF-A10C-4618-A163-48C584F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6CCE60E-3897-46E0-9525-40C3C98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91A38-05DB-44AD-963B-501BE8DA6D1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30958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BF1912-E25A-41A9-AA72-74913AA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0B1B-6A36-4913-BBC7-BDC7EEDE36F1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C472C-9C8C-4DBB-A867-6E7841F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0F570-2782-44B9-B433-29CF4B8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5AAAF-BE6E-45B4-9A5B-ACCBD5DB69B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79587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8CE0A-8D0D-4682-B815-08DC3C46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D353-99AA-4491-99F1-E5239EE4D5FD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7BB76-1CED-475D-8CD8-2BEED00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87AEA-00CF-4A37-8F1E-47EB5FE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3E4A2-EBEA-497E-AF97-D1870A74853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2922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EB0C-7500-43E4-9D85-A37B42047896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4E7-0754-451D-A2B1-86659045EC12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802B-7D70-4882-B2B0-FF506FCE5912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7F5D-2A52-48A2-9034-6C7813B66632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9366-F60C-46A4-8DDC-521E75E2DC1A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B189-F090-45DE-9843-8A3B1CF349DD}" type="datetime1">
              <a:rPr lang="en-US" altLang="zh-CN" smtClean="0"/>
              <a:t>12/22/2020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27DC9AB-82AF-4DE0-9A27-CEA06DDF07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4F53C8-7FD5-48D4-92A0-BC42A2ADD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29920-9328-4017-95E2-021AB15A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2DE41F-EC92-4F20-86D2-B7BBCD9CD93F}" type="datetime1">
              <a:rPr lang="en-US" smtClean="0"/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4E63A2-69B7-451B-8156-EF318719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1F900-FE9D-4FB9-899E-4463A12E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95146DB2-0467-41F7-B05C-22BC049891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4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9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27DC9AB-82AF-4DE0-9A27-CEA06DDF07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4F53C8-7FD5-48D4-92A0-BC42A2ADD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29920-9328-4017-95E2-021AB15A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2DE41F-EC92-4F20-86D2-B7BBCD9CD93F}" type="datetime1">
              <a:rPr lang="en-US" smtClean="0"/>
              <a:pPr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4E63A2-69B7-451B-8156-EF318719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1F900-FE9D-4FB9-899E-4463A12E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95146DB2-0467-41F7-B05C-22BC049891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360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9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27DC9AB-82AF-4DE0-9A27-CEA06DDF07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4F53C8-7FD5-48D4-92A0-BC42A2ADD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29920-9328-4017-95E2-021AB15A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fld id="{072DE41F-EC92-4F20-86D2-B7BBCD9CD93F}" type="datetime1">
              <a:rPr lang="en-US" smtClean="0"/>
              <a:pPr defTabSz="914400">
                <a:defRPr/>
              </a:pPr>
              <a:t>12/22/2020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4E63A2-69B7-451B-8156-EF318719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 defTabSz="914400"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1F900-FE9D-4FB9-899E-4463A12E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pPr defTabSz="914400"/>
            <a:fld id="{95146DB2-0467-41F7-B05C-22BC0498918A}" type="slidenum">
              <a:rPr lang="en-US" altLang="en-US" smtClean="0"/>
              <a:pPr defTabSz="914400"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25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9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4" Type="http://schemas.openxmlformats.org/officeDocument/2006/relationships/chart" Target="../charts/char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4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8.xml"/><Relationship Id="rId4" Type="http://schemas.openxmlformats.org/officeDocument/2006/relationships/chart" Target="../charts/char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9.xml"/><Relationship Id="rId4" Type="http://schemas.openxmlformats.org/officeDocument/2006/relationships/chart" Target="../charts/char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Relationship Id="rId4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79.xml"/><Relationship Id="rId4" Type="http://schemas.openxmlformats.org/officeDocument/2006/relationships/chart" Target="../charts/chart5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4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0.xml"/><Relationship Id="rId4" Type="http://schemas.openxmlformats.org/officeDocument/2006/relationships/chart" Target="../charts/char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1.xml"/><Relationship Id="rId4" Type="http://schemas.openxmlformats.org/officeDocument/2006/relationships/chart" Target="../charts/char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6.xml"/><Relationship Id="rId2" Type="http://schemas.openxmlformats.org/officeDocument/2006/relationships/slideLayout" Target="../slideLayouts/slideLayout35.xml"/><Relationship Id="rId1" Type="http://schemas.openxmlformats.org/officeDocument/2006/relationships/tags" Target="../tags/tag8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915" y="1600200"/>
            <a:ext cx="11878170" cy="1329341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Practical Dependable Systems with </a:t>
            </a:r>
            <a:br>
              <a:rPr lang="en-US" altLang="zh-CN" sz="4000" b="1" dirty="0"/>
            </a:br>
            <a:r>
              <a:rPr lang="en-US" altLang="zh-CN" sz="4000" b="1" dirty="0"/>
              <a:t>OS/Hypervisor Support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err="1"/>
              <a:t>Diyu</a:t>
            </a:r>
            <a:r>
              <a:rPr lang="en-US" altLang="zh-CN" sz="2800" dirty="0"/>
              <a:t> Zhou</a:t>
            </a:r>
          </a:p>
          <a:p>
            <a:r>
              <a:rPr lang="en-US" altLang="en-US" dirty="0"/>
              <a:t>Concurrent Systems Laboratory</a:t>
            </a:r>
          </a:p>
          <a:p>
            <a:r>
              <a:rPr lang="en-US" altLang="en-US" dirty="0"/>
              <a:t>Computer Science Department, UCLA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55CFF5F-AFE5-415C-ACDF-8E85B14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UCLA Concurrent Systems Laboratory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A925D50-74C9-4D20-8464-9E97017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27A3B0-6F74-42C6-9E07-F361B1370A11}" type="slidenum">
              <a:rPr kumimoji="0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29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827"/>
    </mc:Choice>
    <mc:Fallback xmlns="">
      <p:transition spd="slow" advTm="198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38" y="50801"/>
            <a:ext cx="8229600" cy="574675"/>
          </a:xfrm>
        </p:spPr>
        <p:txBody>
          <a:bodyPr/>
          <a:lstStyle/>
          <a:p>
            <a:r>
              <a:rPr lang="en-US" altLang="en-US" dirty="0"/>
              <a:t>Virtualized Cluster Vulnerability to Single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3CDFB-24BF-486C-9E86-C03E3997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837" y="582034"/>
            <a:ext cx="8346849" cy="4211638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  <a:defRPr/>
            </a:pPr>
            <a:r>
              <a:rPr lang="en-US" sz="2400" dirty="0"/>
              <a:t>Deficiencies in fault isolation among VMs: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/>
              <a:t>Failures due to permanent hardware faults 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/>
              <a:t>Failures of the Virtual Machine Monitor (VMM)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Transient hardware faults corrupting VMM state </a:t>
            </a:r>
            <a:br>
              <a:rPr lang="en-US" sz="2400" dirty="0"/>
            </a:br>
            <a:r>
              <a:rPr lang="en-US" sz="2400" dirty="0"/>
              <a:t>(mostly faults occurring while executing virtualization code)</a:t>
            </a:r>
          </a:p>
          <a:p>
            <a:pPr lvl="1">
              <a:spcBef>
                <a:spcPts val="3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Heisenbugs in virtualization software</a:t>
            </a:r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1200" dirty="0"/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400" dirty="0"/>
              <a:t>Single fault </a:t>
            </a:r>
            <a:r>
              <a:rPr lang="en-US" sz="2400" dirty="0">
                <a:sym typeface="Wingdings"/>
              </a:rPr>
              <a:t> </a:t>
            </a:r>
            <a:r>
              <a:rPr lang="en-US" sz="2400" b="1" dirty="0">
                <a:sym typeface="Symbol"/>
              </a:rPr>
              <a:t></a:t>
            </a:r>
            <a:r>
              <a:rPr lang="en-US" sz="2400" dirty="0">
                <a:sym typeface="Symbol"/>
              </a:rPr>
              <a:t> Failure of multiple VMs </a:t>
            </a:r>
          </a:p>
          <a:p>
            <a:pPr marL="457200" indent="0">
              <a:spcBef>
                <a:spcPts val="300"/>
              </a:spcBef>
              <a:buNone/>
              <a:defRPr/>
            </a:pPr>
            <a:r>
              <a:rPr lang="en-US" sz="2400" b="1" dirty="0">
                <a:sym typeface="Symbol"/>
              </a:rPr>
              <a:t></a:t>
            </a:r>
            <a:r>
              <a:rPr lang="en-US" sz="2400" dirty="0">
                <a:sym typeface="Symbol"/>
              </a:rPr>
              <a:t> Overwhelm cluster fault tolerance mechanisms</a:t>
            </a:r>
            <a:endParaRPr lang="en-US" sz="2400" dirty="0"/>
          </a:p>
        </p:txBody>
      </p:sp>
      <p:grpSp>
        <p:nvGrpSpPr>
          <p:cNvPr id="7174" name="Group 4">
            <a:extLst>
              <a:ext uri="{FF2B5EF4-FFF2-40B4-BE49-F238E27FC236}">
                <a16:creationId xmlns:a16="http://schemas.microsoft.com/office/drawing/2014/main" xmlns="" id="{6B44D0B2-A634-4DD0-9798-2B2752E8541F}"/>
              </a:ext>
            </a:extLst>
          </p:cNvPr>
          <p:cNvGrpSpPr>
            <a:grpSpLocks/>
          </p:cNvGrpSpPr>
          <p:nvPr/>
        </p:nvGrpSpPr>
        <p:grpSpPr bwMode="auto">
          <a:xfrm>
            <a:off x="4165599" y="4020457"/>
            <a:ext cx="3425371" cy="2335894"/>
            <a:chOff x="3352800" y="1612342"/>
            <a:chExt cx="3126382" cy="2469385"/>
          </a:xfrm>
        </p:grpSpPr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xmlns="" id="{76F5DE57-602D-406C-9D52-C1D01C82D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775" y="3498431"/>
              <a:ext cx="2992128" cy="2787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76" name="Text Box 13">
              <a:extLst>
                <a:ext uri="{FF2B5EF4-FFF2-40B4-BE49-F238E27FC236}">
                  <a16:creationId xmlns:a16="http://schemas.microsoft.com/office/drawing/2014/main" xmlns="" id="{8A359B2F-4F83-4F4F-BE03-720619FC1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308" y="3461221"/>
              <a:ext cx="2744839" cy="36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Virtual Machine Monitor (VMM)</a:t>
              </a:r>
            </a:p>
          </p:txBody>
        </p:sp>
        <p:sp>
          <p:nvSpPr>
            <p:cNvPr id="7177" name="AutoShape 14">
              <a:extLst>
                <a:ext uri="{FF2B5EF4-FFF2-40B4-BE49-F238E27FC236}">
                  <a16:creationId xmlns:a16="http://schemas.microsoft.com/office/drawing/2014/main" xmlns="" id="{65E0DD14-AD75-48B1-8996-6FA5F88BD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292" y="2117908"/>
              <a:ext cx="942380" cy="1311092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78" name="Rectangle 15">
              <a:extLst>
                <a:ext uri="{FF2B5EF4-FFF2-40B4-BE49-F238E27FC236}">
                  <a16:creationId xmlns:a16="http://schemas.microsoft.com/office/drawing/2014/main" xmlns="" id="{4CEC3A6B-4348-4882-B631-593EC198A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521" y="2771697"/>
              <a:ext cx="891373" cy="581105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79" name="Rectangle 16">
              <a:extLst>
                <a:ext uri="{FF2B5EF4-FFF2-40B4-BE49-F238E27FC236}">
                  <a16:creationId xmlns:a16="http://schemas.microsoft.com/office/drawing/2014/main" xmlns="" id="{13FA1A38-0F31-48A0-9465-B46815A5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474" y="2181157"/>
              <a:ext cx="850566" cy="514475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80" name="Text Box 17">
              <a:extLst>
                <a:ext uri="{FF2B5EF4-FFF2-40B4-BE49-F238E27FC236}">
                  <a16:creationId xmlns:a16="http://schemas.microsoft.com/office/drawing/2014/main" xmlns="" id="{A2BBA0D9-76AF-4257-AB0A-11075117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1782" y="2728143"/>
              <a:ext cx="1020168" cy="36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GuestOS</a:t>
              </a:r>
              <a:endPara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endParaRPr>
            </a:p>
          </p:txBody>
        </p:sp>
        <p:sp>
          <p:nvSpPr>
            <p:cNvPr id="7181" name="Text Box 18">
              <a:extLst>
                <a:ext uri="{FF2B5EF4-FFF2-40B4-BE49-F238E27FC236}">
                  <a16:creationId xmlns:a16="http://schemas.microsoft.com/office/drawing/2014/main" xmlns="" id="{B1837446-A54B-4438-83B1-8C21B5865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891" y="2132345"/>
              <a:ext cx="948756" cy="6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User</a:t>
              </a:r>
            </a:p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Apps</a:t>
              </a:r>
            </a:p>
          </p:txBody>
        </p:sp>
        <p:grpSp>
          <p:nvGrpSpPr>
            <p:cNvPr id="7182" name="Group 3">
              <a:extLst>
                <a:ext uri="{FF2B5EF4-FFF2-40B4-BE49-F238E27FC236}">
                  <a16:creationId xmlns:a16="http://schemas.microsoft.com/office/drawing/2014/main" xmlns="" id="{A047E091-21C9-4CAB-B8E3-6C0C19117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612342"/>
              <a:ext cx="1068982" cy="1816658"/>
              <a:chOff x="3352800" y="1612342"/>
              <a:chExt cx="1068982" cy="1816658"/>
            </a:xfrm>
          </p:grpSpPr>
          <p:sp>
            <p:nvSpPr>
              <p:cNvPr id="7192" name="Text Box 19">
                <a:extLst>
                  <a:ext uri="{FF2B5EF4-FFF2-40B4-BE49-F238E27FC236}">
                    <a16:creationId xmlns:a16="http://schemas.microsoft.com/office/drawing/2014/main" xmlns="" id="{212E74FC-4684-4D1A-AAB2-0C082245AE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157" y="1612342"/>
                <a:ext cx="733244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VM1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93" name="AutoShape 14">
                <a:extLst>
                  <a:ext uri="{FF2B5EF4-FFF2-40B4-BE49-F238E27FC236}">
                    <a16:creationId xmlns:a16="http://schemas.microsoft.com/office/drawing/2014/main" xmlns="" id="{6C161737-4445-4EEC-BB6D-E806E72D1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123" y="2114395"/>
                <a:ext cx="942380" cy="1314605"/>
              </a:xfrm>
              <a:prstGeom prst="roundRect">
                <a:avLst>
                  <a:gd name="adj" fmla="val 83"/>
                </a:avLst>
              </a:prstGeom>
              <a:solidFill>
                <a:srgbClr val="3333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4" name="Rectangle 15">
                <a:extLst>
                  <a:ext uri="{FF2B5EF4-FFF2-40B4-BE49-F238E27FC236}">
                    <a16:creationId xmlns:a16="http://schemas.microsoft.com/office/drawing/2014/main" xmlns="" id="{671F5DB2-F68D-4663-97D6-B3312FC1C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352" y="2771696"/>
                <a:ext cx="891373" cy="581103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5" name="Rectangle 16">
                <a:extLst>
                  <a:ext uri="{FF2B5EF4-FFF2-40B4-BE49-F238E27FC236}">
                    <a16:creationId xmlns:a16="http://schemas.microsoft.com/office/drawing/2014/main" xmlns="" id="{37DC2330-B1CD-4FA8-A5EB-7AF163AC0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306" y="2177644"/>
                <a:ext cx="850566" cy="517988"/>
              </a:xfrm>
              <a:prstGeom prst="rect">
                <a:avLst/>
              </a:prstGeom>
              <a:solidFill>
                <a:srgbClr val="C9FFF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6" name="Text Box 17">
                <a:extLst>
                  <a:ext uri="{FF2B5EF4-FFF2-40B4-BE49-F238E27FC236}">
                    <a16:creationId xmlns:a16="http://schemas.microsoft.com/office/drawing/2014/main" xmlns="" id="{671E991A-F990-4C3C-850A-355784BA8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2724629"/>
                <a:ext cx="1068982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GuestOS</a:t>
                </a:r>
                <a:endPara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97" name="Text Box 18">
                <a:extLst>
                  <a:ext uri="{FF2B5EF4-FFF2-40B4-BE49-F238E27FC236}">
                    <a16:creationId xmlns:a16="http://schemas.microsoft.com/office/drawing/2014/main" xmlns="" id="{A8EDCA03-0331-4032-A068-460780C6E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7401" y="2126963"/>
                <a:ext cx="948756" cy="62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User</a:t>
                </a:r>
              </a:p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Apps</a:t>
                </a:r>
              </a:p>
            </p:txBody>
          </p:sp>
        </p:grpSp>
        <p:sp>
          <p:nvSpPr>
            <p:cNvPr id="7183" name="Rectangle 6">
              <a:extLst>
                <a:ext uri="{FF2B5EF4-FFF2-40B4-BE49-F238E27FC236}">
                  <a16:creationId xmlns:a16="http://schemas.microsoft.com/office/drawing/2014/main" xmlns="" id="{C85C4087-26C9-41DF-A795-0D0E4D86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325" y="3826390"/>
              <a:ext cx="2989578" cy="25533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Hardware</a:t>
              </a:r>
              <a:endParaRPr lang="en-US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84" name="Text Box 19">
              <a:extLst>
                <a:ext uri="{FF2B5EF4-FFF2-40B4-BE49-F238E27FC236}">
                  <a16:creationId xmlns:a16="http://schemas.microsoft.com/office/drawing/2014/main" xmlns="" id="{B502FB85-0432-4C5E-9899-8158A2275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944" y="1617794"/>
              <a:ext cx="709016" cy="36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VM2</a:t>
              </a:r>
              <a:endPara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endParaRPr>
            </a:p>
          </p:txBody>
        </p:sp>
        <p:grpSp>
          <p:nvGrpSpPr>
            <p:cNvPr id="7185" name="Group 23">
              <a:extLst>
                <a:ext uri="{FF2B5EF4-FFF2-40B4-BE49-F238E27FC236}">
                  <a16:creationId xmlns:a16="http://schemas.microsoft.com/office/drawing/2014/main" xmlns="" id="{CE63B7F7-E742-4E42-A114-C4D9B7E71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1617794"/>
              <a:ext cx="1068982" cy="1812159"/>
              <a:chOff x="3352800" y="1616841"/>
              <a:chExt cx="1068982" cy="1812159"/>
            </a:xfrm>
          </p:grpSpPr>
          <p:sp>
            <p:nvSpPr>
              <p:cNvPr id="7186" name="Text Box 19">
                <a:extLst>
                  <a:ext uri="{FF2B5EF4-FFF2-40B4-BE49-F238E27FC236}">
                    <a16:creationId xmlns:a16="http://schemas.microsoft.com/office/drawing/2014/main" xmlns="" id="{29EB2438-F111-4011-8CA6-8C16E3C68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710" y="1616841"/>
                <a:ext cx="733244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VM3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87" name="AutoShape 14">
                <a:extLst>
                  <a:ext uri="{FF2B5EF4-FFF2-40B4-BE49-F238E27FC236}">
                    <a16:creationId xmlns:a16="http://schemas.microsoft.com/office/drawing/2014/main" xmlns="" id="{DE9014A3-82B5-4CDB-8725-5AC327967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123" y="2114395"/>
                <a:ext cx="942380" cy="1314605"/>
              </a:xfrm>
              <a:prstGeom prst="roundRect">
                <a:avLst>
                  <a:gd name="adj" fmla="val 83"/>
                </a:avLst>
              </a:prstGeom>
              <a:solidFill>
                <a:srgbClr val="3333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8" name="Rectangle 15">
                <a:extLst>
                  <a:ext uri="{FF2B5EF4-FFF2-40B4-BE49-F238E27FC236}">
                    <a16:creationId xmlns:a16="http://schemas.microsoft.com/office/drawing/2014/main" xmlns="" id="{79C71AB1-7533-42FA-B2EC-6B8592C01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352" y="2770744"/>
                <a:ext cx="891373" cy="582057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9" name="Rectangle 16">
                <a:extLst>
                  <a:ext uri="{FF2B5EF4-FFF2-40B4-BE49-F238E27FC236}">
                    <a16:creationId xmlns:a16="http://schemas.microsoft.com/office/drawing/2014/main" xmlns="" id="{1CAB5D71-A96E-4340-B0D9-D31EBFBA2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306" y="2177644"/>
                <a:ext cx="850566" cy="517035"/>
              </a:xfrm>
              <a:prstGeom prst="rect">
                <a:avLst/>
              </a:prstGeom>
              <a:solidFill>
                <a:srgbClr val="C9FFF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0" name="Text Box 17">
                <a:extLst>
                  <a:ext uri="{FF2B5EF4-FFF2-40B4-BE49-F238E27FC236}">
                    <a16:creationId xmlns:a16="http://schemas.microsoft.com/office/drawing/2014/main" xmlns="" id="{2FC75194-6B46-49BA-9D99-B0F2400C8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2724629"/>
                <a:ext cx="1068982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GuestOS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91" name="Text Box 18">
                <a:extLst>
                  <a:ext uri="{FF2B5EF4-FFF2-40B4-BE49-F238E27FC236}">
                    <a16:creationId xmlns:a16="http://schemas.microsoft.com/office/drawing/2014/main" xmlns="" id="{C553BC7A-98CA-4C74-8222-523682241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660" y="2165735"/>
                <a:ext cx="948756" cy="62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User</a:t>
                </a:r>
              </a:p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Apps</a:t>
                </a:r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2195947"/>
      </p:ext>
    </p:extLst>
  </p:cSld>
  <p:clrMapOvr>
    <a:masterClrMapping/>
  </p:clrMapOvr>
  <p:transition spd="slow" advTm="3626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FA472D9B-6A4C-4C52-A54D-830ABEF5F6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14370" y="132243"/>
            <a:ext cx="10163261" cy="487363"/>
          </a:xfrm>
        </p:spPr>
        <p:txBody>
          <a:bodyPr/>
          <a:lstStyle/>
          <a:p>
            <a:pPr eaLnBrk="1" hangingPunct="1"/>
            <a:r>
              <a:rPr lang="en-US" altLang="en-US" dirty="0"/>
              <a:t>Prior Work: </a:t>
            </a:r>
            <a:r>
              <a:rPr lang="en-US" altLang="en-US" dirty="0" err="1"/>
              <a:t>ReHype</a:t>
            </a:r>
            <a:r>
              <a:rPr lang="en-US" altLang="en-US" baseline="30000" dirty="0"/>
              <a:t> 1</a:t>
            </a:r>
            <a:r>
              <a:rPr lang="en-US" altLang="en-US" dirty="0"/>
              <a:t> </a:t>
            </a:r>
            <a:r>
              <a:rPr lang="en-US" altLang="zh-CN" dirty="0"/>
              <a:t>→</a:t>
            </a:r>
            <a:r>
              <a:rPr lang="en-US" altLang="en-US" dirty="0"/>
              <a:t> VMM Recovery Using </a:t>
            </a:r>
            <a:r>
              <a:rPr lang="en-US" altLang="en-US" dirty="0" err="1"/>
              <a:t>Microreboot</a:t>
            </a:r>
            <a:endParaRPr lang="en-US" altLang="en-US" dirty="0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xmlns="" id="{16AD8827-6B7F-42A0-862C-E330CF258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46830" y="3317879"/>
            <a:ext cx="8698340" cy="318611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600" dirty="0"/>
              <a:t>VMM failure → detected by failure detector in VMM</a:t>
            </a:r>
          </a:p>
          <a:p>
            <a:pPr marL="339725" lvl="1" indent="0" eaLnBrk="1" hangingPunct="1">
              <a:spcBef>
                <a:spcPct val="0"/>
              </a:spcBef>
              <a:buNone/>
              <a:defRPr/>
            </a:pPr>
            <a:r>
              <a:rPr lang="en-US" sz="2600" dirty="0"/>
              <a:t>→ invokes failure handler </a:t>
            </a: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Pause VMs</a:t>
            </a: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Preserve certain critical VMM state</a:t>
            </a: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Boot VMM instance </a:t>
            </a:r>
            <a:r>
              <a:rPr lang="en-US" sz="2600" dirty="0">
                <a:sym typeface="Symbol"/>
              </a:rPr>
              <a:t> modified boot code</a:t>
            </a:r>
          </a:p>
          <a:p>
            <a:pPr marL="573087" lvl="2" indent="0" eaLnBrk="1" hangingPunct="1">
              <a:spcBef>
                <a:spcPct val="0"/>
              </a:spcBef>
              <a:buNone/>
              <a:defRPr/>
            </a:pPr>
            <a:r>
              <a:rPr lang="en-US" sz="2600" dirty="0">
                <a:sym typeface="Symbol"/>
              </a:rPr>
              <a:t>	Reintegrate preserved critical state </a:t>
            </a:r>
          </a:p>
          <a:p>
            <a:pPr marL="573087" lvl="2" indent="0" eaLnBrk="1" hangingPunct="1">
              <a:spcBef>
                <a:spcPct val="0"/>
              </a:spcBef>
              <a:buNone/>
              <a:defRPr/>
            </a:pPr>
            <a:r>
              <a:rPr lang="en-US" altLang="zh-CN" sz="2600" dirty="0">
                <a:sym typeface="Symbol"/>
              </a:rPr>
              <a:t>	 newly created VMM continue managing existing VMs</a:t>
            </a:r>
            <a:endParaRPr lang="en-US" sz="2600" dirty="0">
              <a:sym typeface="Symbol"/>
            </a:endParaRP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 err="1"/>
              <a:t>Unpause</a:t>
            </a:r>
            <a:r>
              <a:rPr lang="en-US" sz="2600" dirty="0"/>
              <a:t> VMs</a:t>
            </a:r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xmlns="" id="{958FAFEE-0412-4806-8C58-F254C09C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881314"/>
            <a:ext cx="5072062" cy="396875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7" name="Text Box 12">
            <a:extLst>
              <a:ext uri="{FF2B5EF4-FFF2-40B4-BE49-F238E27FC236}">
                <a16:creationId xmlns:a16="http://schemas.microsoft.com/office/drawing/2014/main" xmlns="" id="{67C6C7B5-A44C-435F-B89B-270DBCFA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080" y="2881314"/>
            <a:ext cx="7203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en-GB" altLang="en-US">
                <a:solidFill>
                  <a:prstClr val="black"/>
                </a:solidFill>
                <a:latin typeface="Arial" panose="020B0604020202020204" pitchFamily="34" charset="0"/>
              </a:rPr>
              <a:t>VMM</a:t>
            </a:r>
          </a:p>
        </p:txBody>
      </p:sp>
      <p:sp>
        <p:nvSpPr>
          <p:cNvPr id="12298" name="AutoShape 17">
            <a:extLst>
              <a:ext uri="{FF2B5EF4-FFF2-40B4-BE49-F238E27FC236}">
                <a16:creationId xmlns:a16="http://schemas.microsoft.com/office/drawing/2014/main" xmlns="" id="{61DE5049-C4A9-45EA-A59C-7099B0CF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6" y="1028700"/>
            <a:ext cx="1357313" cy="1822450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9" name="Rectangle 18">
            <a:extLst>
              <a:ext uri="{FF2B5EF4-FFF2-40B4-BE49-F238E27FC236}">
                <a16:creationId xmlns:a16="http://schemas.microsoft.com/office/drawing/2014/main" xmlns="" id="{8BBEFD29-0C5C-4BE1-A604-FEBC96C2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1973263"/>
            <a:ext cx="1233488" cy="804862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0" name="Rectangle 19">
            <a:extLst>
              <a:ext uri="{FF2B5EF4-FFF2-40B4-BE49-F238E27FC236}">
                <a16:creationId xmlns:a16="http://schemas.microsoft.com/office/drawing/2014/main" xmlns="" id="{E2952F9D-35AE-45D1-84B0-E758C161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3" y="1163639"/>
            <a:ext cx="1225550" cy="725487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1" name="Text Box 20">
            <a:extLst>
              <a:ext uri="{FF2B5EF4-FFF2-40B4-BE49-F238E27FC236}">
                <a16:creationId xmlns:a16="http://schemas.microsoft.com/office/drawing/2014/main" xmlns="" id="{41B5AAC0-41A5-4190-9F56-87240546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1981201"/>
            <a:ext cx="13192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GuestOS</a:t>
            </a:r>
            <a:endParaRPr lang="en-GB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2" name="Text Box 21">
            <a:extLst>
              <a:ext uri="{FF2B5EF4-FFF2-40B4-BE49-F238E27FC236}">
                <a16:creationId xmlns:a16="http://schemas.microsoft.com/office/drawing/2014/main" xmlns="" id="{2715F8D4-34DC-4DF3-80F3-52BD4CDFB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114425"/>
            <a:ext cx="14605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12303" name="Text Box 22">
            <a:extLst>
              <a:ext uri="{FF2B5EF4-FFF2-40B4-BE49-F238E27FC236}">
                <a16:creationId xmlns:a16="http://schemas.microsoft.com/office/drawing/2014/main" xmlns="" id="{F1F38CA5-CB78-4649-BEFB-02EA32E0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631826"/>
            <a:ext cx="655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VM2</a:t>
            </a:r>
          </a:p>
        </p:txBody>
      </p:sp>
      <p:sp>
        <p:nvSpPr>
          <p:cNvPr id="12304" name="AutoShape 25">
            <a:extLst>
              <a:ext uri="{FF2B5EF4-FFF2-40B4-BE49-F238E27FC236}">
                <a16:creationId xmlns:a16="http://schemas.microsoft.com/office/drawing/2014/main" xmlns="" id="{88EBC04B-8454-4E86-B216-D5D21230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1" y="1014413"/>
            <a:ext cx="1317625" cy="1820862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5" name="Rectangle 26">
            <a:extLst>
              <a:ext uri="{FF2B5EF4-FFF2-40B4-BE49-F238E27FC236}">
                <a16:creationId xmlns:a16="http://schemas.microsoft.com/office/drawing/2014/main" xmlns="" id="{F12249B8-288A-4B42-947A-B982A13D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6" y="1941514"/>
            <a:ext cx="1196975" cy="803275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6" name="Rectangle 27">
            <a:extLst>
              <a:ext uri="{FF2B5EF4-FFF2-40B4-BE49-F238E27FC236}">
                <a16:creationId xmlns:a16="http://schemas.microsoft.com/office/drawing/2014/main" xmlns="" id="{A6D1EBC1-68DD-4376-8876-09C6525D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125539"/>
            <a:ext cx="1189038" cy="725487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7" name="Text Box 28">
            <a:extLst>
              <a:ext uri="{FF2B5EF4-FFF2-40B4-BE49-F238E27FC236}">
                <a16:creationId xmlns:a16="http://schemas.microsoft.com/office/drawing/2014/main" xmlns="" id="{4DC0C509-D3A0-4EEB-8CA8-A3777667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9" y="1985964"/>
            <a:ext cx="12779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GuestOS</a:t>
            </a:r>
          </a:p>
        </p:txBody>
      </p:sp>
      <p:sp>
        <p:nvSpPr>
          <p:cNvPr id="12308" name="Text Box 29">
            <a:extLst>
              <a:ext uri="{FF2B5EF4-FFF2-40B4-BE49-F238E27FC236}">
                <a16:creationId xmlns:a16="http://schemas.microsoft.com/office/drawing/2014/main" xmlns="" id="{4A6461FF-8D71-4A5C-89F7-08BAF612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0" y="1111250"/>
            <a:ext cx="13271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12309" name="Text Box 30">
            <a:extLst>
              <a:ext uri="{FF2B5EF4-FFF2-40B4-BE49-F238E27FC236}">
                <a16:creationId xmlns:a16="http://schemas.microsoft.com/office/drawing/2014/main" xmlns="" id="{512F0A06-4FB0-4BDC-AF7A-7F74ADC1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9" y="617539"/>
            <a:ext cx="655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VM3</a:t>
            </a:r>
          </a:p>
        </p:txBody>
      </p:sp>
      <p:sp>
        <p:nvSpPr>
          <p:cNvPr id="12310" name="AutoShape 17">
            <a:extLst>
              <a:ext uri="{FF2B5EF4-FFF2-40B4-BE49-F238E27FC236}">
                <a16:creationId xmlns:a16="http://schemas.microsoft.com/office/drawing/2014/main" xmlns="" id="{7F5874A1-8396-4DDD-A94B-0CB27878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006475"/>
            <a:ext cx="1357313" cy="1824038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11" name="Rectangle 18">
            <a:extLst>
              <a:ext uri="{FF2B5EF4-FFF2-40B4-BE49-F238E27FC236}">
                <a16:creationId xmlns:a16="http://schemas.microsoft.com/office/drawing/2014/main" xmlns="" id="{A30CF714-4177-4A72-9E20-2521C803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1951038"/>
            <a:ext cx="1233488" cy="804862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12" name="Rectangle 19">
            <a:extLst>
              <a:ext uri="{FF2B5EF4-FFF2-40B4-BE49-F238E27FC236}">
                <a16:creationId xmlns:a16="http://schemas.microsoft.com/office/drawing/2014/main" xmlns="" id="{F0E2BB96-98AD-4B4D-AE81-A996B6AC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1141414"/>
            <a:ext cx="1225550" cy="725487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13" name="Text Box 20">
            <a:extLst>
              <a:ext uri="{FF2B5EF4-FFF2-40B4-BE49-F238E27FC236}">
                <a16:creationId xmlns:a16="http://schemas.microsoft.com/office/drawing/2014/main" xmlns="" id="{F2DD309E-AE04-49F4-9F59-3D3638723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1958976"/>
            <a:ext cx="13192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GuestOS</a:t>
            </a:r>
          </a:p>
        </p:txBody>
      </p:sp>
      <p:sp>
        <p:nvSpPr>
          <p:cNvPr id="12314" name="Text Box 21">
            <a:extLst>
              <a:ext uri="{FF2B5EF4-FFF2-40B4-BE49-F238E27FC236}">
                <a16:creationId xmlns:a16="http://schemas.microsoft.com/office/drawing/2014/main" xmlns="" id="{02C75606-6009-494D-87F3-8B4CF50CC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103313"/>
            <a:ext cx="14605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12315" name="Text Box 22">
            <a:extLst>
              <a:ext uri="{FF2B5EF4-FFF2-40B4-BE49-F238E27FC236}">
                <a16:creationId xmlns:a16="http://schemas.microsoft.com/office/drawing/2014/main" xmlns="" id="{82EEE692-BA41-408C-B448-49FF8A85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4" y="609601"/>
            <a:ext cx="655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VM1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4327B0D-6DF7-4FD0-949A-D0626FB9F26F}"/>
              </a:ext>
            </a:extLst>
          </p:cNvPr>
          <p:cNvSpPr/>
          <p:nvPr/>
        </p:nvSpPr>
        <p:spPr bwMode="auto">
          <a:xfrm>
            <a:off x="3962400" y="2947989"/>
            <a:ext cx="1371600" cy="2746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Failure detector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1039F23-1711-4424-B92F-389D1E349547}"/>
              </a:ext>
            </a:extLst>
          </p:cNvPr>
          <p:cNvSpPr/>
          <p:nvPr/>
        </p:nvSpPr>
        <p:spPr bwMode="auto">
          <a:xfrm>
            <a:off x="5486401" y="2947988"/>
            <a:ext cx="1304925" cy="277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Failure handler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318AAC-AC9A-49A8-A842-E6D5F4414AB0}"/>
              </a:ext>
            </a:extLst>
          </p:cNvPr>
          <p:cNvSpPr/>
          <p:nvPr/>
        </p:nvSpPr>
        <p:spPr bwMode="auto">
          <a:xfrm>
            <a:off x="6942138" y="2940051"/>
            <a:ext cx="1135062" cy="277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Boot changes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3AD869-BDB2-4C3D-9A4B-70DB94A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C73B-EA53-4ED1-B694-5D469F4BA2F1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xmlns="" id="{7C79F513-C465-453B-AD9D-C1FBDFA4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65" y="6472918"/>
            <a:ext cx="8601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aseline="30000" dirty="0"/>
              <a:t>1 </a:t>
            </a:r>
            <a:r>
              <a:rPr lang="en-US" altLang="en-US" sz="1400" dirty="0"/>
              <a:t>M. Le and Y. Tamir, ‘‘</a:t>
            </a:r>
            <a:r>
              <a:rPr lang="en-US" altLang="en-US" sz="1400" dirty="0" err="1"/>
              <a:t>ReHype</a:t>
            </a:r>
            <a:r>
              <a:rPr lang="en-US" altLang="en-US" sz="1400" dirty="0"/>
              <a:t>: Enabling VM survival Across Hypervisor Failure,’’  VEE 2011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1804315"/>
      </p:ext>
    </p:extLst>
  </p:cSld>
  <p:clrMapOvr>
    <a:masterClrMapping/>
  </p:clrMapOvr>
  <p:transition spd="slow" advTm="434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7" y="15000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Potential Inconsistencies Following VMM Recovery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988208"/>
            <a:ext cx="80010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VMM failure → VMM reboot 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     → new VMM inconsistent with preserved  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dirty="0">
                <a:solidFill>
                  <a:prstClr val="black"/>
                </a:solidFill>
              </a:rPr>
              <a:t>          components </a:t>
            </a:r>
          </a:p>
          <a:p>
            <a:pPr defTabSz="914400" eaLnBrk="1" hangingPunct="1">
              <a:defRPr/>
            </a:pPr>
            <a:endParaRPr lang="en-US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Inconsistencies between:</a:t>
            </a:r>
          </a:p>
          <a:p>
            <a:pPr marL="342900" indent="-342900" defTabSz="914400" eaLnBrk="1" hangingPunct="1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</a:rPr>
              <a:t>VMM components (VMM/VMM)</a:t>
            </a:r>
          </a:p>
          <a:p>
            <a:pPr lvl="1" indent="0"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Ex: partially updated data structures</a:t>
            </a:r>
          </a:p>
          <a:p>
            <a:pPr marL="342900" indent="-342900" defTabSz="914400" eaLnBrk="1" hangingPunct="1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</a:rPr>
              <a:t>VMM and VM (VMM/VM)</a:t>
            </a:r>
          </a:p>
          <a:p>
            <a:pPr lvl="1" indent="0"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Ex: partially executed </a:t>
            </a:r>
            <a:r>
              <a:rPr lang="en-US" sz="2600" dirty="0" err="1">
                <a:solidFill>
                  <a:prstClr val="black"/>
                </a:solidFill>
              </a:rPr>
              <a:t>hypercalls</a:t>
            </a:r>
            <a:endParaRPr lang="en-US" sz="2600" dirty="0">
              <a:solidFill>
                <a:prstClr val="black"/>
              </a:solidFill>
            </a:endParaRPr>
          </a:p>
          <a:p>
            <a:pPr marL="342900" indent="-342900" defTabSz="914400" eaLnBrk="1" hangingPunct="1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</a:rPr>
              <a:t>VMM and hardware (VMM/hardware):</a:t>
            </a:r>
          </a:p>
          <a:p>
            <a:pPr lvl="1" indent="0"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Ex: unacknowledged interrupts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601F21-6D4E-4D7C-A270-341570B44C04}"/>
              </a:ext>
            </a:extLst>
          </p:cNvPr>
          <p:cNvSpPr txBox="1"/>
          <p:nvPr/>
        </p:nvSpPr>
        <p:spPr>
          <a:xfrm>
            <a:off x="2095499" y="5595883"/>
            <a:ext cx="71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ReHype</a:t>
            </a:r>
            <a:r>
              <a:rPr lang="en-US" sz="2800" b="1" dirty="0"/>
              <a:t> resolves most of these inconsistencies.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EACA4-98CE-4E3B-A248-8170F790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C8633EF-DA43-4EA3-AE53-67377F6F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2447770" y="3717984"/>
            <a:ext cx="4824297" cy="7492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8208099"/>
      </p:ext>
    </p:extLst>
  </p:cSld>
  <p:clrMapOvr>
    <a:masterClrMapping/>
  </p:clrMapOvr>
  <p:transition spd="slow" advTm="5353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7" y="15000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ReHype</a:t>
            </a:r>
            <a:r>
              <a:rPr lang="en-US" altLang="en-US" dirty="0"/>
              <a:t> In Action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Motivation for this Work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289" y="1069542"/>
            <a:ext cx="8639575" cy="4739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2600" dirty="0" err="1">
                <a:solidFill>
                  <a:prstClr val="black"/>
                </a:solidFill>
              </a:rPr>
              <a:t>ReHype</a:t>
            </a:r>
            <a:r>
              <a:rPr lang="en-US" sz="2600" dirty="0">
                <a:solidFill>
                  <a:prstClr val="black"/>
                </a:solidFill>
              </a:rPr>
              <a:t>: Booting a new VMM instance </a:t>
            </a:r>
            <a:r>
              <a:rPr lang="en-US" altLang="zh-CN" sz="2600" dirty="0">
                <a:solidFill>
                  <a:prstClr val="black"/>
                </a:solidFill>
              </a:rPr>
              <a:t>→</a:t>
            </a:r>
            <a:endParaRPr lang="en-US" sz="2600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	Recovery latency &gt; 700ms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		→ significant service interruption</a:t>
            </a:r>
          </a:p>
          <a:p>
            <a:pPr defTabSz="914400" eaLnBrk="1" hangingPunct="1">
              <a:defRPr/>
            </a:pPr>
            <a:endParaRPr lang="en-US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Analysis: due mostly to booting new VMM instance </a:t>
            </a:r>
          </a:p>
          <a:p>
            <a:pPr defTabSz="914400" eaLnBrk="1" hangingPunct="1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Operational impact of booting a new instance:   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          Start with a valid VMM state 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          “fixes” for consistency integrating preserved critical state</a:t>
            </a:r>
          </a:p>
          <a:p>
            <a:pPr marL="342900" indent="-342900" defTabSz="914400" eaLnBrk="1" hangingPunct="1">
              <a:buFont typeface="Arial" panose="020B0604020202020204" pitchFamily="34" charset="0"/>
              <a:buChar char="•"/>
              <a:defRPr/>
            </a:pPr>
            <a:endParaRPr lang="en-US" sz="2600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Recovery rate &gt; 85%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→ preserved </a:t>
            </a:r>
            <a:r>
              <a:rPr lang="en-US" sz="2600" b="1" dirty="0">
                <a:solidFill>
                  <a:prstClr val="black"/>
                </a:solidFill>
              </a:rPr>
              <a:t>critical</a:t>
            </a:r>
            <a:r>
              <a:rPr lang="en-US" sz="2600" dirty="0">
                <a:solidFill>
                  <a:prstClr val="black"/>
                </a:solidFill>
              </a:rPr>
              <a:t> VMM state is rarely corrupted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601F21-6D4E-4D7C-A270-341570B44C04}"/>
              </a:ext>
            </a:extLst>
          </p:cNvPr>
          <p:cNvSpPr txBox="1"/>
          <p:nvPr/>
        </p:nvSpPr>
        <p:spPr>
          <a:xfrm>
            <a:off x="3182562" y="5808940"/>
            <a:ext cx="581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 booting a new instance necessary?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0734868-F3D8-4756-9D25-C6867D50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31B1437-1BEF-44A8-9CBA-AF14A0C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8623660"/>
      </p:ext>
    </p:extLst>
  </p:cSld>
  <p:clrMapOvr>
    <a:masterClrMapping/>
  </p:clrMapOvr>
  <p:transition spd="slow" advTm="6424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236240" y="911242"/>
            <a:ext cx="7822159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NiLiHype: </a:t>
            </a:r>
            <a:r>
              <a:rPr lang="en-US" altLang="en-US" b="1" u="sng" dirty="0">
                <a:latin typeface="+mj-lt"/>
              </a:rPr>
              <a:t>Ni</a:t>
            </a:r>
            <a:r>
              <a:rPr lang="en-US" altLang="en-US" b="1" dirty="0">
                <a:latin typeface="+mj-lt"/>
              </a:rPr>
              <a:t>ne </a:t>
            </a:r>
            <a:r>
              <a:rPr lang="en-US" altLang="en-US" b="1" u="sng" dirty="0">
                <a:latin typeface="+mj-lt"/>
              </a:rPr>
              <a:t>Li</a:t>
            </a:r>
            <a:r>
              <a:rPr lang="en-US" altLang="en-US" b="1" dirty="0">
                <a:latin typeface="+mj-lt"/>
              </a:rPr>
              <a:t>ves </a:t>
            </a:r>
            <a:r>
              <a:rPr lang="en-US" altLang="en-US" b="1" u="sng" dirty="0">
                <a:latin typeface="+mj-lt"/>
              </a:rPr>
              <a:t>Hype</a:t>
            </a:r>
            <a:r>
              <a:rPr lang="en-US" altLang="en-US" b="1" dirty="0">
                <a:latin typeface="+mj-lt"/>
              </a:rPr>
              <a:t>rvisors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Hypervisor Recovery using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ReHype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Microreset Instead of </a:t>
            </a:r>
            <a:r>
              <a:rPr lang="en-US" altLang="en-US" b="1" dirty="0" err="1">
                <a:latin typeface="+mj-lt"/>
              </a:rPr>
              <a:t>Microreboot</a:t>
            </a:r>
            <a:endParaRPr lang="en-US" altLang="en-US" b="1" dirty="0"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NiLiHype: H</a:t>
            </a:r>
            <a:r>
              <a:rPr lang="en-US" altLang="zh-CN" dirty="0"/>
              <a:t>ypervisor Recovery using Microreset</a:t>
            </a:r>
            <a:endParaRPr lang="en-US" altLang="en-US" dirty="0"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NiLiCon: </a:t>
            </a:r>
            <a:r>
              <a:rPr lang="en-US" altLang="en-US" u="sng" dirty="0">
                <a:latin typeface="+mj-lt"/>
              </a:rPr>
              <a:t>Ni</a:t>
            </a:r>
            <a:r>
              <a:rPr lang="en-US" altLang="en-US" dirty="0">
                <a:latin typeface="+mj-lt"/>
              </a:rPr>
              <a:t>ne </a:t>
            </a:r>
            <a:r>
              <a:rPr lang="en-US" altLang="en-US" u="sng" dirty="0">
                <a:latin typeface="+mj-lt"/>
              </a:rPr>
              <a:t>Li</a:t>
            </a:r>
            <a:r>
              <a:rPr lang="en-US" altLang="en-US" dirty="0">
                <a:latin typeface="+mj-lt"/>
              </a:rPr>
              <a:t>ves </a:t>
            </a:r>
            <a:r>
              <a:rPr lang="en-US" altLang="en-US" u="sng" dirty="0">
                <a:latin typeface="+mj-lt"/>
              </a:rPr>
              <a:t>Con</a:t>
            </a:r>
            <a:r>
              <a:rPr lang="en-US" altLang="en-US" dirty="0"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HyCoR: </a:t>
            </a:r>
            <a:r>
              <a:rPr lang="en-US" altLang="en-US" u="sng" dirty="0">
                <a:latin typeface="+mj-lt"/>
              </a:rPr>
              <a:t>Hy</a:t>
            </a:r>
            <a:r>
              <a:rPr lang="en-US" altLang="en-US" dirty="0">
                <a:latin typeface="+mj-lt"/>
              </a:rPr>
              <a:t>brid </a:t>
            </a:r>
            <a:r>
              <a:rPr lang="en-US" altLang="en-US" u="sng" dirty="0">
                <a:latin typeface="+mj-lt"/>
              </a:rPr>
              <a:t>Co</a:t>
            </a:r>
            <a:r>
              <a:rPr lang="en-US" altLang="en-US" dirty="0">
                <a:latin typeface="+mj-lt"/>
              </a:rPr>
              <a:t>ntainer </a:t>
            </a:r>
            <a:r>
              <a:rPr lang="en-US" altLang="en-US" u="sng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7084246"/>
      </p:ext>
    </p:extLst>
  </p:cSld>
  <p:clrMapOvr>
    <a:masterClrMapping/>
  </p:clrMapOvr>
  <p:transition spd="slow" advTm="1563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4" y="187424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Microreset: Target Components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993" y="1531064"/>
            <a:ext cx="825400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spcBef>
                <a:spcPts val="1800"/>
              </a:spcBef>
              <a:defRPr/>
            </a:pPr>
            <a:r>
              <a:rPr lang="en-US" sz="3200" dirty="0">
                <a:solidFill>
                  <a:prstClr val="black"/>
                </a:solidFill>
              </a:rPr>
              <a:t>Large, complex components: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Reentrant: multiple threads of execution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Process requests from the rest of the system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Each request initiates a thread of execution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Examples: OS kernels, hypervisors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39921F4-1950-4D32-95B0-E1584604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0FFFB78-5360-446D-97A0-6C1EEBA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0391045"/>
      </p:ext>
    </p:extLst>
  </p:cSld>
  <p:clrMapOvr>
    <a:masterClrMapping/>
  </p:clrMapOvr>
  <p:transition spd="slow" advTm="2492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6" y="3214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Microreset: Basic Mechanism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541" y="1273175"/>
            <a:ext cx="8254005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Detect error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Abandon all current threads of execution</a:t>
            </a:r>
          </a:p>
          <a:p>
            <a:pPr defTabSz="914400" eaLnBrk="1" hangingPunct="1">
              <a:defRPr/>
            </a:pPr>
            <a:r>
              <a:rPr lang="en-US" sz="3200" dirty="0">
                <a:solidFill>
                  <a:prstClr val="black"/>
                </a:solidFill>
              </a:rPr>
              <a:t>     → reset component to a quiescent state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Perform roll forward operation to resolve state inconsistencies (similar to </a:t>
            </a:r>
            <a:r>
              <a:rPr lang="en-US" sz="3200" dirty="0" err="1">
                <a:solidFill>
                  <a:prstClr val="black"/>
                </a:solidFill>
              </a:rPr>
              <a:t>microreboot</a:t>
            </a:r>
            <a:r>
              <a:rPr lang="en-US" sz="3200" dirty="0">
                <a:solidFill>
                  <a:prstClr val="black"/>
                </a:solidFill>
              </a:rPr>
              <a:t>) 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Resume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39921F4-1950-4D32-95B0-E1584604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0FFFB78-5360-446D-97A0-6C1EEBA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1785246"/>
      </p:ext>
    </p:extLst>
  </p:cSld>
  <p:clrMapOvr>
    <a:masterClrMapping/>
  </p:clrMapOvr>
  <p:transition spd="slow" advTm="2677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180975" y="911242"/>
            <a:ext cx="8192218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NiLiHype: </a:t>
            </a:r>
            <a:r>
              <a:rPr lang="en-US" altLang="en-US" b="1" u="sng" dirty="0">
                <a:latin typeface="+mj-lt"/>
              </a:rPr>
              <a:t>Ni</a:t>
            </a:r>
            <a:r>
              <a:rPr lang="en-US" altLang="en-US" b="1" dirty="0">
                <a:latin typeface="+mj-lt"/>
              </a:rPr>
              <a:t>ne </a:t>
            </a:r>
            <a:r>
              <a:rPr lang="en-US" altLang="en-US" b="1" u="sng" dirty="0">
                <a:latin typeface="+mj-lt"/>
              </a:rPr>
              <a:t>Li</a:t>
            </a:r>
            <a:r>
              <a:rPr lang="en-US" altLang="en-US" b="1" dirty="0">
                <a:latin typeface="+mj-lt"/>
              </a:rPr>
              <a:t>ves </a:t>
            </a:r>
            <a:r>
              <a:rPr lang="en-US" altLang="en-US" b="1" u="sng" dirty="0">
                <a:latin typeface="+mj-lt"/>
              </a:rPr>
              <a:t>Hype</a:t>
            </a:r>
            <a:r>
              <a:rPr lang="en-US" altLang="en-US" b="1" dirty="0">
                <a:latin typeface="+mj-lt"/>
              </a:rPr>
              <a:t>rvisors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Hypervisor recovery using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ReHype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Microreset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 instead of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Microreboot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NiLiHype: H</a:t>
            </a:r>
            <a:r>
              <a:rPr lang="en-US" altLang="zh-CN" b="1" dirty="0">
                <a:latin typeface="+mj-lt"/>
              </a:rPr>
              <a:t>ypervisor Recovery using Microreset</a:t>
            </a:r>
            <a:endParaRPr lang="en-US" altLang="en-US" b="1" dirty="0"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NiLiCon: </a:t>
            </a:r>
            <a:r>
              <a:rPr lang="en-US" altLang="en-US" u="sng" dirty="0">
                <a:latin typeface="+mj-lt"/>
              </a:rPr>
              <a:t>Ni</a:t>
            </a:r>
            <a:r>
              <a:rPr lang="en-US" altLang="en-US" dirty="0">
                <a:latin typeface="+mj-lt"/>
              </a:rPr>
              <a:t>ne </a:t>
            </a:r>
            <a:r>
              <a:rPr lang="en-US" altLang="en-US" u="sng" dirty="0">
                <a:latin typeface="+mj-lt"/>
              </a:rPr>
              <a:t>Li</a:t>
            </a:r>
            <a:r>
              <a:rPr lang="en-US" altLang="en-US" dirty="0">
                <a:latin typeface="+mj-lt"/>
              </a:rPr>
              <a:t>ves </a:t>
            </a:r>
            <a:r>
              <a:rPr lang="en-US" altLang="en-US" u="sng" dirty="0">
                <a:latin typeface="+mj-lt"/>
              </a:rPr>
              <a:t>Con</a:t>
            </a:r>
            <a:r>
              <a:rPr lang="en-US" altLang="en-US" dirty="0"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HyCoR: </a:t>
            </a:r>
            <a:r>
              <a:rPr lang="en-US" altLang="en-US" u="sng" dirty="0">
                <a:latin typeface="+mj-lt"/>
              </a:rPr>
              <a:t>Hy</a:t>
            </a:r>
            <a:r>
              <a:rPr lang="en-US" altLang="en-US" dirty="0">
                <a:latin typeface="+mj-lt"/>
              </a:rPr>
              <a:t>brid </a:t>
            </a:r>
            <a:r>
              <a:rPr lang="en-US" altLang="en-US" u="sng" dirty="0">
                <a:latin typeface="+mj-lt"/>
              </a:rPr>
              <a:t>Co</a:t>
            </a:r>
            <a:r>
              <a:rPr lang="en-US" altLang="en-US" dirty="0">
                <a:latin typeface="+mj-lt"/>
              </a:rPr>
              <a:t>ntainer </a:t>
            </a:r>
            <a:r>
              <a:rPr lang="en-US" altLang="en-US" u="sng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3061352"/>
      </p:ext>
    </p:extLst>
  </p:cSld>
  <p:clrMapOvr>
    <a:masterClrMapping/>
  </p:clrMapOvr>
  <p:transition spd="slow" advTm="7346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8" y="3214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NiLiHype vs. </a:t>
            </a:r>
            <a:r>
              <a:rPr lang="en-US" altLang="en-US" dirty="0" err="1"/>
              <a:t>ReHype</a:t>
            </a:r>
            <a:r>
              <a:rPr lang="en-US" altLang="en-US" dirty="0"/>
              <a:t>: operation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862" y="759235"/>
            <a:ext cx="1927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>
                <a:solidFill>
                  <a:prstClr val="black"/>
                </a:solidFill>
              </a:rPr>
              <a:t>NiLiHype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EEBB59-BB1A-4F52-9B80-4911ED71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756ABE-1F74-4346-94E7-AB6ABB27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xmlns="" id="{756DCF02-BC18-49A2-BDA4-772433E75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105" y="763144"/>
            <a:ext cx="24140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 err="1">
                <a:solidFill>
                  <a:prstClr val="black"/>
                </a:solidFill>
              </a:rPr>
              <a:t>ReHype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3B11595-13CE-4C72-BFAD-5D43A3518A46}"/>
              </a:ext>
            </a:extLst>
          </p:cNvPr>
          <p:cNvSpPr txBox="1">
            <a:spLocks/>
          </p:cNvSpPr>
          <p:nvPr/>
        </p:nvSpPr>
        <p:spPr bwMode="auto">
          <a:xfrm>
            <a:off x="2272368" y="1394536"/>
            <a:ext cx="7975813" cy="17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VMM failure → detected by failure detector in VMM</a:t>
            </a:r>
          </a:p>
          <a:p>
            <a:pPr marL="339725" lvl="1" indent="0" defTabSz="91440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→ invokes failure handler </a:t>
            </a:r>
          </a:p>
          <a:p>
            <a:pPr marL="573088" lvl="1" indent="-233363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Pause VMs</a:t>
            </a:r>
          </a:p>
          <a:p>
            <a:pPr marL="573088" lvl="1" indent="-233363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Pause/block all physical CPUs, except one</a:t>
            </a:r>
          </a:p>
          <a:p>
            <a:pPr marL="339725" lvl="1" indent="0" defTabSz="914400" eaLnBrk="1" hangingPunct="1">
              <a:spcBef>
                <a:spcPct val="0"/>
              </a:spcBef>
              <a:buNone/>
              <a:defRPr/>
            </a:pP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73D7C3-1D8B-4256-A957-3AE455FA9974}"/>
              </a:ext>
            </a:extLst>
          </p:cNvPr>
          <p:cNvSpPr txBox="1">
            <a:spLocks/>
          </p:cNvSpPr>
          <p:nvPr/>
        </p:nvSpPr>
        <p:spPr bwMode="auto">
          <a:xfrm>
            <a:off x="2237862" y="3571243"/>
            <a:ext cx="4266455" cy="51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Discard VMM execution</a:t>
            </a:r>
            <a:br>
              <a:rPr lang="en-US" dirty="0"/>
            </a:br>
            <a:r>
              <a:rPr lang="en-US" dirty="0"/>
              <a:t>threads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0420B68-9F8B-4EBF-A069-04B35CC65FFC}"/>
              </a:ext>
            </a:extLst>
          </p:cNvPr>
          <p:cNvSpPr txBox="1">
            <a:spLocks/>
          </p:cNvSpPr>
          <p:nvPr/>
        </p:nvSpPr>
        <p:spPr bwMode="auto">
          <a:xfrm>
            <a:off x="6605703" y="3127145"/>
            <a:ext cx="4976697" cy="17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Preserve critical VMM state</a:t>
            </a:r>
          </a:p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Boot new VMM instance</a:t>
            </a:r>
          </a:p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Restore/integrate critical preserved state</a:t>
            </a:r>
          </a:p>
          <a:p>
            <a:pPr marL="457200" indent="-457200" defTabSz="914400" eaLnBrk="1" hangingPunct="1"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0882482-98E6-4BF9-954B-D785D84C5AD4}"/>
              </a:ext>
            </a:extLst>
          </p:cNvPr>
          <p:cNvSpPr txBox="1">
            <a:spLocks/>
          </p:cNvSpPr>
          <p:nvPr/>
        </p:nvSpPr>
        <p:spPr bwMode="auto">
          <a:xfrm>
            <a:off x="4056106" y="4855407"/>
            <a:ext cx="4079789" cy="137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spcBef>
                <a:spcPct val="0"/>
              </a:spcBef>
              <a:defRPr/>
            </a:pPr>
            <a:r>
              <a:rPr lang="en-US" dirty="0"/>
              <a:t>Fix state inconsistencies</a:t>
            </a:r>
          </a:p>
          <a:p>
            <a:pPr defTabSz="914400" eaLnBrk="1" hangingPunct="1">
              <a:spcBef>
                <a:spcPct val="0"/>
              </a:spcBef>
              <a:defRPr/>
            </a:pPr>
            <a:r>
              <a:rPr lang="en-US" dirty="0" err="1"/>
              <a:t>Unpause</a:t>
            </a:r>
            <a:r>
              <a:rPr lang="en-US" dirty="0"/>
              <a:t> VMs</a:t>
            </a:r>
          </a:p>
          <a:p>
            <a:pPr defTabSz="914400" eaLnBrk="1" hangingPunct="1">
              <a:spcBef>
                <a:spcPct val="0"/>
              </a:spcBef>
              <a:defRPr/>
            </a:pPr>
            <a:r>
              <a:rPr lang="en-US" dirty="0" err="1"/>
              <a:t>Unpause</a:t>
            </a:r>
            <a:r>
              <a:rPr lang="en-US" dirty="0"/>
              <a:t> physical CPUs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6605702" y="3189447"/>
            <a:ext cx="4824297" cy="1665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9ADFD0-C0E1-4544-889E-CCADE36C8E27}"/>
              </a:ext>
            </a:extLst>
          </p:cNvPr>
          <p:cNvSpPr/>
          <p:nvPr/>
        </p:nvSpPr>
        <p:spPr>
          <a:xfrm>
            <a:off x="2272368" y="3571243"/>
            <a:ext cx="4042382" cy="105939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3254786"/>
      </p:ext>
    </p:extLst>
  </p:cSld>
  <p:clrMapOvr>
    <a:masterClrMapping/>
  </p:clrMapOvr>
  <p:transition spd="slow" advTm="230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8" y="3214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NiLiHype vs </a:t>
            </a:r>
            <a:r>
              <a:rPr lang="en-US" altLang="en-US" dirty="0" err="1"/>
              <a:t>ReHype</a:t>
            </a:r>
            <a:r>
              <a:rPr lang="en-US" altLang="en-US" dirty="0"/>
              <a:t>: Enhancement</a:t>
            </a:r>
            <a:r>
              <a:rPr lang="en-US" altLang="zh-CN" dirty="0">
                <a:solidFill>
                  <a:prstClr val="black"/>
                </a:solidFill>
              </a:rPr>
              <a:t> → Inconsistency</a:t>
            </a:r>
            <a:endParaRPr lang="en-US" altLang="en-US" dirty="0"/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6142" y="1636500"/>
            <a:ext cx="5563178" cy="26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Basic implementation: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Recovery% of basic implementation: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Enhancement </a:t>
            </a:r>
            <a:r>
              <a:rPr lang="en-US" altLang="zh-CN" sz="2400" dirty="0">
                <a:solidFill>
                  <a:prstClr val="black"/>
                </a:solidFill>
              </a:rPr>
              <a:t>→ state inconsistency</a:t>
            </a:r>
            <a:endParaRPr lang="en-US" sz="2400" dirty="0">
              <a:solidFill>
                <a:prstClr val="black"/>
              </a:solidFill>
            </a:endParaRP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Recovery% of full implementation for failstop faults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39921F4-1950-4D32-95B0-E1584604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0FFFB78-5360-446D-97A0-6C1EEBA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9219" y="957197"/>
            <a:ext cx="157999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 err="1">
                <a:solidFill>
                  <a:prstClr val="black"/>
                </a:solidFill>
              </a:rPr>
              <a:t>ReHype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8707" y="911634"/>
            <a:ext cx="19272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>
                <a:solidFill>
                  <a:prstClr val="black"/>
                </a:solidFill>
              </a:rPr>
              <a:t>NiLiHype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844" y="1636500"/>
            <a:ext cx="40730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Boot a New VMM Instance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5.6%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NMI IPI + ACK INTR + ...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96%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2906" y="1636500"/>
            <a:ext cx="4073000" cy="2923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Discard Execution Thread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0%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 err="1">
                <a:solidFill>
                  <a:prstClr val="black"/>
                </a:solidFill>
              </a:rPr>
              <a:t>NiLiHype</a:t>
            </a:r>
            <a:r>
              <a:rPr lang="en-US" sz="2400" dirty="0">
                <a:solidFill>
                  <a:prstClr val="black"/>
                </a:solidFill>
              </a:rPr>
              <a:t>-specific + </a:t>
            </a:r>
            <a:r>
              <a:rPr lang="en-US" altLang="zh-CN" sz="2400" dirty="0" err="1">
                <a:solidFill>
                  <a:prstClr val="black"/>
                </a:solidFill>
              </a:rPr>
              <a:t>ReHype's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endParaRPr lang="en-US" sz="2400" dirty="0">
              <a:solidFill>
                <a:prstClr val="black"/>
              </a:solidFill>
            </a:endParaRPr>
          </a:p>
          <a:p>
            <a:pPr algn="ctr" defTabSz="914400" eaLnBrk="1" hangingPunct="1">
              <a:spcBef>
                <a:spcPts val="1800"/>
              </a:spcBef>
              <a:defRPr/>
            </a:pPr>
            <a:r>
              <a:rPr lang="en-US" sz="2400" dirty="0">
                <a:solidFill>
                  <a:prstClr val="black"/>
                </a:solidFill>
              </a:rPr>
              <a:t>96%</a:t>
            </a:r>
          </a:p>
          <a:p>
            <a:pPr algn="ctr" defTabSz="914400" eaLnBrk="1" hangingPunct="1">
              <a:spcBef>
                <a:spcPts val="1800"/>
              </a:spcBef>
              <a:defRPr/>
            </a:pP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0309" y="4506013"/>
            <a:ext cx="7871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ReHype</a:t>
            </a:r>
            <a:r>
              <a:rPr lang="en-US" altLang="zh-CN" sz="2400" dirty="0"/>
              <a:t> reboots hypervisor </a:t>
            </a:r>
            <a:r>
              <a:rPr lang="en-US" altLang="zh-CN" sz="2400" dirty="0">
                <a:solidFill>
                  <a:prstClr val="black"/>
                </a:solidFill>
              </a:rPr>
              <a:t>→</a:t>
            </a:r>
            <a:r>
              <a:rPr lang="en-US" altLang="zh-CN" sz="2400" dirty="0"/>
              <a:t> initialize certain state </a:t>
            </a:r>
            <a:r>
              <a:rPr lang="en-US" altLang="zh-CN" sz="2400" dirty="0">
                <a:solidFill>
                  <a:prstClr val="black"/>
                </a:solidFill>
              </a:rPr>
              <a:t>→ </a:t>
            </a:r>
            <a:r>
              <a:rPr lang="en-US" altLang="zh-CN" sz="2400" dirty="0"/>
              <a:t>5.6%</a:t>
            </a:r>
          </a:p>
          <a:p>
            <a:endParaRPr lang="en-US" altLang="zh-CN" sz="2400" dirty="0"/>
          </a:p>
          <a:p>
            <a:r>
              <a:rPr lang="en-US" altLang="zh-CN" sz="2400" dirty="0"/>
              <a:t>NiLiHype only discards execution thread </a:t>
            </a:r>
            <a:r>
              <a:rPr lang="en-US" altLang="zh-CN" sz="2400" dirty="0">
                <a:solidFill>
                  <a:prstClr val="black"/>
                </a:solidFill>
              </a:rPr>
              <a:t>→ 0%</a:t>
            </a:r>
            <a:r>
              <a:rPr lang="zh-CN" altLang="en-US" sz="2400" dirty="0"/>
              <a:t> </a:t>
            </a:r>
            <a:r>
              <a:rPr lang="en-US" altLang="zh-CN" sz="2400" dirty="0"/>
              <a:t/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prstClr val="black"/>
                </a:solidFill>
              </a:rPr>
              <a:t>→ additional </a:t>
            </a:r>
            <a:r>
              <a:rPr lang="en-US" altLang="zh-CN" sz="2400" dirty="0" err="1">
                <a:solidFill>
                  <a:prstClr val="black"/>
                </a:solidFill>
              </a:rPr>
              <a:t>NiLiHype</a:t>
            </a:r>
            <a:r>
              <a:rPr lang="en-US" altLang="zh-CN" sz="2400" dirty="0">
                <a:solidFill>
                  <a:prstClr val="black"/>
                </a:solidFill>
              </a:rPr>
              <a:t>-specific enhancement is needed </a:t>
            </a:r>
          </a:p>
          <a:p>
            <a:r>
              <a:rPr lang="en-US" altLang="zh-CN" sz="2400" dirty="0">
                <a:solidFill>
                  <a:prstClr val="black"/>
                </a:solidFill>
              </a:rPr>
              <a:t>		to resolve state inconsistency fixed by booting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2377309"/>
      </p:ext>
    </p:extLst>
  </p:cSld>
  <p:clrMapOvr>
    <a:masterClrMapping/>
  </p:clrMapOvr>
  <p:transition spd="slow" advTm="838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58417"/>
            <a:ext cx="8229600" cy="821938"/>
          </a:xfrm>
        </p:spPr>
        <p:txBody>
          <a:bodyPr/>
          <a:lstStyle/>
          <a:p>
            <a:r>
              <a:rPr lang="en-US" altLang="en-US" dirty="0"/>
              <a:t>Modern Data Centers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00087" y="5079649"/>
            <a:ext cx="89918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L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arge</a:t>
            </a:r>
            <a:r>
              <a:rPr kumimoji="0" lang="en-US" altLang="zh-CN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number of machines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/>
              <a:t>High frequency of failures </a:t>
            </a:r>
          </a:p>
          <a:p>
            <a:pPr lvl="0" algn="ctr">
              <a:defRPr/>
            </a:pPr>
            <a:r>
              <a:rPr lang="en-US" altLang="zh-CN" sz="2800" dirty="0"/>
              <a:t>   + Many critical service</a:t>
            </a: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/>
              <a:t> too many critical service failures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046" y="553668"/>
            <a:ext cx="8139908" cy="45771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23950" y="6004467"/>
            <a:ext cx="514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defRPr/>
            </a:pPr>
            <a:r>
              <a:rPr lang="en-US" altLang="zh-CN" sz="2800" dirty="0"/>
              <a:t>Need to increase dependability</a:t>
            </a:r>
            <a:endParaRPr lang="en-US" altLang="zh-CN" sz="28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711576"/>
      </p:ext>
    </p:extLst>
  </p:cSld>
  <p:clrMapOvr>
    <a:masterClrMapping/>
  </p:clrMapOvr>
  <p:transition spd="slow" advTm="364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7CB29685-6A5D-4D9C-B0EE-D510B08C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76201"/>
            <a:ext cx="8439509" cy="703260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for Improving Recovery Success Rate        (</a:t>
            </a:r>
            <a:r>
              <a:rPr lang="en-US" altLang="en-US" dirty="0" err="1"/>
              <a:t>ReHype</a:t>
            </a:r>
            <a:r>
              <a:rPr lang="en-US" altLang="en-US" dirty="0"/>
              <a:t> and NiLiHype)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CE21DC-6998-447E-98BE-D67216AB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B7ECC1-32E6-4E1E-84DE-39725102CE50}" type="slidenum">
              <a:rPr lang="en-US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8AF4938-4EDB-43D6-9FDD-F8D42583699F}"/>
              </a:ext>
            </a:extLst>
          </p:cNvPr>
          <p:cNvGrpSpPr>
            <a:grpSpLocks/>
          </p:cNvGrpSpPr>
          <p:nvPr/>
        </p:nvGrpSpPr>
        <p:grpSpPr bwMode="auto">
          <a:xfrm>
            <a:off x="5416323" y="1936750"/>
            <a:ext cx="3205162" cy="3886201"/>
            <a:chOff x="2776538" y="1981199"/>
            <a:chExt cx="3205162" cy="3886202"/>
          </a:xfrm>
        </p:grpSpPr>
        <p:sp>
          <p:nvSpPr>
            <p:cNvPr id="24584" name="TextBox 1">
              <a:extLst>
                <a:ext uri="{FF2B5EF4-FFF2-40B4-BE49-F238E27FC236}">
                  <a16:creationId xmlns:a16="http://schemas.microsoft.com/office/drawing/2014/main" xmlns="" id="{6E04E959-5CBE-44C6-8508-20B10E0AE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588" y="1981199"/>
              <a:ext cx="164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Inject faults</a:t>
              </a:r>
            </a:p>
          </p:txBody>
        </p:sp>
        <p:sp>
          <p:nvSpPr>
            <p:cNvPr id="24585" name="Rectangle 2">
              <a:extLst>
                <a:ext uri="{FF2B5EF4-FFF2-40B4-BE49-F238E27FC236}">
                  <a16:creationId xmlns:a16="http://schemas.microsoft.com/office/drawing/2014/main" xmlns="" id="{B5F067F3-714B-4CD2-A756-46D380C89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238" y="5405436"/>
              <a:ext cx="16557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Fix problem</a:t>
              </a:r>
            </a:p>
          </p:txBody>
        </p:sp>
        <p:sp>
          <p:nvSpPr>
            <p:cNvPr id="24586" name="Rectangle 3">
              <a:extLst>
                <a:ext uri="{FF2B5EF4-FFF2-40B4-BE49-F238E27FC236}">
                  <a16:creationId xmlns:a16="http://schemas.microsoft.com/office/drawing/2014/main" xmlns="" id="{6BAC6050-E01D-41CF-9E2C-A680EA0C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225" y="3970337"/>
              <a:ext cx="3125788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Identify main cause of </a:t>
              </a:r>
            </a:p>
            <a:p>
              <a:pPr eaLnBrk="1" hangingPunct="1"/>
              <a:r>
                <a:rPr lang="en-US" altLang="en-US" sz="2400" dirty="0"/>
                <a:t>unsuccessful recoveries</a:t>
              </a:r>
            </a:p>
          </p:txBody>
        </p:sp>
        <p:sp>
          <p:nvSpPr>
            <p:cNvPr id="24587" name="Rectangle 5">
              <a:extLst>
                <a:ext uri="{FF2B5EF4-FFF2-40B4-BE49-F238E27FC236}">
                  <a16:creationId xmlns:a16="http://schemas.microsoft.com/office/drawing/2014/main" xmlns="" id="{4E1E62EA-2649-4437-8343-6CF90155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3047999"/>
              <a:ext cx="32051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Analyze injection results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649746D5-A3A6-4BE2-9BEB-3343AC0426D7}"/>
                </a:ext>
              </a:extLst>
            </p:cNvPr>
            <p:cNvCxnSpPr>
              <a:stCxn id="24584" idx="2"/>
              <a:endCxn id="24587" idx="0"/>
            </p:cNvCxnSpPr>
            <p:nvPr/>
          </p:nvCxnSpPr>
          <p:spPr>
            <a:xfrm>
              <a:off x="4378325" y="2443161"/>
              <a:ext cx="0" cy="604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8F148527-A13A-42EF-AFD3-B89820301254}"/>
                </a:ext>
              </a:extLst>
            </p:cNvPr>
            <p:cNvCxnSpPr>
              <a:stCxn id="24587" idx="2"/>
              <a:endCxn id="24586" idx="0"/>
            </p:cNvCxnSpPr>
            <p:nvPr/>
          </p:nvCxnSpPr>
          <p:spPr>
            <a:xfrm>
              <a:off x="4379913" y="3509961"/>
              <a:ext cx="0" cy="4603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BDD2A9BC-8917-440D-8768-DE06138C77D2}"/>
                </a:ext>
              </a:extLst>
            </p:cNvPr>
            <p:cNvCxnSpPr>
              <a:stCxn id="24586" idx="2"/>
              <a:endCxn id="24585" idx="0"/>
            </p:cNvCxnSpPr>
            <p:nvPr/>
          </p:nvCxnSpPr>
          <p:spPr>
            <a:xfrm>
              <a:off x="4379913" y="4800600"/>
              <a:ext cx="0" cy="6048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xmlns="" id="{B2A382F7-3E10-433C-B531-8FD46BD79B1C}"/>
                </a:ext>
              </a:extLst>
            </p:cNvPr>
            <p:cNvCxnSpPr>
              <a:stCxn id="24585" idx="2"/>
              <a:endCxn id="24584" idx="1"/>
            </p:cNvCxnSpPr>
            <p:nvPr/>
          </p:nvCxnSpPr>
          <p:spPr>
            <a:xfrm rot="5400000" flipH="1">
              <a:off x="2141538" y="3629025"/>
              <a:ext cx="3654426" cy="822325"/>
            </a:xfrm>
            <a:prstGeom prst="curvedConnector4">
              <a:avLst>
                <a:gd name="adj1" fmla="val -6254"/>
                <a:gd name="adj2" fmla="val 299531"/>
              </a:avLst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3" name="TextBox 6">
            <a:extLst>
              <a:ext uri="{FF2B5EF4-FFF2-40B4-BE49-F238E27FC236}">
                <a16:creationId xmlns:a16="http://schemas.microsoft.com/office/drawing/2014/main" xmlns="" id="{41E41237-F733-4DAD-BD84-78BC5311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552" y="900908"/>
            <a:ext cx="902453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2600" dirty="0"/>
              <a:t>Many possible </a:t>
            </a:r>
            <a:r>
              <a:rPr lang="en-US" altLang="zh-CN" sz="2600" dirty="0"/>
              <a:t>causes</a:t>
            </a:r>
            <a:r>
              <a:rPr lang="en-US" sz="2600" dirty="0"/>
              <a:t> of state inconsistencies</a:t>
            </a:r>
          </a:p>
          <a:p>
            <a:pPr marL="342900" indent="-342900" eaLnBrk="1" hangingPunct="1">
              <a:buFont typeface="Wingdings" pitchFamily="2" charset="2"/>
              <a:buChar char="è"/>
              <a:defRPr/>
            </a:pPr>
            <a:r>
              <a:rPr lang="en-US" sz="2600" dirty="0"/>
              <a:t>Which cause of state inconsistency should be fixed?</a:t>
            </a:r>
          </a:p>
          <a:p>
            <a:pPr eaLnBrk="1" hangingPunct="1">
              <a:defRPr/>
            </a:pPr>
            <a:r>
              <a:rPr lang="en-US" sz="2600" dirty="0"/>
              <a:t>Experimental approach</a:t>
            </a:r>
            <a:r>
              <a:rPr lang="en-US" sz="2600" baseline="30000" dirty="0"/>
              <a:t>1</a:t>
            </a:r>
            <a:r>
              <a:rPr lang="en-US" sz="2600" dirty="0"/>
              <a:t>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959358-05DA-4B0F-A106-9AE0E52A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23559" name="Rectangle 2">
            <a:extLst>
              <a:ext uri="{FF2B5EF4-FFF2-40B4-BE49-F238E27FC236}">
                <a16:creationId xmlns:a16="http://schemas.microsoft.com/office/drawing/2014/main" xmlns="" id="{303BC851-1847-4722-AD87-FB61EC2FE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4" y="6118226"/>
            <a:ext cx="812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aseline="30000" dirty="0"/>
              <a:t>1</a:t>
            </a:r>
            <a:r>
              <a:rPr lang="en-US" altLang="en-US" sz="1400" dirty="0"/>
              <a:t>W. T. Ng and P. M. Chen, ‘‘The Systematic Improvement of Fault Tolerance in the Rio File Cache,’’ </a:t>
            </a:r>
            <a:r>
              <a:rPr lang="en-US" altLang="en-US" sz="1400" i="1" dirty="0"/>
              <a:t>FTCS, </a:t>
            </a:r>
            <a:r>
              <a:rPr lang="sv-SE" altLang="en-US" sz="1400" dirty="0"/>
              <a:t>1999</a:t>
            </a:r>
            <a:endParaRPr lang="en-US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285715"/>
      </p:ext>
    </p:extLst>
  </p:cSld>
  <p:clrMapOvr>
    <a:masterClrMapping/>
  </p:clrMapOvr>
  <p:transition spd="slow" advTm="462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8" y="3214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NiLiHype Enhancement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39921F4-1950-4D32-95B0-E1584604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0FFFB78-5360-446D-97A0-6C1EEBA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8219" y="829559"/>
            <a:ext cx="118337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Clear IRQ Count: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IRQ count → Per-CPU variable, increments/decrements when CPU enters/leaves 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en-US" altLang="zh-CN" sz="2400" dirty="0">
                <a:solidFill>
                  <a:prstClr val="black"/>
                </a:solidFill>
              </a:rPr>
              <a:t>                        interrupt handler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Used by hypervisor to check for inconsistency</a:t>
            </a:r>
          </a:p>
          <a:p>
            <a:pPr lvl="2"/>
            <a:r>
              <a:rPr lang="en-US" altLang="zh-CN" sz="2400" dirty="0" err="1">
                <a:solidFill>
                  <a:prstClr val="black"/>
                </a:solidFill>
              </a:rPr>
              <a:t>ReHype</a:t>
            </a:r>
            <a:r>
              <a:rPr lang="en-US" altLang="zh-CN" sz="2400" dirty="0">
                <a:solidFill>
                  <a:prstClr val="black"/>
                </a:solidFill>
              </a:rPr>
              <a:t>: Reboot initializes static variables</a:t>
            </a:r>
          </a:p>
          <a:p>
            <a:pPr lvl="2"/>
            <a:r>
              <a:rPr lang="en-US" altLang="zh-CN" sz="2400" dirty="0" err="1">
                <a:solidFill>
                  <a:prstClr val="black"/>
                </a:solidFill>
              </a:rPr>
              <a:t>NiLiHype</a:t>
            </a:r>
            <a:r>
              <a:rPr lang="en-US" altLang="zh-CN" sz="2400" dirty="0">
                <a:solidFill>
                  <a:prstClr val="black"/>
                </a:solidFill>
              </a:rPr>
              <a:t>: None of the variables got initialized→ Hypervisor always fail after recovery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NiLiHype needs to explicitly clears the IRQ count after recovery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Ensure consistency within scheduling metadata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Scheduling metadata: </a:t>
            </a:r>
            <a:r>
              <a:rPr lang="en-US" altLang="zh-CN" sz="2400" i="1" dirty="0" err="1">
                <a:solidFill>
                  <a:prstClr val="black"/>
                </a:solidFill>
              </a:rPr>
              <a:t>runqueue</a:t>
            </a:r>
            <a:r>
              <a:rPr lang="en-US" altLang="zh-CN" sz="2400" dirty="0">
                <a:solidFill>
                  <a:prstClr val="black"/>
                </a:solidFill>
              </a:rPr>
              <a:t> of each CPU, per-CPU variable → </a:t>
            </a:r>
            <a:r>
              <a:rPr lang="en-US" altLang="zh-CN" sz="2400" dirty="0" err="1">
                <a:solidFill>
                  <a:prstClr val="black"/>
                </a:solidFill>
              </a:rPr>
              <a:t>vCPU</a:t>
            </a:r>
            <a:r>
              <a:rPr lang="en-US" altLang="zh-CN" sz="2400" dirty="0">
                <a:solidFill>
                  <a:prstClr val="black"/>
                </a:solidFill>
              </a:rPr>
              <a:t> it runs on, 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en-US" altLang="zh-CN" sz="2400" dirty="0">
                <a:solidFill>
                  <a:prstClr val="black"/>
                </a:solidFill>
              </a:rPr>
              <a:t>per-VCPU variable → CPU it runs on ...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Failure → inconsistency within scheduling metadata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prstClr val="black"/>
                </a:solidFill>
              </a:rPr>
              <a:t>NiLiHype's</a:t>
            </a:r>
            <a:r>
              <a:rPr lang="en-US" altLang="zh-CN" sz="2400" dirty="0">
                <a:solidFill>
                  <a:prstClr val="black"/>
                </a:solidFill>
              </a:rPr>
              <a:t> Solution: 1. If possible, initialize metadata to a fixed value</a:t>
            </a:r>
          </a:p>
          <a:p>
            <a:pPr lvl="1"/>
            <a:r>
              <a:rPr lang="en-US" altLang="zh-CN" sz="2400" dirty="0">
                <a:solidFill>
                  <a:prstClr val="black"/>
                </a:solidFill>
              </a:rPr>
              <a:t>			   			  2. Pick the most reliable one → others consistent with that.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0752677"/>
      </p:ext>
    </p:extLst>
  </p:cSld>
  <p:clrMapOvr>
    <a:masterClrMapping/>
  </p:clrMapOvr>
  <p:transition spd="slow" advTm="909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B373AD95-F75E-425B-9394-DF50DB17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/>
              <a:t>NiLiHype Enhancements: Summary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119F55-6A95-48A1-A5D6-721CC4A5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6E8C14-1CA9-4486-86E3-716BB4F2D1DE}" type="slidenum">
              <a:rPr lang="en-US" altLang="en-US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AE7C42-8518-4A99-ABB2-5688418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61B51ED4-7307-4933-9938-E652C0ABC76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95426" y="673102"/>
            <a:ext cx="9201151" cy="55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xmlns="" id="{5AB407EA-15A3-46D8-BA18-3CECBDE27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4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xmlns="" id="{C529937B-2063-4790-99D5-93B4ADEC1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1089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xmlns="" id="{8CF40614-BEDD-4147-9143-A25B1B186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1965329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xmlns="" id="{19DE16C9-BF1B-4660-9A55-8B967ABD4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2344742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xmlns="" id="{C7A6B352-68B0-4D0C-9603-88DD0D2CF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3014668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xmlns="" id="{E5E1EB52-BCE0-4762-A83C-F3F94F11A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3684594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xmlns="" id="{8D0887C4-CCC2-4A1F-A9B6-12D793FD2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4356107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xmlns="" id="{E452C808-C719-4010-9C40-B9E6468EA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5026033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xmlns="" id="{5A57C172-F4FD-4A01-8113-40ABD3585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5416559"/>
            <a:ext cx="72088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xmlns="" id="{E4B14823-BFD7-4513-AF9A-721B52DFB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1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xmlns="" id="{96FB0ECF-D760-43BB-B19B-333CF9B2D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5464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xmlns="" id="{989B2587-282E-440C-9596-310A6FAFB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711202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xmlns="" id="{018ED7E1-F8D0-4A63-9B18-97C6B558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6086485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833D38C7-E9C2-43CC-ABE8-ACDC04E4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760415"/>
            <a:ext cx="1524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Mechanism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176A69F7-F1E1-44DE-A33B-5CC8AA45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760415"/>
            <a:ext cx="18049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Description of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xmlns="" id="{52ADD1E1-218A-4BA7-8DA2-F5B0F258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760415"/>
            <a:ext cx="21685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 causing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xmlns="" id="{623EC7B3-323D-417C-A380-01DECE93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1106490"/>
            <a:ext cx="20145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recovery failure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xmlns="" id="{D47AC074-1648-43D5-84BD-713B37FF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7" y="750890"/>
            <a:ext cx="12620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Successful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xmlns="" id="{FE99D6C9-7D38-426A-8864-E5F75BD7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2" y="1042990"/>
            <a:ext cx="16160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Recovery 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xmlns="" id="{9768C3E9-D51D-4100-8645-AF524CD3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14" y="1333503"/>
            <a:ext cx="18780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(out of detected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xmlns="" id="{D8854165-0058-41DE-9AD7-D11ACCB7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4" y="1625603"/>
            <a:ext cx="9794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failures)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xmlns="" id="{E0B07E79-2C21-46A7-8AA9-F466E2FF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2005016"/>
            <a:ext cx="532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xmlns="" id="{CA13DE15-FD44-49E0-9D87-A0323BE3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164" y="2005016"/>
            <a:ext cx="698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0. 0%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xmlns="" id="{2CC3FAE0-E0BA-47B0-BC8D-4668E956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2514818"/>
            <a:ext cx="1807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Clear IRQ count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0" name="Rectangle 29">
            <a:extLst>
              <a:ext uri="{FF2B5EF4-FFF2-40B4-BE49-F238E27FC236}">
                <a16:creationId xmlns:a16="http://schemas.microsoft.com/office/drawing/2014/main" xmlns="" id="{7CE4A216-23DA-4F2A-A676-927E1BA8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2" y="2423544"/>
            <a:ext cx="36910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hypervisor incorrectly in an interrupt </a:t>
            </a:r>
          </a:p>
          <a:p>
            <a:pPr lvl="0" defTabSz="914400"/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context state for a CPU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3" name="Rectangle 31">
            <a:extLst>
              <a:ext uri="{FF2B5EF4-FFF2-40B4-BE49-F238E27FC236}">
                <a16:creationId xmlns:a16="http://schemas.microsoft.com/office/drawing/2014/main" xmlns="" id="{A0A856EE-56E5-4479-BB26-DECC9E9A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2" y="2528892"/>
            <a:ext cx="8794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16. 0%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4" name="Rectangle 32">
            <a:extLst>
              <a:ext uri="{FF2B5EF4-FFF2-40B4-BE49-F238E27FC236}">
                <a16:creationId xmlns:a16="http://schemas.microsoft.com/office/drawing/2014/main" xmlns="" id="{8CF3CA90-18D6-4533-8A15-90FA5806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677" y="2528892"/>
            <a:ext cx="2619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5" name="Rectangle 33">
            <a:extLst>
              <a:ext uri="{FF2B5EF4-FFF2-40B4-BE49-F238E27FC236}">
                <a16:creationId xmlns:a16="http://schemas.microsoft.com/office/drawing/2014/main" xmlns="" id="{F66D7E02-CBC2-4B25-A200-175EA392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7" y="2528892"/>
            <a:ext cx="63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2.3%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6" name="Rectangle 34">
            <a:extLst>
              <a:ext uri="{FF2B5EF4-FFF2-40B4-BE49-F238E27FC236}">
                <a16:creationId xmlns:a16="http://schemas.microsoft.com/office/drawing/2014/main" xmlns="" id="{068ABFD5-93A0-4A58-806B-5B50FF7E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054355"/>
            <a:ext cx="190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Enhanced with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7" name="Rectangle 35">
            <a:extLst>
              <a:ext uri="{FF2B5EF4-FFF2-40B4-BE49-F238E27FC236}">
                <a16:creationId xmlns:a16="http://schemas.microsoft.com/office/drawing/2014/main" xmlns="" id="{25596C78-225C-44A8-AC1D-B7F1F030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9" y="3054355"/>
            <a:ext cx="9334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ReHype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8" name="Rectangle 36">
            <a:extLst>
              <a:ext uri="{FF2B5EF4-FFF2-40B4-BE49-F238E27FC236}">
                <a16:creationId xmlns:a16="http://schemas.microsoft.com/office/drawing/2014/main" xmlns="" id="{92638D5A-5927-474A-ABB8-558F95D3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929" y="3344868"/>
            <a:ext cx="123110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mechanisms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9" name="Rectangle 37">
            <a:extLst>
              <a:ext uri="{FF2B5EF4-FFF2-40B4-BE49-F238E27FC236}">
                <a16:creationId xmlns:a16="http://schemas.microsoft.com/office/drawing/2014/main" xmlns="" id="{352BF2B8-40C6-49D6-AA8C-8335468A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3197231"/>
            <a:ext cx="8255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51.8%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0" name="Rectangle 38">
            <a:extLst>
              <a:ext uri="{FF2B5EF4-FFF2-40B4-BE49-F238E27FC236}">
                <a16:creationId xmlns:a16="http://schemas.microsoft.com/office/drawing/2014/main" xmlns="" id="{7ECA2EB3-F174-472B-88C9-4FA0EA1C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3197231"/>
            <a:ext cx="261938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1" name="Rectangle 39">
            <a:extLst>
              <a:ext uri="{FF2B5EF4-FFF2-40B4-BE49-F238E27FC236}">
                <a16:creationId xmlns:a16="http://schemas.microsoft.com/office/drawing/2014/main" xmlns="" id="{6E67C9FB-708F-4E3B-B102-0FD0543F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3197231"/>
            <a:ext cx="6350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3.1%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2" name="Rectangle 40">
            <a:extLst>
              <a:ext uri="{FF2B5EF4-FFF2-40B4-BE49-F238E27FC236}">
                <a16:creationId xmlns:a16="http://schemas.microsoft.com/office/drawing/2014/main" xmlns="" id="{92AA96B6-5754-48CA-A9E4-A9ED7FB4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724281"/>
            <a:ext cx="3048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Ensure consistency within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3" name="Rectangle 41">
            <a:extLst>
              <a:ext uri="{FF2B5EF4-FFF2-40B4-BE49-F238E27FC236}">
                <a16:creationId xmlns:a16="http://schemas.microsoft.com/office/drawing/2014/main" xmlns="" id="{0C5B5A69-CF71-4225-A843-69A6D08F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4016382"/>
            <a:ext cx="22955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scheduling metadata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4" name="Rectangle 42">
            <a:extLst>
              <a:ext uri="{FF2B5EF4-FFF2-40B4-BE49-F238E27FC236}">
                <a16:creationId xmlns:a16="http://schemas.microsoft.com/office/drawing/2014/main" xmlns="" id="{3B089EA0-CCE7-4F65-B34A-34CE6FE0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3724281"/>
            <a:ext cx="39560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Scheduler restores wrong context to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5" name="Rectangle 43">
            <a:extLst>
              <a:ext uri="{FF2B5EF4-FFF2-40B4-BE49-F238E27FC236}">
                <a16:creationId xmlns:a16="http://schemas.microsoft.com/office/drawing/2014/main" xmlns="" id="{1D2B9D01-6C92-440D-BEF7-03D12348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4016382"/>
            <a:ext cx="26590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vCPUs or fails assertion.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6" name="Rectangle 44">
            <a:extLst>
              <a:ext uri="{FF2B5EF4-FFF2-40B4-BE49-F238E27FC236}">
                <a16:creationId xmlns:a16="http://schemas.microsoft.com/office/drawing/2014/main" xmlns="" id="{9D95874A-CEB7-4C91-A5AF-12668065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3870332"/>
            <a:ext cx="825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82.2%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7" name="Rectangle 45">
            <a:extLst>
              <a:ext uri="{FF2B5EF4-FFF2-40B4-BE49-F238E27FC236}">
                <a16:creationId xmlns:a16="http://schemas.microsoft.com/office/drawing/2014/main" xmlns="" id="{79560A16-BDF1-4352-A593-B87C6B67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3870332"/>
            <a:ext cx="2619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8" name="Rectangle 46">
            <a:extLst>
              <a:ext uri="{FF2B5EF4-FFF2-40B4-BE49-F238E27FC236}">
                <a16:creationId xmlns:a16="http://schemas.microsoft.com/office/drawing/2014/main" xmlns="" id="{95FE39FA-7252-49A2-834B-54E49DC2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3870332"/>
            <a:ext cx="63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9" name="Rectangle 47">
            <a:extLst>
              <a:ext uri="{FF2B5EF4-FFF2-40B4-BE49-F238E27FC236}">
                <a16:creationId xmlns:a16="http://schemas.microsoft.com/office/drawing/2014/main" xmlns="" id="{65521875-D028-42E2-A321-FF65FFFA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4394207"/>
            <a:ext cx="2586038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Reprogram hardware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0" name="Rectangle 48">
            <a:extLst>
              <a:ext uri="{FF2B5EF4-FFF2-40B4-BE49-F238E27FC236}">
                <a16:creationId xmlns:a16="http://schemas.microsoft.com/office/drawing/2014/main" xmlns="" id="{0FDF946A-836A-4CD9-8D86-0222870E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4686308"/>
            <a:ext cx="698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1" name="Rectangle 49">
            <a:extLst>
              <a:ext uri="{FF2B5EF4-FFF2-40B4-BE49-F238E27FC236}">
                <a16:creationId xmlns:a16="http://schemas.microsoft.com/office/drawing/2014/main" xmlns="" id="{6FDFF1CC-D57C-476B-8075-8E605B077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4540258"/>
            <a:ext cx="26590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Timer interrupts are lost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2" name="Rectangle 50">
            <a:extLst>
              <a:ext uri="{FF2B5EF4-FFF2-40B4-BE49-F238E27FC236}">
                <a16:creationId xmlns:a16="http://schemas.microsoft.com/office/drawing/2014/main" xmlns="" id="{FB624ECA-138C-4064-92EB-1E76C0B4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4540258"/>
            <a:ext cx="825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95.0%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3" name="Rectangle 51">
            <a:extLst>
              <a:ext uri="{FF2B5EF4-FFF2-40B4-BE49-F238E27FC236}">
                <a16:creationId xmlns:a16="http://schemas.microsoft.com/office/drawing/2014/main" xmlns="" id="{E2FE9C7C-F33D-4FC9-8621-931E1292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4540258"/>
            <a:ext cx="2619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4" name="Rectangle 52">
            <a:extLst>
              <a:ext uri="{FF2B5EF4-FFF2-40B4-BE49-F238E27FC236}">
                <a16:creationId xmlns:a16="http://schemas.microsoft.com/office/drawing/2014/main" xmlns="" id="{C0E8F2C0-13F8-49ED-A13C-7B7B0C73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4540258"/>
            <a:ext cx="63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1.4%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5" name="Rectangle 53">
            <a:extLst>
              <a:ext uri="{FF2B5EF4-FFF2-40B4-BE49-F238E27FC236}">
                <a16:creationId xmlns:a16="http://schemas.microsoft.com/office/drawing/2014/main" xmlns="" id="{C7F39D60-3901-425F-B3FB-6C365D9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5065721"/>
            <a:ext cx="2222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Unlock static locks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6" name="Rectangle 54">
            <a:extLst>
              <a:ext uri="{FF2B5EF4-FFF2-40B4-BE49-F238E27FC236}">
                <a16:creationId xmlns:a16="http://schemas.microsoft.com/office/drawing/2014/main" xmlns="" id="{64DEE015-69C8-402B-8264-92765CC7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5065721"/>
            <a:ext cx="23225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CPU hangs accessing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7" name="Rectangle 55">
            <a:extLst>
              <a:ext uri="{FF2B5EF4-FFF2-40B4-BE49-F238E27FC236}">
                <a16:creationId xmlns:a16="http://schemas.microsoft.com/office/drawing/2014/main" xmlns="" id="{0932D4DA-3655-4D3A-B030-9857B882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7" y="5065721"/>
            <a:ext cx="18605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unreleased locks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8" name="Rectangle 56">
            <a:extLst>
              <a:ext uri="{FF2B5EF4-FFF2-40B4-BE49-F238E27FC236}">
                <a16:creationId xmlns:a16="http://schemas.microsoft.com/office/drawing/2014/main" xmlns="" id="{95908195-9668-44B4-AF58-FE3A2509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5403859"/>
            <a:ext cx="8255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96.1%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9" name="Rectangle 57">
            <a:extLst>
              <a:ext uri="{FF2B5EF4-FFF2-40B4-BE49-F238E27FC236}">
                <a16:creationId xmlns:a16="http://schemas.microsoft.com/office/drawing/2014/main" xmlns="" id="{D7553B1D-4C68-4E44-A533-ED14B8B9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5403859"/>
            <a:ext cx="261938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0" name="Rectangle 58">
            <a:extLst>
              <a:ext uri="{FF2B5EF4-FFF2-40B4-BE49-F238E27FC236}">
                <a16:creationId xmlns:a16="http://schemas.microsoft.com/office/drawing/2014/main" xmlns="" id="{BD0952B4-9521-442D-A4AE-795F8072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5403859"/>
            <a:ext cx="6350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1.2%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1" name="Rectangle 59">
            <a:extLst>
              <a:ext uri="{FF2B5EF4-FFF2-40B4-BE49-F238E27FC236}">
                <a16:creationId xmlns:a16="http://schemas.microsoft.com/office/drawing/2014/main" xmlns="" id="{8287A2AD-CC8F-486B-85DA-73B20FC6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5483234"/>
            <a:ext cx="280988" cy="34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2" name="Rectangle 60">
            <a:extLst>
              <a:ext uri="{FF2B5EF4-FFF2-40B4-BE49-F238E27FC236}">
                <a16:creationId xmlns:a16="http://schemas.microsoft.com/office/drawing/2014/main" xmlns="" id="{7F6C795E-F9D6-4330-B801-C81F2CCF4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4" y="5456246"/>
            <a:ext cx="29035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Reactivate recurring timer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3" name="Rectangle 61">
            <a:extLst>
              <a:ext uri="{FF2B5EF4-FFF2-40B4-BE49-F238E27FC236}">
                <a16:creationId xmlns:a16="http://schemas.microsoft.com/office/drawing/2014/main" xmlns="" id="{3784FFCD-721E-4B78-89A1-6C0A28FE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5745172"/>
            <a:ext cx="8255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4" name="Rectangle 62">
            <a:extLst>
              <a:ext uri="{FF2B5EF4-FFF2-40B4-BE49-F238E27FC236}">
                <a16:creationId xmlns:a16="http://schemas.microsoft.com/office/drawing/2014/main" xmlns="" id="{0A41746D-1FCA-44EF-B0BC-5BC36E53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5602297"/>
            <a:ext cx="33305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Recurring timer events are lost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3237132"/>
      </p:ext>
    </p:extLst>
  </p:cSld>
  <p:clrMapOvr>
    <a:masterClrMapping/>
  </p:clrMapOvr>
  <p:transition spd="slow" advTm="835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261362" y="911242"/>
            <a:ext cx="7722088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NiLiHype: </a:t>
            </a:r>
            <a:r>
              <a:rPr lang="en-US" altLang="en-US" b="1" u="sng" dirty="0">
                <a:latin typeface="+mj-lt"/>
              </a:rPr>
              <a:t>Ni</a:t>
            </a:r>
            <a:r>
              <a:rPr lang="en-US" altLang="en-US" b="1" dirty="0">
                <a:latin typeface="+mj-lt"/>
              </a:rPr>
              <a:t>ne </a:t>
            </a:r>
            <a:r>
              <a:rPr lang="en-US" altLang="en-US" b="1" u="sng" dirty="0">
                <a:latin typeface="+mj-lt"/>
              </a:rPr>
              <a:t>Li</a:t>
            </a:r>
            <a:r>
              <a:rPr lang="en-US" altLang="en-US" b="1" dirty="0">
                <a:latin typeface="+mj-lt"/>
              </a:rPr>
              <a:t>ves </a:t>
            </a:r>
            <a:r>
              <a:rPr lang="en-US" altLang="en-US" b="1" u="sng" dirty="0">
                <a:latin typeface="+mj-lt"/>
              </a:rPr>
              <a:t>Hype</a:t>
            </a:r>
            <a:r>
              <a:rPr lang="en-US" altLang="en-US" b="1" dirty="0">
                <a:latin typeface="+mj-lt"/>
              </a:rPr>
              <a:t>rvisors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Hypervisor Recovery using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ReHype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Microreset Instead of </a:t>
            </a:r>
            <a:r>
              <a:rPr lang="en-US" altLang="en-US" dirty="0" err="1">
                <a:solidFill>
                  <a:schemeClr val="bg1">
                    <a:lumMod val="75000"/>
                  </a:schemeClr>
                </a:solidFill>
                <a:latin typeface="+mj-lt"/>
              </a:rPr>
              <a:t>Microreboot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H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ypervisor Recovery using Microreset</a:t>
            </a:r>
            <a:endParaRPr lang="en-US" altLang="en-US" dirty="0">
              <a:solidFill>
                <a:schemeClr val="bg1">
                  <a:lumMod val="75000"/>
                </a:schemeClr>
              </a:solidFill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NiLiCon: </a:t>
            </a:r>
            <a:r>
              <a:rPr lang="en-US" altLang="en-US" u="sng" dirty="0">
                <a:latin typeface="+mj-lt"/>
              </a:rPr>
              <a:t>Ni</a:t>
            </a:r>
            <a:r>
              <a:rPr lang="en-US" altLang="en-US" dirty="0">
                <a:latin typeface="+mj-lt"/>
              </a:rPr>
              <a:t>ne </a:t>
            </a:r>
            <a:r>
              <a:rPr lang="en-US" altLang="en-US" u="sng" dirty="0">
                <a:latin typeface="+mj-lt"/>
              </a:rPr>
              <a:t>Li</a:t>
            </a:r>
            <a:r>
              <a:rPr lang="en-US" altLang="en-US" dirty="0">
                <a:latin typeface="+mj-lt"/>
              </a:rPr>
              <a:t>ves </a:t>
            </a:r>
            <a:r>
              <a:rPr lang="en-US" altLang="en-US" u="sng" dirty="0">
                <a:latin typeface="+mj-lt"/>
              </a:rPr>
              <a:t>Con</a:t>
            </a:r>
            <a:r>
              <a:rPr lang="en-US" altLang="en-US" dirty="0"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HyCoR: </a:t>
            </a:r>
            <a:r>
              <a:rPr lang="en-US" altLang="en-US" u="sng" dirty="0">
                <a:latin typeface="+mj-lt"/>
              </a:rPr>
              <a:t>Hy</a:t>
            </a:r>
            <a:r>
              <a:rPr lang="en-US" altLang="en-US" dirty="0">
                <a:latin typeface="+mj-lt"/>
              </a:rPr>
              <a:t>brid </a:t>
            </a:r>
            <a:r>
              <a:rPr lang="en-US" altLang="en-US" u="sng" dirty="0">
                <a:latin typeface="+mj-lt"/>
              </a:rPr>
              <a:t>Co</a:t>
            </a:r>
            <a:r>
              <a:rPr lang="en-US" altLang="en-US" dirty="0">
                <a:latin typeface="+mj-lt"/>
              </a:rPr>
              <a:t>ntainer </a:t>
            </a:r>
            <a:r>
              <a:rPr lang="en-US" altLang="en-US" u="sng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7252148"/>
      </p:ext>
    </p:extLst>
  </p:cSld>
  <p:clrMapOvr>
    <a:masterClrMapping/>
  </p:clrMapOvr>
  <p:transition spd="slow" advTm="28359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9">
            <a:extLst>
              <a:ext uri="{FF2B5EF4-FFF2-40B4-BE49-F238E27FC236}">
                <a16:creationId xmlns:a16="http://schemas.microsoft.com/office/drawing/2014/main" xmlns="" id="{6E09E556-0903-4998-A63B-B4D0E696639D}"/>
              </a:ext>
            </a:extLst>
          </p:cNvPr>
          <p:cNvSpPr/>
          <p:nvPr/>
        </p:nvSpPr>
        <p:spPr bwMode="auto">
          <a:xfrm>
            <a:off x="2132938" y="2909696"/>
            <a:ext cx="7459959" cy="2357749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81CBC49E-0B3C-4E40-BC3A-CEC72A8AB05E}"/>
              </a:ext>
            </a:extLst>
          </p:cNvPr>
          <p:cNvGrpSpPr/>
          <p:nvPr/>
        </p:nvGrpSpPr>
        <p:grpSpPr>
          <a:xfrm>
            <a:off x="4044573" y="2825710"/>
            <a:ext cx="1666821" cy="1475851"/>
            <a:chOff x="8608864" y="2546118"/>
            <a:chExt cx="2316949" cy="187616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24FCA33B-3C27-41A1-A915-9EBF6347E068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xmlns="" id="{A1C7868F-7872-493A-961F-FC10529B69D7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81" name="矩形 22">
                  <a:extLst>
                    <a:ext uri="{FF2B5EF4-FFF2-40B4-BE49-F238E27FC236}">
                      <a16:creationId xmlns:a16="http://schemas.microsoft.com/office/drawing/2014/main" xmlns="" id="{49877B3A-7B91-48E1-A6B0-87DB51FB34A2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NetBench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矩形 21">
                  <a:extLst>
                    <a:ext uri="{FF2B5EF4-FFF2-40B4-BE49-F238E27FC236}">
                      <a16:creationId xmlns:a16="http://schemas.microsoft.com/office/drawing/2014/main" xmlns="" id="{180A9876-CDCA-4502-BDD1-EA99EEDF2EB2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83" name="直接连接符 34">
                  <a:extLst>
                    <a:ext uri="{FF2B5EF4-FFF2-40B4-BE49-F238E27FC236}">
                      <a16:creationId xmlns:a16="http://schemas.microsoft.com/office/drawing/2014/main" xmlns="" id="{51C1577A-EF76-409F-B055-ACEC36FD8E99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4" name="直接连接符 23">
                  <a:extLst>
                    <a:ext uri="{FF2B5EF4-FFF2-40B4-BE49-F238E27FC236}">
                      <a16:creationId xmlns:a16="http://schemas.microsoft.com/office/drawing/2014/main" xmlns="" id="{B5B0214B-27F6-438F-A5CB-9A36BF2D59EA}"/>
                    </a:ext>
                  </a:extLst>
                </p:cNvPr>
                <p:cNvCxnSpPr/>
                <p:nvPr/>
              </p:nvCxnSpPr>
              <p:spPr>
                <a:xfrm>
                  <a:off x="8608867" y="3499432"/>
                  <a:ext cx="0" cy="9228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79" name="直接连接符 25">
                <a:extLst>
                  <a:ext uri="{FF2B5EF4-FFF2-40B4-BE49-F238E27FC236}">
                    <a16:creationId xmlns:a16="http://schemas.microsoft.com/office/drawing/2014/main" xmlns="" id="{4A3F5608-6B81-4AEF-98F1-BD9372417F30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0" name="直接连接符 34">
                <a:extLst>
                  <a:ext uri="{FF2B5EF4-FFF2-40B4-BE49-F238E27FC236}">
                    <a16:creationId xmlns:a16="http://schemas.microsoft.com/office/drawing/2014/main" xmlns="" id="{EFC1DCB1-ACB9-4267-B004-297FB383FE49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77" name="文本框 54">
              <a:extLst>
                <a:ext uri="{FF2B5EF4-FFF2-40B4-BE49-F238E27FC236}">
                  <a16:creationId xmlns:a16="http://schemas.microsoft.com/office/drawing/2014/main" xmlns="" id="{1122CCFF-E2CB-4750-9C27-1F92680A46BE}"/>
                </a:ext>
              </a:extLst>
            </p:cNvPr>
            <p:cNvSpPr txBox="1"/>
            <p:nvPr/>
          </p:nvSpPr>
          <p:spPr>
            <a:xfrm>
              <a:off x="8836542" y="2546118"/>
              <a:ext cx="1870882" cy="93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AppVM1</a:t>
              </a:r>
            </a:p>
          </p:txBody>
        </p:sp>
      </p:grpSp>
      <p:sp>
        <p:nvSpPr>
          <p:cNvPr id="129" name="矩形 14">
            <a:extLst>
              <a:ext uri="{FF2B5EF4-FFF2-40B4-BE49-F238E27FC236}">
                <a16:creationId xmlns:a16="http://schemas.microsoft.com/office/drawing/2014/main" xmlns="" id="{169D4F33-5E38-41FB-9BFC-9FD7B5238F11}"/>
              </a:ext>
            </a:extLst>
          </p:cNvPr>
          <p:cNvSpPr/>
          <p:nvPr/>
        </p:nvSpPr>
        <p:spPr>
          <a:xfrm>
            <a:off x="2213967" y="4451298"/>
            <a:ext cx="7264104" cy="5679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Xen Hypervisor +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ReHype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NiLiHype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DCEF4B35-85D5-477F-972B-49AE415EF786}"/>
              </a:ext>
            </a:extLst>
          </p:cNvPr>
          <p:cNvGrpSpPr/>
          <p:nvPr/>
        </p:nvGrpSpPr>
        <p:grpSpPr>
          <a:xfrm>
            <a:off x="5901548" y="2842061"/>
            <a:ext cx="1666821" cy="1475122"/>
            <a:chOff x="8608864" y="2547043"/>
            <a:chExt cx="2316949" cy="187524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xmlns="" id="{EACAF4F0-95C5-4573-A7F2-5A0E8751BEC3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xmlns="" id="{D75E97D2-DACD-4DB1-9466-6ACEB1E85DCC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72" name="矩形 22">
                  <a:extLst>
                    <a:ext uri="{FF2B5EF4-FFF2-40B4-BE49-F238E27FC236}">
                      <a16:creationId xmlns:a16="http://schemas.microsoft.com/office/drawing/2014/main" xmlns="" id="{42995D1A-EA7D-45A6-81EB-222FF8309094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UnixBench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矩形 21">
                  <a:extLst>
                    <a:ext uri="{FF2B5EF4-FFF2-40B4-BE49-F238E27FC236}">
                      <a16:creationId xmlns:a16="http://schemas.microsoft.com/office/drawing/2014/main" xmlns="" id="{6892F076-A154-4EF4-A868-B1F9774F1745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74" name="直接连接符 34">
                  <a:extLst>
                    <a:ext uri="{FF2B5EF4-FFF2-40B4-BE49-F238E27FC236}">
                      <a16:creationId xmlns:a16="http://schemas.microsoft.com/office/drawing/2014/main" xmlns="" id="{2CC7B9FC-50D6-4DFD-B4DB-D225AC9FE8CE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5" name="直接连接符 23">
                  <a:extLst>
                    <a:ext uri="{FF2B5EF4-FFF2-40B4-BE49-F238E27FC236}">
                      <a16:creationId xmlns:a16="http://schemas.microsoft.com/office/drawing/2014/main" xmlns="" id="{E75E7979-7941-41FC-B294-D8D9428FA673}"/>
                    </a:ext>
                  </a:extLst>
                </p:cNvPr>
                <p:cNvCxnSpPr/>
                <p:nvPr/>
              </p:nvCxnSpPr>
              <p:spPr>
                <a:xfrm>
                  <a:off x="8608867" y="3502097"/>
                  <a:ext cx="0" cy="92018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70" name="直接连接符 25">
                <a:extLst>
                  <a:ext uri="{FF2B5EF4-FFF2-40B4-BE49-F238E27FC236}">
                    <a16:creationId xmlns:a16="http://schemas.microsoft.com/office/drawing/2014/main" xmlns="" id="{5275E281-B24F-4AF2-88EE-C28796D7AE34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1" name="直接连接符 34">
                <a:extLst>
                  <a:ext uri="{FF2B5EF4-FFF2-40B4-BE49-F238E27FC236}">
                    <a16:creationId xmlns:a16="http://schemas.microsoft.com/office/drawing/2014/main" xmlns="" id="{89B03652-8079-45A1-8DC0-C6E4A770DDF5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8" name="文本框 54">
              <a:extLst>
                <a:ext uri="{FF2B5EF4-FFF2-40B4-BE49-F238E27FC236}">
                  <a16:creationId xmlns:a16="http://schemas.microsoft.com/office/drawing/2014/main" xmlns="" id="{0ED804B1-F42C-485C-8A2D-2E9FB8B86082}"/>
                </a:ext>
              </a:extLst>
            </p:cNvPr>
            <p:cNvSpPr txBox="1"/>
            <p:nvPr/>
          </p:nvSpPr>
          <p:spPr>
            <a:xfrm>
              <a:off x="9050928" y="2547043"/>
              <a:ext cx="1872730" cy="93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AppVM2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2E693235-5ED0-4671-ACAF-3CCB196B4BE1}"/>
              </a:ext>
            </a:extLst>
          </p:cNvPr>
          <p:cNvGrpSpPr/>
          <p:nvPr/>
        </p:nvGrpSpPr>
        <p:grpSpPr>
          <a:xfrm>
            <a:off x="7811253" y="2795120"/>
            <a:ext cx="1666821" cy="1506193"/>
            <a:chOff x="8608864" y="2507545"/>
            <a:chExt cx="2316949" cy="191473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xmlns="" id="{7BE76FA9-5B09-4901-99E3-60201744AB22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xmlns="" id="{0D880DE5-234E-4F94-A926-6D60F07936C4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63" name="矩形 22">
                  <a:extLst>
                    <a:ext uri="{FF2B5EF4-FFF2-40B4-BE49-F238E27FC236}">
                      <a16:creationId xmlns:a16="http://schemas.microsoft.com/office/drawing/2014/main" xmlns="" id="{53612D21-4015-48CC-A4AE-93AF11C95718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BlkBench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矩形 21">
                  <a:extLst>
                    <a:ext uri="{FF2B5EF4-FFF2-40B4-BE49-F238E27FC236}">
                      <a16:creationId xmlns:a16="http://schemas.microsoft.com/office/drawing/2014/main" xmlns="" id="{BFA872DD-C835-4296-ADE4-A9A40F6DE55F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65" name="直接连接符 34">
                  <a:extLst>
                    <a:ext uri="{FF2B5EF4-FFF2-40B4-BE49-F238E27FC236}">
                      <a16:creationId xmlns:a16="http://schemas.microsoft.com/office/drawing/2014/main" xmlns="" id="{2BB67BA3-7BC9-4FAF-825F-D2DC8D8AFD9E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6" name="直接连接符 23">
                  <a:extLst>
                    <a:ext uri="{FF2B5EF4-FFF2-40B4-BE49-F238E27FC236}">
                      <a16:creationId xmlns:a16="http://schemas.microsoft.com/office/drawing/2014/main" xmlns="" id="{72B0C709-9713-481F-92E1-2B367712A786}"/>
                    </a:ext>
                  </a:extLst>
                </p:cNvPr>
                <p:cNvCxnSpPr/>
                <p:nvPr/>
              </p:nvCxnSpPr>
              <p:spPr>
                <a:xfrm>
                  <a:off x="8608867" y="3499746"/>
                  <a:ext cx="0" cy="92253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61" name="直接连接符 25">
                <a:extLst>
                  <a:ext uri="{FF2B5EF4-FFF2-40B4-BE49-F238E27FC236}">
                    <a16:creationId xmlns:a16="http://schemas.microsoft.com/office/drawing/2014/main" xmlns="" id="{6DA1122C-506B-4018-BBE3-EF155695B2C2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2" name="直接连接符 34">
                <a:extLst>
                  <a:ext uri="{FF2B5EF4-FFF2-40B4-BE49-F238E27FC236}">
                    <a16:creationId xmlns:a16="http://schemas.microsoft.com/office/drawing/2014/main" xmlns="" id="{F5560E5D-84F9-41BD-A170-ED7D961DA37C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9" name="文本框 54">
              <a:extLst>
                <a:ext uri="{FF2B5EF4-FFF2-40B4-BE49-F238E27FC236}">
                  <a16:creationId xmlns:a16="http://schemas.microsoft.com/office/drawing/2014/main" xmlns="" id="{40FE2B0C-D61E-4DE8-A7C5-680EE7A97F6D}"/>
                </a:ext>
              </a:extLst>
            </p:cNvPr>
            <p:cNvSpPr txBox="1"/>
            <p:nvPr/>
          </p:nvSpPr>
          <p:spPr>
            <a:xfrm>
              <a:off x="8699892" y="2507545"/>
              <a:ext cx="2005831" cy="1032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AppVM3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C28694B1-BC0B-43AB-8896-7783C9D5D737}"/>
              </a:ext>
            </a:extLst>
          </p:cNvPr>
          <p:cNvGrpSpPr/>
          <p:nvPr/>
        </p:nvGrpSpPr>
        <p:grpSpPr>
          <a:xfrm>
            <a:off x="2213965" y="2801164"/>
            <a:ext cx="1666821" cy="1500390"/>
            <a:chOff x="8608864" y="2514921"/>
            <a:chExt cx="2316949" cy="190736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xmlns="" id="{B2AFF33C-E4E5-4F6F-8D8C-E66B24B7EFA0}"/>
                </a:ext>
              </a:extLst>
            </p:cNvPr>
            <p:cNvGrpSpPr/>
            <p:nvPr/>
          </p:nvGrpSpPr>
          <p:grpSpPr>
            <a:xfrm>
              <a:off x="8608864" y="3479570"/>
              <a:ext cx="2316949" cy="942713"/>
              <a:chOff x="8608864" y="3479570"/>
              <a:chExt cx="2316949" cy="94271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xmlns="" id="{67737585-D311-48D5-9564-A1953196F62E}"/>
                  </a:ext>
                </a:extLst>
              </p:cNvPr>
              <p:cNvGrpSpPr/>
              <p:nvPr/>
            </p:nvGrpSpPr>
            <p:grpSpPr>
              <a:xfrm>
                <a:off x="8608867" y="3479570"/>
                <a:ext cx="2316946" cy="942707"/>
                <a:chOff x="8608867" y="3479570"/>
                <a:chExt cx="2316946" cy="942707"/>
              </a:xfrm>
            </p:grpSpPr>
            <p:sp>
              <p:nvSpPr>
                <p:cNvPr id="154" name="矩形 22">
                  <a:extLst>
                    <a:ext uri="{FF2B5EF4-FFF2-40B4-BE49-F238E27FC236}">
                      <a16:creationId xmlns:a16="http://schemas.microsoft.com/office/drawing/2014/main" xmlns="" id="{F077F54D-7CFC-4652-AFFF-88AF6DD93E59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矩形 21">
                  <a:extLst>
                    <a:ext uri="{FF2B5EF4-FFF2-40B4-BE49-F238E27FC236}">
                      <a16:creationId xmlns:a16="http://schemas.microsoft.com/office/drawing/2014/main" xmlns="" id="{5B3E6FE5-9703-41A3-8AA0-D4FB03CCA1B9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56" name="直接连接符 34">
                  <a:extLst>
                    <a:ext uri="{FF2B5EF4-FFF2-40B4-BE49-F238E27FC236}">
                      <a16:creationId xmlns:a16="http://schemas.microsoft.com/office/drawing/2014/main" xmlns="" id="{2907966C-7475-4DF4-968A-C8BF8D4CA01D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直接连接符 23">
                  <a:extLst>
                    <a:ext uri="{FF2B5EF4-FFF2-40B4-BE49-F238E27FC236}">
                      <a16:creationId xmlns:a16="http://schemas.microsoft.com/office/drawing/2014/main" xmlns="" id="{0CEFDB3E-436E-497B-A653-075CB4628CBE}"/>
                    </a:ext>
                  </a:extLst>
                </p:cNvPr>
                <p:cNvCxnSpPr/>
                <p:nvPr/>
              </p:nvCxnSpPr>
              <p:spPr>
                <a:xfrm>
                  <a:off x="8608867" y="3479570"/>
                  <a:ext cx="0" cy="94270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52" name="直接连接符 25">
                <a:extLst>
                  <a:ext uri="{FF2B5EF4-FFF2-40B4-BE49-F238E27FC236}">
                    <a16:creationId xmlns:a16="http://schemas.microsoft.com/office/drawing/2014/main" xmlns="" id="{08B0EC1A-E091-43E6-9C72-C17CBFF65DE8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直接连接符 34">
                <a:extLst>
                  <a:ext uri="{FF2B5EF4-FFF2-40B4-BE49-F238E27FC236}">
                    <a16:creationId xmlns:a16="http://schemas.microsoft.com/office/drawing/2014/main" xmlns="" id="{F5C03DBC-5EA6-41F3-8A54-1077F0FA7276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0" name="文本框 54">
              <a:extLst>
                <a:ext uri="{FF2B5EF4-FFF2-40B4-BE49-F238E27FC236}">
                  <a16:creationId xmlns:a16="http://schemas.microsoft.com/office/drawing/2014/main" xmlns="" id="{54BB3B10-1AC0-4FC2-A2F2-7B745BEDFDB1}"/>
                </a:ext>
              </a:extLst>
            </p:cNvPr>
            <p:cNvSpPr txBox="1"/>
            <p:nvPr/>
          </p:nvSpPr>
          <p:spPr>
            <a:xfrm>
              <a:off x="8953807" y="2514921"/>
              <a:ext cx="1694717" cy="93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PrivVM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3" name="Rectangle 8">
            <a:extLst>
              <a:ext uri="{FF2B5EF4-FFF2-40B4-BE49-F238E27FC236}">
                <a16:creationId xmlns:a16="http://schemas.microsoft.com/office/drawing/2014/main" xmlns="" id="{E4AB84D2-BBD1-49E5-A598-DDCE40992B6F}"/>
              </a:ext>
            </a:extLst>
          </p:cNvPr>
          <p:cNvSpPr/>
          <p:nvPr/>
        </p:nvSpPr>
        <p:spPr bwMode="auto">
          <a:xfrm>
            <a:off x="336357" y="5399204"/>
            <a:ext cx="9256539" cy="367809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Xen Hypervisor + Fault Injector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C23EC32D-41E1-42B0-B8BE-BA35652CE6BE}"/>
              </a:ext>
            </a:extLst>
          </p:cNvPr>
          <p:cNvGrpSpPr/>
          <p:nvPr/>
        </p:nvGrpSpPr>
        <p:grpSpPr>
          <a:xfrm>
            <a:off x="336355" y="2112911"/>
            <a:ext cx="1666821" cy="3098339"/>
            <a:chOff x="8608864" y="3156513"/>
            <a:chExt cx="2316949" cy="126577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3C28AC5A-7EB1-425C-8E66-138BD7153808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5CAB05CD-61AB-4390-AEA7-4F2267329502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45" name="矩形 22">
                  <a:extLst>
                    <a:ext uri="{FF2B5EF4-FFF2-40B4-BE49-F238E27FC236}">
                      <a16:creationId xmlns:a16="http://schemas.microsoft.com/office/drawing/2014/main" xmlns="" id="{A8BA404F-9A1F-4F24-A9EF-D50A0DBA22A4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Campaign Agent</a:t>
                  </a:r>
                </a:p>
              </p:txBody>
            </p:sp>
            <p:sp>
              <p:nvSpPr>
                <p:cNvPr id="146" name="矩形 21">
                  <a:extLst>
                    <a:ext uri="{FF2B5EF4-FFF2-40B4-BE49-F238E27FC236}">
                      <a16:creationId xmlns:a16="http://schemas.microsoft.com/office/drawing/2014/main" xmlns="" id="{14E8875D-1412-46AF-A2CA-EFE5A2435EA5}"/>
                    </a:ext>
                  </a:extLst>
                </p:cNvPr>
                <p:cNvSpPr/>
                <p:nvPr/>
              </p:nvSpPr>
              <p:spPr>
                <a:xfrm>
                  <a:off x="8608868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47" name="直接连接符 34">
                  <a:extLst>
                    <a:ext uri="{FF2B5EF4-FFF2-40B4-BE49-F238E27FC236}">
                      <a16:creationId xmlns:a16="http://schemas.microsoft.com/office/drawing/2014/main" xmlns="" id="{E0419DF9-7DBC-490C-919D-6B900EDFFA80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直接连接符 23">
                  <a:extLst>
                    <a:ext uri="{FF2B5EF4-FFF2-40B4-BE49-F238E27FC236}">
                      <a16:creationId xmlns:a16="http://schemas.microsoft.com/office/drawing/2014/main" xmlns="" id="{68C27E85-271A-438C-A036-9D1C1B9613B7}"/>
                    </a:ext>
                  </a:extLst>
                </p:cNvPr>
                <p:cNvCxnSpPr/>
                <p:nvPr/>
              </p:nvCxnSpPr>
              <p:spPr>
                <a:xfrm>
                  <a:off x="8608867" y="3501213"/>
                  <a:ext cx="0" cy="92106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43" name="直接连接符 25">
                <a:extLst>
                  <a:ext uri="{FF2B5EF4-FFF2-40B4-BE49-F238E27FC236}">
                    <a16:creationId xmlns:a16="http://schemas.microsoft.com/office/drawing/2014/main" xmlns="" id="{7CDD5999-02D4-45FC-958D-AE3AD9193604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直接连接符 34">
                <a:extLst>
                  <a:ext uri="{FF2B5EF4-FFF2-40B4-BE49-F238E27FC236}">
                    <a16:creationId xmlns:a16="http://schemas.microsoft.com/office/drawing/2014/main" xmlns="" id="{F02BA2FB-2FCE-425D-9FCC-7B840EBC6FCD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1" name="文本框 54">
              <a:extLst>
                <a:ext uri="{FF2B5EF4-FFF2-40B4-BE49-F238E27FC236}">
                  <a16:creationId xmlns:a16="http://schemas.microsoft.com/office/drawing/2014/main" xmlns="" id="{AE9ED160-8004-45A9-934D-9650844FB099}"/>
                </a:ext>
              </a:extLst>
            </p:cNvPr>
            <p:cNvSpPr txBox="1"/>
            <p:nvPr/>
          </p:nvSpPr>
          <p:spPr>
            <a:xfrm>
              <a:off x="8919977" y="3156513"/>
              <a:ext cx="1694717" cy="30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PrivVM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36" name="Straight Arrow Connector 5">
            <a:extLst>
              <a:ext uri="{FF2B5EF4-FFF2-40B4-BE49-F238E27FC236}">
                <a16:creationId xmlns:a16="http://schemas.microsoft.com/office/drawing/2014/main" xmlns="" id="{E2BB46A5-093A-4084-92C0-34017F1BDC50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9316115" y="3221819"/>
            <a:ext cx="742285" cy="1692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7" name="TextBox 76832">
            <a:extLst>
              <a:ext uri="{FF2B5EF4-FFF2-40B4-BE49-F238E27FC236}">
                <a16:creationId xmlns:a16="http://schemas.microsoft.com/office/drawing/2014/main" xmlns="" id="{3F627362-B948-4EED-BB8D-904D15331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2621744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Boots after potential VMM recovery</a:t>
            </a:r>
          </a:p>
        </p:txBody>
      </p:sp>
      <p:sp>
        <p:nvSpPr>
          <p:cNvPr id="138" name="TextBox 39">
            <a:extLst>
              <a:ext uri="{FF2B5EF4-FFF2-40B4-BE49-F238E27FC236}">
                <a16:creationId xmlns:a16="http://schemas.microsoft.com/office/drawing/2014/main" xmlns="" id="{CF91F476-5856-4DD1-9215-86A47F37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217" y="4785606"/>
            <a:ext cx="1743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Fault target</a:t>
            </a:r>
          </a:p>
        </p:txBody>
      </p:sp>
      <p:cxnSp>
        <p:nvCxnSpPr>
          <p:cNvPr id="139" name="Straight Arrow Connector 60">
            <a:extLst>
              <a:ext uri="{FF2B5EF4-FFF2-40B4-BE49-F238E27FC236}">
                <a16:creationId xmlns:a16="http://schemas.microsoft.com/office/drawing/2014/main" xmlns="" id="{86EF33AB-5993-4216-AC30-1483F0C78D04}"/>
              </a:ext>
            </a:extLst>
          </p:cNvPr>
          <p:cNvCxnSpPr>
            <a:stCxn id="138" idx="1"/>
          </p:cNvCxnSpPr>
          <p:nvPr/>
        </p:nvCxnSpPr>
        <p:spPr>
          <a:xfrm flipH="1" flipV="1">
            <a:off x="9398479" y="4731631"/>
            <a:ext cx="820738" cy="28416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5" name="文本框 54">
            <a:extLst>
              <a:ext uri="{FF2B5EF4-FFF2-40B4-BE49-F238E27FC236}">
                <a16:creationId xmlns:a16="http://schemas.microsoft.com/office/drawing/2014/main" xmlns="" id="{85B7E9D6-5DC7-496A-8130-49AB563C17F8}"/>
              </a:ext>
            </a:extLst>
          </p:cNvPr>
          <p:cNvSpPr txBox="1"/>
          <p:nvPr/>
        </p:nvSpPr>
        <p:spPr>
          <a:xfrm>
            <a:off x="2872119" y="2128172"/>
            <a:ext cx="4357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Target System</a:t>
            </a:r>
          </a:p>
        </p:txBody>
      </p:sp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FB33D1D7-15D7-43BB-9615-F2964A84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484" y="-8514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/>
              <a:t>3AppVM System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3CBB50-AC29-424E-A7E0-EC1D97FD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2D9D1F-40FA-4EA4-9B75-A952A73C10A7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AE8B635-4C93-468D-90CF-EBCFF2B7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23562" name="TextBox 3">
            <a:extLst>
              <a:ext uri="{FF2B5EF4-FFF2-40B4-BE49-F238E27FC236}">
                <a16:creationId xmlns:a16="http://schemas.microsoft.com/office/drawing/2014/main" xmlns="" id="{2E51B441-EDE6-46F9-B722-53B64E2A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098" y="1114880"/>
            <a:ext cx="267690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User-level ping to remote host</a:t>
            </a:r>
          </a:p>
          <a:p>
            <a:pPr eaLnBrk="1" hangingPunct="1"/>
            <a:r>
              <a:rPr lang="en-US" altLang="en-US" sz="2400" dirty="0"/>
              <a:t>(interval 1ms)</a:t>
            </a:r>
          </a:p>
        </p:txBody>
      </p:sp>
      <p:sp>
        <p:nvSpPr>
          <p:cNvPr id="23563" name="TextBox 62">
            <a:extLst>
              <a:ext uri="{FF2B5EF4-FFF2-40B4-BE49-F238E27FC236}">
                <a16:creationId xmlns:a16="http://schemas.microsoft.com/office/drawing/2014/main" xmlns="" id="{784F735F-3880-4147-BEA4-2453E3A0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867" y="490187"/>
            <a:ext cx="2555615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Stress typical VMM </a:t>
            </a:r>
            <a:r>
              <a:rPr lang="en-US" altLang="en-US" sz="2400" dirty="0" err="1"/>
              <a:t>hypercall</a:t>
            </a:r>
            <a:r>
              <a:rPr lang="en-US" altLang="en-US" sz="2400" dirty="0"/>
              <a:t> handling, e.g. scheduling, page table updates</a:t>
            </a:r>
          </a:p>
        </p:txBody>
      </p:sp>
      <p:sp>
        <p:nvSpPr>
          <p:cNvPr id="23564" name="TextBox 63">
            <a:extLst>
              <a:ext uri="{FF2B5EF4-FFF2-40B4-BE49-F238E27FC236}">
                <a16:creationId xmlns:a16="http://schemas.microsoft.com/office/drawing/2014/main" xmlns="" id="{A3FDF841-D744-451E-A4CC-B3D9770F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81" y="1348261"/>
            <a:ext cx="340188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File operations to stress the interface to the disk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H="1" flipV="1">
            <a:off x="3506584" y="2559223"/>
            <a:ext cx="760244" cy="112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C554A64-649F-4EBE-BA05-8ACD25C56A1A}"/>
              </a:ext>
            </a:extLst>
          </p:cNvPr>
          <p:cNvCxnSpPr>
            <a:cxnSpLocks/>
          </p:cNvCxnSpPr>
          <p:nvPr/>
        </p:nvCxnSpPr>
        <p:spPr>
          <a:xfrm flipH="1" flipV="1">
            <a:off x="6287592" y="2392582"/>
            <a:ext cx="5352" cy="1311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82B53D1-CDC7-4D06-9D43-F3FFA6568932}"/>
              </a:ext>
            </a:extLst>
          </p:cNvPr>
          <p:cNvCxnSpPr>
            <a:cxnSpLocks/>
          </p:cNvCxnSpPr>
          <p:nvPr/>
        </p:nvCxnSpPr>
        <p:spPr>
          <a:xfrm flipV="1">
            <a:off x="9128796" y="2320358"/>
            <a:ext cx="187319" cy="13018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50983640"/>
      </p:ext>
    </p:extLst>
  </p:cSld>
  <p:clrMapOvr>
    <a:masterClrMapping/>
  </p:clrMapOvr>
  <p:transition spd="slow" advTm="619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3" grpId="0" animBg="1"/>
      <p:bldP spid="137" grpId="0"/>
      <p:bldP spid="138" grpId="0"/>
      <p:bldP spid="23562" grpId="0" animBg="1"/>
      <p:bldP spid="23563" grpId="0" animBg="1"/>
      <p:bldP spid="2356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16DE96B5-E8CF-40CB-940F-F3E9474A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Fault Injection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xmlns="" id="{E12D5359-B679-4E55-9887-3642860E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667" y="941176"/>
            <a:ext cx="9400903" cy="5284546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i="1" dirty="0"/>
              <a:t>Failstop faults</a:t>
            </a:r>
          </a:p>
          <a:p>
            <a:pPr eaLnBrk="1" hangingPunct="1">
              <a:defRPr/>
            </a:pPr>
            <a:r>
              <a:rPr lang="en-US" dirty="0"/>
              <a:t>instruction pointer → 0</a:t>
            </a:r>
          </a:p>
          <a:p>
            <a:pPr eaLnBrk="1" hangingPunct="1">
              <a:defRPr/>
            </a:pPr>
            <a:r>
              <a:rPr lang="en-US" dirty="0"/>
              <a:t>Result in state inconsistencies, not state corruptions</a:t>
            </a:r>
            <a:br>
              <a:rPr lang="en-US" dirty="0"/>
            </a:b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b="1" i="1" dirty="0"/>
              <a:t>Register</a:t>
            </a:r>
            <a:r>
              <a:rPr lang="en-US" dirty="0"/>
              <a:t> </a:t>
            </a:r>
            <a:r>
              <a:rPr lang="en-US" b="1" i="1" dirty="0"/>
              <a:t>faults –  transient bit flips in register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 model transient hardware faults in CPU datapath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b="1" i="1" dirty="0"/>
              <a:t>Code</a:t>
            </a:r>
            <a:r>
              <a:rPr lang="en-US" dirty="0"/>
              <a:t> </a:t>
            </a:r>
            <a:r>
              <a:rPr lang="en-US" b="1" i="1" dirty="0"/>
              <a:t>faults –  transient bit flips in code</a:t>
            </a:r>
          </a:p>
          <a:p>
            <a:pPr marL="0" lvl="0" indent="0" eaLnBrk="1" hangingPunct="1">
              <a:buNone/>
              <a:defRPr/>
            </a:pP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 model transient hardware faults in instruction fetch/decode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C3A6F-3426-48F7-A580-DDB6A87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8B1FA3-B9DF-4AB7-921E-6E1B0A166BAC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4154141"/>
      </p:ext>
    </p:extLst>
  </p:cSld>
  <p:clrMapOvr>
    <a:masterClrMapping/>
  </p:clrMapOvr>
  <p:transition spd="slow" advTm="267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xmlns="" id="{97864F2D-1573-4D0A-9571-8D32B210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685800"/>
            <a:ext cx="8588829" cy="5486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/>
              <a:t>Physical cluster: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/>
              <a:t>single fault </a:t>
            </a:r>
            <a:r>
              <a:rPr lang="en-US" altLang="en-US" dirty="0">
                <a:sym typeface="Symbol" panose="05050102010706020507" pitchFamily="18" charset="2"/>
              </a:rPr>
              <a:t> single node failure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    	 other nodes continue to operate normally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i="1" dirty="0">
                <a:sym typeface="Symbol" panose="05050102010706020507" pitchFamily="18" charset="2"/>
              </a:rPr>
              <a:t>cluster computing techniques  service fault tolerance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b="1" dirty="0">
                <a:sym typeface="Symbol" panose="05050102010706020507" pitchFamily="18" charset="2"/>
              </a:rPr>
              <a:t>Ideal goal for virtual cluster resiliency: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no worse than physical cluster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single fault  </a:t>
            </a:r>
            <a:r>
              <a:rPr lang="en-US" altLang="en-US" u="sng" dirty="0">
                <a:sym typeface="Symbol" panose="05050102010706020507" pitchFamily="18" charset="2"/>
              </a:rPr>
              <a:t>VMM failure </a:t>
            </a:r>
            <a:r>
              <a:rPr lang="en-US" altLang="en-US" dirty="0">
                <a:sym typeface="Symbol" panose="05050102010706020507" pitchFamily="18" charset="2"/>
              </a:rPr>
              <a:t> at most one VM failure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 	 other VMs continue to operate normally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    +   full VMM functionality restored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	     (e.g. VM creation)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i="1" dirty="0">
                <a:sym typeface="Symbol" panose="05050102010706020507" pitchFamily="18" charset="2"/>
              </a:rPr>
              <a:t>cluster computing techniques  service fault tolerance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C922BC-44C6-44D0-9AAE-9D0F3CB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083736-1881-431D-B681-C2A9748657B8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700" name="Rectangle 1">
            <a:extLst>
              <a:ext uri="{FF2B5EF4-FFF2-40B4-BE49-F238E27FC236}">
                <a16:creationId xmlns:a16="http://schemas.microsoft.com/office/drawing/2014/main" xmlns="" id="{5D8CF602-BC10-4FFB-9909-6160B581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/>
              <a:t>What is “Successful Recovery”?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69B77E4-F3AF-45D0-850F-D1B13F8F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271705"/>
      </p:ext>
    </p:extLst>
  </p:cSld>
  <p:clrMapOvr>
    <a:masterClrMapping/>
  </p:clrMapOvr>
  <p:transition spd="slow" advTm="636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" y="-352279"/>
            <a:ext cx="12192000" cy="1030916"/>
          </a:xfrm>
        </p:spPr>
        <p:txBody>
          <a:bodyPr/>
          <a:lstStyle/>
          <a:p>
            <a:pPr algn="ctr"/>
            <a:r>
              <a:rPr lang="en-US" altLang="zh-CN" sz="2800" dirty="0"/>
              <a:t>NiLiHype vs </a:t>
            </a:r>
            <a:r>
              <a:rPr lang="en-US" altLang="zh-CN" sz="2800" dirty="0" err="1"/>
              <a:t>ReHype</a:t>
            </a:r>
            <a:r>
              <a:rPr lang="en-US" altLang="zh-CN" sz="2800" dirty="0"/>
              <a:t>: Recovery rate</a:t>
            </a:r>
            <a:endParaRPr lang="zh-CN" altLang="en-US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361A72F-AFA1-49F0-B29D-5BACAB92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0968" y="6477455"/>
            <a:ext cx="3860800" cy="365125"/>
          </a:xfrm>
        </p:spPr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885701-104D-43C2-B1F2-B6D4CD89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DD8622AA-4B8D-4A32-A898-55D9D4253CAE}"/>
              </a:ext>
            </a:extLst>
          </p:cNvPr>
          <p:cNvGraphicFramePr>
            <a:graphicFrameLocks/>
          </p:cNvGraphicFramePr>
          <p:nvPr/>
        </p:nvGraphicFramePr>
        <p:xfrm>
          <a:off x="666750" y="945147"/>
          <a:ext cx="10915650" cy="5356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9FE9ACF-F56A-47D8-8B87-FDAEB86AA126}"/>
              </a:ext>
            </a:extLst>
          </p:cNvPr>
          <p:cNvGrpSpPr/>
          <p:nvPr/>
        </p:nvGrpSpPr>
        <p:grpSpPr>
          <a:xfrm>
            <a:off x="9348156" y="945147"/>
            <a:ext cx="1946990" cy="352389"/>
            <a:chOff x="7239000" y="355922"/>
            <a:chExt cx="1549375" cy="381000"/>
          </a:xfrm>
        </p:grpSpPr>
        <p:sp>
          <p:nvSpPr>
            <p:cNvPr id="18" name="TextBox 1">
              <a:extLst>
                <a:ext uri="{FF2B5EF4-FFF2-40B4-BE49-F238E27FC236}">
                  <a16:creationId xmlns:a16="http://schemas.microsoft.com/office/drawing/2014/main" xmlns="" id="{564816F8-6CE8-42E8-A0C7-62C4FE5477C6}"/>
                </a:ext>
              </a:extLst>
            </p:cNvPr>
            <p:cNvSpPr txBox="1"/>
            <p:nvPr/>
          </p:nvSpPr>
          <p:spPr>
            <a:xfrm>
              <a:off x="7620000" y="355922"/>
              <a:ext cx="1168375" cy="38094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/>
                <a:t>ReHype</a:t>
              </a:r>
              <a:endParaRPr lang="en-US" sz="11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AF3F34F-48A0-4874-B0CA-762162D67762}"/>
                </a:ext>
              </a:extLst>
            </p:cNvPr>
            <p:cNvSpPr/>
            <p:nvPr/>
          </p:nvSpPr>
          <p:spPr>
            <a:xfrm flipH="1" flipV="1">
              <a:off x="7239000" y="432122"/>
              <a:ext cx="3048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EE24AED-EDDF-4611-9FE0-A287B50131FA}"/>
              </a:ext>
            </a:extLst>
          </p:cNvPr>
          <p:cNvGrpSpPr/>
          <p:nvPr/>
        </p:nvGrpSpPr>
        <p:grpSpPr>
          <a:xfrm>
            <a:off x="9348156" y="1367989"/>
            <a:ext cx="2202327" cy="352389"/>
            <a:chOff x="7188200" y="762322"/>
            <a:chExt cx="1752600" cy="381000"/>
          </a:xfrm>
        </p:grpSpPr>
        <p:sp>
          <p:nvSpPr>
            <p:cNvPr id="16" name="TextBox 1">
              <a:extLst>
                <a:ext uri="{FF2B5EF4-FFF2-40B4-BE49-F238E27FC236}">
                  <a16:creationId xmlns:a16="http://schemas.microsoft.com/office/drawing/2014/main" xmlns="" id="{12E2EA4C-DB37-4FCC-ADF7-A23408A07C44}"/>
                </a:ext>
              </a:extLst>
            </p:cNvPr>
            <p:cNvSpPr txBox="1"/>
            <p:nvPr/>
          </p:nvSpPr>
          <p:spPr>
            <a:xfrm>
              <a:off x="7569200" y="762322"/>
              <a:ext cx="1371600" cy="38094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/>
                <a:t>NiLiHype</a:t>
              </a:r>
              <a:endParaRPr lang="en-US" sz="1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BDB0022-A725-4269-82F1-1FAC48E057C2}"/>
                </a:ext>
              </a:extLst>
            </p:cNvPr>
            <p:cNvSpPr/>
            <p:nvPr/>
          </p:nvSpPr>
          <p:spPr>
            <a:xfrm flipH="1" flipV="1">
              <a:off x="7188200" y="838522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xmlns="" id="{24FEBEAA-DAE8-43B1-95DA-A11FABFD61F0}"/>
              </a:ext>
            </a:extLst>
          </p:cNvPr>
          <p:cNvSpPr txBox="1"/>
          <p:nvPr/>
        </p:nvSpPr>
        <p:spPr>
          <a:xfrm>
            <a:off x="3060533" y="6125128"/>
            <a:ext cx="1340522" cy="3523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Failstop</a:t>
            </a:r>
            <a:endParaRPr lang="en-US" sz="1100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xmlns="" id="{99D95E28-F575-4750-A771-E065F2D6A970}"/>
              </a:ext>
            </a:extLst>
          </p:cNvPr>
          <p:cNvSpPr txBox="1"/>
          <p:nvPr/>
        </p:nvSpPr>
        <p:spPr>
          <a:xfrm>
            <a:off x="6220326" y="6125128"/>
            <a:ext cx="1340522" cy="3523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Register</a:t>
            </a:r>
            <a:endParaRPr lang="en-US" sz="1100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xmlns="" id="{256B6F88-E842-4867-A2E4-4379D4C9D1FB}"/>
              </a:ext>
            </a:extLst>
          </p:cNvPr>
          <p:cNvSpPr txBox="1"/>
          <p:nvPr/>
        </p:nvSpPr>
        <p:spPr>
          <a:xfrm>
            <a:off x="9380120" y="6089896"/>
            <a:ext cx="1340522" cy="3523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Code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04D82F-6C0D-4A65-AE1E-CB0B8BF0CC7E}"/>
              </a:ext>
            </a:extLst>
          </p:cNvPr>
          <p:cNvSpPr txBox="1"/>
          <p:nvPr/>
        </p:nvSpPr>
        <p:spPr>
          <a:xfrm>
            <a:off x="2473494" y="532542"/>
            <a:ext cx="2514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Only</a:t>
            </a:r>
            <a:r>
              <a:rPr lang="en-US" sz="2000" dirty="0"/>
              <a:t> Inconsistencies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39E41B-AB39-466F-915E-DA4872FA73C5}"/>
              </a:ext>
            </a:extLst>
          </p:cNvPr>
          <p:cNvSpPr txBox="1"/>
          <p:nvPr/>
        </p:nvSpPr>
        <p:spPr>
          <a:xfrm>
            <a:off x="5584634" y="578709"/>
            <a:ext cx="19122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Inconsistencies </a:t>
            </a:r>
          </a:p>
          <a:p>
            <a:r>
              <a:rPr lang="en-US" sz="2000" b="1" dirty="0"/>
              <a:t>and </a:t>
            </a:r>
            <a:r>
              <a:rPr lang="en-US" sz="2000" dirty="0"/>
              <a:t>corruptions</a:t>
            </a:r>
            <a:r>
              <a:rPr lang="en-US" sz="2000" b="1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507250-60EF-46C2-BC65-ACB4CEDE7DEA}"/>
              </a:ext>
            </a:extLst>
          </p:cNvPr>
          <p:cNvSpPr txBox="1"/>
          <p:nvPr/>
        </p:nvSpPr>
        <p:spPr>
          <a:xfrm>
            <a:off x="7893370" y="3420487"/>
            <a:ext cx="365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ReHype's</a:t>
            </a:r>
            <a:r>
              <a:rPr lang="en-US" sz="2000" dirty="0"/>
              <a:t> advantage: corrupted state reinitializes by reboot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814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61"/>
    </mc:Choice>
    <mc:Fallback xmlns="">
      <p:transition spd="slow" advTm="398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category"/>
        </p:bldSub>
      </p:bldGraphic>
      <p:bldP spid="14" grpId="0"/>
      <p:bldP spid="15" grpId="0"/>
      <p:bldP spid="4" grpId="0" animBg="1"/>
      <p:bldP spid="4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1360" y="192750"/>
            <a:ext cx="10972800" cy="557876"/>
          </a:xfrm>
        </p:spPr>
        <p:txBody>
          <a:bodyPr/>
          <a:lstStyle/>
          <a:p>
            <a:r>
              <a:rPr lang="en-US" altLang="en-US" dirty="0"/>
              <a:t>NiLiHype vs. </a:t>
            </a:r>
            <a:r>
              <a:rPr lang="en-US" altLang="en-US" dirty="0" err="1"/>
              <a:t>ReHype</a:t>
            </a:r>
            <a:r>
              <a:rPr lang="en-US" altLang="en-US" dirty="0"/>
              <a:t> Recovery Latencies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A7D43E39-6EA0-4F67-93F3-32DED791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972" y="739252"/>
            <a:ext cx="784609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</a:rPr>
              <a:t>22ms vs 712ms, reduced by a factor of &gt; 30x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E5ACF29-54A2-43C0-909A-5D5F179814AB}"/>
              </a:ext>
            </a:extLst>
          </p:cNvPr>
          <p:cNvGraphicFramePr>
            <a:graphicFrameLocks noGrp="1"/>
          </p:cNvGraphicFramePr>
          <p:nvPr/>
        </p:nvGraphicFramePr>
        <p:xfrm>
          <a:off x="1187356" y="1541314"/>
          <a:ext cx="9594375" cy="2072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8697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Operation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Time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997">
                <a:tc>
                  <a:txBody>
                    <a:bodyPr/>
                    <a:lstStyle/>
                    <a:p>
                      <a:r>
                        <a:rPr lang="en-US" sz="2800" u="none" strike="noStrike" kern="1200" baseline="0" dirty="0"/>
                        <a:t>– Restore and check consistency of page frame entries </a:t>
                      </a:r>
                      <a:endParaRPr lang="en-US" sz="2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21ms</a:t>
                      </a:r>
                      <a:endParaRPr lang="en-US" sz="2800" dirty="0"/>
                    </a:p>
                  </a:txBody>
                  <a:tcPr marL="91433" marR="91433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8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 baseline="0" dirty="0"/>
                        <a:t>– </a:t>
                      </a: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  1ms</a:t>
                      </a:r>
                      <a:endParaRPr lang="en-US" sz="2800" dirty="0"/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8697">
                <a:tc>
                  <a:txBody>
                    <a:bodyPr/>
                    <a:lstStyle/>
                    <a:p>
                      <a:r>
                        <a:rPr lang="en-US" sz="2800" b="1" u="none" strike="noStrike" kern="1200" baseline="0" dirty="0"/>
                        <a:t>Total</a:t>
                      </a:r>
                      <a:endParaRPr lang="en-US" sz="2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/>
                        <a:t>22ms</a:t>
                      </a:r>
                      <a:endParaRPr lang="en-US" sz="2800" b="1" dirty="0"/>
                    </a:p>
                  </a:txBody>
                  <a:tcPr marL="91433" marR="91433" marT="45699" marB="4569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A5D31C52-EC6E-4B82-A2E6-6EEE2E51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06" y="823439"/>
            <a:ext cx="17439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/>
              <a:t>NiLiHype</a:t>
            </a:r>
            <a:endParaRPr lang="en-US" altLang="en-US" sz="32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5AF9279-187F-4E0D-A728-84F1F412C76E}"/>
              </a:ext>
            </a:extLst>
          </p:cNvPr>
          <p:cNvGraphicFramePr>
            <a:graphicFrameLocks noGrp="1"/>
          </p:cNvGraphicFramePr>
          <p:nvPr/>
        </p:nvGraphicFramePr>
        <p:xfrm>
          <a:off x="1166109" y="3732483"/>
          <a:ext cx="9563954" cy="246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Operation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Time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u="none" strike="noStrike" kern="1200" baseline="0" dirty="0"/>
                        <a:t>Hardware initialization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strike="noStrike" kern="1200" baseline="0" dirty="0"/>
                        <a:t>412ms</a:t>
                      </a:r>
                      <a:endParaRPr lang="en-US" sz="2200" b="1" dirty="0"/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initialization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266ms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64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marR="0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Restore and check consistency of page frame entries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21ms 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559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Misc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35ms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738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713ms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250097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F8DB4623-51B3-48DE-9C43-B6AF2A8726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69375" y="4661997"/>
            <a:ext cx="22613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/>
              <a:t>ReHype</a:t>
            </a:r>
            <a:endParaRPr lang="en-US" altLang="en-US" sz="3200" b="1" dirty="0"/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882536" y="2073729"/>
            <a:ext cx="10041277" cy="440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1026772" y="4936672"/>
            <a:ext cx="9905207" cy="4408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75902CE0-755B-4229-B426-49DD144A72B6}"/>
              </a:ext>
            </a:extLst>
          </p:cNvPr>
          <p:cNvSpPr/>
          <p:nvPr/>
        </p:nvSpPr>
        <p:spPr>
          <a:xfrm>
            <a:off x="927447" y="4127476"/>
            <a:ext cx="10041277" cy="8078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07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7"/>
    </mc:Choice>
    <mc:Fallback xmlns="">
      <p:transition spd="slow" advTm="2676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  <p:bldP spid="15" grpId="0" animBg="1"/>
      <p:bldP spid="1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29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814022" y="911242"/>
            <a:ext cx="6563957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NiLiCon: </a:t>
            </a:r>
            <a:r>
              <a:rPr lang="en-US" altLang="en-US" b="1" u="sng" dirty="0">
                <a:latin typeface="+mj-lt"/>
              </a:rPr>
              <a:t>Ni</a:t>
            </a:r>
            <a:r>
              <a:rPr lang="en-US" altLang="en-US" b="1" dirty="0">
                <a:latin typeface="+mj-lt"/>
              </a:rPr>
              <a:t>ne </a:t>
            </a:r>
            <a:r>
              <a:rPr lang="en-US" altLang="en-US" b="1" u="sng" dirty="0">
                <a:latin typeface="+mj-lt"/>
              </a:rPr>
              <a:t>Li</a:t>
            </a:r>
            <a:r>
              <a:rPr lang="en-US" altLang="en-US" b="1" dirty="0">
                <a:latin typeface="+mj-lt"/>
              </a:rPr>
              <a:t>ves </a:t>
            </a:r>
            <a:r>
              <a:rPr lang="en-US" altLang="en-US" b="1" u="sng" dirty="0">
                <a:latin typeface="+mj-lt"/>
              </a:rPr>
              <a:t>Con</a:t>
            </a:r>
            <a:r>
              <a:rPr lang="en-US" altLang="en-US" b="1" dirty="0">
                <a:latin typeface="+mj-lt"/>
              </a:rPr>
              <a:t>tainers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Replica Duplication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NiLiCon: Replication of COTS container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HyCoR: </a:t>
            </a:r>
            <a:r>
              <a:rPr lang="en-US" altLang="en-US" u="sng" dirty="0">
                <a:latin typeface="+mj-lt"/>
              </a:rPr>
              <a:t>Hy</a:t>
            </a:r>
            <a:r>
              <a:rPr lang="en-US" altLang="en-US" dirty="0">
                <a:latin typeface="+mj-lt"/>
              </a:rPr>
              <a:t>brid </a:t>
            </a:r>
            <a:r>
              <a:rPr lang="en-US" altLang="en-US" u="sng" dirty="0">
                <a:latin typeface="+mj-lt"/>
              </a:rPr>
              <a:t>Co</a:t>
            </a:r>
            <a:r>
              <a:rPr lang="en-US" altLang="en-US" dirty="0">
                <a:latin typeface="+mj-lt"/>
              </a:rPr>
              <a:t>ntainer </a:t>
            </a:r>
            <a:r>
              <a:rPr lang="en-US" altLang="en-US" u="sng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5555245"/>
      </p:ext>
    </p:extLst>
  </p:cSld>
  <p:clrMapOvr>
    <a:masterClrMapping/>
  </p:clrMapOvr>
  <p:transition spd="slow" advTm="1976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38" y="50801"/>
            <a:ext cx="8229600" cy="821938"/>
          </a:xfrm>
        </p:spPr>
        <p:txBody>
          <a:bodyPr/>
          <a:lstStyle/>
          <a:p>
            <a:r>
              <a:rPr lang="en-US" altLang="en-US" dirty="0"/>
              <a:t>Enhancing Dependability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17643" y="4177078"/>
            <a:ext cx="6756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lang="en-US" altLang="zh-CN" sz="2800" noProof="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E</a:t>
            </a: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nhancing application dependability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</a:p>
          <a:p>
            <a:pPr lvl="1">
              <a:defRPr/>
            </a:pP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	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Debugging tools</a:t>
            </a:r>
            <a:endParaRPr lang="en-US" altLang="zh-CN" sz="2800" dirty="0">
              <a:solidFill>
                <a:prstClr val="black"/>
              </a:solidFill>
              <a:latin typeface="Calibri"/>
              <a:ea typeface="宋体" panose="02010600030101010101" pitchFamily="2" charset="-122"/>
              <a:sym typeface="Symbol"/>
            </a:endParaRPr>
          </a:p>
          <a:p>
            <a:pPr marL="457200" lvl="0" indent="-457200">
              <a:buFont typeface="Arial" panose="020B0604020202020204" pitchFamily="34" charset="0"/>
              <a:buChar char="•"/>
              <a:defRPr/>
            </a:pPr>
            <a:r>
              <a:rPr kumimoji="0" lang="en-US" altLang="zh-CN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</a:rPr>
              <a:t>Application-transparent fault tolerance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Enhancing the software infrastructure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Enhancing the hardware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xmlns="" id="{735AE256-3976-4BDB-8739-926AFD006FB6}"/>
              </a:ext>
            </a:extLst>
          </p:cNvPr>
          <p:cNvSpPr/>
          <p:nvPr/>
        </p:nvSpPr>
        <p:spPr>
          <a:xfrm>
            <a:off x="3650044" y="5546856"/>
            <a:ext cx="5577084" cy="399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735AE256-3976-4BDB-8739-926AFD006FB6}"/>
              </a:ext>
            </a:extLst>
          </p:cNvPr>
          <p:cNvSpPr/>
          <p:nvPr/>
        </p:nvSpPr>
        <p:spPr>
          <a:xfrm>
            <a:off x="3621075" y="4686615"/>
            <a:ext cx="2515229" cy="39944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矩形 3"/>
          <p:cNvSpPr/>
          <p:nvPr/>
        </p:nvSpPr>
        <p:spPr>
          <a:xfrm>
            <a:off x="9665308" y="4148073"/>
            <a:ext cx="23053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Contributions </a:t>
            </a:r>
          </a:p>
          <a:p>
            <a:r>
              <a:rPr lang="en-US" altLang="zh-CN" sz="2800" b="1" dirty="0">
                <a:solidFill>
                  <a:srgbClr val="FF0000"/>
                </a:solidFill>
              </a:rPr>
              <a:t>of this thesis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36000" y="1073098"/>
            <a:ext cx="2520000" cy="2899575"/>
            <a:chOff x="4908289" y="1073098"/>
            <a:chExt cx="2520000" cy="2899575"/>
          </a:xfrm>
        </p:grpSpPr>
        <p:sp>
          <p:nvSpPr>
            <p:cNvPr id="2" name="矩形 1"/>
            <p:cNvSpPr/>
            <p:nvPr/>
          </p:nvSpPr>
          <p:spPr>
            <a:xfrm>
              <a:off x="4908289" y="1073098"/>
              <a:ext cx="2520000" cy="5040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Applications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908289" y="3468673"/>
              <a:ext cx="2520000" cy="504000"/>
            </a:xfrm>
            <a:prstGeom prst="rect">
              <a:avLst/>
            </a:prstGeom>
            <a:solidFill>
              <a:srgbClr val="5B9BD5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Hardware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908289" y="1671992"/>
              <a:ext cx="2520000" cy="504000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Middleware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4908289" y="2270886"/>
              <a:ext cx="2520000" cy="504000"/>
            </a:xfrm>
            <a:prstGeom prst="rect">
              <a:avLst/>
            </a:prstGeom>
            <a:solidFill>
              <a:srgbClr val="ED7D3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OS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908289" y="2869780"/>
              <a:ext cx="2520000" cy="504000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Hypervisor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左大括号 20"/>
          <p:cNvSpPr/>
          <p:nvPr/>
        </p:nvSpPr>
        <p:spPr>
          <a:xfrm>
            <a:off x="4435974" y="1707887"/>
            <a:ext cx="324952" cy="1700331"/>
          </a:xfrm>
          <a:prstGeom prst="leftBrace">
            <a:avLst>
              <a:gd name="adj1" fmla="val 66473"/>
              <a:gd name="adj2" fmla="val 50000"/>
            </a:avLst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2093296" y="2010169"/>
            <a:ext cx="2425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Software</a:t>
            </a:r>
          </a:p>
          <a:p>
            <a:pPr algn="ctr"/>
            <a:r>
              <a:rPr lang="en-US" altLang="zh-CN" sz="2800" dirty="0"/>
              <a:t>Infrastructure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6390866"/>
      </p:ext>
    </p:extLst>
  </p:cSld>
  <p:clrMapOvr>
    <a:masterClrMapping/>
  </p:clrMapOvr>
  <p:transition spd="slow" advTm="413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23" y="-168352"/>
            <a:ext cx="5736555" cy="821938"/>
          </a:xfrm>
        </p:spPr>
        <p:txBody>
          <a:bodyPr/>
          <a:lstStyle/>
          <a:p>
            <a:r>
              <a:rPr lang="en-US" altLang="en-US" sz="2800" dirty="0"/>
              <a:t>Fault Tolerance Based on Duplication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3049" y="3962488"/>
            <a:ext cx="9491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A basic duplication mechanism: active replicas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comparison of outputs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 lvl="1"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detection: </a:t>
            </a:r>
            <a:r>
              <a:rPr lang="en-US" altLang="zh-CN" sz="2400" dirty="0">
                <a:solidFill>
                  <a:srgbClr val="FF0000"/>
                </a:solidFill>
                <a:sym typeface="Symbol"/>
              </a:rPr>
              <a:t>arbitrary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replica failures, recovery: additional mechanism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no comparison of outputs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</a:t>
            </a:r>
          </a:p>
          <a:p>
            <a:pPr lvl="1"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detection: </a:t>
            </a:r>
            <a:r>
              <a:rPr lang="en-US" altLang="zh-CN" sz="2400" dirty="0">
                <a:solidFill>
                  <a:srgbClr val="FF0000"/>
                </a:solidFill>
                <a:sym typeface="Symbol"/>
              </a:rPr>
              <a:t>fail-stop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replica failures, recovery: backup replica takes over</a:t>
            </a:r>
            <a:endParaRPr lang="en-US" altLang="zh-CN" sz="2400" b="1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Key requirement: replicas are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deterministic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+ lock-step execution</a:t>
            </a:r>
            <a:endParaRPr lang="en-US" altLang="zh-CN" sz="2800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1105259" y="5123956"/>
            <a:ext cx="8991997" cy="71296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3551873" y="1608952"/>
            <a:ext cx="2124000" cy="39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Primary Replica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64580" y="1608825"/>
            <a:ext cx="2124000" cy="3960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Backup Replica 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89679" y="506320"/>
            <a:ext cx="101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inputs</a:t>
            </a:r>
            <a:endParaRPr lang="zh-CN" altLang="en-US" sz="2400" dirty="0"/>
          </a:p>
        </p:txBody>
      </p:sp>
      <p:cxnSp>
        <p:nvCxnSpPr>
          <p:cNvPr id="16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H="1">
            <a:off x="5537899" y="1127204"/>
            <a:ext cx="559351" cy="400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>
            <a:off x="6096000" y="891729"/>
            <a:ext cx="0" cy="249381"/>
          </a:xfrm>
          <a:prstGeom prst="straightConnector1">
            <a:avLst/>
          </a:prstGeom>
          <a:ln w="381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5007397" y="2484813"/>
            <a:ext cx="2124000" cy="396000"/>
          </a:xfrm>
          <a:prstGeom prst="rect">
            <a:avLst/>
          </a:prstGeom>
          <a:solidFill>
            <a:srgbClr val="A0A0A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Comparator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cxnSp>
        <p:nvCxnSpPr>
          <p:cNvPr id="36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>
            <a:off x="3775607" y="2020389"/>
            <a:ext cx="0" cy="9485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190157" y="2892055"/>
            <a:ext cx="81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error</a:t>
            </a:r>
            <a:endParaRPr lang="zh-CN" altLang="en-US" dirty="0"/>
          </a:p>
        </p:txBody>
      </p:sp>
      <p:grpSp>
        <p:nvGrpSpPr>
          <p:cNvPr id="57" name="组合 56"/>
          <p:cNvGrpSpPr/>
          <p:nvPr/>
        </p:nvGrpSpPr>
        <p:grpSpPr>
          <a:xfrm>
            <a:off x="5923314" y="2879460"/>
            <a:ext cx="317394" cy="609599"/>
            <a:chOff x="5569528" y="3025329"/>
            <a:chExt cx="317394" cy="609599"/>
          </a:xfrm>
        </p:grpSpPr>
        <p:cxnSp>
          <p:nvCxnSpPr>
            <p:cNvPr id="33" name="Straight Arrow Connector 7">
              <a:extLst>
                <a:ext uri="{FF2B5EF4-FFF2-40B4-BE49-F238E27FC236}">
                  <a16:creationId xmlns:a16="http://schemas.microsoft.com/office/drawing/2014/main" xmlns="" id="{2D6ED976-CDB5-4531-95B7-A205CD0CCC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28225" y="3025329"/>
              <a:ext cx="0" cy="60959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乘号 36"/>
            <p:cNvSpPr/>
            <p:nvPr/>
          </p:nvSpPr>
          <p:spPr>
            <a:xfrm>
              <a:off x="5569528" y="3158836"/>
              <a:ext cx="317394" cy="226712"/>
            </a:xfrm>
            <a:prstGeom prst="mathMultiply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2790386" y="2916300"/>
            <a:ext cx="19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system output </a:t>
            </a:r>
            <a:endParaRPr lang="zh-CN" altLang="en-US" dirty="0"/>
          </a:p>
        </p:txBody>
      </p:sp>
      <p:cxnSp>
        <p:nvCxnSpPr>
          <p:cNvPr id="59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>
            <a:off x="6092889" y="1124664"/>
            <a:ext cx="559351" cy="400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>
            <a:off x="4599369" y="2008584"/>
            <a:ext cx="620331" cy="43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H="1">
            <a:off x="6970459" y="2011124"/>
            <a:ext cx="559351" cy="4005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H="1">
            <a:off x="6081201" y="2889428"/>
            <a:ext cx="0" cy="60959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098157" y="3382208"/>
            <a:ext cx="1980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system output </a:t>
            </a:r>
            <a:endParaRPr lang="zh-CN" alt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015017" y="2479250"/>
            <a:ext cx="2124000" cy="410272"/>
            <a:chOff x="5015017" y="2479250"/>
            <a:chExt cx="2124000" cy="410272"/>
          </a:xfrm>
        </p:grpSpPr>
        <p:sp>
          <p:nvSpPr>
            <p:cNvPr id="63" name="矩形 62"/>
            <p:cNvSpPr/>
            <p:nvPr/>
          </p:nvSpPr>
          <p:spPr>
            <a:xfrm>
              <a:off x="5015017" y="2493522"/>
              <a:ext cx="2124000" cy="396000"/>
            </a:xfrm>
            <a:prstGeom prst="rect">
              <a:avLst/>
            </a:prstGeom>
            <a:solidFill>
              <a:srgbClr val="A0A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203596" y="2479250"/>
              <a:ext cx="216817" cy="2073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6" name="Straight Arrow Connector 7">
              <a:extLst>
                <a:ext uri="{FF2B5EF4-FFF2-40B4-BE49-F238E27FC236}">
                  <a16:creationId xmlns:a16="http://schemas.microsoft.com/office/drawing/2014/main" xmlns="" id="{2D6ED976-CDB5-4531-95B7-A205CD0CCC18}"/>
                </a:ext>
              </a:extLst>
            </p:cNvPr>
            <p:cNvCxnSpPr>
              <a:cxnSpLocks/>
            </p:cNvCxnSpPr>
            <p:nvPr/>
          </p:nvCxnSpPr>
          <p:spPr>
            <a:xfrm>
              <a:off x="5426075" y="2638425"/>
              <a:ext cx="660368" cy="2228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椭圆 37"/>
            <p:cNvSpPr/>
            <p:nvPr/>
          </p:nvSpPr>
          <p:spPr>
            <a:xfrm>
              <a:off x="6811416" y="2502110"/>
              <a:ext cx="216817" cy="20738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73573438"/>
      </p:ext>
    </p:extLst>
  </p:cSld>
  <p:clrMapOvr>
    <a:masterClrMapping/>
  </p:clrMapOvr>
  <p:transition spd="slow" advTm="716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7" grpId="0" animBg="1"/>
      <p:bldP spid="35" grpId="0"/>
      <p:bldP spid="35" grpId="1"/>
      <p:bldP spid="39" grpId="0"/>
      <p:bldP spid="39" grpId="1"/>
      <p:bldP spid="6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23" y="-92152"/>
            <a:ext cx="5736555" cy="821938"/>
          </a:xfrm>
        </p:spPr>
        <p:txBody>
          <a:bodyPr/>
          <a:lstStyle/>
          <a:p>
            <a:r>
              <a:rPr lang="en-US" altLang="en-US" sz="2800" dirty="0"/>
              <a:t>Duplication of COTS 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12809" y="739228"/>
            <a:ext cx="93663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Key challenge of active replicas: replicas are not deterministic: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non-deterministic instructions (e.g. </a:t>
            </a: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rdtsc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), system calls, multithreading</a:t>
            </a:r>
          </a:p>
          <a:p>
            <a:pPr>
              <a:tabLst>
                <a:tab pos="1828800" algn="l"/>
              </a:tabLst>
              <a:defRPr/>
            </a:pP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Cannot be applied to general applications</a:t>
            </a:r>
          </a:p>
          <a:p>
            <a:pPr>
              <a:tabLst>
                <a:tab pos="1828800" algn="l"/>
              </a:tabLst>
              <a:defRPr/>
            </a:pPr>
            <a:endParaRPr lang="en-US" altLang="zh-CN" sz="2400" b="1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Practical solution: "warm" passive backup replica + periodic checkpointing</a:t>
            </a: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49411" y="3302417"/>
            <a:ext cx="9823808" cy="1653997"/>
            <a:chOff x="1444721" y="2225639"/>
            <a:chExt cx="9823808" cy="1653997"/>
          </a:xfrm>
        </p:grpSpPr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xmlns="" id="{BED72695-F9EC-4EC6-87D0-594D6A7EF098}"/>
                </a:ext>
              </a:extLst>
            </p:cNvPr>
            <p:cNvSpPr/>
            <p:nvPr/>
          </p:nvSpPr>
          <p:spPr>
            <a:xfrm>
              <a:off x="6613165" y="3330996"/>
              <a:ext cx="1018866" cy="548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900"/>
                </a:lnSpc>
              </a:pPr>
              <a:r>
                <a:rPr lang="en-US" i="1" dirty="0"/>
                <a:t>Wait </a:t>
              </a:r>
            </a:p>
            <a:p>
              <a:pPr algn="ctr">
                <a:lnSpc>
                  <a:spcPts val="1900"/>
                </a:lnSpc>
              </a:pPr>
              <a:r>
                <a:rPr lang="en-US" i="1" dirty="0"/>
                <a:t>for ACK</a:t>
              </a: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xmlns="" id="{3A8A16EB-AAD7-495A-8647-0B5FFF5547B8}"/>
                </a:ext>
              </a:extLst>
            </p:cNvPr>
            <p:cNvSpPr/>
            <p:nvPr/>
          </p:nvSpPr>
          <p:spPr>
            <a:xfrm>
              <a:off x="5786004" y="3330996"/>
              <a:ext cx="82296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Send 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state</a:t>
              </a: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xmlns="" id="{52D7212C-C99E-4BF2-A931-2D6360275947}"/>
                </a:ext>
              </a:extLst>
            </p:cNvPr>
            <p:cNvSpPr/>
            <p:nvPr/>
          </p:nvSpPr>
          <p:spPr>
            <a:xfrm>
              <a:off x="7598800" y="3330996"/>
              <a:ext cx="100584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Release output</a:t>
              </a:r>
            </a:p>
          </p:txBody>
        </p:sp>
        <p:sp>
          <p:nvSpPr>
            <p:cNvPr id="21" name="TextBox 11">
              <a:extLst>
                <a:ext uri="{FF2B5EF4-FFF2-40B4-BE49-F238E27FC236}">
                  <a16:creationId xmlns:a16="http://schemas.microsoft.com/office/drawing/2014/main" xmlns="" id="{0AAEB230-E261-43F6-B925-4A5128AE5770}"/>
                </a:ext>
              </a:extLst>
            </p:cNvPr>
            <p:cNvSpPr txBox="1"/>
            <p:nvPr/>
          </p:nvSpPr>
          <p:spPr>
            <a:xfrm>
              <a:off x="1444721" y="2749052"/>
              <a:ext cx="1525389" cy="3524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Replica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xmlns="" id="{91D924B1-E674-463B-A8A2-78E883CF0C35}"/>
                </a:ext>
              </a:extLst>
            </p:cNvPr>
            <p:cNvSpPr txBox="1"/>
            <p:nvPr/>
          </p:nvSpPr>
          <p:spPr>
            <a:xfrm>
              <a:off x="2866758" y="2225639"/>
              <a:ext cx="15333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Epoch 0</a:t>
              </a: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xmlns="" id="{44588E72-BF46-4EE0-AE92-72CB932C3AA2}"/>
                </a:ext>
              </a:extLst>
            </p:cNvPr>
            <p:cNvSpPr/>
            <p:nvPr/>
          </p:nvSpPr>
          <p:spPr>
            <a:xfrm>
              <a:off x="5794945" y="2682720"/>
              <a:ext cx="3274123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Execute</a:t>
              </a:r>
              <a:endParaRPr lang="en-US" sz="2800" dirty="0"/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xmlns="" id="{596D8B74-C9D8-4221-BA6A-8E1085D28DC2}"/>
                </a:ext>
              </a:extLst>
            </p:cNvPr>
            <p:cNvSpPr txBox="1"/>
            <p:nvPr/>
          </p:nvSpPr>
          <p:spPr>
            <a:xfrm>
              <a:off x="6719367" y="2225639"/>
              <a:ext cx="17153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Epoch 1</a:t>
              </a:r>
            </a:p>
          </p:txBody>
        </p:sp>
        <p:sp>
          <p:nvSpPr>
            <p:cNvPr id="28" name="TextBox 16">
              <a:extLst>
                <a:ext uri="{FF2B5EF4-FFF2-40B4-BE49-F238E27FC236}">
                  <a16:creationId xmlns:a16="http://schemas.microsoft.com/office/drawing/2014/main" xmlns="" id="{C92687BB-F21E-432A-BD9C-7BA1C912E1F1}"/>
                </a:ext>
              </a:extLst>
            </p:cNvPr>
            <p:cNvSpPr txBox="1"/>
            <p:nvPr/>
          </p:nvSpPr>
          <p:spPr>
            <a:xfrm>
              <a:off x="10330683" y="2710882"/>
              <a:ext cx="937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…</a:t>
              </a:r>
              <a:endParaRPr lang="en-US" dirty="0"/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xmlns="" id="{861C2005-B1C8-424D-99C3-51E1276E5269}"/>
                </a:ext>
              </a:extLst>
            </p:cNvPr>
            <p:cNvSpPr txBox="1"/>
            <p:nvPr/>
          </p:nvSpPr>
          <p:spPr>
            <a:xfrm>
              <a:off x="10337722" y="3281288"/>
              <a:ext cx="4812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…</a:t>
              </a:r>
              <a:endParaRPr lang="en-US" dirty="0"/>
            </a:p>
          </p:txBody>
        </p:sp>
        <p:sp>
          <p:nvSpPr>
            <p:cNvPr id="32" name="Freeform: Shape 18">
              <a:extLst>
                <a:ext uri="{FF2B5EF4-FFF2-40B4-BE49-F238E27FC236}">
                  <a16:creationId xmlns:a16="http://schemas.microsoft.com/office/drawing/2014/main" xmlns="" id="{87A26215-9743-45C2-AA2C-8D189919E68E}"/>
                </a:ext>
              </a:extLst>
            </p:cNvPr>
            <p:cNvSpPr/>
            <p:nvPr/>
          </p:nvSpPr>
          <p:spPr>
            <a:xfrm>
              <a:off x="2932904" y="2585295"/>
              <a:ext cx="366248" cy="1041009"/>
            </a:xfrm>
            <a:custGeom>
              <a:avLst/>
              <a:gdLst>
                <a:gd name="connsiteX0" fmla="*/ 337719 w 366248"/>
                <a:gd name="connsiteY0" fmla="*/ 0 h 1041009"/>
                <a:gd name="connsiteX1" fmla="*/ 94 w 366248"/>
                <a:gd name="connsiteY1" fmla="*/ 196947 h 1041009"/>
                <a:gd name="connsiteX2" fmla="*/ 365854 w 366248"/>
                <a:gd name="connsiteY2" fmla="*/ 492369 h 1041009"/>
                <a:gd name="connsiteX3" fmla="*/ 56365 w 36624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248" h="1041009">
                  <a:moveTo>
                    <a:pt x="337719" y="0"/>
                  </a:moveTo>
                  <a:cubicBezTo>
                    <a:pt x="166562" y="57443"/>
                    <a:pt x="-4595" y="114886"/>
                    <a:pt x="94" y="196947"/>
                  </a:cubicBezTo>
                  <a:cubicBezTo>
                    <a:pt x="4783" y="279008"/>
                    <a:pt x="356476" y="351692"/>
                    <a:pt x="365854" y="492369"/>
                  </a:cubicBezTo>
                  <a:cubicBezTo>
                    <a:pt x="375232" y="633046"/>
                    <a:pt x="215798" y="837027"/>
                    <a:pt x="56365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19">
              <a:extLst>
                <a:ext uri="{FF2B5EF4-FFF2-40B4-BE49-F238E27FC236}">
                  <a16:creationId xmlns:a16="http://schemas.microsoft.com/office/drawing/2014/main" xmlns="" id="{B355B227-282D-437B-8C3B-36F264207847}"/>
                </a:ext>
              </a:extLst>
            </p:cNvPr>
            <p:cNvCxnSpPr>
              <a:cxnSpLocks/>
            </p:cNvCxnSpPr>
            <p:nvPr/>
          </p:nvCxnSpPr>
          <p:spPr>
            <a:xfrm>
              <a:off x="2734779" y="2682720"/>
              <a:ext cx="27432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20">
              <a:extLst>
                <a:ext uri="{FF2B5EF4-FFF2-40B4-BE49-F238E27FC236}">
                  <a16:creationId xmlns:a16="http://schemas.microsoft.com/office/drawing/2014/main" xmlns="" id="{6C98DA87-840E-447D-9634-AEB1E5D52F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4288" y="2677158"/>
              <a:ext cx="0" cy="64008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21">
              <a:extLst>
                <a:ext uri="{FF2B5EF4-FFF2-40B4-BE49-F238E27FC236}">
                  <a16:creationId xmlns:a16="http://schemas.microsoft.com/office/drawing/2014/main" xmlns="" id="{1862563F-242C-4B1C-9CD0-7411CA4F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079" y="3317721"/>
              <a:ext cx="490402" cy="1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xmlns="" id="{8C577454-6CC6-4F86-9AE4-4AD56171A4DB}"/>
                </a:ext>
              </a:extLst>
            </p:cNvPr>
            <p:cNvSpPr/>
            <p:nvPr/>
          </p:nvSpPr>
          <p:spPr>
            <a:xfrm>
              <a:off x="4543608" y="2682720"/>
              <a:ext cx="1251335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Stop</a:t>
              </a:r>
              <a:endParaRPr lang="en-US" sz="2800" dirty="0"/>
            </a:p>
          </p:txBody>
        </p:sp>
        <p:sp>
          <p:nvSpPr>
            <p:cNvPr id="40" name="Freeform: Shape 25">
              <a:extLst>
                <a:ext uri="{FF2B5EF4-FFF2-40B4-BE49-F238E27FC236}">
                  <a16:creationId xmlns:a16="http://schemas.microsoft.com/office/drawing/2014/main" xmlns="" id="{23184D4B-221C-4F1C-A372-B68617298CA7}"/>
                </a:ext>
              </a:extLst>
            </p:cNvPr>
            <p:cNvSpPr/>
            <p:nvPr/>
          </p:nvSpPr>
          <p:spPr>
            <a:xfrm>
              <a:off x="3240384" y="2567437"/>
              <a:ext cx="366248" cy="1041009"/>
            </a:xfrm>
            <a:custGeom>
              <a:avLst/>
              <a:gdLst>
                <a:gd name="connsiteX0" fmla="*/ 337719 w 366248"/>
                <a:gd name="connsiteY0" fmla="*/ 0 h 1041009"/>
                <a:gd name="connsiteX1" fmla="*/ 94 w 366248"/>
                <a:gd name="connsiteY1" fmla="*/ 196947 h 1041009"/>
                <a:gd name="connsiteX2" fmla="*/ 365854 w 366248"/>
                <a:gd name="connsiteY2" fmla="*/ 492369 h 1041009"/>
                <a:gd name="connsiteX3" fmla="*/ 56365 w 366248"/>
                <a:gd name="connsiteY3" fmla="*/ 1041009 h 104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248" h="1041009">
                  <a:moveTo>
                    <a:pt x="337719" y="0"/>
                  </a:moveTo>
                  <a:cubicBezTo>
                    <a:pt x="166562" y="57443"/>
                    <a:pt x="-4595" y="114886"/>
                    <a:pt x="94" y="196947"/>
                  </a:cubicBezTo>
                  <a:cubicBezTo>
                    <a:pt x="4783" y="279008"/>
                    <a:pt x="356476" y="351692"/>
                    <a:pt x="365854" y="492369"/>
                  </a:cubicBezTo>
                  <a:cubicBezTo>
                    <a:pt x="375232" y="633046"/>
                    <a:pt x="215798" y="837027"/>
                    <a:pt x="56365" y="104100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26">
              <a:extLst>
                <a:ext uri="{FF2B5EF4-FFF2-40B4-BE49-F238E27FC236}">
                  <a16:creationId xmlns:a16="http://schemas.microsoft.com/office/drawing/2014/main" xmlns="" id="{E5D47799-2EA3-4F11-A24E-32E5F8CD46E8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21" y="2682720"/>
              <a:ext cx="118872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27">
              <a:extLst>
                <a:ext uri="{FF2B5EF4-FFF2-40B4-BE49-F238E27FC236}">
                  <a16:creationId xmlns:a16="http://schemas.microsoft.com/office/drawing/2014/main" xmlns="" id="{E2456A63-DD05-4459-807D-D7CB48F86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8248" y="3322800"/>
              <a:ext cx="1051560" cy="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TextBox 28">
              <a:extLst>
                <a:ext uri="{FF2B5EF4-FFF2-40B4-BE49-F238E27FC236}">
                  <a16:creationId xmlns:a16="http://schemas.microsoft.com/office/drawing/2014/main" xmlns="" id="{9BD6135C-0947-4FFB-9118-1470942219C5}"/>
                </a:ext>
              </a:extLst>
            </p:cNvPr>
            <p:cNvSpPr txBox="1"/>
            <p:nvPr/>
          </p:nvSpPr>
          <p:spPr>
            <a:xfrm>
              <a:off x="3573461" y="2797143"/>
              <a:ext cx="3241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dirty="0"/>
            </a:p>
          </p:txBody>
        </p:sp>
        <p:cxnSp>
          <p:nvCxnSpPr>
            <p:cNvPr id="44" name="Straight Connector 29">
              <a:extLst>
                <a:ext uri="{FF2B5EF4-FFF2-40B4-BE49-F238E27FC236}">
                  <a16:creationId xmlns:a16="http://schemas.microsoft.com/office/drawing/2014/main" xmlns="" id="{717E5042-553E-4BF3-8379-82A6B06E3A5D}"/>
                </a:ext>
              </a:extLst>
            </p:cNvPr>
            <p:cNvCxnSpPr/>
            <p:nvPr/>
          </p:nvCxnSpPr>
          <p:spPr>
            <a:xfrm>
              <a:off x="4537141" y="2674398"/>
              <a:ext cx="0" cy="665702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30">
              <a:extLst>
                <a:ext uri="{FF2B5EF4-FFF2-40B4-BE49-F238E27FC236}">
                  <a16:creationId xmlns:a16="http://schemas.microsoft.com/office/drawing/2014/main" xmlns="" id="{408B98DE-E06C-4AE4-A559-1C80A370E56A}"/>
                </a:ext>
              </a:extLst>
            </p:cNvPr>
            <p:cNvCxnSpPr/>
            <p:nvPr/>
          </p:nvCxnSpPr>
          <p:spPr>
            <a:xfrm>
              <a:off x="9091996" y="2676938"/>
              <a:ext cx="0" cy="625062"/>
            </a:xfrm>
            <a:prstGeom prst="line">
              <a:avLst/>
            </a:prstGeom>
            <a:ln w="349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32">
              <a:extLst>
                <a:ext uri="{FF2B5EF4-FFF2-40B4-BE49-F238E27FC236}">
                  <a16:creationId xmlns:a16="http://schemas.microsoft.com/office/drawing/2014/main" xmlns="" id="{D07C858C-302C-410A-A9D5-F90EB5F9316F}"/>
                </a:ext>
              </a:extLst>
            </p:cNvPr>
            <p:cNvSpPr/>
            <p:nvPr/>
          </p:nvSpPr>
          <p:spPr>
            <a:xfrm>
              <a:off x="9096018" y="2682720"/>
              <a:ext cx="1251336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Stop</a:t>
              </a:r>
              <a:endParaRPr lang="en-US" sz="2800" dirty="0"/>
            </a:p>
          </p:txBody>
        </p:sp>
        <p:cxnSp>
          <p:nvCxnSpPr>
            <p:cNvPr id="49" name="直接连接符 48"/>
            <p:cNvCxnSpPr/>
            <p:nvPr/>
          </p:nvCxnSpPr>
          <p:spPr>
            <a:xfrm flipH="1">
              <a:off x="4537074" y="2670808"/>
              <a:ext cx="0" cy="64080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902020" y="5006428"/>
            <a:ext cx="8289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Key idea (Remus</a:t>
            </a:r>
            <a:r>
              <a:rPr lang="en-US" altLang="zh-CN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):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Backup state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not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kept in lock step with primary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Outputs released only when corresponding state is on backup</a:t>
            </a:r>
          </a:p>
        </p:txBody>
      </p:sp>
      <p:sp>
        <p:nvSpPr>
          <p:cNvPr id="30" name="矩形 29"/>
          <p:cNvSpPr/>
          <p:nvPr/>
        </p:nvSpPr>
        <p:spPr>
          <a:xfrm>
            <a:off x="2051595" y="6119001"/>
            <a:ext cx="810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</a:t>
            </a:r>
            <a:r>
              <a:rPr lang="en-US" altLang="zh-CN" dirty="0"/>
              <a:t>`Remus: High Availability via Asynchronous Virtual Machine Replication,'' NSDI 2008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0834421"/>
      </p:ext>
    </p:extLst>
  </p:cSld>
  <p:clrMapOvr>
    <a:masterClrMapping/>
  </p:clrMapOvr>
  <p:transition spd="slow" advTm="541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312" y="0"/>
            <a:ext cx="8621377" cy="821938"/>
          </a:xfrm>
        </p:spPr>
        <p:txBody>
          <a:bodyPr/>
          <a:lstStyle/>
          <a:p>
            <a:r>
              <a:rPr lang="en-US" altLang="en-US" sz="2800" dirty="0"/>
              <a:t>"Warm" Passive backup replica + periodic checkpointing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51005" y="2263228"/>
            <a:ext cx="82899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Key idea (Remus</a:t>
            </a:r>
            <a:r>
              <a:rPr lang="en-US" altLang="zh-CN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):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Backup state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not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kept in lock step with primary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Outputs released only when corresponding state is on backup</a:t>
            </a: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Workflow: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/>
              <a:t>Primary replica executes for an epoch, outputs buffered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/>
              <a:t>Primary replica paused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/>
              <a:t>Primary replica state </a:t>
            </a:r>
            <a:r>
              <a:rPr lang="en-US" altLang="zh-CN" sz="2400" dirty="0" err="1"/>
              <a:t>checkpointed</a:t>
            </a:r>
            <a:r>
              <a:rPr lang="en-US" altLang="zh-CN" sz="2400" dirty="0"/>
              <a:t> to backup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primary execution resumes (next epoch)</a:t>
            </a:r>
          </a:p>
          <a:p>
            <a:r>
              <a:rPr lang="en-US" altLang="zh-CN" sz="2400" dirty="0"/>
              <a:t>       buffered outputs released when checkpoint is committed</a:t>
            </a:r>
            <a:endParaRPr lang="en-US" altLang="zh-CN" sz="2400" dirty="0">
              <a:solidFill>
                <a:prstClr val="black"/>
              </a:solidFill>
              <a:sym typeface="Symbol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43430" y="5955715"/>
            <a:ext cx="8105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</a:t>
            </a:r>
            <a:r>
              <a:rPr lang="en-US" altLang="zh-CN" dirty="0"/>
              <a:t>`Remus: High Availability via Asynchronous Virtual Machine Replication,'' NSDI 2008</a:t>
            </a:r>
            <a:endParaRPr lang="en-US" alt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xmlns="" id="{BED72695-F9EC-4EC6-87D0-594D6A7EF098}"/>
              </a:ext>
            </a:extLst>
          </p:cNvPr>
          <p:cNvSpPr/>
          <p:nvPr/>
        </p:nvSpPr>
        <p:spPr>
          <a:xfrm>
            <a:off x="6511565" y="1959396"/>
            <a:ext cx="1018866" cy="548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i="1" dirty="0"/>
              <a:t>Wait </a:t>
            </a:r>
          </a:p>
          <a:p>
            <a:pPr algn="ctr">
              <a:lnSpc>
                <a:spcPts val="1900"/>
              </a:lnSpc>
            </a:pPr>
            <a:r>
              <a:rPr lang="en-US" i="1" dirty="0"/>
              <a:t>for ACK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xmlns="" id="{3A8A16EB-AAD7-495A-8647-0B5FFF5547B8}"/>
              </a:ext>
            </a:extLst>
          </p:cNvPr>
          <p:cNvSpPr/>
          <p:nvPr/>
        </p:nvSpPr>
        <p:spPr>
          <a:xfrm>
            <a:off x="5684404" y="1959396"/>
            <a:ext cx="82296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Send </a:t>
            </a:r>
          </a:p>
          <a:p>
            <a:pPr algn="ctr">
              <a:lnSpc>
                <a:spcPts val="2000"/>
              </a:lnSpc>
            </a:pPr>
            <a:r>
              <a:rPr lang="en-US" sz="2000" dirty="0"/>
              <a:t>state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xmlns="" id="{52D7212C-C99E-4BF2-A931-2D6360275947}"/>
              </a:ext>
            </a:extLst>
          </p:cNvPr>
          <p:cNvSpPr/>
          <p:nvPr/>
        </p:nvSpPr>
        <p:spPr>
          <a:xfrm>
            <a:off x="7497200" y="1959396"/>
            <a:ext cx="10058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Release output</a:t>
            </a:r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xmlns="" id="{0AAEB230-E261-43F6-B925-4A5128AE5770}"/>
              </a:ext>
            </a:extLst>
          </p:cNvPr>
          <p:cNvSpPr txBox="1"/>
          <p:nvPr/>
        </p:nvSpPr>
        <p:spPr>
          <a:xfrm>
            <a:off x="1343121" y="1377452"/>
            <a:ext cx="1525389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/>
              <a:t>Replica</a:t>
            </a: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xmlns="" id="{91D924B1-E674-463B-A8A2-78E883CF0C35}"/>
              </a:ext>
            </a:extLst>
          </p:cNvPr>
          <p:cNvSpPr txBox="1"/>
          <p:nvPr/>
        </p:nvSpPr>
        <p:spPr>
          <a:xfrm>
            <a:off x="2765158" y="854039"/>
            <a:ext cx="15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Epoch 0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xmlns="" id="{44588E72-BF46-4EE0-AE92-72CB932C3AA2}"/>
              </a:ext>
            </a:extLst>
          </p:cNvPr>
          <p:cNvSpPr/>
          <p:nvPr/>
        </p:nvSpPr>
        <p:spPr>
          <a:xfrm>
            <a:off x="5693345" y="1311120"/>
            <a:ext cx="3274123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Execute</a:t>
            </a:r>
            <a:endParaRPr lang="en-US" sz="2800" dirty="0"/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xmlns="" id="{596D8B74-C9D8-4221-BA6A-8E1085D28DC2}"/>
              </a:ext>
            </a:extLst>
          </p:cNvPr>
          <p:cNvSpPr txBox="1"/>
          <p:nvPr/>
        </p:nvSpPr>
        <p:spPr>
          <a:xfrm>
            <a:off x="6617767" y="854039"/>
            <a:ext cx="171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Epoch 1</a:t>
            </a:r>
          </a:p>
        </p:txBody>
      </p:sp>
      <p:sp>
        <p:nvSpPr>
          <p:cNvPr id="28" name="TextBox 16">
            <a:extLst>
              <a:ext uri="{FF2B5EF4-FFF2-40B4-BE49-F238E27FC236}">
                <a16:creationId xmlns:a16="http://schemas.microsoft.com/office/drawing/2014/main" xmlns="" id="{C92687BB-F21E-432A-BD9C-7BA1C912E1F1}"/>
              </a:ext>
            </a:extLst>
          </p:cNvPr>
          <p:cNvSpPr txBox="1"/>
          <p:nvPr/>
        </p:nvSpPr>
        <p:spPr>
          <a:xfrm>
            <a:off x="10229083" y="1339282"/>
            <a:ext cx="93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sp>
        <p:nvSpPr>
          <p:cNvPr id="31" name="TextBox 17">
            <a:extLst>
              <a:ext uri="{FF2B5EF4-FFF2-40B4-BE49-F238E27FC236}">
                <a16:creationId xmlns:a16="http://schemas.microsoft.com/office/drawing/2014/main" xmlns="" id="{861C2005-B1C8-424D-99C3-51E1276E5269}"/>
              </a:ext>
            </a:extLst>
          </p:cNvPr>
          <p:cNvSpPr txBox="1"/>
          <p:nvPr/>
        </p:nvSpPr>
        <p:spPr>
          <a:xfrm>
            <a:off x="10236122" y="1909688"/>
            <a:ext cx="4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7A26215-9743-45C2-AA2C-8D189919E68E}"/>
              </a:ext>
            </a:extLst>
          </p:cNvPr>
          <p:cNvSpPr/>
          <p:nvPr/>
        </p:nvSpPr>
        <p:spPr>
          <a:xfrm>
            <a:off x="2831304" y="1213695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19">
            <a:extLst>
              <a:ext uri="{FF2B5EF4-FFF2-40B4-BE49-F238E27FC236}">
                <a16:creationId xmlns:a16="http://schemas.microsoft.com/office/drawing/2014/main" xmlns="" id="{B355B227-282D-437B-8C3B-36F264207847}"/>
              </a:ext>
            </a:extLst>
          </p:cNvPr>
          <p:cNvCxnSpPr>
            <a:cxnSpLocks/>
          </p:cNvCxnSpPr>
          <p:nvPr/>
        </p:nvCxnSpPr>
        <p:spPr>
          <a:xfrm>
            <a:off x="2633179" y="1311120"/>
            <a:ext cx="2743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20">
            <a:extLst>
              <a:ext uri="{FF2B5EF4-FFF2-40B4-BE49-F238E27FC236}">
                <a16:creationId xmlns:a16="http://schemas.microsoft.com/office/drawing/2014/main" xmlns="" id="{6C98DA87-840E-447D-9634-AEB1E5D52FA8}"/>
              </a:ext>
            </a:extLst>
          </p:cNvPr>
          <p:cNvCxnSpPr>
            <a:cxnSpLocks/>
          </p:cNvCxnSpPr>
          <p:nvPr/>
        </p:nvCxnSpPr>
        <p:spPr>
          <a:xfrm flipH="1">
            <a:off x="2632688" y="1305558"/>
            <a:ext cx="0" cy="6400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21">
            <a:extLst>
              <a:ext uri="{FF2B5EF4-FFF2-40B4-BE49-F238E27FC236}">
                <a16:creationId xmlns:a16="http://schemas.microsoft.com/office/drawing/2014/main" xmlns="" id="{1862563F-242C-4B1C-9CD0-7411CA4F6257}"/>
              </a:ext>
            </a:extLst>
          </p:cNvPr>
          <p:cNvCxnSpPr>
            <a:cxnSpLocks/>
          </p:cNvCxnSpPr>
          <p:nvPr/>
        </p:nvCxnSpPr>
        <p:spPr>
          <a:xfrm flipV="1">
            <a:off x="2623479" y="1946121"/>
            <a:ext cx="490402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xmlns="" id="{8C577454-6CC6-4F86-9AE4-4AD56171A4DB}"/>
              </a:ext>
            </a:extLst>
          </p:cNvPr>
          <p:cNvSpPr/>
          <p:nvPr/>
        </p:nvSpPr>
        <p:spPr>
          <a:xfrm>
            <a:off x="4442008" y="1311120"/>
            <a:ext cx="1251335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Stop</a:t>
            </a:r>
            <a:endParaRPr lang="en-US" sz="2800" dirty="0"/>
          </a:p>
        </p:txBody>
      </p:sp>
      <p:sp>
        <p:nvSpPr>
          <p:cNvPr id="40" name="Freeform: Shape 25">
            <a:extLst>
              <a:ext uri="{FF2B5EF4-FFF2-40B4-BE49-F238E27FC236}">
                <a16:creationId xmlns:a16="http://schemas.microsoft.com/office/drawing/2014/main" xmlns="" id="{23184D4B-221C-4F1C-A372-B68617298CA7}"/>
              </a:ext>
            </a:extLst>
          </p:cNvPr>
          <p:cNvSpPr/>
          <p:nvPr/>
        </p:nvSpPr>
        <p:spPr>
          <a:xfrm>
            <a:off x="3138784" y="1195837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26">
            <a:extLst>
              <a:ext uri="{FF2B5EF4-FFF2-40B4-BE49-F238E27FC236}">
                <a16:creationId xmlns:a16="http://schemas.microsoft.com/office/drawing/2014/main" xmlns="" id="{E5D47799-2EA3-4F11-A24E-32E5F8CD46E8}"/>
              </a:ext>
            </a:extLst>
          </p:cNvPr>
          <p:cNvCxnSpPr>
            <a:cxnSpLocks/>
          </p:cNvCxnSpPr>
          <p:nvPr/>
        </p:nvCxnSpPr>
        <p:spPr>
          <a:xfrm>
            <a:off x="3246821" y="1311120"/>
            <a:ext cx="11887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27">
            <a:extLst>
              <a:ext uri="{FF2B5EF4-FFF2-40B4-BE49-F238E27FC236}">
                <a16:creationId xmlns:a16="http://schemas.microsoft.com/office/drawing/2014/main" xmlns="" id="{E2456A63-DD05-4459-807D-D7CB48F86921}"/>
              </a:ext>
            </a:extLst>
          </p:cNvPr>
          <p:cNvCxnSpPr>
            <a:cxnSpLocks/>
          </p:cNvCxnSpPr>
          <p:nvPr/>
        </p:nvCxnSpPr>
        <p:spPr>
          <a:xfrm flipV="1">
            <a:off x="3396648" y="1951200"/>
            <a:ext cx="105156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28">
            <a:extLst>
              <a:ext uri="{FF2B5EF4-FFF2-40B4-BE49-F238E27FC236}">
                <a16:creationId xmlns:a16="http://schemas.microsoft.com/office/drawing/2014/main" xmlns="" id="{9BD6135C-0947-4FFB-9118-1470942219C5}"/>
              </a:ext>
            </a:extLst>
          </p:cNvPr>
          <p:cNvSpPr txBox="1"/>
          <p:nvPr/>
        </p:nvSpPr>
        <p:spPr>
          <a:xfrm>
            <a:off x="3471861" y="1425543"/>
            <a:ext cx="324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Execute</a:t>
            </a:r>
            <a:endParaRPr lang="en-US" dirty="0"/>
          </a:p>
        </p:txBody>
      </p:sp>
      <p:cxnSp>
        <p:nvCxnSpPr>
          <p:cNvPr id="44" name="Straight Connector 29">
            <a:extLst>
              <a:ext uri="{FF2B5EF4-FFF2-40B4-BE49-F238E27FC236}">
                <a16:creationId xmlns:a16="http://schemas.microsoft.com/office/drawing/2014/main" xmlns="" id="{717E5042-553E-4BF3-8379-82A6B06E3A5D}"/>
              </a:ext>
            </a:extLst>
          </p:cNvPr>
          <p:cNvCxnSpPr/>
          <p:nvPr/>
        </p:nvCxnSpPr>
        <p:spPr>
          <a:xfrm>
            <a:off x="4435541" y="1302798"/>
            <a:ext cx="0" cy="66570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xmlns="" id="{408B98DE-E06C-4AE4-A559-1C80A370E56A}"/>
              </a:ext>
            </a:extLst>
          </p:cNvPr>
          <p:cNvCxnSpPr/>
          <p:nvPr/>
        </p:nvCxnSpPr>
        <p:spPr>
          <a:xfrm>
            <a:off x="8977696" y="1305338"/>
            <a:ext cx="0" cy="63776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32">
            <a:extLst>
              <a:ext uri="{FF2B5EF4-FFF2-40B4-BE49-F238E27FC236}">
                <a16:creationId xmlns:a16="http://schemas.microsoft.com/office/drawing/2014/main" xmlns="" id="{D07C858C-302C-410A-A9D5-F90EB5F9316F}"/>
              </a:ext>
            </a:extLst>
          </p:cNvPr>
          <p:cNvSpPr/>
          <p:nvPr/>
        </p:nvSpPr>
        <p:spPr>
          <a:xfrm>
            <a:off x="8994418" y="1311120"/>
            <a:ext cx="1251336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Stop</a:t>
            </a:r>
            <a:endParaRPr lang="en-US" sz="2800" dirty="0"/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4435474" y="1299208"/>
            <a:ext cx="0" cy="640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2495550" y="866775"/>
            <a:ext cx="2047876" cy="1495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4314825" y="1228725"/>
            <a:ext cx="1476375" cy="866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543550" y="1857375"/>
            <a:ext cx="1095375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562600" y="1247775"/>
            <a:ext cx="3600450" cy="7715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7391400" y="1847851"/>
            <a:ext cx="1257300" cy="7810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8492214"/>
      </p:ext>
    </p:extLst>
  </p:cSld>
  <p:clrMapOvr>
    <a:masterClrMapping/>
  </p:clrMapOvr>
  <p:transition spd="slow" advTm="315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50" grpId="0" animBg="1"/>
      <p:bldP spid="5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33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743683" y="911242"/>
            <a:ext cx="6704634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NiLiCon: </a:t>
            </a:r>
            <a:r>
              <a:rPr lang="en-US" altLang="en-US" b="1" u="sng" dirty="0">
                <a:latin typeface="+mj-lt"/>
              </a:rPr>
              <a:t>Ni</a:t>
            </a:r>
            <a:r>
              <a:rPr lang="en-US" altLang="en-US" b="1" dirty="0">
                <a:latin typeface="+mj-lt"/>
              </a:rPr>
              <a:t>ne </a:t>
            </a:r>
            <a:r>
              <a:rPr lang="en-US" altLang="en-US" b="1" u="sng" dirty="0">
                <a:latin typeface="+mj-lt"/>
              </a:rPr>
              <a:t>Li</a:t>
            </a:r>
            <a:r>
              <a:rPr lang="en-US" altLang="en-US" b="1" dirty="0">
                <a:latin typeface="+mj-lt"/>
              </a:rPr>
              <a:t>ves </a:t>
            </a:r>
            <a:r>
              <a:rPr lang="en-US" altLang="en-US" b="1" u="sng" dirty="0">
                <a:latin typeface="+mj-lt"/>
              </a:rPr>
              <a:t>Con</a:t>
            </a:r>
            <a:r>
              <a:rPr lang="en-US" altLang="en-US" b="1" dirty="0">
                <a:latin typeface="+mj-lt"/>
              </a:rPr>
              <a:t>tainers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Replica Duplication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NiLiCon: Replication of COTS Container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HyCoR: </a:t>
            </a:r>
            <a:r>
              <a:rPr lang="en-US" altLang="en-US" u="sng" dirty="0">
                <a:latin typeface="+mj-lt"/>
              </a:rPr>
              <a:t>Hy</a:t>
            </a:r>
            <a:r>
              <a:rPr lang="en-US" altLang="en-US" dirty="0">
                <a:latin typeface="+mj-lt"/>
              </a:rPr>
              <a:t>brid </a:t>
            </a:r>
            <a:r>
              <a:rPr lang="en-US" altLang="en-US" u="sng" dirty="0">
                <a:latin typeface="+mj-lt"/>
              </a:rPr>
              <a:t>Co</a:t>
            </a:r>
            <a:r>
              <a:rPr lang="en-US" altLang="en-US" dirty="0">
                <a:latin typeface="+mj-lt"/>
              </a:rPr>
              <a:t>ntainer </a:t>
            </a:r>
            <a:r>
              <a:rPr lang="en-US" altLang="en-US" u="sng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552071"/>
      </p:ext>
    </p:extLst>
  </p:cSld>
  <p:clrMapOvr>
    <a:masterClrMapping/>
  </p:clrMapOvr>
  <p:transition spd="slow" advTm="988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54" y="0"/>
            <a:ext cx="11022693" cy="821938"/>
          </a:xfrm>
        </p:spPr>
        <p:txBody>
          <a:bodyPr/>
          <a:lstStyle/>
          <a:p>
            <a:r>
              <a:rPr lang="en-US" altLang="en-US" dirty="0"/>
              <a:t>NiLiCon: First Implementation of Replication of COTS Containers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32112" y="688611"/>
            <a:ext cx="939099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Why 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containers</a:t>
            </a:r>
            <a:r>
              <a:rPr kumimoji="0" lang="en-US" altLang="zh-CN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?</a:t>
            </a:r>
            <a:r>
              <a:rPr kumimoji="0" lang="en-US" altLang="zh-CN" sz="26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 </a:t>
            </a:r>
            <a:br>
              <a:rPr kumimoji="0" lang="en-US" altLang="zh-CN" sz="26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</a:b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lower compute, memory, maintenance overhead than VMs </a:t>
            </a:r>
            <a:br>
              <a:rPr lang="en-US" altLang="zh-CN" sz="2600" dirty="0">
                <a:solidFill>
                  <a:prstClr val="black"/>
                </a:solidFill>
                <a:sym typeface="Symbol"/>
              </a:rPr>
            </a:b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greater agility and elasticity in data center management</a:t>
            </a:r>
            <a:endParaRPr kumimoji="0" lang="en-US" altLang="zh-CN" sz="2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Challenge: replication for containers is </a:t>
            </a:r>
            <a:r>
              <a:rPr lang="en-US" altLang="zh-CN" sz="26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hard</a:t>
            </a:r>
          </a:p>
          <a:p>
            <a:pPr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NiLiCon: Design and Implementation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algorithmically similar to the Remus VM replication technique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competitive performance despite challenges                      </a:t>
            </a:r>
            <a:r>
              <a:rPr lang="en-US" altLang="zh-CN" sz="26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</a:t>
            </a:r>
            <a:endParaRPr kumimoji="0" lang="zh-CN" altLang="en-US" sz="26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48" y="2367279"/>
            <a:ext cx="5688000" cy="236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VMs — easy: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narrow interface between VM and hypervisor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essentially no VM state in hypervisor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362700" y="2367279"/>
            <a:ext cx="5688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Containers — hard: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wide interface between container and kernel (system calls) 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significant process and container state in kernel</a:t>
            </a:r>
          </a:p>
          <a:p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638267"/>
      </p:ext>
    </p:extLst>
  </p:cSld>
  <p:clrMapOvr>
    <a:masterClrMapping/>
  </p:clrMapOvr>
  <p:transition spd="slow" advTm="7242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2" y="50801"/>
            <a:ext cx="10014857" cy="821938"/>
          </a:xfrm>
        </p:spPr>
        <p:txBody>
          <a:bodyPr/>
          <a:lstStyle/>
          <a:p>
            <a:r>
              <a:rPr lang="en-US" altLang="en-US" dirty="0"/>
              <a:t>Replication Based on a Warm Spare — Remus and NiLiCon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256535B7-0B03-49EB-ACFB-498666959298}"/>
              </a:ext>
            </a:extLst>
          </p:cNvPr>
          <p:cNvSpPr txBox="1"/>
          <p:nvPr/>
        </p:nvSpPr>
        <p:spPr>
          <a:xfrm>
            <a:off x="535551" y="3153109"/>
            <a:ext cx="111208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28800" algn="l"/>
              </a:tabLst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Container/VM executes for an epoch (~10s of </a:t>
            </a:r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ms</a:t>
            </a: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), network output buffered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>
                <a:tab pos="1828800" algn="l"/>
              </a:tabLst>
              <a:defRPr/>
            </a:pPr>
            <a:r>
              <a:rPr lang="en-US" altLang="zh-CN" sz="2800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Container/VM paused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sym typeface="Symbol"/>
              </a:rPr>
              <a:t>     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State changes copied to the staging buffer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         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Container/VM execution resumes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                   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State changes sent to the backup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             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Backup ACK to primary</a:t>
            </a:r>
          </a:p>
          <a:p>
            <a:pPr lvl="0">
              <a:tabLst>
                <a:tab pos="1828800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    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                   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Network output released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ED72695-F9EC-4EC6-87D0-594D6A7EF098}"/>
              </a:ext>
            </a:extLst>
          </p:cNvPr>
          <p:cNvSpPr/>
          <p:nvPr/>
        </p:nvSpPr>
        <p:spPr>
          <a:xfrm>
            <a:off x="6448065" y="2187996"/>
            <a:ext cx="1018866" cy="548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i="1" dirty="0"/>
              <a:t>Wait </a:t>
            </a:r>
          </a:p>
          <a:p>
            <a:pPr algn="ctr">
              <a:lnSpc>
                <a:spcPts val="1900"/>
              </a:lnSpc>
            </a:pPr>
            <a:r>
              <a:rPr lang="en-US" i="1" dirty="0"/>
              <a:t>for 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8A16EB-AAD7-495A-8647-0B5FFF5547B8}"/>
              </a:ext>
            </a:extLst>
          </p:cNvPr>
          <p:cNvSpPr/>
          <p:nvPr/>
        </p:nvSpPr>
        <p:spPr>
          <a:xfrm>
            <a:off x="5620904" y="2187996"/>
            <a:ext cx="82296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Send </a:t>
            </a:r>
          </a:p>
          <a:p>
            <a:pPr algn="ctr">
              <a:lnSpc>
                <a:spcPts val="2000"/>
              </a:lnSpc>
            </a:pPr>
            <a:r>
              <a:rPr lang="en-US" sz="2000" dirty="0"/>
              <a:t>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D7212C-C99E-4BF2-A931-2D6360275947}"/>
              </a:ext>
            </a:extLst>
          </p:cNvPr>
          <p:cNvSpPr/>
          <p:nvPr/>
        </p:nvSpPr>
        <p:spPr>
          <a:xfrm>
            <a:off x="7433700" y="2187996"/>
            <a:ext cx="10058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/>
              <a:t>Release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AEB230-E261-43F6-B925-4A5128AE5770}"/>
              </a:ext>
            </a:extLst>
          </p:cNvPr>
          <p:cNvSpPr txBox="1"/>
          <p:nvPr/>
        </p:nvSpPr>
        <p:spPr>
          <a:xfrm>
            <a:off x="1254221" y="1466352"/>
            <a:ext cx="152538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/>
              <a:t>VM or </a:t>
            </a:r>
          </a:p>
          <a:p>
            <a:pPr algn="ctr">
              <a:lnSpc>
                <a:spcPts val="2000"/>
              </a:lnSpc>
            </a:pPr>
            <a:r>
              <a:rPr lang="en-US" sz="2000" dirty="0"/>
              <a:t>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D924B1-E674-463B-A8A2-78E883CF0C35}"/>
              </a:ext>
            </a:extLst>
          </p:cNvPr>
          <p:cNvSpPr txBox="1"/>
          <p:nvPr/>
        </p:nvSpPr>
        <p:spPr>
          <a:xfrm>
            <a:off x="2701658" y="1082639"/>
            <a:ext cx="15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Epoch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22DA03-9039-45FB-A6F3-FBF8F1B00AB1}"/>
              </a:ext>
            </a:extLst>
          </p:cNvPr>
          <p:cNvSpPr txBox="1"/>
          <p:nvPr/>
        </p:nvSpPr>
        <p:spPr>
          <a:xfrm>
            <a:off x="1479542" y="2144312"/>
            <a:ext cx="117261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/>
              <a:t>Remus or</a:t>
            </a:r>
          </a:p>
          <a:p>
            <a:pPr algn="ctr">
              <a:lnSpc>
                <a:spcPts val="2000"/>
              </a:lnSpc>
            </a:pPr>
            <a:r>
              <a:rPr lang="en-US" sz="2000" dirty="0"/>
              <a:t>NiLiCon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4588E72-BF46-4EE0-AE92-72CB932C3AA2}"/>
              </a:ext>
            </a:extLst>
          </p:cNvPr>
          <p:cNvSpPr/>
          <p:nvPr/>
        </p:nvSpPr>
        <p:spPr>
          <a:xfrm>
            <a:off x="5629845" y="1539720"/>
            <a:ext cx="3274123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Execute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6D8B74-C9D8-4221-BA6A-8E1085D28DC2}"/>
              </a:ext>
            </a:extLst>
          </p:cNvPr>
          <p:cNvSpPr txBox="1"/>
          <p:nvPr/>
        </p:nvSpPr>
        <p:spPr>
          <a:xfrm>
            <a:off x="6554267" y="1082639"/>
            <a:ext cx="171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Epoch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2687BB-F21E-432A-BD9C-7BA1C912E1F1}"/>
              </a:ext>
            </a:extLst>
          </p:cNvPr>
          <p:cNvSpPr txBox="1"/>
          <p:nvPr/>
        </p:nvSpPr>
        <p:spPr>
          <a:xfrm>
            <a:off x="10165583" y="1567882"/>
            <a:ext cx="93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1C2005-B1C8-424D-99C3-51E1276E5269}"/>
              </a:ext>
            </a:extLst>
          </p:cNvPr>
          <p:cNvSpPr txBox="1"/>
          <p:nvPr/>
        </p:nvSpPr>
        <p:spPr>
          <a:xfrm>
            <a:off x="10172622" y="2138288"/>
            <a:ext cx="4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7A26215-9743-45C2-AA2C-8D189919E68E}"/>
              </a:ext>
            </a:extLst>
          </p:cNvPr>
          <p:cNvSpPr/>
          <p:nvPr/>
        </p:nvSpPr>
        <p:spPr>
          <a:xfrm>
            <a:off x="2767804" y="1442295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355B227-282D-437B-8C3B-36F264207847}"/>
              </a:ext>
            </a:extLst>
          </p:cNvPr>
          <p:cNvCxnSpPr>
            <a:cxnSpLocks/>
          </p:cNvCxnSpPr>
          <p:nvPr/>
        </p:nvCxnSpPr>
        <p:spPr>
          <a:xfrm>
            <a:off x="2569679" y="1539720"/>
            <a:ext cx="2743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98DA87-840E-447D-9634-AEB1E5D52FA8}"/>
              </a:ext>
            </a:extLst>
          </p:cNvPr>
          <p:cNvCxnSpPr>
            <a:cxnSpLocks/>
          </p:cNvCxnSpPr>
          <p:nvPr/>
        </p:nvCxnSpPr>
        <p:spPr>
          <a:xfrm flipH="1">
            <a:off x="2569188" y="1534158"/>
            <a:ext cx="0" cy="6400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862563F-242C-4B1C-9CD0-7411CA4F6257}"/>
              </a:ext>
            </a:extLst>
          </p:cNvPr>
          <p:cNvCxnSpPr>
            <a:cxnSpLocks/>
          </p:cNvCxnSpPr>
          <p:nvPr/>
        </p:nvCxnSpPr>
        <p:spPr>
          <a:xfrm flipV="1">
            <a:off x="2559979" y="2174721"/>
            <a:ext cx="490402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AECE484-8250-435C-996F-B02E43C040B3}"/>
              </a:ext>
            </a:extLst>
          </p:cNvPr>
          <p:cNvGrpSpPr/>
          <p:nvPr/>
        </p:nvGrpSpPr>
        <p:grpSpPr>
          <a:xfrm>
            <a:off x="4378508" y="1539720"/>
            <a:ext cx="1251335" cy="1196916"/>
            <a:chOff x="4157764" y="1414790"/>
            <a:chExt cx="822960" cy="1196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C577454-6CC6-4F86-9AE4-4AD56171A4DB}"/>
                </a:ext>
              </a:extLst>
            </p:cNvPr>
            <p:cNvSpPr/>
            <p:nvPr/>
          </p:nvSpPr>
          <p:spPr>
            <a:xfrm>
              <a:off x="4157764" y="1414790"/>
              <a:ext cx="8229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Stop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FF52A4A-3378-4E69-868A-CB3FCE5384D3}"/>
                </a:ext>
              </a:extLst>
            </p:cNvPr>
            <p:cNvSpPr/>
            <p:nvPr/>
          </p:nvSpPr>
          <p:spPr>
            <a:xfrm>
              <a:off x="4157764" y="2063066"/>
              <a:ext cx="82296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Local 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state copy</a:t>
              </a: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23184D4B-221C-4F1C-A372-B68617298CA7}"/>
              </a:ext>
            </a:extLst>
          </p:cNvPr>
          <p:cNvSpPr/>
          <p:nvPr/>
        </p:nvSpPr>
        <p:spPr>
          <a:xfrm>
            <a:off x="3075284" y="1424437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5D47799-2EA3-4F11-A24E-32E5F8CD46E8}"/>
              </a:ext>
            </a:extLst>
          </p:cNvPr>
          <p:cNvCxnSpPr>
            <a:cxnSpLocks/>
          </p:cNvCxnSpPr>
          <p:nvPr/>
        </p:nvCxnSpPr>
        <p:spPr>
          <a:xfrm>
            <a:off x="3183321" y="1539720"/>
            <a:ext cx="11887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2456A63-DD05-4459-807D-D7CB48F86921}"/>
              </a:ext>
            </a:extLst>
          </p:cNvPr>
          <p:cNvCxnSpPr>
            <a:cxnSpLocks/>
          </p:cNvCxnSpPr>
          <p:nvPr/>
        </p:nvCxnSpPr>
        <p:spPr>
          <a:xfrm flipV="1">
            <a:off x="3333148" y="2179800"/>
            <a:ext cx="105156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BD6135C-0947-4FFB-9118-1470942219C5}"/>
              </a:ext>
            </a:extLst>
          </p:cNvPr>
          <p:cNvSpPr txBox="1"/>
          <p:nvPr/>
        </p:nvSpPr>
        <p:spPr>
          <a:xfrm>
            <a:off x="3408361" y="1654143"/>
            <a:ext cx="324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Execute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17E5042-553E-4BF3-8379-82A6B06E3A5D}"/>
              </a:ext>
            </a:extLst>
          </p:cNvPr>
          <p:cNvCxnSpPr/>
          <p:nvPr/>
        </p:nvCxnSpPr>
        <p:spPr>
          <a:xfrm>
            <a:off x="4372041" y="1531398"/>
            <a:ext cx="0" cy="121615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08B98DE-E06C-4AE4-A559-1C80A370E56A}"/>
              </a:ext>
            </a:extLst>
          </p:cNvPr>
          <p:cNvCxnSpPr/>
          <p:nvPr/>
        </p:nvCxnSpPr>
        <p:spPr>
          <a:xfrm>
            <a:off x="8914196" y="1533938"/>
            <a:ext cx="0" cy="121615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5F9984E-4E85-48F8-9093-E96DDD0C4723}"/>
              </a:ext>
            </a:extLst>
          </p:cNvPr>
          <p:cNvGrpSpPr/>
          <p:nvPr/>
        </p:nvGrpSpPr>
        <p:grpSpPr>
          <a:xfrm>
            <a:off x="8930918" y="1539720"/>
            <a:ext cx="1251342" cy="1196916"/>
            <a:chOff x="4157760" y="1414790"/>
            <a:chExt cx="822964" cy="119691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07C858C-302C-410A-A9D5-F90EB5F9316F}"/>
                </a:ext>
              </a:extLst>
            </p:cNvPr>
            <p:cNvSpPr/>
            <p:nvPr/>
          </p:nvSpPr>
          <p:spPr>
            <a:xfrm>
              <a:off x="4157760" y="1414790"/>
              <a:ext cx="8229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Stop</a:t>
              </a:r>
              <a:endParaRPr lang="en-US" sz="28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CA7D62D-75A6-42C8-922E-9CD89BE89105}"/>
                </a:ext>
              </a:extLst>
            </p:cNvPr>
            <p:cNvSpPr/>
            <p:nvPr/>
          </p:nvSpPr>
          <p:spPr>
            <a:xfrm>
              <a:off x="4157764" y="2063066"/>
              <a:ext cx="82296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/>
                <a:t>Local 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/>
                <a:t>state copy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 flipH="1">
            <a:off x="4371974" y="1527808"/>
            <a:ext cx="0" cy="64080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4261757" y="2118632"/>
            <a:ext cx="1494064" cy="7524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0493139"/>
      </p:ext>
    </p:extLst>
  </p:cSld>
  <p:clrMapOvr>
    <a:masterClrMapping/>
  </p:clrMapOvr>
  <p:transition spd="slow" advTm="335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NiLiCon vs Remus — Backup Management &amp; State Consistency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2257" y="688611"/>
            <a:ext cx="128399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Backup management: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4978400" algn="l"/>
              </a:tabLst>
            </a:pPr>
            <a:r>
              <a:rPr lang="en-US" altLang="zh-CN" sz="2800" dirty="0"/>
              <a:t>Remus: </a:t>
            </a:r>
            <a:r>
              <a:rPr lang="en-US" altLang="zh-CN" sz="2800" i="1" dirty="0"/>
              <a:t>eager</a:t>
            </a:r>
            <a:r>
              <a:rPr lang="en-US" altLang="zh-CN" sz="2800" dirty="0"/>
              <a:t> backup updates –	state changes applied to backup</a:t>
            </a:r>
            <a:br>
              <a:rPr lang="en-US" altLang="zh-CN" sz="2800" dirty="0"/>
            </a:br>
            <a:r>
              <a:rPr lang="en-US" altLang="zh-CN" sz="2800" dirty="0"/>
              <a:t>                                                         	during each epoch</a:t>
            </a:r>
          </a:p>
          <a:p>
            <a:pPr marL="287338" lvl="1" indent="-287338">
              <a:buFont typeface="Arial" panose="020B0604020202020204" pitchFamily="34" charset="0"/>
              <a:buChar char="•"/>
            </a:pPr>
            <a:r>
              <a:rPr lang="en-US" altLang="zh-CN" sz="2800" dirty="0"/>
              <a:t>NiLiCon challenge: prohibitive performance overhead to update in-kernel state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3487738" algn="l"/>
              </a:tabLst>
            </a:pPr>
            <a:r>
              <a:rPr lang="en-US" altLang="zh-CN" sz="2800" dirty="0"/>
              <a:t>Solution:  </a:t>
            </a:r>
            <a:r>
              <a:rPr lang="en-US" altLang="zh-CN" sz="2800" i="1" dirty="0"/>
              <a:t>lazy</a:t>
            </a:r>
            <a:r>
              <a:rPr lang="en-US" altLang="zh-CN" sz="2800" dirty="0"/>
              <a:t> backup updates – state changes stored in memory,  </a:t>
            </a:r>
            <a:br>
              <a:rPr lang="en-US" altLang="zh-CN" sz="2800" dirty="0"/>
            </a:br>
            <a:r>
              <a:rPr lang="en-US" altLang="zh-CN" sz="2800" dirty="0"/>
              <a:t>                                                          applied only on demand (failover)</a:t>
            </a:r>
          </a:p>
          <a:p>
            <a:endParaRPr lang="en-US" altLang="zh-CN" sz="2800" dirty="0"/>
          </a:p>
          <a:p>
            <a:r>
              <a:rPr lang="en-US" altLang="zh-CN" sz="2800" dirty="0"/>
              <a:t>Ensuring state consistency:</a:t>
            </a:r>
          </a:p>
          <a:p>
            <a:pPr marL="287338" lvl="1" indent="-287338">
              <a:buFont typeface="Arial" panose="020B0604020202020204" pitchFamily="34" charset="0"/>
              <a:buChar char="•"/>
            </a:pPr>
            <a:r>
              <a:rPr lang="en-US" altLang="zh-CN" sz="2800" dirty="0"/>
              <a:t>Remus: pause the VM for checkpointing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3081338" algn="l"/>
              </a:tabLst>
            </a:pPr>
            <a:r>
              <a:rPr lang="en-US" altLang="zh-CN" sz="2800" dirty="0" err="1"/>
              <a:t>NiLiCon</a:t>
            </a:r>
            <a:r>
              <a:rPr lang="en-US" altLang="zh-CN" sz="2800" dirty="0"/>
              <a:t> challenge:	network packets inserted by </a:t>
            </a:r>
            <a:r>
              <a:rPr lang="en-US" altLang="zh-CN" sz="2800" b="1" dirty="0"/>
              <a:t>kernel </a:t>
            </a:r>
            <a:r>
              <a:rPr lang="en-US" altLang="zh-CN" sz="2800" dirty="0"/>
              <a:t>into  </a:t>
            </a:r>
            <a:br>
              <a:rPr lang="en-US" altLang="zh-CN" sz="2800" dirty="0"/>
            </a:br>
            <a:r>
              <a:rPr lang="en-US" altLang="zh-CN" sz="2800" dirty="0"/>
              <a:t>  	paused container state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1709738" algn="l"/>
              </a:tabLst>
            </a:pPr>
            <a:r>
              <a:rPr lang="en-US" altLang="zh-CN" sz="2800" dirty="0"/>
              <a:t>Solution:	pause container </a:t>
            </a:r>
            <a:r>
              <a:rPr lang="en-US" altLang="zh-CN" sz="2800" b="1" dirty="0"/>
              <a:t>and </a:t>
            </a:r>
            <a:r>
              <a:rPr lang="en-US" altLang="zh-CN" sz="2800" dirty="0"/>
              <a:t>block incoming network packets</a:t>
            </a:r>
            <a:endParaRPr lang="en-US" altLang="zh-CN" sz="28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292519"/>
      </p:ext>
    </p:extLst>
  </p:cSld>
  <p:clrMapOvr>
    <a:masterClrMapping/>
  </p:clrMapOvr>
  <p:transition spd="slow" advTm="676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2" y="50801"/>
            <a:ext cx="10014857" cy="821938"/>
          </a:xfrm>
        </p:spPr>
        <p:txBody>
          <a:bodyPr/>
          <a:lstStyle/>
          <a:p>
            <a:r>
              <a:rPr lang="en-US" altLang="en-US" dirty="0"/>
              <a:t>NiLiCon vs Remus — Basic Checkpointing/Restore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4399" y="688611"/>
            <a:ext cx="1089081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700" dirty="0"/>
              <a:t>NiLiCon challenge:</a:t>
            </a:r>
          </a:p>
          <a:p>
            <a:pPr lvl="1"/>
            <a:r>
              <a:rPr lang="en-US" altLang="zh-CN" sz="2700" dirty="0"/>
              <a:t>In-kernel container state that must be checkpointed with container:</a:t>
            </a:r>
          </a:p>
          <a:p>
            <a:pPr lvl="1"/>
            <a:r>
              <a:rPr lang="en-US" altLang="zh-CN" sz="2700" dirty="0"/>
              <a:t>file descriptors, virtual memory area (VMA), sockets, signals, process trees, control groups, namespaces, mount points, file system caches.</a:t>
            </a:r>
          </a:p>
          <a:p>
            <a:pPr lvl="1"/>
            <a:endParaRPr lang="en-US" altLang="zh-CN" sz="27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700" dirty="0"/>
              <a:t>Key to meeting the </a:t>
            </a:r>
            <a:r>
              <a:rPr lang="en-US" altLang="zh-CN" sz="2700" dirty="0" err="1"/>
              <a:t>NiLiCon</a:t>
            </a:r>
            <a:r>
              <a:rPr lang="en-US" altLang="zh-CN" sz="2700" dirty="0"/>
              <a:t> challenge:</a:t>
            </a:r>
          </a:p>
          <a:p>
            <a:pPr lvl="1"/>
            <a:r>
              <a:rPr lang="en-US" altLang="zh-CN" sz="2700" dirty="0"/>
              <a:t>CRIU — </a:t>
            </a:r>
            <a:r>
              <a:rPr lang="en-US" altLang="zh-CN" sz="2700" u="sng" dirty="0"/>
              <a:t>C</a:t>
            </a:r>
            <a:r>
              <a:rPr lang="en-US" altLang="zh-CN" sz="2700" dirty="0"/>
              <a:t>heckpoint/</a:t>
            </a:r>
            <a:r>
              <a:rPr lang="en-US" altLang="zh-CN" sz="2700" u="sng" dirty="0"/>
              <a:t>R</a:t>
            </a:r>
            <a:r>
              <a:rPr lang="en-US" altLang="zh-CN" sz="2700" dirty="0"/>
              <a:t>estore In </a:t>
            </a:r>
            <a:r>
              <a:rPr lang="en-US" altLang="zh-CN" sz="2700" u="sng" dirty="0" err="1"/>
              <a:t>U</a:t>
            </a:r>
            <a:r>
              <a:rPr lang="en-US" altLang="zh-CN" sz="2700" dirty="0" err="1"/>
              <a:t>serspace</a:t>
            </a:r>
            <a:endParaRPr lang="en-US" altLang="zh-CN" sz="2700" dirty="0"/>
          </a:p>
          <a:p>
            <a:pPr marL="914400" lvl="1" indent="-457200">
              <a:buFont typeface="Symbol" panose="05050102010706020507" pitchFamily="18" charset="2"/>
              <a:buChar char="®"/>
            </a:pPr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existing tool for container checkpoint/restore and migration</a:t>
            </a:r>
          </a:p>
          <a:p>
            <a:pPr lvl="1"/>
            <a:endParaRPr lang="en-US" altLang="zh-CN" sz="2700" dirty="0">
              <a:solidFill>
                <a:prstClr val="black"/>
              </a:solidFill>
              <a:sym typeface="Symbo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Challenge with usage of CRIU:</a:t>
            </a:r>
          </a:p>
          <a:p>
            <a:pPr lvl="1"/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latency of incremental checkpoint — </a:t>
            </a:r>
            <a:r>
              <a:rPr lang="en-US" altLang="zh-CN" sz="2700" i="1" dirty="0">
                <a:solidFill>
                  <a:srgbClr val="FF0000"/>
                </a:solidFill>
                <a:sym typeface="Symbol"/>
              </a:rPr>
              <a:t>hundreds of milliseconds</a:t>
            </a:r>
          </a:p>
          <a:p>
            <a:pPr lvl="1"/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      replication requires checkpointing interval of only </a:t>
            </a:r>
            <a:r>
              <a:rPr lang="en-US" altLang="zh-CN" sz="2700" i="1" dirty="0">
                <a:solidFill>
                  <a:srgbClr val="FF0000"/>
                </a:solidFill>
                <a:sym typeface="Symbol"/>
              </a:rPr>
              <a:t>tens of milliseconds</a:t>
            </a:r>
          </a:p>
          <a:p>
            <a:pPr lvl="1"/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      </a:t>
            </a:r>
            <a:r>
              <a:rPr lang="en-US" altLang="zh-CN" sz="2800" b="1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major optimizations of CRIU are necessary</a:t>
            </a:r>
            <a:endParaRPr lang="en-US" altLang="zh-CN" sz="2700" b="1" dirty="0">
              <a:solidFill>
                <a:prstClr val="black"/>
              </a:solidFill>
              <a:sym typeface="Symbo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658737"/>
      </p:ext>
    </p:extLst>
  </p:cSld>
  <p:clrMapOvr>
    <a:masterClrMapping/>
  </p:clrMapOvr>
  <p:transition spd="slow" advTm="353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7" y="50801"/>
            <a:ext cx="5650048" cy="1540932"/>
          </a:xfrm>
        </p:spPr>
        <p:txBody>
          <a:bodyPr/>
          <a:lstStyle/>
          <a:p>
            <a:pPr algn="l"/>
            <a:r>
              <a:rPr lang="en-US" altLang="en-US" sz="3000" dirty="0"/>
              <a:t>NiLiCon Optimizations </a:t>
            </a:r>
            <a:r>
              <a:rPr lang="en-US" altLang="zh-CN" sz="3000" dirty="0">
                <a:solidFill>
                  <a:prstClr val="black"/>
                </a:solidFill>
                <a:sym typeface="Symbol"/>
              </a:rPr>
              <a:t> Minimize Checkpointing Overhead</a:t>
            </a:r>
            <a:endParaRPr lang="en-US" altLang="en-US" sz="3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" y="2249493"/>
            <a:ext cx="109466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CRIU optimizations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Storage of incremental memory checkpoint in backup</a:t>
            </a:r>
          </a:p>
          <a:p>
            <a:pPr marL="1371600" lvl="2" indent="-457200">
              <a:buFont typeface="Calibri" panose="020F0502020204030204" pitchFamily="34" charset="0"/>
              <a:buChar char="*"/>
            </a:pPr>
            <a:r>
              <a:rPr lang="en-US" altLang="zh-CN" sz="2400" dirty="0"/>
              <a:t>CRIU: linked list of directories in file system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Not scalable</a:t>
            </a:r>
            <a:endParaRPr lang="en-US" altLang="zh-CN" sz="2400" dirty="0"/>
          </a:p>
          <a:p>
            <a:pPr marL="1371600" lvl="2" indent="-457200">
              <a:buFont typeface="Calibri" panose="020F0502020204030204" pitchFamily="34" charset="0"/>
              <a:buChar char="*"/>
            </a:pPr>
            <a:r>
              <a:rPr lang="en-US" altLang="zh-CN" sz="2400" dirty="0"/>
              <a:t>Optimization: radix tree, mimicking page table, in memory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Replace a 100ms timed wait with a ~1ms busy wait.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Remove proxy processes between the primary and backup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Caching infrequently-modified in-kernel container state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CRIU: obtain all in-kernel state for every checkpoint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100s of milliseconds</a:t>
            </a:r>
            <a:endParaRPr lang="en-US" altLang="zh-CN" sz="24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400" dirty="0"/>
              <a:t>Optimization: instrument kernel functions that can change container state</a:t>
            </a:r>
          </a:p>
          <a:p>
            <a:pPr lvl="1"/>
            <a:r>
              <a:rPr lang="en-US" altLang="zh-CN" sz="2400" dirty="0"/>
              <a:t>                 no change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use cached state from last checkpoint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See thesis for additional optimizations and details. 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xmlns="" id="{52AD02FC-E703-47ED-9F7D-250DAD3D9EB3}"/>
              </a:ext>
            </a:extLst>
          </p:cNvPr>
          <p:cNvGraphicFramePr>
            <a:graphicFrameLocks noGrp="1"/>
          </p:cNvGraphicFramePr>
          <p:nvPr/>
        </p:nvGraphicFramePr>
        <p:xfrm>
          <a:off x="5951283" y="87360"/>
          <a:ext cx="6067818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338">
                  <a:extLst>
                    <a:ext uri="{9D8B030D-6E8A-4147-A177-3AD203B41FA5}">
                      <a16:colId xmlns:a16="http://schemas.microsoft.com/office/drawing/2014/main" xmlns="" val="2874237890"/>
                    </a:ext>
                  </a:extLst>
                </a:gridCol>
                <a:gridCol w="1495480">
                  <a:extLst>
                    <a:ext uri="{9D8B030D-6E8A-4147-A177-3AD203B41FA5}">
                      <a16:colId xmlns:a16="http://schemas.microsoft.com/office/drawing/2014/main" xmlns="" val="180525335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Optimization</a:t>
                      </a:r>
                      <a:endParaRPr lang="zh-CN" altLang="en-US" sz="23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300" dirty="0"/>
                        <a:t>Overhead</a:t>
                      </a:r>
                      <a:endParaRPr lang="zh-CN" altLang="en-US" sz="2300" dirty="0"/>
                    </a:p>
                  </a:txBody>
                  <a:tcP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701732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300" dirty="0"/>
                        <a:t>Basic Implementation</a:t>
                      </a:r>
                      <a:endParaRPr lang="zh-CN" altLang="en-US" sz="23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300" dirty="0"/>
                        <a:t>1940%</a:t>
                      </a:r>
                      <a:endParaRPr lang="zh-CN" altLang="en-US" sz="2300" dirty="0"/>
                    </a:p>
                  </a:txBody>
                  <a:tcP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575759329"/>
                  </a:ext>
                </a:extLst>
              </a:tr>
              <a:tr h="369146"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+ Optimize CRIU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300" dirty="0"/>
                        <a:t> 619%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92212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300" dirty="0"/>
                        <a:t>+ Cache infrequently-modified state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300" dirty="0"/>
                        <a:t>84%</a:t>
                      </a:r>
                      <a:endParaRPr lang="zh-CN" altLang="en-US" sz="23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2903735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</a:pPr>
                      <a:r>
                        <a:rPr lang="zh-CN" altLang="en-US" sz="4000" dirty="0">
                          <a:sym typeface="Symbol" panose="05050102010706020507" pitchFamily="18" charset="2"/>
                        </a:rPr>
                        <a:t></a:t>
                      </a:r>
                      <a:endParaRPr lang="zh-CN" alt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24763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All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31%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7900362"/>
                  </a:ext>
                </a:extLst>
              </a:tr>
            </a:tbl>
          </a:graphicData>
        </a:graphic>
      </p:graphicFrame>
      <p:sp>
        <p:nvSpPr>
          <p:cNvPr id="8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865019" y="1005840"/>
            <a:ext cx="6238081" cy="365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867400" y="1443990"/>
            <a:ext cx="6238081" cy="365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749420"/>
      </p:ext>
    </p:extLst>
  </p:cSld>
  <p:clrMapOvr>
    <a:masterClrMapping/>
  </p:clrMapOvr>
  <p:transition spd="slow" advTm="9405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658272" y="911242"/>
            <a:ext cx="6875456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NiLiCon: </a:t>
            </a:r>
            <a:r>
              <a:rPr lang="en-US" altLang="en-US" b="1" u="sng" dirty="0">
                <a:latin typeface="+mj-lt"/>
              </a:rPr>
              <a:t>Ni</a:t>
            </a:r>
            <a:r>
              <a:rPr lang="en-US" altLang="en-US" b="1" dirty="0">
                <a:latin typeface="+mj-lt"/>
              </a:rPr>
              <a:t>ne </a:t>
            </a:r>
            <a:r>
              <a:rPr lang="en-US" altLang="en-US" b="1" u="sng" dirty="0">
                <a:latin typeface="+mj-lt"/>
              </a:rPr>
              <a:t>Li</a:t>
            </a:r>
            <a:r>
              <a:rPr lang="en-US" altLang="en-US" b="1" dirty="0">
                <a:latin typeface="+mj-lt"/>
              </a:rPr>
              <a:t>ves </a:t>
            </a:r>
            <a:r>
              <a:rPr lang="en-US" altLang="en-US" b="1" u="sng" dirty="0">
                <a:latin typeface="+mj-lt"/>
              </a:rPr>
              <a:t>Con</a:t>
            </a:r>
            <a:r>
              <a:rPr lang="en-US" altLang="en-US" b="1" dirty="0">
                <a:latin typeface="+mj-lt"/>
              </a:rPr>
              <a:t>tainers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Replica Duplication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Replication of COTS Container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HyCoR: </a:t>
            </a:r>
            <a:r>
              <a:rPr lang="en-US" altLang="en-US" u="sng" dirty="0">
                <a:latin typeface="+mj-lt"/>
              </a:rPr>
              <a:t>Hy</a:t>
            </a:r>
            <a:r>
              <a:rPr lang="en-US" altLang="en-US" dirty="0">
                <a:latin typeface="+mj-lt"/>
              </a:rPr>
              <a:t>brid </a:t>
            </a:r>
            <a:r>
              <a:rPr lang="en-US" altLang="en-US" u="sng" dirty="0">
                <a:latin typeface="+mj-lt"/>
              </a:rPr>
              <a:t>Co</a:t>
            </a:r>
            <a:r>
              <a:rPr lang="en-US" altLang="en-US" dirty="0">
                <a:latin typeface="+mj-lt"/>
              </a:rPr>
              <a:t>ntainer </a:t>
            </a:r>
            <a:r>
              <a:rPr lang="en-US" altLang="en-US" u="sng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831038"/>
      </p:ext>
    </p:extLst>
  </p:cSld>
  <p:clrMapOvr>
    <a:masterClrMapping/>
  </p:clrMapOvr>
  <p:transition spd="slow" advTm="8993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4" y="50801"/>
            <a:ext cx="10526493" cy="821938"/>
          </a:xfrm>
        </p:spPr>
        <p:txBody>
          <a:bodyPr/>
          <a:lstStyle/>
          <a:p>
            <a:pPr>
              <a:tabLst>
                <a:tab pos="1828800" algn="l"/>
              </a:tabLst>
              <a:defRPr/>
            </a:pPr>
            <a:r>
              <a:rPr lang="en-US" altLang="zh-CN" dirty="0">
                <a:solidFill>
                  <a:prstClr val="black"/>
                </a:solidFill>
              </a:rPr>
              <a:t>Tradeoff in building dependable 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4852" y="931906"/>
            <a:ext cx="11002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600" dirty="0">
              <a:solidFill>
                <a:prstClr val="black"/>
              </a:solidFill>
            </a:endParaRPr>
          </a:p>
          <a:p>
            <a:pPr>
              <a:tabLst>
                <a:tab pos="1828800" algn="l"/>
              </a:tabLst>
              <a:defRPr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1167490" y="790287"/>
            <a:ext cx="7323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Soundness: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detection rate, recovery rate,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minimize design faults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606140" y="790287"/>
            <a:ext cx="732336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Overhead: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throughput overhead, latency overhead,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resource overhead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7301" y="2348749"/>
            <a:ext cx="49176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Customized dependable systems: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specialized hardware/software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formal verification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soundness</a:t>
            </a:r>
            <a:r>
              <a:rPr lang="en-US" altLang="zh-CN" sz="2600" b="1" dirty="0">
                <a:sym typeface="Symbol" panose="05050102010706020507" pitchFamily="18" charset="2"/>
              </a:rPr>
              <a:t>  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600" dirty="0">
                <a:solidFill>
                  <a:prstClr val="black"/>
                </a:solidFill>
              </a:rPr>
              <a:t> overhead </a:t>
            </a:r>
            <a:r>
              <a:rPr lang="en-US" altLang="zh-CN" sz="2600" b="1" dirty="0">
                <a:sym typeface="Symbol" panose="05050102010706020507" pitchFamily="18" charset="2"/>
              </a:rPr>
              <a:t> </a:t>
            </a:r>
            <a:r>
              <a:rPr lang="en-US" altLang="zh-CN" sz="2600" dirty="0">
                <a:solidFill>
                  <a:prstClr val="black"/>
                </a:solidFill>
              </a:rPr>
              <a:t>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used for life critical services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(e.g. piloting airplanes)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856694" y="2341191"/>
            <a:ext cx="627876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Dependable systems for mainstream deployment: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commodity hardware +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minor modifications to the software 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</a:rPr>
              <a:t>debugging</a:t>
            </a:r>
          </a:p>
          <a:p>
            <a:pPr algn="ctr">
              <a:tabLst>
                <a:tab pos="1828800" algn="l"/>
              </a:tabLst>
              <a:defRPr/>
            </a:pP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600" i="1" dirty="0">
                <a:solidFill>
                  <a:prstClr val="black"/>
                </a:solidFill>
                <a:sym typeface="Symbol"/>
              </a:rPr>
              <a:t>commercially reasonable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, </a:t>
            </a:r>
            <a:r>
              <a:rPr lang="en-US" altLang="zh-CN" sz="2600" i="1" dirty="0">
                <a:solidFill>
                  <a:prstClr val="black"/>
                </a:solidFill>
                <a:sym typeface="Symbol"/>
              </a:rPr>
              <a:t>best effort dependability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, </a:t>
            </a:r>
            <a:r>
              <a:rPr lang="en-US" altLang="zh-CN" sz="2600" i="1" dirty="0">
                <a:solidFill>
                  <a:prstClr val="black"/>
                </a:solidFill>
                <a:sym typeface="Symbol"/>
              </a:rPr>
              <a:t>cost effective</a:t>
            </a:r>
            <a:endParaRPr lang="en-US" altLang="zh-CN" sz="2600" i="1" dirty="0">
              <a:solidFill>
                <a:prstClr val="black"/>
              </a:solidFill>
            </a:endParaRPr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xmlns="" id="{735AE256-3976-4BDB-8739-926AFD006FB6}"/>
              </a:ext>
            </a:extLst>
          </p:cNvPr>
          <p:cNvSpPr/>
          <p:nvPr/>
        </p:nvSpPr>
        <p:spPr>
          <a:xfrm>
            <a:off x="5901625" y="2381794"/>
            <a:ext cx="6147442" cy="27947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7690212" y="5278594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Focus of this thesis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6598049"/>
      </p:ext>
    </p:extLst>
  </p:cSld>
  <p:clrMapOvr>
    <a:masterClrMapping/>
  </p:clrMapOvr>
  <p:transition spd="slow" advTm="6592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Evaluation: Experimental Setup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4746" y="597299"/>
            <a:ext cx="8442509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Benchmarks: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Five server applications, maximum request throughput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altLang="zh-CN" sz="2400" dirty="0"/>
              <a:t>In-memory databases: Redis, SSDB</a:t>
            </a:r>
          </a:p>
          <a:p>
            <a:pPr lvl="1">
              <a:tabLst>
                <a:tab pos="914400" algn="l"/>
              </a:tabLst>
            </a:pPr>
            <a:r>
              <a:rPr lang="en-US" altLang="zh-CN" sz="2400" dirty="0"/>
              <a:t>     	workload: batches of 1000 requests, 50% reads 50% writes </a:t>
            </a:r>
          </a:p>
          <a:p>
            <a:pPr marL="914400" lvl="1" indent="-457200"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altLang="zh-CN" sz="2400" dirty="0"/>
              <a:t>Web servers: Node, </a:t>
            </a:r>
            <a:r>
              <a:rPr lang="en-US" altLang="zh-CN" sz="2400" dirty="0" err="1"/>
              <a:t>Lighttpd</a:t>
            </a:r>
            <a:r>
              <a:rPr lang="en-US" altLang="zh-CN" sz="2400" dirty="0"/>
              <a:t>, DJCMS</a:t>
            </a:r>
          </a:p>
          <a:p>
            <a:pPr lvl="1">
              <a:tabLst>
                <a:tab pos="914400" algn="l"/>
              </a:tabLst>
            </a:pPr>
            <a:r>
              <a:rPr lang="en-US" altLang="zh-CN" sz="2400" dirty="0"/>
              <a:t>	workload: requests generated by SIEGE clients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Two compute-intensive PARSEC benchmarks:</a:t>
            </a:r>
          </a:p>
          <a:p>
            <a:r>
              <a:rPr lang="en-US" altLang="zh-CN" sz="2400" dirty="0"/>
              <a:t>	</a:t>
            </a:r>
            <a:r>
              <a:rPr lang="en-US" altLang="zh-CN" sz="2400" dirty="0" err="1"/>
              <a:t>streamcluster</a:t>
            </a:r>
            <a:r>
              <a:rPr lang="en-US" altLang="zh-CN" sz="2400" dirty="0"/>
              <a:t>, swaptions</a:t>
            </a:r>
          </a:p>
          <a:p>
            <a:r>
              <a:rPr lang="en-US" altLang="zh-CN" sz="2400" dirty="0"/>
              <a:t>	workload: native test suites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Platform for performance measurements: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Primary: dual 18-core E5-2695v4 chips, 32 GB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Backup: dual 18-core Xeon Gold 6140 chips, 192 GB memory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Basic for comparison: VM replication</a:t>
            </a:r>
          </a:p>
          <a:p>
            <a:r>
              <a:rPr lang="en-US" altLang="zh-CN" sz="2400" dirty="0"/>
              <a:t>	Remus implementation: </a:t>
            </a:r>
            <a:r>
              <a:rPr lang="en-US" altLang="zh-CN" sz="2400" dirty="0" err="1"/>
              <a:t>MicroCheckpointing</a:t>
            </a:r>
            <a:r>
              <a:rPr lang="en-US" altLang="zh-CN" sz="2400" dirty="0"/>
              <a:t> (MC) for KVM</a:t>
            </a:r>
          </a:p>
          <a:p>
            <a:endParaRPr lang="en-US" altLang="zh-CN"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4670339"/>
      </p:ext>
    </p:extLst>
  </p:cSld>
  <p:clrMapOvr>
    <a:masterClrMapping/>
  </p:clrMapOvr>
  <p:transition spd="slow" advTm="3098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550" y="50801"/>
            <a:ext cx="6332900" cy="821938"/>
          </a:xfrm>
        </p:spPr>
        <p:txBody>
          <a:bodyPr/>
          <a:lstStyle/>
          <a:p>
            <a:r>
              <a:rPr lang="en-US" altLang="en-US" dirty="0"/>
              <a:t>Performance Overhead: Throughput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29964" y="3445759"/>
            <a:ext cx="9532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Key overhead components:</a:t>
            </a:r>
          </a:p>
          <a:p>
            <a:pPr marL="576263" lvl="1" indent="-238125">
              <a:buFont typeface="Arial" panose="020B0604020202020204" pitchFamily="34" charset="0"/>
              <a:buChar char="•"/>
            </a:pPr>
            <a:r>
              <a:rPr lang="en-US" altLang="zh-CN" sz="2400" dirty="0"/>
              <a:t>Pause overhead: Containers/VM pause period during checkpointing</a:t>
            </a:r>
          </a:p>
          <a:p>
            <a:pPr marL="576263" lvl="1" indent="-238125"/>
            <a:r>
              <a:rPr lang="en-US" altLang="zh-CN" sz="2400" dirty="0"/>
              <a:t>             NiLiCon &gt; MC due to tighter state coupling</a:t>
            </a:r>
          </a:p>
          <a:p>
            <a:pPr marL="576263" lvl="1" indent="-23812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Runtime overhead: Tracking memory changes during normal operation</a:t>
            </a:r>
          </a:p>
          <a:p>
            <a:pPr marL="576263" lvl="1" indent="-238125"/>
            <a:r>
              <a:rPr lang="en-US" altLang="zh-CN" sz="2400" dirty="0"/>
              <a:t>             </a:t>
            </a:r>
            <a:r>
              <a:rPr lang="en-US" altLang="zh-CN" sz="2400" dirty="0" err="1"/>
              <a:t>NiLiCon</a:t>
            </a:r>
            <a:r>
              <a:rPr lang="en-US" altLang="zh-CN" sz="2400" dirty="0"/>
              <a:t> &lt; MC due to VM exit/entry latency with Remus</a:t>
            </a:r>
          </a:p>
          <a:p>
            <a:pPr marL="119063" indent="-238125" algn="ctr">
              <a:spcBef>
                <a:spcPts val="600"/>
              </a:spcBef>
            </a:pPr>
            <a:r>
              <a:rPr lang="en-US" altLang="zh-CN" sz="2400" b="1" dirty="0" err="1"/>
              <a:t>NiLiCon's</a:t>
            </a:r>
            <a:r>
              <a:rPr lang="en-US" altLang="zh-CN" sz="2400" b="1" dirty="0"/>
              <a:t> performance overhead competitive with Remus</a:t>
            </a:r>
            <a:r>
              <a:rPr lang="en-US" altLang="zh-CN" sz="2700" dirty="0"/>
              <a:t>'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9548EB42-7BBF-4947-AA69-14A47A7B95B1}"/>
              </a:ext>
            </a:extLst>
          </p:cNvPr>
          <p:cNvGrpSpPr/>
          <p:nvPr/>
        </p:nvGrpSpPr>
        <p:grpSpPr>
          <a:xfrm>
            <a:off x="581001" y="183566"/>
            <a:ext cx="11029998" cy="2710467"/>
            <a:chOff x="1131320" y="-2027706"/>
            <a:chExt cx="11465173" cy="4318015"/>
          </a:xfrm>
        </p:grpSpPr>
        <p:graphicFrame>
          <p:nvGraphicFramePr>
            <p:cNvPr id="94" name="Chart 93">
              <a:extLst>
                <a:ext uri="{FF2B5EF4-FFF2-40B4-BE49-F238E27FC236}">
                  <a16:creationId xmlns:a16="http://schemas.microsoft.com/office/drawing/2014/main" xmlns="" id="{D92A46A8-F563-4328-9DB9-A1BCD53BD59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131320" y="-1150140"/>
            <a:ext cx="11465173" cy="344044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xmlns="" id="{012C38DC-3CEB-49B6-905E-B9F2677D3E61}"/>
                </a:ext>
              </a:extLst>
            </p:cNvPr>
            <p:cNvGrpSpPr/>
            <p:nvPr/>
          </p:nvGrpSpPr>
          <p:grpSpPr>
            <a:xfrm>
              <a:off x="10274401" y="-2027706"/>
              <a:ext cx="2124975" cy="3667433"/>
              <a:chOff x="9938818" y="-2014318"/>
              <a:chExt cx="2124974" cy="3667433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xmlns="" id="{9A9E92ED-C6D1-4E79-B73E-47BC7E7D9D52}"/>
                  </a:ext>
                </a:extLst>
              </p:cNvPr>
              <p:cNvGrpSpPr/>
              <p:nvPr/>
            </p:nvGrpSpPr>
            <p:grpSpPr>
              <a:xfrm>
                <a:off x="10595248" y="-2014318"/>
                <a:ext cx="1468544" cy="964287"/>
                <a:chOff x="10595247" y="-2014318"/>
                <a:chExt cx="1468544" cy="964287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xmlns="" id="{9EF368F7-7E4C-46B2-AD8C-096C332C113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595247" y="-1631905"/>
                  <a:ext cx="300508" cy="300509"/>
                </a:xfrm>
                <a:prstGeom prst="rect">
                  <a:avLst/>
                </a:prstGeom>
                <a:solidFill>
                  <a:srgbClr val="55555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xmlns="" id="{B69B2370-F92C-4F53-929D-C3B5915158D6}"/>
                    </a:ext>
                  </a:extLst>
                </p:cNvPr>
                <p:cNvSpPr txBox="1"/>
                <p:nvPr/>
              </p:nvSpPr>
              <p:spPr>
                <a:xfrm>
                  <a:off x="10869537" y="-2014318"/>
                  <a:ext cx="1194254" cy="964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Runtime overhead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xmlns="" id="{EF2C4045-7882-47A7-A94D-B3AEBB99C8A2}"/>
                  </a:ext>
                </a:extLst>
              </p:cNvPr>
              <p:cNvGrpSpPr/>
              <p:nvPr/>
            </p:nvGrpSpPr>
            <p:grpSpPr>
              <a:xfrm>
                <a:off x="9938818" y="-1151660"/>
                <a:ext cx="2114989" cy="2804775"/>
                <a:chOff x="9938819" y="-1151660"/>
                <a:chExt cx="2114992" cy="2804775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xmlns="" id="{61028233-649E-4967-BAC3-53FA782596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938819" y="1470235"/>
                  <a:ext cx="182880" cy="182880"/>
                </a:xfrm>
                <a:prstGeom prst="rect">
                  <a:avLst/>
                </a:prstGeom>
                <a:solidFill>
                  <a:srgbClr val="A0A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xmlns="" id="{575BC58C-54F3-4985-97DA-3ACF6B86F118}"/>
                    </a:ext>
                  </a:extLst>
                </p:cNvPr>
                <p:cNvSpPr txBox="1"/>
                <p:nvPr/>
              </p:nvSpPr>
              <p:spPr>
                <a:xfrm>
                  <a:off x="10869538" y="-1151660"/>
                  <a:ext cx="1184273" cy="9642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000"/>
                    </a:lnSpc>
                  </a:pPr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Pause</a:t>
                  </a:r>
                </a:p>
                <a:p>
                  <a:pPr>
                    <a:lnSpc>
                      <a:spcPts val="2000"/>
                    </a:lnSpc>
                  </a:pPr>
                  <a:r>
                    <a:rPr lang="en-US" altLang="zh-CN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overhead</a:t>
                  </a:r>
                  <a:endPara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B54AAEBD-86BB-47E1-ABD4-55F846268812}"/>
              </a:ext>
            </a:extLst>
          </p:cNvPr>
          <p:cNvSpPr txBox="1"/>
          <p:nvPr/>
        </p:nvSpPr>
        <p:spPr>
          <a:xfrm>
            <a:off x="1461819" y="2967581"/>
            <a:ext cx="144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Swaptions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EA4C18AE-B407-4DBD-923B-2DE3A1CEB397}"/>
              </a:ext>
            </a:extLst>
          </p:cNvPr>
          <p:cNvSpPr txBox="1"/>
          <p:nvPr/>
        </p:nvSpPr>
        <p:spPr>
          <a:xfrm>
            <a:off x="2823528" y="2967581"/>
            <a:ext cx="188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Streamcluster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A67B9C28-1F18-4B3E-8C68-E997D2CB809A}"/>
              </a:ext>
            </a:extLst>
          </p:cNvPr>
          <p:cNvSpPr txBox="1"/>
          <p:nvPr/>
        </p:nvSpPr>
        <p:spPr>
          <a:xfrm>
            <a:off x="10647766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9F12C71D-6805-4428-ADD9-8E4FE9B36526}"/>
              </a:ext>
            </a:extLst>
          </p:cNvPr>
          <p:cNvSpPr txBox="1"/>
          <p:nvPr/>
        </p:nvSpPr>
        <p:spPr>
          <a:xfrm>
            <a:off x="10191193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31E636F6-7BA1-4F0A-A70F-FEB461C23232}"/>
              </a:ext>
            </a:extLst>
          </p:cNvPr>
          <p:cNvSpPr txBox="1"/>
          <p:nvPr/>
        </p:nvSpPr>
        <p:spPr>
          <a:xfrm>
            <a:off x="4622157" y="2967581"/>
            <a:ext cx="71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Redis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E013E15B-5049-4036-8AD0-174C6681CAC7}"/>
              </a:ext>
            </a:extLst>
          </p:cNvPr>
          <p:cNvSpPr txBox="1"/>
          <p:nvPr/>
        </p:nvSpPr>
        <p:spPr>
          <a:xfrm>
            <a:off x="6080921" y="2967581"/>
            <a:ext cx="74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SSDB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5C2216F6-8EDD-43BC-9E0C-E016C6530C2B}"/>
              </a:ext>
            </a:extLst>
          </p:cNvPr>
          <p:cNvSpPr txBox="1"/>
          <p:nvPr/>
        </p:nvSpPr>
        <p:spPr>
          <a:xfrm>
            <a:off x="7569862" y="2967581"/>
            <a:ext cx="7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6C2BAC3A-9BF5-4ABF-A3EF-C0CCEA74CCF2}"/>
              </a:ext>
            </a:extLst>
          </p:cNvPr>
          <p:cNvSpPr txBox="1"/>
          <p:nvPr/>
        </p:nvSpPr>
        <p:spPr>
          <a:xfrm>
            <a:off x="8894089" y="2967581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Lighttpd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3EFD5148-7138-4DBF-83A4-F847660AC0BE}"/>
              </a:ext>
            </a:extLst>
          </p:cNvPr>
          <p:cNvSpPr txBox="1"/>
          <p:nvPr/>
        </p:nvSpPr>
        <p:spPr>
          <a:xfrm>
            <a:off x="10344753" y="2967581"/>
            <a:ext cx="925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DJCMS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xmlns="" id="{BE52A3FF-2322-4503-B1B5-B9BE66A6C37C}"/>
              </a:ext>
            </a:extLst>
          </p:cNvPr>
          <p:cNvCxnSpPr>
            <a:cxnSpLocks/>
          </p:cNvCxnSpPr>
          <p:nvPr/>
        </p:nvCxnSpPr>
        <p:spPr>
          <a:xfrm>
            <a:off x="1120459" y="2737150"/>
            <a:ext cx="10490539" cy="884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xmlns="" id="{DD5FE802-63C0-40A5-A00E-3438969B03D5}"/>
              </a:ext>
            </a:extLst>
          </p:cNvPr>
          <p:cNvCxnSpPr>
            <a:cxnSpLocks/>
          </p:cNvCxnSpPr>
          <p:nvPr/>
        </p:nvCxnSpPr>
        <p:spPr>
          <a:xfrm>
            <a:off x="1120459" y="915497"/>
            <a:ext cx="0" cy="183339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xmlns="" id="{244CBB11-74CA-423E-A508-24BCE298CA13}"/>
              </a:ext>
            </a:extLst>
          </p:cNvPr>
          <p:cNvSpPr txBox="1"/>
          <p:nvPr/>
        </p:nvSpPr>
        <p:spPr>
          <a:xfrm>
            <a:off x="9137867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xmlns="" id="{4A699693-00C4-4721-B4BA-0E4636B0E26F}"/>
              </a:ext>
            </a:extLst>
          </p:cNvPr>
          <p:cNvSpPr txBox="1"/>
          <p:nvPr/>
        </p:nvSpPr>
        <p:spPr>
          <a:xfrm>
            <a:off x="8697919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B78B642-6950-472F-9335-97D0D079154B}"/>
              </a:ext>
            </a:extLst>
          </p:cNvPr>
          <p:cNvSpPr txBox="1"/>
          <p:nvPr/>
        </p:nvSpPr>
        <p:spPr>
          <a:xfrm>
            <a:off x="7694231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xmlns="" id="{02667717-B78A-40EB-8D21-A09B3E4687E0}"/>
              </a:ext>
            </a:extLst>
          </p:cNvPr>
          <p:cNvSpPr txBox="1"/>
          <p:nvPr/>
        </p:nvSpPr>
        <p:spPr>
          <a:xfrm>
            <a:off x="7287533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xmlns="" id="{29C7C4D4-238E-4F76-AFE6-D93C68AE08BC}"/>
              </a:ext>
            </a:extLst>
          </p:cNvPr>
          <p:cNvSpPr txBox="1"/>
          <p:nvPr/>
        </p:nvSpPr>
        <p:spPr>
          <a:xfrm>
            <a:off x="6200716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xmlns="" id="{A4B6BC14-36E7-4FB9-9899-C7983FA00DB9}"/>
              </a:ext>
            </a:extLst>
          </p:cNvPr>
          <p:cNvSpPr txBox="1"/>
          <p:nvPr/>
        </p:nvSpPr>
        <p:spPr>
          <a:xfrm>
            <a:off x="5794018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75EBA0B8-B95F-4C22-96DE-0CD09533458B}"/>
              </a:ext>
            </a:extLst>
          </p:cNvPr>
          <p:cNvSpPr txBox="1"/>
          <p:nvPr/>
        </p:nvSpPr>
        <p:spPr>
          <a:xfrm>
            <a:off x="4773696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xmlns="" id="{C19C28EC-B045-4462-A441-A1F60423EEAF}"/>
              </a:ext>
            </a:extLst>
          </p:cNvPr>
          <p:cNvSpPr txBox="1"/>
          <p:nvPr/>
        </p:nvSpPr>
        <p:spPr>
          <a:xfrm>
            <a:off x="4366998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xmlns="" id="{B76D92A0-1F54-490C-8665-58475B3DE80E}"/>
              </a:ext>
            </a:extLst>
          </p:cNvPr>
          <p:cNvSpPr txBox="1"/>
          <p:nvPr/>
        </p:nvSpPr>
        <p:spPr>
          <a:xfrm>
            <a:off x="3330060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xmlns="" id="{12402480-4933-4503-A383-8B96DF3EE1DC}"/>
              </a:ext>
            </a:extLst>
          </p:cNvPr>
          <p:cNvSpPr txBox="1"/>
          <p:nvPr/>
        </p:nvSpPr>
        <p:spPr>
          <a:xfrm>
            <a:off x="2923362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4F96509E-03B9-4CCC-A4AF-1B626DFFAC9C}"/>
              </a:ext>
            </a:extLst>
          </p:cNvPr>
          <p:cNvSpPr txBox="1"/>
          <p:nvPr/>
        </p:nvSpPr>
        <p:spPr>
          <a:xfrm>
            <a:off x="1869795" y="2716962"/>
            <a:ext cx="96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NiLiCon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75513FC3-C76C-4621-8E2A-384F2E426C51}"/>
              </a:ext>
            </a:extLst>
          </p:cNvPr>
          <p:cNvSpPr txBox="1"/>
          <p:nvPr/>
        </p:nvSpPr>
        <p:spPr>
          <a:xfrm>
            <a:off x="1463097" y="2716962"/>
            <a:ext cx="50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endParaRPr lang="zh-CN" alt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xmlns="" id="{824AAE15-3FD8-479E-86C2-A19A947C655F}"/>
              </a:ext>
            </a:extLst>
          </p:cNvPr>
          <p:cNvSpPr>
            <a:spLocks noChangeAspect="1"/>
          </p:cNvSpPr>
          <p:nvPr/>
        </p:nvSpPr>
        <p:spPr>
          <a:xfrm>
            <a:off x="10008560" y="924956"/>
            <a:ext cx="289102" cy="188633"/>
          </a:xfrm>
          <a:prstGeom prst="rect">
            <a:avLst/>
          </a:prstGeom>
          <a:solidFill>
            <a:srgbClr val="A0A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1C2B6789-70F0-44E9-A26A-DD449C8041A9}"/>
              </a:ext>
            </a:extLst>
          </p:cNvPr>
          <p:cNvSpPr txBox="1"/>
          <p:nvPr/>
        </p:nvSpPr>
        <p:spPr>
          <a:xfrm>
            <a:off x="1505371" y="2116323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13%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5E342676-B690-48C4-9437-58B997EF8CC8}"/>
              </a:ext>
            </a:extLst>
          </p:cNvPr>
          <p:cNvSpPr txBox="1"/>
          <p:nvPr/>
        </p:nvSpPr>
        <p:spPr>
          <a:xfrm>
            <a:off x="2020346" y="198552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19%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xmlns="" id="{D0D2DB77-81DE-47E5-BF46-8C72E0822005}"/>
              </a:ext>
            </a:extLst>
          </p:cNvPr>
          <p:cNvSpPr txBox="1"/>
          <p:nvPr/>
        </p:nvSpPr>
        <p:spPr>
          <a:xfrm>
            <a:off x="2995450" y="188710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26%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xmlns="" id="{2D130AF2-0441-4BF8-88E8-59B3D61545DF}"/>
              </a:ext>
            </a:extLst>
          </p:cNvPr>
          <p:cNvSpPr txBox="1"/>
          <p:nvPr/>
        </p:nvSpPr>
        <p:spPr>
          <a:xfrm>
            <a:off x="3466300" y="169234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32%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DF1EE77D-5A45-4A48-8B42-F0E56576C471}"/>
              </a:ext>
            </a:extLst>
          </p:cNvPr>
          <p:cNvSpPr txBox="1"/>
          <p:nvPr/>
        </p:nvSpPr>
        <p:spPr>
          <a:xfrm>
            <a:off x="4427099" y="882956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72%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xmlns="" id="{B426D8D0-E833-4370-9538-396ADE11C654}"/>
              </a:ext>
            </a:extLst>
          </p:cNvPr>
          <p:cNvSpPr txBox="1"/>
          <p:nvPr/>
        </p:nvSpPr>
        <p:spPr>
          <a:xfrm>
            <a:off x="4913639" y="985496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67%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xmlns="" id="{8054A83A-29C9-4AF1-AE5B-214C593AA8F1}"/>
              </a:ext>
            </a:extLst>
          </p:cNvPr>
          <p:cNvSpPr txBox="1"/>
          <p:nvPr/>
        </p:nvSpPr>
        <p:spPr>
          <a:xfrm>
            <a:off x="5865080" y="1698720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34%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xmlns="" id="{F45F6613-D5B0-4263-9A56-1205D098B051}"/>
              </a:ext>
            </a:extLst>
          </p:cNvPr>
          <p:cNvSpPr txBox="1"/>
          <p:nvPr/>
        </p:nvSpPr>
        <p:spPr>
          <a:xfrm>
            <a:off x="6380916" y="1746991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32%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A062E12E-539B-476C-A870-53082C3CF9D9}"/>
              </a:ext>
            </a:extLst>
          </p:cNvPr>
          <p:cNvSpPr txBox="1"/>
          <p:nvPr/>
        </p:nvSpPr>
        <p:spPr>
          <a:xfrm>
            <a:off x="7322211" y="1585334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39%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xmlns="" id="{6FE9CFEB-DD33-40D9-B91A-E4DA0F704767}"/>
              </a:ext>
            </a:extLst>
          </p:cNvPr>
          <p:cNvSpPr txBox="1"/>
          <p:nvPr/>
        </p:nvSpPr>
        <p:spPr>
          <a:xfrm>
            <a:off x="7793981" y="1137466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58%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xmlns="" id="{E3CE1256-1355-4902-8838-C0F0B4F75E75}"/>
              </a:ext>
            </a:extLst>
          </p:cNvPr>
          <p:cNvSpPr txBox="1"/>
          <p:nvPr/>
        </p:nvSpPr>
        <p:spPr>
          <a:xfrm>
            <a:off x="8752976" y="1765148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30%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xmlns="" id="{9EB470BA-A8CC-4ACE-9EE2-D4F80814D494}"/>
              </a:ext>
            </a:extLst>
          </p:cNvPr>
          <p:cNvSpPr txBox="1"/>
          <p:nvPr/>
        </p:nvSpPr>
        <p:spPr>
          <a:xfrm>
            <a:off x="9261437" y="1610184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38%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xmlns="" id="{80F428A7-5D40-4B4D-ADDF-EBF92E01E7E1}"/>
              </a:ext>
            </a:extLst>
          </p:cNvPr>
          <p:cNvSpPr txBox="1"/>
          <p:nvPr/>
        </p:nvSpPr>
        <p:spPr>
          <a:xfrm>
            <a:off x="10242869" y="1249177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53%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5D99CBE3-9A90-47F6-AC00-DC2DBB3EE3ED}"/>
              </a:ext>
            </a:extLst>
          </p:cNvPr>
          <p:cNvSpPr txBox="1"/>
          <p:nvPr/>
        </p:nvSpPr>
        <p:spPr>
          <a:xfrm>
            <a:off x="10733696" y="1214383"/>
            <a:ext cx="602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55%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0302483"/>
      </p:ext>
    </p:extLst>
  </p:cSld>
  <p:clrMapOvr>
    <a:masterClrMapping/>
  </p:clrMapOvr>
  <p:transition spd="slow" advTm="7126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Recovery Rate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47966" y="816261"/>
            <a:ext cx="1129606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/>
              <a:t>Injected fail-stop faults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700" dirty="0">
                <a:solidFill>
                  <a:prstClr val="black"/>
                </a:solidFill>
                <a:sym typeface="Symbol"/>
              </a:rPr>
              <a:t>primary failure</a:t>
            </a:r>
            <a:endParaRPr lang="en-US" altLang="zh-CN" sz="27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/>
              <a:t>Primary failure detection: primary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backup heart beats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Recovery failure detection: validation of correct results following recovery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>
                <a:solidFill>
                  <a:prstClr val="black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 For </a:t>
            </a:r>
            <a:r>
              <a:rPr lang="en-US" altLang="zh-CN" sz="2800" b="1" dirty="0">
                <a:solidFill>
                  <a:prstClr val="black"/>
                </a:solidFill>
                <a:sym typeface="Symbol" panose="05050102010706020507" pitchFamily="18" charset="2"/>
              </a:rPr>
              <a:t>all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 benchmarks, </a:t>
            </a:r>
            <a:r>
              <a:rPr lang="en-US" altLang="zh-CN" sz="2800" dirty="0" err="1">
                <a:solidFill>
                  <a:prstClr val="black"/>
                </a:solidFill>
                <a:sym typeface="Symbol" panose="05050102010706020507" pitchFamily="18" charset="2"/>
              </a:rPr>
              <a:t>NiLiCon's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 r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ecovery rate: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100%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</a:t>
            </a:r>
            <a:endParaRPr lang="en-US" altLang="zh-CN" sz="27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0209631"/>
      </p:ext>
    </p:extLst>
  </p:cSld>
  <p:clrMapOvr>
    <a:masterClrMapping/>
  </p:clrMapOvr>
  <p:transition spd="slow" advTm="293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Recovery Latency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20689" y="1042405"/>
            <a:ext cx="9512462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700" dirty="0"/>
              <a:t>Net: simple network benchmark with the minimal state</a:t>
            </a:r>
          </a:p>
          <a:p>
            <a:pPr>
              <a:spcBef>
                <a:spcPts val="1200"/>
              </a:spcBef>
            </a:pPr>
            <a:r>
              <a:rPr lang="en-US" altLang="zh-CN" sz="2700" b="1" dirty="0">
                <a:solidFill>
                  <a:prstClr val="black"/>
                </a:solidFill>
                <a:sym typeface="Symbol" panose="05050102010706020507" pitchFamily="18" charset="2"/>
              </a:rPr>
              <a:t>	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Best case for recovery latency</a:t>
            </a:r>
            <a:r>
              <a:rPr lang="en-US" altLang="zh-CN" sz="2700" dirty="0"/>
              <a:t> </a:t>
            </a:r>
          </a:p>
          <a:p>
            <a:pPr>
              <a:spcBef>
                <a:spcPts val="1200"/>
              </a:spcBef>
            </a:pPr>
            <a:r>
              <a:rPr lang="en-US" altLang="zh-CN" sz="2700" dirty="0" err="1"/>
              <a:t>Redis</a:t>
            </a:r>
            <a:r>
              <a:rPr lang="en-US" altLang="zh-CN" sz="2700" dirty="0"/>
              <a:t>: in-memory databases with large memory state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8EFA3D1E-36E6-4169-A453-23217E38C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74347"/>
              </p:ext>
            </p:extLst>
          </p:nvPr>
        </p:nvGraphicFramePr>
        <p:xfrm>
          <a:off x="1637665" y="3124063"/>
          <a:ext cx="8118612" cy="13716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48553">
                  <a:extLst>
                    <a:ext uri="{9D8B030D-6E8A-4147-A177-3AD203B41FA5}">
                      <a16:colId xmlns:a16="http://schemas.microsoft.com/office/drawing/2014/main" xmlns="" val="2282430168"/>
                    </a:ext>
                  </a:extLst>
                </a:gridCol>
                <a:gridCol w="1728370">
                  <a:extLst>
                    <a:ext uri="{9D8B030D-6E8A-4147-A177-3AD203B41FA5}">
                      <a16:colId xmlns:a16="http://schemas.microsoft.com/office/drawing/2014/main" xmlns="" val="3685138973"/>
                    </a:ext>
                  </a:extLst>
                </a:gridCol>
                <a:gridCol w="1504619">
                  <a:extLst>
                    <a:ext uri="{9D8B030D-6E8A-4147-A177-3AD203B41FA5}">
                      <a16:colId xmlns:a16="http://schemas.microsoft.com/office/drawing/2014/main" xmlns="" val="3613529268"/>
                    </a:ext>
                  </a:extLst>
                </a:gridCol>
                <a:gridCol w="1611494">
                  <a:extLst>
                    <a:ext uri="{9D8B030D-6E8A-4147-A177-3AD203B41FA5}">
                      <a16:colId xmlns:a16="http://schemas.microsoft.com/office/drawing/2014/main" xmlns="" val="2907886058"/>
                    </a:ext>
                  </a:extLst>
                </a:gridCol>
                <a:gridCol w="1248968">
                  <a:extLst>
                    <a:ext uri="{9D8B030D-6E8A-4147-A177-3AD203B41FA5}">
                      <a16:colId xmlns:a16="http://schemas.microsoft.com/office/drawing/2014/main" xmlns="" val="2489946309"/>
                    </a:ext>
                  </a:extLst>
                </a:gridCol>
                <a:gridCol w="1176608">
                  <a:extLst>
                    <a:ext uri="{9D8B030D-6E8A-4147-A177-3AD203B41FA5}">
                      <a16:colId xmlns:a16="http://schemas.microsoft.com/office/drawing/2014/main" xmlns="" val="182627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Restore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ARP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TCP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Others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Total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361991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Net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218ms (71%)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28ms (8%)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54ms (18%)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7ms (2%)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307ms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290505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Redis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314ms (85%)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28ms (9%)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23ms (6%)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7ms (2%)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372ms</a:t>
                      </a:r>
                      <a:endParaRPr kumimoji="0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4054994628"/>
                  </a:ext>
                </a:extLst>
              </a:tr>
            </a:tbl>
          </a:graphicData>
        </a:graphic>
      </p:graphicFrame>
      <p:sp>
        <p:nvSpPr>
          <p:cNvPr id="8" name="文本框 6">
            <a:extLst>
              <a:ext uri="{FF2B5EF4-FFF2-40B4-BE49-F238E27FC236}">
                <a16:creationId xmlns:a16="http://schemas.microsoft.com/office/drawing/2014/main" xmlns="" id="{1ED0A22E-65E3-4EF7-AC19-AD8DD53CE7B0}"/>
              </a:ext>
            </a:extLst>
          </p:cNvPr>
          <p:cNvSpPr txBox="1"/>
          <p:nvPr/>
        </p:nvSpPr>
        <p:spPr>
          <a:xfrm>
            <a:off x="1502481" y="4780170"/>
            <a:ext cx="87129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700" dirty="0"/>
              <a:t>Note: 71% - 85% of latency for restoration of container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566210"/>
      </p:ext>
    </p:extLst>
  </p:cSld>
  <p:clrMapOvr>
    <a:masterClrMapping/>
  </p:clrMapOvr>
  <p:transition spd="slow" advTm="2523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687527" y="911242"/>
            <a:ext cx="8870494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HyCoR: </a:t>
            </a:r>
            <a:r>
              <a:rPr lang="en-US" altLang="en-US" b="1" u="sng" dirty="0">
                <a:latin typeface="+mj-lt"/>
              </a:rPr>
              <a:t>Hy</a:t>
            </a:r>
            <a:r>
              <a:rPr lang="en-US" altLang="en-US" b="1" dirty="0">
                <a:latin typeface="+mj-lt"/>
              </a:rPr>
              <a:t>brid </a:t>
            </a:r>
            <a:r>
              <a:rPr lang="en-US" altLang="en-US" b="1" u="sng" dirty="0">
                <a:latin typeface="+mj-lt"/>
              </a:rPr>
              <a:t>Co</a:t>
            </a:r>
            <a:r>
              <a:rPr lang="en-US" altLang="en-US" b="1" dirty="0">
                <a:latin typeface="+mj-lt"/>
              </a:rPr>
              <a:t>ntainer </a:t>
            </a:r>
            <a:r>
              <a:rPr lang="en-US" altLang="en-US" b="1" u="sng" dirty="0">
                <a:latin typeface="+mj-lt"/>
              </a:rPr>
              <a:t>R</a:t>
            </a:r>
            <a:r>
              <a:rPr lang="en-US" altLang="en-US" b="1" dirty="0">
                <a:latin typeface="+mj-lt"/>
              </a:rPr>
              <a:t>eplication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Overcoming Key Limitations of Remus-based Approach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Overview and Implementation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9507899"/>
      </p:ext>
    </p:extLst>
  </p:cSld>
  <p:clrMapOvr>
    <a:masterClrMapping/>
  </p:clrMapOvr>
  <p:transition spd="slow" advTm="10372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036" y="50801"/>
            <a:ext cx="9007928" cy="821938"/>
          </a:xfrm>
        </p:spPr>
        <p:txBody>
          <a:bodyPr/>
          <a:lstStyle/>
          <a:p>
            <a:r>
              <a:rPr lang="en-US" altLang="en-US" dirty="0"/>
              <a:t>Fundamental Limitation of Remus-Based Replication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ED72695-F9EC-4EC6-87D0-594D6A7EF098}"/>
              </a:ext>
            </a:extLst>
          </p:cNvPr>
          <p:cNvSpPr/>
          <p:nvPr/>
        </p:nvSpPr>
        <p:spPr>
          <a:xfrm>
            <a:off x="6448065" y="1902247"/>
            <a:ext cx="1018866" cy="548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900"/>
              </a:lnSpc>
            </a:pPr>
            <a:r>
              <a:rPr lang="en-US" i="1" dirty="0">
                <a:solidFill>
                  <a:prstClr val="black"/>
                </a:solidFill>
              </a:rPr>
              <a:t>Wait </a:t>
            </a:r>
          </a:p>
          <a:p>
            <a:pPr algn="ctr">
              <a:lnSpc>
                <a:spcPts val="1900"/>
              </a:lnSpc>
            </a:pPr>
            <a:r>
              <a:rPr lang="en-US" i="1" dirty="0">
                <a:solidFill>
                  <a:prstClr val="black"/>
                </a:solidFill>
              </a:rPr>
              <a:t>for 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3A8A16EB-AAD7-495A-8647-0B5FFF5547B8}"/>
              </a:ext>
            </a:extLst>
          </p:cNvPr>
          <p:cNvSpPr/>
          <p:nvPr/>
        </p:nvSpPr>
        <p:spPr>
          <a:xfrm>
            <a:off x="5620904" y="1902247"/>
            <a:ext cx="82296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prstClr val="black"/>
                </a:solidFill>
              </a:rPr>
              <a:t>Send </a:t>
            </a:r>
          </a:p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prstClr val="black"/>
                </a:solidFill>
              </a:rPr>
              <a:t>state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2D7212C-C99E-4BF2-A931-2D6360275947}"/>
              </a:ext>
            </a:extLst>
          </p:cNvPr>
          <p:cNvSpPr/>
          <p:nvPr/>
        </p:nvSpPr>
        <p:spPr>
          <a:xfrm>
            <a:off x="7433700" y="1902247"/>
            <a:ext cx="1005840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prstClr val="black"/>
                </a:solidFill>
              </a:rPr>
              <a:t>Release output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AAEB230-E261-43F6-B925-4A5128AE5770}"/>
              </a:ext>
            </a:extLst>
          </p:cNvPr>
          <p:cNvSpPr txBox="1"/>
          <p:nvPr/>
        </p:nvSpPr>
        <p:spPr>
          <a:xfrm>
            <a:off x="1254221" y="1180603"/>
            <a:ext cx="152538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prstClr val="black"/>
                </a:solidFill>
              </a:rPr>
              <a:t>VM or </a:t>
            </a:r>
          </a:p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prstClr val="black"/>
                </a:solidFill>
              </a:rPr>
              <a:t>Container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91D924B1-E674-463B-A8A2-78E883CF0C35}"/>
              </a:ext>
            </a:extLst>
          </p:cNvPr>
          <p:cNvSpPr txBox="1"/>
          <p:nvPr/>
        </p:nvSpPr>
        <p:spPr>
          <a:xfrm>
            <a:off x="2701658" y="796890"/>
            <a:ext cx="153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Epoch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622DA03-9039-45FB-A6F3-FBF8F1B00AB1}"/>
              </a:ext>
            </a:extLst>
          </p:cNvPr>
          <p:cNvSpPr txBox="1"/>
          <p:nvPr/>
        </p:nvSpPr>
        <p:spPr>
          <a:xfrm>
            <a:off x="1479542" y="1858563"/>
            <a:ext cx="1172619" cy="608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prstClr val="black"/>
                </a:solidFill>
              </a:rPr>
              <a:t>Remus or</a:t>
            </a:r>
          </a:p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prstClr val="black"/>
                </a:solidFill>
              </a:rPr>
              <a:t>NiLiCon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4588E72-BF46-4EE0-AE92-72CB932C3AA2}"/>
              </a:ext>
            </a:extLst>
          </p:cNvPr>
          <p:cNvSpPr/>
          <p:nvPr/>
        </p:nvSpPr>
        <p:spPr>
          <a:xfrm>
            <a:off x="5629845" y="1253971"/>
            <a:ext cx="3274123" cy="6400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prstClr val="black"/>
                </a:solidFill>
              </a:rPr>
              <a:t>Execute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96D8B74-C9D8-4221-BA6A-8E1085D28DC2}"/>
              </a:ext>
            </a:extLst>
          </p:cNvPr>
          <p:cNvSpPr txBox="1"/>
          <p:nvPr/>
        </p:nvSpPr>
        <p:spPr>
          <a:xfrm>
            <a:off x="6554267" y="796890"/>
            <a:ext cx="1715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</a:rPr>
              <a:t>Epoch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92687BB-F21E-432A-BD9C-7BA1C912E1F1}"/>
              </a:ext>
            </a:extLst>
          </p:cNvPr>
          <p:cNvSpPr txBox="1"/>
          <p:nvPr/>
        </p:nvSpPr>
        <p:spPr>
          <a:xfrm>
            <a:off x="10165583" y="1282133"/>
            <a:ext cx="937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861C2005-B1C8-424D-99C3-51E1276E5269}"/>
              </a:ext>
            </a:extLst>
          </p:cNvPr>
          <p:cNvSpPr txBox="1"/>
          <p:nvPr/>
        </p:nvSpPr>
        <p:spPr>
          <a:xfrm>
            <a:off x="10172622" y="1852539"/>
            <a:ext cx="4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…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xmlns="" id="{87A26215-9743-45C2-AA2C-8D189919E68E}"/>
              </a:ext>
            </a:extLst>
          </p:cNvPr>
          <p:cNvSpPr/>
          <p:nvPr/>
        </p:nvSpPr>
        <p:spPr>
          <a:xfrm>
            <a:off x="2767804" y="1156546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B355B227-282D-437B-8C3B-36F264207847}"/>
              </a:ext>
            </a:extLst>
          </p:cNvPr>
          <p:cNvCxnSpPr>
            <a:cxnSpLocks/>
          </p:cNvCxnSpPr>
          <p:nvPr/>
        </p:nvCxnSpPr>
        <p:spPr>
          <a:xfrm>
            <a:off x="2569679" y="1253971"/>
            <a:ext cx="2743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6C98DA87-840E-447D-9634-AEB1E5D52FA8}"/>
              </a:ext>
            </a:extLst>
          </p:cNvPr>
          <p:cNvCxnSpPr>
            <a:cxnSpLocks/>
          </p:cNvCxnSpPr>
          <p:nvPr/>
        </p:nvCxnSpPr>
        <p:spPr>
          <a:xfrm flipH="1">
            <a:off x="2569188" y="1257934"/>
            <a:ext cx="0" cy="64008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1862563F-242C-4B1C-9CD0-7411CA4F6257}"/>
              </a:ext>
            </a:extLst>
          </p:cNvPr>
          <p:cNvCxnSpPr>
            <a:cxnSpLocks/>
          </p:cNvCxnSpPr>
          <p:nvPr/>
        </p:nvCxnSpPr>
        <p:spPr>
          <a:xfrm flipV="1">
            <a:off x="2574268" y="1888971"/>
            <a:ext cx="457200" cy="1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AECE484-8250-435C-996F-B02E43C040B3}"/>
              </a:ext>
            </a:extLst>
          </p:cNvPr>
          <p:cNvGrpSpPr/>
          <p:nvPr/>
        </p:nvGrpSpPr>
        <p:grpSpPr>
          <a:xfrm>
            <a:off x="4378508" y="1253971"/>
            <a:ext cx="1251335" cy="1196916"/>
            <a:chOff x="4157764" y="1414790"/>
            <a:chExt cx="822960" cy="119691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C577454-6CC6-4F86-9AE4-4AD56171A4DB}"/>
                </a:ext>
              </a:extLst>
            </p:cNvPr>
            <p:cNvSpPr/>
            <p:nvPr/>
          </p:nvSpPr>
          <p:spPr>
            <a:xfrm>
              <a:off x="4157764" y="1414790"/>
              <a:ext cx="8229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</a:rPr>
                <a:t>Stop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8FF52A4A-3378-4E69-868A-CB3FCE5384D3}"/>
                </a:ext>
              </a:extLst>
            </p:cNvPr>
            <p:cNvSpPr/>
            <p:nvPr/>
          </p:nvSpPr>
          <p:spPr>
            <a:xfrm>
              <a:off x="4157764" y="2063066"/>
              <a:ext cx="82296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prstClr val="black"/>
                  </a:solidFill>
                </a:rPr>
                <a:t>Local 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prstClr val="black"/>
                  </a:solidFill>
                </a:rPr>
                <a:t>state copy</a:t>
              </a: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23184D4B-221C-4F1C-A372-B68617298CA7}"/>
              </a:ext>
            </a:extLst>
          </p:cNvPr>
          <p:cNvSpPr/>
          <p:nvPr/>
        </p:nvSpPr>
        <p:spPr>
          <a:xfrm>
            <a:off x="3075284" y="1138688"/>
            <a:ext cx="366248" cy="1041009"/>
          </a:xfrm>
          <a:custGeom>
            <a:avLst/>
            <a:gdLst>
              <a:gd name="connsiteX0" fmla="*/ 337719 w 366248"/>
              <a:gd name="connsiteY0" fmla="*/ 0 h 1041009"/>
              <a:gd name="connsiteX1" fmla="*/ 94 w 366248"/>
              <a:gd name="connsiteY1" fmla="*/ 196947 h 1041009"/>
              <a:gd name="connsiteX2" fmla="*/ 365854 w 366248"/>
              <a:gd name="connsiteY2" fmla="*/ 492369 h 1041009"/>
              <a:gd name="connsiteX3" fmla="*/ 56365 w 366248"/>
              <a:gd name="connsiteY3" fmla="*/ 1041009 h 104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6248" h="1041009">
                <a:moveTo>
                  <a:pt x="337719" y="0"/>
                </a:moveTo>
                <a:cubicBezTo>
                  <a:pt x="166562" y="57443"/>
                  <a:pt x="-4595" y="114886"/>
                  <a:pt x="94" y="196947"/>
                </a:cubicBezTo>
                <a:cubicBezTo>
                  <a:pt x="4783" y="279008"/>
                  <a:pt x="356476" y="351692"/>
                  <a:pt x="365854" y="492369"/>
                </a:cubicBezTo>
                <a:cubicBezTo>
                  <a:pt x="375232" y="633046"/>
                  <a:pt x="215798" y="837027"/>
                  <a:pt x="56365" y="10410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E5D47799-2EA3-4F11-A24E-32E5F8CD46E8}"/>
              </a:ext>
            </a:extLst>
          </p:cNvPr>
          <p:cNvCxnSpPr>
            <a:cxnSpLocks/>
          </p:cNvCxnSpPr>
          <p:nvPr/>
        </p:nvCxnSpPr>
        <p:spPr>
          <a:xfrm>
            <a:off x="3183321" y="1253971"/>
            <a:ext cx="118872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2456A63-DD05-4459-807D-D7CB48F86921}"/>
              </a:ext>
            </a:extLst>
          </p:cNvPr>
          <p:cNvCxnSpPr>
            <a:cxnSpLocks/>
          </p:cNvCxnSpPr>
          <p:nvPr/>
        </p:nvCxnSpPr>
        <p:spPr>
          <a:xfrm flipV="1">
            <a:off x="3340296" y="1894051"/>
            <a:ext cx="105156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9BD6135C-0947-4FFB-9118-1470942219C5}"/>
              </a:ext>
            </a:extLst>
          </p:cNvPr>
          <p:cNvSpPr txBox="1"/>
          <p:nvPr/>
        </p:nvSpPr>
        <p:spPr>
          <a:xfrm>
            <a:off x="3408361" y="1368394"/>
            <a:ext cx="3241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Execute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17E5042-553E-4BF3-8379-82A6B06E3A5D}"/>
              </a:ext>
            </a:extLst>
          </p:cNvPr>
          <p:cNvCxnSpPr/>
          <p:nvPr/>
        </p:nvCxnSpPr>
        <p:spPr>
          <a:xfrm>
            <a:off x="4372041" y="1245649"/>
            <a:ext cx="0" cy="121615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408B98DE-E06C-4AE4-A559-1C80A370E56A}"/>
              </a:ext>
            </a:extLst>
          </p:cNvPr>
          <p:cNvCxnSpPr/>
          <p:nvPr/>
        </p:nvCxnSpPr>
        <p:spPr>
          <a:xfrm>
            <a:off x="8914196" y="1248189"/>
            <a:ext cx="0" cy="1216152"/>
          </a:xfrm>
          <a:prstGeom prst="line">
            <a:avLst/>
          </a:prstGeom>
          <a:ln w="349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D5F9984E-4E85-48F8-9093-E96DDD0C4723}"/>
              </a:ext>
            </a:extLst>
          </p:cNvPr>
          <p:cNvGrpSpPr/>
          <p:nvPr/>
        </p:nvGrpSpPr>
        <p:grpSpPr>
          <a:xfrm>
            <a:off x="8930918" y="1253971"/>
            <a:ext cx="1251342" cy="1196916"/>
            <a:chOff x="4157760" y="1414790"/>
            <a:chExt cx="822964" cy="119691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D07C858C-302C-410A-A9D5-F90EB5F9316F}"/>
                </a:ext>
              </a:extLst>
            </p:cNvPr>
            <p:cNvSpPr/>
            <p:nvPr/>
          </p:nvSpPr>
          <p:spPr>
            <a:xfrm>
              <a:off x="4157760" y="1414790"/>
              <a:ext cx="822960" cy="64008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prstClr val="black"/>
                  </a:solidFill>
                </a:rPr>
                <a:t>Stop</a:t>
              </a:r>
              <a:endParaRPr lang="en-US" sz="2800" dirty="0">
                <a:solidFill>
                  <a:prstClr val="black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9CA7D62D-75A6-42C8-922E-9CD89BE89105}"/>
                </a:ext>
              </a:extLst>
            </p:cNvPr>
            <p:cNvSpPr/>
            <p:nvPr/>
          </p:nvSpPr>
          <p:spPr>
            <a:xfrm>
              <a:off x="4157764" y="2063066"/>
              <a:ext cx="822960" cy="54864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prstClr val="black"/>
                  </a:solidFill>
                </a:rPr>
                <a:t>Local </a:t>
              </a:r>
            </a:p>
            <a:p>
              <a:pPr algn="ctr">
                <a:lnSpc>
                  <a:spcPts val="2000"/>
                </a:lnSpc>
              </a:pPr>
              <a:r>
                <a:rPr lang="en-US" sz="2000" dirty="0">
                  <a:solidFill>
                    <a:prstClr val="black"/>
                  </a:solidFill>
                </a:rPr>
                <a:t>state copy</a:t>
              </a:r>
            </a:p>
          </p:txBody>
        </p:sp>
      </p:grpSp>
      <p:sp>
        <p:nvSpPr>
          <p:cNvPr id="35" name="文本框 6">
            <a:extLst>
              <a:ext uri="{FF2B5EF4-FFF2-40B4-BE49-F238E27FC236}">
                <a16:creationId xmlns:a16="http://schemas.microsoft.com/office/drawing/2014/main" xmlns="" id="{256535B7-0B03-49EB-ACFB-498666959298}"/>
              </a:ext>
            </a:extLst>
          </p:cNvPr>
          <p:cNvSpPr txBox="1"/>
          <p:nvPr/>
        </p:nvSpPr>
        <p:spPr>
          <a:xfrm>
            <a:off x="715020" y="3190147"/>
            <a:ext cx="107619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  <a:defRPr/>
            </a:pPr>
            <a:r>
              <a:rPr lang="en-US" altLang="zh-CN" sz="2800" dirty="0"/>
              <a:t>Checkpointing is an expensive operation</a:t>
            </a:r>
            <a:endParaRPr lang="en-US" altLang="zh-CN" sz="2600" dirty="0">
              <a:solidFill>
                <a:prstClr val="black"/>
              </a:solidFill>
              <a:sym typeface="Symbol"/>
            </a:endParaRPr>
          </a:p>
          <a:p>
            <a:pPr>
              <a:tabLst>
                <a:tab pos="1828800" algn="l"/>
              </a:tabLst>
              <a:defRPr/>
            </a:pP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Tradeoff between throughput/processing overhead and latency overhead</a:t>
            </a:r>
            <a:endParaRPr lang="en-US" altLang="zh-CN" sz="2600" dirty="0">
              <a:solidFill>
                <a:srgbClr val="FF0000"/>
              </a:solidFill>
              <a:sym typeface="Symbol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Minimize throughput/processing overhead</a:t>
            </a:r>
            <a:br>
              <a:rPr lang="en-US" altLang="zh-CN" sz="2600" dirty="0">
                <a:solidFill>
                  <a:prstClr val="black"/>
                </a:solidFill>
                <a:sym typeface="Symbol"/>
              </a:rPr>
            </a:b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   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long checkpointing interval 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 high latency overhead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Minimize latency overhead</a:t>
            </a:r>
            <a:br>
              <a:rPr lang="en-US" altLang="zh-CN" sz="2600" dirty="0">
                <a:solidFill>
                  <a:prstClr val="black"/>
                </a:solidFill>
                <a:sym typeface="Symbol"/>
              </a:rPr>
            </a:b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   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short checkpointing interval 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high throughput/processing overhead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In practice: checkpointing intervals 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 tens of milliseconds</a:t>
            </a:r>
          </a:p>
          <a:p>
            <a:pPr>
              <a:tabLst>
                <a:tab pos="1828800" algn="l"/>
              </a:tabLst>
              <a:defRPr/>
            </a:pP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        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latency overhead of tens of milliseconds</a:t>
            </a: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           </a:t>
            </a:r>
          </a:p>
          <a:p>
            <a:pPr>
              <a:tabLst>
                <a:tab pos="1828800" algn="l"/>
              </a:tabLst>
              <a:defRPr/>
            </a:pPr>
            <a:r>
              <a:rPr lang="en-US" altLang="zh-CN" sz="2600" b="1" dirty="0">
                <a:solidFill>
                  <a:prstClr val="black"/>
                </a:solidFill>
                <a:sym typeface="Symbol"/>
              </a:rPr>
              <a:t>	 </a:t>
            </a:r>
            <a:r>
              <a:rPr lang="en-US" altLang="zh-CN" sz="2600" dirty="0">
                <a:solidFill>
                  <a:prstClr val="black"/>
                </a:solidFill>
                <a:sym typeface="Symbol"/>
              </a:rPr>
              <a:t>unacceptable for many service applications</a:t>
            </a:r>
          </a:p>
        </p:txBody>
      </p:sp>
      <p:cxnSp>
        <p:nvCxnSpPr>
          <p:cNvPr id="36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>
            <a:off x="3681159" y="1915239"/>
            <a:ext cx="681291" cy="961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3">
            <a:extLst>
              <a:ext uri="{FF2B5EF4-FFF2-40B4-BE49-F238E27FC236}">
                <a16:creationId xmlns:a16="http://schemas.microsoft.com/office/drawing/2014/main" xmlns="" id="{4622DA03-9039-45FB-A6F3-FBF8F1B00AB1}"/>
              </a:ext>
            </a:extLst>
          </p:cNvPr>
          <p:cNvSpPr txBox="1"/>
          <p:nvPr/>
        </p:nvSpPr>
        <p:spPr>
          <a:xfrm>
            <a:off x="4232267" y="2801538"/>
            <a:ext cx="1172619" cy="352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000" dirty="0">
                <a:solidFill>
                  <a:srgbClr val="FF0000"/>
                </a:solidFill>
              </a:rPr>
              <a:t>Outputs</a:t>
            </a: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5404886" y="2438400"/>
            <a:ext cx="2367514" cy="5393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474055739"/>
      </p:ext>
    </p:extLst>
  </p:cSld>
  <p:clrMapOvr>
    <a:masterClrMapping/>
  </p:clrMapOvr>
  <p:transition spd="slow" advTm="632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Overcoming the Remus Limitation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183" y="688611"/>
            <a:ext cx="11007634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Requirement: avoid buffering outputs</a:t>
            </a:r>
          </a:p>
          <a:p>
            <a:r>
              <a:rPr lang="en-US" altLang="zh-CN" sz="2800" dirty="0"/>
              <a:t>Key idea: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4978400" algn="l"/>
              </a:tabLst>
            </a:pPr>
            <a:r>
              <a:rPr lang="en-US" altLang="zh-CN" sz="2800" dirty="0"/>
              <a:t>Record inputs</a:t>
            </a:r>
          </a:p>
          <a:p>
            <a:pPr marL="287338" lvl="1" indent="-287338">
              <a:buFont typeface="Arial" panose="020B0604020202020204" pitchFamily="34" charset="0"/>
              <a:buChar char="•"/>
              <a:tabLst>
                <a:tab pos="4978400" algn="l"/>
              </a:tabLst>
            </a:pPr>
            <a:r>
              <a:rPr lang="en-US" altLang="zh-CN" sz="2800" dirty="0"/>
              <a:t>Failure occurs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/>
              <a:t>backup needs to take over</a:t>
            </a:r>
          </a:p>
          <a:p>
            <a:pPr lvl="2" indent="-457200">
              <a:buFont typeface="Wingdings" panose="05000000000000000000" pitchFamily="2" charset="2"/>
              <a:buChar char="Ø"/>
              <a:tabLst>
                <a:tab pos="4978400" algn="l"/>
              </a:tabLst>
            </a:pPr>
            <a:r>
              <a:rPr lang="en-US" altLang="zh-CN" sz="2800" dirty="0"/>
              <a:t>restore backup from last checkpoint</a:t>
            </a:r>
          </a:p>
          <a:p>
            <a:pPr lvl="2" indent="-457200">
              <a:buFont typeface="Wingdings" panose="05000000000000000000" pitchFamily="2" charset="2"/>
              <a:buChar char="Ø"/>
              <a:tabLst>
                <a:tab pos="4978400" algn="l"/>
              </a:tabLst>
            </a:pPr>
            <a:r>
              <a:rPr lang="en-US" altLang="zh-CN" sz="2800" dirty="0"/>
              <a:t>replay to all inputs processed since the last checkpoint</a:t>
            </a:r>
          </a:p>
          <a:p>
            <a:pPr marL="457200" lvl="2">
              <a:tabLst>
                <a:tab pos="4978400" algn="l"/>
              </a:tabLst>
            </a:pP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      </a:t>
            </a:r>
            <a:r>
              <a:rPr lang="en-US" altLang="zh-CN" sz="2800" dirty="0"/>
              <a:t>backup state updated to last primary state</a:t>
            </a:r>
          </a:p>
          <a:p>
            <a:pPr lvl="2" indent="-457200">
              <a:buFont typeface="Wingdings" panose="05000000000000000000" pitchFamily="2" charset="2"/>
              <a:buChar char="Ø"/>
              <a:tabLst>
                <a:tab pos="4978400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backup takes over</a:t>
            </a:r>
          </a:p>
          <a:p>
            <a:pPr marL="457200" lvl="2">
              <a:tabLst>
                <a:tab pos="4978400" algn="l"/>
              </a:tabLst>
            </a:pPr>
            <a:endParaRPr lang="en-US" altLang="zh-CN" sz="2800" dirty="0"/>
          </a:p>
          <a:p>
            <a:pPr marL="457200" lvl="2">
              <a:spcBef>
                <a:spcPts val="600"/>
              </a:spcBef>
              <a:tabLst>
                <a:tab pos="4978400" algn="l"/>
              </a:tabLst>
            </a:pPr>
            <a:r>
              <a:rPr lang="en-US" altLang="zh-CN" sz="2800" dirty="0"/>
              <a:t>Problem: Replicas are not deterministic </a:t>
            </a:r>
          </a:p>
          <a:p>
            <a:pPr marL="457200" lvl="2">
              <a:tabLst>
                <a:tab pos="4978400" algn="l"/>
              </a:tabLst>
            </a:pP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800" dirty="0"/>
              <a:t>after replay, backup state inconsistent with outputs already released</a:t>
            </a:r>
          </a:p>
          <a:p>
            <a:pPr marL="457200" lvl="2">
              <a:spcBef>
                <a:spcPts val="600"/>
              </a:spcBef>
              <a:tabLst>
                <a:tab pos="4978400" algn="l"/>
              </a:tabLst>
            </a:pPr>
            <a:r>
              <a:rPr lang="en-US" altLang="zh-CN" sz="2800" dirty="0"/>
              <a:t>Solution: make the </a:t>
            </a:r>
            <a:r>
              <a:rPr lang="en-US" altLang="zh-CN" sz="2800" b="1" dirty="0"/>
              <a:t>replay</a:t>
            </a:r>
            <a:r>
              <a:rPr lang="en-US" altLang="zh-CN" sz="2800" dirty="0"/>
              <a:t> on the backup </a:t>
            </a:r>
            <a:r>
              <a:rPr lang="en-US" altLang="zh-CN" sz="2800" b="1" dirty="0"/>
              <a:t>deterministic</a:t>
            </a:r>
          </a:p>
        </p:txBody>
      </p:sp>
      <p:sp>
        <p:nvSpPr>
          <p:cNvPr id="3" name="矩形 2"/>
          <p:cNvSpPr/>
          <p:nvPr/>
        </p:nvSpPr>
        <p:spPr>
          <a:xfrm>
            <a:off x="1066801" y="4105960"/>
            <a:ext cx="10515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è"/>
            </a:pPr>
            <a:r>
              <a:rPr lang="en-US" altLang="en-US" sz="2800" dirty="0">
                <a:solidFill>
                  <a:prstClr val="black"/>
                </a:solidFill>
                <a:sym typeface="Symbol"/>
              </a:rPr>
              <a:t>D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ecouple latency overhead from throughput/processing overhead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5086390"/>
      </p:ext>
    </p:extLst>
  </p:cSld>
  <p:clrMapOvr>
    <a:masterClrMapping/>
  </p:clrMapOvr>
  <p:transition spd="slow" advTm="56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875" y="50801"/>
            <a:ext cx="10720251" cy="821938"/>
          </a:xfrm>
        </p:spPr>
        <p:txBody>
          <a:bodyPr/>
          <a:lstStyle/>
          <a:p>
            <a:r>
              <a:rPr lang="en-US" altLang="en-US" dirty="0"/>
              <a:t>Deterministic Replay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92183" y="688611"/>
            <a:ext cx="110076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Original Execution:</a:t>
            </a:r>
          </a:p>
          <a:p>
            <a:r>
              <a:rPr lang="en-US" altLang="zh-CN" sz="2800" dirty="0"/>
              <a:t>	Outcome of nondeterministic events 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</a:p>
          <a:p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		 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non-deterministic event log (NDEL)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Input values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System calls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Synchronization operations </a:t>
            </a:r>
          </a:p>
          <a:p>
            <a:r>
              <a:rPr lang="en-US" altLang="zh-CN" sz="2800" dirty="0"/>
              <a:t>Replay: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Execute the same code on an identical system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 the recorded outcomes for normally non-deterministic events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6107491"/>
      </p:ext>
    </p:extLst>
  </p:cSld>
  <p:clrMapOvr>
    <a:masterClrMapping/>
  </p:clrMapOvr>
  <p:transition spd="slow" advTm="5643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右箭头 1"/>
          <p:cNvSpPr/>
          <p:nvPr/>
        </p:nvSpPr>
        <p:spPr>
          <a:xfrm>
            <a:off x="1009649" y="1143000"/>
            <a:ext cx="11087101" cy="5905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865" y="-203199"/>
            <a:ext cx="8922271" cy="821938"/>
          </a:xfrm>
        </p:spPr>
        <p:txBody>
          <a:bodyPr/>
          <a:lstStyle/>
          <a:p>
            <a:r>
              <a:rPr lang="en-US" altLang="en-US" sz="2800" dirty="0"/>
              <a:t> Replication Based on Checkpointing + Deterministic Replay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48</a:t>
            </a:fld>
            <a:endParaRPr lang="en-US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244131" y="4722682"/>
            <a:ext cx="580279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HyCoR(</a:t>
            </a:r>
            <a:r>
              <a:rPr lang="en-US" altLang="zh-CN" sz="2400" u="sng" dirty="0"/>
              <a:t>Hy</a:t>
            </a:r>
            <a:r>
              <a:rPr lang="en-US" altLang="zh-CN" sz="2400" dirty="0"/>
              <a:t>brid </a:t>
            </a:r>
            <a:r>
              <a:rPr lang="en-US" altLang="zh-CN" sz="2400" u="sng" dirty="0"/>
              <a:t>Co</a:t>
            </a:r>
            <a:r>
              <a:rPr lang="en-US" altLang="zh-CN" sz="2400" dirty="0"/>
              <a:t>ntainer </a:t>
            </a:r>
            <a:r>
              <a:rPr lang="en-US" altLang="zh-CN" sz="2400" u="sng" dirty="0"/>
              <a:t>R</a:t>
            </a:r>
            <a:r>
              <a:rPr lang="en-US" altLang="zh-CN" sz="2400" dirty="0"/>
              <a:t>eplication)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: </a:t>
            </a:r>
          </a:p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NiLiCon + Deterministic replay</a:t>
            </a:r>
          </a:p>
        </p:txBody>
      </p:sp>
      <p:cxnSp>
        <p:nvCxnSpPr>
          <p:cNvPr id="4" name="直接连接符 3"/>
          <p:cNvCxnSpPr/>
          <p:nvPr/>
        </p:nvCxnSpPr>
        <p:spPr>
          <a:xfrm flipH="1">
            <a:off x="3349876" y="485775"/>
            <a:ext cx="0" cy="2844000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0" y="1800225"/>
            <a:ext cx="126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Primary</a:t>
            </a:r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0" y="2619375"/>
            <a:ext cx="109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Backup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3997" y="1653659"/>
            <a:ext cx="22169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Checkpoint sent </a:t>
            </a:r>
            <a:br>
              <a:rPr lang="en-US" altLang="zh-CN" sz="2400" dirty="0">
                <a:solidFill>
                  <a:prstClr val="black"/>
                </a:solidFill>
                <a:sym typeface="Symbol"/>
              </a:rPr>
            </a:b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to the backup</a:t>
            </a:r>
          </a:p>
        </p:txBody>
      </p:sp>
      <p:sp>
        <p:nvSpPr>
          <p:cNvPr id="31" name="矩形 30"/>
          <p:cNvSpPr/>
          <p:nvPr/>
        </p:nvSpPr>
        <p:spPr>
          <a:xfrm>
            <a:off x="1593098" y="2619375"/>
            <a:ext cx="11310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  <a:sym typeface="Symbol"/>
              </a:rPr>
              <a:t>Passive</a:t>
            </a:r>
          </a:p>
        </p:txBody>
      </p:sp>
      <p:sp>
        <p:nvSpPr>
          <p:cNvPr id="33" name="矩形 32"/>
          <p:cNvSpPr/>
          <p:nvPr/>
        </p:nvSpPr>
        <p:spPr>
          <a:xfrm>
            <a:off x="3364747" y="1653659"/>
            <a:ext cx="2416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Execute, send log </a:t>
            </a:r>
            <a:br>
              <a:rPr lang="en-US" altLang="zh-CN" sz="2400" dirty="0">
                <a:solidFill>
                  <a:prstClr val="black"/>
                </a:solidFill>
                <a:sym typeface="Symbol"/>
              </a:rPr>
            </a:b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to the backup</a:t>
            </a:r>
          </a:p>
        </p:txBody>
      </p:sp>
      <p:sp>
        <p:nvSpPr>
          <p:cNvPr id="36" name="矩形 35"/>
          <p:cNvSpPr/>
          <p:nvPr/>
        </p:nvSpPr>
        <p:spPr>
          <a:xfrm>
            <a:off x="3955298" y="2619375"/>
            <a:ext cx="11501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  <a:sym typeface="Symbol"/>
              </a:rPr>
              <a:t>Passive</a:t>
            </a:r>
          </a:p>
        </p:txBody>
      </p:sp>
      <p:cxnSp>
        <p:nvCxnSpPr>
          <p:cNvPr id="37" name="直接连接符 36"/>
          <p:cNvCxnSpPr/>
          <p:nvPr/>
        </p:nvCxnSpPr>
        <p:spPr>
          <a:xfrm flipH="1">
            <a:off x="5750176" y="485775"/>
            <a:ext cx="0" cy="2844000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441322" y="1800225"/>
            <a:ext cx="635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Fail</a:t>
            </a:r>
          </a:p>
        </p:txBody>
      </p:sp>
      <p:sp>
        <p:nvSpPr>
          <p:cNvPr id="41" name="矩形 40"/>
          <p:cNvSpPr/>
          <p:nvPr/>
        </p:nvSpPr>
        <p:spPr>
          <a:xfrm>
            <a:off x="5869823" y="2425184"/>
            <a:ext cx="184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  <a:sym typeface="Symbol"/>
              </a:rPr>
              <a:t>Restore from checkpoint</a:t>
            </a:r>
          </a:p>
        </p:txBody>
      </p:sp>
      <p:cxnSp>
        <p:nvCxnSpPr>
          <p:cNvPr id="42" name="直接连接符 41"/>
          <p:cNvCxnSpPr/>
          <p:nvPr/>
        </p:nvCxnSpPr>
        <p:spPr>
          <a:xfrm flipH="1">
            <a:off x="7740901" y="485775"/>
            <a:ext cx="0" cy="2844000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8584447" y="1800225"/>
            <a:ext cx="635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Fail</a:t>
            </a:r>
          </a:p>
        </p:txBody>
      </p:sp>
      <p:sp>
        <p:nvSpPr>
          <p:cNvPr id="45" name="矩形 44"/>
          <p:cNvSpPr/>
          <p:nvPr/>
        </p:nvSpPr>
        <p:spPr>
          <a:xfrm>
            <a:off x="7879598" y="2434709"/>
            <a:ext cx="21311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  <a:sym typeface="Symbol"/>
              </a:rPr>
              <a:t>Deterministic</a:t>
            </a:r>
            <a:br>
              <a:rPr lang="en-US" altLang="zh-CN" sz="2400" dirty="0">
                <a:solidFill>
                  <a:schemeClr val="accent2"/>
                </a:solidFill>
                <a:sym typeface="Symbol"/>
              </a:rPr>
            </a:br>
            <a:r>
              <a:rPr lang="en-US" altLang="zh-CN" sz="2400" dirty="0">
                <a:solidFill>
                  <a:schemeClr val="accent2"/>
                </a:solidFill>
                <a:sym typeface="Symbol"/>
              </a:rPr>
              <a:t>Replay from log</a:t>
            </a:r>
          </a:p>
        </p:txBody>
      </p:sp>
      <p:cxnSp>
        <p:nvCxnSpPr>
          <p:cNvPr id="46" name="直接连接符 45"/>
          <p:cNvCxnSpPr/>
          <p:nvPr/>
        </p:nvCxnSpPr>
        <p:spPr>
          <a:xfrm flipH="1">
            <a:off x="10074526" y="485775"/>
            <a:ext cx="0" cy="2844000"/>
          </a:xfrm>
          <a:prstGeom prst="line">
            <a:avLst/>
          </a:prstGeom>
          <a:ln w="31750" cmpd="sng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10632322" y="1800225"/>
            <a:ext cx="6357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Fail</a:t>
            </a:r>
          </a:p>
        </p:txBody>
      </p:sp>
      <p:sp>
        <p:nvSpPr>
          <p:cNvPr id="49" name="矩形 48"/>
          <p:cNvSpPr/>
          <p:nvPr/>
        </p:nvSpPr>
        <p:spPr>
          <a:xfrm>
            <a:off x="10317998" y="2434709"/>
            <a:ext cx="15596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schemeClr val="accent2"/>
                </a:solidFill>
                <a:sym typeface="Symbol"/>
              </a:rPr>
              <a:t>Resume Execution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2898298"/>
      </p:ext>
    </p:extLst>
  </p:cSld>
  <p:clrMapOvr>
    <a:masterClrMapping/>
  </p:clrMapOvr>
  <p:transition spd="slow" advTm="434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/>
      <p:bldP spid="31" grpId="0"/>
      <p:bldP spid="33" grpId="0"/>
      <p:bldP spid="36" grpId="0"/>
      <p:bldP spid="38" grpId="0"/>
      <p:bldP spid="41" grpId="0"/>
      <p:bldP spid="43" grpId="0"/>
      <p:bldP spid="45" grpId="0"/>
      <p:bldP spid="47" grpId="0"/>
      <p:bldP spid="4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When Can Outputs be Released?`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49</a:t>
            </a:fld>
            <a:endParaRPr lang="en-US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62266" y="1427815"/>
            <a:ext cx="112960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Requirement: backup can replay to a state consistent with released outputs </a:t>
            </a:r>
          </a:p>
          <a:p>
            <a:pPr>
              <a:spcBef>
                <a:spcPts val="1200"/>
              </a:spcBef>
            </a:pP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backup must have ND event log up to the output before release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	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outputs must be </a:t>
            </a:r>
            <a:r>
              <a:rPr lang="en-US" altLang="zh-CN" sz="2800" b="1" i="1" dirty="0">
                <a:solidFill>
                  <a:prstClr val="black"/>
                </a:solidFill>
                <a:sym typeface="Symbol"/>
              </a:rPr>
              <a:t>slightly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delayed 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        (still independent of checkpointing interval)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999369"/>
      </p:ext>
    </p:extLst>
  </p:cSld>
  <p:clrMapOvr>
    <a:masterClrMapping/>
  </p:clrMapOvr>
  <p:transition spd="slow" advTm="295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4" y="50801"/>
            <a:ext cx="10526493" cy="821938"/>
          </a:xfrm>
        </p:spPr>
        <p:txBody>
          <a:bodyPr/>
          <a:lstStyle/>
          <a:p>
            <a:r>
              <a:rPr lang="en-US" altLang="en-US" dirty="0"/>
              <a:t>Focus of this Thesis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94852" y="662485"/>
            <a:ext cx="110022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Dependability mechanisms for hypervisors, containers, parallel applications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</a:endParaRPr>
          </a:p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Approach</a:t>
            </a:r>
            <a:r>
              <a:rPr lang="en-US" altLang="en-US" sz="24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400" dirty="0"/>
              <a:t>Dependable Systems</a:t>
            </a:r>
            <a:r>
              <a:rPr lang="en-US" altLang="zh-CN" sz="2400" dirty="0">
                <a:solidFill>
                  <a:prstClr val="black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Identifying sweet spots in the design space that balance soundness and overhead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Novel use of hardware to optimize critical operations in dependability mechanisms.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Dedicated optimizations of internals of operating systems/hypervisors</a:t>
            </a:r>
          </a:p>
          <a:p>
            <a:pPr lvl="1"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</a:endParaRPr>
          </a:p>
          <a:p>
            <a:pPr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Results: examples of practical dependability mechanisms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/>
              <a:t>Reduce some aspects of overhead by orders of magnitude 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1828800" algn="l"/>
              </a:tabLst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Maintain nearly the same level of soundness </a:t>
            </a:r>
          </a:p>
          <a:p>
            <a:pPr>
              <a:tabLst>
                <a:tab pos="1828800" algn="l"/>
              </a:tabLst>
              <a:defRPr/>
            </a:pPr>
            <a:endParaRPr lang="en-US" altLang="zh-CN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2537952"/>
      </p:ext>
    </p:extLst>
  </p:cSld>
  <p:clrMapOvr>
    <a:masterClrMapping/>
  </p:clrMapOvr>
  <p:transition spd="slow" advTm="517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50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769887" y="911242"/>
            <a:ext cx="8652227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HyCoR: </a:t>
            </a:r>
            <a:r>
              <a:rPr lang="en-US" altLang="en-US" b="1" u="sng" dirty="0">
                <a:latin typeface="+mj-lt"/>
              </a:rPr>
              <a:t>Hy</a:t>
            </a:r>
            <a:r>
              <a:rPr lang="en-US" altLang="en-US" b="1" dirty="0">
                <a:latin typeface="+mj-lt"/>
              </a:rPr>
              <a:t>brid </a:t>
            </a:r>
            <a:r>
              <a:rPr lang="en-US" altLang="en-US" b="1" u="sng" dirty="0">
                <a:latin typeface="+mj-lt"/>
              </a:rPr>
              <a:t>Co</a:t>
            </a:r>
            <a:r>
              <a:rPr lang="en-US" altLang="en-US" b="1" dirty="0">
                <a:latin typeface="+mj-lt"/>
              </a:rPr>
              <a:t>ntainer </a:t>
            </a:r>
            <a:r>
              <a:rPr lang="en-US" altLang="en-US" b="1" u="sng" dirty="0">
                <a:latin typeface="+mj-lt"/>
              </a:rPr>
              <a:t>R</a:t>
            </a:r>
            <a:r>
              <a:rPr lang="en-US" altLang="en-US" b="1" dirty="0">
                <a:latin typeface="+mj-lt"/>
              </a:rPr>
              <a:t>eplication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Overcoming Key Limitations of Remus-based Approach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Overview and Implementation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2921687"/>
      </p:ext>
    </p:extLst>
  </p:cSld>
  <p:clrMapOvr>
    <a:masterClrMapping/>
  </p:clrMapOvr>
  <p:transition spd="slow" advTm="9345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31" y="-171836"/>
            <a:ext cx="11456125" cy="821938"/>
          </a:xfrm>
        </p:spPr>
        <p:txBody>
          <a:bodyPr/>
          <a:lstStyle/>
          <a:p>
            <a:r>
              <a:rPr lang="en-US" altLang="en-US" dirty="0"/>
              <a:t>HyCoR: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51</a:t>
            </a:fld>
            <a:endParaRPr lang="en-US" altLang="en-US" dirty="0"/>
          </a:p>
        </p:txBody>
      </p:sp>
      <p:grpSp>
        <p:nvGrpSpPr>
          <p:cNvPr id="7200" name="组合 7199"/>
          <p:cNvGrpSpPr/>
          <p:nvPr/>
        </p:nvGrpSpPr>
        <p:grpSpPr>
          <a:xfrm>
            <a:off x="1103492" y="0"/>
            <a:ext cx="9985016" cy="4320315"/>
            <a:chOff x="1489656" y="0"/>
            <a:chExt cx="9985016" cy="4320315"/>
          </a:xfrm>
        </p:grpSpPr>
        <p:sp>
          <p:nvSpPr>
            <p:cNvPr id="178" name="矩形 177"/>
            <p:cNvSpPr/>
            <p:nvPr/>
          </p:nvSpPr>
          <p:spPr>
            <a:xfrm>
              <a:off x="2688536" y="748097"/>
              <a:ext cx="2999222" cy="35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9" name="矩形 178"/>
            <p:cNvSpPr/>
            <p:nvPr/>
          </p:nvSpPr>
          <p:spPr>
            <a:xfrm>
              <a:off x="6413371" y="756315"/>
              <a:ext cx="3615600" cy="3564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0" name="矩形 179"/>
            <p:cNvSpPr/>
            <p:nvPr/>
          </p:nvSpPr>
          <p:spPr>
            <a:xfrm>
              <a:off x="8900641" y="773765"/>
              <a:ext cx="956138" cy="635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public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iface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1" name="文本框 180"/>
            <p:cNvSpPr txBox="1"/>
            <p:nvPr/>
          </p:nvSpPr>
          <p:spPr>
            <a:xfrm>
              <a:off x="7877765" y="0"/>
              <a:ext cx="14253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RPLY from</a:t>
              </a:r>
            </a:p>
            <a:p>
              <a:pPr algn="ctr"/>
              <a:r>
                <a:rPr lang="en-US" altLang="zh-CN" sz="2000" dirty="0"/>
                <a:t>service IP</a:t>
              </a:r>
              <a:endParaRPr lang="zh-CN" altLang="en-US" sz="2000" dirty="0"/>
            </a:p>
          </p:txBody>
        </p:sp>
        <p:sp>
          <p:nvSpPr>
            <p:cNvPr id="182" name="文本框 181"/>
            <p:cNvSpPr txBox="1"/>
            <p:nvPr/>
          </p:nvSpPr>
          <p:spPr>
            <a:xfrm>
              <a:off x="9339024" y="0"/>
              <a:ext cx="15065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REQ to service IP</a:t>
              </a:r>
              <a:endParaRPr lang="zh-CN" altLang="en-US" sz="2000" dirty="0"/>
            </a:p>
          </p:txBody>
        </p:sp>
        <p:sp>
          <p:nvSpPr>
            <p:cNvPr id="183" name="矩形 182"/>
            <p:cNvSpPr/>
            <p:nvPr/>
          </p:nvSpPr>
          <p:spPr>
            <a:xfrm>
              <a:off x="8823757" y="1792860"/>
              <a:ext cx="1042146" cy="52443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</a:rPr>
                <a:t>IPTables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4" name="文本框 183"/>
            <p:cNvSpPr txBox="1"/>
            <p:nvPr/>
          </p:nvSpPr>
          <p:spPr>
            <a:xfrm>
              <a:off x="8569759" y="2319908"/>
              <a:ext cx="748552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altLang="zh-CN" sz="2000" dirty="0"/>
                <a:t>RPLY </a:t>
              </a:r>
            </a:p>
            <a:p>
              <a:pPr algn="ctr">
                <a:lnSpc>
                  <a:spcPts val="1800"/>
                </a:lnSpc>
              </a:pPr>
              <a:r>
                <a:rPr lang="en-US" altLang="zh-CN" sz="2000" dirty="0"/>
                <a:t>from</a:t>
              </a:r>
            </a:p>
            <a:p>
              <a:pPr algn="ctr">
                <a:lnSpc>
                  <a:spcPts val="1800"/>
                </a:lnSpc>
              </a:pPr>
              <a:r>
                <a:rPr lang="en-US" altLang="zh-CN" sz="2000" dirty="0"/>
                <a:t>Con</a:t>
              </a:r>
              <a:endParaRPr lang="zh-CN" altLang="en-US" sz="2000" dirty="0"/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8732988" y="3636321"/>
              <a:ext cx="1268506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REQ to Container</a:t>
              </a:r>
              <a:endParaRPr lang="zh-CN" altLang="en-US" sz="2000" dirty="0"/>
            </a:p>
          </p:txBody>
        </p:sp>
        <p:sp>
          <p:nvSpPr>
            <p:cNvPr id="186" name="矩形 185"/>
            <p:cNvSpPr/>
            <p:nvPr/>
          </p:nvSpPr>
          <p:spPr>
            <a:xfrm>
              <a:off x="7735666" y="3022143"/>
              <a:ext cx="1150470" cy="350962"/>
            </a:xfrm>
            <a:prstGeom prst="rect">
              <a:avLst/>
            </a:prstGeom>
            <a:solidFill>
              <a:srgbClr val="A0A0A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</a:rPr>
                <a:t>PackGate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7865654" y="789929"/>
              <a:ext cx="968188" cy="6387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Backup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Agent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88" name="直接箭头连接符 187"/>
            <p:cNvCxnSpPr/>
            <p:nvPr/>
          </p:nvCxnSpPr>
          <p:spPr>
            <a:xfrm>
              <a:off x="8512232" y="1438753"/>
              <a:ext cx="0" cy="15968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文本框 188"/>
            <p:cNvSpPr txBox="1"/>
            <p:nvPr/>
          </p:nvSpPr>
          <p:spPr>
            <a:xfrm rot="16200000">
              <a:off x="7813736" y="1897818"/>
              <a:ext cx="9928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Release</a:t>
              </a:r>
              <a:endParaRPr lang="zh-CN" altLang="en-US" sz="2000" dirty="0"/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5698436" y="1051310"/>
              <a:ext cx="720000" cy="84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/>
            <p:cNvSpPr txBox="1"/>
            <p:nvPr/>
          </p:nvSpPr>
          <p:spPr>
            <a:xfrm>
              <a:off x="5284378" y="576548"/>
              <a:ext cx="1531099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Heart 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Beats</a:t>
              </a:r>
              <a:endParaRPr lang="zh-CN" altLang="en-US" sz="2000" dirty="0"/>
            </a:p>
          </p:txBody>
        </p:sp>
        <p:cxnSp>
          <p:nvCxnSpPr>
            <p:cNvPr id="192" name="直接箭头连接符 191"/>
            <p:cNvCxnSpPr/>
            <p:nvPr/>
          </p:nvCxnSpPr>
          <p:spPr>
            <a:xfrm>
              <a:off x="7063686" y="989398"/>
              <a:ext cx="801968" cy="1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/>
            <p:cNvCxnSpPr/>
            <p:nvPr/>
          </p:nvCxnSpPr>
          <p:spPr>
            <a:xfrm>
              <a:off x="5689845" y="1291956"/>
              <a:ext cx="72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文本框 193"/>
            <p:cNvSpPr txBox="1"/>
            <p:nvPr/>
          </p:nvSpPr>
          <p:spPr>
            <a:xfrm>
              <a:off x="5425757" y="1301295"/>
              <a:ext cx="1232650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Con 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State</a:t>
              </a:r>
              <a:endParaRPr lang="zh-CN" altLang="en-US" sz="2000" dirty="0"/>
            </a:p>
          </p:txBody>
        </p:sp>
        <p:sp>
          <p:nvSpPr>
            <p:cNvPr id="195" name="矩形 194"/>
            <p:cNvSpPr/>
            <p:nvPr/>
          </p:nvSpPr>
          <p:spPr>
            <a:xfrm>
              <a:off x="3213345" y="853617"/>
              <a:ext cx="1057836" cy="638736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Primary</a:t>
              </a:r>
            </a:p>
            <a:p>
              <a:pPr algn="ctr"/>
              <a:r>
                <a:rPr lang="en-US" altLang="zh-CN" sz="2000" b="1" dirty="0">
                  <a:solidFill>
                    <a:schemeClr val="bg1"/>
                  </a:solidFill>
                </a:rPr>
                <a:t>Agent</a:t>
              </a:r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96" name="矩形 195"/>
            <p:cNvSpPr/>
            <p:nvPr/>
          </p:nvSpPr>
          <p:spPr>
            <a:xfrm>
              <a:off x="2739336" y="2548694"/>
              <a:ext cx="1764554" cy="16411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197" name="矩形 196"/>
            <p:cNvSpPr/>
            <p:nvPr/>
          </p:nvSpPr>
          <p:spPr>
            <a:xfrm>
              <a:off x="4174436" y="2884872"/>
              <a:ext cx="329452" cy="108248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</a:rPr>
                <a:t>if</a:t>
              </a:r>
            </a:p>
          </p:txBody>
        </p:sp>
        <p:grpSp>
          <p:nvGrpSpPr>
            <p:cNvPr id="198" name="组合 197"/>
            <p:cNvGrpSpPr/>
            <p:nvPr/>
          </p:nvGrpSpPr>
          <p:grpSpPr>
            <a:xfrm>
              <a:off x="2777436" y="2973396"/>
              <a:ext cx="794148" cy="862674"/>
              <a:chOff x="3175000" y="3800099"/>
              <a:chExt cx="794148" cy="862674"/>
            </a:xfrm>
          </p:grpSpPr>
          <p:sp>
            <p:nvSpPr>
              <p:cNvPr id="199" name="矩形 198"/>
              <p:cNvSpPr/>
              <p:nvPr/>
            </p:nvSpPr>
            <p:spPr>
              <a:xfrm>
                <a:off x="3177148" y="3800099"/>
                <a:ext cx="792000" cy="432000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App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0" name="矩形 199"/>
              <p:cNvSpPr/>
              <p:nvPr/>
            </p:nvSpPr>
            <p:spPr>
              <a:xfrm>
                <a:off x="3175000" y="4230773"/>
                <a:ext cx="792000" cy="432000"/>
              </a:xfrm>
              <a:prstGeom prst="rect">
                <a:avLst/>
              </a:prstGeom>
              <a:solidFill>
                <a:srgbClr val="ED7D3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bg1"/>
                    </a:solidFill>
                  </a:rPr>
                  <a:t>RR lib</a:t>
                </a:r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01" name="直接箭头连接符 200"/>
            <p:cNvCxnSpPr/>
            <p:nvPr/>
          </p:nvCxnSpPr>
          <p:spPr>
            <a:xfrm>
              <a:off x="3583883" y="3227772"/>
              <a:ext cx="60484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接箭头连接符 201"/>
            <p:cNvCxnSpPr/>
            <p:nvPr/>
          </p:nvCxnSpPr>
          <p:spPr>
            <a:xfrm flipV="1">
              <a:off x="3574360" y="3662185"/>
              <a:ext cx="612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文本框 202"/>
            <p:cNvSpPr txBox="1"/>
            <p:nvPr/>
          </p:nvSpPr>
          <p:spPr>
            <a:xfrm>
              <a:off x="3331004" y="3718216"/>
              <a:ext cx="10040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NDE 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Log</a:t>
              </a:r>
              <a:endParaRPr lang="zh-CN" altLang="en-US" sz="2000" dirty="0"/>
            </a:p>
          </p:txBody>
        </p:sp>
        <p:sp>
          <p:nvSpPr>
            <p:cNvPr id="204" name="文本框 203"/>
            <p:cNvSpPr txBox="1"/>
            <p:nvPr/>
          </p:nvSpPr>
          <p:spPr>
            <a:xfrm>
              <a:off x="3033302" y="2477352"/>
              <a:ext cx="1248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Container</a:t>
              </a:r>
              <a:endParaRPr lang="zh-CN" altLang="en-US" sz="2000" b="1" dirty="0"/>
            </a:p>
          </p:txBody>
        </p:sp>
        <p:cxnSp>
          <p:nvCxnSpPr>
            <p:cNvPr id="205" name="直接箭头连接符 204"/>
            <p:cNvCxnSpPr/>
            <p:nvPr/>
          </p:nvCxnSpPr>
          <p:spPr>
            <a:xfrm flipH="1" flipV="1">
              <a:off x="3549148" y="3066407"/>
              <a:ext cx="63201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/>
            <p:nvPr/>
          </p:nvCxnSpPr>
          <p:spPr>
            <a:xfrm flipV="1">
              <a:off x="4498660" y="3205370"/>
              <a:ext cx="648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/>
            <p:nvPr/>
          </p:nvCxnSpPr>
          <p:spPr>
            <a:xfrm>
              <a:off x="4499408" y="3676760"/>
              <a:ext cx="63387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/>
            <p:nvPr/>
          </p:nvCxnSpPr>
          <p:spPr>
            <a:xfrm>
              <a:off x="5696195" y="2567189"/>
              <a:ext cx="720000" cy="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箭头连接符 208"/>
            <p:cNvCxnSpPr/>
            <p:nvPr/>
          </p:nvCxnSpPr>
          <p:spPr>
            <a:xfrm>
              <a:off x="7063685" y="3219183"/>
              <a:ext cx="68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接箭头连接符 209"/>
            <p:cNvCxnSpPr/>
            <p:nvPr/>
          </p:nvCxnSpPr>
          <p:spPr>
            <a:xfrm>
              <a:off x="5680133" y="3232001"/>
              <a:ext cx="75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文本框 210"/>
            <p:cNvSpPr txBox="1"/>
            <p:nvPr/>
          </p:nvSpPr>
          <p:spPr>
            <a:xfrm>
              <a:off x="2935812" y="1702278"/>
              <a:ext cx="787028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Heart 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Beats</a:t>
              </a:r>
              <a:endParaRPr lang="zh-CN" altLang="en-US" sz="2000" dirty="0"/>
            </a:p>
          </p:txBody>
        </p:sp>
        <p:cxnSp>
          <p:nvCxnSpPr>
            <p:cNvPr id="212" name="直接箭头连接符 211"/>
            <p:cNvCxnSpPr/>
            <p:nvPr/>
          </p:nvCxnSpPr>
          <p:spPr>
            <a:xfrm flipV="1">
              <a:off x="3900154" y="1479655"/>
              <a:ext cx="0" cy="10654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文本框 212"/>
            <p:cNvSpPr txBox="1"/>
            <p:nvPr/>
          </p:nvSpPr>
          <p:spPr>
            <a:xfrm>
              <a:off x="3859923" y="1714979"/>
              <a:ext cx="787028" cy="496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Con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State</a:t>
              </a:r>
              <a:endParaRPr lang="zh-CN" altLang="en-US" sz="2000" dirty="0"/>
            </a:p>
          </p:txBody>
        </p:sp>
        <p:cxnSp>
          <p:nvCxnSpPr>
            <p:cNvPr id="214" name="直接箭头连接符 213"/>
            <p:cNvCxnSpPr/>
            <p:nvPr/>
          </p:nvCxnSpPr>
          <p:spPr>
            <a:xfrm flipV="1">
              <a:off x="4269685" y="1002286"/>
              <a:ext cx="8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/>
            <p:cNvSpPr txBox="1"/>
            <p:nvPr/>
          </p:nvSpPr>
          <p:spPr>
            <a:xfrm>
              <a:off x="5546034" y="2089440"/>
              <a:ext cx="10040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NDE 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Log</a:t>
              </a:r>
              <a:endParaRPr lang="zh-CN" altLang="en-US" sz="2000" dirty="0"/>
            </a:p>
          </p:txBody>
        </p:sp>
        <p:cxnSp>
          <p:nvCxnSpPr>
            <p:cNvPr id="216" name="直接箭头连接符 215"/>
            <p:cNvCxnSpPr/>
            <p:nvPr/>
          </p:nvCxnSpPr>
          <p:spPr>
            <a:xfrm>
              <a:off x="7063686" y="1282994"/>
              <a:ext cx="80869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216"/>
            <p:cNvCxnSpPr/>
            <p:nvPr/>
          </p:nvCxnSpPr>
          <p:spPr>
            <a:xfrm>
              <a:off x="7054160" y="2538056"/>
              <a:ext cx="104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接箭头连接符 217"/>
            <p:cNvCxnSpPr/>
            <p:nvPr/>
          </p:nvCxnSpPr>
          <p:spPr>
            <a:xfrm>
              <a:off x="4263336" y="1237047"/>
              <a:ext cx="864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/>
            <p:nvPr/>
          </p:nvCxnSpPr>
          <p:spPr>
            <a:xfrm flipV="1">
              <a:off x="8087530" y="1424188"/>
              <a:ext cx="0" cy="110349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文本框 219"/>
            <p:cNvSpPr txBox="1"/>
            <p:nvPr/>
          </p:nvSpPr>
          <p:spPr>
            <a:xfrm>
              <a:off x="7226916" y="1992696"/>
              <a:ext cx="10040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NDE </a:t>
              </a:r>
              <a:br>
                <a:rPr lang="en-US" altLang="zh-CN" sz="2000" dirty="0"/>
              </a:br>
              <a:r>
                <a:rPr lang="en-US" altLang="zh-CN" sz="2000" dirty="0"/>
                <a:t>Log</a:t>
              </a:r>
              <a:endParaRPr lang="zh-CN" altLang="en-US" sz="2000" dirty="0"/>
            </a:p>
          </p:txBody>
        </p:sp>
        <p:sp>
          <p:nvSpPr>
            <p:cNvPr id="221" name="文本框 220"/>
            <p:cNvSpPr txBox="1"/>
            <p:nvPr/>
          </p:nvSpPr>
          <p:spPr>
            <a:xfrm>
              <a:off x="5556864" y="2824921"/>
              <a:ext cx="1004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RPLY</a:t>
              </a:r>
              <a:endParaRPr lang="zh-CN" altLang="en-US" sz="2000" dirty="0"/>
            </a:p>
          </p:txBody>
        </p:sp>
        <p:sp>
          <p:nvSpPr>
            <p:cNvPr id="222" name="文本框 221"/>
            <p:cNvSpPr txBox="1"/>
            <p:nvPr/>
          </p:nvSpPr>
          <p:spPr>
            <a:xfrm>
              <a:off x="7020726" y="2822680"/>
              <a:ext cx="7978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RPLY</a:t>
              </a:r>
              <a:endParaRPr lang="zh-CN" altLang="en-US" sz="2000" dirty="0"/>
            </a:p>
          </p:txBody>
        </p:sp>
        <p:cxnSp>
          <p:nvCxnSpPr>
            <p:cNvPr id="223" name="直接箭头连接符 222"/>
            <p:cNvCxnSpPr/>
            <p:nvPr/>
          </p:nvCxnSpPr>
          <p:spPr>
            <a:xfrm flipV="1">
              <a:off x="9204065" y="135172"/>
              <a:ext cx="0" cy="612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直接箭头连接符 223"/>
            <p:cNvCxnSpPr/>
            <p:nvPr/>
          </p:nvCxnSpPr>
          <p:spPr>
            <a:xfrm>
              <a:off x="9352150" y="150866"/>
              <a:ext cx="0" cy="6122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接箭头连接符 224"/>
            <p:cNvCxnSpPr/>
            <p:nvPr/>
          </p:nvCxnSpPr>
          <p:spPr>
            <a:xfrm flipH="1">
              <a:off x="4494926" y="3055212"/>
              <a:ext cx="6383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文本框 225"/>
            <p:cNvSpPr txBox="1"/>
            <p:nvPr/>
          </p:nvSpPr>
          <p:spPr>
            <a:xfrm>
              <a:off x="4325712" y="2689892"/>
              <a:ext cx="1004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REQ</a:t>
              </a:r>
              <a:endParaRPr lang="zh-CN" altLang="en-US" sz="2000" dirty="0"/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4328700" y="3159042"/>
              <a:ext cx="1004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RPLY</a:t>
              </a:r>
              <a:endParaRPr lang="zh-CN" altLang="en-US" sz="2000" dirty="0"/>
            </a:p>
          </p:txBody>
        </p:sp>
        <p:sp>
          <p:nvSpPr>
            <p:cNvPr id="228" name="文本框 227"/>
            <p:cNvSpPr txBox="1"/>
            <p:nvPr/>
          </p:nvSpPr>
          <p:spPr>
            <a:xfrm>
              <a:off x="4308157" y="3685718"/>
              <a:ext cx="10040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NDE </a:t>
              </a:r>
            </a:p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Log</a:t>
              </a:r>
              <a:endParaRPr lang="zh-CN" altLang="en-US" sz="2000" dirty="0"/>
            </a:p>
          </p:txBody>
        </p:sp>
        <p:cxnSp>
          <p:nvCxnSpPr>
            <p:cNvPr id="229" name="直接箭头连接符 228"/>
            <p:cNvCxnSpPr/>
            <p:nvPr/>
          </p:nvCxnSpPr>
          <p:spPr>
            <a:xfrm flipV="1">
              <a:off x="9257797" y="2314309"/>
              <a:ext cx="1" cy="9457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/>
            <p:cNvCxnSpPr/>
            <p:nvPr/>
          </p:nvCxnSpPr>
          <p:spPr>
            <a:xfrm>
              <a:off x="9571562" y="2308330"/>
              <a:ext cx="0" cy="12853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/>
            <p:cNvCxnSpPr/>
            <p:nvPr/>
          </p:nvCxnSpPr>
          <p:spPr>
            <a:xfrm flipH="1">
              <a:off x="7055095" y="3586547"/>
              <a:ext cx="25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/>
            <p:cNvCxnSpPr/>
            <p:nvPr/>
          </p:nvCxnSpPr>
          <p:spPr>
            <a:xfrm flipH="1" flipV="1">
              <a:off x="5671168" y="3590282"/>
              <a:ext cx="75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箭头连接符 232"/>
            <p:cNvCxnSpPr/>
            <p:nvPr/>
          </p:nvCxnSpPr>
          <p:spPr>
            <a:xfrm flipV="1">
              <a:off x="9200176" y="1415221"/>
              <a:ext cx="0" cy="3792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箭头连接符 233"/>
            <p:cNvCxnSpPr/>
            <p:nvPr/>
          </p:nvCxnSpPr>
          <p:spPr>
            <a:xfrm>
              <a:off x="9493562" y="1405885"/>
              <a:ext cx="0" cy="3960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/>
            <p:cNvCxnSpPr/>
            <p:nvPr/>
          </p:nvCxnSpPr>
          <p:spPr>
            <a:xfrm>
              <a:off x="8887257" y="3252244"/>
              <a:ext cx="38361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235"/>
            <p:cNvCxnSpPr/>
            <p:nvPr/>
          </p:nvCxnSpPr>
          <p:spPr>
            <a:xfrm>
              <a:off x="7057336" y="760797"/>
              <a:ext cx="0" cy="355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7" name="文本框 236"/>
            <p:cNvSpPr txBox="1"/>
            <p:nvPr/>
          </p:nvSpPr>
          <p:spPr>
            <a:xfrm>
              <a:off x="6347724" y="2154305"/>
              <a:ext cx="757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Pvt</a:t>
              </a:r>
            </a:p>
            <a:p>
              <a:pPr algn="ctr"/>
              <a:r>
                <a:rPr lang="en-US" altLang="zh-CN" sz="2000" dirty="0"/>
                <a:t>iface</a:t>
              </a:r>
              <a:endParaRPr lang="zh-CN" altLang="en-US" sz="2000" dirty="0"/>
            </a:p>
          </p:txBody>
        </p:sp>
        <p:cxnSp>
          <p:nvCxnSpPr>
            <p:cNvPr id="238" name="直接连接符 237"/>
            <p:cNvCxnSpPr/>
            <p:nvPr/>
          </p:nvCxnSpPr>
          <p:spPr>
            <a:xfrm>
              <a:off x="5133286" y="741747"/>
              <a:ext cx="0" cy="355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文本框 238"/>
            <p:cNvSpPr txBox="1"/>
            <p:nvPr/>
          </p:nvSpPr>
          <p:spPr>
            <a:xfrm>
              <a:off x="5437338" y="3634733"/>
              <a:ext cx="1268506" cy="304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sz="2000" dirty="0"/>
                <a:t>REQ</a:t>
              </a:r>
              <a:endParaRPr lang="zh-CN" altLang="en-US" sz="2000" dirty="0"/>
            </a:p>
          </p:txBody>
        </p:sp>
        <p:cxnSp>
          <p:nvCxnSpPr>
            <p:cNvPr id="241" name="直接箭头连接符 240"/>
            <p:cNvCxnSpPr/>
            <p:nvPr/>
          </p:nvCxnSpPr>
          <p:spPr>
            <a:xfrm flipV="1">
              <a:off x="3684254" y="1486005"/>
              <a:ext cx="0" cy="10654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文本框 241"/>
            <p:cNvSpPr txBox="1"/>
            <p:nvPr/>
          </p:nvSpPr>
          <p:spPr>
            <a:xfrm>
              <a:off x="3340481" y="3151898"/>
              <a:ext cx="1004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RPLY</a:t>
              </a:r>
              <a:endParaRPr lang="zh-CN" altLang="en-US" sz="2000" dirty="0"/>
            </a:p>
          </p:txBody>
        </p:sp>
        <p:sp>
          <p:nvSpPr>
            <p:cNvPr id="243" name="文本框 242"/>
            <p:cNvSpPr txBox="1"/>
            <p:nvPr/>
          </p:nvSpPr>
          <p:spPr>
            <a:xfrm>
              <a:off x="3411312" y="2713704"/>
              <a:ext cx="10040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REQ</a:t>
              </a:r>
              <a:endParaRPr lang="zh-CN" altLang="en-US" sz="2000" dirty="0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1489656" y="1888502"/>
              <a:ext cx="1339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Primary</a:t>
              </a:r>
              <a:endParaRPr lang="zh-CN" altLang="en-US" sz="2400" dirty="0"/>
            </a:p>
          </p:txBody>
        </p:sp>
        <p:sp>
          <p:nvSpPr>
            <p:cNvPr id="245" name="文本框 244"/>
            <p:cNvSpPr txBox="1"/>
            <p:nvPr/>
          </p:nvSpPr>
          <p:spPr>
            <a:xfrm>
              <a:off x="10134822" y="1882097"/>
              <a:ext cx="13398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Backup</a:t>
              </a:r>
              <a:endParaRPr lang="zh-CN" altLang="en-US" sz="2400" dirty="0"/>
            </a:p>
          </p:txBody>
        </p:sp>
        <p:cxnSp>
          <p:nvCxnSpPr>
            <p:cNvPr id="246" name="直接箭头连接符 245"/>
            <p:cNvCxnSpPr/>
            <p:nvPr/>
          </p:nvCxnSpPr>
          <p:spPr>
            <a:xfrm>
              <a:off x="8069314" y="3596165"/>
              <a:ext cx="0" cy="2507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矩形 246"/>
            <p:cNvSpPr/>
            <p:nvPr/>
          </p:nvSpPr>
          <p:spPr>
            <a:xfrm>
              <a:off x="7511829" y="3841293"/>
              <a:ext cx="1039345" cy="350962"/>
            </a:xfrm>
            <a:prstGeom prst="rect">
              <a:avLst/>
            </a:prstGeom>
            <a:solidFill>
              <a:srgbClr val="70AD4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solidFill>
                    <a:schemeClr val="bg1"/>
                  </a:solidFill>
                </a:rPr>
                <a:t>PackRec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5032004" y="2154305"/>
              <a:ext cx="757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/>
                <a:t>Pvt</a:t>
              </a:r>
              <a:endParaRPr lang="en-US" altLang="zh-CN" sz="2000" dirty="0"/>
            </a:p>
            <a:p>
              <a:pPr algn="ctr"/>
              <a:r>
                <a:rPr lang="en-US" altLang="zh-CN" sz="2000" dirty="0" err="1"/>
                <a:t>iface</a:t>
              </a:r>
              <a:endParaRPr lang="zh-CN" altLang="en-US" sz="2000" dirty="0"/>
            </a:p>
          </p:txBody>
        </p:sp>
      </p:grpSp>
      <p:sp>
        <p:nvSpPr>
          <p:cNvPr id="248" name="文本框 247"/>
          <p:cNvSpPr txBox="1"/>
          <p:nvPr/>
        </p:nvSpPr>
        <p:spPr>
          <a:xfrm>
            <a:off x="2194568" y="4303455"/>
            <a:ext cx="78543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Main components: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Checkpoint/Restore with NiLiCon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Primary/Backup Agent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RR library: User-level record and replay library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PackGate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: Packet buffering and releasing kernel module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black"/>
                </a:solidFill>
              </a:rPr>
              <a:t>PackRec</a:t>
            </a:r>
            <a:r>
              <a:rPr lang="en-US" altLang="zh-CN" sz="2400" dirty="0">
                <a:solidFill>
                  <a:prstClr val="black"/>
                </a:solidFill>
              </a:rPr>
              <a:t>: Recording incoming packets</a:t>
            </a:r>
          </a:p>
        </p:txBody>
      </p:sp>
      <p:sp>
        <p:nvSpPr>
          <p:cNvPr id="256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2257425" y="3434715"/>
            <a:ext cx="1009650" cy="365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7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2686050" y="796290"/>
            <a:ext cx="1295400" cy="7848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8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7353299" y="695325"/>
            <a:ext cx="1171575" cy="8096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9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7305675" y="2952749"/>
            <a:ext cx="1257300" cy="504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0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7010400" y="3771899"/>
            <a:ext cx="1257300" cy="5048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6106240"/>
      </p:ext>
    </p:extLst>
  </p:cSld>
  <p:clrMapOvr>
    <a:masterClrMapping/>
  </p:clrMapOvr>
  <p:transition spd="slow" advTm="438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" grpId="0" animBg="1"/>
      <p:bldP spid="257" grpId="0" animBg="1"/>
      <p:bldP spid="258" grpId="0" animBg="1"/>
      <p:bldP spid="259" grpId="0" animBg="1"/>
      <p:bldP spid="26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504148" cy="821938"/>
          </a:xfrm>
        </p:spPr>
        <p:txBody>
          <a:bodyPr/>
          <a:lstStyle/>
          <a:p>
            <a:r>
              <a:rPr lang="en-US" altLang="en-US" dirty="0"/>
              <a:t> Record and Replay of Nondeterministic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52</a:t>
            </a:fld>
            <a:endParaRPr lang="en-US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626024" y="779741"/>
            <a:ext cx="92415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Main outcomes of nondeterministic events associated with function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/>
              <a:t>System calls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Pthread</a:t>
            </a:r>
            <a:r>
              <a:rPr lang="en-US" altLang="zh-CN" sz="2400" dirty="0"/>
              <a:t> synchronization operations</a:t>
            </a:r>
          </a:p>
          <a:p>
            <a:endParaRPr lang="en-US" altLang="zh-CN" sz="2400" dirty="0">
              <a:sym typeface="Symbol"/>
            </a:endParaRPr>
          </a:p>
          <a:p>
            <a:r>
              <a:rPr lang="en-US" altLang="zh-CN" sz="2400" dirty="0">
                <a:sym typeface="Symbol"/>
              </a:rPr>
              <a:t>Intercept relevant functions</a:t>
            </a:r>
          </a:p>
          <a:p>
            <a:r>
              <a:rPr lang="en-US" altLang="zh-CN" sz="2400" dirty="0">
                <a:sym typeface="Symbol"/>
              </a:rPr>
              <a:t>	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/>
              <a:t>add code before standard operation — </a:t>
            </a:r>
            <a:r>
              <a:rPr lang="en-US" altLang="zh-CN" sz="2400" i="1" dirty="0"/>
              <a:t>before hook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     </a:t>
            </a:r>
            <a:r>
              <a:rPr lang="en-US" altLang="zh-CN" sz="2400" dirty="0"/>
              <a:t>add code after standard operation — </a:t>
            </a:r>
            <a:r>
              <a:rPr lang="en-US" altLang="zh-CN" sz="2400" i="1" dirty="0"/>
              <a:t>after hook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Record: added code records event outcome</a:t>
            </a:r>
            <a:br>
              <a:rPr lang="en-US" altLang="zh-CN" sz="2400" dirty="0"/>
            </a:br>
            <a:r>
              <a:rPr lang="en-US" altLang="zh-CN" sz="2400" dirty="0"/>
              <a:t>Replay: added code elides or modifies normal execution</a:t>
            </a:r>
            <a:br>
              <a:rPr lang="en-US" altLang="zh-CN" sz="2400" dirty="0"/>
            </a:br>
            <a:r>
              <a:rPr lang="en-US" altLang="zh-CN" sz="2400" dirty="0"/>
              <a:t>	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400" dirty="0"/>
              <a:t> outcome consistent with record run</a:t>
            </a:r>
          </a:p>
          <a:p>
            <a:endParaRPr lang="en-US" altLang="zh-CN" sz="2400" dirty="0"/>
          </a:p>
          <a:p>
            <a:r>
              <a:rPr lang="en-US" altLang="zh-CN" sz="2400" dirty="0"/>
              <a:t>Implementation: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small modifications in standard library (</a:t>
            </a:r>
            <a:r>
              <a:rPr lang="en-US" altLang="zh-CN" sz="2400" dirty="0" err="1"/>
              <a:t>libc</a:t>
            </a:r>
            <a:r>
              <a:rPr lang="en-US" altLang="zh-CN" sz="2400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user-level Record and Replay (RR) library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6058354"/>
      </p:ext>
    </p:extLst>
  </p:cSld>
  <p:clrMapOvr>
    <a:masterClrMapping/>
  </p:clrMapOvr>
  <p:transition spd="slow" advTm="708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4207" y="50801"/>
            <a:ext cx="8023587" cy="821938"/>
          </a:xfrm>
        </p:spPr>
        <p:txBody>
          <a:bodyPr/>
          <a:lstStyle/>
          <a:p>
            <a:r>
              <a:rPr lang="en-US" altLang="en-US" dirty="0"/>
              <a:t>Challenges of implementing HyCoR: Summary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53</a:t>
            </a:fld>
            <a:endParaRPr lang="en-US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01736" y="963409"/>
            <a:ext cx="1038852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Integration of checkpointing/recovery with logging/replay of non-deterministic events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Efficient recording of non-deterministic events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Preserving TCP connections across failover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Efficient logging of non-deterministic events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Preserving order among dependent system calls during replay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700" dirty="0">
                <a:solidFill>
                  <a:prstClr val="black"/>
                </a:solidFill>
              </a:rPr>
              <a:t>Efficiency and fairness in the release of buffered packets belonging to multiple connections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1390650" y="1024891"/>
            <a:ext cx="9363075" cy="9055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0894852"/>
      </p:ext>
    </p:extLst>
  </p:cSld>
  <p:clrMapOvr>
    <a:masterClrMapping/>
  </p:clrMapOvr>
  <p:transition spd="slow" advTm="1292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504148" cy="821938"/>
          </a:xfrm>
        </p:spPr>
        <p:txBody>
          <a:bodyPr/>
          <a:lstStyle/>
          <a:p>
            <a:r>
              <a:rPr lang="en-US" altLang="en-US" dirty="0"/>
              <a:t>Challenges of Integration of Checkpointing and Logging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54</a:t>
            </a:fld>
            <a:endParaRPr lang="en-US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607652" y="3371266"/>
            <a:ext cx="897669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User-level RR library: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before hook replay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after hook record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Challenge: Checkpoint is triggered externally by NiLiCon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 What if checkpoint occurs after before hook?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	  Restored container state after before hook  Cannot replay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91100" y="1857375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pthread_lock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71949" y="1632585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71949" y="2626995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71949" y="918210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33874" y="990600"/>
            <a:ext cx="3352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before hook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</a:t>
            </a:r>
            <a:r>
              <a:rPr lang="en-US" altLang="zh-CN" sz="2800" dirty="0"/>
              <a:t> replay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533899" y="2628900"/>
            <a:ext cx="3171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after hook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</a:t>
            </a:r>
            <a:r>
              <a:rPr lang="en-US" altLang="zh-CN" sz="2800" dirty="0"/>
              <a:t> record</a:t>
            </a:r>
            <a:endParaRPr lang="zh-CN" altLang="en-US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4171949" y="3246120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7976508" y="1985282"/>
            <a:ext cx="1143000" cy="3429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252858" y="1861457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Checkpoint?</a:t>
            </a:r>
            <a:endParaRPr lang="zh-CN" altLang="en-U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2252629"/>
      </p:ext>
    </p:extLst>
  </p:cSld>
  <p:clrMapOvr>
    <a:masterClrMapping/>
  </p:clrMapOvr>
  <p:transition spd="slow" advTm="523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504148" cy="821938"/>
          </a:xfrm>
        </p:spPr>
        <p:txBody>
          <a:bodyPr/>
          <a:lstStyle/>
          <a:p>
            <a:r>
              <a:rPr lang="en-US" altLang="en-US" dirty="0"/>
              <a:t>Integration of Checkpointing and Logging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55</a:t>
            </a:fld>
            <a:endParaRPr lang="en-US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1293" y="4266616"/>
            <a:ext cx="1164941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Naive solution: Preventing checkpointing from occurring in the middle of hooks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							 Deadlock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Our solution: On restore, detect such a situation, undo changes, </a:t>
            </a:r>
            <a:br>
              <a:rPr lang="en-US" altLang="zh-CN" sz="2800" dirty="0">
                <a:solidFill>
                  <a:prstClr val="black"/>
                </a:solidFill>
                <a:sym typeface="Symbol"/>
              </a:rPr>
            </a:b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				  redirect control flow to before hook 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927146" y="1914523"/>
            <a:ext cx="216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pthread_lock</a:t>
            </a:r>
            <a:endParaRPr lang="zh-CN" altLang="en-US" sz="1600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4122964" y="1853021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122964" y="2512695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122964" y="918210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4335235" y="933449"/>
            <a:ext cx="335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before hook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</a:t>
            </a:r>
            <a:r>
              <a:rPr lang="en-US" altLang="zh-CN" sz="2400" dirty="0"/>
              <a:t> replay</a:t>
            </a:r>
            <a:endParaRPr lang="zh-CN" altLang="en-US" sz="1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4425722" y="2800350"/>
            <a:ext cx="3171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 hook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</a:t>
            </a:r>
            <a:r>
              <a:rPr lang="en-US" altLang="zh-CN" sz="2400" dirty="0"/>
              <a:t> record</a:t>
            </a:r>
            <a:endParaRPr lang="zh-CN" altLang="en-US" sz="1600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4122964" y="3989070"/>
            <a:ext cx="360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左箭头 23"/>
          <p:cNvSpPr/>
          <p:nvPr/>
        </p:nvSpPr>
        <p:spPr>
          <a:xfrm>
            <a:off x="8066314" y="1936297"/>
            <a:ext cx="1143000" cy="342900"/>
          </a:xfrm>
          <a:prstGeom prst="lef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342664" y="1812472"/>
            <a:ext cx="215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Checkpoint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094951" y="1347107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</a:rPr>
              <a:t>in_hook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 1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493080" y="3194958"/>
            <a:ext cx="3050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If lock acquired, unlock</a:t>
            </a:r>
          </a:p>
          <a:p>
            <a:pPr algn="ctr"/>
            <a:r>
              <a:rPr lang="en-US" altLang="zh-CN" sz="2400" dirty="0" err="1">
                <a:solidFill>
                  <a:srgbClr val="FF0000"/>
                </a:solidFill>
              </a:rPr>
              <a:t>goto</a:t>
            </a:r>
            <a:r>
              <a:rPr lang="en-US" altLang="zh-CN" sz="2400" dirty="0">
                <a:solidFill>
                  <a:srgbClr val="FF0000"/>
                </a:solidFill>
              </a:rPr>
              <a:t> before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094951" y="2438399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solidFill>
                  <a:srgbClr val="FF0000"/>
                </a:solidFill>
              </a:rPr>
              <a:t>in_hook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sym typeface="Wingdings" panose="05000000000000000000" pitchFamily="2" charset="2"/>
              </a:rPr>
              <a:t> 0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7334252" y="5323114"/>
            <a:ext cx="2389412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2294167" y="5859236"/>
            <a:ext cx="5233304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4016829" y="5336722"/>
            <a:ext cx="3339191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996293" y="767443"/>
            <a:ext cx="1012372" cy="3132365"/>
            <a:chOff x="2996293" y="767443"/>
            <a:chExt cx="1012372" cy="3132365"/>
          </a:xfrm>
        </p:grpSpPr>
        <p:cxnSp>
          <p:nvCxnSpPr>
            <p:cNvPr id="42" name="直接连接符 41"/>
            <p:cNvCxnSpPr/>
            <p:nvPr/>
          </p:nvCxnSpPr>
          <p:spPr>
            <a:xfrm flipH="1">
              <a:off x="2996293" y="3894365"/>
              <a:ext cx="101237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001736" y="767443"/>
              <a:ext cx="0" cy="3132365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>
              <a:off x="3004458" y="767443"/>
              <a:ext cx="100420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98654"/>
      </p:ext>
    </p:extLst>
  </p:cSld>
  <p:clrMapOvr>
    <a:masterClrMapping/>
  </p:clrMapOvr>
  <p:transition spd="slow" advTm="73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0" grpId="0" animBg="1"/>
      <p:bldP spid="20" grpId="1" animBg="1"/>
      <p:bldP spid="21" grpId="0" animBg="1"/>
      <p:bldP spid="26" grpId="0" animBg="1"/>
      <p:bldP spid="26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Deterministic Replay Challenge: Unordered Memory Accesses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56</a:t>
            </a:fld>
            <a:endParaRPr lang="en-US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51116" y="703606"/>
            <a:ext cx="1048976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Scenario: Applications contain data races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Multithreaded application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Multiple threads access the same memory location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Accesses are not synchronized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 HyCoR only records order of synchronization to reduce overhead 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	  order of accesses is not recorded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		  </a:t>
            </a:r>
            <a:r>
              <a:rPr lang="en-US" altLang="zh-CN" sz="2800" dirty="0">
                <a:solidFill>
                  <a:prstClr val="black"/>
                </a:solidFill>
              </a:rPr>
              <a:t>during replay, different ordering is likely</a:t>
            </a:r>
          </a:p>
          <a:p>
            <a:pPr lvl="1"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		</a:t>
            </a:r>
            <a:r>
              <a:rPr lang="en-US" altLang="zh-CN" sz="2800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zh-CN" sz="2800" dirty="0">
                <a:solidFill>
                  <a:prstClr val="black"/>
                </a:solidFill>
              </a:rPr>
              <a:t>replay failure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9225767"/>
      </p:ext>
    </p:extLst>
  </p:cSld>
  <p:clrMapOvr>
    <a:masterClrMapping/>
  </p:clrMapOvr>
  <p:transition spd="slow" advTm="366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63" y="0"/>
            <a:ext cx="11456125" cy="821938"/>
          </a:xfrm>
        </p:spPr>
        <p:txBody>
          <a:bodyPr/>
          <a:lstStyle/>
          <a:p>
            <a:r>
              <a:rPr lang="en-US" altLang="en-US" dirty="0"/>
              <a:t>Increasing Replay Successful Rate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57</a:t>
            </a:fld>
            <a:endParaRPr lang="en-US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2545" y="3653781"/>
            <a:ext cx="114977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Checkpointing: only replays for a short amount of interval 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Unsynchronized memory accesses are unlikely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Timing adjustment mechanism: preserve the relative speed of threads 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Unsynchronized memory accesses  the same order in replay vs. record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Record: record the total order and the value of the time stamp for each </a:t>
            </a:r>
            <a:r>
              <a:rPr lang="en-US" altLang="zh-CN" sz="2400" dirty="0" err="1">
                <a:solidFill>
                  <a:prstClr val="black"/>
                </a:solidFill>
              </a:rPr>
              <a:t>syscall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Replay: preserve the order and the relative speed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76551" y="676275"/>
            <a:ext cx="1257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Record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7762876" y="676275"/>
            <a:ext cx="1190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Replay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781175" y="1038225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Thread1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952875" y="1038225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Thread2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505575" y="1038225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Thread1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8734425" y="1038225"/>
            <a:ext cx="142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Thread2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05000" y="1590675"/>
            <a:ext cx="1162050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Read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4105275" y="2762250"/>
            <a:ext cx="1162050" cy="4000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endParaRPr lang="zh-CN" altLang="en-US" sz="2400" dirty="0"/>
          </a:p>
        </p:txBody>
      </p:sp>
      <p:sp>
        <p:nvSpPr>
          <p:cNvPr id="15" name="左大括号 14"/>
          <p:cNvSpPr/>
          <p:nvPr/>
        </p:nvSpPr>
        <p:spPr>
          <a:xfrm>
            <a:off x="1511799" y="2028825"/>
            <a:ext cx="324952" cy="1171575"/>
          </a:xfrm>
          <a:prstGeom prst="leftBrace">
            <a:avLst>
              <a:gd name="adj1" fmla="val 16642"/>
              <a:gd name="adj2" fmla="val 50000"/>
            </a:avLst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6251" y="2028825"/>
            <a:ext cx="100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time</a:t>
            </a:r>
          </a:p>
          <a:p>
            <a:pPr algn="ctr"/>
            <a:r>
              <a:rPr lang="en-US" altLang="zh-CN" sz="2400" dirty="0"/>
              <a:t>stamp </a:t>
            </a:r>
          </a:p>
          <a:p>
            <a:pPr algn="ctr"/>
            <a:r>
              <a:rPr lang="en-US" altLang="zh-CN" sz="2400" dirty="0"/>
              <a:t>diff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6610350" y="1590675"/>
            <a:ext cx="1162050" cy="4000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Read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8877300" y="1714500"/>
            <a:ext cx="1162050" cy="40005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endParaRPr lang="zh-CN" altLang="en-US" sz="2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0496050" y="2009675"/>
            <a:ext cx="100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time</a:t>
            </a:r>
          </a:p>
          <a:p>
            <a:pPr algn="ctr"/>
            <a:r>
              <a:rPr lang="en-US" altLang="zh-CN" sz="2400" dirty="0"/>
              <a:t>stamp </a:t>
            </a:r>
          </a:p>
          <a:p>
            <a:pPr algn="ctr"/>
            <a:r>
              <a:rPr lang="en-US" altLang="zh-CN" sz="2400" dirty="0"/>
              <a:t>diff</a:t>
            </a:r>
            <a:endParaRPr lang="zh-CN" altLang="en-US" sz="2400" dirty="0"/>
          </a:p>
        </p:txBody>
      </p:sp>
      <p:sp>
        <p:nvSpPr>
          <p:cNvPr id="21" name="左大括号 20"/>
          <p:cNvSpPr/>
          <p:nvPr/>
        </p:nvSpPr>
        <p:spPr>
          <a:xfrm rot="10800000">
            <a:off x="10103349" y="2028826"/>
            <a:ext cx="324952" cy="1171575"/>
          </a:xfrm>
          <a:prstGeom prst="leftBrace">
            <a:avLst>
              <a:gd name="adj1" fmla="val 16642"/>
              <a:gd name="adj2" fmla="val 50000"/>
            </a:avLst>
          </a:prstGeom>
          <a:ln w="22225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410946"/>
      </p:ext>
    </p:extLst>
  </p:cSld>
  <p:clrMapOvr>
    <a:masterClrMapping/>
  </p:clrMapOvr>
  <p:transition spd="slow" advTm="773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00139 L 0.00078 0.1666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840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3" grpId="0"/>
      <p:bldP spid="10" grpId="0"/>
      <p:bldP spid="11" grpId="0"/>
      <p:bldP spid="12" grpId="0"/>
      <p:bldP spid="4" grpId="0" animBg="1"/>
      <p:bldP spid="14" grpId="0" animBg="1"/>
      <p:bldP spid="15" grpId="0" animBg="1"/>
      <p:bldP spid="13" grpId="0"/>
      <p:bldP spid="17" grpId="0" animBg="1"/>
      <p:bldP spid="18" grpId="0" animBg="1"/>
      <p:bldP spid="18" grpId="1" animBg="1"/>
      <p:bldP spid="20" grpId="0"/>
      <p:bldP spid="2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58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1759838" y="911242"/>
            <a:ext cx="8672324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HyCoR: </a:t>
            </a:r>
            <a:r>
              <a:rPr lang="en-US" altLang="en-US" b="1" u="sng" dirty="0">
                <a:latin typeface="+mj-lt"/>
              </a:rPr>
              <a:t>Hy</a:t>
            </a:r>
            <a:r>
              <a:rPr lang="en-US" altLang="en-US" b="1" dirty="0">
                <a:latin typeface="+mj-lt"/>
              </a:rPr>
              <a:t>brid </a:t>
            </a:r>
            <a:r>
              <a:rPr lang="en-US" altLang="en-US" b="1" u="sng" dirty="0">
                <a:latin typeface="+mj-lt"/>
              </a:rPr>
              <a:t>Co</a:t>
            </a:r>
            <a:r>
              <a:rPr lang="en-US" altLang="en-US" b="1" dirty="0">
                <a:latin typeface="+mj-lt"/>
              </a:rPr>
              <a:t>ntainer </a:t>
            </a:r>
            <a:r>
              <a:rPr lang="en-US" altLang="en-US" b="1" u="sng" dirty="0">
                <a:latin typeface="+mj-lt"/>
              </a:rPr>
              <a:t>R</a:t>
            </a:r>
            <a:r>
              <a:rPr lang="en-US" altLang="en-US" b="1" dirty="0">
                <a:latin typeface="+mj-lt"/>
              </a:rPr>
              <a:t>eplication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Overcoming Key Limitations of Remus-based Approach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Overview and Implementation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434696"/>
      </p:ext>
    </p:extLst>
  </p:cSld>
  <p:clrMapOvr>
    <a:masterClrMapping/>
  </p:clrMapOvr>
  <p:transition spd="slow" advTm="582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38" y="-170179"/>
            <a:ext cx="11456125" cy="821938"/>
          </a:xfrm>
        </p:spPr>
        <p:txBody>
          <a:bodyPr/>
          <a:lstStyle/>
          <a:p>
            <a:r>
              <a:rPr lang="en-US" altLang="en-US" sz="2800" dirty="0"/>
              <a:t>Experimental Setup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59</a:t>
            </a:fld>
            <a:endParaRPr lang="en-US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434" y="311170"/>
            <a:ext cx="1205760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Benchmarks: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Applications with amount of state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 </a:t>
            </a:r>
            <a:r>
              <a:rPr lang="en-US" altLang="zh-CN" sz="2400" dirty="0">
                <a:solidFill>
                  <a:prstClr val="black"/>
                </a:solidFill>
              </a:rPr>
              <a:t>, non-determinism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  </a:t>
            </a:r>
            <a:r>
              <a:rPr lang="en-US" altLang="zh-CN" sz="2400" dirty="0">
                <a:solidFill>
                  <a:prstClr val="black"/>
                </a:solidFill>
              </a:rPr>
              <a:t>, frequency of interacting with clients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  </a:t>
            </a:r>
            <a:r>
              <a:rPr lang="en-US" altLang="zh-CN" sz="2400" dirty="0">
                <a:solidFill>
                  <a:prstClr val="black"/>
                </a:solidFill>
              </a:rPr>
              <a:t>  TCP connections 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 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</a:rPr>
              <a:t>stress HyCoR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Five In-memory databases handling short requests (hundreds of microseconds):</a:t>
            </a: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solidFill>
                  <a:prstClr val="black"/>
                </a:solidFill>
              </a:rPr>
              <a:t>Redis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</a:rPr>
              <a:t>Memcached</a:t>
            </a:r>
            <a:r>
              <a:rPr lang="en-US" altLang="zh-CN" sz="2400" dirty="0">
                <a:solidFill>
                  <a:prstClr val="black"/>
                </a:solidFill>
              </a:rPr>
              <a:t>, SSDB, </a:t>
            </a:r>
            <a:r>
              <a:rPr lang="en-US" altLang="zh-CN" sz="2400" dirty="0" err="1">
                <a:solidFill>
                  <a:prstClr val="black"/>
                </a:solidFill>
              </a:rPr>
              <a:t>Tarantool</a:t>
            </a:r>
            <a:r>
              <a:rPr lang="en-US" altLang="zh-CN" sz="2400" dirty="0">
                <a:solidFill>
                  <a:prstClr val="black"/>
                </a:solidFill>
              </a:rPr>
              <a:t>, </a:t>
            </a:r>
            <a:r>
              <a:rPr lang="en-US" altLang="zh-CN" sz="2400" dirty="0" err="1">
                <a:solidFill>
                  <a:prstClr val="black"/>
                </a:solidFill>
              </a:rPr>
              <a:t>Aerospike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914400" lvl="1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Workload: 50% read, 50% write with 60 - 480 client connections 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One webserver: </a:t>
            </a:r>
            <a:r>
              <a:rPr lang="en-US" altLang="zh-CN" sz="2400" dirty="0" err="1">
                <a:solidFill>
                  <a:prstClr val="black"/>
                </a:solidFill>
              </a:rPr>
              <a:t>Lighttpd</a:t>
            </a:r>
            <a:r>
              <a:rPr lang="en-US" altLang="zh-CN" sz="2400" dirty="0">
                <a:solidFill>
                  <a:prstClr val="black"/>
                </a:solidFill>
              </a:rPr>
              <a:t>, 20-40 concurrent requests to a 1KB static page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Two batch applications: </a:t>
            </a:r>
            <a:r>
              <a:rPr lang="en-US" altLang="zh-CN" sz="2400" dirty="0" err="1">
                <a:solidFill>
                  <a:prstClr val="black"/>
                </a:solidFill>
              </a:rPr>
              <a:t>swaptions</a:t>
            </a:r>
            <a:r>
              <a:rPr lang="en-US" altLang="zh-CN" sz="2400" dirty="0">
                <a:solidFill>
                  <a:prstClr val="black"/>
                </a:solidFill>
              </a:rPr>
              <a:t> and </a:t>
            </a:r>
            <a:r>
              <a:rPr lang="en-US" altLang="zh-CN" sz="2400" dirty="0" err="1">
                <a:solidFill>
                  <a:prstClr val="black"/>
                </a:solidFill>
              </a:rPr>
              <a:t>streamcluster</a:t>
            </a:r>
            <a:r>
              <a:rPr lang="en-US" altLang="zh-CN" sz="2400" dirty="0">
                <a:solidFill>
                  <a:prstClr val="black"/>
                </a:solidFill>
              </a:rPr>
              <a:t> from PARSEC, native input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HyCoR setup: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</a:rPr>
              <a:t>HyCoR-LE: applications known to be data race-free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400" dirty="0">
                <a:solidFill>
                  <a:srgbClr val="FF0000"/>
                </a:solidFill>
                <a:sym typeface="Symbol"/>
              </a:rPr>
              <a:t>1 sec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checkpointing interval, no timing adjustments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prstClr val="black"/>
                </a:solidFill>
              </a:rPr>
              <a:t>HyCoR</a:t>
            </a:r>
            <a:r>
              <a:rPr lang="en-US" altLang="zh-CN" sz="2400" dirty="0">
                <a:solidFill>
                  <a:prstClr val="black"/>
                </a:solidFill>
              </a:rPr>
              <a:t>-SE: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applications that may have data races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br>
              <a:rPr lang="en-US" altLang="zh-CN" sz="2400" dirty="0">
                <a:solidFill>
                  <a:prstClr val="black"/>
                </a:solidFill>
              </a:rPr>
            </a:b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400" dirty="0">
                <a:solidFill>
                  <a:srgbClr val="FF0000"/>
                </a:solidFill>
                <a:sym typeface="Symbol"/>
              </a:rPr>
              <a:t>100 milliseconds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checkpointing interval, with timing adjustments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149780"/>
      </p:ext>
    </p:extLst>
  </p:cSld>
  <p:clrMapOvr>
    <a:masterClrMapping/>
  </p:clrMapOvr>
  <p:transition spd="slow" advTm="819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54" y="-77668"/>
            <a:ext cx="10526493" cy="821938"/>
          </a:xfrm>
        </p:spPr>
        <p:txBody>
          <a:bodyPr/>
          <a:lstStyle/>
          <a:p>
            <a:r>
              <a:rPr lang="en-US" altLang="en-US" dirty="0"/>
              <a:t>Thesis Contributions: Overview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157311" y="679754"/>
            <a:ext cx="3173952" cy="23083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NiLiHype</a:t>
            </a:r>
            <a:r>
              <a:rPr lang="en-US" altLang="zh-CN" sz="2400" dirty="0"/>
              <a:t> (DSN '18)</a:t>
            </a:r>
          </a:p>
          <a:p>
            <a:r>
              <a:rPr lang="en-US" altLang="zh-CN" sz="2400" dirty="0"/>
              <a:t>Enhance hypervisors to tolerate transient faults, preventing hypervisors from being a single point of failure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444721" y="679754"/>
            <a:ext cx="3648786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NiLiCon</a:t>
            </a:r>
            <a:r>
              <a:rPr lang="en-US" altLang="zh-CN" sz="2400" dirty="0"/>
              <a:t> (IPDPS '20), </a:t>
            </a:r>
            <a:r>
              <a:rPr lang="en-US" altLang="zh-CN" sz="2400" i="1" dirty="0"/>
              <a:t>HyCoR</a:t>
            </a:r>
          </a:p>
          <a:p>
            <a:r>
              <a:rPr lang="en-US" altLang="zh-CN" sz="2400" dirty="0"/>
              <a:t>Container replication to allow applications within it to survive fail-stop faults 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053272" y="5758516"/>
            <a:ext cx="6085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Multilayer, practical dependable systems</a:t>
            </a:r>
            <a:endParaRPr lang="zh-CN" altLang="en-US" sz="2800" dirty="0"/>
          </a:p>
        </p:txBody>
      </p:sp>
      <p:sp>
        <p:nvSpPr>
          <p:cNvPr id="44" name="文本框 43"/>
          <p:cNvSpPr txBox="1"/>
          <p:nvPr/>
        </p:nvSpPr>
        <p:spPr>
          <a:xfrm>
            <a:off x="4473569" y="679754"/>
            <a:ext cx="3226850" cy="15558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i="1" dirty="0"/>
              <a:t>PUSh</a:t>
            </a:r>
            <a:r>
              <a:rPr lang="en-US" altLang="zh-CN" sz="2400" dirty="0"/>
              <a:t> (Micro '19)</a:t>
            </a:r>
          </a:p>
          <a:p>
            <a:pPr algn="ctr"/>
            <a:r>
              <a:rPr lang="en-US" altLang="zh-CN" sz="2400" dirty="0"/>
              <a:t>Data Race detectors for applications, minimizing design faults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3017300" y="3006888"/>
            <a:ext cx="2592000" cy="2667890"/>
            <a:chOff x="3895015" y="3067848"/>
            <a:chExt cx="2592000" cy="2667890"/>
          </a:xfrm>
        </p:grpSpPr>
        <p:sp>
          <p:nvSpPr>
            <p:cNvPr id="9" name="矩形 8"/>
            <p:cNvSpPr/>
            <p:nvPr/>
          </p:nvSpPr>
          <p:spPr>
            <a:xfrm>
              <a:off x="3895015" y="5375738"/>
              <a:ext cx="2592000" cy="360000"/>
            </a:xfrm>
            <a:prstGeom prst="rect">
              <a:avLst/>
            </a:prstGeom>
            <a:solidFill>
              <a:srgbClr val="5B9BD5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</a:t>
              </a: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3895015" y="3544079"/>
              <a:ext cx="1247192" cy="1240941"/>
              <a:chOff x="2869897" y="1786127"/>
              <a:chExt cx="1744336" cy="1281242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69897" y="1786127"/>
                <a:ext cx="1744336" cy="1281242"/>
              </a:xfrm>
              <a:prstGeom prst="rect">
                <a:avLst/>
              </a:prstGeom>
              <a:solidFill>
                <a:srgbClr val="A5A5A5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951664" y="2426749"/>
                <a:ext cx="1580803" cy="531517"/>
              </a:xfrm>
              <a:prstGeom prst="rect">
                <a:avLst/>
              </a:prstGeom>
              <a:solidFill>
                <a:srgbClr val="ED7D3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951664" y="1875906"/>
                <a:ext cx="1580803" cy="550843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3895015" y="4908549"/>
              <a:ext cx="2592000" cy="360000"/>
            </a:xfrm>
            <a:prstGeom prst="rect">
              <a:avLst/>
            </a:prstGeom>
            <a:solidFill>
              <a:srgbClr val="70AD47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Hypervisor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4196900" y="3080548"/>
              <a:ext cx="64342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VM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5239823" y="3550429"/>
              <a:ext cx="1247192" cy="1240941"/>
              <a:chOff x="2869897" y="1786127"/>
              <a:chExt cx="1744336" cy="1281242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2869897" y="1786127"/>
                <a:ext cx="1744336" cy="1281242"/>
              </a:xfrm>
              <a:prstGeom prst="rect">
                <a:avLst/>
              </a:prstGeom>
              <a:solidFill>
                <a:srgbClr val="A5A5A5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2951664" y="2426749"/>
                <a:ext cx="1580803" cy="531517"/>
              </a:xfrm>
              <a:prstGeom prst="rect">
                <a:avLst/>
              </a:prstGeom>
              <a:solidFill>
                <a:srgbClr val="ED7D31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OS</a:t>
                </a: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2951664" y="1875906"/>
                <a:ext cx="1580803" cy="550843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App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5574850" y="3067848"/>
              <a:ext cx="64342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400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00"/>
                  </a:solidFill>
                  <a:latin typeface="Arial" panose="020B0604020202020204" pitchFamily="34" charset="0"/>
                </a:rPr>
                <a:t>VM</a:t>
              </a:r>
              <a:endPara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03080" y="3017771"/>
            <a:ext cx="3171621" cy="2664627"/>
            <a:chOff x="6880795" y="3078731"/>
            <a:chExt cx="3171621" cy="2664627"/>
          </a:xfrm>
        </p:grpSpPr>
        <p:grpSp>
          <p:nvGrpSpPr>
            <p:cNvPr id="4" name="组合 3"/>
            <p:cNvGrpSpPr/>
            <p:nvPr/>
          </p:nvGrpSpPr>
          <p:grpSpPr>
            <a:xfrm>
              <a:off x="6880795" y="3078731"/>
              <a:ext cx="1624761" cy="1764044"/>
              <a:chOff x="6880795" y="3078731"/>
              <a:chExt cx="1624761" cy="1764044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880795" y="3560492"/>
                <a:ext cx="1624761" cy="1282283"/>
                <a:chOff x="7322755" y="3423332"/>
                <a:chExt cx="1624761" cy="1282283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7424754" y="3423332"/>
                  <a:ext cx="1420763" cy="1237417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7570001" y="3500403"/>
                  <a:ext cx="1130268" cy="533516"/>
                </a:xfrm>
                <a:prstGeom prst="rect">
                  <a:avLst/>
                </a:prstGeom>
                <a:solidFill>
                  <a:srgbClr val="FFC0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App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" name="文本框 1"/>
                <p:cNvSpPr txBox="1"/>
                <p:nvPr/>
              </p:nvSpPr>
              <p:spPr>
                <a:xfrm>
                  <a:off x="7322755" y="3997729"/>
                  <a:ext cx="162476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chemeClr val="bg1"/>
                      </a:solidFill>
                    </a:rPr>
                    <a:t>Isolated namespace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46" name="Text Box 9"/>
              <p:cNvSpPr txBox="1">
                <a:spLocks noChangeArrowheads="1"/>
              </p:cNvSpPr>
              <p:nvPr/>
            </p:nvSpPr>
            <p:spPr bwMode="auto">
              <a:xfrm>
                <a:off x="6895744" y="3078731"/>
                <a:ext cx="1518662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Container</a:t>
                </a:r>
              </a:p>
            </p:txBody>
          </p:sp>
        </p:grpSp>
        <p:sp>
          <p:nvSpPr>
            <p:cNvPr id="61" name="矩形 60"/>
            <p:cNvSpPr/>
            <p:nvPr/>
          </p:nvSpPr>
          <p:spPr>
            <a:xfrm>
              <a:off x="6973494" y="5383358"/>
              <a:ext cx="2988000" cy="360000"/>
            </a:xfrm>
            <a:prstGeom prst="rect">
              <a:avLst/>
            </a:prstGeom>
            <a:solidFill>
              <a:srgbClr val="5B9BD5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Hardware</a:t>
              </a:r>
            </a:p>
          </p:txBody>
        </p:sp>
        <p:sp>
          <p:nvSpPr>
            <p:cNvPr id="62" name="矩形 61"/>
            <p:cNvSpPr/>
            <p:nvPr/>
          </p:nvSpPr>
          <p:spPr>
            <a:xfrm>
              <a:off x="6973494" y="4916169"/>
              <a:ext cx="2988000" cy="360000"/>
            </a:xfrm>
            <a:prstGeom prst="rect">
              <a:avLst/>
            </a:prstGeom>
            <a:solidFill>
              <a:srgbClr val="ED7D31"/>
            </a:solidFill>
            <a:ln w="254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OS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8427655" y="3078731"/>
              <a:ext cx="1624761" cy="1764044"/>
              <a:chOff x="6880795" y="3078731"/>
              <a:chExt cx="1624761" cy="1764044"/>
            </a:xfrm>
          </p:grpSpPr>
          <p:sp>
            <p:nvSpPr>
              <p:cNvPr id="76" name="Text Box 9"/>
              <p:cNvSpPr txBox="1">
                <a:spLocks noChangeArrowheads="1"/>
              </p:cNvSpPr>
              <p:nvPr/>
            </p:nvSpPr>
            <p:spPr bwMode="auto">
              <a:xfrm>
                <a:off x="6895744" y="3078731"/>
                <a:ext cx="1518662" cy="463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defTabSz="914400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Container</a:t>
                </a:r>
              </a:p>
            </p:txBody>
          </p:sp>
          <p:grpSp>
            <p:nvGrpSpPr>
              <p:cNvPr id="77" name="组合 76"/>
              <p:cNvGrpSpPr/>
              <p:nvPr/>
            </p:nvGrpSpPr>
            <p:grpSpPr>
              <a:xfrm>
                <a:off x="6880795" y="3560492"/>
                <a:ext cx="1624761" cy="1282283"/>
                <a:chOff x="7322755" y="3423332"/>
                <a:chExt cx="1624761" cy="1282283"/>
              </a:xfrm>
            </p:grpSpPr>
            <p:sp>
              <p:nvSpPr>
                <p:cNvPr id="78" name="矩形 77"/>
                <p:cNvSpPr/>
                <p:nvPr/>
              </p:nvSpPr>
              <p:spPr>
                <a:xfrm>
                  <a:off x="7424754" y="3423332"/>
                  <a:ext cx="1420763" cy="1237417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7570001" y="3500403"/>
                  <a:ext cx="1130268" cy="533516"/>
                </a:xfrm>
                <a:prstGeom prst="rect">
                  <a:avLst/>
                </a:prstGeom>
                <a:solidFill>
                  <a:srgbClr val="FFC000"/>
                </a:solidFill>
                <a:ln w="25400" cap="flat" cmpd="sng" algn="ctr">
                  <a:solidFill>
                    <a:schemeClr val="tx1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App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文本框 79"/>
                <p:cNvSpPr txBox="1"/>
                <p:nvPr/>
              </p:nvSpPr>
              <p:spPr>
                <a:xfrm>
                  <a:off x="7322755" y="3997729"/>
                  <a:ext cx="1624761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000" dirty="0">
                      <a:solidFill>
                        <a:schemeClr val="bg1"/>
                      </a:solidFill>
                    </a:rPr>
                    <a:t>Isolated namespace</a:t>
                  </a:r>
                  <a:endParaRPr lang="zh-CN" altLang="en-US" sz="20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V="1">
            <a:off x="5307306" y="2278380"/>
            <a:ext cx="461034" cy="1561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H="1" flipV="1">
            <a:off x="1463040" y="3048000"/>
            <a:ext cx="1634465" cy="198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V="1">
            <a:off x="8869680" y="2324100"/>
            <a:ext cx="1318260" cy="2026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2225390"/>
      </p:ext>
    </p:extLst>
  </p:cSld>
  <p:clrMapOvr>
    <a:masterClrMapping/>
  </p:clrMapOvr>
  <p:transition spd="slow" advTm="614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  <p:bldP spid="35" grpId="0"/>
      <p:bldP spid="4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-213694"/>
            <a:ext cx="11456125" cy="821938"/>
          </a:xfrm>
        </p:spPr>
        <p:txBody>
          <a:bodyPr/>
          <a:lstStyle/>
          <a:p>
            <a:r>
              <a:rPr lang="en-US" altLang="en-US" dirty="0"/>
              <a:t>HyCoR: Throughput overhead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60</a:t>
            </a:fld>
            <a:endParaRPr lang="en-US" altLang="en-US" dirty="0"/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-54549" y="464883"/>
            <a:ext cx="9345206" cy="5926814"/>
            <a:chOff x="825785" y="-112736"/>
            <a:chExt cx="11742788" cy="7055731"/>
          </a:xfrm>
        </p:grpSpPr>
        <p:graphicFrame>
          <p:nvGraphicFramePr>
            <p:cNvPr id="8" name="图表 7"/>
            <p:cNvGraphicFramePr>
              <a:graphicFrameLocks/>
            </p:cNvGraphicFramePr>
            <p:nvPr/>
          </p:nvGraphicFramePr>
          <p:xfrm>
            <a:off x="2131095" y="0"/>
            <a:ext cx="8783407" cy="670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0797793" y="6082595"/>
              <a:ext cx="1770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145%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80927" y="5455913"/>
              <a:ext cx="1917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19%</a:t>
              </a:r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616476" y="-112736"/>
              <a:ext cx="876101" cy="805457"/>
              <a:chOff x="1052422" y="-112736"/>
              <a:chExt cx="501414" cy="805457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052422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099514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03836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25785" y="129663"/>
              <a:ext cx="1594118" cy="6334745"/>
              <a:chOff x="93669" y="129663"/>
              <a:chExt cx="912354" cy="6334745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04539" y="129663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swapT</a:t>
                </a:r>
                <a:endParaRPr lang="zh-CN" altLang="en-US" sz="2000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04539" y="887181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strmC</a:t>
                </a:r>
                <a:endParaRPr lang="zh-CN" altLang="en-US" sz="2000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04539" y="1785893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Lig</a:t>
                </a:r>
                <a:endParaRPr lang="zh-CN" altLang="en-US" sz="200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04539" y="2650986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Redis</a:t>
                </a:r>
                <a:endParaRPr lang="zh-CN" altLang="en-US" sz="2000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04539" y="3482463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Taran</a:t>
                </a:r>
                <a:endParaRPr lang="zh-CN" altLang="en-US" sz="2000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04539" y="4374451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ssdb</a:t>
                </a:r>
                <a:endParaRPr lang="zh-CN" altLang="en-US" sz="2000" dirty="0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93669" y="5306971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mem</a:t>
                </a:r>
                <a:r>
                  <a:rPr lang="en-US" altLang="zh-CN" sz="2000" dirty="0"/>
                  <a:t>$</a:t>
                </a:r>
                <a:endParaRPr lang="zh-CN" altLang="en-US" sz="2000" dirty="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04539" y="6064298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aero</a:t>
                </a:r>
                <a:endParaRPr lang="zh-CN" altLang="en-US" sz="2000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2138917" y="-13448"/>
              <a:ext cx="0" cy="662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2138921" y="6602506"/>
              <a:ext cx="94099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17834" y="6542885"/>
              <a:ext cx="8458746" cy="400110"/>
              <a:chOff x="1783773" y="6522713"/>
              <a:chExt cx="4841145" cy="400110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1783773" y="6522713"/>
                <a:ext cx="1097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20%</a:t>
                </a:r>
                <a:endParaRPr lang="zh-CN" altLang="en-US" sz="2000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41291" y="6522713"/>
                <a:ext cx="1097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40%</a:t>
                </a:r>
                <a:endParaRPr lang="zh-CN" altLang="en-US" sz="2000" dirty="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224850" y="6522713"/>
                <a:ext cx="1097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60%</a:t>
                </a:r>
                <a:endParaRPr lang="zh-CN" altLang="en-US" sz="2000" dirty="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841173" y="6522713"/>
                <a:ext cx="6501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80%</a:t>
                </a:r>
                <a:endParaRPr lang="zh-CN" altLang="en-US" sz="2000" dirty="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477667" y="6522713"/>
                <a:ext cx="766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100%</a:t>
                </a:r>
                <a:endParaRPr lang="zh-CN" altLang="en-US" sz="2000" dirty="0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5167950" y="6522713"/>
                <a:ext cx="766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120%</a:t>
                </a:r>
                <a:endParaRPr lang="zh-CN" altLang="en-US" sz="2000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858232" y="6522713"/>
                <a:ext cx="766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140%</a:t>
                </a:r>
                <a:endParaRPr lang="zh-CN" altLang="en-US" sz="2000" dirty="0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5575983" y="6263303"/>
              <a:ext cx="1770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58%</a:t>
              </a:r>
              <a:endParaRPr lang="zh-CN" altLang="en-US" sz="2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4575" y="5865869"/>
              <a:ext cx="1770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139%</a:t>
              </a:r>
              <a:endParaRPr lang="zh-CN" altLang="en-US" sz="2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25735" y="5238340"/>
              <a:ext cx="1123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67%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35" y="5013555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128%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61333" y="4601178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50%</a:t>
              </a:r>
              <a:endParaRPr lang="zh-CN" altLang="en-US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61017" y="4384452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70%</a:t>
              </a:r>
              <a:endParaRPr lang="zh-CN" altLang="en-US" sz="20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93610" y="4135493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62%</a:t>
              </a:r>
              <a:endParaRPr lang="zh-CN" altLang="en-US" sz="20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16032" y="3741901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28%</a:t>
              </a:r>
              <a:endParaRPr lang="zh-CN" altLang="en-US" sz="2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85914" y="3544009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52%</a:t>
              </a:r>
              <a:endParaRPr lang="zh-CN" altLang="en-US" sz="2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28126" y="3313168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62%</a:t>
              </a:r>
              <a:endParaRPr lang="zh-CN" altLang="en-US" sz="2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34635" y="2891828"/>
              <a:ext cx="11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33%</a:t>
              </a:r>
              <a:endParaRPr lang="zh-CN" altLang="en-US" sz="2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16669" y="2694605"/>
              <a:ext cx="11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59%</a:t>
              </a:r>
              <a:endParaRPr lang="zh-CN" altLang="en-US" sz="2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37628" y="2455037"/>
              <a:ext cx="11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56%</a:t>
              </a:r>
              <a:endParaRPr lang="zh-CN" altLang="en-US" sz="20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88793" y="2024492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19%</a:t>
              </a:r>
              <a:endParaRPr lang="zh-CN" altLang="en-US" sz="2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19583" y="1819210"/>
              <a:ext cx="1127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28%</a:t>
              </a:r>
              <a:endParaRPr lang="zh-CN" altLang="en-US" sz="2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52291" y="1602483"/>
              <a:ext cx="1127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25%</a:t>
              </a:r>
              <a:endParaRPr lang="zh-CN" altLang="en-US" sz="20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09813" y="1181810"/>
              <a:ext cx="892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2%</a:t>
              </a:r>
              <a:endParaRPr lang="zh-CN" altLang="en-US" sz="2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617068" y="977863"/>
              <a:ext cx="1119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10%</a:t>
              </a:r>
              <a:endParaRPr lang="zh-CN" altLang="en-US" sz="20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36048" y="753077"/>
              <a:ext cx="1119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31%</a:t>
              </a:r>
              <a:endParaRPr lang="zh-CN" altLang="en-US" sz="20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300240" y="325680"/>
              <a:ext cx="892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4%</a:t>
              </a:r>
              <a:endParaRPr lang="zh-CN" altLang="en-US" sz="20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89657" y="115010"/>
              <a:ext cx="91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8%</a:t>
              </a:r>
              <a:endParaRPr lang="zh-CN" altLang="en-US" sz="2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126864" y="-101716"/>
              <a:ext cx="1115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18%</a:t>
              </a:r>
              <a:endParaRPr lang="zh-CN" altLang="en-US" sz="2000" dirty="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691855" y="-96688"/>
              <a:ext cx="5623266" cy="960404"/>
              <a:chOff x="5160714" y="-96688"/>
              <a:chExt cx="3218331" cy="96040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160714" y="5876"/>
                <a:ext cx="188259" cy="19498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160714" y="566169"/>
                <a:ext cx="188259" cy="19498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160714" y="272575"/>
                <a:ext cx="188259" cy="194983"/>
              </a:xfrm>
              <a:prstGeom prst="rect">
                <a:avLst/>
              </a:prstGeom>
              <a:pattFill prst="wdUpDiag">
                <a:fgClr>
                  <a:srgbClr val="40404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362421" y="-96688"/>
                <a:ext cx="974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record</a:t>
                </a:r>
                <a:endParaRPr lang="zh-CN" altLang="en-US" sz="2000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5362421" y="170012"/>
                <a:ext cx="974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pause</a:t>
                </a:r>
                <a:endParaRPr lang="zh-CN" altLang="en-US" sz="2000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362421" y="463606"/>
                <a:ext cx="30166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others, mostly page faults</a:t>
                </a:r>
                <a:endParaRPr lang="zh-CN" altLang="en-US" sz="20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624026" y="772395"/>
              <a:ext cx="868551" cy="805457"/>
              <a:chOff x="1056742" y="-112736"/>
              <a:chExt cx="497093" cy="805457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1056742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103835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103835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605035" y="1627248"/>
              <a:ext cx="868551" cy="805457"/>
              <a:chOff x="1045873" y="-112736"/>
              <a:chExt cx="497093" cy="805457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45873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89351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089351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614526" y="2445767"/>
              <a:ext cx="905705" cy="805457"/>
              <a:chOff x="1051307" y="-112736"/>
              <a:chExt cx="518358" cy="805457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1051307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102564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119665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14527" y="3300622"/>
              <a:ext cx="915200" cy="805457"/>
              <a:chOff x="1051307" y="-112736"/>
              <a:chExt cx="523792" cy="805457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51307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2563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125099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86037" y="4149420"/>
              <a:ext cx="877215" cy="805457"/>
              <a:chOff x="1035004" y="-112736"/>
              <a:chExt cx="502053" cy="805457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035004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4518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087057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586039" y="5040604"/>
              <a:ext cx="924694" cy="805457"/>
              <a:chOff x="1035004" y="-112736"/>
              <a:chExt cx="529226" cy="805457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1035004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102563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114230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605034" y="5840956"/>
              <a:ext cx="905706" cy="805457"/>
              <a:chOff x="1045873" y="-112736"/>
              <a:chExt cx="518358" cy="80545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1045873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091693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14231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7966772" y="509936"/>
            <a:ext cx="58030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Baseline: </a:t>
            </a:r>
            <a:r>
              <a:rPr lang="en-US" altLang="zh-CN" sz="2400" dirty="0" err="1"/>
              <a:t>NiLiCon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(30ms epoch interval)</a:t>
            </a:r>
          </a:p>
          <a:p>
            <a:endParaRPr lang="en-US" altLang="zh-CN" sz="2400" dirty="0"/>
          </a:p>
          <a:p>
            <a:r>
              <a:rPr lang="en-US" altLang="zh-CN" sz="2400" dirty="0"/>
              <a:t>record overhead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  </a:t>
            </a:r>
            <a:r>
              <a:rPr lang="en-US" altLang="zh-CN" sz="2400" dirty="0"/>
              <a:t>non-deterministic events</a:t>
            </a:r>
          </a:p>
          <a:p>
            <a:endParaRPr lang="en-US" altLang="zh-CN" sz="2400" dirty="0"/>
          </a:p>
          <a:p>
            <a:r>
              <a:rPr lang="en-US" altLang="zh-CN" sz="2400" dirty="0"/>
              <a:t>pause overhead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  pause to take checkpointing</a:t>
            </a:r>
          </a:p>
          <a:p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r>
              <a:rPr lang="en-US" altLang="zh-CN" sz="2400" dirty="0"/>
              <a:t>page faults overhead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</a:t>
            </a:r>
          </a:p>
          <a:p>
            <a:r>
              <a:rPr lang="en-US" altLang="zh-CN" sz="2400" dirty="0"/>
              <a:t>   page faults to track dirty pages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71930"/>
      </p:ext>
    </p:extLst>
  </p:cSld>
  <p:clrMapOvr>
    <a:masterClrMapping/>
  </p:clrMapOvr>
  <p:transition spd="slow" advTm="63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-213694"/>
            <a:ext cx="11456125" cy="821938"/>
          </a:xfrm>
        </p:spPr>
        <p:txBody>
          <a:bodyPr/>
          <a:lstStyle/>
          <a:p>
            <a:r>
              <a:rPr lang="en-US" altLang="en-US" dirty="0"/>
              <a:t>HyCoR: Throughput overhead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61</a:t>
            </a:fld>
            <a:endParaRPr lang="en-US" altLang="en-US" dirty="0"/>
          </a:p>
        </p:txBody>
      </p:sp>
      <p:grpSp>
        <p:nvGrpSpPr>
          <p:cNvPr id="7" name="组合 6"/>
          <p:cNvGrpSpPr>
            <a:grpSpLocks noChangeAspect="1"/>
          </p:cNvGrpSpPr>
          <p:nvPr/>
        </p:nvGrpSpPr>
        <p:grpSpPr>
          <a:xfrm>
            <a:off x="-86917" y="464883"/>
            <a:ext cx="9345206" cy="5926814"/>
            <a:chOff x="825785" y="-112736"/>
            <a:chExt cx="11742788" cy="7055731"/>
          </a:xfrm>
        </p:grpSpPr>
        <p:graphicFrame>
          <p:nvGraphicFramePr>
            <p:cNvPr id="8" name="图表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7280428"/>
                </p:ext>
              </p:extLst>
            </p:nvPr>
          </p:nvGraphicFramePr>
          <p:xfrm>
            <a:off x="2131095" y="0"/>
            <a:ext cx="8783407" cy="6705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文本框 8"/>
            <p:cNvSpPr txBox="1"/>
            <p:nvPr/>
          </p:nvSpPr>
          <p:spPr>
            <a:xfrm>
              <a:off x="10797793" y="6082595"/>
              <a:ext cx="1770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145%</a:t>
              </a:r>
              <a:endParaRPr lang="zh-CN" altLang="en-US" sz="2000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180927" y="5455913"/>
              <a:ext cx="1917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19%</a:t>
              </a:r>
              <a:endParaRPr lang="zh-CN" altLang="en-US" dirty="0"/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1616476" y="-112736"/>
              <a:ext cx="876101" cy="805457"/>
              <a:chOff x="1052422" y="-112736"/>
              <a:chExt cx="501414" cy="805457"/>
            </a:xfrm>
          </p:grpSpPr>
          <p:sp>
            <p:nvSpPr>
              <p:cNvPr id="88" name="文本框 87"/>
              <p:cNvSpPr txBox="1"/>
              <p:nvPr/>
            </p:nvSpPr>
            <p:spPr>
              <a:xfrm>
                <a:off x="1052422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099514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1103836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825785" y="129663"/>
              <a:ext cx="1594118" cy="6334745"/>
              <a:chOff x="93669" y="129663"/>
              <a:chExt cx="912354" cy="6334745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04539" y="129663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swapT</a:t>
                </a:r>
                <a:endParaRPr lang="zh-CN" altLang="en-US" sz="2000" dirty="0"/>
              </a:p>
            </p:txBody>
          </p:sp>
          <p:sp>
            <p:nvSpPr>
              <p:cNvPr id="81" name="文本框 80"/>
              <p:cNvSpPr txBox="1"/>
              <p:nvPr/>
            </p:nvSpPr>
            <p:spPr>
              <a:xfrm>
                <a:off x="104539" y="887181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strmC</a:t>
                </a:r>
                <a:endParaRPr lang="zh-CN" altLang="en-US" sz="2000" dirty="0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104539" y="1785893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Lig</a:t>
                </a:r>
                <a:endParaRPr lang="zh-CN" altLang="en-US" sz="2000" dirty="0"/>
              </a:p>
            </p:txBody>
          </p:sp>
          <p:sp>
            <p:nvSpPr>
              <p:cNvPr id="83" name="文本框 82"/>
              <p:cNvSpPr txBox="1"/>
              <p:nvPr/>
            </p:nvSpPr>
            <p:spPr>
              <a:xfrm>
                <a:off x="104539" y="2650986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Redis</a:t>
                </a:r>
                <a:endParaRPr lang="zh-CN" altLang="en-US" sz="2000" dirty="0"/>
              </a:p>
            </p:txBody>
          </p:sp>
          <p:sp>
            <p:nvSpPr>
              <p:cNvPr id="84" name="文本框 83"/>
              <p:cNvSpPr txBox="1"/>
              <p:nvPr/>
            </p:nvSpPr>
            <p:spPr>
              <a:xfrm>
                <a:off x="104539" y="3482463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Taran</a:t>
                </a:r>
                <a:endParaRPr lang="zh-CN" altLang="en-US" sz="2000" dirty="0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04539" y="4374451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ssdb</a:t>
                </a:r>
                <a:endParaRPr lang="zh-CN" altLang="en-US" sz="2000" dirty="0"/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93669" y="5306971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mem</a:t>
                </a:r>
                <a:r>
                  <a:rPr lang="en-US" altLang="zh-CN" sz="2000" dirty="0"/>
                  <a:t>$</a:t>
                </a:r>
                <a:endParaRPr lang="zh-CN" altLang="en-US" sz="2000" dirty="0"/>
              </a:p>
            </p:txBody>
          </p:sp>
          <p:sp>
            <p:nvSpPr>
              <p:cNvPr id="87" name="文本框 86"/>
              <p:cNvSpPr txBox="1"/>
              <p:nvPr/>
            </p:nvSpPr>
            <p:spPr>
              <a:xfrm>
                <a:off x="104539" y="6064298"/>
                <a:ext cx="90148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aero</a:t>
                </a:r>
                <a:endParaRPr lang="zh-CN" altLang="en-US" sz="2000" dirty="0"/>
              </a:p>
            </p:txBody>
          </p:sp>
        </p:grpSp>
        <p:cxnSp>
          <p:nvCxnSpPr>
            <p:cNvPr id="13" name="直接连接符 12"/>
            <p:cNvCxnSpPr/>
            <p:nvPr/>
          </p:nvCxnSpPr>
          <p:spPr>
            <a:xfrm>
              <a:off x="2138917" y="-13448"/>
              <a:ext cx="0" cy="66226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 flipV="1">
              <a:off x="2138921" y="6602506"/>
              <a:ext cx="940995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组合 14"/>
            <p:cNvGrpSpPr/>
            <p:nvPr/>
          </p:nvGrpSpPr>
          <p:grpSpPr>
            <a:xfrm>
              <a:off x="2917834" y="6542885"/>
              <a:ext cx="8458746" cy="400110"/>
              <a:chOff x="1783773" y="6522713"/>
              <a:chExt cx="4841145" cy="400110"/>
            </a:xfrm>
          </p:grpSpPr>
          <p:sp>
            <p:nvSpPr>
              <p:cNvPr id="73" name="文本框 72"/>
              <p:cNvSpPr txBox="1"/>
              <p:nvPr/>
            </p:nvSpPr>
            <p:spPr>
              <a:xfrm>
                <a:off x="1783773" y="6522713"/>
                <a:ext cx="1097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20%</a:t>
                </a:r>
                <a:endParaRPr lang="zh-CN" altLang="en-US" sz="2000" dirty="0"/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2541291" y="6522713"/>
                <a:ext cx="1097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40%</a:t>
                </a:r>
                <a:endParaRPr lang="zh-CN" altLang="en-US" sz="2000" dirty="0"/>
              </a:p>
            </p:txBody>
          </p:sp>
          <p:sp>
            <p:nvSpPr>
              <p:cNvPr id="75" name="文本框 74"/>
              <p:cNvSpPr txBox="1"/>
              <p:nvPr/>
            </p:nvSpPr>
            <p:spPr>
              <a:xfrm>
                <a:off x="3224850" y="6522713"/>
                <a:ext cx="10972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60%</a:t>
                </a:r>
                <a:endParaRPr lang="zh-CN" altLang="en-US" sz="2000" dirty="0"/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3841173" y="6522713"/>
                <a:ext cx="6501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80%</a:t>
                </a:r>
                <a:endParaRPr lang="zh-CN" altLang="en-US" sz="2000" dirty="0"/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4477667" y="6522713"/>
                <a:ext cx="766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100%</a:t>
                </a:r>
                <a:endParaRPr lang="zh-CN" altLang="en-US" sz="2000" dirty="0"/>
              </a:p>
            </p:txBody>
          </p:sp>
          <p:sp>
            <p:nvSpPr>
              <p:cNvPr id="78" name="文本框 77"/>
              <p:cNvSpPr txBox="1"/>
              <p:nvPr/>
            </p:nvSpPr>
            <p:spPr>
              <a:xfrm>
                <a:off x="5167950" y="6522713"/>
                <a:ext cx="766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120%</a:t>
                </a:r>
                <a:endParaRPr lang="zh-CN" altLang="en-US" sz="2000" dirty="0"/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5858232" y="6522713"/>
                <a:ext cx="76668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140%</a:t>
                </a:r>
                <a:endParaRPr lang="zh-CN" altLang="en-US" sz="2000" dirty="0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5575983" y="6263303"/>
              <a:ext cx="1770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58%</a:t>
              </a:r>
              <a:endParaRPr lang="zh-CN" altLang="en-US" sz="20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464575" y="5865869"/>
              <a:ext cx="17707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139%</a:t>
              </a:r>
              <a:endParaRPr lang="zh-CN" altLang="en-US" sz="20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125735" y="5238340"/>
              <a:ext cx="11234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67%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9753335" y="5013555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128%</a:t>
              </a:r>
              <a:endParaRPr lang="zh-CN" altLang="en-US" sz="2000" dirty="0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061333" y="4601178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50%</a:t>
              </a:r>
              <a:endParaRPr lang="zh-CN" altLang="en-US" sz="2000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261017" y="4384452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70%</a:t>
              </a:r>
              <a:endParaRPr lang="zh-CN" altLang="en-US" sz="2000" dirty="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93610" y="4135493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62%</a:t>
              </a:r>
              <a:endParaRPr lang="zh-CN" altLang="en-US" sz="2000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716032" y="3741901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28%</a:t>
              </a:r>
              <a:endParaRPr lang="zh-CN" altLang="en-US" sz="2000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185914" y="3544009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52%</a:t>
              </a:r>
              <a:endParaRPr lang="zh-CN" altLang="en-US" sz="20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828126" y="3313168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62%</a:t>
              </a:r>
              <a:endParaRPr lang="zh-CN" altLang="en-US" sz="2000" dirty="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034635" y="2891828"/>
              <a:ext cx="11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33%</a:t>
              </a:r>
              <a:endParaRPr lang="zh-CN" altLang="en-US" sz="2000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616669" y="2694605"/>
              <a:ext cx="11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59%</a:t>
              </a:r>
              <a:endParaRPr lang="zh-CN" altLang="en-US" sz="2000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437628" y="2455037"/>
              <a:ext cx="11117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56%</a:t>
              </a:r>
              <a:endParaRPr lang="zh-CN" altLang="en-US" sz="20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188793" y="2024492"/>
              <a:ext cx="13270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19%</a:t>
              </a:r>
              <a:endParaRPr lang="zh-CN" altLang="en-US" sz="20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719583" y="1819210"/>
              <a:ext cx="1127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28%</a:t>
              </a:r>
              <a:endParaRPr lang="zh-CN" altLang="en-US" sz="20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552291" y="1602483"/>
              <a:ext cx="112738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25%</a:t>
              </a:r>
              <a:endParaRPr lang="zh-CN" altLang="en-US" sz="2000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209813" y="1181810"/>
              <a:ext cx="892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2%</a:t>
              </a:r>
              <a:endParaRPr lang="zh-CN" altLang="en-US" sz="2000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2617068" y="977863"/>
              <a:ext cx="1119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10%</a:t>
              </a:r>
              <a:endParaRPr lang="zh-CN" altLang="en-US" sz="20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936048" y="753077"/>
              <a:ext cx="1119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31%</a:t>
              </a:r>
              <a:endParaRPr lang="zh-CN" altLang="en-US" sz="20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300240" y="325680"/>
              <a:ext cx="892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4%</a:t>
              </a:r>
              <a:endParaRPr lang="zh-CN" altLang="en-US" sz="20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589657" y="115010"/>
              <a:ext cx="9120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8%</a:t>
              </a:r>
              <a:endParaRPr lang="zh-CN" altLang="en-US" sz="2000" dirty="0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3126864" y="-101716"/>
              <a:ext cx="11156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18%</a:t>
              </a:r>
              <a:endParaRPr lang="zh-CN" altLang="en-US" sz="2000" dirty="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6691855" y="-96688"/>
              <a:ext cx="5623266" cy="960404"/>
              <a:chOff x="5160714" y="-96688"/>
              <a:chExt cx="3218331" cy="960404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5160714" y="5876"/>
                <a:ext cx="188259" cy="194983"/>
              </a:xfrm>
              <a:prstGeom prst="rect">
                <a:avLst/>
              </a:prstGeom>
              <a:solidFill>
                <a:srgbClr val="7F7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5160714" y="566169"/>
                <a:ext cx="188259" cy="194983"/>
              </a:xfrm>
              <a:prstGeom prst="rect">
                <a:avLst/>
              </a:prstGeom>
              <a:solidFill>
                <a:srgbClr val="BFBFB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5160714" y="272575"/>
                <a:ext cx="188259" cy="194983"/>
              </a:xfrm>
              <a:prstGeom prst="rect">
                <a:avLst/>
              </a:prstGeom>
              <a:pattFill prst="wdUpDiag">
                <a:fgClr>
                  <a:srgbClr val="40404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5362421" y="-96688"/>
                <a:ext cx="974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record</a:t>
                </a:r>
                <a:endParaRPr lang="zh-CN" altLang="en-US" sz="2000" dirty="0"/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5362421" y="170012"/>
                <a:ext cx="9749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pause</a:t>
                </a:r>
                <a:endParaRPr lang="zh-CN" altLang="en-US" sz="2000" dirty="0"/>
              </a:p>
            </p:txBody>
          </p:sp>
          <p:sp>
            <p:nvSpPr>
              <p:cNvPr id="72" name="文本框 71"/>
              <p:cNvSpPr txBox="1"/>
              <p:nvPr/>
            </p:nvSpPr>
            <p:spPr>
              <a:xfrm>
                <a:off x="5362421" y="463606"/>
                <a:ext cx="301662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others, mostly page faults</a:t>
                </a:r>
                <a:endParaRPr lang="zh-CN" altLang="en-US" sz="2000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1624026" y="772395"/>
              <a:ext cx="868551" cy="805457"/>
              <a:chOff x="1056742" y="-112736"/>
              <a:chExt cx="497093" cy="805457"/>
            </a:xfrm>
          </p:grpSpPr>
          <p:sp>
            <p:nvSpPr>
              <p:cNvPr id="64" name="文本框 63"/>
              <p:cNvSpPr txBox="1"/>
              <p:nvPr/>
            </p:nvSpPr>
            <p:spPr>
              <a:xfrm>
                <a:off x="1056742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1103835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103835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605035" y="1627248"/>
              <a:ext cx="868551" cy="805457"/>
              <a:chOff x="1045873" y="-112736"/>
              <a:chExt cx="497093" cy="805457"/>
            </a:xfrm>
          </p:grpSpPr>
          <p:sp>
            <p:nvSpPr>
              <p:cNvPr id="61" name="文本框 60"/>
              <p:cNvSpPr txBox="1"/>
              <p:nvPr/>
            </p:nvSpPr>
            <p:spPr>
              <a:xfrm>
                <a:off x="1045873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089351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089351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1614526" y="2445767"/>
              <a:ext cx="905705" cy="805457"/>
              <a:chOff x="1051307" y="-112736"/>
              <a:chExt cx="518358" cy="805457"/>
            </a:xfrm>
          </p:grpSpPr>
          <p:sp>
            <p:nvSpPr>
              <p:cNvPr id="58" name="文本框 57"/>
              <p:cNvSpPr txBox="1"/>
              <p:nvPr/>
            </p:nvSpPr>
            <p:spPr>
              <a:xfrm>
                <a:off x="1051307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102564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1119665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>
              <a:off x="1614527" y="3300622"/>
              <a:ext cx="915200" cy="805457"/>
              <a:chOff x="1051307" y="-112736"/>
              <a:chExt cx="523792" cy="805457"/>
            </a:xfrm>
          </p:grpSpPr>
          <p:sp>
            <p:nvSpPr>
              <p:cNvPr id="55" name="文本框 54"/>
              <p:cNvSpPr txBox="1"/>
              <p:nvPr/>
            </p:nvSpPr>
            <p:spPr>
              <a:xfrm>
                <a:off x="1051307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102563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57" name="文本框 56"/>
              <p:cNvSpPr txBox="1"/>
              <p:nvPr/>
            </p:nvSpPr>
            <p:spPr>
              <a:xfrm>
                <a:off x="1125099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1586037" y="4149420"/>
              <a:ext cx="877215" cy="805457"/>
              <a:chOff x="1035004" y="-112736"/>
              <a:chExt cx="502053" cy="805457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1035004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064518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54" name="文本框 53"/>
              <p:cNvSpPr txBox="1"/>
              <p:nvPr/>
            </p:nvSpPr>
            <p:spPr>
              <a:xfrm>
                <a:off x="1087057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1586039" y="5040604"/>
              <a:ext cx="924694" cy="805457"/>
              <a:chOff x="1035004" y="-112736"/>
              <a:chExt cx="529226" cy="805457"/>
            </a:xfrm>
          </p:grpSpPr>
          <p:sp>
            <p:nvSpPr>
              <p:cNvPr id="49" name="文本框 48"/>
              <p:cNvSpPr txBox="1"/>
              <p:nvPr/>
            </p:nvSpPr>
            <p:spPr>
              <a:xfrm>
                <a:off x="1035004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102563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114230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1605034" y="5840956"/>
              <a:ext cx="905706" cy="805457"/>
              <a:chOff x="1045873" y="-112736"/>
              <a:chExt cx="518358" cy="80545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1045873" y="-112736"/>
                <a:ext cx="497093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 err="1"/>
                  <a:t>nili</a:t>
                </a:r>
                <a:endParaRPr lang="zh-CN" altLang="en-US" sz="2000" dirty="0"/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1091693" y="73093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se</a:t>
                </a:r>
                <a:endParaRPr lang="zh-CN" altLang="en-US" sz="2000" dirty="0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114231" y="292612"/>
                <a:ext cx="450000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le</a:t>
                </a:r>
                <a:endParaRPr lang="zh-CN" altLang="en-US" sz="2000" dirty="0"/>
              </a:p>
            </p:txBody>
          </p:sp>
        </p:grpSp>
      </p:grpSp>
      <p:sp>
        <p:nvSpPr>
          <p:cNvPr id="3" name="椭圆 2"/>
          <p:cNvSpPr/>
          <p:nvPr/>
        </p:nvSpPr>
        <p:spPr>
          <a:xfrm>
            <a:off x="4033156" y="4865914"/>
            <a:ext cx="816429" cy="661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813023" y="468091"/>
            <a:ext cx="58030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Base line: </a:t>
            </a:r>
            <a:r>
              <a:rPr lang="en-US" altLang="zh-CN" sz="2400" dirty="0" err="1"/>
              <a:t>NiLiCon</a:t>
            </a:r>
            <a:r>
              <a:rPr lang="en-US" altLang="zh-CN" sz="2400" dirty="0"/>
              <a:t> (30ms interval)</a:t>
            </a:r>
          </a:p>
          <a:p>
            <a:endParaRPr lang="en-US" altLang="zh-CN" sz="2400" dirty="0"/>
          </a:p>
          <a:p>
            <a:r>
              <a:rPr lang="en-US" altLang="zh-CN" sz="2400" dirty="0" err="1"/>
              <a:t>HyCoR</a:t>
            </a:r>
            <a:r>
              <a:rPr lang="en-US" altLang="zh-CN" sz="2400" dirty="0"/>
              <a:t>-SE vs. </a:t>
            </a:r>
            <a:r>
              <a:rPr lang="en-US" altLang="zh-CN" sz="2400" dirty="0" err="1"/>
              <a:t>NiLiCon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 err="1"/>
              <a:t>HyCoR</a:t>
            </a:r>
            <a:r>
              <a:rPr lang="en-US" altLang="zh-CN" sz="2400" dirty="0"/>
              <a:t>-SE: extra record OH</a:t>
            </a:r>
          </a:p>
          <a:p>
            <a:r>
              <a:rPr lang="en-US" altLang="zh-CN" sz="2400" dirty="0"/>
              <a:t> longer checkpointing interval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</a:t>
            </a:r>
          </a:p>
          <a:p>
            <a:r>
              <a:rPr lang="en-US" altLang="zh-CN" sz="2400" dirty="0"/>
              <a:t>	pause and page fault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OH</a:t>
            </a:r>
            <a:r>
              <a:rPr lang="en-US" altLang="zh-CN" sz="2400" b="1" dirty="0">
                <a:sym typeface="Symbol" panose="05050102010706020507" pitchFamily="18" charset="2"/>
              </a:rPr>
              <a:t> </a:t>
            </a:r>
            <a:endParaRPr lang="en-US" altLang="zh-CN" sz="2400" dirty="0"/>
          </a:p>
          <a:p>
            <a:r>
              <a:rPr lang="en-US" altLang="zh-CN" sz="2400" b="1" dirty="0" err="1"/>
              <a:t>HyCoR</a:t>
            </a:r>
            <a:r>
              <a:rPr lang="en-US" altLang="zh-CN" sz="2400" b="1" dirty="0"/>
              <a:t>-SE ≤ </a:t>
            </a:r>
            <a:r>
              <a:rPr lang="en-US" altLang="zh-CN" sz="2400" b="1" dirty="0" err="1"/>
              <a:t>NiLiCon</a:t>
            </a:r>
            <a:endParaRPr lang="en-US" altLang="zh-CN" sz="2400" b="1" dirty="0"/>
          </a:p>
          <a:p>
            <a:endParaRPr lang="en-US" altLang="zh-CN" sz="2400" b="1" dirty="0"/>
          </a:p>
          <a:p>
            <a:r>
              <a:rPr lang="en-US" altLang="zh-CN" sz="2400" dirty="0" err="1"/>
              <a:t>HyCoR</a:t>
            </a:r>
            <a:r>
              <a:rPr lang="en-US" altLang="zh-CN" sz="2400" dirty="0"/>
              <a:t>-LE vs </a:t>
            </a:r>
            <a:r>
              <a:rPr lang="en-US" altLang="zh-CN" sz="2400" dirty="0" err="1"/>
              <a:t>HyCoR</a:t>
            </a:r>
            <a:r>
              <a:rPr lang="en-US" altLang="zh-CN" sz="2400" dirty="0"/>
              <a:t>-SE:</a:t>
            </a:r>
          </a:p>
          <a:p>
            <a:r>
              <a:rPr lang="en-US" altLang="zh-CN" sz="2400" dirty="0"/>
              <a:t>  Same record OH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   OH of timing ADJ: ~0</a:t>
            </a:r>
          </a:p>
          <a:p>
            <a:r>
              <a:rPr lang="en-US" altLang="zh-CN" sz="2400" dirty="0"/>
              <a:t>longer checkpointing interval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</a:t>
            </a:r>
          </a:p>
          <a:p>
            <a:r>
              <a:rPr lang="en-US" altLang="zh-CN" sz="2400" dirty="0"/>
              <a:t>	pause and page fault</a:t>
            </a:r>
            <a:r>
              <a:rPr lang="en-US" altLang="zh-CN" sz="2400" b="1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OH</a:t>
            </a:r>
            <a:r>
              <a:rPr lang="en-US" altLang="zh-CN" sz="2400" b="1" dirty="0">
                <a:sym typeface="Symbol" panose="05050102010706020507" pitchFamily="18" charset="2"/>
              </a:rPr>
              <a:t> </a:t>
            </a:r>
            <a:endParaRPr lang="en-US" altLang="zh-CN" sz="2400" dirty="0"/>
          </a:p>
          <a:p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  </a:t>
            </a:r>
            <a:r>
              <a:rPr lang="en-US" altLang="zh-CN" sz="2400" b="1" dirty="0" err="1">
                <a:solidFill>
                  <a:prstClr val="black"/>
                </a:solidFill>
                <a:sym typeface="Symbol"/>
              </a:rPr>
              <a:t>HyCoR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-LE: 4% - 58%.</a:t>
            </a:r>
            <a:endParaRPr lang="en-US" altLang="zh-CN" sz="2400" b="1" dirty="0"/>
          </a:p>
          <a:p>
            <a:r>
              <a:rPr lang="en-US" altLang="zh-CN" sz="2400" b="1" dirty="0"/>
              <a:t> 	</a:t>
            </a:r>
          </a:p>
        </p:txBody>
      </p:sp>
      <p:sp>
        <p:nvSpPr>
          <p:cNvPr id="91" name="椭圆 90"/>
          <p:cNvSpPr/>
          <p:nvPr/>
        </p:nvSpPr>
        <p:spPr>
          <a:xfrm>
            <a:off x="6961413" y="4610100"/>
            <a:ext cx="816429" cy="6613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椭圆 91"/>
          <p:cNvSpPr/>
          <p:nvPr/>
        </p:nvSpPr>
        <p:spPr>
          <a:xfrm>
            <a:off x="1329067" y="1327094"/>
            <a:ext cx="621113" cy="5007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椭圆 92"/>
          <p:cNvSpPr/>
          <p:nvPr/>
        </p:nvSpPr>
        <p:spPr>
          <a:xfrm>
            <a:off x="2354782" y="1149070"/>
            <a:ext cx="655456" cy="477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/>
          <p:cNvSpPr/>
          <p:nvPr/>
        </p:nvSpPr>
        <p:spPr>
          <a:xfrm>
            <a:off x="1295351" y="631179"/>
            <a:ext cx="533450" cy="4022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椭圆 94"/>
          <p:cNvSpPr/>
          <p:nvPr/>
        </p:nvSpPr>
        <p:spPr>
          <a:xfrm>
            <a:off x="1746531" y="419438"/>
            <a:ext cx="655456" cy="4774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1006073"/>
      </p:ext>
    </p:extLst>
  </p:cSld>
  <p:clrMapOvr>
    <a:masterClrMapping/>
  </p:clrMapOvr>
  <p:transition spd="slow" advTm="635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1" grpId="0" animBg="1"/>
      <p:bldP spid="92" grpId="0" animBg="1"/>
      <p:bldP spid="93" grpId="0" animBg="1"/>
      <p:bldP spid="94" grpId="0" animBg="1"/>
      <p:bldP spid="9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HyCoR: Latency overhead (in</a:t>
            </a:r>
            <a:r>
              <a:rPr lang="el-GR" altLang="zh-CN" dirty="0">
                <a:solidFill>
                  <a:prstClr val="black"/>
                </a:solidFill>
              </a:rPr>
              <a:t> μ</a:t>
            </a:r>
            <a:r>
              <a:rPr lang="en-US" altLang="zh-CN" dirty="0">
                <a:solidFill>
                  <a:prstClr val="black"/>
                </a:solidFill>
              </a:rPr>
              <a:t>s)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62</a:t>
            </a:fld>
            <a:endParaRPr lang="en-US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9498" y="963409"/>
            <a:ext cx="11296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2700" dirty="0">
              <a:solidFill>
                <a:prstClr val="black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662127"/>
              </p:ext>
            </p:extLst>
          </p:nvPr>
        </p:nvGraphicFramePr>
        <p:xfrm>
          <a:off x="1324539" y="782705"/>
          <a:ext cx="9575535" cy="3615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4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434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620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538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705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104686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446194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Lig1K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Lig100K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Redis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Taran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SSDB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Mem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Aero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3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/>
                        <a:t>Stock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avg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549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2059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406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393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388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643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373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3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99%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&lt;1ms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&lt;3ms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734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617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622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2982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711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385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HyCoR-SE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avg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740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2215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637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651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709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1092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945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3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99%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&lt;1ms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&lt;9ms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1105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1191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1087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5901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1724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2638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NiLiCon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avg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38ms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38ms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42ms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42ms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45ms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45ms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51ms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2638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99%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&lt;39ms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&lt;39ms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44ms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42ms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47ms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53ms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63ms</a:t>
                      </a:r>
                      <a:endParaRPr lang="zh-CN" alt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4" name="直接连接符 3"/>
          <p:cNvCxnSpPr/>
          <p:nvPr/>
        </p:nvCxnSpPr>
        <p:spPr>
          <a:xfrm flipH="1">
            <a:off x="1304217" y="1244139"/>
            <a:ext cx="9601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311837" y="2288079"/>
            <a:ext cx="96012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1320654" y="3338558"/>
            <a:ext cx="9610163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549913" y="778374"/>
            <a:ext cx="0" cy="36122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345150" y="4776040"/>
            <a:ext cx="45168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average latency overhead: </a:t>
            </a:r>
          </a:p>
          <a:p>
            <a:r>
              <a:rPr lang="en-US" altLang="zh-CN" sz="2800" dirty="0" err="1"/>
              <a:t>NiLiCon</a:t>
            </a:r>
            <a:r>
              <a:rPr lang="en-US" altLang="zh-CN" sz="2800" dirty="0"/>
              <a:t>: tens of milliseconds</a:t>
            </a:r>
          </a:p>
          <a:p>
            <a:r>
              <a:rPr lang="en-US" altLang="zh-CN" sz="2800" dirty="0" err="1"/>
              <a:t>HyCoR</a:t>
            </a:r>
            <a:r>
              <a:rPr lang="en-US" altLang="zh-CN" sz="2800" dirty="0"/>
              <a:t>-SE: 156</a:t>
            </a:r>
            <a:r>
              <a:rPr lang="el-GR" altLang="zh-CN" sz="2800" dirty="0">
                <a:solidFill>
                  <a:prstClr val="black"/>
                </a:solidFill>
              </a:rPr>
              <a:t>μ</a:t>
            </a:r>
            <a:r>
              <a:rPr lang="en-US" altLang="zh-CN" sz="2800" dirty="0">
                <a:solidFill>
                  <a:prstClr val="black"/>
                </a:solidFill>
              </a:rPr>
              <a:t>s - 581</a:t>
            </a:r>
            <a:r>
              <a:rPr lang="el-GR" altLang="zh-CN" sz="2800" dirty="0">
                <a:solidFill>
                  <a:prstClr val="black"/>
                </a:solidFill>
              </a:rPr>
              <a:t>μ</a:t>
            </a:r>
            <a:r>
              <a:rPr lang="en-US" altLang="zh-CN" sz="2800" dirty="0">
                <a:solidFill>
                  <a:prstClr val="black"/>
                </a:solidFill>
              </a:rPr>
              <a:t>s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HyCoR-LE: </a:t>
            </a:r>
            <a:r>
              <a:rPr lang="en-US" altLang="zh-CN" sz="2800" dirty="0"/>
              <a:t>40µs - 343</a:t>
            </a:r>
            <a:r>
              <a:rPr lang="el-GR" altLang="zh-CN" sz="2800" dirty="0">
                <a:solidFill>
                  <a:prstClr val="black"/>
                </a:solidFill>
              </a:rPr>
              <a:t>μ</a:t>
            </a:r>
            <a:r>
              <a:rPr lang="en-US" altLang="zh-CN" sz="2800" dirty="0">
                <a:solidFill>
                  <a:prstClr val="black"/>
                </a:solidFill>
              </a:rPr>
              <a:t>s</a:t>
            </a:r>
            <a:endParaRPr lang="zh-CN" altLang="en-US" sz="2800" dirty="0"/>
          </a:p>
        </p:txBody>
      </p:sp>
      <p:sp>
        <p:nvSpPr>
          <p:cNvPr id="20" name="文本框 19"/>
          <p:cNvSpPr txBox="1"/>
          <p:nvPr/>
        </p:nvSpPr>
        <p:spPr>
          <a:xfrm>
            <a:off x="6364274" y="4762186"/>
            <a:ext cx="4453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99% latency overhead: </a:t>
            </a:r>
          </a:p>
          <a:p>
            <a:r>
              <a:rPr lang="en-US" altLang="zh-CN" sz="2800" dirty="0" err="1"/>
              <a:t>NiLiCon</a:t>
            </a:r>
            <a:r>
              <a:rPr lang="en-US" altLang="zh-CN" sz="2800" dirty="0"/>
              <a:t>: tens of milliseconds</a:t>
            </a:r>
          </a:p>
          <a:p>
            <a:r>
              <a:rPr lang="en-US" altLang="zh-CN" sz="2800" dirty="0" err="1"/>
              <a:t>HyCoR</a:t>
            </a:r>
            <a:r>
              <a:rPr lang="en-US" altLang="zh-CN" sz="2800" dirty="0"/>
              <a:t>-SE: 371</a:t>
            </a:r>
            <a:r>
              <a:rPr lang="el-GR" altLang="zh-CN" sz="2800" dirty="0">
                <a:solidFill>
                  <a:prstClr val="black"/>
                </a:solidFill>
              </a:rPr>
              <a:t>μ</a:t>
            </a:r>
            <a:r>
              <a:rPr lang="en-US" altLang="zh-CN" sz="2800" dirty="0">
                <a:solidFill>
                  <a:prstClr val="black"/>
                </a:solidFill>
              </a:rPr>
              <a:t>s - 6ms</a:t>
            </a:r>
          </a:p>
          <a:p>
            <a:r>
              <a:rPr lang="en-US" altLang="zh-CN" sz="2800" dirty="0" err="1">
                <a:solidFill>
                  <a:prstClr val="black"/>
                </a:solidFill>
              </a:rPr>
              <a:t>HyCoR</a:t>
            </a:r>
            <a:r>
              <a:rPr lang="en-US" altLang="zh-CN" sz="2800" dirty="0">
                <a:solidFill>
                  <a:prstClr val="black"/>
                </a:solidFill>
              </a:rPr>
              <a:t>-LE &lt; </a:t>
            </a:r>
            <a:r>
              <a:rPr lang="en-US" altLang="zh-CN" sz="2800" dirty="0"/>
              <a:t>534</a:t>
            </a:r>
            <a:r>
              <a:rPr lang="el-GR" altLang="zh-CN" sz="2800" dirty="0">
                <a:solidFill>
                  <a:prstClr val="black"/>
                </a:solidFill>
              </a:rPr>
              <a:t>μ</a:t>
            </a:r>
            <a:r>
              <a:rPr lang="en-US" altLang="zh-CN" sz="2800" dirty="0"/>
              <a:t>s</a:t>
            </a:r>
            <a:endParaRPr lang="zh-CN" alt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2571753" y="3271157"/>
            <a:ext cx="8499018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2536374" y="2198914"/>
            <a:ext cx="8499018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763749" y="817296"/>
            <a:ext cx="1065929" cy="38194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8263918"/>
      </p:ext>
    </p:extLst>
  </p:cSld>
  <p:clrMapOvr>
    <a:masterClrMapping/>
  </p:clrMapOvr>
  <p:transition spd="slow" advTm="4839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19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HyCoR: Recovery Rate and Replay Time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63</a:t>
            </a:fld>
            <a:endParaRPr lang="en-US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79498" y="963409"/>
            <a:ext cx="112960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endParaRPr lang="en-US" altLang="zh-CN" sz="2700" dirty="0">
              <a:solidFill>
                <a:prstClr val="black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26864"/>
              </p:ext>
            </p:extLst>
          </p:nvPr>
        </p:nvGraphicFramePr>
        <p:xfrm>
          <a:off x="1549193" y="833022"/>
          <a:ext cx="9293637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1388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793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793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1793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31793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Recovery Rate</a:t>
                      </a:r>
                      <a:endParaRPr lang="zh-CN" altLang="en-US" sz="24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Replay Time(</a:t>
                      </a:r>
                      <a:r>
                        <a:rPr lang="en-US" altLang="zh-CN" sz="2400" dirty="0" err="1"/>
                        <a:t>ms</a:t>
                      </a:r>
                      <a:r>
                        <a:rPr lang="en-US" altLang="zh-CN" sz="2400" dirty="0"/>
                        <a:t>)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Mem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Aero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/>
                        <a:t>Mem</a:t>
                      </a:r>
                      <a:r>
                        <a:rPr lang="en-US" altLang="zh-CN" sz="2400" dirty="0"/>
                        <a:t>$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Aero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sz="2400" dirty="0"/>
                        <a:t>100ms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94.1%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83.4%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23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33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+Total order of </a:t>
                      </a:r>
                      <a:r>
                        <a:rPr lang="en-US" altLang="zh-CN" sz="2400" dirty="0" err="1"/>
                        <a:t>syscalls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93.9%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92.8%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128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289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+Timing adjustment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99.5%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99.8%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234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377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altLang="zh-CN" sz="2400" dirty="0"/>
                        <a:t>1sec</a:t>
                      </a:r>
                      <a:endParaRPr lang="zh-CN" altLang="en-US" sz="2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Stock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50.2%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35.3%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245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370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+Total</a:t>
                      </a:r>
                      <a:r>
                        <a:rPr lang="en-US" altLang="zh-CN" sz="2400" baseline="0" dirty="0"/>
                        <a:t> order of </a:t>
                      </a:r>
                      <a:r>
                        <a:rPr lang="en-US" altLang="zh-CN" sz="2400" baseline="0" dirty="0" err="1"/>
                        <a:t>syscalls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50.6%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78.1%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1129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1342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/>
                        <a:t>+Timing adjustment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98.7%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99.2%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1218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400" dirty="0"/>
                        <a:t>1474</a:t>
                      </a:r>
                      <a:endParaRPr lang="zh-CN" altLang="en-US" sz="24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5567639" y="808603"/>
            <a:ext cx="0" cy="3680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191186" y="817420"/>
            <a:ext cx="0" cy="368027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1538548" y="3126910"/>
            <a:ext cx="94342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H="1">
            <a:off x="1539808" y="1745234"/>
            <a:ext cx="94342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311121" y="4574010"/>
            <a:ext cx="50658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Applications without data races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</a:t>
            </a:r>
          </a:p>
          <a:p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HyCoR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-LE  </a:t>
            </a:r>
            <a:r>
              <a:rPr lang="en-US" altLang="zh-CN" sz="2400" b="1" dirty="0"/>
              <a:t>100%</a:t>
            </a:r>
            <a:r>
              <a:rPr lang="en-US" altLang="zh-CN" sz="2400" dirty="0"/>
              <a:t> recovery rate</a:t>
            </a:r>
          </a:p>
          <a:p>
            <a:endParaRPr lang="en-US" altLang="zh-CN" sz="2400" dirty="0"/>
          </a:p>
          <a:p>
            <a:r>
              <a:rPr lang="en-US" altLang="zh-CN" sz="2400" dirty="0"/>
              <a:t>Applications with data races:</a:t>
            </a:r>
          </a:p>
          <a:p>
            <a:r>
              <a:rPr lang="en-US" altLang="zh-CN" sz="2400" dirty="0" err="1"/>
              <a:t>Tarantool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Memcached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Aerospike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HyCoR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-SE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6423217" y="4639132"/>
            <a:ext cx="58781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Racy Memory Accesses:</a:t>
            </a:r>
          </a:p>
          <a:p>
            <a:r>
              <a:rPr lang="en-US" altLang="zh-CN" sz="2400" dirty="0" err="1"/>
              <a:t>Tarantool</a:t>
            </a:r>
            <a:r>
              <a:rPr lang="en-US" altLang="zh-CN" sz="2400" dirty="0"/>
              <a:t>: 328,000 writes/s, 274,000 reads/s</a:t>
            </a:r>
          </a:p>
          <a:p>
            <a:r>
              <a:rPr lang="en-US" altLang="zh-CN" sz="2400" dirty="0" err="1"/>
              <a:t>Memcached</a:t>
            </a:r>
            <a:r>
              <a:rPr lang="en-US" altLang="zh-CN" sz="2400" dirty="0"/>
              <a:t>: 1 writes/s, 131,000 reads/s</a:t>
            </a:r>
          </a:p>
          <a:p>
            <a:r>
              <a:rPr lang="en-US" altLang="zh-CN" sz="2400" dirty="0" err="1"/>
              <a:t>Aerospike</a:t>
            </a:r>
            <a:r>
              <a:rPr lang="en-US" altLang="zh-CN" sz="2400" dirty="0"/>
              <a:t>: 250 writes/s, 372,000 reads/s 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559878" y="2558143"/>
            <a:ext cx="5356278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540828" y="3902529"/>
            <a:ext cx="2686051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5469517" y="1642394"/>
            <a:ext cx="2808635" cy="6653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8210239"/>
      </p:ext>
    </p:extLst>
  </p:cSld>
  <p:clrMapOvr>
    <a:masterClrMapping/>
  </p:clrMapOvr>
  <p:transition spd="slow" advTm="7410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3" grpId="0" animBg="1"/>
      <p:bldP spid="13" grpId="1" animBg="1"/>
      <p:bldP spid="15" grpId="0" animBg="1"/>
      <p:bldP spid="16" grpId="0" animBg="1"/>
      <p:bldP spid="16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64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795805" y="911242"/>
            <a:ext cx="6600391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HyCoR: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brid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ntainer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PUSh: </a:t>
            </a:r>
            <a:r>
              <a:rPr lang="en-US" altLang="en-US" b="1" u="sng" dirty="0">
                <a:latin typeface="+mj-lt"/>
              </a:rPr>
              <a:t>P</a:t>
            </a:r>
            <a:r>
              <a:rPr lang="en-US" altLang="en-US" b="1" dirty="0">
                <a:latin typeface="+mj-lt"/>
              </a:rPr>
              <a:t>revention of </a:t>
            </a:r>
            <a:r>
              <a:rPr lang="en-US" altLang="en-US" b="1" u="sng" dirty="0">
                <a:latin typeface="+mj-lt"/>
              </a:rPr>
              <a:t>U</a:t>
            </a:r>
            <a:r>
              <a:rPr lang="en-US" altLang="en-US" b="1" dirty="0">
                <a:latin typeface="+mj-lt"/>
              </a:rPr>
              <a:t>nintended </a:t>
            </a:r>
            <a:r>
              <a:rPr lang="en-US" altLang="en-US" b="1" u="sng" dirty="0">
                <a:latin typeface="+mj-lt"/>
              </a:rPr>
              <a:t>Sh</a:t>
            </a:r>
            <a:r>
              <a:rPr lang="en-US" altLang="en-US" b="1" dirty="0">
                <a:latin typeface="+mj-lt"/>
              </a:rPr>
              <a:t>aring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Introduction &amp; Background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Design and Implementation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77592484"/>
      </p:ext>
    </p:extLst>
  </p:cSld>
  <p:clrMapOvr>
    <a:masterClrMapping/>
  </p:clrMapOvr>
  <p:transition spd="slow" advTm="7339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38" y="50801"/>
            <a:ext cx="8229600" cy="821938"/>
          </a:xfrm>
        </p:spPr>
        <p:txBody>
          <a:bodyPr/>
          <a:lstStyle/>
          <a:p>
            <a:r>
              <a:rPr lang="en-US" altLang="en-US" dirty="0"/>
              <a:t>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3CDFB-24BF-486C-9E86-C03E3997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68" y="1155472"/>
            <a:ext cx="2348019" cy="2176663"/>
          </a:xfrm>
        </p:spPr>
        <p:txBody>
          <a:bodyPr/>
          <a:lstStyle/>
          <a:p>
            <a:pPr marL="0" indent="0" algn="ctr">
              <a:spcBef>
                <a:spcPts val="300"/>
              </a:spcBef>
              <a:buNone/>
              <a:defRPr/>
            </a:pPr>
            <a:r>
              <a:rPr lang="en-US" i="1" dirty="0"/>
              <a:t>thread 1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counter;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 R1 + 1;</a:t>
            </a:r>
            <a:r>
              <a:rPr lang="en-US" dirty="0"/>
              <a:t> 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counter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R1;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xmlns="" id="{E023CDFB-24BF-486C-9E86-C03E39977AE9}"/>
              </a:ext>
            </a:extLst>
          </p:cNvPr>
          <p:cNvSpPr txBox="1">
            <a:spLocks/>
          </p:cNvSpPr>
          <p:nvPr/>
        </p:nvSpPr>
        <p:spPr bwMode="auto">
          <a:xfrm>
            <a:off x="6393024" y="1155472"/>
            <a:ext cx="2348019" cy="19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R5 + 1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R5;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84058" y="3245931"/>
            <a:ext cx="8526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88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Data Race: 	Concurrent accesses to a memory location,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28800" algn="l"/>
              </a:tabLst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	at least one access is a write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0" y="4468675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Cause of bugs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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Symbol"/>
              </a:rPr>
              <a:t>tools for data race detection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5283535"/>
      </p:ext>
    </p:extLst>
  </p:cSld>
  <p:clrMapOvr>
    <a:masterClrMapping/>
  </p:clrMapOvr>
  <p:transition spd="slow" advTm="2016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229600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Unintended Sharing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 </a:t>
            </a:r>
            <a:r>
              <a:rPr lang="en-US" altLang="en-US" dirty="0"/>
              <a:t>Data Races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66</a:t>
            </a:fld>
            <a:endParaRPr lang="en-US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2558128" y="2944684"/>
            <a:ext cx="707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Intention: T1 R/W accesses </a:t>
            </a:r>
            <a:r>
              <a:rPr lang="en-US" altLang="zh-CN" sz="2800" b="1" dirty="0">
                <a:solidFill>
                  <a:prstClr val="black"/>
                </a:solidFill>
              </a:rPr>
              <a:t>or </a:t>
            </a:r>
            <a:r>
              <a:rPr lang="en-US" altLang="zh-CN" sz="2800" dirty="0">
                <a:solidFill>
                  <a:prstClr val="black"/>
                </a:solidFill>
              </a:rPr>
              <a:t>T2 R/W accesses 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981200" y="3538784"/>
            <a:ext cx="8229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09721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Unintended Sharing:	simultaneous accesses by T1 &amp; T2</a:t>
            </a:r>
          </a:p>
          <a:p>
            <a:pPr>
              <a:tabLst>
                <a:tab pos="3097213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                               	 </a:t>
            </a:r>
            <a:r>
              <a:rPr lang="en-US" altLang="zh-CN" sz="3200" dirty="0">
                <a:solidFill>
                  <a:prstClr val="black"/>
                </a:solidFill>
              </a:rPr>
              <a:t>data race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82663" y="4566835"/>
            <a:ext cx="100266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828800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Conclusion:	flag </a:t>
            </a:r>
            <a:r>
              <a:rPr lang="en-US" altLang="zh-CN" sz="2800" b="1" dirty="0">
                <a:solidFill>
                  <a:prstClr val="black"/>
                </a:solidFill>
              </a:rPr>
              <a:t>all</a:t>
            </a:r>
            <a:r>
              <a:rPr lang="en-US" altLang="zh-CN" sz="2800" dirty="0">
                <a:solidFill>
                  <a:prstClr val="black"/>
                </a:solidFill>
              </a:rPr>
              <a:t> shared accesses as errors</a:t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	</a:t>
            </a:r>
            <a:r>
              <a:rPr lang="en-US" altLang="zh-CN" sz="2800" b="1" dirty="0">
                <a:solidFill>
                  <a:prstClr val="black"/>
                </a:solidFill>
              </a:rPr>
              <a:t>unless</a:t>
            </a:r>
            <a:r>
              <a:rPr lang="en-US" altLang="zh-CN" sz="2800" dirty="0">
                <a:solidFill>
                  <a:prstClr val="black"/>
                </a:solidFill>
              </a:rPr>
              <a:t> explicitly permitted*</a:t>
            </a:r>
          </a:p>
          <a:p>
            <a:pPr>
              <a:tabLst>
                <a:tab pos="1828800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	 </a:t>
            </a:r>
            <a:r>
              <a:rPr lang="en-US" altLang="en-US" sz="2800" dirty="0">
                <a:solidFill>
                  <a:prstClr val="black"/>
                </a:solidFill>
              </a:rPr>
              <a:t>provide a way for programmers to specify intentions</a:t>
            </a: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xmlns="" id="{91857366-7190-4868-B458-F60C9674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77" y="6150580"/>
            <a:ext cx="6069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aseline="30000" dirty="0"/>
              <a:t>* </a:t>
            </a:r>
            <a:r>
              <a:rPr lang="en-US" altLang="en-US" sz="1600" dirty="0"/>
              <a:t>SharC: A</a:t>
            </a:r>
            <a:r>
              <a:rPr lang="en-US" altLang="zh-CN" sz="1600" dirty="0"/>
              <a:t>nderson</a:t>
            </a:r>
            <a:r>
              <a:rPr lang="en-US" altLang="en-US" sz="1600" dirty="0"/>
              <a:t>, et al, PLDI 2008; DCOP: </a:t>
            </a:r>
            <a:r>
              <a:rPr lang="en-US" altLang="zh-CN" sz="1600" dirty="0"/>
              <a:t>Martin</a:t>
            </a:r>
            <a:r>
              <a:rPr lang="en-US" altLang="en-US" sz="1600" dirty="0"/>
              <a:t>, et al,  POPL 2010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2053A813-7AAA-4860-8F96-091FAF1F3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68" y="956692"/>
            <a:ext cx="2348019" cy="2176663"/>
          </a:xfrm>
        </p:spPr>
        <p:txBody>
          <a:bodyPr/>
          <a:lstStyle/>
          <a:p>
            <a:pPr marL="0" indent="0" algn="ctr">
              <a:spcBef>
                <a:spcPts val="300"/>
              </a:spcBef>
              <a:buNone/>
              <a:defRPr/>
            </a:pPr>
            <a:r>
              <a:rPr lang="en-US" i="1" dirty="0"/>
              <a:t>thread 1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counter;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R1 </a:t>
            </a:r>
            <a:r>
              <a:rPr lang="en-US" dirty="0">
                <a:sym typeface="Symbol" panose="05050102010706020507" pitchFamily="18" charset="2"/>
              </a:rPr>
              <a:t> R1 + 1;</a:t>
            </a:r>
            <a:r>
              <a:rPr lang="en-US" dirty="0"/>
              <a:t> </a:t>
            </a:r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dirty="0"/>
              <a:t>counter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R1;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7441D981-5BA4-46F2-9DA1-776C51301388}"/>
              </a:ext>
            </a:extLst>
          </p:cNvPr>
          <p:cNvSpPr txBox="1">
            <a:spLocks/>
          </p:cNvSpPr>
          <p:nvPr/>
        </p:nvSpPr>
        <p:spPr bwMode="auto">
          <a:xfrm>
            <a:off x="6393024" y="956692"/>
            <a:ext cx="2348019" cy="19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thread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R5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R5 + 1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counter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Symbol" panose="05050102010706020507" pitchFamily="18" charset="2"/>
              </a:rPr>
              <a:t>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R5;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8438084"/>
      </p:ext>
    </p:extLst>
  </p:cSld>
  <p:clrMapOvr>
    <a:masterClrMapping/>
  </p:clrMapOvr>
  <p:transition advTm="392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0686"/>
            <a:ext cx="8229600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Intended Sharing</a:t>
            </a:r>
            <a:r>
              <a:rPr lang="en-US" altLang="en-US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 </a:t>
            </a:r>
            <a:r>
              <a:rPr lang="en-US" altLang="en-US" dirty="0"/>
              <a:t>Object Accessibility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67</a:t>
            </a:fld>
            <a:endParaRPr lang="en-US" altLang="en-US" dirty="0"/>
          </a:p>
        </p:txBody>
      </p:sp>
      <p:sp>
        <p:nvSpPr>
          <p:cNvPr id="8" name="文本框 35">
            <a:extLst>
              <a:ext uri="{FF2B5EF4-FFF2-40B4-BE49-F238E27FC236}">
                <a16:creationId xmlns:a16="http://schemas.microsoft.com/office/drawing/2014/main" xmlns="" id="{70517473-5A5D-472E-8C74-C558619328D3}"/>
              </a:ext>
            </a:extLst>
          </p:cNvPr>
          <p:cNvSpPr txBox="1"/>
          <p:nvPr/>
        </p:nvSpPr>
        <p:spPr>
          <a:xfrm>
            <a:off x="1773097" y="1000865"/>
            <a:ext cx="86458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exclusive to one thread during a particular program phase: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R/W				by the one thread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inaccessible 		to all other threads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Intended sharing may change over time: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exclusive to T1, then T2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R/W by T1, inaccessible to all others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  </a:t>
            </a:r>
            <a:r>
              <a:rPr lang="en-US" altLang="zh-CN" sz="2800" b="1" dirty="0">
                <a:solidFill>
                  <a:prstClr val="black"/>
                </a:solidFill>
              </a:rPr>
              <a:t>policy change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zh-CN" sz="2800" dirty="0">
                <a:solidFill>
                  <a:prstClr val="black"/>
                </a:solidFill>
              </a:rPr>
              <a:t>  inaccessible to all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zh-CN" sz="2800" dirty="0">
                <a:solidFill>
                  <a:prstClr val="black"/>
                </a:solidFill>
              </a:rPr>
              <a:t> 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b="1" dirty="0">
                <a:solidFill>
                  <a:prstClr val="black"/>
                </a:solidFill>
              </a:rPr>
              <a:t>policy change</a:t>
            </a:r>
          </a:p>
          <a:p>
            <a:pPr marL="342900" indent="-342900">
              <a:buFont typeface="Symbol" panose="05050102010706020507" pitchFamily="18" charset="2"/>
              <a:buChar char=" "/>
            </a:pPr>
            <a:r>
              <a:rPr lang="en-US" altLang="zh-CN" sz="2800" dirty="0">
                <a:solidFill>
                  <a:prstClr val="black"/>
                </a:solidFill>
              </a:rPr>
              <a:t>  R/W by T2, inaccessible to all others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5258186"/>
      </p:ext>
    </p:extLst>
  </p:cSld>
  <p:clrMapOvr>
    <a:masterClrMapping/>
  </p:clrMapOvr>
  <p:transition advTm="5214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Annotation: Specifying Objects' Intended Sharing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68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510971" y="1035567"/>
            <a:ext cx="746034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Object state (accessibility)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 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private, read-shared, inaccessible, untouched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Intended accessibility changes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 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acquire-write				release-write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acquire-read				release-read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Low overhead accessibility enforcement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Annotation errors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hidden data races		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EC17CC58-8E73-4CF5-9A75-ED72C0A522CA}"/>
              </a:ext>
            </a:extLst>
          </p:cNvPr>
          <p:cNvSpPr txBox="1"/>
          <p:nvPr/>
        </p:nvSpPr>
        <p:spPr>
          <a:xfrm>
            <a:off x="389671" y="5887757"/>
            <a:ext cx="5556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en-US" sz="2400" dirty="0"/>
              <a:t>DCOP: </a:t>
            </a:r>
            <a:r>
              <a:rPr lang="en-US" altLang="zh-CN" sz="2400" dirty="0"/>
              <a:t>Martin</a:t>
            </a:r>
            <a:r>
              <a:rPr lang="en-US" altLang="en-US" sz="2400" dirty="0"/>
              <a:t>, et al,   POPL 2010</a:t>
            </a:r>
            <a:endParaRPr kumimoji="0" lang="en-US" altLang="zh-CN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201582"/>
      </p:ext>
    </p:extLst>
  </p:cSld>
  <p:clrMapOvr>
    <a:masterClrMapping/>
  </p:clrMapOvr>
  <p:transition advTm="55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Accessibility Enforcement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xmlns="" id="{91857366-7190-4868-B458-F60C9674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74" y="5773472"/>
            <a:ext cx="84203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1600" baseline="30000" dirty="0">
                <a:solidFill>
                  <a:prstClr val="black"/>
                </a:solidFill>
                <a:latin typeface="Arial" panose="020B0604020202020204" pitchFamily="34" charset="0"/>
                <a:sym typeface="Symbol"/>
              </a:rPr>
              <a:t>†</a:t>
            </a:r>
            <a:r>
              <a:rPr lang="en-US" altLang="zh-CN" sz="1600" dirty="0">
                <a:solidFill>
                  <a:prstClr val="black"/>
                </a:solidFill>
                <a:latin typeface="Arial" panose="020B0604020202020204" pitchFamily="34" charset="0"/>
                <a:sym typeface="Symbol"/>
              </a:rPr>
              <a:t> </a:t>
            </a:r>
            <a:r>
              <a:rPr lang="en-US" altLang="zh-CN" sz="1600" dirty="0"/>
              <a:t>Rajamani</a:t>
            </a:r>
            <a:r>
              <a:rPr lang="en-US" altLang="en-US" sz="1600" dirty="0"/>
              <a:t>, et al, "ISOLATOR: dynamically ensuring isolation in concurrent programs" ASPLOS 2009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0919" y="915251"/>
            <a:ext cx="1055016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Software: instrumenting memory accesses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slow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Commodity hardware: page-level protection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Every object in a separate page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Separate page table for every thread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prstClr val="black"/>
                </a:solidFill>
              </a:rPr>
              <a:t>Page-level protection challenges: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Policy changes require system calls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high performance overhead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Keeping multiple page tables for one process:</a:t>
            </a:r>
          </a:p>
          <a:p>
            <a:pPr marL="1257300" lvl="2" indent="-342900">
              <a:buFont typeface="Calibri" panose="020F0502020204030204" pitchFamily="34" charset="0"/>
              <a:buChar char="‒"/>
            </a:pPr>
            <a:r>
              <a:rPr lang="en-US" altLang="zh-CN" sz="2800" dirty="0">
                <a:solidFill>
                  <a:prstClr val="black"/>
                </a:solidFill>
              </a:rPr>
              <a:t>Significant kernel changes</a:t>
            </a:r>
          </a:p>
          <a:p>
            <a:pPr marL="1257300" lvl="2" indent="-342900">
              <a:buFont typeface="Calibri" panose="020F0502020204030204" pitchFamily="34" charset="0"/>
              <a:buChar char="‒"/>
            </a:pPr>
            <a:r>
              <a:rPr lang="en-US" altLang="zh-CN" sz="2800" dirty="0">
                <a:solidFill>
                  <a:prstClr val="black"/>
                </a:solidFill>
              </a:rPr>
              <a:t>High overhead to maintain consistency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Each object in a separate page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high memory overhead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04037679"/>
      </p:ext>
    </p:extLst>
  </p:cSld>
  <p:clrMapOvr>
    <a:masterClrMapping/>
  </p:clrMapOvr>
  <p:transition advTm="582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192290" y="911242"/>
            <a:ext cx="7807421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NiLiHype: </a:t>
            </a:r>
            <a:r>
              <a:rPr lang="en-US" altLang="en-US" b="1" u="sng" dirty="0">
                <a:latin typeface="+mj-lt"/>
              </a:rPr>
              <a:t>Ni</a:t>
            </a:r>
            <a:r>
              <a:rPr lang="en-US" altLang="en-US" b="1" dirty="0">
                <a:latin typeface="+mj-lt"/>
              </a:rPr>
              <a:t>ne </a:t>
            </a:r>
            <a:r>
              <a:rPr lang="en-US" altLang="en-US" b="1" u="sng" dirty="0">
                <a:latin typeface="+mj-lt"/>
              </a:rPr>
              <a:t>Li</a:t>
            </a:r>
            <a:r>
              <a:rPr lang="en-US" altLang="en-US" b="1" dirty="0">
                <a:latin typeface="+mj-lt"/>
              </a:rPr>
              <a:t>ves </a:t>
            </a:r>
            <a:r>
              <a:rPr lang="en-US" altLang="en-US" b="1" u="sng" dirty="0">
                <a:latin typeface="+mj-lt"/>
              </a:rPr>
              <a:t>Hype</a:t>
            </a:r>
            <a:r>
              <a:rPr lang="en-US" altLang="en-US" b="1" dirty="0">
                <a:latin typeface="+mj-lt"/>
              </a:rPr>
              <a:t>rvisors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Hypervisor Recovery using </a:t>
            </a:r>
            <a:r>
              <a:rPr lang="en-US" altLang="en-US" b="1" dirty="0" err="1">
                <a:latin typeface="+mj-lt"/>
              </a:rPr>
              <a:t>ReHype</a:t>
            </a:r>
            <a:endParaRPr lang="en-US" altLang="en-US" b="1" dirty="0"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Microreset Instead of </a:t>
            </a:r>
            <a:r>
              <a:rPr lang="en-US" altLang="en-US" dirty="0" err="1">
                <a:latin typeface="+mj-lt"/>
              </a:rPr>
              <a:t>Microreboot</a:t>
            </a:r>
            <a:endParaRPr lang="en-US" altLang="en-US" dirty="0"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NiLiHype: H</a:t>
            </a:r>
            <a:r>
              <a:rPr lang="en-US" altLang="zh-CN" dirty="0"/>
              <a:t>ypervisor Recovery using Microreset</a:t>
            </a:r>
            <a:endParaRPr lang="en-US" altLang="en-US" dirty="0">
              <a:latin typeface="+mj-lt"/>
            </a:endParaRP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NiLiCon: </a:t>
            </a:r>
            <a:r>
              <a:rPr lang="en-US" altLang="en-US" u="sng" dirty="0">
                <a:latin typeface="+mj-lt"/>
              </a:rPr>
              <a:t>Ni</a:t>
            </a:r>
            <a:r>
              <a:rPr lang="en-US" altLang="en-US" dirty="0">
                <a:latin typeface="+mj-lt"/>
              </a:rPr>
              <a:t>ne </a:t>
            </a:r>
            <a:r>
              <a:rPr lang="en-US" altLang="en-US" u="sng" dirty="0">
                <a:latin typeface="+mj-lt"/>
              </a:rPr>
              <a:t>Li</a:t>
            </a:r>
            <a:r>
              <a:rPr lang="en-US" altLang="en-US" dirty="0">
                <a:latin typeface="+mj-lt"/>
              </a:rPr>
              <a:t>ves </a:t>
            </a:r>
            <a:r>
              <a:rPr lang="en-US" altLang="en-US" u="sng" dirty="0">
                <a:latin typeface="+mj-lt"/>
              </a:rPr>
              <a:t>Con</a:t>
            </a:r>
            <a:r>
              <a:rPr lang="en-US" altLang="en-US" dirty="0"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HyCoR: </a:t>
            </a:r>
            <a:r>
              <a:rPr lang="en-US" altLang="en-US" u="sng" dirty="0">
                <a:latin typeface="+mj-lt"/>
              </a:rPr>
              <a:t>Hy</a:t>
            </a:r>
            <a:r>
              <a:rPr lang="en-US" altLang="en-US" dirty="0">
                <a:latin typeface="+mj-lt"/>
              </a:rPr>
              <a:t>brid </a:t>
            </a:r>
            <a:r>
              <a:rPr lang="en-US" altLang="en-US" u="sng" dirty="0">
                <a:latin typeface="+mj-lt"/>
              </a:rPr>
              <a:t>Co</a:t>
            </a:r>
            <a:r>
              <a:rPr lang="en-US" altLang="en-US" dirty="0">
                <a:latin typeface="+mj-lt"/>
              </a:rPr>
              <a:t>ntainer </a:t>
            </a:r>
            <a:r>
              <a:rPr lang="en-US" altLang="en-US" u="sng" dirty="0">
                <a:latin typeface="+mj-lt"/>
              </a:rPr>
              <a:t>R</a:t>
            </a:r>
            <a:r>
              <a:rPr lang="en-US" altLang="en-US" dirty="0"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PUSh: </a:t>
            </a:r>
            <a:r>
              <a:rPr lang="en-US" altLang="en-US" u="sng" dirty="0">
                <a:latin typeface="+mj-lt"/>
              </a:rPr>
              <a:t>P</a:t>
            </a:r>
            <a:r>
              <a:rPr lang="en-US" altLang="en-US" dirty="0">
                <a:latin typeface="+mj-lt"/>
              </a:rPr>
              <a:t>revention of </a:t>
            </a:r>
            <a:r>
              <a:rPr lang="en-US" altLang="en-US" u="sng" dirty="0">
                <a:latin typeface="+mj-lt"/>
              </a:rPr>
              <a:t>U</a:t>
            </a:r>
            <a:r>
              <a:rPr lang="en-US" altLang="en-US" dirty="0">
                <a:latin typeface="+mj-lt"/>
              </a:rPr>
              <a:t>nintended </a:t>
            </a:r>
            <a:r>
              <a:rPr lang="en-US" altLang="en-US" u="sng" dirty="0">
                <a:latin typeface="+mj-lt"/>
              </a:rPr>
              <a:t>Sh</a:t>
            </a:r>
            <a:r>
              <a:rPr lang="en-US" altLang="en-US" dirty="0">
                <a:latin typeface="+mj-lt"/>
              </a:rPr>
              <a:t>aring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1876256"/>
      </p:ext>
    </p:extLst>
  </p:cSld>
  <p:clrMapOvr>
    <a:masterClrMapping/>
  </p:clrMapOvr>
  <p:transition spd="slow" advTm="1229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582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Intel’s Memory Protection Keys (MPK)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70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750334" y="3447112"/>
            <a:ext cx="8691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Every page: member of an MPK domain</a:t>
            </a:r>
          </a:p>
          <a:p>
            <a:pPr marL="342900" indent="-342900">
              <a:buFont typeface="Arial" panose="020B0604020202020204" pitchFamily="34" charset="0"/>
              <a:buChar char="•"/>
              <a:tabLst>
                <a:tab pos="2406650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Every </a:t>
            </a:r>
            <a:r>
              <a:rPr lang="en-US" altLang="zh-CN" sz="2800" b="1" dirty="0">
                <a:solidFill>
                  <a:prstClr val="black"/>
                </a:solidFill>
              </a:rPr>
              <a:t>thread</a:t>
            </a:r>
            <a:r>
              <a:rPr lang="en-US" altLang="zh-CN" sz="2800" dirty="0">
                <a:solidFill>
                  <a:prstClr val="black"/>
                </a:solidFill>
              </a:rPr>
              <a:t>:	PKRU register specifies the accessibility of 	each one of the 16 MPK domains</a:t>
            </a:r>
            <a:endParaRPr lang="en-US" altLang="zh-CN" sz="2800" b="1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8D376A5-19BC-41D7-A734-B809E835A351}"/>
              </a:ext>
            </a:extLst>
          </p:cNvPr>
          <p:cNvSpPr txBox="1"/>
          <p:nvPr/>
        </p:nvSpPr>
        <p:spPr>
          <a:xfrm>
            <a:off x="1515177" y="4814196"/>
            <a:ext cx="4292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Modifying PKRU register: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User-level operation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13ns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079CD1C-D244-455A-92B8-2BF18CD35A51}"/>
              </a:ext>
            </a:extLst>
          </p:cNvPr>
          <p:cNvSpPr txBox="1"/>
          <p:nvPr/>
        </p:nvSpPr>
        <p:spPr>
          <a:xfrm>
            <a:off x="6008916" y="4782742"/>
            <a:ext cx="5861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Modifying PTE: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System call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/>
              <a:t>913ns - 12000ns (1-32 threads)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8D67C5D-EFAE-495E-BD74-517CB094BDC2}"/>
              </a:ext>
            </a:extLst>
          </p:cNvPr>
          <p:cNvGrpSpPr/>
          <p:nvPr/>
        </p:nvGrpSpPr>
        <p:grpSpPr>
          <a:xfrm>
            <a:off x="762001" y="604615"/>
            <a:ext cx="10711543" cy="1413519"/>
            <a:chOff x="762001" y="691699"/>
            <a:chExt cx="10711543" cy="14135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119D49D-C75C-4DEE-831E-B140A5FFC0CC}"/>
                </a:ext>
              </a:extLst>
            </p:cNvPr>
            <p:cNvGrpSpPr/>
            <p:nvPr/>
          </p:nvGrpSpPr>
          <p:grpSpPr>
            <a:xfrm>
              <a:off x="762001" y="1186705"/>
              <a:ext cx="10711543" cy="918513"/>
              <a:chOff x="1066799" y="1023256"/>
              <a:chExt cx="10711543" cy="9185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5C23D0EF-14F1-42FA-B5A3-ADC52AB95958}"/>
                  </a:ext>
                </a:extLst>
              </p:cNvPr>
              <p:cNvSpPr/>
              <p:nvPr/>
            </p:nvSpPr>
            <p:spPr>
              <a:xfrm>
                <a:off x="1066799" y="1023256"/>
                <a:ext cx="10711543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AE45A4EE-0CF4-4EFE-8910-3A9CBA92F060}"/>
                  </a:ext>
                </a:extLst>
              </p:cNvPr>
              <p:cNvSpPr/>
              <p:nvPr/>
            </p:nvSpPr>
            <p:spPr>
              <a:xfrm>
                <a:off x="1415143" y="1023256"/>
                <a:ext cx="1523999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rgbClr val="FF0000"/>
                    </a:solidFill>
                  </a:rPr>
                  <a:t>Domain</a:t>
                </a:r>
                <a:endParaRPr lang="en-US" altLang="zh-CN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4351C73B-DFB2-456A-A5D3-9B1087E4B229}"/>
                  </a:ext>
                </a:extLst>
              </p:cNvPr>
              <p:cNvSpPr/>
              <p:nvPr/>
            </p:nvSpPr>
            <p:spPr>
              <a:xfrm>
                <a:off x="3907969" y="1023256"/>
                <a:ext cx="6585860" cy="40549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Page Frame Number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E2BE7D90-F4F3-42DE-B947-A240DBCE59F4}"/>
                  </a:ext>
                </a:extLst>
              </p:cNvPr>
              <p:cNvSpPr txBox="1"/>
              <p:nvPr/>
            </p:nvSpPr>
            <p:spPr>
              <a:xfrm>
                <a:off x="1415143" y="1480104"/>
                <a:ext cx="152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Bit 62-59</a:t>
                </a:r>
                <a:endParaRPr lang="zh-CN" altLang="en-US" sz="2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B64DBCD3-D9E1-45F7-AA9A-27BF1DC2547F}"/>
                  </a:ext>
                </a:extLst>
              </p:cNvPr>
              <p:cNvSpPr txBox="1"/>
              <p:nvPr/>
            </p:nvSpPr>
            <p:spPr>
              <a:xfrm>
                <a:off x="6096000" y="1480104"/>
                <a:ext cx="152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Bit 51-12</a:t>
                </a:r>
                <a:endParaRPr lang="zh-CN" altLang="en-US" sz="2400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9A5E3F8-6217-4813-8D55-0AB2F47CB087}"/>
                </a:ext>
              </a:extLst>
            </p:cNvPr>
            <p:cNvSpPr txBox="1"/>
            <p:nvPr/>
          </p:nvSpPr>
          <p:spPr>
            <a:xfrm>
              <a:off x="4653643" y="691699"/>
              <a:ext cx="3191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Page Table Entry (PTE)</a:t>
              </a:r>
              <a:endParaRPr lang="zh-CN" altLang="en-US" sz="24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101DC11-F1D5-400D-96E9-10662B3A69FE}"/>
              </a:ext>
            </a:extLst>
          </p:cNvPr>
          <p:cNvGrpSpPr/>
          <p:nvPr/>
        </p:nvGrpSpPr>
        <p:grpSpPr>
          <a:xfrm>
            <a:off x="762001" y="2108672"/>
            <a:ext cx="10711543" cy="1122377"/>
            <a:chOff x="762001" y="2086901"/>
            <a:chExt cx="10711543" cy="112237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8842FC05-E789-47FD-AF3A-F7126CF22060}"/>
                </a:ext>
              </a:extLst>
            </p:cNvPr>
            <p:cNvGrpSpPr/>
            <p:nvPr/>
          </p:nvGrpSpPr>
          <p:grpSpPr>
            <a:xfrm>
              <a:off x="762001" y="2375889"/>
              <a:ext cx="10711543" cy="833389"/>
              <a:chOff x="870857" y="758813"/>
              <a:chExt cx="10711543" cy="83338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7A332C33-DB81-4F53-B189-BBC746ED01D1}"/>
                  </a:ext>
                </a:extLst>
              </p:cNvPr>
              <p:cNvSpPr/>
              <p:nvPr/>
            </p:nvSpPr>
            <p:spPr>
              <a:xfrm>
                <a:off x="870857" y="1186705"/>
                <a:ext cx="10711543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5C524B51-7DC8-4730-B994-A00E9BD773B9}"/>
                  </a:ext>
                </a:extLst>
              </p:cNvPr>
              <p:cNvSpPr txBox="1"/>
              <p:nvPr/>
            </p:nvSpPr>
            <p:spPr>
              <a:xfrm>
                <a:off x="1064079" y="758813"/>
                <a:ext cx="130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31</a:t>
                </a:r>
                <a:endParaRPr lang="zh-CN" altLang="en-US" sz="2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D604897-5ADC-4FB9-BAE8-8A12A9279841}"/>
                  </a:ext>
                </a:extLst>
              </p:cNvPr>
              <p:cNvSpPr txBox="1"/>
              <p:nvPr/>
            </p:nvSpPr>
            <p:spPr>
              <a:xfrm>
                <a:off x="1937657" y="758813"/>
                <a:ext cx="15239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30</a:t>
                </a:r>
                <a:endParaRPr lang="zh-CN" altLang="en-US" sz="24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xmlns="" id="{1E6E038E-22C6-494D-B926-CB214D79D3F8}"/>
                  </a:ext>
                </a:extLst>
              </p:cNvPr>
              <p:cNvSpPr/>
              <p:nvPr/>
            </p:nvSpPr>
            <p:spPr>
              <a:xfrm>
                <a:off x="870857" y="1186705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 15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xmlns="" id="{6076B399-50F5-4DA7-B009-CB10F74C2E01}"/>
                  </a:ext>
                </a:extLst>
              </p:cNvPr>
              <p:cNvSpPr/>
              <p:nvPr/>
            </p:nvSpPr>
            <p:spPr>
              <a:xfrm>
                <a:off x="1785257" y="1186705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 15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15357D68-A031-44C0-8B87-29BC2CF6062B}"/>
                  </a:ext>
                </a:extLst>
              </p:cNvPr>
              <p:cNvSpPr/>
              <p:nvPr/>
            </p:nvSpPr>
            <p:spPr>
              <a:xfrm>
                <a:off x="9753583" y="1186708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 0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A236965A-352A-4743-8543-5A78C3944AAA}"/>
                  </a:ext>
                </a:extLst>
              </p:cNvPr>
              <p:cNvSpPr/>
              <p:nvPr/>
            </p:nvSpPr>
            <p:spPr>
              <a:xfrm>
                <a:off x="10667983" y="1186708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 0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3399A8E4-6374-480B-A1DA-17967AFEC1A3}"/>
                  </a:ext>
                </a:extLst>
              </p:cNvPr>
              <p:cNvSpPr/>
              <p:nvPr/>
            </p:nvSpPr>
            <p:spPr>
              <a:xfrm>
                <a:off x="7953826" y="1186707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W 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35DDB6B4-CA78-4879-8F3E-E43CEEFB9D5B}"/>
                  </a:ext>
                </a:extLst>
              </p:cNvPr>
              <p:cNvSpPr/>
              <p:nvPr/>
            </p:nvSpPr>
            <p:spPr>
              <a:xfrm>
                <a:off x="8868226" y="1186707"/>
                <a:ext cx="914400" cy="40549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R 1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BAC668CA-7321-4332-A514-E65E12A8311E}"/>
                  </a:ext>
                </a:extLst>
              </p:cNvPr>
              <p:cNvSpPr txBox="1"/>
              <p:nvPr/>
            </p:nvSpPr>
            <p:spPr>
              <a:xfrm>
                <a:off x="9946805" y="758813"/>
                <a:ext cx="13062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1</a:t>
                </a:r>
                <a:endParaRPr lang="zh-CN" altLang="en-US" sz="24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8C0E0304-718B-422E-81F2-D6A13C11CC59}"/>
                  </a:ext>
                </a:extLst>
              </p:cNvPr>
              <p:cNvSpPr txBox="1"/>
              <p:nvPr/>
            </p:nvSpPr>
            <p:spPr>
              <a:xfrm>
                <a:off x="8215083" y="758813"/>
                <a:ext cx="323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3</a:t>
                </a:r>
                <a:endParaRPr lang="zh-CN" altLang="en-US" sz="2400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5CBE3C76-0036-405B-9C15-FD292F55A4EB}"/>
                  </a:ext>
                </a:extLst>
              </p:cNvPr>
              <p:cNvSpPr txBox="1"/>
              <p:nvPr/>
            </p:nvSpPr>
            <p:spPr>
              <a:xfrm>
                <a:off x="9144458" y="758813"/>
                <a:ext cx="32383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2</a:t>
                </a:r>
                <a:endParaRPr lang="zh-CN" altLang="en-US" sz="240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DC675BED-CCBF-4BEE-BA5D-8BF5FF8A098B}"/>
                </a:ext>
              </a:extLst>
            </p:cNvPr>
            <p:cNvSpPr txBox="1"/>
            <p:nvPr/>
          </p:nvSpPr>
          <p:spPr>
            <a:xfrm>
              <a:off x="1880961" y="2086901"/>
              <a:ext cx="84300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per-thread Protection Key Rights register for User pages (PKRU)</a:t>
              </a:r>
              <a:endParaRPr lang="zh-CN" altLang="en-US" sz="2400" b="1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21B9530-F6F4-4897-90D9-1C37BF5ECC51}"/>
              </a:ext>
            </a:extLst>
          </p:cNvPr>
          <p:cNvSpPr txBox="1"/>
          <p:nvPr/>
        </p:nvSpPr>
        <p:spPr>
          <a:xfrm>
            <a:off x="10812265" y="2393644"/>
            <a:ext cx="3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0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5875051"/>
      </p:ext>
    </p:extLst>
  </p:cSld>
  <p:clrMapOvr>
    <a:masterClrMapping/>
  </p:clrMapOvr>
  <p:transition advTm="3291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3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71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795805" y="911242"/>
            <a:ext cx="6600391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HyCoR: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brid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ntainer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PUSh: </a:t>
            </a:r>
            <a:r>
              <a:rPr lang="en-US" altLang="en-US" b="1" u="sng" dirty="0">
                <a:latin typeface="+mj-lt"/>
              </a:rPr>
              <a:t>P</a:t>
            </a:r>
            <a:r>
              <a:rPr lang="en-US" altLang="en-US" b="1" dirty="0">
                <a:latin typeface="+mj-lt"/>
              </a:rPr>
              <a:t>revention of </a:t>
            </a:r>
            <a:r>
              <a:rPr lang="en-US" altLang="en-US" b="1" u="sng" dirty="0">
                <a:latin typeface="+mj-lt"/>
              </a:rPr>
              <a:t>U</a:t>
            </a:r>
            <a:r>
              <a:rPr lang="en-US" altLang="en-US" b="1" dirty="0">
                <a:latin typeface="+mj-lt"/>
              </a:rPr>
              <a:t>nintended </a:t>
            </a:r>
            <a:r>
              <a:rPr lang="en-US" altLang="en-US" b="1" u="sng" dirty="0">
                <a:latin typeface="+mj-lt"/>
              </a:rPr>
              <a:t>Sh</a:t>
            </a:r>
            <a:r>
              <a:rPr lang="en-US" altLang="en-US" b="1" dirty="0">
                <a:latin typeface="+mj-lt"/>
              </a:rPr>
              <a:t>aring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 &amp; Background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Design and Implementation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1076037"/>
      </p:ext>
    </p:extLst>
  </p:cSld>
  <p:clrMapOvr>
    <a:masterClrMapping/>
  </p:clrMapOvr>
  <p:transition spd="slow" advTm="8924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Enforcing Sharing Policies with MPK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72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01307" y="915251"/>
            <a:ext cx="10989386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800" dirty="0"/>
              <a:t>MPK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Per-thread PKRU register controls access to MPK domains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/>
            </a:r>
            <a:b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</a:b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All threads share the same page table 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Ideal: unlimited number of MPK domains: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Each object in separate set of pages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Each object in </a:t>
            </a:r>
            <a:r>
              <a:rPr lang="en-US" altLang="zh-CN" sz="2800" b="1" dirty="0">
                <a:solidFill>
                  <a:prstClr val="black"/>
                </a:solidFill>
              </a:rPr>
              <a:t>one</a:t>
            </a:r>
            <a:r>
              <a:rPr lang="en-US" altLang="zh-CN" sz="2800" dirty="0">
                <a:solidFill>
                  <a:prstClr val="black"/>
                </a:solidFill>
              </a:rPr>
              <a:t> MPK domain</a:t>
            </a:r>
          </a:p>
          <a:p>
            <a:pPr marL="914400" lvl="1" indent="-457200">
              <a:buFont typeface="Wingdings" panose="05000000000000000000" pitchFamily="2" charset="2"/>
              <a:buChar char="è"/>
            </a:pPr>
            <a:r>
              <a:rPr lang="en-US" altLang="zh-CN" sz="2800" dirty="0">
                <a:solidFill>
                  <a:prstClr val="black"/>
                </a:solidFill>
              </a:rPr>
              <a:t>thread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object accessibility controlled by PKRU contents</a:t>
            </a:r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Reducing the required number of MPK domains:</a:t>
            </a:r>
          </a:p>
          <a:p>
            <a:pPr lvl="1"/>
            <a:r>
              <a:rPr lang="en-US" altLang="zh-CN" sz="2800" dirty="0">
                <a:solidFill>
                  <a:prstClr val="black"/>
                </a:solidFill>
              </a:rPr>
              <a:t>All objects with same accessibility in same MPK domain</a:t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(e.g., objects private to a particular thread)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Object accessibility change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PTE(s) modified to change domain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Thread’s “reach” change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PKRU change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119120"/>
      </p:ext>
    </p:extLst>
  </p:cSld>
  <p:clrMapOvr>
    <a:masterClrMapping/>
  </p:clrMapOvr>
  <p:transition advTm="102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46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Locked Objects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73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183" y="546965"/>
            <a:ext cx="114616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Challenge: accessibility of a lock-protected object may change at a high rate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 system calls to change object’s domain would incur high overhead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Additional object sharing policy: </a:t>
            </a:r>
            <a:r>
              <a:rPr lang="en-US" altLang="zh-CN" sz="2800" i="1" dirty="0">
                <a:solidFill>
                  <a:prstClr val="black"/>
                </a:solidFill>
              </a:rPr>
              <a:t>locked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†</a:t>
            </a:r>
            <a:endParaRPr lang="en-US" altLang="zh-CN" sz="2800" i="1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All objects protected by the same lock in the same MPK domain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prstClr val="black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1865F2C-6536-484F-8A70-8D7E3411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8029" y="2376260"/>
            <a:ext cx="2508662" cy="1815696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sz="2600" i="1" dirty="0"/>
              <a:t>thread 2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600" dirty="0"/>
              <a:t>lock(l);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600" dirty="0" err="1"/>
              <a:t>cntr</a:t>
            </a:r>
            <a:r>
              <a:rPr lang="en-US" altLang="zh-CN" sz="2600" dirty="0">
                <a:sym typeface="Symbol" panose="05050102010706020507" pitchFamily="18" charset="2"/>
              </a:rPr>
              <a:t>  </a:t>
            </a:r>
            <a:r>
              <a:rPr lang="en-US" altLang="zh-CN" sz="2600" dirty="0" err="1">
                <a:sym typeface="Symbol" panose="05050102010706020507" pitchFamily="18" charset="2"/>
              </a:rPr>
              <a:t>cntr</a:t>
            </a:r>
            <a:r>
              <a:rPr lang="en-US" altLang="zh-CN" sz="2600" dirty="0">
                <a:sym typeface="Symbol" panose="05050102010706020507" pitchFamily="18" charset="2"/>
              </a:rPr>
              <a:t> + 1</a:t>
            </a:r>
            <a:r>
              <a:rPr lang="en-US" sz="2600" dirty="0"/>
              <a:t>;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600" dirty="0"/>
              <a:t>unlock(l);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9E2720F-0098-4A40-AC9C-2B99B5A7AB1C}"/>
              </a:ext>
            </a:extLst>
          </p:cNvPr>
          <p:cNvSpPr txBox="1"/>
          <p:nvPr/>
        </p:nvSpPr>
        <p:spPr>
          <a:xfrm>
            <a:off x="5575461" y="2326215"/>
            <a:ext cx="448293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lock l associate with domain 3</a:t>
            </a:r>
          </a:p>
          <a:p>
            <a:pPr>
              <a:lnSpc>
                <a:spcPts val="2500"/>
              </a:lnSpc>
            </a:pPr>
            <a:r>
              <a:rPr lang="en-US" altLang="zh-CN" sz="2400" dirty="0" err="1"/>
              <a:t>cntr</a:t>
            </a:r>
            <a:r>
              <a:rPr lang="en-US" altLang="zh-CN" sz="2400" dirty="0"/>
              <a:t> is in domain 3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14061194-45F6-4375-9CBA-EA6068D1C1BE}"/>
              </a:ext>
            </a:extLst>
          </p:cNvPr>
          <p:cNvGrpSpPr/>
          <p:nvPr/>
        </p:nvGrpSpPr>
        <p:grpSpPr>
          <a:xfrm>
            <a:off x="5485400" y="2966598"/>
            <a:ext cx="4033672" cy="1442462"/>
            <a:chOff x="5016978" y="2139164"/>
            <a:chExt cx="4033672" cy="14424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73585306-C4D1-49B5-AEEE-AF045DAD580D}"/>
                </a:ext>
              </a:extLst>
            </p:cNvPr>
            <p:cNvSpPr/>
            <p:nvPr/>
          </p:nvSpPr>
          <p:spPr>
            <a:xfrm>
              <a:off x="5016978" y="2659298"/>
              <a:ext cx="4033672" cy="3916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F4E2BC3C-97A9-4FB0-BC4B-CA60B1E43F5E}"/>
                </a:ext>
              </a:extLst>
            </p:cNvPr>
            <p:cNvSpPr txBox="1"/>
            <p:nvPr/>
          </p:nvSpPr>
          <p:spPr>
            <a:xfrm>
              <a:off x="5837691" y="2139164"/>
              <a:ext cx="23454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/>
                <a:t>PKRU of thread 2</a:t>
              </a:r>
              <a:endParaRPr lang="zh-CN" altLang="en-US" sz="2400" b="1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071C1ADC-1AA8-4706-A11E-37AF7BE853F9}"/>
                </a:ext>
              </a:extLst>
            </p:cNvPr>
            <p:cNvSpPr/>
            <p:nvPr/>
          </p:nvSpPr>
          <p:spPr>
            <a:xfrm>
              <a:off x="6096000" y="2659298"/>
              <a:ext cx="914400" cy="391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9F6B815-0B8E-4F89-86D9-0C0FEDA7375C}"/>
                </a:ext>
              </a:extLst>
            </p:cNvPr>
            <p:cNvSpPr/>
            <p:nvPr/>
          </p:nvSpPr>
          <p:spPr>
            <a:xfrm>
              <a:off x="7010400" y="2659298"/>
              <a:ext cx="914400" cy="3916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5B2048E-C9EE-4DC0-9B81-28F056219DD9}"/>
                </a:ext>
              </a:extLst>
            </p:cNvPr>
            <p:cNvSpPr txBox="1"/>
            <p:nvPr/>
          </p:nvSpPr>
          <p:spPr>
            <a:xfrm>
              <a:off x="6206836" y="310623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W 3</a:t>
              </a:r>
              <a:endParaRPr lang="zh-CN" altLang="en-US" sz="2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26D62D85-7485-40F1-AA62-2518109DFD0F}"/>
                </a:ext>
              </a:extLst>
            </p:cNvPr>
            <p:cNvSpPr txBox="1"/>
            <p:nvPr/>
          </p:nvSpPr>
          <p:spPr>
            <a:xfrm>
              <a:off x="7155873" y="3119961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R 3</a:t>
              </a:r>
              <a:endParaRPr lang="zh-CN" altLang="en-US" sz="24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70D9B2F-2B68-4CEF-9AA7-598F2080FDA4}"/>
              </a:ext>
            </a:extLst>
          </p:cNvPr>
          <p:cNvSpPr txBox="1"/>
          <p:nvPr/>
        </p:nvSpPr>
        <p:spPr>
          <a:xfrm>
            <a:off x="6550568" y="34370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9E3D2239-11AE-41BB-B41C-91A755A033C2}"/>
              </a:ext>
            </a:extLst>
          </p:cNvPr>
          <p:cNvSpPr txBox="1"/>
          <p:nvPr/>
        </p:nvSpPr>
        <p:spPr>
          <a:xfrm>
            <a:off x="7471895" y="343708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17" name="文本框 10">
            <a:extLst>
              <a:ext uri="{FF2B5EF4-FFF2-40B4-BE49-F238E27FC236}">
                <a16:creationId xmlns:a16="http://schemas.microsoft.com/office/drawing/2014/main" xmlns="" id="{F9C734D7-5187-4741-981E-6F21DD59923F}"/>
              </a:ext>
            </a:extLst>
          </p:cNvPr>
          <p:cNvSpPr txBox="1"/>
          <p:nvPr/>
        </p:nvSpPr>
        <p:spPr>
          <a:xfrm>
            <a:off x="365184" y="4483967"/>
            <a:ext cx="1146163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Thread acquires lock: thread’s PKRU changes to make domain accessible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Thread releases lock: thread’s PKRU changes to make domain inaccessible</a:t>
            </a:r>
            <a:endParaRPr lang="en-US" altLang="en-US" sz="2800" dirty="0">
              <a:solidFill>
                <a:prstClr val="black"/>
              </a:solidFill>
              <a:latin typeface="Symbol" panose="05050102010706020507" pitchFamily="18" charset="2"/>
              <a:ea typeface="DejaVu LGC Sans"/>
              <a:cs typeface="DejaVu LGC Sans"/>
            </a:endParaRPr>
          </a:p>
          <a:p>
            <a:r>
              <a:rPr lang="en-US" altLang="en-US" sz="2800" dirty="0">
                <a:solidFill>
                  <a:prstClr val="black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locked object can be accessed only if thread acquired the lock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		   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  <a:sym typeface="Wingdings" panose="05000000000000000000" pitchFamily="2" charset="2"/>
              </a:rPr>
              <a:t>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</a:t>
            </a:r>
            <a:r>
              <a:rPr lang="en-US" altLang="zh-CN" sz="2800" dirty="0">
                <a:solidFill>
                  <a:prstClr val="black"/>
                </a:solidFill>
              </a:rPr>
              <a:t>reduced the overhead by </a:t>
            </a:r>
            <a:r>
              <a:rPr lang="en-US" altLang="zh-CN" sz="2800" b="1" dirty="0">
                <a:solidFill>
                  <a:prstClr val="black"/>
                </a:solidFill>
              </a:rPr>
              <a:t>32x </a:t>
            </a:r>
            <a:r>
              <a:rPr lang="en-US" altLang="zh-CN" sz="2800" dirty="0">
                <a:solidFill>
                  <a:prstClr val="black"/>
                </a:solidFill>
              </a:rPr>
              <a:t>for one of our benchmarks</a:t>
            </a:r>
            <a:endParaRPr lang="en-US" altLang="zh-CN" sz="3200" dirty="0">
              <a:solidFill>
                <a:prstClr val="black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239A018-6BD8-41D7-9B8D-F258C3860762}"/>
              </a:ext>
            </a:extLst>
          </p:cNvPr>
          <p:cNvSpPr txBox="1"/>
          <p:nvPr/>
        </p:nvSpPr>
        <p:spPr>
          <a:xfrm>
            <a:off x="6550568" y="3451528"/>
            <a:ext cx="92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2796AC5-7F56-4C54-A960-7C54F774E0F8}"/>
              </a:ext>
            </a:extLst>
          </p:cNvPr>
          <p:cNvSpPr txBox="1"/>
          <p:nvPr/>
        </p:nvSpPr>
        <p:spPr>
          <a:xfrm>
            <a:off x="7471895" y="3451528"/>
            <a:ext cx="928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0</a:t>
            </a:r>
            <a:endParaRPr lang="zh-CN" altLang="en-US" dirty="0"/>
          </a:p>
        </p:txBody>
      </p:sp>
      <p:sp>
        <p:nvSpPr>
          <p:cNvPr id="19" name="文本框 3">
            <a:extLst>
              <a:ext uri="{FF2B5EF4-FFF2-40B4-BE49-F238E27FC236}">
                <a16:creationId xmlns:a16="http://schemas.microsoft.com/office/drawing/2014/main" xmlns="" id="{245399C8-971B-47BD-911D-C2974A43A4E8}"/>
              </a:ext>
            </a:extLst>
          </p:cNvPr>
          <p:cNvSpPr txBox="1"/>
          <p:nvPr/>
        </p:nvSpPr>
        <p:spPr>
          <a:xfrm>
            <a:off x="389671" y="6333612"/>
            <a:ext cx="555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zh-CN" sz="2000" dirty="0" err="1"/>
              <a:t>SharC</a:t>
            </a:r>
            <a:r>
              <a:rPr lang="en-US" altLang="zh-CN" sz="2000" dirty="0"/>
              <a:t>: Anderson, et al, PLDI 2008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6202746"/>
      </p:ext>
    </p:extLst>
  </p:cSld>
  <p:clrMapOvr>
    <a:masterClrMapping/>
  </p:clrMapOvr>
  <p:transition advTm="944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16" grpId="0"/>
      <p:bldP spid="16" grpId="1"/>
      <p:bldP spid="4" grpId="0"/>
      <p:bldP spid="1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1011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Operation with Only 16 MPK Domains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74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430078" y="845297"/>
            <a:ext cx="11582400" cy="5255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Challenge: required  #domains: number of threads + number of locks &gt; 16</a:t>
            </a:r>
          </a:p>
          <a:p>
            <a:pPr>
              <a:spcBef>
                <a:spcPts val="9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    </a:t>
            </a:r>
            <a:r>
              <a:rPr lang="en-US" altLang="zh-CN" sz="2800" dirty="0">
                <a:solidFill>
                  <a:prstClr val="black"/>
                </a:solidFill>
                <a:sym typeface="Wingdings" panose="05000000000000000000" pitchFamily="2" charset="2"/>
              </a:rPr>
              <a:t>PUSh must </a:t>
            </a:r>
            <a:r>
              <a:rPr lang="en-US" altLang="zh-CN" sz="2800" dirty="0">
                <a:solidFill>
                  <a:prstClr val="black"/>
                </a:solidFill>
              </a:rPr>
              <a:t>map </a:t>
            </a:r>
            <a:r>
              <a:rPr lang="en-US" altLang="zh-CN" sz="2800" b="1" dirty="0">
                <a:solidFill>
                  <a:prstClr val="black"/>
                </a:solidFill>
              </a:rPr>
              <a:t>X</a:t>
            </a:r>
            <a:r>
              <a:rPr lang="en-US" altLang="zh-CN" sz="2800" dirty="0">
                <a:solidFill>
                  <a:prstClr val="black"/>
                </a:solidFill>
              </a:rPr>
              <a:t> “logical domains”</a:t>
            </a: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b="1" dirty="0">
                <a:solidFill>
                  <a:prstClr val="black"/>
                </a:solidFill>
              </a:rPr>
              <a:t>Y “</a:t>
            </a:r>
            <a:r>
              <a:rPr lang="en-US" altLang="zh-CN" sz="2800" dirty="0">
                <a:solidFill>
                  <a:prstClr val="black"/>
                </a:solidFill>
              </a:rPr>
              <a:t>enforced domains”, where </a:t>
            </a:r>
            <a:r>
              <a:rPr lang="en-US" altLang="zh-CN" sz="2800" b="1" dirty="0">
                <a:solidFill>
                  <a:prstClr val="black"/>
                </a:solidFill>
              </a:rPr>
              <a:t>X </a:t>
            </a:r>
            <a:r>
              <a:rPr lang="en-US" altLang="zh-CN" sz="2800" dirty="0">
                <a:solidFill>
                  <a:prstClr val="black"/>
                </a:solidFill>
              </a:rPr>
              <a:t>&gt;</a:t>
            </a:r>
            <a:r>
              <a:rPr lang="en-US" altLang="zh-CN" sz="2800" b="1" dirty="0">
                <a:solidFill>
                  <a:prstClr val="black"/>
                </a:solidFill>
              </a:rPr>
              <a:t> Y</a:t>
            </a:r>
          </a:p>
          <a:p>
            <a:endParaRPr lang="en-US" altLang="zh-CN" sz="2800" b="1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Problem: potentially hides data races</a:t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           e.g. a thread can access a </a:t>
            </a:r>
            <a:r>
              <a:rPr lang="en-US" altLang="zh-CN" sz="2800" i="1" dirty="0">
                <a:solidFill>
                  <a:prstClr val="black"/>
                </a:solidFill>
              </a:rPr>
              <a:t>locked</a:t>
            </a:r>
            <a:r>
              <a:rPr lang="en-US" altLang="zh-CN" sz="2800" dirty="0">
                <a:solidFill>
                  <a:prstClr val="black"/>
                </a:solidFill>
              </a:rPr>
              <a:t> objects without acquiring the lock</a:t>
            </a:r>
          </a:p>
          <a:p>
            <a:pPr>
              <a:spcBef>
                <a:spcPts val="1200"/>
              </a:spcBef>
              <a:tabLst>
                <a:tab pos="142716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Solution:	mapping implemented by hash function</a:t>
            </a:r>
          </a:p>
          <a:p>
            <a:pPr>
              <a:tabLst>
                <a:tab pos="142716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	hash function periodically changed</a:t>
            </a:r>
          </a:p>
          <a:p>
            <a:pPr>
              <a:tabLst>
                <a:tab pos="1427163" algn="l"/>
              </a:tabLst>
            </a:pP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             	 </a:t>
            </a:r>
            <a:r>
              <a:rPr lang="en-US" altLang="zh-CN" sz="2800" dirty="0">
                <a:solidFill>
                  <a:prstClr val="black"/>
                </a:solidFill>
              </a:rPr>
              <a:t>race occurs multiple times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b="1" dirty="0">
                <a:solidFill>
                  <a:prstClr val="black"/>
                </a:solidFill>
              </a:rPr>
              <a:t>eventually detected</a:t>
            </a:r>
          </a:p>
          <a:p>
            <a:pPr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Overhead: change MPK domain of every </a:t>
            </a:r>
            <a:r>
              <a:rPr lang="en-US" altLang="zh-CN" sz="2800" i="1" dirty="0">
                <a:solidFill>
                  <a:prstClr val="black"/>
                </a:solidFill>
              </a:rPr>
              <a:t>private</a:t>
            </a:r>
            <a:r>
              <a:rPr lang="en-US" altLang="zh-CN" sz="2800" dirty="0">
                <a:solidFill>
                  <a:prstClr val="black"/>
                </a:solidFill>
              </a:rPr>
              <a:t> and </a:t>
            </a:r>
            <a:r>
              <a:rPr lang="en-US" altLang="zh-CN" sz="2800" i="1" dirty="0">
                <a:solidFill>
                  <a:prstClr val="black"/>
                </a:solidFill>
              </a:rPr>
              <a:t>locked</a:t>
            </a:r>
            <a:r>
              <a:rPr lang="en-US" altLang="zh-CN" sz="2800" dirty="0">
                <a:solidFill>
                  <a:prstClr val="black"/>
                </a:solidFill>
              </a:rPr>
              <a:t> object 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		   in our experiments, rehashing latency &lt; 304ms</a:t>
            </a:r>
          </a:p>
          <a:p>
            <a:r>
              <a:rPr lang="en-US" altLang="zh-CN" sz="2800" dirty="0">
                <a:solidFill>
                  <a:prstClr val="black"/>
                </a:solidFill>
              </a:rPr>
              <a:t>              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negligible if rehashing every ~5+ seconds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3400652"/>
      </p:ext>
    </p:extLst>
  </p:cSld>
  <p:clrMapOvr>
    <a:masterClrMapping/>
  </p:clrMapOvr>
  <p:transition advTm="656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Reducing Memory Overhead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75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795779" y="403228"/>
            <a:ext cx="108219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Each object in a separate page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Prohibitive memory overhead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Solution: map multiple virtual pages to a single physical page</a:t>
            </a:r>
            <a:r>
              <a:rPr lang="en-US" altLang="zh-CN" sz="28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†</a:t>
            </a:r>
            <a:endParaRPr lang="en-US" altLang="zh-CN" sz="2800" dirty="0">
              <a:solidFill>
                <a:prstClr val="black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Physical memory size reduced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better cache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With the minor kernel enhancement( ~200LOC):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Memory overhead: 444%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> &lt; 10%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Eliminate the coarse granularity lock in the memory system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/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zh-CN" sz="2800" dirty="0">
                <a:solidFill>
                  <a:prstClr val="black"/>
                </a:solidFill>
              </a:rPr>
              <a:t>Performance overhead of </a:t>
            </a:r>
            <a:r>
              <a:rPr lang="en-US" altLang="zh-CN" sz="2800" dirty="0" err="1">
                <a:solidFill>
                  <a:prstClr val="black"/>
                </a:solidFill>
              </a:rPr>
              <a:t>streamcluster</a:t>
            </a:r>
            <a:r>
              <a:rPr lang="en-US" altLang="zh-CN" sz="2800" dirty="0">
                <a:solidFill>
                  <a:prstClr val="black"/>
                </a:solidFill>
              </a:rPr>
              <a:t>: 99%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18%. 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369B79E2-A60E-49E3-A19A-D773F907A539}"/>
              </a:ext>
            </a:extLst>
          </p:cNvPr>
          <p:cNvSpPr txBox="1"/>
          <p:nvPr/>
        </p:nvSpPr>
        <p:spPr>
          <a:xfrm>
            <a:off x="389671" y="6277259"/>
            <a:ext cx="555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zh-CN" sz="2000" dirty="0" err="1"/>
              <a:t>Dhurjati</a:t>
            </a:r>
            <a:r>
              <a:rPr lang="en-US" altLang="zh-CN" sz="2000" dirty="0"/>
              <a:t> &amp; </a:t>
            </a:r>
            <a:r>
              <a:rPr lang="en-US" altLang="zh-CN" sz="2000" dirty="0" err="1"/>
              <a:t>Adve</a:t>
            </a:r>
            <a:r>
              <a:rPr lang="en-US" altLang="en-US" sz="2000" dirty="0"/>
              <a:t>, DSN 2006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365A74C-49C1-4576-9310-D63A3E86E426}"/>
              </a:ext>
            </a:extLst>
          </p:cNvPr>
          <p:cNvGrpSpPr/>
          <p:nvPr/>
        </p:nvGrpSpPr>
        <p:grpSpPr>
          <a:xfrm>
            <a:off x="2101177" y="1094442"/>
            <a:ext cx="7989647" cy="1839555"/>
            <a:chOff x="1861175" y="1116213"/>
            <a:chExt cx="7989647" cy="183955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88A83653-EE82-4958-8FC3-3A20392141C8}"/>
                </a:ext>
              </a:extLst>
            </p:cNvPr>
            <p:cNvGrpSpPr/>
            <p:nvPr/>
          </p:nvGrpSpPr>
          <p:grpSpPr>
            <a:xfrm>
              <a:off x="1861175" y="1116213"/>
              <a:ext cx="7933700" cy="1839555"/>
              <a:chOff x="946150" y="704849"/>
              <a:chExt cx="7933700" cy="1839555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xmlns="" id="{54D2D95D-DB0F-4190-9732-818A18F349A8}"/>
                  </a:ext>
                </a:extLst>
              </p:cNvPr>
              <p:cNvGrpSpPr/>
              <p:nvPr/>
            </p:nvGrpSpPr>
            <p:grpSpPr>
              <a:xfrm>
                <a:off x="946150" y="704849"/>
                <a:ext cx="3276600" cy="365125"/>
                <a:chOff x="685800" y="704850"/>
                <a:chExt cx="3276600" cy="108585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xmlns="" id="{0843A82F-CD27-4537-8FB2-A1978C86C6A8}"/>
                    </a:ext>
                  </a:extLst>
                </p:cNvPr>
                <p:cNvSpPr/>
                <p:nvPr/>
              </p:nvSpPr>
              <p:spPr>
                <a:xfrm>
                  <a:off x="685800" y="704850"/>
                  <a:ext cx="3276600" cy="1085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xmlns="" id="{5E89C3B6-330C-4EB4-97D8-7890C02DF0F6}"/>
                    </a:ext>
                  </a:extLst>
                </p:cNvPr>
                <p:cNvSpPr/>
                <p:nvPr/>
              </p:nvSpPr>
              <p:spPr>
                <a:xfrm>
                  <a:off x="685800" y="704850"/>
                  <a:ext cx="1276350" cy="1085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Object A</a:t>
                  </a:r>
                  <a:endParaRPr lang="zh-CN" altLang="en-US" sz="24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8446BB9D-01F7-4395-9D64-2C47F60471D4}"/>
                  </a:ext>
                </a:extLst>
              </p:cNvPr>
              <p:cNvGrpSpPr/>
              <p:nvPr/>
            </p:nvGrpSpPr>
            <p:grpSpPr>
              <a:xfrm>
                <a:off x="5086350" y="704850"/>
                <a:ext cx="3276600" cy="365125"/>
                <a:chOff x="5086350" y="704850"/>
                <a:chExt cx="3276600" cy="1085850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xmlns="" id="{3835BA3B-A7D7-4806-8C20-CF4299A7C2CB}"/>
                    </a:ext>
                  </a:extLst>
                </p:cNvPr>
                <p:cNvSpPr/>
                <p:nvPr/>
              </p:nvSpPr>
              <p:spPr>
                <a:xfrm>
                  <a:off x="5086350" y="704850"/>
                  <a:ext cx="3276600" cy="1085850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xmlns="" id="{FE76A382-CEAF-440E-9243-6391BAF7878F}"/>
                    </a:ext>
                  </a:extLst>
                </p:cNvPr>
                <p:cNvSpPr/>
                <p:nvPr/>
              </p:nvSpPr>
              <p:spPr>
                <a:xfrm>
                  <a:off x="6362700" y="704850"/>
                  <a:ext cx="1276350" cy="10858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Object B</a:t>
                  </a:r>
                  <a:endParaRPr lang="zh-CN" altLang="en-US" sz="2400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xmlns="" id="{AAD44D77-7EBE-4344-94F6-6508A21A97BA}"/>
                  </a:ext>
                </a:extLst>
              </p:cNvPr>
              <p:cNvGrpSpPr/>
              <p:nvPr/>
            </p:nvGrpSpPr>
            <p:grpSpPr>
              <a:xfrm>
                <a:off x="3429000" y="2146299"/>
                <a:ext cx="3276600" cy="365125"/>
                <a:chOff x="5086350" y="704850"/>
                <a:chExt cx="3276600" cy="108585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xmlns="" id="{99171E7D-E9E1-4C5C-8403-5575392540F6}"/>
                    </a:ext>
                  </a:extLst>
                </p:cNvPr>
                <p:cNvGrpSpPr/>
                <p:nvPr/>
              </p:nvGrpSpPr>
              <p:grpSpPr>
                <a:xfrm>
                  <a:off x="5086350" y="704850"/>
                  <a:ext cx="3276600" cy="1085850"/>
                  <a:chOff x="685800" y="704850"/>
                  <a:chExt cx="3276600" cy="1085850"/>
                </a:xfrm>
              </p:grpSpPr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xmlns="" id="{44512015-A0E2-4349-B236-736AA57122AD}"/>
                      </a:ext>
                    </a:extLst>
                  </p:cNvPr>
                  <p:cNvSpPr/>
                  <p:nvPr/>
                </p:nvSpPr>
                <p:spPr>
                  <a:xfrm>
                    <a:off x="685800" y="704850"/>
                    <a:ext cx="3276600" cy="108585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xmlns="" id="{73903261-46A2-49FD-8984-1BEAA3F29E51}"/>
                      </a:ext>
                    </a:extLst>
                  </p:cNvPr>
                  <p:cNvSpPr/>
                  <p:nvPr/>
                </p:nvSpPr>
                <p:spPr>
                  <a:xfrm>
                    <a:off x="685800" y="704850"/>
                    <a:ext cx="1276350" cy="1085850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2400" dirty="0"/>
                      <a:t>Object A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xmlns="" id="{0D9FE371-D2CC-415C-A673-891CD930808A}"/>
                    </a:ext>
                  </a:extLst>
                </p:cNvPr>
                <p:cNvSpPr/>
                <p:nvPr/>
              </p:nvSpPr>
              <p:spPr>
                <a:xfrm>
                  <a:off x="6362700" y="704850"/>
                  <a:ext cx="1276350" cy="108585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/>
                    <a:t>Object B</a:t>
                  </a:r>
                  <a:endParaRPr lang="zh-CN" altLang="en-US" sz="2400" dirty="0"/>
                </a:p>
              </p:txBody>
            </p: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7EEC87B9-BD9C-4792-B8A2-A85128CF49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05396" y="1220036"/>
                <a:ext cx="742950" cy="744539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xmlns="" id="{7C9AF2B6-E8A0-4910-A89C-3E1248031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08687" y="1235867"/>
                <a:ext cx="1085850" cy="744539"/>
              </a:xfrm>
              <a:prstGeom prst="straightConnector1">
                <a:avLst/>
              </a:prstGeom>
              <a:ln w="38100">
                <a:tailEnd type="stealt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AF285021-46B5-4AC6-B38B-898C05217B5D}"/>
                  </a:ext>
                </a:extLst>
              </p:cNvPr>
              <p:cNvSpPr txBox="1"/>
              <p:nvPr/>
            </p:nvSpPr>
            <p:spPr>
              <a:xfrm>
                <a:off x="6765300" y="2082739"/>
                <a:ext cx="2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Physical Page</a:t>
                </a:r>
                <a:endParaRPr lang="zh-CN" altLang="en-US" sz="2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10CD51D8-548E-4731-A920-7C040B33882C}"/>
                  </a:ext>
                </a:extLst>
              </p:cNvPr>
              <p:cNvSpPr txBox="1"/>
              <p:nvPr/>
            </p:nvSpPr>
            <p:spPr>
              <a:xfrm>
                <a:off x="1590024" y="1038312"/>
                <a:ext cx="22710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Virtual Page A</a:t>
                </a:r>
                <a:endParaRPr lang="zh-CN" altLang="en-US" sz="2400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92A9D6BC-4996-4EAF-9F5D-C93CE2AEED55}"/>
                </a:ext>
              </a:extLst>
            </p:cNvPr>
            <p:cNvSpPr txBox="1"/>
            <p:nvPr/>
          </p:nvSpPr>
          <p:spPr>
            <a:xfrm>
              <a:off x="7415866" y="1494691"/>
              <a:ext cx="24349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Virtual Page B</a:t>
              </a:r>
              <a:endParaRPr lang="zh-CN" altLang="en-US" sz="24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03921842"/>
      </p:ext>
    </p:extLst>
  </p:cSld>
  <p:clrMapOvr>
    <a:masterClrMapping/>
  </p:clrMapOvr>
  <p:transition advTm="615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6881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Incorrect Annotation </a:t>
            </a:r>
            <a:r>
              <a:rPr lang="en-US" altLang="en-US" dirty="0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en-US" dirty="0">
                <a:solidFill>
                  <a:srgbClr val="000000"/>
                </a:solidFill>
                <a:ea typeface="DejaVu LGC Sans"/>
                <a:cs typeface="DejaVu LGC Sans"/>
              </a:rPr>
              <a:t> Undetected </a:t>
            </a:r>
            <a:r>
              <a:rPr lang="en-US" altLang="zh-CN" dirty="0">
                <a:solidFill>
                  <a:prstClr val="black"/>
                </a:solidFill>
              </a:rPr>
              <a:t>Data Races</a:t>
            </a:r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76</a:t>
            </a:fld>
            <a:endParaRPr lang="en-US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90888" y="4135257"/>
            <a:ext cx="102915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427163" algn="l"/>
              </a:tabLst>
            </a:pPr>
            <a:r>
              <a:rPr lang="en-US" altLang="zh-CN" sz="2800" dirty="0">
                <a:solidFill>
                  <a:prstClr val="black"/>
                </a:solidFill>
              </a:rPr>
              <a:t>Problem:	no synchronization + policy changes allowing accessibility 	</a:t>
            </a:r>
          </a:p>
          <a:p>
            <a:pPr>
              <a:tabLst>
                <a:tab pos="1427163" algn="l"/>
              </a:tabLst>
            </a:pPr>
            <a:r>
              <a:rPr lang="en-US" altLang="en-US" sz="2800" dirty="0">
                <a:solidFill>
                  <a:prstClr val="black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	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race between policy changes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Challenge: Detecting races among </a:t>
            </a:r>
            <a:r>
              <a:rPr lang="en-US" altLang="zh-CN" sz="2800" b="1" dirty="0">
                <a:solidFill>
                  <a:prstClr val="black"/>
                </a:solidFill>
              </a:rPr>
              <a:t>policy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changes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32D0D1B-1C8C-4A4D-B431-9EFF8D0A1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86" y="1003886"/>
            <a:ext cx="2348019" cy="983934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i="1" dirty="0"/>
              <a:t>thread 1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       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3;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55FF5231-F1F5-4FBD-8FDD-81EC70979CFD}"/>
              </a:ext>
            </a:extLst>
          </p:cNvPr>
          <p:cNvSpPr txBox="1">
            <a:spLocks/>
          </p:cNvSpPr>
          <p:nvPr/>
        </p:nvSpPr>
        <p:spPr bwMode="auto">
          <a:xfrm>
            <a:off x="2861785" y="1003886"/>
            <a:ext cx="2348019" cy="127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i="1" dirty="0"/>
              <a:t>thread 2</a:t>
            </a:r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       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BC7186EA-D578-4A78-B0C6-D28C439A4A73}"/>
              </a:ext>
            </a:extLst>
          </p:cNvPr>
          <p:cNvSpPr txBox="1">
            <a:spLocks/>
          </p:cNvSpPr>
          <p:nvPr/>
        </p:nvSpPr>
        <p:spPr bwMode="auto">
          <a:xfrm>
            <a:off x="5802419" y="1003886"/>
            <a:ext cx="2935181" cy="187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i="1" dirty="0"/>
              <a:t>thread 1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 err="1"/>
              <a:t>acquire_write</a:t>
            </a:r>
            <a:r>
              <a:rPr lang="en-US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3;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zh-CN" dirty="0" err="1"/>
              <a:t>release_write</a:t>
            </a:r>
            <a:r>
              <a:rPr lang="en-US" altLang="zh-CN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5786D6BA-D2A2-45A9-B040-AA8E57F220DD}"/>
              </a:ext>
            </a:extLst>
          </p:cNvPr>
          <p:cNvSpPr txBox="1">
            <a:spLocks/>
          </p:cNvSpPr>
          <p:nvPr/>
        </p:nvSpPr>
        <p:spPr bwMode="auto">
          <a:xfrm>
            <a:off x="8737600" y="1003886"/>
            <a:ext cx="2935181" cy="30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i="1" dirty="0"/>
              <a:t>thread 2</a:t>
            </a:r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algn="ctr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zh-CN" dirty="0" err="1"/>
              <a:t>acquire_write</a:t>
            </a:r>
            <a:r>
              <a:rPr lang="en-US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Y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5;</a:t>
            </a:r>
          </a:p>
          <a:p>
            <a:pPr marL="0" indent="0" defTabSz="914400">
              <a:spcBef>
                <a:spcPts val="0"/>
              </a:spcBef>
              <a:buNone/>
              <a:defRPr/>
            </a:pPr>
            <a:r>
              <a:rPr lang="en-US" altLang="zh-CN" dirty="0" err="1"/>
              <a:t>release_write</a:t>
            </a:r>
            <a:r>
              <a:rPr lang="en-US" altLang="zh-CN" dirty="0"/>
              <a:t>(&amp;Y);</a:t>
            </a:r>
          </a:p>
          <a:p>
            <a:pPr marL="0" indent="0" defTabSz="914400">
              <a:spcBef>
                <a:spcPts val="0"/>
              </a:spcBef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2778617C-612A-4CB1-ACB0-E69FC1AE27D8}"/>
              </a:ext>
            </a:extLst>
          </p:cNvPr>
          <p:cNvSpPr/>
          <p:nvPr/>
        </p:nvSpPr>
        <p:spPr>
          <a:xfrm>
            <a:off x="8782791" y="2776619"/>
            <a:ext cx="2844799" cy="469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735AE256-3976-4BDB-8739-926AFD006FB6}"/>
              </a:ext>
            </a:extLst>
          </p:cNvPr>
          <p:cNvSpPr/>
          <p:nvPr/>
        </p:nvSpPr>
        <p:spPr>
          <a:xfrm>
            <a:off x="5802419" y="2361982"/>
            <a:ext cx="2844799" cy="4695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4086283"/>
      </p:ext>
    </p:extLst>
  </p:cSld>
  <p:clrMapOvr>
    <a:masterClrMapping/>
  </p:clrMapOvr>
  <p:transition advTm="506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746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Detecting Incorrect Annotation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77</a:t>
            </a:fld>
            <a:endParaRPr lang="en-US" altLang="en-US" dirty="0"/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xmlns="" id="{35790BB4-80A6-4F09-ADBD-30EF432FA367}"/>
              </a:ext>
            </a:extLst>
          </p:cNvPr>
          <p:cNvSpPr txBox="1"/>
          <p:nvPr/>
        </p:nvSpPr>
        <p:spPr>
          <a:xfrm>
            <a:off x="389671" y="5881365"/>
            <a:ext cx="5556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altLang="zh-CN" sz="20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lang="en-US" altLang="en-US" sz="2000" dirty="0"/>
              <a:t>FastTrack: </a:t>
            </a:r>
            <a:r>
              <a:rPr lang="en-US" altLang="zh-CN" sz="2000" dirty="0"/>
              <a:t>Flanagan &amp; Freund</a:t>
            </a:r>
            <a:r>
              <a:rPr lang="en-US" altLang="en-US" sz="2000" dirty="0"/>
              <a:t>, PLDI 2009</a:t>
            </a:r>
            <a:endParaRPr kumimoji="0" lang="en-US" altLang="zh-CN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xmlns="" id="{ED3944B9-23C8-4174-8338-95B6F8AEB759}"/>
                  </a:ext>
                </a:extLst>
              </p:cNvPr>
              <p:cNvSpPr txBox="1"/>
              <p:nvPr/>
            </p:nvSpPr>
            <p:spPr>
              <a:xfrm>
                <a:off x="557463" y="1012371"/>
                <a:ext cx="11077074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00"/>
                  </a:spcBef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Need race detection among sharing policy changes</a:t>
                </a:r>
              </a:p>
              <a:p>
                <a:r>
                  <a:rPr lang="en-US" altLang="en-US" sz="28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</a:rPr>
                  <a:t>    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  <a:sym typeface="Wingdings" panose="05000000000000000000" pitchFamily="2" charset="2"/>
                  </a:rPr>
                  <a:t></a:t>
                </a:r>
                <a:r>
                  <a:rPr lang="en-US" altLang="en-US" sz="28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happens-before tracking</a:t>
                </a:r>
                <a:r>
                  <a:rPr lang="en-US" altLang="zh-CN" sz="2800" baseline="30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/>
                  </a:rPr>
                  <a:t> †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of policy changes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Acquire/Release read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read operation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Ø"/>
                </a:pPr>
                <a:r>
                  <a:rPr lang="en-US" altLang="zh-CN" sz="2800" dirty="0">
                    <a:solidFill>
                      <a:prstClr val="black"/>
                    </a:solidFill>
                  </a:rPr>
                  <a:t>Acquire/Release write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 write operation 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marL="288925" indent="-288925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700" dirty="0">
                    <a:solidFill>
                      <a:prstClr val="black"/>
                    </a:solidFill>
                  </a:rPr>
                  <a:t>Number of policy changes </a:t>
                </a:r>
                <a14:m>
                  <m:oMath xmlns:m="http://schemas.openxmlformats.org/officeDocument/2006/math">
                    <m:r>
                      <a:rPr lang="en-US" altLang="zh-CN" sz="27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altLang="zh-CN" sz="2700" dirty="0">
                    <a:solidFill>
                      <a:prstClr val="black"/>
                    </a:solidFill>
                  </a:rPr>
                  <a:t> Number of read/write operations</a:t>
                </a:r>
              </a:p>
              <a:p>
                <a:pPr marL="288925" indent="-288925"/>
                <a:r>
                  <a:rPr lang="en-US" altLang="zh-CN" sz="2700" dirty="0">
                    <a:solidFill>
                      <a:prstClr val="black"/>
                    </a:solidFill>
                  </a:rPr>
                  <a:t>	</a:t>
                </a:r>
                <a:r>
                  <a:rPr lang="en-US" altLang="en-US" sz="2700" dirty="0">
                    <a:solidFill>
                      <a:srgbClr val="000000"/>
                    </a:solidFill>
                    <a:latin typeface="Symbol" panose="05050102010706020507" pitchFamily="18" charset="2"/>
                    <a:ea typeface="DejaVu LGC Sans"/>
                    <a:cs typeface="DejaVu LGC Sans"/>
                  </a:rPr>
                  <a:t> </a:t>
                </a:r>
                <a:r>
                  <a:rPr lang="en-US" altLang="en-US" sz="2700" dirty="0">
                    <a:solidFill>
                      <a:prstClr val="black"/>
                    </a:solidFill>
                  </a:rPr>
                  <a:t>s</a:t>
                </a:r>
                <a:r>
                  <a:rPr lang="en-US" altLang="zh-CN" sz="2700" dirty="0">
                    <a:solidFill>
                      <a:prstClr val="black"/>
                    </a:solidFill>
                  </a:rPr>
                  <a:t>ignificant overhead reduction vs. conventional happens-before tracking </a:t>
                </a:r>
              </a:p>
            </p:txBody>
          </p:sp>
        </mc:Choice>
        <mc:Fallback xmlns="">
          <p:sp>
            <p:nvSpPr>
              <p:cNvPr id="8" name="文本框 10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D3944B9-23C8-4174-8338-95B6F8AEB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3" y="1012371"/>
                <a:ext cx="11077074" cy="2800767"/>
              </a:xfrm>
              <a:prstGeom prst="rect">
                <a:avLst/>
              </a:prstGeom>
              <a:blipFill rotWithShape="0">
                <a:blip r:embed="rId4"/>
                <a:stretch>
                  <a:fillRect l="-1100" t="-1957" r="-11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343507594"/>
      </p:ext>
    </p:extLst>
  </p:cSld>
  <p:clrMapOvr>
    <a:masterClrMapping/>
  </p:clrMapOvr>
  <p:transition advTm="379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Other Optimizations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78</a:t>
            </a:fld>
            <a:endParaRPr lang="en-US" altLang="en-US" dirty="0"/>
          </a:p>
        </p:txBody>
      </p:sp>
      <p:sp>
        <p:nvSpPr>
          <p:cNvPr id="9" name="文本框 10">
            <a:extLst>
              <a:ext uri="{FF2B5EF4-FFF2-40B4-BE49-F238E27FC236}">
                <a16:creationId xmlns:a16="http://schemas.microsoft.com/office/drawing/2014/main" xmlns="" id="{7B632881-E873-4767-9407-B72902D35C4F}"/>
              </a:ext>
            </a:extLst>
          </p:cNvPr>
          <p:cNvSpPr txBox="1"/>
          <p:nvPr/>
        </p:nvSpPr>
        <p:spPr>
          <a:xfrm>
            <a:off x="410459" y="555625"/>
            <a:ext cx="11371082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Reducing memory overheads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Sticky-read policy: objects are read-shared but cannot further change their sharing policy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> avoid tracking full read vector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Sliced array: using annotations to specify array slices where all array elements in the slice are treated as one object.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Allocate metadata for arrays on demand	</a:t>
            </a:r>
          </a:p>
          <a:p>
            <a:pPr marL="231775" indent="-231775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Reducing performance overheads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/>
              <a:t>Domain-tagged page cache: recycling recently-freed pages tagged with the same domain number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/>
              <a:t>Eliminating unnecessary remote TLB shootdowns with annotations</a:t>
            </a:r>
            <a:r>
              <a:rPr lang="en-US" altLang="zh-CN" sz="2800" dirty="0">
                <a:solidFill>
                  <a:prstClr val="black"/>
                </a:solidFill>
              </a:rPr>
              <a:t/>
            </a:r>
            <a:br>
              <a:rPr lang="en-US" altLang="zh-CN" sz="2800" dirty="0">
                <a:solidFill>
                  <a:prstClr val="black"/>
                </a:solidFill>
              </a:rPr>
            </a:b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i="1" dirty="0">
                <a:solidFill>
                  <a:prstClr val="black"/>
                </a:solidFill>
              </a:rPr>
              <a:t>private</a:t>
            </a:r>
            <a:r>
              <a:rPr lang="en-US" altLang="zh-CN" sz="2800" dirty="0">
                <a:solidFill>
                  <a:prstClr val="black"/>
                </a:solidFill>
              </a:rPr>
              <a:t> and </a:t>
            </a:r>
            <a:r>
              <a:rPr lang="en-US" altLang="zh-CN" sz="2800" i="1" dirty="0">
                <a:solidFill>
                  <a:prstClr val="black"/>
                </a:solidFill>
              </a:rPr>
              <a:t>inaccessible </a:t>
            </a:r>
            <a:r>
              <a:rPr lang="en-US" altLang="zh-CN" sz="2800" dirty="0">
                <a:solidFill>
                  <a:prstClr val="black"/>
                </a:solidFill>
              </a:rPr>
              <a:t>object does not require remote shootdown</a:t>
            </a:r>
          </a:p>
          <a:p>
            <a:pPr marL="573088" lvl="1" indent="-341313"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prstClr val="black"/>
                </a:solidFill>
              </a:rPr>
              <a:t>Simple software array index cache to speed up the access of sliced array</a:t>
            </a:r>
          </a:p>
        </p:txBody>
      </p:sp>
    </p:spTree>
    <p:extLst>
      <p:ext uri="{BB962C8B-B14F-4D97-AF65-F5344CB8AC3E}">
        <p14:creationId xmlns:p14="http://schemas.microsoft.com/office/powerpoint/2010/main" val="3257524073"/>
      </p:ext>
    </p:extLst>
  </p:cSld>
  <p:clrMapOvr>
    <a:masterClrMapping/>
  </p:clrMapOvr>
  <p:transition advTm="18803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79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795805" y="911242"/>
            <a:ext cx="6600391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HyCoR: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brid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ntainer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PUSh: </a:t>
            </a:r>
            <a:r>
              <a:rPr lang="en-US" altLang="en-US" b="1" u="sng" dirty="0">
                <a:latin typeface="+mj-lt"/>
              </a:rPr>
              <a:t>P</a:t>
            </a:r>
            <a:r>
              <a:rPr lang="en-US" altLang="en-US" b="1" dirty="0">
                <a:latin typeface="+mj-lt"/>
              </a:rPr>
              <a:t>revention of </a:t>
            </a:r>
            <a:r>
              <a:rPr lang="en-US" altLang="en-US" b="1" u="sng" dirty="0">
                <a:latin typeface="+mj-lt"/>
              </a:rPr>
              <a:t>U</a:t>
            </a:r>
            <a:r>
              <a:rPr lang="en-US" altLang="en-US" b="1" dirty="0">
                <a:latin typeface="+mj-lt"/>
              </a:rPr>
              <a:t>nintended </a:t>
            </a:r>
            <a:r>
              <a:rPr lang="en-US" altLang="en-US" b="1" u="sng" dirty="0">
                <a:latin typeface="+mj-lt"/>
              </a:rPr>
              <a:t>Sh</a:t>
            </a:r>
            <a:r>
              <a:rPr lang="en-US" altLang="en-US" b="1" dirty="0">
                <a:latin typeface="+mj-lt"/>
              </a:rPr>
              <a:t>aring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 &amp; Background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Design and Implementation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018313"/>
      </p:ext>
    </p:extLst>
  </p:cSld>
  <p:clrMapOvr>
    <a:masterClrMapping/>
  </p:clrMapOvr>
  <p:transition spd="slow" advTm="4815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xmlns="" id="{C43C95F9-4357-4A69-B999-B74D1A10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Clusters and Reliability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xmlns="" id="{10FB2086-D543-4583-939E-3408876D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980" y="3048002"/>
            <a:ext cx="9382041" cy="1863864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Strong isolation among nodes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ym typeface="Symbol" panose="05050102010706020507" pitchFamily="18" charset="2"/>
              </a:rPr>
              <a:t>Hardware/software fault affects a </a:t>
            </a:r>
            <a:r>
              <a:rPr lang="en-US" altLang="en-US" u="sng" dirty="0">
                <a:sym typeface="Symbol" panose="05050102010706020507" pitchFamily="18" charset="2"/>
              </a:rPr>
              <a:t>single</a:t>
            </a:r>
            <a:r>
              <a:rPr lang="en-US" altLang="en-US" dirty="0">
                <a:sym typeface="Symbol" panose="05050102010706020507" pitchFamily="18" charset="2"/>
              </a:rPr>
              <a:t> node</a:t>
            </a:r>
          </a:p>
          <a:p>
            <a:pPr marL="0" indent="0">
              <a:buNone/>
            </a:pPr>
            <a:r>
              <a:rPr lang="en-US" altLang="en-US" dirty="0"/>
              <a:t>    	</a:t>
            </a:r>
            <a:r>
              <a:rPr lang="en-US" altLang="en-US" b="1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ym typeface="Symbol" panose="05050102010706020507" pitchFamily="18" charset="2"/>
              </a:rPr>
              <a:t>Service reliability </a:t>
            </a:r>
            <a:r>
              <a:rPr lang="en-US" altLang="zh-CN" b="1" dirty="0">
                <a:sym typeface="Symbol"/>
              </a:rPr>
              <a:t></a:t>
            </a:r>
            <a:r>
              <a:rPr lang="en-US" altLang="en-US" dirty="0">
                <a:sym typeface="Symbol" panose="05050102010706020507" pitchFamily="18" charset="2"/>
              </a:rPr>
              <a:t> replication/failover mechanisms</a:t>
            </a:r>
          </a:p>
        </p:txBody>
      </p:sp>
      <p:grpSp>
        <p:nvGrpSpPr>
          <p:cNvPr id="4102" name="Group 44">
            <a:extLst>
              <a:ext uri="{FF2B5EF4-FFF2-40B4-BE49-F238E27FC236}">
                <a16:creationId xmlns:a16="http://schemas.microsoft.com/office/drawing/2014/main" xmlns="" id="{C3363850-7518-41E2-A7D2-661EBC3AE1B5}"/>
              </a:ext>
            </a:extLst>
          </p:cNvPr>
          <p:cNvGrpSpPr>
            <a:grpSpLocks/>
          </p:cNvGrpSpPr>
          <p:nvPr/>
        </p:nvGrpSpPr>
        <p:grpSpPr bwMode="auto">
          <a:xfrm>
            <a:off x="7150101" y="1076326"/>
            <a:ext cx="1300163" cy="1687513"/>
            <a:chOff x="685800" y="3200400"/>
            <a:chExt cx="1300163" cy="1686765"/>
          </a:xfrm>
        </p:grpSpPr>
        <p:sp>
          <p:nvSpPr>
            <p:cNvPr id="4105" name="AutoShape 17">
              <a:extLst>
                <a:ext uri="{FF2B5EF4-FFF2-40B4-BE49-F238E27FC236}">
                  <a16:creationId xmlns:a16="http://schemas.microsoft.com/office/drawing/2014/main" xmlns="" id="{BA2D5CA1-552C-43F8-9986-D6D88E4C7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" y="3200400"/>
              <a:ext cx="1208088" cy="1436688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8">
              <a:extLst>
                <a:ext uri="{FF2B5EF4-FFF2-40B4-BE49-F238E27FC236}">
                  <a16:creationId xmlns:a16="http://schemas.microsoft.com/office/drawing/2014/main" xmlns="" id="{F5157B7D-277B-41E7-B6DF-70385AF7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" y="3944938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9">
              <a:extLst>
                <a:ext uri="{FF2B5EF4-FFF2-40B4-BE49-F238E27FC236}">
                  <a16:creationId xmlns:a16="http://schemas.microsoft.com/office/drawing/2014/main" xmlns="" id="{11C28C63-007E-4CE6-AA1F-B3D295130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3306763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08" name="Text Box 20">
              <a:extLst>
                <a:ext uri="{FF2B5EF4-FFF2-40B4-BE49-F238E27FC236}">
                  <a16:creationId xmlns:a16="http://schemas.microsoft.com/office/drawing/2014/main" xmlns="" id="{4A2694AF-7B72-43F1-99EC-849176D66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838" y="3951250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4109" name="Text Box 21">
              <a:extLst>
                <a:ext uri="{FF2B5EF4-FFF2-40B4-BE49-F238E27FC236}">
                  <a16:creationId xmlns:a16="http://schemas.microsoft.com/office/drawing/2014/main" xmlns="" id="{B077F4F6-E39A-4E11-9B85-F99372B48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276600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41FF13-DAB2-4AE1-B844-0157156AD2CE}"/>
                </a:ext>
              </a:extLst>
            </p:cNvPr>
            <p:cNvSpPr/>
            <p:nvPr/>
          </p:nvSpPr>
          <p:spPr>
            <a:xfrm>
              <a:off x="733425" y="4658666"/>
              <a:ext cx="1219200" cy="2284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hardware</a:t>
              </a:r>
            </a:p>
          </p:txBody>
        </p:sp>
      </p:grpSp>
      <p:pic>
        <p:nvPicPr>
          <p:cNvPr id="4103" name="Picture 2">
            <a:extLst>
              <a:ext uri="{FF2B5EF4-FFF2-40B4-BE49-F238E27FC236}">
                <a16:creationId xmlns:a16="http://schemas.microsoft.com/office/drawing/2014/main" xmlns="" id="{02FEBD23-05CC-498B-8AA5-213546AF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1" y="1076325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3">
            <a:extLst>
              <a:ext uri="{FF2B5EF4-FFF2-40B4-BE49-F238E27FC236}">
                <a16:creationId xmlns:a16="http://schemas.microsoft.com/office/drawing/2014/main" xmlns="" id="{D6C45FFC-E7C8-4A1A-9D74-9E9212F7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1" y="1076325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18DD4A-F6C0-4F32-8D38-04106BA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4A2352-F10F-4622-B237-02929536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488623"/>
      </p:ext>
    </p:extLst>
  </p:cSld>
  <p:clrMapOvr>
    <a:masterClrMapping/>
  </p:clrMapOvr>
  <p:transition spd="slow" advTm="26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Directly relevant prior works: </a:t>
            </a:r>
            <a:r>
              <a:rPr lang="en-US" altLang="en-US" dirty="0" err="1"/>
              <a:t>SharC</a:t>
            </a:r>
            <a:r>
              <a:rPr lang="en-US" altLang="en-US" dirty="0"/>
              <a:t> and DCOP*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80</a:t>
            </a:fld>
            <a:endParaRPr lang="en-US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C787786F-E350-4F42-9C31-F537DF5F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66" y="5853936"/>
            <a:ext cx="6759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30000" dirty="0"/>
              <a:t>* </a:t>
            </a:r>
            <a:r>
              <a:rPr lang="en-US" altLang="en-US" dirty="0"/>
              <a:t>SharC: A</a:t>
            </a:r>
            <a:r>
              <a:rPr lang="en-US" altLang="zh-CN" dirty="0"/>
              <a:t>nderson</a:t>
            </a:r>
            <a:r>
              <a:rPr lang="en-US" altLang="en-US" dirty="0"/>
              <a:t>, et al, PLDI 2008; DCOP: </a:t>
            </a:r>
            <a:r>
              <a:rPr lang="en-US" altLang="zh-CN" dirty="0"/>
              <a:t>Martin</a:t>
            </a:r>
            <a:r>
              <a:rPr lang="en-US" altLang="en-US" dirty="0"/>
              <a:t>, et al,  POPL 2010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69B76B4-7C01-40D4-85CB-33B769626FAB}"/>
              </a:ext>
            </a:extLst>
          </p:cNvPr>
          <p:cNvSpPr txBox="1"/>
          <p:nvPr/>
        </p:nvSpPr>
        <p:spPr>
          <a:xfrm>
            <a:off x="1238250" y="1066800"/>
            <a:ext cx="8480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</a:rPr>
              <a:t>Commonalities vs PUSh: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Developed for C programs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Annotations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>
                <a:solidFill>
                  <a:prstClr val="black"/>
                </a:solidFill>
              </a:rPr>
              <a:t>specify the intended sharing policies</a:t>
            </a:r>
          </a:p>
          <a:p>
            <a:endParaRPr lang="en-US" altLang="zh-CN" sz="2800" dirty="0">
              <a:solidFill>
                <a:prstClr val="black"/>
              </a:solidFill>
            </a:endParaRPr>
          </a:p>
          <a:p>
            <a:r>
              <a:rPr lang="en-US" altLang="zh-CN" sz="2800" dirty="0">
                <a:solidFill>
                  <a:prstClr val="black"/>
                </a:solidFill>
              </a:rPr>
              <a:t>Differences vs PUSh: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Purely software-based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Rely on static analysis and memory instrumentation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prstClr val="black"/>
                </a:solidFill>
              </a:rPr>
              <a:t>Do not detect conflicting sharing policy changes</a:t>
            </a:r>
          </a:p>
          <a:p>
            <a:pPr lvl="1"/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 </a:t>
            </a:r>
            <a:r>
              <a:rPr lang="en-US" altLang="zh-CN" sz="2800" dirty="0"/>
              <a:t>Soundness</a:t>
            </a:r>
            <a:r>
              <a:rPr lang="en-US" altLang="zh-CN" sz="2800" b="1" dirty="0">
                <a:sym typeface="Symbol" panose="05050102010706020507" pitchFamily="18" charset="2"/>
              </a:rPr>
              <a:t> </a:t>
            </a:r>
            <a:endParaRPr lang="en-US" altLang="zh-CN" sz="2800" b="1" dirty="0">
              <a:sym typeface="Symbo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289334"/>
      </p:ext>
    </p:extLst>
  </p:cSld>
  <p:clrMapOvr>
    <a:masterClrMapping/>
  </p:clrMapOvr>
  <p:transition advTm="37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Memory overhead: PUSh vs SharC/DCOP*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81</a:t>
            </a:fld>
            <a:endParaRPr lang="en-US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15D49E4-5C01-4AD1-95FE-C6100F44C594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946106"/>
          <a:ext cx="8128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xmlns="" val="3351464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11191356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583412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41642447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348411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pbzip2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pfscan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ctrace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nullhttpd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71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8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5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DCOP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18.6%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14.0%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6.5%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10.4%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23160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71304009-B73C-4282-AA45-AE789277190E}"/>
              </a:ext>
            </a:extLst>
          </p:cNvPr>
          <p:cNvSpPr txBox="1"/>
          <p:nvPr/>
        </p:nvSpPr>
        <p:spPr>
          <a:xfrm>
            <a:off x="1173192" y="3133552"/>
            <a:ext cx="104092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SharC</a:t>
            </a:r>
            <a:r>
              <a:rPr lang="en-US" altLang="zh-CN" sz="2800" dirty="0"/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1 byte metadata/16 bytes</a:t>
            </a:r>
          </a:p>
          <a:p>
            <a:r>
              <a:rPr lang="en-US" altLang="zh-CN" sz="2800" dirty="0"/>
              <a:t>	+ happens-before tracking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at least 17 byte metadata/16 bytes</a:t>
            </a:r>
          </a:p>
          <a:p>
            <a:r>
              <a:rPr lang="en-US" altLang="zh-CN" sz="2800" dirty="0"/>
              <a:t>DCOP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1 byte metadata/8 bytes</a:t>
            </a:r>
          </a:p>
          <a:p>
            <a:r>
              <a:rPr lang="en-US" altLang="zh-CN" sz="2800" dirty="0"/>
              <a:t>	+ happens-before tracking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at least 17 byte metadata/8 bytes</a:t>
            </a:r>
          </a:p>
          <a:p>
            <a:pPr>
              <a:spcBef>
                <a:spcPts val="1200"/>
              </a:spcBef>
            </a:pPr>
            <a:r>
              <a:rPr lang="en-US" altLang="zh-CN" sz="2800" dirty="0"/>
              <a:t>PUSh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at least 24 byte metadata/</a:t>
            </a:r>
            <a:r>
              <a:rPr lang="en-US" altLang="zh-CN" sz="2800" b="1" dirty="0"/>
              <a:t>object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C787786F-E350-4F42-9C31-F537DF5F8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66" y="5853936"/>
            <a:ext cx="6759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aseline="30000" dirty="0"/>
              <a:t>* </a:t>
            </a:r>
            <a:r>
              <a:rPr lang="en-US" altLang="en-US" dirty="0"/>
              <a:t>SharC: A</a:t>
            </a:r>
            <a:r>
              <a:rPr lang="en-US" altLang="zh-CN" dirty="0"/>
              <a:t>nderson</a:t>
            </a:r>
            <a:r>
              <a:rPr lang="en-US" altLang="en-US" dirty="0"/>
              <a:t>, et al, PLDI 2008; DCOP: </a:t>
            </a:r>
            <a:r>
              <a:rPr lang="en-US" altLang="zh-CN" dirty="0"/>
              <a:t>Martin</a:t>
            </a:r>
            <a:r>
              <a:rPr lang="en-US" altLang="en-US" dirty="0"/>
              <a:t>, et al,  POPL 2010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8579178"/>
      </p:ext>
    </p:extLst>
  </p:cSld>
  <p:clrMapOvr>
    <a:masterClrMapping/>
  </p:clrMapOvr>
  <p:transition advTm="270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Performance overhead: PUSh vs </a:t>
            </a:r>
            <a:r>
              <a:rPr lang="en-US" altLang="en-US" dirty="0" err="1"/>
              <a:t>SharC</a:t>
            </a:r>
            <a:r>
              <a:rPr lang="en-US" altLang="en-US" dirty="0"/>
              <a:t>/DCOP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82</a:t>
            </a:fld>
            <a:endParaRPr lang="en-US" alt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C15D49E4-5C01-4AD1-95FE-C6100F44C594}"/>
              </a:ext>
            </a:extLst>
          </p:cNvPr>
          <p:cNvGraphicFramePr>
            <a:graphicFrameLocks noGrp="1"/>
          </p:cNvGraphicFramePr>
          <p:nvPr/>
        </p:nvGraphicFramePr>
        <p:xfrm>
          <a:off x="1242878" y="932815"/>
          <a:ext cx="9956800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0">
                  <a:extLst>
                    <a:ext uri="{9D8B030D-6E8A-4147-A177-3AD203B41FA5}">
                      <a16:colId xmlns:a16="http://schemas.microsoft.com/office/drawing/2014/main" xmlns="" val="335146450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xmlns="" val="1119135694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xmlns="" val="583412872"/>
                    </a:ext>
                  </a:extLst>
                </a:gridCol>
                <a:gridCol w="1690825">
                  <a:extLst>
                    <a:ext uri="{9D8B030D-6E8A-4147-A177-3AD203B41FA5}">
                      <a16:colId xmlns:a16="http://schemas.microsoft.com/office/drawing/2014/main" xmlns="" val="4164244782"/>
                    </a:ext>
                  </a:extLst>
                </a:gridCol>
                <a:gridCol w="2291895">
                  <a:extLst>
                    <a:ext uri="{9D8B030D-6E8A-4147-A177-3AD203B41FA5}">
                      <a16:colId xmlns:a16="http://schemas.microsoft.com/office/drawing/2014/main" xmlns="" val="348411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pbzip2</a:t>
                      </a: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pfscan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ctrace</a:t>
                      </a:r>
                      <a:r>
                        <a:rPr lang="en-US" altLang="zh-CN" sz="2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†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nullhttpd</a:t>
                      </a:r>
                      <a:r>
                        <a:rPr lang="en-US" altLang="zh-CN" sz="28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†</a:t>
                      </a:r>
                      <a:endParaRPr lang="en-US" altLang="zh-CN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50 threads</a:t>
                      </a:r>
                      <a:endParaRPr lang="zh-CN" altLang="en-US" sz="2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5711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PUSh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2.0%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&lt; 2.0%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~0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84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SharC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435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DCOP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49%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27%</a:t>
                      </a:r>
                      <a:endParaRPr lang="zh-CN" altLang="en-US" sz="2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052316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D2F79A7-60F7-4E36-B623-80DB9F84BD08}"/>
              </a:ext>
            </a:extLst>
          </p:cNvPr>
          <p:cNvSpPr txBox="1"/>
          <p:nvPr/>
        </p:nvSpPr>
        <p:spPr>
          <a:xfrm>
            <a:off x="2971800" y="3746501"/>
            <a:ext cx="7810500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altLang="zh-CN" sz="2800" dirty="0"/>
              <a:t>DCOP: </a:t>
            </a:r>
            <a:r>
              <a:rPr lang="en-US" altLang="zh-CN" sz="2800" dirty="0" err="1"/>
              <a:t>nullhttpd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  </a:t>
            </a:r>
            <a:r>
              <a:rPr lang="en-US" altLang="zh-CN" sz="2800" dirty="0"/>
              <a:t>CPU utilization increase by 28%</a:t>
            </a:r>
          </a:p>
          <a:p>
            <a:pPr>
              <a:spcBef>
                <a:spcPts val="900"/>
              </a:spcBef>
            </a:pPr>
            <a:r>
              <a:rPr lang="en-US" altLang="en-US" sz="2800" dirty="0">
                <a:solidFill>
                  <a:srgbClr val="000000"/>
                </a:solidFill>
                <a:latin typeface="+mj-lt"/>
                <a:ea typeface="DejaVu LGC Sans"/>
                <a:cs typeface="DejaVu LGC Sans"/>
              </a:rPr>
              <a:t>PUSh: </a:t>
            </a:r>
            <a:r>
              <a:rPr lang="en-US" altLang="en-US" sz="2800" dirty="0" err="1">
                <a:solidFill>
                  <a:srgbClr val="000000"/>
                </a:solidFill>
                <a:latin typeface="+mj-lt"/>
                <a:ea typeface="DejaVu LGC Sans"/>
                <a:cs typeface="DejaVu LGC Sans"/>
              </a:rPr>
              <a:t>nullhttpd</a:t>
            </a:r>
            <a:r>
              <a:rPr lang="en-US" altLang="en-US" sz="2800" dirty="0">
                <a:solidFill>
                  <a:srgbClr val="000000"/>
                </a:solidFill>
                <a:latin typeface="+mj-lt"/>
                <a:ea typeface="DejaVu LGC Sans"/>
                <a:cs typeface="DejaVu LGC Sans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 </a:t>
            </a:r>
            <a:r>
              <a:rPr lang="en-US" altLang="zh-CN" sz="2800" dirty="0"/>
              <a:t>No CPU utilization increase</a:t>
            </a:r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xmlns="" id="{7FF14252-9245-4AE4-BD6C-5978EC79EA16}"/>
              </a:ext>
            </a:extLst>
          </p:cNvPr>
          <p:cNvSpPr txBox="1"/>
          <p:nvPr/>
        </p:nvSpPr>
        <p:spPr>
          <a:xfrm>
            <a:off x="1058890" y="5749905"/>
            <a:ext cx="90947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Symbol"/>
              </a:rPr>
              <a:t>† </a:t>
            </a:r>
            <a:r>
              <a:rPr kumimoji="0" lang="en-US" altLang="zh-CN" sz="26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PUSh’s</a:t>
            </a: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overhead</a:t>
            </a:r>
            <a:r>
              <a:rPr kumimoji="0" lang="en-US" altLang="zh-CN" sz="26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is measured by using</a:t>
            </a:r>
            <a:r>
              <a:rPr kumimoji="0" lang="en-US" altLang="zh-CN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the same version as</a:t>
            </a:r>
            <a:r>
              <a:rPr kumimoji="0" lang="en-US" altLang="zh-CN" sz="2600" b="0" i="1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sym typeface="Symbol"/>
              </a:rPr>
              <a:t> DCOP</a:t>
            </a:r>
            <a:endParaRPr kumimoji="0" lang="en-US" altLang="zh-CN" sz="26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7255761"/>
      </p:ext>
    </p:extLst>
  </p:cSld>
  <p:clrMapOvr>
    <a:masterClrMapping/>
  </p:clrMapOvr>
  <p:transition advTm="10373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12713"/>
            <a:ext cx="9243498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Memory Overhead: PUSh vs ThreadSanitizer (TSan)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83</a:t>
            </a:fld>
            <a:endParaRPr lang="en-US" alt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4073C6A-CFF8-4EAD-904C-0649F711C510}"/>
              </a:ext>
            </a:extLst>
          </p:cNvPr>
          <p:cNvGrpSpPr/>
          <p:nvPr/>
        </p:nvGrpSpPr>
        <p:grpSpPr>
          <a:xfrm>
            <a:off x="81645" y="1480452"/>
            <a:ext cx="12105519" cy="3403996"/>
            <a:chOff x="0" y="1123950"/>
            <a:chExt cx="12192000" cy="340399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xmlns="" id="{0461F26A-655F-4A02-8584-F679F137EBD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1123950"/>
            <a:ext cx="12192000" cy="340399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" name="Flowchart: Punched Tape 1">
              <a:extLst>
                <a:ext uri="{FF2B5EF4-FFF2-40B4-BE49-F238E27FC236}">
                  <a16:creationId xmlns:a16="http://schemas.microsoft.com/office/drawing/2014/main" xmlns="" id="{327B7DFB-E9D5-4F33-B299-555D04F0AC43}"/>
                </a:ext>
              </a:extLst>
            </p:cNvPr>
            <p:cNvSpPr/>
            <p:nvPr/>
          </p:nvSpPr>
          <p:spPr>
            <a:xfrm rot="10800000">
              <a:off x="4073192" y="1897379"/>
              <a:ext cx="428625" cy="105844"/>
            </a:xfrm>
            <a:prstGeom prst="flowChartPunchedTap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8C98833-C47D-405E-B8F6-C78A9B735FA3}"/>
              </a:ext>
            </a:extLst>
          </p:cNvPr>
          <p:cNvSpPr txBox="1"/>
          <p:nvPr/>
        </p:nvSpPr>
        <p:spPr>
          <a:xfrm>
            <a:off x="3940025" y="1245776"/>
            <a:ext cx="1034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11000%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877A0E0-C0E6-46A5-A661-DBD8A86C7872}"/>
              </a:ext>
            </a:extLst>
          </p:cNvPr>
          <p:cNvGrpSpPr/>
          <p:nvPr/>
        </p:nvGrpSpPr>
        <p:grpSpPr>
          <a:xfrm>
            <a:off x="11123463" y="1146171"/>
            <a:ext cx="1081163" cy="763900"/>
            <a:chOff x="10112998" y="-33702"/>
            <a:chExt cx="1081163" cy="7639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xmlns="" id="{16EFF640-45AB-4D77-8285-943139DA71A7}"/>
                </a:ext>
              </a:extLst>
            </p:cNvPr>
            <p:cNvGrpSpPr/>
            <p:nvPr/>
          </p:nvGrpSpPr>
          <p:grpSpPr>
            <a:xfrm>
              <a:off x="10112998" y="-33702"/>
              <a:ext cx="1063701" cy="400110"/>
              <a:chOff x="10130460" y="-33702"/>
              <a:chExt cx="1063701" cy="4001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C57B3296-FC64-4667-938E-49B1195C965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0460" y="74913"/>
                <a:ext cx="18288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02EDC128-60B6-4281-A97D-11231807A76E}"/>
                  </a:ext>
                </a:extLst>
              </p:cNvPr>
              <p:cNvSpPr txBox="1"/>
              <p:nvPr/>
            </p:nvSpPr>
            <p:spPr>
              <a:xfrm>
                <a:off x="10313340" y="-33702"/>
                <a:ext cx="880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</a:rPr>
                  <a:t>TSan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xmlns="" id="{B5BA0488-2DD7-4E02-AF24-961A83A8E79E}"/>
                </a:ext>
              </a:extLst>
            </p:cNvPr>
            <p:cNvGrpSpPr/>
            <p:nvPr/>
          </p:nvGrpSpPr>
          <p:grpSpPr>
            <a:xfrm>
              <a:off x="10112998" y="330088"/>
              <a:ext cx="1081163" cy="400110"/>
              <a:chOff x="10112998" y="301513"/>
              <a:chExt cx="1081163" cy="40011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FF0DF9D6-E4E4-4BF1-B22C-3FBC9A6C5127}"/>
                  </a:ext>
                </a:extLst>
              </p:cNvPr>
              <p:cNvSpPr txBox="1"/>
              <p:nvPr/>
            </p:nvSpPr>
            <p:spPr>
              <a:xfrm>
                <a:off x="10313340" y="301513"/>
                <a:ext cx="880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000" dirty="0">
                    <a:solidFill>
                      <a:prstClr val="black"/>
                    </a:solidFill>
                  </a:rPr>
                  <a:t>PUSh</a:t>
                </a:r>
                <a:endParaRPr lang="zh-CN" altLang="en-US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A7F14DB5-DF0E-425E-ADDA-46748A3AD5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12998" y="410128"/>
                <a:ext cx="182880" cy="18288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B414568-E045-4508-82DA-C40F24A5A2FB}"/>
              </a:ext>
            </a:extLst>
          </p:cNvPr>
          <p:cNvSpPr txBox="1"/>
          <p:nvPr/>
        </p:nvSpPr>
        <p:spPr>
          <a:xfrm>
            <a:off x="989239" y="730750"/>
            <a:ext cx="7096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Measurement: maximum resident size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C0FA483-80ED-488B-9252-0B840B6B10EC}"/>
              </a:ext>
            </a:extLst>
          </p:cNvPr>
          <p:cNvSpPr txBox="1"/>
          <p:nvPr/>
        </p:nvSpPr>
        <p:spPr>
          <a:xfrm>
            <a:off x="5842274" y="4914037"/>
            <a:ext cx="66665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Memory overhead:</a:t>
            </a:r>
            <a:endParaRPr lang="en-US" altLang="en-US" sz="2800" dirty="0">
              <a:solidFill>
                <a:srgbClr val="000000"/>
              </a:solidFill>
              <a:ea typeface="DejaVu LGC Sans"/>
              <a:cs typeface="DejaVu LGC Sans"/>
            </a:endParaRPr>
          </a:p>
          <a:p>
            <a:pPr lvl="1"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PUSh: metadata per </a:t>
            </a:r>
            <a:r>
              <a:rPr lang="en-US" altLang="zh-CN" sz="2800" b="1" dirty="0">
                <a:solidFill>
                  <a:prstClr val="black"/>
                </a:solidFill>
              </a:rPr>
              <a:t>objects</a:t>
            </a:r>
          </a:p>
          <a:p>
            <a:pPr lvl="1"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TSan: metadata per </a:t>
            </a:r>
            <a:r>
              <a:rPr lang="en-US" altLang="zh-CN" sz="2800" b="1" dirty="0">
                <a:solidFill>
                  <a:prstClr val="black"/>
                </a:solidFill>
              </a:rPr>
              <a:t>every eight bytes</a:t>
            </a:r>
          </a:p>
        </p:txBody>
      </p:sp>
      <p:sp>
        <p:nvSpPr>
          <p:cNvPr id="20" name="TextBox 21">
            <a:extLst>
              <a:ext uri="{FF2B5EF4-FFF2-40B4-BE49-F238E27FC236}">
                <a16:creationId xmlns:a16="http://schemas.microsoft.com/office/drawing/2014/main" xmlns="" id="{5C0FA483-80ED-488B-9252-0B840B6B10EC}"/>
              </a:ext>
            </a:extLst>
          </p:cNvPr>
          <p:cNvSpPr txBox="1"/>
          <p:nvPr/>
        </p:nvSpPr>
        <p:spPr>
          <a:xfrm>
            <a:off x="437002" y="5308939"/>
            <a:ext cx="6666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PUSh: 0% - 5.8%</a:t>
            </a:r>
            <a:endParaRPr lang="en-US" altLang="zh-CN" sz="2800" b="1" dirty="0">
              <a:solidFill>
                <a:prstClr val="black"/>
              </a:solidFill>
            </a:endParaRPr>
          </a:p>
          <a:p>
            <a:pPr lvl="1"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TSan: 54% - 11,000%</a:t>
            </a:r>
            <a:endParaRPr lang="en-US" altLang="zh-CN" sz="2800" b="1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25258"/>
      </p:ext>
    </p:extLst>
  </p:cSld>
  <p:clrMapOvr>
    <a:masterClrMapping/>
  </p:clrMapOvr>
  <p:transition advTm="539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2" grpId="0"/>
      <p:bldP spid="2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-1587"/>
            <a:ext cx="8480156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Performance Overhead: PUSh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84</a:t>
            </a:fld>
            <a:endParaRPr lang="en-US" altLang="en-US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xmlns="" id="{A6D3766E-89E4-440B-ADCC-608F819FB289}"/>
              </a:ext>
            </a:extLst>
          </p:cNvPr>
          <p:cNvGraphicFramePr>
            <a:graphicFrameLocks/>
          </p:cNvGraphicFramePr>
          <p:nvPr/>
        </p:nvGraphicFramePr>
        <p:xfrm>
          <a:off x="0" y="1555574"/>
          <a:ext cx="11965527" cy="3503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AEF4FB50-D6C0-4E91-B687-C3C1EAAAB9E3}"/>
              </a:ext>
            </a:extLst>
          </p:cNvPr>
          <p:cNvSpPr txBox="1"/>
          <p:nvPr/>
        </p:nvSpPr>
        <p:spPr>
          <a:xfrm>
            <a:off x="2702818" y="550816"/>
            <a:ext cx="6786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351088" algn="l"/>
              </a:tabLst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Measurement: increase in the execution time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FDCD824E-C737-474E-9181-EE75E467FF89}"/>
              </a:ext>
            </a:extLst>
          </p:cNvPr>
          <p:cNvSpPr>
            <a:spLocks noChangeAspect="1"/>
          </p:cNvSpPr>
          <p:nvPr/>
        </p:nvSpPr>
        <p:spPr>
          <a:xfrm>
            <a:off x="10370881" y="1507940"/>
            <a:ext cx="281066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A613CB8-A27D-44C6-A86A-4774AED95BD6}"/>
              </a:ext>
            </a:extLst>
          </p:cNvPr>
          <p:cNvSpPr txBox="1"/>
          <p:nvPr/>
        </p:nvSpPr>
        <p:spPr>
          <a:xfrm>
            <a:off x="10651947" y="1399325"/>
            <a:ext cx="1307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2 Threads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503DD87-FA45-42CC-A83F-4E289E77CAAD}"/>
              </a:ext>
            </a:extLst>
          </p:cNvPr>
          <p:cNvSpPr txBox="1"/>
          <p:nvPr/>
        </p:nvSpPr>
        <p:spPr>
          <a:xfrm>
            <a:off x="10651947" y="1763115"/>
            <a:ext cx="135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8 Threads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CFFA986-1681-403F-BA73-63F85576C103}"/>
              </a:ext>
            </a:extLst>
          </p:cNvPr>
          <p:cNvSpPr>
            <a:spLocks noChangeAspect="1"/>
          </p:cNvSpPr>
          <p:nvPr/>
        </p:nvSpPr>
        <p:spPr>
          <a:xfrm>
            <a:off x="10370881" y="1871730"/>
            <a:ext cx="281066" cy="182880"/>
          </a:xfrm>
          <a:prstGeom prst="rect">
            <a:avLst/>
          </a:prstGeom>
          <a:solidFill>
            <a:srgbClr val="C050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5258DB0B-5EAD-48BD-B326-39E162A0BAEB}"/>
              </a:ext>
            </a:extLst>
          </p:cNvPr>
          <p:cNvSpPr>
            <a:spLocks noChangeAspect="1"/>
          </p:cNvSpPr>
          <p:nvPr/>
        </p:nvSpPr>
        <p:spPr>
          <a:xfrm>
            <a:off x="10370881" y="2199018"/>
            <a:ext cx="281066" cy="182880"/>
          </a:xfrm>
          <a:prstGeom prst="rect">
            <a:avLst/>
          </a:prstGeom>
          <a:solidFill>
            <a:srgbClr val="9BB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53A9F07B-D9CB-426F-80BC-612FB41103AE}"/>
              </a:ext>
            </a:extLst>
          </p:cNvPr>
          <p:cNvSpPr txBox="1"/>
          <p:nvPr/>
        </p:nvSpPr>
        <p:spPr>
          <a:xfrm>
            <a:off x="10651947" y="2093897"/>
            <a:ext cx="1530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000" dirty="0">
                <a:solidFill>
                  <a:prstClr val="black"/>
                </a:solidFill>
              </a:rPr>
              <a:t>Max Threads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48F7B06-DD77-4340-8822-D176C53C114E}"/>
              </a:ext>
            </a:extLst>
          </p:cNvPr>
          <p:cNvSpPr txBox="1"/>
          <p:nvPr/>
        </p:nvSpPr>
        <p:spPr>
          <a:xfrm>
            <a:off x="9228667" y="5173210"/>
            <a:ext cx="2575681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en-US" sz="2600" dirty="0">
                <a:solidFill>
                  <a:prstClr val="black"/>
                </a:solidFill>
              </a:rPr>
              <a:t>Max Threads:</a:t>
            </a:r>
          </a:p>
          <a:p>
            <a:pPr marL="236538" lvl="1">
              <a:lnSpc>
                <a:spcPts val="2700"/>
              </a:lnSpc>
              <a:defRPr/>
            </a:pPr>
            <a:r>
              <a:rPr lang="en-US" sz="2600" i="1" dirty="0" err="1">
                <a:solidFill>
                  <a:prstClr val="black"/>
                </a:solidFill>
              </a:rPr>
              <a:t>memcached</a:t>
            </a:r>
            <a:r>
              <a:rPr lang="en-US" sz="2600" dirty="0">
                <a:solidFill>
                  <a:prstClr val="black"/>
                </a:solidFill>
              </a:rPr>
              <a:t>: 16</a:t>
            </a:r>
          </a:p>
          <a:p>
            <a:pPr marL="236538" lvl="1">
              <a:lnSpc>
                <a:spcPts val="2700"/>
              </a:lnSpc>
              <a:defRPr/>
            </a:pPr>
            <a:r>
              <a:rPr lang="en-US" sz="2600" dirty="0">
                <a:solidFill>
                  <a:prstClr val="black"/>
                </a:solidFill>
              </a:rPr>
              <a:t>others: 31-33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47056" y="5119007"/>
            <a:ext cx="6727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7 benchmarks: </a:t>
            </a:r>
            <a:r>
              <a:rPr lang="en-US" altLang="zh-CN" sz="2400" dirty="0" err="1"/>
              <a:t>PUSh's</a:t>
            </a:r>
            <a:r>
              <a:rPr lang="en-US" altLang="zh-CN" sz="2400" dirty="0"/>
              <a:t> performance overhead &lt; 19%</a:t>
            </a:r>
          </a:p>
          <a:p>
            <a:r>
              <a:rPr lang="en-US" altLang="zh-CN" sz="2400" dirty="0"/>
              <a:t>Worst case: 67%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3452041"/>
      </p:ext>
    </p:extLst>
  </p:cSld>
  <p:clrMapOvr>
    <a:masterClrMapping/>
  </p:clrMapOvr>
  <p:transition advTm="222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D721F561-035B-4708-9B88-158CFAD8C394}"/>
              </a:ext>
            </a:extLst>
          </p:cNvPr>
          <p:cNvGraphicFramePr>
            <a:graphicFrameLocks/>
          </p:cNvGraphicFramePr>
          <p:nvPr/>
        </p:nvGraphicFramePr>
        <p:xfrm>
          <a:off x="-26062" y="888462"/>
          <a:ext cx="12162078" cy="3904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404" y="-80902"/>
            <a:ext cx="8707193" cy="766702"/>
          </a:xfrm>
        </p:spPr>
        <p:txBody>
          <a:bodyPr/>
          <a:lstStyle/>
          <a:p>
            <a:r>
              <a:rPr lang="en-US" altLang="en-US" dirty="0"/>
              <a:t>Performance Overhead: PUSh vs. ThreadSanitizer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85</a:t>
            </a:fld>
            <a:endParaRPr lang="en-US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54E9739-7D99-473B-9514-54867554DF40}"/>
              </a:ext>
            </a:extLst>
          </p:cNvPr>
          <p:cNvGrpSpPr/>
          <p:nvPr/>
        </p:nvGrpSpPr>
        <p:grpSpPr>
          <a:xfrm>
            <a:off x="10955664" y="1252887"/>
            <a:ext cx="1081163" cy="825455"/>
            <a:chOff x="10112998" y="-71802"/>
            <a:chExt cx="1081163" cy="82545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374FA1B5-6DDD-4E55-9D1F-1A9EA0A3641E}"/>
                </a:ext>
              </a:extLst>
            </p:cNvPr>
            <p:cNvGrpSpPr/>
            <p:nvPr/>
          </p:nvGrpSpPr>
          <p:grpSpPr>
            <a:xfrm>
              <a:off x="10112998" y="-71802"/>
              <a:ext cx="1063701" cy="461665"/>
              <a:chOff x="10130460" y="-71802"/>
              <a:chExt cx="1063701" cy="46166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5C76826F-7103-4B85-B909-B5DD9845BF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30460" y="74913"/>
                <a:ext cx="182880" cy="1828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07FDC15F-C8AB-48BC-8A17-DBFAE25813BD}"/>
                  </a:ext>
                </a:extLst>
              </p:cNvPr>
              <p:cNvSpPr txBox="1"/>
              <p:nvPr/>
            </p:nvSpPr>
            <p:spPr>
              <a:xfrm>
                <a:off x="10313340" y="-71802"/>
                <a:ext cx="880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TSan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52B54A32-01C4-4AC5-9042-AF106C4ACA09}"/>
                </a:ext>
              </a:extLst>
            </p:cNvPr>
            <p:cNvGrpSpPr/>
            <p:nvPr/>
          </p:nvGrpSpPr>
          <p:grpSpPr>
            <a:xfrm>
              <a:off x="10112998" y="291988"/>
              <a:ext cx="1081163" cy="461665"/>
              <a:chOff x="10112998" y="263413"/>
              <a:chExt cx="1081163" cy="461665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9E54F47-CF44-433F-9F48-75D6B28965E6}"/>
                  </a:ext>
                </a:extLst>
              </p:cNvPr>
              <p:cNvSpPr txBox="1"/>
              <p:nvPr/>
            </p:nvSpPr>
            <p:spPr>
              <a:xfrm>
                <a:off x="10313340" y="263413"/>
                <a:ext cx="880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PUSh</a:t>
                </a:r>
                <a:endParaRPr lang="zh-CN" alt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CAB78D6B-ADEF-45B6-B656-FA36C7B836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12998" y="410128"/>
                <a:ext cx="182880" cy="182880"/>
              </a:xfrm>
              <a:prstGeom prst="rect">
                <a:avLst/>
              </a:prstGeom>
              <a:solidFill>
                <a:srgbClr val="C050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20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BAE0FFA-550D-4550-A36D-7D2D4C4760B1}"/>
              </a:ext>
            </a:extLst>
          </p:cNvPr>
          <p:cNvSpPr txBox="1"/>
          <p:nvPr/>
        </p:nvSpPr>
        <p:spPr>
          <a:xfrm>
            <a:off x="10572750" y="890937"/>
            <a:ext cx="1597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prstClr val="black"/>
                </a:solidFill>
              </a:rPr>
              <a:t>8 threads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08A5E73-01DB-48BB-A669-A567A5F97215}"/>
              </a:ext>
            </a:extLst>
          </p:cNvPr>
          <p:cNvSpPr txBox="1"/>
          <p:nvPr/>
        </p:nvSpPr>
        <p:spPr>
          <a:xfrm>
            <a:off x="609351" y="5039860"/>
            <a:ext cx="92966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     8 threads:   TSan:  423%  – 13,000%    PUSh:  0% – 67% </a:t>
            </a:r>
          </a:p>
          <a:p>
            <a:pPr>
              <a:defRPr/>
            </a:pPr>
            <a:r>
              <a:rPr lang="en-US" altLang="zh-CN" sz="2800" dirty="0">
                <a:solidFill>
                  <a:prstClr val="black"/>
                </a:solidFill>
              </a:rPr>
              <a:t>max threads:   TSan:  304% – 36,000%     PUSh:  0% – 59%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7523A665-6C70-4ED1-8096-16C1244E5A21}"/>
              </a:ext>
            </a:extLst>
          </p:cNvPr>
          <p:cNvSpPr txBox="1"/>
          <p:nvPr/>
        </p:nvSpPr>
        <p:spPr>
          <a:xfrm>
            <a:off x="9247717" y="5039860"/>
            <a:ext cx="2575681" cy="1132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700"/>
              </a:lnSpc>
              <a:defRPr/>
            </a:pPr>
            <a:r>
              <a:rPr lang="en-US" sz="2600" dirty="0">
                <a:solidFill>
                  <a:prstClr val="black"/>
                </a:solidFill>
              </a:rPr>
              <a:t>Max Threads:</a:t>
            </a:r>
          </a:p>
          <a:p>
            <a:pPr marL="236538" lvl="1">
              <a:lnSpc>
                <a:spcPts val="2700"/>
              </a:lnSpc>
              <a:defRPr/>
            </a:pPr>
            <a:r>
              <a:rPr lang="en-US" sz="2600" i="1" dirty="0" err="1">
                <a:solidFill>
                  <a:prstClr val="black"/>
                </a:solidFill>
              </a:rPr>
              <a:t>memcached</a:t>
            </a:r>
            <a:r>
              <a:rPr lang="en-US" sz="2600" dirty="0">
                <a:solidFill>
                  <a:prstClr val="black"/>
                </a:solidFill>
              </a:rPr>
              <a:t>: 16</a:t>
            </a:r>
          </a:p>
          <a:p>
            <a:pPr marL="236538" lvl="1">
              <a:lnSpc>
                <a:spcPts val="2700"/>
              </a:lnSpc>
              <a:defRPr/>
            </a:pPr>
            <a:r>
              <a:rPr lang="en-US" sz="2600" dirty="0">
                <a:solidFill>
                  <a:prstClr val="black"/>
                </a:solidFill>
              </a:rPr>
              <a:t>others: 31-33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888422"/>
      </p:ext>
    </p:extLst>
  </p:cSld>
  <p:clrMapOvr>
    <a:masterClrMapping/>
  </p:clrMapOvr>
  <p:transition spd="slow" advTm="122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7A5381-DFB8-4254-8A1A-C6DFF1212756}" type="slidenum">
              <a:rPr lang="en-US" altLang="en-US" smtClean="0"/>
              <a:pPr>
                <a:defRPr/>
              </a:pPr>
              <a:t>86</a:t>
            </a:fld>
            <a:endParaRPr lang="en-US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  <a:endParaRPr lang="zh-CN" altLang="en-US" dirty="0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795805" y="911242"/>
            <a:ext cx="6600391" cy="5282168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NiLiHype: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Hype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rvisors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NiLiCon: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ne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Li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ves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Con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tainers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HyCoR: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Hy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brid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Co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ntainer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eplication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PUSh: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revention of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U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nintended </a:t>
            </a:r>
            <a:r>
              <a:rPr lang="en-US" altLang="en-US" u="sng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Sh</a:t>
            </a: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aring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Introduction &amp; background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Design and implementation</a:t>
            </a:r>
          </a:p>
          <a:p>
            <a:pPr lvl="1"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Experimental Results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r>
              <a:rPr lang="en-US" altLang="en-US" b="1" dirty="0">
                <a:latin typeface="+mj-lt"/>
              </a:rPr>
              <a:t>Conclusion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5600129"/>
      </p:ext>
    </p:extLst>
  </p:cSld>
  <p:clrMapOvr>
    <a:masterClrMapping/>
  </p:clrMapOvr>
  <p:transition spd="slow" advTm="2777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Summary: NiLiHype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57" y="690145"/>
            <a:ext cx="11296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NiLiHype: Fast hypervisor recovery without reboot  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A novel component-level roll-forward recovery approach: </a:t>
            </a:r>
            <a:r>
              <a:rPr lang="en-US" altLang="zh-CN" sz="2400" dirty="0" err="1"/>
              <a:t>microreset</a:t>
            </a:r>
            <a:endParaRPr lang="en-US" altLang="zh-CN" sz="2400" dirty="0"/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An incremental approach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400" dirty="0"/>
              <a:t>state inconsistencies after recovery</a:t>
            </a:r>
          </a:p>
          <a:p>
            <a:pPr marL="1371600" lvl="2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recovery rate 0%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400" dirty="0"/>
              <a:t> 96% 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Recovery latency: 713ms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400" dirty="0"/>
              <a:t> 22ms, a factor of over 30x.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9246142"/>
      </p:ext>
    </p:extLst>
  </p:cSld>
  <p:clrMapOvr>
    <a:masterClrMapping/>
  </p:clrMapOvr>
  <p:transition spd="slow" advTm="3102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Summary: NiLiCon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57" y="690145"/>
            <a:ext cx="11296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NiLiCon: Fault Tolerant Containers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/>
              <a:t>First</a:t>
            </a:r>
            <a:r>
              <a:rPr lang="en-US" altLang="zh-CN" sz="2400" dirty="0"/>
              <a:t> replication mechanisms for COTS containers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Demonstrates VM replication algorithm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Containers</a:t>
            </a:r>
            <a:endParaRPr lang="en-US" altLang="zh-CN" sz="2400" dirty="0"/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Various enhancements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400" dirty="0"/>
              <a:t>  consistent and efficient checkpointing of containers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Competitive performance overhead vs. VM replication (Remus)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2114190"/>
      </p:ext>
    </p:extLst>
  </p:cSld>
  <p:clrMapOvr>
    <a:masterClrMapping/>
  </p:clrMapOvr>
  <p:transition spd="slow" advTm="359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Summary: HyCoR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38" y="728245"/>
            <a:ext cx="1243021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HyCoR: Hybrid Container Replication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Checkpointing + Deterministic Replay</a:t>
            </a:r>
          </a:p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		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Decouples checkpointing interval from output delay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	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   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Solves a fundamental disadvantage of Remus-based schemes: large latency overhead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		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  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Enables configurations with low throughput overhead by using long </a:t>
            </a:r>
            <a:br>
              <a:rPr lang="en-US" altLang="zh-CN" sz="2400" dirty="0">
                <a:solidFill>
                  <a:prstClr val="black"/>
                </a:solidFill>
                <a:sym typeface="Symbol"/>
              </a:rPr>
            </a:b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		        checkpointing intervals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Latency overhead: 			</a:t>
            </a:r>
            <a:r>
              <a:rPr lang="en-US" altLang="zh-CN" sz="2400" dirty="0"/>
              <a:t>NiLiCon:  38ms - 63ms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                                                            HyCoR: &lt; 600</a:t>
            </a:r>
            <a:r>
              <a:rPr lang="el-GR" altLang="zh-CN" sz="2400" dirty="0">
                <a:solidFill>
                  <a:prstClr val="black"/>
                </a:solidFill>
              </a:rPr>
              <a:t>μ</a:t>
            </a:r>
            <a:r>
              <a:rPr lang="en-US" altLang="zh-CN" sz="2400" dirty="0"/>
              <a:t>s</a:t>
            </a: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Throughput overhead for data-race-free applications:</a:t>
            </a:r>
          </a:p>
          <a:p>
            <a:pPr lvl="3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					</a:t>
            </a: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NiLiCon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: 18% - 139%</a:t>
            </a:r>
          </a:p>
          <a:p>
            <a:pPr lvl="3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					HyCoR: 2% - 58%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953652"/>
      </p:ext>
    </p:extLst>
  </p:cSld>
  <p:clrMapOvr>
    <a:masterClrMapping/>
  </p:clrMapOvr>
  <p:transition spd="slow" advTm="510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4370EA88-A7AC-4FCF-8AE0-4485240D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8839200" cy="990600"/>
          </a:xfrm>
        </p:spPr>
        <p:txBody>
          <a:bodyPr/>
          <a:lstStyle/>
          <a:p>
            <a:r>
              <a:rPr lang="en-US" altLang="en-US"/>
              <a:t>Server Consolidation</a:t>
            </a:r>
            <a:br>
              <a:rPr lang="en-US" altLang="en-US"/>
            </a:br>
            <a:r>
              <a:rPr lang="en-US" altLang="en-US"/>
              <a:t>Using System-Level Virtualization</a:t>
            </a:r>
          </a:p>
        </p:txBody>
      </p:sp>
      <p:grpSp>
        <p:nvGrpSpPr>
          <p:cNvPr id="6148" name="Group 45">
            <a:extLst>
              <a:ext uri="{FF2B5EF4-FFF2-40B4-BE49-F238E27FC236}">
                <a16:creationId xmlns:a16="http://schemas.microsoft.com/office/drawing/2014/main" xmlns="" id="{7E220815-48E7-4F69-B91C-4826238C5B11}"/>
              </a:ext>
            </a:extLst>
          </p:cNvPr>
          <p:cNvGrpSpPr>
            <a:grpSpLocks/>
          </p:cNvGrpSpPr>
          <p:nvPr/>
        </p:nvGrpSpPr>
        <p:grpSpPr bwMode="auto">
          <a:xfrm>
            <a:off x="5768976" y="3581400"/>
            <a:ext cx="3808413" cy="2590796"/>
            <a:chOff x="2873375" y="3192427"/>
            <a:chExt cx="3808412" cy="2591476"/>
          </a:xfrm>
        </p:grpSpPr>
        <p:sp>
          <p:nvSpPr>
            <p:cNvPr id="6161" name="Rectangle 6">
              <a:extLst>
                <a:ext uri="{FF2B5EF4-FFF2-40B4-BE49-F238E27FC236}">
                  <a16:creationId xmlns:a16="http://schemas.microsoft.com/office/drawing/2014/main" xmlns="" id="{9A4529C2-A2C2-419F-81AD-D585EE3AC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0" y="5021707"/>
              <a:ext cx="3733800" cy="477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2" name="Text Box 12">
              <a:extLst>
                <a:ext uri="{FF2B5EF4-FFF2-40B4-BE49-F238E27FC236}">
                  <a16:creationId xmlns:a16="http://schemas.microsoft.com/office/drawing/2014/main" xmlns="" id="{B1950F7C-0487-4ED2-BD8B-8AB745CC7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878" y="5074339"/>
              <a:ext cx="3357946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Virtual Machine Monitor (VMM)</a:t>
              </a:r>
            </a:p>
          </p:txBody>
        </p:sp>
        <p:sp>
          <p:nvSpPr>
            <p:cNvPr id="6163" name="AutoShape 17">
              <a:extLst>
                <a:ext uri="{FF2B5EF4-FFF2-40B4-BE49-F238E27FC236}">
                  <a16:creationId xmlns:a16="http://schemas.microsoft.com/office/drawing/2014/main" xmlns="" id="{7B903209-F40B-4D35-97EB-4B31DF9E1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587" y="3508147"/>
              <a:ext cx="1208088" cy="1436689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4" name="Rectangle 18">
              <a:extLst>
                <a:ext uri="{FF2B5EF4-FFF2-40B4-BE49-F238E27FC236}">
                  <a16:creationId xmlns:a16="http://schemas.microsoft.com/office/drawing/2014/main" xmlns="" id="{D1C15FC0-3A93-4E86-9B1B-14834001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387" y="4267203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5" name="Rectangle 19">
              <a:extLst>
                <a:ext uri="{FF2B5EF4-FFF2-40B4-BE49-F238E27FC236}">
                  <a16:creationId xmlns:a16="http://schemas.microsoft.com/office/drawing/2014/main" xmlns="" id="{95086435-2B53-4213-954F-473B183F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3629028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6" name="Text Box 20">
              <a:extLst>
                <a:ext uri="{FF2B5EF4-FFF2-40B4-BE49-F238E27FC236}">
                  <a16:creationId xmlns:a16="http://schemas.microsoft.com/office/drawing/2014/main" xmlns="" id="{68A665B5-765C-4688-A05D-98DDC50A1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273515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GuestOS</a:t>
              </a:r>
              <a:endParaRPr lang="en-GB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67" name="Text Box 21">
              <a:extLst>
                <a:ext uri="{FF2B5EF4-FFF2-40B4-BE49-F238E27FC236}">
                  <a16:creationId xmlns:a16="http://schemas.microsoft.com/office/drawing/2014/main" xmlns="" id="{574B8159-906F-4D59-8A9F-D9BAAED49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962" y="3591243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6168" name="Text Box 22">
              <a:extLst>
                <a:ext uri="{FF2B5EF4-FFF2-40B4-BE49-F238E27FC236}">
                  <a16:creationId xmlns:a16="http://schemas.microsoft.com/office/drawing/2014/main" xmlns="" id="{0B35CF75-150D-4ACE-8541-EF00014EF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101" y="3209889"/>
              <a:ext cx="656247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VM2</a:t>
              </a:r>
            </a:p>
          </p:txBody>
        </p:sp>
        <p:sp>
          <p:nvSpPr>
            <p:cNvPr id="6169" name="AutoShape 25">
              <a:extLst>
                <a:ext uri="{FF2B5EF4-FFF2-40B4-BE49-F238E27FC236}">
                  <a16:creationId xmlns:a16="http://schemas.microsoft.com/office/drawing/2014/main" xmlns="" id="{FCD5B153-46CE-4F4C-98D9-96D43DC3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112" y="3511065"/>
              <a:ext cx="1173163" cy="1435588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0" name="Rectangle 26">
              <a:extLst>
                <a:ext uri="{FF2B5EF4-FFF2-40B4-BE49-F238E27FC236}">
                  <a16:creationId xmlns:a16="http://schemas.microsoft.com/office/drawing/2014/main" xmlns="" id="{522951C0-2F14-4350-BA9A-CD2B652C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4241802"/>
              <a:ext cx="1065213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1" name="Rectangle 27">
              <a:extLst>
                <a:ext uri="{FF2B5EF4-FFF2-40B4-BE49-F238E27FC236}">
                  <a16:creationId xmlns:a16="http://schemas.microsoft.com/office/drawing/2014/main" xmlns="" id="{47372D79-D85D-4FB4-B942-E983A25D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0" y="3619502"/>
              <a:ext cx="105886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2" name="Text Box 28">
              <a:extLst>
                <a:ext uri="{FF2B5EF4-FFF2-40B4-BE49-F238E27FC236}">
                  <a16:creationId xmlns:a16="http://schemas.microsoft.com/office/drawing/2014/main" xmlns="" id="{9CC0FF54-AF5C-49FB-A4F8-4DCDB722B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812" y="4276690"/>
              <a:ext cx="1138238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GuestOS</a:t>
              </a:r>
            </a:p>
          </p:txBody>
        </p:sp>
        <p:sp>
          <p:nvSpPr>
            <p:cNvPr id="6173" name="Text Box 29">
              <a:extLst>
                <a:ext uri="{FF2B5EF4-FFF2-40B4-BE49-F238E27FC236}">
                  <a16:creationId xmlns:a16="http://schemas.microsoft.com/office/drawing/2014/main" xmlns="" id="{B2FF85D0-C44D-495A-B3F8-0772F7B49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687" y="3587753"/>
              <a:ext cx="1181100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6174" name="Text Box 30">
              <a:extLst>
                <a:ext uri="{FF2B5EF4-FFF2-40B4-BE49-F238E27FC236}">
                  <a16:creationId xmlns:a16="http://schemas.microsoft.com/office/drawing/2014/main" xmlns="" id="{6187D1CB-D3B7-4D90-8F59-7104D0B42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0739" y="3198777"/>
              <a:ext cx="656247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VM3</a:t>
              </a:r>
            </a:p>
          </p:txBody>
        </p:sp>
        <p:sp>
          <p:nvSpPr>
            <p:cNvPr id="6175" name="AutoShape 17">
              <a:extLst>
                <a:ext uri="{FF2B5EF4-FFF2-40B4-BE49-F238E27FC236}">
                  <a16:creationId xmlns:a16="http://schemas.microsoft.com/office/drawing/2014/main" xmlns="" id="{31794213-906A-4F8D-87BB-DC0808EF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0" y="3497307"/>
              <a:ext cx="1208088" cy="1436689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6" name="Rectangle 18">
              <a:extLst>
                <a:ext uri="{FF2B5EF4-FFF2-40B4-BE49-F238E27FC236}">
                  <a16:creationId xmlns:a16="http://schemas.microsoft.com/office/drawing/2014/main" xmlns="" id="{9E9F688B-64ED-4932-8DDC-81F0AFD7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49740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7" name="Rectangle 19">
              <a:extLst>
                <a:ext uri="{FF2B5EF4-FFF2-40B4-BE49-F238E27FC236}">
                  <a16:creationId xmlns:a16="http://schemas.microsoft.com/office/drawing/2014/main" xmlns="" id="{CA63E92A-2437-4E04-A88D-77076CF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3611565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Text Box 20">
              <a:extLst>
                <a:ext uri="{FF2B5EF4-FFF2-40B4-BE49-F238E27FC236}">
                  <a16:creationId xmlns:a16="http://schemas.microsoft.com/office/drawing/2014/main" xmlns="" id="{9C2B03FE-24CB-47B5-83AC-F6CF78699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413" y="4256053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GuestOS</a:t>
              </a:r>
            </a:p>
          </p:txBody>
        </p:sp>
        <p:sp>
          <p:nvSpPr>
            <p:cNvPr id="6179" name="Text Box 21">
              <a:extLst>
                <a:ext uri="{FF2B5EF4-FFF2-40B4-BE49-F238E27FC236}">
                  <a16:creationId xmlns:a16="http://schemas.microsoft.com/office/drawing/2014/main" xmlns="" id="{EA9EA21B-3E7C-4A17-B808-CDA762E4E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75" y="3581402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6180" name="Text Box 22">
              <a:extLst>
                <a:ext uri="{FF2B5EF4-FFF2-40B4-BE49-F238E27FC236}">
                  <a16:creationId xmlns:a16="http://schemas.microsoft.com/office/drawing/2014/main" xmlns="" id="{6C0793E9-A453-49CD-8C8C-88711E766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514" y="3192427"/>
              <a:ext cx="656247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VM1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7E73D69-6CB5-4946-B023-F368015BC2EB}"/>
                </a:ext>
              </a:extLst>
            </p:cNvPr>
            <p:cNvSpPr/>
            <p:nvPr/>
          </p:nvSpPr>
          <p:spPr>
            <a:xfrm>
              <a:off x="2921000" y="5555243"/>
              <a:ext cx="3733799" cy="2286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hardware</a:t>
              </a:r>
            </a:p>
          </p:txBody>
        </p:sp>
      </p:grpSp>
      <p:grpSp>
        <p:nvGrpSpPr>
          <p:cNvPr id="6149" name="Group 44">
            <a:extLst>
              <a:ext uri="{FF2B5EF4-FFF2-40B4-BE49-F238E27FC236}">
                <a16:creationId xmlns:a16="http://schemas.microsoft.com/office/drawing/2014/main" xmlns="" id="{C01E781C-CF45-4764-A387-0938C3480903}"/>
              </a:ext>
            </a:extLst>
          </p:cNvPr>
          <p:cNvGrpSpPr>
            <a:grpSpLocks/>
          </p:cNvGrpSpPr>
          <p:nvPr/>
        </p:nvGrpSpPr>
        <p:grpSpPr bwMode="auto">
          <a:xfrm>
            <a:off x="8283576" y="1543051"/>
            <a:ext cx="1300163" cy="1687513"/>
            <a:chOff x="685800" y="3200400"/>
            <a:chExt cx="1300163" cy="1686765"/>
          </a:xfrm>
        </p:grpSpPr>
        <p:sp>
          <p:nvSpPr>
            <p:cNvPr id="6155" name="AutoShape 17">
              <a:extLst>
                <a:ext uri="{FF2B5EF4-FFF2-40B4-BE49-F238E27FC236}">
                  <a16:creationId xmlns:a16="http://schemas.microsoft.com/office/drawing/2014/main" xmlns="" id="{F23FD70A-3510-4C47-8D0D-F43283A53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" y="3200400"/>
              <a:ext cx="1208088" cy="1436688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56" name="Rectangle 18">
              <a:extLst>
                <a:ext uri="{FF2B5EF4-FFF2-40B4-BE49-F238E27FC236}">
                  <a16:creationId xmlns:a16="http://schemas.microsoft.com/office/drawing/2014/main" xmlns="" id="{AADFB7F6-BAF7-43EE-ABA4-EBAB35951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" y="3944938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57" name="Rectangle 19">
              <a:extLst>
                <a:ext uri="{FF2B5EF4-FFF2-40B4-BE49-F238E27FC236}">
                  <a16:creationId xmlns:a16="http://schemas.microsoft.com/office/drawing/2014/main" xmlns="" id="{9ED09135-0038-4E03-A9E6-B60D8990D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3306763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58" name="Text Box 20">
              <a:extLst>
                <a:ext uri="{FF2B5EF4-FFF2-40B4-BE49-F238E27FC236}">
                  <a16:creationId xmlns:a16="http://schemas.microsoft.com/office/drawing/2014/main" xmlns="" id="{5FE9D460-335F-470A-A694-FC13AD43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838" y="3951250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6159" name="Text Box 21">
              <a:extLst>
                <a:ext uri="{FF2B5EF4-FFF2-40B4-BE49-F238E27FC236}">
                  <a16:creationId xmlns:a16="http://schemas.microsoft.com/office/drawing/2014/main" xmlns="" id="{06E6CC3C-BDD1-4044-A84A-2EB262D2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276600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2805E3EF-1992-4335-9838-6AB435438B91}"/>
                </a:ext>
              </a:extLst>
            </p:cNvPr>
            <p:cNvSpPr/>
            <p:nvPr/>
          </p:nvSpPr>
          <p:spPr>
            <a:xfrm>
              <a:off x="733425" y="4658666"/>
              <a:ext cx="1219200" cy="2284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hardware</a:t>
              </a:r>
            </a:p>
          </p:txBody>
        </p:sp>
      </p:grpSp>
      <p:pic>
        <p:nvPicPr>
          <p:cNvPr id="6150" name="Picture 2">
            <a:extLst>
              <a:ext uri="{FF2B5EF4-FFF2-40B4-BE49-F238E27FC236}">
                <a16:creationId xmlns:a16="http://schemas.microsoft.com/office/drawing/2014/main" xmlns="" id="{0F8A51C8-3336-40E1-A359-038295A7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6" y="1543050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3">
            <a:extLst>
              <a:ext uri="{FF2B5EF4-FFF2-40B4-BE49-F238E27FC236}">
                <a16:creationId xmlns:a16="http://schemas.microsoft.com/office/drawing/2014/main" xmlns="" id="{D5D262CD-19AA-46C3-BD31-877D2780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6" y="1543050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Box 48">
            <a:extLst>
              <a:ext uri="{FF2B5EF4-FFF2-40B4-BE49-F238E27FC236}">
                <a16:creationId xmlns:a16="http://schemas.microsoft.com/office/drawing/2014/main" xmlns="" id="{51D80758-6C7C-41FC-BE89-76A75B5AB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24051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Physical cluster</a:t>
            </a:r>
          </a:p>
        </p:txBody>
      </p:sp>
      <p:sp>
        <p:nvSpPr>
          <p:cNvPr id="6153" name="TextBox 49">
            <a:extLst>
              <a:ext uri="{FF2B5EF4-FFF2-40B4-BE49-F238E27FC236}">
                <a16:creationId xmlns:a16="http://schemas.microsoft.com/office/drawing/2014/main" xmlns="" id="{B643051A-D9F7-496A-8DC9-CC4768F7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437" y="4541669"/>
            <a:ext cx="399256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457200" indent="-457200"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Virtual cluster</a:t>
            </a: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cluster node </a:t>
            </a:r>
            <a:r>
              <a:rPr lang="en-US" sz="2600" dirty="0">
                <a:solidFill>
                  <a:prstClr val="black"/>
                </a:solidFill>
                <a:latin typeface="Arial"/>
                <a:cs typeface="Arial"/>
                <a:sym typeface="Symbol" pitchFamily="18" charset="2"/>
              </a:rPr>
              <a:t>≡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 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054D1B-AA0E-4525-A8A5-A75D7D9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2F0460-CA9C-4F88-AA88-6B375E8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AB13-2192-4AB6-AA0E-7B5F4E41C14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992458"/>
      </p:ext>
    </p:extLst>
  </p:cSld>
  <p:clrMapOvr>
    <a:masterClrMapping/>
  </p:clrMapOvr>
  <p:transition spd="slow" advTm="12242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Summary: PUSh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3276" y="728245"/>
            <a:ext cx="117254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/>
              <a:t>PUSh: Data Race Detection Based on Hardware-Supported Prevention of Unintended Sharing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Contribution to annotation-based race detectors:</a:t>
            </a:r>
          </a:p>
          <a:p>
            <a:pPr lvl="2">
              <a:spcBef>
                <a:spcPts val="1200"/>
              </a:spcBef>
            </a:pPr>
            <a:r>
              <a:rPr lang="en-US" altLang="zh-CN" sz="2400" dirty="0"/>
              <a:t>flagging annotations that can allow races to be hidden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Use of Memory Protection Keys for data race detection</a:t>
            </a:r>
          </a:p>
          <a:p>
            <a:pPr marL="1257300" lvl="2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Utilize page-level protection while reducing the number of system calls</a:t>
            </a:r>
          </a:p>
          <a:p>
            <a:pPr marL="1257300" lvl="2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/>
              <a:t>Avoid major changes for per-thread page tables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Kernel support +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Nonlinear page mapping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Eliminate memory overhead due to 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                                                                                         fragmentation</a:t>
            </a:r>
            <a:endParaRPr lang="en-US" altLang="zh-CN" sz="2400" dirty="0"/>
          </a:p>
          <a:p>
            <a:pPr lvl="2"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 </a:t>
            </a:r>
            <a:r>
              <a:rPr lang="en-US" altLang="zh-CN" sz="2400" dirty="0"/>
              <a:t>Memory overhead &lt; 5.8% vs. 54%-11000% with </a:t>
            </a:r>
            <a:r>
              <a:rPr lang="en-US" altLang="zh-CN" sz="2400" dirty="0" err="1"/>
              <a:t>TSan</a:t>
            </a:r>
            <a:endParaRPr lang="en-US" altLang="zh-CN" sz="2400" dirty="0"/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Performance overhead &lt; 54% vs. 304% - 36000% with </a:t>
            </a:r>
            <a:r>
              <a:rPr lang="en-US" altLang="zh-CN" sz="2400" dirty="0" err="1"/>
              <a:t>TSan</a:t>
            </a:r>
            <a:r>
              <a:rPr lang="en-US" altLang="zh-CN" sz="2400" dirty="0"/>
              <a:t>.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/>
              <a:t>Low overhead may allow deployment in production or beta testing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3962615"/>
      </p:ext>
    </p:extLst>
  </p:cSld>
  <p:clrMapOvr>
    <a:masterClrMapping/>
  </p:clrMapOvr>
  <p:transition spd="slow" advTm="719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Future Works (1/2)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877" y="623470"/>
            <a:ext cx="1139224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 err="1">
                <a:sym typeface="Symbol"/>
              </a:rPr>
              <a:t>Microreset</a:t>
            </a:r>
            <a:r>
              <a:rPr lang="en-US" altLang="zh-CN" sz="2400" dirty="0">
                <a:sym typeface="Symbol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</a:t>
            </a:r>
            <a:r>
              <a:rPr lang="en-US" altLang="zh-CN" sz="2400" dirty="0">
                <a:sym typeface="Symbol"/>
              </a:rPr>
              <a:t> Microkernel</a:t>
            </a:r>
          </a:p>
          <a:p>
            <a:pPr>
              <a:spcBef>
                <a:spcPts val="1200"/>
              </a:spcBef>
            </a:pPr>
            <a:r>
              <a:rPr lang="en-US" altLang="zh-CN" sz="2400" dirty="0" err="1">
                <a:sym typeface="Symbol"/>
              </a:rPr>
              <a:t>Microreset</a:t>
            </a:r>
            <a:r>
              <a:rPr lang="en-US" altLang="zh-CN" sz="2400" dirty="0">
                <a:sym typeface="Symbol"/>
              </a:rPr>
              <a:t>: Component-level recovery mechanism</a:t>
            </a: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Increasing demand on high reliability &amp; security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Microkernel likely become widely used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Little work on fault tolerance mechanisms for Microkernel</a:t>
            </a:r>
          </a:p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Microkernel: Each component is isolated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suitable target for </a:t>
            </a: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Microreset</a:t>
            </a:r>
            <a:endParaRPr lang="en-US" altLang="zh-CN" sz="2400" dirty="0">
              <a:solidFill>
                <a:prstClr val="black"/>
              </a:solidFill>
              <a:sym typeface="Symbol"/>
            </a:endParaRP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Reuse of hardware feature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HyCoR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Efficient recording of non-deterministic events with Intel PT</a:t>
            </a:r>
          </a:p>
          <a:p>
            <a:pPr lvl="2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Intel PT: Control Flow recording with fine-granularity timing information </a:t>
            </a:r>
          </a:p>
          <a:p>
            <a:pPr lvl="2"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	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record synchronization operations &amp; identifying outcomes of data races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Efficient transfer of log/checkpoint with RDMA</a:t>
            </a:r>
          </a:p>
          <a:p>
            <a:pPr lvl="2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	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reduce latency overhead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/>
              <a:t>	</a:t>
            </a:r>
            <a:r>
              <a:rPr lang="en-US" altLang="en-US" sz="24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  <a:sym typeface="Wingdings" panose="05000000000000000000" pitchFamily="2" charset="2"/>
              </a:rPr>
              <a:t> 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Microsecond-scale fault tolerance for microsecond-scale applications</a:t>
            </a:r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3971811"/>
      </p:ext>
    </p:extLst>
  </p:cSld>
  <p:clrMapOvr>
    <a:masterClrMapping/>
  </p:clrMapOvr>
  <p:transition spd="slow" advTm="877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8" y="50801"/>
            <a:ext cx="11456125" cy="821938"/>
          </a:xfrm>
        </p:spPr>
        <p:txBody>
          <a:bodyPr/>
          <a:lstStyle/>
          <a:p>
            <a:r>
              <a:rPr lang="en-US" altLang="en-US" dirty="0"/>
              <a:t>Future Works (2/2)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7A5381-DFB8-4254-8A1A-C6DFF1212756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37457" y="680620"/>
            <a:ext cx="1151641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PUSh + memory instrumentation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Enforce sharing policy 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Page-level MMU (PUSh): suitable for </a:t>
            </a:r>
            <a:r>
              <a:rPr lang="en-US" altLang="zh-CN" sz="2400" b="1" i="1" dirty="0">
                <a:solidFill>
                  <a:prstClr val="black"/>
                </a:solidFill>
                <a:sym typeface="Symbol"/>
              </a:rPr>
              <a:t>large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size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objects with </a:t>
            </a:r>
            <a:r>
              <a:rPr lang="en-US" altLang="zh-CN" sz="2400" b="1" i="1" dirty="0">
                <a:solidFill>
                  <a:prstClr val="black"/>
                </a:solidFill>
                <a:sym typeface="Symbol"/>
              </a:rPr>
              <a:t>low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policy change rate</a:t>
            </a:r>
          </a:p>
          <a:p>
            <a:pPr marL="800100" lvl="1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prstClr val="black"/>
                </a:solidFill>
              </a:rPr>
              <a:t>Memory instrumentation: suitable for </a:t>
            </a:r>
            <a:r>
              <a:rPr lang="en-US" altLang="zh-CN" sz="2400" b="1" i="1" dirty="0">
                <a:solidFill>
                  <a:prstClr val="black"/>
                </a:solidFill>
              </a:rPr>
              <a:t>small</a:t>
            </a:r>
            <a:r>
              <a:rPr lang="en-US" altLang="zh-CN" sz="2400" dirty="0">
                <a:solidFill>
                  <a:prstClr val="black"/>
                </a:solidFill>
              </a:rPr>
              <a:t> size objects with </a:t>
            </a:r>
            <a:r>
              <a:rPr lang="en-US" altLang="zh-CN" sz="2400" b="1" i="1" dirty="0">
                <a:solidFill>
                  <a:prstClr val="black"/>
                </a:solidFill>
              </a:rPr>
              <a:t>high</a:t>
            </a:r>
            <a:r>
              <a:rPr lang="en-US" altLang="zh-CN" sz="2400" dirty="0">
                <a:solidFill>
                  <a:prstClr val="black"/>
                </a:solidFill>
              </a:rPr>
              <a:t> policy change rate</a:t>
            </a:r>
          </a:p>
          <a:p>
            <a:pPr lvl="1"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Page-level MMU +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Memory instrumentation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Enforce sharing policy adaptively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	 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practical default-on data race detectors</a:t>
            </a:r>
            <a:endParaRPr lang="en-US" altLang="zh-CN" sz="2400" dirty="0">
              <a:solidFill>
                <a:prstClr val="black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400" dirty="0"/>
              <a:t>	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0653147"/>
      </p:ext>
    </p:extLst>
  </p:cSld>
  <p:clrMapOvr>
    <a:masterClrMapping/>
  </p:clrMapOvr>
  <p:transition spd="slow" advTm="490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10.8|1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16.2|9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8.5|7.1|4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14.7|14.1|6.2|2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8.9|1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1|32.4|14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6.7|17.5|3.9|1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0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23|6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4|17.6|1.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9|10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7.3|16.3|6.9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6.4|3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2.3|12.1|18.2|8.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7.5|7.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|8.2|12.1|7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9.8|18.4|8.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37.1|4.9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6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6|10.3|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22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3.3|17.7|10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|19.8|7.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4|19.8|7.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4.6|9.6|5.9|6|2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7.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6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13.9|11|1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3|10.9|20.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8|12.3|16.7|20.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8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|23.9|15|11.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25.5|7.9|14.2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7.6|26.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7.6|26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3.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29.7|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11.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6|17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9.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1.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9|11.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6|21.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22.1|14.6|18.6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5|7.2|11.6|10.9|4.8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8|19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9.9|15.6|4.7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1.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8.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4.3|1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14.6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6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1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4|7.8|9.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7|14.2|17.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3.4|19.3|31.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|19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6.3|3.3|5|16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12886</TotalTime>
  <Words>5452</Words>
  <Application>Microsoft Office PowerPoint</Application>
  <PresentationFormat>宽屏</PresentationFormat>
  <Paragraphs>1861</Paragraphs>
  <Slides>92</Slides>
  <Notes>92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92</vt:i4>
      </vt:variant>
    </vt:vector>
  </HeadingPairs>
  <TitlesOfParts>
    <vt:vector size="106" baseType="lpstr">
      <vt:lpstr>DejaVu LGC Sans</vt:lpstr>
      <vt:lpstr>等线</vt:lpstr>
      <vt:lpstr>等线 Light</vt:lpstr>
      <vt:lpstr>宋体</vt:lpstr>
      <vt:lpstr>Arial</vt:lpstr>
      <vt:lpstr>Calibri</vt:lpstr>
      <vt:lpstr>Calibri Light</vt:lpstr>
      <vt:lpstr>Cambria Math</vt:lpstr>
      <vt:lpstr>Symbol</vt:lpstr>
      <vt:lpstr>Wingdings</vt:lpstr>
      <vt:lpstr>Office Theme</vt:lpstr>
      <vt:lpstr>1_Office Theme</vt:lpstr>
      <vt:lpstr>2_Office Theme</vt:lpstr>
      <vt:lpstr>3_Office Theme</vt:lpstr>
      <vt:lpstr>Practical Dependable Systems with  OS/Hypervisor Support</vt:lpstr>
      <vt:lpstr>Modern Data Centers</vt:lpstr>
      <vt:lpstr>Enhancing Dependability</vt:lpstr>
      <vt:lpstr>Tradeoff in building dependable systems</vt:lpstr>
      <vt:lpstr>Focus of this Thesis</vt:lpstr>
      <vt:lpstr>Thesis Contributions: Overview</vt:lpstr>
      <vt:lpstr>Outline</vt:lpstr>
      <vt:lpstr>Physical Clusters and Reliability</vt:lpstr>
      <vt:lpstr>Server Consolidation Using System-Level Virtualization</vt:lpstr>
      <vt:lpstr>Virtualized Cluster Vulnerability to Single Faults</vt:lpstr>
      <vt:lpstr>Prior Work: ReHype 1 → VMM Recovery Using Microreboot</vt:lpstr>
      <vt:lpstr>Potential Inconsistencies Following VMM Recovery</vt:lpstr>
      <vt:lpstr>ReHype In Action  Motivation for this Work</vt:lpstr>
      <vt:lpstr>Outline</vt:lpstr>
      <vt:lpstr>Microreset: Target Components</vt:lpstr>
      <vt:lpstr>Microreset: Basic Mechanism</vt:lpstr>
      <vt:lpstr>Outline</vt:lpstr>
      <vt:lpstr>NiLiHype vs. ReHype: operation</vt:lpstr>
      <vt:lpstr>NiLiHype vs ReHype: Enhancement → Inconsistency</vt:lpstr>
      <vt:lpstr>Procedure for Improving Recovery Success Rate        (ReHype and NiLiHype)</vt:lpstr>
      <vt:lpstr>NiLiHype Enhancement</vt:lpstr>
      <vt:lpstr>NiLiHype Enhancements: Summary</vt:lpstr>
      <vt:lpstr>Outline</vt:lpstr>
      <vt:lpstr>3AppVM System Setup</vt:lpstr>
      <vt:lpstr>Fault Injection</vt:lpstr>
      <vt:lpstr>PowerPoint 演示文稿</vt:lpstr>
      <vt:lpstr>NiLiHype vs ReHype: Recovery rate</vt:lpstr>
      <vt:lpstr>NiLiHype vs. ReHype Recovery Latencies</vt:lpstr>
      <vt:lpstr>Outline</vt:lpstr>
      <vt:lpstr>Fault Tolerance Based on Duplication</vt:lpstr>
      <vt:lpstr>Duplication of COTS Systems</vt:lpstr>
      <vt:lpstr>"Warm" Passive backup replica + periodic checkpointing</vt:lpstr>
      <vt:lpstr>Outline</vt:lpstr>
      <vt:lpstr>NiLiCon: First Implementation of Replication of COTS Containers</vt:lpstr>
      <vt:lpstr>Replication Based on a Warm Spare — Remus and NiLiCon</vt:lpstr>
      <vt:lpstr>NiLiCon vs Remus — Backup Management &amp; State Consistency</vt:lpstr>
      <vt:lpstr>NiLiCon vs Remus — Basic Checkpointing/Restore</vt:lpstr>
      <vt:lpstr>NiLiCon Optimizations  Minimize Checkpointing Overhead</vt:lpstr>
      <vt:lpstr>Outline</vt:lpstr>
      <vt:lpstr>Evaluation: Experimental Setup</vt:lpstr>
      <vt:lpstr>Performance Overhead: Throughput</vt:lpstr>
      <vt:lpstr>Recovery Rate</vt:lpstr>
      <vt:lpstr>Recovery Latency</vt:lpstr>
      <vt:lpstr>Outline</vt:lpstr>
      <vt:lpstr>Fundamental Limitation of Remus-Based Replication</vt:lpstr>
      <vt:lpstr>Overcoming the Remus Limitation</vt:lpstr>
      <vt:lpstr>Deterministic Replay</vt:lpstr>
      <vt:lpstr> Replication Based on Checkpointing + Deterministic Replay</vt:lpstr>
      <vt:lpstr>When Can Outputs be Released?`</vt:lpstr>
      <vt:lpstr>Outline</vt:lpstr>
      <vt:lpstr>HyCoR: Overview</vt:lpstr>
      <vt:lpstr> Record and Replay of Nondeterministic Events</vt:lpstr>
      <vt:lpstr>Challenges of implementing HyCoR: Summary</vt:lpstr>
      <vt:lpstr>Challenges of Integration of Checkpointing and Logging</vt:lpstr>
      <vt:lpstr>Integration of Checkpointing and Logging </vt:lpstr>
      <vt:lpstr>Deterministic Replay Challenge: Unordered Memory Accesses</vt:lpstr>
      <vt:lpstr>Increasing Replay Successful Rate</vt:lpstr>
      <vt:lpstr>Outline</vt:lpstr>
      <vt:lpstr>Experimental Setup</vt:lpstr>
      <vt:lpstr>HyCoR: Throughput overhead</vt:lpstr>
      <vt:lpstr>HyCoR: Throughput overhead</vt:lpstr>
      <vt:lpstr>HyCoR: Latency overhead (in μs)</vt:lpstr>
      <vt:lpstr>HyCoR: Recovery Rate and Replay Time</vt:lpstr>
      <vt:lpstr>Outline</vt:lpstr>
      <vt:lpstr>Data Races</vt:lpstr>
      <vt:lpstr>Unintended Sharing  Data Races</vt:lpstr>
      <vt:lpstr>Intended Sharing  Object Accessibility</vt:lpstr>
      <vt:lpstr>Annotation: Specifying Objects' Intended Sharing</vt:lpstr>
      <vt:lpstr>Accessibility Enforcement</vt:lpstr>
      <vt:lpstr>Intel’s Memory Protection Keys (MPK)</vt:lpstr>
      <vt:lpstr>Outline</vt:lpstr>
      <vt:lpstr>Enforcing Sharing Policies with MPK</vt:lpstr>
      <vt:lpstr>Locked Objects</vt:lpstr>
      <vt:lpstr>Operation with Only 16 MPK Domains</vt:lpstr>
      <vt:lpstr>Reducing Memory Overhead</vt:lpstr>
      <vt:lpstr>Incorrect Annotation  Undetected Data Races</vt:lpstr>
      <vt:lpstr>Detecting Incorrect Annotation</vt:lpstr>
      <vt:lpstr>Other Optimizations</vt:lpstr>
      <vt:lpstr>Outline</vt:lpstr>
      <vt:lpstr>Directly relevant prior works: SharC and DCOP*</vt:lpstr>
      <vt:lpstr>Memory overhead: PUSh vs SharC/DCOP*</vt:lpstr>
      <vt:lpstr>Performance overhead: PUSh vs SharC/DCOP</vt:lpstr>
      <vt:lpstr>Memory Overhead: PUSh vs ThreadSanitizer (TSan)</vt:lpstr>
      <vt:lpstr>Performance Overhead: PUSh</vt:lpstr>
      <vt:lpstr>Performance Overhead: PUSh vs. ThreadSanitizer</vt:lpstr>
      <vt:lpstr>Outline</vt:lpstr>
      <vt:lpstr>Summary: NiLiHype</vt:lpstr>
      <vt:lpstr>Summary: NiLiCon</vt:lpstr>
      <vt:lpstr>Summary: HyCoR</vt:lpstr>
      <vt:lpstr>Summary: PUSh</vt:lpstr>
      <vt:lpstr>Future Works (1/2)</vt:lpstr>
      <vt:lpstr>Future Works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hypervisor recovery without reboot</dc:title>
  <dc:creator>zozo</dc:creator>
  <cp:lastModifiedBy>zozo</cp:lastModifiedBy>
  <cp:revision>11702</cp:revision>
  <cp:lastPrinted>2018-06-21T20:12:33Z</cp:lastPrinted>
  <dcterms:created xsi:type="dcterms:W3CDTF">2018-05-05T20:41:35Z</dcterms:created>
  <dcterms:modified xsi:type="dcterms:W3CDTF">2020-12-23T05:48:14Z</dcterms:modified>
</cp:coreProperties>
</file>