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tags/tag24.xml" ContentType="application/vnd.openxmlformats-officedocument.presentationml.tags+xml"/>
  <Override PartName="/ppt/notesSlides/notesSlide35.xml" ContentType="application/vnd.openxmlformats-officedocument.presentationml.notesSlide+xml"/>
  <Override PartName="/ppt/tags/tag25.xml" ContentType="application/vnd.openxmlformats-officedocument.presentationml.tags+xml"/>
  <Override PartName="/ppt/notesSlides/notesSlide36.xml" ContentType="application/vnd.openxmlformats-officedocument.presentationml.notesSlide+xml"/>
  <Override PartName="/ppt/tags/tag26.xml" ContentType="application/vnd.openxmlformats-officedocument.presentationml.tags+xml"/>
  <Override PartName="/ppt/notesSlides/notesSlide37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27.xml" ContentType="application/vnd.openxmlformats-officedocument.presentationml.tags+xml"/>
  <Override PartName="/ppt/notesSlides/notesSlide38.xml" ContentType="application/vnd.openxmlformats-officedocument.presentationml.notesSlide+xml"/>
  <Override PartName="/ppt/charts/chart16.xml" ContentType="application/vnd.openxmlformats-officedocument.drawingml.chart+xml"/>
  <Override PartName="/ppt/tags/tag28.xml" ContentType="application/vnd.openxmlformats-officedocument.presentationml.tags+xml"/>
  <Override PartName="/ppt/notesSlides/notesSlide39.xml" ContentType="application/vnd.openxmlformats-officedocument.presentationml.notesSlide+xml"/>
  <Override PartName="/ppt/charts/chart17.xml" ContentType="application/vnd.openxmlformats-officedocument.drawingml.chart+xml"/>
  <Override PartName="/ppt/theme/themeOverride2.xml" ContentType="application/vnd.openxmlformats-officedocument.themeOverride+xml"/>
  <Override PartName="/ppt/charts/chart18.xml" ContentType="application/vnd.openxmlformats-officedocument.drawingml.chart+xml"/>
  <Override PartName="/ppt/tags/tag29.xml" ContentType="application/vnd.openxmlformats-officedocument.presentationml.tags+xml"/>
  <Override PartName="/ppt/notesSlides/notesSlide40.xml" ContentType="application/vnd.openxmlformats-officedocument.presentationml.notesSlide+xml"/>
  <Override PartName="/ppt/charts/chart1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1.xml" ContentType="application/vnd.openxmlformats-officedocument.presentationml.notesSlide+xml"/>
  <Override PartName="/ppt/charts/chart2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2.xml" ContentType="application/vnd.openxmlformats-officedocument.presentationml.notesSlide+xml"/>
  <Override PartName="/ppt/charts/chart2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30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  <p:sldMasterId id="2147483675" r:id="rId3"/>
    <p:sldMasterId id="2147483683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324" r:id="rId11"/>
    <p:sldId id="263" r:id="rId12"/>
    <p:sldId id="328" r:id="rId13"/>
    <p:sldId id="349" r:id="rId14"/>
    <p:sldId id="265" r:id="rId15"/>
    <p:sldId id="333" r:id="rId16"/>
    <p:sldId id="334" r:id="rId17"/>
    <p:sldId id="329" r:id="rId18"/>
    <p:sldId id="348" r:id="rId19"/>
    <p:sldId id="332" r:id="rId20"/>
    <p:sldId id="350" r:id="rId21"/>
    <p:sldId id="267" r:id="rId22"/>
    <p:sldId id="336" r:id="rId23"/>
    <p:sldId id="277" r:id="rId24"/>
    <p:sldId id="281" r:id="rId25"/>
    <p:sldId id="338" r:id="rId26"/>
    <p:sldId id="283" r:id="rId27"/>
    <p:sldId id="284" r:id="rId28"/>
    <p:sldId id="285" r:id="rId29"/>
    <p:sldId id="286" r:id="rId30"/>
    <p:sldId id="337" r:id="rId31"/>
    <p:sldId id="288" r:id="rId32"/>
    <p:sldId id="289" r:id="rId33"/>
    <p:sldId id="290" r:id="rId34"/>
    <p:sldId id="344" r:id="rId35"/>
    <p:sldId id="346" r:id="rId36"/>
    <p:sldId id="347" r:id="rId37"/>
    <p:sldId id="345" r:id="rId38"/>
    <p:sldId id="314" r:id="rId39"/>
    <p:sldId id="316" r:id="rId40"/>
    <p:sldId id="317" r:id="rId41"/>
    <p:sldId id="331" r:id="rId42"/>
    <p:sldId id="330" r:id="rId43"/>
    <p:sldId id="310" r:id="rId44"/>
    <p:sldId id="351" r:id="rId45"/>
    <p:sldId id="352" r:id="rId46"/>
    <p:sldId id="353" r:id="rId47"/>
    <p:sldId id="339" r:id="rId48"/>
    <p:sldId id="354" r:id="rId49"/>
    <p:sldId id="287" r:id="rId50"/>
  </p:sldIdLst>
  <p:sldSz cx="12192000" cy="6858000"/>
  <p:notesSz cx="6811963" cy="9942513"/>
  <p:embeddedFontLst>
    <p:embeddedFont>
      <p:font typeface="等线" panose="02010600030101010101" pitchFamily="2" charset="-122"/>
      <p:regular r:id="rId52"/>
      <p:bold r:id="rId53"/>
    </p:embeddedFont>
    <p:embeddedFont>
      <p:font typeface="宋体" panose="02010600030101010101" pitchFamily="2" charset="-122"/>
      <p:regular r:id="rId54"/>
    </p:embeddedFont>
    <p:embeddedFont>
      <p:font typeface="Bodoni" panose="020B0604020202020204" charset="0"/>
      <p:regular r:id="rId55"/>
      <p:bold r:id="rId56"/>
      <p:italic r:id="rId57"/>
      <p:boldItalic r:id="rId58"/>
    </p:embeddedFont>
    <p:embeddedFont>
      <p:font typeface="Book Antiqua" panose="02040602050305030304" pitchFamily="18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PT Sans" panose="020B0604020202020204" charset="0"/>
      <p:regular r:id="rId67"/>
      <p:bold r:id="rId68"/>
      <p:italic r:id="rId69"/>
      <p:boldItalic r:id="rId70"/>
    </p:embeddedFont>
    <p:embeddedFont>
      <p:font typeface="PT Sans Narrow" panose="020B0604020202020204" charset="0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73"/>
    <a:srgbClr val="42719B"/>
    <a:srgbClr val="176E80"/>
    <a:srgbClr val="D6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3" autoAdjust="0"/>
    <p:restoredTop sz="59441" autoAdjust="0"/>
  </p:normalViewPr>
  <p:slideViewPr>
    <p:cSldViewPr snapToGrid="0">
      <p:cViewPr varScale="1">
        <p:scale>
          <a:sx n="37" d="100"/>
          <a:sy n="37" d="100"/>
        </p:scale>
        <p:origin x="1584" y="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ownloads\odinfs-results.xlsx" TargetMode="External"/><Relationship Id="rId1" Type="http://schemas.openxmlformats.org/officeDocument/2006/relationships/themeOverride" Target="../theme/themeOverride2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odinfs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odinfs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'write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noFill/>
            </a:ln>
          </c:spPr>
          <c:marker>
            <c:symbol val="none"/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(2)'!$B$2:$B$14</c:f>
              <c:numCache>
                <c:formatCode>General</c:formatCode>
                <c:ptCount val="1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5D-4BB7-8BB5-75B621BA5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4304155"/>
        <c:axId val="146651454"/>
      </c:lineChart>
      <c:catAx>
        <c:axId val="11043041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46651454"/>
        <c:crosses val="autoZero"/>
        <c:auto val="1"/>
        <c:lblAlgn val="ctr"/>
        <c:lblOffset val="100"/>
        <c:noMultiLvlLbl val="1"/>
      </c:catAx>
      <c:valAx>
        <c:axId val="1466514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104304155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write!$B$1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write!$B$2:$B$14</c:f>
              <c:numCache>
                <c:formatCode>General</c:formatCode>
                <c:ptCount val="13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B2-4D55-BCF8-0F5CDC793EF7}"/>
            </c:ext>
          </c:extLst>
        </c:ser>
        <c:ser>
          <c:idx val="1"/>
          <c:order val="1"/>
          <c:tx>
            <c:strRef>
              <c:f>write!$C$1</c:f>
              <c:strCache>
                <c:ptCount val="1"/>
                <c:pt idx="0">
                  <c:v>Ext4</c:v>
                </c:pt>
              </c:strCache>
            </c:strRef>
          </c:tx>
          <c:spPr>
            <a:ln cmpd="sng"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B2-4D55-BCF8-0F5CDC793EF7}"/>
            </c:ext>
          </c:extLst>
        </c:ser>
        <c:ser>
          <c:idx val="2"/>
          <c:order val="2"/>
          <c:tx>
            <c:strRef>
              <c:f>write!$D$1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mpd="sng">
              <a:solidFill>
                <a:srgbClr val="3D85C6">
                  <a:alpha val="100000"/>
                </a:srgbClr>
              </a:solidFill>
            </a:ln>
          </c:spPr>
          <c:marker>
            <c:symbol val="triangle"/>
            <c:size val="12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write!$D$2:$D$14</c:f>
              <c:numCache>
                <c:formatCode>General</c:formatCode>
                <c:ptCount val="13"/>
                <c:pt idx="0">
                  <c:v>1.6779479980468699</c:v>
                </c:pt>
                <c:pt idx="1">
                  <c:v>3.1905422210693302</c:v>
                </c:pt>
                <c:pt idx="2">
                  <c:v>5.5556735992431596</c:v>
                </c:pt>
                <c:pt idx="3">
                  <c:v>7.9620990753173801</c:v>
                </c:pt>
                <c:pt idx="4">
                  <c:v>7.2989444732665998</c:v>
                </c:pt>
                <c:pt idx="5">
                  <c:v>5.6799774169921804</c:v>
                </c:pt>
                <c:pt idx="6">
                  <c:v>3.1611328125</c:v>
                </c:pt>
                <c:pt idx="7">
                  <c:v>1.36271572113037</c:v>
                </c:pt>
                <c:pt idx="8">
                  <c:v>0.76010704040527299</c:v>
                </c:pt>
                <c:pt idx="9">
                  <c:v>0.72975063323974598</c:v>
                </c:pt>
                <c:pt idx="10">
                  <c:v>0.74572563171386697</c:v>
                </c:pt>
                <c:pt idx="11">
                  <c:v>0.77436256408691395</c:v>
                </c:pt>
                <c:pt idx="12">
                  <c:v>0.76252269744873002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B2-4D55-BCF8-0F5CDC793EF7}"/>
            </c:ext>
          </c:extLst>
        </c:ser>
        <c:ser>
          <c:idx val="3"/>
          <c:order val="3"/>
          <c:tx>
            <c:strRef>
              <c:f>write!$E$1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write!$E$2:$E$14</c:f>
              <c:numCache>
                <c:formatCode>General</c:formatCode>
                <c:ptCount val="13"/>
                <c:pt idx="0">
                  <c:v>0.72673320770263605</c:v>
                </c:pt>
                <c:pt idx="1">
                  <c:v>1.4394388198852499</c:v>
                </c:pt>
                <c:pt idx="2">
                  <c:v>2.8447675704956001</c:v>
                </c:pt>
                <c:pt idx="3">
                  <c:v>5.6107015609741202</c:v>
                </c:pt>
                <c:pt idx="4">
                  <c:v>10.559008598327599</c:v>
                </c:pt>
                <c:pt idx="5">
                  <c:v>15.925935745239199</c:v>
                </c:pt>
                <c:pt idx="6">
                  <c:v>3.4725828170776301</c:v>
                </c:pt>
                <c:pt idx="7">
                  <c:v>3.6536054611206001</c:v>
                </c:pt>
                <c:pt idx="8">
                  <c:v>3.45154380798339</c:v>
                </c:pt>
                <c:pt idx="9">
                  <c:v>4.09128665924072</c:v>
                </c:pt>
                <c:pt idx="10">
                  <c:v>4.1005973815917898</c:v>
                </c:pt>
                <c:pt idx="11">
                  <c:v>4.0366649627685502</c:v>
                </c:pt>
                <c:pt idx="12">
                  <c:v>4.2388439178466797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B2-4D55-BCF8-0F5CDC793EF7}"/>
            </c:ext>
          </c:extLst>
        </c:ser>
        <c:ser>
          <c:idx val="4"/>
          <c:order val="4"/>
          <c:tx>
            <c:strRef>
              <c:f>write!$F$1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noFill/>
            </a:ln>
          </c:spPr>
          <c:marker>
            <c:symbol val="circle"/>
            <c:size val="12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write!$F$2:$F$14</c:f>
              <c:numCache>
                <c:formatCode>General</c:formatCode>
                <c:ptCount val="13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61.120032310485797</c:v>
                </c:pt>
                <c:pt idx="6">
                  <c:v>63.0798435211181</c:v>
                </c:pt>
                <c:pt idx="7">
                  <c:v>63.008997917175201</c:v>
                </c:pt>
                <c:pt idx="8">
                  <c:v>62.864676475524902</c:v>
                </c:pt>
                <c:pt idx="9">
                  <c:v>62.319027900695801</c:v>
                </c:pt>
                <c:pt idx="10">
                  <c:v>62.5887899398803</c:v>
                </c:pt>
                <c:pt idx="11">
                  <c:v>62.825672149658203</c:v>
                </c:pt>
                <c:pt idx="12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B2-4D55-BCF8-0F5CDC793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15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'write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38100" cmpd="sng">
              <a:noFill/>
            </a:ln>
          </c:spPr>
          <c:marker>
            <c:symbol val="none"/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(2)'!$B$2:$B$14</c:f>
              <c:numCache>
                <c:formatCode>General</c:formatCode>
                <c:ptCount val="1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8-47D9-931F-1B28E5B9BC4D}"/>
            </c:ext>
          </c:extLst>
        </c:ser>
        <c:ser>
          <c:idx val="1"/>
          <c:order val="1"/>
          <c:tx>
            <c:strRef>
              <c:f>'write (2)'!$C$1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cmpd="sng">
                <a:noFill/>
              </a:ln>
            </c:spPr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8-47D9-931F-1B28E5B9B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4304155"/>
        <c:axId val="146651454"/>
      </c:lineChart>
      <c:catAx>
        <c:axId val="11043041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threads</a:t>
                </a:r>
                <a:endParaRPr lang="en-US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46651454"/>
        <c:crosses val="autoZero"/>
        <c:auto val="1"/>
        <c:lblAlgn val="ctr"/>
        <c:lblOffset val="100"/>
        <c:noMultiLvlLbl val="1"/>
      </c:catAx>
      <c:valAx>
        <c:axId val="1466514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104304155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  <a:effectLst/>
          </c:spPr>
          <c:invertIfNegative val="0"/>
          <c:cat>
            <c:strRef>
              <c:f>numa!$B$8:$C$8</c:f>
              <c:strCache>
                <c:ptCount val="2"/>
                <c:pt idx="0">
                  <c:v>PM-local</c:v>
                </c:pt>
                <c:pt idx="1">
                  <c:v>PM-remote</c:v>
                </c:pt>
              </c:strCache>
            </c:strRef>
          </c:cat>
          <c:val>
            <c:numRef>
              <c:f>numa!$B$9:$C$9</c:f>
              <c:numCache>
                <c:formatCode>General</c:formatCode>
                <c:ptCount val="2"/>
                <c:pt idx="0">
                  <c:v>8.8000000000000007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C-4300-A2BA-3B08FE122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636223"/>
        <c:axId val="714634975"/>
      </c:barChart>
      <c:catAx>
        <c:axId val="71463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4634975"/>
        <c:crosses val="autoZero"/>
        <c:auto val="1"/>
        <c:lblAlgn val="ctr"/>
        <c:lblOffset val="100"/>
        <c:noMultiLvlLbl val="0"/>
      </c:catAx>
      <c:valAx>
        <c:axId val="714634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4636223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17049516974587"/>
          <c:y val="6.9907407407407418E-2"/>
          <c:w val="0.82182950483025419"/>
          <c:h val="0.806144410724265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6F-4308-B80F-CC0E1538F2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6F-4308-B80F-CC0E1538F2BE}"/>
              </c:ext>
            </c:extLst>
          </c:dPt>
          <c:cat>
            <c:strRef>
              <c:f>numa!$B$1:$C$1</c:f>
              <c:strCache>
                <c:ptCount val="2"/>
                <c:pt idx="0">
                  <c:v>PM-local</c:v>
                </c:pt>
                <c:pt idx="1">
                  <c:v>PM-remote</c:v>
                </c:pt>
              </c:strCache>
            </c:strRef>
          </c:cat>
          <c:val>
            <c:numRef>
              <c:f>numa!$B$2:$C$2</c:f>
              <c:numCache>
                <c:formatCode>General</c:formatCode>
                <c:ptCount val="2"/>
                <c:pt idx="0">
                  <c:v>14.9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6F-4308-B80F-CC0E1538F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564255"/>
        <c:axId val="711572575"/>
      </c:barChart>
      <c:catAx>
        <c:axId val="711564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1572575"/>
        <c:crosses val="autoZero"/>
        <c:auto val="1"/>
        <c:lblAlgn val="ctr"/>
        <c:lblOffset val="100"/>
        <c:noMultiLvlLbl val="0"/>
      </c:catAx>
      <c:valAx>
        <c:axId val="711572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</a:t>
                </a:r>
                <a:r>
                  <a:rPr lang="en-US" sz="2000" baseline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baseline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aseline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1564255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write!$B$1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write!$B$2:$B$14</c:f>
              <c:numCache>
                <c:formatCode>General</c:formatCode>
                <c:ptCount val="13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7-41B3-950B-BFA31014C971}"/>
            </c:ext>
          </c:extLst>
        </c:ser>
        <c:ser>
          <c:idx val="1"/>
          <c:order val="1"/>
          <c:tx>
            <c:strRef>
              <c:f>write!$C$1</c:f>
              <c:strCache>
                <c:ptCount val="1"/>
                <c:pt idx="0">
                  <c:v>Ext4</c:v>
                </c:pt>
              </c:strCache>
            </c:strRef>
          </c:tx>
          <c:spPr>
            <a:ln cmpd="sng"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E7-41B3-950B-BFA31014C971}"/>
            </c:ext>
          </c:extLst>
        </c:ser>
        <c:ser>
          <c:idx val="2"/>
          <c:order val="2"/>
          <c:tx>
            <c:strRef>
              <c:f>write!$D$1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mpd="sng">
              <a:solidFill>
                <a:srgbClr val="3D85C6">
                  <a:alpha val="100000"/>
                </a:srgbClr>
              </a:solidFill>
            </a:ln>
          </c:spPr>
          <c:marker>
            <c:symbol val="triangle"/>
            <c:size val="12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write!$D$2:$D$14</c:f>
              <c:numCache>
                <c:formatCode>General</c:formatCode>
                <c:ptCount val="13"/>
                <c:pt idx="0">
                  <c:v>1.6779479980468699</c:v>
                </c:pt>
                <c:pt idx="1">
                  <c:v>3.1905422210693302</c:v>
                </c:pt>
                <c:pt idx="2">
                  <c:v>5.5556735992431596</c:v>
                </c:pt>
                <c:pt idx="3">
                  <c:v>7.9620990753173801</c:v>
                </c:pt>
                <c:pt idx="4">
                  <c:v>7.2989444732665998</c:v>
                </c:pt>
                <c:pt idx="5">
                  <c:v>5.6799774169921804</c:v>
                </c:pt>
                <c:pt idx="6">
                  <c:v>3.1611328125</c:v>
                </c:pt>
                <c:pt idx="7">
                  <c:v>1.36271572113037</c:v>
                </c:pt>
                <c:pt idx="8">
                  <c:v>0.76010704040527299</c:v>
                </c:pt>
                <c:pt idx="9">
                  <c:v>0.72975063323974598</c:v>
                </c:pt>
                <c:pt idx="10">
                  <c:v>0.74572563171386697</c:v>
                </c:pt>
                <c:pt idx="11">
                  <c:v>0.77436256408691395</c:v>
                </c:pt>
                <c:pt idx="12">
                  <c:v>0.76252269744873002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7-41B3-950B-BFA31014C971}"/>
            </c:ext>
          </c:extLst>
        </c:ser>
        <c:ser>
          <c:idx val="3"/>
          <c:order val="3"/>
          <c:tx>
            <c:strRef>
              <c:f>write!$E$1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write!$E$2:$E$14</c:f>
              <c:numCache>
                <c:formatCode>General</c:formatCode>
                <c:ptCount val="13"/>
                <c:pt idx="0">
                  <c:v>0.72673320770263605</c:v>
                </c:pt>
                <c:pt idx="1">
                  <c:v>1.4394388198852499</c:v>
                </c:pt>
                <c:pt idx="2">
                  <c:v>2.8447675704956001</c:v>
                </c:pt>
                <c:pt idx="3">
                  <c:v>5.6107015609741202</c:v>
                </c:pt>
                <c:pt idx="4">
                  <c:v>10.559008598327599</c:v>
                </c:pt>
                <c:pt idx="5">
                  <c:v>15.925935745239199</c:v>
                </c:pt>
                <c:pt idx="6">
                  <c:v>3.4725828170776301</c:v>
                </c:pt>
                <c:pt idx="7">
                  <c:v>3.6536054611206001</c:v>
                </c:pt>
                <c:pt idx="8">
                  <c:v>3.45154380798339</c:v>
                </c:pt>
                <c:pt idx="9">
                  <c:v>4.09128665924072</c:v>
                </c:pt>
                <c:pt idx="10">
                  <c:v>4.1005973815917898</c:v>
                </c:pt>
                <c:pt idx="11">
                  <c:v>4.0366649627685502</c:v>
                </c:pt>
                <c:pt idx="12">
                  <c:v>4.2388439178466797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E7-41B3-950B-BFA31014C971}"/>
            </c:ext>
          </c:extLst>
        </c:ser>
        <c:ser>
          <c:idx val="4"/>
          <c:order val="4"/>
          <c:tx>
            <c:strRef>
              <c:f>write!$F$1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solidFill>
                <a:schemeClr val="accent2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write!$F$2:$F$14</c:f>
              <c:numCache>
                <c:formatCode>General</c:formatCode>
                <c:ptCount val="13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61.120032310485797</c:v>
                </c:pt>
                <c:pt idx="6">
                  <c:v>63.0798435211181</c:v>
                </c:pt>
                <c:pt idx="7">
                  <c:v>63.008997917175201</c:v>
                </c:pt>
                <c:pt idx="8">
                  <c:v>62.864676475524902</c:v>
                </c:pt>
                <c:pt idx="9">
                  <c:v>62.319027900695801</c:v>
                </c:pt>
                <c:pt idx="10">
                  <c:v>62.5887899398803</c:v>
                </c:pt>
                <c:pt idx="11">
                  <c:v>62.825672149658203</c:v>
                </c:pt>
                <c:pt idx="12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7-41B3-950B-BFA31014C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15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read!$B$1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read!$B$2:$B$14</c:f>
              <c:numCache>
                <c:formatCode>General</c:formatCode>
                <c:ptCount val="13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300</c:v>
                </c:pt>
                <c:pt idx="8">
                  <c:v>300</c:v>
                </c:pt>
                <c:pt idx="9">
                  <c:v>300</c:v>
                </c:pt>
                <c:pt idx="10">
                  <c:v>300</c:v>
                </c:pt>
                <c:pt idx="11">
                  <c:v>300</c:v>
                </c:pt>
                <c:pt idx="1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C9-40CF-97EA-EF8D4CEB26DE}"/>
            </c:ext>
          </c:extLst>
        </c:ser>
        <c:ser>
          <c:idx val="1"/>
          <c:order val="1"/>
          <c:tx>
            <c:strRef>
              <c:f>read!$C$1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read!$C$2:$C$14</c:f>
              <c:numCache>
                <c:formatCode>General</c:formatCode>
                <c:ptCount val="13"/>
                <c:pt idx="0">
                  <c:v>3.0315136718</c:v>
                </c:pt>
                <c:pt idx="1">
                  <c:v>5.9070410155999999</c:v>
                </c:pt>
                <c:pt idx="2">
                  <c:v>11.2585449218</c:v>
                </c:pt>
                <c:pt idx="3">
                  <c:v>20.392548828100001</c:v>
                </c:pt>
                <c:pt idx="4">
                  <c:v>29.1506933593</c:v>
                </c:pt>
                <c:pt idx="5">
                  <c:v>26.922744140599999</c:v>
                </c:pt>
                <c:pt idx="6">
                  <c:v>27.301523437499998</c:v>
                </c:pt>
                <c:pt idx="7">
                  <c:v>25.664853515600001</c:v>
                </c:pt>
                <c:pt idx="8">
                  <c:v>24.889746093700001</c:v>
                </c:pt>
                <c:pt idx="9">
                  <c:v>23.027861328099998</c:v>
                </c:pt>
                <c:pt idx="10">
                  <c:v>21.882763671799999</c:v>
                </c:pt>
                <c:pt idx="11">
                  <c:v>21.237656250000001</c:v>
                </c:pt>
                <c:pt idx="12">
                  <c:v>13.3620996093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C9-40CF-97EA-EF8D4CEB26DE}"/>
            </c:ext>
          </c:extLst>
        </c:ser>
        <c:ser>
          <c:idx val="3"/>
          <c:order val="2"/>
          <c:tx>
            <c:strRef>
              <c:f>read!$E$1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read!$E$2:$E$14</c:f>
              <c:numCache>
                <c:formatCode>General</c:formatCode>
                <c:ptCount val="13"/>
                <c:pt idx="0">
                  <c:v>2.5439252853393501</c:v>
                </c:pt>
                <c:pt idx="1">
                  <c:v>4.9467744827270499</c:v>
                </c:pt>
                <c:pt idx="2">
                  <c:v>9.7603511810302699</c:v>
                </c:pt>
                <c:pt idx="3">
                  <c:v>18.764739036560002</c:v>
                </c:pt>
                <c:pt idx="4">
                  <c:v>27.610862731933501</c:v>
                </c:pt>
                <c:pt idx="5">
                  <c:v>28.603323936462399</c:v>
                </c:pt>
                <c:pt idx="6">
                  <c:v>56.267159461975098</c:v>
                </c:pt>
                <c:pt idx="7">
                  <c:v>76.611218452453599</c:v>
                </c:pt>
                <c:pt idx="8">
                  <c:v>97.007247924804602</c:v>
                </c:pt>
                <c:pt idx="9">
                  <c:v>113.80168819427401</c:v>
                </c:pt>
                <c:pt idx="10">
                  <c:v>127.64971160888599</c:v>
                </c:pt>
                <c:pt idx="11">
                  <c:v>139.694294929504</c:v>
                </c:pt>
                <c:pt idx="12">
                  <c:v>148.19125175476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C9-40CF-97EA-EF8D4CEB26DE}"/>
            </c:ext>
          </c:extLst>
        </c:ser>
        <c:ser>
          <c:idx val="4"/>
          <c:order val="3"/>
          <c:tx>
            <c:strRef>
              <c:f>read!$F$1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solidFill>
                <a:schemeClr val="accent2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read!$F$2:$F$14</c:f>
              <c:numCache>
                <c:formatCode>General</c:formatCode>
                <c:ptCount val="13"/>
                <c:pt idx="0">
                  <c:v>15.222799301147401</c:v>
                </c:pt>
                <c:pt idx="1">
                  <c:v>30.504191398620598</c:v>
                </c:pt>
                <c:pt idx="2">
                  <c:v>61.258374214172299</c:v>
                </c:pt>
                <c:pt idx="3">
                  <c:v>111.53103351593001</c:v>
                </c:pt>
                <c:pt idx="4">
                  <c:v>158.77112007141099</c:v>
                </c:pt>
                <c:pt idx="5">
                  <c:v>158.77112007141099</c:v>
                </c:pt>
                <c:pt idx="6">
                  <c:v>174.420448303222</c:v>
                </c:pt>
                <c:pt idx="7">
                  <c:v>178.93637752532899</c:v>
                </c:pt>
                <c:pt idx="8">
                  <c:v>177.08493900299001</c:v>
                </c:pt>
                <c:pt idx="9">
                  <c:v>177.05859565734801</c:v>
                </c:pt>
                <c:pt idx="10">
                  <c:v>175.44026756286601</c:v>
                </c:pt>
                <c:pt idx="11">
                  <c:v>168.15160274505601</c:v>
                </c:pt>
                <c:pt idx="12">
                  <c:v>156.121041297912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C9-40CF-97EA-EF8D4CEB2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72570"/>
        <c:axId val="858256601"/>
      </c:lineChart>
      <c:catAx>
        <c:axId val="10394725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layout>
            <c:manualLayout>
              <c:xMode val="edge"/>
              <c:yMode val="edge"/>
              <c:x val="0.5118262061403509"/>
              <c:y val="0.8841711775878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858256601"/>
        <c:crosses val="autoZero"/>
        <c:auto val="1"/>
        <c:lblAlgn val="ctr"/>
        <c:lblOffset val="100"/>
        <c:noMultiLvlLbl val="1"/>
      </c:catAx>
      <c:valAx>
        <c:axId val="85825660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039472570"/>
        <c:crosses val="autoZero"/>
        <c:crossBetween val="between"/>
        <c:majorUnit val="70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write!$B$1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write!$B$2:$B$14</c:f>
              <c:numCache>
                <c:formatCode>General</c:formatCode>
                <c:ptCount val="13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E-4460-812E-DC337F15490A}"/>
            </c:ext>
          </c:extLst>
        </c:ser>
        <c:ser>
          <c:idx val="1"/>
          <c:order val="1"/>
          <c:tx>
            <c:strRef>
              <c:f>write!$C$1</c:f>
              <c:strCache>
                <c:ptCount val="1"/>
                <c:pt idx="0">
                  <c:v>Ext4</c:v>
                </c:pt>
              </c:strCache>
            </c:strRef>
          </c:tx>
          <c:spPr>
            <a:ln cmpd="sng"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E-4460-812E-DC337F15490A}"/>
            </c:ext>
          </c:extLst>
        </c:ser>
        <c:ser>
          <c:idx val="2"/>
          <c:order val="2"/>
          <c:tx>
            <c:strRef>
              <c:f>write!$D$1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mpd="sng">
              <a:solidFill>
                <a:srgbClr val="3D85C6">
                  <a:alpha val="100000"/>
                </a:srgbClr>
              </a:solidFill>
            </a:ln>
          </c:spPr>
          <c:marker>
            <c:symbol val="triangle"/>
            <c:size val="12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write!$D$2:$D$14</c:f>
              <c:numCache>
                <c:formatCode>General</c:formatCode>
                <c:ptCount val="13"/>
                <c:pt idx="0">
                  <c:v>1.6779479980468699</c:v>
                </c:pt>
                <c:pt idx="1">
                  <c:v>3.1905422210693302</c:v>
                </c:pt>
                <c:pt idx="2">
                  <c:v>5.5556735992431596</c:v>
                </c:pt>
                <c:pt idx="3">
                  <c:v>7.9620990753173801</c:v>
                </c:pt>
                <c:pt idx="4">
                  <c:v>7.2989444732665998</c:v>
                </c:pt>
                <c:pt idx="5">
                  <c:v>5.6799774169921804</c:v>
                </c:pt>
                <c:pt idx="6">
                  <c:v>3.1611328125</c:v>
                </c:pt>
                <c:pt idx="7">
                  <c:v>1.36271572113037</c:v>
                </c:pt>
                <c:pt idx="8">
                  <c:v>0.76010704040527299</c:v>
                </c:pt>
                <c:pt idx="9">
                  <c:v>0.72975063323974598</c:v>
                </c:pt>
                <c:pt idx="10">
                  <c:v>0.74572563171386697</c:v>
                </c:pt>
                <c:pt idx="11">
                  <c:v>0.77436256408691395</c:v>
                </c:pt>
                <c:pt idx="12">
                  <c:v>0.76252269744873002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E-4460-812E-DC337F15490A}"/>
            </c:ext>
          </c:extLst>
        </c:ser>
        <c:ser>
          <c:idx val="3"/>
          <c:order val="3"/>
          <c:tx>
            <c:strRef>
              <c:f>write!$E$1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write!$E$2:$E$14</c:f>
              <c:numCache>
                <c:formatCode>General</c:formatCode>
                <c:ptCount val="13"/>
                <c:pt idx="0">
                  <c:v>0.72673320770263605</c:v>
                </c:pt>
                <c:pt idx="1">
                  <c:v>1.4394388198852499</c:v>
                </c:pt>
                <c:pt idx="2">
                  <c:v>2.8447675704956001</c:v>
                </c:pt>
                <c:pt idx="3">
                  <c:v>5.6107015609741202</c:v>
                </c:pt>
                <c:pt idx="4">
                  <c:v>10.559008598327599</c:v>
                </c:pt>
                <c:pt idx="5">
                  <c:v>15.925935745239199</c:v>
                </c:pt>
                <c:pt idx="6">
                  <c:v>3.4725828170776301</c:v>
                </c:pt>
                <c:pt idx="7">
                  <c:v>3.6536054611206001</c:v>
                </c:pt>
                <c:pt idx="8">
                  <c:v>3.45154380798339</c:v>
                </c:pt>
                <c:pt idx="9">
                  <c:v>4.09128665924072</c:v>
                </c:pt>
                <c:pt idx="10">
                  <c:v>4.1005973815917898</c:v>
                </c:pt>
                <c:pt idx="11">
                  <c:v>4.0366649627685502</c:v>
                </c:pt>
                <c:pt idx="12">
                  <c:v>4.2388439178466797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BE-4460-812E-DC337F15490A}"/>
            </c:ext>
          </c:extLst>
        </c:ser>
        <c:ser>
          <c:idx val="4"/>
          <c:order val="4"/>
          <c:tx>
            <c:strRef>
              <c:f>write!$F$1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solidFill>
                <a:schemeClr val="accent2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write!$F$2:$F$14</c:f>
              <c:numCache>
                <c:formatCode>General</c:formatCode>
                <c:ptCount val="13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61.120032310485797</c:v>
                </c:pt>
                <c:pt idx="6">
                  <c:v>63.0798435211181</c:v>
                </c:pt>
                <c:pt idx="7">
                  <c:v>63.008997917175201</c:v>
                </c:pt>
                <c:pt idx="8">
                  <c:v>62.864676475524902</c:v>
                </c:pt>
                <c:pt idx="9">
                  <c:v>62.319027900695801</c:v>
                </c:pt>
                <c:pt idx="10">
                  <c:v>62.5887899398803</c:v>
                </c:pt>
                <c:pt idx="11">
                  <c:v>62.825672149658203</c:v>
                </c:pt>
                <c:pt idx="12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BE-4460-812E-DC337F154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15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Webserver!#REF!</c:f>
              <c:strCache>
                <c:ptCount val="1"/>
                <c:pt idx="0">
                  <c:v>#REF!</c:v>
                </c:pt>
              </c:strCache>
            </c:strRef>
          </c:tx>
          <c:spPr>
            <a:ln w="76200" cmpd="sng">
              <a:solidFill>
                <a:srgbClr val="990000">
                  <a:alpha val="100000"/>
                </a:srgbClr>
              </a:solidFill>
            </a:ln>
          </c:spPr>
          <c:marker>
            <c:symbol val="none"/>
          </c:marker>
          <c:cat>
            <c:numRef>
              <c:f>Fileserver!$A$2:$A$14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0F-409B-873F-AEB7F8AF2CAE}"/>
            </c:ext>
          </c:extLst>
        </c:ser>
        <c:ser>
          <c:idx val="1"/>
          <c:order val="1"/>
          <c:tx>
            <c:strRef>
              <c:f>Fileserver!$B$1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w="50800" cmpd="sng">
                <a:noFill/>
              </a:ln>
            </c:spPr>
          </c:marker>
          <c:cat>
            <c:numRef>
              <c:f>Fileserver!$A$2:$A$14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Fileserver!$B$2:$B$14</c:f>
              <c:numCache>
                <c:formatCode>General</c:formatCode>
                <c:ptCount val="13"/>
                <c:pt idx="0">
                  <c:v>1.3</c:v>
                </c:pt>
                <c:pt idx="1">
                  <c:v>2.6</c:v>
                </c:pt>
                <c:pt idx="2">
                  <c:v>4.7</c:v>
                </c:pt>
                <c:pt idx="3">
                  <c:v>7.9</c:v>
                </c:pt>
                <c:pt idx="4">
                  <c:v>1.2</c:v>
                </c:pt>
                <c:pt idx="5">
                  <c:v>1</c:v>
                </c:pt>
                <c:pt idx="6">
                  <c:v>0.995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0F-409B-873F-AEB7F8AF2CAE}"/>
            </c:ext>
          </c:extLst>
        </c:ser>
        <c:ser>
          <c:idx val="2"/>
          <c:order val="2"/>
          <c:tx>
            <c:strRef>
              <c:f>Webserver!#REF!</c:f>
              <c:strCache>
                <c:ptCount val="1"/>
                <c:pt idx="0">
                  <c:v>#REF!</c:v>
                </c:pt>
              </c:strCache>
            </c:strRef>
          </c:tx>
          <c:spPr>
            <a:ln cmpd="sng">
              <a:solidFill>
                <a:srgbClr val="3D85C6">
                  <a:alpha val="100000"/>
                </a:srgbClr>
              </a:solidFill>
            </a:ln>
          </c:spPr>
          <c:marker>
            <c:symbol val="circle"/>
            <c:size val="7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Fileserver!$A$2:$A$14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0F-409B-873F-AEB7F8AF2CAE}"/>
            </c:ext>
          </c:extLst>
        </c:ser>
        <c:ser>
          <c:idx val="3"/>
          <c:order val="3"/>
          <c:tx>
            <c:strRef>
              <c:f>Fileserver!$C$1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rgbClr val="FFC000"/>
              </a:solidFill>
            </a:ln>
          </c:spPr>
          <c:marker>
            <c:symbol val="square"/>
            <c:size val="12"/>
            <c:spPr>
              <a:solidFill>
                <a:srgbClr val="FFC000"/>
              </a:solidFill>
              <a:ln w="50800" cmpd="sng">
                <a:noFill/>
              </a:ln>
            </c:spPr>
          </c:marker>
          <c:cat>
            <c:numRef>
              <c:f>Fileserver!$A$2:$A$14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Fileserver!$C$2:$C$14</c:f>
              <c:numCache>
                <c:formatCode>General</c:formatCode>
                <c:ptCount val="13"/>
                <c:pt idx="0">
                  <c:v>1.5</c:v>
                </c:pt>
                <c:pt idx="1">
                  <c:v>3.1</c:v>
                </c:pt>
                <c:pt idx="2">
                  <c:v>6.2</c:v>
                </c:pt>
                <c:pt idx="3">
                  <c:v>11.6</c:v>
                </c:pt>
                <c:pt idx="4">
                  <c:v>21.5</c:v>
                </c:pt>
                <c:pt idx="5">
                  <c:v>11.6</c:v>
                </c:pt>
                <c:pt idx="6">
                  <c:v>7.1</c:v>
                </c:pt>
                <c:pt idx="7">
                  <c:v>6.8</c:v>
                </c:pt>
                <c:pt idx="8">
                  <c:v>6.8</c:v>
                </c:pt>
                <c:pt idx="9">
                  <c:v>6.8</c:v>
                </c:pt>
                <c:pt idx="10">
                  <c:v>6.8</c:v>
                </c:pt>
                <c:pt idx="11">
                  <c:v>6.8</c:v>
                </c:pt>
                <c:pt idx="12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0F-409B-873F-AEB7F8AF2CAE}"/>
            </c:ext>
          </c:extLst>
        </c:ser>
        <c:ser>
          <c:idx val="4"/>
          <c:order val="4"/>
          <c:tx>
            <c:strRef>
              <c:f>Fileserver!$D$1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solidFill>
                <a:srgbClr val="ED7D31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 cmpd="sng">
                <a:noFill/>
              </a:ln>
            </c:spPr>
          </c:marker>
          <c:cat>
            <c:numRef>
              <c:f>Fileserver!$A$2:$A$14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Fileserver!$D$2:$D$14</c:f>
              <c:numCache>
                <c:formatCode>General</c:formatCode>
                <c:ptCount val="13"/>
                <c:pt idx="0">
                  <c:v>21</c:v>
                </c:pt>
                <c:pt idx="1">
                  <c:v>31</c:v>
                </c:pt>
                <c:pt idx="2">
                  <c:v>59</c:v>
                </c:pt>
                <c:pt idx="3">
                  <c:v>100</c:v>
                </c:pt>
                <c:pt idx="4">
                  <c:v>141</c:v>
                </c:pt>
                <c:pt idx="5">
                  <c:v>158</c:v>
                </c:pt>
                <c:pt idx="6">
                  <c:v>182</c:v>
                </c:pt>
                <c:pt idx="7">
                  <c:v>185</c:v>
                </c:pt>
                <c:pt idx="8">
                  <c:v>185</c:v>
                </c:pt>
                <c:pt idx="9">
                  <c:v>166</c:v>
                </c:pt>
                <c:pt idx="10">
                  <c:v>163</c:v>
                </c:pt>
                <c:pt idx="11">
                  <c:v>173</c:v>
                </c:pt>
                <c:pt idx="12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0F-409B-873F-AEB7F8AF2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+mj-lt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 err="1">
                    <a:solidFill>
                      <a:srgbClr val="000000"/>
                    </a:solidFill>
                    <a:latin typeface="+mj-lt"/>
                  </a:rPr>
                  <a:t>KOps</a:t>
                </a:r>
                <a:r>
                  <a:rPr lang="en-US" sz="2000" b="1" dirty="0">
                    <a:solidFill>
                      <a:srgbClr val="000000"/>
                    </a:solidFill>
                    <a:latin typeface="+mj-lt"/>
                  </a:rPr>
                  <a:t>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40"/>
      </c:valAx>
    </c:plotArea>
    <c:plotVisOnly val="1"/>
    <c:dispBlanksAs val="zero"/>
    <c:showDLblsOverMax val="1"/>
  </c:chart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Webserver!#REF!</c:f>
              <c:strCache>
                <c:ptCount val="1"/>
                <c:pt idx="0">
                  <c:v>#REF!</c:v>
                </c:pt>
              </c:strCache>
            </c:strRef>
          </c:tx>
          <c:spPr>
            <a:ln w="76200" cmpd="sng">
              <a:solidFill>
                <a:srgbClr val="990000">
                  <a:alpha val="100000"/>
                </a:srgbClr>
              </a:solidFill>
            </a:ln>
          </c:spPr>
          <c:marker>
            <c:symbol val="none"/>
          </c:marker>
          <c:cat>
            <c:numRef>
              <c:f>Webserver!$A$2:$A$14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E-457B-8C45-27B94C874F8D}"/>
            </c:ext>
          </c:extLst>
        </c:ser>
        <c:ser>
          <c:idx val="1"/>
          <c:order val="1"/>
          <c:tx>
            <c:strRef>
              <c:f>Webserver!$B$1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w="50800" cmpd="sng">
                <a:noFill/>
              </a:ln>
            </c:spPr>
          </c:marker>
          <c:cat>
            <c:numRef>
              <c:f>Webserver!$A$2:$A$14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Webserver!$B$2:$B$14</c:f>
              <c:numCache>
                <c:formatCode>General</c:formatCode>
                <c:ptCount val="13"/>
                <c:pt idx="0">
                  <c:v>1.306</c:v>
                </c:pt>
                <c:pt idx="1">
                  <c:v>2.613</c:v>
                </c:pt>
                <c:pt idx="2">
                  <c:v>5.8029999999999999</c:v>
                </c:pt>
                <c:pt idx="3">
                  <c:v>10.648999999999999</c:v>
                </c:pt>
                <c:pt idx="4">
                  <c:v>2.0529999999999999</c:v>
                </c:pt>
                <c:pt idx="5">
                  <c:v>0.77900000000000003</c:v>
                </c:pt>
                <c:pt idx="6">
                  <c:v>0.995</c:v>
                </c:pt>
                <c:pt idx="7">
                  <c:v>1.1779999999999999</c:v>
                </c:pt>
                <c:pt idx="8">
                  <c:v>1.3080000000000001</c:v>
                </c:pt>
                <c:pt idx="9">
                  <c:v>1.2490000000000001</c:v>
                </c:pt>
                <c:pt idx="10">
                  <c:v>1.204</c:v>
                </c:pt>
                <c:pt idx="11">
                  <c:v>1.052</c:v>
                </c:pt>
                <c:pt idx="12">
                  <c:v>1.1579999999999999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E-457B-8C45-27B94C874F8D}"/>
            </c:ext>
          </c:extLst>
        </c:ser>
        <c:ser>
          <c:idx val="2"/>
          <c:order val="2"/>
          <c:tx>
            <c:strRef>
              <c:f>Webserver!#REF!</c:f>
              <c:strCache>
                <c:ptCount val="1"/>
                <c:pt idx="0">
                  <c:v>#REF!</c:v>
                </c:pt>
              </c:strCache>
            </c:strRef>
          </c:tx>
          <c:spPr>
            <a:ln cmpd="sng">
              <a:solidFill>
                <a:srgbClr val="3D85C6">
                  <a:alpha val="100000"/>
                </a:srgbClr>
              </a:solidFill>
            </a:ln>
          </c:spPr>
          <c:marker>
            <c:symbol val="circle"/>
            <c:size val="7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Webserver!$A$2:$A$14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E-457B-8C45-27B94C874F8D}"/>
            </c:ext>
          </c:extLst>
        </c:ser>
        <c:ser>
          <c:idx val="3"/>
          <c:order val="3"/>
          <c:tx>
            <c:strRef>
              <c:f>Webserver!$C$1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w="44450" cmpd="sng">
                <a:noFill/>
              </a:ln>
            </c:spPr>
          </c:marker>
          <c:cat>
            <c:numRef>
              <c:f>Webserver!$A$2:$A$14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Webserver!$C$2:$C$14</c:f>
              <c:numCache>
                <c:formatCode>General</c:formatCode>
                <c:ptCount val="13"/>
                <c:pt idx="0">
                  <c:v>1.4239999999999999</c:v>
                </c:pt>
                <c:pt idx="1">
                  <c:v>3.05</c:v>
                </c:pt>
                <c:pt idx="2">
                  <c:v>6.9080000000000004</c:v>
                </c:pt>
                <c:pt idx="3">
                  <c:v>14.198</c:v>
                </c:pt>
                <c:pt idx="4">
                  <c:v>28.338999999999999</c:v>
                </c:pt>
                <c:pt idx="5">
                  <c:v>46.634</c:v>
                </c:pt>
                <c:pt idx="6">
                  <c:v>71.567999999999998</c:v>
                </c:pt>
                <c:pt idx="7">
                  <c:v>86.411000000000001</c:v>
                </c:pt>
                <c:pt idx="8">
                  <c:v>76.224999999999994</c:v>
                </c:pt>
                <c:pt idx="9">
                  <c:v>61.658999999999999</c:v>
                </c:pt>
                <c:pt idx="10">
                  <c:v>62.043999999999997</c:v>
                </c:pt>
                <c:pt idx="11">
                  <c:v>76.546000000000006</c:v>
                </c:pt>
                <c:pt idx="12">
                  <c:v>71.736999999999995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E-457B-8C45-27B94C874F8D}"/>
            </c:ext>
          </c:extLst>
        </c:ser>
        <c:ser>
          <c:idx val="4"/>
          <c:order val="4"/>
          <c:tx>
            <c:strRef>
              <c:f>Webserver!$D$1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solidFill>
                <a:schemeClr val="accent2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 cmpd="sng">
                <a:noFill/>
              </a:ln>
            </c:spPr>
          </c:marker>
          <c:cat>
            <c:numRef>
              <c:f>Webserver!$A$2:$A$14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Webserver!$D$2:$D$14</c:f>
              <c:numCache>
                <c:formatCode>General</c:formatCode>
                <c:ptCount val="13"/>
                <c:pt idx="0">
                  <c:v>6.3659999999999997</c:v>
                </c:pt>
                <c:pt idx="1">
                  <c:v>12.585000000000001</c:v>
                </c:pt>
                <c:pt idx="2">
                  <c:v>23.710999999999999</c:v>
                </c:pt>
                <c:pt idx="3">
                  <c:v>43.920999999999999</c:v>
                </c:pt>
                <c:pt idx="4">
                  <c:v>72.405000000000001</c:v>
                </c:pt>
                <c:pt idx="5">
                  <c:v>95.057000000000002</c:v>
                </c:pt>
                <c:pt idx="6">
                  <c:v>114.9</c:v>
                </c:pt>
                <c:pt idx="7">
                  <c:v>125.405</c:v>
                </c:pt>
                <c:pt idx="8">
                  <c:v>122.021</c:v>
                </c:pt>
                <c:pt idx="9">
                  <c:v>119.416</c:v>
                </c:pt>
                <c:pt idx="10">
                  <c:v>121.355</c:v>
                </c:pt>
                <c:pt idx="11">
                  <c:v>119.627</c:v>
                </c:pt>
                <c:pt idx="12">
                  <c:v>118.139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E-457B-8C45-27B94C874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sans-serif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  <c:max val="150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KOps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sans-serif"/>
              </a:defRPr>
            </a:pPr>
            <a:endParaRPr lang="en-CH"/>
          </a:p>
        </c:txPr>
        <c:crossAx val="1505482310"/>
        <c:crosses val="autoZero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53516679980221"/>
          <c:y val="6.9907407407407418E-2"/>
          <c:w val="0.80546483320019779"/>
          <c:h val="0.828333333333333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numa!$A$1:$D$1</c:f>
              <c:strCache>
                <c:ptCount val="4"/>
                <c:pt idx="0">
                  <c:v>All-local</c:v>
                </c:pt>
                <c:pt idx="1">
                  <c:v>PM-local</c:v>
                </c:pt>
                <c:pt idx="2">
                  <c:v>PM-remote</c:v>
                </c:pt>
                <c:pt idx="3">
                  <c:v>PM-remote-2nd</c:v>
                </c:pt>
              </c:strCache>
            </c:strRef>
          </c:cat>
          <c:val>
            <c:numRef>
              <c:f>numa!$A$2:$D$2</c:f>
              <c:numCache>
                <c:formatCode>General</c:formatCode>
                <c:ptCount val="4"/>
                <c:pt idx="0">
                  <c:v>22.8</c:v>
                </c:pt>
                <c:pt idx="1">
                  <c:v>14.9</c:v>
                </c:pt>
                <c:pt idx="2">
                  <c:v>0.78</c:v>
                </c:pt>
                <c:pt idx="3">
                  <c:v>14.8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8-5642-B126-C69481D44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564255"/>
        <c:axId val="711572575"/>
      </c:barChart>
      <c:catAx>
        <c:axId val="71156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1572575"/>
        <c:crosses val="autoZero"/>
        <c:auto val="1"/>
        <c:lblAlgn val="ctr"/>
        <c:lblOffset val="100"/>
        <c:noMultiLvlLbl val="0"/>
      </c:catAx>
      <c:valAx>
        <c:axId val="71157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Thourghput</a:t>
                </a:r>
                <a:r>
                  <a:rPr lang="en-US" sz="2000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(GiB/s)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156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38100" cmpd="sng">
              <a:noFill/>
            </a:ln>
          </c:spPr>
          <c:marker>
            <c:symbol val="none"/>
          </c:marker>
          <c:cat>
            <c:numRef>
              <c:f>'read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'read (2)'!$B$2:$B$14</c:f>
              <c:numCache>
                <c:formatCode>General</c:formatCode>
                <c:ptCount val="13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3-45FD-8113-DBB640D2B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72570"/>
        <c:axId val="858256601"/>
      </c:lineChart>
      <c:catAx>
        <c:axId val="10394725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858256601"/>
        <c:crosses val="autoZero"/>
        <c:auto val="1"/>
        <c:lblAlgn val="ctr"/>
        <c:lblOffset val="100"/>
        <c:noMultiLvlLbl val="1"/>
      </c:catAx>
      <c:valAx>
        <c:axId val="85825660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039472570"/>
        <c:crosses val="autoZero"/>
        <c:crossBetween val="between"/>
        <c:majorUnit val="10"/>
      </c:valAx>
    </c:plotArea>
    <c:plotVisOnly val="1"/>
    <c:dispBlanksAs val="zero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numa!$A$8:$C$8</c:f>
              <c:strCache>
                <c:ptCount val="3"/>
                <c:pt idx="0">
                  <c:v>All-local</c:v>
                </c:pt>
                <c:pt idx="1">
                  <c:v>PM-local</c:v>
                </c:pt>
                <c:pt idx="2">
                  <c:v>PM-remote</c:v>
                </c:pt>
              </c:strCache>
            </c:strRef>
          </c:cat>
          <c:val>
            <c:numRef>
              <c:f>numa!$A$9:$C$9</c:f>
              <c:numCache>
                <c:formatCode>General</c:formatCode>
                <c:ptCount val="3"/>
                <c:pt idx="0">
                  <c:v>8.8000000000000007</c:v>
                </c:pt>
                <c:pt idx="1">
                  <c:v>8.8000000000000007</c:v>
                </c:pt>
                <c:pt idx="2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2-CF4A-9DF9-8FA0DAE28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636223"/>
        <c:axId val="714634975"/>
      </c:barChart>
      <c:catAx>
        <c:axId val="71463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4634975"/>
        <c:crosses val="autoZero"/>
        <c:auto val="1"/>
        <c:lblAlgn val="ctr"/>
        <c:lblOffset val="100"/>
        <c:noMultiLvlLbl val="0"/>
      </c:catAx>
      <c:valAx>
        <c:axId val="71463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14636223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Sheet1!$K$1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Sheet1!$J$2:$J$14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0.78551197052001898</c:v>
                </c:pt>
                <c:pt idx="1">
                  <c:v>1.41171073913574</c:v>
                </c:pt>
                <c:pt idx="2">
                  <c:v>2.9715814590454102</c:v>
                </c:pt>
                <c:pt idx="3">
                  <c:v>5.4740867614745996</c:v>
                </c:pt>
                <c:pt idx="4">
                  <c:v>10.358928680419901</c:v>
                </c:pt>
                <c:pt idx="5">
                  <c:v>10.3134365081787</c:v>
                </c:pt>
                <c:pt idx="6">
                  <c:v>2.6293659210204998</c:v>
                </c:pt>
                <c:pt idx="7">
                  <c:v>2.9147253036499001</c:v>
                </c:pt>
                <c:pt idx="8">
                  <c:v>3.20874595642089</c:v>
                </c:pt>
                <c:pt idx="9">
                  <c:v>3.5624284744262602</c:v>
                </c:pt>
                <c:pt idx="10">
                  <c:v>3.7203798294067298</c:v>
                </c:pt>
                <c:pt idx="11">
                  <c:v>2.6077861785888601</c:v>
                </c:pt>
                <c:pt idx="12">
                  <c:v>4.4505538940429599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C-4E5A-9FAD-877F57088510}"/>
            </c:ext>
          </c:extLst>
        </c:ser>
        <c:ser>
          <c:idx val="2"/>
          <c:order val="1"/>
          <c:tx>
            <c:strRef>
              <c:f>Sheet1!$L$1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Sheet1!$J$2:$J$14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1.8767499923705999</c:v>
                </c:pt>
                <c:pt idx="1">
                  <c:v>3.2706737518310498</c:v>
                </c:pt>
                <c:pt idx="2">
                  <c:v>5.0300970077514604</c:v>
                </c:pt>
                <c:pt idx="3">
                  <c:v>8.9132127761840803</c:v>
                </c:pt>
                <c:pt idx="4">
                  <c:v>8.505859375</c:v>
                </c:pt>
                <c:pt idx="5">
                  <c:v>6.58843994140625</c:v>
                </c:pt>
                <c:pt idx="6">
                  <c:v>3.5261697769164999</c:v>
                </c:pt>
                <c:pt idx="7">
                  <c:v>1.2668771743774401</c:v>
                </c:pt>
                <c:pt idx="8">
                  <c:v>0.69572925567626898</c:v>
                </c:pt>
                <c:pt idx="9">
                  <c:v>0.641695976257324</c:v>
                </c:pt>
                <c:pt idx="10">
                  <c:v>0.64184665679931596</c:v>
                </c:pt>
                <c:pt idx="11">
                  <c:v>0.65427589416503895</c:v>
                </c:pt>
                <c:pt idx="12">
                  <c:v>0.65905189514160101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C-4E5A-9FAD-877F57088510}"/>
            </c:ext>
          </c:extLst>
        </c:ser>
        <c:ser>
          <c:idx val="3"/>
          <c:order val="2"/>
          <c:tx>
            <c:strRef>
              <c:f>Sheet1!$M$1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Sheet1!$J$2:$J$14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1.1369876861572199</c:v>
                </c:pt>
                <c:pt idx="1">
                  <c:v>2.1337614059448198</c:v>
                </c:pt>
                <c:pt idx="2">
                  <c:v>2.7403707504272399</c:v>
                </c:pt>
                <c:pt idx="3">
                  <c:v>5.3114032745361301</c:v>
                </c:pt>
                <c:pt idx="4">
                  <c:v>7.6566896438598597</c:v>
                </c:pt>
                <c:pt idx="5">
                  <c:v>6.1426019668579102</c:v>
                </c:pt>
                <c:pt idx="6">
                  <c:v>3.0054330825805602</c:v>
                </c:pt>
                <c:pt idx="7">
                  <c:v>1.3838977813720701</c:v>
                </c:pt>
                <c:pt idx="8">
                  <c:v>0.66359233856201105</c:v>
                </c:pt>
                <c:pt idx="9">
                  <c:v>0.62462997436523404</c:v>
                </c:pt>
                <c:pt idx="10">
                  <c:v>0.61877059936523404</c:v>
                </c:pt>
                <c:pt idx="11">
                  <c:v>0.62151050567626898</c:v>
                </c:pt>
                <c:pt idx="12">
                  <c:v>0.62256622314453103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C-4E5A-9FAD-877F57088510}"/>
            </c:ext>
          </c:extLst>
        </c:ser>
        <c:ser>
          <c:idx val="4"/>
          <c:order val="3"/>
          <c:tx>
            <c:strRef>
              <c:f>Sheet1!$N$1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Sheet1!$J$2:$J$14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0.76671600341796797</c:v>
                </c:pt>
                <c:pt idx="1">
                  <c:v>1.5027551651000901</c:v>
                </c:pt>
                <c:pt idx="2">
                  <c:v>2.9870176315307599</c:v>
                </c:pt>
                <c:pt idx="3">
                  <c:v>5.5468816757202104</c:v>
                </c:pt>
                <c:pt idx="4">
                  <c:v>10.235242843627899</c:v>
                </c:pt>
                <c:pt idx="5">
                  <c:v>12.532121658325099</c:v>
                </c:pt>
                <c:pt idx="6">
                  <c:v>20.8711080551147</c:v>
                </c:pt>
                <c:pt idx="7">
                  <c:v>26.7322530746459</c:v>
                </c:pt>
                <c:pt idx="8">
                  <c:v>31.079231262206999</c:v>
                </c:pt>
                <c:pt idx="9">
                  <c:v>33.422843933105398</c:v>
                </c:pt>
                <c:pt idx="10">
                  <c:v>34.9460191726684</c:v>
                </c:pt>
                <c:pt idx="11">
                  <c:v>35.8733358383178</c:v>
                </c:pt>
                <c:pt idx="12">
                  <c:v>36.544399261474602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C-4E5A-9FAD-877F57088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034240"/>
        <c:axId val="530035888"/>
      </c:lineChart>
      <c:catAx>
        <c:axId val="53003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zh-CN" sz="2000">
                    <a:latin typeface="Calibri" panose="020F0502020204030204" pitchFamily="34" charset="0"/>
                    <a:cs typeface="Calibri" panose="020F0502020204030204" pitchFamily="34" charset="0"/>
                  </a:rPr>
                  <a:t>#threads</a:t>
                </a:r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035888"/>
        <c:crosses val="autoZero"/>
        <c:auto val="1"/>
        <c:lblAlgn val="ctr"/>
        <c:lblOffset val="100"/>
        <c:noMultiLvlLbl val="0"/>
      </c:catAx>
      <c:valAx>
        <c:axId val="53003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1" i="0" baseline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Thourghput (GiB/s)</a:t>
                </a:r>
                <a:endParaRPr lang="en-US" sz="2000" b="1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0342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1.8884353637695299</c:v>
                </c:pt>
                <c:pt idx="1">
                  <c:v>3.6275720596313401</c:v>
                </c:pt>
                <c:pt idx="2">
                  <c:v>7.0123310089111301</c:v>
                </c:pt>
                <c:pt idx="3">
                  <c:v>13.7981414794921</c:v>
                </c:pt>
                <c:pt idx="4">
                  <c:v>23.005855560302699</c:v>
                </c:pt>
                <c:pt idx="5">
                  <c:v>26.594398498535099</c:v>
                </c:pt>
                <c:pt idx="6">
                  <c:v>18.203396797180101</c:v>
                </c:pt>
                <c:pt idx="7">
                  <c:v>18.112291336059499</c:v>
                </c:pt>
                <c:pt idx="8">
                  <c:v>16.509398460388098</c:v>
                </c:pt>
                <c:pt idx="9">
                  <c:v>16.225178718566799</c:v>
                </c:pt>
                <c:pt idx="10">
                  <c:v>17.210425376892001</c:v>
                </c:pt>
                <c:pt idx="11">
                  <c:v>17.400203704833899</c:v>
                </c:pt>
                <c:pt idx="12">
                  <c:v>15.778783798217701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5E-4947-A728-19054E25F13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1.9900352478027299</c:v>
                </c:pt>
                <c:pt idx="1">
                  <c:v>3.5637458801269499</c:v>
                </c:pt>
                <c:pt idx="2">
                  <c:v>6.7119188308715803</c:v>
                </c:pt>
                <c:pt idx="3">
                  <c:v>12.8060089111328</c:v>
                </c:pt>
                <c:pt idx="4">
                  <c:v>22.981553459167401</c:v>
                </c:pt>
                <c:pt idx="5">
                  <c:v>26.270487594604401</c:v>
                </c:pt>
                <c:pt idx="6">
                  <c:v>16.386960601806599</c:v>
                </c:pt>
                <c:pt idx="7">
                  <c:v>15.2401977539062</c:v>
                </c:pt>
                <c:pt idx="8">
                  <c:v>15.577867317199701</c:v>
                </c:pt>
                <c:pt idx="9">
                  <c:v>15.902422332763599</c:v>
                </c:pt>
                <c:pt idx="10">
                  <c:v>15.1917074203491</c:v>
                </c:pt>
                <c:pt idx="11">
                  <c:v>14.692216682433999</c:v>
                </c:pt>
                <c:pt idx="12">
                  <c:v>15.627771091461099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5E-4947-A728-19054E25F13F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2.0826351165771402</c:v>
                </c:pt>
                <c:pt idx="1">
                  <c:v>3.91565208435058</c:v>
                </c:pt>
                <c:pt idx="2">
                  <c:v>7.72806549072265</c:v>
                </c:pt>
                <c:pt idx="3">
                  <c:v>14.2314004898071</c:v>
                </c:pt>
                <c:pt idx="4">
                  <c:v>25.125302314758301</c:v>
                </c:pt>
                <c:pt idx="5">
                  <c:v>33.620718955993603</c:v>
                </c:pt>
                <c:pt idx="6">
                  <c:v>24.929210853576599</c:v>
                </c:pt>
                <c:pt idx="7">
                  <c:v>20.894604873657201</c:v>
                </c:pt>
                <c:pt idx="8">
                  <c:v>21.125422668456999</c:v>
                </c:pt>
                <c:pt idx="9">
                  <c:v>19.5322353363037</c:v>
                </c:pt>
                <c:pt idx="10">
                  <c:v>19.292649650573701</c:v>
                </c:pt>
                <c:pt idx="11">
                  <c:v>17.461508750915499</c:v>
                </c:pt>
                <c:pt idx="12">
                  <c:v>18.305381393432601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5E-4947-A728-19054E25F13F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2.05630207061767</c:v>
                </c:pt>
                <c:pt idx="1">
                  <c:v>3.9373674392700102</c:v>
                </c:pt>
                <c:pt idx="2">
                  <c:v>7.7190618515014604</c:v>
                </c:pt>
                <c:pt idx="3">
                  <c:v>14.628116607666</c:v>
                </c:pt>
                <c:pt idx="4">
                  <c:v>23.042483329772899</c:v>
                </c:pt>
                <c:pt idx="5">
                  <c:v>27.332490921020501</c:v>
                </c:pt>
                <c:pt idx="6">
                  <c:v>59.433381080627399</c:v>
                </c:pt>
                <c:pt idx="7">
                  <c:v>74.031189918517995</c:v>
                </c:pt>
                <c:pt idx="8">
                  <c:v>99.746807098388601</c:v>
                </c:pt>
                <c:pt idx="9">
                  <c:v>117.936869621276</c:v>
                </c:pt>
                <c:pt idx="10">
                  <c:v>136.47818470001201</c:v>
                </c:pt>
                <c:pt idx="11">
                  <c:v>149.75949192047099</c:v>
                </c:pt>
                <c:pt idx="12">
                  <c:v>160.66563892364499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5E-4947-A728-19054E25F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265680"/>
        <c:axId val="1210267328"/>
      </c:lineChart>
      <c:catAx>
        <c:axId val="1210265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zh-CN" sz="2000">
                    <a:latin typeface="Calibri" panose="020F0502020204030204" pitchFamily="34" charset="0"/>
                    <a:cs typeface="Calibri" panose="020F0502020204030204" pitchFamily="34" charset="0"/>
                  </a:rPr>
                  <a:t>#threads</a:t>
                </a:r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210267328"/>
        <c:crosses val="autoZero"/>
        <c:auto val="1"/>
        <c:lblAlgn val="ctr"/>
        <c:lblOffset val="100"/>
        <c:tickMarkSkip val="1"/>
        <c:noMultiLvlLbl val="0"/>
      </c:catAx>
      <c:valAx>
        <c:axId val="1210267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1" i="0" baseline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Thourghput (GiB/s)</a:t>
                </a:r>
                <a:endParaRPr lang="en-US" sz="2000" b="1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210265680"/>
        <c:crosses val="autoZero"/>
        <c:crossBetween val="between"/>
        <c:majorUnit val="4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Sheet2!$B$2:$B$14</c:f>
              <c:numCache>
                <c:formatCode>General</c:formatCode>
                <c:ptCount val="13"/>
                <c:pt idx="0">
                  <c:v>2.16</c:v>
                </c:pt>
                <c:pt idx="1">
                  <c:v>2.2559999999999998</c:v>
                </c:pt>
                <c:pt idx="2">
                  <c:v>2.2559999999999998</c:v>
                </c:pt>
                <c:pt idx="3">
                  <c:v>2.2879999999999998</c:v>
                </c:pt>
                <c:pt idx="4">
                  <c:v>2.48</c:v>
                </c:pt>
                <c:pt idx="5">
                  <c:v>3.76</c:v>
                </c:pt>
                <c:pt idx="6">
                  <c:v>11.2</c:v>
                </c:pt>
                <c:pt idx="7">
                  <c:v>15.04</c:v>
                </c:pt>
                <c:pt idx="8">
                  <c:v>23</c:v>
                </c:pt>
                <c:pt idx="9">
                  <c:v>29</c:v>
                </c:pt>
                <c:pt idx="10">
                  <c:v>36</c:v>
                </c:pt>
                <c:pt idx="11">
                  <c:v>41</c:v>
                </c:pt>
                <c:pt idx="1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B5-BB46-85EF-4C980C85F3AC}"/>
            </c:ext>
          </c:extLst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Sheet2!$C$2:$C$14</c:f>
              <c:numCache>
                <c:formatCode>General</c:formatCode>
                <c:ptCount val="13"/>
                <c:pt idx="0">
                  <c:v>1.704</c:v>
                </c:pt>
                <c:pt idx="1">
                  <c:v>1.8320000000000001</c:v>
                </c:pt>
                <c:pt idx="2">
                  <c:v>1.8959999999999999</c:v>
                </c:pt>
                <c:pt idx="3">
                  <c:v>2.008</c:v>
                </c:pt>
                <c:pt idx="4">
                  <c:v>2.2879999999999998</c:v>
                </c:pt>
                <c:pt idx="5">
                  <c:v>3.6</c:v>
                </c:pt>
                <c:pt idx="6">
                  <c:v>11.456</c:v>
                </c:pt>
                <c:pt idx="7">
                  <c:v>19.071999999999999</c:v>
                </c:pt>
                <c:pt idx="8">
                  <c:v>25</c:v>
                </c:pt>
                <c:pt idx="9">
                  <c:v>30</c:v>
                </c:pt>
                <c:pt idx="10">
                  <c:v>38</c:v>
                </c:pt>
                <c:pt idx="11">
                  <c:v>45</c:v>
                </c:pt>
                <c:pt idx="12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5-BB46-85EF-4C980C85F3AC}"/>
            </c:ext>
          </c:extLst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Sheet2!$D$2:$D$14</c:f>
              <c:numCache>
                <c:formatCode>General</c:formatCode>
                <c:ptCount val="13"/>
                <c:pt idx="0">
                  <c:v>1.6080000000000001</c:v>
                </c:pt>
                <c:pt idx="1">
                  <c:v>1.6240000000000001</c:v>
                </c:pt>
                <c:pt idx="2">
                  <c:v>1.704</c:v>
                </c:pt>
                <c:pt idx="3">
                  <c:v>1.8160000000000001</c:v>
                </c:pt>
                <c:pt idx="4">
                  <c:v>2.0640000000000001</c:v>
                </c:pt>
                <c:pt idx="5">
                  <c:v>2.8639999999999999</c:v>
                </c:pt>
                <c:pt idx="6">
                  <c:v>7.2640000000000002</c:v>
                </c:pt>
                <c:pt idx="7">
                  <c:v>10.432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B5-BB46-85EF-4C980C85F3AC}"/>
            </c:ext>
          </c:extLst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Sheet2!$E$2:$E$14</c:f>
              <c:numCache>
                <c:formatCode>General</c:formatCode>
                <c:ptCount val="13"/>
                <c:pt idx="0">
                  <c:v>1.976</c:v>
                </c:pt>
                <c:pt idx="1">
                  <c:v>1.992</c:v>
                </c:pt>
                <c:pt idx="2">
                  <c:v>1.992</c:v>
                </c:pt>
                <c:pt idx="3">
                  <c:v>1.992</c:v>
                </c:pt>
                <c:pt idx="4">
                  <c:v>2.3519999999999999</c:v>
                </c:pt>
                <c:pt idx="5">
                  <c:v>2.3519999999999999</c:v>
                </c:pt>
                <c:pt idx="6">
                  <c:v>2.2879999999999998</c:v>
                </c:pt>
                <c:pt idx="7">
                  <c:v>2.448</c:v>
                </c:pt>
                <c:pt idx="8">
                  <c:v>2.48</c:v>
                </c:pt>
                <c:pt idx="9">
                  <c:v>2.544</c:v>
                </c:pt>
                <c:pt idx="10">
                  <c:v>2.5760000000000001</c:v>
                </c:pt>
                <c:pt idx="11">
                  <c:v>2.7360000000000002</c:v>
                </c:pt>
                <c:pt idx="12">
                  <c:v>2.8319999999999999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B5-BB46-85EF-4C980C85F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266896"/>
        <c:axId val="530268544"/>
      </c:lineChart>
      <c:catAx>
        <c:axId val="53026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#</a:t>
                </a:r>
                <a:r>
                  <a:rPr 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268544"/>
        <c:crosses val="autoZero"/>
        <c:auto val="1"/>
        <c:lblAlgn val="ctr"/>
        <c:lblOffset val="100"/>
        <c:noMultiLvlLbl val="0"/>
      </c:catAx>
      <c:valAx>
        <c:axId val="530268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26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CH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Sheet2!$J$1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Sheet2!$J$2:$J$14</c:f>
              <c:numCache>
                <c:formatCode>General</c:formatCode>
                <c:ptCount val="13"/>
                <c:pt idx="0">
                  <c:v>4.96</c:v>
                </c:pt>
                <c:pt idx="1">
                  <c:v>5.28</c:v>
                </c:pt>
                <c:pt idx="2">
                  <c:v>5.1520000000000001</c:v>
                </c:pt>
                <c:pt idx="3">
                  <c:v>5.28</c:v>
                </c:pt>
                <c:pt idx="4">
                  <c:v>5.6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7</c:v>
                </c:pt>
                <c:pt idx="9">
                  <c:v>8</c:v>
                </c:pt>
                <c:pt idx="10">
                  <c:v>15</c:v>
                </c:pt>
                <c:pt idx="11">
                  <c:v>51</c:v>
                </c:pt>
                <c:pt idx="12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AA-0F4A-A9B9-67F45B22A8C8}"/>
            </c:ext>
          </c:extLst>
        </c:ser>
        <c:ser>
          <c:idx val="2"/>
          <c:order val="1"/>
          <c:tx>
            <c:strRef>
              <c:f>Sheet2!$K$1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Sheet2!$K$2:$K$14</c:f>
              <c:numCache>
                <c:formatCode>General</c:formatCode>
                <c:ptCount val="13"/>
                <c:pt idx="0">
                  <c:v>2.4159999999999999</c:v>
                </c:pt>
                <c:pt idx="1">
                  <c:v>2.2559999999999998</c:v>
                </c:pt>
                <c:pt idx="2">
                  <c:v>2.4159999999999999</c:v>
                </c:pt>
                <c:pt idx="3">
                  <c:v>3.024</c:v>
                </c:pt>
                <c:pt idx="4">
                  <c:v>5.0880000000000001</c:v>
                </c:pt>
                <c:pt idx="5">
                  <c:v>12.736000000000001</c:v>
                </c:pt>
                <c:pt idx="6">
                  <c:v>55</c:v>
                </c:pt>
                <c:pt idx="7">
                  <c:v>194</c:v>
                </c:pt>
                <c:pt idx="8">
                  <c:v>519</c:v>
                </c:pt>
                <c:pt idx="9">
                  <c:v>717</c:v>
                </c:pt>
                <c:pt idx="10">
                  <c:v>881</c:v>
                </c:pt>
                <c:pt idx="11">
                  <c:v>1012</c:v>
                </c:pt>
                <c:pt idx="12">
                  <c:v>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AA-0F4A-A9B9-67F45B22A8C8}"/>
            </c:ext>
          </c:extLst>
        </c:ser>
        <c:ser>
          <c:idx val="3"/>
          <c:order val="2"/>
          <c:tx>
            <c:strRef>
              <c:f>Sheet2!$L$1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Sheet2!$L$2:$L$14</c:f>
              <c:numCache>
                <c:formatCode>General</c:formatCode>
                <c:ptCount val="13"/>
                <c:pt idx="0">
                  <c:v>3.3119999999999998</c:v>
                </c:pt>
                <c:pt idx="1">
                  <c:v>3.44</c:v>
                </c:pt>
                <c:pt idx="2">
                  <c:v>5.28</c:v>
                </c:pt>
                <c:pt idx="3">
                  <c:v>5.3440000000000003</c:v>
                </c:pt>
                <c:pt idx="4">
                  <c:v>6.944</c:v>
                </c:pt>
                <c:pt idx="5">
                  <c:v>15.167999999999999</c:v>
                </c:pt>
                <c:pt idx="6">
                  <c:v>66</c:v>
                </c:pt>
                <c:pt idx="7">
                  <c:v>215</c:v>
                </c:pt>
                <c:pt idx="8">
                  <c:v>553</c:v>
                </c:pt>
                <c:pt idx="9">
                  <c:v>766</c:v>
                </c:pt>
                <c:pt idx="10">
                  <c:v>938</c:v>
                </c:pt>
                <c:pt idx="11">
                  <c:v>1106</c:v>
                </c:pt>
                <c:pt idx="12">
                  <c:v>1254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AA-0F4A-A9B9-67F45B22A8C8}"/>
            </c:ext>
          </c:extLst>
        </c:ser>
        <c:ser>
          <c:idx val="4"/>
          <c:order val="3"/>
          <c:tx>
            <c:strRef>
              <c:f>Sheet2!$M$1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Sheet2!$M$2:$M$14</c:f>
              <c:numCache>
                <c:formatCode>General</c:formatCode>
                <c:ptCount val="13"/>
                <c:pt idx="0">
                  <c:v>5.4080000000000004</c:v>
                </c:pt>
                <c:pt idx="1">
                  <c:v>5.4720000000000004</c:v>
                </c:pt>
                <c:pt idx="2">
                  <c:v>5.5359999999999996</c:v>
                </c:pt>
                <c:pt idx="3">
                  <c:v>5.6</c:v>
                </c:pt>
                <c:pt idx="4">
                  <c:v>5.8559999999999999</c:v>
                </c:pt>
                <c:pt idx="5">
                  <c:v>5.8559999999999999</c:v>
                </c:pt>
                <c:pt idx="6">
                  <c:v>6.1760000000000002</c:v>
                </c:pt>
                <c:pt idx="7">
                  <c:v>6.8159999999999998</c:v>
                </c:pt>
                <c:pt idx="8">
                  <c:v>7.52</c:v>
                </c:pt>
                <c:pt idx="9">
                  <c:v>8.2560000000000002</c:v>
                </c:pt>
                <c:pt idx="10">
                  <c:v>9.5359999999999996</c:v>
                </c:pt>
                <c:pt idx="11">
                  <c:v>10.688000000000001</c:v>
                </c:pt>
                <c:pt idx="12">
                  <c:v>11.968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AA-0F4A-A9B9-67F45B22A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946400"/>
        <c:axId val="1210948048"/>
      </c:lineChart>
      <c:catAx>
        <c:axId val="121094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#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threads</a:t>
                </a:r>
                <a:endParaRPr 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210948048"/>
        <c:crosses val="autoZero"/>
        <c:auto val="1"/>
        <c:lblAlgn val="ctr"/>
        <c:lblOffset val="100"/>
        <c:noMultiLvlLbl val="0"/>
      </c:catAx>
      <c:valAx>
        <c:axId val="121094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Latency (us)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210946400"/>
        <c:crosses val="autoZero"/>
        <c:crossBetween val="between"/>
        <c:majorUnit val="3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Sheet3!$I$1</c:f>
              <c:strCache>
                <c:ptCount val="1"/>
                <c:pt idx="0">
                  <c:v>1 PM node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Sheet3!$H$2:$H$13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Sheet3!$I$2:$I$13</c:f>
              <c:numCache>
                <c:formatCode>General</c:formatCode>
                <c:ptCount val="12"/>
                <c:pt idx="0">
                  <c:v>7.4720811843871999</c:v>
                </c:pt>
                <c:pt idx="1">
                  <c:v>8.5980854034423793</c:v>
                </c:pt>
                <c:pt idx="2">
                  <c:v>8.7098655700683594</c:v>
                </c:pt>
                <c:pt idx="3">
                  <c:v>8.6796293258666992</c:v>
                </c:pt>
                <c:pt idx="4">
                  <c:v>8.7133512496948207</c:v>
                </c:pt>
                <c:pt idx="5">
                  <c:v>8.5691337585449201</c:v>
                </c:pt>
                <c:pt idx="6">
                  <c:v>8.59834384918212</c:v>
                </c:pt>
                <c:pt idx="7">
                  <c:v>8.5998411178588796</c:v>
                </c:pt>
                <c:pt idx="8">
                  <c:v>8.6169919967651296</c:v>
                </c:pt>
                <c:pt idx="9">
                  <c:v>8.6496362686157209</c:v>
                </c:pt>
                <c:pt idx="10">
                  <c:v>8.7029333114624006</c:v>
                </c:pt>
                <c:pt idx="11">
                  <c:v>8.7170934677124006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61-4EEA-94C4-1E2A14EA0BC4}"/>
            </c:ext>
          </c:extLst>
        </c:ser>
        <c:ser>
          <c:idx val="2"/>
          <c:order val="1"/>
          <c:tx>
            <c:strRef>
              <c:f>Sheet3!$J$1</c:f>
              <c:strCache>
                <c:ptCount val="1"/>
                <c:pt idx="0">
                  <c:v>2 PM nodes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Sheet3!$H$2:$H$13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Sheet3!$J$2:$J$13</c:f>
              <c:numCache>
                <c:formatCode>General</c:formatCode>
                <c:ptCount val="12"/>
                <c:pt idx="0">
                  <c:v>12.06867313385</c:v>
                </c:pt>
                <c:pt idx="1">
                  <c:v>15.386466026306101</c:v>
                </c:pt>
                <c:pt idx="2">
                  <c:v>16.504982948303201</c:v>
                </c:pt>
                <c:pt idx="3">
                  <c:v>16.611359596252399</c:v>
                </c:pt>
                <c:pt idx="4">
                  <c:v>16.605011940002399</c:v>
                </c:pt>
                <c:pt idx="5">
                  <c:v>16.806691169738698</c:v>
                </c:pt>
                <c:pt idx="6">
                  <c:v>16.828119277954102</c:v>
                </c:pt>
                <c:pt idx="7">
                  <c:v>16.866050720214801</c:v>
                </c:pt>
                <c:pt idx="8">
                  <c:v>16.9309015274047</c:v>
                </c:pt>
                <c:pt idx="9">
                  <c:v>16.944525718688901</c:v>
                </c:pt>
                <c:pt idx="10">
                  <c:v>17.061750411987301</c:v>
                </c:pt>
                <c:pt idx="11">
                  <c:v>17.094707489013601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61-4EEA-94C4-1E2A14EA0BC4}"/>
            </c:ext>
          </c:extLst>
        </c:ser>
        <c:ser>
          <c:idx val="3"/>
          <c:order val="2"/>
          <c:tx>
            <c:strRef>
              <c:f>Sheet3!$K$1</c:f>
              <c:strCache>
                <c:ptCount val="1"/>
                <c:pt idx="0">
                  <c:v>3 PM nodes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Sheet3!$H$2:$H$13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Sheet3!$K$2:$K$13</c:f>
              <c:numCache>
                <c:formatCode>General</c:formatCode>
                <c:ptCount val="12"/>
                <c:pt idx="0">
                  <c:v>15.0588073730468</c:v>
                </c:pt>
                <c:pt idx="1">
                  <c:v>23.218112945556602</c:v>
                </c:pt>
                <c:pt idx="2">
                  <c:v>29.151176452636701</c:v>
                </c:pt>
                <c:pt idx="3">
                  <c:v>31.539628982543899</c:v>
                </c:pt>
                <c:pt idx="4">
                  <c:v>32.477042198181103</c:v>
                </c:pt>
                <c:pt idx="5">
                  <c:v>32.726593971252399</c:v>
                </c:pt>
                <c:pt idx="6">
                  <c:v>31.9481296539306</c:v>
                </c:pt>
                <c:pt idx="7">
                  <c:v>32.467000007629302</c:v>
                </c:pt>
                <c:pt idx="8">
                  <c:v>32.451597213745103</c:v>
                </c:pt>
                <c:pt idx="9">
                  <c:v>32.523377418518002</c:v>
                </c:pt>
                <c:pt idx="10">
                  <c:v>32.603610038757303</c:v>
                </c:pt>
                <c:pt idx="11">
                  <c:v>32.716974258422802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61-4EEA-94C4-1E2A14EA0BC4}"/>
            </c:ext>
          </c:extLst>
        </c:ser>
        <c:ser>
          <c:idx val="4"/>
          <c:order val="3"/>
          <c:tx>
            <c:strRef>
              <c:f>Sheet3!$L$1</c:f>
              <c:strCache>
                <c:ptCount val="1"/>
                <c:pt idx="0">
                  <c:v>4 PM nodes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Sheet3!$H$2:$H$13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Sheet3!$L$2:$L$13</c:f>
              <c:numCache>
                <c:formatCode>General</c:formatCode>
                <c:ptCount val="12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63.0798435211181</c:v>
                </c:pt>
                <c:pt idx="6">
                  <c:v>63.008997917175201</c:v>
                </c:pt>
                <c:pt idx="7">
                  <c:v>62.864676475524902</c:v>
                </c:pt>
                <c:pt idx="8">
                  <c:v>62.319027900695801</c:v>
                </c:pt>
                <c:pt idx="9">
                  <c:v>62.5887899398803</c:v>
                </c:pt>
                <c:pt idx="10">
                  <c:v>62.825672149658203</c:v>
                </c:pt>
                <c:pt idx="11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61-4EEA-94C4-1E2A14EA0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456576"/>
        <c:axId val="518458224"/>
      </c:lineChart>
      <c:catAx>
        <c:axId val="51845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#</a:t>
                </a:r>
                <a:r>
                  <a:rPr lang="zh-CN"/>
                  <a:t> </a:t>
                </a:r>
                <a:r>
                  <a:rPr lang="en-US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18458224"/>
        <c:crosses val="autoZero"/>
        <c:auto val="1"/>
        <c:lblAlgn val="ctr"/>
        <c:lblOffset val="100"/>
        <c:noMultiLvlLbl val="0"/>
      </c:catAx>
      <c:valAx>
        <c:axId val="518458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/>
                  <a:t>Thourghput (GiB/s)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1845657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n-CH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Sheet3!$B$1</c:f>
              <c:strCache>
                <c:ptCount val="1"/>
                <c:pt idx="0">
                  <c:v>1 PM node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17.304435729980401</c:v>
                </c:pt>
                <c:pt idx="1">
                  <c:v>23.115505218505799</c:v>
                </c:pt>
                <c:pt idx="2">
                  <c:v>24.3018589019775</c:v>
                </c:pt>
                <c:pt idx="3">
                  <c:v>24.9039869308471</c:v>
                </c:pt>
                <c:pt idx="4">
                  <c:v>22.632214546203599</c:v>
                </c:pt>
                <c:pt idx="5">
                  <c:v>19.810574531555101</c:v>
                </c:pt>
                <c:pt idx="6">
                  <c:v>20.604472160339299</c:v>
                </c:pt>
                <c:pt idx="7">
                  <c:v>20.3067979812622</c:v>
                </c:pt>
                <c:pt idx="8">
                  <c:v>20.7503337860107</c:v>
                </c:pt>
                <c:pt idx="9">
                  <c:v>20.696239471435501</c:v>
                </c:pt>
                <c:pt idx="10">
                  <c:v>20.672736167907701</c:v>
                </c:pt>
                <c:pt idx="11">
                  <c:v>20.707236289977999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5F-4E20-9E0D-692E72FE34E2}"/>
            </c:ext>
          </c:extLst>
        </c:ser>
        <c:ser>
          <c:idx val="2"/>
          <c:order val="1"/>
          <c:tx>
            <c:strRef>
              <c:f>Sheet3!$C$1</c:f>
              <c:strCache>
                <c:ptCount val="1"/>
                <c:pt idx="0">
                  <c:v>2 PM nodes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Sheet3!$A$2:$A$13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Sheet3!$C$2:$C$13</c:f>
              <c:numCache>
                <c:formatCode>General</c:formatCode>
                <c:ptCount val="12"/>
                <c:pt idx="0">
                  <c:v>20.055841445922798</c:v>
                </c:pt>
                <c:pt idx="1">
                  <c:v>32.189616203308098</c:v>
                </c:pt>
                <c:pt idx="2">
                  <c:v>43.432405471801701</c:v>
                </c:pt>
                <c:pt idx="3">
                  <c:v>46.100246429443303</c:v>
                </c:pt>
                <c:pt idx="4">
                  <c:v>47.698577880858998</c:v>
                </c:pt>
                <c:pt idx="5">
                  <c:v>41.691793441772397</c:v>
                </c:pt>
                <c:pt idx="6">
                  <c:v>34.4281969070434</c:v>
                </c:pt>
                <c:pt idx="7">
                  <c:v>36.723097801208397</c:v>
                </c:pt>
                <c:pt idx="8">
                  <c:v>37.386793136596602</c:v>
                </c:pt>
                <c:pt idx="9">
                  <c:v>38.357739448547299</c:v>
                </c:pt>
                <c:pt idx="10">
                  <c:v>38.694108009338301</c:v>
                </c:pt>
                <c:pt idx="11">
                  <c:v>39.0874919891357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5F-4E20-9E0D-692E72FE34E2}"/>
            </c:ext>
          </c:extLst>
        </c:ser>
        <c:ser>
          <c:idx val="3"/>
          <c:order val="2"/>
          <c:tx>
            <c:strRef>
              <c:f>Sheet3!$D$1</c:f>
              <c:strCache>
                <c:ptCount val="1"/>
                <c:pt idx="0">
                  <c:v>3 PM nodes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Sheet3!$D$2:$D$13</c:f>
              <c:numCache>
                <c:formatCode>General</c:formatCode>
                <c:ptCount val="12"/>
                <c:pt idx="0">
                  <c:v>17.059521675109799</c:v>
                </c:pt>
                <c:pt idx="1">
                  <c:v>33.6370944976806</c:v>
                </c:pt>
                <c:pt idx="2">
                  <c:v>59.946589469909597</c:v>
                </c:pt>
                <c:pt idx="3">
                  <c:v>83.161057472229004</c:v>
                </c:pt>
                <c:pt idx="4">
                  <c:v>88.123486518859806</c:v>
                </c:pt>
                <c:pt idx="5">
                  <c:v>92.841465950012207</c:v>
                </c:pt>
                <c:pt idx="6">
                  <c:v>88.734941482543903</c:v>
                </c:pt>
                <c:pt idx="7">
                  <c:v>81.239179611205998</c:v>
                </c:pt>
                <c:pt idx="8">
                  <c:v>72.954595565795898</c:v>
                </c:pt>
                <c:pt idx="9">
                  <c:v>70.750982284545898</c:v>
                </c:pt>
                <c:pt idx="10">
                  <c:v>71.040137290954505</c:v>
                </c:pt>
                <c:pt idx="11">
                  <c:v>71.865834236145005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5F-4E20-9E0D-692E72FE34E2}"/>
            </c:ext>
          </c:extLst>
        </c:ser>
        <c:ser>
          <c:idx val="4"/>
          <c:order val="3"/>
          <c:tx>
            <c:strRef>
              <c:f>Sheet3!$E$1</c:f>
              <c:strCache>
                <c:ptCount val="1"/>
                <c:pt idx="0">
                  <c:v>4 PM nodes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56</c:v>
                </c:pt>
                <c:pt idx="6">
                  <c:v>84</c:v>
                </c:pt>
                <c:pt idx="7">
                  <c:v>112</c:v>
                </c:pt>
                <c:pt idx="8">
                  <c:v>140</c:v>
                </c:pt>
                <c:pt idx="9">
                  <c:v>168</c:v>
                </c:pt>
                <c:pt idx="10">
                  <c:v>196</c:v>
                </c:pt>
                <c:pt idx="11">
                  <c:v>224</c:v>
                </c:pt>
              </c:numCache>
            </c:numRef>
          </c:cat>
          <c:val>
            <c:numRef>
              <c:f>Sheet3!$E$2:$E$13</c:f>
              <c:numCache>
                <c:formatCode>General</c:formatCode>
                <c:ptCount val="12"/>
                <c:pt idx="0">
                  <c:v>15.222799301147401</c:v>
                </c:pt>
                <c:pt idx="1">
                  <c:v>30.504191398620598</c:v>
                </c:pt>
                <c:pt idx="2">
                  <c:v>61.258374214172299</c:v>
                </c:pt>
                <c:pt idx="3">
                  <c:v>111.53103351593001</c:v>
                </c:pt>
                <c:pt idx="4">
                  <c:v>158.77112007141099</c:v>
                </c:pt>
                <c:pt idx="5">
                  <c:v>174.420448303222</c:v>
                </c:pt>
                <c:pt idx="6">
                  <c:v>178.93637752532899</c:v>
                </c:pt>
                <c:pt idx="7">
                  <c:v>177.08493900299001</c:v>
                </c:pt>
                <c:pt idx="8">
                  <c:v>177.05859565734801</c:v>
                </c:pt>
                <c:pt idx="9">
                  <c:v>175.44026756286601</c:v>
                </c:pt>
                <c:pt idx="10">
                  <c:v>168.15160274505601</c:v>
                </c:pt>
                <c:pt idx="11">
                  <c:v>156.121041297912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5F-4E20-9E0D-692E72FE3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353968"/>
        <c:axId val="530355616"/>
      </c:lineChart>
      <c:catAx>
        <c:axId val="53035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#</a:t>
                </a:r>
                <a:r>
                  <a:rPr lang="zh-CN"/>
                  <a:t> </a:t>
                </a:r>
                <a:r>
                  <a:rPr lang="en-US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355616"/>
        <c:crosses val="autoZero"/>
        <c:auto val="1"/>
        <c:lblAlgn val="ctr"/>
        <c:lblOffset val="100"/>
        <c:noMultiLvlLbl val="0"/>
      </c:catAx>
      <c:valAx>
        <c:axId val="530355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/>
                  <a:t>Thourghput (GiB/s)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53035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noFill/>
            </a:ln>
          </c:spPr>
          <c:marker>
            <c:symbol val="none"/>
          </c:marker>
          <c:cat>
            <c:numRef>
              <c:f>'read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'read (2)'!$B$2:$B$14</c:f>
              <c:numCache>
                <c:formatCode>General</c:formatCode>
                <c:ptCount val="13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3-4F69-80CE-D6E638F1E1E7}"/>
            </c:ext>
          </c:extLst>
        </c:ser>
        <c:ser>
          <c:idx val="1"/>
          <c:order val="1"/>
          <c:tx>
            <c:strRef>
              <c:f>'read (2)'!$C$1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w="12700" cmpd="sng">
                <a:noFill/>
              </a:ln>
            </c:spPr>
          </c:marker>
          <c:cat>
            <c:numRef>
              <c:f>'read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'read (2)'!$C$2:$C$14</c:f>
              <c:numCache>
                <c:formatCode>General</c:formatCode>
                <c:ptCount val="13"/>
                <c:pt idx="0">
                  <c:v>3.0315136718</c:v>
                </c:pt>
                <c:pt idx="1">
                  <c:v>5.9070410155999999</c:v>
                </c:pt>
                <c:pt idx="2">
                  <c:v>11.2585449218</c:v>
                </c:pt>
                <c:pt idx="3">
                  <c:v>20.392548828100001</c:v>
                </c:pt>
                <c:pt idx="4">
                  <c:v>29.1506933593</c:v>
                </c:pt>
                <c:pt idx="5">
                  <c:v>26.922744140599999</c:v>
                </c:pt>
                <c:pt idx="6">
                  <c:v>27.301523437499998</c:v>
                </c:pt>
                <c:pt idx="7">
                  <c:v>25.664853515600001</c:v>
                </c:pt>
                <c:pt idx="8">
                  <c:v>24.889746093700001</c:v>
                </c:pt>
                <c:pt idx="9">
                  <c:v>23.027861328099998</c:v>
                </c:pt>
                <c:pt idx="10">
                  <c:v>21.882763671799999</c:v>
                </c:pt>
                <c:pt idx="11">
                  <c:v>21.237656250000001</c:v>
                </c:pt>
                <c:pt idx="12">
                  <c:v>13.3620996093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3-4F69-80CE-D6E638F1E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72570"/>
        <c:axId val="858256601"/>
      </c:lineChart>
      <c:catAx>
        <c:axId val="10394725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858256601"/>
        <c:crosses val="autoZero"/>
        <c:auto val="1"/>
        <c:lblAlgn val="ctr"/>
        <c:lblOffset val="100"/>
        <c:noMultiLvlLbl val="1"/>
      </c:catAx>
      <c:valAx>
        <c:axId val="85825660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039472570"/>
        <c:crosses val="autoZero"/>
        <c:crossBetween val="between"/>
        <c:majorUnit val="10"/>
      </c:valAx>
    </c:plotArea>
    <c:plotVisOnly val="1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'write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38100" cmpd="sng">
              <a:noFill/>
            </a:ln>
          </c:spPr>
          <c:marker>
            <c:symbol val="none"/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(2)'!$B$2:$B$14</c:f>
              <c:numCache>
                <c:formatCode>General</c:formatCode>
                <c:ptCount val="1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8-47D9-931F-1B28E5B9BC4D}"/>
            </c:ext>
          </c:extLst>
        </c:ser>
        <c:ser>
          <c:idx val="1"/>
          <c:order val="1"/>
          <c:tx>
            <c:strRef>
              <c:f>'write (2)'!$C$1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cmpd="sng">
                <a:noFill/>
              </a:ln>
            </c:spPr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8-47D9-931F-1B28E5B9B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4304155"/>
        <c:axId val="146651454"/>
      </c:lineChart>
      <c:catAx>
        <c:axId val="11043041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threads</a:t>
                </a:r>
                <a:endParaRPr lang="en-US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46651454"/>
        <c:crosses val="autoZero"/>
        <c:auto val="1"/>
        <c:lblAlgn val="ctr"/>
        <c:lblOffset val="100"/>
        <c:noMultiLvlLbl val="1"/>
      </c:catAx>
      <c:valAx>
        <c:axId val="1466514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104304155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'write (2)'!$B$1</c:f>
              <c:strCache>
                <c:ptCount val="1"/>
                <c:pt idx="0">
                  <c:v>Maximum</c:v>
                </c:pt>
              </c:strCache>
            </c:strRef>
          </c:tx>
          <c:spPr>
            <a:ln w="38100" cmpd="sng">
              <a:noFill/>
            </a:ln>
          </c:spPr>
          <c:marker>
            <c:symbol val="none"/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(2)'!$B$2:$B$14</c:f>
              <c:numCache>
                <c:formatCode>General</c:formatCode>
                <c:ptCount val="1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8-47D9-931F-1B28E5B9BC4D}"/>
            </c:ext>
          </c:extLst>
        </c:ser>
        <c:ser>
          <c:idx val="1"/>
          <c:order val="1"/>
          <c:tx>
            <c:strRef>
              <c:f>'write (2)'!$C$1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cmpd="sng">
                <a:noFill/>
              </a:ln>
            </c:spPr>
          </c:marker>
          <c:cat>
            <c:numRef>
              <c:f>'write (2)'!$A$2:$A$14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'write (2)'!$C$2:$C$14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8-47D9-931F-1B28E5B9B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4304155"/>
        <c:axId val="146651454"/>
      </c:lineChart>
      <c:catAx>
        <c:axId val="11043041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threads</a:t>
                </a:r>
                <a:endParaRPr lang="en-US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46651454"/>
        <c:crosses val="autoZero"/>
        <c:auto val="1"/>
        <c:lblAlgn val="ctr"/>
        <c:lblOffset val="100"/>
        <c:noMultiLvlLbl val="1"/>
      </c:catAx>
      <c:valAx>
        <c:axId val="1466514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GiB</a:t>
                </a: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104304155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write!$B$1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write!$B$2:$B$14</c:f>
              <c:numCache>
                <c:formatCode>General</c:formatCode>
                <c:ptCount val="13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E-4460-812E-DC337F15490A}"/>
            </c:ext>
          </c:extLst>
        </c:ser>
        <c:ser>
          <c:idx val="1"/>
          <c:order val="1"/>
          <c:tx>
            <c:strRef>
              <c:f>write!$C$1</c:f>
              <c:strCache>
                <c:ptCount val="1"/>
                <c:pt idx="0">
                  <c:v>Ext4</c:v>
                </c:pt>
              </c:strCache>
            </c:strRef>
          </c:tx>
          <c:spPr>
            <a:ln cmpd="sng">
              <a:noFill/>
            </a:ln>
          </c:spPr>
          <c:marker>
            <c:symbol val="circle"/>
            <c:size val="7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E-4460-812E-DC337F15490A}"/>
            </c:ext>
          </c:extLst>
        </c:ser>
        <c:ser>
          <c:idx val="2"/>
          <c:order val="2"/>
          <c:tx>
            <c:strRef>
              <c:f>write!$D$1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mpd="sng">
              <a:noFill/>
            </a:ln>
          </c:spPr>
          <c:marker>
            <c:symbol val="triangle"/>
            <c:size val="12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write!$D$2:$D$14</c:f>
              <c:numCache>
                <c:formatCode>General</c:formatCode>
                <c:ptCount val="13"/>
                <c:pt idx="0">
                  <c:v>1.6779479980468699</c:v>
                </c:pt>
                <c:pt idx="1">
                  <c:v>3.1905422210693302</c:v>
                </c:pt>
                <c:pt idx="2">
                  <c:v>5.5556735992431596</c:v>
                </c:pt>
                <c:pt idx="3">
                  <c:v>7.9620990753173801</c:v>
                </c:pt>
                <c:pt idx="4">
                  <c:v>7.2989444732665998</c:v>
                </c:pt>
                <c:pt idx="5">
                  <c:v>5.6799774169921804</c:v>
                </c:pt>
                <c:pt idx="6">
                  <c:v>3.1611328125</c:v>
                </c:pt>
                <c:pt idx="7">
                  <c:v>1.36271572113037</c:v>
                </c:pt>
                <c:pt idx="8">
                  <c:v>0.76010704040527299</c:v>
                </c:pt>
                <c:pt idx="9">
                  <c:v>0.72975063323974598</c:v>
                </c:pt>
                <c:pt idx="10">
                  <c:v>0.74572563171386697</c:v>
                </c:pt>
                <c:pt idx="11">
                  <c:v>0.77436256408691395</c:v>
                </c:pt>
                <c:pt idx="12">
                  <c:v>0.76252269744873002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E-4460-812E-DC337F15490A}"/>
            </c:ext>
          </c:extLst>
        </c:ser>
        <c:ser>
          <c:idx val="3"/>
          <c:order val="3"/>
          <c:tx>
            <c:strRef>
              <c:f>write!$E$1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noFill/>
            </a:ln>
          </c:spPr>
          <c:marker>
            <c:symbol val="square"/>
            <c:size val="12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write!$E$2:$E$14</c:f>
              <c:numCache>
                <c:formatCode>General</c:formatCode>
                <c:ptCount val="13"/>
                <c:pt idx="0">
                  <c:v>0.72673320770263605</c:v>
                </c:pt>
                <c:pt idx="1">
                  <c:v>1.4394388198852499</c:v>
                </c:pt>
                <c:pt idx="2">
                  <c:v>2.8447675704956001</c:v>
                </c:pt>
                <c:pt idx="3">
                  <c:v>5.6107015609741202</c:v>
                </c:pt>
                <c:pt idx="4">
                  <c:v>10.559008598327599</c:v>
                </c:pt>
                <c:pt idx="5">
                  <c:v>15.925935745239199</c:v>
                </c:pt>
                <c:pt idx="6">
                  <c:v>3.4725828170776301</c:v>
                </c:pt>
                <c:pt idx="7">
                  <c:v>3.6536054611206001</c:v>
                </c:pt>
                <c:pt idx="8">
                  <c:v>3.45154380798339</c:v>
                </c:pt>
                <c:pt idx="9">
                  <c:v>4.09128665924072</c:v>
                </c:pt>
                <c:pt idx="10">
                  <c:v>4.1005973815917898</c:v>
                </c:pt>
                <c:pt idx="11">
                  <c:v>4.0366649627685502</c:v>
                </c:pt>
                <c:pt idx="12">
                  <c:v>4.2388439178466797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BE-4460-812E-DC337F15490A}"/>
            </c:ext>
          </c:extLst>
        </c:ser>
        <c:ser>
          <c:idx val="4"/>
          <c:order val="4"/>
          <c:tx>
            <c:strRef>
              <c:f>write!$F$1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noFill/>
            </a:ln>
          </c:spPr>
          <c:marker>
            <c:symbol val="circle"/>
            <c:size val="12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write!$F$2:$F$14</c:f>
              <c:numCache>
                <c:formatCode>General</c:formatCode>
                <c:ptCount val="13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61.120032310485797</c:v>
                </c:pt>
                <c:pt idx="6">
                  <c:v>63.0798435211181</c:v>
                </c:pt>
                <c:pt idx="7">
                  <c:v>63.008997917175201</c:v>
                </c:pt>
                <c:pt idx="8">
                  <c:v>62.864676475524902</c:v>
                </c:pt>
                <c:pt idx="9">
                  <c:v>62.319027900695801</c:v>
                </c:pt>
                <c:pt idx="10">
                  <c:v>62.5887899398803</c:v>
                </c:pt>
                <c:pt idx="11">
                  <c:v>62.825672149658203</c:v>
                </c:pt>
                <c:pt idx="12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BE-4460-812E-DC337F154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15"/>
      </c:valAx>
      <c:spPr>
        <a:noFill/>
        <a:ln w="25400">
          <a:noFill/>
        </a:ln>
      </c:spPr>
    </c:plotArea>
    <c:plotVisOnly val="1"/>
    <c:dispBlanksAs val="zero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read!$B$1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read!$B$2:$B$14</c:f>
              <c:numCache>
                <c:formatCode>General</c:formatCode>
                <c:ptCount val="13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300</c:v>
                </c:pt>
                <c:pt idx="8">
                  <c:v>300</c:v>
                </c:pt>
                <c:pt idx="9">
                  <c:v>300</c:v>
                </c:pt>
                <c:pt idx="10">
                  <c:v>300</c:v>
                </c:pt>
                <c:pt idx="11">
                  <c:v>300</c:v>
                </c:pt>
                <c:pt idx="1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4-484C-9E6D-67EB8E2BA296}"/>
            </c:ext>
          </c:extLst>
        </c:ser>
        <c:ser>
          <c:idx val="1"/>
          <c:order val="1"/>
          <c:tx>
            <c:strRef>
              <c:f>read!$C$1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noFill/>
            </a:ln>
          </c:spPr>
          <c:marker>
            <c:symbol val="triangle"/>
            <c:size val="12"/>
            <c:spPr>
              <a:noFill/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read!$C$2:$C$14</c:f>
              <c:numCache>
                <c:formatCode>General</c:formatCode>
                <c:ptCount val="13"/>
                <c:pt idx="0">
                  <c:v>3.0315136718</c:v>
                </c:pt>
                <c:pt idx="1">
                  <c:v>5.9070410155999999</c:v>
                </c:pt>
                <c:pt idx="2">
                  <c:v>11.2585449218</c:v>
                </c:pt>
                <c:pt idx="3">
                  <c:v>20.392548828100001</c:v>
                </c:pt>
                <c:pt idx="4">
                  <c:v>29.1506933593</c:v>
                </c:pt>
                <c:pt idx="5">
                  <c:v>26.922744140599999</c:v>
                </c:pt>
                <c:pt idx="6">
                  <c:v>27.301523437499998</c:v>
                </c:pt>
                <c:pt idx="7">
                  <c:v>25.664853515600001</c:v>
                </c:pt>
                <c:pt idx="8">
                  <c:v>24.889746093700001</c:v>
                </c:pt>
                <c:pt idx="9">
                  <c:v>23.027861328099998</c:v>
                </c:pt>
                <c:pt idx="10">
                  <c:v>21.882763671799999</c:v>
                </c:pt>
                <c:pt idx="11">
                  <c:v>21.237656250000001</c:v>
                </c:pt>
                <c:pt idx="12">
                  <c:v>13.3620996093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4-484C-9E6D-67EB8E2BA296}"/>
            </c:ext>
          </c:extLst>
        </c:ser>
        <c:ser>
          <c:idx val="3"/>
          <c:order val="2"/>
          <c:tx>
            <c:strRef>
              <c:f>read!$E$1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noFill/>
            </a:ln>
          </c:spPr>
          <c:marker>
            <c:symbol val="square"/>
            <c:size val="12"/>
            <c:spPr>
              <a:noFill/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read!$E$2:$E$14</c:f>
              <c:numCache>
                <c:formatCode>General</c:formatCode>
                <c:ptCount val="13"/>
                <c:pt idx="0">
                  <c:v>2.5439252853393501</c:v>
                </c:pt>
                <c:pt idx="1">
                  <c:v>4.9467744827270499</c:v>
                </c:pt>
                <c:pt idx="2">
                  <c:v>9.7603511810302699</c:v>
                </c:pt>
                <c:pt idx="3">
                  <c:v>18.764739036560002</c:v>
                </c:pt>
                <c:pt idx="4">
                  <c:v>27.610862731933501</c:v>
                </c:pt>
                <c:pt idx="5">
                  <c:v>28.603323936462399</c:v>
                </c:pt>
                <c:pt idx="6">
                  <c:v>56.267159461975098</c:v>
                </c:pt>
                <c:pt idx="7">
                  <c:v>76.611218452453599</c:v>
                </c:pt>
                <c:pt idx="8">
                  <c:v>97.007247924804602</c:v>
                </c:pt>
                <c:pt idx="9">
                  <c:v>113.80168819427401</c:v>
                </c:pt>
                <c:pt idx="10">
                  <c:v>127.64971160888599</c:v>
                </c:pt>
                <c:pt idx="11">
                  <c:v>139.694294929504</c:v>
                </c:pt>
                <c:pt idx="12">
                  <c:v>148.19125175476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F4-484C-9E6D-67EB8E2BA296}"/>
            </c:ext>
          </c:extLst>
        </c:ser>
        <c:ser>
          <c:idx val="4"/>
          <c:order val="3"/>
          <c:tx>
            <c:strRef>
              <c:f>read!$F$1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noFill/>
            </a:ln>
          </c:spPr>
          <c:marker>
            <c:symbol val="circle"/>
            <c:size val="12"/>
            <c:spPr>
              <a:noFill/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read!$F$2:$F$14</c:f>
              <c:numCache>
                <c:formatCode>General</c:formatCode>
                <c:ptCount val="13"/>
                <c:pt idx="0">
                  <c:v>15.222799301147401</c:v>
                </c:pt>
                <c:pt idx="1">
                  <c:v>30.504191398620598</c:v>
                </c:pt>
                <c:pt idx="2">
                  <c:v>61.258374214172299</c:v>
                </c:pt>
                <c:pt idx="3">
                  <c:v>111.53103351593001</c:v>
                </c:pt>
                <c:pt idx="4">
                  <c:v>158.77112007141099</c:v>
                </c:pt>
                <c:pt idx="5">
                  <c:v>158.77112007141099</c:v>
                </c:pt>
                <c:pt idx="6">
                  <c:v>174.420448303222</c:v>
                </c:pt>
                <c:pt idx="7">
                  <c:v>178.93637752532899</c:v>
                </c:pt>
                <c:pt idx="8">
                  <c:v>177.08493900299001</c:v>
                </c:pt>
                <c:pt idx="9">
                  <c:v>177.05859565734801</c:v>
                </c:pt>
                <c:pt idx="10">
                  <c:v>175.44026756286601</c:v>
                </c:pt>
                <c:pt idx="11">
                  <c:v>168.15160274505601</c:v>
                </c:pt>
                <c:pt idx="12">
                  <c:v>156.121041297912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F4-484C-9E6D-67EB8E2BA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72570"/>
        <c:axId val="858256601"/>
      </c:lineChart>
      <c:catAx>
        <c:axId val="10394725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layout>
            <c:manualLayout>
              <c:xMode val="edge"/>
              <c:yMode val="edge"/>
              <c:x val="0.5118262061403509"/>
              <c:y val="0.8841711775878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858256601"/>
        <c:crosses val="autoZero"/>
        <c:auto val="1"/>
        <c:lblAlgn val="ctr"/>
        <c:lblOffset val="100"/>
        <c:noMultiLvlLbl val="1"/>
      </c:catAx>
      <c:valAx>
        <c:axId val="85825660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039472570"/>
        <c:crosses val="autoZero"/>
        <c:crossBetween val="between"/>
        <c:majorUnit val="70"/>
      </c:valAx>
    </c:plotArea>
    <c:plotVisOnly val="1"/>
    <c:dispBlanksAs val="zero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write!$B$1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write!$B$2:$B$14</c:f>
              <c:numCache>
                <c:formatCode>General</c:formatCode>
                <c:ptCount val="13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E-4460-812E-DC337F15490A}"/>
            </c:ext>
          </c:extLst>
        </c:ser>
        <c:ser>
          <c:idx val="1"/>
          <c:order val="1"/>
          <c:tx>
            <c:strRef>
              <c:f>write!$C$1</c:f>
              <c:strCache>
                <c:ptCount val="1"/>
                <c:pt idx="0">
                  <c:v>Ext4</c:v>
                </c:pt>
              </c:strCache>
            </c:strRef>
          </c:tx>
          <c:spPr>
            <a:ln cmpd="sng"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write!$C$2:$C$14</c:f>
              <c:numCache>
                <c:formatCode>General</c:formatCode>
                <c:ptCount val="13"/>
                <c:pt idx="0">
                  <c:v>1.79558277130126</c:v>
                </c:pt>
                <c:pt idx="1">
                  <c:v>3.43282794952392</c:v>
                </c:pt>
                <c:pt idx="2">
                  <c:v>5.9088506698608398</c:v>
                </c:pt>
                <c:pt idx="3">
                  <c:v>8.1227655410766602</c:v>
                </c:pt>
                <c:pt idx="4">
                  <c:v>7.1618480682373002</c:v>
                </c:pt>
                <c:pt idx="5">
                  <c:v>5.6348752975463796</c:v>
                </c:pt>
                <c:pt idx="6">
                  <c:v>3.13393878936767</c:v>
                </c:pt>
                <c:pt idx="7">
                  <c:v>1.31464767456054</c:v>
                </c:pt>
                <c:pt idx="8">
                  <c:v>0.72439479827880804</c:v>
                </c:pt>
                <c:pt idx="9">
                  <c:v>0.68597221374511697</c:v>
                </c:pt>
                <c:pt idx="10">
                  <c:v>0.72099494934081998</c:v>
                </c:pt>
                <c:pt idx="11">
                  <c:v>0.71958160400390603</c:v>
                </c:pt>
                <c:pt idx="12">
                  <c:v>0.71343994140625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E-4460-812E-DC337F15490A}"/>
            </c:ext>
          </c:extLst>
        </c:ser>
        <c:ser>
          <c:idx val="2"/>
          <c:order val="2"/>
          <c:tx>
            <c:strRef>
              <c:f>write!$D$1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mpd="sng">
              <a:solidFill>
                <a:srgbClr val="3D85C6">
                  <a:alpha val="100000"/>
                </a:srgbClr>
              </a:solidFill>
            </a:ln>
          </c:spPr>
          <c:marker>
            <c:symbol val="triangle"/>
            <c:size val="12"/>
            <c:spPr>
              <a:solidFill>
                <a:srgbClr val="3D85C6">
                  <a:alpha val="100000"/>
                </a:srgbClr>
              </a:solidFill>
              <a:ln cmpd="sng">
                <a:solidFill>
                  <a:srgbClr val="3D85C6">
                    <a:alpha val="100000"/>
                  </a:srgbClr>
                </a:solidFill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write!$D$2:$D$14</c:f>
              <c:numCache>
                <c:formatCode>General</c:formatCode>
                <c:ptCount val="13"/>
                <c:pt idx="0">
                  <c:v>1.6779479980468699</c:v>
                </c:pt>
                <c:pt idx="1">
                  <c:v>3.1905422210693302</c:v>
                </c:pt>
                <c:pt idx="2">
                  <c:v>5.5556735992431596</c:v>
                </c:pt>
                <c:pt idx="3">
                  <c:v>7.9620990753173801</c:v>
                </c:pt>
                <c:pt idx="4">
                  <c:v>7.2989444732665998</c:v>
                </c:pt>
                <c:pt idx="5">
                  <c:v>5.6799774169921804</c:v>
                </c:pt>
                <c:pt idx="6">
                  <c:v>3.1611328125</c:v>
                </c:pt>
                <c:pt idx="7">
                  <c:v>1.36271572113037</c:v>
                </c:pt>
                <c:pt idx="8">
                  <c:v>0.76010704040527299</c:v>
                </c:pt>
                <c:pt idx="9">
                  <c:v>0.72975063323974598</c:v>
                </c:pt>
                <c:pt idx="10">
                  <c:v>0.74572563171386697</c:v>
                </c:pt>
                <c:pt idx="11">
                  <c:v>0.77436256408691395</c:v>
                </c:pt>
                <c:pt idx="12">
                  <c:v>0.76252269744873002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E-4460-812E-DC337F15490A}"/>
            </c:ext>
          </c:extLst>
        </c:ser>
        <c:ser>
          <c:idx val="3"/>
          <c:order val="3"/>
          <c:tx>
            <c:strRef>
              <c:f>write!$E$1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write!$E$2:$E$14</c:f>
              <c:numCache>
                <c:formatCode>General</c:formatCode>
                <c:ptCount val="13"/>
                <c:pt idx="0">
                  <c:v>0.72673320770263605</c:v>
                </c:pt>
                <c:pt idx="1">
                  <c:v>1.4394388198852499</c:v>
                </c:pt>
                <c:pt idx="2">
                  <c:v>2.8447675704956001</c:v>
                </c:pt>
                <c:pt idx="3">
                  <c:v>5.6107015609741202</c:v>
                </c:pt>
                <c:pt idx="4">
                  <c:v>10.559008598327599</c:v>
                </c:pt>
                <c:pt idx="5">
                  <c:v>15.925935745239199</c:v>
                </c:pt>
                <c:pt idx="6">
                  <c:v>3.4725828170776301</c:v>
                </c:pt>
                <c:pt idx="7">
                  <c:v>3.6536054611206001</c:v>
                </c:pt>
                <c:pt idx="8">
                  <c:v>3.45154380798339</c:v>
                </c:pt>
                <c:pt idx="9">
                  <c:v>4.09128665924072</c:v>
                </c:pt>
                <c:pt idx="10">
                  <c:v>4.1005973815917898</c:v>
                </c:pt>
                <c:pt idx="11">
                  <c:v>4.0366649627685502</c:v>
                </c:pt>
                <c:pt idx="12">
                  <c:v>4.2388439178466797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BE-4460-812E-DC337F15490A}"/>
            </c:ext>
          </c:extLst>
        </c:ser>
        <c:ser>
          <c:idx val="4"/>
          <c:order val="4"/>
          <c:tx>
            <c:strRef>
              <c:f>write!$F$1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noFill/>
            </a:ln>
          </c:spPr>
          <c:marker>
            <c:symbol val="circle"/>
            <c:size val="12"/>
            <c:spPr>
              <a:noFill/>
              <a:ln cmpd="sng">
                <a:noFill/>
              </a:ln>
            </c:spPr>
          </c:marker>
          <c:cat>
            <c:numRef>
              <c:f>write!$A$2:$A$14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write!$F$2:$F$14</c:f>
              <c:numCache>
                <c:formatCode>General</c:formatCode>
                <c:ptCount val="13"/>
                <c:pt idx="0">
                  <c:v>14.7529582977294</c:v>
                </c:pt>
                <c:pt idx="1">
                  <c:v>27.704349517822202</c:v>
                </c:pt>
                <c:pt idx="2">
                  <c:v>43.661932945251401</c:v>
                </c:pt>
                <c:pt idx="3">
                  <c:v>56.037129402160602</c:v>
                </c:pt>
                <c:pt idx="4">
                  <c:v>61.120032310485797</c:v>
                </c:pt>
                <c:pt idx="5">
                  <c:v>61.120032310485797</c:v>
                </c:pt>
                <c:pt idx="6">
                  <c:v>63.0798435211181</c:v>
                </c:pt>
                <c:pt idx="7">
                  <c:v>63.008997917175201</c:v>
                </c:pt>
                <c:pt idx="8">
                  <c:v>62.864676475524902</c:v>
                </c:pt>
                <c:pt idx="9">
                  <c:v>62.319027900695801</c:v>
                </c:pt>
                <c:pt idx="10">
                  <c:v>62.5887899398803</c:v>
                </c:pt>
                <c:pt idx="11">
                  <c:v>62.825672149658203</c:v>
                </c:pt>
                <c:pt idx="12">
                  <c:v>62.869351387023897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BE-4460-812E-DC337F154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482310"/>
        <c:axId val="1312488114"/>
      </c:lineChart>
      <c:catAx>
        <c:axId val="1505482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312488114"/>
        <c:crosses val="autoZero"/>
        <c:auto val="1"/>
        <c:lblAlgn val="ctr"/>
        <c:lblOffset val="100"/>
        <c:noMultiLvlLbl val="1"/>
      </c:catAx>
      <c:valAx>
        <c:axId val="131248811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505482310"/>
        <c:crosses val="autoZero"/>
        <c:crossBetween val="between"/>
        <c:majorUnit val="15"/>
      </c:valAx>
    </c:plotArea>
    <c:plotVisOnly val="1"/>
    <c:dispBlanksAs val="zero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read!$B$1</c:f>
              <c:strCache>
                <c:ptCount val="1"/>
                <c:pt idx="0">
                  <c:v>Maximum</c:v>
                </c:pt>
              </c:strCache>
            </c:strRef>
          </c:tx>
          <c:spPr>
            <a:ln w="50800" cmpd="sng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read!$B$2:$B$14</c:f>
              <c:numCache>
                <c:formatCode>General</c:formatCode>
                <c:ptCount val="13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300</c:v>
                </c:pt>
                <c:pt idx="8">
                  <c:v>300</c:v>
                </c:pt>
                <c:pt idx="9">
                  <c:v>300</c:v>
                </c:pt>
                <c:pt idx="10">
                  <c:v>300</c:v>
                </c:pt>
                <c:pt idx="11">
                  <c:v>300</c:v>
                </c:pt>
                <c:pt idx="1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4-484C-9E6D-67EB8E2BA296}"/>
            </c:ext>
          </c:extLst>
        </c:ser>
        <c:ser>
          <c:idx val="1"/>
          <c:order val="1"/>
          <c:tx>
            <c:strRef>
              <c:f>read!$C$1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</c:spPr>
          <c:marker>
            <c:symbol val="triangle"/>
            <c:size val="12"/>
            <c:spPr>
              <a:solidFill>
                <a:schemeClr val="accent1"/>
              </a:solidFill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read!$C$2:$C$14</c:f>
              <c:numCache>
                <c:formatCode>General</c:formatCode>
                <c:ptCount val="13"/>
                <c:pt idx="0">
                  <c:v>3.0315136718</c:v>
                </c:pt>
                <c:pt idx="1">
                  <c:v>5.9070410155999999</c:v>
                </c:pt>
                <c:pt idx="2">
                  <c:v>11.2585449218</c:v>
                </c:pt>
                <c:pt idx="3">
                  <c:v>20.392548828100001</c:v>
                </c:pt>
                <c:pt idx="4">
                  <c:v>29.1506933593</c:v>
                </c:pt>
                <c:pt idx="5">
                  <c:v>26.922744140599999</c:v>
                </c:pt>
                <c:pt idx="6">
                  <c:v>27.301523437499998</c:v>
                </c:pt>
                <c:pt idx="7">
                  <c:v>25.664853515600001</c:v>
                </c:pt>
                <c:pt idx="8">
                  <c:v>24.889746093700001</c:v>
                </c:pt>
                <c:pt idx="9">
                  <c:v>23.027861328099998</c:v>
                </c:pt>
                <c:pt idx="10">
                  <c:v>21.882763671799999</c:v>
                </c:pt>
                <c:pt idx="11">
                  <c:v>21.237656250000001</c:v>
                </c:pt>
                <c:pt idx="12">
                  <c:v>13.3620996093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4-484C-9E6D-67EB8E2BA296}"/>
            </c:ext>
          </c:extLst>
        </c:ser>
        <c:ser>
          <c:idx val="3"/>
          <c:order val="2"/>
          <c:tx>
            <c:strRef>
              <c:f>read!$E$1</c:f>
              <c:strCache>
                <c:ptCount val="1"/>
                <c:pt idx="0">
                  <c:v>Ext4-RAID</c:v>
                </c:pt>
              </c:strCache>
            </c:strRef>
          </c:tx>
          <c:spPr>
            <a:ln w="50800" cmpd="sng">
              <a:solidFill>
                <a:schemeClr val="accent4"/>
              </a:solidFill>
            </a:ln>
          </c:spPr>
          <c:marker>
            <c:symbol val="square"/>
            <c:size val="12"/>
            <c:spPr>
              <a:solidFill>
                <a:schemeClr val="accent4"/>
              </a:solidFill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read!$E$2:$E$14</c:f>
              <c:numCache>
                <c:formatCode>General</c:formatCode>
                <c:ptCount val="13"/>
                <c:pt idx="0">
                  <c:v>2.5439252853393501</c:v>
                </c:pt>
                <c:pt idx="1">
                  <c:v>4.9467744827270499</c:v>
                </c:pt>
                <c:pt idx="2">
                  <c:v>9.7603511810302699</c:v>
                </c:pt>
                <c:pt idx="3">
                  <c:v>18.764739036560002</c:v>
                </c:pt>
                <c:pt idx="4">
                  <c:v>27.610862731933501</c:v>
                </c:pt>
                <c:pt idx="5">
                  <c:v>28.603323936462399</c:v>
                </c:pt>
                <c:pt idx="6">
                  <c:v>56.267159461975098</c:v>
                </c:pt>
                <c:pt idx="7">
                  <c:v>76.611218452453599</c:v>
                </c:pt>
                <c:pt idx="8">
                  <c:v>97.007247924804602</c:v>
                </c:pt>
                <c:pt idx="9">
                  <c:v>113.80168819427401</c:v>
                </c:pt>
                <c:pt idx="10">
                  <c:v>127.64971160888599</c:v>
                </c:pt>
                <c:pt idx="11">
                  <c:v>139.694294929504</c:v>
                </c:pt>
                <c:pt idx="12">
                  <c:v>148.19125175476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F4-484C-9E6D-67EB8E2BA296}"/>
            </c:ext>
          </c:extLst>
        </c:ser>
        <c:ser>
          <c:idx val="4"/>
          <c:order val="3"/>
          <c:tx>
            <c:strRef>
              <c:f>read!$F$1</c:f>
              <c:strCache>
                <c:ptCount val="1"/>
                <c:pt idx="0">
                  <c:v>OdinFS</c:v>
                </c:pt>
              </c:strCache>
            </c:strRef>
          </c:tx>
          <c:spPr>
            <a:ln w="50800" cmpd="sng">
              <a:noFill/>
            </a:ln>
          </c:spPr>
          <c:marker>
            <c:symbol val="circle"/>
            <c:size val="12"/>
            <c:spPr>
              <a:noFill/>
              <a:ln cmpd="sng">
                <a:noFill/>
              </a:ln>
            </c:spPr>
          </c:marker>
          <c:cat>
            <c:numRef>
              <c:f>read!$A$2:$A$14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28</c:v>
                </c:pt>
                <c:pt idx="6">
                  <c:v>56</c:v>
                </c:pt>
                <c:pt idx="7">
                  <c:v>84</c:v>
                </c:pt>
                <c:pt idx="8">
                  <c:v>112</c:v>
                </c:pt>
                <c:pt idx="9">
                  <c:v>140</c:v>
                </c:pt>
                <c:pt idx="10">
                  <c:v>168</c:v>
                </c:pt>
                <c:pt idx="11">
                  <c:v>196</c:v>
                </c:pt>
                <c:pt idx="12">
                  <c:v>224</c:v>
                </c:pt>
              </c:numCache>
            </c:numRef>
          </c:cat>
          <c:val>
            <c:numRef>
              <c:f>read!$F$2:$F$14</c:f>
              <c:numCache>
                <c:formatCode>General</c:formatCode>
                <c:ptCount val="13"/>
                <c:pt idx="0">
                  <c:v>15.222799301147401</c:v>
                </c:pt>
                <c:pt idx="1">
                  <c:v>30.504191398620598</c:v>
                </c:pt>
                <c:pt idx="2">
                  <c:v>61.258374214172299</c:v>
                </c:pt>
                <c:pt idx="3">
                  <c:v>111.53103351593001</c:v>
                </c:pt>
                <c:pt idx="4">
                  <c:v>158.77112007141099</c:v>
                </c:pt>
                <c:pt idx="5">
                  <c:v>158.77112007141099</c:v>
                </c:pt>
                <c:pt idx="6">
                  <c:v>174.420448303222</c:v>
                </c:pt>
                <c:pt idx="7">
                  <c:v>178.93637752532899</c:v>
                </c:pt>
                <c:pt idx="8">
                  <c:v>177.08493900299001</c:v>
                </c:pt>
                <c:pt idx="9">
                  <c:v>177.05859565734801</c:v>
                </c:pt>
                <c:pt idx="10">
                  <c:v>175.44026756286601</c:v>
                </c:pt>
                <c:pt idx="11">
                  <c:v>168.15160274505601</c:v>
                </c:pt>
                <c:pt idx="12">
                  <c:v>156.121041297912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F4-484C-9E6D-67EB8E2BA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72570"/>
        <c:axId val="858256601"/>
      </c:lineChart>
      <c:catAx>
        <c:axId val="103947257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threads</a:t>
                </a:r>
              </a:p>
            </c:rich>
          </c:tx>
          <c:layout>
            <c:manualLayout>
              <c:xMode val="edge"/>
              <c:yMode val="edge"/>
              <c:x val="0.5118262061403509"/>
              <c:y val="0.8841711775878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858256601"/>
        <c:crosses val="autoZero"/>
        <c:auto val="1"/>
        <c:lblAlgn val="ctr"/>
        <c:lblOffset val="100"/>
        <c:noMultiLvlLbl val="1"/>
      </c:catAx>
      <c:valAx>
        <c:axId val="85825660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lvl="0">
                  <a:defRPr sz="1600" b="1">
                    <a:solidFill>
                      <a:srgbClr val="000000"/>
                    </a:solidFill>
                    <a:latin typeface="sans-serif"/>
                  </a:defRPr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Throughput (GiB/s)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CH"/>
          </a:p>
        </c:txPr>
        <c:crossAx val="1039472570"/>
        <c:crosses val="autoZero"/>
        <c:crossBetween val="between"/>
        <c:majorUnit val="70"/>
      </c:valAx>
    </c:plotArea>
    <c:plotVisOnly val="1"/>
    <c:dispBlanksAs val="zero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262" name="Google Shape;262;p9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04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57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00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48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9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0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a4d8d75fb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" name="Google Shape;1892;g13a4d8d75fb_0_1463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33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a4d8d75fb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" name="Google Shape;1892;g13a4d8d75fb_0_1463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810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a4d8d75fb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" name="Google Shape;1892;g13a4d8d75fb_0_1463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213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b6ee0b3b7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3b6ee0b3b7_1_279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6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b6ee0b3b7_1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3b6ee0b3b7_1_788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g13b6ee0b3b7_1_788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b6ee0b3b7_1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g13b6ee0b3b7_1_954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65" name="Google Shape;765;g13b6ee0b3b7_1_954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3b6ee0b3b7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3b6ee0b3b7_1_1098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g13b6ee0b3b7_1_1098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85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3b6ee0b3b7_1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g13b6ee0b3b7_1_1289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g13b6ee0b3b7_1_1289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20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0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4" name="Google Shape;894;p21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895" name="Google Shape;895;p21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p2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2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3b6ee0b3b7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3b6ee0b3b7_1_1098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g13b6ee0b3b7_1_1098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80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a4d8d75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13a4d8d75fb_0_136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3a4d8d75fb_0_232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g13a4d8d75f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3a4d8d75fb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g13a4d8d75fb_0_337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8" name="Google Shape;978;g13a4d8d75fb_0_337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a4d8d75fb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g13a4d8d75fb_0_624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9" name="Google Shape;1319;g13a4d8d75fb_0_624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542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a4d8d75fb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g13a4d8d75fb_0_624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9" name="Google Shape;1319;g13a4d8d75fb_0_624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391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a4d8d75fb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g13a4d8d75fb_0_624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1319" name="Google Shape;1319;g13a4d8d75fb_0_624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471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a4d8d75fb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g13a4d8d75fb_0_624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9" name="Google Shape;1319;g13a4d8d75fb_0_624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925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3a4d8d75fb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8" name="Google Shape;1868;g13a4d8d75fb_0_1160:notes"/>
          <p:cNvSpPr txBox="1">
            <a:spLocks noGrp="1"/>
          </p:cNvSpPr>
          <p:nvPr>
            <p:ph type="body" idx="1"/>
          </p:nvPr>
        </p:nvSpPr>
        <p:spPr>
          <a:xfrm>
            <a:off x="681195" y="4784828"/>
            <a:ext cx="544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9" name="Google Shape;1869;g13a4d8d75fb_0_1160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3a4d8d75fb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g13a4d8d75fb_0_1276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a4d8d75fb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" name="Google Shape;1892;g13a4d8d75fb_0_1463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a4d8d75fb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" name="Google Shape;1892;g13a4d8d75fb_0_1463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259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3a4d8d75f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1" name="Google Shape;1931;g13a4d8d75fb_1_34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5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F4282-0CE8-4604-864A-B57639DC23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5301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373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652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F4282-0CE8-4604-864A-B57639DC23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31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5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84" name="Google Shape;184;p6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F4282-0CE8-4604-864A-B57639DC23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0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8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9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99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838200" y="1432560"/>
            <a:ext cx="10515600" cy="4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A5D"/>
              </a:buClr>
              <a:buSzPts val="4800"/>
              <a:buFont typeface="PT Sans Narrow"/>
              <a:buNone/>
              <a:defRPr>
                <a:solidFill>
                  <a:srgbClr val="0F3A5D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CFB-BB50-55BD-8BE8-C95AD08F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6FCC-053C-C6E0-7FEB-609918CD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39BF-B438-0EFE-2E99-3E5C6BA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2743200" cy="365125"/>
          </a:xfrm>
        </p:spPr>
        <p:txBody>
          <a:bodyPr/>
          <a:lstStyle>
            <a:lvl1pPr algn="ctr">
              <a:defRPr sz="1400" b="0"/>
            </a:lvl1pPr>
          </a:lstStyle>
          <a:p>
            <a:fld id="{85672405-C869-4F71-9411-B8A8DA8A59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14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B99C-1242-F6BB-5D1C-4B3B1B24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A41C-DD20-5FFA-6A0A-F8175828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2345-1C6F-7429-EE47-85F0CAFC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619AB-861B-4B44-AC1B-9E83ECF59ADA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FC57-7798-DCE6-80FB-B7D9F45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85672405-C869-4F71-9411-B8A8DA8A59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7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C34E-5F2E-9D42-585D-D4D90E37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3635-7E9F-5409-FEE3-18B98FDD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3750-779D-0149-D884-7FB79AF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4789DA-020C-4198-9BF1-ABFD492F09AC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C1F-0C3B-9CA3-3A3E-666DFA27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FACA-D05E-0C3A-2E2D-58B4F70D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16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682B-EEEA-CE44-DB5F-96094949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5F20-B511-317B-D6F4-DB559FB34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76EE-00F1-F74C-5535-6D815D1C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F9DA-576D-B7CB-7C48-84246960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03EF3-1FEE-4C53-8157-F16AF50310D7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024D-1B99-813B-10F7-3CD45856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FB1B-08CB-0814-849A-A71C96E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8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EC8-9581-28CE-BF82-830ECA7E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A418-23F9-A636-E0B8-9D12E798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28ED-3AA1-E38D-0B80-A02FE2BF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6C080-25FC-BD7A-F36A-24E4A4E8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87568-468D-4E94-7A8A-3D446955F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8438-36F6-20CB-8455-34B7DC63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1A0A97-A6DF-4B51-A02B-9A9AC2B81CF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FF835-E1CC-22BA-7E72-BE65E5CE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F3613-17DE-4C52-0B49-418A9D9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7F98-A1DD-B5B5-73A5-6CECFD79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E10EB-F242-6C62-D44D-F090B837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B54E1-1025-46A2-8DD5-189CA33AECA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A8F8-F1E5-F4A5-6DBC-4E115EAE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6823F-D8E2-6807-E0E3-19B99E07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9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161C0-048E-88C5-EE96-CE9F2F1F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013DF5-436B-40E2-B849-143BC99D3FD0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AA169-C32B-1018-52C5-BB14A6E4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37AAF-B5F6-4581-19F9-C3C7371E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12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52B-1963-CAC0-6B94-952D384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E7FB-0A12-CA5F-DC49-806DB76F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CC36E-898D-9BF9-F7C0-11867A1B4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44AB-7683-E771-5BC5-AFBFEBC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FF6BA-F691-4428-BFCF-8DFADDCBBE07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7FBE-B84B-64DB-566F-12F04EB8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EE0B-600C-5A51-EBBF-283B54E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15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3CC9-262E-4FA4-72E1-AFDBFEB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0EC81-F35A-7689-D501-65DDC5FB0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9A91-6765-38AE-C24D-A2E6EEBC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8B74-3166-FE3D-F73D-BA5A52D1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41F48-38FE-4DAE-87FC-C3787DE6C2BA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32B9-3FD9-7B26-08F5-C244E188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8E23-8FD6-F4EB-714D-3F813147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2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E909-8214-6535-0755-5ACA0C1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02F9-87CC-6F55-65BE-6E9D71F84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A952-FE5D-774D-94DD-388267F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BBC381-9B9C-418F-B75A-008B7DD4F2E4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D54D-0B89-3E62-19F2-D7F86522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9BBB-1F72-693E-B496-0C1CE99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21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5F22D-E8FC-CF2C-ED98-B1BA4BC1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A9FEE-7583-9DF3-8232-44FD2A35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03D4-20AC-D90C-4EA8-8DD3298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58DAF-092B-455B-A201-8E58BAB51FFA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B55E-9479-E0E9-5E15-6A111796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0AC-7929-D427-D882-2866DB05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5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A34E-4DFA-2848-967B-D3118D87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18467-BBFB-0C4B-8BD9-F15D11BB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74EB99-8C6E-1546-AD37-3FEE41D2F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51291-4A28-D349-9E9F-3110CDB88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44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7526-4FFA-2744-88D7-45A4012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8D35EC1-1228-524A-9280-3F457561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F3A5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21702D-2633-BB44-95C9-231C6E8B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B8AB8A64-9C74-5746-8C9C-D3FABA442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6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2CF-D236-2649-B1A0-D9D5B49E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0AC2-DDAC-544F-8266-A0E8B3FD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AD315B-57C1-8C4A-B424-F8C9328A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2AF48-FF71-164D-906E-9D52AAD2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4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908C-8B7A-A34E-8D1B-45CAAE0573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32560"/>
            <a:ext cx="5181600" cy="4744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Left Part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C2D8-6901-B745-95A1-EFE457F7A1B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32560"/>
            <a:ext cx="5181600" cy="4744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Right Part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6">
            <a:extLst>
              <a:ext uri="{FF2B5EF4-FFF2-40B4-BE49-F238E27FC236}">
                <a16:creationId xmlns:a16="http://schemas.microsoft.com/office/drawing/2014/main" id="{4783C37E-A1FA-F249-8D72-3E979784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8F3703-F273-054D-B4F2-1A11A6B70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D8415A96-51A1-3B4F-8A44-067497DB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8F5E-6854-2F47-A942-F3889F9448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44283"/>
            <a:ext cx="5157787" cy="823912"/>
          </a:xfrm>
        </p:spPr>
        <p:txBody>
          <a:bodyPr anchor="b"/>
          <a:lstStyle>
            <a:lvl1pPr marL="0" indent="0" algn="l">
              <a:buNone/>
              <a:defRPr sz="2400" b="1" i="1" u="none">
                <a:solidFill>
                  <a:schemeClr val="tx2"/>
                </a:solidFill>
                <a:latin typeface="PT Sans" panose="020B0503020203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Left part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39A0-CC28-D749-89FC-3B6EA661F7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54238"/>
            <a:ext cx="5157787" cy="4035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6CD1A-1104-1747-A8D3-7B3256A8CF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44283"/>
            <a:ext cx="5183188" cy="82391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 i="1" u="none">
                <a:solidFill>
                  <a:schemeClr val="tx2"/>
                </a:solidFill>
                <a:latin typeface="PT Sans" panose="020B0503020203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Right part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96658-DF1B-C246-B0E2-10CC5DA8813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4238"/>
            <a:ext cx="5183188" cy="4035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14EEE6ED-08F3-9A42-9332-A77AE14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092B48-FC73-214E-B192-F859C5247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454E8C5-C4F5-9B48-856D-A8AE60A4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03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6">
            <a:extLst>
              <a:ext uri="{FF2B5EF4-FFF2-40B4-BE49-F238E27FC236}">
                <a16:creationId xmlns:a16="http://schemas.microsoft.com/office/drawing/2014/main" id="{B7171B67-022A-C148-96C7-04344801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D6B59E-3F40-354E-96DD-BF1653F3B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6132-398B-ED4B-8AFF-7C7E9A3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A834D1-4492-8548-B3E4-9EFF6DF1E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5BC098-6EB1-8745-AA67-64890DD7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CFB-BB50-55BD-8BE8-C95AD08F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6FCC-053C-C6E0-7FEB-609918CD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DADF-DDCC-C161-E056-4171603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E3AC-1FE8-D6E3-FAC5-9FD06C92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39BF-B438-0EFE-2E99-3E5C6BA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8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B99C-1242-F6BB-5D1C-4B3B1B24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A41C-DD20-5FFA-6A0A-F8175828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2345-1C6F-7429-EE47-85F0CAFC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D45D-ED77-F90E-C12D-B8E9135A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FC57-7798-DCE6-80FB-B7D9F45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55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C34E-5F2E-9D42-585D-D4D90E37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3635-7E9F-5409-FEE3-18B98FDD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3750-779D-0149-D884-7FB79AF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C1F-0C3B-9CA3-3A3E-666DFA27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FACA-D05E-0C3A-2E2D-58B4F70D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70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682B-EEEA-CE44-DB5F-9609494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5F20-B511-317B-D6F4-DB559FB34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76EE-00F1-F74C-5535-6D815D1C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F9DA-576D-B7CB-7C48-84246960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024D-1B99-813B-10F7-3CD45856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FB1B-08CB-0814-849A-A71C96E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42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EC8-9581-28CE-BF82-830ECA7E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A418-23F9-A636-E0B8-9D12E798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28ED-3AA1-E38D-0B80-A02FE2BF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6C080-25FC-BD7A-F36A-24E4A4E8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87568-468D-4E94-7A8A-3D446955F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8438-36F6-20CB-8455-34B7DC63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FF835-E1CC-22BA-7E72-BE65E5CE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F3613-17DE-4C52-0B49-418A9D9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6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7F98-A1DD-B5B5-73A5-6CECFD79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E10EB-F242-6C62-D44D-F090B837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A8F8-F1E5-F4A5-6DBC-4E115EAE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6823F-D8E2-6807-E0E3-19B99E07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99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161C0-048E-88C5-EE96-CE9F2F1F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AA169-C32B-1018-52C5-BB14A6E4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37AAF-B5F6-4581-19F9-C3C7371E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52B-1963-CAC0-6B94-952D384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E7FB-0A12-CA5F-DC49-806DB76F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CC36E-898D-9BF9-F7C0-11867A1B4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44AB-7683-E771-5BC5-AFBFEBC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7FBE-B84B-64DB-566F-12F04EB8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EE0B-600C-5A51-EBBF-283B54E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048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3CC9-262E-4FA4-72E1-AFDBFEB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0EC81-F35A-7689-D501-65DDC5FB0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9A91-6765-38AE-C24D-A2E6EEBC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8B74-3166-FE3D-F73D-BA5A52D1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32B9-3FD9-7B26-08F5-C244E188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8E23-8FD6-F4EB-714D-3F813147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243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E909-8214-6535-0755-5ACA0C1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02F9-87CC-6F55-65BE-6E9D71F84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A952-FE5D-774D-94DD-388267F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D54D-0B89-3E62-19F2-D7F86522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9BBB-1F72-693E-B496-0C1CE99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28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5F22D-E8FC-CF2C-ED98-B1BA4BC1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A9FEE-7583-9DF3-8232-44FD2A35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03D4-20AC-D90C-4EA8-8DD3298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B55E-9479-E0E9-5E15-6A111796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0AC-7929-D427-D882-2866DB05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8C014-9E5E-A334-D1BB-3434B572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D0C2-178E-7F1D-9BD0-C0B99D46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FFC7-0ADE-7CA0-0BEF-CAC1A18C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fld id="{85672405-C869-4F71-9411-B8A8DA8A59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8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8088-03BB-0A44-B998-7F1D2EAA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2560"/>
            <a:ext cx="10515600" cy="474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 again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/>
              <a:t>First level again</a:t>
            </a:r>
          </a:p>
          <a:p>
            <a:pPr lvl="0"/>
            <a:r>
              <a:rPr lang="en-US" dirty="0"/>
              <a:t>First level again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B346-2160-BD45-95F3-C1C22ABC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E09A03"/>
                </a:solidFill>
              </a:defRPr>
            </a:lvl1pPr>
          </a:lstStyle>
          <a:p>
            <a:fld id="{491574B7-4C58-5E49-83EF-535EF5386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AA2C8F7-532B-9843-BD55-749ABF9D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About lab assignments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CB6AF-8A3B-3E45-B38D-245A2884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rgbClr val="E09A03"/>
          </a:solidFill>
          <a:latin typeface="PT Sans Narrow" panose="020B0506020203020204" pitchFamily="34" charset="77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PT Sans" panose="020B0503020203020204" pitchFamily="34" charset="77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" panose="020B0503020203020204" pitchFamily="34" charset="77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" panose="020B0503020203020204" pitchFamily="34" charset="77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" panose="020B0503020203020204" pitchFamily="34" charset="77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" panose="020B0503020203020204" pitchFamily="34" charset="77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8C014-9E5E-A334-D1BB-3434B572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D0C2-178E-7F1D-9BD0-C0B99D46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4A08-E202-1251-CF76-80C7C709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A91A-F7E5-4291-BF87-E2184A55F4B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E3C4-2DA4-8F78-DF03-9150A1FDE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FFC7-0ADE-7CA0-0BEF-CAC1A18C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2405-C869-4F71-9411-B8A8DA8A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chart" Target="../charts/chart2.xml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9.png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chart" Target="../charts/chart1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30.sv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chart" Target="../charts/char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3lab/Odinfs" TargetMode="External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1321349" y="1989056"/>
            <a:ext cx="9802279" cy="15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 dirty="0" err="1">
                <a:latin typeface="Book Antiqua"/>
                <a:ea typeface="Book Antiqua"/>
                <a:cs typeface="Book Antiqua"/>
                <a:sym typeface="Book Antiqua"/>
              </a:rPr>
              <a:t>OdinFS</a:t>
            </a:r>
            <a:r>
              <a:rPr lang="en-US" sz="5400" b="1" dirty="0">
                <a:latin typeface="Book Antiqua"/>
                <a:ea typeface="Book Antiqua"/>
                <a:cs typeface="Book Antiqua"/>
                <a:sym typeface="Book Antiqua"/>
              </a:rPr>
              <a:t>: Scaling PM Performance with Opportunistic Delegation </a:t>
            </a:r>
            <a:endParaRPr sz="5400" b="1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1524000" y="4296483"/>
            <a:ext cx="9144000" cy="100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Diyu Zhou*</a:t>
            </a:r>
            <a:r>
              <a:rPr lang="en-US" sz="2800" dirty="0"/>
              <a:t>, Yuchen Qian, Vishal Gupta, Zhifei Yang,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 err="1"/>
              <a:t>Changwoo</a:t>
            </a:r>
            <a:r>
              <a:rPr lang="en-US" sz="2800" dirty="0"/>
              <a:t> Min, </a:t>
            </a:r>
            <a:r>
              <a:rPr lang="en-US" sz="2800" dirty="0" err="1"/>
              <a:t>Sanidhya</a:t>
            </a:r>
            <a:r>
              <a:rPr lang="en-US" sz="2800" dirty="0"/>
              <a:t> Kashyap</a:t>
            </a:r>
            <a:endParaRPr sz="2800" dirty="0"/>
          </a:p>
        </p:txBody>
      </p:sp>
      <p:pic>
        <p:nvPicPr>
          <p:cNvPr id="99" name="Google Shape;99;p16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9392" y="4482000"/>
            <a:ext cx="2376000" cy="2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descr="Le logo de l'EPF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608" y="5303514"/>
            <a:ext cx="2084485" cy="1172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3571196" y="5758459"/>
            <a:ext cx="502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*Looking for a faculty job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8;p17">
            <a:extLst>
              <a:ext uri="{FF2B5EF4-FFF2-40B4-BE49-F238E27FC236}">
                <a16:creationId xmlns:a16="http://schemas.microsoft.com/office/drawing/2014/main" id="{D8F6CC8E-16DF-4C46-B075-544624BB44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52"/>
    </mc:Choice>
    <mc:Fallback xmlns="">
      <p:transition spd="slow" advTm="188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7958" y="4257682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122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7472" y="4250654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5286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1828877" y="4212363"/>
            <a:ext cx="4226418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3984224" y="5329675"/>
            <a:ext cx="1762017" cy="320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2893775" y="5956205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8048765" y="5924501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273" name="Google Shape;273;p24" descr="Man wearing blazer and shi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76514" y="1757001"/>
            <a:ext cx="1538669" cy="153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 descr="Short haired woma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4835" y="1037633"/>
            <a:ext cx="1015860" cy="89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2196325" y="376724"/>
            <a:ext cx="5240100" cy="1709700"/>
          </a:xfrm>
          <a:prstGeom prst="wedgeEllipseCallout">
            <a:avLst>
              <a:gd name="adj1" fmla="val -46388"/>
              <a:gd name="adj2" fmla="val 48291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Let’s see how PM performs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4" descr="Network diagram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3168379" y="2647973"/>
            <a:ext cx="1609709" cy="160970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82" name="Google Shape;282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521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0847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6132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1381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/>
          <p:nvPr/>
        </p:nvSpPr>
        <p:spPr>
          <a:xfrm>
            <a:off x="6848475" y="4212363"/>
            <a:ext cx="4260657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9056375" y="5298775"/>
            <a:ext cx="1748729" cy="320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130447" y="5328775"/>
            <a:ext cx="1676318" cy="3210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DRAM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7164200" y="5291925"/>
            <a:ext cx="1737180" cy="3201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DRAM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963322" y="4595317"/>
            <a:ext cx="7992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Core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raphic 32" descr="A smiling face">
            <a:extLst>
              <a:ext uri="{FF2B5EF4-FFF2-40B4-BE49-F238E27FC236}">
                <a16:creationId xmlns:a16="http://schemas.microsoft.com/office/drawing/2014/main" id="{8419885A-F152-4444-A27A-EB9378B4D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2765" y="1401760"/>
            <a:ext cx="348758" cy="359657"/>
          </a:xfrm>
          <a:prstGeom prst="rect">
            <a:avLst/>
          </a:prstGeom>
        </p:spPr>
      </p:pic>
      <p:pic>
        <p:nvPicPr>
          <p:cNvPr id="25" name="Google Shape;290;p24" descr="复选标记 纯色填充">
            <a:extLst>
              <a:ext uri="{FF2B5EF4-FFF2-40B4-BE49-F238E27FC236}">
                <a16:creationId xmlns:a16="http://schemas.microsoft.com/office/drawing/2014/main" id="{0B35FB92-4BAB-4414-94C3-B8BA09F94D3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1149" y="50320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91;p24" descr="关闭 纯色填充">
            <a:extLst>
              <a:ext uri="{FF2B5EF4-FFF2-40B4-BE49-F238E27FC236}">
                <a16:creationId xmlns:a16="http://schemas.microsoft.com/office/drawing/2014/main" id="{2F9D5164-0138-43D6-94A5-60F55C9EC45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496789" y="49947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34"/>
    </mc:Choice>
    <mc:Fallback xmlns="">
      <p:transition spd="slow" advTm="26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2" title="Chart">
            <a:extLst>
              <a:ext uri="{FF2B5EF4-FFF2-40B4-BE49-F238E27FC236}">
                <a16:creationId xmlns:a16="http://schemas.microsoft.com/office/drawing/2014/main" id="{D60790B1-E2E4-4443-9493-ABE966177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84829"/>
              </p:ext>
            </p:extLst>
          </p:nvPr>
        </p:nvGraphicFramePr>
        <p:xfrm>
          <a:off x="277050" y="1979965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0" name="Google Shape;300;p25"/>
          <p:cNvSpPr txBox="1"/>
          <p:nvPr/>
        </p:nvSpPr>
        <p:spPr>
          <a:xfrm>
            <a:off x="838200" y="1205350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rgbClr val="000000"/>
              </a:buClr>
              <a:buSzPts val="2533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</a:t>
            </a: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writes/reads </a:t>
            </a:r>
            <a:r>
              <a:rPr lang="en-US" sz="28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2MB data in a private file</a:t>
            </a:r>
            <a:endParaRPr sz="2800" b="0" i="0" u="none" strike="noStrike" cap="none" baseline="300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43138" algn="l"/>
              </a:tabLst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a single NUMA node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2" name="Google Shape;302;p25" descr="Network diagram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9976344" y="160016"/>
            <a:ext cx="570313" cy="6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/>
          <p:nvPr/>
        </p:nvSpPr>
        <p:spPr>
          <a:xfrm>
            <a:off x="9941226" y="765447"/>
            <a:ext cx="634500" cy="222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2879038" y="1798560"/>
            <a:ext cx="11717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sz="24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FC99F185-BFC1-4A6E-9933-7E503BD5B104}"/>
              </a:ext>
            </a:extLst>
          </p:cNvPr>
          <p:cNvCxnSpPr>
            <a:cxnSpLocks/>
          </p:cNvCxnSpPr>
          <p:nvPr/>
        </p:nvCxnSpPr>
        <p:spPr>
          <a:xfrm flipV="1">
            <a:off x="1264609" y="2692650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F94A3618-C698-4FF8-93B8-4DC857D02B7B}"/>
              </a:ext>
            </a:extLst>
          </p:cNvPr>
          <p:cNvCxnSpPr>
            <a:cxnSpLocks/>
          </p:cNvCxnSpPr>
          <p:nvPr/>
        </p:nvCxnSpPr>
        <p:spPr>
          <a:xfrm flipV="1">
            <a:off x="2565400" y="2692652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Google Shape;1898;p77">
            <a:extLst>
              <a:ext uri="{FF2B5EF4-FFF2-40B4-BE49-F238E27FC236}">
                <a16:creationId xmlns:a16="http://schemas.microsoft.com/office/drawing/2014/main" id="{CEE4A388-58F8-472F-A9BB-2131ED00F59A}"/>
              </a:ext>
            </a:extLst>
          </p:cNvPr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BD6BC876-E693-488D-8F20-EFD5D65593F7}"/>
              </a:ext>
            </a:extLst>
          </p:cNvPr>
          <p:cNvSpPr/>
          <p:nvPr/>
        </p:nvSpPr>
        <p:spPr>
          <a:xfrm>
            <a:off x="281370" y="2484510"/>
            <a:ext cx="578359" cy="22674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椭圆 13">
            <a:extLst>
              <a:ext uri="{FF2B5EF4-FFF2-40B4-BE49-F238E27FC236}">
                <a16:creationId xmlns:a16="http://schemas.microsoft.com/office/drawing/2014/main" id="{E7BF09A0-1521-4D89-B5C6-354F1AA91C92}"/>
              </a:ext>
            </a:extLst>
          </p:cNvPr>
          <p:cNvSpPr/>
          <p:nvPr/>
        </p:nvSpPr>
        <p:spPr>
          <a:xfrm rot="5400000">
            <a:off x="3182463" y="5323627"/>
            <a:ext cx="564913" cy="11717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23" name="Chart 6" title="Chart">
            <a:extLst>
              <a:ext uri="{FF2B5EF4-FFF2-40B4-BE49-F238E27FC236}">
                <a16:creationId xmlns:a16="http://schemas.microsoft.com/office/drawing/2014/main" id="{6E3C47FF-0F6F-4BDB-B527-8260C51C4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89249"/>
              </p:ext>
            </p:extLst>
          </p:nvPr>
        </p:nvGraphicFramePr>
        <p:xfrm>
          <a:off x="6125077" y="1979965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6187E662-6988-49EC-B374-03528EE17A2A}"/>
              </a:ext>
            </a:extLst>
          </p:cNvPr>
          <p:cNvCxnSpPr>
            <a:cxnSpLocks/>
          </p:cNvCxnSpPr>
          <p:nvPr/>
        </p:nvCxnSpPr>
        <p:spPr>
          <a:xfrm flipV="1">
            <a:off x="7155889" y="2692648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ED06F592-666D-46A6-84EB-2A82B64F19E3}"/>
              </a:ext>
            </a:extLst>
          </p:cNvPr>
          <p:cNvCxnSpPr>
            <a:cxnSpLocks/>
          </p:cNvCxnSpPr>
          <p:nvPr/>
        </p:nvCxnSpPr>
        <p:spPr>
          <a:xfrm flipV="1">
            <a:off x="8456680" y="2705350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Google Shape;307;p25">
            <a:extLst>
              <a:ext uri="{FF2B5EF4-FFF2-40B4-BE49-F238E27FC236}">
                <a16:creationId xmlns:a16="http://schemas.microsoft.com/office/drawing/2014/main" id="{F4122C36-D143-4A4A-A052-DDBE1AAC5D32}"/>
              </a:ext>
            </a:extLst>
          </p:cNvPr>
          <p:cNvSpPr txBox="1"/>
          <p:nvPr/>
        </p:nvSpPr>
        <p:spPr>
          <a:xfrm>
            <a:off x="8952864" y="1798560"/>
            <a:ext cx="9883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00ED8-D70C-41E1-8450-DF5EAB14F4C4}"/>
              </a:ext>
            </a:extLst>
          </p:cNvPr>
          <p:cNvGrpSpPr/>
          <p:nvPr/>
        </p:nvGrpSpPr>
        <p:grpSpPr>
          <a:xfrm>
            <a:off x="1338803" y="2151658"/>
            <a:ext cx="2033464" cy="369332"/>
            <a:chOff x="1338803" y="2151658"/>
            <a:chExt cx="2033464" cy="369332"/>
          </a:xfrm>
        </p:grpSpPr>
        <p:cxnSp>
          <p:nvCxnSpPr>
            <p:cNvPr id="51" name="直接连接符 32">
              <a:extLst>
                <a:ext uri="{FF2B5EF4-FFF2-40B4-BE49-F238E27FC236}">
                  <a16:creationId xmlns:a16="http://schemas.microsoft.com/office/drawing/2014/main" id="{84F4BF32-1B35-43FE-89CB-585B89BA2BCC}"/>
                </a:ext>
              </a:extLst>
            </p:cNvPr>
            <p:cNvCxnSpPr>
              <a:cxnSpLocks/>
            </p:cNvCxnSpPr>
            <p:nvPr/>
          </p:nvCxnSpPr>
          <p:spPr>
            <a:xfrm>
              <a:off x="1338803" y="2336324"/>
              <a:ext cx="360000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33">
              <a:extLst>
                <a:ext uri="{FF2B5EF4-FFF2-40B4-BE49-F238E27FC236}">
                  <a16:creationId xmlns:a16="http://schemas.microsoft.com/office/drawing/2014/main" id="{B6D5C370-E3B4-457B-9505-9578691EA556}"/>
                </a:ext>
              </a:extLst>
            </p:cNvPr>
            <p:cNvSpPr txBox="1"/>
            <p:nvPr/>
          </p:nvSpPr>
          <p:spPr>
            <a:xfrm>
              <a:off x="1782606" y="215165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13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307" grpId="0"/>
      <p:bldP spid="20" grpId="0" animBg="1"/>
      <p:bldP spid="20" grpId="1" animBg="1"/>
      <p:bldP spid="21" grpId="0" animBg="1"/>
      <p:bldP spid="21" grpId="1" animBg="1"/>
      <p:bldGraphic spid="23" grpId="0">
        <p:bldAsOne/>
      </p:bldGraphic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838200" y="1205350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  <a:endParaRPr lang="en-US" sz="2800" baseline="300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43138" algn="l"/>
              </a:tabLst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a single NUMA node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2" name="Google Shape;302;p25" descr="Network diagram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976344" y="160016"/>
            <a:ext cx="570313" cy="6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/>
          <p:nvPr/>
        </p:nvSpPr>
        <p:spPr>
          <a:xfrm>
            <a:off x="9941226" y="765447"/>
            <a:ext cx="634500" cy="222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" name="Google Shape;1898;p77">
            <a:extLst>
              <a:ext uri="{FF2B5EF4-FFF2-40B4-BE49-F238E27FC236}">
                <a16:creationId xmlns:a16="http://schemas.microsoft.com/office/drawing/2014/main" id="{CEE4A388-58F8-472F-A9BB-2131ED00F59A}"/>
              </a:ext>
            </a:extLst>
          </p:cNvPr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" name="Chart 6" title="Chart">
            <a:extLst>
              <a:ext uri="{FF2B5EF4-FFF2-40B4-BE49-F238E27FC236}">
                <a16:creationId xmlns:a16="http://schemas.microsoft.com/office/drawing/2014/main" id="{11EBC5B6-B807-4A45-BAED-37873239F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88609"/>
              </p:ext>
            </p:extLst>
          </p:nvPr>
        </p:nvGraphicFramePr>
        <p:xfrm>
          <a:off x="6123600" y="1980000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" title="Chart">
            <a:extLst>
              <a:ext uri="{FF2B5EF4-FFF2-40B4-BE49-F238E27FC236}">
                <a16:creationId xmlns:a16="http://schemas.microsoft.com/office/drawing/2014/main" id="{B37DCF8F-10A7-44E1-B97A-00F3332C2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55239"/>
              </p:ext>
            </p:extLst>
          </p:nvPr>
        </p:nvGraphicFramePr>
        <p:xfrm>
          <a:off x="277200" y="1980000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Google Shape;307;p25">
            <a:extLst>
              <a:ext uri="{FF2B5EF4-FFF2-40B4-BE49-F238E27FC236}">
                <a16:creationId xmlns:a16="http://schemas.microsoft.com/office/drawing/2014/main" id="{B0494DD5-E6F4-40C3-B191-EB733343825B}"/>
              </a:ext>
            </a:extLst>
          </p:cNvPr>
          <p:cNvSpPr txBox="1"/>
          <p:nvPr/>
        </p:nvSpPr>
        <p:spPr>
          <a:xfrm>
            <a:off x="2879038" y="1798560"/>
            <a:ext cx="11717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sz="24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7;p25">
            <a:extLst>
              <a:ext uri="{FF2B5EF4-FFF2-40B4-BE49-F238E27FC236}">
                <a16:creationId xmlns:a16="http://schemas.microsoft.com/office/drawing/2014/main" id="{592EDCD9-5EBC-4ADA-AABA-04EA346ECD47}"/>
              </a:ext>
            </a:extLst>
          </p:cNvPr>
          <p:cNvSpPr txBox="1"/>
          <p:nvPr/>
        </p:nvSpPr>
        <p:spPr>
          <a:xfrm>
            <a:off x="8952864" y="1798560"/>
            <a:ext cx="9883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Connector 8">
            <a:extLst>
              <a:ext uri="{FF2B5EF4-FFF2-40B4-BE49-F238E27FC236}">
                <a16:creationId xmlns:a16="http://schemas.microsoft.com/office/drawing/2014/main" id="{619C3506-B9ED-4478-9A53-715E4259F6AE}"/>
              </a:ext>
            </a:extLst>
          </p:cNvPr>
          <p:cNvCxnSpPr>
            <a:cxnSpLocks/>
          </p:cNvCxnSpPr>
          <p:nvPr/>
        </p:nvCxnSpPr>
        <p:spPr>
          <a:xfrm flipV="1">
            <a:off x="7155889" y="2692648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3587DDBB-D788-4EC4-A2F7-3E825B946DE9}"/>
              </a:ext>
            </a:extLst>
          </p:cNvPr>
          <p:cNvCxnSpPr>
            <a:cxnSpLocks/>
          </p:cNvCxnSpPr>
          <p:nvPr/>
        </p:nvCxnSpPr>
        <p:spPr>
          <a:xfrm flipV="1">
            <a:off x="8456680" y="2705350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8">
            <a:extLst>
              <a:ext uri="{FF2B5EF4-FFF2-40B4-BE49-F238E27FC236}">
                <a16:creationId xmlns:a16="http://schemas.microsoft.com/office/drawing/2014/main" id="{F316B284-6BB3-4763-ACC2-6B05F0688B96}"/>
              </a:ext>
            </a:extLst>
          </p:cNvPr>
          <p:cNvCxnSpPr>
            <a:cxnSpLocks/>
          </p:cNvCxnSpPr>
          <p:nvPr/>
        </p:nvCxnSpPr>
        <p:spPr>
          <a:xfrm flipV="1">
            <a:off x="1264609" y="2692650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65CEF15B-4819-4416-9A07-798A84284C74}"/>
              </a:ext>
            </a:extLst>
          </p:cNvPr>
          <p:cNvCxnSpPr>
            <a:cxnSpLocks/>
          </p:cNvCxnSpPr>
          <p:nvPr/>
        </p:nvCxnSpPr>
        <p:spPr>
          <a:xfrm flipV="1">
            <a:off x="2565400" y="2692652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21">
            <a:extLst>
              <a:ext uri="{FF2B5EF4-FFF2-40B4-BE49-F238E27FC236}">
                <a16:creationId xmlns:a16="http://schemas.microsoft.com/office/drawing/2014/main" id="{746860C5-564B-4D75-B5FE-4DCBB63F60A7}"/>
              </a:ext>
            </a:extLst>
          </p:cNvPr>
          <p:cNvCxnSpPr>
            <a:cxnSpLocks/>
          </p:cNvCxnSpPr>
          <p:nvPr/>
        </p:nvCxnSpPr>
        <p:spPr>
          <a:xfrm>
            <a:off x="11326880" y="3465513"/>
            <a:ext cx="0" cy="738187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70BDD05A-0E6D-4C75-8831-ABE2A1B0DAF3}"/>
              </a:ext>
            </a:extLst>
          </p:cNvPr>
          <p:cNvCxnSpPr>
            <a:cxnSpLocks/>
          </p:cNvCxnSpPr>
          <p:nvPr/>
        </p:nvCxnSpPr>
        <p:spPr>
          <a:xfrm>
            <a:off x="5439833" y="3081280"/>
            <a:ext cx="0" cy="16457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9">
            <a:extLst>
              <a:ext uri="{FF2B5EF4-FFF2-40B4-BE49-F238E27FC236}">
                <a16:creationId xmlns:a16="http://schemas.microsoft.com/office/drawing/2014/main" id="{C4A14D83-46C3-4D20-801E-79521683D901}"/>
              </a:ext>
            </a:extLst>
          </p:cNvPr>
          <p:cNvSpPr txBox="1"/>
          <p:nvPr/>
        </p:nvSpPr>
        <p:spPr>
          <a:xfrm>
            <a:off x="10399939" y="3380944"/>
            <a:ext cx="91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40">
            <a:extLst>
              <a:ext uri="{FF2B5EF4-FFF2-40B4-BE49-F238E27FC236}">
                <a16:creationId xmlns:a16="http://schemas.microsoft.com/office/drawing/2014/main" id="{B32F45B0-936C-40EE-AE43-8CCBBCF58344}"/>
              </a:ext>
            </a:extLst>
          </p:cNvPr>
          <p:cNvSpPr txBox="1"/>
          <p:nvPr/>
        </p:nvSpPr>
        <p:spPr>
          <a:xfrm>
            <a:off x="4298389" y="3458170"/>
            <a:ext cx="10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11.6x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33">
            <a:extLst>
              <a:ext uri="{FF2B5EF4-FFF2-40B4-BE49-F238E27FC236}">
                <a16:creationId xmlns:a16="http://schemas.microsoft.com/office/drawing/2014/main" id="{37631681-7403-4327-8489-556A8E6A443C}"/>
              </a:ext>
            </a:extLst>
          </p:cNvPr>
          <p:cNvSpPr/>
          <p:nvPr/>
        </p:nvSpPr>
        <p:spPr>
          <a:xfrm>
            <a:off x="2162508" y="3001836"/>
            <a:ext cx="789992" cy="5124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椭圆 33">
            <a:extLst>
              <a:ext uri="{FF2B5EF4-FFF2-40B4-BE49-F238E27FC236}">
                <a16:creationId xmlns:a16="http://schemas.microsoft.com/office/drawing/2014/main" id="{3819F3C1-DD5D-4ED6-A947-A792F5FCE76C}"/>
              </a:ext>
            </a:extLst>
          </p:cNvPr>
          <p:cNvSpPr/>
          <p:nvPr/>
        </p:nvSpPr>
        <p:spPr>
          <a:xfrm>
            <a:off x="8437731" y="3229295"/>
            <a:ext cx="744353" cy="523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E60717-EDA8-4210-8C37-E50AA49474D7}"/>
              </a:ext>
            </a:extLst>
          </p:cNvPr>
          <p:cNvGrpSpPr/>
          <p:nvPr/>
        </p:nvGrpSpPr>
        <p:grpSpPr>
          <a:xfrm>
            <a:off x="1338803" y="2432026"/>
            <a:ext cx="2033464" cy="369332"/>
            <a:chOff x="1338803" y="2432026"/>
            <a:chExt cx="2033464" cy="369332"/>
          </a:xfrm>
        </p:grpSpPr>
        <p:sp>
          <p:nvSpPr>
            <p:cNvPr id="52" name="文本框 33">
              <a:extLst>
                <a:ext uri="{FF2B5EF4-FFF2-40B4-BE49-F238E27FC236}">
                  <a16:creationId xmlns:a16="http://schemas.microsoft.com/office/drawing/2014/main" id="{23A81C90-FF70-49D5-8F70-807FB7B3B6C4}"/>
                </a:ext>
              </a:extLst>
            </p:cNvPr>
            <p:cNvSpPr txBox="1"/>
            <p:nvPr/>
          </p:nvSpPr>
          <p:spPr>
            <a:xfrm>
              <a:off x="1782606" y="243202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7DFA54-883A-43E6-8FB4-A8D5BFA8B4C3}"/>
                </a:ext>
              </a:extLst>
            </p:cNvPr>
            <p:cNvGrpSpPr/>
            <p:nvPr/>
          </p:nvGrpSpPr>
          <p:grpSpPr>
            <a:xfrm>
              <a:off x="1338803" y="2543540"/>
              <a:ext cx="360000" cy="146304"/>
              <a:chOff x="1338803" y="2510290"/>
              <a:chExt cx="360000" cy="146304"/>
            </a:xfrm>
          </p:grpSpPr>
          <p:cxnSp>
            <p:nvCxnSpPr>
              <p:cNvPr id="54" name="直接连接符 32">
                <a:extLst>
                  <a:ext uri="{FF2B5EF4-FFF2-40B4-BE49-F238E27FC236}">
                    <a16:creationId xmlns:a16="http://schemas.microsoft.com/office/drawing/2014/main" id="{6D7BC50F-611F-4ED4-A5F9-800E6EE8E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803" y="2583442"/>
                <a:ext cx="36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riangle 20">
                <a:extLst>
                  <a:ext uri="{FF2B5EF4-FFF2-40B4-BE49-F238E27FC236}">
                    <a16:creationId xmlns:a16="http://schemas.microsoft.com/office/drawing/2014/main" id="{84E31521-548A-41BB-B205-4F3337D8B865}"/>
                  </a:ext>
                </a:extLst>
              </p:cNvPr>
              <p:cNvSpPr/>
              <p:nvPr/>
            </p:nvSpPr>
            <p:spPr>
              <a:xfrm>
                <a:off x="1445651" y="2510290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2427A1-8C81-4474-9698-DBA8DB78E045}"/>
              </a:ext>
            </a:extLst>
          </p:cNvPr>
          <p:cNvGrpSpPr/>
          <p:nvPr/>
        </p:nvGrpSpPr>
        <p:grpSpPr>
          <a:xfrm>
            <a:off x="1338803" y="2151658"/>
            <a:ext cx="2033464" cy="369332"/>
            <a:chOff x="1338803" y="2151658"/>
            <a:chExt cx="2033464" cy="369332"/>
          </a:xfrm>
        </p:grpSpPr>
        <p:cxnSp>
          <p:nvCxnSpPr>
            <p:cNvPr id="57" name="直接连接符 32">
              <a:extLst>
                <a:ext uri="{FF2B5EF4-FFF2-40B4-BE49-F238E27FC236}">
                  <a16:creationId xmlns:a16="http://schemas.microsoft.com/office/drawing/2014/main" id="{E8A004C2-F46F-485B-9175-59A02C85AD9E}"/>
                </a:ext>
              </a:extLst>
            </p:cNvPr>
            <p:cNvCxnSpPr>
              <a:cxnSpLocks/>
            </p:cNvCxnSpPr>
            <p:nvPr/>
          </p:nvCxnSpPr>
          <p:spPr>
            <a:xfrm>
              <a:off x="1338803" y="2336324"/>
              <a:ext cx="360000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33">
              <a:extLst>
                <a:ext uri="{FF2B5EF4-FFF2-40B4-BE49-F238E27FC236}">
                  <a16:creationId xmlns:a16="http://schemas.microsoft.com/office/drawing/2014/main" id="{01EBC552-813B-4C3F-95C5-4646AFEE5B3D}"/>
                </a:ext>
              </a:extLst>
            </p:cNvPr>
            <p:cNvSpPr txBox="1"/>
            <p:nvPr/>
          </p:nvSpPr>
          <p:spPr>
            <a:xfrm>
              <a:off x="1782606" y="215165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4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5"/>
    </mc:Choice>
    <mc:Fallback xmlns="">
      <p:transition spd="slow" advTm="1368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838200" y="1205350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301" name="Google Shape;301;p25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43138" algn="l"/>
              </a:tabLst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a single NUMA node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2" name="Google Shape;302;p25" descr="Network diagram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976344" y="160016"/>
            <a:ext cx="570313" cy="6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/>
          <p:nvPr/>
        </p:nvSpPr>
        <p:spPr>
          <a:xfrm>
            <a:off x="9941226" y="765447"/>
            <a:ext cx="634500" cy="222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" name="Google Shape;1898;p77">
            <a:extLst>
              <a:ext uri="{FF2B5EF4-FFF2-40B4-BE49-F238E27FC236}">
                <a16:creationId xmlns:a16="http://schemas.microsoft.com/office/drawing/2014/main" id="{CEE4A388-58F8-472F-A9BB-2131ED00F59A}"/>
              </a:ext>
            </a:extLst>
          </p:cNvPr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" name="Chart 2" title="Chart">
            <a:extLst>
              <a:ext uri="{FF2B5EF4-FFF2-40B4-BE49-F238E27FC236}">
                <a16:creationId xmlns:a16="http://schemas.microsoft.com/office/drawing/2014/main" id="{B37DCF8F-10A7-44E1-B97A-00F3332C2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64535"/>
              </p:ext>
            </p:extLst>
          </p:nvPr>
        </p:nvGraphicFramePr>
        <p:xfrm>
          <a:off x="277200" y="1980000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Google Shape;307;p25">
            <a:extLst>
              <a:ext uri="{FF2B5EF4-FFF2-40B4-BE49-F238E27FC236}">
                <a16:creationId xmlns:a16="http://schemas.microsoft.com/office/drawing/2014/main" id="{B0494DD5-E6F4-40C3-B191-EB733343825B}"/>
              </a:ext>
            </a:extLst>
          </p:cNvPr>
          <p:cNvSpPr txBox="1"/>
          <p:nvPr/>
        </p:nvSpPr>
        <p:spPr>
          <a:xfrm>
            <a:off x="2879038" y="1798560"/>
            <a:ext cx="11717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sz="24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traight Connector 8">
            <a:extLst>
              <a:ext uri="{FF2B5EF4-FFF2-40B4-BE49-F238E27FC236}">
                <a16:creationId xmlns:a16="http://schemas.microsoft.com/office/drawing/2014/main" id="{F316B284-6BB3-4763-ACC2-6B05F0688B96}"/>
              </a:ext>
            </a:extLst>
          </p:cNvPr>
          <p:cNvCxnSpPr>
            <a:cxnSpLocks/>
          </p:cNvCxnSpPr>
          <p:nvPr/>
        </p:nvCxnSpPr>
        <p:spPr>
          <a:xfrm flipV="1">
            <a:off x="1264609" y="2692650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65CEF15B-4819-4416-9A07-798A84284C74}"/>
              </a:ext>
            </a:extLst>
          </p:cNvPr>
          <p:cNvCxnSpPr>
            <a:cxnSpLocks/>
          </p:cNvCxnSpPr>
          <p:nvPr/>
        </p:nvCxnSpPr>
        <p:spPr>
          <a:xfrm flipV="1">
            <a:off x="2578100" y="2692652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Google Shape;2713;gccdabf313d_0_2619">
            <a:extLst>
              <a:ext uri="{FF2B5EF4-FFF2-40B4-BE49-F238E27FC236}">
                <a16:creationId xmlns:a16="http://schemas.microsoft.com/office/drawing/2014/main" id="{5D2D065F-A932-46AF-B92F-CAAD959B87D5}"/>
              </a:ext>
            </a:extLst>
          </p:cNvPr>
          <p:cNvSpPr/>
          <p:nvPr/>
        </p:nvSpPr>
        <p:spPr>
          <a:xfrm>
            <a:off x="6811829" y="2079542"/>
            <a:ext cx="5002265" cy="1226216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Excessive concurrent access </a:t>
            </a:r>
            <a:b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</a:b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PM performance collapse</a:t>
            </a:r>
            <a:endParaRPr lang="en-US" sz="2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5" name="椭圆 33">
            <a:extLst>
              <a:ext uri="{FF2B5EF4-FFF2-40B4-BE49-F238E27FC236}">
                <a16:creationId xmlns:a16="http://schemas.microsoft.com/office/drawing/2014/main" id="{28CEF3B1-0F0D-438C-BEAC-6791F261067B}"/>
              </a:ext>
            </a:extLst>
          </p:cNvPr>
          <p:cNvSpPr/>
          <p:nvPr/>
        </p:nvSpPr>
        <p:spPr>
          <a:xfrm>
            <a:off x="2162508" y="3001836"/>
            <a:ext cx="789992" cy="5124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7B5557-8DB7-4E5D-A1BD-85BA4B5A3F85}"/>
              </a:ext>
            </a:extLst>
          </p:cNvPr>
          <p:cNvGrpSpPr/>
          <p:nvPr/>
        </p:nvGrpSpPr>
        <p:grpSpPr>
          <a:xfrm>
            <a:off x="1338803" y="2432026"/>
            <a:ext cx="2033464" cy="369332"/>
            <a:chOff x="1338803" y="2432026"/>
            <a:chExt cx="2033464" cy="369332"/>
          </a:xfrm>
        </p:grpSpPr>
        <p:sp>
          <p:nvSpPr>
            <p:cNvPr id="17" name="文本框 33">
              <a:extLst>
                <a:ext uri="{FF2B5EF4-FFF2-40B4-BE49-F238E27FC236}">
                  <a16:creationId xmlns:a16="http://schemas.microsoft.com/office/drawing/2014/main" id="{A2042619-3B2B-474C-82A2-FDE71C79F492}"/>
                </a:ext>
              </a:extLst>
            </p:cNvPr>
            <p:cNvSpPr txBox="1"/>
            <p:nvPr/>
          </p:nvSpPr>
          <p:spPr>
            <a:xfrm>
              <a:off x="1782606" y="243202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8A470E-B66B-46CF-B681-FB5EC3EF770B}"/>
                </a:ext>
              </a:extLst>
            </p:cNvPr>
            <p:cNvGrpSpPr/>
            <p:nvPr/>
          </p:nvGrpSpPr>
          <p:grpSpPr>
            <a:xfrm>
              <a:off x="1338803" y="2543540"/>
              <a:ext cx="360000" cy="146304"/>
              <a:chOff x="1338803" y="2510290"/>
              <a:chExt cx="360000" cy="146304"/>
            </a:xfrm>
          </p:grpSpPr>
          <p:cxnSp>
            <p:nvCxnSpPr>
              <p:cNvPr id="21" name="直接连接符 32">
                <a:extLst>
                  <a:ext uri="{FF2B5EF4-FFF2-40B4-BE49-F238E27FC236}">
                    <a16:creationId xmlns:a16="http://schemas.microsoft.com/office/drawing/2014/main" id="{72FE2665-870C-4946-B18A-595BCEEBE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803" y="2583442"/>
                <a:ext cx="36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riangle 20">
                <a:extLst>
                  <a:ext uri="{FF2B5EF4-FFF2-40B4-BE49-F238E27FC236}">
                    <a16:creationId xmlns:a16="http://schemas.microsoft.com/office/drawing/2014/main" id="{1FA73F84-7BD0-4DF0-90D2-22BF263AFC98}"/>
                  </a:ext>
                </a:extLst>
              </p:cNvPr>
              <p:cNvSpPr/>
              <p:nvPr/>
            </p:nvSpPr>
            <p:spPr>
              <a:xfrm>
                <a:off x="1445651" y="2510290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EB15AC-13FC-4929-8459-F303982817DE}"/>
              </a:ext>
            </a:extLst>
          </p:cNvPr>
          <p:cNvGrpSpPr/>
          <p:nvPr/>
        </p:nvGrpSpPr>
        <p:grpSpPr>
          <a:xfrm>
            <a:off x="1338803" y="2151658"/>
            <a:ext cx="2033464" cy="369332"/>
            <a:chOff x="1338803" y="2151658"/>
            <a:chExt cx="2033464" cy="369332"/>
          </a:xfrm>
        </p:grpSpPr>
        <p:cxnSp>
          <p:nvCxnSpPr>
            <p:cNvPr id="25" name="直接连接符 32">
              <a:extLst>
                <a:ext uri="{FF2B5EF4-FFF2-40B4-BE49-F238E27FC236}">
                  <a16:creationId xmlns:a16="http://schemas.microsoft.com/office/drawing/2014/main" id="{E527E72C-3A19-43FB-B1B8-F24E0D64CBEF}"/>
                </a:ext>
              </a:extLst>
            </p:cNvPr>
            <p:cNvCxnSpPr>
              <a:cxnSpLocks/>
            </p:cNvCxnSpPr>
            <p:nvPr/>
          </p:nvCxnSpPr>
          <p:spPr>
            <a:xfrm>
              <a:off x="1338803" y="2336324"/>
              <a:ext cx="360000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33">
              <a:extLst>
                <a:ext uri="{FF2B5EF4-FFF2-40B4-BE49-F238E27FC236}">
                  <a16:creationId xmlns:a16="http://schemas.microsoft.com/office/drawing/2014/main" id="{53D8562D-9017-4BB6-9895-1A093ACF83DE}"/>
                </a:ext>
              </a:extLst>
            </p:cNvPr>
            <p:cNvSpPr txBox="1"/>
            <p:nvPr/>
          </p:nvSpPr>
          <p:spPr>
            <a:xfrm>
              <a:off x="1782606" y="215165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3B9AE09E-5010-441C-A19B-A150DFE98730}"/>
              </a:ext>
            </a:extLst>
          </p:cNvPr>
          <p:cNvCxnSpPr>
            <a:cxnSpLocks/>
          </p:cNvCxnSpPr>
          <p:nvPr/>
        </p:nvCxnSpPr>
        <p:spPr>
          <a:xfrm>
            <a:off x="5439833" y="3081280"/>
            <a:ext cx="0" cy="16457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40">
            <a:extLst>
              <a:ext uri="{FF2B5EF4-FFF2-40B4-BE49-F238E27FC236}">
                <a16:creationId xmlns:a16="http://schemas.microsoft.com/office/drawing/2014/main" id="{C5E41977-D6AD-403F-A3C2-E4D433E487D7}"/>
              </a:ext>
            </a:extLst>
          </p:cNvPr>
          <p:cNvSpPr txBox="1"/>
          <p:nvPr/>
        </p:nvSpPr>
        <p:spPr>
          <a:xfrm>
            <a:off x="4298389" y="3458170"/>
            <a:ext cx="10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11.6x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67"/>
    </mc:Choice>
    <mc:Fallback xmlns="">
      <p:transition spd="slow" advTm="143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277;p24">
            <a:extLst>
              <a:ext uri="{FF2B5EF4-FFF2-40B4-BE49-F238E27FC236}">
                <a16:creationId xmlns:a16="http://schemas.microsoft.com/office/drawing/2014/main" id="{828C2303-1B91-49E3-ABBF-E4D58CDD2E38}"/>
              </a:ext>
            </a:extLst>
          </p:cNvPr>
          <p:cNvSpPr/>
          <p:nvPr/>
        </p:nvSpPr>
        <p:spPr>
          <a:xfrm>
            <a:off x="1822829" y="3673964"/>
            <a:ext cx="9280255" cy="371480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 0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14</a:t>
            </a:fld>
            <a:endParaRPr/>
          </a:p>
        </p:txBody>
      </p:sp>
      <p:pic>
        <p:nvPicPr>
          <p:cNvPr id="33" name="Google Shape;265;p24" descr="Icon&#10;&#10;Description automatically generated">
            <a:extLst>
              <a:ext uri="{FF2B5EF4-FFF2-40B4-BE49-F238E27FC236}">
                <a16:creationId xmlns:a16="http://schemas.microsoft.com/office/drawing/2014/main" id="{97074405-93B1-46DA-AC6C-91D4D6E7C0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7958" y="4257682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66;p24" descr="Icon&#10;&#10;Description automatically generated">
            <a:extLst>
              <a:ext uri="{FF2B5EF4-FFF2-40B4-BE49-F238E27FC236}">
                <a16:creationId xmlns:a16="http://schemas.microsoft.com/office/drawing/2014/main" id="{5EA196A6-1D6F-45F1-9264-09A37ADC9F4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122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67;p24" descr="Icon&#10;&#10;Description automatically generated">
            <a:extLst>
              <a:ext uri="{FF2B5EF4-FFF2-40B4-BE49-F238E27FC236}">
                <a16:creationId xmlns:a16="http://schemas.microsoft.com/office/drawing/2014/main" id="{0694BDD5-C14A-487E-8C8E-B8D58F5AE3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7472" y="4250654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68;p24" descr="Icon&#10;&#10;Description automatically generated">
            <a:extLst>
              <a:ext uri="{FF2B5EF4-FFF2-40B4-BE49-F238E27FC236}">
                <a16:creationId xmlns:a16="http://schemas.microsoft.com/office/drawing/2014/main" id="{4B6C2D07-8458-4DD5-B24E-FC966035353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5286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69;p24">
            <a:extLst>
              <a:ext uri="{FF2B5EF4-FFF2-40B4-BE49-F238E27FC236}">
                <a16:creationId xmlns:a16="http://schemas.microsoft.com/office/drawing/2014/main" id="{1E51C3A7-CC20-4639-A620-4B0E81EEBAFD}"/>
              </a:ext>
            </a:extLst>
          </p:cNvPr>
          <p:cNvSpPr/>
          <p:nvPr/>
        </p:nvSpPr>
        <p:spPr>
          <a:xfrm>
            <a:off x="1828877" y="4212363"/>
            <a:ext cx="4226418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70;p24">
            <a:extLst>
              <a:ext uri="{FF2B5EF4-FFF2-40B4-BE49-F238E27FC236}">
                <a16:creationId xmlns:a16="http://schemas.microsoft.com/office/drawing/2014/main" id="{306A2B25-67CA-4783-B3CE-3C07E8529D2A}"/>
              </a:ext>
            </a:extLst>
          </p:cNvPr>
          <p:cNvSpPr/>
          <p:nvPr/>
        </p:nvSpPr>
        <p:spPr>
          <a:xfrm>
            <a:off x="3984224" y="5329675"/>
            <a:ext cx="1762017" cy="320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71;p24">
            <a:extLst>
              <a:ext uri="{FF2B5EF4-FFF2-40B4-BE49-F238E27FC236}">
                <a16:creationId xmlns:a16="http://schemas.microsoft.com/office/drawing/2014/main" id="{C63BAB4C-C3F3-44CF-9F2B-031ADB56D540}"/>
              </a:ext>
            </a:extLst>
          </p:cNvPr>
          <p:cNvSpPr txBox="1"/>
          <p:nvPr/>
        </p:nvSpPr>
        <p:spPr>
          <a:xfrm>
            <a:off x="2893775" y="5956205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 dirty="0"/>
          </a:p>
        </p:txBody>
      </p:sp>
      <p:sp>
        <p:nvSpPr>
          <p:cNvPr id="40" name="Google Shape;272;p24">
            <a:extLst>
              <a:ext uri="{FF2B5EF4-FFF2-40B4-BE49-F238E27FC236}">
                <a16:creationId xmlns:a16="http://schemas.microsoft.com/office/drawing/2014/main" id="{49CF75AD-2555-4A2F-BFBE-F0DC25633095}"/>
              </a:ext>
            </a:extLst>
          </p:cNvPr>
          <p:cNvSpPr txBox="1"/>
          <p:nvPr/>
        </p:nvSpPr>
        <p:spPr>
          <a:xfrm>
            <a:off x="8048765" y="5924501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/>
          </a:p>
        </p:txBody>
      </p:sp>
      <p:pic>
        <p:nvPicPr>
          <p:cNvPr id="41" name="Google Shape;278;p24" descr="Network diagram with solid fill">
            <a:extLst>
              <a:ext uri="{FF2B5EF4-FFF2-40B4-BE49-F238E27FC236}">
                <a16:creationId xmlns:a16="http://schemas.microsoft.com/office/drawing/2014/main" id="{31B4E2C9-E743-43DD-B788-8C358CBAF8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3168379" y="2647973"/>
            <a:ext cx="1609709" cy="160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82;p24" descr="Icon&#10;&#10;Description automatically generated">
            <a:extLst>
              <a:ext uri="{FF2B5EF4-FFF2-40B4-BE49-F238E27FC236}">
                <a16:creationId xmlns:a16="http://schemas.microsoft.com/office/drawing/2014/main" id="{EC299D03-EA59-42DA-B08B-21622E6CE4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521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83;p24" descr="Icon&#10;&#10;Description automatically generated">
            <a:extLst>
              <a:ext uri="{FF2B5EF4-FFF2-40B4-BE49-F238E27FC236}">
                <a16:creationId xmlns:a16="http://schemas.microsoft.com/office/drawing/2014/main" id="{C00730CB-E3C0-41CC-8973-C54D2704568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0847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284;p24" descr="Icon&#10;&#10;Description automatically generated">
            <a:extLst>
              <a:ext uri="{FF2B5EF4-FFF2-40B4-BE49-F238E27FC236}">
                <a16:creationId xmlns:a16="http://schemas.microsoft.com/office/drawing/2014/main" id="{2E377D9E-8F21-40BA-9CD4-7D4EFB342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6132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85;p24" descr="Icon&#10;&#10;Description automatically generated">
            <a:extLst>
              <a:ext uri="{FF2B5EF4-FFF2-40B4-BE49-F238E27FC236}">
                <a16:creationId xmlns:a16="http://schemas.microsoft.com/office/drawing/2014/main" id="{14AF9A8E-D48D-43F4-B8E1-3CEB7B77FF4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1381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286;p24">
            <a:extLst>
              <a:ext uri="{FF2B5EF4-FFF2-40B4-BE49-F238E27FC236}">
                <a16:creationId xmlns:a16="http://schemas.microsoft.com/office/drawing/2014/main" id="{BA76A92B-5DB6-4ED7-929A-A31C8146FE62}"/>
              </a:ext>
            </a:extLst>
          </p:cNvPr>
          <p:cNvSpPr/>
          <p:nvPr/>
        </p:nvSpPr>
        <p:spPr>
          <a:xfrm>
            <a:off x="6848475" y="4212363"/>
            <a:ext cx="4260657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87;p24">
            <a:extLst>
              <a:ext uri="{FF2B5EF4-FFF2-40B4-BE49-F238E27FC236}">
                <a16:creationId xmlns:a16="http://schemas.microsoft.com/office/drawing/2014/main" id="{F1E0C555-D294-419B-B3BB-D6D4646E76E6}"/>
              </a:ext>
            </a:extLst>
          </p:cNvPr>
          <p:cNvSpPr/>
          <p:nvPr/>
        </p:nvSpPr>
        <p:spPr>
          <a:xfrm>
            <a:off x="9056375" y="5298775"/>
            <a:ext cx="1748729" cy="320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8;p24">
            <a:extLst>
              <a:ext uri="{FF2B5EF4-FFF2-40B4-BE49-F238E27FC236}">
                <a16:creationId xmlns:a16="http://schemas.microsoft.com/office/drawing/2014/main" id="{04BF91FA-89BD-4351-AD20-DD2464729690}"/>
              </a:ext>
            </a:extLst>
          </p:cNvPr>
          <p:cNvSpPr/>
          <p:nvPr/>
        </p:nvSpPr>
        <p:spPr>
          <a:xfrm>
            <a:off x="2130447" y="5328775"/>
            <a:ext cx="1676318" cy="3210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89;p24">
            <a:extLst>
              <a:ext uri="{FF2B5EF4-FFF2-40B4-BE49-F238E27FC236}">
                <a16:creationId xmlns:a16="http://schemas.microsoft.com/office/drawing/2014/main" id="{D931E6F4-C41A-44DD-B22F-75D47AAED2CE}"/>
              </a:ext>
            </a:extLst>
          </p:cNvPr>
          <p:cNvSpPr/>
          <p:nvPr/>
        </p:nvSpPr>
        <p:spPr>
          <a:xfrm>
            <a:off x="7164200" y="5291925"/>
            <a:ext cx="1737180" cy="3201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93;p24">
            <a:extLst>
              <a:ext uri="{FF2B5EF4-FFF2-40B4-BE49-F238E27FC236}">
                <a16:creationId xmlns:a16="http://schemas.microsoft.com/office/drawing/2014/main" id="{551DD906-1B39-4145-B0C1-E033905E33DA}"/>
              </a:ext>
            </a:extLst>
          </p:cNvPr>
          <p:cNvSpPr txBox="1"/>
          <p:nvPr/>
        </p:nvSpPr>
        <p:spPr>
          <a:xfrm>
            <a:off x="963322" y="4595317"/>
            <a:ext cx="7992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273;p24" descr="Man wearing blazer and shirt">
            <a:extLst>
              <a:ext uri="{FF2B5EF4-FFF2-40B4-BE49-F238E27FC236}">
                <a16:creationId xmlns:a16="http://schemas.microsoft.com/office/drawing/2014/main" id="{FCC88CD0-1151-4C8A-8714-14B39C8B85F0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776514" y="1757001"/>
            <a:ext cx="1538669" cy="153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274;p24" descr="Short haired woman">
            <a:extLst>
              <a:ext uri="{FF2B5EF4-FFF2-40B4-BE49-F238E27FC236}">
                <a16:creationId xmlns:a16="http://schemas.microsoft.com/office/drawing/2014/main" id="{A0C72343-D825-4414-8353-423BBABC16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4835" y="1037633"/>
            <a:ext cx="1015860" cy="8916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276;p24">
            <a:extLst>
              <a:ext uri="{FF2B5EF4-FFF2-40B4-BE49-F238E27FC236}">
                <a16:creationId xmlns:a16="http://schemas.microsoft.com/office/drawing/2014/main" id="{4B135D4F-8249-4A88-8145-B8B41565A99B}"/>
              </a:ext>
            </a:extLst>
          </p:cNvPr>
          <p:cNvSpPr/>
          <p:nvPr/>
        </p:nvSpPr>
        <p:spPr>
          <a:xfrm>
            <a:off x="2196325" y="376724"/>
            <a:ext cx="5240100" cy="1709700"/>
          </a:xfrm>
          <a:prstGeom prst="wedgeEllipseCallout">
            <a:avLst>
              <a:gd name="adj1" fmla="val -46388"/>
              <a:gd name="adj2" fmla="val 48291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 performance is bad on a single NUMA node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275;p24" descr="Face without mouth">
            <a:extLst>
              <a:ext uri="{FF2B5EF4-FFF2-40B4-BE49-F238E27FC236}">
                <a16:creationId xmlns:a16="http://schemas.microsoft.com/office/drawing/2014/main" id="{121AA558-4962-42E5-A9C0-783F5B0AA65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14347" y="1435976"/>
            <a:ext cx="321025" cy="3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290;p24" descr="复选标记 纯色填充">
            <a:extLst>
              <a:ext uri="{FF2B5EF4-FFF2-40B4-BE49-F238E27FC236}">
                <a16:creationId xmlns:a16="http://schemas.microsoft.com/office/drawing/2014/main" id="{2041E616-CBAB-44FB-BBBF-A79A2B1CD8D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1149" y="50320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291;p24" descr="关闭 纯色填充">
            <a:extLst>
              <a:ext uri="{FF2B5EF4-FFF2-40B4-BE49-F238E27FC236}">
                <a16:creationId xmlns:a16="http://schemas.microsoft.com/office/drawing/2014/main" id="{8CC54B79-685D-4A6E-86C3-8568643DE33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96789" y="49947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64;p24" descr="Network diagram with solid fill">
            <a:extLst>
              <a:ext uri="{FF2B5EF4-FFF2-40B4-BE49-F238E27FC236}">
                <a16:creationId xmlns:a16="http://schemas.microsoft.com/office/drawing/2014/main" id="{86981CAB-346C-4E96-AD3A-8324C501E2D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660465" y="2075340"/>
            <a:ext cx="1609709" cy="160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0;p24" descr="复选标记 纯色填充">
            <a:extLst>
              <a:ext uri="{FF2B5EF4-FFF2-40B4-BE49-F238E27FC236}">
                <a16:creationId xmlns:a16="http://schemas.microsoft.com/office/drawing/2014/main" id="{AF97CA45-4C36-4FB1-81D0-7B79552D917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85518" y="49413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79;p24" descr="A smiling face">
            <a:extLst>
              <a:ext uri="{FF2B5EF4-FFF2-40B4-BE49-F238E27FC236}">
                <a16:creationId xmlns:a16="http://schemas.microsoft.com/office/drawing/2014/main" id="{B9090759-C87D-4C83-A291-C4E5DD343E7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12582" y="1427467"/>
            <a:ext cx="360223" cy="37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80;p24">
            <a:extLst>
              <a:ext uri="{FF2B5EF4-FFF2-40B4-BE49-F238E27FC236}">
                <a16:creationId xmlns:a16="http://schemas.microsoft.com/office/drawing/2014/main" id="{EE00959F-425F-4FB2-A66C-E3F8DE69F674}"/>
              </a:ext>
            </a:extLst>
          </p:cNvPr>
          <p:cNvSpPr/>
          <p:nvPr/>
        </p:nvSpPr>
        <p:spPr>
          <a:xfrm>
            <a:off x="2194560" y="374904"/>
            <a:ext cx="5240100" cy="1710000"/>
          </a:xfrm>
          <a:prstGeom prst="wedgeEllipseCallout">
            <a:avLst>
              <a:gd name="adj1" fmla="val -46388"/>
              <a:gd name="adj2" fmla="val 48291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have a super fast file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4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86"/>
    </mc:Choice>
    <mc:Fallback xmlns="">
      <p:transition spd="slow" advTm="32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77"/>
          <p:cNvSpPr txBox="1"/>
          <p:nvPr/>
        </p:nvSpPr>
        <p:spPr>
          <a:xfrm>
            <a:off x="634367" y="1268053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1898" name="Google Shape;1898;p77"/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77"/>
          <p:cNvSpPr/>
          <p:nvPr/>
        </p:nvSpPr>
        <p:spPr>
          <a:xfrm>
            <a:off x="6328875" y="29374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77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multiple NUMA nodes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" name="Chart 1" title="Chart">
            <a:extLst>
              <a:ext uri="{FF2B5EF4-FFF2-40B4-BE49-F238E27FC236}">
                <a16:creationId xmlns:a16="http://schemas.microsoft.com/office/drawing/2014/main" id="{B0A45BC0-B09F-46FA-8AB2-B0CB6B84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850383"/>
              </p:ext>
            </p:extLst>
          </p:nvPr>
        </p:nvGraphicFramePr>
        <p:xfrm>
          <a:off x="248776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Google Shape;1942;p79">
            <a:extLst>
              <a:ext uri="{FF2B5EF4-FFF2-40B4-BE49-F238E27FC236}">
                <a16:creationId xmlns:a16="http://schemas.microsoft.com/office/drawing/2014/main" id="{51B70D58-6EB4-4FF6-87F4-2C34B92A1328}"/>
              </a:ext>
            </a:extLst>
          </p:cNvPr>
          <p:cNvSpPr txBox="1"/>
          <p:nvPr/>
        </p:nvSpPr>
        <p:spPr>
          <a:xfrm>
            <a:off x="2984776" y="1660902"/>
            <a:ext cx="13504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28;p26">
            <a:extLst>
              <a:ext uri="{FF2B5EF4-FFF2-40B4-BE49-F238E27FC236}">
                <a16:creationId xmlns:a16="http://schemas.microsoft.com/office/drawing/2014/main" id="{7157871B-1010-464F-AE40-5F2F6ACD1D2A}"/>
              </a:ext>
            </a:extLst>
          </p:cNvPr>
          <p:cNvSpPr txBox="1"/>
          <p:nvPr/>
        </p:nvSpPr>
        <p:spPr>
          <a:xfrm>
            <a:off x="1509309" y="2202746"/>
            <a:ext cx="4149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133"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 PM BW</a:t>
            </a:r>
          </a:p>
        </p:txBody>
      </p:sp>
      <p:graphicFrame>
        <p:nvGraphicFramePr>
          <p:cNvPr id="21" name="Chart 6" title="Chart">
            <a:extLst>
              <a:ext uri="{FF2B5EF4-FFF2-40B4-BE49-F238E27FC236}">
                <a16:creationId xmlns:a16="http://schemas.microsoft.com/office/drawing/2014/main" id="{D3185A49-CB2E-4B5F-B474-65F8A135C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309524"/>
              </p:ext>
            </p:extLst>
          </p:nvPr>
        </p:nvGraphicFramePr>
        <p:xfrm>
          <a:off x="6163044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Google Shape;1942;p79">
            <a:extLst>
              <a:ext uri="{FF2B5EF4-FFF2-40B4-BE49-F238E27FC236}">
                <a16:creationId xmlns:a16="http://schemas.microsoft.com/office/drawing/2014/main" id="{2FC9448A-D051-4CD9-99C6-32D889554D9F}"/>
              </a:ext>
            </a:extLst>
          </p:cNvPr>
          <p:cNvSpPr txBox="1"/>
          <p:nvPr/>
        </p:nvSpPr>
        <p:spPr>
          <a:xfrm>
            <a:off x="9128394" y="1660902"/>
            <a:ext cx="9961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Read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28;p26">
            <a:extLst>
              <a:ext uri="{FF2B5EF4-FFF2-40B4-BE49-F238E27FC236}">
                <a16:creationId xmlns:a16="http://schemas.microsoft.com/office/drawing/2014/main" id="{33D3199D-5306-4FB4-8760-8C44CBC5335E}"/>
              </a:ext>
            </a:extLst>
          </p:cNvPr>
          <p:cNvSpPr txBox="1"/>
          <p:nvPr/>
        </p:nvSpPr>
        <p:spPr>
          <a:xfrm>
            <a:off x="7420125" y="2202746"/>
            <a:ext cx="4149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 PM BW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CE9075-9974-4FBB-8C3F-D118DE6E9CE0}"/>
              </a:ext>
            </a:extLst>
          </p:cNvPr>
          <p:cNvGrpSpPr/>
          <p:nvPr/>
        </p:nvGrpSpPr>
        <p:grpSpPr>
          <a:xfrm>
            <a:off x="10181694" y="-46200"/>
            <a:ext cx="1384211" cy="1137740"/>
            <a:chOff x="10181694" y="-46200"/>
            <a:chExt cx="1384211" cy="1137740"/>
          </a:xfrm>
        </p:grpSpPr>
        <p:pic>
          <p:nvPicPr>
            <p:cNvPr id="27" name="Content Placeholder 10" descr="Network diagram with solid fill">
              <a:extLst>
                <a:ext uri="{FF2B5EF4-FFF2-40B4-BE49-F238E27FC236}">
                  <a16:creationId xmlns:a16="http://schemas.microsoft.com/office/drawing/2014/main" id="{AFCBD856-4737-405C-A3C2-B42E04EFD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0594216" y="-81318"/>
              <a:ext cx="570313" cy="640549"/>
            </a:xfrm>
            <a:prstGeom prst="rect">
              <a:avLst/>
            </a:prstGeom>
          </p:spPr>
        </p:pic>
        <p:sp>
          <p:nvSpPr>
            <p:cNvPr id="29" name="Rectangle: Rounded Corners 25">
              <a:extLst>
                <a:ext uri="{FF2B5EF4-FFF2-40B4-BE49-F238E27FC236}">
                  <a16:creationId xmlns:a16="http://schemas.microsoft.com/office/drawing/2014/main" id="{0D1BA213-BB5A-449A-A2CB-B0B976CEE9EB}"/>
                </a:ext>
              </a:extLst>
            </p:cNvPr>
            <p:cNvSpPr/>
            <p:nvPr/>
          </p:nvSpPr>
          <p:spPr>
            <a:xfrm>
              <a:off x="10181694" y="529195"/>
              <a:ext cx="1384211" cy="230544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RAID 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Rectangle: Rounded Corners 25">
              <a:extLst>
                <a:ext uri="{FF2B5EF4-FFF2-40B4-BE49-F238E27FC236}">
                  <a16:creationId xmlns:a16="http://schemas.microsoft.com/office/drawing/2014/main" id="{FAD478C1-2913-4866-9B23-1108E368362C}"/>
                </a:ext>
              </a:extLst>
            </p:cNvPr>
            <p:cNvSpPr/>
            <p:nvPr/>
          </p:nvSpPr>
          <p:spPr>
            <a:xfrm>
              <a:off x="10185000" y="868758"/>
              <a:ext cx="634356" cy="222782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: Rounded Corners 25">
              <a:extLst>
                <a:ext uri="{FF2B5EF4-FFF2-40B4-BE49-F238E27FC236}">
                  <a16:creationId xmlns:a16="http://schemas.microsoft.com/office/drawing/2014/main" id="{6FC1FC8D-BECF-47C2-A959-3D757E27DE25}"/>
                </a:ext>
              </a:extLst>
            </p:cNvPr>
            <p:cNvSpPr/>
            <p:nvPr/>
          </p:nvSpPr>
          <p:spPr>
            <a:xfrm>
              <a:off x="10931549" y="860996"/>
              <a:ext cx="634356" cy="230544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91B34675-680F-407B-8C28-40E20F989705}"/>
              </a:ext>
            </a:extLst>
          </p:cNvPr>
          <p:cNvCxnSpPr>
            <a:cxnSpLocks/>
          </p:cNvCxnSpPr>
          <p:nvPr/>
        </p:nvCxnSpPr>
        <p:spPr>
          <a:xfrm flipV="1">
            <a:off x="1264609" y="2560796"/>
            <a:ext cx="1384771" cy="2561559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1D587FF8-CA42-4C8E-8C9E-5AAA9791B2A4}"/>
              </a:ext>
            </a:extLst>
          </p:cNvPr>
          <p:cNvCxnSpPr>
            <a:cxnSpLocks/>
          </p:cNvCxnSpPr>
          <p:nvPr/>
        </p:nvCxnSpPr>
        <p:spPr>
          <a:xfrm>
            <a:off x="2623980" y="2560708"/>
            <a:ext cx="2811620" cy="0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BDAECEB9-F8F6-4CF5-A57C-1B828C95FF13}"/>
              </a:ext>
            </a:extLst>
          </p:cNvPr>
          <p:cNvCxnSpPr>
            <a:cxnSpLocks/>
          </p:cNvCxnSpPr>
          <p:nvPr/>
        </p:nvCxnSpPr>
        <p:spPr>
          <a:xfrm flipV="1">
            <a:off x="7311432" y="2633474"/>
            <a:ext cx="1345434" cy="2488794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8">
            <a:extLst>
              <a:ext uri="{FF2B5EF4-FFF2-40B4-BE49-F238E27FC236}">
                <a16:creationId xmlns:a16="http://schemas.microsoft.com/office/drawing/2014/main" id="{83703327-387F-47AB-B062-53F743C21396}"/>
              </a:ext>
            </a:extLst>
          </p:cNvPr>
          <p:cNvCxnSpPr>
            <a:cxnSpLocks/>
          </p:cNvCxnSpPr>
          <p:nvPr/>
        </p:nvCxnSpPr>
        <p:spPr>
          <a:xfrm>
            <a:off x="8658103" y="2649520"/>
            <a:ext cx="2682997" cy="0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Google Shape;281;p24">
            <a:extLst>
              <a:ext uri="{FF2B5EF4-FFF2-40B4-BE49-F238E27FC236}">
                <a16:creationId xmlns:a16="http://schemas.microsoft.com/office/drawing/2014/main" id="{9B6BA61D-10C7-4211-B699-25B28FE482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15</a:t>
            </a:fld>
            <a:endParaRPr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44457A-13B1-4EAD-8E96-B144B77F2074}"/>
              </a:ext>
            </a:extLst>
          </p:cNvPr>
          <p:cNvGrpSpPr/>
          <p:nvPr/>
        </p:nvGrpSpPr>
        <p:grpSpPr>
          <a:xfrm>
            <a:off x="2766884" y="2644055"/>
            <a:ext cx="1942525" cy="369332"/>
            <a:chOff x="2766884" y="2644055"/>
            <a:chExt cx="1942525" cy="369332"/>
          </a:xfrm>
        </p:grpSpPr>
        <p:cxnSp>
          <p:nvCxnSpPr>
            <p:cNvPr id="34" name="直接连接符 32">
              <a:extLst>
                <a:ext uri="{FF2B5EF4-FFF2-40B4-BE49-F238E27FC236}">
                  <a16:creationId xmlns:a16="http://schemas.microsoft.com/office/drawing/2014/main" id="{AFD37261-F314-48DD-AAB2-D71DC1C7D4C4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84" y="2828721"/>
              <a:ext cx="323401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3">
              <a:extLst>
                <a:ext uri="{FF2B5EF4-FFF2-40B4-BE49-F238E27FC236}">
                  <a16:creationId xmlns:a16="http://schemas.microsoft.com/office/drawing/2014/main" id="{761D2EEC-58A8-419F-9596-8C71DF728CC0}"/>
                </a:ext>
              </a:extLst>
            </p:cNvPr>
            <p:cNvSpPr txBox="1"/>
            <p:nvPr/>
          </p:nvSpPr>
          <p:spPr>
            <a:xfrm>
              <a:off x="3119748" y="2644055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66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20"/>
    </mc:Choice>
    <mc:Fallback xmlns="">
      <p:transition spd="slow" advTm="18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77"/>
          <p:cNvSpPr txBox="1"/>
          <p:nvPr/>
        </p:nvSpPr>
        <p:spPr>
          <a:xfrm>
            <a:off x="634367" y="1268053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1898" name="Google Shape;1898;p77"/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77"/>
          <p:cNvSpPr/>
          <p:nvPr/>
        </p:nvSpPr>
        <p:spPr>
          <a:xfrm>
            <a:off x="6328875" y="29374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Chart 1" title="Chart">
            <a:extLst>
              <a:ext uri="{FF2B5EF4-FFF2-40B4-BE49-F238E27FC236}">
                <a16:creationId xmlns:a16="http://schemas.microsoft.com/office/drawing/2014/main" id="{B0A45BC0-B09F-46FA-8AB2-B0CB6B84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78317"/>
              </p:ext>
            </p:extLst>
          </p:nvPr>
        </p:nvGraphicFramePr>
        <p:xfrm>
          <a:off x="248776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 title="Chart">
            <a:extLst>
              <a:ext uri="{FF2B5EF4-FFF2-40B4-BE49-F238E27FC236}">
                <a16:creationId xmlns:a16="http://schemas.microsoft.com/office/drawing/2014/main" id="{D3185A49-CB2E-4B5F-B474-65F8A135C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123"/>
              </p:ext>
            </p:extLst>
          </p:nvPr>
        </p:nvGraphicFramePr>
        <p:xfrm>
          <a:off x="6163044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Arrow Connector 2">
            <a:extLst>
              <a:ext uri="{FF2B5EF4-FFF2-40B4-BE49-F238E27FC236}">
                <a16:creationId xmlns:a16="http://schemas.microsoft.com/office/drawing/2014/main" id="{21351458-15F8-4913-B016-A4F476C7AC9A}"/>
              </a:ext>
            </a:extLst>
          </p:cNvPr>
          <p:cNvCxnSpPr>
            <a:cxnSpLocks/>
          </p:cNvCxnSpPr>
          <p:nvPr/>
        </p:nvCxnSpPr>
        <p:spPr>
          <a:xfrm>
            <a:off x="5354480" y="2522061"/>
            <a:ext cx="0" cy="2305120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2">
            <a:extLst>
              <a:ext uri="{FF2B5EF4-FFF2-40B4-BE49-F238E27FC236}">
                <a16:creationId xmlns:a16="http://schemas.microsoft.com/office/drawing/2014/main" id="{D79D9CDD-4E67-4854-B312-15C31C21F68B}"/>
              </a:ext>
            </a:extLst>
          </p:cNvPr>
          <p:cNvCxnSpPr>
            <a:cxnSpLocks/>
          </p:cNvCxnSpPr>
          <p:nvPr/>
        </p:nvCxnSpPr>
        <p:spPr>
          <a:xfrm>
            <a:off x="11311662" y="2647453"/>
            <a:ext cx="0" cy="1084575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36">
            <a:extLst>
              <a:ext uri="{FF2B5EF4-FFF2-40B4-BE49-F238E27FC236}">
                <a16:creationId xmlns:a16="http://schemas.microsoft.com/office/drawing/2014/main" id="{6D6A669B-A69D-4FA1-B095-732B7D619AD3}"/>
              </a:ext>
            </a:extLst>
          </p:cNvPr>
          <p:cNvSpPr txBox="1"/>
          <p:nvPr/>
        </p:nvSpPr>
        <p:spPr>
          <a:xfrm>
            <a:off x="10460185" y="2917015"/>
            <a:ext cx="85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47%</a:t>
            </a:r>
            <a:endParaRPr lang="en-CH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B6893F19-0771-415B-8EB1-F337C3B41AAE}"/>
              </a:ext>
            </a:extLst>
          </p:cNvPr>
          <p:cNvSpPr txBox="1"/>
          <p:nvPr/>
        </p:nvSpPr>
        <p:spPr>
          <a:xfrm>
            <a:off x="4453118" y="3344605"/>
            <a:ext cx="85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  <a:endParaRPr lang="en-CH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1942;p79">
            <a:extLst>
              <a:ext uri="{FF2B5EF4-FFF2-40B4-BE49-F238E27FC236}">
                <a16:creationId xmlns:a16="http://schemas.microsoft.com/office/drawing/2014/main" id="{F805BBC4-233F-42DC-AF7D-BE70D4E309D0}"/>
              </a:ext>
            </a:extLst>
          </p:cNvPr>
          <p:cNvSpPr txBox="1"/>
          <p:nvPr/>
        </p:nvSpPr>
        <p:spPr>
          <a:xfrm>
            <a:off x="2984776" y="1660902"/>
            <a:ext cx="13504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28;p26">
            <a:extLst>
              <a:ext uri="{FF2B5EF4-FFF2-40B4-BE49-F238E27FC236}">
                <a16:creationId xmlns:a16="http://schemas.microsoft.com/office/drawing/2014/main" id="{CF94A5F8-A3B8-4C5D-9FA3-60DE5476EA8F}"/>
              </a:ext>
            </a:extLst>
          </p:cNvPr>
          <p:cNvSpPr txBox="1"/>
          <p:nvPr/>
        </p:nvSpPr>
        <p:spPr>
          <a:xfrm>
            <a:off x="1509309" y="2202746"/>
            <a:ext cx="4149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133"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 PM BW</a:t>
            </a:r>
          </a:p>
        </p:txBody>
      </p:sp>
      <p:sp>
        <p:nvSpPr>
          <p:cNvPr id="34" name="Google Shape;1942;p79">
            <a:extLst>
              <a:ext uri="{FF2B5EF4-FFF2-40B4-BE49-F238E27FC236}">
                <a16:creationId xmlns:a16="http://schemas.microsoft.com/office/drawing/2014/main" id="{AE9EFAFB-48A1-432D-825C-9D7C648CCA9F}"/>
              </a:ext>
            </a:extLst>
          </p:cNvPr>
          <p:cNvSpPr txBox="1"/>
          <p:nvPr/>
        </p:nvSpPr>
        <p:spPr>
          <a:xfrm>
            <a:off x="9128394" y="1660902"/>
            <a:ext cx="9961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Read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28;p26">
            <a:extLst>
              <a:ext uri="{FF2B5EF4-FFF2-40B4-BE49-F238E27FC236}">
                <a16:creationId xmlns:a16="http://schemas.microsoft.com/office/drawing/2014/main" id="{107B325A-CBA7-477E-B768-33CA274D948E}"/>
              </a:ext>
            </a:extLst>
          </p:cNvPr>
          <p:cNvSpPr txBox="1"/>
          <p:nvPr/>
        </p:nvSpPr>
        <p:spPr>
          <a:xfrm>
            <a:off x="7420125" y="2202746"/>
            <a:ext cx="4149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 PM BW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Straight Connector 8">
            <a:extLst>
              <a:ext uri="{FF2B5EF4-FFF2-40B4-BE49-F238E27FC236}">
                <a16:creationId xmlns:a16="http://schemas.microsoft.com/office/drawing/2014/main" id="{E9FB388B-BAAF-4120-93E7-C90E461E338A}"/>
              </a:ext>
            </a:extLst>
          </p:cNvPr>
          <p:cNvCxnSpPr>
            <a:cxnSpLocks/>
          </p:cNvCxnSpPr>
          <p:nvPr/>
        </p:nvCxnSpPr>
        <p:spPr>
          <a:xfrm flipV="1">
            <a:off x="1264609" y="2560796"/>
            <a:ext cx="1384771" cy="2561559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5DBACA7C-07A9-4838-98E9-FFF1B7C77814}"/>
              </a:ext>
            </a:extLst>
          </p:cNvPr>
          <p:cNvCxnSpPr>
            <a:cxnSpLocks/>
          </p:cNvCxnSpPr>
          <p:nvPr/>
        </p:nvCxnSpPr>
        <p:spPr>
          <a:xfrm>
            <a:off x="2623980" y="2560708"/>
            <a:ext cx="2811620" cy="0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8">
            <a:extLst>
              <a:ext uri="{FF2B5EF4-FFF2-40B4-BE49-F238E27FC236}">
                <a16:creationId xmlns:a16="http://schemas.microsoft.com/office/drawing/2014/main" id="{5CAA5AB5-22EC-4058-8F95-B220277E223B}"/>
              </a:ext>
            </a:extLst>
          </p:cNvPr>
          <p:cNvCxnSpPr>
            <a:cxnSpLocks/>
          </p:cNvCxnSpPr>
          <p:nvPr/>
        </p:nvCxnSpPr>
        <p:spPr>
          <a:xfrm flipV="1">
            <a:off x="7311432" y="2633474"/>
            <a:ext cx="1345434" cy="2488794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5754D840-4ABF-4DBD-893A-39F00C9CAA6F}"/>
              </a:ext>
            </a:extLst>
          </p:cNvPr>
          <p:cNvCxnSpPr>
            <a:cxnSpLocks/>
          </p:cNvCxnSpPr>
          <p:nvPr/>
        </p:nvCxnSpPr>
        <p:spPr>
          <a:xfrm>
            <a:off x="8658103" y="2649520"/>
            <a:ext cx="2682997" cy="0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Google Shape;281;p24">
            <a:extLst>
              <a:ext uri="{FF2B5EF4-FFF2-40B4-BE49-F238E27FC236}">
                <a16:creationId xmlns:a16="http://schemas.microsoft.com/office/drawing/2014/main" id="{10D93B37-25CE-449F-B5AF-07641A0DB6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16</a:t>
            </a:fld>
            <a:endParaRPr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B1566-9DBE-462E-9438-A4ACFE4E94BA}"/>
              </a:ext>
            </a:extLst>
          </p:cNvPr>
          <p:cNvGrpSpPr/>
          <p:nvPr/>
        </p:nvGrpSpPr>
        <p:grpSpPr>
          <a:xfrm>
            <a:off x="10181694" y="-46200"/>
            <a:ext cx="1384211" cy="1137740"/>
            <a:chOff x="10181694" y="-46200"/>
            <a:chExt cx="1384211" cy="1137740"/>
          </a:xfrm>
        </p:grpSpPr>
        <p:pic>
          <p:nvPicPr>
            <p:cNvPr id="40" name="Content Placeholder 10" descr="Network diagram with solid fill">
              <a:extLst>
                <a:ext uri="{FF2B5EF4-FFF2-40B4-BE49-F238E27FC236}">
                  <a16:creationId xmlns:a16="http://schemas.microsoft.com/office/drawing/2014/main" id="{78C640D4-2CA7-4693-AABA-ECF039FF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10594216" y="-81318"/>
              <a:ext cx="570313" cy="640549"/>
            </a:xfrm>
            <a:prstGeom prst="rect">
              <a:avLst/>
            </a:prstGeom>
          </p:spPr>
        </p:pic>
        <p:sp>
          <p:nvSpPr>
            <p:cNvPr id="41" name="Rectangle: Rounded Corners 25">
              <a:extLst>
                <a:ext uri="{FF2B5EF4-FFF2-40B4-BE49-F238E27FC236}">
                  <a16:creationId xmlns:a16="http://schemas.microsoft.com/office/drawing/2014/main" id="{E5838B78-CBE4-4783-A406-C2AAC54E3C71}"/>
                </a:ext>
              </a:extLst>
            </p:cNvPr>
            <p:cNvSpPr/>
            <p:nvPr/>
          </p:nvSpPr>
          <p:spPr>
            <a:xfrm>
              <a:off x="10181694" y="529195"/>
              <a:ext cx="1384211" cy="230544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RAID 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: Rounded Corners 25">
              <a:extLst>
                <a:ext uri="{FF2B5EF4-FFF2-40B4-BE49-F238E27FC236}">
                  <a16:creationId xmlns:a16="http://schemas.microsoft.com/office/drawing/2014/main" id="{A37475F7-E957-4ACA-9FBF-EB17E26A2AA8}"/>
                </a:ext>
              </a:extLst>
            </p:cNvPr>
            <p:cNvSpPr/>
            <p:nvPr/>
          </p:nvSpPr>
          <p:spPr>
            <a:xfrm>
              <a:off x="10185000" y="868758"/>
              <a:ext cx="634356" cy="222782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: Rounded Corners 25">
              <a:extLst>
                <a:ext uri="{FF2B5EF4-FFF2-40B4-BE49-F238E27FC236}">
                  <a16:creationId xmlns:a16="http://schemas.microsoft.com/office/drawing/2014/main" id="{B2EA6DE8-4B36-4B23-9D15-1822AB17DCE2}"/>
                </a:ext>
              </a:extLst>
            </p:cNvPr>
            <p:cNvSpPr/>
            <p:nvPr/>
          </p:nvSpPr>
          <p:spPr>
            <a:xfrm>
              <a:off x="10931549" y="860996"/>
              <a:ext cx="634356" cy="230544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397CB6-857B-466C-8184-6D70FEDF9AFD}"/>
              </a:ext>
            </a:extLst>
          </p:cNvPr>
          <p:cNvGrpSpPr/>
          <p:nvPr/>
        </p:nvGrpSpPr>
        <p:grpSpPr>
          <a:xfrm>
            <a:off x="2766884" y="3319757"/>
            <a:ext cx="1740649" cy="369332"/>
            <a:chOff x="2766884" y="3319757"/>
            <a:chExt cx="1740649" cy="369332"/>
          </a:xfrm>
        </p:grpSpPr>
        <p:sp>
          <p:nvSpPr>
            <p:cNvPr id="48" name="文本框 29">
              <a:extLst>
                <a:ext uri="{FF2B5EF4-FFF2-40B4-BE49-F238E27FC236}">
                  <a16:creationId xmlns:a16="http://schemas.microsoft.com/office/drawing/2014/main" id="{B94162EB-039B-4A61-97B9-DF326568CA23}"/>
                </a:ext>
              </a:extLst>
            </p:cNvPr>
            <p:cNvSpPr txBox="1"/>
            <p:nvPr/>
          </p:nvSpPr>
          <p:spPr>
            <a:xfrm>
              <a:off x="3119748" y="3319757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ext4-RAID0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49468D-9209-4F53-90A4-9CFAA2D095B7}"/>
                </a:ext>
              </a:extLst>
            </p:cNvPr>
            <p:cNvGrpSpPr/>
            <p:nvPr/>
          </p:nvGrpSpPr>
          <p:grpSpPr>
            <a:xfrm>
              <a:off x="2766884" y="3431271"/>
              <a:ext cx="360000" cy="146304"/>
              <a:chOff x="5857417" y="6084275"/>
              <a:chExt cx="360000" cy="146304"/>
            </a:xfrm>
          </p:grpSpPr>
          <p:cxnSp>
            <p:nvCxnSpPr>
              <p:cNvPr id="50" name="直接连接符 28">
                <a:extLst>
                  <a:ext uri="{FF2B5EF4-FFF2-40B4-BE49-F238E27FC236}">
                    <a16:creationId xmlns:a16="http://schemas.microsoft.com/office/drawing/2014/main" id="{814FD95B-6446-4602-8F1C-BDF648720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36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E5843EB8-1107-4770-9168-14535E33FA1E}"/>
                  </a:ext>
                </a:extLst>
              </p:cNvPr>
              <p:cNvSpPr/>
              <p:nvPr/>
            </p:nvSpPr>
            <p:spPr>
              <a:xfrm>
                <a:off x="5964265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3F0ECA-2CBC-4329-B48F-953C76D60D68}"/>
              </a:ext>
            </a:extLst>
          </p:cNvPr>
          <p:cNvGrpSpPr/>
          <p:nvPr/>
        </p:nvGrpSpPr>
        <p:grpSpPr>
          <a:xfrm>
            <a:off x="2766884" y="2644055"/>
            <a:ext cx="1942525" cy="369332"/>
            <a:chOff x="2766884" y="2644055"/>
            <a:chExt cx="1942525" cy="369332"/>
          </a:xfrm>
        </p:grpSpPr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044CC0-F7F6-4FAD-96E7-E386D14BBC1B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84" y="2828721"/>
              <a:ext cx="323401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33">
              <a:extLst>
                <a:ext uri="{FF2B5EF4-FFF2-40B4-BE49-F238E27FC236}">
                  <a16:creationId xmlns:a16="http://schemas.microsoft.com/office/drawing/2014/main" id="{9F153954-B4C8-4464-8DBD-D6BD355066BD}"/>
                </a:ext>
              </a:extLst>
            </p:cNvPr>
            <p:cNvSpPr txBox="1"/>
            <p:nvPr/>
          </p:nvSpPr>
          <p:spPr>
            <a:xfrm>
              <a:off x="3119748" y="2644055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AD2A59-D186-428A-B706-EB4F6296B528}"/>
              </a:ext>
            </a:extLst>
          </p:cNvPr>
          <p:cNvGrpSpPr/>
          <p:nvPr/>
        </p:nvGrpSpPr>
        <p:grpSpPr>
          <a:xfrm>
            <a:off x="2766884" y="2981906"/>
            <a:ext cx="1942525" cy="369332"/>
            <a:chOff x="2766884" y="2933008"/>
            <a:chExt cx="1942525" cy="369332"/>
          </a:xfrm>
        </p:grpSpPr>
        <p:sp>
          <p:nvSpPr>
            <p:cNvPr id="56" name="文本框 33">
              <a:extLst>
                <a:ext uri="{FF2B5EF4-FFF2-40B4-BE49-F238E27FC236}">
                  <a16:creationId xmlns:a16="http://schemas.microsoft.com/office/drawing/2014/main" id="{1F59A03B-990D-4429-8711-E4D883250BCA}"/>
                </a:ext>
              </a:extLst>
            </p:cNvPr>
            <p:cNvSpPr txBox="1"/>
            <p:nvPr/>
          </p:nvSpPr>
          <p:spPr>
            <a:xfrm>
              <a:off x="3119748" y="293300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0FF398-A580-4283-AF83-291FC8435470}"/>
                </a:ext>
              </a:extLst>
            </p:cNvPr>
            <p:cNvGrpSpPr/>
            <p:nvPr/>
          </p:nvGrpSpPr>
          <p:grpSpPr>
            <a:xfrm>
              <a:off x="2766884" y="3044522"/>
              <a:ext cx="360000" cy="146304"/>
              <a:chOff x="1338803" y="2510290"/>
              <a:chExt cx="360000" cy="146304"/>
            </a:xfrm>
          </p:grpSpPr>
          <p:cxnSp>
            <p:nvCxnSpPr>
              <p:cNvPr id="58" name="直接连接符 32">
                <a:extLst>
                  <a:ext uri="{FF2B5EF4-FFF2-40B4-BE49-F238E27FC236}">
                    <a16:creationId xmlns:a16="http://schemas.microsoft.com/office/drawing/2014/main" id="{7C5A4A0F-0A4C-4E9B-94B6-0B560DEE0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803" y="2583442"/>
                <a:ext cx="36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riangle 20">
                <a:extLst>
                  <a:ext uri="{FF2B5EF4-FFF2-40B4-BE49-F238E27FC236}">
                    <a16:creationId xmlns:a16="http://schemas.microsoft.com/office/drawing/2014/main" id="{1EFB1D80-DAC5-4D35-9165-3D4BF4467F1C}"/>
                  </a:ext>
                </a:extLst>
              </p:cNvPr>
              <p:cNvSpPr/>
              <p:nvPr/>
            </p:nvSpPr>
            <p:spPr>
              <a:xfrm>
                <a:off x="1445651" y="2510290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Google Shape;1903;p77">
            <a:extLst>
              <a:ext uri="{FF2B5EF4-FFF2-40B4-BE49-F238E27FC236}">
                <a16:creationId xmlns:a16="http://schemas.microsoft.com/office/drawing/2014/main" id="{FCC3A6D5-B923-4E2C-9AA9-A538BDBC3EC9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multiple NUMA nodes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837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9"/>
    </mc:Choice>
    <mc:Fallback xmlns="">
      <p:transition spd="slow" advTm="96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1" title="Chart">
            <a:extLst>
              <a:ext uri="{FF2B5EF4-FFF2-40B4-BE49-F238E27FC236}">
                <a16:creationId xmlns:a16="http://schemas.microsoft.com/office/drawing/2014/main" id="{3724F03A-AE80-4B75-8B1B-6696307DF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44469"/>
              </p:ext>
            </p:extLst>
          </p:nvPr>
        </p:nvGraphicFramePr>
        <p:xfrm>
          <a:off x="248776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97" name="Google Shape;1897;p77"/>
          <p:cNvSpPr txBox="1"/>
          <p:nvPr/>
        </p:nvSpPr>
        <p:spPr>
          <a:xfrm>
            <a:off x="634367" y="1268053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1898" name="Google Shape;1898;p77"/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77"/>
          <p:cNvSpPr/>
          <p:nvPr/>
        </p:nvSpPr>
        <p:spPr>
          <a:xfrm>
            <a:off x="6328875" y="29374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Straight Arrow Connector 2">
            <a:extLst>
              <a:ext uri="{FF2B5EF4-FFF2-40B4-BE49-F238E27FC236}">
                <a16:creationId xmlns:a16="http://schemas.microsoft.com/office/drawing/2014/main" id="{21351458-15F8-4913-B016-A4F476C7AC9A}"/>
              </a:ext>
            </a:extLst>
          </p:cNvPr>
          <p:cNvCxnSpPr>
            <a:cxnSpLocks/>
          </p:cNvCxnSpPr>
          <p:nvPr/>
        </p:nvCxnSpPr>
        <p:spPr>
          <a:xfrm>
            <a:off x="5354480" y="2522061"/>
            <a:ext cx="0" cy="2305120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36">
            <a:extLst>
              <a:ext uri="{FF2B5EF4-FFF2-40B4-BE49-F238E27FC236}">
                <a16:creationId xmlns:a16="http://schemas.microsoft.com/office/drawing/2014/main" id="{B6893F19-0771-415B-8EB1-F337C3B41AAE}"/>
              </a:ext>
            </a:extLst>
          </p:cNvPr>
          <p:cNvSpPr txBox="1"/>
          <p:nvPr/>
        </p:nvSpPr>
        <p:spPr>
          <a:xfrm>
            <a:off x="4453118" y="3344605"/>
            <a:ext cx="85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  <a:endParaRPr lang="en-CH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1942;p79">
            <a:extLst>
              <a:ext uri="{FF2B5EF4-FFF2-40B4-BE49-F238E27FC236}">
                <a16:creationId xmlns:a16="http://schemas.microsoft.com/office/drawing/2014/main" id="{B3CB578B-C368-4850-9989-016810DBC8F8}"/>
              </a:ext>
            </a:extLst>
          </p:cNvPr>
          <p:cNvSpPr txBox="1"/>
          <p:nvPr/>
        </p:nvSpPr>
        <p:spPr>
          <a:xfrm>
            <a:off x="2984776" y="1660902"/>
            <a:ext cx="13504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713;gccdabf313d_0_2619">
            <a:extLst>
              <a:ext uri="{FF2B5EF4-FFF2-40B4-BE49-F238E27FC236}">
                <a16:creationId xmlns:a16="http://schemas.microsoft.com/office/drawing/2014/main" id="{4DD60137-AAB2-4EF9-AC43-4C836E8EEF59}"/>
              </a:ext>
            </a:extLst>
          </p:cNvPr>
          <p:cNvSpPr/>
          <p:nvPr/>
        </p:nvSpPr>
        <p:spPr>
          <a:xfrm>
            <a:off x="6811829" y="2093541"/>
            <a:ext cx="5002265" cy="1226216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Inefficient remote PM access</a:t>
            </a:r>
          </a:p>
        </p:txBody>
      </p:sp>
      <p:sp>
        <p:nvSpPr>
          <p:cNvPr id="29" name="Google Shape;281;p24">
            <a:extLst>
              <a:ext uri="{FF2B5EF4-FFF2-40B4-BE49-F238E27FC236}">
                <a16:creationId xmlns:a16="http://schemas.microsoft.com/office/drawing/2014/main" id="{56B45503-B711-4C17-9809-96C4D40B8A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17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6" name="Google Shape;1903;p77">
            <a:extLst>
              <a:ext uri="{FF2B5EF4-FFF2-40B4-BE49-F238E27FC236}">
                <a16:creationId xmlns:a16="http://schemas.microsoft.com/office/drawing/2014/main" id="{7FB37B16-B2BD-4EA1-AB39-9F16C3D7AEC3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on multiple NUMA nodes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681B5B-35B6-4082-AC0F-250EB08099A9}"/>
              </a:ext>
            </a:extLst>
          </p:cNvPr>
          <p:cNvGrpSpPr/>
          <p:nvPr/>
        </p:nvGrpSpPr>
        <p:grpSpPr>
          <a:xfrm>
            <a:off x="10181694" y="-46200"/>
            <a:ext cx="1384211" cy="1137740"/>
            <a:chOff x="10181694" y="-46200"/>
            <a:chExt cx="1384211" cy="1137740"/>
          </a:xfrm>
        </p:grpSpPr>
        <p:pic>
          <p:nvPicPr>
            <p:cNvPr id="38" name="Content Placeholder 10" descr="Network diagram with solid fill">
              <a:extLst>
                <a:ext uri="{FF2B5EF4-FFF2-40B4-BE49-F238E27FC236}">
                  <a16:creationId xmlns:a16="http://schemas.microsoft.com/office/drawing/2014/main" id="{2988C87D-BB08-49A4-B3A8-847E5EEED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0594216" y="-81318"/>
              <a:ext cx="570313" cy="640549"/>
            </a:xfrm>
            <a:prstGeom prst="rect">
              <a:avLst/>
            </a:prstGeom>
          </p:spPr>
        </p:pic>
        <p:sp>
          <p:nvSpPr>
            <p:cNvPr id="39" name="Rectangle: Rounded Corners 25">
              <a:extLst>
                <a:ext uri="{FF2B5EF4-FFF2-40B4-BE49-F238E27FC236}">
                  <a16:creationId xmlns:a16="http://schemas.microsoft.com/office/drawing/2014/main" id="{8FAE267D-AA84-413C-A6CD-6EFBE0A546FE}"/>
                </a:ext>
              </a:extLst>
            </p:cNvPr>
            <p:cNvSpPr/>
            <p:nvPr/>
          </p:nvSpPr>
          <p:spPr>
            <a:xfrm>
              <a:off x="10181694" y="529195"/>
              <a:ext cx="1384211" cy="230544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RAID 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: Rounded Corners 25">
              <a:extLst>
                <a:ext uri="{FF2B5EF4-FFF2-40B4-BE49-F238E27FC236}">
                  <a16:creationId xmlns:a16="http://schemas.microsoft.com/office/drawing/2014/main" id="{1BBC7A22-164F-4243-B299-0396CE2FC18B}"/>
                </a:ext>
              </a:extLst>
            </p:cNvPr>
            <p:cNvSpPr/>
            <p:nvPr/>
          </p:nvSpPr>
          <p:spPr>
            <a:xfrm>
              <a:off x="10185000" y="868758"/>
              <a:ext cx="634356" cy="222782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: Rounded Corners 25">
              <a:extLst>
                <a:ext uri="{FF2B5EF4-FFF2-40B4-BE49-F238E27FC236}">
                  <a16:creationId xmlns:a16="http://schemas.microsoft.com/office/drawing/2014/main" id="{DFE7D49C-5CCF-49BD-BE47-E4B7D8826D44}"/>
                </a:ext>
              </a:extLst>
            </p:cNvPr>
            <p:cNvSpPr/>
            <p:nvPr/>
          </p:nvSpPr>
          <p:spPr>
            <a:xfrm>
              <a:off x="10931549" y="860996"/>
              <a:ext cx="634356" cy="230544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PM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ADF7F2-9989-40F4-A6EE-465E475C3B14}"/>
              </a:ext>
            </a:extLst>
          </p:cNvPr>
          <p:cNvGrpSpPr/>
          <p:nvPr/>
        </p:nvGrpSpPr>
        <p:grpSpPr>
          <a:xfrm>
            <a:off x="2766884" y="3319757"/>
            <a:ext cx="1740649" cy="369332"/>
            <a:chOff x="2766884" y="3319757"/>
            <a:chExt cx="1740649" cy="369332"/>
          </a:xfrm>
        </p:grpSpPr>
        <p:sp>
          <p:nvSpPr>
            <p:cNvPr id="43" name="文本框 29">
              <a:extLst>
                <a:ext uri="{FF2B5EF4-FFF2-40B4-BE49-F238E27FC236}">
                  <a16:creationId xmlns:a16="http://schemas.microsoft.com/office/drawing/2014/main" id="{5225868A-7C64-4D62-8D2D-EF5F0E12A4F4}"/>
                </a:ext>
              </a:extLst>
            </p:cNvPr>
            <p:cNvSpPr txBox="1"/>
            <p:nvPr/>
          </p:nvSpPr>
          <p:spPr>
            <a:xfrm>
              <a:off x="3119748" y="3319757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ext4-RAID0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2A72D29-5763-47D9-BE2E-48B3E7A4CC51}"/>
                </a:ext>
              </a:extLst>
            </p:cNvPr>
            <p:cNvGrpSpPr/>
            <p:nvPr/>
          </p:nvGrpSpPr>
          <p:grpSpPr>
            <a:xfrm>
              <a:off x="2766884" y="3431271"/>
              <a:ext cx="360000" cy="146304"/>
              <a:chOff x="5857417" y="6084275"/>
              <a:chExt cx="360000" cy="146304"/>
            </a:xfrm>
          </p:grpSpPr>
          <p:cxnSp>
            <p:nvCxnSpPr>
              <p:cNvPr id="45" name="直接连接符 28">
                <a:extLst>
                  <a:ext uri="{FF2B5EF4-FFF2-40B4-BE49-F238E27FC236}">
                    <a16:creationId xmlns:a16="http://schemas.microsoft.com/office/drawing/2014/main" id="{3FD622B4-7101-4CA5-9C15-8DBFAD31F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36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0349880B-8750-47DA-83D0-08CCCC10692A}"/>
                  </a:ext>
                </a:extLst>
              </p:cNvPr>
              <p:cNvSpPr/>
              <p:nvPr/>
            </p:nvSpPr>
            <p:spPr>
              <a:xfrm>
                <a:off x="5964265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AE5E79-7EB9-47C0-B95B-566B1F0FAD14}"/>
              </a:ext>
            </a:extLst>
          </p:cNvPr>
          <p:cNvGrpSpPr/>
          <p:nvPr/>
        </p:nvGrpSpPr>
        <p:grpSpPr>
          <a:xfrm>
            <a:off x="2766884" y="2644055"/>
            <a:ext cx="1942525" cy="369332"/>
            <a:chOff x="2766884" y="2644055"/>
            <a:chExt cx="1942525" cy="369332"/>
          </a:xfrm>
        </p:grpSpPr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B4ECC529-5296-4A27-B2AF-FA891CA02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84" y="2828721"/>
              <a:ext cx="323401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33">
              <a:extLst>
                <a:ext uri="{FF2B5EF4-FFF2-40B4-BE49-F238E27FC236}">
                  <a16:creationId xmlns:a16="http://schemas.microsoft.com/office/drawing/2014/main" id="{955A7F88-9756-450F-A035-16A2472BD08A}"/>
                </a:ext>
              </a:extLst>
            </p:cNvPr>
            <p:cNvSpPr txBox="1"/>
            <p:nvPr/>
          </p:nvSpPr>
          <p:spPr>
            <a:xfrm>
              <a:off x="3119748" y="2644055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057BB30-92EA-40CC-8221-7B82240C4335}"/>
              </a:ext>
            </a:extLst>
          </p:cNvPr>
          <p:cNvGrpSpPr/>
          <p:nvPr/>
        </p:nvGrpSpPr>
        <p:grpSpPr>
          <a:xfrm>
            <a:off x="2766884" y="2981906"/>
            <a:ext cx="1942525" cy="369332"/>
            <a:chOff x="2766884" y="2933008"/>
            <a:chExt cx="1942525" cy="369332"/>
          </a:xfrm>
        </p:grpSpPr>
        <p:sp>
          <p:nvSpPr>
            <p:cNvPr id="56" name="文本框 33">
              <a:extLst>
                <a:ext uri="{FF2B5EF4-FFF2-40B4-BE49-F238E27FC236}">
                  <a16:creationId xmlns:a16="http://schemas.microsoft.com/office/drawing/2014/main" id="{6386DA94-9FA9-4EEF-BFC6-E00C2D14ACFE}"/>
                </a:ext>
              </a:extLst>
            </p:cNvPr>
            <p:cNvSpPr txBox="1"/>
            <p:nvPr/>
          </p:nvSpPr>
          <p:spPr>
            <a:xfrm>
              <a:off x="3119748" y="293300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D90C35-39F0-40B1-97A1-C5BB02332E39}"/>
                </a:ext>
              </a:extLst>
            </p:cNvPr>
            <p:cNvGrpSpPr/>
            <p:nvPr/>
          </p:nvGrpSpPr>
          <p:grpSpPr>
            <a:xfrm>
              <a:off x="2766884" y="3044522"/>
              <a:ext cx="360000" cy="146304"/>
              <a:chOff x="1338803" y="2510290"/>
              <a:chExt cx="360000" cy="146304"/>
            </a:xfrm>
          </p:grpSpPr>
          <p:cxnSp>
            <p:nvCxnSpPr>
              <p:cNvPr id="58" name="直接连接符 32">
                <a:extLst>
                  <a:ext uri="{FF2B5EF4-FFF2-40B4-BE49-F238E27FC236}">
                    <a16:creationId xmlns:a16="http://schemas.microsoft.com/office/drawing/2014/main" id="{347CBC92-7C74-4320-86AB-C95CEEFE2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803" y="2583442"/>
                <a:ext cx="36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riangle 20">
                <a:extLst>
                  <a:ext uri="{FF2B5EF4-FFF2-40B4-BE49-F238E27FC236}">
                    <a16:creationId xmlns:a16="http://schemas.microsoft.com/office/drawing/2014/main" id="{934DAE1B-EE8F-41A3-ABCA-430696B6E0B8}"/>
                  </a:ext>
                </a:extLst>
              </p:cNvPr>
              <p:cNvSpPr/>
              <p:nvPr/>
            </p:nvSpPr>
            <p:spPr>
              <a:xfrm>
                <a:off x="1445651" y="2510290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Connector 8">
            <a:extLst>
              <a:ext uri="{FF2B5EF4-FFF2-40B4-BE49-F238E27FC236}">
                <a16:creationId xmlns:a16="http://schemas.microsoft.com/office/drawing/2014/main" id="{3FDD04DB-0BE5-4728-A036-3EE81459509F}"/>
              </a:ext>
            </a:extLst>
          </p:cNvPr>
          <p:cNvCxnSpPr>
            <a:cxnSpLocks/>
          </p:cNvCxnSpPr>
          <p:nvPr/>
        </p:nvCxnSpPr>
        <p:spPr>
          <a:xfrm flipV="1">
            <a:off x="1264609" y="2560796"/>
            <a:ext cx="1384771" cy="2561559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8">
            <a:extLst>
              <a:ext uri="{FF2B5EF4-FFF2-40B4-BE49-F238E27FC236}">
                <a16:creationId xmlns:a16="http://schemas.microsoft.com/office/drawing/2014/main" id="{AFCF3D24-E869-4D81-8373-330B7E274D4D}"/>
              </a:ext>
            </a:extLst>
          </p:cNvPr>
          <p:cNvCxnSpPr>
            <a:cxnSpLocks/>
          </p:cNvCxnSpPr>
          <p:nvPr/>
        </p:nvCxnSpPr>
        <p:spPr>
          <a:xfrm>
            <a:off x="2623980" y="2560708"/>
            <a:ext cx="2811620" cy="0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Google Shape;328;p26">
            <a:extLst>
              <a:ext uri="{FF2B5EF4-FFF2-40B4-BE49-F238E27FC236}">
                <a16:creationId xmlns:a16="http://schemas.microsoft.com/office/drawing/2014/main" id="{549F9C2F-9BFC-40C2-BAF2-8B0AEA68A627}"/>
              </a:ext>
            </a:extLst>
          </p:cNvPr>
          <p:cNvSpPr txBox="1"/>
          <p:nvPr/>
        </p:nvSpPr>
        <p:spPr>
          <a:xfrm>
            <a:off x="1509309" y="2202746"/>
            <a:ext cx="4149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133"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 PM BW</a:t>
            </a:r>
          </a:p>
        </p:txBody>
      </p:sp>
    </p:spTree>
    <p:extLst>
      <p:ext uri="{BB962C8B-B14F-4D97-AF65-F5344CB8AC3E}">
        <p14:creationId xmlns:p14="http://schemas.microsoft.com/office/powerpoint/2010/main" val="5634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73"/>
    </mc:Choice>
    <mc:Fallback xmlns="">
      <p:transition spd="slow" advTm="184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goal of </a:t>
            </a:r>
            <a:r>
              <a:rPr lang="en-US" sz="4800" b="1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OdinFS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0FC4C522-D4BA-4B6E-8C61-389567897ED7}"/>
              </a:ext>
            </a:extLst>
          </p:cNvPr>
          <p:cNvSpPr/>
          <p:nvPr/>
        </p:nvSpPr>
        <p:spPr>
          <a:xfrm>
            <a:off x="838200" y="1837849"/>
            <a:ext cx="10515600" cy="914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Maximize PM performance</a:t>
            </a:r>
          </a:p>
        </p:txBody>
      </p:sp>
      <p:sp>
        <p:nvSpPr>
          <p:cNvPr id="8" name="Google Shape;2713;gccdabf313d_0_2619">
            <a:extLst>
              <a:ext uri="{FF2B5EF4-FFF2-40B4-BE49-F238E27FC236}">
                <a16:creationId xmlns:a16="http://schemas.microsoft.com/office/drawing/2014/main" id="{B3AD8136-B375-46E8-BC14-F6D07684D7F0}"/>
              </a:ext>
            </a:extLst>
          </p:cNvPr>
          <p:cNvSpPr/>
          <p:nvPr/>
        </p:nvSpPr>
        <p:spPr>
          <a:xfrm>
            <a:off x="838200" y="3744621"/>
            <a:ext cx="10515600" cy="914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Maintain PM performance with concurrent access</a:t>
            </a:r>
          </a:p>
        </p:txBody>
      </p:sp>
      <p:sp>
        <p:nvSpPr>
          <p:cNvPr id="6" name="Google Shape;281;p24">
            <a:extLst>
              <a:ext uri="{FF2B5EF4-FFF2-40B4-BE49-F238E27FC236}">
                <a16:creationId xmlns:a16="http://schemas.microsoft.com/office/drawing/2014/main" id="{B2F2196E-ED2B-4541-A601-E3E40509ED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4"/>
    </mc:Choice>
    <mc:Fallback xmlns="">
      <p:transition spd="slow" advTm="196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200" y="365125"/>
            <a:ext cx="1094955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tabLst>
                <a:tab pos="2243138" algn="l"/>
              </a:tabLst>
              <a:defRPr/>
            </a:pPr>
            <a:r>
              <a:rPr lang="en-US" sz="44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Single NUMA node: Why PM performance collapse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2" name="Google Shape;302;p25" descr="Network diagra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1188368" y="164907"/>
            <a:ext cx="570313" cy="6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/>
          <p:nvPr/>
        </p:nvSpPr>
        <p:spPr>
          <a:xfrm>
            <a:off x="11153250" y="770338"/>
            <a:ext cx="634500" cy="222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PM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22" name="Chart 2" title="Chart">
            <a:extLst>
              <a:ext uri="{FF2B5EF4-FFF2-40B4-BE49-F238E27FC236}">
                <a16:creationId xmlns:a16="http://schemas.microsoft.com/office/drawing/2014/main" id="{B37DCF8F-10A7-44E1-B97A-00F3332C2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854224"/>
              </p:ext>
            </p:extLst>
          </p:nvPr>
        </p:nvGraphicFramePr>
        <p:xfrm>
          <a:off x="277200" y="1980000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Google Shape;307;p25">
            <a:extLst>
              <a:ext uri="{FF2B5EF4-FFF2-40B4-BE49-F238E27FC236}">
                <a16:creationId xmlns:a16="http://schemas.microsoft.com/office/drawing/2014/main" id="{B0494DD5-E6F4-40C3-B191-EB733343825B}"/>
              </a:ext>
            </a:extLst>
          </p:cNvPr>
          <p:cNvSpPr txBox="1"/>
          <p:nvPr/>
        </p:nvSpPr>
        <p:spPr>
          <a:xfrm>
            <a:off x="2879038" y="1798560"/>
            <a:ext cx="11717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traight Connector 8">
            <a:extLst>
              <a:ext uri="{FF2B5EF4-FFF2-40B4-BE49-F238E27FC236}">
                <a16:creationId xmlns:a16="http://schemas.microsoft.com/office/drawing/2014/main" id="{F316B284-6BB3-4763-ACC2-6B05F0688B96}"/>
              </a:ext>
            </a:extLst>
          </p:cNvPr>
          <p:cNvCxnSpPr>
            <a:cxnSpLocks/>
          </p:cNvCxnSpPr>
          <p:nvPr/>
        </p:nvCxnSpPr>
        <p:spPr>
          <a:xfrm flipV="1">
            <a:off x="1264609" y="2692650"/>
            <a:ext cx="1313491" cy="2429705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65CEF15B-4819-4416-9A07-798A84284C74}"/>
              </a:ext>
            </a:extLst>
          </p:cNvPr>
          <p:cNvCxnSpPr>
            <a:cxnSpLocks/>
          </p:cNvCxnSpPr>
          <p:nvPr/>
        </p:nvCxnSpPr>
        <p:spPr>
          <a:xfrm flipV="1">
            <a:off x="2565400" y="2692652"/>
            <a:ext cx="2857500" cy="1"/>
          </a:xfrm>
          <a:prstGeom prst="line">
            <a:avLst/>
          </a:prstGeom>
          <a:ln w="50800">
            <a:solidFill>
              <a:srgbClr val="009E7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Google Shape;2713;gccdabf313d_0_2619">
            <a:extLst>
              <a:ext uri="{FF2B5EF4-FFF2-40B4-BE49-F238E27FC236}">
                <a16:creationId xmlns:a16="http://schemas.microsoft.com/office/drawing/2014/main" id="{5D2D065F-A932-46AF-B92F-CAAD959B87D5}"/>
              </a:ext>
            </a:extLst>
          </p:cNvPr>
          <p:cNvSpPr/>
          <p:nvPr/>
        </p:nvSpPr>
        <p:spPr>
          <a:xfrm>
            <a:off x="6407475" y="2060150"/>
            <a:ext cx="5063025" cy="1226216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Excessive concurrent access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PM performance collapse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5" name="Google Shape;2713;gccdabf313d_0_2619">
            <a:extLst>
              <a:ext uri="{FF2B5EF4-FFF2-40B4-BE49-F238E27FC236}">
                <a16:creationId xmlns:a16="http://schemas.microsoft.com/office/drawing/2014/main" id="{D7966523-DD99-49CF-9806-43A1DAACA4A2}"/>
              </a:ext>
            </a:extLst>
          </p:cNvPr>
          <p:cNvSpPr/>
          <p:nvPr/>
        </p:nvSpPr>
        <p:spPr>
          <a:xfrm>
            <a:off x="6442802" y="4204589"/>
            <a:ext cx="5061600" cy="12276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On-DIMM cache thrashing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89FEF7-056F-49DA-B5C9-DAF6378A90CD}"/>
              </a:ext>
            </a:extLst>
          </p:cNvPr>
          <p:cNvGrpSpPr/>
          <p:nvPr/>
        </p:nvGrpSpPr>
        <p:grpSpPr>
          <a:xfrm>
            <a:off x="1338803" y="2432026"/>
            <a:ext cx="2033464" cy="369332"/>
            <a:chOff x="1338803" y="2432026"/>
            <a:chExt cx="2033464" cy="369332"/>
          </a:xfrm>
        </p:grpSpPr>
        <p:sp>
          <p:nvSpPr>
            <p:cNvPr id="16" name="文本框 33">
              <a:extLst>
                <a:ext uri="{FF2B5EF4-FFF2-40B4-BE49-F238E27FC236}">
                  <a16:creationId xmlns:a16="http://schemas.microsoft.com/office/drawing/2014/main" id="{554B258F-3721-4BEC-918E-AD2E1B956486}"/>
                </a:ext>
              </a:extLst>
            </p:cNvPr>
            <p:cNvSpPr txBox="1"/>
            <p:nvPr/>
          </p:nvSpPr>
          <p:spPr>
            <a:xfrm>
              <a:off x="1782606" y="243202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FFEBC0-AC80-42DB-AD11-0B6BE06D5D76}"/>
                </a:ext>
              </a:extLst>
            </p:cNvPr>
            <p:cNvGrpSpPr/>
            <p:nvPr/>
          </p:nvGrpSpPr>
          <p:grpSpPr>
            <a:xfrm>
              <a:off x="1338803" y="2543540"/>
              <a:ext cx="360000" cy="146304"/>
              <a:chOff x="1338803" y="2510290"/>
              <a:chExt cx="360000" cy="146304"/>
            </a:xfrm>
          </p:grpSpPr>
          <p:cxnSp>
            <p:nvCxnSpPr>
              <p:cNvPr id="18" name="直接连接符 32">
                <a:extLst>
                  <a:ext uri="{FF2B5EF4-FFF2-40B4-BE49-F238E27FC236}">
                    <a16:creationId xmlns:a16="http://schemas.microsoft.com/office/drawing/2014/main" id="{852DC90B-89F3-4556-9E60-9B091E77E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803" y="2583442"/>
                <a:ext cx="360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riangle 20">
                <a:extLst>
                  <a:ext uri="{FF2B5EF4-FFF2-40B4-BE49-F238E27FC236}">
                    <a16:creationId xmlns:a16="http://schemas.microsoft.com/office/drawing/2014/main" id="{AF5919C4-66AA-49A3-8FB7-399E26969C91}"/>
                  </a:ext>
                </a:extLst>
              </p:cNvPr>
              <p:cNvSpPr/>
              <p:nvPr/>
            </p:nvSpPr>
            <p:spPr>
              <a:xfrm>
                <a:off x="1445651" y="2510290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54B176-9D9C-4AAE-A034-E35C87FBB4FC}"/>
              </a:ext>
            </a:extLst>
          </p:cNvPr>
          <p:cNvGrpSpPr/>
          <p:nvPr/>
        </p:nvGrpSpPr>
        <p:grpSpPr>
          <a:xfrm>
            <a:off x="1338803" y="2151658"/>
            <a:ext cx="2033464" cy="369332"/>
            <a:chOff x="1338803" y="2151658"/>
            <a:chExt cx="2033464" cy="369332"/>
          </a:xfrm>
        </p:grpSpPr>
        <p:cxnSp>
          <p:nvCxnSpPr>
            <p:cNvPr id="23" name="直接连接符 32">
              <a:extLst>
                <a:ext uri="{FF2B5EF4-FFF2-40B4-BE49-F238E27FC236}">
                  <a16:creationId xmlns:a16="http://schemas.microsoft.com/office/drawing/2014/main" id="{2392F273-EACB-4E6B-B2C5-F1F4109C8064}"/>
                </a:ext>
              </a:extLst>
            </p:cNvPr>
            <p:cNvCxnSpPr>
              <a:cxnSpLocks/>
            </p:cNvCxnSpPr>
            <p:nvPr/>
          </p:nvCxnSpPr>
          <p:spPr>
            <a:xfrm>
              <a:off x="1338803" y="2336324"/>
              <a:ext cx="360000" cy="0"/>
            </a:xfrm>
            <a:prstGeom prst="line">
              <a:avLst/>
            </a:prstGeom>
            <a:ln w="38100">
              <a:solidFill>
                <a:srgbClr val="009E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33">
              <a:extLst>
                <a:ext uri="{FF2B5EF4-FFF2-40B4-BE49-F238E27FC236}">
                  <a16:creationId xmlns:a16="http://schemas.microsoft.com/office/drawing/2014/main" id="{58F6A7BF-16DC-4453-B566-53052CAB75D2}"/>
                </a:ext>
              </a:extLst>
            </p:cNvPr>
            <p:cNvSpPr txBox="1"/>
            <p:nvPr/>
          </p:nvSpPr>
          <p:spPr>
            <a:xfrm>
              <a:off x="1782606" y="2151658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Expectation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A7EE55-FB9A-4DE7-8BED-42690AA9385B}"/>
              </a:ext>
            </a:extLst>
          </p:cNvPr>
          <p:cNvCxnSpPr>
            <a:cxnSpLocks/>
          </p:cNvCxnSpPr>
          <p:nvPr/>
        </p:nvCxnSpPr>
        <p:spPr>
          <a:xfrm>
            <a:off x="5439833" y="3081280"/>
            <a:ext cx="0" cy="16457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40">
            <a:extLst>
              <a:ext uri="{FF2B5EF4-FFF2-40B4-BE49-F238E27FC236}">
                <a16:creationId xmlns:a16="http://schemas.microsoft.com/office/drawing/2014/main" id="{CAB0D5E6-E826-4271-9F48-9A4C03113C4C}"/>
              </a:ext>
            </a:extLst>
          </p:cNvPr>
          <p:cNvSpPr txBox="1"/>
          <p:nvPr/>
        </p:nvSpPr>
        <p:spPr>
          <a:xfrm>
            <a:off x="4298389" y="3458170"/>
            <a:ext cx="10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11.6x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1"/>
    </mc:Choice>
    <mc:Fallback xmlns="">
      <p:transition spd="slow" advTm="23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A short time ago, in Silicon Valley…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1"/>
    </mc:Choice>
    <mc:Fallback xmlns="">
      <p:transition spd="slow" advTm="4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/>
          <p:nvPr/>
        </p:nvSpPr>
        <p:spPr>
          <a:xfrm>
            <a:off x="838212" y="2719636"/>
            <a:ext cx="5752114" cy="331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2907282" y="1311827"/>
            <a:ext cx="15561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7"/>
          <p:cNvSpPr/>
          <p:nvPr/>
        </p:nvSpPr>
        <p:spPr>
          <a:xfrm>
            <a:off x="1258810" y="4861163"/>
            <a:ext cx="51138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3688898" y="3477687"/>
            <a:ext cx="0" cy="13698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01" name="Google Shape;601;p37"/>
          <p:cNvSpPr txBox="1"/>
          <p:nvPr/>
        </p:nvSpPr>
        <p:spPr>
          <a:xfrm>
            <a:off x="5589300" y="2784987"/>
            <a:ext cx="101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37" descr="赛车 纯色填充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13333" y="996696"/>
            <a:ext cx="1165200" cy="11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7" descr="步行 纯色填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7675" y="461444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7"/>
          <p:cNvSpPr txBox="1"/>
          <p:nvPr/>
        </p:nvSpPr>
        <p:spPr>
          <a:xfrm>
            <a:off x="1904468" y="2927370"/>
            <a:ext cx="101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1443496" y="2059867"/>
            <a:ext cx="8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3818384" y="3969330"/>
            <a:ext cx="128524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7"/>
          <p:cNvSpPr/>
          <p:nvPr/>
        </p:nvSpPr>
        <p:spPr>
          <a:xfrm>
            <a:off x="1204384" y="3711484"/>
            <a:ext cx="1606750" cy="50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Prefetcher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2651207" y="5449442"/>
            <a:ext cx="2055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3D-Xpoint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3204462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3460123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3715784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3971444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2195060" y="2032100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2450721" y="2032100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7"/>
          <p:cNvSpPr/>
          <p:nvPr/>
        </p:nvSpPr>
        <p:spPr>
          <a:xfrm>
            <a:off x="2706382" y="2032100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7"/>
          <p:cNvSpPr/>
          <p:nvPr/>
        </p:nvSpPr>
        <p:spPr>
          <a:xfrm>
            <a:off x="2962042" y="2032100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620;p37"/>
          <p:cNvGrpSpPr/>
          <p:nvPr/>
        </p:nvGrpSpPr>
        <p:grpSpPr>
          <a:xfrm>
            <a:off x="3467743" y="1878032"/>
            <a:ext cx="442743" cy="853200"/>
            <a:chOff x="5869803" y="1747325"/>
            <a:chExt cx="442743" cy="853200"/>
          </a:xfrm>
        </p:grpSpPr>
        <p:cxnSp>
          <p:nvCxnSpPr>
            <p:cNvPr id="621" name="Google Shape;621;p37"/>
            <p:cNvCxnSpPr/>
            <p:nvPr/>
          </p:nvCxnSpPr>
          <p:spPr>
            <a:xfrm>
              <a:off x="5869803" y="1747325"/>
              <a:ext cx="0" cy="852000"/>
            </a:xfrm>
            <a:prstGeom prst="straightConnector1">
              <a:avLst/>
            </a:prstGeom>
            <a:noFill/>
            <a:ln w="444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622" name="Google Shape;622;p37"/>
            <p:cNvCxnSpPr/>
            <p:nvPr/>
          </p:nvCxnSpPr>
          <p:spPr>
            <a:xfrm rot="10800000">
              <a:off x="6312546" y="1747325"/>
              <a:ext cx="0" cy="853200"/>
            </a:xfrm>
            <a:prstGeom prst="straightConnector1">
              <a:avLst/>
            </a:prstGeom>
            <a:noFill/>
            <a:ln w="444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23" name="Google Shape;623;p37"/>
          <p:cNvSpPr/>
          <p:nvPr/>
        </p:nvSpPr>
        <p:spPr>
          <a:xfrm>
            <a:off x="1938406" y="2814656"/>
            <a:ext cx="2732100" cy="741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7555075" y="1503575"/>
            <a:ext cx="4368600" cy="68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775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33"/>
            </a:pPr>
            <a:endParaRPr sz="2533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Caching and prefetching in PM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" name="Google Shape;2713;gccdabf313d_0_2619">
            <a:extLst>
              <a:ext uri="{FF2B5EF4-FFF2-40B4-BE49-F238E27FC236}">
                <a16:creationId xmlns:a16="http://schemas.microsoft.com/office/drawing/2014/main" id="{EF05B0F5-C96B-4C9F-8094-B3E8BB590FDA}"/>
              </a:ext>
            </a:extLst>
          </p:cNvPr>
          <p:cNvSpPr/>
          <p:nvPr/>
        </p:nvSpPr>
        <p:spPr>
          <a:xfrm>
            <a:off x="7532075" y="2388981"/>
            <a:ext cx="4368598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Hide performance gap with caching &amp; prefetching</a:t>
            </a:r>
          </a:p>
        </p:txBody>
      </p:sp>
      <p:sp>
        <p:nvSpPr>
          <p:cNvPr id="602" name="Google Shape;602;p37"/>
          <p:cNvSpPr/>
          <p:nvPr/>
        </p:nvSpPr>
        <p:spPr>
          <a:xfrm>
            <a:off x="2992130" y="2924697"/>
            <a:ext cx="1343100" cy="54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90"/>
    </mc:Choice>
    <mc:Fallback xmlns="">
      <p:transition spd="slow" advTm="25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3.54167E-6 -0.281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281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-0.281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4.375E-6 -0.281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/>
      <p:bldP spid="606" grpId="0"/>
      <p:bldP spid="607" grpId="0"/>
      <p:bldP spid="608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3" grpId="0" animBg="1"/>
      <p:bldP spid="6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7" name="Google Shape;767;p41"/>
          <p:cNvCxnSpPr/>
          <p:nvPr/>
        </p:nvCxnSpPr>
        <p:spPr>
          <a:xfrm>
            <a:off x="2839318" y="1867615"/>
            <a:ext cx="0" cy="8520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68" name="Google Shape;768;p41"/>
          <p:cNvSpPr/>
          <p:nvPr/>
        </p:nvSpPr>
        <p:spPr>
          <a:xfrm>
            <a:off x="838212" y="2719636"/>
            <a:ext cx="5816100" cy="331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1"/>
          <p:cNvSpPr/>
          <p:nvPr/>
        </p:nvSpPr>
        <p:spPr>
          <a:xfrm>
            <a:off x="5415232" y="1314710"/>
            <a:ext cx="15561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1"/>
          <p:cNvSpPr/>
          <p:nvPr/>
        </p:nvSpPr>
        <p:spPr>
          <a:xfrm>
            <a:off x="1258810" y="4861163"/>
            <a:ext cx="51138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1"/>
          <p:cNvSpPr txBox="1"/>
          <p:nvPr/>
        </p:nvSpPr>
        <p:spPr>
          <a:xfrm>
            <a:off x="5594544" y="2856053"/>
            <a:ext cx="101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1904468" y="2927370"/>
            <a:ext cx="101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1"/>
          <p:cNvSpPr txBox="1"/>
          <p:nvPr/>
        </p:nvSpPr>
        <p:spPr>
          <a:xfrm>
            <a:off x="1185798" y="2004749"/>
            <a:ext cx="8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1"/>
          <p:cNvSpPr txBox="1"/>
          <p:nvPr/>
        </p:nvSpPr>
        <p:spPr>
          <a:xfrm>
            <a:off x="2651207" y="5449442"/>
            <a:ext cx="205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3D-Xpoint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1982297" y="2030625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41"/>
          <p:cNvCxnSpPr/>
          <p:nvPr/>
        </p:nvCxnSpPr>
        <p:spPr>
          <a:xfrm>
            <a:off x="6192118" y="1867615"/>
            <a:ext cx="0" cy="8520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86" name="Google Shape;786;p41"/>
          <p:cNvSpPr/>
          <p:nvPr/>
        </p:nvSpPr>
        <p:spPr>
          <a:xfrm>
            <a:off x="3738832" y="1314710"/>
            <a:ext cx="15561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Google Shape;787;p41"/>
          <p:cNvCxnSpPr/>
          <p:nvPr/>
        </p:nvCxnSpPr>
        <p:spPr>
          <a:xfrm>
            <a:off x="4515718" y="1867615"/>
            <a:ext cx="0" cy="8520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88" name="Google Shape;788;p41"/>
          <p:cNvSpPr/>
          <p:nvPr/>
        </p:nvSpPr>
        <p:spPr>
          <a:xfrm>
            <a:off x="2062432" y="1314710"/>
            <a:ext cx="15561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9" name="Google Shape;789;p41"/>
          <p:cNvCxnSpPr/>
          <p:nvPr/>
        </p:nvCxnSpPr>
        <p:spPr>
          <a:xfrm>
            <a:off x="1162918" y="1867615"/>
            <a:ext cx="0" cy="8520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90" name="Google Shape;790;p41"/>
          <p:cNvSpPr/>
          <p:nvPr/>
        </p:nvSpPr>
        <p:spPr>
          <a:xfrm>
            <a:off x="386032" y="1314710"/>
            <a:ext cx="1556100" cy="54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1"/>
          <p:cNvSpPr txBox="1"/>
          <p:nvPr/>
        </p:nvSpPr>
        <p:spPr>
          <a:xfrm>
            <a:off x="2967496" y="2004749"/>
            <a:ext cx="8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3719060" y="2030625"/>
            <a:ext cx="199800" cy="526500"/>
          </a:xfrm>
          <a:prstGeom prst="rect">
            <a:avLst/>
          </a:prstGeom>
          <a:solidFill>
            <a:srgbClr val="E09A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1"/>
          <p:cNvSpPr txBox="1"/>
          <p:nvPr/>
        </p:nvSpPr>
        <p:spPr>
          <a:xfrm>
            <a:off x="4567696" y="2004749"/>
            <a:ext cx="8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1"/>
          <p:cNvSpPr/>
          <p:nvPr/>
        </p:nvSpPr>
        <p:spPr>
          <a:xfrm>
            <a:off x="5319260" y="2030625"/>
            <a:ext cx="199800" cy="526500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1"/>
          <p:cNvSpPr txBox="1"/>
          <p:nvPr/>
        </p:nvSpPr>
        <p:spPr>
          <a:xfrm>
            <a:off x="6203394" y="2045229"/>
            <a:ext cx="8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1"/>
          <p:cNvSpPr/>
          <p:nvPr/>
        </p:nvSpPr>
        <p:spPr>
          <a:xfrm>
            <a:off x="6925195" y="2030625"/>
            <a:ext cx="199800" cy="52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1"/>
          <p:cNvSpPr/>
          <p:nvPr/>
        </p:nvSpPr>
        <p:spPr>
          <a:xfrm>
            <a:off x="2252269" y="2030625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Wingdings" panose="05000000000000000000" pitchFamily="2" charset="2"/>
              </a:rPr>
              <a:t>PM cache thrashing due to concurrent access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5" name="Google Shape;600;p37">
            <a:extLst>
              <a:ext uri="{FF2B5EF4-FFF2-40B4-BE49-F238E27FC236}">
                <a16:creationId xmlns:a16="http://schemas.microsoft.com/office/drawing/2014/main" id="{7CC2CD50-4721-42B4-8EFC-AA24160C0CCD}"/>
              </a:ext>
            </a:extLst>
          </p:cNvPr>
          <p:cNvCxnSpPr/>
          <p:nvPr/>
        </p:nvCxnSpPr>
        <p:spPr>
          <a:xfrm rot="10800000">
            <a:off x="3688898" y="3477687"/>
            <a:ext cx="0" cy="13698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6" name="Google Shape;607;p37">
            <a:extLst>
              <a:ext uri="{FF2B5EF4-FFF2-40B4-BE49-F238E27FC236}">
                <a16:creationId xmlns:a16="http://schemas.microsoft.com/office/drawing/2014/main" id="{F5CFBE89-C562-4AC8-BE96-582B1E95DF84}"/>
              </a:ext>
            </a:extLst>
          </p:cNvPr>
          <p:cNvSpPr txBox="1"/>
          <p:nvPr/>
        </p:nvSpPr>
        <p:spPr>
          <a:xfrm>
            <a:off x="3818384" y="3969330"/>
            <a:ext cx="12852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608;p37">
            <a:extLst>
              <a:ext uri="{FF2B5EF4-FFF2-40B4-BE49-F238E27FC236}">
                <a16:creationId xmlns:a16="http://schemas.microsoft.com/office/drawing/2014/main" id="{35B5A41E-079E-4E6B-9CB5-6ADB90357975}"/>
              </a:ext>
            </a:extLst>
          </p:cNvPr>
          <p:cNvSpPr/>
          <p:nvPr/>
        </p:nvSpPr>
        <p:spPr>
          <a:xfrm>
            <a:off x="1204384" y="3711484"/>
            <a:ext cx="1606750" cy="50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Prefetcher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713;gccdabf313d_0_2619">
            <a:extLst>
              <a:ext uri="{FF2B5EF4-FFF2-40B4-BE49-F238E27FC236}">
                <a16:creationId xmlns:a16="http://schemas.microsoft.com/office/drawing/2014/main" id="{A023B797-EB58-4442-95F3-6D4FEBDB8362}"/>
              </a:ext>
            </a:extLst>
          </p:cNvPr>
          <p:cNvSpPr/>
          <p:nvPr/>
        </p:nvSpPr>
        <p:spPr>
          <a:xfrm>
            <a:off x="7532075" y="3882162"/>
            <a:ext cx="4368598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Excessive concurrent access </a:t>
            </a:r>
          </a:p>
          <a:p>
            <a:pPr>
              <a:buClr>
                <a:srgbClr val="000000"/>
              </a:buClr>
              <a:buSzPts val="3600"/>
            </a:pPr>
            <a:r>
              <a:rPr lang="en-US" sz="2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PM cache thrashing</a:t>
            </a:r>
            <a:endParaRPr lang="en-US" sz="26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40" name="Google Shape;2713;gccdabf313d_0_2619">
            <a:extLst>
              <a:ext uri="{FF2B5EF4-FFF2-40B4-BE49-F238E27FC236}">
                <a16:creationId xmlns:a16="http://schemas.microsoft.com/office/drawing/2014/main" id="{DD9191CC-708D-4852-A920-6366D2EE84D6}"/>
              </a:ext>
            </a:extLst>
          </p:cNvPr>
          <p:cNvSpPr/>
          <p:nvPr/>
        </p:nvSpPr>
        <p:spPr>
          <a:xfrm>
            <a:off x="7532075" y="2388981"/>
            <a:ext cx="4368598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Hide performance gap with caching &amp; prefetching</a:t>
            </a:r>
          </a:p>
        </p:txBody>
      </p:sp>
      <p:sp>
        <p:nvSpPr>
          <p:cNvPr id="32" name="Google Shape;792;p41">
            <a:extLst>
              <a:ext uri="{FF2B5EF4-FFF2-40B4-BE49-F238E27FC236}">
                <a16:creationId xmlns:a16="http://schemas.microsoft.com/office/drawing/2014/main" id="{FB39D95D-6A39-4B4A-A947-6D6EF67D0888}"/>
              </a:ext>
            </a:extLst>
          </p:cNvPr>
          <p:cNvSpPr/>
          <p:nvPr/>
        </p:nvSpPr>
        <p:spPr>
          <a:xfrm>
            <a:off x="3955689" y="2030625"/>
            <a:ext cx="199800" cy="526500"/>
          </a:xfrm>
          <a:prstGeom prst="rect">
            <a:avLst/>
          </a:prstGeom>
          <a:solidFill>
            <a:srgbClr val="E09A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602;p37">
            <a:extLst>
              <a:ext uri="{FF2B5EF4-FFF2-40B4-BE49-F238E27FC236}">
                <a16:creationId xmlns:a16="http://schemas.microsoft.com/office/drawing/2014/main" id="{8899F1CB-1A3C-4ED9-B4DE-8519F551310F}"/>
              </a:ext>
            </a:extLst>
          </p:cNvPr>
          <p:cNvSpPr/>
          <p:nvPr/>
        </p:nvSpPr>
        <p:spPr>
          <a:xfrm>
            <a:off x="2992130" y="2924697"/>
            <a:ext cx="1343100" cy="54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612;p37">
            <a:extLst>
              <a:ext uri="{FF2B5EF4-FFF2-40B4-BE49-F238E27FC236}">
                <a16:creationId xmlns:a16="http://schemas.microsoft.com/office/drawing/2014/main" id="{80346C63-D6F6-483A-8CC1-6869193507B6}"/>
              </a:ext>
            </a:extLst>
          </p:cNvPr>
          <p:cNvSpPr/>
          <p:nvPr/>
        </p:nvSpPr>
        <p:spPr>
          <a:xfrm>
            <a:off x="3204462" y="2929411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613;p37">
            <a:extLst>
              <a:ext uri="{FF2B5EF4-FFF2-40B4-BE49-F238E27FC236}">
                <a16:creationId xmlns:a16="http://schemas.microsoft.com/office/drawing/2014/main" id="{5E66F684-97EA-4911-8303-247784EEA7D0}"/>
              </a:ext>
            </a:extLst>
          </p:cNvPr>
          <p:cNvSpPr/>
          <p:nvPr/>
        </p:nvSpPr>
        <p:spPr>
          <a:xfrm>
            <a:off x="3460123" y="2929411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614;p37">
            <a:extLst>
              <a:ext uri="{FF2B5EF4-FFF2-40B4-BE49-F238E27FC236}">
                <a16:creationId xmlns:a16="http://schemas.microsoft.com/office/drawing/2014/main" id="{822694E2-5A03-4636-ADFA-BF19E30F45F8}"/>
              </a:ext>
            </a:extLst>
          </p:cNvPr>
          <p:cNvSpPr/>
          <p:nvPr/>
        </p:nvSpPr>
        <p:spPr>
          <a:xfrm>
            <a:off x="3715784" y="2929411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615;p37">
            <a:extLst>
              <a:ext uri="{FF2B5EF4-FFF2-40B4-BE49-F238E27FC236}">
                <a16:creationId xmlns:a16="http://schemas.microsoft.com/office/drawing/2014/main" id="{835BD229-352B-4EAD-AED8-C516A388CF69}"/>
              </a:ext>
            </a:extLst>
          </p:cNvPr>
          <p:cNvSpPr/>
          <p:nvPr/>
        </p:nvSpPr>
        <p:spPr>
          <a:xfrm>
            <a:off x="3971444" y="2929411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792;p41">
            <a:extLst>
              <a:ext uri="{FF2B5EF4-FFF2-40B4-BE49-F238E27FC236}">
                <a16:creationId xmlns:a16="http://schemas.microsoft.com/office/drawing/2014/main" id="{BCC58C0F-079B-4BE3-BEC3-E96E45DE43FF}"/>
              </a:ext>
            </a:extLst>
          </p:cNvPr>
          <p:cNvSpPr/>
          <p:nvPr/>
        </p:nvSpPr>
        <p:spPr>
          <a:xfrm>
            <a:off x="3454709" y="2929411"/>
            <a:ext cx="199800" cy="526500"/>
          </a:xfrm>
          <a:prstGeom prst="rect">
            <a:avLst/>
          </a:prstGeom>
          <a:solidFill>
            <a:srgbClr val="E09A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795;p41">
            <a:extLst>
              <a:ext uri="{FF2B5EF4-FFF2-40B4-BE49-F238E27FC236}">
                <a16:creationId xmlns:a16="http://schemas.microsoft.com/office/drawing/2014/main" id="{7F01E3FC-C053-4E30-9329-26281A3A82F4}"/>
              </a:ext>
            </a:extLst>
          </p:cNvPr>
          <p:cNvSpPr/>
          <p:nvPr/>
        </p:nvSpPr>
        <p:spPr>
          <a:xfrm>
            <a:off x="3712635" y="2929411"/>
            <a:ext cx="199800" cy="526500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798;p41">
            <a:extLst>
              <a:ext uri="{FF2B5EF4-FFF2-40B4-BE49-F238E27FC236}">
                <a16:creationId xmlns:a16="http://schemas.microsoft.com/office/drawing/2014/main" id="{65F9B341-4921-4B24-88A1-5E2D43528609}"/>
              </a:ext>
            </a:extLst>
          </p:cNvPr>
          <p:cNvSpPr/>
          <p:nvPr/>
        </p:nvSpPr>
        <p:spPr>
          <a:xfrm>
            <a:off x="3968274" y="2929411"/>
            <a:ext cx="199800" cy="52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792;p41">
            <a:extLst>
              <a:ext uri="{FF2B5EF4-FFF2-40B4-BE49-F238E27FC236}">
                <a16:creationId xmlns:a16="http://schemas.microsoft.com/office/drawing/2014/main" id="{2184FA20-10EE-4950-9381-9E7A4A247867}"/>
              </a:ext>
            </a:extLst>
          </p:cNvPr>
          <p:cNvSpPr/>
          <p:nvPr/>
        </p:nvSpPr>
        <p:spPr>
          <a:xfrm>
            <a:off x="3202197" y="2929411"/>
            <a:ext cx="199800" cy="526500"/>
          </a:xfrm>
          <a:prstGeom prst="rect">
            <a:avLst/>
          </a:prstGeom>
          <a:solidFill>
            <a:srgbClr val="E09A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612;p37">
            <a:extLst>
              <a:ext uri="{FF2B5EF4-FFF2-40B4-BE49-F238E27FC236}">
                <a16:creationId xmlns:a16="http://schemas.microsoft.com/office/drawing/2014/main" id="{16F82979-948F-4162-9945-2186696F26C2}"/>
              </a:ext>
            </a:extLst>
          </p:cNvPr>
          <p:cNvSpPr/>
          <p:nvPr/>
        </p:nvSpPr>
        <p:spPr>
          <a:xfrm>
            <a:off x="3204462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613;p37">
            <a:extLst>
              <a:ext uri="{FF2B5EF4-FFF2-40B4-BE49-F238E27FC236}">
                <a16:creationId xmlns:a16="http://schemas.microsoft.com/office/drawing/2014/main" id="{EDBB4812-EC2D-4CD9-8DF3-452D84198BCE}"/>
              </a:ext>
            </a:extLst>
          </p:cNvPr>
          <p:cNvSpPr/>
          <p:nvPr/>
        </p:nvSpPr>
        <p:spPr>
          <a:xfrm>
            <a:off x="3460123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614;p37">
            <a:extLst>
              <a:ext uri="{FF2B5EF4-FFF2-40B4-BE49-F238E27FC236}">
                <a16:creationId xmlns:a16="http://schemas.microsoft.com/office/drawing/2014/main" id="{D0A62B41-F9DF-4565-A906-775DA9691229}"/>
              </a:ext>
            </a:extLst>
          </p:cNvPr>
          <p:cNvSpPr/>
          <p:nvPr/>
        </p:nvSpPr>
        <p:spPr>
          <a:xfrm>
            <a:off x="3715784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615;p37">
            <a:extLst>
              <a:ext uri="{FF2B5EF4-FFF2-40B4-BE49-F238E27FC236}">
                <a16:creationId xmlns:a16="http://schemas.microsoft.com/office/drawing/2014/main" id="{79793D0C-CB49-4021-98E2-6ECDC49115E4}"/>
              </a:ext>
            </a:extLst>
          </p:cNvPr>
          <p:cNvSpPr/>
          <p:nvPr/>
        </p:nvSpPr>
        <p:spPr>
          <a:xfrm>
            <a:off x="3971444" y="4875177"/>
            <a:ext cx="199800" cy="52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7"/>
    </mc:Choice>
    <mc:Fallback xmlns="">
      <p:transition spd="slow" advTm="21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3.54167E-6 -0.2817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2817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-0.281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4.375E-6 -0.2817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792" grpId="0" animBg="1"/>
      <p:bldP spid="794" grpId="0"/>
      <p:bldP spid="795" grpId="0" animBg="1"/>
      <p:bldP spid="797" grpId="0"/>
      <p:bldP spid="798" grpId="0" animBg="1"/>
      <p:bldP spid="807" grpId="0" animBg="1"/>
      <p:bldP spid="32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31627" y="2577228"/>
            <a:ext cx="10029068" cy="720000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Control concurrent PM access for maximal performance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2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analysis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pSp>
        <p:nvGrpSpPr>
          <p:cNvPr id="819" name="Google Shape;819;p42"/>
          <p:cNvGrpSpPr/>
          <p:nvPr/>
        </p:nvGrpSpPr>
        <p:grpSpPr>
          <a:xfrm>
            <a:off x="438694" y="1421517"/>
            <a:ext cx="1209021" cy="1423642"/>
            <a:chOff x="10535099" y="52026"/>
            <a:chExt cx="640549" cy="793208"/>
          </a:xfrm>
        </p:grpSpPr>
        <p:pic>
          <p:nvPicPr>
            <p:cNvPr id="820" name="Google Shape;820;p42" descr="Network diagram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0570217" y="16908"/>
              <a:ext cx="570313" cy="640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Google Shape;821;p42"/>
            <p:cNvSpPr/>
            <p:nvPr/>
          </p:nvSpPr>
          <p:spPr>
            <a:xfrm>
              <a:off x="10538126" y="622334"/>
              <a:ext cx="634500" cy="2229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9EC54A51-246F-400D-A875-1C7971CBC2D6}"/>
              </a:ext>
            </a:extLst>
          </p:cNvPr>
          <p:cNvSpPr/>
          <p:nvPr/>
        </p:nvSpPr>
        <p:spPr>
          <a:xfrm>
            <a:off x="1831626" y="1607947"/>
            <a:ext cx="10029071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Excessive concurrent access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PM performance collapse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grpSp>
        <p:nvGrpSpPr>
          <p:cNvPr id="10" name="Google Shape;942;p47">
            <a:extLst>
              <a:ext uri="{FF2B5EF4-FFF2-40B4-BE49-F238E27FC236}">
                <a16:creationId xmlns:a16="http://schemas.microsoft.com/office/drawing/2014/main" id="{C181F240-52AC-43D9-8ADB-561AA82DF8A5}"/>
              </a:ext>
            </a:extLst>
          </p:cNvPr>
          <p:cNvGrpSpPr/>
          <p:nvPr/>
        </p:nvGrpSpPr>
        <p:grpSpPr>
          <a:xfrm>
            <a:off x="351104" y="4298625"/>
            <a:ext cx="1384200" cy="1137858"/>
            <a:chOff x="10534820" y="-31249"/>
            <a:chExt cx="1384200" cy="1137858"/>
          </a:xfrm>
        </p:grpSpPr>
        <p:pic>
          <p:nvPicPr>
            <p:cNvPr id="11" name="Google Shape;943;p47" descr="Network diagram with solid fill">
              <a:extLst>
                <a:ext uri="{FF2B5EF4-FFF2-40B4-BE49-F238E27FC236}">
                  <a16:creationId xmlns:a16="http://schemas.microsoft.com/office/drawing/2014/main" id="{105E95F2-7A95-4664-B536-A39CA866404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0947342" y="-66367"/>
              <a:ext cx="570313" cy="640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944;p47">
              <a:extLst>
                <a:ext uri="{FF2B5EF4-FFF2-40B4-BE49-F238E27FC236}">
                  <a16:creationId xmlns:a16="http://schemas.microsoft.com/office/drawing/2014/main" id="{5B82FE00-5ED8-48D8-BB52-B952A8395932}"/>
                </a:ext>
              </a:extLst>
            </p:cNvPr>
            <p:cNvSpPr/>
            <p:nvPr/>
          </p:nvSpPr>
          <p:spPr>
            <a:xfrm>
              <a:off x="10534820" y="544146"/>
              <a:ext cx="1384200" cy="23040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RAID 0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45;p47">
              <a:extLst>
                <a:ext uri="{FF2B5EF4-FFF2-40B4-BE49-F238E27FC236}">
                  <a16:creationId xmlns:a16="http://schemas.microsoft.com/office/drawing/2014/main" id="{DB5DC307-2D9A-48CA-BDF8-CD437E025CFB}"/>
                </a:ext>
              </a:extLst>
            </p:cNvPr>
            <p:cNvSpPr/>
            <p:nvPr/>
          </p:nvSpPr>
          <p:spPr>
            <a:xfrm>
              <a:off x="10538126" y="883709"/>
              <a:ext cx="634500" cy="2229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6;p47">
              <a:extLst>
                <a:ext uri="{FF2B5EF4-FFF2-40B4-BE49-F238E27FC236}">
                  <a16:creationId xmlns:a16="http://schemas.microsoft.com/office/drawing/2014/main" id="{4FA4FBA4-5D02-4172-BF13-6331B75689A3}"/>
                </a:ext>
              </a:extLst>
            </p:cNvPr>
            <p:cNvSpPr/>
            <p:nvPr/>
          </p:nvSpPr>
          <p:spPr>
            <a:xfrm>
              <a:off x="11273685" y="875947"/>
              <a:ext cx="634500" cy="2304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713;gccdabf313d_0_2619">
            <a:extLst>
              <a:ext uri="{FF2B5EF4-FFF2-40B4-BE49-F238E27FC236}">
                <a16:creationId xmlns:a16="http://schemas.microsoft.com/office/drawing/2014/main" id="{F6404E7D-B3A2-45F7-920C-778D1D185EF4}"/>
              </a:ext>
            </a:extLst>
          </p:cNvPr>
          <p:cNvSpPr/>
          <p:nvPr/>
        </p:nvSpPr>
        <p:spPr>
          <a:xfrm>
            <a:off x="1822893" y="4095828"/>
            <a:ext cx="10029068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Inefficient remote PM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9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47"/>
    </mc:Choice>
    <mc:Fallback xmlns="">
      <p:transition spd="slow" advTm="33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3"/>
          <p:cNvSpPr/>
          <p:nvPr/>
        </p:nvSpPr>
        <p:spPr>
          <a:xfrm rot="16200000">
            <a:off x="1582351" y="3475875"/>
            <a:ext cx="780536" cy="170877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5" name="Google Shape;835;p43"/>
          <p:cNvCxnSpPr/>
          <p:nvPr/>
        </p:nvCxnSpPr>
        <p:spPr>
          <a:xfrm>
            <a:off x="2470858" y="3113185"/>
            <a:ext cx="0" cy="90777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36" name="Google Shape;836;p43"/>
          <p:cNvSpPr txBox="1"/>
          <p:nvPr/>
        </p:nvSpPr>
        <p:spPr>
          <a:xfrm>
            <a:off x="678633" y="1624844"/>
            <a:ext cx="3753809" cy="5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write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3"/>
          <p:cNvSpPr/>
          <p:nvPr/>
        </p:nvSpPr>
        <p:spPr>
          <a:xfrm>
            <a:off x="1157936" y="4237150"/>
            <a:ext cx="2254552" cy="501205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3"/>
          <p:cNvSpPr/>
          <p:nvPr/>
        </p:nvSpPr>
        <p:spPr>
          <a:xfrm>
            <a:off x="1157936" y="2453529"/>
            <a:ext cx="2254552" cy="501205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3"/>
          <p:cNvSpPr/>
          <p:nvPr/>
        </p:nvSpPr>
        <p:spPr>
          <a:xfrm rot="16200000">
            <a:off x="4039842" y="3465975"/>
            <a:ext cx="780536" cy="170877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1" name="Google Shape;841;p43"/>
          <p:cNvCxnSpPr/>
          <p:nvPr/>
        </p:nvCxnSpPr>
        <p:spPr>
          <a:xfrm rot="10800000">
            <a:off x="4920532" y="3083616"/>
            <a:ext cx="0" cy="876772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2" name="Google Shape;842;p43"/>
          <p:cNvSpPr txBox="1"/>
          <p:nvPr/>
        </p:nvSpPr>
        <p:spPr>
          <a:xfrm>
            <a:off x="3142163" y="1626555"/>
            <a:ext cx="3753809" cy="5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read syscall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43"/>
          <p:cNvSpPr/>
          <p:nvPr/>
        </p:nvSpPr>
        <p:spPr>
          <a:xfrm>
            <a:off x="3621466" y="4238861"/>
            <a:ext cx="2254552" cy="501205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3"/>
          <p:cNvSpPr/>
          <p:nvPr/>
        </p:nvSpPr>
        <p:spPr>
          <a:xfrm>
            <a:off x="3621466" y="2455240"/>
            <a:ext cx="2254552" cy="501205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861" name="Google Shape;861;p43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I/O operations in a PM file system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63" name="Google Shape;863;p43" descr="Network diagra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8830529" y="-32620"/>
            <a:ext cx="570313" cy="6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3"/>
          <p:cNvSpPr/>
          <p:nvPr/>
        </p:nvSpPr>
        <p:spPr>
          <a:xfrm>
            <a:off x="8418007" y="577893"/>
            <a:ext cx="1384200" cy="2304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8421313" y="917456"/>
            <a:ext cx="634500" cy="222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3"/>
          <p:cNvSpPr/>
          <p:nvPr/>
        </p:nvSpPr>
        <p:spPr>
          <a:xfrm>
            <a:off x="9167707" y="909694"/>
            <a:ext cx="634500" cy="230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713;gccdabf313d_0_2619">
            <a:extLst>
              <a:ext uri="{FF2B5EF4-FFF2-40B4-BE49-F238E27FC236}">
                <a16:creationId xmlns:a16="http://schemas.microsoft.com/office/drawing/2014/main" id="{A1AB1885-7039-44EC-82DE-31858AE5C17A}"/>
              </a:ext>
            </a:extLst>
          </p:cNvPr>
          <p:cNvSpPr/>
          <p:nvPr/>
        </p:nvSpPr>
        <p:spPr>
          <a:xfrm>
            <a:off x="6625647" y="2029321"/>
            <a:ext cx="5158044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Data transfer between DRAM and PM</a:t>
            </a:r>
          </a:p>
        </p:txBody>
      </p:sp>
      <p:sp>
        <p:nvSpPr>
          <p:cNvPr id="23" name="Google Shape;2713;gccdabf313d_0_2619">
            <a:extLst>
              <a:ext uri="{FF2B5EF4-FFF2-40B4-BE49-F238E27FC236}">
                <a16:creationId xmlns:a16="http://schemas.microsoft.com/office/drawing/2014/main" id="{AACEE650-C1C8-4795-8950-DCEB52317557}"/>
              </a:ext>
            </a:extLst>
          </p:cNvPr>
          <p:cNvSpPr/>
          <p:nvPr/>
        </p:nvSpPr>
        <p:spPr>
          <a:xfrm>
            <a:off x="6625647" y="3492996"/>
            <a:ext cx="5158044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Components: DRAM, PM, and thread</a:t>
            </a:r>
          </a:p>
        </p:txBody>
      </p:sp>
      <p:sp>
        <p:nvSpPr>
          <p:cNvPr id="24" name="Google Shape;2713;gccdabf313d_0_2619">
            <a:extLst>
              <a:ext uri="{FF2B5EF4-FFF2-40B4-BE49-F238E27FC236}">
                <a16:creationId xmlns:a16="http://schemas.microsoft.com/office/drawing/2014/main" id="{5D1E0EB5-2D5B-47C4-9673-B937CBB43C10}"/>
              </a:ext>
            </a:extLst>
          </p:cNvPr>
          <p:cNvSpPr/>
          <p:nvPr/>
        </p:nvSpPr>
        <p:spPr>
          <a:xfrm>
            <a:off x="6625647" y="4956671"/>
            <a:ext cx="5158044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How does the NUMA placement of the components affect performance?</a:t>
            </a:r>
          </a:p>
        </p:txBody>
      </p:sp>
      <p:sp>
        <p:nvSpPr>
          <p:cNvPr id="25" name="椭圆 22">
            <a:extLst>
              <a:ext uri="{FF2B5EF4-FFF2-40B4-BE49-F238E27FC236}">
                <a16:creationId xmlns:a16="http://schemas.microsoft.com/office/drawing/2014/main" id="{222C9D5B-0469-47CA-9FAA-2E386731FD61}"/>
              </a:ext>
            </a:extLst>
          </p:cNvPr>
          <p:cNvSpPr/>
          <p:nvPr/>
        </p:nvSpPr>
        <p:spPr>
          <a:xfrm>
            <a:off x="1589363" y="3026625"/>
            <a:ext cx="635935" cy="11378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椭圆 23">
            <a:extLst>
              <a:ext uri="{FF2B5EF4-FFF2-40B4-BE49-F238E27FC236}">
                <a16:creationId xmlns:a16="http://schemas.microsoft.com/office/drawing/2014/main" id="{CC80977C-8521-4AF5-8BF2-28AFC5541452}"/>
              </a:ext>
            </a:extLst>
          </p:cNvPr>
          <p:cNvSpPr/>
          <p:nvPr/>
        </p:nvSpPr>
        <p:spPr>
          <a:xfrm rot="5400000">
            <a:off x="1727117" y="1230371"/>
            <a:ext cx="1094264" cy="29224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椭圆 24">
            <a:extLst>
              <a:ext uri="{FF2B5EF4-FFF2-40B4-BE49-F238E27FC236}">
                <a16:creationId xmlns:a16="http://schemas.microsoft.com/office/drawing/2014/main" id="{781690EE-DE26-459E-9626-DC15A324B9F7}"/>
              </a:ext>
            </a:extLst>
          </p:cNvPr>
          <p:cNvSpPr/>
          <p:nvPr/>
        </p:nvSpPr>
        <p:spPr>
          <a:xfrm rot="5400000">
            <a:off x="1740974" y="3092531"/>
            <a:ext cx="1013460" cy="28693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39"/>
    </mc:Choice>
    <mc:Fallback xmlns="">
      <p:transition spd="slow" advTm="34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4"/>
          <p:cNvSpPr/>
          <p:nvPr/>
        </p:nvSpPr>
        <p:spPr>
          <a:xfrm>
            <a:off x="8628610" y="3189861"/>
            <a:ext cx="1322089" cy="501274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4"/>
          <p:cNvSpPr/>
          <p:nvPr/>
        </p:nvSpPr>
        <p:spPr>
          <a:xfrm rot="16200000">
            <a:off x="2698198" y="2579203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4"/>
          <p:cNvSpPr/>
          <p:nvPr/>
        </p:nvSpPr>
        <p:spPr>
          <a:xfrm>
            <a:off x="2422014" y="3212170"/>
            <a:ext cx="1333051" cy="501274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4311345" y="2744306"/>
            <a:ext cx="1333051" cy="501274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44"/>
          <p:cNvCxnSpPr/>
          <p:nvPr/>
        </p:nvCxnSpPr>
        <p:spPr>
          <a:xfrm>
            <a:off x="4071604" y="2288925"/>
            <a:ext cx="0" cy="149372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78" name="Google Shape;878;p44"/>
          <p:cNvSpPr txBox="1"/>
          <p:nvPr/>
        </p:nvSpPr>
        <p:spPr>
          <a:xfrm>
            <a:off x="2943501" y="4273350"/>
            <a:ext cx="2092409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PM-local</a:t>
            </a:r>
            <a:endParaRPr dirty="0"/>
          </a:p>
        </p:txBody>
      </p:sp>
      <p:cxnSp>
        <p:nvCxnSpPr>
          <p:cNvPr id="879" name="Google Shape;879;p44"/>
          <p:cNvCxnSpPr/>
          <p:nvPr/>
        </p:nvCxnSpPr>
        <p:spPr>
          <a:xfrm>
            <a:off x="8399197" y="2268428"/>
            <a:ext cx="0" cy="149372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80" name="Google Shape;880;p44"/>
          <p:cNvSpPr txBox="1"/>
          <p:nvPr/>
        </p:nvSpPr>
        <p:spPr>
          <a:xfrm>
            <a:off x="2422013" y="1679936"/>
            <a:ext cx="1333052" cy="4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sz="1600" dirty="0"/>
          </a:p>
        </p:txBody>
      </p:sp>
      <p:sp>
        <p:nvSpPr>
          <p:cNvPr id="881" name="Google Shape;881;p44"/>
          <p:cNvSpPr txBox="1"/>
          <p:nvPr/>
        </p:nvSpPr>
        <p:spPr>
          <a:xfrm>
            <a:off x="4311345" y="1692636"/>
            <a:ext cx="1333051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sz="1600" dirty="0"/>
          </a:p>
        </p:txBody>
      </p:sp>
      <p:sp>
        <p:nvSpPr>
          <p:cNvPr id="882" name="Google Shape;882;p44"/>
          <p:cNvSpPr/>
          <p:nvPr/>
        </p:nvSpPr>
        <p:spPr>
          <a:xfrm rot="-5400000">
            <a:off x="8925935" y="2602195"/>
            <a:ext cx="727439" cy="170622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4"/>
          <p:cNvSpPr/>
          <p:nvPr/>
        </p:nvSpPr>
        <p:spPr>
          <a:xfrm>
            <a:off x="6833802" y="2753064"/>
            <a:ext cx="1348680" cy="501274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4"/>
          <p:cNvSpPr txBox="1"/>
          <p:nvPr/>
        </p:nvSpPr>
        <p:spPr>
          <a:xfrm>
            <a:off x="6461938" y="1652584"/>
            <a:ext cx="2092409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sz="1600" dirty="0"/>
          </a:p>
        </p:txBody>
      </p:sp>
      <p:sp>
        <p:nvSpPr>
          <p:cNvPr id="885" name="Google Shape;885;p44"/>
          <p:cNvSpPr txBox="1"/>
          <p:nvPr/>
        </p:nvSpPr>
        <p:spPr>
          <a:xfrm>
            <a:off x="8243450" y="1641581"/>
            <a:ext cx="2092409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sz="1600" dirty="0"/>
          </a:p>
        </p:txBody>
      </p:sp>
      <p:sp>
        <p:nvSpPr>
          <p:cNvPr id="886" name="Google Shape;886;p44"/>
          <p:cNvSpPr txBox="1"/>
          <p:nvPr/>
        </p:nvSpPr>
        <p:spPr>
          <a:xfrm>
            <a:off x="7256789" y="4273350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PM-remote</a:t>
            </a:r>
            <a:endParaRPr/>
          </a:p>
        </p:txBody>
      </p:sp>
      <p:sp>
        <p:nvSpPr>
          <p:cNvPr id="887" name="Google Shape;887;p44"/>
          <p:cNvSpPr txBox="1"/>
          <p:nvPr/>
        </p:nvSpPr>
        <p:spPr>
          <a:xfrm>
            <a:off x="787965" y="5802394"/>
            <a:ext cx="107327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Task: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data between PM in NUMA 0 and DRAM in NUMA 1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889" name="Google Shape;889;p44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NUMA placement setup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20"/>
    </mc:Choice>
    <mc:Fallback xmlns="">
      <p:transition spd="slow" advTm="32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904" name="Google Shape;904;p45"/>
          <p:cNvSpPr txBox="1"/>
          <p:nvPr/>
        </p:nvSpPr>
        <p:spPr>
          <a:xfrm>
            <a:off x="838200" y="33083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Local PM access outperforms remote PM access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1FBD5C9-9AC2-4F0C-9D2A-4488BC70B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196993"/>
              </p:ext>
            </p:extLst>
          </p:nvPr>
        </p:nvGraphicFramePr>
        <p:xfrm>
          <a:off x="838199" y="1824808"/>
          <a:ext cx="5472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6175873-7FE3-4757-AB63-3FF2259DC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654213"/>
              </p:ext>
            </p:extLst>
          </p:nvPr>
        </p:nvGraphicFramePr>
        <p:xfrm>
          <a:off x="6333163" y="1824808"/>
          <a:ext cx="5472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5" name="Straight Arrow Connector 2">
            <a:extLst>
              <a:ext uri="{FF2B5EF4-FFF2-40B4-BE49-F238E27FC236}">
                <a16:creationId xmlns:a16="http://schemas.microsoft.com/office/drawing/2014/main" id="{E785B2A4-263F-426B-9979-4253B5F096BF}"/>
              </a:ext>
            </a:extLst>
          </p:cNvPr>
          <p:cNvCxnSpPr>
            <a:cxnSpLocks/>
          </p:cNvCxnSpPr>
          <p:nvPr/>
        </p:nvCxnSpPr>
        <p:spPr>
          <a:xfrm>
            <a:off x="10862310" y="2284835"/>
            <a:ext cx="0" cy="2852073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0">
            <a:extLst>
              <a:ext uri="{FF2B5EF4-FFF2-40B4-BE49-F238E27FC236}">
                <a16:creationId xmlns:a16="http://schemas.microsoft.com/office/drawing/2014/main" id="{14853B32-9933-4E3E-AA63-110835D8556D}"/>
              </a:ext>
            </a:extLst>
          </p:cNvPr>
          <p:cNvSpPr txBox="1"/>
          <p:nvPr/>
        </p:nvSpPr>
        <p:spPr>
          <a:xfrm>
            <a:off x="9785007" y="3511601"/>
            <a:ext cx="107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19.1x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5BD0C-795F-4236-80F5-22330939017B}"/>
              </a:ext>
            </a:extLst>
          </p:cNvPr>
          <p:cNvSpPr txBox="1"/>
          <p:nvPr/>
        </p:nvSpPr>
        <p:spPr>
          <a:xfrm>
            <a:off x="9252975" y="1737418"/>
            <a:ext cx="10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</a:p>
        </p:txBody>
      </p:sp>
      <p:cxnSp>
        <p:nvCxnSpPr>
          <p:cNvPr id="19" name="Straight Arrow Connector 2">
            <a:extLst>
              <a:ext uri="{FF2B5EF4-FFF2-40B4-BE49-F238E27FC236}">
                <a16:creationId xmlns:a16="http://schemas.microsoft.com/office/drawing/2014/main" id="{AD0DB07B-1227-40EB-9A8A-CEC3AE48A43A}"/>
              </a:ext>
            </a:extLst>
          </p:cNvPr>
          <p:cNvCxnSpPr>
            <a:cxnSpLocks/>
          </p:cNvCxnSpPr>
          <p:nvPr/>
        </p:nvCxnSpPr>
        <p:spPr>
          <a:xfrm>
            <a:off x="5109518" y="2451315"/>
            <a:ext cx="0" cy="1429920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31">
            <a:extLst>
              <a:ext uri="{FF2B5EF4-FFF2-40B4-BE49-F238E27FC236}">
                <a16:creationId xmlns:a16="http://schemas.microsoft.com/office/drawing/2014/main" id="{E90ABC91-CA8F-444F-BC13-BFD8B2D8F059}"/>
              </a:ext>
            </a:extLst>
          </p:cNvPr>
          <p:cNvSpPr txBox="1"/>
          <p:nvPr/>
        </p:nvSpPr>
        <p:spPr>
          <a:xfrm>
            <a:off x="4016611" y="2904665"/>
            <a:ext cx="107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2.1x</a:t>
            </a:r>
            <a:endParaRPr lang="en-CH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300;p25">
            <a:extLst>
              <a:ext uri="{FF2B5EF4-FFF2-40B4-BE49-F238E27FC236}">
                <a16:creationId xmlns:a16="http://schemas.microsoft.com/office/drawing/2014/main" id="{8522735C-1C6C-4867-BCE2-E6912C67E6DF}"/>
              </a:ext>
            </a:extLst>
          </p:cNvPr>
          <p:cNvSpPr txBox="1"/>
          <p:nvPr/>
        </p:nvSpPr>
        <p:spPr>
          <a:xfrm>
            <a:off x="838200" y="1205350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  <a:defRPr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820FB-67F2-4879-BE2A-AB5D0DC0BB69}"/>
              </a:ext>
            </a:extLst>
          </p:cNvPr>
          <p:cNvSpPr txBox="1"/>
          <p:nvPr/>
        </p:nvSpPr>
        <p:spPr>
          <a:xfrm>
            <a:off x="3372846" y="1761615"/>
            <a:ext cx="10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</a:p>
        </p:txBody>
      </p:sp>
      <p:sp>
        <p:nvSpPr>
          <p:cNvPr id="23" name="Google Shape;887;p44">
            <a:extLst>
              <a:ext uri="{FF2B5EF4-FFF2-40B4-BE49-F238E27FC236}">
                <a16:creationId xmlns:a16="http://schemas.microsoft.com/office/drawing/2014/main" id="{BFFC7D20-70FD-49F1-9F08-41D7E9D75752}"/>
              </a:ext>
            </a:extLst>
          </p:cNvPr>
          <p:cNvSpPr txBox="1"/>
          <p:nvPr/>
        </p:nvSpPr>
        <p:spPr>
          <a:xfrm>
            <a:off x="787965" y="5802394"/>
            <a:ext cx="107327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Task: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data between PM in NUMA 0 and DRAM in NUMA 1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6"/>
    </mc:Choice>
    <mc:Fallback xmlns="">
      <p:transition spd="slow" advTm="1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929" name="Google Shape;929;p46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Directory coherence 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Wingdings" panose="05000000000000000000" pitchFamily="2" charset="2"/>
              </a:rPr>
              <a:t> slow remote PM access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1" name="Rectangle: Rounded Corners 4">
            <a:extLst>
              <a:ext uri="{FF2B5EF4-FFF2-40B4-BE49-F238E27FC236}">
                <a16:creationId xmlns:a16="http://schemas.microsoft.com/office/drawing/2014/main" id="{6DEE31C1-7678-441B-86B9-E8347916212C}"/>
              </a:ext>
            </a:extLst>
          </p:cNvPr>
          <p:cNvSpPr/>
          <p:nvPr/>
        </p:nvSpPr>
        <p:spPr>
          <a:xfrm>
            <a:off x="598170" y="3939118"/>
            <a:ext cx="2366007" cy="118300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85">
            <a:extLst>
              <a:ext uri="{FF2B5EF4-FFF2-40B4-BE49-F238E27FC236}">
                <a16:creationId xmlns:a16="http://schemas.microsoft.com/office/drawing/2014/main" id="{318A0769-EBD7-4DBE-899F-BA715B7E5BC3}"/>
              </a:ext>
            </a:extLst>
          </p:cNvPr>
          <p:cNvGrpSpPr/>
          <p:nvPr/>
        </p:nvGrpSpPr>
        <p:grpSpPr>
          <a:xfrm>
            <a:off x="736078" y="4109507"/>
            <a:ext cx="2092409" cy="770563"/>
            <a:chOff x="2926158" y="2568804"/>
            <a:chExt cx="2092409" cy="731210"/>
          </a:xfrm>
        </p:grpSpPr>
        <p:sp>
          <p:nvSpPr>
            <p:cNvPr id="33" name="矩形: 圆角 86">
              <a:extLst>
                <a:ext uri="{FF2B5EF4-FFF2-40B4-BE49-F238E27FC236}">
                  <a16:creationId xmlns:a16="http://schemas.microsoft.com/office/drawing/2014/main" id="{A2150522-D265-4A52-A1EE-4F4B9581AFC3}"/>
                </a:ext>
              </a:extLst>
            </p:cNvPr>
            <p:cNvSpPr/>
            <p:nvPr/>
          </p:nvSpPr>
          <p:spPr>
            <a:xfrm>
              <a:off x="2926158" y="2572702"/>
              <a:ext cx="2035766" cy="72731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内容占位符 2">
              <a:extLst>
                <a:ext uri="{FF2B5EF4-FFF2-40B4-BE49-F238E27FC236}">
                  <a16:creationId xmlns:a16="http://schemas.microsoft.com/office/drawing/2014/main" id="{B3C6A632-8EA0-428E-B625-1C61021B7454}"/>
                </a:ext>
              </a:extLst>
            </p:cNvPr>
            <p:cNvSpPr txBox="1">
              <a:spLocks/>
            </p:cNvSpPr>
            <p:nvPr/>
          </p:nvSpPr>
          <p:spPr>
            <a:xfrm>
              <a:off x="2926158" y="2568804"/>
              <a:ext cx="2092409" cy="648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PM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coherence info</a:t>
              </a:r>
            </a:p>
          </p:txBody>
        </p:sp>
      </p:grpSp>
      <p:cxnSp>
        <p:nvCxnSpPr>
          <p:cNvPr id="35" name="直接连接符 75">
            <a:extLst>
              <a:ext uri="{FF2B5EF4-FFF2-40B4-BE49-F238E27FC236}">
                <a16:creationId xmlns:a16="http://schemas.microsoft.com/office/drawing/2014/main" id="{5140409A-C045-48BD-ADDC-B5B9F95FC1EB}"/>
              </a:ext>
            </a:extLst>
          </p:cNvPr>
          <p:cNvCxnSpPr>
            <a:cxnSpLocks/>
          </p:cNvCxnSpPr>
          <p:nvPr/>
        </p:nvCxnSpPr>
        <p:spPr>
          <a:xfrm>
            <a:off x="3191834" y="2071312"/>
            <a:ext cx="0" cy="315626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F7C71753-5CDC-4266-A0B1-AC0610C189AC}"/>
              </a:ext>
            </a:extLst>
          </p:cNvPr>
          <p:cNvSpPr/>
          <p:nvPr/>
        </p:nvSpPr>
        <p:spPr>
          <a:xfrm rot="16200000">
            <a:off x="4162820" y="2681461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8FE22D8E-5828-4255-BE81-10B8F7CEBCA7}"/>
              </a:ext>
            </a:extLst>
          </p:cNvPr>
          <p:cNvSpPr/>
          <p:nvPr/>
        </p:nvSpPr>
        <p:spPr>
          <a:xfrm>
            <a:off x="3383838" y="3939118"/>
            <a:ext cx="2365200" cy="1183004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A272434-BB32-402A-BB3D-F3D40812ACC1}"/>
              </a:ext>
            </a:extLst>
          </p:cNvPr>
          <p:cNvSpPr txBox="1">
            <a:spLocks/>
          </p:cNvSpPr>
          <p:nvPr/>
        </p:nvSpPr>
        <p:spPr>
          <a:xfrm>
            <a:off x="717715" y="1698277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NUMA 0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7469F52B-192E-44B4-AD32-4D5EF20E1841}"/>
              </a:ext>
            </a:extLst>
          </p:cNvPr>
          <p:cNvSpPr txBox="1">
            <a:spLocks/>
          </p:cNvSpPr>
          <p:nvPr/>
        </p:nvSpPr>
        <p:spPr>
          <a:xfrm>
            <a:off x="3684454" y="1698277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NUMA 1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0EDAA905-6ED9-45D3-A7E3-D3B4A0CB9F28}"/>
              </a:ext>
            </a:extLst>
          </p:cNvPr>
          <p:cNvSpPr txBox="1">
            <a:spLocks/>
          </p:cNvSpPr>
          <p:nvPr/>
        </p:nvSpPr>
        <p:spPr>
          <a:xfrm>
            <a:off x="4060840" y="3321107"/>
            <a:ext cx="1153729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DRAM</a:t>
            </a:r>
            <a:endParaRPr lang="en-US" sz="3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086A4CF-4734-488F-B10B-F90E22A7B4B4}"/>
              </a:ext>
            </a:extLst>
          </p:cNvPr>
          <p:cNvSpPr txBox="1">
            <a:spLocks/>
          </p:cNvSpPr>
          <p:nvPr/>
        </p:nvSpPr>
        <p:spPr>
          <a:xfrm>
            <a:off x="1420605" y="3321107"/>
            <a:ext cx="70853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PM</a:t>
            </a:r>
            <a:endParaRPr lang="en-US" sz="3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72D8C450-2634-43AA-8F60-F92945B2C81C}"/>
              </a:ext>
            </a:extLst>
          </p:cNvPr>
          <p:cNvSpPr txBox="1">
            <a:spLocks/>
          </p:cNvSpPr>
          <p:nvPr/>
        </p:nvSpPr>
        <p:spPr>
          <a:xfrm>
            <a:off x="1999884" y="5315123"/>
            <a:ext cx="228481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PM-remote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097D3-59EC-452B-A820-132A5422C3D0}"/>
              </a:ext>
            </a:extLst>
          </p:cNvPr>
          <p:cNvCxnSpPr>
            <a:cxnSpLocks/>
          </p:cNvCxnSpPr>
          <p:nvPr/>
        </p:nvCxnSpPr>
        <p:spPr>
          <a:xfrm flipH="1">
            <a:off x="2652374" y="2718455"/>
            <a:ext cx="1462927" cy="1049030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4" name="Google Shape;2713;gccdabf313d_0_2619">
            <a:extLst>
              <a:ext uri="{FF2B5EF4-FFF2-40B4-BE49-F238E27FC236}">
                <a16:creationId xmlns:a16="http://schemas.microsoft.com/office/drawing/2014/main" id="{21D7F2A9-B374-47BF-AEC6-C7B70264662B}"/>
              </a:ext>
            </a:extLst>
          </p:cNvPr>
          <p:cNvSpPr/>
          <p:nvPr/>
        </p:nvSpPr>
        <p:spPr>
          <a:xfrm>
            <a:off x="6522745" y="2359384"/>
            <a:ext cx="5158044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Directory coherence info maintained in memory</a:t>
            </a:r>
          </a:p>
        </p:txBody>
      </p:sp>
      <p:sp>
        <p:nvSpPr>
          <p:cNvPr id="45" name="Google Shape;2713;gccdabf313d_0_2619">
            <a:extLst>
              <a:ext uri="{FF2B5EF4-FFF2-40B4-BE49-F238E27FC236}">
                <a16:creationId xmlns:a16="http://schemas.microsoft.com/office/drawing/2014/main" id="{88399ECD-EA64-4516-942D-FA2E28027428}"/>
              </a:ext>
            </a:extLst>
          </p:cNvPr>
          <p:cNvSpPr/>
          <p:nvPr/>
        </p:nvSpPr>
        <p:spPr>
          <a:xfrm>
            <a:off x="6522745" y="4313434"/>
            <a:ext cx="5158044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Slower PM performance </a:t>
            </a:r>
          </a:p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Slower remote PM access</a:t>
            </a:r>
            <a:endParaRPr lang="en-US" sz="24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20"/>
    </mc:Choice>
    <mc:Fallback xmlns="">
      <p:transition spd="slow" advTm="35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817" name="Google Shape;817;p42"/>
          <p:cNvSpPr/>
          <p:nvPr/>
        </p:nvSpPr>
        <p:spPr>
          <a:xfrm>
            <a:off x="1831627" y="2577228"/>
            <a:ext cx="10029068" cy="720000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Control concurrent PM access for maximal performance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2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analysis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pSp>
        <p:nvGrpSpPr>
          <p:cNvPr id="819" name="Google Shape;819;p42"/>
          <p:cNvGrpSpPr/>
          <p:nvPr/>
        </p:nvGrpSpPr>
        <p:grpSpPr>
          <a:xfrm>
            <a:off x="438694" y="1421517"/>
            <a:ext cx="1209021" cy="1423642"/>
            <a:chOff x="10535099" y="52026"/>
            <a:chExt cx="640549" cy="793208"/>
          </a:xfrm>
        </p:grpSpPr>
        <p:pic>
          <p:nvPicPr>
            <p:cNvPr id="820" name="Google Shape;820;p42" descr="Network diagram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570217" y="16908"/>
              <a:ext cx="570313" cy="640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Google Shape;821;p42"/>
            <p:cNvSpPr/>
            <p:nvPr/>
          </p:nvSpPr>
          <p:spPr>
            <a:xfrm>
              <a:off x="10538126" y="622334"/>
              <a:ext cx="634500" cy="2229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9EC54A51-246F-400D-A875-1C7971CBC2D6}"/>
              </a:ext>
            </a:extLst>
          </p:cNvPr>
          <p:cNvSpPr/>
          <p:nvPr/>
        </p:nvSpPr>
        <p:spPr>
          <a:xfrm>
            <a:off x="1831626" y="1607947"/>
            <a:ext cx="10029071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Excessive concurrent access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PM performance collapse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grpSp>
        <p:nvGrpSpPr>
          <p:cNvPr id="10" name="Google Shape;942;p47">
            <a:extLst>
              <a:ext uri="{FF2B5EF4-FFF2-40B4-BE49-F238E27FC236}">
                <a16:creationId xmlns:a16="http://schemas.microsoft.com/office/drawing/2014/main" id="{C181F240-52AC-43D9-8ADB-561AA82DF8A5}"/>
              </a:ext>
            </a:extLst>
          </p:cNvPr>
          <p:cNvGrpSpPr/>
          <p:nvPr/>
        </p:nvGrpSpPr>
        <p:grpSpPr>
          <a:xfrm>
            <a:off x="351104" y="4298625"/>
            <a:ext cx="1384200" cy="1137858"/>
            <a:chOff x="10534820" y="-31249"/>
            <a:chExt cx="1384200" cy="1137858"/>
          </a:xfrm>
        </p:grpSpPr>
        <p:pic>
          <p:nvPicPr>
            <p:cNvPr id="11" name="Google Shape;943;p47" descr="Network diagram with solid fill">
              <a:extLst>
                <a:ext uri="{FF2B5EF4-FFF2-40B4-BE49-F238E27FC236}">
                  <a16:creationId xmlns:a16="http://schemas.microsoft.com/office/drawing/2014/main" id="{105E95F2-7A95-4664-B536-A39CA86640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947342" y="-66367"/>
              <a:ext cx="570313" cy="640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944;p47">
              <a:extLst>
                <a:ext uri="{FF2B5EF4-FFF2-40B4-BE49-F238E27FC236}">
                  <a16:creationId xmlns:a16="http://schemas.microsoft.com/office/drawing/2014/main" id="{5B82FE00-5ED8-48D8-BB52-B952A8395932}"/>
                </a:ext>
              </a:extLst>
            </p:cNvPr>
            <p:cNvSpPr/>
            <p:nvPr/>
          </p:nvSpPr>
          <p:spPr>
            <a:xfrm>
              <a:off x="10534820" y="544146"/>
              <a:ext cx="1384200" cy="23040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RAID 0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45;p47">
              <a:extLst>
                <a:ext uri="{FF2B5EF4-FFF2-40B4-BE49-F238E27FC236}">
                  <a16:creationId xmlns:a16="http://schemas.microsoft.com/office/drawing/2014/main" id="{DB5DC307-2D9A-48CA-BDF8-CD437E025CFB}"/>
                </a:ext>
              </a:extLst>
            </p:cNvPr>
            <p:cNvSpPr/>
            <p:nvPr/>
          </p:nvSpPr>
          <p:spPr>
            <a:xfrm>
              <a:off x="10538126" y="883709"/>
              <a:ext cx="634500" cy="2229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6;p47">
              <a:extLst>
                <a:ext uri="{FF2B5EF4-FFF2-40B4-BE49-F238E27FC236}">
                  <a16:creationId xmlns:a16="http://schemas.microsoft.com/office/drawing/2014/main" id="{4FA4FBA4-5D02-4172-BF13-6331B75689A3}"/>
                </a:ext>
              </a:extLst>
            </p:cNvPr>
            <p:cNvSpPr/>
            <p:nvPr/>
          </p:nvSpPr>
          <p:spPr>
            <a:xfrm>
              <a:off x="11273685" y="875947"/>
              <a:ext cx="634500" cy="2304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713;gccdabf313d_0_2619">
            <a:extLst>
              <a:ext uri="{FF2B5EF4-FFF2-40B4-BE49-F238E27FC236}">
                <a16:creationId xmlns:a16="http://schemas.microsoft.com/office/drawing/2014/main" id="{F6404E7D-B3A2-45F7-920C-778D1D185EF4}"/>
              </a:ext>
            </a:extLst>
          </p:cNvPr>
          <p:cNvSpPr/>
          <p:nvPr/>
        </p:nvSpPr>
        <p:spPr>
          <a:xfrm>
            <a:off x="1822893" y="4095828"/>
            <a:ext cx="10029068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Inefficient remote PM access</a:t>
            </a:r>
          </a:p>
        </p:txBody>
      </p:sp>
      <p:sp>
        <p:nvSpPr>
          <p:cNvPr id="15" name="Google Shape;817;p42">
            <a:extLst>
              <a:ext uri="{FF2B5EF4-FFF2-40B4-BE49-F238E27FC236}">
                <a16:creationId xmlns:a16="http://schemas.microsoft.com/office/drawing/2014/main" id="{60A543B6-1710-4778-AF08-17C71CABCD8E}"/>
              </a:ext>
            </a:extLst>
          </p:cNvPr>
          <p:cNvSpPr/>
          <p:nvPr/>
        </p:nvSpPr>
        <p:spPr>
          <a:xfrm>
            <a:off x="1831626" y="4961021"/>
            <a:ext cx="10005964" cy="720000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Perform localized PM access to avoid PM NUMA impact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8"/>
    </mc:Choice>
    <mc:Fallback xmlns="">
      <p:transition spd="slow" advTm="160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8"/>
          <p:cNvSpPr txBox="1">
            <a:spLocks noGrp="1"/>
          </p:cNvSpPr>
          <p:nvPr>
            <p:ph type="title"/>
          </p:nvPr>
        </p:nvSpPr>
        <p:spPr>
          <a:xfrm>
            <a:off x="415650" y="1626154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Bodoni"/>
              <a:buNone/>
            </a:pPr>
            <a:r>
              <a:rPr lang="en-US" b="1" dirty="0" err="1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OdinFS</a:t>
            </a:r>
            <a:endParaRPr b="1" dirty="0">
              <a:solidFill>
                <a:srgbClr val="C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954" name="Google Shape;954;p48"/>
          <p:cNvSpPr txBox="1">
            <a:spLocks noGrp="1"/>
          </p:cNvSpPr>
          <p:nvPr>
            <p:ph type="title"/>
          </p:nvPr>
        </p:nvSpPr>
        <p:spPr>
          <a:xfrm>
            <a:off x="543191" y="286785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Book Antiqua"/>
              <a:buNone/>
            </a:pPr>
            <a:r>
              <a:rPr lang="en-US" sz="4267" dirty="0">
                <a:solidFill>
                  <a:srgbClr val="1F3864"/>
                </a:solidFill>
                <a:latin typeface="Book Antiqua"/>
                <a:ea typeface="Book Antiqua"/>
                <a:cs typeface="Book Antiqua"/>
                <a:sym typeface="Book Antiqua"/>
              </a:rPr>
              <a:t>File system maximizes PM performance</a:t>
            </a:r>
            <a:endParaRPr sz="4267" dirty="0">
              <a:solidFill>
                <a:srgbClr val="1F3864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Book Antiqua"/>
              <a:buNone/>
            </a:pPr>
            <a:r>
              <a:rPr lang="en-US" sz="4267" dirty="0">
                <a:solidFill>
                  <a:srgbClr val="1F3864"/>
                </a:solidFill>
                <a:latin typeface="Book Antiqua"/>
                <a:ea typeface="Book Antiqua"/>
                <a:cs typeface="Book Antiqua"/>
                <a:sym typeface="Book Antiqua"/>
              </a:rPr>
              <a:t>via opportunistic delegation</a:t>
            </a:r>
            <a:endParaRPr sz="4267" dirty="0">
              <a:solidFill>
                <a:srgbClr val="1F3864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" name="Google Shape;815;p42">
            <a:extLst>
              <a:ext uri="{FF2B5EF4-FFF2-40B4-BE49-F238E27FC236}">
                <a16:creationId xmlns:a16="http://schemas.microsoft.com/office/drawing/2014/main" id="{5FFE7DFE-AFFF-4B16-89CF-CEB82D96D5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28</a:t>
            </a:fld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"/>
    </mc:Choice>
    <mc:Fallback xmlns="">
      <p:transition spd="slow" advTm="352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cxnSp>
        <p:nvCxnSpPr>
          <p:cNvPr id="961" name="Google Shape;961;p49"/>
          <p:cNvCxnSpPr>
            <a:cxnSpLocks/>
          </p:cNvCxnSpPr>
          <p:nvPr/>
        </p:nvCxnSpPr>
        <p:spPr>
          <a:xfrm>
            <a:off x="883784" y="2951175"/>
            <a:ext cx="521221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67" name="Google Shape;967;p49"/>
          <p:cNvSpPr txBox="1"/>
          <p:nvPr/>
        </p:nvSpPr>
        <p:spPr>
          <a:xfrm>
            <a:off x="958643" y="2392919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9"/>
          <p:cNvSpPr txBox="1"/>
          <p:nvPr/>
        </p:nvSpPr>
        <p:spPr>
          <a:xfrm>
            <a:off x="838190" y="298263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9"/>
          <p:cNvSpPr/>
          <p:nvPr/>
        </p:nvSpPr>
        <p:spPr>
          <a:xfrm>
            <a:off x="2104499" y="4098857"/>
            <a:ext cx="3095400" cy="368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1" name="Google Shape;971;p49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7677" y="3343922"/>
            <a:ext cx="687544" cy="687544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49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</a:t>
            </a:r>
            <a:r>
              <a:rPr lang="en-US" sz="4800" b="1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OdinFS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081845AB-7DB0-4614-9A21-95213FBF59E7}"/>
              </a:ext>
            </a:extLst>
          </p:cNvPr>
          <p:cNvSpPr/>
          <p:nvPr/>
        </p:nvSpPr>
        <p:spPr>
          <a:xfrm>
            <a:off x="2104499" y="3503612"/>
            <a:ext cx="3095538" cy="368164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OdinFS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D35F2AEB-3E0D-4CB1-97BE-D3ECC79C5C2B}"/>
              </a:ext>
            </a:extLst>
          </p:cNvPr>
          <p:cNvSpPr/>
          <p:nvPr/>
        </p:nvSpPr>
        <p:spPr>
          <a:xfrm>
            <a:off x="2104499" y="2301310"/>
            <a:ext cx="3096000" cy="367200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Application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Google Shape;2713;gccdabf313d_0_2619">
            <a:extLst>
              <a:ext uri="{FF2B5EF4-FFF2-40B4-BE49-F238E27FC236}">
                <a16:creationId xmlns:a16="http://schemas.microsoft.com/office/drawing/2014/main" id="{87CB7E0E-2E2D-47B3-9E83-B64C0E69A6EA}"/>
              </a:ext>
            </a:extLst>
          </p:cNvPr>
          <p:cNvSpPr/>
          <p:nvPr/>
        </p:nvSpPr>
        <p:spPr>
          <a:xfrm>
            <a:off x="6867097" y="2285828"/>
            <a:ext cx="4366260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In-kernel file system</a:t>
            </a:r>
          </a:p>
        </p:txBody>
      </p:sp>
      <p:sp>
        <p:nvSpPr>
          <p:cNvPr id="18" name="Google Shape;2713;gccdabf313d_0_2619">
            <a:extLst>
              <a:ext uri="{FF2B5EF4-FFF2-40B4-BE49-F238E27FC236}">
                <a16:creationId xmlns:a16="http://schemas.microsoft.com/office/drawing/2014/main" id="{3F205B99-0939-409C-AF71-9DE47353FBAE}"/>
              </a:ext>
            </a:extLst>
          </p:cNvPr>
          <p:cNvSpPr/>
          <p:nvPr/>
        </p:nvSpPr>
        <p:spPr>
          <a:xfrm>
            <a:off x="6867097" y="3869554"/>
            <a:ext cx="4366260" cy="98100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Fully POSIX compliant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9"/>
    </mc:Choice>
    <mc:Fallback xmlns="">
      <p:transition spd="slow" advTm="10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 descr="Man wearing blazer and shi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6445" y="2967810"/>
            <a:ext cx="3741600" cy="3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 descr="Short haired wom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0739" y="1223121"/>
            <a:ext cx="2513027" cy="220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 descr="A smiling fa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7252" y="2046367"/>
            <a:ext cx="893520" cy="92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8113491" y="930733"/>
            <a:ext cx="21077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Mei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113491" y="3429000"/>
            <a:ext cx="386598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 builds a fileserver service for a startup company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>
            <a:off x="5050245" y="1351287"/>
            <a:ext cx="2548647" cy="974773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5050245" y="3733232"/>
            <a:ext cx="2757688" cy="615555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7"/>
    </mc:Choice>
    <mc:Fallback xmlns="">
      <p:transition spd="slow" advTm="794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0"/>
          <p:cNvSpPr/>
          <p:nvPr/>
        </p:nvSpPr>
        <p:spPr>
          <a:xfrm>
            <a:off x="838199" y="1316970"/>
            <a:ext cx="9583758" cy="548700"/>
          </a:xfrm>
          <a:prstGeom prst="roundRect">
            <a:avLst>
              <a:gd name="adj" fmla="val 16667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Limit concurrent access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82" name="Google Shape;982;p50"/>
          <p:cNvSpPr txBox="1"/>
          <p:nvPr/>
        </p:nvSpPr>
        <p:spPr>
          <a:xfrm>
            <a:off x="1011820" y="1802311"/>
            <a:ext cx="10515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Preserves maximal PM performance within a NUMA node</a:t>
            </a:r>
            <a:endParaRPr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84" name="Google Shape;984;p50"/>
          <p:cNvSpPr/>
          <p:nvPr/>
        </p:nvSpPr>
        <p:spPr>
          <a:xfrm>
            <a:off x="838199" y="2435162"/>
            <a:ext cx="9583757" cy="548700"/>
          </a:xfrm>
          <a:prstGeom prst="roundRect">
            <a:avLst>
              <a:gd name="adj" fmla="val 16667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Always localized PM access</a:t>
            </a:r>
            <a:endParaRPr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</p:txBody>
      </p:sp>
      <p:sp>
        <p:nvSpPr>
          <p:cNvPr id="985" name="Google Shape;985;p50"/>
          <p:cNvSpPr txBox="1"/>
          <p:nvPr/>
        </p:nvSpPr>
        <p:spPr>
          <a:xfrm>
            <a:off x="1011820" y="2922029"/>
            <a:ext cx="10515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Minimizes PM NUMA impact and efficient use of remote PM</a:t>
            </a:r>
            <a:endParaRPr sz="2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87" name="Google Shape;987;p50"/>
          <p:cNvSpPr/>
          <p:nvPr/>
        </p:nvSpPr>
        <p:spPr>
          <a:xfrm>
            <a:off x="838199" y="3538925"/>
            <a:ext cx="9583757" cy="548700"/>
          </a:xfrm>
          <a:prstGeom prst="roundRect">
            <a:avLst>
              <a:gd name="adj" fmla="val 16667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Efficient use of the aggregated PM bandwidth</a:t>
            </a:r>
            <a:endParaRPr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</p:txBody>
      </p:sp>
      <p:sp>
        <p:nvSpPr>
          <p:cNvPr id="988" name="Google Shape;988;p50"/>
          <p:cNvSpPr txBox="1"/>
          <p:nvPr/>
        </p:nvSpPr>
        <p:spPr>
          <a:xfrm>
            <a:off x="1011820" y="4087565"/>
            <a:ext cx="941013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Applications on a single NUMA node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can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benefit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89" name="Google Shape;989;p50"/>
          <p:cNvSpPr/>
          <p:nvPr/>
        </p:nvSpPr>
        <p:spPr>
          <a:xfrm>
            <a:off x="838199" y="4930083"/>
            <a:ext cx="9583757" cy="1183200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insight: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Decoupl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PM access from application threads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to achieve the above goals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simultaneously</a:t>
            </a:r>
          </a:p>
        </p:txBody>
      </p:sp>
      <p:sp>
        <p:nvSpPr>
          <p:cNvPr id="990" name="Google Shape;990;p50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OdinFS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design overview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" name="Google Shape;960;p49">
            <a:extLst>
              <a:ext uri="{FF2B5EF4-FFF2-40B4-BE49-F238E27FC236}">
                <a16:creationId xmlns:a16="http://schemas.microsoft.com/office/drawing/2014/main" id="{9D8E7540-869D-454A-AE53-B23DBA29FA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36"/>
    </mc:Choice>
    <mc:Fallback xmlns="">
      <p:transition spd="slow" advTm="59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" grpId="0" animBg="1"/>
      <p:bldP spid="988" grpId="0"/>
      <p:bldP spid="9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0"/>
          <p:cNvSpPr/>
          <p:nvPr/>
        </p:nvSpPr>
        <p:spPr>
          <a:xfrm>
            <a:off x="983827" y="2604771"/>
            <a:ext cx="5862743" cy="32880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328" name="Google Shape;1328;p60"/>
          <p:cNvSpPr txBox="1"/>
          <p:nvPr/>
        </p:nvSpPr>
        <p:spPr>
          <a:xfrm>
            <a:off x="5009823" y="2734330"/>
            <a:ext cx="179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Odin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FS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732460" y="6069878"/>
            <a:ext cx="1399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Delegation threads</a:t>
            </a:r>
            <a:endParaRPr dirty="0"/>
          </a:p>
        </p:txBody>
      </p:sp>
      <p:sp>
        <p:nvSpPr>
          <p:cNvPr id="1331" name="Google Shape;1331;p60"/>
          <p:cNvSpPr txBox="1"/>
          <p:nvPr/>
        </p:nvSpPr>
        <p:spPr>
          <a:xfrm rot="-5398884">
            <a:off x="73796" y="1604521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60"/>
          <p:cNvCxnSpPr>
            <a:cxnSpLocks/>
          </p:cNvCxnSpPr>
          <p:nvPr/>
        </p:nvCxnSpPr>
        <p:spPr>
          <a:xfrm>
            <a:off x="274046" y="2479030"/>
            <a:ext cx="652952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33" name="Google Shape;1333;p60"/>
          <p:cNvSpPr txBox="1"/>
          <p:nvPr/>
        </p:nvSpPr>
        <p:spPr>
          <a:xfrm rot="-5400000">
            <a:off x="-33196" y="3000301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0"/>
          <p:cNvSpPr/>
          <p:nvPr/>
        </p:nvSpPr>
        <p:spPr>
          <a:xfrm rot="-5400000">
            <a:off x="277006" y="6253296"/>
            <a:ext cx="632623" cy="115639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1202603" y="4203450"/>
            <a:ext cx="458558" cy="864715"/>
            <a:chOff x="903217" y="3058319"/>
            <a:chExt cx="849181" cy="1061521"/>
          </a:xfrm>
        </p:grpSpPr>
        <p:sp>
          <p:nvSpPr>
            <p:cNvPr id="1337" name="Google Shape;1337;p60"/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0"/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60"/>
          <p:cNvGrpSpPr/>
          <p:nvPr/>
        </p:nvGrpSpPr>
        <p:grpSpPr>
          <a:xfrm>
            <a:off x="4308288" y="4203450"/>
            <a:ext cx="458558" cy="864715"/>
            <a:chOff x="903217" y="3058319"/>
            <a:chExt cx="849181" cy="1061521"/>
          </a:xfrm>
        </p:grpSpPr>
        <p:sp>
          <p:nvSpPr>
            <p:cNvPr id="1340" name="Google Shape;1340;p60"/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0"/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0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Decouple PM access from application threads</a:t>
            </a:r>
            <a:endParaRPr sz="4800" b="1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E713B88B-EAB5-47A8-8363-1038E36E04E3}"/>
              </a:ext>
            </a:extLst>
          </p:cNvPr>
          <p:cNvSpPr/>
          <p:nvPr/>
        </p:nvSpPr>
        <p:spPr>
          <a:xfrm>
            <a:off x="2229083" y="1974813"/>
            <a:ext cx="3096000" cy="396000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Application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Google Shape;1323;p60">
            <a:extLst>
              <a:ext uri="{FF2B5EF4-FFF2-40B4-BE49-F238E27FC236}">
                <a16:creationId xmlns:a16="http://schemas.microsoft.com/office/drawing/2014/main" id="{90E767B0-1335-4FC6-8443-F7EF6894909F}"/>
              </a:ext>
            </a:extLst>
          </p:cNvPr>
          <p:cNvSpPr/>
          <p:nvPr/>
        </p:nvSpPr>
        <p:spPr>
          <a:xfrm>
            <a:off x="4201283" y="530703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323;p60">
            <a:extLst>
              <a:ext uri="{FF2B5EF4-FFF2-40B4-BE49-F238E27FC236}">
                <a16:creationId xmlns:a16="http://schemas.microsoft.com/office/drawing/2014/main" id="{42328E05-6BC9-4A9E-BE7A-9D98B1F28BE9}"/>
              </a:ext>
            </a:extLst>
          </p:cNvPr>
          <p:cNvSpPr/>
          <p:nvPr/>
        </p:nvSpPr>
        <p:spPr>
          <a:xfrm>
            <a:off x="1192783" y="530581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3CC8D7-AF3E-4B22-B707-6C21EDB8835F}"/>
              </a:ext>
            </a:extLst>
          </p:cNvPr>
          <p:cNvCxnSpPr>
            <a:cxnSpLocks/>
          </p:cNvCxnSpPr>
          <p:nvPr/>
        </p:nvCxnSpPr>
        <p:spPr>
          <a:xfrm flipH="1">
            <a:off x="3412308" y="2682996"/>
            <a:ext cx="732672" cy="2622820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36" name="内容占位符 9" descr="关闭 纯色填充">
            <a:extLst>
              <a:ext uri="{FF2B5EF4-FFF2-40B4-BE49-F238E27FC236}">
                <a16:creationId xmlns:a16="http://schemas.microsoft.com/office/drawing/2014/main" id="{1F2C79D8-ADCE-4181-A66F-68302B47C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250" y="3764950"/>
            <a:ext cx="664783" cy="688563"/>
          </a:xfrm>
          <a:prstGeom prst="rect">
            <a:avLst/>
          </a:prstGeom>
        </p:spPr>
      </p:pic>
      <p:sp>
        <p:nvSpPr>
          <p:cNvPr id="38" name="文本框 15">
            <a:extLst>
              <a:ext uri="{FF2B5EF4-FFF2-40B4-BE49-F238E27FC236}">
                <a16:creationId xmlns:a16="http://schemas.microsoft.com/office/drawing/2014/main" id="{A8307940-C31D-4F6D-82E6-1DD2D66B72DA}"/>
              </a:ext>
            </a:extLst>
          </p:cNvPr>
          <p:cNvSpPr txBox="1"/>
          <p:nvPr/>
        </p:nvSpPr>
        <p:spPr>
          <a:xfrm>
            <a:off x="3887151" y="3357040"/>
            <a:ext cx="134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PM write</a:t>
            </a:r>
            <a:endParaRPr lang="en-CH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Google Shape;1342;p60">
            <a:extLst>
              <a:ext uri="{FF2B5EF4-FFF2-40B4-BE49-F238E27FC236}">
                <a16:creationId xmlns:a16="http://schemas.microsoft.com/office/drawing/2014/main" id="{C903B9FD-5180-44E6-9D80-49195D5B9E1B}"/>
              </a:ext>
            </a:extLst>
          </p:cNvPr>
          <p:cNvCxnSpPr>
            <a:cxnSpLocks/>
          </p:cNvCxnSpPr>
          <p:nvPr/>
        </p:nvCxnSpPr>
        <p:spPr>
          <a:xfrm flipH="1">
            <a:off x="1618217" y="2639729"/>
            <a:ext cx="1437015" cy="1437015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0" name="Google Shape;1343;p60">
            <a:extLst>
              <a:ext uri="{FF2B5EF4-FFF2-40B4-BE49-F238E27FC236}">
                <a16:creationId xmlns:a16="http://schemas.microsoft.com/office/drawing/2014/main" id="{36170CD3-2963-4469-9005-39B23DBA6F19}"/>
              </a:ext>
            </a:extLst>
          </p:cNvPr>
          <p:cNvCxnSpPr>
            <a:cxnSpLocks/>
          </p:cNvCxnSpPr>
          <p:nvPr/>
        </p:nvCxnSpPr>
        <p:spPr>
          <a:xfrm>
            <a:off x="1884855" y="4193291"/>
            <a:ext cx="0" cy="1053331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1" name="Google Shape;1344;p60">
            <a:extLst>
              <a:ext uri="{FF2B5EF4-FFF2-40B4-BE49-F238E27FC236}">
                <a16:creationId xmlns:a16="http://schemas.microsoft.com/office/drawing/2014/main" id="{68EC24A2-1108-4261-8433-51A2F7295B16}"/>
              </a:ext>
            </a:extLst>
          </p:cNvPr>
          <p:cNvGrpSpPr/>
          <p:nvPr/>
        </p:nvGrpSpPr>
        <p:grpSpPr>
          <a:xfrm>
            <a:off x="1967349" y="4455618"/>
            <a:ext cx="1571461" cy="461624"/>
            <a:chOff x="10658402" y="4499301"/>
            <a:chExt cx="1571461" cy="445669"/>
          </a:xfrm>
        </p:grpSpPr>
        <p:sp>
          <p:nvSpPr>
            <p:cNvPr id="42" name="Google Shape;1345;p60">
              <a:extLst>
                <a:ext uri="{FF2B5EF4-FFF2-40B4-BE49-F238E27FC236}">
                  <a16:creationId xmlns:a16="http://schemas.microsoft.com/office/drawing/2014/main" id="{DC02E729-CF84-4724-A971-5FD0292F348B}"/>
                </a:ext>
              </a:extLst>
            </p:cNvPr>
            <p:cNvSpPr txBox="1"/>
            <p:nvPr/>
          </p:nvSpPr>
          <p:spPr>
            <a:xfrm>
              <a:off x="10853163" y="4499301"/>
              <a:ext cx="1376700" cy="445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 write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1346;p60" descr="徽章 纯色填充">
              <a:extLst>
                <a:ext uri="{FF2B5EF4-FFF2-40B4-BE49-F238E27FC236}">
                  <a16:creationId xmlns:a16="http://schemas.microsoft.com/office/drawing/2014/main" id="{206782E5-B94B-4AED-8D00-665EF4E1A91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658402" y="4571122"/>
              <a:ext cx="301752" cy="3017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1347;p60">
            <a:extLst>
              <a:ext uri="{FF2B5EF4-FFF2-40B4-BE49-F238E27FC236}">
                <a16:creationId xmlns:a16="http://schemas.microsoft.com/office/drawing/2014/main" id="{2F3A879F-E8A2-4789-BAB2-F25E507BE525}"/>
              </a:ext>
            </a:extLst>
          </p:cNvPr>
          <p:cNvGrpSpPr/>
          <p:nvPr/>
        </p:nvGrpSpPr>
        <p:grpSpPr>
          <a:xfrm rot="-2700000">
            <a:off x="1151339" y="2798037"/>
            <a:ext cx="2269650" cy="461625"/>
            <a:chOff x="4221497" y="3623296"/>
            <a:chExt cx="2269694" cy="445681"/>
          </a:xfrm>
        </p:grpSpPr>
        <p:sp>
          <p:nvSpPr>
            <p:cNvPr id="45" name="Google Shape;1348;p60">
              <a:extLst>
                <a:ext uri="{FF2B5EF4-FFF2-40B4-BE49-F238E27FC236}">
                  <a16:creationId xmlns:a16="http://schemas.microsoft.com/office/drawing/2014/main" id="{57773F26-2792-4EC2-A975-F1C01051EE59}"/>
                </a:ext>
              </a:extLst>
            </p:cNvPr>
            <p:cNvSpPr txBox="1"/>
            <p:nvPr/>
          </p:nvSpPr>
          <p:spPr>
            <a:xfrm>
              <a:off x="4440991" y="3623296"/>
              <a:ext cx="2050200" cy="445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REQ: write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1349;p60" descr="徽章 1 纯色填充">
              <a:extLst>
                <a:ext uri="{FF2B5EF4-FFF2-40B4-BE49-F238E27FC236}">
                  <a16:creationId xmlns:a16="http://schemas.microsoft.com/office/drawing/2014/main" id="{036D6852-F97F-4C61-A292-E60E502BB1A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21497" y="3703920"/>
              <a:ext cx="298147" cy="2981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1350;p60">
            <a:extLst>
              <a:ext uri="{FF2B5EF4-FFF2-40B4-BE49-F238E27FC236}">
                <a16:creationId xmlns:a16="http://schemas.microsoft.com/office/drawing/2014/main" id="{6A301658-B118-4C6A-BB74-029E402D63B2}"/>
              </a:ext>
            </a:extLst>
          </p:cNvPr>
          <p:cNvGrpSpPr/>
          <p:nvPr/>
        </p:nvGrpSpPr>
        <p:grpSpPr>
          <a:xfrm rot="-2700000">
            <a:off x="1963961" y="3338957"/>
            <a:ext cx="1670482" cy="461624"/>
            <a:chOff x="3971474" y="3830810"/>
            <a:chExt cx="1670482" cy="461624"/>
          </a:xfrm>
        </p:grpSpPr>
        <p:pic>
          <p:nvPicPr>
            <p:cNvPr id="48" name="Google Shape;1351;p60" descr="徽章 3 纯色填充">
              <a:extLst>
                <a:ext uri="{FF2B5EF4-FFF2-40B4-BE49-F238E27FC236}">
                  <a16:creationId xmlns:a16="http://schemas.microsoft.com/office/drawing/2014/main" id="{49F90CEA-A122-4B60-9B6A-8DDC89EB56A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971474" y="3884475"/>
              <a:ext cx="317369" cy="328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1352;p60">
              <a:extLst>
                <a:ext uri="{FF2B5EF4-FFF2-40B4-BE49-F238E27FC236}">
                  <a16:creationId xmlns:a16="http://schemas.microsoft.com/office/drawing/2014/main" id="{956A86D4-7324-4A1B-ACCF-EC29E2F7386A}"/>
                </a:ext>
              </a:extLst>
            </p:cNvPr>
            <p:cNvSpPr txBox="1"/>
            <p:nvPr/>
          </p:nvSpPr>
          <p:spPr>
            <a:xfrm>
              <a:off x="4207438" y="3830810"/>
              <a:ext cx="143451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5" name="Google Shape;1342;p60">
            <a:extLst>
              <a:ext uri="{FF2B5EF4-FFF2-40B4-BE49-F238E27FC236}">
                <a16:creationId xmlns:a16="http://schemas.microsoft.com/office/drawing/2014/main" id="{81097194-B146-45F5-90AF-B81441CE698F}"/>
              </a:ext>
            </a:extLst>
          </p:cNvPr>
          <p:cNvCxnSpPr>
            <a:cxnSpLocks/>
          </p:cNvCxnSpPr>
          <p:nvPr/>
        </p:nvCxnSpPr>
        <p:spPr>
          <a:xfrm flipV="1">
            <a:off x="1884855" y="2698555"/>
            <a:ext cx="1436414" cy="1436414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9" name="Google Shape;2713;gccdabf313d_0_2619">
            <a:extLst>
              <a:ext uri="{FF2B5EF4-FFF2-40B4-BE49-F238E27FC236}">
                <a16:creationId xmlns:a16="http://schemas.microsoft.com/office/drawing/2014/main" id="{B8D9022B-CD7D-4329-A323-C13E96057EE6}"/>
              </a:ext>
            </a:extLst>
          </p:cNvPr>
          <p:cNvSpPr/>
          <p:nvPr/>
        </p:nvSpPr>
        <p:spPr>
          <a:xfrm>
            <a:off x="7548874" y="1276837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Decouple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 from application threads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2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04"/>
    </mc:Choice>
    <mc:Fallback xmlns="">
      <p:transition spd="slow" advTm="32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0"/>
          <p:cNvSpPr/>
          <p:nvPr/>
        </p:nvSpPr>
        <p:spPr>
          <a:xfrm>
            <a:off x="983827" y="2604771"/>
            <a:ext cx="5862743" cy="32880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328" name="Google Shape;1328;p60"/>
          <p:cNvSpPr txBox="1"/>
          <p:nvPr/>
        </p:nvSpPr>
        <p:spPr>
          <a:xfrm>
            <a:off x="5009823" y="2734330"/>
            <a:ext cx="179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Odin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FS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732460" y="6069878"/>
            <a:ext cx="1399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Delegation threads</a:t>
            </a:r>
            <a:endParaRPr dirty="0"/>
          </a:p>
        </p:txBody>
      </p:sp>
      <p:sp>
        <p:nvSpPr>
          <p:cNvPr id="1331" name="Google Shape;1331;p60"/>
          <p:cNvSpPr txBox="1"/>
          <p:nvPr/>
        </p:nvSpPr>
        <p:spPr>
          <a:xfrm rot="-5398884">
            <a:off x="73796" y="1604521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60"/>
          <p:cNvCxnSpPr>
            <a:cxnSpLocks/>
          </p:cNvCxnSpPr>
          <p:nvPr/>
        </p:nvCxnSpPr>
        <p:spPr>
          <a:xfrm>
            <a:off x="274046" y="2479030"/>
            <a:ext cx="652952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33" name="Google Shape;1333;p60"/>
          <p:cNvSpPr txBox="1"/>
          <p:nvPr/>
        </p:nvSpPr>
        <p:spPr>
          <a:xfrm rot="-5400000">
            <a:off x="-33196" y="3000301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0"/>
          <p:cNvSpPr/>
          <p:nvPr/>
        </p:nvSpPr>
        <p:spPr>
          <a:xfrm rot="-5400000">
            <a:off x="277006" y="6253296"/>
            <a:ext cx="632623" cy="115639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1202603" y="4203450"/>
            <a:ext cx="458558" cy="864715"/>
            <a:chOff x="903217" y="3058319"/>
            <a:chExt cx="849181" cy="1061521"/>
          </a:xfrm>
        </p:grpSpPr>
        <p:sp>
          <p:nvSpPr>
            <p:cNvPr id="1337" name="Google Shape;1337;p60"/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0"/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60"/>
          <p:cNvGrpSpPr/>
          <p:nvPr/>
        </p:nvGrpSpPr>
        <p:grpSpPr>
          <a:xfrm>
            <a:off x="4308288" y="4203450"/>
            <a:ext cx="458558" cy="864715"/>
            <a:chOff x="903217" y="3058319"/>
            <a:chExt cx="849181" cy="1061521"/>
          </a:xfrm>
        </p:grpSpPr>
        <p:sp>
          <p:nvSpPr>
            <p:cNvPr id="1340" name="Google Shape;1340;p60"/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0"/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0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Delegation enables controlled and localized access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E713B88B-EAB5-47A8-8363-1038E36E04E3}"/>
              </a:ext>
            </a:extLst>
          </p:cNvPr>
          <p:cNvSpPr/>
          <p:nvPr/>
        </p:nvSpPr>
        <p:spPr>
          <a:xfrm>
            <a:off x="2229083" y="1974813"/>
            <a:ext cx="3096000" cy="396000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Application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Google Shape;1323;p60">
            <a:extLst>
              <a:ext uri="{FF2B5EF4-FFF2-40B4-BE49-F238E27FC236}">
                <a16:creationId xmlns:a16="http://schemas.microsoft.com/office/drawing/2014/main" id="{90E767B0-1335-4FC6-8443-F7EF6894909F}"/>
              </a:ext>
            </a:extLst>
          </p:cNvPr>
          <p:cNvSpPr/>
          <p:nvPr/>
        </p:nvSpPr>
        <p:spPr>
          <a:xfrm>
            <a:off x="4201283" y="530703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323;p60">
            <a:extLst>
              <a:ext uri="{FF2B5EF4-FFF2-40B4-BE49-F238E27FC236}">
                <a16:creationId xmlns:a16="http://schemas.microsoft.com/office/drawing/2014/main" id="{42328E05-6BC9-4A9E-BE7A-9D98B1F28BE9}"/>
              </a:ext>
            </a:extLst>
          </p:cNvPr>
          <p:cNvSpPr/>
          <p:nvPr/>
        </p:nvSpPr>
        <p:spPr>
          <a:xfrm>
            <a:off x="1192783" y="530581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Straight Arrow Connector 21">
            <a:extLst>
              <a:ext uri="{FF2B5EF4-FFF2-40B4-BE49-F238E27FC236}">
                <a16:creationId xmlns:a16="http://schemas.microsoft.com/office/drawing/2014/main" id="{76917706-3C86-461B-8275-F14F3B15084C}"/>
              </a:ext>
            </a:extLst>
          </p:cNvPr>
          <p:cNvCxnSpPr>
            <a:cxnSpLocks/>
          </p:cNvCxnSpPr>
          <p:nvPr/>
        </p:nvCxnSpPr>
        <p:spPr>
          <a:xfrm>
            <a:off x="2241783" y="2749294"/>
            <a:ext cx="0" cy="105902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6565E7-306A-4FED-8363-40B8920638A3}"/>
              </a:ext>
            </a:extLst>
          </p:cNvPr>
          <p:cNvCxnSpPr>
            <a:cxnSpLocks/>
          </p:cNvCxnSpPr>
          <p:nvPr/>
        </p:nvCxnSpPr>
        <p:spPr>
          <a:xfrm flipH="1">
            <a:off x="2632226" y="2749294"/>
            <a:ext cx="1" cy="105902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C381BD6B-5DA8-422C-A1EC-5369C79181B6}"/>
              </a:ext>
            </a:extLst>
          </p:cNvPr>
          <p:cNvCxnSpPr>
            <a:cxnSpLocks/>
          </p:cNvCxnSpPr>
          <p:nvPr/>
        </p:nvCxnSpPr>
        <p:spPr>
          <a:xfrm flipH="1">
            <a:off x="3022669" y="2749294"/>
            <a:ext cx="1" cy="105902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1">
            <a:extLst>
              <a:ext uri="{FF2B5EF4-FFF2-40B4-BE49-F238E27FC236}">
                <a16:creationId xmlns:a16="http://schemas.microsoft.com/office/drawing/2014/main" id="{3DCD00B1-992F-45F9-9ABA-C5E36223ADEB}"/>
              </a:ext>
            </a:extLst>
          </p:cNvPr>
          <p:cNvCxnSpPr>
            <a:cxnSpLocks/>
          </p:cNvCxnSpPr>
          <p:nvPr/>
        </p:nvCxnSpPr>
        <p:spPr>
          <a:xfrm>
            <a:off x="3394357" y="2749294"/>
            <a:ext cx="0" cy="105902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oogle Shape;1343;p60">
            <a:extLst>
              <a:ext uri="{FF2B5EF4-FFF2-40B4-BE49-F238E27FC236}">
                <a16:creationId xmlns:a16="http://schemas.microsoft.com/office/drawing/2014/main" id="{2100D9E5-6E16-4C78-8FCC-56422EBC370B}"/>
              </a:ext>
            </a:extLst>
          </p:cNvPr>
          <p:cNvCxnSpPr>
            <a:cxnSpLocks/>
          </p:cNvCxnSpPr>
          <p:nvPr/>
        </p:nvCxnSpPr>
        <p:spPr>
          <a:xfrm>
            <a:off x="2507155" y="4104391"/>
            <a:ext cx="0" cy="1053331"/>
          </a:xfrm>
          <a:prstGeom prst="straightConnector1">
            <a:avLst/>
          </a:prstGeom>
          <a:noFill/>
          <a:ln w="44450" cap="flat" cmpd="sng">
            <a:solidFill>
              <a:srgbClr val="42719B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2" name="Google Shape;1343;p60">
            <a:extLst>
              <a:ext uri="{FF2B5EF4-FFF2-40B4-BE49-F238E27FC236}">
                <a16:creationId xmlns:a16="http://schemas.microsoft.com/office/drawing/2014/main" id="{E1456CE0-E7A0-4773-AE47-A8106E22134E}"/>
              </a:ext>
            </a:extLst>
          </p:cNvPr>
          <p:cNvCxnSpPr>
            <a:cxnSpLocks/>
          </p:cNvCxnSpPr>
          <p:nvPr/>
        </p:nvCxnSpPr>
        <p:spPr>
          <a:xfrm>
            <a:off x="2926324" y="4104391"/>
            <a:ext cx="0" cy="1053331"/>
          </a:xfrm>
          <a:prstGeom prst="straightConnector1">
            <a:avLst/>
          </a:prstGeom>
          <a:noFill/>
          <a:ln w="44450" cap="flat" cmpd="sng">
            <a:solidFill>
              <a:srgbClr val="42719B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2DED2EB2-A9A7-4D94-9D49-83894852B197}"/>
              </a:ext>
            </a:extLst>
          </p:cNvPr>
          <p:cNvCxnSpPr>
            <a:cxnSpLocks/>
          </p:cNvCxnSpPr>
          <p:nvPr/>
        </p:nvCxnSpPr>
        <p:spPr>
          <a:xfrm>
            <a:off x="4085209" y="2749294"/>
            <a:ext cx="987067" cy="108249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oogle Shape;1343;p60">
            <a:extLst>
              <a:ext uri="{FF2B5EF4-FFF2-40B4-BE49-F238E27FC236}">
                <a16:creationId xmlns:a16="http://schemas.microsoft.com/office/drawing/2014/main" id="{17948FE1-E221-430A-9732-D08AABA53240}"/>
              </a:ext>
            </a:extLst>
          </p:cNvPr>
          <p:cNvCxnSpPr>
            <a:cxnSpLocks/>
          </p:cNvCxnSpPr>
          <p:nvPr/>
        </p:nvCxnSpPr>
        <p:spPr>
          <a:xfrm>
            <a:off x="5305007" y="4104391"/>
            <a:ext cx="0" cy="1053331"/>
          </a:xfrm>
          <a:prstGeom prst="straightConnector1">
            <a:avLst/>
          </a:prstGeom>
          <a:noFill/>
          <a:ln w="44450" cap="flat" cmpd="sng">
            <a:solidFill>
              <a:srgbClr val="42719B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8" name="Google Shape;2713;gccdabf313d_0_2619">
            <a:extLst>
              <a:ext uri="{FF2B5EF4-FFF2-40B4-BE49-F238E27FC236}">
                <a16:creationId xmlns:a16="http://schemas.microsoft.com/office/drawing/2014/main" id="{7316BD23-4F70-42BF-ADC7-063918C71C29}"/>
              </a:ext>
            </a:extLst>
          </p:cNvPr>
          <p:cNvSpPr/>
          <p:nvPr/>
        </p:nvSpPr>
        <p:spPr>
          <a:xfrm>
            <a:off x="7548874" y="1276837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Decouple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 from application threads</a:t>
            </a:r>
          </a:p>
        </p:txBody>
      </p:sp>
      <p:sp>
        <p:nvSpPr>
          <p:cNvPr id="39" name="Google Shape;2713;gccdabf313d_0_2619">
            <a:extLst>
              <a:ext uri="{FF2B5EF4-FFF2-40B4-BE49-F238E27FC236}">
                <a16:creationId xmlns:a16="http://schemas.microsoft.com/office/drawing/2014/main" id="{16C9A5F5-5811-470E-A0CB-66CAE487580C}"/>
              </a:ext>
            </a:extLst>
          </p:cNvPr>
          <p:cNvSpPr/>
          <p:nvPr/>
        </p:nvSpPr>
        <p:spPr>
          <a:xfrm>
            <a:off x="7548874" y="2310801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Fixed number of delegation threads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limit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concurrent access</a:t>
            </a:r>
          </a:p>
        </p:txBody>
      </p:sp>
      <p:sp>
        <p:nvSpPr>
          <p:cNvPr id="40" name="Google Shape;2713;gccdabf313d_0_2619">
            <a:extLst>
              <a:ext uri="{FF2B5EF4-FFF2-40B4-BE49-F238E27FC236}">
                <a16:creationId xmlns:a16="http://schemas.microsoft.com/office/drawing/2014/main" id="{72325CD4-D49D-47C0-8E62-F8D3A74C576C}"/>
              </a:ext>
            </a:extLst>
          </p:cNvPr>
          <p:cNvSpPr/>
          <p:nvPr/>
        </p:nvSpPr>
        <p:spPr>
          <a:xfrm>
            <a:off x="7548874" y="3344765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Delegation threads always perform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localized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8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5"/>
    </mc:Choice>
    <mc:Fallback xmlns="">
      <p:transition spd="slow" advTm="50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0"/>
          <p:cNvSpPr/>
          <p:nvPr/>
        </p:nvSpPr>
        <p:spPr>
          <a:xfrm>
            <a:off x="983827" y="2604771"/>
            <a:ext cx="5862743" cy="32880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328" name="Google Shape;1328;p60"/>
          <p:cNvSpPr txBox="1"/>
          <p:nvPr/>
        </p:nvSpPr>
        <p:spPr>
          <a:xfrm>
            <a:off x="5009823" y="2734330"/>
            <a:ext cx="179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Odin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FS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732460" y="6069878"/>
            <a:ext cx="1399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Delegation threads</a:t>
            </a:r>
            <a:endParaRPr dirty="0"/>
          </a:p>
        </p:txBody>
      </p:sp>
      <p:sp>
        <p:nvSpPr>
          <p:cNvPr id="1331" name="Google Shape;1331;p60"/>
          <p:cNvSpPr txBox="1"/>
          <p:nvPr/>
        </p:nvSpPr>
        <p:spPr>
          <a:xfrm rot="-5398884">
            <a:off x="73796" y="1604521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60"/>
          <p:cNvCxnSpPr>
            <a:cxnSpLocks/>
          </p:cNvCxnSpPr>
          <p:nvPr/>
        </p:nvCxnSpPr>
        <p:spPr>
          <a:xfrm>
            <a:off x="274046" y="2479030"/>
            <a:ext cx="652952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33" name="Google Shape;1333;p60"/>
          <p:cNvSpPr txBox="1"/>
          <p:nvPr/>
        </p:nvSpPr>
        <p:spPr>
          <a:xfrm rot="-5400000">
            <a:off x="-33196" y="3000301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0"/>
          <p:cNvSpPr/>
          <p:nvPr/>
        </p:nvSpPr>
        <p:spPr>
          <a:xfrm rot="-5400000">
            <a:off x="277006" y="6253296"/>
            <a:ext cx="632623" cy="115639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60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Efficiently utilize aggregated PM bandwidth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E713B88B-EAB5-47A8-8363-1038E36E04E3}"/>
              </a:ext>
            </a:extLst>
          </p:cNvPr>
          <p:cNvSpPr/>
          <p:nvPr/>
        </p:nvSpPr>
        <p:spPr>
          <a:xfrm>
            <a:off x="2229083" y="1974813"/>
            <a:ext cx="3096000" cy="396000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Application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Google Shape;1323;p60">
            <a:extLst>
              <a:ext uri="{FF2B5EF4-FFF2-40B4-BE49-F238E27FC236}">
                <a16:creationId xmlns:a16="http://schemas.microsoft.com/office/drawing/2014/main" id="{90E767B0-1335-4FC6-8443-F7EF6894909F}"/>
              </a:ext>
            </a:extLst>
          </p:cNvPr>
          <p:cNvSpPr/>
          <p:nvPr/>
        </p:nvSpPr>
        <p:spPr>
          <a:xfrm>
            <a:off x="4201283" y="530703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323;p60">
            <a:extLst>
              <a:ext uri="{FF2B5EF4-FFF2-40B4-BE49-F238E27FC236}">
                <a16:creationId xmlns:a16="http://schemas.microsoft.com/office/drawing/2014/main" id="{42328E05-6BC9-4A9E-BE7A-9D98B1F28BE9}"/>
              </a:ext>
            </a:extLst>
          </p:cNvPr>
          <p:cNvSpPr/>
          <p:nvPr/>
        </p:nvSpPr>
        <p:spPr>
          <a:xfrm>
            <a:off x="1192783" y="530581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1336;p60">
            <a:extLst>
              <a:ext uri="{FF2B5EF4-FFF2-40B4-BE49-F238E27FC236}">
                <a16:creationId xmlns:a16="http://schemas.microsoft.com/office/drawing/2014/main" id="{DBEFDF26-4040-4ECF-88E1-CBE34D2DB3B6}"/>
              </a:ext>
            </a:extLst>
          </p:cNvPr>
          <p:cNvGrpSpPr/>
          <p:nvPr/>
        </p:nvGrpSpPr>
        <p:grpSpPr>
          <a:xfrm>
            <a:off x="1202603" y="4203450"/>
            <a:ext cx="458558" cy="864715"/>
            <a:chOff x="903217" y="3058319"/>
            <a:chExt cx="849181" cy="1061521"/>
          </a:xfrm>
        </p:grpSpPr>
        <p:sp>
          <p:nvSpPr>
            <p:cNvPr id="65" name="Google Shape;1337;p60">
              <a:extLst>
                <a:ext uri="{FF2B5EF4-FFF2-40B4-BE49-F238E27FC236}">
                  <a16:creationId xmlns:a16="http://schemas.microsoft.com/office/drawing/2014/main" id="{DE602653-28B1-4DAF-BB88-20CE37D01A9F}"/>
                </a:ext>
              </a:extLst>
            </p:cNvPr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8;p60">
              <a:extLst>
                <a:ext uri="{FF2B5EF4-FFF2-40B4-BE49-F238E27FC236}">
                  <a16:creationId xmlns:a16="http://schemas.microsoft.com/office/drawing/2014/main" id="{CC155712-775D-4D76-99FB-0ABAC24F7531}"/>
                </a:ext>
              </a:extLst>
            </p:cNvPr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339;p60">
            <a:extLst>
              <a:ext uri="{FF2B5EF4-FFF2-40B4-BE49-F238E27FC236}">
                <a16:creationId xmlns:a16="http://schemas.microsoft.com/office/drawing/2014/main" id="{65913D62-EDF0-4028-B943-7DDC89423166}"/>
              </a:ext>
            </a:extLst>
          </p:cNvPr>
          <p:cNvGrpSpPr/>
          <p:nvPr/>
        </p:nvGrpSpPr>
        <p:grpSpPr>
          <a:xfrm>
            <a:off x="4308288" y="4203450"/>
            <a:ext cx="458558" cy="864715"/>
            <a:chOff x="903217" y="3058319"/>
            <a:chExt cx="849181" cy="1061521"/>
          </a:xfrm>
        </p:grpSpPr>
        <p:sp>
          <p:nvSpPr>
            <p:cNvPr id="68" name="Google Shape;1340;p60">
              <a:extLst>
                <a:ext uri="{FF2B5EF4-FFF2-40B4-BE49-F238E27FC236}">
                  <a16:creationId xmlns:a16="http://schemas.microsoft.com/office/drawing/2014/main" id="{CD2B949F-FDEC-4FCC-BA10-39FF1DA3DB7B}"/>
                </a:ext>
              </a:extLst>
            </p:cNvPr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1;p60">
              <a:extLst>
                <a:ext uri="{FF2B5EF4-FFF2-40B4-BE49-F238E27FC236}">
                  <a16:creationId xmlns:a16="http://schemas.microsoft.com/office/drawing/2014/main" id="{A8BC2FF5-8453-4E83-8FAA-42F61DAAE799}"/>
                </a:ext>
              </a:extLst>
            </p:cNvPr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3F730-E239-4848-AD30-906D4518C98A}"/>
              </a:ext>
            </a:extLst>
          </p:cNvPr>
          <p:cNvSpPr txBox="1"/>
          <p:nvPr/>
        </p:nvSpPr>
        <p:spPr>
          <a:xfrm>
            <a:off x="1202602" y="1207113"/>
            <a:ext cx="92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a.txt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Google Shape;1738;p71">
            <a:extLst>
              <a:ext uri="{FF2B5EF4-FFF2-40B4-BE49-F238E27FC236}">
                <a16:creationId xmlns:a16="http://schemas.microsoft.com/office/drawing/2014/main" id="{19CEED4E-328C-4B36-B370-D7FC974A02ED}"/>
              </a:ext>
            </a:extLst>
          </p:cNvPr>
          <p:cNvSpPr/>
          <p:nvPr/>
        </p:nvSpPr>
        <p:spPr>
          <a:xfrm>
            <a:off x="2123804" y="1270723"/>
            <a:ext cx="199800" cy="39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738;p71">
            <a:extLst>
              <a:ext uri="{FF2B5EF4-FFF2-40B4-BE49-F238E27FC236}">
                <a16:creationId xmlns:a16="http://schemas.microsoft.com/office/drawing/2014/main" id="{7C8A6D99-504D-43B1-B642-8EB9E039B0D8}"/>
              </a:ext>
            </a:extLst>
          </p:cNvPr>
          <p:cNvSpPr/>
          <p:nvPr/>
        </p:nvSpPr>
        <p:spPr>
          <a:xfrm>
            <a:off x="2326789" y="1272601"/>
            <a:ext cx="199800" cy="39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13;gccdabf313d_0_2619">
            <a:extLst>
              <a:ext uri="{FF2B5EF4-FFF2-40B4-BE49-F238E27FC236}">
                <a16:creationId xmlns:a16="http://schemas.microsoft.com/office/drawing/2014/main" id="{5D1B5E8F-AC78-473C-A25C-A694876B4E66}"/>
              </a:ext>
            </a:extLst>
          </p:cNvPr>
          <p:cNvSpPr/>
          <p:nvPr/>
        </p:nvSpPr>
        <p:spPr>
          <a:xfrm>
            <a:off x="7548874" y="1276837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Decouple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 from application threads</a:t>
            </a:r>
          </a:p>
        </p:txBody>
      </p:sp>
      <p:sp>
        <p:nvSpPr>
          <p:cNvPr id="42" name="Google Shape;2713;gccdabf313d_0_2619">
            <a:extLst>
              <a:ext uri="{FF2B5EF4-FFF2-40B4-BE49-F238E27FC236}">
                <a16:creationId xmlns:a16="http://schemas.microsoft.com/office/drawing/2014/main" id="{E7BCF9E7-2FA6-4750-9E20-390DBFF3D39C}"/>
              </a:ext>
            </a:extLst>
          </p:cNvPr>
          <p:cNvSpPr/>
          <p:nvPr/>
        </p:nvSpPr>
        <p:spPr>
          <a:xfrm>
            <a:off x="7548874" y="2310801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Fixed number of delegation threads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limit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concurrent access</a:t>
            </a:r>
          </a:p>
        </p:txBody>
      </p:sp>
      <p:sp>
        <p:nvSpPr>
          <p:cNvPr id="43" name="Google Shape;2713;gccdabf313d_0_2619">
            <a:extLst>
              <a:ext uri="{FF2B5EF4-FFF2-40B4-BE49-F238E27FC236}">
                <a16:creationId xmlns:a16="http://schemas.microsoft.com/office/drawing/2014/main" id="{E0B7010A-D377-4077-9BF3-C7273A6A663F}"/>
              </a:ext>
            </a:extLst>
          </p:cNvPr>
          <p:cNvSpPr/>
          <p:nvPr/>
        </p:nvSpPr>
        <p:spPr>
          <a:xfrm>
            <a:off x="7548874" y="3344765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Delegation threads always perform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localized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</a:t>
            </a:r>
          </a:p>
        </p:txBody>
      </p:sp>
      <p:sp>
        <p:nvSpPr>
          <p:cNvPr id="44" name="Google Shape;2713;gccdabf313d_0_2619">
            <a:extLst>
              <a:ext uri="{FF2B5EF4-FFF2-40B4-BE49-F238E27FC236}">
                <a16:creationId xmlns:a16="http://schemas.microsoft.com/office/drawing/2014/main" id="{7F1BFFB3-F2D3-4543-8047-366ECA7D09AB}"/>
              </a:ext>
            </a:extLst>
          </p:cNvPr>
          <p:cNvSpPr/>
          <p:nvPr/>
        </p:nvSpPr>
        <p:spPr>
          <a:xfrm>
            <a:off x="7545436" y="4378729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Utilize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aggregated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bandwidth</a:t>
            </a:r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BF7037AB-082E-461A-BE56-82EE6FE06390}"/>
              </a:ext>
            </a:extLst>
          </p:cNvPr>
          <p:cNvSpPr txBox="1">
            <a:spLocks/>
          </p:cNvSpPr>
          <p:nvPr/>
        </p:nvSpPr>
        <p:spPr>
          <a:xfrm>
            <a:off x="7545436" y="5147225"/>
            <a:ext cx="4372518" cy="53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Stripe file across NUMA nodes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9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6"/>
    </mc:Choice>
    <mc:Fallback xmlns="">
      <p:transition spd="slow" advTm="16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02513 0.5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29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26614 0.585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292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1347;p60">
            <a:extLst>
              <a:ext uri="{FF2B5EF4-FFF2-40B4-BE49-F238E27FC236}">
                <a16:creationId xmlns:a16="http://schemas.microsoft.com/office/drawing/2014/main" id="{B607BFC3-75A4-4CFF-8E0D-0E8137E9ACC2}"/>
              </a:ext>
            </a:extLst>
          </p:cNvPr>
          <p:cNvGrpSpPr/>
          <p:nvPr/>
        </p:nvGrpSpPr>
        <p:grpSpPr>
          <a:xfrm>
            <a:off x="2123804" y="2786354"/>
            <a:ext cx="2269650" cy="461625"/>
            <a:chOff x="4221497" y="3623296"/>
            <a:chExt cx="2269694" cy="445681"/>
          </a:xfrm>
        </p:grpSpPr>
        <p:sp>
          <p:nvSpPr>
            <p:cNvPr id="71" name="Google Shape;1348;p60">
              <a:extLst>
                <a:ext uri="{FF2B5EF4-FFF2-40B4-BE49-F238E27FC236}">
                  <a16:creationId xmlns:a16="http://schemas.microsoft.com/office/drawing/2014/main" id="{A78A0120-8EB9-4DB5-9E21-CEB86192617E}"/>
                </a:ext>
              </a:extLst>
            </p:cNvPr>
            <p:cNvSpPr txBox="1"/>
            <p:nvPr/>
          </p:nvSpPr>
          <p:spPr>
            <a:xfrm>
              <a:off x="4440991" y="3623296"/>
              <a:ext cx="2050200" cy="445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 a.txt</a:t>
              </a: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349;p60" descr="徽章 1 纯色填充">
              <a:extLst>
                <a:ext uri="{FF2B5EF4-FFF2-40B4-BE49-F238E27FC236}">
                  <a16:creationId xmlns:a16="http://schemas.microsoft.com/office/drawing/2014/main" id="{93113ABA-E4FF-474A-B8CB-B7E43F4046C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21497" y="3703920"/>
              <a:ext cx="298147" cy="29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Rectangle: Rounded Corners 4">
            <a:extLst>
              <a:ext uri="{FF2B5EF4-FFF2-40B4-BE49-F238E27FC236}">
                <a16:creationId xmlns:a16="http://schemas.microsoft.com/office/drawing/2014/main" id="{DA4EC88C-6D25-4870-8BB9-DEFA2EE631A2}"/>
              </a:ext>
            </a:extLst>
          </p:cNvPr>
          <p:cNvSpPr/>
          <p:nvPr/>
        </p:nvSpPr>
        <p:spPr>
          <a:xfrm>
            <a:off x="2611182" y="1306922"/>
            <a:ext cx="2399117" cy="39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1" name="Google Shape;1321;p60"/>
          <p:cNvSpPr/>
          <p:nvPr/>
        </p:nvSpPr>
        <p:spPr>
          <a:xfrm>
            <a:off x="983827" y="2604771"/>
            <a:ext cx="5862743" cy="32880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1328" name="Google Shape;1328;p60"/>
          <p:cNvSpPr txBox="1"/>
          <p:nvPr/>
        </p:nvSpPr>
        <p:spPr>
          <a:xfrm>
            <a:off x="5009823" y="2734330"/>
            <a:ext cx="179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Odin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FS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732460" y="6069878"/>
            <a:ext cx="1399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Delegation threads</a:t>
            </a:r>
            <a:endParaRPr dirty="0"/>
          </a:p>
        </p:txBody>
      </p:sp>
      <p:sp>
        <p:nvSpPr>
          <p:cNvPr id="1331" name="Google Shape;1331;p60"/>
          <p:cNvSpPr txBox="1"/>
          <p:nvPr/>
        </p:nvSpPr>
        <p:spPr>
          <a:xfrm rot="-5398884">
            <a:off x="73796" y="1604521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60"/>
          <p:cNvCxnSpPr>
            <a:cxnSpLocks/>
          </p:cNvCxnSpPr>
          <p:nvPr/>
        </p:nvCxnSpPr>
        <p:spPr>
          <a:xfrm>
            <a:off x="274046" y="2479030"/>
            <a:ext cx="652952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33" name="Google Shape;1333;p60"/>
          <p:cNvSpPr txBox="1"/>
          <p:nvPr/>
        </p:nvSpPr>
        <p:spPr>
          <a:xfrm rot="-5400000">
            <a:off x="-33196" y="3000301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0"/>
          <p:cNvSpPr/>
          <p:nvPr/>
        </p:nvSpPr>
        <p:spPr>
          <a:xfrm rot="-5400000">
            <a:off x="277006" y="6253296"/>
            <a:ext cx="632623" cy="115639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60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Efficiently utilize aggregated PM bandwidth</a:t>
            </a: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E713B88B-EAB5-47A8-8363-1038E36E04E3}"/>
              </a:ext>
            </a:extLst>
          </p:cNvPr>
          <p:cNvSpPr/>
          <p:nvPr/>
        </p:nvSpPr>
        <p:spPr>
          <a:xfrm>
            <a:off x="2229083" y="1974813"/>
            <a:ext cx="3096000" cy="396000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Application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Google Shape;1323;p60">
            <a:extLst>
              <a:ext uri="{FF2B5EF4-FFF2-40B4-BE49-F238E27FC236}">
                <a16:creationId xmlns:a16="http://schemas.microsoft.com/office/drawing/2014/main" id="{90E767B0-1335-4FC6-8443-F7EF6894909F}"/>
              </a:ext>
            </a:extLst>
          </p:cNvPr>
          <p:cNvSpPr/>
          <p:nvPr/>
        </p:nvSpPr>
        <p:spPr>
          <a:xfrm>
            <a:off x="4201283" y="530703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323;p60">
            <a:extLst>
              <a:ext uri="{FF2B5EF4-FFF2-40B4-BE49-F238E27FC236}">
                <a16:creationId xmlns:a16="http://schemas.microsoft.com/office/drawing/2014/main" id="{42328E05-6BC9-4A9E-BE7A-9D98B1F28BE9}"/>
              </a:ext>
            </a:extLst>
          </p:cNvPr>
          <p:cNvSpPr/>
          <p:nvPr/>
        </p:nvSpPr>
        <p:spPr>
          <a:xfrm>
            <a:off x="1192783" y="5305816"/>
            <a:ext cx="2247600" cy="39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7AD9C5-6584-4368-BD25-E3A28C941219}"/>
              </a:ext>
            </a:extLst>
          </p:cNvPr>
          <p:cNvCxnSpPr>
            <a:cxnSpLocks/>
          </p:cNvCxnSpPr>
          <p:nvPr/>
        </p:nvCxnSpPr>
        <p:spPr>
          <a:xfrm>
            <a:off x="3777083" y="2605839"/>
            <a:ext cx="0" cy="886661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F27EB066-3A98-475B-B3D2-1FCFF95AAAD8}"/>
              </a:ext>
            </a:extLst>
          </p:cNvPr>
          <p:cNvCxnSpPr>
            <a:cxnSpLocks/>
          </p:cNvCxnSpPr>
          <p:nvPr/>
        </p:nvCxnSpPr>
        <p:spPr>
          <a:xfrm flipH="1">
            <a:off x="2431191" y="3492500"/>
            <a:ext cx="1333892" cy="0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39E7138F-EFAA-41AC-A818-DA4579D5338B}"/>
              </a:ext>
            </a:extLst>
          </p:cNvPr>
          <p:cNvCxnSpPr>
            <a:cxnSpLocks/>
          </p:cNvCxnSpPr>
          <p:nvPr/>
        </p:nvCxnSpPr>
        <p:spPr>
          <a:xfrm flipH="1">
            <a:off x="3777084" y="3492500"/>
            <a:ext cx="1344886" cy="0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21">
            <a:extLst>
              <a:ext uri="{FF2B5EF4-FFF2-40B4-BE49-F238E27FC236}">
                <a16:creationId xmlns:a16="http://schemas.microsoft.com/office/drawing/2014/main" id="{90252C41-6674-423C-BF88-6D6DF8842ED8}"/>
              </a:ext>
            </a:extLst>
          </p:cNvPr>
          <p:cNvCxnSpPr>
            <a:cxnSpLocks/>
          </p:cNvCxnSpPr>
          <p:nvPr/>
        </p:nvCxnSpPr>
        <p:spPr>
          <a:xfrm flipH="1">
            <a:off x="1891649" y="3484280"/>
            <a:ext cx="539542" cy="182153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1">
            <a:extLst>
              <a:ext uri="{FF2B5EF4-FFF2-40B4-BE49-F238E27FC236}">
                <a16:creationId xmlns:a16="http://schemas.microsoft.com/office/drawing/2014/main" id="{473DE327-8E18-4945-AFF3-5B5039FD7A21}"/>
              </a:ext>
            </a:extLst>
          </p:cNvPr>
          <p:cNvCxnSpPr>
            <a:cxnSpLocks/>
          </p:cNvCxnSpPr>
          <p:nvPr/>
        </p:nvCxnSpPr>
        <p:spPr>
          <a:xfrm>
            <a:off x="5121970" y="3510266"/>
            <a:ext cx="549761" cy="179555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oogle Shape;1336;p60">
            <a:extLst>
              <a:ext uri="{FF2B5EF4-FFF2-40B4-BE49-F238E27FC236}">
                <a16:creationId xmlns:a16="http://schemas.microsoft.com/office/drawing/2014/main" id="{DBEFDF26-4040-4ECF-88E1-CBE34D2DB3B6}"/>
              </a:ext>
            </a:extLst>
          </p:cNvPr>
          <p:cNvGrpSpPr/>
          <p:nvPr/>
        </p:nvGrpSpPr>
        <p:grpSpPr>
          <a:xfrm>
            <a:off x="1202603" y="4203450"/>
            <a:ext cx="458558" cy="864715"/>
            <a:chOff x="903217" y="3058319"/>
            <a:chExt cx="849181" cy="1061521"/>
          </a:xfrm>
        </p:grpSpPr>
        <p:sp>
          <p:nvSpPr>
            <p:cNvPr id="65" name="Google Shape;1337;p60">
              <a:extLst>
                <a:ext uri="{FF2B5EF4-FFF2-40B4-BE49-F238E27FC236}">
                  <a16:creationId xmlns:a16="http://schemas.microsoft.com/office/drawing/2014/main" id="{DE602653-28B1-4DAF-BB88-20CE37D01A9F}"/>
                </a:ext>
              </a:extLst>
            </p:cNvPr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8;p60">
              <a:extLst>
                <a:ext uri="{FF2B5EF4-FFF2-40B4-BE49-F238E27FC236}">
                  <a16:creationId xmlns:a16="http://schemas.microsoft.com/office/drawing/2014/main" id="{CC155712-775D-4D76-99FB-0ABAC24F7531}"/>
                </a:ext>
              </a:extLst>
            </p:cNvPr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339;p60">
            <a:extLst>
              <a:ext uri="{FF2B5EF4-FFF2-40B4-BE49-F238E27FC236}">
                <a16:creationId xmlns:a16="http://schemas.microsoft.com/office/drawing/2014/main" id="{65913D62-EDF0-4028-B943-7DDC89423166}"/>
              </a:ext>
            </a:extLst>
          </p:cNvPr>
          <p:cNvGrpSpPr/>
          <p:nvPr/>
        </p:nvGrpSpPr>
        <p:grpSpPr>
          <a:xfrm>
            <a:off x="4308288" y="4203450"/>
            <a:ext cx="458558" cy="864715"/>
            <a:chOff x="903217" y="3058319"/>
            <a:chExt cx="849181" cy="1061521"/>
          </a:xfrm>
        </p:grpSpPr>
        <p:sp>
          <p:nvSpPr>
            <p:cNvPr id="68" name="Google Shape;1340;p60">
              <a:extLst>
                <a:ext uri="{FF2B5EF4-FFF2-40B4-BE49-F238E27FC236}">
                  <a16:creationId xmlns:a16="http://schemas.microsoft.com/office/drawing/2014/main" id="{CD2B949F-FDEC-4FCC-BA10-39FF1DA3DB7B}"/>
                </a:ext>
              </a:extLst>
            </p:cNvPr>
            <p:cNvSpPr/>
            <p:nvPr/>
          </p:nvSpPr>
          <p:spPr>
            <a:xfrm rot="-5400000">
              <a:off x="1058958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1;p60">
              <a:extLst>
                <a:ext uri="{FF2B5EF4-FFF2-40B4-BE49-F238E27FC236}">
                  <a16:creationId xmlns:a16="http://schemas.microsoft.com/office/drawing/2014/main" id="{A8BC2FF5-8453-4E83-8FAA-42F61DAAE799}"/>
                </a:ext>
              </a:extLst>
            </p:cNvPr>
            <p:cNvSpPr/>
            <p:nvPr/>
          </p:nvSpPr>
          <p:spPr>
            <a:xfrm rot="-5400000">
              <a:off x="535135" y="3426401"/>
              <a:ext cx="1061520" cy="325357"/>
            </a:xfrm>
            <a:custGeom>
              <a:avLst/>
              <a:gdLst/>
              <a:ahLst/>
              <a:cxnLst/>
              <a:rect l="l" t="t" r="r" b="b"/>
              <a:pathLst>
                <a:path w="4288971" h="783993" extrusionOk="0">
                  <a:moveTo>
                    <a:pt x="0" y="65314"/>
                  </a:moveTo>
                  <a:cubicBezTo>
                    <a:pt x="224971" y="424542"/>
                    <a:pt x="449943" y="783771"/>
                    <a:pt x="674914" y="783771"/>
                  </a:cubicBezTo>
                  <a:cubicBezTo>
                    <a:pt x="899885" y="783771"/>
                    <a:pt x="1099457" y="76200"/>
                    <a:pt x="1349828" y="65314"/>
                  </a:cubicBezTo>
                  <a:cubicBezTo>
                    <a:pt x="1600199" y="54428"/>
                    <a:pt x="1937656" y="714829"/>
                    <a:pt x="2177142" y="718457"/>
                  </a:cubicBezTo>
                  <a:cubicBezTo>
                    <a:pt x="2416628" y="722085"/>
                    <a:pt x="2565399" y="76199"/>
                    <a:pt x="2786742" y="87085"/>
                  </a:cubicBezTo>
                  <a:cubicBezTo>
                    <a:pt x="3008085" y="97971"/>
                    <a:pt x="3254829" y="798285"/>
                    <a:pt x="3505200" y="783771"/>
                  </a:cubicBezTo>
                  <a:cubicBezTo>
                    <a:pt x="3755572" y="769257"/>
                    <a:pt x="4180114" y="130629"/>
                    <a:pt x="4288971" y="0"/>
                  </a:cubicBezTo>
                </a:path>
              </a:pathLst>
            </a:custGeom>
            <a:noFill/>
            <a:ln w="5715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1A1FB1-3A6F-4C66-BCB3-3E47FC18BBCA}"/>
              </a:ext>
            </a:extLst>
          </p:cNvPr>
          <p:cNvGrpSpPr/>
          <p:nvPr/>
        </p:nvGrpSpPr>
        <p:grpSpPr>
          <a:xfrm>
            <a:off x="2309430" y="3814285"/>
            <a:ext cx="2245580" cy="830997"/>
            <a:chOff x="2537782" y="3287245"/>
            <a:chExt cx="2245580" cy="830997"/>
          </a:xfrm>
        </p:grpSpPr>
        <p:sp>
          <p:nvSpPr>
            <p:cNvPr id="74" name="文本框 89">
              <a:extLst>
                <a:ext uri="{FF2B5EF4-FFF2-40B4-BE49-F238E27FC236}">
                  <a16:creationId xmlns:a16="http://schemas.microsoft.com/office/drawing/2014/main" id="{7172D650-B2D5-401A-8467-F47F139466BE}"/>
                </a:ext>
              </a:extLst>
            </p:cNvPr>
            <p:cNvSpPr txBox="1"/>
            <p:nvPr/>
          </p:nvSpPr>
          <p:spPr>
            <a:xfrm>
              <a:off x="2808859" y="3287245"/>
              <a:ext cx="1974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copy </a:t>
              </a:r>
              <a:b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a.txt:0</a:t>
              </a:r>
            </a:p>
          </p:txBody>
        </p:sp>
        <p:pic>
          <p:nvPicPr>
            <p:cNvPr id="75" name="图形 95" descr="徽章 纯色填充">
              <a:extLst>
                <a:ext uri="{FF2B5EF4-FFF2-40B4-BE49-F238E27FC236}">
                  <a16:creationId xmlns:a16="http://schemas.microsoft.com/office/drawing/2014/main" id="{4262E83B-6378-4C0C-9863-B74E5154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37782" y="3575874"/>
              <a:ext cx="301752" cy="30175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7E9113-3510-454F-96C8-79FBFF5D8CE4}"/>
              </a:ext>
            </a:extLst>
          </p:cNvPr>
          <p:cNvGrpSpPr/>
          <p:nvPr/>
        </p:nvGrpSpPr>
        <p:grpSpPr>
          <a:xfrm>
            <a:off x="5348891" y="3726441"/>
            <a:ext cx="2199983" cy="830997"/>
            <a:chOff x="2583379" y="3287245"/>
            <a:chExt cx="2199983" cy="830997"/>
          </a:xfrm>
        </p:grpSpPr>
        <p:sp>
          <p:nvSpPr>
            <p:cNvPr id="77" name="文本框 89">
              <a:extLst>
                <a:ext uri="{FF2B5EF4-FFF2-40B4-BE49-F238E27FC236}">
                  <a16:creationId xmlns:a16="http://schemas.microsoft.com/office/drawing/2014/main" id="{C39EA2B7-4D25-4478-B2CC-2BFADD195C2A}"/>
                </a:ext>
              </a:extLst>
            </p:cNvPr>
            <p:cNvSpPr txBox="1"/>
            <p:nvPr/>
          </p:nvSpPr>
          <p:spPr>
            <a:xfrm>
              <a:off x="2808859" y="3287245"/>
              <a:ext cx="1974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copy </a:t>
              </a:r>
              <a:b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a.txt:1</a:t>
              </a:r>
            </a:p>
          </p:txBody>
        </p:sp>
        <p:pic>
          <p:nvPicPr>
            <p:cNvPr id="78" name="图形 95" descr="徽章 纯色填充">
              <a:extLst>
                <a:ext uri="{FF2B5EF4-FFF2-40B4-BE49-F238E27FC236}">
                  <a16:creationId xmlns:a16="http://schemas.microsoft.com/office/drawing/2014/main" id="{0753F121-62C7-4F73-99BE-574B6D100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83379" y="3551867"/>
              <a:ext cx="301752" cy="301752"/>
            </a:xfrm>
            <a:prstGeom prst="rect">
              <a:avLst/>
            </a:prstGeom>
          </p:spPr>
        </p:pic>
      </p:grpSp>
      <p:sp>
        <p:nvSpPr>
          <p:cNvPr id="79" name="Google Shape;1738;p71">
            <a:extLst>
              <a:ext uri="{FF2B5EF4-FFF2-40B4-BE49-F238E27FC236}">
                <a16:creationId xmlns:a16="http://schemas.microsoft.com/office/drawing/2014/main" id="{90569268-A4FA-43B0-9D27-B116B64A3591}"/>
              </a:ext>
            </a:extLst>
          </p:cNvPr>
          <p:cNvSpPr/>
          <p:nvPr/>
        </p:nvSpPr>
        <p:spPr>
          <a:xfrm>
            <a:off x="1815386" y="5309216"/>
            <a:ext cx="199800" cy="39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738;p71">
            <a:extLst>
              <a:ext uri="{FF2B5EF4-FFF2-40B4-BE49-F238E27FC236}">
                <a16:creationId xmlns:a16="http://schemas.microsoft.com/office/drawing/2014/main" id="{AA6882AE-B9F9-47E2-9BD3-9CC7C1774A55}"/>
              </a:ext>
            </a:extLst>
          </p:cNvPr>
          <p:cNvSpPr/>
          <p:nvPr/>
        </p:nvSpPr>
        <p:spPr>
          <a:xfrm>
            <a:off x="5574371" y="5311094"/>
            <a:ext cx="199800" cy="39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713;gccdabf313d_0_2619">
            <a:extLst>
              <a:ext uri="{FF2B5EF4-FFF2-40B4-BE49-F238E27FC236}">
                <a16:creationId xmlns:a16="http://schemas.microsoft.com/office/drawing/2014/main" id="{FA87C30B-5D61-499A-A6C6-5175EF6B261A}"/>
              </a:ext>
            </a:extLst>
          </p:cNvPr>
          <p:cNvSpPr/>
          <p:nvPr/>
        </p:nvSpPr>
        <p:spPr>
          <a:xfrm>
            <a:off x="7548874" y="1276837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Decouple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 from application threads</a:t>
            </a:r>
          </a:p>
        </p:txBody>
      </p:sp>
      <p:sp>
        <p:nvSpPr>
          <p:cNvPr id="41" name="Google Shape;2713;gccdabf313d_0_2619">
            <a:extLst>
              <a:ext uri="{FF2B5EF4-FFF2-40B4-BE49-F238E27FC236}">
                <a16:creationId xmlns:a16="http://schemas.microsoft.com/office/drawing/2014/main" id="{CAB37630-FA19-4750-89CE-9DD54B806015}"/>
              </a:ext>
            </a:extLst>
          </p:cNvPr>
          <p:cNvSpPr/>
          <p:nvPr/>
        </p:nvSpPr>
        <p:spPr>
          <a:xfrm>
            <a:off x="7548874" y="2310801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Fixed number of delegation threads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limit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concurrent access</a:t>
            </a:r>
          </a:p>
        </p:txBody>
      </p:sp>
      <p:sp>
        <p:nvSpPr>
          <p:cNvPr id="42" name="Google Shape;2713;gccdabf313d_0_2619">
            <a:extLst>
              <a:ext uri="{FF2B5EF4-FFF2-40B4-BE49-F238E27FC236}">
                <a16:creationId xmlns:a16="http://schemas.microsoft.com/office/drawing/2014/main" id="{B95300B1-B17B-43BE-A83C-2581181EF1BC}"/>
              </a:ext>
            </a:extLst>
          </p:cNvPr>
          <p:cNvSpPr/>
          <p:nvPr/>
        </p:nvSpPr>
        <p:spPr>
          <a:xfrm>
            <a:off x="7548874" y="3344765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Delegation threads always perform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localized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PM access</a:t>
            </a:r>
          </a:p>
        </p:txBody>
      </p:sp>
      <p:sp>
        <p:nvSpPr>
          <p:cNvPr id="43" name="Google Shape;2713;gccdabf313d_0_2619">
            <a:extLst>
              <a:ext uri="{FF2B5EF4-FFF2-40B4-BE49-F238E27FC236}">
                <a16:creationId xmlns:a16="http://schemas.microsoft.com/office/drawing/2014/main" id="{17205415-AB78-44E2-8968-E09484E17AFA}"/>
              </a:ext>
            </a:extLst>
          </p:cNvPr>
          <p:cNvSpPr/>
          <p:nvPr/>
        </p:nvSpPr>
        <p:spPr>
          <a:xfrm>
            <a:off x="7545436" y="4378729"/>
            <a:ext cx="4369080" cy="697975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Utilize </a:t>
            </a:r>
            <a:r>
              <a:rPr lang="en-US" sz="2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aggregated</a:t>
            </a: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bandwidth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705BDAE-1082-41AC-9B01-7564801F9E95}"/>
              </a:ext>
            </a:extLst>
          </p:cNvPr>
          <p:cNvSpPr txBox="1">
            <a:spLocks/>
          </p:cNvSpPr>
          <p:nvPr/>
        </p:nvSpPr>
        <p:spPr>
          <a:xfrm>
            <a:off x="7545436" y="5147224"/>
            <a:ext cx="4372518" cy="13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Stripe file across NUMA nodes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Transparent parallel PM access   </a:t>
            </a:r>
            <a:b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across NUMA nodes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2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11"/>
    </mc:Choice>
    <mc:Fallback xmlns="">
      <p:transition spd="slow" advTm="36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21953 -0.581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2909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0.0733 -0.581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909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9" grpId="0" animBg="1"/>
      <p:bldP spid="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74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OdinFS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Other design aspects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" name="Google Shape;2713;gccdabf313d_0_2619">
            <a:extLst>
              <a:ext uri="{FF2B5EF4-FFF2-40B4-BE49-F238E27FC236}">
                <a16:creationId xmlns:a16="http://schemas.microsoft.com/office/drawing/2014/main" id="{E15A5ED5-E5AE-4C0F-BDB1-F7DE206914C0}"/>
              </a:ext>
            </a:extLst>
          </p:cNvPr>
          <p:cNvSpPr/>
          <p:nvPr/>
        </p:nvSpPr>
        <p:spPr>
          <a:xfrm>
            <a:off x="1083775" y="1304018"/>
            <a:ext cx="10041425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Highly scalable PM file system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6EA288E-03FB-4B53-BF26-FD4170ED626A}"/>
              </a:ext>
            </a:extLst>
          </p:cNvPr>
          <p:cNvSpPr txBox="1">
            <a:spLocks/>
          </p:cNvSpPr>
          <p:nvPr/>
        </p:nvSpPr>
        <p:spPr>
          <a:xfrm>
            <a:off x="1083775" y="1898222"/>
            <a:ext cx="10041424" cy="14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concurrent accesses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range locks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synchronization overhead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scalable data structures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Ensure crash consistency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concurrent access</a:t>
            </a:r>
          </a:p>
        </p:txBody>
      </p: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3F4DED3F-A7CF-4A51-839D-4AC47D836D32}"/>
              </a:ext>
            </a:extLst>
          </p:cNvPr>
          <p:cNvSpPr/>
          <p:nvPr/>
        </p:nvSpPr>
        <p:spPr>
          <a:xfrm>
            <a:off x="1075288" y="3611654"/>
            <a:ext cx="10041425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Minimize delegation overhead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63A859B-E013-4A3F-BD12-2A15C2C6252B}"/>
              </a:ext>
            </a:extLst>
          </p:cNvPr>
          <p:cNvSpPr txBox="1">
            <a:spLocks/>
          </p:cNvSpPr>
          <p:nvPr/>
        </p:nvSpPr>
        <p:spPr>
          <a:xfrm>
            <a:off x="1075288" y="4205858"/>
            <a:ext cx="10041424" cy="95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Opportunistic delegation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do not delegate small PM access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spinning and parking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wasting CPU cycles </a:t>
            </a:r>
          </a:p>
        </p:txBody>
      </p:sp>
      <p:sp>
        <p:nvSpPr>
          <p:cNvPr id="8" name="Google Shape;1322;p60">
            <a:extLst>
              <a:ext uri="{FF2B5EF4-FFF2-40B4-BE49-F238E27FC236}">
                <a16:creationId xmlns:a16="http://schemas.microsoft.com/office/drawing/2014/main" id="{AF489297-BB6E-4E63-A4A9-024BB06F2C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56"/>
    </mc:Choice>
    <mc:Fallback xmlns="">
      <p:transition spd="slow" advTm="33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76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Performance Evaluation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" name="Google Shape;2713;gccdabf313d_0_2619">
            <a:extLst>
              <a:ext uri="{FF2B5EF4-FFF2-40B4-BE49-F238E27FC236}">
                <a16:creationId xmlns:a16="http://schemas.microsoft.com/office/drawing/2014/main" id="{F15B9B68-B834-424A-BCF4-0BA9836BE126}"/>
              </a:ext>
            </a:extLst>
          </p:cNvPr>
          <p:cNvSpPr/>
          <p:nvPr/>
        </p:nvSpPr>
        <p:spPr>
          <a:xfrm>
            <a:off x="1083775" y="1272126"/>
            <a:ext cx="10041425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3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Does </a:t>
            </a:r>
            <a:r>
              <a:rPr lang="en-US" sz="32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OdinFS</a:t>
            </a:r>
            <a:r>
              <a:rPr lang="en-US" sz="3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improve I/O performance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94397E5-B502-47DE-A85D-96A787ADC1E1}"/>
              </a:ext>
            </a:extLst>
          </p:cNvPr>
          <p:cNvSpPr txBox="1">
            <a:spLocks/>
          </p:cNvSpPr>
          <p:nvPr/>
        </p:nvSpPr>
        <p:spPr>
          <a:xfrm>
            <a:off x="1083775" y="1866330"/>
            <a:ext cx="6879125" cy="239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Setup: 224-core eight-socket machine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>
              <a:lnSpc>
                <a:spcPct val="110000"/>
              </a:lnSpc>
              <a:buClrTx/>
              <a:buFont typeface="Calibri" panose="020F0502020204030204" pitchFamily="34" charset="0"/>
              <a:buChar char="ꟷ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Microbench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(FIO)</a:t>
            </a:r>
          </a:p>
          <a:p>
            <a:pPr lvl="0">
              <a:lnSpc>
                <a:spcPct val="110000"/>
              </a:lnSpc>
              <a:buClrTx/>
              <a:buFont typeface="Calibri" panose="020F0502020204030204" pitchFamily="34" charset="0"/>
              <a:buChar char="ꟷ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Marcobenchmark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Filebench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lvl="0" indent="0">
              <a:lnSpc>
                <a:spcPct val="110000"/>
              </a:lnSpc>
              <a:buClrTx/>
              <a:buNone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322;p60">
            <a:extLst>
              <a:ext uri="{FF2B5EF4-FFF2-40B4-BE49-F238E27FC236}">
                <a16:creationId xmlns:a16="http://schemas.microsoft.com/office/drawing/2014/main" id="{311B59B2-A04D-40D2-9741-C8AFD6A390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"/>
    </mc:Choice>
    <mc:Fallback xmlns="">
      <p:transition spd="slow" advTm="19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" title="Chart">
            <a:extLst>
              <a:ext uri="{FF2B5EF4-FFF2-40B4-BE49-F238E27FC236}">
                <a16:creationId xmlns:a16="http://schemas.microsoft.com/office/drawing/2014/main" id="{7F13DCEB-68B0-4048-B746-FDBC11AAE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035342"/>
              </p:ext>
            </p:extLst>
          </p:nvPr>
        </p:nvGraphicFramePr>
        <p:xfrm>
          <a:off x="248776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97" name="Google Shape;1897;p77"/>
          <p:cNvSpPr txBox="1"/>
          <p:nvPr/>
        </p:nvSpPr>
        <p:spPr>
          <a:xfrm>
            <a:off x="634367" y="1268053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1898" name="Google Shape;1898;p77"/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77"/>
          <p:cNvSpPr/>
          <p:nvPr/>
        </p:nvSpPr>
        <p:spPr>
          <a:xfrm>
            <a:off x="6328875" y="2480224"/>
            <a:ext cx="6332400" cy="163925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indent="-491053">
              <a:buClr>
                <a:srgbClr val="38761D"/>
              </a:buClr>
              <a:buSzPts val="2300"/>
              <a:buFont typeface="Calibri"/>
              <a:buChar char="●"/>
            </a:pPr>
            <a:endParaRPr lang="en-US" sz="23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lang="en-US" sz="23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77"/>
          <p:cNvSpPr/>
          <p:nvPr/>
        </p:nvSpPr>
        <p:spPr>
          <a:xfrm>
            <a:off x="6328875" y="33946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77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Microbenchmark: FIO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" name="Google Shape;1980;p81">
            <a:extLst>
              <a:ext uri="{FF2B5EF4-FFF2-40B4-BE49-F238E27FC236}">
                <a16:creationId xmlns:a16="http://schemas.microsoft.com/office/drawing/2014/main" id="{7CFF18A9-AE20-41D2-828D-19CE71FE3DD4}"/>
              </a:ext>
            </a:extLst>
          </p:cNvPr>
          <p:cNvCxnSpPr>
            <a:cxnSpLocks/>
          </p:cNvCxnSpPr>
          <p:nvPr/>
        </p:nvCxnSpPr>
        <p:spPr>
          <a:xfrm>
            <a:off x="5399770" y="3149353"/>
            <a:ext cx="0" cy="1717411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0" name="Google Shape;1981;p81">
            <a:extLst>
              <a:ext uri="{FF2B5EF4-FFF2-40B4-BE49-F238E27FC236}">
                <a16:creationId xmlns:a16="http://schemas.microsoft.com/office/drawing/2014/main" id="{6FB68024-9D18-4338-B2FE-DD7D52D674DF}"/>
              </a:ext>
            </a:extLst>
          </p:cNvPr>
          <p:cNvSpPr txBox="1"/>
          <p:nvPr/>
        </p:nvSpPr>
        <p:spPr>
          <a:xfrm>
            <a:off x="4235167" y="3569528"/>
            <a:ext cx="10773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24.7x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42;p79">
            <a:extLst>
              <a:ext uri="{FF2B5EF4-FFF2-40B4-BE49-F238E27FC236}">
                <a16:creationId xmlns:a16="http://schemas.microsoft.com/office/drawing/2014/main" id="{9FF0851C-9EA7-49A0-A648-2A092BC5398B}"/>
              </a:ext>
            </a:extLst>
          </p:cNvPr>
          <p:cNvSpPr txBox="1"/>
          <p:nvPr/>
        </p:nvSpPr>
        <p:spPr>
          <a:xfrm>
            <a:off x="2984776" y="1826002"/>
            <a:ext cx="13504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" name="Chart 6" title="Chart">
            <a:extLst>
              <a:ext uri="{FF2B5EF4-FFF2-40B4-BE49-F238E27FC236}">
                <a16:creationId xmlns:a16="http://schemas.microsoft.com/office/drawing/2014/main" id="{DFA0AACD-7FB9-4633-8047-9408058EB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624555"/>
              </p:ext>
            </p:extLst>
          </p:nvPr>
        </p:nvGraphicFramePr>
        <p:xfrm>
          <a:off x="6163044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Google Shape;1980;p81">
            <a:extLst>
              <a:ext uri="{FF2B5EF4-FFF2-40B4-BE49-F238E27FC236}">
                <a16:creationId xmlns:a16="http://schemas.microsoft.com/office/drawing/2014/main" id="{E445164E-5A08-40E4-88D0-DFF1F6C06384}"/>
              </a:ext>
            </a:extLst>
          </p:cNvPr>
          <p:cNvCxnSpPr>
            <a:cxnSpLocks/>
          </p:cNvCxnSpPr>
          <p:nvPr/>
        </p:nvCxnSpPr>
        <p:spPr>
          <a:xfrm>
            <a:off x="11360227" y="3975007"/>
            <a:ext cx="0" cy="968997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8" name="Google Shape;1942;p79">
            <a:extLst>
              <a:ext uri="{FF2B5EF4-FFF2-40B4-BE49-F238E27FC236}">
                <a16:creationId xmlns:a16="http://schemas.microsoft.com/office/drawing/2014/main" id="{683E7712-850E-429B-B781-C08E4AB4158E}"/>
              </a:ext>
            </a:extLst>
          </p:cNvPr>
          <p:cNvSpPr txBox="1"/>
          <p:nvPr/>
        </p:nvSpPr>
        <p:spPr>
          <a:xfrm>
            <a:off x="9128394" y="1826002"/>
            <a:ext cx="9961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Read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81;p81">
            <a:extLst>
              <a:ext uri="{FF2B5EF4-FFF2-40B4-BE49-F238E27FC236}">
                <a16:creationId xmlns:a16="http://schemas.microsoft.com/office/drawing/2014/main" id="{1E6E5F18-8BF8-4957-B48C-194ECF09A0A0}"/>
              </a:ext>
            </a:extLst>
          </p:cNvPr>
          <p:cNvSpPr txBox="1"/>
          <p:nvPr/>
        </p:nvSpPr>
        <p:spPr>
          <a:xfrm>
            <a:off x="10333118" y="4284979"/>
            <a:ext cx="10773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9E7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4.8x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22;p60">
            <a:extLst>
              <a:ext uri="{FF2B5EF4-FFF2-40B4-BE49-F238E27FC236}">
                <a16:creationId xmlns:a16="http://schemas.microsoft.com/office/drawing/2014/main" id="{6EA35C25-090D-4EFB-B631-49B8480F74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1A5D37-41F3-447C-AC07-84B880DBA534}"/>
              </a:ext>
            </a:extLst>
          </p:cNvPr>
          <p:cNvGrpSpPr/>
          <p:nvPr/>
        </p:nvGrpSpPr>
        <p:grpSpPr>
          <a:xfrm>
            <a:off x="1389923" y="2537799"/>
            <a:ext cx="1819013" cy="369332"/>
            <a:chOff x="2106828" y="1875738"/>
            <a:chExt cx="1819013" cy="369332"/>
          </a:xfrm>
        </p:grpSpPr>
        <p:sp>
          <p:nvSpPr>
            <p:cNvPr id="18" name="文本框 31">
              <a:extLst>
                <a:ext uri="{FF2B5EF4-FFF2-40B4-BE49-F238E27FC236}">
                  <a16:creationId xmlns:a16="http://schemas.microsoft.com/office/drawing/2014/main" id="{03849959-8F21-41BE-838A-DF1ED77E5F20}"/>
                </a:ext>
              </a:extLst>
            </p:cNvPr>
            <p:cNvSpPr txBox="1"/>
            <p:nvPr/>
          </p:nvSpPr>
          <p:spPr>
            <a:xfrm>
              <a:off x="2619317" y="1875738"/>
              <a:ext cx="1306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solidFill>
                    <a:srgbClr val="434343"/>
                  </a:solidFill>
                  <a:latin typeface="Calibri"/>
                  <a:cs typeface="Calibri"/>
                </a:rPr>
                <a:t>OdinFS</a:t>
              </a:r>
              <a:endParaRPr lang="en-CH" sz="16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DE28D1-90B6-42FB-BCAE-D8F6014A9E91}"/>
                </a:ext>
              </a:extLst>
            </p:cNvPr>
            <p:cNvGrpSpPr/>
            <p:nvPr/>
          </p:nvGrpSpPr>
          <p:grpSpPr>
            <a:xfrm>
              <a:off x="2106828" y="1987252"/>
              <a:ext cx="512489" cy="146304"/>
              <a:chOff x="5857417" y="5828962"/>
              <a:chExt cx="512489" cy="146304"/>
            </a:xfrm>
          </p:grpSpPr>
          <p:cxnSp>
            <p:nvCxnSpPr>
              <p:cNvPr id="24" name="直接连接符 30">
                <a:extLst>
                  <a:ext uri="{FF2B5EF4-FFF2-40B4-BE49-F238E27FC236}">
                    <a16:creationId xmlns:a16="http://schemas.microsoft.com/office/drawing/2014/main" id="{FA771095-7061-4D14-A255-8A56D7C1DA06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 flipV="1">
                <a:off x="5857417" y="5902114"/>
                <a:ext cx="512489" cy="82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45DB68B-1CC0-4F86-951C-95AADD0E4631}"/>
                  </a:ext>
                </a:extLst>
              </p:cNvPr>
              <p:cNvSpPr/>
              <p:nvPr/>
            </p:nvSpPr>
            <p:spPr>
              <a:xfrm>
                <a:off x="6040509" y="5828962"/>
                <a:ext cx="146304" cy="14630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C60456-B84F-40CA-AEFF-4C76FDF27979}"/>
              </a:ext>
            </a:extLst>
          </p:cNvPr>
          <p:cNvGrpSpPr/>
          <p:nvPr/>
        </p:nvGrpSpPr>
        <p:grpSpPr>
          <a:xfrm>
            <a:off x="2896163" y="2513730"/>
            <a:ext cx="1877655" cy="369332"/>
            <a:chOff x="3852689" y="1860349"/>
            <a:chExt cx="1877655" cy="369332"/>
          </a:xfrm>
        </p:grpSpPr>
        <p:sp>
          <p:nvSpPr>
            <p:cNvPr id="31" name="文本框 29">
              <a:extLst>
                <a:ext uri="{FF2B5EF4-FFF2-40B4-BE49-F238E27FC236}">
                  <a16:creationId xmlns:a16="http://schemas.microsoft.com/office/drawing/2014/main" id="{FAE87B7D-0262-4D40-9438-E5B3F539E32C}"/>
                </a:ext>
              </a:extLst>
            </p:cNvPr>
            <p:cNvSpPr txBox="1"/>
            <p:nvPr/>
          </p:nvSpPr>
          <p:spPr>
            <a:xfrm>
              <a:off x="4342559" y="1860349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ext4-RAID0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F4DE18-692E-42AE-A098-79366B93D18E}"/>
                </a:ext>
              </a:extLst>
            </p:cNvPr>
            <p:cNvGrpSpPr/>
            <p:nvPr/>
          </p:nvGrpSpPr>
          <p:grpSpPr>
            <a:xfrm>
              <a:off x="3852689" y="1987252"/>
              <a:ext cx="450024" cy="146304"/>
              <a:chOff x="5857417" y="6084275"/>
              <a:chExt cx="450024" cy="146304"/>
            </a:xfrm>
          </p:grpSpPr>
          <p:cxnSp>
            <p:nvCxnSpPr>
              <p:cNvPr id="33" name="直接连接符 28">
                <a:extLst>
                  <a:ext uri="{FF2B5EF4-FFF2-40B4-BE49-F238E27FC236}">
                    <a16:creationId xmlns:a16="http://schemas.microsoft.com/office/drawing/2014/main" id="{14F9F5F3-CEBF-47D0-9FDC-9F5AD9158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45002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Diamond 33">
                <a:extLst>
                  <a:ext uri="{FF2B5EF4-FFF2-40B4-BE49-F238E27FC236}">
                    <a16:creationId xmlns:a16="http://schemas.microsoft.com/office/drawing/2014/main" id="{0F0A26AB-3D3F-4C32-8439-DE2488CC3748}"/>
                  </a:ext>
                </a:extLst>
              </p:cNvPr>
              <p:cNvSpPr/>
              <p:nvPr/>
            </p:nvSpPr>
            <p:spPr>
              <a:xfrm>
                <a:off x="6022848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84BA25-A4DD-49D3-9DB8-ADE67ADEE559}"/>
              </a:ext>
            </a:extLst>
          </p:cNvPr>
          <p:cNvGrpSpPr/>
          <p:nvPr/>
        </p:nvGrpSpPr>
        <p:grpSpPr>
          <a:xfrm>
            <a:off x="7525222" y="2710327"/>
            <a:ext cx="2099441" cy="369332"/>
            <a:chOff x="7690097" y="1899996"/>
            <a:chExt cx="2099441" cy="369332"/>
          </a:xfrm>
        </p:grpSpPr>
        <p:sp>
          <p:nvSpPr>
            <p:cNvPr id="36" name="文本框 33">
              <a:extLst>
                <a:ext uri="{FF2B5EF4-FFF2-40B4-BE49-F238E27FC236}">
                  <a16:creationId xmlns:a16="http://schemas.microsoft.com/office/drawing/2014/main" id="{E92ABCF0-2288-44A2-8B53-E29C93296215}"/>
                </a:ext>
              </a:extLst>
            </p:cNvPr>
            <p:cNvSpPr txBox="1"/>
            <p:nvPr/>
          </p:nvSpPr>
          <p:spPr>
            <a:xfrm>
              <a:off x="8199877" y="189999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F2B7C6-1A4B-4994-89A5-D8F3390389F5}"/>
                </a:ext>
              </a:extLst>
            </p:cNvPr>
            <p:cNvGrpSpPr/>
            <p:nvPr/>
          </p:nvGrpSpPr>
          <p:grpSpPr>
            <a:xfrm>
              <a:off x="7690097" y="1987252"/>
              <a:ext cx="512489" cy="146304"/>
              <a:chOff x="5860125" y="6313263"/>
              <a:chExt cx="512489" cy="146304"/>
            </a:xfrm>
          </p:grpSpPr>
          <p:cxnSp>
            <p:nvCxnSpPr>
              <p:cNvPr id="38" name="直接连接符 32">
                <a:extLst>
                  <a:ext uri="{FF2B5EF4-FFF2-40B4-BE49-F238E27FC236}">
                    <a16:creationId xmlns:a16="http://schemas.microsoft.com/office/drawing/2014/main" id="{5281CE22-69B7-478E-88F6-CC5AF9B3F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125" y="6397220"/>
                <a:ext cx="5124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riangle 20">
                <a:extLst>
                  <a:ext uri="{FF2B5EF4-FFF2-40B4-BE49-F238E27FC236}">
                    <a16:creationId xmlns:a16="http://schemas.microsoft.com/office/drawing/2014/main" id="{84D25B0F-4D45-4D8A-88CD-DAB122FB4641}"/>
                  </a:ext>
                </a:extLst>
              </p:cNvPr>
              <p:cNvSpPr/>
              <p:nvPr/>
            </p:nvSpPr>
            <p:spPr>
              <a:xfrm>
                <a:off x="6043217" y="6313263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44A114-AA5C-4E84-B06D-2CFC2092A328}"/>
              </a:ext>
            </a:extLst>
          </p:cNvPr>
          <p:cNvGrpSpPr/>
          <p:nvPr/>
        </p:nvGrpSpPr>
        <p:grpSpPr>
          <a:xfrm>
            <a:off x="8642799" y="2698396"/>
            <a:ext cx="1942525" cy="369332"/>
            <a:chOff x="8642799" y="2698396"/>
            <a:chExt cx="1942525" cy="369332"/>
          </a:xfrm>
        </p:grpSpPr>
        <p:cxnSp>
          <p:nvCxnSpPr>
            <p:cNvPr id="40" name="直接连接符 32">
              <a:extLst>
                <a:ext uri="{FF2B5EF4-FFF2-40B4-BE49-F238E27FC236}">
                  <a16:creationId xmlns:a16="http://schemas.microsoft.com/office/drawing/2014/main" id="{CA18D473-F5D0-409C-9596-D017EF1B883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799" y="2883062"/>
              <a:ext cx="3234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3">
              <a:extLst>
                <a:ext uri="{FF2B5EF4-FFF2-40B4-BE49-F238E27FC236}">
                  <a16:creationId xmlns:a16="http://schemas.microsoft.com/office/drawing/2014/main" id="{BDAAA6F7-A30E-4298-9C9D-C62B40EBF52E}"/>
                </a:ext>
              </a:extLst>
            </p:cNvPr>
            <p:cNvSpPr txBox="1"/>
            <p:nvPr/>
          </p:nvSpPr>
          <p:spPr>
            <a:xfrm>
              <a:off x="8995663" y="269839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RAW PM BW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10"/>
    </mc:Choice>
    <mc:Fallback xmlns="">
      <p:transition spd="slow" advTm="20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77"/>
          <p:cNvSpPr txBox="1"/>
          <p:nvPr/>
        </p:nvSpPr>
        <p:spPr>
          <a:xfrm>
            <a:off x="634367" y="1268053"/>
            <a:ext cx="11592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2133"/>
              </a:spcAft>
              <a:buSzPts val="2533"/>
            </a:pPr>
            <a:r>
              <a:rPr lang="en-US" sz="2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   FIO: each thread writes/reads 2MB data in a private file</a:t>
            </a:r>
          </a:p>
        </p:txBody>
      </p:sp>
      <p:sp>
        <p:nvSpPr>
          <p:cNvPr id="1898" name="Google Shape;1898;p77"/>
          <p:cNvSpPr txBox="1"/>
          <p:nvPr/>
        </p:nvSpPr>
        <p:spPr>
          <a:xfrm>
            <a:off x="248776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77"/>
          <p:cNvSpPr/>
          <p:nvPr/>
        </p:nvSpPr>
        <p:spPr>
          <a:xfrm>
            <a:off x="6328875" y="29374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77"/>
          <p:cNvSpPr/>
          <p:nvPr/>
        </p:nvSpPr>
        <p:spPr>
          <a:xfrm>
            <a:off x="6328875" y="3394625"/>
            <a:ext cx="6332400" cy="105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3" marR="0" lvl="0" indent="-4910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endParaRPr sz="2300" b="1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77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Microbenchmark: FIO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" name="Chart 1" title="Chart">
            <a:extLst>
              <a:ext uri="{FF2B5EF4-FFF2-40B4-BE49-F238E27FC236}">
                <a16:creationId xmlns:a16="http://schemas.microsoft.com/office/drawing/2014/main" id="{B0A45BC0-B09F-46FA-8AB2-B0CB6B84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434297"/>
              </p:ext>
            </p:extLst>
          </p:nvPr>
        </p:nvGraphicFramePr>
        <p:xfrm>
          <a:off x="248776" y="1957753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Google Shape;1980;p81">
            <a:extLst>
              <a:ext uri="{FF2B5EF4-FFF2-40B4-BE49-F238E27FC236}">
                <a16:creationId xmlns:a16="http://schemas.microsoft.com/office/drawing/2014/main" id="{4B4D98C6-592B-472D-8882-80A318E187E4}"/>
              </a:ext>
            </a:extLst>
          </p:cNvPr>
          <p:cNvCxnSpPr>
            <a:cxnSpLocks/>
          </p:cNvCxnSpPr>
          <p:nvPr/>
        </p:nvCxnSpPr>
        <p:spPr>
          <a:xfrm>
            <a:off x="5399770" y="3149353"/>
            <a:ext cx="0" cy="1717411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15" name="Google Shape;1981;p81">
            <a:extLst>
              <a:ext uri="{FF2B5EF4-FFF2-40B4-BE49-F238E27FC236}">
                <a16:creationId xmlns:a16="http://schemas.microsoft.com/office/drawing/2014/main" id="{57F3D40C-BB98-419F-9362-5C02EEC23A00}"/>
              </a:ext>
            </a:extLst>
          </p:cNvPr>
          <p:cNvSpPr txBox="1"/>
          <p:nvPr/>
        </p:nvSpPr>
        <p:spPr>
          <a:xfrm>
            <a:off x="4235167" y="3569528"/>
            <a:ext cx="10773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24.7x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42;p79">
            <a:extLst>
              <a:ext uri="{FF2B5EF4-FFF2-40B4-BE49-F238E27FC236}">
                <a16:creationId xmlns:a16="http://schemas.microsoft.com/office/drawing/2014/main" id="{51B70D58-6EB4-4FF6-87F4-2C34B92A1328}"/>
              </a:ext>
            </a:extLst>
          </p:cNvPr>
          <p:cNvSpPr txBox="1"/>
          <p:nvPr/>
        </p:nvSpPr>
        <p:spPr>
          <a:xfrm>
            <a:off x="2984776" y="1826002"/>
            <a:ext cx="13504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713;gccdabf313d_0_2619">
            <a:extLst>
              <a:ext uri="{FF2B5EF4-FFF2-40B4-BE49-F238E27FC236}">
                <a16:creationId xmlns:a16="http://schemas.microsoft.com/office/drawing/2014/main" id="{7A9B6DC1-1E5F-46F6-A7E3-6E7094629D8C}"/>
              </a:ext>
            </a:extLst>
          </p:cNvPr>
          <p:cNvSpPr/>
          <p:nvPr/>
        </p:nvSpPr>
        <p:spPr>
          <a:xfrm>
            <a:off x="6328875" y="1999584"/>
            <a:ext cx="5472000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Controlled concurrent access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FC3DFA8-F0AA-48D3-9008-89FA8BA30DB5}"/>
              </a:ext>
            </a:extLst>
          </p:cNvPr>
          <p:cNvSpPr txBox="1">
            <a:spLocks/>
          </p:cNvSpPr>
          <p:nvPr/>
        </p:nvSpPr>
        <p:spPr>
          <a:xfrm>
            <a:off x="6328876" y="2525991"/>
            <a:ext cx="5472000" cy="121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ClrTx/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➞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Maximize PM performance within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one NUMA node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713;gccdabf313d_0_2619">
            <a:extLst>
              <a:ext uri="{FF2B5EF4-FFF2-40B4-BE49-F238E27FC236}">
                <a16:creationId xmlns:a16="http://schemas.microsoft.com/office/drawing/2014/main" id="{5A80F3A7-809F-44C2-A8FE-0040269A380F}"/>
              </a:ext>
            </a:extLst>
          </p:cNvPr>
          <p:cNvSpPr/>
          <p:nvPr/>
        </p:nvSpPr>
        <p:spPr>
          <a:xfrm>
            <a:off x="6328875" y="3587775"/>
            <a:ext cx="5472000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Localized PM access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37835DDF-63D3-4F2F-9576-C67D053E8615}"/>
              </a:ext>
            </a:extLst>
          </p:cNvPr>
          <p:cNvSpPr txBox="1">
            <a:spLocks/>
          </p:cNvSpPr>
          <p:nvPr/>
        </p:nvSpPr>
        <p:spPr>
          <a:xfrm>
            <a:off x="6328875" y="4205307"/>
            <a:ext cx="5472000" cy="92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➞ Minimize PM NUMA impact across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NUMA nodes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2713;gccdabf313d_0_2619">
            <a:extLst>
              <a:ext uri="{FF2B5EF4-FFF2-40B4-BE49-F238E27FC236}">
                <a16:creationId xmlns:a16="http://schemas.microsoft.com/office/drawing/2014/main" id="{CDFD50E5-B0A3-4310-9606-BF95F9FFF1D4}"/>
              </a:ext>
            </a:extLst>
          </p:cNvPr>
          <p:cNvSpPr/>
          <p:nvPr/>
        </p:nvSpPr>
        <p:spPr>
          <a:xfrm>
            <a:off x="6328875" y="5130853"/>
            <a:ext cx="5472000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Parallel PM access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B89565A8-7061-4222-993E-7E99CEF540A3}"/>
              </a:ext>
            </a:extLst>
          </p:cNvPr>
          <p:cNvSpPr txBox="1">
            <a:spLocks/>
          </p:cNvSpPr>
          <p:nvPr/>
        </p:nvSpPr>
        <p:spPr>
          <a:xfrm>
            <a:off x="6328875" y="5680252"/>
            <a:ext cx="4720681" cy="104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➞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Efficiently utilize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aggregated PM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oogle Shape;1980;p81">
            <a:extLst>
              <a:ext uri="{FF2B5EF4-FFF2-40B4-BE49-F238E27FC236}">
                <a16:creationId xmlns:a16="http://schemas.microsoft.com/office/drawing/2014/main" id="{903E00A8-9E8B-4668-8FD0-90CB80A00F09}"/>
              </a:ext>
            </a:extLst>
          </p:cNvPr>
          <p:cNvCxnSpPr>
            <a:cxnSpLocks/>
          </p:cNvCxnSpPr>
          <p:nvPr/>
        </p:nvCxnSpPr>
        <p:spPr>
          <a:xfrm>
            <a:off x="2748622" y="3283137"/>
            <a:ext cx="0" cy="1397575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E4636E72-BD2D-4E84-AD39-2305B74F3571}"/>
              </a:ext>
            </a:extLst>
          </p:cNvPr>
          <p:cNvSpPr txBox="1">
            <a:spLocks/>
          </p:cNvSpPr>
          <p:nvPr/>
        </p:nvSpPr>
        <p:spPr>
          <a:xfrm>
            <a:off x="2723738" y="3904650"/>
            <a:ext cx="1350456" cy="52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" panose="020B0503020203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dirty="0">
                <a:solidFill>
                  <a:srgbClr val="009E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TP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0DD98A0F-0747-4DE6-82F9-9D63CA6E889D}"/>
              </a:ext>
            </a:extLst>
          </p:cNvPr>
          <p:cNvSpPr/>
          <p:nvPr/>
        </p:nvSpPr>
        <p:spPr>
          <a:xfrm rot="5400000">
            <a:off x="2491263" y="2736928"/>
            <a:ext cx="464949" cy="715375"/>
          </a:xfrm>
          <a:prstGeom prst="ellipse">
            <a:avLst/>
          </a:prstGeom>
          <a:noFill/>
          <a:ln w="38100">
            <a:solidFill>
              <a:srgbClr val="009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Google Shape;1322;p60">
            <a:extLst>
              <a:ext uri="{FF2B5EF4-FFF2-40B4-BE49-F238E27FC236}">
                <a16:creationId xmlns:a16="http://schemas.microsoft.com/office/drawing/2014/main" id="{EC1D6AF6-19D9-40F4-BF6B-56A6B10C7D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38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DC5B13-2FCD-4817-894F-B5D44CBAD77F}"/>
              </a:ext>
            </a:extLst>
          </p:cNvPr>
          <p:cNvGrpSpPr/>
          <p:nvPr/>
        </p:nvGrpSpPr>
        <p:grpSpPr>
          <a:xfrm>
            <a:off x="1389923" y="2537799"/>
            <a:ext cx="1819013" cy="369332"/>
            <a:chOff x="2106828" y="1875738"/>
            <a:chExt cx="1819013" cy="369332"/>
          </a:xfrm>
        </p:grpSpPr>
        <p:sp>
          <p:nvSpPr>
            <p:cNvPr id="28" name="文本框 31">
              <a:extLst>
                <a:ext uri="{FF2B5EF4-FFF2-40B4-BE49-F238E27FC236}">
                  <a16:creationId xmlns:a16="http://schemas.microsoft.com/office/drawing/2014/main" id="{CE42624C-8592-465A-98C1-393DC89D9E6A}"/>
                </a:ext>
              </a:extLst>
            </p:cNvPr>
            <p:cNvSpPr txBox="1"/>
            <p:nvPr/>
          </p:nvSpPr>
          <p:spPr>
            <a:xfrm>
              <a:off x="2619317" y="1875738"/>
              <a:ext cx="1306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solidFill>
                    <a:srgbClr val="434343"/>
                  </a:solidFill>
                  <a:latin typeface="Calibri"/>
                  <a:cs typeface="Calibri"/>
                </a:rPr>
                <a:t>OdinFS</a:t>
              </a:r>
              <a:endParaRPr lang="en-CH" sz="16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81EF83-110B-4AD4-B401-9A310A8B5EB3}"/>
                </a:ext>
              </a:extLst>
            </p:cNvPr>
            <p:cNvGrpSpPr/>
            <p:nvPr/>
          </p:nvGrpSpPr>
          <p:grpSpPr>
            <a:xfrm>
              <a:off x="2106828" y="1987252"/>
              <a:ext cx="512489" cy="146304"/>
              <a:chOff x="5857417" y="5828962"/>
              <a:chExt cx="512489" cy="146304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2F142BB-844F-441F-ACBE-3214D811225A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 flipV="1">
                <a:off x="5857417" y="5902114"/>
                <a:ext cx="512489" cy="82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BC6E3C-5543-4D3D-948F-39150035FDE9}"/>
                  </a:ext>
                </a:extLst>
              </p:cNvPr>
              <p:cNvSpPr/>
              <p:nvPr/>
            </p:nvSpPr>
            <p:spPr>
              <a:xfrm>
                <a:off x="6040509" y="5828962"/>
                <a:ext cx="146304" cy="14630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88D15-C681-4811-8C89-865E5E24207A}"/>
              </a:ext>
            </a:extLst>
          </p:cNvPr>
          <p:cNvGrpSpPr/>
          <p:nvPr/>
        </p:nvGrpSpPr>
        <p:grpSpPr>
          <a:xfrm>
            <a:off x="2896163" y="2513730"/>
            <a:ext cx="1877655" cy="369332"/>
            <a:chOff x="3852689" y="1860349"/>
            <a:chExt cx="1877655" cy="369332"/>
          </a:xfrm>
        </p:grpSpPr>
        <p:sp>
          <p:nvSpPr>
            <p:cNvPr id="34" name="文本框 29">
              <a:extLst>
                <a:ext uri="{FF2B5EF4-FFF2-40B4-BE49-F238E27FC236}">
                  <a16:creationId xmlns:a16="http://schemas.microsoft.com/office/drawing/2014/main" id="{9F380523-910D-4291-82A3-5D81F97DE190}"/>
                </a:ext>
              </a:extLst>
            </p:cNvPr>
            <p:cNvSpPr txBox="1"/>
            <p:nvPr/>
          </p:nvSpPr>
          <p:spPr>
            <a:xfrm>
              <a:off x="4342559" y="1860349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ext4-RAID0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5D2619-9E47-42E9-93FD-B040B566226C}"/>
                </a:ext>
              </a:extLst>
            </p:cNvPr>
            <p:cNvGrpSpPr/>
            <p:nvPr/>
          </p:nvGrpSpPr>
          <p:grpSpPr>
            <a:xfrm>
              <a:off x="3852689" y="1987252"/>
              <a:ext cx="450024" cy="146304"/>
              <a:chOff x="5857417" y="6084275"/>
              <a:chExt cx="450024" cy="146304"/>
            </a:xfrm>
          </p:grpSpPr>
          <p:cxnSp>
            <p:nvCxnSpPr>
              <p:cNvPr id="36" name="直接连接符 28">
                <a:extLst>
                  <a:ext uri="{FF2B5EF4-FFF2-40B4-BE49-F238E27FC236}">
                    <a16:creationId xmlns:a16="http://schemas.microsoft.com/office/drawing/2014/main" id="{ADD041A3-90BA-4482-A7C9-CA7244779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45002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id="{0512A736-D416-4D7E-A7FB-F64369276CDF}"/>
                  </a:ext>
                </a:extLst>
              </p:cNvPr>
              <p:cNvSpPr/>
              <p:nvPr/>
            </p:nvSpPr>
            <p:spPr>
              <a:xfrm>
                <a:off x="6022848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82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36"/>
    </mc:Choice>
    <mc:Fallback xmlns="">
      <p:transition spd="slow" advTm="41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9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9"/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Macrobenchmark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Filebench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2" name="Google Shape;1942;p79"/>
          <p:cNvSpPr txBox="1"/>
          <p:nvPr/>
        </p:nvSpPr>
        <p:spPr>
          <a:xfrm>
            <a:off x="1766646" y="1287482"/>
            <a:ext cx="42068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Fileserver (write-intensive)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79"/>
          <p:cNvSpPr txBox="1"/>
          <p:nvPr/>
        </p:nvSpPr>
        <p:spPr>
          <a:xfrm>
            <a:off x="7550323" y="1287482"/>
            <a:ext cx="43080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Webserver (read-intensive)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Chart 12" title="Chart">
            <a:extLst>
              <a:ext uri="{FF2B5EF4-FFF2-40B4-BE49-F238E27FC236}">
                <a16:creationId xmlns:a16="http://schemas.microsoft.com/office/drawing/2014/main" id="{A95FC7F2-B9FF-4475-A079-84742237EF8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1494" y="1822624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 title="Chart">
            <a:extLst>
              <a:ext uri="{FF2B5EF4-FFF2-40B4-BE49-F238E27FC236}">
                <a16:creationId xmlns:a16="http://schemas.microsoft.com/office/drawing/2014/main" id="{EC5EC46A-F2BD-493B-8236-AC03A589D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92865"/>
              </p:ext>
            </p:extLst>
          </p:nvPr>
        </p:nvGraphicFramePr>
        <p:xfrm>
          <a:off x="6309114" y="1822624"/>
          <a:ext cx="5472000" cy="42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Google Shape;1980;p81">
            <a:extLst>
              <a:ext uri="{FF2B5EF4-FFF2-40B4-BE49-F238E27FC236}">
                <a16:creationId xmlns:a16="http://schemas.microsoft.com/office/drawing/2014/main" id="{C0F19952-7F7D-4CAA-917A-6A75B779A0A3}"/>
              </a:ext>
            </a:extLst>
          </p:cNvPr>
          <p:cNvCxnSpPr>
            <a:cxnSpLocks/>
          </p:cNvCxnSpPr>
          <p:nvPr/>
        </p:nvCxnSpPr>
        <p:spPr>
          <a:xfrm>
            <a:off x="5690205" y="2538977"/>
            <a:ext cx="0" cy="2139349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9" name="Google Shape;1981;p81">
            <a:extLst>
              <a:ext uri="{FF2B5EF4-FFF2-40B4-BE49-F238E27FC236}">
                <a16:creationId xmlns:a16="http://schemas.microsoft.com/office/drawing/2014/main" id="{7328284C-4021-4C91-A1E5-47D1A08F1F9A}"/>
              </a:ext>
            </a:extLst>
          </p:cNvPr>
          <p:cNvSpPr txBox="1"/>
          <p:nvPr/>
        </p:nvSpPr>
        <p:spPr>
          <a:xfrm>
            <a:off x="4525350" y="3429000"/>
            <a:ext cx="10773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25.3x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980;p81">
            <a:extLst>
              <a:ext uri="{FF2B5EF4-FFF2-40B4-BE49-F238E27FC236}">
                <a16:creationId xmlns:a16="http://schemas.microsoft.com/office/drawing/2014/main" id="{BA893F9F-BED4-4643-9F0F-0C620156938D}"/>
              </a:ext>
            </a:extLst>
          </p:cNvPr>
          <p:cNvCxnSpPr>
            <a:cxnSpLocks/>
          </p:cNvCxnSpPr>
          <p:nvPr/>
        </p:nvCxnSpPr>
        <p:spPr>
          <a:xfrm>
            <a:off x="11470500" y="2776437"/>
            <a:ext cx="0" cy="652563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14" name="Google Shape;1981;p81">
            <a:extLst>
              <a:ext uri="{FF2B5EF4-FFF2-40B4-BE49-F238E27FC236}">
                <a16:creationId xmlns:a16="http://schemas.microsoft.com/office/drawing/2014/main" id="{0C4A2708-1E49-475F-9D77-E5880642D707}"/>
              </a:ext>
            </a:extLst>
          </p:cNvPr>
          <p:cNvSpPr txBox="1"/>
          <p:nvPr/>
        </p:nvSpPr>
        <p:spPr>
          <a:xfrm>
            <a:off x="10361015" y="2847314"/>
            <a:ext cx="10773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1.6x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98;p77">
            <a:extLst>
              <a:ext uri="{FF2B5EF4-FFF2-40B4-BE49-F238E27FC236}">
                <a16:creationId xmlns:a16="http://schemas.microsoft.com/office/drawing/2014/main" id="{4C0B9217-FFF9-4FFD-BFB4-85F714B16E53}"/>
              </a:ext>
            </a:extLst>
          </p:cNvPr>
          <p:cNvSpPr txBox="1"/>
          <p:nvPr/>
        </p:nvSpPr>
        <p:spPr>
          <a:xfrm>
            <a:off x="336912" y="6077933"/>
            <a:ext cx="3827464" cy="28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Setup: 224-core/8-socket machine</a:t>
            </a:r>
            <a:endParaRPr sz="20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322;p60">
            <a:extLst>
              <a:ext uri="{FF2B5EF4-FFF2-40B4-BE49-F238E27FC236}">
                <a16:creationId xmlns:a16="http://schemas.microsoft.com/office/drawing/2014/main" id="{F70CCC07-2BE7-45D2-93C5-620428C7AD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39</a:t>
            </a:fld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EEA808-3967-45BB-9C35-31AF1DF1AE96}"/>
              </a:ext>
            </a:extLst>
          </p:cNvPr>
          <p:cNvGrpSpPr/>
          <p:nvPr/>
        </p:nvGrpSpPr>
        <p:grpSpPr>
          <a:xfrm>
            <a:off x="1766646" y="1774139"/>
            <a:ext cx="1819013" cy="369332"/>
            <a:chOff x="2106828" y="1875738"/>
            <a:chExt cx="1819013" cy="369332"/>
          </a:xfrm>
        </p:grpSpPr>
        <p:sp>
          <p:nvSpPr>
            <p:cNvPr id="36" name="文本框 31">
              <a:extLst>
                <a:ext uri="{FF2B5EF4-FFF2-40B4-BE49-F238E27FC236}">
                  <a16:creationId xmlns:a16="http://schemas.microsoft.com/office/drawing/2014/main" id="{FB24E033-D845-41F1-8A27-D6A518DA5639}"/>
                </a:ext>
              </a:extLst>
            </p:cNvPr>
            <p:cNvSpPr txBox="1"/>
            <p:nvPr/>
          </p:nvSpPr>
          <p:spPr>
            <a:xfrm>
              <a:off x="2619317" y="1875738"/>
              <a:ext cx="1306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solidFill>
                    <a:srgbClr val="434343"/>
                  </a:solidFill>
                  <a:latin typeface="Calibri"/>
                  <a:cs typeface="Calibri"/>
                </a:rPr>
                <a:t>OdinFS</a:t>
              </a:r>
              <a:endParaRPr lang="en-CH" sz="16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73A3D6E-37A7-4C80-9E21-DADFB3DD71CB}"/>
                </a:ext>
              </a:extLst>
            </p:cNvPr>
            <p:cNvGrpSpPr/>
            <p:nvPr/>
          </p:nvGrpSpPr>
          <p:grpSpPr>
            <a:xfrm>
              <a:off x="2106828" y="1987252"/>
              <a:ext cx="512489" cy="146304"/>
              <a:chOff x="5857417" y="5828962"/>
              <a:chExt cx="512489" cy="146304"/>
            </a:xfrm>
          </p:grpSpPr>
          <p:cxnSp>
            <p:nvCxnSpPr>
              <p:cNvPr id="38" name="直接连接符 30">
                <a:extLst>
                  <a:ext uri="{FF2B5EF4-FFF2-40B4-BE49-F238E27FC236}">
                    <a16:creationId xmlns:a16="http://schemas.microsoft.com/office/drawing/2014/main" id="{0F1B9582-D254-457B-B402-5A0DCF4D9B2E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 flipV="1">
                <a:off x="5857417" y="5902114"/>
                <a:ext cx="512489" cy="82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BD73381-D256-480C-9204-5E7CB2D4CE42}"/>
                  </a:ext>
                </a:extLst>
              </p:cNvPr>
              <p:cNvSpPr/>
              <p:nvPr/>
            </p:nvSpPr>
            <p:spPr>
              <a:xfrm>
                <a:off x="6040509" y="5828962"/>
                <a:ext cx="146304" cy="14630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919A53-E9B2-4830-A90F-24E3F886F6B2}"/>
              </a:ext>
            </a:extLst>
          </p:cNvPr>
          <p:cNvGrpSpPr/>
          <p:nvPr/>
        </p:nvGrpSpPr>
        <p:grpSpPr>
          <a:xfrm>
            <a:off x="1786556" y="2138867"/>
            <a:ext cx="1877655" cy="369332"/>
            <a:chOff x="3852689" y="1860349"/>
            <a:chExt cx="1877655" cy="369332"/>
          </a:xfrm>
        </p:grpSpPr>
        <p:sp>
          <p:nvSpPr>
            <p:cNvPr id="41" name="文本框 29">
              <a:extLst>
                <a:ext uri="{FF2B5EF4-FFF2-40B4-BE49-F238E27FC236}">
                  <a16:creationId xmlns:a16="http://schemas.microsoft.com/office/drawing/2014/main" id="{15C04430-F6ED-4870-937B-9B5AF5E2A6A1}"/>
                </a:ext>
              </a:extLst>
            </p:cNvPr>
            <p:cNvSpPr txBox="1"/>
            <p:nvPr/>
          </p:nvSpPr>
          <p:spPr>
            <a:xfrm>
              <a:off x="4342559" y="1860349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ext4-RAID0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B715E0A-65AB-4467-8739-30E8BCB1930F}"/>
                </a:ext>
              </a:extLst>
            </p:cNvPr>
            <p:cNvGrpSpPr/>
            <p:nvPr/>
          </p:nvGrpSpPr>
          <p:grpSpPr>
            <a:xfrm>
              <a:off x="3852689" y="1987252"/>
              <a:ext cx="450024" cy="146304"/>
              <a:chOff x="5857417" y="6084275"/>
              <a:chExt cx="450024" cy="146304"/>
            </a:xfrm>
          </p:grpSpPr>
          <p:cxnSp>
            <p:nvCxnSpPr>
              <p:cNvPr id="43" name="直接连接符 28">
                <a:extLst>
                  <a:ext uri="{FF2B5EF4-FFF2-40B4-BE49-F238E27FC236}">
                    <a16:creationId xmlns:a16="http://schemas.microsoft.com/office/drawing/2014/main" id="{AABA5170-6206-4C0A-AAF4-677AB2495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45002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AEF39F02-7A01-4E42-B5EF-C6348CD2FFED}"/>
                  </a:ext>
                </a:extLst>
              </p:cNvPr>
              <p:cNvSpPr/>
              <p:nvPr/>
            </p:nvSpPr>
            <p:spPr>
              <a:xfrm>
                <a:off x="6022848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E801F1-023A-46F4-9E43-4FD55D84438C}"/>
              </a:ext>
            </a:extLst>
          </p:cNvPr>
          <p:cNvGrpSpPr/>
          <p:nvPr/>
        </p:nvGrpSpPr>
        <p:grpSpPr>
          <a:xfrm>
            <a:off x="1766646" y="2581567"/>
            <a:ext cx="2099441" cy="369332"/>
            <a:chOff x="7690097" y="1899996"/>
            <a:chExt cx="2099441" cy="369332"/>
          </a:xfrm>
        </p:grpSpPr>
        <p:sp>
          <p:nvSpPr>
            <p:cNvPr id="46" name="文本框 33">
              <a:extLst>
                <a:ext uri="{FF2B5EF4-FFF2-40B4-BE49-F238E27FC236}">
                  <a16:creationId xmlns:a16="http://schemas.microsoft.com/office/drawing/2014/main" id="{3FFFFB46-EEB2-472E-ACB7-D98BC6DA3FE2}"/>
                </a:ext>
              </a:extLst>
            </p:cNvPr>
            <p:cNvSpPr txBox="1"/>
            <p:nvPr/>
          </p:nvSpPr>
          <p:spPr>
            <a:xfrm>
              <a:off x="8199877" y="189999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434343"/>
                  </a:solidFill>
                  <a:latin typeface="Calibri"/>
                  <a:cs typeface="Calibri"/>
                </a:rPr>
                <a:t>ext4</a:t>
              </a:r>
              <a:endParaRPr lang="en-CH" sz="1800" dirty="0">
                <a:solidFill>
                  <a:srgbClr val="434343"/>
                </a:solidFill>
                <a:latin typeface="Calibri"/>
                <a:cs typeface="Calibri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1D4413A-F879-4D41-8805-B0F3837670D3}"/>
                </a:ext>
              </a:extLst>
            </p:cNvPr>
            <p:cNvGrpSpPr/>
            <p:nvPr/>
          </p:nvGrpSpPr>
          <p:grpSpPr>
            <a:xfrm>
              <a:off x="7690097" y="1987252"/>
              <a:ext cx="512489" cy="146304"/>
              <a:chOff x="5860125" y="6313263"/>
              <a:chExt cx="512489" cy="146304"/>
            </a:xfrm>
          </p:grpSpPr>
          <p:cxnSp>
            <p:nvCxnSpPr>
              <p:cNvPr id="48" name="直接连接符 32">
                <a:extLst>
                  <a:ext uri="{FF2B5EF4-FFF2-40B4-BE49-F238E27FC236}">
                    <a16:creationId xmlns:a16="http://schemas.microsoft.com/office/drawing/2014/main" id="{B86BDB3F-3BCD-49F6-A1C3-8D10BBC22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125" y="6397220"/>
                <a:ext cx="5124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riangle 20">
                <a:extLst>
                  <a:ext uri="{FF2B5EF4-FFF2-40B4-BE49-F238E27FC236}">
                    <a16:creationId xmlns:a16="http://schemas.microsoft.com/office/drawing/2014/main" id="{FA321DC6-7618-4787-B7BA-2A2A5452ECBC}"/>
                  </a:ext>
                </a:extLst>
              </p:cNvPr>
              <p:cNvSpPr/>
              <p:nvPr/>
            </p:nvSpPr>
            <p:spPr>
              <a:xfrm>
                <a:off x="6043217" y="6313263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274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9"/>
    </mc:Choice>
    <mc:Fallback xmlns="">
      <p:transition spd="slow" advTm="24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9"/>
          <p:cNvGrpSpPr/>
          <p:nvPr/>
        </p:nvGrpSpPr>
        <p:grpSpPr>
          <a:xfrm>
            <a:off x="9252235" y="1259028"/>
            <a:ext cx="1953101" cy="1436548"/>
            <a:chOff x="9438399" y="466757"/>
            <a:chExt cx="1735654" cy="1354994"/>
          </a:xfrm>
        </p:grpSpPr>
        <p:sp>
          <p:nvSpPr>
            <p:cNvPr id="128" name="Google Shape;128;p19"/>
            <p:cNvSpPr/>
            <p:nvPr/>
          </p:nvSpPr>
          <p:spPr>
            <a:xfrm>
              <a:off x="9438399" y="466757"/>
              <a:ext cx="677497" cy="1354994"/>
            </a:xfrm>
            <a:custGeom>
              <a:avLst/>
              <a:gdLst/>
              <a:ahLst/>
              <a:cxnLst/>
              <a:rect l="l" t="t" r="r" b="b"/>
              <a:pathLst>
                <a:path w="677497" h="1354994" extrusionOk="0">
                  <a:moveTo>
                    <a:pt x="580712" y="241963"/>
                  </a:moveTo>
                  <a:lnTo>
                    <a:pt x="96785" y="241963"/>
                  </a:lnTo>
                  <a:lnTo>
                    <a:pt x="96785" y="96785"/>
                  </a:lnTo>
                  <a:lnTo>
                    <a:pt x="580712" y="96785"/>
                  </a:lnTo>
                  <a:lnTo>
                    <a:pt x="580712" y="241963"/>
                  </a:lnTo>
                  <a:close/>
                  <a:moveTo>
                    <a:pt x="580712" y="483926"/>
                  </a:moveTo>
                  <a:lnTo>
                    <a:pt x="96785" y="483926"/>
                  </a:lnTo>
                  <a:lnTo>
                    <a:pt x="96785" y="338749"/>
                  </a:lnTo>
                  <a:lnTo>
                    <a:pt x="580712" y="338749"/>
                  </a:lnTo>
                  <a:lnTo>
                    <a:pt x="580712" y="483926"/>
                  </a:lnTo>
                  <a:close/>
                  <a:moveTo>
                    <a:pt x="338749" y="1209816"/>
                  </a:moveTo>
                  <a:cubicBezTo>
                    <a:pt x="297615" y="1209816"/>
                    <a:pt x="266160" y="1178361"/>
                    <a:pt x="266160" y="1137227"/>
                  </a:cubicBezTo>
                  <a:cubicBezTo>
                    <a:pt x="266160" y="1096094"/>
                    <a:pt x="297615" y="1064638"/>
                    <a:pt x="338749" y="1064638"/>
                  </a:cubicBezTo>
                  <a:cubicBezTo>
                    <a:pt x="379882" y="1064638"/>
                    <a:pt x="411338" y="1096094"/>
                    <a:pt x="411338" y="1137227"/>
                  </a:cubicBezTo>
                  <a:cubicBezTo>
                    <a:pt x="411338" y="1178361"/>
                    <a:pt x="379882" y="1209816"/>
                    <a:pt x="338749" y="1209816"/>
                  </a:cubicBezTo>
                  <a:close/>
                  <a:moveTo>
                    <a:pt x="580712" y="0"/>
                  </a:moveTo>
                  <a:lnTo>
                    <a:pt x="96785" y="0"/>
                  </a:lnTo>
                  <a:cubicBezTo>
                    <a:pt x="43553" y="0"/>
                    <a:pt x="0" y="43553"/>
                    <a:pt x="0" y="96785"/>
                  </a:cubicBezTo>
                  <a:lnTo>
                    <a:pt x="0" y="1258209"/>
                  </a:lnTo>
                  <a:cubicBezTo>
                    <a:pt x="0" y="1311441"/>
                    <a:pt x="43553" y="1354994"/>
                    <a:pt x="96785" y="1354994"/>
                  </a:cubicBezTo>
                  <a:lnTo>
                    <a:pt x="580712" y="1354994"/>
                  </a:lnTo>
                  <a:cubicBezTo>
                    <a:pt x="633944" y="1354994"/>
                    <a:pt x="677497" y="1311441"/>
                    <a:pt x="677497" y="1258209"/>
                  </a:cubicBezTo>
                  <a:lnTo>
                    <a:pt x="677497" y="96785"/>
                  </a:lnTo>
                  <a:cubicBezTo>
                    <a:pt x="677497" y="43553"/>
                    <a:pt x="633944" y="0"/>
                    <a:pt x="580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19" descr="纸张 纯色填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15896" y="763594"/>
              <a:ext cx="1058157" cy="10581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0" name="Google Shape;130;p19"/>
          <p:cNvCxnSpPr/>
          <p:nvPr/>
        </p:nvCxnSpPr>
        <p:spPr>
          <a:xfrm rot="10800000">
            <a:off x="6880110" y="3788137"/>
            <a:ext cx="2054340" cy="2133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6880110" y="4187817"/>
            <a:ext cx="2054340" cy="1411156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9"/>
          <p:cNvCxnSpPr/>
          <p:nvPr/>
        </p:nvCxnSpPr>
        <p:spPr>
          <a:xfrm rot="10800000" flipH="1">
            <a:off x="6880110" y="2011715"/>
            <a:ext cx="2054340" cy="1372851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9"/>
          <p:cNvSpPr txBox="1"/>
          <p:nvPr/>
        </p:nvSpPr>
        <p:spPr>
          <a:xfrm>
            <a:off x="1640723" y="473711"/>
            <a:ext cx="13403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261760" y="473711"/>
            <a:ext cx="209204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servers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/>
              <a:t>4</a:t>
            </a:fld>
            <a:endParaRPr b="1"/>
          </a:p>
        </p:txBody>
      </p:sp>
      <p:pic>
        <p:nvPicPr>
          <p:cNvPr id="136" name="Google Shape;136;p19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664" y="897473"/>
            <a:ext cx="2172390" cy="21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30706" y="3259340"/>
            <a:ext cx="1337769" cy="13377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>
            <a:off x="9252235" y="4880698"/>
            <a:ext cx="1953101" cy="1436548"/>
            <a:chOff x="9438399" y="466757"/>
            <a:chExt cx="1735654" cy="1354994"/>
          </a:xfrm>
        </p:grpSpPr>
        <p:sp>
          <p:nvSpPr>
            <p:cNvPr id="139" name="Google Shape;139;p19"/>
            <p:cNvSpPr/>
            <p:nvPr/>
          </p:nvSpPr>
          <p:spPr>
            <a:xfrm>
              <a:off x="9438399" y="466757"/>
              <a:ext cx="677497" cy="1354994"/>
            </a:xfrm>
            <a:custGeom>
              <a:avLst/>
              <a:gdLst/>
              <a:ahLst/>
              <a:cxnLst/>
              <a:rect l="l" t="t" r="r" b="b"/>
              <a:pathLst>
                <a:path w="677497" h="1354994" extrusionOk="0">
                  <a:moveTo>
                    <a:pt x="580712" y="241963"/>
                  </a:moveTo>
                  <a:lnTo>
                    <a:pt x="96785" y="241963"/>
                  </a:lnTo>
                  <a:lnTo>
                    <a:pt x="96785" y="96785"/>
                  </a:lnTo>
                  <a:lnTo>
                    <a:pt x="580712" y="96785"/>
                  </a:lnTo>
                  <a:lnTo>
                    <a:pt x="580712" y="241963"/>
                  </a:lnTo>
                  <a:close/>
                  <a:moveTo>
                    <a:pt x="580712" y="483926"/>
                  </a:moveTo>
                  <a:lnTo>
                    <a:pt x="96785" y="483926"/>
                  </a:lnTo>
                  <a:lnTo>
                    <a:pt x="96785" y="338749"/>
                  </a:lnTo>
                  <a:lnTo>
                    <a:pt x="580712" y="338749"/>
                  </a:lnTo>
                  <a:lnTo>
                    <a:pt x="580712" y="483926"/>
                  </a:lnTo>
                  <a:close/>
                  <a:moveTo>
                    <a:pt x="338749" y="1209816"/>
                  </a:moveTo>
                  <a:cubicBezTo>
                    <a:pt x="297615" y="1209816"/>
                    <a:pt x="266160" y="1178361"/>
                    <a:pt x="266160" y="1137227"/>
                  </a:cubicBezTo>
                  <a:cubicBezTo>
                    <a:pt x="266160" y="1096094"/>
                    <a:pt x="297615" y="1064638"/>
                    <a:pt x="338749" y="1064638"/>
                  </a:cubicBezTo>
                  <a:cubicBezTo>
                    <a:pt x="379882" y="1064638"/>
                    <a:pt x="411338" y="1096094"/>
                    <a:pt x="411338" y="1137227"/>
                  </a:cubicBezTo>
                  <a:cubicBezTo>
                    <a:pt x="411338" y="1178361"/>
                    <a:pt x="379882" y="1209816"/>
                    <a:pt x="338749" y="1209816"/>
                  </a:cubicBezTo>
                  <a:close/>
                  <a:moveTo>
                    <a:pt x="580712" y="0"/>
                  </a:moveTo>
                  <a:lnTo>
                    <a:pt x="96785" y="0"/>
                  </a:lnTo>
                  <a:cubicBezTo>
                    <a:pt x="43553" y="0"/>
                    <a:pt x="0" y="43553"/>
                    <a:pt x="0" y="96785"/>
                  </a:cubicBezTo>
                  <a:lnTo>
                    <a:pt x="0" y="1258209"/>
                  </a:lnTo>
                  <a:cubicBezTo>
                    <a:pt x="0" y="1311441"/>
                    <a:pt x="43553" y="1354994"/>
                    <a:pt x="96785" y="1354994"/>
                  </a:cubicBezTo>
                  <a:lnTo>
                    <a:pt x="580712" y="1354994"/>
                  </a:lnTo>
                  <a:cubicBezTo>
                    <a:pt x="633944" y="1354994"/>
                    <a:pt x="677497" y="1311441"/>
                    <a:pt x="677497" y="1258209"/>
                  </a:cubicBezTo>
                  <a:lnTo>
                    <a:pt x="677497" y="96785"/>
                  </a:lnTo>
                  <a:cubicBezTo>
                    <a:pt x="677497" y="43553"/>
                    <a:pt x="633944" y="0"/>
                    <a:pt x="580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19" descr="纸张 纯色填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15896" y="763594"/>
              <a:ext cx="1058157" cy="10581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9"/>
          <p:cNvGrpSpPr/>
          <p:nvPr/>
        </p:nvGrpSpPr>
        <p:grpSpPr>
          <a:xfrm>
            <a:off x="9252235" y="3069863"/>
            <a:ext cx="1953101" cy="1436548"/>
            <a:chOff x="9438399" y="466757"/>
            <a:chExt cx="1735654" cy="1354994"/>
          </a:xfrm>
        </p:grpSpPr>
        <p:sp>
          <p:nvSpPr>
            <p:cNvPr id="142" name="Google Shape;142;p19"/>
            <p:cNvSpPr/>
            <p:nvPr/>
          </p:nvSpPr>
          <p:spPr>
            <a:xfrm>
              <a:off x="9438399" y="466757"/>
              <a:ext cx="677497" cy="1354994"/>
            </a:xfrm>
            <a:custGeom>
              <a:avLst/>
              <a:gdLst/>
              <a:ahLst/>
              <a:cxnLst/>
              <a:rect l="l" t="t" r="r" b="b"/>
              <a:pathLst>
                <a:path w="677497" h="1354994" extrusionOk="0">
                  <a:moveTo>
                    <a:pt x="580712" y="241963"/>
                  </a:moveTo>
                  <a:lnTo>
                    <a:pt x="96785" y="241963"/>
                  </a:lnTo>
                  <a:lnTo>
                    <a:pt x="96785" y="96785"/>
                  </a:lnTo>
                  <a:lnTo>
                    <a:pt x="580712" y="96785"/>
                  </a:lnTo>
                  <a:lnTo>
                    <a:pt x="580712" y="241963"/>
                  </a:lnTo>
                  <a:close/>
                  <a:moveTo>
                    <a:pt x="580712" y="483926"/>
                  </a:moveTo>
                  <a:lnTo>
                    <a:pt x="96785" y="483926"/>
                  </a:lnTo>
                  <a:lnTo>
                    <a:pt x="96785" y="338749"/>
                  </a:lnTo>
                  <a:lnTo>
                    <a:pt x="580712" y="338749"/>
                  </a:lnTo>
                  <a:lnTo>
                    <a:pt x="580712" y="483926"/>
                  </a:lnTo>
                  <a:close/>
                  <a:moveTo>
                    <a:pt x="338749" y="1209816"/>
                  </a:moveTo>
                  <a:cubicBezTo>
                    <a:pt x="297615" y="1209816"/>
                    <a:pt x="266160" y="1178361"/>
                    <a:pt x="266160" y="1137227"/>
                  </a:cubicBezTo>
                  <a:cubicBezTo>
                    <a:pt x="266160" y="1096094"/>
                    <a:pt x="297615" y="1064638"/>
                    <a:pt x="338749" y="1064638"/>
                  </a:cubicBezTo>
                  <a:cubicBezTo>
                    <a:pt x="379882" y="1064638"/>
                    <a:pt x="411338" y="1096094"/>
                    <a:pt x="411338" y="1137227"/>
                  </a:cubicBezTo>
                  <a:cubicBezTo>
                    <a:pt x="411338" y="1178361"/>
                    <a:pt x="379882" y="1209816"/>
                    <a:pt x="338749" y="1209816"/>
                  </a:cubicBezTo>
                  <a:close/>
                  <a:moveTo>
                    <a:pt x="580712" y="0"/>
                  </a:moveTo>
                  <a:lnTo>
                    <a:pt x="96785" y="0"/>
                  </a:lnTo>
                  <a:cubicBezTo>
                    <a:pt x="43553" y="0"/>
                    <a:pt x="0" y="43553"/>
                    <a:pt x="0" y="96785"/>
                  </a:cubicBezTo>
                  <a:lnTo>
                    <a:pt x="0" y="1258209"/>
                  </a:lnTo>
                  <a:cubicBezTo>
                    <a:pt x="0" y="1311441"/>
                    <a:pt x="43553" y="1354994"/>
                    <a:pt x="96785" y="1354994"/>
                  </a:cubicBezTo>
                  <a:lnTo>
                    <a:pt x="580712" y="1354994"/>
                  </a:lnTo>
                  <a:cubicBezTo>
                    <a:pt x="633944" y="1354994"/>
                    <a:pt x="677497" y="1311441"/>
                    <a:pt x="677497" y="1258209"/>
                  </a:cubicBezTo>
                  <a:lnTo>
                    <a:pt x="677497" y="96785"/>
                  </a:lnTo>
                  <a:cubicBezTo>
                    <a:pt x="677497" y="43553"/>
                    <a:pt x="633944" y="0"/>
                    <a:pt x="580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9" descr="纸张 纯色填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15896" y="763594"/>
              <a:ext cx="1058157" cy="10581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19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664" y="4549085"/>
            <a:ext cx="2172390" cy="21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664" y="2723279"/>
            <a:ext cx="2172390" cy="2172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9"/>
          <p:cNvCxnSpPr/>
          <p:nvPr/>
        </p:nvCxnSpPr>
        <p:spPr>
          <a:xfrm rot="10800000">
            <a:off x="3301049" y="2021458"/>
            <a:ext cx="2074232" cy="1399216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9"/>
          <p:cNvCxnSpPr/>
          <p:nvPr/>
        </p:nvCxnSpPr>
        <p:spPr>
          <a:xfrm rot="10800000" flipH="1">
            <a:off x="3212582" y="4187817"/>
            <a:ext cx="2162699" cy="1415704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9"/>
          <p:cNvCxnSpPr/>
          <p:nvPr/>
        </p:nvCxnSpPr>
        <p:spPr>
          <a:xfrm rot="10800000">
            <a:off x="3212582" y="3809474"/>
            <a:ext cx="2162699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3"/>
    </mc:Choice>
    <mc:Fallback xmlns="">
      <p:transition spd="slow" advTm="7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BC2-3E42-A024-DE33-9B9902FC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35" y="1823046"/>
            <a:ext cx="10120929" cy="1337022"/>
          </a:xfrm>
        </p:spPr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ꟷ"/>
            </a:pPr>
            <a:r>
              <a:rPr lang="en-US" altLang="zh-CN" b="1" dirty="0"/>
              <a:t>Uncontrolled</a:t>
            </a:r>
            <a:r>
              <a:rPr lang="en-US" altLang="zh-CN" dirty="0"/>
              <a:t> concurrent access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altLang="zh-CN" b="1" dirty="0"/>
              <a:t>Inefficient</a:t>
            </a:r>
            <a:r>
              <a:rPr lang="en-US" altLang="zh-CN" dirty="0"/>
              <a:t> remote PM access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altLang="zh-CN" dirty="0"/>
              <a:t>Cannot efficiently leverage the </a:t>
            </a:r>
            <a:r>
              <a:rPr lang="en-US" altLang="zh-CN" b="1" dirty="0"/>
              <a:t>aggregated PM bandwidth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D1E1E-9A6A-4CD3-A3F2-0B18117B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72405-C869-4F71-9411-B8A8DA8A59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41919-23F8-4AD1-896A-220496999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60" y="4292737"/>
            <a:ext cx="668613" cy="66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D7F1-C104-4E76-8866-4AAEB41BC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8" y="4291929"/>
            <a:ext cx="668613" cy="668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C0F1C-6F25-4508-98D5-2D9C86D91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16" y="4291922"/>
            <a:ext cx="668613" cy="668613"/>
          </a:xfrm>
          <a:prstGeom prst="rect">
            <a:avLst/>
          </a:prstGeom>
        </p:spPr>
      </p:pic>
      <p:sp>
        <p:nvSpPr>
          <p:cNvPr id="9" name="矩形: 圆角 11">
            <a:extLst>
              <a:ext uri="{FF2B5EF4-FFF2-40B4-BE49-F238E27FC236}">
                <a16:creationId xmlns:a16="http://schemas.microsoft.com/office/drawing/2014/main" id="{DBEB54A2-E107-42C8-9151-77A972DE303A}"/>
              </a:ext>
            </a:extLst>
          </p:cNvPr>
          <p:cNvSpPr/>
          <p:nvPr/>
        </p:nvSpPr>
        <p:spPr>
          <a:xfrm>
            <a:off x="1035533" y="5562558"/>
            <a:ext cx="10120929" cy="6254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</a:t>
            </a:r>
            <a:endParaRPr kumimoji="0" lang="en-CH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2CC82C6-7863-419A-A850-96A6FDC48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94" y="3155477"/>
            <a:ext cx="848197" cy="848197"/>
          </a:xfrm>
          <a:prstGeom prst="rect">
            <a:avLst/>
          </a:prstGeom>
        </p:spPr>
      </p:pic>
      <p:sp>
        <p:nvSpPr>
          <p:cNvPr id="12" name="Google Shape;1941;p79">
            <a:extLst>
              <a:ext uri="{FF2B5EF4-FFF2-40B4-BE49-F238E27FC236}">
                <a16:creationId xmlns:a16="http://schemas.microsoft.com/office/drawing/2014/main" id="{70FE4852-224E-4164-BBEB-4B17AE484B78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" name="Google Shape;2713;gccdabf313d_0_2619">
            <a:extLst>
              <a:ext uri="{FF2B5EF4-FFF2-40B4-BE49-F238E27FC236}">
                <a16:creationId xmlns:a16="http://schemas.microsoft.com/office/drawing/2014/main" id="{9FCCC6B0-2890-494E-8977-CFFD81899036}"/>
              </a:ext>
            </a:extLst>
          </p:cNvPr>
          <p:cNvSpPr/>
          <p:nvPr/>
        </p:nvSpPr>
        <p:spPr>
          <a:xfrm>
            <a:off x="1035534" y="1229095"/>
            <a:ext cx="10042273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Existing file systems cannot utilize PM efficiently</a:t>
            </a:r>
          </a:p>
        </p:txBody>
      </p:sp>
      <p:sp>
        <p:nvSpPr>
          <p:cNvPr id="14" name="Google Shape;2713;gccdabf313d_0_2619">
            <a:extLst>
              <a:ext uri="{FF2B5EF4-FFF2-40B4-BE49-F238E27FC236}">
                <a16:creationId xmlns:a16="http://schemas.microsoft.com/office/drawing/2014/main" id="{2770E3FE-905F-4288-B543-411AAD8AEFDB}"/>
              </a:ext>
            </a:extLst>
          </p:cNvPr>
          <p:cNvSpPr/>
          <p:nvPr/>
        </p:nvSpPr>
        <p:spPr>
          <a:xfrm>
            <a:off x="1035534" y="3392488"/>
            <a:ext cx="10042273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2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OdinFS</a:t>
            </a: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decouple PM access to maximize and scale performance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0A5D99-1A61-4512-B74D-9EC54F2E5BA9}"/>
              </a:ext>
            </a:extLst>
          </p:cNvPr>
          <p:cNvSpPr txBox="1">
            <a:spLocks/>
          </p:cNvSpPr>
          <p:nvPr/>
        </p:nvSpPr>
        <p:spPr>
          <a:xfrm>
            <a:off x="1035534" y="4007136"/>
            <a:ext cx="10120929" cy="108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Tx/>
              <a:buFont typeface="Calibri" panose="020F0502020204030204" pitchFamily="34" charset="0"/>
              <a:buChar char="ꟷ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/>
              <a:t>Controlled, localized, </a:t>
            </a:r>
            <a:r>
              <a:rPr lang="en-US" altLang="zh-CN" dirty="0"/>
              <a:t>and</a:t>
            </a:r>
            <a:r>
              <a:rPr lang="en-US" altLang="zh-CN" b="1" dirty="0"/>
              <a:t> parallel PM access</a:t>
            </a:r>
          </a:p>
          <a:p>
            <a:pPr lvl="1">
              <a:buClrTx/>
              <a:buFont typeface="Calibri" panose="020F0502020204030204" pitchFamily="34" charset="0"/>
              <a:buChar char="ꟷ"/>
            </a:pPr>
            <a:r>
              <a:rPr lang="en-US" altLang="zh-CN" b="1" dirty="0"/>
              <a:t> P</a:t>
            </a:r>
            <a:r>
              <a:rPr lang="en-US" altLang="zh-CN" sz="2400" b="1" dirty="0"/>
              <a:t>ublicly available: </a:t>
            </a:r>
            <a:r>
              <a:rPr lang="en-US" altLang="zh-CN" dirty="0">
                <a:hlinkClick r:id="rId8"/>
              </a:rPr>
              <a:t>https://github.com/rs3lab/Odinfs</a:t>
            </a:r>
            <a:endParaRPr lang="en-US" altLang="zh-C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7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21"/>
    </mc:Choice>
    <mc:Fallback xmlns="">
      <p:transition spd="slow" advTm="47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2A33-4C0E-4B0B-AAF6-C146510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2405-C869-4F71-9411-B8A8DA8A59F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4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F2D9-6600-4D44-BFB3-B330B2CC2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42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96D388-12EB-48AC-B6A1-C6EBEEAE6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3022"/>
              </p:ext>
            </p:extLst>
          </p:nvPr>
        </p:nvGraphicFramePr>
        <p:xfrm>
          <a:off x="6149200" y="1909414"/>
          <a:ext cx="5932311" cy="3749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4F841-96E5-A94C-B3E2-EEFBE524E292}"/>
              </a:ext>
            </a:extLst>
          </p:cNvPr>
          <p:cNvSpPr txBox="1"/>
          <p:nvPr/>
        </p:nvSpPr>
        <p:spPr>
          <a:xfrm>
            <a:off x="8891137" y="1448194"/>
            <a:ext cx="1121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Read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10" name="Google Shape;1942;p79">
            <a:extLst>
              <a:ext uri="{FF2B5EF4-FFF2-40B4-BE49-F238E27FC236}">
                <a16:creationId xmlns:a16="http://schemas.microsoft.com/office/drawing/2014/main" id="{C5A2C3B7-BB62-504F-AFC0-0CA7673D169B}"/>
              </a:ext>
            </a:extLst>
          </p:cNvPr>
          <p:cNvSpPr txBox="1"/>
          <p:nvPr/>
        </p:nvSpPr>
        <p:spPr>
          <a:xfrm>
            <a:off x="2962960" y="1314380"/>
            <a:ext cx="112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DE15468-0068-45E3-8017-C366E15E6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94990"/>
              </p:ext>
            </p:extLst>
          </p:nvPr>
        </p:nvGraphicFramePr>
        <p:xfrm>
          <a:off x="636411" y="1909414"/>
          <a:ext cx="5257800" cy="3749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904;p45">
            <a:extLst>
              <a:ext uri="{FF2B5EF4-FFF2-40B4-BE49-F238E27FC236}">
                <a16:creationId xmlns:a16="http://schemas.microsoft.com/office/drawing/2014/main" id="{6C709D58-BFAC-4721-BDDB-A144572F3AC1}"/>
              </a:ext>
            </a:extLst>
          </p:cNvPr>
          <p:cNvSpPr txBox="1"/>
          <p:nvPr/>
        </p:nvSpPr>
        <p:spPr>
          <a:xfrm>
            <a:off x="838200" y="33083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PM performance under NUMA setup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20316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F2D9-6600-4D44-BFB3-B330B2CC2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43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4F841-96E5-A94C-B3E2-EEFBE524E292}"/>
              </a:ext>
            </a:extLst>
          </p:cNvPr>
          <p:cNvSpPr txBox="1"/>
          <p:nvPr/>
        </p:nvSpPr>
        <p:spPr>
          <a:xfrm>
            <a:off x="8891137" y="1448194"/>
            <a:ext cx="1121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Read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10" name="Google Shape;1942;p79">
            <a:extLst>
              <a:ext uri="{FF2B5EF4-FFF2-40B4-BE49-F238E27FC236}">
                <a16:creationId xmlns:a16="http://schemas.microsoft.com/office/drawing/2014/main" id="{C5A2C3B7-BB62-504F-AFC0-0CA7673D169B}"/>
              </a:ext>
            </a:extLst>
          </p:cNvPr>
          <p:cNvSpPr txBox="1"/>
          <p:nvPr/>
        </p:nvSpPr>
        <p:spPr>
          <a:xfrm>
            <a:off x="2962960" y="1314380"/>
            <a:ext cx="112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04;p45">
            <a:extLst>
              <a:ext uri="{FF2B5EF4-FFF2-40B4-BE49-F238E27FC236}">
                <a16:creationId xmlns:a16="http://schemas.microsoft.com/office/drawing/2014/main" id="{6C709D58-BFAC-4721-BDDB-A144572F3AC1}"/>
              </a:ext>
            </a:extLst>
          </p:cNvPr>
          <p:cNvSpPr txBox="1"/>
          <p:nvPr/>
        </p:nvSpPr>
        <p:spPr>
          <a:xfrm>
            <a:off x="838200" y="33083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FIO: 4K access size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890F17-1724-4168-B40A-89075DA36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036812"/>
              </p:ext>
            </p:extLst>
          </p:nvPr>
        </p:nvGraphicFramePr>
        <p:xfrm>
          <a:off x="228904" y="2128816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33">
            <a:extLst>
              <a:ext uri="{FF2B5EF4-FFF2-40B4-BE49-F238E27FC236}">
                <a16:creationId xmlns:a16="http://schemas.microsoft.com/office/drawing/2014/main" id="{6F640B6C-6F3A-4696-BB9D-1FA2C3C489F2}"/>
              </a:ext>
            </a:extLst>
          </p:cNvPr>
          <p:cNvSpPr txBox="1"/>
          <p:nvPr/>
        </p:nvSpPr>
        <p:spPr>
          <a:xfrm>
            <a:off x="1965892" y="1971414"/>
            <a:ext cx="15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34343"/>
                </a:solidFill>
                <a:latin typeface="Calibri"/>
                <a:cs typeface="Calibri"/>
              </a:rPr>
              <a:t>ext4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A7467-B99C-406F-B7E6-07E06568B599}"/>
              </a:ext>
            </a:extLst>
          </p:cNvPr>
          <p:cNvGrpSpPr/>
          <p:nvPr/>
        </p:nvGrpSpPr>
        <p:grpSpPr>
          <a:xfrm>
            <a:off x="1456112" y="2058670"/>
            <a:ext cx="512489" cy="146304"/>
            <a:chOff x="5860125" y="6313263"/>
            <a:chExt cx="512489" cy="146304"/>
          </a:xfrm>
        </p:grpSpPr>
        <p:cxnSp>
          <p:nvCxnSpPr>
            <p:cNvPr id="15" name="直接连接符 32">
              <a:extLst>
                <a:ext uri="{FF2B5EF4-FFF2-40B4-BE49-F238E27FC236}">
                  <a16:creationId xmlns:a16="http://schemas.microsoft.com/office/drawing/2014/main" id="{0A76C70C-30DB-4F98-90EA-6CF4A11FE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60125" y="6397220"/>
              <a:ext cx="51248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le 20">
              <a:extLst>
                <a:ext uri="{FF2B5EF4-FFF2-40B4-BE49-F238E27FC236}">
                  <a16:creationId xmlns:a16="http://schemas.microsoft.com/office/drawing/2014/main" id="{28BBFC3C-5A67-4A66-A3AF-B8A7A395E9BB}"/>
                </a:ext>
              </a:extLst>
            </p:cNvPr>
            <p:cNvSpPr/>
            <p:nvPr/>
          </p:nvSpPr>
          <p:spPr>
            <a:xfrm>
              <a:off x="6043217" y="6313263"/>
              <a:ext cx="146304" cy="1463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242C50-C46B-4BF2-AB12-60C3DD21CC32}"/>
              </a:ext>
            </a:extLst>
          </p:cNvPr>
          <p:cNvGrpSpPr/>
          <p:nvPr/>
        </p:nvGrpSpPr>
        <p:grpSpPr>
          <a:xfrm>
            <a:off x="3228370" y="2058670"/>
            <a:ext cx="512489" cy="146304"/>
            <a:chOff x="5860125" y="6566412"/>
            <a:chExt cx="512489" cy="146304"/>
          </a:xfrm>
        </p:grpSpPr>
        <p:cxnSp>
          <p:nvCxnSpPr>
            <p:cNvPr id="18" name="直接连接符 32">
              <a:extLst>
                <a:ext uri="{FF2B5EF4-FFF2-40B4-BE49-F238E27FC236}">
                  <a16:creationId xmlns:a16="http://schemas.microsoft.com/office/drawing/2014/main" id="{6AD4FDEA-5111-43C5-BE73-D1DE0177B053}"/>
                </a:ext>
              </a:extLst>
            </p:cNvPr>
            <p:cNvCxnSpPr>
              <a:cxnSpLocks/>
            </p:cNvCxnSpPr>
            <p:nvPr/>
          </p:nvCxnSpPr>
          <p:spPr>
            <a:xfrm>
              <a:off x="5860125" y="6637014"/>
              <a:ext cx="51248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317D7F-2D3F-4E48-A23E-8B2CAEAEFCA9}"/>
                </a:ext>
              </a:extLst>
            </p:cNvPr>
            <p:cNvSpPr/>
            <p:nvPr/>
          </p:nvSpPr>
          <p:spPr>
            <a:xfrm>
              <a:off x="6043217" y="6566412"/>
              <a:ext cx="146304" cy="14630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文本框 33">
            <a:extLst>
              <a:ext uri="{FF2B5EF4-FFF2-40B4-BE49-F238E27FC236}">
                <a16:creationId xmlns:a16="http://schemas.microsoft.com/office/drawing/2014/main" id="{4AB13974-15B2-46BB-9650-E4ED36983E50}"/>
              </a:ext>
            </a:extLst>
          </p:cNvPr>
          <p:cNvSpPr txBox="1"/>
          <p:nvPr/>
        </p:nvSpPr>
        <p:spPr>
          <a:xfrm>
            <a:off x="3827422" y="1957961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34343"/>
                </a:solidFill>
                <a:latin typeface="Calibri"/>
                <a:cs typeface="Calibri"/>
              </a:rPr>
              <a:t>NOVA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8070990-59C0-4ABB-9770-5AE7976B36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826008"/>
              </p:ext>
            </p:extLst>
          </p:nvPr>
        </p:nvGraphicFramePr>
        <p:xfrm>
          <a:off x="5885188" y="2125582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9">
            <a:extLst>
              <a:ext uri="{FF2B5EF4-FFF2-40B4-BE49-F238E27FC236}">
                <a16:creationId xmlns:a16="http://schemas.microsoft.com/office/drawing/2014/main" id="{604B6DCA-5ED7-4D4F-B5B9-C7522AE93A90}"/>
              </a:ext>
            </a:extLst>
          </p:cNvPr>
          <p:cNvSpPr txBox="1"/>
          <p:nvPr/>
        </p:nvSpPr>
        <p:spPr>
          <a:xfrm>
            <a:off x="9361922" y="1957961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34343"/>
                </a:solidFill>
                <a:latin typeface="Calibri"/>
                <a:cs typeface="Calibri"/>
              </a:rPr>
              <a:t>Ext4-RAID0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sp>
        <p:nvSpPr>
          <p:cNvPr id="23" name="文本框 31">
            <a:extLst>
              <a:ext uri="{FF2B5EF4-FFF2-40B4-BE49-F238E27FC236}">
                <a16:creationId xmlns:a16="http://schemas.microsoft.com/office/drawing/2014/main" id="{DA216399-A2BE-4C48-8081-612AF447FE9F}"/>
              </a:ext>
            </a:extLst>
          </p:cNvPr>
          <p:cNvSpPr txBox="1"/>
          <p:nvPr/>
        </p:nvSpPr>
        <p:spPr>
          <a:xfrm>
            <a:off x="7616061" y="1957961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434343"/>
                </a:solidFill>
                <a:latin typeface="Calibri"/>
                <a:cs typeface="Calibri"/>
              </a:rPr>
              <a:t>OdinFS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F6E124-8399-468B-9F9A-01774CCF8A99}"/>
              </a:ext>
            </a:extLst>
          </p:cNvPr>
          <p:cNvGrpSpPr/>
          <p:nvPr/>
        </p:nvGrpSpPr>
        <p:grpSpPr>
          <a:xfrm>
            <a:off x="7103572" y="2069475"/>
            <a:ext cx="512489" cy="146304"/>
            <a:chOff x="5857417" y="5828962"/>
            <a:chExt cx="512489" cy="146304"/>
          </a:xfrm>
        </p:grpSpPr>
        <p:cxnSp>
          <p:nvCxnSpPr>
            <p:cNvPr id="25" name="直接连接符 30">
              <a:extLst>
                <a:ext uri="{FF2B5EF4-FFF2-40B4-BE49-F238E27FC236}">
                  <a16:creationId xmlns:a16="http://schemas.microsoft.com/office/drawing/2014/main" id="{83E4AF22-B34E-4745-B7E5-E12962A0A4AF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17" y="5910402"/>
              <a:ext cx="51248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9998FF-9F55-4C10-B0EE-8C0BD73CBBD7}"/>
                </a:ext>
              </a:extLst>
            </p:cNvPr>
            <p:cNvSpPr/>
            <p:nvPr/>
          </p:nvSpPr>
          <p:spPr>
            <a:xfrm>
              <a:off x="6040509" y="5828962"/>
              <a:ext cx="146304" cy="14630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F951EB-E895-418A-B478-A8561D773C5D}"/>
              </a:ext>
            </a:extLst>
          </p:cNvPr>
          <p:cNvGrpSpPr/>
          <p:nvPr/>
        </p:nvGrpSpPr>
        <p:grpSpPr>
          <a:xfrm>
            <a:off x="8849433" y="2069475"/>
            <a:ext cx="512489" cy="146304"/>
            <a:chOff x="5857417" y="6084275"/>
            <a:chExt cx="512489" cy="146304"/>
          </a:xfrm>
        </p:grpSpPr>
        <p:cxnSp>
          <p:nvCxnSpPr>
            <p:cNvPr id="28" name="直接连接符 28">
              <a:extLst>
                <a:ext uri="{FF2B5EF4-FFF2-40B4-BE49-F238E27FC236}">
                  <a16:creationId xmlns:a16="http://schemas.microsoft.com/office/drawing/2014/main" id="{52D240A1-408B-424A-906A-B6F2C175BE4A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17" y="6168314"/>
              <a:ext cx="512489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3D8656A4-8384-4887-A3C2-4995341785D9}"/>
                </a:ext>
              </a:extLst>
            </p:cNvPr>
            <p:cNvSpPr/>
            <p:nvPr/>
          </p:nvSpPr>
          <p:spPr>
            <a:xfrm>
              <a:off x="6022848" y="6084275"/>
              <a:ext cx="146304" cy="146304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51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9D0E-8F30-D744-8C76-03195D531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44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BD1A66-A25B-4548-9BA0-2326665DF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926273"/>
              </p:ext>
            </p:extLst>
          </p:nvPr>
        </p:nvGraphicFramePr>
        <p:xfrm>
          <a:off x="6194349" y="1959679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2213EF-73F9-A649-A2E3-74282C6B1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321675"/>
              </p:ext>
            </p:extLst>
          </p:nvPr>
        </p:nvGraphicFramePr>
        <p:xfrm>
          <a:off x="414425" y="1960978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文本框 29">
            <a:extLst>
              <a:ext uri="{FF2B5EF4-FFF2-40B4-BE49-F238E27FC236}">
                <a16:creationId xmlns:a16="http://schemas.microsoft.com/office/drawing/2014/main" id="{A2305956-3D91-3448-9BC8-4BC15957CAD1}"/>
              </a:ext>
            </a:extLst>
          </p:cNvPr>
          <p:cNvSpPr txBox="1"/>
          <p:nvPr/>
        </p:nvSpPr>
        <p:spPr>
          <a:xfrm>
            <a:off x="4536288" y="1472297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Arial"/>
              </a:rPr>
              <a:t>Ext4-RAID0</a:t>
            </a:r>
            <a:endParaRPr kumimoji="0" lang="en-CH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907BC6-E450-7046-8033-77AA71793086}"/>
              </a:ext>
            </a:extLst>
          </p:cNvPr>
          <p:cNvSpPr txBox="1"/>
          <p:nvPr/>
        </p:nvSpPr>
        <p:spPr>
          <a:xfrm>
            <a:off x="2371343" y="1472297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Arial"/>
              </a:rPr>
              <a:t>OdinFS</a:t>
            </a:r>
            <a:endParaRPr kumimoji="0" lang="en-CH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45B1C771-439A-F443-814C-9F92329C6B1D}"/>
              </a:ext>
            </a:extLst>
          </p:cNvPr>
          <p:cNvSpPr txBox="1"/>
          <p:nvPr/>
        </p:nvSpPr>
        <p:spPr>
          <a:xfrm>
            <a:off x="8046057" y="1508907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Arial"/>
              </a:rPr>
              <a:t>ext4</a:t>
            </a:r>
            <a:endParaRPr kumimoji="0" lang="en-CH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A4C484-96FD-1E4D-8A46-BBC46B7D28D0}"/>
              </a:ext>
            </a:extLst>
          </p:cNvPr>
          <p:cNvSpPr txBox="1"/>
          <p:nvPr/>
        </p:nvSpPr>
        <p:spPr>
          <a:xfrm>
            <a:off x="10255336" y="1536163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Arial"/>
              </a:rPr>
              <a:t>NOVA</a:t>
            </a:r>
            <a:endParaRPr kumimoji="0" lang="en-CH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4B89F2-D527-2F4E-97E1-385F29F0BD23}"/>
              </a:ext>
            </a:extLst>
          </p:cNvPr>
          <p:cNvGrpSpPr/>
          <p:nvPr/>
        </p:nvGrpSpPr>
        <p:grpSpPr>
          <a:xfrm>
            <a:off x="1858854" y="1562120"/>
            <a:ext cx="512489" cy="146304"/>
            <a:chOff x="5857417" y="5828962"/>
            <a:chExt cx="512489" cy="146304"/>
          </a:xfrm>
        </p:grpSpPr>
        <p:cxnSp>
          <p:nvCxnSpPr>
            <p:cNvPr id="36" name="直接连接符 30">
              <a:extLst>
                <a:ext uri="{FF2B5EF4-FFF2-40B4-BE49-F238E27FC236}">
                  <a16:creationId xmlns:a16="http://schemas.microsoft.com/office/drawing/2014/main" id="{DA84F11B-2454-C541-AC0A-D8EB6675D0AA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17" y="5910402"/>
              <a:ext cx="51248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A57D75-660D-614D-84C3-DC4B98B2368B}"/>
                </a:ext>
              </a:extLst>
            </p:cNvPr>
            <p:cNvSpPr/>
            <p:nvPr/>
          </p:nvSpPr>
          <p:spPr>
            <a:xfrm>
              <a:off x="6040509" y="5828962"/>
              <a:ext cx="146304" cy="14630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A88DB2-3BB5-1746-ABE9-D11D104082DE}"/>
              </a:ext>
            </a:extLst>
          </p:cNvPr>
          <p:cNvGrpSpPr/>
          <p:nvPr/>
        </p:nvGrpSpPr>
        <p:grpSpPr>
          <a:xfrm>
            <a:off x="4023799" y="1559521"/>
            <a:ext cx="512489" cy="146304"/>
            <a:chOff x="5857417" y="6084275"/>
            <a:chExt cx="512489" cy="146304"/>
          </a:xfrm>
        </p:grpSpPr>
        <p:cxnSp>
          <p:nvCxnSpPr>
            <p:cNvPr id="39" name="直接连接符 28">
              <a:extLst>
                <a:ext uri="{FF2B5EF4-FFF2-40B4-BE49-F238E27FC236}">
                  <a16:creationId xmlns:a16="http://schemas.microsoft.com/office/drawing/2014/main" id="{BE88626E-EFD7-8144-9C5C-034D82943D75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17" y="6168314"/>
              <a:ext cx="512489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413A07E-C90A-A546-A7EC-21A316B0F5A5}"/>
                </a:ext>
              </a:extLst>
            </p:cNvPr>
            <p:cNvSpPr/>
            <p:nvPr/>
          </p:nvSpPr>
          <p:spPr>
            <a:xfrm>
              <a:off x="6022848" y="6084275"/>
              <a:ext cx="146304" cy="146304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1B597-BAEF-1247-97C9-4D75C78CB758}"/>
              </a:ext>
            </a:extLst>
          </p:cNvPr>
          <p:cNvGrpSpPr/>
          <p:nvPr/>
        </p:nvGrpSpPr>
        <p:grpSpPr>
          <a:xfrm>
            <a:off x="7536276" y="1569089"/>
            <a:ext cx="512489" cy="146304"/>
            <a:chOff x="5860125" y="6313263"/>
            <a:chExt cx="512489" cy="146304"/>
          </a:xfrm>
        </p:grpSpPr>
        <p:cxnSp>
          <p:nvCxnSpPr>
            <p:cNvPr id="42" name="直接连接符 32">
              <a:extLst>
                <a:ext uri="{FF2B5EF4-FFF2-40B4-BE49-F238E27FC236}">
                  <a16:creationId xmlns:a16="http://schemas.microsoft.com/office/drawing/2014/main" id="{6007F26E-144D-3F49-933A-84738381333D}"/>
                </a:ext>
              </a:extLst>
            </p:cNvPr>
            <p:cNvCxnSpPr>
              <a:cxnSpLocks/>
            </p:cNvCxnSpPr>
            <p:nvPr/>
          </p:nvCxnSpPr>
          <p:spPr>
            <a:xfrm>
              <a:off x="5860125" y="6397220"/>
              <a:ext cx="51248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66C8B163-522E-3F42-8407-D343FE1A56A2}"/>
                </a:ext>
              </a:extLst>
            </p:cNvPr>
            <p:cNvSpPr/>
            <p:nvPr/>
          </p:nvSpPr>
          <p:spPr>
            <a:xfrm>
              <a:off x="6043217" y="6313263"/>
              <a:ext cx="146304" cy="1463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4659DF-525F-5642-8A84-04FFF1D9A528}"/>
              </a:ext>
            </a:extLst>
          </p:cNvPr>
          <p:cNvGrpSpPr/>
          <p:nvPr/>
        </p:nvGrpSpPr>
        <p:grpSpPr>
          <a:xfrm>
            <a:off x="9745555" y="1609700"/>
            <a:ext cx="512489" cy="146304"/>
            <a:chOff x="5860125" y="6566412"/>
            <a:chExt cx="512489" cy="146304"/>
          </a:xfrm>
        </p:grpSpPr>
        <p:cxnSp>
          <p:nvCxnSpPr>
            <p:cNvPr id="45" name="直接连接符 32">
              <a:extLst>
                <a:ext uri="{FF2B5EF4-FFF2-40B4-BE49-F238E27FC236}">
                  <a16:creationId xmlns:a16="http://schemas.microsoft.com/office/drawing/2014/main" id="{1786CC5A-BD30-064C-9D2F-1DA3D4B3ED8E}"/>
                </a:ext>
              </a:extLst>
            </p:cNvPr>
            <p:cNvCxnSpPr>
              <a:cxnSpLocks/>
            </p:cNvCxnSpPr>
            <p:nvPr/>
          </p:nvCxnSpPr>
          <p:spPr>
            <a:xfrm>
              <a:off x="5860125" y="6637014"/>
              <a:ext cx="51248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4794BA-B1F9-E945-90E1-C56D71EE75FD}"/>
                </a:ext>
              </a:extLst>
            </p:cNvPr>
            <p:cNvSpPr/>
            <p:nvPr/>
          </p:nvSpPr>
          <p:spPr>
            <a:xfrm>
              <a:off x="6043217" y="6566412"/>
              <a:ext cx="146304" cy="14630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4" name="Google Shape;904;p45">
            <a:extLst>
              <a:ext uri="{FF2B5EF4-FFF2-40B4-BE49-F238E27FC236}">
                <a16:creationId xmlns:a16="http://schemas.microsoft.com/office/drawing/2014/main" id="{68E41FB8-997B-441A-A315-700C08B135D7}"/>
              </a:ext>
            </a:extLst>
          </p:cNvPr>
          <p:cNvSpPr txBox="1"/>
          <p:nvPr/>
        </p:nvSpPr>
        <p:spPr>
          <a:xfrm>
            <a:off x="838200" y="33083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FIO: Latency, 4K access size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2A57D-B34E-4413-A91F-F360AF3EF57F}"/>
              </a:ext>
            </a:extLst>
          </p:cNvPr>
          <p:cNvSpPr txBox="1"/>
          <p:nvPr/>
        </p:nvSpPr>
        <p:spPr>
          <a:xfrm>
            <a:off x="9045076" y="1119541"/>
            <a:ext cx="1121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Read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27" name="Google Shape;1942;p79">
            <a:extLst>
              <a:ext uri="{FF2B5EF4-FFF2-40B4-BE49-F238E27FC236}">
                <a16:creationId xmlns:a16="http://schemas.microsoft.com/office/drawing/2014/main" id="{426D2924-C2D5-4FA8-B683-06E18A4480BD}"/>
              </a:ext>
            </a:extLst>
          </p:cNvPr>
          <p:cNvSpPr txBox="1"/>
          <p:nvPr/>
        </p:nvSpPr>
        <p:spPr>
          <a:xfrm>
            <a:off x="3116899" y="985727"/>
            <a:ext cx="112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03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9D0E-8F30-D744-8C76-03195D531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45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904;p45">
            <a:extLst>
              <a:ext uri="{FF2B5EF4-FFF2-40B4-BE49-F238E27FC236}">
                <a16:creationId xmlns:a16="http://schemas.microsoft.com/office/drawing/2014/main" id="{68E41FB8-997B-441A-A315-700C08B135D7}"/>
              </a:ext>
            </a:extLst>
          </p:cNvPr>
          <p:cNvSpPr txBox="1"/>
          <p:nvPr/>
        </p:nvSpPr>
        <p:spPr>
          <a:xfrm>
            <a:off x="838200" y="33083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OdinFS</a:t>
            </a:r>
            <a:r>
              <a:rPr lang="en-US" sz="4800" b="1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with different number of NUMA nodes</a:t>
            </a:r>
            <a:endParaRPr sz="4800" b="1" dirty="0">
              <a:solidFill>
                <a:srgbClr val="0F3A5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2A57D-B34E-4413-A91F-F360AF3EF57F}"/>
              </a:ext>
            </a:extLst>
          </p:cNvPr>
          <p:cNvSpPr txBox="1"/>
          <p:nvPr/>
        </p:nvSpPr>
        <p:spPr>
          <a:xfrm>
            <a:off x="9045076" y="1119541"/>
            <a:ext cx="1121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Read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27" name="Google Shape;1942;p79">
            <a:extLst>
              <a:ext uri="{FF2B5EF4-FFF2-40B4-BE49-F238E27FC236}">
                <a16:creationId xmlns:a16="http://schemas.microsoft.com/office/drawing/2014/main" id="{426D2924-C2D5-4FA8-B683-06E18A4480BD}"/>
              </a:ext>
            </a:extLst>
          </p:cNvPr>
          <p:cNvSpPr txBox="1"/>
          <p:nvPr/>
        </p:nvSpPr>
        <p:spPr>
          <a:xfrm>
            <a:off x="3116899" y="985727"/>
            <a:ext cx="112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D2BDCA9-184C-4C22-98C2-8F1AF87D9F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77014"/>
              </p:ext>
            </p:extLst>
          </p:nvPr>
        </p:nvGraphicFramePr>
        <p:xfrm>
          <a:off x="382843" y="2135007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2A024AB-FA01-4862-A89F-6B862BDE7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310681"/>
              </p:ext>
            </p:extLst>
          </p:nvPr>
        </p:nvGraphicFramePr>
        <p:xfrm>
          <a:off x="6294617" y="2128426"/>
          <a:ext cx="5468112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文本框 29">
            <a:extLst>
              <a:ext uri="{FF2B5EF4-FFF2-40B4-BE49-F238E27FC236}">
                <a16:creationId xmlns:a16="http://schemas.microsoft.com/office/drawing/2014/main" id="{7E16C27D-44BF-41F4-AEA2-45795178522A}"/>
              </a:ext>
            </a:extLst>
          </p:cNvPr>
          <p:cNvSpPr txBox="1"/>
          <p:nvPr/>
        </p:nvSpPr>
        <p:spPr>
          <a:xfrm>
            <a:off x="7769418" y="1758458"/>
            <a:ext cx="130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4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PM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nodes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  <a:p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cxnSp>
        <p:nvCxnSpPr>
          <p:cNvPr id="30" name="直接连接符 30">
            <a:extLst>
              <a:ext uri="{FF2B5EF4-FFF2-40B4-BE49-F238E27FC236}">
                <a16:creationId xmlns:a16="http://schemas.microsoft.com/office/drawing/2014/main" id="{4341F648-BD5A-49A7-8BC5-035328B17559}"/>
              </a:ext>
            </a:extLst>
          </p:cNvPr>
          <p:cNvCxnSpPr>
            <a:cxnSpLocks/>
          </p:cNvCxnSpPr>
          <p:nvPr/>
        </p:nvCxnSpPr>
        <p:spPr>
          <a:xfrm>
            <a:off x="1641878" y="1926919"/>
            <a:ext cx="51248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31">
            <a:extLst>
              <a:ext uri="{FF2B5EF4-FFF2-40B4-BE49-F238E27FC236}">
                <a16:creationId xmlns:a16="http://schemas.microsoft.com/office/drawing/2014/main" id="{3A68D3DC-1229-4C11-9B97-BCE4AD5594C4}"/>
              </a:ext>
            </a:extLst>
          </p:cNvPr>
          <p:cNvSpPr txBox="1"/>
          <p:nvPr/>
        </p:nvSpPr>
        <p:spPr>
          <a:xfrm>
            <a:off x="2154367" y="1755656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1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PM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node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cxnSp>
        <p:nvCxnSpPr>
          <p:cNvPr id="48" name="直接连接符 32">
            <a:extLst>
              <a:ext uri="{FF2B5EF4-FFF2-40B4-BE49-F238E27FC236}">
                <a16:creationId xmlns:a16="http://schemas.microsoft.com/office/drawing/2014/main" id="{CFEE2E0A-92B7-4AB1-AEA8-4208B5D39B4E}"/>
              </a:ext>
            </a:extLst>
          </p:cNvPr>
          <p:cNvCxnSpPr>
            <a:cxnSpLocks/>
          </p:cNvCxnSpPr>
          <p:nvPr/>
        </p:nvCxnSpPr>
        <p:spPr>
          <a:xfrm>
            <a:off x="9993362" y="1997906"/>
            <a:ext cx="5124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33">
            <a:extLst>
              <a:ext uri="{FF2B5EF4-FFF2-40B4-BE49-F238E27FC236}">
                <a16:creationId xmlns:a16="http://schemas.microsoft.com/office/drawing/2014/main" id="{E0300BA6-C9F9-4C31-9AFC-6E7BB6AA16F5}"/>
              </a:ext>
            </a:extLst>
          </p:cNvPr>
          <p:cNvSpPr txBox="1"/>
          <p:nvPr/>
        </p:nvSpPr>
        <p:spPr>
          <a:xfrm>
            <a:off x="10531325" y="1790754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8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PM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nodes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cxnSp>
        <p:nvCxnSpPr>
          <p:cNvPr id="50" name="直接连接符 32">
            <a:extLst>
              <a:ext uri="{FF2B5EF4-FFF2-40B4-BE49-F238E27FC236}">
                <a16:creationId xmlns:a16="http://schemas.microsoft.com/office/drawing/2014/main" id="{80ACC03C-418C-4861-965D-FDA8AF6CEAD3}"/>
              </a:ext>
            </a:extLst>
          </p:cNvPr>
          <p:cNvCxnSpPr>
            <a:cxnSpLocks/>
          </p:cNvCxnSpPr>
          <p:nvPr/>
        </p:nvCxnSpPr>
        <p:spPr>
          <a:xfrm>
            <a:off x="4036615" y="1934893"/>
            <a:ext cx="51248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33">
            <a:extLst>
              <a:ext uri="{FF2B5EF4-FFF2-40B4-BE49-F238E27FC236}">
                <a16:creationId xmlns:a16="http://schemas.microsoft.com/office/drawing/2014/main" id="{C9FC8AAD-596A-4FBA-9F80-E3BEE1292CBB}"/>
              </a:ext>
            </a:extLst>
          </p:cNvPr>
          <p:cNvSpPr txBox="1"/>
          <p:nvPr/>
        </p:nvSpPr>
        <p:spPr>
          <a:xfrm>
            <a:off x="4546396" y="1744260"/>
            <a:ext cx="13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2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PM</a:t>
            </a:r>
            <a:r>
              <a:rPr lang="zh-CN" altLang="en-US" sz="18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434343"/>
                </a:solidFill>
                <a:latin typeface="Calibri"/>
                <a:cs typeface="Calibri"/>
              </a:rPr>
              <a:t>nodes</a:t>
            </a:r>
            <a:endParaRPr lang="en-CH" sz="1800" dirty="0">
              <a:solidFill>
                <a:srgbClr val="434343"/>
              </a:solidFill>
              <a:latin typeface="Calibri"/>
              <a:cs typeface="Calibri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32F0AB-2289-403A-AC1C-A7B8C23AD752}"/>
              </a:ext>
            </a:extLst>
          </p:cNvPr>
          <p:cNvSpPr/>
          <p:nvPr/>
        </p:nvSpPr>
        <p:spPr>
          <a:xfrm>
            <a:off x="10180463" y="1912228"/>
            <a:ext cx="146304" cy="1463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36">
            <a:extLst>
              <a:ext uri="{FF2B5EF4-FFF2-40B4-BE49-F238E27FC236}">
                <a16:creationId xmlns:a16="http://schemas.microsoft.com/office/drawing/2014/main" id="{E130B87D-7D8A-42A7-8266-138137C240E7}"/>
              </a:ext>
            </a:extLst>
          </p:cNvPr>
          <p:cNvSpPr/>
          <p:nvPr/>
        </p:nvSpPr>
        <p:spPr>
          <a:xfrm>
            <a:off x="4231518" y="1843065"/>
            <a:ext cx="146304" cy="14630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0039E0-8A09-4AF5-BB47-22C66CF74B94}"/>
              </a:ext>
            </a:extLst>
          </p:cNvPr>
          <p:cNvSpPr/>
          <p:nvPr/>
        </p:nvSpPr>
        <p:spPr>
          <a:xfrm>
            <a:off x="7445010" y="1873203"/>
            <a:ext cx="146304" cy="1463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74FFD8C8-2B02-43ED-A75D-0848FD974807}"/>
              </a:ext>
            </a:extLst>
          </p:cNvPr>
          <p:cNvSpPr/>
          <p:nvPr/>
        </p:nvSpPr>
        <p:spPr>
          <a:xfrm>
            <a:off x="1816522" y="1853767"/>
            <a:ext cx="146304" cy="14630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28">
            <a:extLst>
              <a:ext uri="{FF2B5EF4-FFF2-40B4-BE49-F238E27FC236}">
                <a16:creationId xmlns:a16="http://schemas.microsoft.com/office/drawing/2014/main" id="{E5B57436-E92C-4181-B511-7C8FCBC60714}"/>
              </a:ext>
            </a:extLst>
          </p:cNvPr>
          <p:cNvCxnSpPr>
            <a:cxnSpLocks/>
          </p:cNvCxnSpPr>
          <p:nvPr/>
        </p:nvCxnSpPr>
        <p:spPr>
          <a:xfrm>
            <a:off x="7256929" y="1940985"/>
            <a:ext cx="51248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59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4">
            <a:extLst>
              <a:ext uri="{FF2B5EF4-FFF2-40B4-BE49-F238E27FC236}">
                <a16:creationId xmlns:a16="http://schemas.microsoft.com/office/drawing/2014/main" id="{5004CBB8-D12F-4C2B-AAE4-F37022AAFC98}"/>
              </a:ext>
            </a:extLst>
          </p:cNvPr>
          <p:cNvSpPr/>
          <p:nvPr/>
        </p:nvSpPr>
        <p:spPr>
          <a:xfrm>
            <a:off x="834620" y="2387237"/>
            <a:ext cx="1986685" cy="104791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9D1CEE-6D3B-4923-BB1C-9F2A1B60E887}"/>
              </a:ext>
            </a:extLst>
          </p:cNvPr>
          <p:cNvCxnSpPr>
            <a:cxnSpLocks/>
          </p:cNvCxnSpPr>
          <p:nvPr/>
        </p:nvCxnSpPr>
        <p:spPr>
          <a:xfrm>
            <a:off x="3193871" y="2149993"/>
            <a:ext cx="0" cy="375152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181192-78C9-457D-F584-5B9F691A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 NUMA Impact: Explanation</a:t>
            </a:r>
            <a:endParaRPr lang="zh-CN" altLang="en-US" dirty="0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6A58B910-27EB-489C-90DC-C07D86E1CD00}"/>
              </a:ext>
            </a:extLst>
          </p:cNvPr>
          <p:cNvSpPr/>
          <p:nvPr/>
        </p:nvSpPr>
        <p:spPr>
          <a:xfrm rot="16200000">
            <a:off x="1475442" y="3949443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4">
            <a:extLst>
              <a:ext uri="{FF2B5EF4-FFF2-40B4-BE49-F238E27FC236}">
                <a16:creationId xmlns:a16="http://schemas.microsoft.com/office/drawing/2014/main" id="{0029BF47-71C2-42C0-B662-349E8E72998E}"/>
              </a:ext>
            </a:extLst>
          </p:cNvPr>
          <p:cNvSpPr/>
          <p:nvPr/>
        </p:nvSpPr>
        <p:spPr>
          <a:xfrm>
            <a:off x="833300" y="4665244"/>
            <a:ext cx="1986685" cy="118300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Rectangle: Rounded Corners 4">
            <a:extLst>
              <a:ext uri="{FF2B5EF4-FFF2-40B4-BE49-F238E27FC236}">
                <a16:creationId xmlns:a16="http://schemas.microsoft.com/office/drawing/2014/main" id="{F460E690-3532-46D4-8AA5-AF869C982FF9}"/>
              </a:ext>
            </a:extLst>
          </p:cNvPr>
          <p:cNvSpPr/>
          <p:nvPr/>
        </p:nvSpPr>
        <p:spPr>
          <a:xfrm>
            <a:off x="3489627" y="4655975"/>
            <a:ext cx="1984186" cy="118300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F8809A7F-9CD3-4A48-9E88-F01AFECC28B2}"/>
              </a:ext>
            </a:extLst>
          </p:cNvPr>
          <p:cNvSpPr txBox="1">
            <a:spLocks/>
          </p:cNvSpPr>
          <p:nvPr/>
        </p:nvSpPr>
        <p:spPr>
          <a:xfrm>
            <a:off x="838200" y="1440051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0</a:t>
            </a: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B9130B06-D95A-45C8-9CE9-8E6A3843E385}"/>
              </a:ext>
            </a:extLst>
          </p:cNvPr>
          <p:cNvSpPr txBox="1">
            <a:spLocks/>
          </p:cNvSpPr>
          <p:nvPr/>
        </p:nvSpPr>
        <p:spPr>
          <a:xfrm>
            <a:off x="3788091" y="1535660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1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C17C1E-5F87-4B60-B881-B5F55DEFD5EE}"/>
              </a:ext>
            </a:extLst>
          </p:cNvPr>
          <p:cNvGrpSpPr/>
          <p:nvPr/>
        </p:nvGrpSpPr>
        <p:grpSpPr>
          <a:xfrm>
            <a:off x="841292" y="2477818"/>
            <a:ext cx="2017038" cy="856298"/>
            <a:chOff x="1580044" y="2416067"/>
            <a:chExt cx="2017038" cy="85629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3F66DAC-1951-45B8-A7B4-99679C88E644}"/>
                </a:ext>
              </a:extLst>
            </p:cNvPr>
            <p:cNvSpPr/>
            <p:nvPr/>
          </p:nvSpPr>
          <p:spPr>
            <a:xfrm>
              <a:off x="1732842" y="2416067"/>
              <a:ext cx="1741796" cy="856298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内容占位符 2">
              <a:extLst>
                <a:ext uri="{FF2B5EF4-FFF2-40B4-BE49-F238E27FC236}">
                  <a16:creationId xmlns:a16="http://schemas.microsoft.com/office/drawing/2014/main" id="{A122F81F-C2AA-4803-A730-1D667384D1DB}"/>
                </a:ext>
              </a:extLst>
            </p:cNvPr>
            <p:cNvSpPr txBox="1">
              <a:spLocks/>
            </p:cNvSpPr>
            <p:nvPr/>
          </p:nvSpPr>
          <p:spPr>
            <a:xfrm>
              <a:off x="1580044" y="2517650"/>
              <a:ext cx="2017038" cy="648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PM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coherence info</a:t>
              </a:r>
            </a:p>
          </p:txBody>
        </p:sp>
      </p:grp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01D8DCA2-AF95-4C55-863C-28DFE195FA8F}"/>
              </a:ext>
            </a:extLst>
          </p:cNvPr>
          <p:cNvSpPr/>
          <p:nvPr/>
        </p:nvSpPr>
        <p:spPr>
          <a:xfrm>
            <a:off x="2311723" y="3865610"/>
            <a:ext cx="1514203" cy="322472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E3B9FE7-DE39-442E-B792-272F410A8213}"/>
              </a:ext>
            </a:extLst>
          </p:cNvPr>
          <p:cNvGrpSpPr/>
          <p:nvPr/>
        </p:nvGrpSpPr>
        <p:grpSpPr>
          <a:xfrm>
            <a:off x="3412365" y="4828597"/>
            <a:ext cx="2124083" cy="856298"/>
            <a:chOff x="2879664" y="2572702"/>
            <a:chExt cx="2124083" cy="85629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702057E-0FF8-420C-8793-750E86A84225}"/>
                </a:ext>
              </a:extLst>
            </p:cNvPr>
            <p:cNvSpPr/>
            <p:nvPr/>
          </p:nvSpPr>
          <p:spPr>
            <a:xfrm>
              <a:off x="3070807" y="2572702"/>
              <a:ext cx="1741796" cy="856298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内容占位符 2">
              <a:extLst>
                <a:ext uri="{FF2B5EF4-FFF2-40B4-BE49-F238E27FC236}">
                  <a16:creationId xmlns:a16="http://schemas.microsoft.com/office/drawing/2014/main" id="{FD44B7B3-4E38-4EEF-B34D-5DD5CCA2CB65}"/>
                </a:ext>
              </a:extLst>
            </p:cNvPr>
            <p:cNvSpPr txBox="1">
              <a:spLocks/>
            </p:cNvSpPr>
            <p:nvPr/>
          </p:nvSpPr>
          <p:spPr>
            <a:xfrm>
              <a:off x="2879664" y="2705963"/>
              <a:ext cx="2124083" cy="648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DRAM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coherence info</a:t>
              </a:r>
            </a:p>
          </p:txBody>
        </p:sp>
      </p:grp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23DD9D45-2D34-4B07-AA24-5CDAF26B9966}"/>
              </a:ext>
            </a:extLst>
          </p:cNvPr>
          <p:cNvSpPr txBox="1">
            <a:spLocks/>
          </p:cNvSpPr>
          <p:nvPr/>
        </p:nvSpPr>
        <p:spPr>
          <a:xfrm>
            <a:off x="775184" y="1899356"/>
            <a:ext cx="1529512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1D08AF8B-7DBD-4796-BD04-17A17333CA63}"/>
              </a:ext>
            </a:extLst>
          </p:cNvPr>
          <p:cNvSpPr txBox="1">
            <a:spLocks/>
          </p:cNvSpPr>
          <p:nvPr/>
        </p:nvSpPr>
        <p:spPr>
          <a:xfrm>
            <a:off x="4384375" y="4129113"/>
            <a:ext cx="1153729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89DDB199-40D9-4537-81BA-19207C947FF7}"/>
              </a:ext>
            </a:extLst>
          </p:cNvPr>
          <p:cNvSpPr txBox="1">
            <a:spLocks/>
          </p:cNvSpPr>
          <p:nvPr/>
        </p:nvSpPr>
        <p:spPr>
          <a:xfrm>
            <a:off x="813202" y="4145607"/>
            <a:ext cx="70853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BB58C0A0-6392-4670-82B5-739DD6C12430}"/>
              </a:ext>
            </a:extLst>
          </p:cNvPr>
          <p:cNvSpPr txBox="1">
            <a:spLocks/>
          </p:cNvSpPr>
          <p:nvPr/>
        </p:nvSpPr>
        <p:spPr>
          <a:xfrm>
            <a:off x="2176510" y="6162440"/>
            <a:ext cx="228481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PM-local</a:t>
            </a:r>
          </a:p>
        </p:txBody>
      </p:sp>
      <p:sp>
        <p:nvSpPr>
          <p:cNvPr id="75" name="Rectangle: Rounded Corners 4">
            <a:extLst>
              <a:ext uri="{FF2B5EF4-FFF2-40B4-BE49-F238E27FC236}">
                <a16:creationId xmlns:a16="http://schemas.microsoft.com/office/drawing/2014/main" id="{B977D9BC-9735-4E68-A25B-8F5649C38BBA}"/>
              </a:ext>
            </a:extLst>
          </p:cNvPr>
          <p:cNvSpPr/>
          <p:nvPr/>
        </p:nvSpPr>
        <p:spPr>
          <a:xfrm>
            <a:off x="8847902" y="2443894"/>
            <a:ext cx="1986685" cy="104791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F98907D-C0E4-4405-AEBE-9C68E2767CB9}"/>
              </a:ext>
            </a:extLst>
          </p:cNvPr>
          <p:cNvCxnSpPr>
            <a:cxnSpLocks/>
          </p:cNvCxnSpPr>
          <p:nvPr/>
        </p:nvCxnSpPr>
        <p:spPr>
          <a:xfrm>
            <a:off x="8552146" y="2159262"/>
            <a:ext cx="0" cy="375152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24">
            <a:extLst>
              <a:ext uri="{FF2B5EF4-FFF2-40B4-BE49-F238E27FC236}">
                <a16:creationId xmlns:a16="http://schemas.microsoft.com/office/drawing/2014/main" id="{5F113973-52D6-4C97-98A6-9FB483F9E592}"/>
              </a:ext>
            </a:extLst>
          </p:cNvPr>
          <p:cNvSpPr/>
          <p:nvPr/>
        </p:nvSpPr>
        <p:spPr>
          <a:xfrm rot="16200000">
            <a:off x="9343950" y="3957721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: Rounded Corners 4">
            <a:extLst>
              <a:ext uri="{FF2B5EF4-FFF2-40B4-BE49-F238E27FC236}">
                <a16:creationId xmlns:a16="http://schemas.microsoft.com/office/drawing/2014/main" id="{54943BF2-D078-4C84-BF4A-81AD9B090A99}"/>
              </a:ext>
            </a:extLst>
          </p:cNvPr>
          <p:cNvSpPr/>
          <p:nvPr/>
        </p:nvSpPr>
        <p:spPr>
          <a:xfrm>
            <a:off x="6191575" y="4674513"/>
            <a:ext cx="1986685" cy="118300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: Rounded Corners 4">
            <a:extLst>
              <a:ext uri="{FF2B5EF4-FFF2-40B4-BE49-F238E27FC236}">
                <a16:creationId xmlns:a16="http://schemas.microsoft.com/office/drawing/2014/main" id="{94894585-8F70-4F2C-B557-E4BA98CB00FE}"/>
              </a:ext>
            </a:extLst>
          </p:cNvPr>
          <p:cNvSpPr/>
          <p:nvPr/>
        </p:nvSpPr>
        <p:spPr>
          <a:xfrm>
            <a:off x="8847902" y="4665244"/>
            <a:ext cx="1984186" cy="118300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内容占位符 2">
            <a:extLst>
              <a:ext uri="{FF2B5EF4-FFF2-40B4-BE49-F238E27FC236}">
                <a16:creationId xmlns:a16="http://schemas.microsoft.com/office/drawing/2014/main" id="{238C19AB-1894-4AD9-8C6C-4D82E2E275D0}"/>
              </a:ext>
            </a:extLst>
          </p:cNvPr>
          <p:cNvSpPr txBox="1">
            <a:spLocks/>
          </p:cNvSpPr>
          <p:nvPr/>
        </p:nvSpPr>
        <p:spPr>
          <a:xfrm>
            <a:off x="6196475" y="1449320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0</a:t>
            </a:r>
          </a:p>
        </p:txBody>
      </p:sp>
      <p:sp>
        <p:nvSpPr>
          <p:cNvPr id="81" name="内容占位符 2">
            <a:extLst>
              <a:ext uri="{FF2B5EF4-FFF2-40B4-BE49-F238E27FC236}">
                <a16:creationId xmlns:a16="http://schemas.microsoft.com/office/drawing/2014/main" id="{6EDC6486-3C5C-47EA-BED2-281AA3E53664}"/>
              </a:ext>
            </a:extLst>
          </p:cNvPr>
          <p:cNvSpPr txBox="1">
            <a:spLocks/>
          </p:cNvSpPr>
          <p:nvPr/>
        </p:nvSpPr>
        <p:spPr>
          <a:xfrm>
            <a:off x="9146366" y="1544929"/>
            <a:ext cx="2092409" cy="5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1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6DEB0EF-D5AE-4D39-9A65-4A20D3092492}"/>
              </a:ext>
            </a:extLst>
          </p:cNvPr>
          <p:cNvGrpSpPr/>
          <p:nvPr/>
        </p:nvGrpSpPr>
        <p:grpSpPr>
          <a:xfrm>
            <a:off x="8788466" y="2542290"/>
            <a:ext cx="2124083" cy="856298"/>
            <a:chOff x="1513936" y="2423882"/>
            <a:chExt cx="2124083" cy="856298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BF80FCB5-3ADF-4994-BF0F-101B93DDCC54}"/>
                </a:ext>
              </a:extLst>
            </p:cNvPr>
            <p:cNvSpPr/>
            <p:nvPr/>
          </p:nvSpPr>
          <p:spPr>
            <a:xfrm>
              <a:off x="1709397" y="2423882"/>
              <a:ext cx="1741796" cy="856298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内容占位符 2">
              <a:extLst>
                <a:ext uri="{FF2B5EF4-FFF2-40B4-BE49-F238E27FC236}">
                  <a16:creationId xmlns:a16="http://schemas.microsoft.com/office/drawing/2014/main" id="{3C0E979C-957F-4ED8-B4A5-4BB7BEEA4890}"/>
                </a:ext>
              </a:extLst>
            </p:cNvPr>
            <p:cNvSpPr txBox="1">
              <a:spLocks/>
            </p:cNvSpPr>
            <p:nvPr/>
          </p:nvSpPr>
          <p:spPr>
            <a:xfrm>
              <a:off x="1513936" y="2533430"/>
              <a:ext cx="2124083" cy="648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DRAM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coherence info</a:t>
              </a:r>
            </a:p>
          </p:txBody>
        </p:sp>
      </p:grpSp>
      <p:sp>
        <p:nvSpPr>
          <p:cNvPr id="85" name="箭头: 左右 84">
            <a:extLst>
              <a:ext uri="{FF2B5EF4-FFF2-40B4-BE49-F238E27FC236}">
                <a16:creationId xmlns:a16="http://schemas.microsoft.com/office/drawing/2014/main" id="{548D43DA-46ED-4244-AEFD-C12C1350A758}"/>
              </a:ext>
            </a:extLst>
          </p:cNvPr>
          <p:cNvSpPr/>
          <p:nvPr/>
        </p:nvSpPr>
        <p:spPr>
          <a:xfrm>
            <a:off x="7743455" y="3914580"/>
            <a:ext cx="1514203" cy="322472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9E5328F-94AE-4D7D-AEEC-35ACCB35B6F1}"/>
              </a:ext>
            </a:extLst>
          </p:cNvPr>
          <p:cNvGrpSpPr/>
          <p:nvPr/>
        </p:nvGrpSpPr>
        <p:grpSpPr>
          <a:xfrm>
            <a:off x="6142494" y="4837866"/>
            <a:ext cx="1984187" cy="856298"/>
            <a:chOff x="2926158" y="2572702"/>
            <a:chExt cx="1984187" cy="856298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192A781-3AC7-4D91-A201-41042326D78B}"/>
                </a:ext>
              </a:extLst>
            </p:cNvPr>
            <p:cNvSpPr/>
            <p:nvPr/>
          </p:nvSpPr>
          <p:spPr>
            <a:xfrm>
              <a:off x="3070807" y="2572702"/>
              <a:ext cx="1741796" cy="856298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内容占位符 2">
              <a:extLst>
                <a:ext uri="{FF2B5EF4-FFF2-40B4-BE49-F238E27FC236}">
                  <a16:creationId xmlns:a16="http://schemas.microsoft.com/office/drawing/2014/main" id="{23279BEA-69C2-427B-9A79-79A9B86F8760}"/>
                </a:ext>
              </a:extLst>
            </p:cNvPr>
            <p:cNvSpPr txBox="1">
              <a:spLocks/>
            </p:cNvSpPr>
            <p:nvPr/>
          </p:nvSpPr>
          <p:spPr>
            <a:xfrm>
              <a:off x="2926158" y="2705963"/>
              <a:ext cx="1984187" cy="648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PM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coherence info</a:t>
              </a:r>
            </a:p>
          </p:txBody>
        </p:sp>
      </p:grpSp>
      <p:sp>
        <p:nvSpPr>
          <p:cNvPr id="89" name="内容占位符 2">
            <a:extLst>
              <a:ext uri="{FF2B5EF4-FFF2-40B4-BE49-F238E27FC236}">
                <a16:creationId xmlns:a16="http://schemas.microsoft.com/office/drawing/2014/main" id="{23F2BC66-89DA-4BC3-B2E9-59049CAB8C10}"/>
              </a:ext>
            </a:extLst>
          </p:cNvPr>
          <p:cNvSpPr txBox="1">
            <a:spLocks/>
          </p:cNvSpPr>
          <p:nvPr/>
        </p:nvSpPr>
        <p:spPr>
          <a:xfrm>
            <a:off x="8788466" y="1956013"/>
            <a:ext cx="1529512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B3844DB9-35C2-4D77-BA58-FB0D81DE3FC4}"/>
              </a:ext>
            </a:extLst>
          </p:cNvPr>
          <p:cNvSpPr txBox="1">
            <a:spLocks/>
          </p:cNvSpPr>
          <p:nvPr/>
        </p:nvSpPr>
        <p:spPr>
          <a:xfrm>
            <a:off x="9742650" y="4138382"/>
            <a:ext cx="1153729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001961C5-9C50-413A-BEB1-79A109698742}"/>
              </a:ext>
            </a:extLst>
          </p:cNvPr>
          <p:cNvSpPr txBox="1">
            <a:spLocks/>
          </p:cNvSpPr>
          <p:nvPr/>
        </p:nvSpPr>
        <p:spPr>
          <a:xfrm>
            <a:off x="6171477" y="4154876"/>
            <a:ext cx="70853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A081E7A5-4249-46D1-B87A-2B435F99607A}"/>
              </a:ext>
            </a:extLst>
          </p:cNvPr>
          <p:cNvSpPr txBox="1">
            <a:spLocks/>
          </p:cNvSpPr>
          <p:nvPr/>
        </p:nvSpPr>
        <p:spPr>
          <a:xfrm>
            <a:off x="7534785" y="6171709"/>
            <a:ext cx="2284816" cy="501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PM-remote</a:t>
            </a:r>
          </a:p>
        </p:txBody>
      </p:sp>
      <p:cxnSp>
        <p:nvCxnSpPr>
          <p:cNvPr id="93" name="Straight Arrow Connector 21">
            <a:extLst>
              <a:ext uri="{FF2B5EF4-FFF2-40B4-BE49-F238E27FC236}">
                <a16:creationId xmlns:a16="http://schemas.microsoft.com/office/drawing/2014/main" id="{5C2D13FE-B90D-4F61-BF5D-F79AD0A3DB9A}"/>
              </a:ext>
            </a:extLst>
          </p:cNvPr>
          <p:cNvCxnSpPr>
            <a:cxnSpLocks/>
          </p:cNvCxnSpPr>
          <p:nvPr/>
        </p:nvCxnSpPr>
        <p:spPr>
          <a:xfrm flipH="1">
            <a:off x="4866005" y="3207469"/>
            <a:ext cx="452792" cy="755884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21">
            <a:extLst>
              <a:ext uri="{FF2B5EF4-FFF2-40B4-BE49-F238E27FC236}">
                <a16:creationId xmlns:a16="http://schemas.microsoft.com/office/drawing/2014/main" id="{07439533-1A75-4F7A-9091-BA95941E0255}"/>
              </a:ext>
            </a:extLst>
          </p:cNvPr>
          <p:cNvCxnSpPr>
            <a:cxnSpLocks/>
          </p:cNvCxnSpPr>
          <p:nvPr/>
        </p:nvCxnSpPr>
        <p:spPr>
          <a:xfrm>
            <a:off x="6260371" y="3230965"/>
            <a:ext cx="465300" cy="760558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BFE904A3-902B-41C8-BC3D-C79FCD1EB378}"/>
              </a:ext>
            </a:extLst>
          </p:cNvPr>
          <p:cNvSpPr txBox="1">
            <a:spLocks/>
          </p:cNvSpPr>
          <p:nvPr/>
        </p:nvSpPr>
        <p:spPr>
          <a:xfrm>
            <a:off x="3562278" y="2022159"/>
            <a:ext cx="4753549" cy="1573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 &gt;&gt; PM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PM-local &gt;&gt; PM-remote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8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6"/>
    </mc:Choice>
    <mc:Fallback xmlns="">
      <p:transition spd="slow" advTm="436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 descr="Network diagra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986818" y="2109909"/>
            <a:ext cx="2322846" cy="232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140" y="2288863"/>
            <a:ext cx="2322847" cy="23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descr="Databas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51704" y="2181372"/>
            <a:ext cx="2178371" cy="217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51312" y="18989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76460" y="28133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93069" y="372775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7966974" y="1360533"/>
            <a:ext cx="18847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0468061" y="1360533"/>
            <a:ext cx="9707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Disks</a:t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>
            <a:off x="3943350" y="3178549"/>
            <a:ext cx="2711313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3" name="Google Shape;163;p20"/>
          <p:cNvCxnSpPr/>
          <p:nvPr/>
        </p:nvCxnSpPr>
        <p:spPr>
          <a:xfrm rot="10800000">
            <a:off x="3943350" y="3479342"/>
            <a:ext cx="2642544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pic>
        <p:nvPicPr>
          <p:cNvPr id="164" name="Google Shape;164;p20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8634" y="116004"/>
            <a:ext cx="2322847" cy="23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descr="Comput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8836" y="4461722"/>
            <a:ext cx="2322847" cy="23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410808" y="2683046"/>
            <a:ext cx="19704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file foo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41806" y="3547322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4010025" y="1081324"/>
            <a:ext cx="2692599" cy="416736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9" name="Google Shape;169;p20"/>
          <p:cNvCxnSpPr/>
          <p:nvPr/>
        </p:nvCxnSpPr>
        <p:spPr>
          <a:xfrm rot="10800000" flipH="1">
            <a:off x="3954219" y="4691071"/>
            <a:ext cx="2865654" cy="649652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70" name="Google Shape;170;p20"/>
          <p:cNvCxnSpPr/>
          <p:nvPr/>
        </p:nvCxnSpPr>
        <p:spPr>
          <a:xfrm flipH="1">
            <a:off x="3943350" y="4998609"/>
            <a:ext cx="2840935" cy="659241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71" name="Google Shape;171;p20"/>
          <p:cNvCxnSpPr/>
          <p:nvPr/>
        </p:nvCxnSpPr>
        <p:spPr>
          <a:xfrm rot="10800000">
            <a:off x="3869328" y="1382117"/>
            <a:ext cx="2648704" cy="424209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2" name="Google Shape;172;p20"/>
          <p:cNvSpPr/>
          <p:nvPr/>
        </p:nvSpPr>
        <p:spPr>
          <a:xfrm rot="-5400000">
            <a:off x="6730095" y="2401378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-5400000">
            <a:off x="7048096" y="2414939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5400000">
            <a:off x="7366097" y="2423977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9018540" y="5036752"/>
            <a:ext cx="677497" cy="1354994"/>
          </a:xfrm>
          <a:custGeom>
            <a:avLst/>
            <a:gdLst/>
            <a:ahLst/>
            <a:cxnLst/>
            <a:rect l="l" t="t" r="r" b="b"/>
            <a:pathLst>
              <a:path w="677497" h="1354994" extrusionOk="0">
                <a:moveTo>
                  <a:pt x="580712" y="241963"/>
                </a:moveTo>
                <a:lnTo>
                  <a:pt x="96785" y="241963"/>
                </a:lnTo>
                <a:lnTo>
                  <a:pt x="96785" y="96785"/>
                </a:lnTo>
                <a:lnTo>
                  <a:pt x="580712" y="96785"/>
                </a:lnTo>
                <a:lnTo>
                  <a:pt x="580712" y="241963"/>
                </a:lnTo>
                <a:close/>
                <a:moveTo>
                  <a:pt x="580712" y="483926"/>
                </a:moveTo>
                <a:lnTo>
                  <a:pt x="96785" y="483926"/>
                </a:lnTo>
                <a:lnTo>
                  <a:pt x="96785" y="338749"/>
                </a:lnTo>
                <a:lnTo>
                  <a:pt x="580712" y="338749"/>
                </a:lnTo>
                <a:lnTo>
                  <a:pt x="580712" y="483926"/>
                </a:lnTo>
                <a:close/>
                <a:moveTo>
                  <a:pt x="338749" y="1209816"/>
                </a:moveTo>
                <a:cubicBezTo>
                  <a:pt x="297615" y="1209816"/>
                  <a:pt x="266160" y="1178361"/>
                  <a:pt x="266160" y="1137227"/>
                </a:cubicBezTo>
                <a:cubicBezTo>
                  <a:pt x="266160" y="1096094"/>
                  <a:pt x="297615" y="1064638"/>
                  <a:pt x="338749" y="1064638"/>
                </a:cubicBezTo>
                <a:cubicBezTo>
                  <a:pt x="379882" y="1064638"/>
                  <a:pt x="411338" y="1096094"/>
                  <a:pt x="411338" y="1137227"/>
                </a:cubicBezTo>
                <a:cubicBezTo>
                  <a:pt x="411338" y="1178361"/>
                  <a:pt x="379882" y="1209816"/>
                  <a:pt x="338749" y="1209816"/>
                </a:cubicBezTo>
                <a:close/>
                <a:moveTo>
                  <a:pt x="580712" y="0"/>
                </a:moveTo>
                <a:lnTo>
                  <a:pt x="96785" y="0"/>
                </a:lnTo>
                <a:cubicBezTo>
                  <a:pt x="43553" y="0"/>
                  <a:pt x="0" y="43553"/>
                  <a:pt x="0" y="96785"/>
                </a:cubicBezTo>
                <a:lnTo>
                  <a:pt x="0" y="1258209"/>
                </a:lnTo>
                <a:cubicBezTo>
                  <a:pt x="0" y="1311441"/>
                  <a:pt x="43553" y="1354994"/>
                  <a:pt x="96785" y="1354994"/>
                </a:cubicBezTo>
                <a:lnTo>
                  <a:pt x="580712" y="1354994"/>
                </a:lnTo>
                <a:cubicBezTo>
                  <a:pt x="633944" y="1354994"/>
                  <a:pt x="677497" y="1311441"/>
                  <a:pt x="677497" y="1258209"/>
                </a:cubicBezTo>
                <a:lnTo>
                  <a:pt x="677497" y="96785"/>
                </a:lnTo>
                <a:cubicBezTo>
                  <a:pt x="677497" y="43553"/>
                  <a:pt x="633944" y="0"/>
                  <a:pt x="58071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 descr="纸张 纯色填充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96037" y="5394492"/>
            <a:ext cx="1058157" cy="105815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6859470" y="1171574"/>
            <a:ext cx="4958938" cy="37351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2"/>
    </mc:Choice>
    <mc:Fallback xmlns="">
      <p:transition spd="slow" advTm="36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 descr="Man wearing blazer and shi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1406" y="2967810"/>
            <a:ext cx="3741617" cy="374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 descr="Short haired woma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702" y="1223121"/>
            <a:ext cx="2513027" cy="220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 descr="Face without mou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2215" y="2173660"/>
            <a:ext cx="794150" cy="7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5320141" y="2397949"/>
            <a:ext cx="657671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Disks are the performance bottleneck!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speed; e.g., 10s-100s of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latency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collapses with concurrent access</a:t>
            </a:r>
            <a:r>
              <a:rPr lang="en-US" sz="32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297301" y="402973"/>
            <a:ext cx="5087533" cy="1692612"/>
          </a:xfrm>
          <a:prstGeom prst="wedgeEllipseCallout">
            <a:avLst>
              <a:gd name="adj1" fmla="val -52042"/>
              <a:gd name="adj2" fmla="val 55478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server is too slow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FC08CD-F03E-4278-9289-B5850119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83" y="6335548"/>
            <a:ext cx="4177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zh-CN" sz="1800" kern="1200" baseline="30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Symbol"/>
              </a:rPr>
              <a:t>† </a:t>
            </a:r>
            <a:r>
              <a:rPr lang="en-US" alt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Intel Optane: Faster Access to More Data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56"/>
    </mc:Choice>
    <mc:Fallback xmlns="">
      <p:transition spd="slow" advTm="2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earing blazer and shirt">
            <a:extLst>
              <a:ext uri="{FF2B5EF4-FFF2-40B4-BE49-F238E27FC236}">
                <a16:creationId xmlns:a16="http://schemas.microsoft.com/office/drawing/2014/main" id="{C7F148C8-2382-AE67-BBAC-9D60C3AA5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503" y="2967810"/>
            <a:ext cx="3741617" cy="3741617"/>
          </a:xfrm>
        </p:spPr>
      </p:pic>
      <p:pic>
        <p:nvPicPr>
          <p:cNvPr id="7" name="Graphic 6" descr="Short haired woman">
            <a:extLst>
              <a:ext uri="{FF2B5EF4-FFF2-40B4-BE49-F238E27FC236}">
                <a16:creationId xmlns:a16="http://schemas.microsoft.com/office/drawing/2014/main" id="{21E301A6-5990-284D-4D8C-D5B3BEC22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797" y="1223121"/>
            <a:ext cx="2513027" cy="2205879"/>
          </a:xfrm>
          <a:prstGeom prst="rect">
            <a:avLst/>
          </a:prstGeom>
        </p:spPr>
      </p:pic>
      <p:pic>
        <p:nvPicPr>
          <p:cNvPr id="9" name="Graphic 8" descr="A smiling face">
            <a:extLst>
              <a:ext uri="{FF2B5EF4-FFF2-40B4-BE49-F238E27FC236}">
                <a16:creationId xmlns:a16="http://schemas.microsoft.com/office/drawing/2014/main" id="{04448C06-570C-73F3-AA08-983D7AC640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0310" y="2046367"/>
            <a:ext cx="893520" cy="921443"/>
          </a:xfrm>
          <a:prstGeom prst="rect">
            <a:avLst/>
          </a:prstGeom>
        </p:spPr>
      </p:pic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AB952FDE-DF82-52CA-A753-ECDFE8985C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9775" y="629534"/>
            <a:ext cx="977288" cy="97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CE8779-9C9A-D6E8-3F0B-7A321FFE1A4A}"/>
              </a:ext>
            </a:extLst>
          </p:cNvPr>
          <p:cNvSpPr txBox="1"/>
          <p:nvPr/>
        </p:nvSpPr>
        <p:spPr>
          <a:xfrm>
            <a:off x="4009073" y="804662"/>
            <a:ext cx="5681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Persistent memory (PM) can solve the problem!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DBD07-69C6-588C-6C2E-DBBF13457873}"/>
              </a:ext>
            </a:extLst>
          </p:cNvPr>
          <p:cNvSpPr txBox="1"/>
          <p:nvPr/>
        </p:nvSpPr>
        <p:spPr>
          <a:xfrm>
            <a:off x="5252383" y="2644170"/>
            <a:ext cx="64177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High speed: e.g., 100s of ns 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access latency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Preserves performance with concurrent access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peech Bubble: Oval 1">
            <a:extLst>
              <a:ext uri="{FF2B5EF4-FFF2-40B4-BE49-F238E27FC236}">
                <a16:creationId xmlns:a16="http://schemas.microsoft.com/office/drawing/2014/main" id="{179BB3B2-8B9D-4ACC-89C0-1D3497DE3D8E}"/>
              </a:ext>
            </a:extLst>
          </p:cNvPr>
          <p:cNvSpPr/>
          <p:nvPr/>
        </p:nvSpPr>
        <p:spPr>
          <a:xfrm>
            <a:off x="4210051" y="355600"/>
            <a:ext cx="5219700" cy="1739985"/>
          </a:xfrm>
          <a:prstGeom prst="wedgeEllipseCallout">
            <a:avLst>
              <a:gd name="adj1" fmla="val -52042"/>
              <a:gd name="adj2" fmla="val 554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8FF73-3003-4F18-A75A-7174C16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72405-C869-4F71-9411-B8A8DA8A59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B06F1CA-DD03-40A5-883E-A392A1F6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83" y="6335548"/>
            <a:ext cx="4177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Intel Optane: Faster Access to More Data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1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7"/>
    </mc:Choice>
    <mc:Fallback xmlns="">
      <p:transition spd="slow" advTm="28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 descr="Comput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140" y="2288863"/>
            <a:ext cx="2322847" cy="23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 descr="Databas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1704" y="2181372"/>
            <a:ext cx="2178371" cy="217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 descr="Network diagram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6986818" y="2109909"/>
            <a:ext cx="2322846" cy="232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51312" y="18989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76460" y="28133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93069" y="372775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7966974" y="1360533"/>
            <a:ext cx="18847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10468061" y="1360533"/>
            <a:ext cx="9707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Disks</a:t>
            </a:r>
            <a:endParaRPr/>
          </a:p>
        </p:txBody>
      </p:sp>
      <p:cxnSp>
        <p:nvCxnSpPr>
          <p:cNvPr id="239" name="Google Shape;239;p23"/>
          <p:cNvCxnSpPr/>
          <p:nvPr/>
        </p:nvCxnSpPr>
        <p:spPr>
          <a:xfrm>
            <a:off x="3943350" y="3178549"/>
            <a:ext cx="2711313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0" name="Google Shape;240;p23"/>
          <p:cNvCxnSpPr/>
          <p:nvPr/>
        </p:nvCxnSpPr>
        <p:spPr>
          <a:xfrm rot="10800000">
            <a:off x="3943350" y="3479342"/>
            <a:ext cx="2642544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pic>
        <p:nvPicPr>
          <p:cNvPr id="241" name="Google Shape;241;p23" descr="Comput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634" y="116004"/>
            <a:ext cx="2322847" cy="23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 descr="Comput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8836" y="4461722"/>
            <a:ext cx="2322847" cy="23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4410808" y="2683046"/>
            <a:ext cx="19704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file foo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3" descr="Documen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41806" y="3547322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3"/>
          <p:cNvCxnSpPr/>
          <p:nvPr/>
        </p:nvCxnSpPr>
        <p:spPr>
          <a:xfrm>
            <a:off x="4010025" y="1081324"/>
            <a:ext cx="2692599" cy="416736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6" name="Google Shape;246;p23"/>
          <p:cNvCxnSpPr/>
          <p:nvPr/>
        </p:nvCxnSpPr>
        <p:spPr>
          <a:xfrm rot="10800000" flipH="1">
            <a:off x="3954219" y="4691071"/>
            <a:ext cx="2865654" cy="649652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7" name="Google Shape;247;p23"/>
          <p:cNvCxnSpPr/>
          <p:nvPr/>
        </p:nvCxnSpPr>
        <p:spPr>
          <a:xfrm flipH="1">
            <a:off x="3943350" y="4998609"/>
            <a:ext cx="2840935" cy="659241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8" name="Google Shape;248;p23"/>
          <p:cNvCxnSpPr/>
          <p:nvPr/>
        </p:nvCxnSpPr>
        <p:spPr>
          <a:xfrm rot="10800000">
            <a:off x="3869328" y="1382117"/>
            <a:ext cx="2648704" cy="424209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49" name="Google Shape;249;p23"/>
          <p:cNvSpPr/>
          <p:nvPr/>
        </p:nvSpPr>
        <p:spPr>
          <a:xfrm rot="-5400000">
            <a:off x="6730095" y="2401378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 rot="-5400000">
            <a:off x="7048096" y="2414939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-5400000">
            <a:off x="7366097" y="2423977"/>
            <a:ext cx="780682" cy="170621"/>
          </a:xfrm>
          <a:custGeom>
            <a:avLst/>
            <a:gdLst/>
            <a:ahLst/>
            <a:cxnLst/>
            <a:rect l="l" t="t" r="r" b="b"/>
            <a:pathLst>
              <a:path w="4288971" h="783993" extrusionOk="0">
                <a:moveTo>
                  <a:pt x="0" y="65314"/>
                </a:moveTo>
                <a:cubicBezTo>
                  <a:pt x="224971" y="424542"/>
                  <a:pt x="449943" y="783771"/>
                  <a:pt x="674914" y="783771"/>
                </a:cubicBezTo>
                <a:cubicBezTo>
                  <a:pt x="899885" y="783771"/>
                  <a:pt x="1099457" y="76200"/>
                  <a:pt x="1349828" y="65314"/>
                </a:cubicBezTo>
                <a:cubicBezTo>
                  <a:pt x="1600199" y="54428"/>
                  <a:pt x="1937656" y="714829"/>
                  <a:pt x="2177142" y="718457"/>
                </a:cubicBezTo>
                <a:cubicBezTo>
                  <a:pt x="2416628" y="722085"/>
                  <a:pt x="2565399" y="76199"/>
                  <a:pt x="2786742" y="87085"/>
                </a:cubicBezTo>
                <a:cubicBezTo>
                  <a:pt x="3008085" y="97971"/>
                  <a:pt x="3254829" y="798285"/>
                  <a:pt x="3505200" y="783771"/>
                </a:cubicBezTo>
                <a:cubicBezTo>
                  <a:pt x="3755572" y="769257"/>
                  <a:pt x="4180114" y="130629"/>
                  <a:pt x="4288971" y="0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9018540" y="5036752"/>
            <a:ext cx="677497" cy="1354994"/>
          </a:xfrm>
          <a:custGeom>
            <a:avLst/>
            <a:gdLst/>
            <a:ahLst/>
            <a:cxnLst/>
            <a:rect l="l" t="t" r="r" b="b"/>
            <a:pathLst>
              <a:path w="677497" h="1354994" extrusionOk="0">
                <a:moveTo>
                  <a:pt x="580712" y="241963"/>
                </a:moveTo>
                <a:lnTo>
                  <a:pt x="96785" y="241963"/>
                </a:lnTo>
                <a:lnTo>
                  <a:pt x="96785" y="96785"/>
                </a:lnTo>
                <a:lnTo>
                  <a:pt x="580712" y="96785"/>
                </a:lnTo>
                <a:lnTo>
                  <a:pt x="580712" y="241963"/>
                </a:lnTo>
                <a:close/>
                <a:moveTo>
                  <a:pt x="580712" y="483926"/>
                </a:moveTo>
                <a:lnTo>
                  <a:pt x="96785" y="483926"/>
                </a:lnTo>
                <a:lnTo>
                  <a:pt x="96785" y="338749"/>
                </a:lnTo>
                <a:lnTo>
                  <a:pt x="580712" y="338749"/>
                </a:lnTo>
                <a:lnTo>
                  <a:pt x="580712" y="483926"/>
                </a:lnTo>
                <a:close/>
                <a:moveTo>
                  <a:pt x="338749" y="1209816"/>
                </a:moveTo>
                <a:cubicBezTo>
                  <a:pt x="297615" y="1209816"/>
                  <a:pt x="266160" y="1178361"/>
                  <a:pt x="266160" y="1137227"/>
                </a:cubicBezTo>
                <a:cubicBezTo>
                  <a:pt x="266160" y="1096094"/>
                  <a:pt x="297615" y="1064638"/>
                  <a:pt x="338749" y="1064638"/>
                </a:cubicBezTo>
                <a:cubicBezTo>
                  <a:pt x="379882" y="1064638"/>
                  <a:pt x="411338" y="1096094"/>
                  <a:pt x="411338" y="1137227"/>
                </a:cubicBezTo>
                <a:cubicBezTo>
                  <a:pt x="411338" y="1178361"/>
                  <a:pt x="379882" y="1209816"/>
                  <a:pt x="338749" y="1209816"/>
                </a:cubicBezTo>
                <a:close/>
                <a:moveTo>
                  <a:pt x="580712" y="0"/>
                </a:moveTo>
                <a:lnTo>
                  <a:pt x="96785" y="0"/>
                </a:lnTo>
                <a:cubicBezTo>
                  <a:pt x="43553" y="0"/>
                  <a:pt x="0" y="43553"/>
                  <a:pt x="0" y="96785"/>
                </a:cubicBezTo>
                <a:lnTo>
                  <a:pt x="0" y="1258209"/>
                </a:lnTo>
                <a:cubicBezTo>
                  <a:pt x="0" y="1311441"/>
                  <a:pt x="43553" y="1354994"/>
                  <a:pt x="96785" y="1354994"/>
                </a:cubicBezTo>
                <a:lnTo>
                  <a:pt x="580712" y="1354994"/>
                </a:lnTo>
                <a:cubicBezTo>
                  <a:pt x="633944" y="1354994"/>
                  <a:pt x="677497" y="1311441"/>
                  <a:pt x="677497" y="1258209"/>
                </a:cubicBezTo>
                <a:lnTo>
                  <a:pt x="677497" y="96785"/>
                </a:lnTo>
                <a:cubicBezTo>
                  <a:pt x="677497" y="43553"/>
                  <a:pt x="633944" y="0"/>
                  <a:pt x="58071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 descr="纸张 纯色填充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96037" y="5394492"/>
            <a:ext cx="1058157" cy="1058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>
            <a:off x="6859470" y="1171574"/>
            <a:ext cx="4958938" cy="37351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3" descr="Network diagram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6990374" y="2117760"/>
            <a:ext cx="2322846" cy="232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7809355" y="1360567"/>
            <a:ext cx="2350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 file system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10312276" y="2397738"/>
            <a:ext cx="1282426" cy="175113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3"/>
    </mc:Choice>
    <mc:Fallback xmlns="">
      <p:transition spd="slow" advTm="9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958" y="4257682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7122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7472" y="4250654"/>
            <a:ext cx="1071563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286" y="4250654"/>
            <a:ext cx="1072140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1828877" y="4212363"/>
            <a:ext cx="4226418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8048765" y="5924501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9</a:t>
            </a:fld>
            <a:endParaRPr/>
          </a:p>
        </p:txBody>
      </p:sp>
      <p:pic>
        <p:nvPicPr>
          <p:cNvPr id="282" name="Google Shape;282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8521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847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132" y="4212363"/>
            <a:ext cx="1080244" cy="11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1381" y="4212363"/>
            <a:ext cx="1080826" cy="1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/>
          <p:nvPr/>
        </p:nvSpPr>
        <p:spPr>
          <a:xfrm>
            <a:off x="6848475" y="4212363"/>
            <a:ext cx="4260657" cy="156843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130446" y="5328775"/>
            <a:ext cx="3589417" cy="3210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7164199" y="5291925"/>
            <a:ext cx="3652957" cy="32010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1;p24">
            <a:extLst>
              <a:ext uri="{FF2B5EF4-FFF2-40B4-BE49-F238E27FC236}">
                <a16:creationId xmlns:a16="http://schemas.microsoft.com/office/drawing/2014/main" id="{790A8137-3227-4C22-8708-7BD19E43CDC9}"/>
              </a:ext>
            </a:extLst>
          </p:cNvPr>
          <p:cNvSpPr txBox="1"/>
          <p:nvPr/>
        </p:nvSpPr>
        <p:spPr>
          <a:xfrm>
            <a:off x="2893775" y="5956205"/>
            <a:ext cx="2284816" cy="5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node</a:t>
            </a:r>
            <a:endParaRPr dirty="0"/>
          </a:p>
        </p:txBody>
      </p:sp>
      <p:sp>
        <p:nvSpPr>
          <p:cNvPr id="28" name="Google Shape;293;p24">
            <a:extLst>
              <a:ext uri="{FF2B5EF4-FFF2-40B4-BE49-F238E27FC236}">
                <a16:creationId xmlns:a16="http://schemas.microsoft.com/office/drawing/2014/main" id="{95C2D5F3-3201-4D91-82AE-9AF135A13F96}"/>
              </a:ext>
            </a:extLst>
          </p:cNvPr>
          <p:cNvSpPr txBox="1"/>
          <p:nvPr/>
        </p:nvSpPr>
        <p:spPr>
          <a:xfrm>
            <a:off x="963322" y="4595317"/>
            <a:ext cx="7992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6"/>
    </mc:Choice>
    <mc:Fallback xmlns="">
      <p:transition spd="slow" advTm="155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3.3|2.9|3.3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2|4.5|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7.9|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9|5.4|6.2|6.2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|4.8|4.9|6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.2|4.7|7|17.5|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.5|10.6|7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6.9|8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5.8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3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0.5|0.7|2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jin Main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T Sans Sujin">
      <a:majorFont>
        <a:latin typeface="PT Sans Narrow Bold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PT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5B7AA7-1274-8C4C-AECA-15B8EFAF325E}" vid="{AA86DA72-17BB-CD45-A366-50A7A71D1225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alibri">
    <a:maj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alibri">
    <a:maj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1648</Words>
  <Application>Microsoft Office PowerPoint</Application>
  <PresentationFormat>Widescreen</PresentationFormat>
  <Paragraphs>514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Helvetica Neue Condensed</vt:lpstr>
      <vt:lpstr>Calibri</vt:lpstr>
      <vt:lpstr>Arial</vt:lpstr>
      <vt:lpstr>Book Antiqua</vt:lpstr>
      <vt:lpstr>PT Sans Narrow</vt:lpstr>
      <vt:lpstr>PT Sans</vt:lpstr>
      <vt:lpstr>Wingdings</vt:lpstr>
      <vt:lpstr>Symbol</vt:lpstr>
      <vt:lpstr>宋体</vt:lpstr>
      <vt:lpstr>等线</vt:lpstr>
      <vt:lpstr>Helvetica Neue</vt:lpstr>
      <vt:lpstr>Bodoni</vt:lpstr>
      <vt:lpstr>Office Theme</vt:lpstr>
      <vt:lpstr>1_Office Theme</vt:lpstr>
      <vt:lpstr>Sujin Main Theme</vt:lpstr>
      <vt:lpstr>2_Office Theme</vt:lpstr>
      <vt:lpstr>OdinFS: Scaling PM Performance with Opportunistic Delegation </vt:lpstr>
      <vt:lpstr>A short time ago, in Silicon Valley…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OdinFS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PM NUMA Impact: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OdinFS: Scaling PM Performance with Opportunistic Delegation</dc:title>
  <dc:creator>Zhou Diyu</dc:creator>
  <cp:lastModifiedBy>Zhou Diyu</cp:lastModifiedBy>
  <cp:revision>632</cp:revision>
  <dcterms:modified xsi:type="dcterms:W3CDTF">2022-07-12T16:32:54Z</dcterms:modified>
</cp:coreProperties>
</file>