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tags/tag18.xml" ContentType="application/vnd.openxmlformats-officedocument.presentationml.tags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5.xml" ContentType="application/vnd.openxmlformats-officedocument.presentationml.notesSlide+xml"/>
  <Override PartName="/ppt/tags/tag20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21.xml" ContentType="application/vnd.openxmlformats-officedocument.presentationml.tags+xml"/>
  <Override PartName="/ppt/notesSlides/notesSlide30.xml" ContentType="application/vnd.openxmlformats-officedocument.presentationml.notesSlide+xml"/>
  <Override PartName="/ppt/tags/tag22.xml" ContentType="application/vnd.openxmlformats-officedocument.presentationml.tags+xml"/>
  <Override PartName="/ppt/notesSlides/notesSlide31.xml" ContentType="application/vnd.openxmlformats-officedocument.presentationml.notesSlide+xml"/>
  <Override PartName="/ppt/tags/tag23.xml" ContentType="application/vnd.openxmlformats-officedocument.presentationml.tags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tags/tag24.xml" ContentType="application/vnd.openxmlformats-officedocument.presentationml.tags+xml"/>
  <Override PartName="/ppt/notesSlides/notesSlide3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tags/tag25.xml" ContentType="application/vnd.openxmlformats-officedocument.presentationml.tags+xml"/>
  <Override PartName="/ppt/notesSlides/notesSlide34.xml" ContentType="application/vnd.openxmlformats-officedocument.presentationml.notesSlide+xml"/>
  <Override PartName="/ppt/tags/tag26.xml" ContentType="application/vnd.openxmlformats-officedocument.presentationml.tags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6" r:id="rId3"/>
    <p:sldId id="267" r:id="rId4"/>
    <p:sldId id="298" r:id="rId5"/>
    <p:sldId id="264" r:id="rId6"/>
    <p:sldId id="263" r:id="rId7"/>
    <p:sldId id="262" r:id="rId8"/>
    <p:sldId id="269" r:id="rId9"/>
    <p:sldId id="301" r:id="rId10"/>
    <p:sldId id="261" r:id="rId11"/>
    <p:sldId id="260" r:id="rId12"/>
    <p:sldId id="299" r:id="rId13"/>
    <p:sldId id="259" r:id="rId14"/>
    <p:sldId id="258" r:id="rId15"/>
    <p:sldId id="257" r:id="rId16"/>
    <p:sldId id="314" r:id="rId17"/>
    <p:sldId id="290" r:id="rId18"/>
    <p:sldId id="292" r:id="rId19"/>
    <p:sldId id="295" r:id="rId20"/>
    <p:sldId id="280" r:id="rId21"/>
    <p:sldId id="293" r:id="rId22"/>
    <p:sldId id="281" r:id="rId23"/>
    <p:sldId id="294" r:id="rId24"/>
    <p:sldId id="313" r:id="rId25"/>
    <p:sldId id="284" r:id="rId26"/>
    <p:sldId id="286" r:id="rId27"/>
    <p:sldId id="309" r:id="rId28"/>
    <p:sldId id="306" r:id="rId29"/>
    <p:sldId id="307" r:id="rId30"/>
    <p:sldId id="308" r:id="rId31"/>
    <p:sldId id="277" r:id="rId32"/>
    <p:sldId id="297" r:id="rId33"/>
    <p:sldId id="304" r:id="rId34"/>
    <p:sldId id="275" r:id="rId35"/>
    <p:sldId id="273" r:id="rId36"/>
    <p:sldId id="312" r:id="rId37"/>
    <p:sldId id="315" r:id="rId38"/>
    <p:sldId id="311" r:id="rId3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72340" autoAdjust="0"/>
  </p:normalViewPr>
  <p:slideViewPr>
    <p:cSldViewPr snapToGrid="0" showGuides="1">
      <p:cViewPr varScale="1">
        <p:scale>
          <a:sx n="46" d="100"/>
          <a:sy n="46" d="100"/>
        </p:scale>
        <p:origin x="1248" y="28"/>
      </p:cViewPr>
      <p:guideLst>
        <p:guide orient="horz" pos="26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unchizhang\Downloads\2022%20copy%203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unchizhang\Downloads\2022%20copy%203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049600461254932E-2"/>
          <c:y val="0"/>
          <c:w val="0.85861151852072015"/>
          <c:h val="0.9228066648477625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Sheet1!$J$49</c:f>
              <c:strCache>
                <c:ptCount val="1"/>
                <c:pt idx="0">
                  <c:v>Record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Sheet1!$H$50:$I$73</c:f>
              <c:strCache>
                <c:ptCount val="23"/>
                <c:pt idx="0">
                  <c:v>RRC</c:v>
                </c:pt>
                <c:pt idx="1">
                  <c:v>NILI</c:v>
                </c:pt>
                <c:pt idx="3">
                  <c:v>RRC</c:v>
                </c:pt>
                <c:pt idx="4">
                  <c:v>NILI</c:v>
                </c:pt>
                <c:pt idx="6">
                  <c:v>RRC</c:v>
                </c:pt>
                <c:pt idx="7">
                  <c:v>NILI</c:v>
                </c:pt>
                <c:pt idx="9">
                  <c:v>RRC</c:v>
                </c:pt>
                <c:pt idx="10">
                  <c:v>NILI</c:v>
                </c:pt>
                <c:pt idx="12">
                  <c:v>RRC</c:v>
                </c:pt>
                <c:pt idx="13">
                  <c:v>NILI</c:v>
                </c:pt>
                <c:pt idx="15">
                  <c:v>RRC</c:v>
                </c:pt>
                <c:pt idx="16">
                  <c:v>NILI</c:v>
                </c:pt>
                <c:pt idx="18">
                  <c:v>RRC</c:v>
                </c:pt>
                <c:pt idx="19">
                  <c:v>NILI</c:v>
                </c:pt>
                <c:pt idx="21">
                  <c:v>RRC</c:v>
                </c:pt>
                <c:pt idx="22">
                  <c:v>NILI</c:v>
                </c:pt>
              </c:strCache>
            </c:strRef>
          </c:cat>
          <c:val>
            <c:numRef>
              <c:f>Sheet1!$J$50:$J$66</c:f>
              <c:numCache>
                <c:formatCode>0%</c:formatCode>
                <c:ptCount val="17"/>
                <c:pt idx="0" formatCode="0.00%">
                  <c:v>0.42499999999999999</c:v>
                </c:pt>
                <c:pt idx="1">
                  <c:v>0</c:v>
                </c:pt>
                <c:pt idx="3" formatCode="0.00%">
                  <c:v>0.14899999999999999</c:v>
                </c:pt>
                <c:pt idx="4">
                  <c:v>0</c:v>
                </c:pt>
                <c:pt idx="6" formatCode="0.00%">
                  <c:v>0.47399999999999998</c:v>
                </c:pt>
                <c:pt idx="7">
                  <c:v>0</c:v>
                </c:pt>
                <c:pt idx="9" formatCode="0.00%">
                  <c:v>0.252</c:v>
                </c:pt>
                <c:pt idx="10">
                  <c:v>0</c:v>
                </c:pt>
                <c:pt idx="12">
                  <c:v>0.3</c:v>
                </c:pt>
                <c:pt idx="13">
                  <c:v>0</c:v>
                </c:pt>
                <c:pt idx="15" formatCode="0.00%">
                  <c:v>0.17100000000000001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98-4558-97ED-CCB611926135}"/>
            </c:ext>
          </c:extLst>
        </c:ser>
        <c:ser>
          <c:idx val="1"/>
          <c:order val="1"/>
          <c:tx>
            <c:strRef>
              <c:f>Sheet1!$K$49</c:f>
              <c:strCache>
                <c:ptCount val="1"/>
                <c:pt idx="0">
                  <c:v>Pause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Sheet1!$H$50:$I$73</c:f>
              <c:strCache>
                <c:ptCount val="23"/>
                <c:pt idx="0">
                  <c:v>RRC</c:v>
                </c:pt>
                <c:pt idx="1">
                  <c:v>NILI</c:v>
                </c:pt>
                <c:pt idx="3">
                  <c:v>RRC</c:v>
                </c:pt>
                <c:pt idx="4">
                  <c:v>NILI</c:v>
                </c:pt>
                <c:pt idx="6">
                  <c:v>RRC</c:v>
                </c:pt>
                <c:pt idx="7">
                  <c:v>NILI</c:v>
                </c:pt>
                <c:pt idx="9">
                  <c:v>RRC</c:v>
                </c:pt>
                <c:pt idx="10">
                  <c:v>NILI</c:v>
                </c:pt>
                <c:pt idx="12">
                  <c:v>RRC</c:v>
                </c:pt>
                <c:pt idx="13">
                  <c:v>NILI</c:v>
                </c:pt>
                <c:pt idx="15">
                  <c:v>RRC</c:v>
                </c:pt>
                <c:pt idx="16">
                  <c:v>NILI</c:v>
                </c:pt>
                <c:pt idx="18">
                  <c:v>RRC</c:v>
                </c:pt>
                <c:pt idx="19">
                  <c:v>NILI</c:v>
                </c:pt>
                <c:pt idx="21">
                  <c:v>RRC</c:v>
                </c:pt>
                <c:pt idx="22">
                  <c:v>NILI</c:v>
                </c:pt>
              </c:strCache>
            </c:strRef>
          </c:cat>
          <c:val>
            <c:numRef>
              <c:f>Sheet1!$K$50:$K$66</c:f>
              <c:numCache>
                <c:formatCode>0.00%</c:formatCode>
                <c:ptCount val="17"/>
                <c:pt idx="0">
                  <c:v>3.2000000000000001E-2</c:v>
                </c:pt>
                <c:pt idx="1">
                  <c:v>1.2971999999999999</c:v>
                </c:pt>
                <c:pt idx="3">
                  <c:v>1.4999999999999999E-2</c:v>
                </c:pt>
                <c:pt idx="4">
                  <c:v>1.0801000000000001</c:v>
                </c:pt>
                <c:pt idx="6">
                  <c:v>2.5999999999999999E-2</c:v>
                </c:pt>
                <c:pt idx="7">
                  <c:v>0.48920000000000002</c:v>
                </c:pt>
                <c:pt idx="9">
                  <c:v>2.4E-2</c:v>
                </c:pt>
                <c:pt idx="10">
                  <c:v>0.56620000000000004</c:v>
                </c:pt>
                <c:pt idx="12">
                  <c:v>1.6E-2</c:v>
                </c:pt>
                <c:pt idx="13">
                  <c:v>0.1658</c:v>
                </c:pt>
                <c:pt idx="15">
                  <c:v>5.0000000000000001E-3</c:v>
                </c:pt>
                <c:pt idx="16">
                  <c:v>0.2303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98-4558-97ED-CCB611926135}"/>
            </c:ext>
          </c:extLst>
        </c:ser>
        <c:ser>
          <c:idx val="2"/>
          <c:order val="2"/>
          <c:tx>
            <c:strRef>
              <c:f>Sheet1!$L$49</c:f>
              <c:strCache>
                <c:ptCount val="1"/>
                <c:pt idx="0">
                  <c:v>COW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Sheet1!$H$50:$I$73</c:f>
              <c:strCache>
                <c:ptCount val="23"/>
                <c:pt idx="0">
                  <c:v>RRC</c:v>
                </c:pt>
                <c:pt idx="1">
                  <c:v>NILI</c:v>
                </c:pt>
                <c:pt idx="3">
                  <c:v>RRC</c:v>
                </c:pt>
                <c:pt idx="4">
                  <c:v>NILI</c:v>
                </c:pt>
                <c:pt idx="6">
                  <c:v>RRC</c:v>
                </c:pt>
                <c:pt idx="7">
                  <c:v>NILI</c:v>
                </c:pt>
                <c:pt idx="9">
                  <c:v>RRC</c:v>
                </c:pt>
                <c:pt idx="10">
                  <c:v>NILI</c:v>
                </c:pt>
                <c:pt idx="12">
                  <c:v>RRC</c:v>
                </c:pt>
                <c:pt idx="13">
                  <c:v>NILI</c:v>
                </c:pt>
                <c:pt idx="15">
                  <c:v>RRC</c:v>
                </c:pt>
                <c:pt idx="16">
                  <c:v>NILI</c:v>
                </c:pt>
                <c:pt idx="18">
                  <c:v>RRC</c:v>
                </c:pt>
                <c:pt idx="19">
                  <c:v>NILI</c:v>
                </c:pt>
                <c:pt idx="21">
                  <c:v>RRC</c:v>
                </c:pt>
                <c:pt idx="22">
                  <c:v>NILI</c:v>
                </c:pt>
              </c:strCache>
            </c:strRef>
          </c:cat>
          <c:val>
            <c:numRef>
              <c:f>Sheet1!$L$50:$L$66</c:f>
              <c:numCache>
                <c:formatCode>0%</c:formatCode>
                <c:ptCount val="17"/>
                <c:pt idx="0" formatCode="0.00%">
                  <c:v>0.20100000000000001</c:v>
                </c:pt>
                <c:pt idx="1">
                  <c:v>0</c:v>
                </c:pt>
                <c:pt idx="3" formatCode="0.00%">
                  <c:v>0.114</c:v>
                </c:pt>
                <c:pt idx="4">
                  <c:v>0</c:v>
                </c:pt>
                <c:pt idx="6" formatCode="0.00%">
                  <c:v>6.0000000000000001E-3</c:v>
                </c:pt>
                <c:pt idx="7">
                  <c:v>0</c:v>
                </c:pt>
                <c:pt idx="9" formatCode="0.00%">
                  <c:v>6.4000000000000001E-2</c:v>
                </c:pt>
                <c:pt idx="10">
                  <c:v>0</c:v>
                </c:pt>
                <c:pt idx="12" formatCode="0.00%">
                  <c:v>7.3999999999999996E-2</c:v>
                </c:pt>
                <c:pt idx="13">
                  <c:v>0</c:v>
                </c:pt>
                <c:pt idx="15" formatCode="0.00%">
                  <c:v>2E-3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98-4558-97ED-CCB611926135}"/>
            </c:ext>
          </c:extLst>
        </c:ser>
        <c:ser>
          <c:idx val="3"/>
          <c:order val="3"/>
          <c:tx>
            <c:strRef>
              <c:f>Sheet1!$M$49</c:f>
              <c:strCache>
                <c:ptCount val="1"/>
                <c:pt idx="0">
                  <c:v>Others, mostly page faults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Sheet1!$H$50:$I$73</c:f>
              <c:strCache>
                <c:ptCount val="23"/>
                <c:pt idx="0">
                  <c:v>RRC</c:v>
                </c:pt>
                <c:pt idx="1">
                  <c:v>NILI</c:v>
                </c:pt>
                <c:pt idx="3">
                  <c:v>RRC</c:v>
                </c:pt>
                <c:pt idx="4">
                  <c:v>NILI</c:v>
                </c:pt>
                <c:pt idx="6">
                  <c:v>RRC</c:v>
                </c:pt>
                <c:pt idx="7">
                  <c:v>NILI</c:v>
                </c:pt>
                <c:pt idx="9">
                  <c:v>RRC</c:v>
                </c:pt>
                <c:pt idx="10">
                  <c:v>NILI</c:v>
                </c:pt>
                <c:pt idx="12">
                  <c:v>RRC</c:v>
                </c:pt>
                <c:pt idx="13">
                  <c:v>NILI</c:v>
                </c:pt>
                <c:pt idx="15">
                  <c:v>RRC</c:v>
                </c:pt>
                <c:pt idx="16">
                  <c:v>NILI</c:v>
                </c:pt>
                <c:pt idx="18">
                  <c:v>RRC</c:v>
                </c:pt>
                <c:pt idx="19">
                  <c:v>NILI</c:v>
                </c:pt>
                <c:pt idx="21">
                  <c:v>RRC</c:v>
                </c:pt>
                <c:pt idx="22">
                  <c:v>NILI</c:v>
                </c:pt>
              </c:strCache>
            </c:strRef>
          </c:cat>
          <c:val>
            <c:numRef>
              <c:f>Sheet1!$M$50:$M$66</c:f>
              <c:numCache>
                <c:formatCode>0.00%</c:formatCode>
                <c:ptCount val="17"/>
                <c:pt idx="0">
                  <c:v>0.192</c:v>
                </c:pt>
                <c:pt idx="1">
                  <c:v>9.6199999999999994E-2</c:v>
                </c:pt>
                <c:pt idx="3">
                  <c:v>7.2999999999999995E-2</c:v>
                </c:pt>
                <c:pt idx="4">
                  <c:v>0.19570000000000001</c:v>
                </c:pt>
                <c:pt idx="6">
                  <c:v>1.4E-2</c:v>
                </c:pt>
                <c:pt idx="7">
                  <c:v>0.12889999999999999</c:v>
                </c:pt>
                <c:pt idx="9">
                  <c:v>3.2000000000000001E-2</c:v>
                </c:pt>
                <c:pt idx="10">
                  <c:v>5.5E-2</c:v>
                </c:pt>
                <c:pt idx="12">
                  <c:v>7.1999999999999995E-2</c:v>
                </c:pt>
                <c:pt idx="13">
                  <c:v>0.39369999999999999</c:v>
                </c:pt>
                <c:pt idx="15">
                  <c:v>1E-3</c:v>
                </c:pt>
                <c:pt idx="16">
                  <c:v>1.6199999999999999E-2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498-4558-97ED-CCB6119261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323080336"/>
        <c:axId val="267728304"/>
      </c:barChart>
      <c:catAx>
        <c:axId val="323080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noFill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267728304"/>
        <c:crossesAt val="0"/>
        <c:auto val="1"/>
        <c:lblAlgn val="ctr"/>
        <c:lblOffset val="1"/>
        <c:tickLblSkip val="1"/>
        <c:tickMarkSkip val="1"/>
        <c:noMultiLvlLbl val="1"/>
      </c:catAx>
      <c:valAx>
        <c:axId val="267728304"/>
        <c:scaling>
          <c:orientation val="minMax"/>
          <c:max val="1.4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0"/>
        <c:majorTickMark val="out"/>
        <c:minorTickMark val="none"/>
        <c:tickLblPos val="nextTo"/>
        <c:spPr>
          <a:noFill/>
          <a:ln w="31750" cap="rnd" cmpd="sng">
            <a:solidFill>
              <a:schemeClr val="tx1"/>
            </a:solidFill>
            <a:prstDash val="solid"/>
            <a:bevel/>
            <a:headEnd type="none" w="lg" len="lg"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323080336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 sz="1000"/>
      </a:pPr>
      <a:endParaRPr lang="en-CH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049600461254932E-2"/>
          <c:y val="0"/>
          <c:w val="0.85861151852072015"/>
          <c:h val="0.9228066648477625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Sheet1!$J$49</c:f>
              <c:strCache>
                <c:ptCount val="1"/>
                <c:pt idx="0">
                  <c:v>Record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Sheet1!$H$50:$I$73</c:f>
              <c:strCache>
                <c:ptCount val="23"/>
                <c:pt idx="0">
                  <c:v>RRC</c:v>
                </c:pt>
                <c:pt idx="1">
                  <c:v>NILI</c:v>
                </c:pt>
                <c:pt idx="3">
                  <c:v>RRC</c:v>
                </c:pt>
                <c:pt idx="4">
                  <c:v>NILI</c:v>
                </c:pt>
                <c:pt idx="6">
                  <c:v>RRC</c:v>
                </c:pt>
                <c:pt idx="7">
                  <c:v>NILI</c:v>
                </c:pt>
                <c:pt idx="9">
                  <c:v>RRC</c:v>
                </c:pt>
                <c:pt idx="10">
                  <c:v>NILI</c:v>
                </c:pt>
                <c:pt idx="12">
                  <c:v>RRC</c:v>
                </c:pt>
                <c:pt idx="13">
                  <c:v>NILI</c:v>
                </c:pt>
                <c:pt idx="15">
                  <c:v>RRC</c:v>
                </c:pt>
                <c:pt idx="16">
                  <c:v>NILI</c:v>
                </c:pt>
                <c:pt idx="18">
                  <c:v>RRC</c:v>
                </c:pt>
                <c:pt idx="19">
                  <c:v>NILI</c:v>
                </c:pt>
                <c:pt idx="21">
                  <c:v>RRC</c:v>
                </c:pt>
                <c:pt idx="22">
                  <c:v>NILI</c:v>
                </c:pt>
              </c:strCache>
            </c:strRef>
          </c:cat>
          <c:val>
            <c:numRef>
              <c:f>Sheet1!$J$50:$J$66</c:f>
              <c:numCache>
                <c:formatCode>0%</c:formatCode>
                <c:ptCount val="17"/>
                <c:pt idx="0" formatCode="0.00%">
                  <c:v>0.42499999999999999</c:v>
                </c:pt>
                <c:pt idx="1">
                  <c:v>0</c:v>
                </c:pt>
                <c:pt idx="3" formatCode="0.00%">
                  <c:v>0.14899999999999999</c:v>
                </c:pt>
                <c:pt idx="4">
                  <c:v>0</c:v>
                </c:pt>
                <c:pt idx="6" formatCode="0.00%">
                  <c:v>0.47399999999999998</c:v>
                </c:pt>
                <c:pt idx="7">
                  <c:v>0</c:v>
                </c:pt>
                <c:pt idx="9" formatCode="0.00%">
                  <c:v>0.252</c:v>
                </c:pt>
                <c:pt idx="10">
                  <c:v>0</c:v>
                </c:pt>
                <c:pt idx="12">
                  <c:v>0.3</c:v>
                </c:pt>
                <c:pt idx="13">
                  <c:v>0</c:v>
                </c:pt>
                <c:pt idx="15" formatCode="0.00%">
                  <c:v>0.17100000000000001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5-4F71-8889-D9A62C90D738}"/>
            </c:ext>
          </c:extLst>
        </c:ser>
        <c:ser>
          <c:idx val="1"/>
          <c:order val="1"/>
          <c:tx>
            <c:strRef>
              <c:f>Sheet1!$K$49</c:f>
              <c:strCache>
                <c:ptCount val="1"/>
                <c:pt idx="0">
                  <c:v>Pause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Sheet1!$H$50:$I$73</c:f>
              <c:strCache>
                <c:ptCount val="23"/>
                <c:pt idx="0">
                  <c:v>RRC</c:v>
                </c:pt>
                <c:pt idx="1">
                  <c:v>NILI</c:v>
                </c:pt>
                <c:pt idx="3">
                  <c:v>RRC</c:v>
                </c:pt>
                <c:pt idx="4">
                  <c:v>NILI</c:v>
                </c:pt>
                <c:pt idx="6">
                  <c:v>RRC</c:v>
                </c:pt>
                <c:pt idx="7">
                  <c:v>NILI</c:v>
                </c:pt>
                <c:pt idx="9">
                  <c:v>RRC</c:v>
                </c:pt>
                <c:pt idx="10">
                  <c:v>NILI</c:v>
                </c:pt>
                <c:pt idx="12">
                  <c:v>RRC</c:v>
                </c:pt>
                <c:pt idx="13">
                  <c:v>NILI</c:v>
                </c:pt>
                <c:pt idx="15">
                  <c:v>RRC</c:v>
                </c:pt>
                <c:pt idx="16">
                  <c:v>NILI</c:v>
                </c:pt>
                <c:pt idx="18">
                  <c:v>RRC</c:v>
                </c:pt>
                <c:pt idx="19">
                  <c:v>NILI</c:v>
                </c:pt>
                <c:pt idx="21">
                  <c:v>RRC</c:v>
                </c:pt>
                <c:pt idx="22">
                  <c:v>NILI</c:v>
                </c:pt>
              </c:strCache>
            </c:strRef>
          </c:cat>
          <c:val>
            <c:numRef>
              <c:f>Sheet1!$K$50:$K$66</c:f>
              <c:numCache>
                <c:formatCode>0.00%</c:formatCode>
                <c:ptCount val="17"/>
                <c:pt idx="0">
                  <c:v>3.2000000000000001E-2</c:v>
                </c:pt>
                <c:pt idx="1">
                  <c:v>1.2971999999999999</c:v>
                </c:pt>
                <c:pt idx="3">
                  <c:v>1.4999999999999999E-2</c:v>
                </c:pt>
                <c:pt idx="4">
                  <c:v>1.0801000000000001</c:v>
                </c:pt>
                <c:pt idx="6">
                  <c:v>2.5999999999999999E-2</c:v>
                </c:pt>
                <c:pt idx="7">
                  <c:v>0.48920000000000002</c:v>
                </c:pt>
                <c:pt idx="9">
                  <c:v>2.4E-2</c:v>
                </c:pt>
                <c:pt idx="10">
                  <c:v>0.56620000000000004</c:v>
                </c:pt>
                <c:pt idx="12">
                  <c:v>1.6E-2</c:v>
                </c:pt>
                <c:pt idx="13">
                  <c:v>0.1658</c:v>
                </c:pt>
                <c:pt idx="15">
                  <c:v>5.0000000000000001E-3</c:v>
                </c:pt>
                <c:pt idx="16">
                  <c:v>0.2303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65-4F71-8889-D9A62C90D738}"/>
            </c:ext>
          </c:extLst>
        </c:ser>
        <c:ser>
          <c:idx val="2"/>
          <c:order val="2"/>
          <c:tx>
            <c:strRef>
              <c:f>Sheet1!$L$49</c:f>
              <c:strCache>
                <c:ptCount val="1"/>
                <c:pt idx="0">
                  <c:v>COW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Sheet1!$H$50:$I$73</c:f>
              <c:strCache>
                <c:ptCount val="23"/>
                <c:pt idx="0">
                  <c:v>RRC</c:v>
                </c:pt>
                <c:pt idx="1">
                  <c:v>NILI</c:v>
                </c:pt>
                <c:pt idx="3">
                  <c:v>RRC</c:v>
                </c:pt>
                <c:pt idx="4">
                  <c:v>NILI</c:v>
                </c:pt>
                <c:pt idx="6">
                  <c:v>RRC</c:v>
                </c:pt>
                <c:pt idx="7">
                  <c:v>NILI</c:v>
                </c:pt>
                <c:pt idx="9">
                  <c:v>RRC</c:v>
                </c:pt>
                <c:pt idx="10">
                  <c:v>NILI</c:v>
                </c:pt>
                <c:pt idx="12">
                  <c:v>RRC</c:v>
                </c:pt>
                <c:pt idx="13">
                  <c:v>NILI</c:v>
                </c:pt>
                <c:pt idx="15">
                  <c:v>RRC</c:v>
                </c:pt>
                <c:pt idx="16">
                  <c:v>NILI</c:v>
                </c:pt>
                <c:pt idx="18">
                  <c:v>RRC</c:v>
                </c:pt>
                <c:pt idx="19">
                  <c:v>NILI</c:v>
                </c:pt>
                <c:pt idx="21">
                  <c:v>RRC</c:v>
                </c:pt>
                <c:pt idx="22">
                  <c:v>NILI</c:v>
                </c:pt>
              </c:strCache>
            </c:strRef>
          </c:cat>
          <c:val>
            <c:numRef>
              <c:f>Sheet1!$L$50:$L$66</c:f>
              <c:numCache>
                <c:formatCode>0%</c:formatCode>
                <c:ptCount val="17"/>
                <c:pt idx="0" formatCode="0.00%">
                  <c:v>0.20100000000000001</c:v>
                </c:pt>
                <c:pt idx="1">
                  <c:v>0</c:v>
                </c:pt>
                <c:pt idx="3" formatCode="0.00%">
                  <c:v>0.114</c:v>
                </c:pt>
                <c:pt idx="4">
                  <c:v>0</c:v>
                </c:pt>
                <c:pt idx="6" formatCode="0.00%">
                  <c:v>6.0000000000000001E-3</c:v>
                </c:pt>
                <c:pt idx="7">
                  <c:v>0</c:v>
                </c:pt>
                <c:pt idx="9" formatCode="0.00%">
                  <c:v>6.4000000000000001E-2</c:v>
                </c:pt>
                <c:pt idx="10">
                  <c:v>0</c:v>
                </c:pt>
                <c:pt idx="12" formatCode="0.00%">
                  <c:v>7.3999999999999996E-2</c:v>
                </c:pt>
                <c:pt idx="13">
                  <c:v>0</c:v>
                </c:pt>
                <c:pt idx="15" formatCode="0.00%">
                  <c:v>2E-3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65-4F71-8889-D9A62C90D738}"/>
            </c:ext>
          </c:extLst>
        </c:ser>
        <c:ser>
          <c:idx val="3"/>
          <c:order val="3"/>
          <c:tx>
            <c:strRef>
              <c:f>Sheet1!$M$49</c:f>
              <c:strCache>
                <c:ptCount val="1"/>
                <c:pt idx="0">
                  <c:v>Others, mostly page faults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Sheet1!$H$50:$I$73</c:f>
              <c:strCache>
                <c:ptCount val="23"/>
                <c:pt idx="0">
                  <c:v>RRC</c:v>
                </c:pt>
                <c:pt idx="1">
                  <c:v>NILI</c:v>
                </c:pt>
                <c:pt idx="3">
                  <c:v>RRC</c:v>
                </c:pt>
                <c:pt idx="4">
                  <c:v>NILI</c:v>
                </c:pt>
                <c:pt idx="6">
                  <c:v>RRC</c:v>
                </c:pt>
                <c:pt idx="7">
                  <c:v>NILI</c:v>
                </c:pt>
                <c:pt idx="9">
                  <c:v>RRC</c:v>
                </c:pt>
                <c:pt idx="10">
                  <c:v>NILI</c:v>
                </c:pt>
                <c:pt idx="12">
                  <c:v>RRC</c:v>
                </c:pt>
                <c:pt idx="13">
                  <c:v>NILI</c:v>
                </c:pt>
                <c:pt idx="15">
                  <c:v>RRC</c:v>
                </c:pt>
                <c:pt idx="16">
                  <c:v>NILI</c:v>
                </c:pt>
                <c:pt idx="18">
                  <c:v>RRC</c:v>
                </c:pt>
                <c:pt idx="19">
                  <c:v>NILI</c:v>
                </c:pt>
                <c:pt idx="21">
                  <c:v>RRC</c:v>
                </c:pt>
                <c:pt idx="22">
                  <c:v>NILI</c:v>
                </c:pt>
              </c:strCache>
            </c:strRef>
          </c:cat>
          <c:val>
            <c:numRef>
              <c:f>Sheet1!$M$50:$M$66</c:f>
              <c:numCache>
                <c:formatCode>0.00%</c:formatCode>
                <c:ptCount val="17"/>
                <c:pt idx="0">
                  <c:v>0.192</c:v>
                </c:pt>
                <c:pt idx="1">
                  <c:v>9.6199999999999994E-2</c:v>
                </c:pt>
                <c:pt idx="3">
                  <c:v>7.2999999999999995E-2</c:v>
                </c:pt>
                <c:pt idx="4">
                  <c:v>0.19570000000000001</c:v>
                </c:pt>
                <c:pt idx="6">
                  <c:v>1.4E-2</c:v>
                </c:pt>
                <c:pt idx="7">
                  <c:v>0.12889999999999999</c:v>
                </c:pt>
                <c:pt idx="9">
                  <c:v>3.2000000000000001E-2</c:v>
                </c:pt>
                <c:pt idx="10">
                  <c:v>5.5E-2</c:v>
                </c:pt>
                <c:pt idx="12">
                  <c:v>7.1999999999999995E-2</c:v>
                </c:pt>
                <c:pt idx="13">
                  <c:v>0.39369999999999999</c:v>
                </c:pt>
                <c:pt idx="15">
                  <c:v>1E-3</c:v>
                </c:pt>
                <c:pt idx="16">
                  <c:v>1.6199999999999999E-2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65-4F71-8889-D9A62C90D7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323080336"/>
        <c:axId val="267728304"/>
      </c:barChart>
      <c:catAx>
        <c:axId val="3230803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noFill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267728304"/>
        <c:crossesAt val="0"/>
        <c:auto val="1"/>
        <c:lblAlgn val="ctr"/>
        <c:lblOffset val="1"/>
        <c:tickLblSkip val="1"/>
        <c:tickMarkSkip val="1"/>
        <c:noMultiLvlLbl val="1"/>
      </c:catAx>
      <c:valAx>
        <c:axId val="267728304"/>
        <c:scaling>
          <c:orientation val="minMax"/>
          <c:max val="1.4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0"/>
        <c:majorTickMark val="out"/>
        <c:minorTickMark val="none"/>
        <c:tickLblPos val="nextTo"/>
        <c:spPr>
          <a:noFill/>
          <a:ln w="31750" cap="rnd" cmpd="sng">
            <a:solidFill>
              <a:schemeClr val="tx1"/>
            </a:solidFill>
            <a:prstDash val="solid"/>
            <a:bevel/>
            <a:headEnd type="none" w="lg" len="lg"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323080336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 sz="1000"/>
      </a:pPr>
      <a:endParaRPr lang="en-CH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0.09714</cdr:x>
      <cdr:y>0.09472</cdr:y>
    </cdr:from>
    <cdr:to>
      <cdr:x>0.16278</cdr:x>
      <cdr:y>0.13006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91D29E03-2D98-024F-A0EE-F01F779B6C19}"/>
            </a:ext>
          </a:extLst>
        </cdr:cNvPr>
        <cdr:cNvSpPr txBox="1"/>
      </cdr:nvSpPr>
      <cdr:spPr>
        <a:xfrm xmlns:a="http://schemas.openxmlformats.org/drawingml/2006/main">
          <a:off x="1409700" y="850900"/>
          <a:ext cx="952500" cy="3175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1600" dirty="0"/>
        </a:p>
      </cdr:txBody>
    </cdr:sp>
  </cdr:relSizeAnchor>
  <cdr:relSizeAnchor xmlns:cdr="http://schemas.openxmlformats.org/drawingml/2006/chartDrawing">
    <cdr:from>
      <cdr:x>0.44964</cdr:x>
      <cdr:y>0.30305</cdr:y>
    </cdr:from>
    <cdr:to>
      <cdr:x>0.57052</cdr:x>
      <cdr:y>0.40395</cdr:y>
    </cdr:to>
    <cdr:sp macro="" textlink="">
      <cdr:nvSpPr>
        <cdr:cNvPr id="14" name="TextBox 1">
          <a:extLst xmlns:a="http://schemas.openxmlformats.org/drawingml/2006/main">
            <a:ext uri="{FF2B5EF4-FFF2-40B4-BE49-F238E27FC236}">
              <a16:creationId xmlns:a16="http://schemas.microsoft.com/office/drawing/2014/main" id="{F760F3CE-5266-364E-94F8-F1903034D31F}"/>
            </a:ext>
          </a:extLst>
        </cdr:cNvPr>
        <cdr:cNvSpPr txBox="1"/>
      </cdr:nvSpPr>
      <cdr:spPr>
        <a:xfrm xmlns:a="http://schemas.openxmlformats.org/drawingml/2006/main">
          <a:off x="4364623" y="1633939"/>
          <a:ext cx="1173382" cy="5440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2400" dirty="0"/>
            <a:t>62%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0.0744</cdr:x>
      <cdr:y>0</cdr:y>
    </cdr:from>
    <cdr:to>
      <cdr:x>0.07502</cdr:x>
      <cdr:y>0.92359</cdr:y>
    </cdr:to>
    <cdr:cxnSp macro="">
      <cdr:nvCxnSpPr>
        <cdr:cNvPr id="28" name="Straight Connector 27">
          <a:extLst xmlns:a="http://schemas.openxmlformats.org/drawingml/2006/main">
            <a:ext uri="{FF2B5EF4-FFF2-40B4-BE49-F238E27FC236}">
              <a16:creationId xmlns:a16="http://schemas.microsoft.com/office/drawing/2014/main" id="{E371AD2C-244B-3D42-98EC-D6B1F1D374EA}"/>
            </a:ext>
          </a:extLst>
        </cdr:cNvPr>
        <cdr:cNvCxnSpPr/>
      </cdr:nvCxnSpPr>
      <cdr:spPr>
        <a:xfrm xmlns:a="http://schemas.openxmlformats.org/drawingml/2006/main">
          <a:off x="722200" y="0"/>
          <a:ext cx="6019" cy="4979631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0.41045</cdr:x>
      <cdr:y>0.14263</cdr:y>
    </cdr:from>
    <cdr:to>
      <cdr:x>0.50599</cdr:x>
      <cdr:y>0.23288</cdr:y>
    </cdr:to>
    <cdr:sp macro="" textlink="">
      <cdr:nvSpPr>
        <cdr:cNvPr id="11" name="TextBox 1">
          <a:extLst xmlns:a="http://schemas.openxmlformats.org/drawingml/2006/main">
            <a:ext uri="{FF2B5EF4-FFF2-40B4-BE49-F238E27FC236}">
              <a16:creationId xmlns:a16="http://schemas.microsoft.com/office/drawing/2014/main" id="{F760F3CE-5266-364E-94F8-F1903034D31F}"/>
            </a:ext>
          </a:extLst>
        </cdr:cNvPr>
        <cdr:cNvSpPr txBox="1"/>
      </cdr:nvSpPr>
      <cdr:spPr>
        <a:xfrm xmlns:a="http://schemas.openxmlformats.org/drawingml/2006/main">
          <a:off x="4221485" y="725029"/>
          <a:ext cx="982628" cy="4587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2400" dirty="0"/>
            <a:t>56%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0.3464</cdr:x>
      <cdr:y>0.19693</cdr:y>
    </cdr:from>
    <cdr:to>
      <cdr:x>0.45433</cdr:x>
      <cdr:y>0.28263</cdr:y>
    </cdr:to>
    <cdr:sp macro="" textlink="">
      <cdr:nvSpPr>
        <cdr:cNvPr id="12" name="TextBox 1">
          <a:extLst xmlns:a="http://schemas.openxmlformats.org/drawingml/2006/main">
            <a:ext uri="{FF2B5EF4-FFF2-40B4-BE49-F238E27FC236}">
              <a16:creationId xmlns:a16="http://schemas.microsoft.com/office/drawing/2014/main" id="{F760F3CE-5266-364E-94F8-F1903034D31F}"/>
            </a:ext>
          </a:extLst>
        </cdr:cNvPr>
        <cdr:cNvSpPr txBox="1"/>
      </cdr:nvSpPr>
      <cdr:spPr>
        <a:xfrm xmlns:a="http://schemas.openxmlformats.org/drawingml/2006/main">
          <a:off x="3562679" y="1001074"/>
          <a:ext cx="1110058" cy="4356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2400" dirty="0"/>
            <a:t>46%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0.30759</cdr:x>
      <cdr:y>0.35287</cdr:y>
    </cdr:from>
    <cdr:to>
      <cdr:x>0.40705</cdr:x>
      <cdr:y>0.40407</cdr:y>
    </cdr:to>
    <cdr:sp macro="" textlink="">
      <cdr:nvSpPr>
        <cdr:cNvPr id="15" name="TextBox 1">
          <a:extLst xmlns:a="http://schemas.openxmlformats.org/drawingml/2006/main">
            <a:ext uri="{FF2B5EF4-FFF2-40B4-BE49-F238E27FC236}">
              <a16:creationId xmlns:a16="http://schemas.microsoft.com/office/drawing/2014/main" id="{F760F3CE-5266-364E-94F8-F1903034D31F}"/>
            </a:ext>
          </a:extLst>
        </cdr:cNvPr>
        <cdr:cNvSpPr txBox="1"/>
      </cdr:nvSpPr>
      <cdr:spPr>
        <a:xfrm xmlns:a="http://schemas.openxmlformats.org/drawingml/2006/main">
          <a:off x="2985795" y="1902523"/>
          <a:ext cx="965458" cy="276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2400" dirty="0"/>
            <a:t>37%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0.44665</cdr:x>
      <cdr:y>0.44577</cdr:y>
    </cdr:from>
    <cdr:to>
      <cdr:x>0.56892</cdr:x>
      <cdr:y>0.55423</cdr:y>
    </cdr:to>
    <cdr:sp macro="" textlink="">
      <cdr:nvSpPr>
        <cdr:cNvPr id="25" name="TextBox 1">
          <a:extLst xmlns:a="http://schemas.openxmlformats.org/drawingml/2006/main">
            <a:ext uri="{FF2B5EF4-FFF2-40B4-BE49-F238E27FC236}">
              <a16:creationId xmlns:a16="http://schemas.microsoft.com/office/drawing/2014/main" id="{4DC9B273-CE54-D042-BF14-1FF898C3F7D6}"/>
            </a:ext>
          </a:extLst>
        </cdr:cNvPr>
        <cdr:cNvSpPr txBox="1"/>
      </cdr:nvSpPr>
      <cdr:spPr>
        <a:xfrm xmlns:a="http://schemas.openxmlformats.org/drawingml/2006/main">
          <a:off x="4593757" y="2266017"/>
          <a:ext cx="1257545" cy="5513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2400" dirty="0"/>
            <a:t>62%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0.83155</cdr:x>
      <cdr:y>0.60902</cdr:y>
    </cdr:from>
    <cdr:to>
      <cdr:x>0.95753</cdr:x>
      <cdr:y>0.71748</cdr:y>
    </cdr:to>
    <cdr:sp macro="" textlink="">
      <cdr:nvSpPr>
        <cdr:cNvPr id="21" name="TextBox 1">
          <a:extLst xmlns:a="http://schemas.openxmlformats.org/drawingml/2006/main">
            <a:ext uri="{FF2B5EF4-FFF2-40B4-BE49-F238E27FC236}">
              <a16:creationId xmlns:a16="http://schemas.microsoft.com/office/drawing/2014/main" id="{4DC9B273-CE54-D042-BF14-1FF898C3F7D6}"/>
            </a:ext>
          </a:extLst>
        </cdr:cNvPr>
        <cdr:cNvSpPr txBox="1"/>
      </cdr:nvSpPr>
      <cdr:spPr>
        <a:xfrm xmlns:a="http://schemas.openxmlformats.org/drawingml/2006/main">
          <a:off x="8552431" y="3283620"/>
          <a:ext cx="1295702" cy="5847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2400" dirty="0"/>
            <a:t>128%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0.28145</cdr:x>
      <cdr:y>0.66816</cdr:y>
    </cdr:from>
    <cdr:to>
      <cdr:x>0.40739</cdr:x>
      <cdr:y>0.7715</cdr:y>
    </cdr:to>
    <cdr:sp macro="" textlink="">
      <cdr:nvSpPr>
        <cdr:cNvPr id="19" name="TextBox 1">
          <a:extLst xmlns:a="http://schemas.openxmlformats.org/drawingml/2006/main">
            <a:ext uri="{FF2B5EF4-FFF2-40B4-BE49-F238E27FC236}">
              <a16:creationId xmlns:a16="http://schemas.microsoft.com/office/drawing/2014/main" id="{4DC9B273-CE54-D042-BF14-1FF898C3F7D6}"/>
            </a:ext>
          </a:extLst>
        </cdr:cNvPr>
        <cdr:cNvSpPr txBox="1"/>
      </cdr:nvSpPr>
      <cdr:spPr>
        <a:xfrm xmlns:a="http://schemas.openxmlformats.org/drawingml/2006/main">
          <a:off x="2894695" y="3602442"/>
          <a:ext cx="1295292" cy="5571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2400" dirty="0"/>
            <a:t>35%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0.89869</cdr:x>
      <cdr:y>0.75936</cdr:y>
    </cdr:from>
    <cdr:to>
      <cdr:x>1</cdr:x>
      <cdr:y>0.84246</cdr:y>
    </cdr:to>
    <cdr:sp macro="" textlink="">
      <cdr:nvSpPr>
        <cdr:cNvPr id="23" name="TextBox 1">
          <a:extLst xmlns:a="http://schemas.openxmlformats.org/drawingml/2006/main">
            <a:ext uri="{FF2B5EF4-FFF2-40B4-BE49-F238E27FC236}">
              <a16:creationId xmlns:a16="http://schemas.microsoft.com/office/drawing/2014/main" id="{4DC9B273-CE54-D042-BF14-1FF898C3F7D6}"/>
            </a:ext>
          </a:extLst>
        </cdr:cNvPr>
        <cdr:cNvSpPr txBox="1"/>
      </cdr:nvSpPr>
      <cdr:spPr>
        <a:xfrm xmlns:a="http://schemas.openxmlformats.org/drawingml/2006/main">
          <a:off x="9243014" y="3860113"/>
          <a:ext cx="1041971" cy="4224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2400" dirty="0"/>
            <a:t>139%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0.58532</cdr:x>
      <cdr:y>0.81826</cdr:y>
    </cdr:from>
    <cdr:to>
      <cdr:x>0.67848</cdr:x>
      <cdr:y>0.85311</cdr:y>
    </cdr:to>
    <cdr:sp macro="" textlink="">
      <cdr:nvSpPr>
        <cdr:cNvPr id="17" name="TextBox 1">
          <a:extLst xmlns:a="http://schemas.openxmlformats.org/drawingml/2006/main">
            <a:ext uri="{FF2B5EF4-FFF2-40B4-BE49-F238E27FC236}">
              <a16:creationId xmlns:a16="http://schemas.microsoft.com/office/drawing/2014/main" id="{F760F3CE-5266-364E-94F8-F1903034D31F}"/>
            </a:ext>
          </a:extLst>
        </cdr:cNvPr>
        <cdr:cNvSpPr txBox="1"/>
      </cdr:nvSpPr>
      <cdr:spPr>
        <a:xfrm xmlns:a="http://schemas.openxmlformats.org/drawingml/2006/main">
          <a:off x="6019962" y="4411744"/>
          <a:ext cx="958150" cy="1878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2400" dirty="0"/>
            <a:t>85%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0.38532</cdr:x>
      <cdr:y>0.52575</cdr:y>
    </cdr:from>
    <cdr:to>
      <cdr:x>0.48823</cdr:x>
      <cdr:y>0.5815</cdr:y>
    </cdr:to>
    <cdr:sp macro="" textlink="">
      <cdr:nvSpPr>
        <cdr:cNvPr id="18" name="TextBox 1">
          <a:extLst xmlns:a="http://schemas.openxmlformats.org/drawingml/2006/main">
            <a:ext uri="{FF2B5EF4-FFF2-40B4-BE49-F238E27FC236}">
              <a16:creationId xmlns:a16="http://schemas.microsoft.com/office/drawing/2014/main" id="{4DC9B273-CE54-D042-BF14-1FF898C3F7D6}"/>
            </a:ext>
          </a:extLst>
        </cdr:cNvPr>
        <cdr:cNvSpPr txBox="1"/>
      </cdr:nvSpPr>
      <cdr:spPr>
        <a:xfrm xmlns:a="http://schemas.openxmlformats.org/drawingml/2006/main">
          <a:off x="3740347" y="2834613"/>
          <a:ext cx="998850" cy="30058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2400" dirty="0"/>
            <a:t>52%</a:t>
          </a:r>
          <a:endParaRPr lang="en-US" sz="24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0.09714</cdr:x>
      <cdr:y>0.09472</cdr:y>
    </cdr:from>
    <cdr:to>
      <cdr:x>0.16278</cdr:x>
      <cdr:y>0.13006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91D29E03-2D98-024F-A0EE-F01F779B6C19}"/>
            </a:ext>
          </a:extLst>
        </cdr:cNvPr>
        <cdr:cNvSpPr txBox="1"/>
      </cdr:nvSpPr>
      <cdr:spPr>
        <a:xfrm xmlns:a="http://schemas.openxmlformats.org/drawingml/2006/main">
          <a:off x="1409700" y="850900"/>
          <a:ext cx="952500" cy="3175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1600" dirty="0"/>
        </a:p>
      </cdr:txBody>
    </cdr:sp>
  </cdr:relSizeAnchor>
  <cdr:relSizeAnchor xmlns:cdr="http://schemas.openxmlformats.org/drawingml/2006/chartDrawing">
    <cdr:from>
      <cdr:x>0.44964</cdr:x>
      <cdr:y>0.30305</cdr:y>
    </cdr:from>
    <cdr:to>
      <cdr:x>0.57052</cdr:x>
      <cdr:y>0.40395</cdr:y>
    </cdr:to>
    <cdr:sp macro="" textlink="">
      <cdr:nvSpPr>
        <cdr:cNvPr id="14" name="TextBox 1">
          <a:extLst xmlns:a="http://schemas.openxmlformats.org/drawingml/2006/main">
            <a:ext uri="{FF2B5EF4-FFF2-40B4-BE49-F238E27FC236}">
              <a16:creationId xmlns:a16="http://schemas.microsoft.com/office/drawing/2014/main" id="{F760F3CE-5266-364E-94F8-F1903034D31F}"/>
            </a:ext>
          </a:extLst>
        </cdr:cNvPr>
        <cdr:cNvSpPr txBox="1"/>
      </cdr:nvSpPr>
      <cdr:spPr>
        <a:xfrm xmlns:a="http://schemas.openxmlformats.org/drawingml/2006/main">
          <a:off x="4364623" y="1633939"/>
          <a:ext cx="1173382" cy="5440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2400" dirty="0"/>
            <a:t>62%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0.0744</cdr:x>
      <cdr:y>0</cdr:y>
    </cdr:from>
    <cdr:to>
      <cdr:x>0.07502</cdr:x>
      <cdr:y>0.92359</cdr:y>
    </cdr:to>
    <cdr:cxnSp macro="">
      <cdr:nvCxnSpPr>
        <cdr:cNvPr id="28" name="Straight Connector 27">
          <a:extLst xmlns:a="http://schemas.openxmlformats.org/drawingml/2006/main">
            <a:ext uri="{FF2B5EF4-FFF2-40B4-BE49-F238E27FC236}">
              <a16:creationId xmlns:a16="http://schemas.microsoft.com/office/drawing/2014/main" id="{E371AD2C-244B-3D42-98EC-D6B1F1D374EA}"/>
            </a:ext>
          </a:extLst>
        </cdr:cNvPr>
        <cdr:cNvCxnSpPr/>
      </cdr:nvCxnSpPr>
      <cdr:spPr>
        <a:xfrm xmlns:a="http://schemas.openxmlformats.org/drawingml/2006/main">
          <a:off x="722200" y="0"/>
          <a:ext cx="6019" cy="4979631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0.41045</cdr:x>
      <cdr:y>0.14263</cdr:y>
    </cdr:from>
    <cdr:to>
      <cdr:x>0.50599</cdr:x>
      <cdr:y>0.23288</cdr:y>
    </cdr:to>
    <cdr:sp macro="" textlink="">
      <cdr:nvSpPr>
        <cdr:cNvPr id="11" name="TextBox 1">
          <a:extLst xmlns:a="http://schemas.openxmlformats.org/drawingml/2006/main">
            <a:ext uri="{FF2B5EF4-FFF2-40B4-BE49-F238E27FC236}">
              <a16:creationId xmlns:a16="http://schemas.microsoft.com/office/drawing/2014/main" id="{F760F3CE-5266-364E-94F8-F1903034D31F}"/>
            </a:ext>
          </a:extLst>
        </cdr:cNvPr>
        <cdr:cNvSpPr txBox="1"/>
      </cdr:nvSpPr>
      <cdr:spPr>
        <a:xfrm xmlns:a="http://schemas.openxmlformats.org/drawingml/2006/main">
          <a:off x="4221485" y="725029"/>
          <a:ext cx="982628" cy="4587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2400" dirty="0"/>
            <a:t>56%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0.3464</cdr:x>
      <cdr:y>0.19693</cdr:y>
    </cdr:from>
    <cdr:to>
      <cdr:x>0.45433</cdr:x>
      <cdr:y>0.28263</cdr:y>
    </cdr:to>
    <cdr:sp macro="" textlink="">
      <cdr:nvSpPr>
        <cdr:cNvPr id="12" name="TextBox 1">
          <a:extLst xmlns:a="http://schemas.openxmlformats.org/drawingml/2006/main">
            <a:ext uri="{FF2B5EF4-FFF2-40B4-BE49-F238E27FC236}">
              <a16:creationId xmlns:a16="http://schemas.microsoft.com/office/drawing/2014/main" id="{F760F3CE-5266-364E-94F8-F1903034D31F}"/>
            </a:ext>
          </a:extLst>
        </cdr:cNvPr>
        <cdr:cNvSpPr txBox="1"/>
      </cdr:nvSpPr>
      <cdr:spPr>
        <a:xfrm xmlns:a="http://schemas.openxmlformats.org/drawingml/2006/main">
          <a:off x="3562679" y="1001074"/>
          <a:ext cx="1110058" cy="4356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2400" dirty="0"/>
            <a:t>46%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0.30759</cdr:x>
      <cdr:y>0.35287</cdr:y>
    </cdr:from>
    <cdr:to>
      <cdr:x>0.40705</cdr:x>
      <cdr:y>0.40407</cdr:y>
    </cdr:to>
    <cdr:sp macro="" textlink="">
      <cdr:nvSpPr>
        <cdr:cNvPr id="15" name="TextBox 1">
          <a:extLst xmlns:a="http://schemas.openxmlformats.org/drawingml/2006/main">
            <a:ext uri="{FF2B5EF4-FFF2-40B4-BE49-F238E27FC236}">
              <a16:creationId xmlns:a16="http://schemas.microsoft.com/office/drawing/2014/main" id="{F760F3CE-5266-364E-94F8-F1903034D31F}"/>
            </a:ext>
          </a:extLst>
        </cdr:cNvPr>
        <cdr:cNvSpPr txBox="1"/>
      </cdr:nvSpPr>
      <cdr:spPr>
        <a:xfrm xmlns:a="http://schemas.openxmlformats.org/drawingml/2006/main">
          <a:off x="2985795" y="1902523"/>
          <a:ext cx="965458" cy="276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2400" dirty="0"/>
            <a:t>37%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0.44665</cdr:x>
      <cdr:y>0.44577</cdr:y>
    </cdr:from>
    <cdr:to>
      <cdr:x>0.56892</cdr:x>
      <cdr:y>0.55423</cdr:y>
    </cdr:to>
    <cdr:sp macro="" textlink="">
      <cdr:nvSpPr>
        <cdr:cNvPr id="25" name="TextBox 1">
          <a:extLst xmlns:a="http://schemas.openxmlformats.org/drawingml/2006/main">
            <a:ext uri="{FF2B5EF4-FFF2-40B4-BE49-F238E27FC236}">
              <a16:creationId xmlns:a16="http://schemas.microsoft.com/office/drawing/2014/main" id="{4DC9B273-CE54-D042-BF14-1FF898C3F7D6}"/>
            </a:ext>
          </a:extLst>
        </cdr:cNvPr>
        <cdr:cNvSpPr txBox="1"/>
      </cdr:nvSpPr>
      <cdr:spPr>
        <a:xfrm xmlns:a="http://schemas.openxmlformats.org/drawingml/2006/main">
          <a:off x="4593757" y="2266017"/>
          <a:ext cx="1257545" cy="5513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2400" dirty="0"/>
            <a:t>62%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0.83155</cdr:x>
      <cdr:y>0.60902</cdr:y>
    </cdr:from>
    <cdr:to>
      <cdr:x>0.95753</cdr:x>
      <cdr:y>0.71748</cdr:y>
    </cdr:to>
    <cdr:sp macro="" textlink="">
      <cdr:nvSpPr>
        <cdr:cNvPr id="21" name="TextBox 1">
          <a:extLst xmlns:a="http://schemas.openxmlformats.org/drawingml/2006/main">
            <a:ext uri="{FF2B5EF4-FFF2-40B4-BE49-F238E27FC236}">
              <a16:creationId xmlns:a16="http://schemas.microsoft.com/office/drawing/2014/main" id="{4DC9B273-CE54-D042-BF14-1FF898C3F7D6}"/>
            </a:ext>
          </a:extLst>
        </cdr:cNvPr>
        <cdr:cNvSpPr txBox="1"/>
      </cdr:nvSpPr>
      <cdr:spPr>
        <a:xfrm xmlns:a="http://schemas.openxmlformats.org/drawingml/2006/main">
          <a:off x="8552431" y="3283620"/>
          <a:ext cx="1295702" cy="5847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2400" dirty="0"/>
            <a:t>128%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0.28145</cdr:x>
      <cdr:y>0.66816</cdr:y>
    </cdr:from>
    <cdr:to>
      <cdr:x>0.40739</cdr:x>
      <cdr:y>0.7715</cdr:y>
    </cdr:to>
    <cdr:sp macro="" textlink="">
      <cdr:nvSpPr>
        <cdr:cNvPr id="19" name="TextBox 1">
          <a:extLst xmlns:a="http://schemas.openxmlformats.org/drawingml/2006/main">
            <a:ext uri="{FF2B5EF4-FFF2-40B4-BE49-F238E27FC236}">
              <a16:creationId xmlns:a16="http://schemas.microsoft.com/office/drawing/2014/main" id="{4DC9B273-CE54-D042-BF14-1FF898C3F7D6}"/>
            </a:ext>
          </a:extLst>
        </cdr:cNvPr>
        <cdr:cNvSpPr txBox="1"/>
      </cdr:nvSpPr>
      <cdr:spPr>
        <a:xfrm xmlns:a="http://schemas.openxmlformats.org/drawingml/2006/main">
          <a:off x="2894695" y="3602442"/>
          <a:ext cx="1295292" cy="5571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2400" dirty="0"/>
            <a:t>35%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0.89869</cdr:x>
      <cdr:y>0.75936</cdr:y>
    </cdr:from>
    <cdr:to>
      <cdr:x>1</cdr:x>
      <cdr:y>0.84246</cdr:y>
    </cdr:to>
    <cdr:sp macro="" textlink="">
      <cdr:nvSpPr>
        <cdr:cNvPr id="23" name="TextBox 1">
          <a:extLst xmlns:a="http://schemas.openxmlformats.org/drawingml/2006/main">
            <a:ext uri="{FF2B5EF4-FFF2-40B4-BE49-F238E27FC236}">
              <a16:creationId xmlns:a16="http://schemas.microsoft.com/office/drawing/2014/main" id="{4DC9B273-CE54-D042-BF14-1FF898C3F7D6}"/>
            </a:ext>
          </a:extLst>
        </cdr:cNvPr>
        <cdr:cNvSpPr txBox="1"/>
      </cdr:nvSpPr>
      <cdr:spPr>
        <a:xfrm xmlns:a="http://schemas.openxmlformats.org/drawingml/2006/main">
          <a:off x="9243014" y="3860113"/>
          <a:ext cx="1041971" cy="4224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2400" dirty="0"/>
            <a:t>139%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0.58444</cdr:x>
      <cdr:y>0.80805</cdr:y>
    </cdr:from>
    <cdr:to>
      <cdr:x>0.6776</cdr:x>
      <cdr:y>0.8429</cdr:y>
    </cdr:to>
    <cdr:sp macro="" textlink="">
      <cdr:nvSpPr>
        <cdr:cNvPr id="17" name="TextBox 1">
          <a:extLst xmlns:a="http://schemas.openxmlformats.org/drawingml/2006/main">
            <a:ext uri="{FF2B5EF4-FFF2-40B4-BE49-F238E27FC236}">
              <a16:creationId xmlns:a16="http://schemas.microsoft.com/office/drawing/2014/main" id="{F760F3CE-5266-364E-94F8-F1903034D31F}"/>
            </a:ext>
          </a:extLst>
        </cdr:cNvPr>
        <cdr:cNvSpPr txBox="1"/>
      </cdr:nvSpPr>
      <cdr:spPr>
        <a:xfrm xmlns:a="http://schemas.openxmlformats.org/drawingml/2006/main">
          <a:off x="6010954" y="3580706"/>
          <a:ext cx="958150" cy="1544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2400" dirty="0"/>
            <a:t>85%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0.38532</cdr:x>
      <cdr:y>0.52575</cdr:y>
    </cdr:from>
    <cdr:to>
      <cdr:x>0.48823</cdr:x>
      <cdr:y>0.5815</cdr:y>
    </cdr:to>
    <cdr:sp macro="" textlink="">
      <cdr:nvSpPr>
        <cdr:cNvPr id="18" name="TextBox 1">
          <a:extLst xmlns:a="http://schemas.openxmlformats.org/drawingml/2006/main">
            <a:ext uri="{FF2B5EF4-FFF2-40B4-BE49-F238E27FC236}">
              <a16:creationId xmlns:a16="http://schemas.microsoft.com/office/drawing/2014/main" id="{4DC9B273-CE54-D042-BF14-1FF898C3F7D6}"/>
            </a:ext>
          </a:extLst>
        </cdr:cNvPr>
        <cdr:cNvSpPr txBox="1"/>
      </cdr:nvSpPr>
      <cdr:spPr>
        <a:xfrm xmlns:a="http://schemas.openxmlformats.org/drawingml/2006/main">
          <a:off x="3740347" y="2834613"/>
          <a:ext cx="998850" cy="30058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2400" dirty="0"/>
            <a:t>52%</a:t>
          </a:r>
          <a:endParaRPr lang="en-US" sz="24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6E1CD-ADFB-4D1A-9194-206768390B89}" type="datetimeFigureOut">
              <a:rPr lang="en-CH" smtClean="0"/>
              <a:t>12/07/2022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F8DDB-EB70-4259-A87A-4A213AF2291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254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0770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0307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8040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9099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1917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75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6318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94072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303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191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614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2692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9924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2159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5691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21470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1140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26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99266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27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02844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28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296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29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23278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30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544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4F8DDB-EB70-4259-A87A-4A213AF2291C}" type="slidenum">
              <a:rPr kumimoji="0" lang="en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498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31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43725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32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65702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33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7863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34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1877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35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66632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36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81998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631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96367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254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11659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0033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8DDB-EB70-4259-A87A-4A213AF2291C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394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639F-ADA8-4DE0-9334-2D78E336E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0DC04-5D97-4339-ABBC-E2699A675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F22A0-DA98-4C2C-9116-03F4FAA9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23F1-7C09-465B-BB2E-65C56FD25BBD}" type="datetime8">
              <a:rPr lang="en-CH" smtClean="0"/>
              <a:t>12/07/2022 18:49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FE74E-E917-4284-915C-58AD3ADA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393B7-F7A6-4903-8112-03085CE1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293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A11A-2E43-4440-A9A7-E905AC50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7D74A-7EEC-4998-BD90-9C1E12CB4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81031-0BF2-41AD-A2D0-115C7AD0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6271-1A2A-44E1-A510-12158AA33468}" type="datetime8">
              <a:rPr lang="en-CH" smtClean="0"/>
              <a:t>12/07/2022 18:49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499E-CECA-4B91-946D-351A725D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E0FE-C031-4F14-B32F-0E2E8E12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64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06F93-6706-4E9A-8278-92FD12C75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2607B-EEB8-4ACD-891A-EFBC449DE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304B9-E6D1-4D44-8CB3-9A3CEC28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5208-1C3F-4CC8-9DED-93F84C0C6ABC}" type="datetime8">
              <a:rPr lang="en-CH" smtClean="0"/>
              <a:t>12/07/2022 18:49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DE3A2-D47D-49CB-81CB-4991B6E6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F49E-8132-41A8-9EC4-C3B86098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4001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0056-7238-4EA6-BF6A-9BB9EA77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B9B40-277C-47D4-8E6E-055F8DC65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AD049-9E1B-452C-8C21-CD91EB4E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513A-6DE9-4BD7-9BC5-A9F4C1F1FE0A}" type="datetime8">
              <a:rPr lang="en-CH" smtClean="0"/>
              <a:t>12/07/2022 18:49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0D40-A5E2-4F68-85BB-2534B9B5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B9E5-0EEC-430F-BCE4-09732501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1752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1B86-5184-4067-BCD1-A06A6BEA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5C08E-4B66-47E6-A8EF-9715BDE46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A444C-4FB4-46FF-AE6D-82DEE569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2E15-D5E8-49A2-BE2C-F672ED4751DD}" type="datetime8">
              <a:rPr lang="en-CH" smtClean="0"/>
              <a:t>12/07/2022 18:49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2C2C3-650C-424D-B946-D9CD70ED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6195E-B5F4-4B57-97A3-B8169283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624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E86D-3C7B-4AE5-8597-035A735D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8061-F642-4F1D-ADCD-53C504779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AD708-7C81-4634-9693-18C4D9E7D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F4695-4338-416B-BC90-FD97D99A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8C6-0734-4C15-BC1B-8523D4AFACCE}" type="datetime8">
              <a:rPr lang="en-CH" smtClean="0"/>
              <a:t>12/07/2022 18:49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0D1F4-5A2B-46A2-A5AA-02C741E0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DC881-E723-4205-822B-7661DD0D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684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631D-BB72-416E-8103-F7D0403E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ctr"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2A49E-1A6E-4B1C-B02D-93828FAEC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649A4-FF8C-4676-A79D-B85AF5283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81D89-0C2A-465C-85E7-92864C017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B45A7-055B-4BFE-852B-FC3C78078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9B9C0-7888-45E3-910B-95DD4404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27D8-7232-4112-8D43-35F2CE48F432}" type="datetime8">
              <a:rPr lang="en-CH" smtClean="0"/>
              <a:t>12/07/2022 18:49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38BE0-77B8-4FE1-BC01-96572360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A0E0A-4943-4718-B234-080B9099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608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1591-2BD1-49AB-8D15-83E8BE36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268C6-9B9E-4BBA-B2DE-77F42E90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275C-7A37-4259-B134-6A572711B2B8}" type="datetime8">
              <a:rPr lang="en-CH" smtClean="0"/>
              <a:t>12/07/2022 18:49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1B6C3-7873-40B3-AB77-3B0B3375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20FAE-CC37-4567-AD7A-463045FC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684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3B50D-7F62-4048-9542-4A99B46C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F3A4-C9CF-4ED6-9AE5-28DAA2AFFB2A}" type="datetime8">
              <a:rPr lang="en-CH" smtClean="0"/>
              <a:t>12/07/2022 18:49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47DB5-7A43-4421-9859-E75427E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F06EB-0FA6-45CA-90C0-57B56D44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748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71C3-CB6F-47A2-B928-457C5AB5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1FF6-393A-49EC-A592-40BD3B4C7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D4B7F-AD71-45B1-BCB3-5FD07FFAE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AECB8-24C2-4962-9868-FE38BA79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C8D3-5F09-4F3A-9B6B-9598B2831E6F}" type="datetime8">
              <a:rPr lang="en-CH" smtClean="0"/>
              <a:t>12/07/2022 18:49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7A34A-CD62-42AE-8821-EA09FDD8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7A6B-B662-408C-A363-29CA3DD1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684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54ED-D36D-4857-A344-2FD6A6EC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8C89E-DBB4-4BCE-85E5-5B8AF6860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3036-733F-446D-8A0C-2EAD9939C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B94F9-F48C-4303-8B1B-FE31B89B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9D22-44A4-4588-8F22-11AE64DBFF86}" type="datetime8">
              <a:rPr lang="en-CH" smtClean="0"/>
              <a:t>12/07/2022 18:49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3EC25-2954-4477-A447-2D98E5A1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CDCA1-F08A-45FD-845B-9C68D51B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0302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2F12F-7CDE-4011-8691-6B878A6A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180F6-6556-48F3-A1CC-301D96F51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36934-F4D6-4FF8-8C0F-4DCCC5E8F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5C1BC-72C2-48E9-9425-E6C935C897E2}" type="datetime8">
              <a:rPr lang="en-CH" smtClean="0"/>
              <a:t>12/07/2022 18:49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7C0B-BDAC-44E6-992B-BA64633BD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317A4-6C48-4FCC-BDF6-56461A5C0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9C880-BD14-409B-B92F-3BAF64A91E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488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5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4.png"/><Relationship Id="rId11" Type="http://schemas.openxmlformats.org/officeDocument/2006/relationships/image" Target="../media/image11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chart" Target="../charts/char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chart" Target="../charts/char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jp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A096-4703-4CAC-B755-F58FF7830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408" y="2705101"/>
            <a:ext cx="9144000" cy="77127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RRC: Responsive Replicated Containers</a:t>
            </a:r>
            <a:endParaRPr lang="en-CH" sz="4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C1DF1-B7E0-418B-81C6-C3165F61B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2143" y="3760972"/>
            <a:ext cx="2644877" cy="904178"/>
          </a:xfrm>
        </p:spPr>
        <p:txBody>
          <a:bodyPr/>
          <a:lstStyle/>
          <a:p>
            <a:r>
              <a:rPr lang="pt-BR" b="1" dirty="0"/>
              <a:t>Diyu Zhou* </a:t>
            </a:r>
          </a:p>
          <a:p>
            <a:r>
              <a:rPr lang="en-US" altLang="en-US" dirty="0"/>
              <a:t>UCLA and EPFL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A074F-739B-4CEF-8F88-37B79634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1</a:t>
            </a:fld>
            <a:endParaRPr lang="en-CH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5B0D5B5-1481-4F60-AF47-C36CE2C30FC7}"/>
              </a:ext>
            </a:extLst>
          </p:cNvPr>
          <p:cNvSpPr txBox="1">
            <a:spLocks/>
          </p:cNvSpPr>
          <p:nvPr/>
        </p:nvSpPr>
        <p:spPr>
          <a:xfrm>
            <a:off x="7034980" y="3760972"/>
            <a:ext cx="2644877" cy="904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Yuval Tamir</a:t>
            </a:r>
          </a:p>
          <a:p>
            <a:r>
              <a:rPr lang="en-US" altLang="en-US" dirty="0"/>
              <a:t>UCLA</a:t>
            </a:r>
          </a:p>
        </p:txBody>
      </p:sp>
      <p:sp>
        <p:nvSpPr>
          <p:cNvPr id="6" name="Google Shape;101;p16">
            <a:extLst>
              <a:ext uri="{FF2B5EF4-FFF2-40B4-BE49-F238E27FC236}">
                <a16:creationId xmlns:a16="http://schemas.microsoft.com/office/drawing/2014/main" id="{F9591616-2ED3-4CE7-8756-8E77887CDE2D}"/>
              </a:ext>
            </a:extLst>
          </p:cNvPr>
          <p:cNvSpPr txBox="1"/>
          <p:nvPr/>
        </p:nvSpPr>
        <p:spPr>
          <a:xfrm>
            <a:off x="3571196" y="5758459"/>
            <a:ext cx="5025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*Looking for a faculty job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438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8"/>
    </mc:Choice>
    <mc:Fallback xmlns="">
      <p:transition spd="slow" advTm="1926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D32F-0393-466A-89D7-4C4233AF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01"/>
            <a:ext cx="10515600" cy="1325563"/>
          </a:xfrm>
        </p:spPr>
        <p:txBody>
          <a:bodyPr/>
          <a:lstStyle/>
          <a:p>
            <a:r>
              <a:rPr lang="en-US" dirty="0"/>
              <a:t>      Disadvantages of Active Backup Mechanisms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8EA0-EBA7-4160-B654-3E60DAD7F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526" y="3862621"/>
            <a:ext cx="10241554" cy="2863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Backup execution must be consistent with primary: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Consequences of u</a:t>
            </a:r>
            <a:r>
              <a:rPr lang="en-US" sz="2400" dirty="0"/>
              <a:t>ntracked nondeterministic events (e.g., data races):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US" dirty="0"/>
              <a:t>Unpredictable slowdowns during normal operation (for some mechanisms)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US" dirty="0"/>
              <a:t>Recovery failure (for some mechanisms)</a:t>
            </a:r>
          </a:p>
          <a:p>
            <a:r>
              <a:rPr lang="en-US" sz="2400" dirty="0"/>
              <a:t>Performance limited by tight coupling between replicas</a:t>
            </a:r>
          </a:p>
          <a:p>
            <a:r>
              <a:rPr lang="en-US" sz="2400" dirty="0"/>
              <a:t>Resource overhead </a:t>
            </a:r>
            <a:r>
              <a:rPr lang="en-US" sz="2400" b="1" dirty="0"/>
              <a:t>lower bound</a:t>
            </a:r>
            <a:r>
              <a:rPr lang="en-US" sz="2400" dirty="0"/>
              <a:t> = 100%</a:t>
            </a:r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0E9BC-8BE2-4E14-98D5-8EDFAE0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10</a:t>
            </a:fld>
            <a:endParaRPr lang="en-CH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4552AC3-B0D0-4177-9238-4A93BF47F1AC}"/>
              </a:ext>
            </a:extLst>
          </p:cNvPr>
          <p:cNvSpPr/>
          <p:nvPr/>
        </p:nvSpPr>
        <p:spPr>
          <a:xfrm>
            <a:off x="1407675" y="1711640"/>
            <a:ext cx="1943750" cy="10690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Application</a:t>
            </a:r>
            <a:endParaRPr lang="en-CH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7A9169-273D-4D9C-A2EE-7657EF3A71CF}"/>
              </a:ext>
            </a:extLst>
          </p:cNvPr>
          <p:cNvCxnSpPr>
            <a:cxnSpLocks/>
          </p:cNvCxnSpPr>
          <p:nvPr/>
        </p:nvCxnSpPr>
        <p:spPr>
          <a:xfrm>
            <a:off x="3342978" y="2052618"/>
            <a:ext cx="4838651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id="{910925DD-5362-4731-A24C-C12A53C4FEFD}"/>
              </a:ext>
            </a:extLst>
          </p:cNvPr>
          <p:cNvSpPr txBox="1"/>
          <p:nvPr/>
        </p:nvSpPr>
        <p:spPr>
          <a:xfrm>
            <a:off x="4522461" y="1427202"/>
            <a:ext cx="2744818" cy="635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800" dirty="0"/>
              <a:t>Nondeterministic</a:t>
            </a:r>
          </a:p>
          <a:p>
            <a:pPr algn="ctr">
              <a:lnSpc>
                <a:spcPts val="2000"/>
              </a:lnSpc>
            </a:pPr>
            <a:r>
              <a:rPr lang="en-US" sz="2800" dirty="0"/>
              <a:t>event log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3D33F6-020B-49A8-B8B2-2ECAECD9F1FC}"/>
              </a:ext>
            </a:extLst>
          </p:cNvPr>
          <p:cNvSpPr txBox="1"/>
          <p:nvPr/>
        </p:nvSpPr>
        <p:spPr>
          <a:xfrm>
            <a:off x="1686238" y="3128747"/>
            <a:ext cx="13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Primary</a:t>
            </a:r>
            <a:endParaRPr lang="en-CH" sz="2800" b="1" dirty="0"/>
          </a:p>
        </p:txBody>
      </p:sp>
      <p:sp>
        <p:nvSpPr>
          <p:cNvPr id="22" name="Rectangle: Rounded Corners 4">
            <a:extLst>
              <a:ext uri="{FF2B5EF4-FFF2-40B4-BE49-F238E27FC236}">
                <a16:creationId xmlns:a16="http://schemas.microsoft.com/office/drawing/2014/main" id="{47D5B76D-7ECF-4759-A4D0-65DBCF9A6407}"/>
              </a:ext>
            </a:extLst>
          </p:cNvPr>
          <p:cNvSpPr/>
          <p:nvPr/>
        </p:nvSpPr>
        <p:spPr>
          <a:xfrm>
            <a:off x="7932324" y="1427202"/>
            <a:ext cx="2600599" cy="156137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0AA226-E167-421F-8554-AB207DED0A99}"/>
              </a:ext>
            </a:extLst>
          </p:cNvPr>
          <p:cNvSpPr/>
          <p:nvPr/>
        </p:nvSpPr>
        <p:spPr>
          <a:xfrm>
            <a:off x="8336243" y="1705515"/>
            <a:ext cx="1943750" cy="10690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Application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9A9A0D-7B9C-450D-9B3D-B64736E21B7D}"/>
              </a:ext>
            </a:extLst>
          </p:cNvPr>
          <p:cNvSpPr txBox="1"/>
          <p:nvPr/>
        </p:nvSpPr>
        <p:spPr>
          <a:xfrm>
            <a:off x="8747853" y="3062365"/>
            <a:ext cx="13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Backup</a:t>
            </a:r>
            <a:endParaRPr lang="en-CH" sz="2800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2E9CDFA-A12B-4014-9537-6BA19B74926C}"/>
              </a:ext>
            </a:extLst>
          </p:cNvPr>
          <p:cNvSpPr/>
          <p:nvPr/>
        </p:nvSpPr>
        <p:spPr>
          <a:xfrm>
            <a:off x="4332228" y="1450467"/>
            <a:ext cx="219456" cy="2194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9DBBFCD3-87BC-4ECE-8BFF-77F01CD4752C}"/>
              </a:ext>
            </a:extLst>
          </p:cNvPr>
          <p:cNvSpPr/>
          <p:nvPr/>
        </p:nvSpPr>
        <p:spPr>
          <a:xfrm>
            <a:off x="10316523" y="1761399"/>
            <a:ext cx="542053" cy="853607"/>
          </a:xfrm>
          <a:prstGeom prst="arc">
            <a:avLst>
              <a:gd name="adj1" fmla="val 12715943"/>
              <a:gd name="adj2" fmla="val 8768069"/>
            </a:avLst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1A7030C-0403-418E-8922-253F764CB9AB}"/>
              </a:ext>
            </a:extLst>
          </p:cNvPr>
          <p:cNvGrpSpPr/>
          <p:nvPr/>
        </p:nvGrpSpPr>
        <p:grpSpPr>
          <a:xfrm>
            <a:off x="9880019" y="1466686"/>
            <a:ext cx="1530285" cy="317844"/>
            <a:chOff x="7917702" y="1044642"/>
            <a:chExt cx="1598651" cy="317844"/>
          </a:xfrm>
        </p:grpSpPr>
        <p:sp>
          <p:nvSpPr>
            <p:cNvPr id="28" name="文本框 34">
              <a:extLst>
                <a:ext uri="{FF2B5EF4-FFF2-40B4-BE49-F238E27FC236}">
                  <a16:creationId xmlns:a16="http://schemas.microsoft.com/office/drawing/2014/main" id="{AC473E46-D001-4C6F-A8C7-F1C5045AB719}"/>
                </a:ext>
              </a:extLst>
            </p:cNvPr>
            <p:cNvSpPr txBox="1"/>
            <p:nvPr/>
          </p:nvSpPr>
          <p:spPr>
            <a:xfrm>
              <a:off x="7917702" y="1044642"/>
              <a:ext cx="1598651" cy="317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2400" dirty="0"/>
                <a:t>Replay</a:t>
              </a:r>
              <a:endParaRPr lang="zh-CN" altLang="en-US" sz="24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0BA3EC9-A1C8-420B-96FE-C2F472FC6BD7}"/>
                </a:ext>
              </a:extLst>
            </p:cNvPr>
            <p:cNvSpPr/>
            <p:nvPr/>
          </p:nvSpPr>
          <p:spPr>
            <a:xfrm>
              <a:off x="8044977" y="1044642"/>
              <a:ext cx="217244" cy="2194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30" name="Rectangle: Rounded Corners 4">
            <a:extLst>
              <a:ext uri="{FF2B5EF4-FFF2-40B4-BE49-F238E27FC236}">
                <a16:creationId xmlns:a16="http://schemas.microsoft.com/office/drawing/2014/main" id="{BEE60BCB-1E89-4388-8885-E461A762E765}"/>
              </a:ext>
            </a:extLst>
          </p:cNvPr>
          <p:cNvSpPr/>
          <p:nvPr/>
        </p:nvSpPr>
        <p:spPr>
          <a:xfrm>
            <a:off x="1079252" y="1427202"/>
            <a:ext cx="2600599" cy="156137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235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48"/>
    </mc:Choice>
    <mc:Fallback xmlns="">
      <p:transition spd="slow" advTm="451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B846D8-FBB0-4783-997B-279CA74ED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511"/>
            <a:ext cx="1026338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Root cause: couplings between replication-based ops and </a:t>
            </a:r>
            <a:r>
              <a:rPr lang="en-US" i="1" dirty="0"/>
              <a:t>normal ops</a:t>
            </a:r>
          </a:p>
          <a:p>
            <a:r>
              <a:rPr lang="en-US" dirty="0"/>
              <a:t>Passive backup mechanisms: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sz="2800" dirty="0"/>
              <a:t> Checkpoint interval </a:t>
            </a:r>
            <a:r>
              <a:rPr lang="en-US" altLang="en-US" sz="2800" kern="0" dirty="0">
                <a:solidFill>
                  <a:srgbClr val="000000"/>
                </a:solidFill>
                <a:cs typeface="Arial"/>
                <a:sym typeface="Symbol" panose="05050102010706020507" pitchFamily="18" charset="2"/>
              </a:rPr>
              <a:t> </a:t>
            </a:r>
            <a:r>
              <a:rPr lang="en-US" sz="2800" dirty="0"/>
              <a:t>delay in releasing outputs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sz="2800" dirty="0"/>
              <a:t> Time to take a checkpoint </a:t>
            </a:r>
            <a:r>
              <a:rPr lang="en-US" altLang="en-US" sz="2800" kern="0" dirty="0">
                <a:solidFill>
                  <a:srgbClr val="000000"/>
                </a:solidFill>
                <a:cs typeface="Arial"/>
                <a:sym typeface="Symbol" panose="05050102010706020507" pitchFamily="18" charset="2"/>
              </a:rPr>
              <a:t> </a:t>
            </a:r>
            <a:r>
              <a:rPr lang="en-US" sz="2800" dirty="0"/>
              <a:t>service interruption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dirty="0"/>
              <a:t>Active backup mechanisms: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sz="2800" dirty="0">
                <a:solidFill>
                  <a:srgbClr val="222222"/>
                </a:solidFill>
              </a:rPr>
              <a:t>Untracked nondeterminism</a:t>
            </a:r>
            <a:r>
              <a:rPr lang="en-US" altLang="en-US" sz="2800" kern="0" dirty="0">
                <a:solidFill>
                  <a:srgbClr val="000000"/>
                </a:solidFill>
                <a:cs typeface="Arial"/>
                <a:sym typeface="Symbol" panose="05050102010706020507" pitchFamily="18" charset="2"/>
              </a:rPr>
              <a:t>  </a:t>
            </a:r>
            <a:r>
              <a:rPr lang="en-US" sz="2800" b="0" i="0" dirty="0">
                <a:solidFill>
                  <a:srgbClr val="222222"/>
                </a:solidFill>
                <a:effectLst/>
              </a:rPr>
              <a:t>service interruption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sz="2800" dirty="0"/>
              <a:t>Performance on the primary</a:t>
            </a:r>
            <a:r>
              <a:rPr lang="en-US" altLang="en-US" sz="2800" kern="0" dirty="0">
                <a:solidFill>
                  <a:srgbClr val="000000"/>
                </a:solidFill>
                <a:cs typeface="Arial"/>
                <a:sym typeface="Symbol" panose="05050102010706020507" pitchFamily="18" charset="2"/>
              </a:rPr>
              <a:t>  </a:t>
            </a:r>
            <a:r>
              <a:rPr lang="en-US" sz="2800" dirty="0">
                <a:solidFill>
                  <a:srgbClr val="222222"/>
                </a:solidFill>
              </a:rPr>
              <a:t>performance on the backup</a:t>
            </a:r>
          </a:p>
          <a:p>
            <a:pPr marL="457200" lvl="1" indent="0">
              <a:buNone/>
            </a:pPr>
            <a:endParaRPr lang="en-CH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64067-87BF-4959-8169-26BB773D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0" y="45835"/>
            <a:ext cx="10706100" cy="1325563"/>
          </a:xfrm>
        </p:spPr>
        <p:txBody>
          <a:bodyPr/>
          <a:lstStyle/>
          <a:p>
            <a:r>
              <a:rPr lang="en-US" dirty="0"/>
              <a:t>Undesirable Couplings in Current Mechanisms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26B0C-850F-4339-8FE2-F2364D83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11</a:t>
            </a:fld>
            <a:endParaRPr lang="en-CH"/>
          </a:p>
        </p:txBody>
      </p:sp>
      <p:sp>
        <p:nvSpPr>
          <p:cNvPr id="18" name="矩形: 圆角 11">
            <a:extLst>
              <a:ext uri="{FF2B5EF4-FFF2-40B4-BE49-F238E27FC236}">
                <a16:creationId xmlns:a16="http://schemas.microsoft.com/office/drawing/2014/main" id="{EC74F35E-E8CA-4195-A1D1-75B43613848E}"/>
              </a:ext>
            </a:extLst>
          </p:cNvPr>
          <p:cNvSpPr/>
          <p:nvPr/>
        </p:nvSpPr>
        <p:spPr>
          <a:xfrm>
            <a:off x="673449" y="5876925"/>
            <a:ext cx="10772077" cy="441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RRC breaks these couplings</a:t>
            </a:r>
            <a:endParaRPr lang="en-CH" sz="3200" dirty="0"/>
          </a:p>
        </p:txBody>
      </p:sp>
      <p:pic>
        <p:nvPicPr>
          <p:cNvPr id="17" name="Content Placeholder 14" descr="Torn rope">
            <a:extLst>
              <a:ext uri="{FF2B5EF4-FFF2-40B4-BE49-F238E27FC236}">
                <a16:creationId xmlns:a16="http://schemas.microsoft.com/office/drawing/2014/main" id="{208869CF-EB72-451A-BD08-5965AC105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737" y="4911662"/>
            <a:ext cx="1312063" cy="8751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295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355"/>
    </mc:Choice>
    <mc:Fallback xmlns="">
      <p:transition spd="slow" advTm="70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99FE-1044-481A-93D1-5818F0F9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C412A-3A54-4E06-B815-456334CA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12</a:t>
            </a:fld>
            <a:endParaRPr lang="en-CH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13F733-6940-41A7-A2B5-215E81B472B2}"/>
              </a:ext>
            </a:extLst>
          </p:cNvPr>
          <p:cNvSpPr txBox="1">
            <a:spLocks/>
          </p:cNvSpPr>
          <p:nvPr/>
        </p:nvSpPr>
        <p:spPr>
          <a:xfrm>
            <a:off x="2124878" y="1253331"/>
            <a:ext cx="7942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Preface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Motivation</a:t>
            </a:r>
          </a:p>
          <a:p>
            <a:r>
              <a:rPr lang="en-US" b="1" dirty="0"/>
              <a:t>RRC overview</a:t>
            </a:r>
          </a:p>
          <a:p>
            <a:r>
              <a:rPr lang="en-US" dirty="0"/>
              <a:t>Overcoming design and implementation challenges</a:t>
            </a:r>
          </a:p>
          <a:p>
            <a:r>
              <a:rPr lang="en-US" dirty="0"/>
              <a:t>Evaluation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5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45"/>
    </mc:Choice>
    <mc:Fallback xmlns="">
      <p:transition spd="slow" advTm="1184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4067-87BF-4959-8169-26BB773D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325563"/>
          </a:xfrm>
        </p:spPr>
        <p:txBody>
          <a:bodyPr/>
          <a:lstStyle/>
          <a:p>
            <a:r>
              <a:rPr lang="en-US" dirty="0"/>
              <a:t>Passive Backup as the Starting Point 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BCB7-6301-4E7C-AF9F-FCD89F5B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32" y="4888406"/>
            <a:ext cx="7957361" cy="1539895"/>
          </a:xfrm>
        </p:spPr>
        <p:txBody>
          <a:bodyPr>
            <a:normAutofit/>
          </a:bodyPr>
          <a:lstStyle/>
          <a:p>
            <a:r>
              <a:rPr lang="en-US" dirty="0"/>
              <a:t>Avoid vulnerability to nondeterminism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Avoid coupling performance of primary with backup</a:t>
            </a:r>
          </a:p>
          <a:p>
            <a:r>
              <a:rPr lang="en-US"/>
              <a:t>Reduce </a:t>
            </a:r>
            <a:r>
              <a:rPr lang="en-US" dirty="0"/>
              <a:t>resource overhead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26B0C-850F-4339-8FE2-F2364D83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13</a:t>
            </a:fld>
            <a:endParaRPr lang="en-C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A5B9F6-1E88-482F-8402-9F731305C26D}"/>
              </a:ext>
            </a:extLst>
          </p:cNvPr>
          <p:cNvSpPr/>
          <p:nvPr/>
        </p:nvSpPr>
        <p:spPr>
          <a:xfrm>
            <a:off x="6771714" y="1998851"/>
            <a:ext cx="1466609" cy="14210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Primary</a:t>
            </a:r>
            <a:endParaRPr lang="en-CH" sz="2800" dirty="0">
              <a:solidFill>
                <a:schemeClr val="tx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0A90BE4-0FC5-4424-9E89-58EBF91A6D77}"/>
              </a:ext>
            </a:extLst>
          </p:cNvPr>
          <p:cNvSpPr txBox="1">
            <a:spLocks/>
          </p:cNvSpPr>
          <p:nvPr/>
        </p:nvSpPr>
        <p:spPr>
          <a:xfrm>
            <a:off x="2354126" y="1387439"/>
            <a:ext cx="2477181" cy="530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Passive Backup</a:t>
            </a:r>
            <a:endParaRPr lang="en-CH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0EB7AF-2F0B-4035-AABD-1551CFF79BC1}"/>
              </a:ext>
            </a:extLst>
          </p:cNvPr>
          <p:cNvSpPr txBox="1">
            <a:spLocks/>
          </p:cNvSpPr>
          <p:nvPr/>
        </p:nvSpPr>
        <p:spPr>
          <a:xfrm>
            <a:off x="7505019" y="1374503"/>
            <a:ext cx="2477181" cy="530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Active Backup</a:t>
            </a:r>
            <a:endParaRPr lang="en-CH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979FB7-E576-4E77-9D48-D7CC760B03E7}"/>
              </a:ext>
            </a:extLst>
          </p:cNvPr>
          <p:cNvSpPr/>
          <p:nvPr/>
        </p:nvSpPr>
        <p:spPr>
          <a:xfrm>
            <a:off x="8996149" y="1989529"/>
            <a:ext cx="1466609" cy="14210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Backup</a:t>
            </a:r>
            <a:endParaRPr lang="en-CH" sz="28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333B3D-2ED3-47C6-8ADF-2366C493FBEF}"/>
              </a:ext>
            </a:extLst>
          </p:cNvPr>
          <p:cNvSpPr/>
          <p:nvPr/>
        </p:nvSpPr>
        <p:spPr>
          <a:xfrm>
            <a:off x="1717671" y="2007926"/>
            <a:ext cx="1466609" cy="14210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Primary</a:t>
            </a:r>
            <a:endParaRPr lang="en-CH" sz="28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767FE4-2B9D-4425-8C63-93D38A664A90}"/>
              </a:ext>
            </a:extLst>
          </p:cNvPr>
          <p:cNvSpPr/>
          <p:nvPr/>
        </p:nvSpPr>
        <p:spPr>
          <a:xfrm>
            <a:off x="3942106" y="1998604"/>
            <a:ext cx="1466609" cy="14210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Backup</a:t>
            </a:r>
            <a:endParaRPr lang="en-CH" sz="2800" dirty="0">
              <a:solidFill>
                <a:schemeClr val="tx1"/>
              </a:solidFill>
            </a:endParaRPr>
          </a:p>
        </p:txBody>
      </p:sp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123C92FD-8A33-4AB3-9C8F-BA6B64176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5521" y="3302342"/>
            <a:ext cx="1114390" cy="1114390"/>
          </a:xfrm>
          <a:prstGeom prst="rect">
            <a:avLst/>
          </a:prstGeom>
        </p:spPr>
      </p:pic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366F205F-5E9C-48B3-9119-E04BE48C4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5609" y="3327947"/>
            <a:ext cx="1116000" cy="111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09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39"/>
    </mc:Choice>
    <mc:Fallback xmlns="">
      <p:transition spd="slow" advTm="22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4067-87BF-4959-8169-26BB773D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26"/>
            <a:ext cx="10515600" cy="1170124"/>
          </a:xfrm>
        </p:spPr>
        <p:txBody>
          <a:bodyPr/>
          <a:lstStyle/>
          <a:p>
            <a:r>
              <a:rPr lang="en-US" dirty="0"/>
              <a:t>Decoupling Latency Overhead from Checkpoint Interval</a:t>
            </a:r>
            <a:br>
              <a:rPr lang="en-US" dirty="0"/>
            </a:br>
            <a:r>
              <a:rPr lang="en-US" dirty="0"/>
              <a:t>Using hybrid replication 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BCB7-6301-4E7C-AF9F-FCD89F5B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300884"/>
            <a:ext cx="11142617" cy="5070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Passive backup mechanisms: High latency overhead (10s of milliseconds)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600" dirty="0"/>
              <a:t>Root cause: Coupling of latency overhead and checkpointing interval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600" dirty="0"/>
              <a:t>Solution: Hybrid replication – combine checkpointing with execution replay</a:t>
            </a:r>
          </a:p>
          <a:p>
            <a:pPr lvl="0">
              <a:spcBef>
                <a:spcPts val="600"/>
              </a:spcBef>
            </a:pPr>
            <a:r>
              <a:rPr lang="en-US" sz="2600" dirty="0">
                <a:solidFill>
                  <a:prstClr val="black"/>
                </a:solidFill>
              </a:rPr>
              <a:t>Outputs release decoupled from checkpoint commitment</a:t>
            </a:r>
          </a:p>
          <a:p>
            <a:pPr lvl="0">
              <a:spcBef>
                <a:spcPts val="600"/>
              </a:spcBef>
            </a:pPr>
            <a:r>
              <a:rPr lang="en-US" sz="2600" dirty="0">
                <a:solidFill>
                  <a:prstClr val="black"/>
                </a:solidFill>
              </a:rPr>
              <a:t>On primary failure</a:t>
            </a:r>
          </a:p>
          <a:p>
            <a:pPr lvl="1">
              <a:spcBef>
                <a:spcPts val="0"/>
              </a:spcBef>
              <a:buFont typeface="Calibri" panose="020F0502020204030204" pitchFamily="34" charset="0"/>
              <a:buChar char="ꟷ"/>
            </a:pPr>
            <a:r>
              <a:rPr lang="en-US" sz="2600" dirty="0">
                <a:solidFill>
                  <a:prstClr val="black"/>
                </a:solidFill>
              </a:rPr>
              <a:t>Restore the last checkpoint on backup</a:t>
            </a:r>
          </a:p>
          <a:p>
            <a:pPr lvl="1">
              <a:spcBef>
                <a:spcPts val="0"/>
              </a:spcBef>
              <a:buFont typeface="Calibri" panose="020F0502020204030204" pitchFamily="34" charset="0"/>
              <a:buChar char="ꟷ"/>
            </a:pPr>
            <a:r>
              <a:rPr lang="en-US" sz="2600" dirty="0">
                <a:solidFill>
                  <a:prstClr val="black"/>
                </a:solidFill>
              </a:rPr>
              <a:t>Backup replays primary execution up to the last released outputs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26B0C-850F-4339-8FE2-F2364D83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14</a:t>
            </a:fld>
            <a:endParaRPr lang="en-CH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45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34"/>
    </mc:Choice>
    <mc:Fallback xmlns="">
      <p:transition spd="slow" advTm="557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EF21-8F45-4050-82F6-D45376B0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325563"/>
          </a:xfrm>
        </p:spPr>
        <p:txBody>
          <a:bodyPr/>
          <a:lstStyle/>
          <a:p>
            <a:r>
              <a:rPr lang="en-US" dirty="0"/>
              <a:t> Choice of Granularity of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32A7-4B8A-4B20-A357-0811077C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212" y="5348930"/>
            <a:ext cx="3304400" cy="949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Tracking OS </a:t>
            </a:r>
          </a:p>
          <a:p>
            <a:pPr marL="0" indent="0">
              <a:buNone/>
            </a:pPr>
            <a:r>
              <a:rPr lang="en-US" sz="2400" dirty="0"/>
              <a:t>nondeterministic events</a:t>
            </a:r>
            <a:endParaRPr lang="en-CH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2E992-CC51-49E0-8BDE-6312B447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15</a:t>
            </a:fld>
            <a:endParaRPr lang="en-CH"/>
          </a:p>
        </p:txBody>
      </p:sp>
      <p:pic>
        <p:nvPicPr>
          <p:cNvPr id="6" name="Content Placeholder 8" descr="Thumbs Down with solid fill">
            <a:extLst>
              <a:ext uri="{FF2B5EF4-FFF2-40B4-BE49-F238E27FC236}">
                <a16:creationId xmlns:a16="http://schemas.microsoft.com/office/drawing/2014/main" id="{5D6C7243-D069-4652-B755-A15D26BEC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912" y="5512642"/>
            <a:ext cx="622300" cy="6223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5A3AE82-3840-4B01-8D1A-ACF480497129}"/>
              </a:ext>
            </a:extLst>
          </p:cNvPr>
          <p:cNvGrpSpPr/>
          <p:nvPr/>
        </p:nvGrpSpPr>
        <p:grpSpPr>
          <a:xfrm>
            <a:off x="499912" y="4640187"/>
            <a:ext cx="4343400" cy="622300"/>
            <a:chOff x="444500" y="5741839"/>
            <a:chExt cx="4343400" cy="622300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F6E12C8-E8A3-4171-BB1B-48A759EB3162}"/>
                </a:ext>
              </a:extLst>
            </p:cNvPr>
            <p:cNvSpPr txBox="1">
              <a:spLocks/>
            </p:cNvSpPr>
            <p:nvPr/>
          </p:nvSpPr>
          <p:spPr>
            <a:xfrm>
              <a:off x="1066800" y="5773986"/>
              <a:ext cx="3721100" cy="5580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/>
                <a:t>High runtime overheads</a:t>
              </a:r>
              <a:endParaRPr lang="en-CH" sz="2400" dirty="0"/>
            </a:p>
          </p:txBody>
        </p:sp>
        <p:pic>
          <p:nvPicPr>
            <p:cNvPr id="9" name="Content Placeholder 8" descr="Thumbs Down with solid fill">
              <a:extLst>
                <a:ext uri="{FF2B5EF4-FFF2-40B4-BE49-F238E27FC236}">
                  <a16:creationId xmlns:a16="http://schemas.microsoft.com/office/drawing/2014/main" id="{31CC697E-DB70-4253-8FC7-18B5A4902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500" y="5741839"/>
              <a:ext cx="622300" cy="622300"/>
            </a:xfrm>
            <a:prstGeom prst="rect">
              <a:avLst/>
            </a:prstGeom>
          </p:spPr>
        </p:pic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FBC0A54-2F77-4DD7-812D-6CAD2D6D5427}"/>
              </a:ext>
            </a:extLst>
          </p:cNvPr>
          <p:cNvSpPr txBox="1">
            <a:spLocks/>
          </p:cNvSpPr>
          <p:nvPr/>
        </p:nvSpPr>
        <p:spPr>
          <a:xfrm>
            <a:off x="5436800" y="4662105"/>
            <a:ext cx="2362200" cy="949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Naming conflicts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e.g., process ID</a:t>
            </a:r>
            <a:endParaRPr lang="en-CH" sz="2400" dirty="0"/>
          </a:p>
        </p:txBody>
      </p:sp>
      <p:pic>
        <p:nvPicPr>
          <p:cNvPr id="12" name="Content Placeholder 8" descr="Thumbs Down with solid fill">
            <a:extLst>
              <a:ext uri="{FF2B5EF4-FFF2-40B4-BE49-F238E27FC236}">
                <a16:creationId xmlns:a16="http://schemas.microsoft.com/office/drawing/2014/main" id="{94BD57E4-5BEE-4A0C-9911-65E05F13A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4500" y="4825817"/>
            <a:ext cx="622300" cy="622300"/>
          </a:xfrm>
          <a:prstGeom prst="rect">
            <a:avLst/>
          </a:prstGeom>
        </p:spPr>
      </p:pic>
      <p:pic>
        <p:nvPicPr>
          <p:cNvPr id="17" name="Content Placeholder 6" descr="Thumbs up sign with solid fill">
            <a:extLst>
              <a:ext uri="{FF2B5EF4-FFF2-40B4-BE49-F238E27FC236}">
                <a16:creationId xmlns:a16="http://schemas.microsoft.com/office/drawing/2014/main" id="{6B761FE9-AE65-4128-A1D0-7BBEB78158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1300" y="4830967"/>
            <a:ext cx="612000" cy="6120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CBE4C02-132C-4AD3-9E0D-08C932CF6589}"/>
              </a:ext>
            </a:extLst>
          </p:cNvPr>
          <p:cNvSpPr txBox="1">
            <a:spLocks/>
          </p:cNvSpPr>
          <p:nvPr/>
        </p:nvSpPr>
        <p:spPr>
          <a:xfrm>
            <a:off x="9033300" y="4662105"/>
            <a:ext cx="2692400" cy="949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Resolves limitations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of processes/ VMs</a:t>
            </a:r>
            <a:endParaRPr lang="en-CH" sz="2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E02F80-955E-4472-813F-3F3440E7DFD8}"/>
              </a:ext>
            </a:extLst>
          </p:cNvPr>
          <p:cNvSpPr/>
          <p:nvPr/>
        </p:nvSpPr>
        <p:spPr>
          <a:xfrm>
            <a:off x="1430037" y="2778657"/>
            <a:ext cx="1969040" cy="4914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OS </a:t>
            </a:r>
            <a:endParaRPr lang="en-CH" sz="28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E6BFBC-CDE1-4E99-941C-47D8DC452D89}"/>
              </a:ext>
            </a:extLst>
          </p:cNvPr>
          <p:cNvSpPr/>
          <p:nvPr/>
        </p:nvSpPr>
        <p:spPr>
          <a:xfrm>
            <a:off x="1430037" y="2169398"/>
            <a:ext cx="1969040" cy="4914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Process</a:t>
            </a:r>
            <a:r>
              <a:rPr lang="en-US" sz="2800" dirty="0"/>
              <a:t> </a:t>
            </a:r>
            <a:endParaRPr lang="en-CH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77DD5F-5874-4EA3-830E-C5E2E91B78EC}"/>
              </a:ext>
            </a:extLst>
          </p:cNvPr>
          <p:cNvSpPr/>
          <p:nvPr/>
        </p:nvSpPr>
        <p:spPr>
          <a:xfrm>
            <a:off x="1430037" y="3596748"/>
            <a:ext cx="1969040" cy="4914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VMM</a:t>
            </a:r>
            <a:endParaRPr lang="en-CH" sz="28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C5E5D0-731B-4A11-AE96-65F8349638E6}"/>
              </a:ext>
            </a:extLst>
          </p:cNvPr>
          <p:cNvSpPr/>
          <p:nvPr/>
        </p:nvSpPr>
        <p:spPr>
          <a:xfrm>
            <a:off x="1256809" y="2032070"/>
            <a:ext cx="2315497" cy="136510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B0C713-D771-42C7-A8C5-4DB492B17CAD}"/>
              </a:ext>
            </a:extLst>
          </p:cNvPr>
          <p:cNvSpPr txBox="1"/>
          <p:nvPr/>
        </p:nvSpPr>
        <p:spPr>
          <a:xfrm>
            <a:off x="1162113" y="1427807"/>
            <a:ext cx="2504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Virtual machine</a:t>
            </a:r>
            <a:endParaRPr lang="en-CH" sz="28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3FD589-B42F-429E-91C6-98405D95B0FC}"/>
              </a:ext>
            </a:extLst>
          </p:cNvPr>
          <p:cNvGrpSpPr/>
          <p:nvPr/>
        </p:nvGrpSpPr>
        <p:grpSpPr>
          <a:xfrm>
            <a:off x="8792925" y="1316981"/>
            <a:ext cx="2315497" cy="2646534"/>
            <a:chOff x="9211531" y="1474788"/>
            <a:chExt cx="2315497" cy="264653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67407ED-1EF5-4106-AAAE-8147C19C28B2}"/>
                </a:ext>
              </a:extLst>
            </p:cNvPr>
            <p:cNvGrpSpPr/>
            <p:nvPr/>
          </p:nvGrpSpPr>
          <p:grpSpPr>
            <a:xfrm>
              <a:off x="9211531" y="2083331"/>
              <a:ext cx="2315497" cy="2037991"/>
              <a:chOff x="9211531" y="2083331"/>
              <a:chExt cx="2315497" cy="20379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FAF23E4-D309-4A88-95F7-D2ECDC5FF840}"/>
                  </a:ext>
                </a:extLst>
              </p:cNvPr>
              <p:cNvSpPr/>
              <p:nvPr/>
            </p:nvSpPr>
            <p:spPr>
              <a:xfrm>
                <a:off x="9384759" y="3629836"/>
                <a:ext cx="1969040" cy="49148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OS </a:t>
                </a:r>
                <a:endParaRPr lang="en-CH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ADED5EB-A267-423C-AC76-7DE425D1D848}"/>
                  </a:ext>
                </a:extLst>
              </p:cNvPr>
              <p:cNvSpPr/>
              <p:nvPr/>
            </p:nvSpPr>
            <p:spPr>
              <a:xfrm>
                <a:off x="9384759" y="2225067"/>
                <a:ext cx="1969040" cy="49148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Process</a:t>
                </a:r>
                <a:r>
                  <a:rPr lang="en-US" sz="2800" dirty="0"/>
                  <a:t> </a:t>
                </a:r>
                <a:endParaRPr lang="en-CH" sz="2800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31D4B763-1EA6-4A52-AB56-14ADF04DFC4B}"/>
                  </a:ext>
                </a:extLst>
              </p:cNvPr>
              <p:cNvSpPr/>
              <p:nvPr/>
            </p:nvSpPr>
            <p:spPr>
              <a:xfrm>
                <a:off x="9211531" y="2083331"/>
                <a:ext cx="2315497" cy="1342202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769BF6F0-3771-45F4-875E-3895DCB76CF7}"/>
                  </a:ext>
                </a:extLst>
              </p:cNvPr>
              <p:cNvSpPr/>
              <p:nvPr/>
            </p:nvSpPr>
            <p:spPr>
              <a:xfrm>
                <a:off x="9384759" y="2790400"/>
                <a:ext cx="1969040" cy="49148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Namespace </a:t>
                </a:r>
                <a:endParaRPr lang="en-CH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4C7DE6-8E0D-4200-A61A-62F9238909FE}"/>
                </a:ext>
              </a:extLst>
            </p:cNvPr>
            <p:cNvSpPr txBox="1"/>
            <p:nvPr/>
          </p:nvSpPr>
          <p:spPr>
            <a:xfrm>
              <a:off x="9544869" y="1474788"/>
              <a:ext cx="16488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Container</a:t>
              </a:r>
              <a:endParaRPr lang="en-CH" sz="2800" dirty="0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8E47001-0936-49E1-B9A6-14C6B8695241}"/>
              </a:ext>
            </a:extLst>
          </p:cNvPr>
          <p:cNvSpPr/>
          <p:nvPr/>
        </p:nvSpPr>
        <p:spPr>
          <a:xfrm>
            <a:off x="5111479" y="2780164"/>
            <a:ext cx="1969040" cy="4914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OS </a:t>
            </a:r>
            <a:endParaRPr lang="en-CH" sz="28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FC254D5-3D8F-40F2-9FE9-8D8C2C709C69}"/>
              </a:ext>
            </a:extLst>
          </p:cNvPr>
          <p:cNvSpPr/>
          <p:nvPr/>
        </p:nvSpPr>
        <p:spPr>
          <a:xfrm>
            <a:off x="5111479" y="2170905"/>
            <a:ext cx="1969040" cy="4914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Process</a:t>
            </a:r>
            <a:r>
              <a:rPr lang="en-US" sz="2800" dirty="0"/>
              <a:t> </a:t>
            </a:r>
            <a:endParaRPr lang="en-CH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1E6219-2901-4635-A07F-408EABA927AD}"/>
              </a:ext>
            </a:extLst>
          </p:cNvPr>
          <p:cNvSpPr txBox="1"/>
          <p:nvPr/>
        </p:nvSpPr>
        <p:spPr>
          <a:xfrm>
            <a:off x="4977580" y="1430025"/>
            <a:ext cx="223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Process</a:t>
            </a:r>
            <a:endParaRPr lang="en-CH" sz="2800" dirty="0"/>
          </a:p>
        </p:txBody>
      </p:sp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23A84C27-5AC8-4CA4-81AD-AF25F502A1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52327" y="3499371"/>
            <a:ext cx="1114390" cy="1114390"/>
          </a:xfrm>
          <a:prstGeom prst="rect">
            <a:avLst/>
          </a:prstGeom>
        </p:spPr>
      </p:pic>
      <p:pic>
        <p:nvPicPr>
          <p:cNvPr id="32" name="Graphic 31" descr="Close">
            <a:extLst>
              <a:ext uri="{FF2B5EF4-FFF2-40B4-BE49-F238E27FC236}">
                <a16:creationId xmlns:a16="http://schemas.microsoft.com/office/drawing/2014/main" id="{CD749EF0-D582-4091-BCAA-42FCE4B9E2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23750" y="3499371"/>
            <a:ext cx="1116000" cy="1116000"/>
          </a:xfrm>
          <a:prstGeom prst="rect">
            <a:avLst/>
          </a:prstGeom>
        </p:spPr>
      </p:pic>
      <p:pic>
        <p:nvPicPr>
          <p:cNvPr id="33" name="Graphic 32" descr="Close">
            <a:extLst>
              <a:ext uri="{FF2B5EF4-FFF2-40B4-BE49-F238E27FC236}">
                <a16:creationId xmlns:a16="http://schemas.microsoft.com/office/drawing/2014/main" id="{260B64D5-2290-4DE0-82C2-FD4477E6DF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56557" y="3499371"/>
            <a:ext cx="1116000" cy="111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253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56"/>
    </mc:Choice>
    <mc:Fallback xmlns="">
      <p:transition spd="slow" advTm="515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8" grpId="0"/>
      <p:bldP spid="14" grpId="0" animBg="1"/>
      <p:bldP spid="19" grpId="0" animBg="1"/>
      <p:bldP spid="20" grpId="0" animBg="1"/>
      <p:bldP spid="15" grpId="0" animBg="1"/>
      <p:bldP spid="16" grpId="0"/>
      <p:bldP spid="21" grpId="0" animBg="1"/>
      <p:bldP spid="22" grpId="0" animBg="1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652C-380A-4A54-8A68-F9993F32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operation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41EE8-A61B-4DE0-9CC6-33B46042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839C880-BD14-409B-B92F-3BAF64A91E7B}" type="slidenum">
              <a:rPr lang="en-CH" smtClean="0"/>
              <a:t>16</a:t>
            </a:fld>
            <a:endParaRPr lang="en-CH"/>
          </a:p>
        </p:txBody>
      </p:sp>
      <p:sp>
        <p:nvSpPr>
          <p:cNvPr id="11" name="文本框 42">
            <a:extLst>
              <a:ext uri="{FF2B5EF4-FFF2-40B4-BE49-F238E27FC236}">
                <a16:creationId xmlns:a16="http://schemas.microsoft.com/office/drawing/2014/main" id="{734B1EF8-C205-4B03-AB89-C08CF451CC9A}"/>
              </a:ext>
            </a:extLst>
          </p:cNvPr>
          <p:cNvSpPr txBox="1"/>
          <p:nvPr/>
        </p:nvSpPr>
        <p:spPr>
          <a:xfrm rot="16200000">
            <a:off x="8893923" y="2775747"/>
            <a:ext cx="1141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Release</a:t>
            </a:r>
            <a:endParaRPr lang="zh-CN" altLang="en-US" sz="2400" dirty="0"/>
          </a:p>
        </p:txBody>
      </p:sp>
      <p:sp>
        <p:nvSpPr>
          <p:cNvPr id="15" name="文本框 52">
            <a:extLst>
              <a:ext uri="{FF2B5EF4-FFF2-40B4-BE49-F238E27FC236}">
                <a16:creationId xmlns:a16="http://schemas.microsoft.com/office/drawing/2014/main" id="{2C0D7ECD-A6D3-4E33-B1C1-755FE4ECF2AD}"/>
              </a:ext>
            </a:extLst>
          </p:cNvPr>
          <p:cNvSpPr txBox="1"/>
          <p:nvPr/>
        </p:nvSpPr>
        <p:spPr>
          <a:xfrm>
            <a:off x="5218302" y="2457081"/>
            <a:ext cx="1742695" cy="31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2400" dirty="0"/>
              <a:t> Checkpoint</a:t>
            </a:r>
            <a:endParaRPr lang="zh-CN" altLang="en-US" sz="2400" dirty="0"/>
          </a:p>
        </p:txBody>
      </p:sp>
      <p:cxnSp>
        <p:nvCxnSpPr>
          <p:cNvPr id="26" name="直接箭头连接符 125">
            <a:extLst>
              <a:ext uri="{FF2B5EF4-FFF2-40B4-BE49-F238E27FC236}">
                <a16:creationId xmlns:a16="http://schemas.microsoft.com/office/drawing/2014/main" id="{77D9FA9D-B0EB-44E0-881D-957DA2A1CC15}"/>
              </a:ext>
            </a:extLst>
          </p:cNvPr>
          <p:cNvCxnSpPr>
            <a:cxnSpLocks/>
          </p:cNvCxnSpPr>
          <p:nvPr/>
        </p:nvCxnSpPr>
        <p:spPr>
          <a:xfrm>
            <a:off x="7242018" y="3280895"/>
            <a:ext cx="1471831" cy="0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132">
            <a:extLst>
              <a:ext uri="{FF2B5EF4-FFF2-40B4-BE49-F238E27FC236}">
                <a16:creationId xmlns:a16="http://schemas.microsoft.com/office/drawing/2014/main" id="{6B0112DF-63CE-45CA-9660-DFA1DD5F75CD}"/>
              </a:ext>
            </a:extLst>
          </p:cNvPr>
          <p:cNvCxnSpPr>
            <a:cxnSpLocks/>
          </p:cNvCxnSpPr>
          <p:nvPr/>
        </p:nvCxnSpPr>
        <p:spPr>
          <a:xfrm flipV="1">
            <a:off x="8713849" y="2398623"/>
            <a:ext cx="0" cy="882272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155">
            <a:extLst>
              <a:ext uri="{FF2B5EF4-FFF2-40B4-BE49-F238E27FC236}">
                <a16:creationId xmlns:a16="http://schemas.microsoft.com/office/drawing/2014/main" id="{3BF4AC4E-ED9F-4AD5-A9DB-F277C24F54CB}"/>
              </a:ext>
            </a:extLst>
          </p:cNvPr>
          <p:cNvCxnSpPr>
            <a:cxnSpLocks/>
          </p:cNvCxnSpPr>
          <p:nvPr/>
        </p:nvCxnSpPr>
        <p:spPr>
          <a:xfrm flipV="1">
            <a:off x="9982569" y="1046234"/>
            <a:ext cx="22860" cy="2989784"/>
          </a:xfrm>
          <a:prstGeom prst="straightConnector1">
            <a:avLst/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158">
            <a:extLst>
              <a:ext uri="{FF2B5EF4-FFF2-40B4-BE49-F238E27FC236}">
                <a16:creationId xmlns:a16="http://schemas.microsoft.com/office/drawing/2014/main" id="{1EDF1C5F-77EE-479F-8E2B-F67CAF40BC27}"/>
              </a:ext>
            </a:extLst>
          </p:cNvPr>
          <p:cNvCxnSpPr>
            <a:cxnSpLocks/>
          </p:cNvCxnSpPr>
          <p:nvPr/>
        </p:nvCxnSpPr>
        <p:spPr>
          <a:xfrm>
            <a:off x="10366179" y="1107194"/>
            <a:ext cx="0" cy="3458501"/>
          </a:xfrm>
          <a:prstGeom prst="straightConnector1">
            <a:avLst/>
          </a:prstGeom>
          <a:ln w="444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60">
            <a:extLst>
              <a:ext uri="{FF2B5EF4-FFF2-40B4-BE49-F238E27FC236}">
                <a16:creationId xmlns:a16="http://schemas.microsoft.com/office/drawing/2014/main" id="{3FE4A5FE-DA58-4DC5-A255-C1C82417A6BD}"/>
              </a:ext>
            </a:extLst>
          </p:cNvPr>
          <p:cNvCxnSpPr>
            <a:cxnSpLocks/>
          </p:cNvCxnSpPr>
          <p:nvPr/>
        </p:nvCxnSpPr>
        <p:spPr>
          <a:xfrm flipH="1" flipV="1">
            <a:off x="6097469" y="4550455"/>
            <a:ext cx="2829025" cy="13599"/>
          </a:xfrm>
          <a:prstGeom prst="straightConnector1">
            <a:avLst/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79">
            <a:extLst>
              <a:ext uri="{FF2B5EF4-FFF2-40B4-BE49-F238E27FC236}">
                <a16:creationId xmlns:a16="http://schemas.microsoft.com/office/drawing/2014/main" id="{AD9D6ADB-E3CD-493B-A002-774FE22C40D9}"/>
              </a:ext>
            </a:extLst>
          </p:cNvPr>
          <p:cNvCxnSpPr>
            <a:cxnSpLocks/>
          </p:cNvCxnSpPr>
          <p:nvPr/>
        </p:nvCxnSpPr>
        <p:spPr>
          <a:xfrm>
            <a:off x="9659033" y="4036017"/>
            <a:ext cx="346396" cy="0"/>
          </a:xfrm>
          <a:prstGeom prst="straightConnector1">
            <a:avLst/>
          </a:prstGeom>
          <a:ln w="444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72">
            <a:extLst>
              <a:ext uri="{FF2B5EF4-FFF2-40B4-BE49-F238E27FC236}">
                <a16:creationId xmlns:a16="http://schemas.microsoft.com/office/drawing/2014/main" id="{44DB12F6-8A1B-4CED-BFE0-67C10CA83601}"/>
              </a:ext>
            </a:extLst>
          </p:cNvPr>
          <p:cNvSpPr txBox="1"/>
          <p:nvPr/>
        </p:nvSpPr>
        <p:spPr>
          <a:xfrm>
            <a:off x="4509238" y="5918227"/>
            <a:ext cx="123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Primary</a:t>
            </a:r>
            <a:endParaRPr lang="zh-CN" altLang="en-US" sz="2400" b="1" dirty="0"/>
          </a:p>
        </p:txBody>
      </p:sp>
      <p:sp>
        <p:nvSpPr>
          <p:cNvPr id="36" name="文本框 118">
            <a:extLst>
              <a:ext uri="{FF2B5EF4-FFF2-40B4-BE49-F238E27FC236}">
                <a16:creationId xmlns:a16="http://schemas.microsoft.com/office/drawing/2014/main" id="{60FDE240-B50F-4CF2-9F6D-F47215F62AEC}"/>
              </a:ext>
            </a:extLst>
          </p:cNvPr>
          <p:cNvSpPr txBox="1"/>
          <p:nvPr/>
        </p:nvSpPr>
        <p:spPr>
          <a:xfrm>
            <a:off x="8435189" y="5940495"/>
            <a:ext cx="123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Backup</a:t>
            </a:r>
            <a:endParaRPr lang="zh-CN" altLang="en-US" sz="2400" b="1" dirty="0"/>
          </a:p>
        </p:txBody>
      </p:sp>
      <p:cxnSp>
        <p:nvCxnSpPr>
          <p:cNvPr id="37" name="直接箭头连接符 158">
            <a:extLst>
              <a:ext uri="{FF2B5EF4-FFF2-40B4-BE49-F238E27FC236}">
                <a16:creationId xmlns:a16="http://schemas.microsoft.com/office/drawing/2014/main" id="{7417E4A6-E213-484A-B6B7-F0D403EE615D}"/>
              </a:ext>
            </a:extLst>
          </p:cNvPr>
          <p:cNvCxnSpPr>
            <a:cxnSpLocks/>
          </p:cNvCxnSpPr>
          <p:nvPr/>
        </p:nvCxnSpPr>
        <p:spPr>
          <a:xfrm>
            <a:off x="7242018" y="3306577"/>
            <a:ext cx="0" cy="1596179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79">
            <a:extLst>
              <a:ext uri="{FF2B5EF4-FFF2-40B4-BE49-F238E27FC236}">
                <a16:creationId xmlns:a16="http://schemas.microsoft.com/office/drawing/2014/main" id="{295CB691-E12D-43CD-82A9-1E6E64369A4F}"/>
              </a:ext>
            </a:extLst>
          </p:cNvPr>
          <p:cNvCxnSpPr>
            <a:cxnSpLocks/>
          </p:cNvCxnSpPr>
          <p:nvPr/>
        </p:nvCxnSpPr>
        <p:spPr>
          <a:xfrm>
            <a:off x="6089649" y="4902756"/>
            <a:ext cx="1134649" cy="0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34">
            <a:extLst>
              <a:ext uri="{FF2B5EF4-FFF2-40B4-BE49-F238E27FC236}">
                <a16:creationId xmlns:a16="http://schemas.microsoft.com/office/drawing/2014/main" id="{8B649AB7-08EC-4EE2-B65B-122A3542AEB3}"/>
              </a:ext>
            </a:extLst>
          </p:cNvPr>
          <p:cNvSpPr txBox="1"/>
          <p:nvPr/>
        </p:nvSpPr>
        <p:spPr>
          <a:xfrm>
            <a:off x="10607585" y="1270988"/>
            <a:ext cx="1268506" cy="31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2400" dirty="0"/>
              <a:t>Request</a:t>
            </a:r>
            <a:endParaRPr lang="zh-CN" altLang="en-US" sz="2400" dirty="0"/>
          </a:p>
        </p:txBody>
      </p:sp>
      <p:sp>
        <p:nvSpPr>
          <p:cNvPr id="28" name="文本框 137">
            <a:extLst>
              <a:ext uri="{FF2B5EF4-FFF2-40B4-BE49-F238E27FC236}">
                <a16:creationId xmlns:a16="http://schemas.microsoft.com/office/drawing/2014/main" id="{6410EC4F-31B2-4AFB-86B8-AB5378C529D9}"/>
              </a:ext>
            </a:extLst>
          </p:cNvPr>
          <p:cNvSpPr txBox="1"/>
          <p:nvPr/>
        </p:nvSpPr>
        <p:spPr>
          <a:xfrm>
            <a:off x="6953676" y="2922730"/>
            <a:ext cx="2084763" cy="317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2400" dirty="0"/>
              <a:t>ND Log</a:t>
            </a:r>
            <a:endParaRPr lang="zh-CN" altLang="en-US" sz="24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70267E-F61A-4475-9B7D-7ED2AAB41B83}"/>
              </a:ext>
            </a:extLst>
          </p:cNvPr>
          <p:cNvSpPr/>
          <p:nvPr/>
        </p:nvSpPr>
        <p:spPr>
          <a:xfrm rot="16200000">
            <a:off x="9359083" y="3519484"/>
            <a:ext cx="219456" cy="2194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文本框 25">
            <a:extLst>
              <a:ext uri="{FF2B5EF4-FFF2-40B4-BE49-F238E27FC236}">
                <a16:creationId xmlns:a16="http://schemas.microsoft.com/office/drawing/2014/main" id="{31466CB0-D525-4441-82BC-8379E3E103CB}"/>
              </a:ext>
            </a:extLst>
          </p:cNvPr>
          <p:cNvSpPr txBox="1"/>
          <p:nvPr/>
        </p:nvSpPr>
        <p:spPr>
          <a:xfrm>
            <a:off x="8988116" y="1218953"/>
            <a:ext cx="922864" cy="34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2400" dirty="0"/>
              <a:t>Reply</a:t>
            </a:r>
            <a:r>
              <a:rPr lang="en-US" altLang="zh-CN" sz="1600" dirty="0"/>
              <a:t> 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73F367B-93F2-4F4B-B36D-E00BA6CC9192}"/>
              </a:ext>
            </a:extLst>
          </p:cNvPr>
          <p:cNvSpPr/>
          <p:nvPr/>
        </p:nvSpPr>
        <p:spPr>
          <a:xfrm>
            <a:off x="8859681" y="1220760"/>
            <a:ext cx="219456" cy="2194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9B10B26-68AD-4A1E-819D-1463F86D3414}"/>
              </a:ext>
            </a:extLst>
          </p:cNvPr>
          <p:cNvGrpSpPr/>
          <p:nvPr/>
        </p:nvGrpSpPr>
        <p:grpSpPr>
          <a:xfrm>
            <a:off x="9004226" y="4743834"/>
            <a:ext cx="1598651" cy="317844"/>
            <a:chOff x="8084186" y="1044642"/>
            <a:chExt cx="1598651" cy="317844"/>
          </a:xfrm>
        </p:grpSpPr>
        <p:sp>
          <p:nvSpPr>
            <p:cNvPr id="56" name="文本框 34">
              <a:extLst>
                <a:ext uri="{FF2B5EF4-FFF2-40B4-BE49-F238E27FC236}">
                  <a16:creationId xmlns:a16="http://schemas.microsoft.com/office/drawing/2014/main" id="{E67764FB-6609-4C50-8A36-D4AAE4832847}"/>
                </a:ext>
              </a:extLst>
            </p:cNvPr>
            <p:cNvSpPr txBox="1"/>
            <p:nvPr/>
          </p:nvSpPr>
          <p:spPr>
            <a:xfrm>
              <a:off x="8084186" y="1044642"/>
              <a:ext cx="1598651" cy="317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2400" dirty="0"/>
                <a:t>Record</a:t>
              </a:r>
              <a:endParaRPr lang="zh-CN" altLang="en-US" sz="160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807A4CD-27A3-4E96-895E-595B21F01249}"/>
                </a:ext>
              </a:extLst>
            </p:cNvPr>
            <p:cNvSpPr/>
            <p:nvPr/>
          </p:nvSpPr>
          <p:spPr>
            <a:xfrm>
              <a:off x="8132515" y="1049242"/>
              <a:ext cx="219456" cy="2194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6B2C21-EA2C-42CF-8AB7-432A1109D8C4}"/>
              </a:ext>
            </a:extLst>
          </p:cNvPr>
          <p:cNvGrpSpPr/>
          <p:nvPr/>
        </p:nvGrpSpPr>
        <p:grpSpPr>
          <a:xfrm>
            <a:off x="5765652" y="3703140"/>
            <a:ext cx="1268506" cy="317844"/>
            <a:chOff x="8205707" y="1317211"/>
            <a:chExt cx="1268506" cy="317844"/>
          </a:xfrm>
        </p:grpSpPr>
        <p:sp>
          <p:nvSpPr>
            <p:cNvPr id="60" name="文本框 34">
              <a:extLst>
                <a:ext uri="{FF2B5EF4-FFF2-40B4-BE49-F238E27FC236}">
                  <a16:creationId xmlns:a16="http://schemas.microsoft.com/office/drawing/2014/main" id="{B7C6AAA1-7266-4E71-87EB-3F94E9ACD40B}"/>
                </a:ext>
              </a:extLst>
            </p:cNvPr>
            <p:cNvSpPr txBox="1"/>
            <p:nvPr/>
          </p:nvSpPr>
          <p:spPr>
            <a:xfrm>
              <a:off x="8205707" y="1317211"/>
              <a:ext cx="1268506" cy="317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2400" dirty="0"/>
                <a:t>Reply</a:t>
              </a:r>
              <a:endParaRPr lang="zh-CN" altLang="en-US" sz="1600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CA0A5D6-A56B-4405-BFFF-BCE44308C275}"/>
                </a:ext>
              </a:extLst>
            </p:cNvPr>
            <p:cNvSpPr/>
            <p:nvPr/>
          </p:nvSpPr>
          <p:spPr>
            <a:xfrm>
              <a:off x="8208850" y="1317211"/>
              <a:ext cx="219456" cy="2194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62" name="Straight Arrow Connector 39">
            <a:extLst>
              <a:ext uri="{FF2B5EF4-FFF2-40B4-BE49-F238E27FC236}">
                <a16:creationId xmlns:a16="http://schemas.microsoft.com/office/drawing/2014/main" id="{6FD477BF-0F99-493D-A6C3-FFEDDF6B4313}"/>
              </a:ext>
            </a:extLst>
          </p:cNvPr>
          <p:cNvCxnSpPr>
            <a:cxnSpLocks/>
          </p:cNvCxnSpPr>
          <p:nvPr/>
        </p:nvCxnSpPr>
        <p:spPr>
          <a:xfrm flipV="1">
            <a:off x="4976837" y="2296808"/>
            <a:ext cx="0" cy="1995977"/>
          </a:xfrm>
          <a:prstGeom prst="straightConnector1">
            <a:avLst/>
          </a:prstGeom>
          <a:ln w="444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238F78-9944-4AB9-A1D2-C4C4BE347563}"/>
              </a:ext>
            </a:extLst>
          </p:cNvPr>
          <p:cNvSpPr/>
          <p:nvPr/>
        </p:nvSpPr>
        <p:spPr>
          <a:xfrm>
            <a:off x="4362413" y="4303422"/>
            <a:ext cx="1742695" cy="7807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CH" sz="24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F9C0F4D-FAE0-49E4-B9BE-040F54B0DC63}"/>
              </a:ext>
            </a:extLst>
          </p:cNvPr>
          <p:cNvSpPr/>
          <p:nvPr/>
        </p:nvSpPr>
        <p:spPr>
          <a:xfrm>
            <a:off x="8171515" y="5230587"/>
            <a:ext cx="1509958" cy="4872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PackRec</a:t>
            </a:r>
            <a:endParaRPr lang="en-CH" sz="24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1D43F1-A0A3-4771-8643-6FC9B825DB61}"/>
              </a:ext>
            </a:extLst>
          </p:cNvPr>
          <p:cNvCxnSpPr>
            <a:cxnSpLocks/>
          </p:cNvCxnSpPr>
          <p:nvPr/>
        </p:nvCxnSpPr>
        <p:spPr>
          <a:xfrm>
            <a:off x="8926494" y="4573158"/>
            <a:ext cx="1" cy="625976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C387DBF7-AB90-4DFD-8C5A-E9FD5D5AE46A}"/>
              </a:ext>
            </a:extLst>
          </p:cNvPr>
          <p:cNvSpPr/>
          <p:nvPr/>
        </p:nvSpPr>
        <p:spPr>
          <a:xfrm>
            <a:off x="10493149" y="1265292"/>
            <a:ext cx="219456" cy="2194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4A1CE0E-7DC6-4858-8D76-A94C2317E8C5}"/>
              </a:ext>
            </a:extLst>
          </p:cNvPr>
          <p:cNvSpPr/>
          <p:nvPr/>
        </p:nvSpPr>
        <p:spPr>
          <a:xfrm>
            <a:off x="8123758" y="3853328"/>
            <a:ext cx="1509958" cy="4872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PackGate</a:t>
            </a:r>
            <a:endParaRPr lang="en-CH" sz="2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31EC7F8-FD1F-4CC8-819E-285D6DE0D412}"/>
              </a:ext>
            </a:extLst>
          </p:cNvPr>
          <p:cNvCxnSpPr>
            <a:cxnSpLocks/>
          </p:cNvCxnSpPr>
          <p:nvPr/>
        </p:nvCxnSpPr>
        <p:spPr>
          <a:xfrm>
            <a:off x="9199889" y="2434862"/>
            <a:ext cx="0" cy="1418466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67D2C44-2E6B-461A-AB50-9F92AD9932B3}"/>
              </a:ext>
            </a:extLst>
          </p:cNvPr>
          <p:cNvSpPr/>
          <p:nvPr/>
        </p:nvSpPr>
        <p:spPr>
          <a:xfrm>
            <a:off x="8237211" y="1718479"/>
            <a:ext cx="1509958" cy="7163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RRC </a:t>
            </a:r>
            <a:br>
              <a:rPr lang="en-US" sz="2400" dirty="0"/>
            </a:br>
            <a:r>
              <a:rPr lang="en-US" sz="2400" dirty="0"/>
              <a:t>Agent</a:t>
            </a:r>
            <a:endParaRPr lang="en-CH" sz="2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03444C9-3DF3-4142-BBD0-391EF392CD20}"/>
              </a:ext>
            </a:extLst>
          </p:cNvPr>
          <p:cNvSpPr/>
          <p:nvPr/>
        </p:nvSpPr>
        <p:spPr>
          <a:xfrm>
            <a:off x="7261017" y="2913951"/>
            <a:ext cx="219456" cy="2194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39">
            <a:extLst>
              <a:ext uri="{FF2B5EF4-FFF2-40B4-BE49-F238E27FC236}">
                <a16:creationId xmlns:a16="http://schemas.microsoft.com/office/drawing/2014/main" id="{402D8B00-3A3B-4349-A2F0-65C19BBD6664}"/>
              </a:ext>
            </a:extLst>
          </p:cNvPr>
          <p:cNvCxnSpPr>
            <a:cxnSpLocks/>
          </p:cNvCxnSpPr>
          <p:nvPr/>
        </p:nvCxnSpPr>
        <p:spPr>
          <a:xfrm flipV="1">
            <a:off x="5535174" y="4071135"/>
            <a:ext cx="0" cy="228525"/>
          </a:xfrm>
          <a:prstGeom prst="straightConnector1">
            <a:avLst/>
          </a:prstGeom>
          <a:ln w="444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: Rounded Corners 4">
            <a:extLst>
              <a:ext uri="{FF2B5EF4-FFF2-40B4-BE49-F238E27FC236}">
                <a16:creationId xmlns:a16="http://schemas.microsoft.com/office/drawing/2014/main" id="{613E0C61-571B-437B-BB72-5D6B62B1FE88}"/>
              </a:ext>
            </a:extLst>
          </p:cNvPr>
          <p:cNvSpPr/>
          <p:nvPr/>
        </p:nvSpPr>
        <p:spPr>
          <a:xfrm>
            <a:off x="7518852" y="1534354"/>
            <a:ext cx="3017511" cy="436581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931F859-235A-4DAC-B091-0206D61A8A5A}"/>
              </a:ext>
            </a:extLst>
          </p:cNvPr>
          <p:cNvCxnSpPr>
            <a:cxnSpLocks/>
          </p:cNvCxnSpPr>
          <p:nvPr/>
        </p:nvCxnSpPr>
        <p:spPr>
          <a:xfrm flipV="1">
            <a:off x="5509857" y="4071136"/>
            <a:ext cx="2625305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: Rounded Corners 4">
            <a:extLst>
              <a:ext uri="{FF2B5EF4-FFF2-40B4-BE49-F238E27FC236}">
                <a16:creationId xmlns:a16="http://schemas.microsoft.com/office/drawing/2014/main" id="{310088FA-5C87-41EF-A088-16DEF26607CA}"/>
              </a:ext>
            </a:extLst>
          </p:cNvPr>
          <p:cNvSpPr/>
          <p:nvPr/>
        </p:nvSpPr>
        <p:spPr>
          <a:xfrm>
            <a:off x="3840403" y="3369321"/>
            <a:ext cx="3017511" cy="251672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509FB3-D044-4EAB-80E6-D02F23F9EB56}"/>
              </a:ext>
            </a:extLst>
          </p:cNvPr>
          <p:cNvCxnSpPr>
            <a:cxnSpLocks/>
          </p:cNvCxnSpPr>
          <p:nvPr/>
        </p:nvCxnSpPr>
        <p:spPr>
          <a:xfrm flipV="1">
            <a:off x="4969962" y="2303683"/>
            <a:ext cx="3317875" cy="15686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ctangle: Rounded Corners 4">
            <a:extLst>
              <a:ext uri="{FF2B5EF4-FFF2-40B4-BE49-F238E27FC236}">
                <a16:creationId xmlns:a16="http://schemas.microsoft.com/office/drawing/2014/main" id="{8A59C268-2D61-484A-9B78-7D788BDE7373}"/>
              </a:ext>
            </a:extLst>
          </p:cNvPr>
          <p:cNvSpPr/>
          <p:nvPr/>
        </p:nvSpPr>
        <p:spPr>
          <a:xfrm>
            <a:off x="4155785" y="3933115"/>
            <a:ext cx="2231344" cy="13727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128" name="直接箭头连接符 79">
            <a:extLst>
              <a:ext uri="{FF2B5EF4-FFF2-40B4-BE49-F238E27FC236}">
                <a16:creationId xmlns:a16="http://schemas.microsoft.com/office/drawing/2014/main" id="{5915E392-455B-4377-999C-5A6124F7F8ED}"/>
              </a:ext>
            </a:extLst>
          </p:cNvPr>
          <p:cNvCxnSpPr>
            <a:cxnSpLocks/>
          </p:cNvCxnSpPr>
          <p:nvPr/>
        </p:nvCxnSpPr>
        <p:spPr>
          <a:xfrm>
            <a:off x="8923076" y="4565538"/>
            <a:ext cx="1465963" cy="0"/>
          </a:xfrm>
          <a:prstGeom prst="straightConnector1">
            <a:avLst/>
          </a:prstGeom>
          <a:ln w="444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72">
            <a:extLst>
              <a:ext uri="{FF2B5EF4-FFF2-40B4-BE49-F238E27FC236}">
                <a16:creationId xmlns:a16="http://schemas.microsoft.com/office/drawing/2014/main" id="{761E10D6-3FAD-47FC-BF5C-E2FF145852AC}"/>
              </a:ext>
            </a:extLst>
          </p:cNvPr>
          <p:cNvSpPr txBox="1"/>
          <p:nvPr/>
        </p:nvSpPr>
        <p:spPr>
          <a:xfrm>
            <a:off x="4350520" y="5270343"/>
            <a:ext cx="1445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Container</a:t>
            </a:r>
            <a:endParaRPr lang="zh-CN" altLang="en-US" sz="2400" b="1" dirty="0"/>
          </a:p>
        </p:txBody>
      </p:sp>
      <p:sp>
        <p:nvSpPr>
          <p:cNvPr id="87" name="Rectangle 9">
            <a:extLst>
              <a:ext uri="{FF2B5EF4-FFF2-40B4-BE49-F238E27FC236}">
                <a16:creationId xmlns:a16="http://schemas.microsoft.com/office/drawing/2014/main" id="{C727394A-E52B-414E-BB7D-F8DA5E275ED2}"/>
              </a:ext>
            </a:extLst>
          </p:cNvPr>
          <p:cNvSpPr/>
          <p:nvPr/>
        </p:nvSpPr>
        <p:spPr>
          <a:xfrm>
            <a:off x="3604912" y="2175764"/>
            <a:ext cx="822960" cy="647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400" dirty="0"/>
              <a:t>Send </a:t>
            </a:r>
          </a:p>
          <a:p>
            <a:pPr algn="ctr">
              <a:lnSpc>
                <a:spcPts val="2000"/>
              </a:lnSpc>
            </a:pPr>
            <a:r>
              <a:rPr lang="en-US" sz="2400" dirty="0"/>
              <a:t>state</a:t>
            </a:r>
          </a:p>
        </p:txBody>
      </p:sp>
      <p:sp>
        <p:nvSpPr>
          <p:cNvPr id="88" name="Rectangle 14">
            <a:extLst>
              <a:ext uri="{FF2B5EF4-FFF2-40B4-BE49-F238E27FC236}">
                <a16:creationId xmlns:a16="http://schemas.microsoft.com/office/drawing/2014/main" id="{9AD94B61-F85F-4CCA-9678-D960F664FB0F}"/>
              </a:ext>
            </a:extLst>
          </p:cNvPr>
          <p:cNvSpPr/>
          <p:nvPr/>
        </p:nvSpPr>
        <p:spPr>
          <a:xfrm>
            <a:off x="3600482" y="1542477"/>
            <a:ext cx="2091672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Execute</a:t>
            </a:r>
            <a:endParaRPr lang="en-US" sz="2800" dirty="0"/>
          </a:p>
        </p:txBody>
      </p:sp>
      <p:sp>
        <p:nvSpPr>
          <p:cNvPr id="89" name="Rectangle 23">
            <a:extLst>
              <a:ext uri="{FF2B5EF4-FFF2-40B4-BE49-F238E27FC236}">
                <a16:creationId xmlns:a16="http://schemas.microsoft.com/office/drawing/2014/main" id="{4CA3B496-DFE7-425F-A4E5-6BEB11E72DAE}"/>
              </a:ext>
            </a:extLst>
          </p:cNvPr>
          <p:cNvSpPr/>
          <p:nvPr/>
        </p:nvSpPr>
        <p:spPr>
          <a:xfrm>
            <a:off x="2355021" y="1542478"/>
            <a:ext cx="1251335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Stop</a:t>
            </a:r>
            <a:endParaRPr lang="en-US" sz="3200" dirty="0"/>
          </a:p>
        </p:txBody>
      </p:sp>
      <p:sp>
        <p:nvSpPr>
          <p:cNvPr id="90" name="Freeform: Shape 18">
            <a:extLst>
              <a:ext uri="{FF2B5EF4-FFF2-40B4-BE49-F238E27FC236}">
                <a16:creationId xmlns:a16="http://schemas.microsoft.com/office/drawing/2014/main" id="{8E80686D-E543-4F99-B536-94139741C0F8}"/>
              </a:ext>
            </a:extLst>
          </p:cNvPr>
          <p:cNvSpPr/>
          <p:nvPr/>
        </p:nvSpPr>
        <p:spPr>
          <a:xfrm>
            <a:off x="474497" y="1445053"/>
            <a:ext cx="366248" cy="1041009"/>
          </a:xfrm>
          <a:custGeom>
            <a:avLst/>
            <a:gdLst>
              <a:gd name="connsiteX0" fmla="*/ 337719 w 366248"/>
              <a:gd name="connsiteY0" fmla="*/ 0 h 1041009"/>
              <a:gd name="connsiteX1" fmla="*/ 94 w 366248"/>
              <a:gd name="connsiteY1" fmla="*/ 196947 h 1041009"/>
              <a:gd name="connsiteX2" fmla="*/ 365854 w 366248"/>
              <a:gd name="connsiteY2" fmla="*/ 492369 h 1041009"/>
              <a:gd name="connsiteX3" fmla="*/ 56365 w 366248"/>
              <a:gd name="connsiteY3" fmla="*/ 1041009 h 10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248" h="1041009">
                <a:moveTo>
                  <a:pt x="337719" y="0"/>
                </a:moveTo>
                <a:cubicBezTo>
                  <a:pt x="166562" y="57443"/>
                  <a:pt x="-4595" y="114886"/>
                  <a:pt x="94" y="196947"/>
                </a:cubicBezTo>
                <a:cubicBezTo>
                  <a:pt x="4783" y="279008"/>
                  <a:pt x="356476" y="351692"/>
                  <a:pt x="365854" y="492369"/>
                </a:cubicBezTo>
                <a:cubicBezTo>
                  <a:pt x="375232" y="633046"/>
                  <a:pt x="215798" y="837027"/>
                  <a:pt x="56365" y="104100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Freeform: Shape 25">
            <a:extLst>
              <a:ext uri="{FF2B5EF4-FFF2-40B4-BE49-F238E27FC236}">
                <a16:creationId xmlns:a16="http://schemas.microsoft.com/office/drawing/2014/main" id="{D16E40A1-FCD1-4F45-A7A3-415C6DF9A281}"/>
              </a:ext>
            </a:extLst>
          </p:cNvPr>
          <p:cNvSpPr/>
          <p:nvPr/>
        </p:nvSpPr>
        <p:spPr>
          <a:xfrm>
            <a:off x="781977" y="1427195"/>
            <a:ext cx="366248" cy="1041009"/>
          </a:xfrm>
          <a:custGeom>
            <a:avLst/>
            <a:gdLst>
              <a:gd name="connsiteX0" fmla="*/ 337719 w 366248"/>
              <a:gd name="connsiteY0" fmla="*/ 0 h 1041009"/>
              <a:gd name="connsiteX1" fmla="*/ 94 w 366248"/>
              <a:gd name="connsiteY1" fmla="*/ 196947 h 1041009"/>
              <a:gd name="connsiteX2" fmla="*/ 365854 w 366248"/>
              <a:gd name="connsiteY2" fmla="*/ 492369 h 1041009"/>
              <a:gd name="connsiteX3" fmla="*/ 56365 w 366248"/>
              <a:gd name="connsiteY3" fmla="*/ 1041009 h 10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248" h="1041009">
                <a:moveTo>
                  <a:pt x="337719" y="0"/>
                </a:moveTo>
                <a:cubicBezTo>
                  <a:pt x="166562" y="57443"/>
                  <a:pt x="-4595" y="114886"/>
                  <a:pt x="94" y="196947"/>
                </a:cubicBezTo>
                <a:cubicBezTo>
                  <a:pt x="4783" y="279008"/>
                  <a:pt x="356476" y="351692"/>
                  <a:pt x="365854" y="492369"/>
                </a:cubicBezTo>
                <a:cubicBezTo>
                  <a:pt x="375232" y="633046"/>
                  <a:pt x="215798" y="837027"/>
                  <a:pt x="56365" y="104100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26">
            <a:extLst>
              <a:ext uri="{FF2B5EF4-FFF2-40B4-BE49-F238E27FC236}">
                <a16:creationId xmlns:a16="http://schemas.microsoft.com/office/drawing/2014/main" id="{55FB9B2C-9E19-4AF5-9C90-0D0B00D84B61}"/>
              </a:ext>
            </a:extLst>
          </p:cNvPr>
          <p:cNvCxnSpPr>
            <a:cxnSpLocks/>
          </p:cNvCxnSpPr>
          <p:nvPr/>
        </p:nvCxnSpPr>
        <p:spPr>
          <a:xfrm>
            <a:off x="890014" y="1542478"/>
            <a:ext cx="14500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27">
            <a:extLst>
              <a:ext uri="{FF2B5EF4-FFF2-40B4-BE49-F238E27FC236}">
                <a16:creationId xmlns:a16="http://schemas.microsoft.com/office/drawing/2014/main" id="{DC8664AE-805F-4EAC-89CE-C7620E7C702F}"/>
              </a:ext>
            </a:extLst>
          </p:cNvPr>
          <p:cNvCxnSpPr>
            <a:cxnSpLocks/>
          </p:cNvCxnSpPr>
          <p:nvPr/>
        </p:nvCxnSpPr>
        <p:spPr>
          <a:xfrm>
            <a:off x="1039841" y="2182558"/>
            <a:ext cx="13001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28">
            <a:extLst>
              <a:ext uri="{FF2B5EF4-FFF2-40B4-BE49-F238E27FC236}">
                <a16:creationId xmlns:a16="http://schemas.microsoft.com/office/drawing/2014/main" id="{CFB080F0-9296-41EB-9DE0-F361265ED9C9}"/>
              </a:ext>
            </a:extLst>
          </p:cNvPr>
          <p:cNvSpPr txBox="1"/>
          <p:nvPr/>
        </p:nvSpPr>
        <p:spPr>
          <a:xfrm>
            <a:off x="1072031" y="1627098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Execute</a:t>
            </a:r>
            <a:endParaRPr lang="en-US" dirty="0"/>
          </a:p>
        </p:txBody>
      </p:sp>
      <p:sp>
        <p:nvSpPr>
          <p:cNvPr id="95" name="Rectangle 9">
            <a:extLst>
              <a:ext uri="{FF2B5EF4-FFF2-40B4-BE49-F238E27FC236}">
                <a16:creationId xmlns:a16="http://schemas.microsoft.com/office/drawing/2014/main" id="{C70CD43C-9BE1-410C-945F-B4243D5F045C}"/>
              </a:ext>
            </a:extLst>
          </p:cNvPr>
          <p:cNvSpPr/>
          <p:nvPr/>
        </p:nvSpPr>
        <p:spPr>
          <a:xfrm>
            <a:off x="2353556" y="2183258"/>
            <a:ext cx="1252800" cy="63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400" dirty="0"/>
              <a:t>Check</a:t>
            </a:r>
            <a:br>
              <a:rPr lang="en-US" sz="2400" dirty="0"/>
            </a:br>
            <a:r>
              <a:rPr lang="en-US" sz="2400" dirty="0"/>
              <a:t>point</a:t>
            </a:r>
          </a:p>
        </p:txBody>
      </p:sp>
      <p:cxnSp>
        <p:nvCxnSpPr>
          <p:cNvPr id="96" name="Straight Connector 19">
            <a:extLst>
              <a:ext uri="{FF2B5EF4-FFF2-40B4-BE49-F238E27FC236}">
                <a16:creationId xmlns:a16="http://schemas.microsoft.com/office/drawing/2014/main" id="{F81FD2AA-1CF9-4A9F-AF71-1BFE908DAE6D}"/>
              </a:ext>
            </a:extLst>
          </p:cNvPr>
          <p:cNvCxnSpPr>
            <a:cxnSpLocks/>
          </p:cNvCxnSpPr>
          <p:nvPr/>
        </p:nvCxnSpPr>
        <p:spPr>
          <a:xfrm>
            <a:off x="243211" y="1542477"/>
            <a:ext cx="2743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20">
            <a:extLst>
              <a:ext uri="{FF2B5EF4-FFF2-40B4-BE49-F238E27FC236}">
                <a16:creationId xmlns:a16="http://schemas.microsoft.com/office/drawing/2014/main" id="{888F236A-96FC-4D7B-802F-44478D94644C}"/>
              </a:ext>
            </a:extLst>
          </p:cNvPr>
          <p:cNvCxnSpPr>
            <a:cxnSpLocks/>
          </p:cNvCxnSpPr>
          <p:nvPr/>
        </p:nvCxnSpPr>
        <p:spPr>
          <a:xfrm flipH="1">
            <a:off x="242720" y="1536915"/>
            <a:ext cx="0" cy="6400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21">
            <a:extLst>
              <a:ext uri="{FF2B5EF4-FFF2-40B4-BE49-F238E27FC236}">
                <a16:creationId xmlns:a16="http://schemas.microsoft.com/office/drawing/2014/main" id="{22F0E585-94F9-4E2F-95A8-3426223A6C1F}"/>
              </a:ext>
            </a:extLst>
          </p:cNvPr>
          <p:cNvCxnSpPr>
            <a:cxnSpLocks/>
          </p:cNvCxnSpPr>
          <p:nvPr/>
        </p:nvCxnSpPr>
        <p:spPr>
          <a:xfrm flipV="1">
            <a:off x="233511" y="2177478"/>
            <a:ext cx="490402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29">
            <a:extLst>
              <a:ext uri="{FF2B5EF4-FFF2-40B4-BE49-F238E27FC236}">
                <a16:creationId xmlns:a16="http://schemas.microsoft.com/office/drawing/2014/main" id="{A2FA8224-AE03-461F-8B20-AB773ECF5DDE}"/>
              </a:ext>
            </a:extLst>
          </p:cNvPr>
          <p:cNvCxnSpPr>
            <a:cxnSpLocks/>
          </p:cNvCxnSpPr>
          <p:nvPr/>
        </p:nvCxnSpPr>
        <p:spPr>
          <a:xfrm flipH="1">
            <a:off x="3602608" y="1241281"/>
            <a:ext cx="7496" cy="194400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5">
            <a:extLst>
              <a:ext uri="{FF2B5EF4-FFF2-40B4-BE49-F238E27FC236}">
                <a16:creationId xmlns:a16="http://schemas.microsoft.com/office/drawing/2014/main" id="{A2A025A2-2794-4F6C-B84F-41A86AAA8373}"/>
              </a:ext>
            </a:extLst>
          </p:cNvPr>
          <p:cNvSpPr txBox="1"/>
          <p:nvPr/>
        </p:nvSpPr>
        <p:spPr>
          <a:xfrm>
            <a:off x="3958957" y="1087930"/>
            <a:ext cx="171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Epoch 1</a:t>
            </a:r>
          </a:p>
        </p:txBody>
      </p:sp>
      <p:sp>
        <p:nvSpPr>
          <p:cNvPr id="103" name="TextBox 12">
            <a:extLst>
              <a:ext uri="{FF2B5EF4-FFF2-40B4-BE49-F238E27FC236}">
                <a16:creationId xmlns:a16="http://schemas.microsoft.com/office/drawing/2014/main" id="{7604BCD1-891C-413B-96B7-486067F62D4F}"/>
              </a:ext>
            </a:extLst>
          </p:cNvPr>
          <p:cNvSpPr txBox="1"/>
          <p:nvPr/>
        </p:nvSpPr>
        <p:spPr>
          <a:xfrm>
            <a:off x="1586866" y="1087930"/>
            <a:ext cx="15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Epoch 0</a:t>
            </a:r>
          </a:p>
        </p:txBody>
      </p:sp>
      <p:sp>
        <p:nvSpPr>
          <p:cNvPr id="104" name="Rectangle 13">
            <a:extLst>
              <a:ext uri="{FF2B5EF4-FFF2-40B4-BE49-F238E27FC236}">
                <a16:creationId xmlns:a16="http://schemas.microsoft.com/office/drawing/2014/main" id="{F3428ACA-B6FC-4515-9997-21E8CDF6DBAD}"/>
              </a:ext>
            </a:extLst>
          </p:cNvPr>
          <p:cNvSpPr/>
          <p:nvPr/>
        </p:nvSpPr>
        <p:spPr>
          <a:xfrm>
            <a:off x="835142" y="1582864"/>
            <a:ext cx="1498553" cy="5818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5" name="Rectangle 13">
            <a:extLst>
              <a:ext uri="{FF2B5EF4-FFF2-40B4-BE49-F238E27FC236}">
                <a16:creationId xmlns:a16="http://schemas.microsoft.com/office/drawing/2014/main" id="{D95142EA-7B10-4820-8366-2BC1731FDA21}"/>
              </a:ext>
            </a:extLst>
          </p:cNvPr>
          <p:cNvSpPr/>
          <p:nvPr/>
        </p:nvSpPr>
        <p:spPr>
          <a:xfrm>
            <a:off x="2233461" y="1484748"/>
            <a:ext cx="2302675" cy="15843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150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818"/>
    </mc:Choice>
    <mc:Fallback xmlns="">
      <p:transition spd="slow" advTm="728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42" grpId="0"/>
      <p:bldP spid="28" grpId="0"/>
      <p:bldP spid="47" grpId="0" animBg="1"/>
      <p:bldP spid="49" grpId="0"/>
      <p:bldP spid="50" grpId="0" animBg="1"/>
      <p:bldP spid="3" grpId="0" animBg="1"/>
      <p:bldP spid="52" grpId="0" animBg="1"/>
      <p:bldP spid="64" grpId="0" animBg="1"/>
      <p:bldP spid="67" grpId="0" animBg="1"/>
      <p:bldP spid="79" grpId="0" animBg="1"/>
      <p:bldP spid="100" grpId="0" animBg="1"/>
      <p:bldP spid="104" grpId="0" animBg="1"/>
      <p:bldP spid="104" grpId="1" animBg="1"/>
      <p:bldP spid="10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652C-380A-4A54-8A68-F9993F32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Primary Failure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41EE8-A61B-4DE0-9CC6-33B46042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17</a:t>
            </a:fld>
            <a:endParaRPr lang="en-CH"/>
          </a:p>
        </p:txBody>
      </p:sp>
      <p:sp>
        <p:nvSpPr>
          <p:cNvPr id="35" name="文本框 72">
            <a:extLst>
              <a:ext uri="{FF2B5EF4-FFF2-40B4-BE49-F238E27FC236}">
                <a16:creationId xmlns:a16="http://schemas.microsoft.com/office/drawing/2014/main" id="{44DB12F6-8A1B-4CED-BFE0-67C10CA83601}"/>
              </a:ext>
            </a:extLst>
          </p:cNvPr>
          <p:cNvSpPr txBox="1"/>
          <p:nvPr/>
        </p:nvSpPr>
        <p:spPr>
          <a:xfrm>
            <a:off x="2661051" y="5832316"/>
            <a:ext cx="123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Primary</a:t>
            </a:r>
            <a:endParaRPr lang="zh-CN" altLang="en-US" sz="2400" dirty="0"/>
          </a:p>
        </p:txBody>
      </p:sp>
      <p:sp>
        <p:nvSpPr>
          <p:cNvPr id="36" name="文本框 118">
            <a:extLst>
              <a:ext uri="{FF2B5EF4-FFF2-40B4-BE49-F238E27FC236}">
                <a16:creationId xmlns:a16="http://schemas.microsoft.com/office/drawing/2014/main" id="{60FDE240-B50F-4CF2-9F6D-F47215F62AEC}"/>
              </a:ext>
            </a:extLst>
          </p:cNvPr>
          <p:cNvSpPr txBox="1"/>
          <p:nvPr/>
        </p:nvSpPr>
        <p:spPr>
          <a:xfrm>
            <a:off x="7375869" y="5945836"/>
            <a:ext cx="123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Backup</a:t>
            </a:r>
            <a:endParaRPr lang="zh-CN" altLang="en-US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238F78-9944-4AB9-A1D2-C4C4BE347563}"/>
              </a:ext>
            </a:extLst>
          </p:cNvPr>
          <p:cNvSpPr/>
          <p:nvPr/>
        </p:nvSpPr>
        <p:spPr>
          <a:xfrm>
            <a:off x="2402142" y="4111387"/>
            <a:ext cx="1742695" cy="7807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CH" sz="24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F9C0F4D-FAE0-49E4-B9BE-040F54B0DC63}"/>
              </a:ext>
            </a:extLst>
          </p:cNvPr>
          <p:cNvSpPr/>
          <p:nvPr/>
        </p:nvSpPr>
        <p:spPr>
          <a:xfrm>
            <a:off x="7151534" y="5210841"/>
            <a:ext cx="1509958" cy="4872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PackRec</a:t>
            </a:r>
            <a:endParaRPr lang="en-CH" sz="24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67D2C44-2E6B-461A-AB50-9F92AD9932B3}"/>
              </a:ext>
            </a:extLst>
          </p:cNvPr>
          <p:cNvSpPr/>
          <p:nvPr/>
        </p:nvSpPr>
        <p:spPr>
          <a:xfrm>
            <a:off x="7116118" y="1618488"/>
            <a:ext cx="1509958" cy="7163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RRC </a:t>
            </a:r>
            <a:br>
              <a:rPr lang="en-US" sz="2400" dirty="0"/>
            </a:br>
            <a:r>
              <a:rPr lang="en-US" sz="2400" dirty="0"/>
              <a:t>Agent</a:t>
            </a:r>
            <a:endParaRPr lang="en-CH" sz="2400" dirty="0"/>
          </a:p>
        </p:txBody>
      </p:sp>
      <p:sp>
        <p:nvSpPr>
          <p:cNvPr id="121" name="Rectangle: Rounded Corners 4">
            <a:extLst>
              <a:ext uri="{FF2B5EF4-FFF2-40B4-BE49-F238E27FC236}">
                <a16:creationId xmlns:a16="http://schemas.microsoft.com/office/drawing/2014/main" id="{613E0C61-571B-437B-BB72-5D6B62B1FE88}"/>
              </a:ext>
            </a:extLst>
          </p:cNvPr>
          <p:cNvSpPr/>
          <p:nvPr/>
        </p:nvSpPr>
        <p:spPr>
          <a:xfrm>
            <a:off x="6245683" y="1434363"/>
            <a:ext cx="3370757" cy="436581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43" name="Rectangle: Rounded Corners 4">
            <a:extLst>
              <a:ext uri="{FF2B5EF4-FFF2-40B4-BE49-F238E27FC236}">
                <a16:creationId xmlns:a16="http://schemas.microsoft.com/office/drawing/2014/main" id="{256D0F7C-5606-4D16-891B-FCDFA9A670EE}"/>
              </a:ext>
            </a:extLst>
          </p:cNvPr>
          <p:cNvSpPr/>
          <p:nvPr/>
        </p:nvSpPr>
        <p:spPr>
          <a:xfrm>
            <a:off x="2173045" y="3902802"/>
            <a:ext cx="2231344" cy="121556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44" name="文本框 72">
            <a:extLst>
              <a:ext uri="{FF2B5EF4-FFF2-40B4-BE49-F238E27FC236}">
                <a16:creationId xmlns:a16="http://schemas.microsoft.com/office/drawing/2014/main" id="{F617C91A-2B61-4C73-BD0C-7BF2A94EF4A3}"/>
              </a:ext>
            </a:extLst>
          </p:cNvPr>
          <p:cNvSpPr txBox="1"/>
          <p:nvPr/>
        </p:nvSpPr>
        <p:spPr>
          <a:xfrm>
            <a:off x="2512633" y="5170352"/>
            <a:ext cx="1445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Container</a:t>
            </a:r>
            <a:endParaRPr lang="zh-CN" altLang="en-US" sz="2400" dirty="0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3E0258D1-FDCE-4D6A-9EDA-E81C6B623BD5}"/>
              </a:ext>
            </a:extLst>
          </p:cNvPr>
          <p:cNvSpPr/>
          <p:nvPr/>
        </p:nvSpPr>
        <p:spPr>
          <a:xfrm rot="2723437">
            <a:off x="2829580" y="5700023"/>
            <a:ext cx="822960" cy="839756"/>
          </a:xfrm>
          <a:prstGeom prst="plus">
            <a:avLst>
              <a:gd name="adj" fmla="val 431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文本框 42">
            <a:extLst>
              <a:ext uri="{FF2B5EF4-FFF2-40B4-BE49-F238E27FC236}">
                <a16:creationId xmlns:a16="http://schemas.microsoft.com/office/drawing/2014/main" id="{1624A430-00A4-4E01-89B9-8AC31EDBBA11}"/>
              </a:ext>
            </a:extLst>
          </p:cNvPr>
          <p:cNvSpPr txBox="1"/>
          <p:nvPr/>
        </p:nvSpPr>
        <p:spPr>
          <a:xfrm>
            <a:off x="6474872" y="2589589"/>
            <a:ext cx="1141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Restore</a:t>
            </a:r>
            <a:endParaRPr lang="zh-CN" altLang="en-US" sz="24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5E8A5DE-9EA2-4C73-9E98-80D973091B14}"/>
              </a:ext>
            </a:extLst>
          </p:cNvPr>
          <p:cNvCxnSpPr>
            <a:cxnSpLocks/>
          </p:cNvCxnSpPr>
          <p:nvPr/>
        </p:nvCxnSpPr>
        <p:spPr>
          <a:xfrm>
            <a:off x="7560636" y="2334871"/>
            <a:ext cx="0" cy="1255511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D278BB0-A6F9-4BE1-AE4E-7EDAEBB4CD5C}"/>
              </a:ext>
            </a:extLst>
          </p:cNvPr>
          <p:cNvSpPr/>
          <p:nvPr/>
        </p:nvSpPr>
        <p:spPr>
          <a:xfrm>
            <a:off x="7035166" y="3768099"/>
            <a:ext cx="1742695" cy="78070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CH" sz="2400" dirty="0"/>
          </a:p>
        </p:txBody>
      </p:sp>
      <p:sp>
        <p:nvSpPr>
          <p:cNvPr id="53" name="Rectangle: Rounded Corners 4">
            <a:extLst>
              <a:ext uri="{FF2B5EF4-FFF2-40B4-BE49-F238E27FC236}">
                <a16:creationId xmlns:a16="http://schemas.microsoft.com/office/drawing/2014/main" id="{E535B059-5D04-4B7E-969F-18D2975DEE1F}"/>
              </a:ext>
            </a:extLst>
          </p:cNvPr>
          <p:cNvSpPr/>
          <p:nvPr/>
        </p:nvSpPr>
        <p:spPr>
          <a:xfrm>
            <a:off x="6850380" y="3590382"/>
            <a:ext cx="2080257" cy="114192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DF9409D-C30A-4FA4-B65B-CC8F1CBF1814}"/>
              </a:ext>
            </a:extLst>
          </p:cNvPr>
          <p:cNvCxnSpPr>
            <a:cxnSpLocks/>
          </p:cNvCxnSpPr>
          <p:nvPr/>
        </p:nvCxnSpPr>
        <p:spPr>
          <a:xfrm flipV="1">
            <a:off x="7906513" y="4548801"/>
            <a:ext cx="0" cy="651224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4158CB4-856A-4977-8D2A-A58DF6F57EA4}"/>
              </a:ext>
            </a:extLst>
          </p:cNvPr>
          <p:cNvGrpSpPr/>
          <p:nvPr/>
        </p:nvGrpSpPr>
        <p:grpSpPr>
          <a:xfrm>
            <a:off x="8199119" y="4809545"/>
            <a:ext cx="1657371" cy="510204"/>
            <a:chOff x="7906269" y="1044642"/>
            <a:chExt cx="1657371" cy="510204"/>
          </a:xfrm>
        </p:grpSpPr>
        <p:sp>
          <p:nvSpPr>
            <p:cNvPr id="68" name="文本框 34">
              <a:extLst>
                <a:ext uri="{FF2B5EF4-FFF2-40B4-BE49-F238E27FC236}">
                  <a16:creationId xmlns:a16="http://schemas.microsoft.com/office/drawing/2014/main" id="{73433FCC-AEFB-4594-8F09-E98304E2B3CF}"/>
                </a:ext>
              </a:extLst>
            </p:cNvPr>
            <p:cNvSpPr txBox="1"/>
            <p:nvPr/>
          </p:nvSpPr>
          <p:spPr>
            <a:xfrm>
              <a:off x="7917702" y="1044642"/>
              <a:ext cx="1645938" cy="510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2400" dirty="0"/>
                <a:t>Recorded inputs</a:t>
              </a:r>
              <a:endParaRPr lang="zh-CN" altLang="en-US" sz="160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2542104-8736-4E7E-A5C9-835845D78628}"/>
                </a:ext>
              </a:extLst>
            </p:cNvPr>
            <p:cNvSpPr/>
            <p:nvPr/>
          </p:nvSpPr>
          <p:spPr>
            <a:xfrm>
              <a:off x="7906269" y="1124439"/>
              <a:ext cx="219456" cy="2194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1D99D1EB-9265-4AD0-813E-91790980D25E}"/>
              </a:ext>
            </a:extLst>
          </p:cNvPr>
          <p:cNvSpPr/>
          <p:nvPr/>
        </p:nvSpPr>
        <p:spPr>
          <a:xfrm>
            <a:off x="6354907" y="2709705"/>
            <a:ext cx="219456" cy="2194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9C3AA1F-9D53-4EBA-96D8-F6097F81B021}"/>
              </a:ext>
            </a:extLst>
          </p:cNvPr>
          <p:cNvCxnSpPr>
            <a:cxnSpLocks/>
          </p:cNvCxnSpPr>
          <p:nvPr/>
        </p:nvCxnSpPr>
        <p:spPr>
          <a:xfrm>
            <a:off x="8178723" y="2334871"/>
            <a:ext cx="0" cy="1255511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33E45-1D34-47EB-9D6D-95A820F289A5}"/>
              </a:ext>
            </a:extLst>
          </p:cNvPr>
          <p:cNvGrpSpPr/>
          <p:nvPr/>
        </p:nvGrpSpPr>
        <p:grpSpPr>
          <a:xfrm>
            <a:off x="8257839" y="2709705"/>
            <a:ext cx="1598651" cy="348045"/>
            <a:chOff x="7917702" y="1014441"/>
            <a:chExt cx="1598651" cy="348045"/>
          </a:xfrm>
        </p:grpSpPr>
        <p:sp>
          <p:nvSpPr>
            <p:cNvPr id="74" name="文本框 34">
              <a:extLst>
                <a:ext uri="{FF2B5EF4-FFF2-40B4-BE49-F238E27FC236}">
                  <a16:creationId xmlns:a16="http://schemas.microsoft.com/office/drawing/2014/main" id="{75D9398E-8096-40B5-8C29-7387861D4A69}"/>
                </a:ext>
              </a:extLst>
            </p:cNvPr>
            <p:cNvSpPr txBox="1"/>
            <p:nvPr/>
          </p:nvSpPr>
          <p:spPr>
            <a:xfrm>
              <a:off x="7917702" y="1044642"/>
              <a:ext cx="1598651" cy="317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2400" dirty="0"/>
                <a:t>ND Log</a:t>
              </a:r>
              <a:endParaRPr lang="zh-CN" altLang="en-US" sz="1600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2F36F44-5B44-4B56-AF06-4D0B9FEB06E6}"/>
                </a:ext>
              </a:extLst>
            </p:cNvPr>
            <p:cNvSpPr/>
            <p:nvPr/>
          </p:nvSpPr>
          <p:spPr>
            <a:xfrm>
              <a:off x="8006475" y="1014441"/>
              <a:ext cx="217244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F8D1D33-8FAF-484D-8016-1C378354966F}"/>
              </a:ext>
            </a:extLst>
          </p:cNvPr>
          <p:cNvSpPr/>
          <p:nvPr/>
        </p:nvSpPr>
        <p:spPr>
          <a:xfrm>
            <a:off x="7033309" y="3770952"/>
            <a:ext cx="1742695" cy="7807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CH" sz="2400" dirty="0"/>
          </a:p>
        </p:txBody>
      </p:sp>
      <p:sp>
        <p:nvSpPr>
          <p:cNvPr id="77" name="Rectangle: Rounded Corners 4">
            <a:extLst>
              <a:ext uri="{FF2B5EF4-FFF2-40B4-BE49-F238E27FC236}">
                <a16:creationId xmlns:a16="http://schemas.microsoft.com/office/drawing/2014/main" id="{6C788708-C59C-4C35-9A56-FE6B3AD76A67}"/>
              </a:ext>
            </a:extLst>
          </p:cNvPr>
          <p:cNvSpPr/>
          <p:nvPr/>
        </p:nvSpPr>
        <p:spPr>
          <a:xfrm>
            <a:off x="1857663" y="3269330"/>
            <a:ext cx="3017511" cy="251672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7027CB5C-78B9-6D45-AB12-9C695F4B2B83}"/>
              </a:ext>
            </a:extLst>
          </p:cNvPr>
          <p:cNvSpPr/>
          <p:nvPr/>
        </p:nvSpPr>
        <p:spPr>
          <a:xfrm rot="10800000">
            <a:off x="6515088" y="3697424"/>
            <a:ext cx="542053" cy="853607"/>
          </a:xfrm>
          <a:prstGeom prst="arc">
            <a:avLst>
              <a:gd name="adj1" fmla="val 12893018"/>
              <a:gd name="adj2" fmla="val 8768069"/>
            </a:avLst>
          </a:prstGeom>
          <a:ln w="4445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03DBE3C-7510-4A07-9FC9-2FED87241309}"/>
              </a:ext>
            </a:extLst>
          </p:cNvPr>
          <p:cNvGrpSpPr/>
          <p:nvPr/>
        </p:nvGrpSpPr>
        <p:grpSpPr>
          <a:xfrm>
            <a:off x="5326169" y="4000861"/>
            <a:ext cx="1530285" cy="326981"/>
            <a:chOff x="7917702" y="1035505"/>
            <a:chExt cx="1598651" cy="326981"/>
          </a:xfrm>
        </p:grpSpPr>
        <p:sp>
          <p:nvSpPr>
            <p:cNvPr id="81" name="文本框 34">
              <a:extLst>
                <a:ext uri="{FF2B5EF4-FFF2-40B4-BE49-F238E27FC236}">
                  <a16:creationId xmlns:a16="http://schemas.microsoft.com/office/drawing/2014/main" id="{AAAA997C-5E8B-48EF-9F32-6CBE7927FD27}"/>
                </a:ext>
              </a:extLst>
            </p:cNvPr>
            <p:cNvSpPr txBox="1"/>
            <p:nvPr/>
          </p:nvSpPr>
          <p:spPr>
            <a:xfrm>
              <a:off x="7917702" y="1044642"/>
              <a:ext cx="1598651" cy="317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2400" dirty="0"/>
                <a:t>Replay</a:t>
              </a:r>
              <a:endParaRPr lang="zh-CN" altLang="en-US" sz="24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C244CEF-1CC8-408A-8779-80F58415DF46}"/>
                </a:ext>
              </a:extLst>
            </p:cNvPr>
            <p:cNvSpPr/>
            <p:nvPr/>
          </p:nvSpPr>
          <p:spPr>
            <a:xfrm>
              <a:off x="8032498" y="1035505"/>
              <a:ext cx="229411" cy="2194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8B36FA-9717-4483-BC01-C687FE0CC7AD}"/>
              </a:ext>
            </a:extLst>
          </p:cNvPr>
          <p:cNvCxnSpPr>
            <a:cxnSpLocks/>
          </p:cNvCxnSpPr>
          <p:nvPr/>
        </p:nvCxnSpPr>
        <p:spPr>
          <a:xfrm>
            <a:off x="10218537" y="2084451"/>
            <a:ext cx="0" cy="1942786"/>
          </a:xfrm>
          <a:prstGeom prst="straightConnector1">
            <a:avLst/>
          </a:prstGeom>
          <a:ln w="444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D8FDE8-06AF-4B35-A2D0-6F604A3175BD}"/>
              </a:ext>
            </a:extLst>
          </p:cNvPr>
          <p:cNvCxnSpPr>
            <a:cxnSpLocks/>
          </p:cNvCxnSpPr>
          <p:nvPr/>
        </p:nvCxnSpPr>
        <p:spPr>
          <a:xfrm flipV="1">
            <a:off x="10445259" y="1985471"/>
            <a:ext cx="0" cy="2358366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34E3C2-8C5D-4CAE-B350-F7E109118FA0}"/>
              </a:ext>
            </a:extLst>
          </p:cNvPr>
          <p:cNvCxnSpPr>
            <a:cxnSpLocks/>
          </p:cNvCxnSpPr>
          <p:nvPr/>
        </p:nvCxnSpPr>
        <p:spPr>
          <a:xfrm flipH="1">
            <a:off x="8776004" y="4009998"/>
            <a:ext cx="1424950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A82D18-89DF-4988-9CFB-58DDF418A4C6}"/>
              </a:ext>
            </a:extLst>
          </p:cNvPr>
          <p:cNvCxnSpPr>
            <a:cxnSpLocks/>
          </p:cNvCxnSpPr>
          <p:nvPr/>
        </p:nvCxnSpPr>
        <p:spPr>
          <a:xfrm>
            <a:off x="8930637" y="4327842"/>
            <a:ext cx="1514622" cy="0"/>
          </a:xfrm>
          <a:prstGeom prst="straightConnector1">
            <a:avLst/>
          </a:prstGeom>
          <a:ln w="444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34">
            <a:extLst>
              <a:ext uri="{FF2B5EF4-FFF2-40B4-BE49-F238E27FC236}">
                <a16:creationId xmlns:a16="http://schemas.microsoft.com/office/drawing/2014/main" id="{94732209-74C5-4775-8F2D-D0815209CB56}"/>
              </a:ext>
            </a:extLst>
          </p:cNvPr>
          <p:cNvSpPr txBox="1"/>
          <p:nvPr/>
        </p:nvSpPr>
        <p:spPr>
          <a:xfrm>
            <a:off x="10475786" y="3258565"/>
            <a:ext cx="1530285" cy="31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2400" dirty="0"/>
              <a:t>Reply</a:t>
            </a:r>
            <a:endParaRPr lang="zh-CN" altLang="en-US" sz="24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F8524CE-8C44-4ABC-93D9-B9653252A912}"/>
              </a:ext>
            </a:extLst>
          </p:cNvPr>
          <p:cNvSpPr/>
          <p:nvPr/>
        </p:nvSpPr>
        <p:spPr>
          <a:xfrm>
            <a:off x="10620461" y="3258565"/>
            <a:ext cx="217244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0" name="文本框 34">
            <a:extLst>
              <a:ext uri="{FF2B5EF4-FFF2-40B4-BE49-F238E27FC236}">
                <a16:creationId xmlns:a16="http://schemas.microsoft.com/office/drawing/2014/main" id="{70170B08-6504-4278-80E1-8CED6C9CCB48}"/>
              </a:ext>
            </a:extLst>
          </p:cNvPr>
          <p:cNvSpPr txBox="1"/>
          <p:nvPr/>
        </p:nvSpPr>
        <p:spPr>
          <a:xfrm>
            <a:off x="8914974" y="3645819"/>
            <a:ext cx="1530285" cy="31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2400" dirty="0"/>
              <a:t>Request</a:t>
            </a:r>
            <a:endParaRPr lang="zh-CN" altLang="en-US" sz="24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971FF88-340F-482A-9D42-5D729EAE0953}"/>
              </a:ext>
            </a:extLst>
          </p:cNvPr>
          <p:cNvSpPr/>
          <p:nvPr/>
        </p:nvSpPr>
        <p:spPr>
          <a:xfrm>
            <a:off x="8948542" y="3643696"/>
            <a:ext cx="217244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727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81"/>
    </mc:Choice>
    <mc:Fallback xmlns="">
      <p:transition spd="slow" advTm="370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5" grpId="0"/>
      <p:bldP spid="48" grpId="0" animBg="1"/>
      <p:bldP spid="53" grpId="0" animBg="1"/>
      <p:bldP spid="71" grpId="0" animBg="1"/>
      <p:bldP spid="76" grpId="0" animBg="1"/>
      <p:bldP spid="78" grpId="0" animBg="1"/>
      <p:bldP spid="42" grpId="0"/>
      <p:bldP spid="49" grpId="0" animBg="1"/>
      <p:bldP spid="50" grpId="0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652C-380A-4A54-8A68-F9993F32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RRC: Backup Failure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41EE8-A61B-4DE0-9CC6-33B46042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18</a:t>
            </a:fld>
            <a:endParaRPr lang="en-CH"/>
          </a:p>
        </p:txBody>
      </p:sp>
      <p:cxnSp>
        <p:nvCxnSpPr>
          <p:cNvPr id="29" name="直接箭头连接符 155">
            <a:extLst>
              <a:ext uri="{FF2B5EF4-FFF2-40B4-BE49-F238E27FC236}">
                <a16:creationId xmlns:a16="http://schemas.microsoft.com/office/drawing/2014/main" id="{3BF4AC4E-ED9F-4AD5-A9DB-F277C24F54CB}"/>
              </a:ext>
            </a:extLst>
          </p:cNvPr>
          <p:cNvCxnSpPr>
            <a:cxnSpLocks/>
          </p:cNvCxnSpPr>
          <p:nvPr/>
        </p:nvCxnSpPr>
        <p:spPr>
          <a:xfrm flipV="1">
            <a:off x="8861476" y="1007659"/>
            <a:ext cx="22860" cy="2989784"/>
          </a:xfrm>
          <a:prstGeom prst="straightConnector1">
            <a:avLst/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158">
            <a:extLst>
              <a:ext uri="{FF2B5EF4-FFF2-40B4-BE49-F238E27FC236}">
                <a16:creationId xmlns:a16="http://schemas.microsoft.com/office/drawing/2014/main" id="{1EDF1C5F-77EE-479F-8E2B-F67CAF40BC27}"/>
              </a:ext>
            </a:extLst>
          </p:cNvPr>
          <p:cNvCxnSpPr>
            <a:cxnSpLocks/>
          </p:cNvCxnSpPr>
          <p:nvPr/>
        </p:nvCxnSpPr>
        <p:spPr>
          <a:xfrm>
            <a:off x="9245086" y="1068619"/>
            <a:ext cx="0" cy="3458501"/>
          </a:xfrm>
          <a:prstGeom prst="straightConnector1">
            <a:avLst/>
          </a:prstGeom>
          <a:ln w="444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60">
            <a:extLst>
              <a:ext uri="{FF2B5EF4-FFF2-40B4-BE49-F238E27FC236}">
                <a16:creationId xmlns:a16="http://schemas.microsoft.com/office/drawing/2014/main" id="{3FE4A5FE-DA58-4DC5-A255-C1C82417A6BD}"/>
              </a:ext>
            </a:extLst>
          </p:cNvPr>
          <p:cNvCxnSpPr>
            <a:cxnSpLocks/>
          </p:cNvCxnSpPr>
          <p:nvPr/>
        </p:nvCxnSpPr>
        <p:spPr>
          <a:xfrm flipH="1" flipV="1">
            <a:off x="4976376" y="4511880"/>
            <a:ext cx="2829025" cy="13599"/>
          </a:xfrm>
          <a:prstGeom prst="straightConnector1">
            <a:avLst/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79">
            <a:extLst>
              <a:ext uri="{FF2B5EF4-FFF2-40B4-BE49-F238E27FC236}">
                <a16:creationId xmlns:a16="http://schemas.microsoft.com/office/drawing/2014/main" id="{AD9D6ADB-E3CD-493B-A002-774FE22C40D9}"/>
              </a:ext>
            </a:extLst>
          </p:cNvPr>
          <p:cNvCxnSpPr>
            <a:cxnSpLocks/>
          </p:cNvCxnSpPr>
          <p:nvPr/>
        </p:nvCxnSpPr>
        <p:spPr>
          <a:xfrm>
            <a:off x="8537940" y="3997442"/>
            <a:ext cx="346396" cy="0"/>
          </a:xfrm>
          <a:prstGeom prst="straightConnector1">
            <a:avLst/>
          </a:prstGeom>
          <a:ln w="444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72">
            <a:extLst>
              <a:ext uri="{FF2B5EF4-FFF2-40B4-BE49-F238E27FC236}">
                <a16:creationId xmlns:a16="http://schemas.microsoft.com/office/drawing/2014/main" id="{44DB12F6-8A1B-4CED-BFE0-67C10CA83601}"/>
              </a:ext>
            </a:extLst>
          </p:cNvPr>
          <p:cNvSpPr txBox="1"/>
          <p:nvPr/>
        </p:nvSpPr>
        <p:spPr>
          <a:xfrm>
            <a:off x="3532998" y="5879652"/>
            <a:ext cx="123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Primary</a:t>
            </a:r>
            <a:endParaRPr lang="zh-CN" altLang="en-US" sz="2400" b="1" dirty="0"/>
          </a:p>
        </p:txBody>
      </p:sp>
      <p:sp>
        <p:nvSpPr>
          <p:cNvPr id="36" name="文本框 118">
            <a:extLst>
              <a:ext uri="{FF2B5EF4-FFF2-40B4-BE49-F238E27FC236}">
                <a16:creationId xmlns:a16="http://schemas.microsoft.com/office/drawing/2014/main" id="{60FDE240-B50F-4CF2-9F6D-F47215F62AEC}"/>
              </a:ext>
            </a:extLst>
          </p:cNvPr>
          <p:cNvSpPr txBox="1"/>
          <p:nvPr/>
        </p:nvSpPr>
        <p:spPr>
          <a:xfrm>
            <a:off x="7314096" y="5901920"/>
            <a:ext cx="123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Backup</a:t>
            </a:r>
            <a:endParaRPr lang="zh-CN" altLang="en-US" sz="2400" b="1" dirty="0"/>
          </a:p>
        </p:txBody>
      </p:sp>
      <p:sp>
        <p:nvSpPr>
          <p:cNvPr id="42" name="文本框 34">
            <a:extLst>
              <a:ext uri="{FF2B5EF4-FFF2-40B4-BE49-F238E27FC236}">
                <a16:creationId xmlns:a16="http://schemas.microsoft.com/office/drawing/2014/main" id="{8B649AB7-08EC-4EE2-B65B-122A3542AEB3}"/>
              </a:ext>
            </a:extLst>
          </p:cNvPr>
          <p:cNvSpPr txBox="1"/>
          <p:nvPr/>
        </p:nvSpPr>
        <p:spPr>
          <a:xfrm>
            <a:off x="9267946" y="1222606"/>
            <a:ext cx="1268506" cy="31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2400" dirty="0"/>
              <a:t>Request</a:t>
            </a:r>
            <a:endParaRPr lang="zh-CN" altLang="en-US" sz="2400" dirty="0"/>
          </a:p>
        </p:txBody>
      </p:sp>
      <p:sp>
        <p:nvSpPr>
          <p:cNvPr id="49" name="文本框 25">
            <a:extLst>
              <a:ext uri="{FF2B5EF4-FFF2-40B4-BE49-F238E27FC236}">
                <a16:creationId xmlns:a16="http://schemas.microsoft.com/office/drawing/2014/main" id="{31466CB0-D525-4441-82BC-8379E3E103CB}"/>
              </a:ext>
            </a:extLst>
          </p:cNvPr>
          <p:cNvSpPr txBox="1"/>
          <p:nvPr/>
        </p:nvSpPr>
        <p:spPr>
          <a:xfrm>
            <a:off x="7867023" y="1180378"/>
            <a:ext cx="922864" cy="34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2400" dirty="0"/>
              <a:t>Reply</a:t>
            </a:r>
            <a:r>
              <a:rPr lang="en-US" altLang="zh-CN" sz="1600" dirty="0"/>
              <a:t> </a:t>
            </a:r>
          </a:p>
        </p:txBody>
      </p:sp>
      <p:sp>
        <p:nvSpPr>
          <p:cNvPr id="60" name="文本框 34">
            <a:extLst>
              <a:ext uri="{FF2B5EF4-FFF2-40B4-BE49-F238E27FC236}">
                <a16:creationId xmlns:a16="http://schemas.microsoft.com/office/drawing/2014/main" id="{B7C6AAA1-7266-4E71-87EB-3F94E9ACD40B}"/>
              </a:ext>
            </a:extLst>
          </p:cNvPr>
          <p:cNvSpPr txBox="1"/>
          <p:nvPr/>
        </p:nvSpPr>
        <p:spPr>
          <a:xfrm>
            <a:off x="4644559" y="3664565"/>
            <a:ext cx="1268506" cy="31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2400" dirty="0"/>
              <a:t>Reply</a:t>
            </a:r>
            <a:endParaRPr lang="zh-CN" altLang="en-US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238F78-9944-4AB9-A1D2-C4C4BE347563}"/>
              </a:ext>
            </a:extLst>
          </p:cNvPr>
          <p:cNvSpPr/>
          <p:nvPr/>
        </p:nvSpPr>
        <p:spPr>
          <a:xfrm>
            <a:off x="3241320" y="4264847"/>
            <a:ext cx="1742695" cy="7807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CH" sz="24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F9C0F4D-FAE0-49E4-B9BE-040F54B0DC63}"/>
              </a:ext>
            </a:extLst>
          </p:cNvPr>
          <p:cNvSpPr/>
          <p:nvPr/>
        </p:nvSpPr>
        <p:spPr>
          <a:xfrm>
            <a:off x="7050422" y="5192012"/>
            <a:ext cx="1509958" cy="4872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PackRec</a:t>
            </a:r>
            <a:endParaRPr lang="en-CH" sz="2400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4A1CE0E-7DC6-4858-8D76-A94C2317E8C5}"/>
              </a:ext>
            </a:extLst>
          </p:cNvPr>
          <p:cNvSpPr/>
          <p:nvPr/>
        </p:nvSpPr>
        <p:spPr>
          <a:xfrm>
            <a:off x="7002665" y="3814753"/>
            <a:ext cx="1509958" cy="4872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PackGate</a:t>
            </a:r>
            <a:endParaRPr lang="en-CH" sz="24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67D2C44-2E6B-461A-AB50-9F92AD9932B3}"/>
              </a:ext>
            </a:extLst>
          </p:cNvPr>
          <p:cNvSpPr/>
          <p:nvPr/>
        </p:nvSpPr>
        <p:spPr>
          <a:xfrm>
            <a:off x="7116118" y="1679904"/>
            <a:ext cx="1509958" cy="7163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RRC </a:t>
            </a:r>
            <a:br>
              <a:rPr lang="en-US" sz="2400" dirty="0"/>
            </a:br>
            <a:r>
              <a:rPr lang="en-US" sz="2400" dirty="0"/>
              <a:t>Agent</a:t>
            </a:r>
            <a:endParaRPr lang="en-CH" sz="2400" dirty="0"/>
          </a:p>
        </p:txBody>
      </p:sp>
      <p:cxnSp>
        <p:nvCxnSpPr>
          <p:cNvPr id="110" name="Straight Arrow Connector 39">
            <a:extLst>
              <a:ext uri="{FF2B5EF4-FFF2-40B4-BE49-F238E27FC236}">
                <a16:creationId xmlns:a16="http://schemas.microsoft.com/office/drawing/2014/main" id="{402D8B00-3A3B-4349-A2F0-65C19BBD6664}"/>
              </a:ext>
            </a:extLst>
          </p:cNvPr>
          <p:cNvCxnSpPr>
            <a:cxnSpLocks/>
          </p:cNvCxnSpPr>
          <p:nvPr/>
        </p:nvCxnSpPr>
        <p:spPr>
          <a:xfrm flipV="1">
            <a:off x="4414081" y="4032560"/>
            <a:ext cx="0" cy="228525"/>
          </a:xfrm>
          <a:prstGeom prst="straightConnector1">
            <a:avLst/>
          </a:prstGeom>
          <a:ln w="444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: Rounded Corners 4">
            <a:extLst>
              <a:ext uri="{FF2B5EF4-FFF2-40B4-BE49-F238E27FC236}">
                <a16:creationId xmlns:a16="http://schemas.microsoft.com/office/drawing/2014/main" id="{613E0C61-571B-437B-BB72-5D6B62B1FE88}"/>
              </a:ext>
            </a:extLst>
          </p:cNvPr>
          <p:cNvSpPr/>
          <p:nvPr/>
        </p:nvSpPr>
        <p:spPr>
          <a:xfrm>
            <a:off x="6397759" y="1495779"/>
            <a:ext cx="3017511" cy="436581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931F859-235A-4DAC-B091-0206D61A8A5A}"/>
              </a:ext>
            </a:extLst>
          </p:cNvPr>
          <p:cNvCxnSpPr>
            <a:cxnSpLocks/>
          </p:cNvCxnSpPr>
          <p:nvPr/>
        </p:nvCxnSpPr>
        <p:spPr>
          <a:xfrm flipV="1">
            <a:off x="4388764" y="4032561"/>
            <a:ext cx="2625305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: Rounded Corners 4">
            <a:extLst>
              <a:ext uri="{FF2B5EF4-FFF2-40B4-BE49-F238E27FC236}">
                <a16:creationId xmlns:a16="http://schemas.microsoft.com/office/drawing/2014/main" id="{310088FA-5C87-41EF-A088-16DEF26607CA}"/>
              </a:ext>
            </a:extLst>
          </p:cNvPr>
          <p:cNvSpPr/>
          <p:nvPr/>
        </p:nvSpPr>
        <p:spPr>
          <a:xfrm>
            <a:off x="2719310" y="3330746"/>
            <a:ext cx="3017511" cy="251672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35" name="Rectangle: Rounded Corners 4">
            <a:extLst>
              <a:ext uri="{FF2B5EF4-FFF2-40B4-BE49-F238E27FC236}">
                <a16:creationId xmlns:a16="http://schemas.microsoft.com/office/drawing/2014/main" id="{8A59C268-2D61-484A-9B78-7D788BDE7373}"/>
              </a:ext>
            </a:extLst>
          </p:cNvPr>
          <p:cNvSpPr/>
          <p:nvPr/>
        </p:nvSpPr>
        <p:spPr>
          <a:xfrm>
            <a:off x="3034692" y="3894540"/>
            <a:ext cx="2231344" cy="13727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128" name="直接箭头连接符 79">
            <a:extLst>
              <a:ext uri="{FF2B5EF4-FFF2-40B4-BE49-F238E27FC236}">
                <a16:creationId xmlns:a16="http://schemas.microsoft.com/office/drawing/2014/main" id="{5915E392-455B-4377-999C-5A6124F7F8ED}"/>
              </a:ext>
            </a:extLst>
          </p:cNvPr>
          <p:cNvCxnSpPr>
            <a:cxnSpLocks/>
          </p:cNvCxnSpPr>
          <p:nvPr/>
        </p:nvCxnSpPr>
        <p:spPr>
          <a:xfrm>
            <a:off x="7801983" y="4526963"/>
            <a:ext cx="1465963" cy="0"/>
          </a:xfrm>
          <a:prstGeom prst="straightConnector1">
            <a:avLst/>
          </a:prstGeom>
          <a:ln w="444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72">
            <a:extLst>
              <a:ext uri="{FF2B5EF4-FFF2-40B4-BE49-F238E27FC236}">
                <a16:creationId xmlns:a16="http://schemas.microsoft.com/office/drawing/2014/main" id="{761E10D6-3FAD-47FC-BF5C-E2FF145852AC}"/>
              </a:ext>
            </a:extLst>
          </p:cNvPr>
          <p:cNvSpPr txBox="1"/>
          <p:nvPr/>
        </p:nvSpPr>
        <p:spPr>
          <a:xfrm>
            <a:off x="3374280" y="5231768"/>
            <a:ext cx="1445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Container</a:t>
            </a:r>
            <a:endParaRPr lang="zh-CN" altLang="en-US" sz="2400" b="1" dirty="0"/>
          </a:p>
        </p:txBody>
      </p:sp>
      <p:sp>
        <p:nvSpPr>
          <p:cNvPr id="44" name="Cross 43">
            <a:extLst>
              <a:ext uri="{FF2B5EF4-FFF2-40B4-BE49-F238E27FC236}">
                <a16:creationId xmlns:a16="http://schemas.microsoft.com/office/drawing/2014/main" id="{5BEFF5CC-2B4B-4A23-855C-C974A8BA7888}"/>
              </a:ext>
            </a:extLst>
          </p:cNvPr>
          <p:cNvSpPr/>
          <p:nvPr/>
        </p:nvSpPr>
        <p:spPr>
          <a:xfrm rot="2723437">
            <a:off x="7490502" y="5776403"/>
            <a:ext cx="822960" cy="839756"/>
          </a:xfrm>
          <a:prstGeom prst="plus">
            <a:avLst>
              <a:gd name="adj" fmla="val 431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5C5F86-D49C-4D27-9962-DD16DE44F91B}"/>
              </a:ext>
            </a:extLst>
          </p:cNvPr>
          <p:cNvCxnSpPr>
            <a:cxnSpLocks/>
          </p:cNvCxnSpPr>
          <p:nvPr/>
        </p:nvCxnSpPr>
        <p:spPr>
          <a:xfrm flipV="1">
            <a:off x="2355381" y="2223067"/>
            <a:ext cx="0" cy="2586972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52">
            <a:extLst>
              <a:ext uri="{FF2B5EF4-FFF2-40B4-BE49-F238E27FC236}">
                <a16:creationId xmlns:a16="http://schemas.microsoft.com/office/drawing/2014/main" id="{7BEF7390-338D-40C0-842D-E8CE5FC80E3A}"/>
              </a:ext>
            </a:extLst>
          </p:cNvPr>
          <p:cNvSpPr txBox="1"/>
          <p:nvPr/>
        </p:nvSpPr>
        <p:spPr>
          <a:xfrm>
            <a:off x="807875" y="3545106"/>
            <a:ext cx="1472295" cy="31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2400" dirty="0"/>
              <a:t> Service IP</a:t>
            </a:r>
            <a:endParaRPr lang="zh-CN" altLang="en-US" sz="2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5DC941-B60B-4527-B752-BB5290BD87E7}"/>
              </a:ext>
            </a:extLst>
          </p:cNvPr>
          <p:cNvCxnSpPr>
            <a:cxnSpLocks/>
          </p:cNvCxnSpPr>
          <p:nvPr/>
        </p:nvCxnSpPr>
        <p:spPr>
          <a:xfrm>
            <a:off x="3949623" y="2318299"/>
            <a:ext cx="0" cy="1942786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34">
            <a:extLst>
              <a:ext uri="{FF2B5EF4-FFF2-40B4-BE49-F238E27FC236}">
                <a16:creationId xmlns:a16="http://schemas.microsoft.com/office/drawing/2014/main" id="{0670EEE6-6C43-451A-A410-A9FB5BBABA5A}"/>
              </a:ext>
            </a:extLst>
          </p:cNvPr>
          <p:cNvSpPr txBox="1"/>
          <p:nvPr/>
        </p:nvSpPr>
        <p:spPr>
          <a:xfrm>
            <a:off x="2740027" y="2963742"/>
            <a:ext cx="1268506" cy="31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2400" dirty="0"/>
              <a:t>Request</a:t>
            </a:r>
            <a:endParaRPr lang="zh-CN" altLang="en-US" sz="2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037D725-3888-4C80-972B-58BA3489F4F1}"/>
              </a:ext>
            </a:extLst>
          </p:cNvPr>
          <p:cNvCxnSpPr>
            <a:cxnSpLocks/>
          </p:cNvCxnSpPr>
          <p:nvPr/>
        </p:nvCxnSpPr>
        <p:spPr>
          <a:xfrm flipV="1">
            <a:off x="4414081" y="2242099"/>
            <a:ext cx="0" cy="1904723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79">
            <a:extLst>
              <a:ext uri="{FF2B5EF4-FFF2-40B4-BE49-F238E27FC236}">
                <a16:creationId xmlns:a16="http://schemas.microsoft.com/office/drawing/2014/main" id="{42ABFF5C-A6C6-4B98-B204-1956E76A7E76}"/>
              </a:ext>
            </a:extLst>
          </p:cNvPr>
          <p:cNvCxnSpPr>
            <a:cxnSpLocks/>
          </p:cNvCxnSpPr>
          <p:nvPr/>
        </p:nvCxnSpPr>
        <p:spPr>
          <a:xfrm>
            <a:off x="2355381" y="4810039"/>
            <a:ext cx="885939" cy="0"/>
          </a:xfrm>
          <a:prstGeom prst="straightConnector1">
            <a:avLst/>
          </a:prstGeom>
          <a:ln w="444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34">
            <a:extLst>
              <a:ext uri="{FF2B5EF4-FFF2-40B4-BE49-F238E27FC236}">
                <a16:creationId xmlns:a16="http://schemas.microsoft.com/office/drawing/2014/main" id="{E8C0A544-4DFB-40C2-AA3A-55F48C9BC347}"/>
              </a:ext>
            </a:extLst>
          </p:cNvPr>
          <p:cNvSpPr txBox="1"/>
          <p:nvPr/>
        </p:nvSpPr>
        <p:spPr>
          <a:xfrm>
            <a:off x="4468315" y="2834935"/>
            <a:ext cx="1268506" cy="31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2400" dirty="0"/>
              <a:t>Reply</a:t>
            </a:r>
            <a:endParaRPr lang="zh-CN" altLang="en-US" sz="16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F3887FE-D74D-4E4F-AA1C-1902F182F7D4}"/>
              </a:ext>
            </a:extLst>
          </p:cNvPr>
          <p:cNvSpPr/>
          <p:nvPr/>
        </p:nvSpPr>
        <p:spPr>
          <a:xfrm>
            <a:off x="728472" y="3527340"/>
            <a:ext cx="219456" cy="2194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413837-3E44-4196-B8EB-A48C5FE23D26}"/>
              </a:ext>
            </a:extLst>
          </p:cNvPr>
          <p:cNvSpPr/>
          <p:nvPr/>
        </p:nvSpPr>
        <p:spPr>
          <a:xfrm>
            <a:off x="2622832" y="2948422"/>
            <a:ext cx="217244" cy="2194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8B9C1EB-93FF-4A5E-8349-F83F0CF36F63}"/>
              </a:ext>
            </a:extLst>
          </p:cNvPr>
          <p:cNvSpPr/>
          <p:nvPr/>
        </p:nvSpPr>
        <p:spPr>
          <a:xfrm>
            <a:off x="4506501" y="2841801"/>
            <a:ext cx="217244" cy="2194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65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18"/>
    </mc:Choice>
    <mc:Fallback xmlns="">
      <p:transition spd="slow" advTm="254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9" grpId="0"/>
      <p:bldP spid="60" grpId="0"/>
      <p:bldP spid="44" grpId="0" animBg="1"/>
      <p:bldP spid="48" grpId="0"/>
      <p:bldP spid="68" grpId="0"/>
      <p:bldP spid="70" grpId="0" animBg="1"/>
      <p:bldP spid="71" grpId="0" animBg="1"/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99FE-1044-481A-93D1-5818F0F9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C412A-3A54-4E06-B815-456334CA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19</a:t>
            </a:fld>
            <a:endParaRPr lang="en-CH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086B92-5546-4878-82A5-778548BB64BC}"/>
              </a:ext>
            </a:extLst>
          </p:cNvPr>
          <p:cNvSpPr txBox="1">
            <a:spLocks/>
          </p:cNvSpPr>
          <p:nvPr/>
        </p:nvSpPr>
        <p:spPr>
          <a:xfrm>
            <a:off x="2124878" y="1253331"/>
            <a:ext cx="80293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Preface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RRC overview</a:t>
            </a:r>
          </a:p>
          <a:p>
            <a:r>
              <a:rPr lang="en-US" b="1" dirty="0"/>
              <a:t>Overcoming design and implementation challenges</a:t>
            </a:r>
          </a:p>
          <a:p>
            <a:r>
              <a:rPr lang="en-US" dirty="0"/>
              <a:t>Evaluation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9829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1"/>
    </mc:Choice>
    <mc:Fallback xmlns="">
      <p:transition spd="slow" advTm="75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774A-22FF-48F9-A49F-0525C19F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Server Applications Need Responsive Fault Tolerance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BF13-003B-4066-AB6F-1B4D405BE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3657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Server Applications:</a:t>
            </a:r>
          </a:p>
          <a:p>
            <a:r>
              <a:rPr lang="en-US" dirty="0"/>
              <a:t>Low latency</a:t>
            </a:r>
          </a:p>
          <a:p>
            <a:r>
              <a:rPr lang="en-US" dirty="0"/>
              <a:t>High throughput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 Multithreading</a:t>
            </a:r>
          </a:p>
          <a:p>
            <a:r>
              <a:rPr lang="en-US" dirty="0">
                <a:sym typeface="Wingdings" panose="05000000000000000000" pitchFamily="2" charset="2"/>
              </a:rPr>
              <a:t>High reliability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 Fault Tolerance</a:t>
            </a:r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BFFFD-6957-4F93-937C-72C7C921D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286975"/>
            <a:ext cx="5771535" cy="45732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Fault Tolerance Mechanism Requirements</a:t>
            </a:r>
          </a:p>
          <a:p>
            <a:r>
              <a:rPr lang="en-US" dirty="0"/>
              <a:t>Low latency overhead</a:t>
            </a:r>
          </a:p>
          <a:p>
            <a:r>
              <a:rPr lang="en-US" dirty="0"/>
              <a:t> Maintain high throughput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sz="2800" dirty="0"/>
              <a:t>Low throughput overhead   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sz="2800" dirty="0"/>
              <a:t>Support multithreading</a:t>
            </a:r>
          </a:p>
          <a:p>
            <a:r>
              <a:rPr lang="en-US" dirty="0"/>
              <a:t>Minimize development cost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sz="2800" dirty="0"/>
              <a:t>No code modification 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sz="2800" dirty="0"/>
              <a:t>Compatibility with existing clients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3134E-D739-4407-A120-19B9C2E2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14382"/>
            <a:ext cx="2743200" cy="365125"/>
          </a:xfrm>
        </p:spPr>
        <p:txBody>
          <a:bodyPr/>
          <a:lstStyle/>
          <a:p>
            <a:fld id="{7839C880-BD14-409B-B92F-3BAF64A91E7B}" type="slidenum">
              <a:rPr lang="en-CH" smtClean="0"/>
              <a:t>2</a:t>
            </a:fld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A935DB-694E-465A-B310-64E5CB704F28}"/>
              </a:ext>
            </a:extLst>
          </p:cNvPr>
          <p:cNvSpPr txBox="1"/>
          <p:nvPr/>
        </p:nvSpPr>
        <p:spPr>
          <a:xfrm>
            <a:off x="6571270" y="5451894"/>
            <a:ext cx="4387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Application Transparency </a:t>
            </a:r>
            <a:endParaRPr lang="en-CH" sz="28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F711815-6C5A-44DE-9AC1-43D73552E85A}"/>
              </a:ext>
            </a:extLst>
          </p:cNvPr>
          <p:cNvSpPr/>
          <p:nvPr/>
        </p:nvSpPr>
        <p:spPr>
          <a:xfrm>
            <a:off x="4531941" y="1598545"/>
            <a:ext cx="4078659" cy="4780962"/>
          </a:xfrm>
          <a:prstGeom prst="arc">
            <a:avLst>
              <a:gd name="adj1" fmla="val 10792434"/>
              <a:gd name="adj2" fmla="val 16322037"/>
            </a:avLst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872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16"/>
    </mc:Choice>
    <mc:Fallback xmlns="">
      <p:transition spd="slow" advTm="493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99FE-1044-481A-93D1-5818F0F9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and Implementation Challenges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EBB9-B61E-45CC-81FB-9DA198A4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35" y="1253331"/>
            <a:ext cx="10826931" cy="4351338"/>
          </a:xfrm>
        </p:spPr>
        <p:txBody>
          <a:bodyPr/>
          <a:lstStyle/>
          <a:p>
            <a:r>
              <a:rPr lang="en-US" dirty="0"/>
              <a:t>Minimizing pause time during checkpointing</a:t>
            </a:r>
          </a:p>
          <a:p>
            <a:r>
              <a:rPr lang="en-US" dirty="0"/>
              <a:t>Handling untracked nondeterministic events</a:t>
            </a:r>
          </a:p>
          <a:p>
            <a:r>
              <a:rPr lang="en-US" dirty="0"/>
              <a:t>Robust integration of asynchronous checkpointing and recording of nondeterministic events </a:t>
            </a:r>
          </a:p>
          <a:p>
            <a:r>
              <a:rPr lang="en-US" dirty="0"/>
              <a:t>Minimizing the overhead for collection and transfer of nondeterministic event logs</a:t>
            </a:r>
          </a:p>
          <a:p>
            <a:r>
              <a:rPr lang="en-US" dirty="0"/>
              <a:t>Integration of TCP failover with replay during recovery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C412A-3A54-4E06-B815-456334CA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779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4"/>
    </mc:Choice>
    <mc:Fallback xmlns="">
      <p:transition spd="slow" advTm="779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99FE-1044-481A-93D1-5818F0F9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and Implementation Challenges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EBB9-B61E-45CC-81FB-9DA198A4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35" y="1253331"/>
            <a:ext cx="10826931" cy="4351338"/>
          </a:xfrm>
        </p:spPr>
        <p:txBody>
          <a:bodyPr/>
          <a:lstStyle/>
          <a:p>
            <a:r>
              <a:rPr lang="en-US" dirty="0"/>
              <a:t>Minimizing pause time during checkpointing</a:t>
            </a:r>
          </a:p>
          <a:p>
            <a:r>
              <a:rPr lang="en-US" dirty="0"/>
              <a:t>Handling untracked nondeterministic events</a:t>
            </a:r>
          </a:p>
          <a:p>
            <a:r>
              <a:rPr lang="en-US" dirty="0">
                <a:solidFill>
                  <a:schemeClr val="accent3"/>
                </a:solidFill>
              </a:rPr>
              <a:t>Robust integration of asynchronous checkpointing and recording of nondeterministic events </a:t>
            </a:r>
          </a:p>
          <a:p>
            <a:r>
              <a:rPr lang="en-US" dirty="0">
                <a:solidFill>
                  <a:schemeClr val="accent3"/>
                </a:solidFill>
              </a:rPr>
              <a:t>Minimizing the overhead for collection and transfer of nondeterministic event logs</a:t>
            </a:r>
          </a:p>
          <a:p>
            <a:r>
              <a:rPr lang="en-US" dirty="0">
                <a:solidFill>
                  <a:schemeClr val="accent3"/>
                </a:solidFill>
              </a:rPr>
              <a:t>Integration of TCP failover with replay during recovery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C412A-3A54-4E06-B815-456334CA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493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3"/>
    </mc:Choice>
    <mc:Fallback xmlns="">
      <p:transition spd="slow" advTm="392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99FE-1044-481A-93D1-5818F0F9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Pause during Container Checkpointing 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EBB9-B61E-45CC-81FB-9DA198A4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16" y="1275497"/>
            <a:ext cx="11119969" cy="5080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Checkpointing requires saving a </a:t>
            </a:r>
            <a:r>
              <a:rPr lang="en-US" b="1" dirty="0"/>
              <a:t>consistent</a:t>
            </a:r>
            <a:r>
              <a:rPr lang="en-US" dirty="0"/>
              <a:t> state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Execution must pause during checkpointing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ym typeface="Wingdings" panose="05000000000000000000" pitchFamily="2" charset="2"/>
              </a:rPr>
              <a:t> Service pause time during checkpointing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Container: tight state coupling with the underlying kernel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Significant in-kernel container state must be checkpointed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 Retrieving the in-kernel container state is slow</a:t>
            </a:r>
            <a:r>
              <a:rPr lang="en-US" b="1" dirty="0">
                <a:sym typeface="Wingdings" panose="05000000000000000000" pitchFamily="2" charset="2"/>
              </a:rPr>
              <a:t>: thousands of </a:t>
            </a:r>
            <a:r>
              <a:rPr lang="en-US" b="1" dirty="0" err="1">
                <a:sym typeface="Wingdings" panose="05000000000000000000" pitchFamily="2" charset="2"/>
              </a:rPr>
              <a:t>syscalls</a:t>
            </a: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 </a:t>
            </a:r>
            <a:r>
              <a:rPr lang="en-US" dirty="0"/>
              <a:t>Checkpointing a container is </a:t>
            </a:r>
            <a:r>
              <a:rPr lang="en-US" b="1" dirty="0"/>
              <a:t>slow</a:t>
            </a:r>
            <a:br>
              <a:rPr lang="en-US" b="1" dirty="0">
                <a:sym typeface="Wingdings" panose="05000000000000000000" pitchFamily="2" charset="2"/>
              </a:rPr>
            </a:b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Challenge: minimize the pause time despite slow checkpointing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C412A-3A54-4E06-B815-456334CA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22</a:t>
            </a:fld>
            <a:endParaRPr lang="en-CH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70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385"/>
    </mc:Choice>
    <mc:Fallback xmlns="">
      <p:transition spd="slow" advTm="553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99FE-1044-481A-93D1-5818F0F9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Service Pause Using Container Fork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EBB9-B61E-45CC-81FB-9DA198A4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547" y="1282931"/>
            <a:ext cx="10838905" cy="4883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Idea: </a:t>
            </a:r>
            <a:r>
              <a:rPr lang="en-US" b="1" dirty="0"/>
              <a:t>Decouple</a:t>
            </a:r>
            <a:r>
              <a:rPr lang="en-US" dirty="0"/>
              <a:t> retrieval of in-kernel container state </a:t>
            </a:r>
          </a:p>
          <a:p>
            <a:pPr marL="0" indent="0">
              <a:buNone/>
            </a:pPr>
            <a:r>
              <a:rPr lang="en-US" dirty="0"/>
              <a:t>                 from container execution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Design: New kernel primitive – Container fork</a:t>
            </a:r>
          </a:p>
          <a:p>
            <a:endParaRPr lang="en-US" sz="2400" b="1" dirty="0"/>
          </a:p>
          <a:p>
            <a:pPr marL="0" indent="0" algn="ctr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Result: Service Pause time [5.9ms - 42.9ms]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 [0.5ms - 3.2ms]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C412A-3A54-4E06-B815-456334CA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23</a:t>
            </a:fld>
            <a:endParaRPr lang="en-CH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27DEBF-FB19-4749-B47A-1A8216611CF8}"/>
              </a:ext>
            </a:extLst>
          </p:cNvPr>
          <p:cNvSpPr/>
          <p:nvPr/>
        </p:nvSpPr>
        <p:spPr>
          <a:xfrm>
            <a:off x="3121938" y="3562253"/>
            <a:ext cx="2016000" cy="11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Container</a:t>
            </a:r>
            <a:endParaRPr lang="en-CH" sz="2800" dirty="0">
              <a:solidFill>
                <a:schemeClr val="tx1"/>
              </a:solidFill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998CE53E-E7B1-48FD-97D3-D7718B45879C}"/>
              </a:ext>
            </a:extLst>
          </p:cNvPr>
          <p:cNvSpPr/>
          <p:nvPr/>
        </p:nvSpPr>
        <p:spPr>
          <a:xfrm rot="10800000">
            <a:off x="2574344" y="3741796"/>
            <a:ext cx="542053" cy="853607"/>
          </a:xfrm>
          <a:prstGeom prst="arc">
            <a:avLst>
              <a:gd name="adj1" fmla="val 12715943"/>
              <a:gd name="adj2" fmla="val 8768951"/>
            </a:avLst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D2E0BA-8340-4C5B-A73E-F691FFC103AF}"/>
              </a:ext>
            </a:extLst>
          </p:cNvPr>
          <p:cNvGrpSpPr/>
          <p:nvPr/>
        </p:nvGrpSpPr>
        <p:grpSpPr>
          <a:xfrm>
            <a:off x="1852666" y="4002913"/>
            <a:ext cx="1530285" cy="331373"/>
            <a:chOff x="7917701" y="1044642"/>
            <a:chExt cx="1598651" cy="331373"/>
          </a:xfrm>
        </p:grpSpPr>
        <p:sp>
          <p:nvSpPr>
            <p:cNvPr id="10" name="文本框 34">
              <a:extLst>
                <a:ext uri="{FF2B5EF4-FFF2-40B4-BE49-F238E27FC236}">
                  <a16:creationId xmlns:a16="http://schemas.microsoft.com/office/drawing/2014/main" id="{56FBF76F-A507-45F9-8787-D4617B6B4517}"/>
                </a:ext>
              </a:extLst>
            </p:cNvPr>
            <p:cNvSpPr txBox="1"/>
            <p:nvPr/>
          </p:nvSpPr>
          <p:spPr>
            <a:xfrm>
              <a:off x="7917701" y="1044642"/>
              <a:ext cx="1598651" cy="331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2800" dirty="0"/>
                <a:t>Pause</a:t>
              </a:r>
              <a:endParaRPr lang="zh-CN" altLang="en-US" sz="28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122155-5670-4FD7-BF16-7A3657D65FB9}"/>
                </a:ext>
              </a:extLst>
            </p:cNvPr>
            <p:cNvSpPr/>
            <p:nvPr/>
          </p:nvSpPr>
          <p:spPr>
            <a:xfrm>
              <a:off x="8044977" y="1044642"/>
              <a:ext cx="217244" cy="2194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BE8DD0-8807-4CC4-A401-593DBC8CB781}"/>
              </a:ext>
            </a:extLst>
          </p:cNvPr>
          <p:cNvCxnSpPr>
            <a:cxnSpLocks/>
          </p:cNvCxnSpPr>
          <p:nvPr/>
        </p:nvCxnSpPr>
        <p:spPr>
          <a:xfrm>
            <a:off x="5230334" y="4150699"/>
            <a:ext cx="1631806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FE4EA0-8292-485F-A020-6E9DC85D11A5}"/>
              </a:ext>
            </a:extLst>
          </p:cNvPr>
          <p:cNvGrpSpPr/>
          <p:nvPr/>
        </p:nvGrpSpPr>
        <p:grpSpPr>
          <a:xfrm>
            <a:off x="5327711" y="3800258"/>
            <a:ext cx="1481986" cy="368342"/>
            <a:chOff x="7862946" y="981186"/>
            <a:chExt cx="1598651" cy="368342"/>
          </a:xfrm>
        </p:grpSpPr>
        <p:sp>
          <p:nvSpPr>
            <p:cNvPr id="15" name="文本框 34">
              <a:extLst>
                <a:ext uri="{FF2B5EF4-FFF2-40B4-BE49-F238E27FC236}">
                  <a16:creationId xmlns:a16="http://schemas.microsoft.com/office/drawing/2014/main" id="{D8804C2F-EE84-411C-A2D5-4A5E9BD12D2F}"/>
                </a:ext>
              </a:extLst>
            </p:cNvPr>
            <p:cNvSpPr txBox="1"/>
            <p:nvPr/>
          </p:nvSpPr>
          <p:spPr>
            <a:xfrm>
              <a:off x="7862946" y="1018155"/>
              <a:ext cx="1598651" cy="331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2800" dirty="0"/>
                <a:t>Fork </a:t>
              </a:r>
              <a:endParaRPr lang="zh-CN" altLang="en-US" sz="28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4D1C17-D393-48B7-AB40-43EC6601F422}"/>
                </a:ext>
              </a:extLst>
            </p:cNvPr>
            <p:cNvSpPr/>
            <p:nvPr/>
          </p:nvSpPr>
          <p:spPr>
            <a:xfrm>
              <a:off x="8051634" y="981186"/>
              <a:ext cx="217244" cy="2194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174D42-BF19-4E9C-9847-94116C3FC937}"/>
              </a:ext>
            </a:extLst>
          </p:cNvPr>
          <p:cNvSpPr/>
          <p:nvPr/>
        </p:nvSpPr>
        <p:spPr>
          <a:xfrm>
            <a:off x="6876424" y="3571298"/>
            <a:ext cx="2016000" cy="11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Shadow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Container</a:t>
            </a:r>
            <a:endParaRPr lang="en-CH" sz="28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591327-6E45-4796-BBB6-F7C6715381FE}"/>
              </a:ext>
            </a:extLst>
          </p:cNvPr>
          <p:cNvGrpSpPr/>
          <p:nvPr/>
        </p:nvGrpSpPr>
        <p:grpSpPr>
          <a:xfrm>
            <a:off x="1175766" y="3957807"/>
            <a:ext cx="1548762" cy="360891"/>
            <a:chOff x="7952060" y="1044642"/>
            <a:chExt cx="1617953" cy="360891"/>
          </a:xfrm>
        </p:grpSpPr>
        <p:sp>
          <p:nvSpPr>
            <p:cNvPr id="20" name="文本框 34">
              <a:extLst>
                <a:ext uri="{FF2B5EF4-FFF2-40B4-BE49-F238E27FC236}">
                  <a16:creationId xmlns:a16="http://schemas.microsoft.com/office/drawing/2014/main" id="{9107909C-F0DF-4AC5-A084-A36DF4BDB046}"/>
                </a:ext>
              </a:extLst>
            </p:cNvPr>
            <p:cNvSpPr txBox="1"/>
            <p:nvPr/>
          </p:nvSpPr>
          <p:spPr>
            <a:xfrm>
              <a:off x="7971362" y="1074160"/>
              <a:ext cx="1598651" cy="331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2800" dirty="0"/>
                <a:t>Resume</a:t>
              </a:r>
              <a:endParaRPr lang="zh-CN" altLang="en-US" sz="24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977ED03-E7FA-4E4E-B0BD-17504506BC3E}"/>
                </a:ext>
              </a:extLst>
            </p:cNvPr>
            <p:cNvSpPr/>
            <p:nvPr/>
          </p:nvSpPr>
          <p:spPr>
            <a:xfrm>
              <a:off x="7952060" y="1044642"/>
              <a:ext cx="217244" cy="2194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15E9DD-1202-48F2-9EB4-089F3756A1C5}"/>
              </a:ext>
            </a:extLst>
          </p:cNvPr>
          <p:cNvSpPr/>
          <p:nvPr/>
        </p:nvSpPr>
        <p:spPr>
          <a:xfrm>
            <a:off x="3120049" y="3565982"/>
            <a:ext cx="2016000" cy="115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Container</a:t>
            </a:r>
            <a:endParaRPr lang="en-CH" sz="2800" dirty="0">
              <a:solidFill>
                <a:schemeClr val="tx1"/>
              </a:solidFill>
            </a:endParaRPr>
          </a:p>
        </p:txBody>
      </p:sp>
      <p:sp>
        <p:nvSpPr>
          <p:cNvPr id="24" name="文本框 34">
            <a:extLst>
              <a:ext uri="{FF2B5EF4-FFF2-40B4-BE49-F238E27FC236}">
                <a16:creationId xmlns:a16="http://schemas.microsoft.com/office/drawing/2014/main" id="{A8EE8B63-6558-4D9E-9D97-E1A056CCFA5C}"/>
              </a:ext>
            </a:extLst>
          </p:cNvPr>
          <p:cNvSpPr txBox="1"/>
          <p:nvPr/>
        </p:nvSpPr>
        <p:spPr>
          <a:xfrm>
            <a:off x="8969020" y="3837227"/>
            <a:ext cx="2169645" cy="33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2800" dirty="0"/>
              <a:t>Checkpoint </a:t>
            </a:r>
            <a:endParaRPr lang="zh-CN" altLang="en-US" sz="28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A13A3D-F0C6-4E1F-8DB9-6ABF018AC1CF}"/>
              </a:ext>
            </a:extLst>
          </p:cNvPr>
          <p:cNvSpPr/>
          <p:nvPr/>
        </p:nvSpPr>
        <p:spPr>
          <a:xfrm>
            <a:off x="9011253" y="3820596"/>
            <a:ext cx="202907" cy="2194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8484DE-E0CA-4779-ACB7-94B850183DFC}"/>
              </a:ext>
            </a:extLst>
          </p:cNvPr>
          <p:cNvCxnSpPr>
            <a:cxnSpLocks/>
          </p:cNvCxnSpPr>
          <p:nvPr/>
        </p:nvCxnSpPr>
        <p:spPr>
          <a:xfrm flipV="1">
            <a:off x="8906708" y="4154530"/>
            <a:ext cx="2691328" cy="1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4">
            <a:extLst>
              <a:ext uri="{FF2B5EF4-FFF2-40B4-BE49-F238E27FC236}">
                <a16:creationId xmlns:a16="http://schemas.microsoft.com/office/drawing/2014/main" id="{327A5FB5-C11B-4DD6-AA79-369A1EEC0546}"/>
              </a:ext>
            </a:extLst>
          </p:cNvPr>
          <p:cNvSpPr/>
          <p:nvPr/>
        </p:nvSpPr>
        <p:spPr>
          <a:xfrm>
            <a:off x="963291" y="3313839"/>
            <a:ext cx="9986357" cy="158953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8" name="文本框 72">
            <a:extLst>
              <a:ext uri="{FF2B5EF4-FFF2-40B4-BE49-F238E27FC236}">
                <a16:creationId xmlns:a16="http://schemas.microsoft.com/office/drawing/2014/main" id="{D6C14C6B-802A-4C10-9672-8B3A0423A385}"/>
              </a:ext>
            </a:extLst>
          </p:cNvPr>
          <p:cNvSpPr txBox="1"/>
          <p:nvPr/>
        </p:nvSpPr>
        <p:spPr>
          <a:xfrm>
            <a:off x="5041568" y="2777919"/>
            <a:ext cx="2430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Primary Host</a:t>
            </a:r>
            <a:endParaRPr lang="zh-CN" alt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142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81"/>
    </mc:Choice>
    <mc:Fallback xmlns="">
      <p:transition spd="slow" advTm="57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8" grpId="0" animBg="1"/>
      <p:bldP spid="22" grpId="0" animBg="1"/>
      <p:bldP spid="24" grpId="0"/>
      <p:bldP spid="25" grpId="0" animBg="1"/>
      <p:bldP spid="27" grpId="0" animBg="1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99FE-1044-481A-93D1-5818F0F9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898341"/>
          </a:xfrm>
        </p:spPr>
        <p:txBody>
          <a:bodyPr/>
          <a:lstStyle/>
          <a:p>
            <a:r>
              <a:rPr lang="en-US" dirty="0"/>
              <a:t>Nondeterministic events and the Challenge of Data Races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EBB9-B61E-45CC-81FB-9DA198A4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85" y="949446"/>
            <a:ext cx="10838905" cy="5406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RRC – Hybrid replication: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Execution replay </a:t>
            </a:r>
            <a:r>
              <a:rPr lang="en-US" sz="2400" b="1" dirty="0"/>
              <a:t>only</a:t>
            </a:r>
            <a:r>
              <a:rPr lang="en-US" sz="2400" dirty="0"/>
              <a:t> during recovery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ym typeface="Wingdings" panose="05000000000000000000" pitchFamily="2" charset="2"/>
              </a:rPr>
              <a:t>      Vulnerability </a:t>
            </a:r>
            <a:r>
              <a:rPr lang="en-US" sz="2400" b="1" dirty="0">
                <a:sym typeface="Wingdings" panose="05000000000000000000" pitchFamily="2" charset="2"/>
              </a:rPr>
              <a:t>only</a:t>
            </a:r>
            <a:r>
              <a:rPr lang="en-US" sz="2400" dirty="0">
                <a:sym typeface="Wingdings" panose="05000000000000000000" pitchFamily="2" charset="2"/>
              </a:rPr>
              <a:t> to nondeterministic events occurring during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ym typeface="Wingdings" panose="05000000000000000000" pitchFamily="2" charset="2"/>
              </a:rPr>
              <a:t>           the epoch of failure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>
                <a:sym typeface="Wingdings" panose="05000000000000000000" pitchFamily="2" charset="2"/>
              </a:rPr>
              <a:t>RRC's handling of nondeterministic events: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ym typeface="Wingdings" panose="05000000000000000000" pitchFamily="2" charset="2"/>
              </a:rPr>
              <a:t>Replay nondeterministic event logs 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en-US" sz="2400" dirty="0">
                <a:sym typeface="Wingdings" panose="05000000000000000000" pitchFamily="2" charset="2"/>
              </a:rPr>
              <a:t>Multithreading: memory access ordering is nondeterministic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ym typeface="Wingdings" panose="05000000000000000000" pitchFamily="2" charset="2"/>
              </a:rPr>
              <a:t>Solution: </a:t>
            </a:r>
          </a:p>
          <a:p>
            <a:r>
              <a:rPr lang="en-US" sz="2400" dirty="0">
                <a:sym typeface="Wingdings" panose="05000000000000000000" pitchFamily="2" charset="2"/>
              </a:rPr>
              <a:t>Record the order of all memory accesses  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 Unacceptably high overhead </a:t>
            </a:r>
          </a:p>
          <a:p>
            <a:r>
              <a:rPr lang="en-US" sz="2400" dirty="0">
                <a:sym typeface="Wingdings" panose="05000000000000000000" pitchFamily="2" charset="2"/>
              </a:rPr>
              <a:t>Record the outcomes of synchronization operations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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Challenge: data races – unsynchronized memory accesses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C412A-3A54-4E06-B815-456334CA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24</a:t>
            </a:fld>
            <a:endParaRPr lang="en-CH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26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38"/>
    </mc:Choice>
    <mc:Fallback xmlns="">
      <p:transition spd="slow" advTm="780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99FE-1044-481A-93D1-5818F0F9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Considerations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EBB9-B61E-45CC-81FB-9DA198A4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296" y="1329069"/>
            <a:ext cx="10333504" cy="4199862"/>
          </a:xfrm>
        </p:spPr>
        <p:txBody>
          <a:bodyPr>
            <a:normAutofit/>
          </a:bodyPr>
          <a:lstStyle/>
          <a:p>
            <a:r>
              <a:rPr lang="en-US" dirty="0"/>
              <a:t>Data races are </a:t>
            </a:r>
            <a:r>
              <a:rPr lang="en-US" b="1" dirty="0"/>
              <a:t>bugs</a:t>
            </a:r>
          </a:p>
          <a:p>
            <a:r>
              <a:rPr lang="en-US" dirty="0"/>
              <a:t>Impossible to eliminate </a:t>
            </a:r>
            <a:r>
              <a:rPr lang="en-US" b="1" dirty="0"/>
              <a:t>all </a:t>
            </a:r>
            <a:r>
              <a:rPr lang="en-US" dirty="0"/>
              <a:t>data races with languages like C/C++</a:t>
            </a:r>
          </a:p>
          <a:p>
            <a:endParaRPr lang="en-US" sz="2400" dirty="0"/>
          </a:p>
          <a:p>
            <a:r>
              <a:rPr lang="en-US" dirty="0"/>
              <a:t>Existing tools can effectively detect frequently-manifested data races</a:t>
            </a:r>
          </a:p>
          <a:p>
            <a:r>
              <a:rPr lang="en-US" dirty="0"/>
              <a:t>Deployed server applications go through testing / debugging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RRC focuses on </a:t>
            </a:r>
            <a:r>
              <a:rPr lang="en-US" b="1" dirty="0">
                <a:sym typeface="Wingdings" panose="05000000000000000000" pitchFamily="2" charset="2"/>
              </a:rPr>
              <a:t>infrequently-manifested</a:t>
            </a:r>
            <a:r>
              <a:rPr lang="en-US" dirty="0">
                <a:sym typeface="Wingdings" panose="05000000000000000000" pitchFamily="2" charset="2"/>
              </a:rPr>
              <a:t> data races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C412A-3A54-4E06-B815-456334CA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25</a:t>
            </a:fld>
            <a:endParaRPr lang="en-CH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03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14"/>
    </mc:Choice>
    <mc:Fallback xmlns="">
      <p:transition spd="slow" advTm="577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B5B28A-729C-4544-B8FF-9A473BA3A4F5}"/>
              </a:ext>
            </a:extLst>
          </p:cNvPr>
          <p:cNvCxnSpPr>
            <a:cxnSpLocks/>
          </p:cNvCxnSpPr>
          <p:nvPr/>
        </p:nvCxnSpPr>
        <p:spPr>
          <a:xfrm>
            <a:off x="4741255" y="1632043"/>
            <a:ext cx="0" cy="2768568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1592AE-AB50-405A-9636-365ABFE30462}"/>
              </a:ext>
            </a:extLst>
          </p:cNvPr>
          <p:cNvCxnSpPr>
            <a:cxnSpLocks/>
          </p:cNvCxnSpPr>
          <p:nvPr/>
        </p:nvCxnSpPr>
        <p:spPr>
          <a:xfrm>
            <a:off x="1900045" y="1632043"/>
            <a:ext cx="0" cy="2768568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6AF99FE-1044-481A-93D1-5818F0F9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704929"/>
          </a:xfrm>
        </p:spPr>
        <p:txBody>
          <a:bodyPr/>
          <a:lstStyle/>
          <a:p>
            <a:r>
              <a:rPr lang="en-US" dirty="0"/>
              <a:t>The Potential Impact of Data Races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EBB9-B61E-45CC-81FB-9DA198A4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323" y="4625542"/>
            <a:ext cx="10849496" cy="1951989"/>
          </a:xfrm>
        </p:spPr>
        <p:txBody>
          <a:bodyPr>
            <a:no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During replay on the backup, most of system calls not actually executed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     Significantly different timing of thread execution</a:t>
            </a:r>
          </a:p>
          <a:p>
            <a:pPr marL="0" lv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 Outcomes of data races</a:t>
            </a:r>
          </a:p>
          <a:p>
            <a:pPr marL="0" lv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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Different outcomes of replay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C412A-3A54-4E06-B815-456334CA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26</a:t>
            </a:fld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2E125-0EAD-4E76-8482-71406B440A3C}"/>
              </a:ext>
            </a:extLst>
          </p:cNvPr>
          <p:cNvSpPr txBox="1"/>
          <p:nvPr/>
        </p:nvSpPr>
        <p:spPr>
          <a:xfrm>
            <a:off x="2458100" y="769522"/>
            <a:ext cx="1942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Record Run</a:t>
            </a:r>
            <a:endParaRPr lang="en-CH" sz="2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8B6198-53D4-4459-B6CF-5BE6C7BAC89A}"/>
              </a:ext>
            </a:extLst>
          </p:cNvPr>
          <p:cNvSpPr/>
          <p:nvPr/>
        </p:nvSpPr>
        <p:spPr>
          <a:xfrm>
            <a:off x="1180045" y="2044215"/>
            <a:ext cx="1440000" cy="5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Syscall1</a:t>
            </a:r>
            <a:endParaRPr lang="en-CH" sz="28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FF454-ECC4-467C-8B86-2345688AF822}"/>
              </a:ext>
            </a:extLst>
          </p:cNvPr>
          <p:cNvSpPr txBox="1"/>
          <p:nvPr/>
        </p:nvSpPr>
        <p:spPr>
          <a:xfrm>
            <a:off x="1191242" y="1232262"/>
            <a:ext cx="1417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Thread1</a:t>
            </a:r>
            <a:endParaRPr lang="en-CH" sz="28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056039E-58BA-44AC-B0F7-64730CFD9E82}"/>
              </a:ext>
            </a:extLst>
          </p:cNvPr>
          <p:cNvSpPr/>
          <p:nvPr/>
        </p:nvSpPr>
        <p:spPr>
          <a:xfrm>
            <a:off x="4021255" y="2548699"/>
            <a:ext cx="1440000" cy="54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Syscall2</a:t>
            </a:r>
            <a:endParaRPr lang="en-CH" sz="2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98F300-E4D8-4168-B99E-8E327752CB68}"/>
              </a:ext>
            </a:extLst>
          </p:cNvPr>
          <p:cNvSpPr txBox="1"/>
          <p:nvPr/>
        </p:nvSpPr>
        <p:spPr>
          <a:xfrm>
            <a:off x="4044067" y="1233697"/>
            <a:ext cx="139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Thread2</a:t>
            </a:r>
            <a:endParaRPr lang="en-CH" sz="28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3071D90-7B5A-4732-AFBB-167661D2BBE0}"/>
              </a:ext>
            </a:extLst>
          </p:cNvPr>
          <p:cNvSpPr/>
          <p:nvPr/>
        </p:nvSpPr>
        <p:spPr>
          <a:xfrm>
            <a:off x="1180045" y="3024424"/>
            <a:ext cx="14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Store X</a:t>
            </a:r>
            <a:endParaRPr lang="en-CH" sz="2800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9376495-CAE0-483C-84C0-4FCACF37955C}"/>
              </a:ext>
            </a:extLst>
          </p:cNvPr>
          <p:cNvSpPr/>
          <p:nvPr/>
        </p:nvSpPr>
        <p:spPr>
          <a:xfrm>
            <a:off x="4021255" y="3326526"/>
            <a:ext cx="1440000" cy="54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Load X</a:t>
            </a:r>
            <a:endParaRPr lang="en-CH" sz="28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0F0482-B805-404C-BDD9-5D3B426857C6}"/>
              </a:ext>
            </a:extLst>
          </p:cNvPr>
          <p:cNvSpPr txBox="1"/>
          <p:nvPr/>
        </p:nvSpPr>
        <p:spPr>
          <a:xfrm>
            <a:off x="7513099" y="769522"/>
            <a:ext cx="1942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Replay Run</a:t>
            </a:r>
            <a:endParaRPr lang="en-CH" sz="2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A1ADF9E-1C47-4722-8702-3986BB4101EF}"/>
              </a:ext>
            </a:extLst>
          </p:cNvPr>
          <p:cNvCxnSpPr>
            <a:cxnSpLocks/>
          </p:cNvCxnSpPr>
          <p:nvPr/>
        </p:nvCxnSpPr>
        <p:spPr>
          <a:xfrm>
            <a:off x="2693577" y="3294424"/>
            <a:ext cx="1206606" cy="267758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4734843-63E2-4DEC-A1B8-0A8EAD562618}"/>
              </a:ext>
            </a:extLst>
          </p:cNvPr>
          <p:cNvCxnSpPr>
            <a:cxnSpLocks/>
          </p:cNvCxnSpPr>
          <p:nvPr/>
        </p:nvCxnSpPr>
        <p:spPr>
          <a:xfrm>
            <a:off x="9731135" y="1632043"/>
            <a:ext cx="0" cy="2768568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0BA298-E73A-4C2B-A9BC-8FDAA98A9CCA}"/>
              </a:ext>
            </a:extLst>
          </p:cNvPr>
          <p:cNvCxnSpPr>
            <a:cxnSpLocks/>
          </p:cNvCxnSpPr>
          <p:nvPr/>
        </p:nvCxnSpPr>
        <p:spPr>
          <a:xfrm>
            <a:off x="6889925" y="1632043"/>
            <a:ext cx="0" cy="2768568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C0ECD00-556D-4363-8A10-5D334A2F28A4}"/>
              </a:ext>
            </a:extLst>
          </p:cNvPr>
          <p:cNvSpPr/>
          <p:nvPr/>
        </p:nvSpPr>
        <p:spPr>
          <a:xfrm>
            <a:off x="6169925" y="2044215"/>
            <a:ext cx="1440000" cy="5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Syscall1</a:t>
            </a:r>
            <a:endParaRPr lang="en-CH" sz="28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22CC9C-878D-430B-ABA1-EF93197F9F7D}"/>
              </a:ext>
            </a:extLst>
          </p:cNvPr>
          <p:cNvSpPr txBox="1"/>
          <p:nvPr/>
        </p:nvSpPr>
        <p:spPr>
          <a:xfrm>
            <a:off x="6181122" y="1232262"/>
            <a:ext cx="1417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Thread1</a:t>
            </a:r>
            <a:endParaRPr lang="en-CH" sz="28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7982618-BB36-4411-9A7C-1261019EB564}"/>
              </a:ext>
            </a:extLst>
          </p:cNvPr>
          <p:cNvSpPr/>
          <p:nvPr/>
        </p:nvSpPr>
        <p:spPr>
          <a:xfrm>
            <a:off x="9011135" y="1719504"/>
            <a:ext cx="1440000" cy="54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Syscall2</a:t>
            </a:r>
            <a:endParaRPr lang="en-CH" sz="28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E82750-63B3-4444-9665-1CFCADF28473}"/>
              </a:ext>
            </a:extLst>
          </p:cNvPr>
          <p:cNvSpPr txBox="1"/>
          <p:nvPr/>
        </p:nvSpPr>
        <p:spPr>
          <a:xfrm>
            <a:off x="9033947" y="1233697"/>
            <a:ext cx="139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Thread2</a:t>
            </a:r>
            <a:endParaRPr lang="en-CH" sz="28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03E8FDE-6301-499D-9181-2D5E17214561}"/>
              </a:ext>
            </a:extLst>
          </p:cNvPr>
          <p:cNvSpPr/>
          <p:nvPr/>
        </p:nvSpPr>
        <p:spPr>
          <a:xfrm>
            <a:off x="6169925" y="3024424"/>
            <a:ext cx="14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Store X</a:t>
            </a:r>
            <a:endParaRPr lang="en-CH" sz="2800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40D13EE-E028-4FD6-A851-ECC96784E207}"/>
              </a:ext>
            </a:extLst>
          </p:cNvPr>
          <p:cNvSpPr/>
          <p:nvPr/>
        </p:nvSpPr>
        <p:spPr>
          <a:xfrm>
            <a:off x="9011135" y="2390997"/>
            <a:ext cx="1440000" cy="54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Load X</a:t>
            </a:r>
            <a:endParaRPr lang="en-CH" sz="28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46E6292-0D7B-4B43-B290-98AC9C195AC9}"/>
              </a:ext>
            </a:extLst>
          </p:cNvPr>
          <p:cNvCxnSpPr>
            <a:cxnSpLocks/>
          </p:cNvCxnSpPr>
          <p:nvPr/>
        </p:nvCxnSpPr>
        <p:spPr>
          <a:xfrm flipH="1">
            <a:off x="7686757" y="2654983"/>
            <a:ext cx="1203306" cy="715311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7138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91"/>
    </mc:Choice>
    <mc:Fallback xmlns="">
      <p:transition spd="slow" advTm="326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2" grpId="0" animBg="1"/>
      <p:bldP spid="72" grpId="0" animBg="1"/>
      <p:bldP spid="7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B5B28A-729C-4544-B8FF-9A473BA3A4F5}"/>
              </a:ext>
            </a:extLst>
          </p:cNvPr>
          <p:cNvCxnSpPr>
            <a:cxnSpLocks/>
          </p:cNvCxnSpPr>
          <p:nvPr/>
        </p:nvCxnSpPr>
        <p:spPr>
          <a:xfrm>
            <a:off x="4741255" y="1848168"/>
            <a:ext cx="0" cy="2768568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1592AE-AB50-405A-9636-365ABFE30462}"/>
              </a:ext>
            </a:extLst>
          </p:cNvPr>
          <p:cNvCxnSpPr>
            <a:cxnSpLocks/>
          </p:cNvCxnSpPr>
          <p:nvPr/>
        </p:nvCxnSpPr>
        <p:spPr>
          <a:xfrm>
            <a:off x="1900045" y="1848168"/>
            <a:ext cx="0" cy="2768568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6AF99FE-1044-481A-93D1-5818F0F9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930075"/>
          </a:xfrm>
        </p:spPr>
        <p:txBody>
          <a:bodyPr/>
          <a:lstStyle/>
          <a:p>
            <a:r>
              <a:rPr lang="en-US" dirty="0"/>
              <a:t>RRC’s Mitigation of the Impact of Data Races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EBB9-B61E-45CC-81FB-9DA198A4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" y="4616736"/>
            <a:ext cx="11039302" cy="1951989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Record time intervals between system call returns on the primary</a:t>
            </a:r>
          </a:p>
          <a:p>
            <a:r>
              <a:rPr lang="en-US" dirty="0">
                <a:sym typeface="Wingdings" panose="05000000000000000000" pitchFamily="2" charset="2"/>
              </a:rPr>
              <a:t>Enforce inter-</a:t>
            </a:r>
            <a:r>
              <a:rPr lang="en-US" dirty="0" err="1">
                <a:sym typeface="Wingdings" panose="05000000000000000000" pitchFamily="2" charset="2"/>
              </a:rPr>
              <a:t>syscall</a:t>
            </a:r>
            <a:r>
              <a:rPr lang="en-US" dirty="0">
                <a:sym typeface="Wingdings" panose="05000000000000000000" pitchFamily="2" charset="2"/>
              </a:rPr>
              <a:t> interval during replay </a:t>
            </a:r>
            <a:r>
              <a:rPr lang="en-US" dirty="0">
                <a:sym typeface="Symbol" panose="05050102010706020507" pitchFamily="18" charset="2"/>
              </a:rPr>
              <a:t></a:t>
            </a:r>
            <a:r>
              <a:rPr lang="en-US" dirty="0">
                <a:sym typeface="Wingdings" panose="05000000000000000000" pitchFamily="2" charset="2"/>
              </a:rPr>
              <a:t> recorded interval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C412A-3A54-4E06-B815-456334CA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27</a:t>
            </a:fld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2E125-0EAD-4E76-8482-71406B440A3C}"/>
              </a:ext>
            </a:extLst>
          </p:cNvPr>
          <p:cNvSpPr txBox="1"/>
          <p:nvPr/>
        </p:nvSpPr>
        <p:spPr>
          <a:xfrm>
            <a:off x="2458100" y="985647"/>
            <a:ext cx="1942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Record Run</a:t>
            </a:r>
            <a:endParaRPr lang="en-CH" sz="2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8B6198-53D4-4459-B6CF-5BE6C7BAC89A}"/>
              </a:ext>
            </a:extLst>
          </p:cNvPr>
          <p:cNvSpPr/>
          <p:nvPr/>
        </p:nvSpPr>
        <p:spPr>
          <a:xfrm>
            <a:off x="1180045" y="2260340"/>
            <a:ext cx="1440000" cy="5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Syscall1</a:t>
            </a:r>
            <a:endParaRPr lang="en-CH" sz="28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FF454-ECC4-467C-8B86-2345688AF822}"/>
              </a:ext>
            </a:extLst>
          </p:cNvPr>
          <p:cNvSpPr txBox="1"/>
          <p:nvPr/>
        </p:nvSpPr>
        <p:spPr>
          <a:xfrm>
            <a:off x="1191242" y="1448387"/>
            <a:ext cx="1417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Thread1</a:t>
            </a:r>
            <a:endParaRPr lang="en-CH" sz="28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056039E-58BA-44AC-B0F7-64730CFD9E82}"/>
              </a:ext>
            </a:extLst>
          </p:cNvPr>
          <p:cNvSpPr/>
          <p:nvPr/>
        </p:nvSpPr>
        <p:spPr>
          <a:xfrm>
            <a:off x="4021255" y="2764824"/>
            <a:ext cx="1440000" cy="54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Syscall2</a:t>
            </a:r>
            <a:endParaRPr lang="en-CH" sz="2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98F300-E4D8-4168-B99E-8E327752CB68}"/>
              </a:ext>
            </a:extLst>
          </p:cNvPr>
          <p:cNvSpPr txBox="1"/>
          <p:nvPr/>
        </p:nvSpPr>
        <p:spPr>
          <a:xfrm>
            <a:off x="4044067" y="1449822"/>
            <a:ext cx="139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Thread2</a:t>
            </a:r>
            <a:endParaRPr lang="en-CH" sz="28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3071D90-7B5A-4732-AFBB-167661D2BBE0}"/>
              </a:ext>
            </a:extLst>
          </p:cNvPr>
          <p:cNvSpPr/>
          <p:nvPr/>
        </p:nvSpPr>
        <p:spPr>
          <a:xfrm>
            <a:off x="1180045" y="3240549"/>
            <a:ext cx="14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Store X</a:t>
            </a:r>
            <a:endParaRPr lang="en-CH" sz="2800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9376495-CAE0-483C-84C0-4FCACF37955C}"/>
              </a:ext>
            </a:extLst>
          </p:cNvPr>
          <p:cNvSpPr/>
          <p:nvPr/>
        </p:nvSpPr>
        <p:spPr>
          <a:xfrm>
            <a:off x="4021255" y="3542651"/>
            <a:ext cx="1440000" cy="54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Load X</a:t>
            </a:r>
            <a:endParaRPr lang="en-CH" sz="28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0F0482-B805-404C-BDD9-5D3B426857C6}"/>
              </a:ext>
            </a:extLst>
          </p:cNvPr>
          <p:cNvSpPr txBox="1"/>
          <p:nvPr/>
        </p:nvSpPr>
        <p:spPr>
          <a:xfrm>
            <a:off x="7513099" y="985647"/>
            <a:ext cx="1942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Replay Run</a:t>
            </a:r>
            <a:endParaRPr lang="en-CH" sz="2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A1ADF9E-1C47-4722-8702-3986BB4101EF}"/>
              </a:ext>
            </a:extLst>
          </p:cNvPr>
          <p:cNvCxnSpPr>
            <a:cxnSpLocks/>
          </p:cNvCxnSpPr>
          <p:nvPr/>
        </p:nvCxnSpPr>
        <p:spPr>
          <a:xfrm>
            <a:off x="2693577" y="3510549"/>
            <a:ext cx="1206606" cy="267758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4734843-63E2-4DEC-A1B8-0A8EAD562618}"/>
              </a:ext>
            </a:extLst>
          </p:cNvPr>
          <p:cNvCxnSpPr>
            <a:cxnSpLocks/>
          </p:cNvCxnSpPr>
          <p:nvPr/>
        </p:nvCxnSpPr>
        <p:spPr>
          <a:xfrm>
            <a:off x="9731135" y="1848168"/>
            <a:ext cx="0" cy="2768568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0BA298-E73A-4C2B-A9BC-8FDAA98A9CCA}"/>
              </a:ext>
            </a:extLst>
          </p:cNvPr>
          <p:cNvCxnSpPr>
            <a:cxnSpLocks/>
          </p:cNvCxnSpPr>
          <p:nvPr/>
        </p:nvCxnSpPr>
        <p:spPr>
          <a:xfrm>
            <a:off x="6889925" y="1848168"/>
            <a:ext cx="0" cy="2768568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C0ECD00-556D-4363-8A10-5D334A2F28A4}"/>
              </a:ext>
            </a:extLst>
          </p:cNvPr>
          <p:cNvSpPr/>
          <p:nvPr/>
        </p:nvSpPr>
        <p:spPr>
          <a:xfrm>
            <a:off x="6169925" y="2260340"/>
            <a:ext cx="1440000" cy="5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Syscall1</a:t>
            </a:r>
            <a:endParaRPr lang="en-CH" sz="28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22CC9C-878D-430B-ABA1-EF93197F9F7D}"/>
              </a:ext>
            </a:extLst>
          </p:cNvPr>
          <p:cNvSpPr txBox="1"/>
          <p:nvPr/>
        </p:nvSpPr>
        <p:spPr>
          <a:xfrm>
            <a:off x="6181122" y="1448387"/>
            <a:ext cx="1417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Thread1</a:t>
            </a:r>
            <a:endParaRPr lang="en-CH" sz="2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E82750-63B3-4444-9665-1CFCADF28473}"/>
              </a:ext>
            </a:extLst>
          </p:cNvPr>
          <p:cNvSpPr txBox="1"/>
          <p:nvPr/>
        </p:nvSpPr>
        <p:spPr>
          <a:xfrm>
            <a:off x="9033947" y="1448387"/>
            <a:ext cx="139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Thread2</a:t>
            </a:r>
            <a:endParaRPr lang="en-CH" sz="28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03E8FDE-6301-499D-9181-2D5E17214561}"/>
              </a:ext>
            </a:extLst>
          </p:cNvPr>
          <p:cNvSpPr/>
          <p:nvPr/>
        </p:nvSpPr>
        <p:spPr>
          <a:xfrm>
            <a:off x="6169925" y="3240549"/>
            <a:ext cx="14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Store X</a:t>
            </a:r>
            <a:endParaRPr lang="en-CH" sz="28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266A4A-72C8-4AA1-B1EE-1B650FDADA77}"/>
              </a:ext>
            </a:extLst>
          </p:cNvPr>
          <p:cNvGrpSpPr/>
          <p:nvPr/>
        </p:nvGrpSpPr>
        <p:grpSpPr>
          <a:xfrm>
            <a:off x="9011135" y="1935629"/>
            <a:ext cx="1440000" cy="1211493"/>
            <a:chOff x="9011135" y="1935629"/>
            <a:chExt cx="1440000" cy="121149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97982618-BB36-4411-9A7C-1261019EB564}"/>
                </a:ext>
              </a:extLst>
            </p:cNvPr>
            <p:cNvSpPr/>
            <p:nvPr/>
          </p:nvSpPr>
          <p:spPr>
            <a:xfrm>
              <a:off x="9011135" y="1935629"/>
              <a:ext cx="1440000" cy="54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Syscall2</a:t>
              </a:r>
              <a:endParaRPr lang="en-CH" sz="28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240D13EE-E028-4FD6-A851-ECC96784E207}"/>
                </a:ext>
              </a:extLst>
            </p:cNvPr>
            <p:cNvSpPr/>
            <p:nvPr/>
          </p:nvSpPr>
          <p:spPr>
            <a:xfrm>
              <a:off x="9011135" y="2607122"/>
              <a:ext cx="1440000" cy="54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Load X</a:t>
              </a:r>
              <a:endParaRPr lang="en-CH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46E6292-0D7B-4B43-B290-98AC9C195AC9}"/>
              </a:ext>
            </a:extLst>
          </p:cNvPr>
          <p:cNvCxnSpPr>
            <a:cxnSpLocks/>
          </p:cNvCxnSpPr>
          <p:nvPr/>
        </p:nvCxnSpPr>
        <p:spPr>
          <a:xfrm flipH="1">
            <a:off x="7686757" y="2871108"/>
            <a:ext cx="1203306" cy="715311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79">
            <a:extLst>
              <a:ext uri="{FF2B5EF4-FFF2-40B4-BE49-F238E27FC236}">
                <a16:creationId xmlns:a16="http://schemas.microsoft.com/office/drawing/2014/main" id="{2DE89744-EE87-465B-A7DB-99C6BA50929F}"/>
              </a:ext>
            </a:extLst>
          </p:cNvPr>
          <p:cNvCxnSpPr>
            <a:cxnSpLocks/>
          </p:cNvCxnSpPr>
          <p:nvPr/>
        </p:nvCxnSpPr>
        <p:spPr>
          <a:xfrm>
            <a:off x="2639473" y="2447161"/>
            <a:ext cx="1310496" cy="0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79">
            <a:extLst>
              <a:ext uri="{FF2B5EF4-FFF2-40B4-BE49-F238E27FC236}">
                <a16:creationId xmlns:a16="http://schemas.microsoft.com/office/drawing/2014/main" id="{6AF0686A-3171-4A1D-8C92-F732499595C6}"/>
              </a:ext>
            </a:extLst>
          </p:cNvPr>
          <p:cNvCxnSpPr>
            <a:cxnSpLocks/>
          </p:cNvCxnSpPr>
          <p:nvPr/>
        </p:nvCxnSpPr>
        <p:spPr>
          <a:xfrm>
            <a:off x="2608849" y="3216030"/>
            <a:ext cx="1341120" cy="0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3B7987-FDAD-4062-BE37-D6B48B82234F}"/>
              </a:ext>
            </a:extLst>
          </p:cNvPr>
          <p:cNvCxnSpPr>
            <a:cxnSpLocks/>
          </p:cNvCxnSpPr>
          <p:nvPr/>
        </p:nvCxnSpPr>
        <p:spPr>
          <a:xfrm flipV="1">
            <a:off x="3836284" y="2486686"/>
            <a:ext cx="0" cy="729344"/>
          </a:xfrm>
          <a:prstGeom prst="straightConnector1">
            <a:avLst/>
          </a:prstGeom>
          <a:ln w="44450"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C7296E-9C50-4DD7-A667-B427B2637CDF}"/>
              </a:ext>
            </a:extLst>
          </p:cNvPr>
          <p:cNvSpPr txBox="1"/>
          <p:nvPr/>
        </p:nvSpPr>
        <p:spPr>
          <a:xfrm>
            <a:off x="2608849" y="2454386"/>
            <a:ext cx="1159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Record </a:t>
            </a:r>
          </a:p>
          <a:p>
            <a:pPr algn="ctr"/>
            <a:r>
              <a:rPr lang="en-US" sz="2000" dirty="0"/>
              <a:t>Time Diff</a:t>
            </a:r>
            <a:endParaRPr lang="en-CH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97C673-A007-4741-8C19-DF35783F1966}"/>
              </a:ext>
            </a:extLst>
          </p:cNvPr>
          <p:cNvSpPr/>
          <p:nvPr/>
        </p:nvSpPr>
        <p:spPr>
          <a:xfrm>
            <a:off x="567797" y="5679082"/>
            <a:ext cx="10486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Recovery success rate with infrequent data races: {35%, 51%} &gt; 99% </a:t>
            </a:r>
          </a:p>
        </p:txBody>
      </p:sp>
      <p:cxnSp>
        <p:nvCxnSpPr>
          <p:cNvPr id="31" name="直接箭头连接符 79">
            <a:extLst>
              <a:ext uri="{FF2B5EF4-FFF2-40B4-BE49-F238E27FC236}">
                <a16:creationId xmlns:a16="http://schemas.microsoft.com/office/drawing/2014/main" id="{D0464B6F-8044-4860-89AB-4050025D04B5}"/>
              </a:ext>
            </a:extLst>
          </p:cNvPr>
          <p:cNvCxnSpPr>
            <a:cxnSpLocks/>
          </p:cNvCxnSpPr>
          <p:nvPr/>
        </p:nvCxnSpPr>
        <p:spPr>
          <a:xfrm>
            <a:off x="7693134" y="2589543"/>
            <a:ext cx="1310496" cy="0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79">
            <a:extLst>
              <a:ext uri="{FF2B5EF4-FFF2-40B4-BE49-F238E27FC236}">
                <a16:creationId xmlns:a16="http://schemas.microsoft.com/office/drawing/2014/main" id="{8AF59F60-776C-444F-9358-A5446232A8AF}"/>
              </a:ext>
            </a:extLst>
          </p:cNvPr>
          <p:cNvCxnSpPr>
            <a:cxnSpLocks/>
          </p:cNvCxnSpPr>
          <p:nvPr/>
        </p:nvCxnSpPr>
        <p:spPr>
          <a:xfrm>
            <a:off x="7662510" y="3358412"/>
            <a:ext cx="1341120" cy="0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E7C206-447B-41AD-97FC-F462ECCCCA59}"/>
              </a:ext>
            </a:extLst>
          </p:cNvPr>
          <p:cNvCxnSpPr>
            <a:cxnSpLocks/>
          </p:cNvCxnSpPr>
          <p:nvPr/>
        </p:nvCxnSpPr>
        <p:spPr>
          <a:xfrm flipV="1">
            <a:off x="8889945" y="2629068"/>
            <a:ext cx="0" cy="729344"/>
          </a:xfrm>
          <a:prstGeom prst="straightConnector1">
            <a:avLst/>
          </a:prstGeom>
          <a:ln w="44450"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6EDE47-9255-45FA-81C0-CFA44AF2CAE6}"/>
              </a:ext>
            </a:extLst>
          </p:cNvPr>
          <p:cNvSpPr txBox="1"/>
          <p:nvPr/>
        </p:nvSpPr>
        <p:spPr>
          <a:xfrm>
            <a:off x="7662510" y="2596768"/>
            <a:ext cx="1159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Replay </a:t>
            </a:r>
          </a:p>
          <a:p>
            <a:pPr algn="ctr"/>
            <a:r>
              <a:rPr lang="en-US" sz="2000" dirty="0"/>
              <a:t>Time Diff</a:t>
            </a:r>
            <a:endParaRPr lang="en-CH" sz="2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4724AB-BC28-410B-9202-F9C94B2C2E18}"/>
              </a:ext>
            </a:extLst>
          </p:cNvPr>
          <p:cNvCxnSpPr>
            <a:cxnSpLocks/>
          </p:cNvCxnSpPr>
          <p:nvPr/>
        </p:nvCxnSpPr>
        <p:spPr>
          <a:xfrm>
            <a:off x="7760289" y="3566543"/>
            <a:ext cx="1206606" cy="267758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7159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80"/>
    </mc:Choice>
    <mc:Fallback xmlns="">
      <p:transition spd="slow" advTm="638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-0.00052 0.1402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70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99FE-1044-481A-93D1-5818F0F9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EBB9-B61E-45CC-81FB-9DA198A4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878" y="1253331"/>
            <a:ext cx="7942243" cy="4351338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Preface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RRC overview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Overcoming design and implementation challenges</a:t>
            </a:r>
          </a:p>
          <a:p>
            <a:r>
              <a:rPr lang="en-US" b="1" dirty="0"/>
              <a:t>Evaluation</a:t>
            </a:r>
            <a:endParaRPr lang="en-CH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C412A-3A54-4E06-B815-456334CA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28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600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5"/>
    </mc:Choice>
    <mc:Fallback xmlns="">
      <p:transition spd="slow" advTm="406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99FE-1044-481A-93D1-5818F0F9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and implementation challenges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EBB9-B61E-45CC-81FB-9DA198A4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7999" y="1253330"/>
            <a:ext cx="8796002" cy="5103020"/>
          </a:xfrm>
        </p:spPr>
        <p:txBody>
          <a:bodyPr>
            <a:normAutofit/>
          </a:bodyPr>
          <a:lstStyle/>
          <a:p>
            <a:r>
              <a:rPr lang="en-US" dirty="0"/>
              <a:t>Latency overhead</a:t>
            </a:r>
          </a:p>
          <a:p>
            <a:r>
              <a:rPr lang="en-US" dirty="0"/>
              <a:t>Throughput overhead</a:t>
            </a:r>
          </a:p>
          <a:p>
            <a:r>
              <a:rPr lang="en-US" dirty="0"/>
              <a:t>Recovery success rate</a:t>
            </a:r>
          </a:p>
          <a:p>
            <a:r>
              <a:rPr lang="en-US" dirty="0"/>
              <a:t>Impact of data races</a:t>
            </a:r>
          </a:p>
          <a:p>
            <a:r>
              <a:rPr lang="en-US" dirty="0"/>
              <a:t>CPU utilization overhead</a:t>
            </a:r>
          </a:p>
          <a:p>
            <a:r>
              <a:rPr lang="en-US" dirty="0"/>
              <a:t>Pause time</a:t>
            </a:r>
          </a:p>
          <a:p>
            <a:r>
              <a:rPr lang="en-US" dirty="0"/>
              <a:t>Recovery latency</a:t>
            </a:r>
          </a:p>
          <a:p>
            <a:r>
              <a:rPr lang="en-US" dirty="0"/>
              <a:t>Impact of checkpoint interval</a:t>
            </a:r>
          </a:p>
          <a:p>
            <a:r>
              <a:rPr lang="en-US" dirty="0"/>
              <a:t>Impact of workload footprint size and working set size</a:t>
            </a:r>
          </a:p>
          <a:p>
            <a:r>
              <a:rPr lang="en-US" dirty="0"/>
              <a:t>Comparison with custom application-specific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C412A-3A54-4E06-B815-456334CA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29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346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1"/>
    </mc:Choice>
    <mc:Fallback xmlns="">
      <p:transition spd="slow" advTm="704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774A-22FF-48F9-A49F-0525C19F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25"/>
            <a:ext cx="10331245" cy="1325563"/>
          </a:xfrm>
        </p:spPr>
        <p:txBody>
          <a:bodyPr/>
          <a:lstStyle/>
          <a:p>
            <a:r>
              <a:rPr lang="en-US" dirty="0"/>
              <a:t>Replication </a:t>
            </a:r>
            <a:r>
              <a:rPr lang="en-US" dirty="0">
                <a:sym typeface="Wingdings" panose="05000000000000000000" pitchFamily="2" charset="2"/>
              </a:rPr>
              <a:t> Application-</a:t>
            </a:r>
            <a:r>
              <a:rPr lang="en-US" dirty="0"/>
              <a:t>Transparent Fault Tolerance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3134E-D739-4407-A120-19B9C2E2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9C880-BD14-409B-B92F-3BAF64A91E7B}" type="slidenum">
              <a:rPr kumimoji="0" lang="en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H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D1286DF-5EA7-473E-8C0D-AC7A9B78EE7B}"/>
              </a:ext>
            </a:extLst>
          </p:cNvPr>
          <p:cNvSpPr/>
          <p:nvPr/>
        </p:nvSpPr>
        <p:spPr>
          <a:xfrm>
            <a:off x="9714672" y="2003151"/>
            <a:ext cx="578473" cy="1156947"/>
          </a:xfrm>
          <a:custGeom>
            <a:avLst/>
            <a:gdLst>
              <a:gd name="connsiteX0" fmla="*/ 495835 w 578473"/>
              <a:gd name="connsiteY0" fmla="*/ 206598 h 1156947"/>
              <a:gd name="connsiteX1" fmla="*/ 82639 w 578473"/>
              <a:gd name="connsiteY1" fmla="*/ 206598 h 1156947"/>
              <a:gd name="connsiteX2" fmla="*/ 82639 w 578473"/>
              <a:gd name="connsiteY2" fmla="*/ 82639 h 1156947"/>
              <a:gd name="connsiteX3" fmla="*/ 495835 w 578473"/>
              <a:gd name="connsiteY3" fmla="*/ 82639 h 1156947"/>
              <a:gd name="connsiteX4" fmla="*/ 495835 w 578473"/>
              <a:gd name="connsiteY4" fmla="*/ 206598 h 1156947"/>
              <a:gd name="connsiteX5" fmla="*/ 495835 w 578473"/>
              <a:gd name="connsiteY5" fmla="*/ 413195 h 1156947"/>
              <a:gd name="connsiteX6" fmla="*/ 82639 w 578473"/>
              <a:gd name="connsiteY6" fmla="*/ 413195 h 1156947"/>
              <a:gd name="connsiteX7" fmla="*/ 82639 w 578473"/>
              <a:gd name="connsiteY7" fmla="*/ 289237 h 1156947"/>
              <a:gd name="connsiteX8" fmla="*/ 495835 w 578473"/>
              <a:gd name="connsiteY8" fmla="*/ 289237 h 1156947"/>
              <a:gd name="connsiteX9" fmla="*/ 495835 w 578473"/>
              <a:gd name="connsiteY9" fmla="*/ 413195 h 1156947"/>
              <a:gd name="connsiteX10" fmla="*/ 289237 w 578473"/>
              <a:gd name="connsiteY10" fmla="*/ 1032989 h 1156947"/>
              <a:gd name="connsiteX11" fmla="*/ 227257 w 578473"/>
              <a:gd name="connsiteY11" fmla="*/ 971009 h 1156947"/>
              <a:gd name="connsiteX12" fmla="*/ 289237 w 578473"/>
              <a:gd name="connsiteY12" fmla="*/ 909030 h 1156947"/>
              <a:gd name="connsiteX13" fmla="*/ 351216 w 578473"/>
              <a:gd name="connsiteY13" fmla="*/ 971009 h 1156947"/>
              <a:gd name="connsiteX14" fmla="*/ 289237 w 578473"/>
              <a:gd name="connsiteY14" fmla="*/ 1032989 h 1156947"/>
              <a:gd name="connsiteX15" fmla="*/ 495835 w 578473"/>
              <a:gd name="connsiteY15" fmla="*/ 0 h 1156947"/>
              <a:gd name="connsiteX16" fmla="*/ 82639 w 578473"/>
              <a:gd name="connsiteY16" fmla="*/ 0 h 1156947"/>
              <a:gd name="connsiteX17" fmla="*/ 0 w 578473"/>
              <a:gd name="connsiteY17" fmla="*/ 82639 h 1156947"/>
              <a:gd name="connsiteX18" fmla="*/ 0 w 578473"/>
              <a:gd name="connsiteY18" fmla="*/ 1074308 h 1156947"/>
              <a:gd name="connsiteX19" fmla="*/ 82639 w 578473"/>
              <a:gd name="connsiteY19" fmla="*/ 1156947 h 1156947"/>
              <a:gd name="connsiteX20" fmla="*/ 495835 w 578473"/>
              <a:gd name="connsiteY20" fmla="*/ 1156947 h 1156947"/>
              <a:gd name="connsiteX21" fmla="*/ 578474 w 578473"/>
              <a:gd name="connsiteY21" fmla="*/ 1074308 h 1156947"/>
              <a:gd name="connsiteX22" fmla="*/ 578474 w 578473"/>
              <a:gd name="connsiteY22" fmla="*/ 82639 h 1156947"/>
              <a:gd name="connsiteX23" fmla="*/ 495835 w 578473"/>
              <a:gd name="connsiteY23" fmla="*/ 0 h 115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8473" h="1156947">
                <a:moveTo>
                  <a:pt x="495835" y="206598"/>
                </a:moveTo>
                <a:lnTo>
                  <a:pt x="82639" y="206598"/>
                </a:lnTo>
                <a:lnTo>
                  <a:pt x="82639" y="82639"/>
                </a:lnTo>
                <a:lnTo>
                  <a:pt x="495835" y="82639"/>
                </a:lnTo>
                <a:lnTo>
                  <a:pt x="495835" y="206598"/>
                </a:lnTo>
                <a:close/>
                <a:moveTo>
                  <a:pt x="495835" y="413195"/>
                </a:moveTo>
                <a:lnTo>
                  <a:pt x="82639" y="413195"/>
                </a:lnTo>
                <a:lnTo>
                  <a:pt x="82639" y="289237"/>
                </a:lnTo>
                <a:lnTo>
                  <a:pt x="495835" y="289237"/>
                </a:lnTo>
                <a:lnTo>
                  <a:pt x="495835" y="413195"/>
                </a:lnTo>
                <a:close/>
                <a:moveTo>
                  <a:pt x="289237" y="1032989"/>
                </a:moveTo>
                <a:cubicBezTo>
                  <a:pt x="254115" y="1032989"/>
                  <a:pt x="227257" y="1006131"/>
                  <a:pt x="227257" y="971009"/>
                </a:cubicBezTo>
                <a:cubicBezTo>
                  <a:pt x="227257" y="935888"/>
                  <a:pt x="254115" y="909030"/>
                  <a:pt x="289237" y="909030"/>
                </a:cubicBezTo>
                <a:cubicBezTo>
                  <a:pt x="324358" y="909030"/>
                  <a:pt x="351216" y="935888"/>
                  <a:pt x="351216" y="971009"/>
                </a:cubicBezTo>
                <a:cubicBezTo>
                  <a:pt x="351216" y="1006131"/>
                  <a:pt x="324358" y="1032989"/>
                  <a:pt x="289237" y="1032989"/>
                </a:cubicBezTo>
                <a:close/>
                <a:moveTo>
                  <a:pt x="495835" y="0"/>
                </a:moveTo>
                <a:lnTo>
                  <a:pt x="82639" y="0"/>
                </a:lnTo>
                <a:cubicBezTo>
                  <a:pt x="37188" y="0"/>
                  <a:pt x="0" y="37188"/>
                  <a:pt x="0" y="82639"/>
                </a:cubicBezTo>
                <a:lnTo>
                  <a:pt x="0" y="1074308"/>
                </a:lnTo>
                <a:cubicBezTo>
                  <a:pt x="0" y="1119760"/>
                  <a:pt x="37188" y="1156947"/>
                  <a:pt x="82639" y="1156947"/>
                </a:cubicBezTo>
                <a:lnTo>
                  <a:pt x="495835" y="1156947"/>
                </a:lnTo>
                <a:cubicBezTo>
                  <a:pt x="541286" y="1156947"/>
                  <a:pt x="578474" y="1119760"/>
                  <a:pt x="578474" y="1074308"/>
                </a:cubicBezTo>
                <a:lnTo>
                  <a:pt x="578474" y="82639"/>
                </a:lnTo>
                <a:cubicBezTo>
                  <a:pt x="578474" y="37188"/>
                  <a:pt x="541286" y="0"/>
                  <a:pt x="495835" y="0"/>
                </a:cubicBezTo>
                <a:close/>
              </a:path>
            </a:pathLst>
          </a:custGeom>
          <a:solidFill>
            <a:srgbClr val="000000"/>
          </a:solidFill>
          <a:ln w="20638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3383C01-A89A-48E7-B845-064BDF373566}"/>
              </a:ext>
            </a:extLst>
          </p:cNvPr>
          <p:cNvSpPr/>
          <p:nvPr/>
        </p:nvSpPr>
        <p:spPr>
          <a:xfrm>
            <a:off x="9714672" y="5000022"/>
            <a:ext cx="578473" cy="1156947"/>
          </a:xfrm>
          <a:custGeom>
            <a:avLst/>
            <a:gdLst>
              <a:gd name="connsiteX0" fmla="*/ 495835 w 578473"/>
              <a:gd name="connsiteY0" fmla="*/ 206598 h 1156947"/>
              <a:gd name="connsiteX1" fmla="*/ 82639 w 578473"/>
              <a:gd name="connsiteY1" fmla="*/ 206598 h 1156947"/>
              <a:gd name="connsiteX2" fmla="*/ 82639 w 578473"/>
              <a:gd name="connsiteY2" fmla="*/ 82639 h 1156947"/>
              <a:gd name="connsiteX3" fmla="*/ 495835 w 578473"/>
              <a:gd name="connsiteY3" fmla="*/ 82639 h 1156947"/>
              <a:gd name="connsiteX4" fmla="*/ 495835 w 578473"/>
              <a:gd name="connsiteY4" fmla="*/ 206598 h 1156947"/>
              <a:gd name="connsiteX5" fmla="*/ 495835 w 578473"/>
              <a:gd name="connsiteY5" fmla="*/ 413195 h 1156947"/>
              <a:gd name="connsiteX6" fmla="*/ 82639 w 578473"/>
              <a:gd name="connsiteY6" fmla="*/ 413195 h 1156947"/>
              <a:gd name="connsiteX7" fmla="*/ 82639 w 578473"/>
              <a:gd name="connsiteY7" fmla="*/ 289237 h 1156947"/>
              <a:gd name="connsiteX8" fmla="*/ 495835 w 578473"/>
              <a:gd name="connsiteY8" fmla="*/ 289237 h 1156947"/>
              <a:gd name="connsiteX9" fmla="*/ 495835 w 578473"/>
              <a:gd name="connsiteY9" fmla="*/ 413195 h 1156947"/>
              <a:gd name="connsiteX10" fmla="*/ 289237 w 578473"/>
              <a:gd name="connsiteY10" fmla="*/ 1032989 h 1156947"/>
              <a:gd name="connsiteX11" fmla="*/ 227257 w 578473"/>
              <a:gd name="connsiteY11" fmla="*/ 971009 h 1156947"/>
              <a:gd name="connsiteX12" fmla="*/ 289237 w 578473"/>
              <a:gd name="connsiteY12" fmla="*/ 909030 h 1156947"/>
              <a:gd name="connsiteX13" fmla="*/ 351216 w 578473"/>
              <a:gd name="connsiteY13" fmla="*/ 971009 h 1156947"/>
              <a:gd name="connsiteX14" fmla="*/ 289237 w 578473"/>
              <a:gd name="connsiteY14" fmla="*/ 1032989 h 1156947"/>
              <a:gd name="connsiteX15" fmla="*/ 495835 w 578473"/>
              <a:gd name="connsiteY15" fmla="*/ 0 h 1156947"/>
              <a:gd name="connsiteX16" fmla="*/ 82639 w 578473"/>
              <a:gd name="connsiteY16" fmla="*/ 0 h 1156947"/>
              <a:gd name="connsiteX17" fmla="*/ 0 w 578473"/>
              <a:gd name="connsiteY17" fmla="*/ 82639 h 1156947"/>
              <a:gd name="connsiteX18" fmla="*/ 0 w 578473"/>
              <a:gd name="connsiteY18" fmla="*/ 1074308 h 1156947"/>
              <a:gd name="connsiteX19" fmla="*/ 82639 w 578473"/>
              <a:gd name="connsiteY19" fmla="*/ 1156947 h 1156947"/>
              <a:gd name="connsiteX20" fmla="*/ 495835 w 578473"/>
              <a:gd name="connsiteY20" fmla="*/ 1156947 h 1156947"/>
              <a:gd name="connsiteX21" fmla="*/ 578474 w 578473"/>
              <a:gd name="connsiteY21" fmla="*/ 1074308 h 1156947"/>
              <a:gd name="connsiteX22" fmla="*/ 578474 w 578473"/>
              <a:gd name="connsiteY22" fmla="*/ 82639 h 1156947"/>
              <a:gd name="connsiteX23" fmla="*/ 495835 w 578473"/>
              <a:gd name="connsiteY23" fmla="*/ 0 h 115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8473" h="1156947">
                <a:moveTo>
                  <a:pt x="495835" y="206598"/>
                </a:moveTo>
                <a:lnTo>
                  <a:pt x="82639" y="206598"/>
                </a:lnTo>
                <a:lnTo>
                  <a:pt x="82639" y="82639"/>
                </a:lnTo>
                <a:lnTo>
                  <a:pt x="495835" y="82639"/>
                </a:lnTo>
                <a:lnTo>
                  <a:pt x="495835" y="206598"/>
                </a:lnTo>
                <a:close/>
                <a:moveTo>
                  <a:pt x="495835" y="413195"/>
                </a:moveTo>
                <a:lnTo>
                  <a:pt x="82639" y="413195"/>
                </a:lnTo>
                <a:lnTo>
                  <a:pt x="82639" y="289237"/>
                </a:lnTo>
                <a:lnTo>
                  <a:pt x="495835" y="289237"/>
                </a:lnTo>
                <a:lnTo>
                  <a:pt x="495835" y="413195"/>
                </a:lnTo>
                <a:close/>
                <a:moveTo>
                  <a:pt x="289237" y="1032989"/>
                </a:moveTo>
                <a:cubicBezTo>
                  <a:pt x="254115" y="1032989"/>
                  <a:pt x="227257" y="1006131"/>
                  <a:pt x="227257" y="971009"/>
                </a:cubicBezTo>
                <a:cubicBezTo>
                  <a:pt x="227257" y="935888"/>
                  <a:pt x="254115" y="909030"/>
                  <a:pt x="289237" y="909030"/>
                </a:cubicBezTo>
                <a:cubicBezTo>
                  <a:pt x="324358" y="909030"/>
                  <a:pt x="351216" y="935888"/>
                  <a:pt x="351216" y="971009"/>
                </a:cubicBezTo>
                <a:cubicBezTo>
                  <a:pt x="351216" y="1006131"/>
                  <a:pt x="324358" y="1032989"/>
                  <a:pt x="289237" y="1032989"/>
                </a:cubicBezTo>
                <a:close/>
                <a:moveTo>
                  <a:pt x="495835" y="0"/>
                </a:moveTo>
                <a:lnTo>
                  <a:pt x="82639" y="0"/>
                </a:lnTo>
                <a:cubicBezTo>
                  <a:pt x="37188" y="0"/>
                  <a:pt x="0" y="37188"/>
                  <a:pt x="0" y="82639"/>
                </a:cubicBezTo>
                <a:lnTo>
                  <a:pt x="0" y="1074308"/>
                </a:lnTo>
                <a:cubicBezTo>
                  <a:pt x="0" y="1119760"/>
                  <a:pt x="37188" y="1156947"/>
                  <a:pt x="82639" y="1156947"/>
                </a:cubicBezTo>
                <a:lnTo>
                  <a:pt x="495835" y="1156947"/>
                </a:lnTo>
                <a:cubicBezTo>
                  <a:pt x="541286" y="1156947"/>
                  <a:pt x="578474" y="1119760"/>
                  <a:pt x="578474" y="1074308"/>
                </a:cubicBezTo>
                <a:lnTo>
                  <a:pt x="578474" y="82639"/>
                </a:lnTo>
                <a:cubicBezTo>
                  <a:pt x="578474" y="37188"/>
                  <a:pt x="541286" y="0"/>
                  <a:pt x="495835" y="0"/>
                </a:cubicBezTo>
                <a:close/>
              </a:path>
            </a:pathLst>
          </a:custGeom>
          <a:solidFill>
            <a:srgbClr val="000000"/>
          </a:solidFill>
          <a:ln w="20638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pic>
        <p:nvPicPr>
          <p:cNvPr id="10" name="Graphic 9" descr="Monitor">
            <a:extLst>
              <a:ext uri="{FF2B5EF4-FFF2-40B4-BE49-F238E27FC236}">
                <a16:creationId xmlns:a16="http://schemas.microsoft.com/office/drawing/2014/main" id="{038F31DF-307C-487A-A1DB-E7C8806E3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416" y="2668829"/>
            <a:ext cx="1415004" cy="141500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683239-9AE5-468C-99F0-5912ACF72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4789" y="2178497"/>
            <a:ext cx="1072257" cy="490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Client</a:t>
            </a:r>
            <a:endParaRPr lang="en-CH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21FEDE-8247-40B0-8312-9366CE5FB44E}"/>
              </a:ext>
            </a:extLst>
          </p:cNvPr>
          <p:cNvSpPr txBox="1">
            <a:spLocks/>
          </p:cNvSpPr>
          <p:nvPr/>
        </p:nvSpPr>
        <p:spPr>
          <a:xfrm>
            <a:off x="7425812" y="1395182"/>
            <a:ext cx="2254688" cy="490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Primary host</a:t>
            </a:r>
            <a:endParaRPr kumimoji="0" lang="en-CH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F13D0A-5692-4A2A-BFB3-B23C2FAFA313}"/>
              </a:ext>
            </a:extLst>
          </p:cNvPr>
          <p:cNvSpPr txBox="1">
            <a:spLocks/>
          </p:cNvSpPr>
          <p:nvPr/>
        </p:nvSpPr>
        <p:spPr>
          <a:xfrm>
            <a:off x="7446382" y="4449818"/>
            <a:ext cx="2254688" cy="490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Backup host</a:t>
            </a:r>
            <a:endParaRPr kumimoji="0" lang="en-CH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AF00D9-9B6B-48EA-82D8-A9F1D43CB8E0}"/>
              </a:ext>
            </a:extLst>
          </p:cNvPr>
          <p:cNvCxnSpPr>
            <a:cxnSpLocks/>
          </p:cNvCxnSpPr>
          <p:nvPr/>
        </p:nvCxnSpPr>
        <p:spPr>
          <a:xfrm flipV="1">
            <a:off x="2542976" y="2450033"/>
            <a:ext cx="3678541" cy="545846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7791835A-40D3-4FCD-8101-B7550416317F}"/>
              </a:ext>
            </a:extLst>
          </p:cNvPr>
          <p:cNvCxnSpPr>
            <a:cxnSpLocks/>
          </p:cNvCxnSpPr>
          <p:nvPr/>
        </p:nvCxnSpPr>
        <p:spPr>
          <a:xfrm flipH="1">
            <a:off x="2526388" y="2704997"/>
            <a:ext cx="3661227" cy="562985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ross 31">
            <a:extLst>
              <a:ext uri="{FF2B5EF4-FFF2-40B4-BE49-F238E27FC236}">
                <a16:creationId xmlns:a16="http://schemas.microsoft.com/office/drawing/2014/main" id="{09E0ECF3-CC54-4AAD-902A-A8044E84F153}"/>
              </a:ext>
            </a:extLst>
          </p:cNvPr>
          <p:cNvSpPr>
            <a:spLocks noChangeAspect="1"/>
          </p:cNvSpPr>
          <p:nvPr/>
        </p:nvSpPr>
        <p:spPr>
          <a:xfrm rot="2700000">
            <a:off x="9504632" y="2122092"/>
            <a:ext cx="1021460" cy="1021460"/>
          </a:xfrm>
          <a:prstGeom prst="plus">
            <a:avLst>
              <a:gd name="adj" fmla="val 382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6B1FF5F-0153-4AD5-A571-8EFF10D1187D}"/>
              </a:ext>
            </a:extLst>
          </p:cNvPr>
          <p:cNvSpPr txBox="1">
            <a:spLocks/>
          </p:cNvSpPr>
          <p:nvPr/>
        </p:nvSpPr>
        <p:spPr>
          <a:xfrm>
            <a:off x="8837241" y="3259830"/>
            <a:ext cx="2254688" cy="490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Failure</a:t>
            </a:r>
            <a:endParaRPr kumimoji="0" lang="en-CH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360F52-C89E-4B63-97A5-4A5047E0797C}"/>
              </a:ext>
            </a:extLst>
          </p:cNvPr>
          <p:cNvCxnSpPr>
            <a:cxnSpLocks/>
          </p:cNvCxnSpPr>
          <p:nvPr/>
        </p:nvCxnSpPr>
        <p:spPr>
          <a:xfrm flipV="1">
            <a:off x="7068769" y="3095019"/>
            <a:ext cx="0" cy="193964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21">
            <a:extLst>
              <a:ext uri="{FF2B5EF4-FFF2-40B4-BE49-F238E27FC236}">
                <a16:creationId xmlns:a16="http://schemas.microsoft.com/office/drawing/2014/main" id="{1896D931-1B52-4E6B-A94E-658C4E7EB90F}"/>
              </a:ext>
            </a:extLst>
          </p:cNvPr>
          <p:cNvCxnSpPr>
            <a:cxnSpLocks/>
          </p:cNvCxnSpPr>
          <p:nvPr/>
        </p:nvCxnSpPr>
        <p:spPr>
          <a:xfrm flipH="1">
            <a:off x="6824634" y="3204275"/>
            <a:ext cx="1" cy="1857388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7CF56F3-E95B-4B4C-87D8-DFF97D5F55B6}"/>
              </a:ext>
            </a:extLst>
          </p:cNvPr>
          <p:cNvSpPr txBox="1">
            <a:spLocks/>
          </p:cNvSpPr>
          <p:nvPr/>
        </p:nvSpPr>
        <p:spPr>
          <a:xfrm>
            <a:off x="5925716" y="3792904"/>
            <a:ext cx="868322" cy="490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Sync</a:t>
            </a:r>
            <a:endParaRPr kumimoji="0" lang="en-C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7C241E-4343-49CA-BC5D-EA801AA10199}"/>
              </a:ext>
            </a:extLst>
          </p:cNvPr>
          <p:cNvCxnSpPr>
            <a:cxnSpLocks/>
          </p:cNvCxnSpPr>
          <p:nvPr/>
        </p:nvCxnSpPr>
        <p:spPr>
          <a:xfrm>
            <a:off x="2569579" y="3770696"/>
            <a:ext cx="3774112" cy="1513334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21">
            <a:extLst>
              <a:ext uri="{FF2B5EF4-FFF2-40B4-BE49-F238E27FC236}">
                <a16:creationId xmlns:a16="http://schemas.microsoft.com/office/drawing/2014/main" id="{261D8CBF-92AD-4E6C-B0CD-3F9ACF70DB4B}"/>
              </a:ext>
            </a:extLst>
          </p:cNvPr>
          <p:cNvCxnSpPr>
            <a:cxnSpLocks/>
          </p:cNvCxnSpPr>
          <p:nvPr/>
        </p:nvCxnSpPr>
        <p:spPr>
          <a:xfrm flipH="1" flipV="1">
            <a:off x="2484424" y="4045845"/>
            <a:ext cx="3618897" cy="1462704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4">
            <a:extLst>
              <a:ext uri="{FF2B5EF4-FFF2-40B4-BE49-F238E27FC236}">
                <a16:creationId xmlns:a16="http://schemas.microsoft.com/office/drawing/2014/main" id="{08098356-8EB4-43B2-A529-0C787BB0C336}"/>
              </a:ext>
            </a:extLst>
          </p:cNvPr>
          <p:cNvSpPr/>
          <p:nvPr/>
        </p:nvSpPr>
        <p:spPr>
          <a:xfrm>
            <a:off x="6213728" y="1897951"/>
            <a:ext cx="3302256" cy="138337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D5B401D-D003-4E1D-A05E-95C670C40CE8}"/>
              </a:ext>
            </a:extLst>
          </p:cNvPr>
          <p:cNvSpPr/>
          <p:nvPr/>
        </p:nvSpPr>
        <p:spPr>
          <a:xfrm>
            <a:off x="6288187" y="2067198"/>
            <a:ext cx="1371654" cy="10682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Server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App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8C9C27C-53D2-4CFA-A377-C2B9AE2BC188}"/>
              </a:ext>
            </a:extLst>
          </p:cNvPr>
          <p:cNvSpPr/>
          <p:nvPr/>
        </p:nvSpPr>
        <p:spPr>
          <a:xfrm>
            <a:off x="7734300" y="2036711"/>
            <a:ext cx="1717607" cy="11223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Replication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Runtime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4">
            <a:extLst>
              <a:ext uri="{FF2B5EF4-FFF2-40B4-BE49-F238E27FC236}">
                <a16:creationId xmlns:a16="http://schemas.microsoft.com/office/drawing/2014/main" id="{9048095A-ABC7-448F-8162-F80EFBA28C37}"/>
              </a:ext>
            </a:extLst>
          </p:cNvPr>
          <p:cNvSpPr/>
          <p:nvPr/>
        </p:nvSpPr>
        <p:spPr>
          <a:xfrm>
            <a:off x="6334480" y="4984613"/>
            <a:ext cx="3302256" cy="126876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A51824B-6301-4B01-B368-BB27040FD2F5}"/>
              </a:ext>
            </a:extLst>
          </p:cNvPr>
          <p:cNvSpPr/>
          <p:nvPr/>
        </p:nvSpPr>
        <p:spPr>
          <a:xfrm>
            <a:off x="6408657" y="5074943"/>
            <a:ext cx="1371654" cy="10682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Server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App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76EC83F-2AF3-4CA0-A4F0-EC54A861C7C6}"/>
              </a:ext>
            </a:extLst>
          </p:cNvPr>
          <p:cNvSpPr/>
          <p:nvPr/>
        </p:nvSpPr>
        <p:spPr>
          <a:xfrm>
            <a:off x="7855052" y="5034666"/>
            <a:ext cx="1717607" cy="11223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Replication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Runtime</a:t>
            </a:r>
            <a:endParaRPr lang="en-CH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863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02"/>
    </mc:Choice>
    <mc:Fallback xmlns="">
      <p:transition spd="slow" advTm="418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42" grpId="0"/>
      <p:bldP spid="4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99FE-1044-481A-93D1-5818F0F9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and implementation challenges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EBB9-B61E-45CC-81FB-9DA198A4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7999" y="1253330"/>
            <a:ext cx="8796002" cy="5103020"/>
          </a:xfrm>
        </p:spPr>
        <p:txBody>
          <a:bodyPr>
            <a:normAutofit/>
          </a:bodyPr>
          <a:lstStyle/>
          <a:p>
            <a:r>
              <a:rPr lang="en-US" dirty="0"/>
              <a:t>Latency overhead</a:t>
            </a:r>
          </a:p>
          <a:p>
            <a:r>
              <a:rPr lang="en-US" dirty="0"/>
              <a:t>Throughput overhead</a:t>
            </a:r>
          </a:p>
          <a:p>
            <a:r>
              <a:rPr lang="en-US" dirty="0"/>
              <a:t>Recovery success rate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Impact of data races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CPU utilization overhead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Pause time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Recovery latency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Impact of checkpoint interval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Impact of workload footprint size and working set size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Comparison with custom application-specific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C412A-3A54-4E06-B815-456334CA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30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63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"/>
    </mc:Choice>
    <mc:Fallback xmlns="">
      <p:transition spd="slow" advTm="12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C81B-59F5-4A89-B05E-82CBAC92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Setup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4AE1-D981-4373-A008-C23D371D4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995991" cy="4351338"/>
          </a:xfrm>
        </p:spPr>
        <p:txBody>
          <a:bodyPr/>
          <a:lstStyle/>
          <a:p>
            <a:r>
              <a:rPr lang="en-US" dirty="0"/>
              <a:t>Baseline:</a:t>
            </a:r>
            <a:br>
              <a:rPr lang="en-US" dirty="0"/>
            </a:br>
            <a:r>
              <a:rPr lang="en-US" dirty="0" err="1"/>
              <a:t>NiLiCon</a:t>
            </a:r>
            <a:r>
              <a:rPr lang="en-US" dirty="0"/>
              <a:t>: Container replication, checkpointing to a passive backup</a:t>
            </a:r>
          </a:p>
          <a:p>
            <a:endParaRPr lang="en-US" dirty="0"/>
          </a:p>
          <a:p>
            <a:r>
              <a:rPr lang="en-US" dirty="0"/>
              <a:t>Workloads: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sz="2800" dirty="0"/>
              <a:t>In-memory databases: Redis, </a:t>
            </a:r>
            <a:r>
              <a:rPr lang="en-US" sz="2800" dirty="0" err="1"/>
              <a:t>Tarantool</a:t>
            </a:r>
            <a:r>
              <a:rPr lang="en-US" sz="2800" dirty="0"/>
              <a:t>, SSDB, Memcached, Aerospike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sz="2800" dirty="0"/>
              <a:t>Webserver: </a:t>
            </a:r>
            <a:r>
              <a:rPr lang="en-US" sz="2800" dirty="0" err="1"/>
              <a:t>Lighttpd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RRC configuration: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sz="2800" dirty="0"/>
              <a:t>100ms checkpointing interval</a:t>
            </a:r>
          </a:p>
          <a:p>
            <a:pPr lvl="1">
              <a:buFont typeface="Calibri" panose="020F0502020204030204" pitchFamily="34" charset="0"/>
              <a:buChar char="‒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57641-7394-4460-8B85-BA29CDE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31</a:t>
            </a:fld>
            <a:endParaRPr lang="en-CH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43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37"/>
    </mc:Choice>
    <mc:Fallback xmlns="">
      <p:transition spd="slow" advTm="151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3E7F-AEFD-8640-BD69-C3B38767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Overhead: RRC vs. </a:t>
            </a:r>
            <a:r>
              <a:rPr lang="en-US" dirty="0" err="1"/>
              <a:t>NiLiCon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D62D74-B678-8742-BDA3-BD38FBC89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677300"/>
              </p:ext>
            </p:extLst>
          </p:nvPr>
        </p:nvGraphicFramePr>
        <p:xfrm>
          <a:off x="1355122" y="1756066"/>
          <a:ext cx="920115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66888913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5820972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379411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27253218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9040911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13048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32396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chemeClr val="bg1"/>
                          </a:solidFill>
                          <a:effectLst/>
                        </a:rPr>
                        <a:t>Lig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bg1"/>
                          </a:solidFill>
                          <a:effectLst/>
                        </a:rPr>
                        <a:t>Redis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err="1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2400" kern="1200" dirty="0" err="1">
                          <a:solidFill>
                            <a:schemeClr val="bg1"/>
                          </a:solidFill>
                          <a:effectLst/>
                        </a:rPr>
                        <a:t>aran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bg1"/>
                          </a:solidFill>
                          <a:effectLst/>
                        </a:rPr>
                        <a:t>SSDB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bg1"/>
                          </a:solidFill>
                          <a:effectLst/>
                        </a:rPr>
                        <a:t>Mem$ 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bg1"/>
                          </a:solidFill>
                          <a:effectLst/>
                        </a:rPr>
                        <a:t>Aero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93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RRC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144</a:t>
                      </a:r>
                      <a:r>
                        <a:rPr lang="el-GR" altLang="zh-CN" sz="2400" dirty="0"/>
                        <a:t>μ</a:t>
                      </a:r>
                      <a:r>
                        <a:rPr lang="en-US" altLang="zh-CN" sz="2400" dirty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198</a:t>
                      </a:r>
                      <a:r>
                        <a:rPr lang="el-GR" altLang="zh-CN" sz="2400" dirty="0"/>
                        <a:t>μ</a:t>
                      </a:r>
                      <a:r>
                        <a:rPr lang="en-US" altLang="zh-CN" sz="2400" dirty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211</a:t>
                      </a:r>
                      <a:r>
                        <a:rPr lang="el-GR" altLang="zh-CN" sz="2400" dirty="0"/>
                        <a:t>μ</a:t>
                      </a:r>
                      <a:r>
                        <a:rPr lang="en-US" altLang="zh-CN" sz="2400" dirty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263</a:t>
                      </a:r>
                      <a:r>
                        <a:rPr lang="el-GR" altLang="zh-CN" sz="2400" dirty="0"/>
                        <a:t>μ</a:t>
                      </a:r>
                      <a:r>
                        <a:rPr lang="en-US" altLang="zh-CN" sz="2400" dirty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169</a:t>
                      </a:r>
                      <a:r>
                        <a:rPr lang="el-GR" altLang="zh-CN" sz="2400" dirty="0"/>
                        <a:t>μ</a:t>
                      </a:r>
                      <a:r>
                        <a:rPr lang="en-US" altLang="zh-CN" sz="2400" dirty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290</a:t>
                      </a:r>
                      <a:r>
                        <a:rPr lang="el-GR" altLang="zh-CN" sz="2400" dirty="0"/>
                        <a:t>μ</a:t>
                      </a:r>
                      <a:r>
                        <a:rPr lang="en-US" altLang="zh-CN" sz="2400" dirty="0"/>
                        <a:t>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NiLiCon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37ms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41ms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41ms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44ms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44ms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50ms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5102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39117-3175-F546-96A3-58C6720D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32</a:t>
            </a:fld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987662-681F-4A57-A7D6-F315FEE9AF24}"/>
              </a:ext>
            </a:extLst>
          </p:cNvPr>
          <p:cNvSpPr txBox="1"/>
          <p:nvPr/>
        </p:nvSpPr>
        <p:spPr>
          <a:xfrm>
            <a:off x="2497226" y="1166377"/>
            <a:ext cx="7442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Average Latency Overhead</a:t>
            </a:r>
            <a:endParaRPr lang="en-CH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435D81-C1C2-4C8D-BA52-1A8A7F85852C}"/>
              </a:ext>
            </a:extLst>
          </p:cNvPr>
          <p:cNvSpPr txBox="1"/>
          <p:nvPr/>
        </p:nvSpPr>
        <p:spPr>
          <a:xfrm>
            <a:off x="1842039" y="4010340"/>
            <a:ext cx="92011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Average:    RRC:  144us – 290µs    </a:t>
            </a:r>
            <a:r>
              <a:rPr lang="en-US" sz="2800" dirty="0" err="1"/>
              <a:t>NiLiCon</a:t>
            </a:r>
            <a:r>
              <a:rPr lang="en-US" sz="2800" dirty="0"/>
              <a:t>:  37ms – 50ms</a:t>
            </a:r>
          </a:p>
          <a:p>
            <a:r>
              <a:rPr lang="en-US" sz="2800" dirty="0"/>
              <a:t>99th%   :    RRC:  235µs – 959µs    </a:t>
            </a:r>
            <a:r>
              <a:rPr lang="en-US" sz="2800" dirty="0" err="1"/>
              <a:t>NiLiCon</a:t>
            </a:r>
            <a:r>
              <a:rPr lang="en-US" sz="2800" dirty="0"/>
              <a:t>:  39ms – 63ms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C00000"/>
                </a:solidFill>
              </a:rPr>
              <a:t>RRC: Hybrid replication + Container fork </a:t>
            </a:r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endParaRPr lang="en-US" sz="2800" dirty="0">
              <a:solidFill>
                <a:srgbClr val="C00000"/>
              </a:solidFill>
            </a:endParaRP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two orders of magnitude lower latency overhead</a:t>
            </a:r>
            <a:endParaRPr lang="en-CH" sz="28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0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35"/>
    </mc:Choice>
    <mc:Fallback xmlns="">
      <p:transition spd="slow" advTm="463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810F-031E-49A5-9BDE-6528AD7F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Overhead: RRC vs. </a:t>
            </a:r>
            <a:r>
              <a:rPr lang="en-US" dirty="0" err="1"/>
              <a:t>NiLiCon</a:t>
            </a:r>
            <a:endParaRPr lang="en-C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C71D08-F394-4184-A72B-D06BDD5C384E}"/>
              </a:ext>
            </a:extLst>
          </p:cNvPr>
          <p:cNvSpPr txBox="1"/>
          <p:nvPr/>
        </p:nvSpPr>
        <p:spPr>
          <a:xfrm>
            <a:off x="4606624" y="6094344"/>
            <a:ext cx="3478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Overhead (lower is better)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8EB0C6-1C79-4AC9-8A8A-5187DE531570}"/>
              </a:ext>
            </a:extLst>
          </p:cNvPr>
          <p:cNvGrpSpPr/>
          <p:nvPr/>
        </p:nvGrpSpPr>
        <p:grpSpPr>
          <a:xfrm>
            <a:off x="271235" y="1048521"/>
            <a:ext cx="11209900" cy="5092276"/>
            <a:chOff x="295222" y="783194"/>
            <a:chExt cx="10579930" cy="5401040"/>
          </a:xfrm>
        </p:grpSpPr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58345D03-6413-469D-A69A-F796D54094F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8877992"/>
                </p:ext>
              </p:extLst>
            </p:nvPr>
          </p:nvGraphicFramePr>
          <p:xfrm>
            <a:off x="1168159" y="792631"/>
            <a:ext cx="9706993" cy="53916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473F50-1FBC-4BAE-9E65-75A7330CD275}"/>
                </a:ext>
              </a:extLst>
            </p:cNvPr>
            <p:cNvGrpSpPr/>
            <p:nvPr/>
          </p:nvGrpSpPr>
          <p:grpSpPr>
            <a:xfrm>
              <a:off x="295222" y="783194"/>
              <a:ext cx="1002106" cy="4817283"/>
              <a:chOff x="-344936" y="1617055"/>
              <a:chExt cx="1002106" cy="4817283"/>
            </a:xfrm>
          </p:grpSpPr>
          <p:sp>
            <p:nvSpPr>
              <p:cNvPr id="24" name="文本框 44">
                <a:extLst>
                  <a:ext uri="{FF2B5EF4-FFF2-40B4-BE49-F238E27FC236}">
                    <a16:creationId xmlns:a16="http://schemas.microsoft.com/office/drawing/2014/main" id="{591C4ED2-34D1-4D6A-9D94-026FE26D6624}"/>
                  </a:ext>
                </a:extLst>
              </p:cNvPr>
              <p:cNvSpPr txBox="1"/>
              <p:nvPr/>
            </p:nvSpPr>
            <p:spPr>
              <a:xfrm>
                <a:off x="-227628" y="1617055"/>
                <a:ext cx="767490" cy="48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i="1" dirty="0">
                    <a:solidFill>
                      <a:schemeClr val="bg2">
                        <a:lumMod val="25000"/>
                      </a:schemeClr>
                    </a:solidFill>
                  </a:rPr>
                  <a:t>Lig</a:t>
                </a:r>
                <a:endParaRPr lang="zh-CN" altLang="en-US" sz="2400" b="1" i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5" name="文本框 45">
                <a:extLst>
                  <a:ext uri="{FF2B5EF4-FFF2-40B4-BE49-F238E27FC236}">
                    <a16:creationId xmlns:a16="http://schemas.microsoft.com/office/drawing/2014/main" id="{DCA09B5F-DD33-4DA7-AB29-28F97FD7EC04}"/>
                  </a:ext>
                </a:extLst>
              </p:cNvPr>
              <p:cNvSpPr txBox="1"/>
              <p:nvPr/>
            </p:nvSpPr>
            <p:spPr>
              <a:xfrm>
                <a:off x="-296466" y="2485654"/>
                <a:ext cx="905166" cy="48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i="1" dirty="0">
                    <a:solidFill>
                      <a:schemeClr val="bg2">
                        <a:lumMod val="25000"/>
                      </a:schemeClr>
                    </a:solidFill>
                  </a:rPr>
                  <a:t>Redis</a:t>
                </a:r>
                <a:endParaRPr lang="zh-CN" altLang="en-US" sz="2400" b="1" i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6" name="文本框 46">
                <a:extLst>
                  <a:ext uri="{FF2B5EF4-FFF2-40B4-BE49-F238E27FC236}">
                    <a16:creationId xmlns:a16="http://schemas.microsoft.com/office/drawing/2014/main" id="{965C1980-86D5-4E3C-A0D1-1414B029A853}"/>
                  </a:ext>
                </a:extLst>
              </p:cNvPr>
              <p:cNvSpPr txBox="1"/>
              <p:nvPr/>
            </p:nvSpPr>
            <p:spPr>
              <a:xfrm>
                <a:off x="-296466" y="3369495"/>
                <a:ext cx="905165" cy="48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i="1" dirty="0">
                    <a:solidFill>
                      <a:schemeClr val="bg2">
                        <a:lumMod val="25000"/>
                      </a:schemeClr>
                    </a:solidFill>
                  </a:rPr>
                  <a:t>Taran</a:t>
                </a:r>
                <a:endParaRPr lang="zh-CN" altLang="en-US" sz="2400" b="1" i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7" name="文本框 47">
                <a:extLst>
                  <a:ext uri="{FF2B5EF4-FFF2-40B4-BE49-F238E27FC236}">
                    <a16:creationId xmlns:a16="http://schemas.microsoft.com/office/drawing/2014/main" id="{1524C3CC-6E60-42D7-919B-6282B1127C9F}"/>
                  </a:ext>
                </a:extLst>
              </p:cNvPr>
              <p:cNvSpPr txBox="1"/>
              <p:nvPr/>
            </p:nvSpPr>
            <p:spPr>
              <a:xfrm>
                <a:off x="-251828" y="4229961"/>
                <a:ext cx="815889" cy="48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i="1" dirty="0">
                    <a:solidFill>
                      <a:schemeClr val="bg2">
                        <a:lumMod val="25000"/>
                      </a:schemeClr>
                    </a:solidFill>
                  </a:rPr>
                  <a:t>SSDB</a:t>
                </a:r>
                <a:endParaRPr lang="zh-CN" altLang="en-US" sz="2400" b="1" i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8" name="文本框 48">
                <a:extLst>
                  <a:ext uri="{FF2B5EF4-FFF2-40B4-BE49-F238E27FC236}">
                    <a16:creationId xmlns:a16="http://schemas.microsoft.com/office/drawing/2014/main" id="{355ED4EE-C1D9-40C2-95EF-C6A8333ADFBA}"/>
                  </a:ext>
                </a:extLst>
              </p:cNvPr>
              <p:cNvSpPr txBox="1"/>
              <p:nvPr/>
            </p:nvSpPr>
            <p:spPr>
              <a:xfrm>
                <a:off x="-344936" y="5089371"/>
                <a:ext cx="1002106" cy="48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i="1" dirty="0">
                    <a:solidFill>
                      <a:schemeClr val="bg2">
                        <a:lumMod val="25000"/>
                      </a:schemeClr>
                    </a:solidFill>
                  </a:rPr>
                  <a:t>Mem$</a:t>
                </a:r>
                <a:endParaRPr lang="zh-CN" altLang="en-US" sz="2400" b="1" i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9" name="文本框 49">
                <a:extLst>
                  <a:ext uri="{FF2B5EF4-FFF2-40B4-BE49-F238E27FC236}">
                    <a16:creationId xmlns:a16="http://schemas.microsoft.com/office/drawing/2014/main" id="{C76844C0-1585-46A3-B58C-C0495D66D0A5}"/>
                  </a:ext>
                </a:extLst>
              </p:cNvPr>
              <p:cNvSpPr txBox="1"/>
              <p:nvPr/>
            </p:nvSpPr>
            <p:spPr>
              <a:xfrm>
                <a:off x="-258734" y="5944681"/>
                <a:ext cx="829702" cy="48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i="1" dirty="0">
                    <a:solidFill>
                      <a:schemeClr val="bg2">
                        <a:lumMod val="25000"/>
                      </a:schemeClr>
                    </a:solidFill>
                  </a:rPr>
                  <a:t>Aero</a:t>
                </a:r>
                <a:endParaRPr lang="zh-CN" altLang="en-US" sz="2400" b="1" i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35DD30D-BEFA-4CBA-B97B-424EC7EA7A8D}"/>
              </a:ext>
            </a:extLst>
          </p:cNvPr>
          <p:cNvSpPr/>
          <p:nvPr/>
        </p:nvSpPr>
        <p:spPr>
          <a:xfrm>
            <a:off x="7080423" y="1519029"/>
            <a:ext cx="292483" cy="276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4B09BC-0A0E-4A92-83D6-B3408D535DCA}"/>
              </a:ext>
            </a:extLst>
          </p:cNvPr>
          <p:cNvSpPr txBox="1"/>
          <p:nvPr/>
        </p:nvSpPr>
        <p:spPr>
          <a:xfrm>
            <a:off x="7533540" y="1440294"/>
            <a:ext cx="252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Record ND events 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AEA372-3CE9-47D0-ADDB-94B3D88BD615}"/>
              </a:ext>
            </a:extLst>
          </p:cNvPr>
          <p:cNvSpPr/>
          <p:nvPr/>
        </p:nvSpPr>
        <p:spPr>
          <a:xfrm>
            <a:off x="7080423" y="1975614"/>
            <a:ext cx="292483" cy="2760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A40D26-5198-4F16-A0F7-BC5B1F71D127}"/>
              </a:ext>
            </a:extLst>
          </p:cNvPr>
          <p:cNvSpPr/>
          <p:nvPr/>
        </p:nvSpPr>
        <p:spPr>
          <a:xfrm>
            <a:off x="7080423" y="2449536"/>
            <a:ext cx="292483" cy="2760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D1AA9C-6E0F-4A9B-BF21-532D2E16C0DD}"/>
              </a:ext>
            </a:extLst>
          </p:cNvPr>
          <p:cNvSpPr txBox="1"/>
          <p:nvPr/>
        </p:nvSpPr>
        <p:spPr>
          <a:xfrm>
            <a:off x="7533540" y="1889028"/>
            <a:ext cx="317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Pause for checkpointing 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4078E2-2695-4AB7-A3CF-77C1A5EC39BD}"/>
              </a:ext>
            </a:extLst>
          </p:cNvPr>
          <p:cNvSpPr txBox="1"/>
          <p:nvPr/>
        </p:nvSpPr>
        <p:spPr>
          <a:xfrm>
            <a:off x="7542149" y="2385602"/>
            <a:ext cx="3585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Copy on write &amp; Page Fault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0E7F1-C13D-4104-9C9F-9614CC7951C6}"/>
              </a:ext>
            </a:extLst>
          </p:cNvPr>
          <p:cNvSpPr txBox="1"/>
          <p:nvPr/>
        </p:nvSpPr>
        <p:spPr>
          <a:xfrm>
            <a:off x="3530612" y="926878"/>
            <a:ext cx="93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25%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6E4646-0E31-4A64-9632-B482492923E6}"/>
              </a:ext>
            </a:extLst>
          </p:cNvPr>
          <p:cNvSpPr txBox="1"/>
          <p:nvPr/>
        </p:nvSpPr>
        <p:spPr>
          <a:xfrm>
            <a:off x="3055742" y="1239866"/>
            <a:ext cx="93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18%</a:t>
            </a:r>
            <a:endParaRPr lang="en-US" sz="1400" dirty="0"/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74C237BB-49DF-4180-AFF7-1A5028786BDA}"/>
              </a:ext>
            </a:extLst>
          </p:cNvPr>
          <p:cNvSpPr/>
          <p:nvPr/>
        </p:nvSpPr>
        <p:spPr>
          <a:xfrm>
            <a:off x="6810603" y="1456526"/>
            <a:ext cx="3179392" cy="4182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651633D1-62A8-46D0-A4EC-3818E281D79C}"/>
              </a:ext>
            </a:extLst>
          </p:cNvPr>
          <p:cNvSpPr/>
          <p:nvPr/>
        </p:nvSpPr>
        <p:spPr>
          <a:xfrm>
            <a:off x="6810603" y="1899168"/>
            <a:ext cx="3836272" cy="4182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13">
            <a:extLst>
              <a:ext uri="{FF2B5EF4-FFF2-40B4-BE49-F238E27FC236}">
                <a16:creationId xmlns:a16="http://schemas.microsoft.com/office/drawing/2014/main" id="{2E14FC78-616E-4050-9BE6-547D77357761}"/>
              </a:ext>
            </a:extLst>
          </p:cNvPr>
          <p:cNvSpPr/>
          <p:nvPr/>
        </p:nvSpPr>
        <p:spPr>
          <a:xfrm>
            <a:off x="4590720" y="6136494"/>
            <a:ext cx="3478120" cy="4182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13">
            <a:extLst>
              <a:ext uri="{FF2B5EF4-FFF2-40B4-BE49-F238E27FC236}">
                <a16:creationId xmlns:a16="http://schemas.microsoft.com/office/drawing/2014/main" id="{CD0A81EB-D456-4C81-B976-83574ED4AA17}"/>
              </a:ext>
            </a:extLst>
          </p:cNvPr>
          <p:cNvSpPr/>
          <p:nvPr/>
        </p:nvSpPr>
        <p:spPr>
          <a:xfrm>
            <a:off x="395528" y="967493"/>
            <a:ext cx="813189" cy="6784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15AE79BF-970E-4FCE-AFE0-03475097E80D}"/>
              </a:ext>
            </a:extLst>
          </p:cNvPr>
          <p:cNvSpPr/>
          <p:nvPr/>
        </p:nvSpPr>
        <p:spPr>
          <a:xfrm>
            <a:off x="6810602" y="2364720"/>
            <a:ext cx="4316943" cy="4182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77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66"/>
    </mc:Choice>
    <mc:Fallback xmlns="">
      <p:transition spd="slow" advTm="394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4" grpId="0" animBg="1"/>
      <p:bldP spid="44" grpId="1" animBg="1"/>
      <p:bldP spid="45" grpId="0" animBg="1"/>
      <p:bldP spid="45" grpId="1" animBg="1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810F-031E-49A5-9BDE-6528AD7F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Overhead: RRC vs. </a:t>
            </a:r>
            <a:r>
              <a:rPr lang="en-US" dirty="0" err="1"/>
              <a:t>NiLiCon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EDF62-2EA9-4EDE-BF5B-A99B30B1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34</a:t>
            </a:fld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8B0FC4-F878-4971-97A2-F781CD0D095D}"/>
              </a:ext>
            </a:extLst>
          </p:cNvPr>
          <p:cNvSpPr txBox="1"/>
          <p:nvPr/>
        </p:nvSpPr>
        <p:spPr>
          <a:xfrm>
            <a:off x="1884981" y="5368188"/>
            <a:ext cx="8825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Recording overhead:           RRC:  14% - 47%       </a:t>
            </a:r>
            <a:r>
              <a:rPr lang="en-US" sz="2400" dirty="0" err="1"/>
              <a:t>NiLiCon</a:t>
            </a:r>
            <a:r>
              <a:rPr lang="en-US" sz="2400" dirty="0"/>
              <a:t>: 0%</a:t>
            </a:r>
          </a:p>
          <a:p>
            <a:r>
              <a:rPr lang="en-US" sz="2400" dirty="0">
                <a:sym typeface="Wingdings" panose="05000000000000000000" pitchFamily="2" charset="2"/>
              </a:rPr>
              <a:t>Pause overhead:                  RRC:     1% -   3%       </a:t>
            </a:r>
            <a:r>
              <a:rPr lang="en-US" sz="2400" dirty="0" err="1">
                <a:sym typeface="Wingdings" panose="05000000000000000000" pitchFamily="2" charset="2"/>
              </a:rPr>
              <a:t>NiLiCon</a:t>
            </a:r>
            <a:r>
              <a:rPr lang="en-US" sz="2400" dirty="0">
                <a:sym typeface="Wingdings" panose="05000000000000000000" pitchFamily="2" charset="2"/>
              </a:rPr>
              <a:t>: 17% - 130%</a:t>
            </a:r>
          </a:p>
          <a:p>
            <a:r>
              <a:rPr lang="en-US" sz="2400" dirty="0">
                <a:sym typeface="Wingdings" panose="05000000000000000000" pitchFamily="2" charset="2"/>
              </a:rPr>
              <a:t>Overall:                                  RRC:   18% - 85%       </a:t>
            </a:r>
            <a:r>
              <a:rPr lang="en-US" sz="2400" dirty="0" err="1">
                <a:sym typeface="Wingdings" panose="05000000000000000000" pitchFamily="2" charset="2"/>
              </a:rPr>
              <a:t>NiLiCon</a:t>
            </a:r>
            <a:r>
              <a:rPr lang="en-US" sz="2400" dirty="0">
                <a:sym typeface="Wingdings" panose="05000000000000000000" pitchFamily="2" charset="2"/>
              </a:rPr>
              <a:t>: 25% - 139%</a:t>
            </a:r>
            <a:endParaRPr lang="en-US" sz="2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BA8C77-FF58-463B-9BC2-465980C78DFF}"/>
              </a:ext>
            </a:extLst>
          </p:cNvPr>
          <p:cNvGrpSpPr/>
          <p:nvPr/>
        </p:nvGrpSpPr>
        <p:grpSpPr>
          <a:xfrm>
            <a:off x="401122" y="949668"/>
            <a:ext cx="11143387" cy="4465258"/>
            <a:chOff x="357997" y="757318"/>
            <a:chExt cx="10517155" cy="4646180"/>
          </a:xfrm>
        </p:grpSpPr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C0003861-DAF3-484B-875C-F8DF565E2E4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61733062"/>
                </p:ext>
              </p:extLst>
            </p:nvPr>
          </p:nvGraphicFramePr>
          <p:xfrm>
            <a:off x="1168159" y="792632"/>
            <a:ext cx="9706993" cy="46108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AF859D-93C3-49C8-A018-97FCF48EDD63}"/>
                </a:ext>
              </a:extLst>
            </p:cNvPr>
            <p:cNvGrpSpPr/>
            <p:nvPr/>
          </p:nvGrpSpPr>
          <p:grpSpPr>
            <a:xfrm>
              <a:off x="357997" y="757318"/>
              <a:ext cx="1097110" cy="4161105"/>
              <a:chOff x="-282161" y="1591179"/>
              <a:chExt cx="1097110" cy="4161105"/>
            </a:xfrm>
          </p:grpSpPr>
          <p:sp>
            <p:nvSpPr>
              <p:cNvPr id="24" name="文本框 44">
                <a:extLst>
                  <a:ext uri="{FF2B5EF4-FFF2-40B4-BE49-F238E27FC236}">
                    <a16:creationId xmlns:a16="http://schemas.microsoft.com/office/drawing/2014/main" id="{BBB56952-F260-43AC-9821-C5B33BC457F2}"/>
                  </a:ext>
                </a:extLst>
              </p:cNvPr>
              <p:cNvSpPr txBox="1"/>
              <p:nvPr/>
            </p:nvSpPr>
            <p:spPr>
              <a:xfrm>
                <a:off x="-90217" y="1591179"/>
                <a:ext cx="767490" cy="48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i="1" dirty="0">
                    <a:solidFill>
                      <a:schemeClr val="bg2">
                        <a:lumMod val="25000"/>
                      </a:schemeClr>
                    </a:solidFill>
                  </a:rPr>
                  <a:t>Lig</a:t>
                </a:r>
                <a:endParaRPr lang="zh-CN" altLang="en-US" sz="2400" b="1" i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5" name="文本框 45">
                <a:extLst>
                  <a:ext uri="{FF2B5EF4-FFF2-40B4-BE49-F238E27FC236}">
                    <a16:creationId xmlns:a16="http://schemas.microsoft.com/office/drawing/2014/main" id="{2C2358AE-FF7E-4194-A029-FB2329215069}"/>
                  </a:ext>
                </a:extLst>
              </p:cNvPr>
              <p:cNvSpPr txBox="1"/>
              <p:nvPr/>
            </p:nvSpPr>
            <p:spPr>
              <a:xfrm>
                <a:off x="-90217" y="2379284"/>
                <a:ext cx="905166" cy="48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i="1" dirty="0">
                    <a:solidFill>
                      <a:schemeClr val="bg2">
                        <a:lumMod val="25000"/>
                      </a:schemeClr>
                    </a:solidFill>
                  </a:rPr>
                  <a:t>Redis</a:t>
                </a:r>
                <a:endParaRPr lang="zh-CN" altLang="en-US" sz="2400" b="1" i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6" name="文本框 46">
                <a:extLst>
                  <a:ext uri="{FF2B5EF4-FFF2-40B4-BE49-F238E27FC236}">
                    <a16:creationId xmlns:a16="http://schemas.microsoft.com/office/drawing/2014/main" id="{2EE160E7-1B25-4662-AF86-CBA2E5DD4737}"/>
                  </a:ext>
                </a:extLst>
              </p:cNvPr>
              <p:cNvSpPr txBox="1"/>
              <p:nvPr/>
            </p:nvSpPr>
            <p:spPr>
              <a:xfrm>
                <a:off x="-159055" y="3067490"/>
                <a:ext cx="905165" cy="48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i="1" dirty="0">
                    <a:solidFill>
                      <a:schemeClr val="bg2">
                        <a:lumMod val="25000"/>
                      </a:schemeClr>
                    </a:solidFill>
                  </a:rPr>
                  <a:t>Taran</a:t>
                </a:r>
                <a:endParaRPr lang="zh-CN" altLang="en-US" sz="2400" b="1" i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7" name="文本框 47">
                <a:extLst>
                  <a:ext uri="{FF2B5EF4-FFF2-40B4-BE49-F238E27FC236}">
                    <a16:creationId xmlns:a16="http://schemas.microsoft.com/office/drawing/2014/main" id="{9C712436-2EF2-415B-89E2-7F89DEF6504A}"/>
                  </a:ext>
                </a:extLst>
              </p:cNvPr>
              <p:cNvSpPr txBox="1"/>
              <p:nvPr/>
            </p:nvSpPr>
            <p:spPr>
              <a:xfrm>
                <a:off x="-115718" y="3806422"/>
                <a:ext cx="815889" cy="48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i="1" dirty="0">
                    <a:solidFill>
                      <a:schemeClr val="bg2">
                        <a:lumMod val="25000"/>
                      </a:schemeClr>
                    </a:solidFill>
                  </a:rPr>
                  <a:t>SSDB</a:t>
                </a:r>
                <a:endParaRPr lang="zh-CN" altLang="en-US" sz="2400" b="1" i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8" name="文本框 48">
                <a:extLst>
                  <a:ext uri="{FF2B5EF4-FFF2-40B4-BE49-F238E27FC236}">
                    <a16:creationId xmlns:a16="http://schemas.microsoft.com/office/drawing/2014/main" id="{A73E0686-26F7-473D-B6AB-AC2097C42D87}"/>
                  </a:ext>
                </a:extLst>
              </p:cNvPr>
              <p:cNvSpPr txBox="1"/>
              <p:nvPr/>
            </p:nvSpPr>
            <p:spPr>
              <a:xfrm>
                <a:off x="-282161" y="4525671"/>
                <a:ext cx="1002106" cy="48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i="1" dirty="0">
                    <a:solidFill>
                      <a:schemeClr val="bg2">
                        <a:lumMod val="25000"/>
                      </a:schemeClr>
                    </a:solidFill>
                  </a:rPr>
                  <a:t>Mem$</a:t>
                </a:r>
                <a:endParaRPr lang="zh-CN" altLang="en-US" sz="2400" b="1" i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9" name="文本框 49">
                <a:extLst>
                  <a:ext uri="{FF2B5EF4-FFF2-40B4-BE49-F238E27FC236}">
                    <a16:creationId xmlns:a16="http://schemas.microsoft.com/office/drawing/2014/main" id="{01DF7B5F-9A74-46CD-BF4F-3BE86BBA4098}"/>
                  </a:ext>
                </a:extLst>
              </p:cNvPr>
              <p:cNvSpPr txBox="1"/>
              <p:nvPr/>
            </p:nvSpPr>
            <p:spPr>
              <a:xfrm>
                <a:off x="-154548" y="5262627"/>
                <a:ext cx="829702" cy="48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i="1" dirty="0">
                    <a:solidFill>
                      <a:schemeClr val="bg2">
                        <a:lumMod val="25000"/>
                      </a:schemeClr>
                    </a:solidFill>
                  </a:rPr>
                  <a:t>Aero</a:t>
                </a:r>
                <a:endParaRPr lang="zh-CN" altLang="en-US" sz="2400" b="1" i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B711D56-791D-4B8F-8613-60603A930F1F}"/>
              </a:ext>
            </a:extLst>
          </p:cNvPr>
          <p:cNvSpPr/>
          <p:nvPr/>
        </p:nvSpPr>
        <p:spPr>
          <a:xfrm>
            <a:off x="7143797" y="1445044"/>
            <a:ext cx="292483" cy="276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837804-53A0-4851-A4C8-434C2958DB39}"/>
              </a:ext>
            </a:extLst>
          </p:cNvPr>
          <p:cNvSpPr txBox="1"/>
          <p:nvPr/>
        </p:nvSpPr>
        <p:spPr>
          <a:xfrm>
            <a:off x="7596914" y="1366309"/>
            <a:ext cx="252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Record ND events 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A6B908-1ECE-4B6F-925C-F9FAC2016043}"/>
              </a:ext>
            </a:extLst>
          </p:cNvPr>
          <p:cNvSpPr/>
          <p:nvPr/>
        </p:nvSpPr>
        <p:spPr>
          <a:xfrm>
            <a:off x="7143797" y="1901629"/>
            <a:ext cx="292483" cy="2760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7FBAEB-4157-4E57-A3E7-8C3B1C358400}"/>
              </a:ext>
            </a:extLst>
          </p:cNvPr>
          <p:cNvSpPr/>
          <p:nvPr/>
        </p:nvSpPr>
        <p:spPr>
          <a:xfrm>
            <a:off x="7143797" y="2375551"/>
            <a:ext cx="292483" cy="2760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DC88F3-ABDA-4BCA-9787-37BF140951D2}"/>
              </a:ext>
            </a:extLst>
          </p:cNvPr>
          <p:cNvSpPr txBox="1"/>
          <p:nvPr/>
        </p:nvSpPr>
        <p:spPr>
          <a:xfrm>
            <a:off x="7596914" y="1815043"/>
            <a:ext cx="317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Pause for checkpointing 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51A2D8-35F9-4686-93AF-79A1B513273E}"/>
              </a:ext>
            </a:extLst>
          </p:cNvPr>
          <p:cNvSpPr txBox="1"/>
          <p:nvPr/>
        </p:nvSpPr>
        <p:spPr>
          <a:xfrm>
            <a:off x="7605522" y="2311617"/>
            <a:ext cx="3748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Copy-on-write &amp; Page Fault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49BDB6-1F22-4B2F-ACE1-1409E5F1FBDC}"/>
              </a:ext>
            </a:extLst>
          </p:cNvPr>
          <p:cNvSpPr txBox="1"/>
          <p:nvPr/>
        </p:nvSpPr>
        <p:spPr>
          <a:xfrm>
            <a:off x="3540440" y="886806"/>
            <a:ext cx="93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25%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8657DE-9074-438D-9AEC-623809C9E163}"/>
              </a:ext>
            </a:extLst>
          </p:cNvPr>
          <p:cNvSpPr txBox="1"/>
          <p:nvPr/>
        </p:nvSpPr>
        <p:spPr>
          <a:xfrm>
            <a:off x="3119116" y="1165881"/>
            <a:ext cx="93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18%</a:t>
            </a:r>
            <a:endParaRPr lang="en-US" sz="1400" dirty="0"/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6176D159-96D4-4B5C-BD5B-AEC731ADC125}"/>
              </a:ext>
            </a:extLst>
          </p:cNvPr>
          <p:cNvSpPr/>
          <p:nvPr/>
        </p:nvSpPr>
        <p:spPr>
          <a:xfrm>
            <a:off x="6873977" y="1382541"/>
            <a:ext cx="3179392" cy="4182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15CFDF9B-2673-41D8-B929-52AFEEDF7E12}"/>
              </a:ext>
            </a:extLst>
          </p:cNvPr>
          <p:cNvSpPr/>
          <p:nvPr/>
        </p:nvSpPr>
        <p:spPr>
          <a:xfrm>
            <a:off x="6873977" y="1825183"/>
            <a:ext cx="3836272" cy="4182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074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44"/>
    </mc:Choice>
    <mc:Fallback xmlns="">
      <p:transition spd="slow" advTm="233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/>
      <p:bldP spid="39" grpId="0" animBg="1"/>
      <p:bldP spid="3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810F-031E-49A5-9BDE-6528AD7F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Success Rate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3537-14E9-44EA-93B0-170EF5852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887" y="1260629"/>
            <a:ext cx="10509913" cy="46161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Fault injection setups: </a:t>
            </a:r>
          </a:p>
          <a:p>
            <a:r>
              <a:rPr lang="en-US" dirty="0"/>
              <a:t>Fail-stop failures</a:t>
            </a:r>
          </a:p>
          <a:p>
            <a:r>
              <a:rPr lang="en-US" dirty="0"/>
              <a:t>1000s of fault injections</a:t>
            </a:r>
          </a:p>
          <a:p>
            <a:r>
              <a:rPr lang="en-US" dirty="0"/>
              <a:t>Injection into both the primary and the backup host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Recovery rate:</a:t>
            </a:r>
          </a:p>
          <a:p>
            <a:r>
              <a:rPr lang="en-US" dirty="0"/>
              <a:t>&gt;99% with real-world examples of data races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100% </a:t>
            </a:r>
            <a:r>
              <a:rPr lang="en-US" dirty="0"/>
              <a:t>without data races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EDF62-2EA9-4EDE-BF5B-A99B30B1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35</a:t>
            </a:fld>
            <a:endParaRPr lang="en-CH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608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92"/>
    </mc:Choice>
    <mc:Fallback xmlns="">
      <p:transition spd="slow" advTm="375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331D-7524-476D-95CA-79B44F4D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2"/>
            <a:ext cx="10515600" cy="81832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99668-CA8E-4A1E-AB10-9DD3C977B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13" y="537247"/>
            <a:ext cx="11673848" cy="6066753"/>
          </a:xfrm>
        </p:spPr>
        <p:txBody>
          <a:bodyPr>
            <a:noAutofit/>
          </a:bodyPr>
          <a:lstStyle/>
          <a:p>
            <a:r>
              <a:rPr lang="en-US" sz="2400" i="1" dirty="0"/>
              <a:t>Key goals:  </a:t>
            </a:r>
            <a:r>
              <a:rPr lang="en-US" sz="2400" dirty="0"/>
              <a:t>Application-transparent</a:t>
            </a:r>
            <a:r>
              <a:rPr lang="en-US" sz="2400" i="1" dirty="0"/>
              <a:t> </a:t>
            </a:r>
            <a:r>
              <a:rPr lang="en-US" sz="2400" dirty="0"/>
              <a:t>fault tolerance for </a:t>
            </a:r>
            <a:r>
              <a:rPr lang="en-US" sz="2400" dirty="0">
                <a:solidFill>
                  <a:prstClr val="black"/>
                </a:solidFill>
              </a:rPr>
              <a:t>server applications</a:t>
            </a:r>
            <a:endParaRPr lang="en-US" sz="2400" dirty="0"/>
          </a:p>
          <a:p>
            <a:pPr marL="1712913" lvl="1" indent="29051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</a:pPr>
            <a:r>
              <a:rPr lang="en-US" dirty="0">
                <a:solidFill>
                  <a:prstClr val="black"/>
                </a:solidFill>
              </a:rPr>
              <a:t>Multithreading</a:t>
            </a:r>
            <a:endParaRPr lang="en-US" altLang="en-US" kern="0" dirty="0">
              <a:solidFill>
                <a:srgbClr val="000000"/>
              </a:solidFill>
              <a:cs typeface="Arial"/>
            </a:endParaRPr>
          </a:p>
          <a:p>
            <a:pPr marL="1712913" lvl="1" indent="29051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</a:pPr>
            <a:r>
              <a:rPr lang="en-US" dirty="0">
                <a:solidFill>
                  <a:prstClr val="black"/>
                </a:solidFill>
              </a:rPr>
              <a:t>Minimize latency and throughput overhead</a:t>
            </a:r>
            <a:endParaRPr lang="en-US" dirty="0"/>
          </a:p>
          <a:p>
            <a:r>
              <a:rPr lang="en-US" sz="2400" i="1" dirty="0"/>
              <a:t>Key insight:  </a:t>
            </a:r>
            <a:r>
              <a:rPr lang="en-US" sz="2400" b="1" dirty="0"/>
              <a:t>decouple</a:t>
            </a:r>
            <a:r>
              <a:rPr lang="en-US" sz="2400" dirty="0"/>
              <a:t> replication-related operations from normal operations </a:t>
            </a:r>
          </a:p>
          <a:p>
            <a:pPr marL="1887538" lvl="1" indent="28892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</a:pPr>
            <a:r>
              <a:rPr lang="en-US" altLang="en-US" kern="0" dirty="0">
                <a:solidFill>
                  <a:srgbClr val="000000"/>
                </a:solidFill>
                <a:cs typeface="Arial"/>
              </a:rPr>
              <a:t>checkpoint interval </a:t>
            </a:r>
            <a:r>
              <a:rPr lang="en-US" altLang="en-US" kern="0" dirty="0">
                <a:solidFill>
                  <a:srgbClr val="000000"/>
                </a:solidFill>
                <a:cs typeface="Arial"/>
                <a:sym typeface="Symbol" panose="05050102010706020507" pitchFamily="18" charset="2"/>
              </a:rPr>
              <a:t> delay in releasing outputs</a:t>
            </a:r>
            <a:endParaRPr lang="en-US" altLang="en-US" kern="0" dirty="0">
              <a:solidFill>
                <a:srgbClr val="000000"/>
              </a:solidFill>
              <a:cs typeface="Arial"/>
            </a:endParaRPr>
          </a:p>
          <a:p>
            <a:pPr marL="1887538" lvl="1" indent="28892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</a:pPr>
            <a:r>
              <a:rPr lang="en-US" altLang="en-US" kern="0" dirty="0">
                <a:solidFill>
                  <a:srgbClr val="000000"/>
                </a:solidFill>
                <a:cs typeface="Arial"/>
              </a:rPr>
              <a:t>time to take a checkpoint </a:t>
            </a:r>
            <a:r>
              <a:rPr lang="en-US" altLang="en-US" kern="0" dirty="0">
                <a:solidFill>
                  <a:srgbClr val="000000"/>
                </a:solidFill>
                <a:cs typeface="Arial"/>
                <a:sym typeface="Symbol" panose="05050102010706020507" pitchFamily="18" charset="2"/>
              </a:rPr>
              <a:t> service interruption</a:t>
            </a:r>
          </a:p>
          <a:p>
            <a:pPr marL="1887538" lvl="1" indent="28892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</a:pPr>
            <a:r>
              <a:rPr lang="en-US" altLang="en-US" kern="0" dirty="0">
                <a:solidFill>
                  <a:srgbClr val="000000"/>
                </a:solidFill>
                <a:cs typeface="Arial"/>
                <a:sym typeface="Symbol" panose="05050102010706020507" pitchFamily="18" charset="2"/>
              </a:rPr>
              <a:t>Untracked nondeterminism  service interruption </a:t>
            </a:r>
            <a:endParaRPr lang="en-US" dirty="0"/>
          </a:p>
          <a:p>
            <a:r>
              <a:rPr lang="en-US" sz="2400" i="1" dirty="0"/>
              <a:t>Key mechanisms:  </a:t>
            </a:r>
            <a:r>
              <a:rPr lang="en-US" sz="2400" dirty="0"/>
              <a:t>hybrid replication: checkpointing + deterministic replay</a:t>
            </a:r>
            <a:br>
              <a:rPr lang="en-US" sz="2400" dirty="0"/>
            </a:br>
            <a:r>
              <a:rPr lang="en-US" sz="2400" dirty="0"/>
              <a:t>                                 container fork</a:t>
            </a:r>
            <a:br>
              <a:rPr lang="en-US" sz="2400" dirty="0"/>
            </a:br>
            <a:r>
              <a:rPr lang="en-US" sz="2400" dirty="0"/>
              <a:t>                                 passive backup</a:t>
            </a:r>
            <a:br>
              <a:rPr lang="en-US" sz="2400" dirty="0"/>
            </a:br>
            <a:r>
              <a:rPr lang="en-US" sz="2400" dirty="0"/>
              <a:t>                                 mitigation of the impact of data races</a:t>
            </a:r>
          </a:p>
          <a:p>
            <a:r>
              <a:rPr lang="en-US" sz="2400" i="1" dirty="0"/>
              <a:t>Key results:  </a:t>
            </a:r>
            <a:r>
              <a:rPr lang="en-US" sz="2400" dirty="0"/>
              <a:t>average latency overhead &lt; 290us    vs.    10s of </a:t>
            </a:r>
            <a:r>
              <a:rPr lang="en-US" sz="2400" dirty="0" err="1"/>
              <a:t>ms</a:t>
            </a:r>
            <a:r>
              <a:rPr lang="en-US" sz="2400" dirty="0"/>
              <a:t>   with passive backup</a:t>
            </a:r>
          </a:p>
          <a:p>
            <a:pPr marL="0" indent="1887538">
              <a:spcBef>
                <a:spcPts val="0"/>
              </a:spcBef>
              <a:buNone/>
            </a:pPr>
            <a:r>
              <a:rPr lang="en-US" sz="2400" dirty="0"/>
              <a:t>throughput overhead &lt; 85%             vs.    &lt; 139%      with passive backup</a:t>
            </a:r>
          </a:p>
          <a:p>
            <a:pPr marL="0" indent="1887538">
              <a:spcBef>
                <a:spcPts val="0"/>
              </a:spcBef>
              <a:buNone/>
            </a:pPr>
            <a:r>
              <a:rPr lang="en-US" sz="2400" dirty="0"/>
              <a:t>recovery rate for fail-stop failures:</a:t>
            </a:r>
          </a:p>
          <a:p>
            <a:pPr marL="1887538" lvl="1" indent="28892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</a:pPr>
            <a:r>
              <a:rPr lang="en-US" altLang="en-US" kern="0" dirty="0">
                <a:solidFill>
                  <a:srgbClr val="000000"/>
                </a:solidFill>
                <a:cs typeface="Arial"/>
              </a:rPr>
              <a:t> &gt;99% with real-world examples of data races</a:t>
            </a:r>
          </a:p>
          <a:p>
            <a:pPr marL="1887538" lvl="1" indent="28892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</a:pPr>
            <a:r>
              <a:rPr lang="en-US" altLang="en-US" kern="0" dirty="0">
                <a:solidFill>
                  <a:srgbClr val="000000"/>
                </a:solidFill>
                <a:cs typeface="Arial"/>
              </a:rPr>
              <a:t>100% without data races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7CD73-5080-49CA-A8CD-E8623399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36</a:t>
            </a:fld>
            <a:endParaRPr lang="en-CH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049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62"/>
    </mc:Choice>
    <mc:Fallback xmlns="">
      <p:transition spd="slow" advTm="875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551EC8-F76C-4C46-A722-1971C3AD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37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1401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4067-87BF-4959-8169-26BB773D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Support for Deterministic Replay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BCB7-6301-4E7C-AF9F-FCD89F5B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692"/>
            <a:ext cx="10515600" cy="50706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Requirement:  </a:t>
            </a:r>
          </a:p>
          <a:p>
            <a:r>
              <a:rPr lang="en-US" dirty="0"/>
              <a:t>Record nondeterministic events on the primary</a:t>
            </a:r>
          </a:p>
          <a:p>
            <a:r>
              <a:rPr lang="en-US" dirty="0"/>
              <a:t>Transfer the log to the backup</a:t>
            </a:r>
          </a:p>
          <a:p>
            <a:r>
              <a:rPr lang="en-US" dirty="0"/>
              <a:t>Replay the log for recovery on the backup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Nondeterministic events:</a:t>
            </a:r>
          </a:p>
          <a:p>
            <a:r>
              <a:rPr lang="en-US" dirty="0"/>
              <a:t>External inputs – e.g., network packets from the clients</a:t>
            </a:r>
          </a:p>
          <a:p>
            <a:r>
              <a:rPr lang="en-US" dirty="0"/>
              <a:t>Synchronization operations – e.g., lock acquire/release</a:t>
            </a:r>
          </a:p>
          <a:p>
            <a:r>
              <a:rPr lang="en-US" dirty="0"/>
              <a:t>Certain local operations -- e.g., </a:t>
            </a:r>
            <a:r>
              <a:rPr lang="en-US" dirty="0" err="1"/>
              <a:t>gettimeofday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26B0C-850F-4339-8FE2-F2364D83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9C880-BD14-409B-B92F-3BAF64A91E7B}" type="slidenum">
              <a:rPr kumimoji="0" lang="en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H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40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A0DEDC-B78A-4564-9038-3808837A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07" y="69703"/>
            <a:ext cx="10515600" cy="68707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Replication is Old News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44F92-52CD-4703-929C-AD542D807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70" y="627376"/>
            <a:ext cx="3098976" cy="2208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1888D-BE6D-44A2-8A00-D6FF6A2624DB}"/>
              </a:ext>
            </a:extLst>
          </p:cNvPr>
          <p:cNvSpPr txBox="1"/>
          <p:nvPr/>
        </p:nvSpPr>
        <p:spPr>
          <a:xfrm>
            <a:off x="3831100" y="1856338"/>
            <a:ext cx="2218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Bell Systems</a:t>
            </a:r>
            <a:br>
              <a:rPr lang="en-US" sz="2400" dirty="0"/>
            </a:br>
            <a:r>
              <a:rPr lang="en-US" sz="2400" dirty="0"/>
              <a:t>No. 1 ESS (1964)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4DFB1-B7EC-4AD5-8625-34DAA4C2ADE0}"/>
              </a:ext>
            </a:extLst>
          </p:cNvPr>
          <p:cNvSpPr txBox="1"/>
          <p:nvPr/>
        </p:nvSpPr>
        <p:spPr>
          <a:xfrm>
            <a:off x="5814646" y="6228156"/>
            <a:ext cx="5594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Remus: Virtual Machine Replication (2008)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26BD8B-7EEB-411F-80C0-B15B7D48B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370" y="649197"/>
            <a:ext cx="3893660" cy="3086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AA546-71A4-46B3-83FE-3C92CF874C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41" y="3799978"/>
            <a:ext cx="6494585" cy="2400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E3EADD-F49F-41AA-8152-FC992C2FB3C2}"/>
              </a:ext>
            </a:extLst>
          </p:cNvPr>
          <p:cNvSpPr txBox="1"/>
          <p:nvPr/>
        </p:nvSpPr>
        <p:spPr>
          <a:xfrm>
            <a:off x="6049112" y="801859"/>
            <a:ext cx="2236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Stratus/32</a:t>
            </a:r>
          </a:p>
          <a:p>
            <a:r>
              <a:rPr lang="en-US" sz="2400" dirty="0"/>
              <a:t>multiprocessor node  (1983)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EB264B-C7F1-4D11-961B-B8860C2DD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91" y="2950473"/>
            <a:ext cx="4040652" cy="30600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8B2135-6657-45FA-BD54-B4515ADA1C2A}"/>
              </a:ext>
            </a:extLst>
          </p:cNvPr>
          <p:cNvSpPr txBox="1"/>
          <p:nvPr/>
        </p:nvSpPr>
        <p:spPr>
          <a:xfrm>
            <a:off x="263767" y="6141280"/>
            <a:ext cx="453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IBM G5/G6 Processing Unit (1999)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0F1111E6-B555-4678-A7ED-5C995A0E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839C880-BD14-409B-B92F-3BAF64A91E7B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367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09"/>
    </mc:Choice>
    <mc:Fallback xmlns="">
      <p:transition spd="slow" advTm="1140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D32F-0393-466A-89D7-4C4233AF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825"/>
            <a:ext cx="10782300" cy="1325563"/>
          </a:xfrm>
        </p:spPr>
        <p:txBody>
          <a:bodyPr/>
          <a:lstStyle/>
          <a:p>
            <a:r>
              <a:rPr lang="en-US" dirty="0"/>
              <a:t>What is Missing in Existing Replication Schemes?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0E9BC-8BE2-4E14-98D5-8EDFAE0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5</a:t>
            </a:fld>
            <a:endParaRPr lang="en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9E9FB-4166-41DA-9799-D301AAE9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49" y="1241424"/>
            <a:ext cx="10982558" cy="4892675"/>
          </a:xfrm>
        </p:spPr>
        <p:txBody>
          <a:bodyPr>
            <a:normAutofit/>
          </a:bodyPr>
          <a:lstStyle/>
          <a:p>
            <a:r>
              <a:rPr lang="en-US" sz="2400" dirty="0"/>
              <a:t>Many older schemes: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Require customized hardware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No support for multithreaded applications</a:t>
            </a:r>
          </a:p>
          <a:p>
            <a:r>
              <a:rPr lang="en-US" sz="2400" dirty="0"/>
              <a:t>Schemes based on checkpointing to a </a:t>
            </a:r>
            <a:r>
              <a:rPr lang="en-US" sz="2400" b="1" dirty="0"/>
              <a:t>passive</a:t>
            </a:r>
            <a:r>
              <a:rPr lang="en-US" sz="2400" dirty="0"/>
              <a:t> backup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 Unacceptable high latency overhead</a:t>
            </a:r>
          </a:p>
          <a:p>
            <a:r>
              <a:rPr lang="en-US" sz="2400" dirty="0"/>
              <a:t>Schemes based on </a:t>
            </a:r>
            <a:r>
              <a:rPr lang="en-US" sz="2400" b="1" dirty="0"/>
              <a:t>active</a:t>
            </a:r>
            <a:r>
              <a:rPr lang="en-US" sz="2400" dirty="0"/>
              <a:t> replication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 Untracked nondeterministic events (e.g., data races)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   </a:t>
            </a:r>
            <a:r>
              <a:rPr lang="en-US" dirty="0"/>
              <a:t>Unpredictable slowdown during normal operation (with some schemes)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>
                <a:sym typeface="Wingdings" panose="05000000000000000000" pitchFamily="2" charset="2"/>
              </a:rPr>
              <a:t> R</a:t>
            </a:r>
            <a:r>
              <a:rPr lang="en-US" dirty="0"/>
              <a:t>ecovery failure (with some schemes)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Performance limited by tight coupling among replicas. </a:t>
            </a:r>
            <a:endParaRPr lang="en-CH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B333AE-52C4-4DDF-8953-8909A64F0083}"/>
              </a:ext>
            </a:extLst>
          </p:cNvPr>
          <p:cNvSpPr txBox="1"/>
          <p:nvPr/>
        </p:nvSpPr>
        <p:spPr>
          <a:xfrm>
            <a:off x="1269591" y="5338316"/>
            <a:ext cx="92472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RRC overcomes limitations by </a:t>
            </a:r>
            <a:r>
              <a:rPr lang="en-US" sz="3200" b="1" dirty="0">
                <a:solidFill>
                  <a:srgbClr val="FF0000"/>
                </a:solidFill>
              </a:rPr>
              <a:t>decoupling</a:t>
            </a:r>
            <a:r>
              <a:rPr lang="en-US" sz="3200" b="1" dirty="0"/>
              <a:t> </a:t>
            </a:r>
            <a:br>
              <a:rPr lang="en-US" sz="3200" b="1" dirty="0"/>
            </a:br>
            <a:r>
              <a:rPr lang="en-US" sz="3200" dirty="0"/>
              <a:t>replication</a:t>
            </a:r>
            <a:r>
              <a:rPr lang="en-US" sz="3200" b="1" dirty="0"/>
              <a:t>-</a:t>
            </a:r>
            <a:r>
              <a:rPr lang="en-US" sz="3200" dirty="0"/>
              <a:t>related operations from normal operations</a:t>
            </a:r>
            <a:endParaRPr lang="en-CH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490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030"/>
    </mc:Choice>
    <mc:Fallback xmlns="">
      <p:transition spd="slow" advTm="68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99FE-1044-481A-93D1-5818F0F9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EBB9-B61E-45CC-81FB-9DA198A4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878" y="1253331"/>
            <a:ext cx="7942243" cy="4351338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Preface</a:t>
            </a:r>
          </a:p>
          <a:p>
            <a:r>
              <a:rPr lang="en-US" b="1" dirty="0"/>
              <a:t>Motivation</a:t>
            </a:r>
          </a:p>
          <a:p>
            <a:r>
              <a:rPr lang="en-US" dirty="0"/>
              <a:t>RRC overview</a:t>
            </a:r>
          </a:p>
          <a:p>
            <a:r>
              <a:rPr lang="en-US" dirty="0"/>
              <a:t>Overcoming design and implementation challenges</a:t>
            </a:r>
          </a:p>
          <a:p>
            <a:r>
              <a:rPr lang="en-US" dirty="0"/>
              <a:t>Evaluation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C412A-3A54-4E06-B815-456334CA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649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23"/>
    </mc:Choice>
    <mc:Fallback xmlns="">
      <p:transition spd="slow" advTm="1002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D32F-0393-466A-89D7-4C4233AF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Backup: Checkpointing-Based Mechanisms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0E9BC-8BE2-4E14-98D5-8EDFAE0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9206"/>
            <a:ext cx="2743200" cy="365125"/>
          </a:xfrm>
        </p:spPr>
        <p:txBody>
          <a:bodyPr/>
          <a:lstStyle/>
          <a:p>
            <a:fld id="{7839C880-BD14-409B-B92F-3BAF64A91E7B}" type="slidenum">
              <a:rPr lang="en-CH" smtClean="0"/>
              <a:t>7</a:t>
            </a:fld>
            <a:endParaRPr lang="en-CH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A6730B2-AB0A-497B-9CAF-4C4CE11DA3FD}"/>
              </a:ext>
            </a:extLst>
          </p:cNvPr>
          <p:cNvSpPr/>
          <p:nvPr/>
        </p:nvSpPr>
        <p:spPr>
          <a:xfrm>
            <a:off x="6843803" y="4540420"/>
            <a:ext cx="1170549" cy="6394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sz="2400" i="1" dirty="0"/>
              <a:t>Wait </a:t>
            </a:r>
          </a:p>
          <a:p>
            <a:pPr algn="ctr">
              <a:lnSpc>
                <a:spcPts val="1900"/>
              </a:lnSpc>
            </a:pPr>
            <a:r>
              <a:rPr lang="en-US" sz="2400" i="1" dirty="0"/>
              <a:t>for ACK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ADADD88-2FF3-44E8-B0BE-F634B7AA2D34}"/>
              </a:ext>
            </a:extLst>
          </p:cNvPr>
          <p:cNvSpPr/>
          <p:nvPr/>
        </p:nvSpPr>
        <p:spPr>
          <a:xfrm>
            <a:off x="6009148" y="4525431"/>
            <a:ext cx="822960" cy="647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400" dirty="0"/>
              <a:t>Send </a:t>
            </a:r>
          </a:p>
          <a:p>
            <a:pPr algn="ctr">
              <a:lnSpc>
                <a:spcPts val="2000"/>
              </a:lnSpc>
            </a:pPr>
            <a:r>
              <a:rPr lang="en-US" sz="2400" dirty="0"/>
              <a:t>state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375969E-C89E-494D-92D3-7004175D84A8}"/>
              </a:ext>
            </a:extLst>
          </p:cNvPr>
          <p:cNvSpPr/>
          <p:nvPr/>
        </p:nvSpPr>
        <p:spPr>
          <a:xfrm>
            <a:off x="7973046" y="4533627"/>
            <a:ext cx="1170550" cy="63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400" dirty="0"/>
              <a:t>Release output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085A5728-6DD6-4ADE-895D-4C9BD19FC5B4}"/>
              </a:ext>
            </a:extLst>
          </p:cNvPr>
          <p:cNvSpPr txBox="1"/>
          <p:nvPr/>
        </p:nvSpPr>
        <p:spPr>
          <a:xfrm>
            <a:off x="824564" y="4041130"/>
            <a:ext cx="1887739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dirty="0"/>
              <a:t>Application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C01057F-E565-451B-9A28-9678C39E0FAF}"/>
              </a:ext>
            </a:extLst>
          </p:cNvPr>
          <p:cNvSpPr/>
          <p:nvPr/>
        </p:nvSpPr>
        <p:spPr>
          <a:xfrm>
            <a:off x="6004718" y="3892144"/>
            <a:ext cx="3274123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Execute</a:t>
            </a:r>
            <a:endParaRPr lang="en-US" sz="2800" dirty="0"/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116D3499-751A-4DB0-BCBF-9620B10639D9}"/>
              </a:ext>
            </a:extLst>
          </p:cNvPr>
          <p:cNvSpPr txBox="1"/>
          <p:nvPr/>
        </p:nvSpPr>
        <p:spPr>
          <a:xfrm>
            <a:off x="7478676" y="3435064"/>
            <a:ext cx="171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Epoch 1</a:t>
            </a:r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40C191C8-19E2-4A34-8FD9-7F75B09A2FEB}"/>
              </a:ext>
            </a:extLst>
          </p:cNvPr>
          <p:cNvSpPr/>
          <p:nvPr/>
        </p:nvSpPr>
        <p:spPr>
          <a:xfrm>
            <a:off x="4759257" y="3892145"/>
            <a:ext cx="1251335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Pause</a:t>
            </a:r>
            <a:endParaRPr lang="en-US" sz="3200" dirty="0"/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DE013086-BDD6-4533-9EFA-77B6B0B8A001}"/>
              </a:ext>
            </a:extLst>
          </p:cNvPr>
          <p:cNvSpPr txBox="1"/>
          <p:nvPr/>
        </p:nvSpPr>
        <p:spPr>
          <a:xfrm>
            <a:off x="3495442" y="3442429"/>
            <a:ext cx="15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Epoch 0</a:t>
            </a:r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7988935F-A30B-48A0-988A-56C9C4529561}"/>
              </a:ext>
            </a:extLst>
          </p:cNvPr>
          <p:cNvSpPr/>
          <p:nvPr/>
        </p:nvSpPr>
        <p:spPr>
          <a:xfrm>
            <a:off x="2878733" y="3794720"/>
            <a:ext cx="366248" cy="1041009"/>
          </a:xfrm>
          <a:custGeom>
            <a:avLst/>
            <a:gdLst>
              <a:gd name="connsiteX0" fmla="*/ 337719 w 366248"/>
              <a:gd name="connsiteY0" fmla="*/ 0 h 1041009"/>
              <a:gd name="connsiteX1" fmla="*/ 94 w 366248"/>
              <a:gd name="connsiteY1" fmla="*/ 196947 h 1041009"/>
              <a:gd name="connsiteX2" fmla="*/ 365854 w 366248"/>
              <a:gd name="connsiteY2" fmla="*/ 492369 h 1041009"/>
              <a:gd name="connsiteX3" fmla="*/ 56365 w 366248"/>
              <a:gd name="connsiteY3" fmla="*/ 1041009 h 10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248" h="1041009">
                <a:moveTo>
                  <a:pt x="337719" y="0"/>
                </a:moveTo>
                <a:cubicBezTo>
                  <a:pt x="166562" y="57443"/>
                  <a:pt x="-4595" y="114886"/>
                  <a:pt x="94" y="196947"/>
                </a:cubicBezTo>
                <a:cubicBezTo>
                  <a:pt x="4783" y="279008"/>
                  <a:pt x="356476" y="351692"/>
                  <a:pt x="365854" y="492369"/>
                </a:cubicBezTo>
                <a:cubicBezTo>
                  <a:pt x="375232" y="633046"/>
                  <a:pt x="215798" y="837027"/>
                  <a:pt x="56365" y="104100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BBBC92AA-F1E1-457F-B4E3-1DE878EAF2D9}"/>
              </a:ext>
            </a:extLst>
          </p:cNvPr>
          <p:cNvCxnSpPr>
            <a:cxnSpLocks/>
          </p:cNvCxnSpPr>
          <p:nvPr/>
        </p:nvCxnSpPr>
        <p:spPr>
          <a:xfrm>
            <a:off x="2680608" y="3892145"/>
            <a:ext cx="2743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90495584-0E71-4A65-A60B-E561300A1FD7}"/>
              </a:ext>
            </a:extLst>
          </p:cNvPr>
          <p:cNvCxnSpPr>
            <a:cxnSpLocks/>
          </p:cNvCxnSpPr>
          <p:nvPr/>
        </p:nvCxnSpPr>
        <p:spPr>
          <a:xfrm flipH="1">
            <a:off x="2680117" y="3886583"/>
            <a:ext cx="0" cy="6400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A424BA28-3433-4632-9F45-94AB30D2FD50}"/>
              </a:ext>
            </a:extLst>
          </p:cNvPr>
          <p:cNvCxnSpPr>
            <a:cxnSpLocks/>
          </p:cNvCxnSpPr>
          <p:nvPr/>
        </p:nvCxnSpPr>
        <p:spPr>
          <a:xfrm flipV="1">
            <a:off x="2670908" y="4527146"/>
            <a:ext cx="490402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9279568C-EC96-49C2-8E5A-978BBBF3D1E4}"/>
              </a:ext>
            </a:extLst>
          </p:cNvPr>
          <p:cNvSpPr/>
          <p:nvPr/>
        </p:nvSpPr>
        <p:spPr>
          <a:xfrm>
            <a:off x="3186213" y="3776862"/>
            <a:ext cx="366248" cy="1041009"/>
          </a:xfrm>
          <a:custGeom>
            <a:avLst/>
            <a:gdLst>
              <a:gd name="connsiteX0" fmla="*/ 337719 w 366248"/>
              <a:gd name="connsiteY0" fmla="*/ 0 h 1041009"/>
              <a:gd name="connsiteX1" fmla="*/ 94 w 366248"/>
              <a:gd name="connsiteY1" fmla="*/ 196947 h 1041009"/>
              <a:gd name="connsiteX2" fmla="*/ 365854 w 366248"/>
              <a:gd name="connsiteY2" fmla="*/ 492369 h 1041009"/>
              <a:gd name="connsiteX3" fmla="*/ 56365 w 366248"/>
              <a:gd name="connsiteY3" fmla="*/ 1041009 h 10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248" h="1041009">
                <a:moveTo>
                  <a:pt x="337719" y="0"/>
                </a:moveTo>
                <a:cubicBezTo>
                  <a:pt x="166562" y="57443"/>
                  <a:pt x="-4595" y="114886"/>
                  <a:pt x="94" y="196947"/>
                </a:cubicBezTo>
                <a:cubicBezTo>
                  <a:pt x="4783" y="279008"/>
                  <a:pt x="356476" y="351692"/>
                  <a:pt x="365854" y="492369"/>
                </a:cubicBezTo>
                <a:cubicBezTo>
                  <a:pt x="375232" y="633046"/>
                  <a:pt x="215798" y="837027"/>
                  <a:pt x="56365" y="104100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26">
            <a:extLst>
              <a:ext uri="{FF2B5EF4-FFF2-40B4-BE49-F238E27FC236}">
                <a16:creationId xmlns:a16="http://schemas.microsoft.com/office/drawing/2014/main" id="{F61C9377-D727-4E26-B2D5-AB8B1527FA3B}"/>
              </a:ext>
            </a:extLst>
          </p:cNvPr>
          <p:cNvCxnSpPr>
            <a:cxnSpLocks/>
          </p:cNvCxnSpPr>
          <p:nvPr/>
        </p:nvCxnSpPr>
        <p:spPr>
          <a:xfrm>
            <a:off x="3294250" y="3892145"/>
            <a:ext cx="14500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7">
            <a:extLst>
              <a:ext uri="{FF2B5EF4-FFF2-40B4-BE49-F238E27FC236}">
                <a16:creationId xmlns:a16="http://schemas.microsoft.com/office/drawing/2014/main" id="{031B2B7C-3F79-4499-986C-CE65D621AB4A}"/>
              </a:ext>
            </a:extLst>
          </p:cNvPr>
          <p:cNvCxnSpPr>
            <a:cxnSpLocks/>
          </p:cNvCxnSpPr>
          <p:nvPr/>
        </p:nvCxnSpPr>
        <p:spPr>
          <a:xfrm>
            <a:off x="3444077" y="4532225"/>
            <a:ext cx="13001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8">
            <a:extLst>
              <a:ext uri="{FF2B5EF4-FFF2-40B4-BE49-F238E27FC236}">
                <a16:creationId xmlns:a16="http://schemas.microsoft.com/office/drawing/2014/main" id="{8FB37E9C-E292-4CCA-ADD0-94837E078985}"/>
              </a:ext>
            </a:extLst>
          </p:cNvPr>
          <p:cNvSpPr txBox="1"/>
          <p:nvPr/>
        </p:nvSpPr>
        <p:spPr>
          <a:xfrm>
            <a:off x="3476267" y="3976765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Execute</a:t>
            </a:r>
            <a:endParaRPr lang="en-US" dirty="0"/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CD073A9A-C0CD-45F5-A754-23802B28DE9D}"/>
              </a:ext>
            </a:extLst>
          </p:cNvPr>
          <p:cNvSpPr/>
          <p:nvPr/>
        </p:nvSpPr>
        <p:spPr>
          <a:xfrm>
            <a:off x="9274192" y="3892145"/>
            <a:ext cx="1251336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Pause</a:t>
            </a:r>
            <a:endParaRPr lang="en-US" sz="32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C86374A-6E94-40CB-B112-E4A28731C450}"/>
              </a:ext>
            </a:extLst>
          </p:cNvPr>
          <p:cNvSpPr/>
          <p:nvPr/>
        </p:nvSpPr>
        <p:spPr>
          <a:xfrm>
            <a:off x="2723830" y="1393892"/>
            <a:ext cx="1943750" cy="7116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Application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C2E39DE-439F-48D6-A9D3-BF59E73D6D21}"/>
              </a:ext>
            </a:extLst>
          </p:cNvPr>
          <p:cNvSpPr/>
          <p:nvPr/>
        </p:nvSpPr>
        <p:spPr>
          <a:xfrm>
            <a:off x="9506231" y="1251590"/>
            <a:ext cx="1855067" cy="8539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Backup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Host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548DC6A9-7DB3-499F-9984-4356C8FED65D}"/>
              </a:ext>
            </a:extLst>
          </p:cNvPr>
          <p:cNvSpPr/>
          <p:nvPr/>
        </p:nvSpPr>
        <p:spPr>
          <a:xfrm>
            <a:off x="4757792" y="4532925"/>
            <a:ext cx="1252800" cy="63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400" dirty="0"/>
              <a:t>Check</a:t>
            </a:r>
            <a:br>
              <a:rPr lang="en-US" sz="2400" dirty="0"/>
            </a:br>
            <a:r>
              <a:rPr lang="en-US" sz="2400" dirty="0"/>
              <a:t>point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55CE242-9059-4F45-B5CC-A7FC7B008922}"/>
              </a:ext>
            </a:extLst>
          </p:cNvPr>
          <p:cNvSpPr/>
          <p:nvPr/>
        </p:nvSpPr>
        <p:spPr>
          <a:xfrm>
            <a:off x="4339987" y="2388748"/>
            <a:ext cx="1476375" cy="73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Buffer</a:t>
            </a:r>
            <a:endParaRPr lang="en-CH" sz="24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934400-ABE4-4FDB-B732-2393BECF2D49}"/>
              </a:ext>
            </a:extLst>
          </p:cNvPr>
          <p:cNvCxnSpPr>
            <a:cxnSpLocks/>
          </p:cNvCxnSpPr>
          <p:nvPr/>
        </p:nvCxnSpPr>
        <p:spPr>
          <a:xfrm>
            <a:off x="3695705" y="2099085"/>
            <a:ext cx="0" cy="657905"/>
          </a:xfrm>
          <a:prstGeom prst="straightConnector1">
            <a:avLst/>
          </a:prstGeom>
          <a:ln w="444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0EE1BD7-BD84-42B9-AB42-BFAFB1D9AD49}"/>
              </a:ext>
            </a:extLst>
          </p:cNvPr>
          <p:cNvCxnSpPr>
            <a:cxnSpLocks/>
          </p:cNvCxnSpPr>
          <p:nvPr/>
        </p:nvCxnSpPr>
        <p:spPr>
          <a:xfrm>
            <a:off x="4667580" y="1587848"/>
            <a:ext cx="4838651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11">
            <a:extLst>
              <a:ext uri="{FF2B5EF4-FFF2-40B4-BE49-F238E27FC236}">
                <a16:creationId xmlns:a16="http://schemas.microsoft.com/office/drawing/2014/main" id="{9D645613-9796-4734-B1D9-1653D7703504}"/>
              </a:ext>
            </a:extLst>
          </p:cNvPr>
          <p:cNvSpPr txBox="1"/>
          <p:nvPr/>
        </p:nvSpPr>
        <p:spPr>
          <a:xfrm>
            <a:off x="6451430" y="1929522"/>
            <a:ext cx="1887739" cy="39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800" dirty="0"/>
              <a:t>Ack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B7492D-2A93-4C9F-BDEE-1E8362D6EAF2}"/>
              </a:ext>
            </a:extLst>
          </p:cNvPr>
          <p:cNvCxnSpPr>
            <a:cxnSpLocks/>
          </p:cNvCxnSpPr>
          <p:nvPr/>
        </p:nvCxnSpPr>
        <p:spPr>
          <a:xfrm flipH="1">
            <a:off x="4667580" y="1863759"/>
            <a:ext cx="4838651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9">
            <a:extLst>
              <a:ext uri="{FF2B5EF4-FFF2-40B4-BE49-F238E27FC236}">
                <a16:creationId xmlns:a16="http://schemas.microsoft.com/office/drawing/2014/main" id="{9EE56751-C047-472A-A011-FA8557F22493}"/>
              </a:ext>
            </a:extLst>
          </p:cNvPr>
          <p:cNvCxnSpPr>
            <a:cxnSpLocks/>
          </p:cNvCxnSpPr>
          <p:nvPr/>
        </p:nvCxnSpPr>
        <p:spPr>
          <a:xfrm flipH="1">
            <a:off x="5996456" y="3435064"/>
            <a:ext cx="7496" cy="194400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C761E3D-3264-4C7D-B45D-ABCBB46B9ECC}"/>
              </a:ext>
            </a:extLst>
          </p:cNvPr>
          <p:cNvCxnSpPr>
            <a:cxnSpLocks/>
          </p:cNvCxnSpPr>
          <p:nvPr/>
        </p:nvCxnSpPr>
        <p:spPr>
          <a:xfrm>
            <a:off x="3676655" y="2780781"/>
            <a:ext cx="657341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43174-BA97-4EE0-BB39-0AD9DE492064}"/>
              </a:ext>
            </a:extLst>
          </p:cNvPr>
          <p:cNvCxnSpPr>
            <a:cxnSpLocks/>
          </p:cNvCxnSpPr>
          <p:nvPr/>
        </p:nvCxnSpPr>
        <p:spPr>
          <a:xfrm>
            <a:off x="5837322" y="2721317"/>
            <a:ext cx="3668909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11">
            <a:extLst>
              <a:ext uri="{FF2B5EF4-FFF2-40B4-BE49-F238E27FC236}">
                <a16:creationId xmlns:a16="http://schemas.microsoft.com/office/drawing/2014/main" id="{2D26C004-A54E-44D3-9760-7EAA81606AF3}"/>
              </a:ext>
            </a:extLst>
          </p:cNvPr>
          <p:cNvSpPr txBox="1"/>
          <p:nvPr/>
        </p:nvSpPr>
        <p:spPr>
          <a:xfrm>
            <a:off x="2459750" y="2122023"/>
            <a:ext cx="1251331" cy="62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dirty="0"/>
              <a:t>External </a:t>
            </a:r>
          </a:p>
          <a:p>
            <a:pPr algn="ctr">
              <a:lnSpc>
                <a:spcPts val="2000"/>
              </a:lnSpc>
            </a:pPr>
            <a:r>
              <a:rPr lang="en-US" sz="2400" dirty="0"/>
              <a:t>Output</a:t>
            </a:r>
          </a:p>
        </p:txBody>
      </p:sp>
      <p:cxnSp>
        <p:nvCxnSpPr>
          <p:cNvPr id="24" name="Straight Connector 30">
            <a:extLst>
              <a:ext uri="{FF2B5EF4-FFF2-40B4-BE49-F238E27FC236}">
                <a16:creationId xmlns:a16="http://schemas.microsoft.com/office/drawing/2014/main" id="{3C548F7C-5729-42EE-B3A2-B27946E3E1EB}"/>
              </a:ext>
            </a:extLst>
          </p:cNvPr>
          <p:cNvCxnSpPr>
            <a:cxnSpLocks/>
          </p:cNvCxnSpPr>
          <p:nvPr/>
        </p:nvCxnSpPr>
        <p:spPr>
          <a:xfrm>
            <a:off x="10513594" y="3435064"/>
            <a:ext cx="0" cy="187200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">
            <a:extLst>
              <a:ext uri="{FF2B5EF4-FFF2-40B4-BE49-F238E27FC236}">
                <a16:creationId xmlns:a16="http://schemas.microsoft.com/office/drawing/2014/main" id="{FB55B1A3-6E0B-434B-B3D7-FDA7190ACC0C}"/>
              </a:ext>
            </a:extLst>
          </p:cNvPr>
          <p:cNvSpPr/>
          <p:nvPr/>
        </p:nvSpPr>
        <p:spPr>
          <a:xfrm>
            <a:off x="2220104" y="1251589"/>
            <a:ext cx="4170270" cy="201826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C5DE1A-D4E4-4999-BE8B-96107DB81212}"/>
              </a:ext>
            </a:extLst>
          </p:cNvPr>
          <p:cNvSpPr txBox="1"/>
          <p:nvPr/>
        </p:nvSpPr>
        <p:spPr>
          <a:xfrm>
            <a:off x="833479" y="2030208"/>
            <a:ext cx="13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Primary</a:t>
            </a:r>
            <a:endParaRPr lang="en-CH" sz="2800" b="1" dirty="0"/>
          </a:p>
        </p:txBody>
      </p:sp>
      <p:sp>
        <p:nvSpPr>
          <p:cNvPr id="50" name="Rectangle 13">
            <a:extLst>
              <a:ext uri="{FF2B5EF4-FFF2-40B4-BE49-F238E27FC236}">
                <a16:creationId xmlns:a16="http://schemas.microsoft.com/office/drawing/2014/main" id="{1C87CF23-341F-4700-8996-4532B0C96E7D}"/>
              </a:ext>
            </a:extLst>
          </p:cNvPr>
          <p:cNvSpPr/>
          <p:nvPr/>
        </p:nvSpPr>
        <p:spPr>
          <a:xfrm>
            <a:off x="3515880" y="3388985"/>
            <a:ext cx="1498553" cy="5818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Rectangle 13">
            <a:extLst>
              <a:ext uri="{FF2B5EF4-FFF2-40B4-BE49-F238E27FC236}">
                <a16:creationId xmlns:a16="http://schemas.microsoft.com/office/drawing/2014/main" id="{F7660D2F-0883-4C3A-BA2C-49113A0C4421}"/>
              </a:ext>
            </a:extLst>
          </p:cNvPr>
          <p:cNvSpPr/>
          <p:nvPr/>
        </p:nvSpPr>
        <p:spPr>
          <a:xfrm>
            <a:off x="7526445" y="3377713"/>
            <a:ext cx="1498553" cy="5818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Rectangle 13">
            <a:extLst>
              <a:ext uri="{FF2B5EF4-FFF2-40B4-BE49-F238E27FC236}">
                <a16:creationId xmlns:a16="http://schemas.microsoft.com/office/drawing/2014/main" id="{E0238B1F-E4A7-46EC-A695-010D994E4AA0}"/>
              </a:ext>
            </a:extLst>
          </p:cNvPr>
          <p:cNvSpPr/>
          <p:nvPr/>
        </p:nvSpPr>
        <p:spPr>
          <a:xfrm>
            <a:off x="3316037" y="3883662"/>
            <a:ext cx="1498553" cy="5818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ectangle 13">
            <a:extLst>
              <a:ext uri="{FF2B5EF4-FFF2-40B4-BE49-F238E27FC236}">
                <a16:creationId xmlns:a16="http://schemas.microsoft.com/office/drawing/2014/main" id="{08AE729B-18ED-4AF5-BB8F-A2C84C782F79}"/>
              </a:ext>
            </a:extLst>
          </p:cNvPr>
          <p:cNvSpPr/>
          <p:nvPr/>
        </p:nvSpPr>
        <p:spPr>
          <a:xfrm>
            <a:off x="5997575" y="4489432"/>
            <a:ext cx="888390" cy="8003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13">
            <a:extLst>
              <a:ext uri="{FF2B5EF4-FFF2-40B4-BE49-F238E27FC236}">
                <a16:creationId xmlns:a16="http://schemas.microsoft.com/office/drawing/2014/main" id="{662DE9AB-6A6E-4AD4-B454-5BB78CCCDA41}"/>
              </a:ext>
            </a:extLst>
          </p:cNvPr>
          <p:cNvSpPr/>
          <p:nvPr/>
        </p:nvSpPr>
        <p:spPr>
          <a:xfrm>
            <a:off x="4909576" y="3803702"/>
            <a:ext cx="1034142" cy="15033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Rectangle 13">
            <a:extLst>
              <a:ext uri="{FF2B5EF4-FFF2-40B4-BE49-F238E27FC236}">
                <a16:creationId xmlns:a16="http://schemas.microsoft.com/office/drawing/2014/main" id="{2CDDC385-B04F-49B1-8E09-ABE37B2DC867}"/>
              </a:ext>
            </a:extLst>
          </p:cNvPr>
          <p:cNvSpPr/>
          <p:nvPr/>
        </p:nvSpPr>
        <p:spPr>
          <a:xfrm>
            <a:off x="5837024" y="3853589"/>
            <a:ext cx="3606835" cy="6240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Rectangle 13">
            <a:extLst>
              <a:ext uri="{FF2B5EF4-FFF2-40B4-BE49-F238E27FC236}">
                <a16:creationId xmlns:a16="http://schemas.microsoft.com/office/drawing/2014/main" id="{5D5D68CF-A2A6-4104-B32C-B161BBA02968}"/>
              </a:ext>
            </a:extLst>
          </p:cNvPr>
          <p:cNvSpPr/>
          <p:nvPr/>
        </p:nvSpPr>
        <p:spPr>
          <a:xfrm>
            <a:off x="6918019" y="4489432"/>
            <a:ext cx="1053405" cy="7886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9D795064-AF01-4994-BD99-679E4FD89D60}"/>
              </a:ext>
            </a:extLst>
          </p:cNvPr>
          <p:cNvSpPr/>
          <p:nvPr/>
        </p:nvSpPr>
        <p:spPr>
          <a:xfrm>
            <a:off x="7929050" y="4474345"/>
            <a:ext cx="1251332" cy="7886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5FA08FD-C54E-40D8-A294-80D6F31255F3}"/>
              </a:ext>
            </a:extLst>
          </p:cNvPr>
          <p:cNvSpPr/>
          <p:nvPr/>
        </p:nvSpPr>
        <p:spPr>
          <a:xfrm>
            <a:off x="2315522" y="2313466"/>
            <a:ext cx="219456" cy="2194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8FEEB8-6FF7-4889-8D1E-D019B92FA899}"/>
              </a:ext>
            </a:extLst>
          </p:cNvPr>
          <p:cNvGrpSpPr/>
          <p:nvPr/>
        </p:nvGrpSpPr>
        <p:grpSpPr>
          <a:xfrm>
            <a:off x="6831016" y="1249405"/>
            <a:ext cx="1997467" cy="379463"/>
            <a:chOff x="6528196" y="1212094"/>
            <a:chExt cx="1997467" cy="379463"/>
          </a:xfrm>
        </p:grpSpPr>
        <p:sp>
          <p:nvSpPr>
            <p:cNvPr id="64" name="TextBox 11">
              <a:extLst>
                <a:ext uri="{FF2B5EF4-FFF2-40B4-BE49-F238E27FC236}">
                  <a16:creationId xmlns:a16="http://schemas.microsoft.com/office/drawing/2014/main" id="{5F941FF3-B46A-4784-BED6-DA2A7B259743}"/>
                </a:ext>
              </a:extLst>
            </p:cNvPr>
            <p:cNvSpPr txBox="1"/>
            <p:nvPr/>
          </p:nvSpPr>
          <p:spPr>
            <a:xfrm>
              <a:off x="6637924" y="1212094"/>
              <a:ext cx="1887739" cy="379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800" dirty="0"/>
                <a:t>Checkpoint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FBF9F79-5B40-4ACB-AE88-5D88B4F3C981}"/>
                </a:ext>
              </a:extLst>
            </p:cNvPr>
            <p:cNvSpPr/>
            <p:nvPr/>
          </p:nvSpPr>
          <p:spPr>
            <a:xfrm>
              <a:off x="6528196" y="1234845"/>
              <a:ext cx="219456" cy="2194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4F57602C-3FA9-45A2-8735-104D888AD88B}"/>
              </a:ext>
            </a:extLst>
          </p:cNvPr>
          <p:cNvSpPr/>
          <p:nvPr/>
        </p:nvSpPr>
        <p:spPr>
          <a:xfrm>
            <a:off x="6837821" y="1928717"/>
            <a:ext cx="219456" cy="2194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2" name="TextBox 11">
            <a:extLst>
              <a:ext uri="{FF2B5EF4-FFF2-40B4-BE49-F238E27FC236}">
                <a16:creationId xmlns:a16="http://schemas.microsoft.com/office/drawing/2014/main" id="{872A4564-90E3-4476-87DF-1680C9B5C8C0}"/>
              </a:ext>
            </a:extLst>
          </p:cNvPr>
          <p:cNvSpPr txBox="1"/>
          <p:nvPr/>
        </p:nvSpPr>
        <p:spPr>
          <a:xfrm>
            <a:off x="6704421" y="2748728"/>
            <a:ext cx="1887739" cy="39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800" dirty="0"/>
              <a:t>Release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7BA524-D762-48C0-9EA6-E3AB95C70B45}"/>
              </a:ext>
            </a:extLst>
          </p:cNvPr>
          <p:cNvSpPr/>
          <p:nvPr/>
        </p:nvSpPr>
        <p:spPr>
          <a:xfrm>
            <a:off x="6831016" y="2756990"/>
            <a:ext cx="219456" cy="2194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3E541E-E413-489F-9319-DF669DD365D0}"/>
              </a:ext>
            </a:extLst>
          </p:cNvPr>
          <p:cNvSpPr txBox="1"/>
          <p:nvPr/>
        </p:nvSpPr>
        <p:spPr>
          <a:xfrm>
            <a:off x="2132758" y="5435026"/>
            <a:ext cx="79264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Why delayed output: 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Backup needs to restore state consistent with clients</a:t>
            </a:r>
            <a:endParaRPr lang="en-CH" sz="2800" dirty="0">
              <a:solidFill>
                <a:srgbClr val="C00000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E1AA0BF-4F18-494D-B909-31919B92E27E}"/>
              </a:ext>
            </a:extLst>
          </p:cNvPr>
          <p:cNvSpPr/>
          <p:nvPr/>
        </p:nvSpPr>
        <p:spPr>
          <a:xfrm>
            <a:off x="9506231" y="2373556"/>
            <a:ext cx="1855067" cy="8539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  <a:endParaRPr lang="en-CH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11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56"/>
    </mc:Choice>
    <mc:Fallback xmlns="">
      <p:transition spd="slow" advTm="660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8" grpId="0"/>
      <p:bldP spid="84" grpId="0"/>
      <p:bldP spid="50" grpId="0" animBg="1"/>
      <p:bldP spid="50" grpId="1" animBg="1"/>
      <p:bldP spid="56" grpId="0" animBg="1"/>
      <p:bldP spid="56" grpId="1" animBg="1"/>
      <p:bldP spid="59" grpId="0" animBg="1"/>
      <p:bldP spid="59" grpId="1" animBg="1"/>
      <p:bldP spid="61" grpId="0" animBg="1"/>
      <p:bldP spid="61" grpId="1" animBg="1"/>
      <p:bldP spid="63" grpId="0" animBg="1"/>
      <p:bldP spid="63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48" grpId="0" animBg="1"/>
      <p:bldP spid="51" grpId="0" animBg="1"/>
      <p:bldP spid="52" grpId="0"/>
      <p:bldP spid="53" grpId="0" animBg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D32F-0393-466A-89D7-4C4233AF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325563"/>
          </a:xfrm>
        </p:spPr>
        <p:txBody>
          <a:bodyPr/>
          <a:lstStyle/>
          <a:p>
            <a:r>
              <a:rPr lang="en-US" dirty="0"/>
              <a:t>Checkpointing-Based Mechanisms </a:t>
            </a:r>
            <a:r>
              <a:rPr lang="en-US" dirty="0">
                <a:sym typeface="Wingdings" panose="05000000000000000000" pitchFamily="2" charset="2"/>
              </a:rPr>
              <a:t> High latency Overhead 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8EA0-EBA7-4160-B654-3E60DAD7F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59" y="3896325"/>
            <a:ext cx="11557205" cy="2896357"/>
          </a:xfrm>
        </p:spPr>
        <p:txBody>
          <a:bodyPr>
            <a:normAutofit/>
          </a:bodyPr>
          <a:lstStyle/>
          <a:p>
            <a:r>
              <a:rPr lang="en-US" sz="2400" dirty="0"/>
              <a:t>Output delay = remaining execute time in Epoch 0 + time up to receipt of ACK in Epoch 1</a:t>
            </a:r>
          </a:p>
          <a:p>
            <a:r>
              <a:rPr lang="en-US" sz="2400" dirty="0"/>
              <a:t>Checkpointing is expensive </a:t>
            </a:r>
            <a:r>
              <a:rPr lang="en-US" sz="2400" dirty="0">
                <a:sym typeface="Wingdings" panose="05000000000000000000" pitchFamily="2" charset="2"/>
              </a:rPr>
              <a:t> Critical checkpointing (epoch) interval tradeoff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Short</a:t>
            </a:r>
            <a:r>
              <a:rPr lang="en-US" dirty="0">
                <a:sym typeface="Wingdings" panose="05000000000000000000" pitchFamily="2" charset="2"/>
              </a:rPr>
              <a:t> interval 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High</a:t>
            </a:r>
            <a:r>
              <a:rPr lang="en-US" dirty="0">
                <a:sym typeface="Wingdings" panose="05000000000000000000" pitchFamily="2" charset="2"/>
              </a:rPr>
              <a:t> throughput overhead,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low</a:t>
            </a:r>
            <a:r>
              <a:rPr lang="en-US" dirty="0">
                <a:sym typeface="Wingdings" panose="05000000000000000000" pitchFamily="2" charset="2"/>
              </a:rPr>
              <a:t> latency overhead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Long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interval 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Low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throughput overhead,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high</a:t>
            </a:r>
            <a:r>
              <a:rPr lang="en-US" dirty="0">
                <a:sym typeface="Wingdings" panose="05000000000000000000" pitchFamily="2" charset="2"/>
              </a:rPr>
              <a:t> latency overhead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In practice: 10s of milliseconds interval  10s of milliseconds latency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	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 Unacceptably high latency overhead</a:t>
            </a:r>
            <a:endParaRPr lang="en-CH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0E9BC-8BE2-4E14-98D5-8EDFAE0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8</a:t>
            </a:fld>
            <a:endParaRPr lang="en-CH" dirty="0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CE7BAE97-8F97-4CBB-A4CC-B3ADE631CBC1}"/>
              </a:ext>
            </a:extLst>
          </p:cNvPr>
          <p:cNvSpPr/>
          <p:nvPr/>
        </p:nvSpPr>
        <p:spPr>
          <a:xfrm>
            <a:off x="6531951" y="2397255"/>
            <a:ext cx="1170549" cy="6394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sz="2400" i="1" dirty="0"/>
              <a:t>Wait </a:t>
            </a:r>
          </a:p>
          <a:p>
            <a:pPr algn="ctr">
              <a:lnSpc>
                <a:spcPts val="1900"/>
              </a:lnSpc>
            </a:pPr>
            <a:r>
              <a:rPr lang="en-US" sz="2400" i="1" dirty="0"/>
              <a:t>for ACK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1D4BED84-D5C0-4DA5-911F-6294AB7085FE}"/>
              </a:ext>
            </a:extLst>
          </p:cNvPr>
          <p:cNvSpPr/>
          <p:nvPr/>
        </p:nvSpPr>
        <p:spPr>
          <a:xfrm>
            <a:off x="5697296" y="2382266"/>
            <a:ext cx="822960" cy="647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400" dirty="0"/>
              <a:t>Send </a:t>
            </a:r>
          </a:p>
          <a:p>
            <a:pPr algn="ctr">
              <a:lnSpc>
                <a:spcPts val="2000"/>
              </a:lnSpc>
            </a:pPr>
            <a:r>
              <a:rPr lang="en-US" sz="2400" dirty="0"/>
              <a:t>state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4A902DC8-BA09-4EC6-84E1-7613773C933B}"/>
              </a:ext>
            </a:extLst>
          </p:cNvPr>
          <p:cNvSpPr/>
          <p:nvPr/>
        </p:nvSpPr>
        <p:spPr>
          <a:xfrm>
            <a:off x="7661194" y="2390462"/>
            <a:ext cx="1170550" cy="63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400" dirty="0"/>
              <a:t>Release output</a:t>
            </a: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0F357499-B567-43F8-90B9-477C18D64897}"/>
              </a:ext>
            </a:extLst>
          </p:cNvPr>
          <p:cNvSpPr txBox="1"/>
          <p:nvPr/>
        </p:nvSpPr>
        <p:spPr>
          <a:xfrm>
            <a:off x="512712" y="1897965"/>
            <a:ext cx="1887739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dirty="0"/>
              <a:t>Application</a:t>
            </a: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50DD24D8-2E1F-44EA-8CC2-E355B2478813}"/>
              </a:ext>
            </a:extLst>
          </p:cNvPr>
          <p:cNvSpPr/>
          <p:nvPr/>
        </p:nvSpPr>
        <p:spPr>
          <a:xfrm>
            <a:off x="5692866" y="1748979"/>
            <a:ext cx="3274123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Execute</a:t>
            </a:r>
            <a:endParaRPr lang="en-US" sz="2800" dirty="0"/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3B577142-9530-4943-97A3-CE73AF8CB9E3}"/>
              </a:ext>
            </a:extLst>
          </p:cNvPr>
          <p:cNvSpPr txBox="1"/>
          <p:nvPr/>
        </p:nvSpPr>
        <p:spPr>
          <a:xfrm>
            <a:off x="6368334" y="1291899"/>
            <a:ext cx="171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Epoch 1</a:t>
            </a: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5642C57F-68F4-45AC-B4B1-594BD7CEBE09}"/>
              </a:ext>
            </a:extLst>
          </p:cNvPr>
          <p:cNvSpPr/>
          <p:nvPr/>
        </p:nvSpPr>
        <p:spPr>
          <a:xfrm>
            <a:off x="4447405" y="1748980"/>
            <a:ext cx="1251335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Pause</a:t>
            </a:r>
            <a:endParaRPr lang="en-US" sz="3200" dirty="0"/>
          </a:p>
        </p:txBody>
      </p:sp>
      <p:sp>
        <p:nvSpPr>
          <p:cNvPr id="32" name="TextBox 12">
            <a:extLst>
              <a:ext uri="{FF2B5EF4-FFF2-40B4-BE49-F238E27FC236}">
                <a16:creationId xmlns:a16="http://schemas.microsoft.com/office/drawing/2014/main" id="{82FDA255-55ED-4709-8979-3BACD002D922}"/>
              </a:ext>
            </a:extLst>
          </p:cNvPr>
          <p:cNvSpPr txBox="1"/>
          <p:nvPr/>
        </p:nvSpPr>
        <p:spPr>
          <a:xfrm>
            <a:off x="3639069" y="1292195"/>
            <a:ext cx="15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Epoch 0</a:t>
            </a:r>
          </a:p>
        </p:txBody>
      </p:sp>
      <p:sp>
        <p:nvSpPr>
          <p:cNvPr id="33" name="Freeform: Shape 18">
            <a:extLst>
              <a:ext uri="{FF2B5EF4-FFF2-40B4-BE49-F238E27FC236}">
                <a16:creationId xmlns:a16="http://schemas.microsoft.com/office/drawing/2014/main" id="{B9152C79-7B72-4C84-B492-C61EF6DAD698}"/>
              </a:ext>
            </a:extLst>
          </p:cNvPr>
          <p:cNvSpPr/>
          <p:nvPr/>
        </p:nvSpPr>
        <p:spPr>
          <a:xfrm>
            <a:off x="2566881" y="1651555"/>
            <a:ext cx="366248" cy="1041009"/>
          </a:xfrm>
          <a:custGeom>
            <a:avLst/>
            <a:gdLst>
              <a:gd name="connsiteX0" fmla="*/ 337719 w 366248"/>
              <a:gd name="connsiteY0" fmla="*/ 0 h 1041009"/>
              <a:gd name="connsiteX1" fmla="*/ 94 w 366248"/>
              <a:gd name="connsiteY1" fmla="*/ 196947 h 1041009"/>
              <a:gd name="connsiteX2" fmla="*/ 365854 w 366248"/>
              <a:gd name="connsiteY2" fmla="*/ 492369 h 1041009"/>
              <a:gd name="connsiteX3" fmla="*/ 56365 w 366248"/>
              <a:gd name="connsiteY3" fmla="*/ 1041009 h 10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248" h="1041009">
                <a:moveTo>
                  <a:pt x="337719" y="0"/>
                </a:moveTo>
                <a:cubicBezTo>
                  <a:pt x="166562" y="57443"/>
                  <a:pt x="-4595" y="114886"/>
                  <a:pt x="94" y="196947"/>
                </a:cubicBezTo>
                <a:cubicBezTo>
                  <a:pt x="4783" y="279008"/>
                  <a:pt x="356476" y="351692"/>
                  <a:pt x="365854" y="492369"/>
                </a:cubicBezTo>
                <a:cubicBezTo>
                  <a:pt x="375232" y="633046"/>
                  <a:pt x="215798" y="837027"/>
                  <a:pt x="56365" y="104100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19">
            <a:extLst>
              <a:ext uri="{FF2B5EF4-FFF2-40B4-BE49-F238E27FC236}">
                <a16:creationId xmlns:a16="http://schemas.microsoft.com/office/drawing/2014/main" id="{A6521276-03E7-4878-A7E9-72CEC79991E1}"/>
              </a:ext>
            </a:extLst>
          </p:cNvPr>
          <p:cNvCxnSpPr>
            <a:cxnSpLocks/>
          </p:cNvCxnSpPr>
          <p:nvPr/>
        </p:nvCxnSpPr>
        <p:spPr>
          <a:xfrm>
            <a:off x="2368756" y="1748980"/>
            <a:ext cx="2743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20">
            <a:extLst>
              <a:ext uri="{FF2B5EF4-FFF2-40B4-BE49-F238E27FC236}">
                <a16:creationId xmlns:a16="http://schemas.microsoft.com/office/drawing/2014/main" id="{12ECD537-ABD4-4750-97FD-640FDE59AE29}"/>
              </a:ext>
            </a:extLst>
          </p:cNvPr>
          <p:cNvCxnSpPr>
            <a:cxnSpLocks/>
          </p:cNvCxnSpPr>
          <p:nvPr/>
        </p:nvCxnSpPr>
        <p:spPr>
          <a:xfrm flipH="1">
            <a:off x="2368265" y="1743418"/>
            <a:ext cx="0" cy="6400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21">
            <a:extLst>
              <a:ext uri="{FF2B5EF4-FFF2-40B4-BE49-F238E27FC236}">
                <a16:creationId xmlns:a16="http://schemas.microsoft.com/office/drawing/2014/main" id="{08C0B09F-7A82-4302-9653-2277882D2101}"/>
              </a:ext>
            </a:extLst>
          </p:cNvPr>
          <p:cNvCxnSpPr>
            <a:cxnSpLocks/>
          </p:cNvCxnSpPr>
          <p:nvPr/>
        </p:nvCxnSpPr>
        <p:spPr>
          <a:xfrm flipV="1">
            <a:off x="2359056" y="2383981"/>
            <a:ext cx="490402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Freeform: Shape 25">
            <a:extLst>
              <a:ext uri="{FF2B5EF4-FFF2-40B4-BE49-F238E27FC236}">
                <a16:creationId xmlns:a16="http://schemas.microsoft.com/office/drawing/2014/main" id="{504F0411-ED2D-42EC-A8B1-63FB9590BC5D}"/>
              </a:ext>
            </a:extLst>
          </p:cNvPr>
          <p:cNvSpPr/>
          <p:nvPr/>
        </p:nvSpPr>
        <p:spPr>
          <a:xfrm>
            <a:off x="2874361" y="1633697"/>
            <a:ext cx="366248" cy="1041009"/>
          </a:xfrm>
          <a:custGeom>
            <a:avLst/>
            <a:gdLst>
              <a:gd name="connsiteX0" fmla="*/ 337719 w 366248"/>
              <a:gd name="connsiteY0" fmla="*/ 0 h 1041009"/>
              <a:gd name="connsiteX1" fmla="*/ 94 w 366248"/>
              <a:gd name="connsiteY1" fmla="*/ 196947 h 1041009"/>
              <a:gd name="connsiteX2" fmla="*/ 365854 w 366248"/>
              <a:gd name="connsiteY2" fmla="*/ 492369 h 1041009"/>
              <a:gd name="connsiteX3" fmla="*/ 56365 w 366248"/>
              <a:gd name="connsiteY3" fmla="*/ 1041009 h 10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248" h="1041009">
                <a:moveTo>
                  <a:pt x="337719" y="0"/>
                </a:moveTo>
                <a:cubicBezTo>
                  <a:pt x="166562" y="57443"/>
                  <a:pt x="-4595" y="114886"/>
                  <a:pt x="94" y="196947"/>
                </a:cubicBezTo>
                <a:cubicBezTo>
                  <a:pt x="4783" y="279008"/>
                  <a:pt x="356476" y="351692"/>
                  <a:pt x="365854" y="492369"/>
                </a:cubicBezTo>
                <a:cubicBezTo>
                  <a:pt x="375232" y="633046"/>
                  <a:pt x="215798" y="837027"/>
                  <a:pt x="56365" y="104100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26">
            <a:extLst>
              <a:ext uri="{FF2B5EF4-FFF2-40B4-BE49-F238E27FC236}">
                <a16:creationId xmlns:a16="http://schemas.microsoft.com/office/drawing/2014/main" id="{D68D8B1C-0C54-4972-B977-2078947F4C13}"/>
              </a:ext>
            </a:extLst>
          </p:cNvPr>
          <p:cNvCxnSpPr>
            <a:cxnSpLocks/>
          </p:cNvCxnSpPr>
          <p:nvPr/>
        </p:nvCxnSpPr>
        <p:spPr>
          <a:xfrm>
            <a:off x="2982398" y="1748980"/>
            <a:ext cx="14500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27">
            <a:extLst>
              <a:ext uri="{FF2B5EF4-FFF2-40B4-BE49-F238E27FC236}">
                <a16:creationId xmlns:a16="http://schemas.microsoft.com/office/drawing/2014/main" id="{C23686E4-BCF6-41FB-B86B-2EA505B62407}"/>
              </a:ext>
            </a:extLst>
          </p:cNvPr>
          <p:cNvCxnSpPr>
            <a:cxnSpLocks/>
          </p:cNvCxnSpPr>
          <p:nvPr/>
        </p:nvCxnSpPr>
        <p:spPr>
          <a:xfrm>
            <a:off x="3132225" y="2389060"/>
            <a:ext cx="13001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28">
            <a:extLst>
              <a:ext uri="{FF2B5EF4-FFF2-40B4-BE49-F238E27FC236}">
                <a16:creationId xmlns:a16="http://schemas.microsoft.com/office/drawing/2014/main" id="{BB96D617-0162-4164-84AD-68F248CBDF6C}"/>
              </a:ext>
            </a:extLst>
          </p:cNvPr>
          <p:cNvSpPr txBox="1"/>
          <p:nvPr/>
        </p:nvSpPr>
        <p:spPr>
          <a:xfrm>
            <a:off x="3164415" y="1833600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Execute</a:t>
            </a:r>
            <a:endParaRPr lang="en-US" dirty="0"/>
          </a:p>
        </p:txBody>
      </p:sp>
      <p:sp>
        <p:nvSpPr>
          <p:cNvPr id="61" name="Rectangle 32">
            <a:extLst>
              <a:ext uri="{FF2B5EF4-FFF2-40B4-BE49-F238E27FC236}">
                <a16:creationId xmlns:a16="http://schemas.microsoft.com/office/drawing/2014/main" id="{35EB7D29-1D19-499C-B249-B02E4131ACC8}"/>
              </a:ext>
            </a:extLst>
          </p:cNvPr>
          <p:cNvSpPr/>
          <p:nvPr/>
        </p:nvSpPr>
        <p:spPr>
          <a:xfrm>
            <a:off x="8962340" y="1748980"/>
            <a:ext cx="1251336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Pause</a:t>
            </a:r>
            <a:endParaRPr lang="en-US" sz="3200" dirty="0"/>
          </a:p>
        </p:txBody>
      </p:sp>
      <p:sp>
        <p:nvSpPr>
          <p:cNvPr id="62" name="Rectangle 9">
            <a:extLst>
              <a:ext uri="{FF2B5EF4-FFF2-40B4-BE49-F238E27FC236}">
                <a16:creationId xmlns:a16="http://schemas.microsoft.com/office/drawing/2014/main" id="{5AF05058-474D-4677-88FE-E96CE6902DE9}"/>
              </a:ext>
            </a:extLst>
          </p:cNvPr>
          <p:cNvSpPr/>
          <p:nvPr/>
        </p:nvSpPr>
        <p:spPr>
          <a:xfrm>
            <a:off x="4445940" y="2389760"/>
            <a:ext cx="1252800" cy="63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400" dirty="0"/>
              <a:t>Check</a:t>
            </a:r>
            <a:br>
              <a:rPr lang="en-US" sz="2400" dirty="0"/>
            </a:br>
            <a:r>
              <a:rPr lang="en-US" sz="2400" dirty="0"/>
              <a:t>point</a:t>
            </a:r>
          </a:p>
        </p:txBody>
      </p:sp>
      <p:cxnSp>
        <p:nvCxnSpPr>
          <p:cNvPr id="63" name="Straight Connector 29">
            <a:extLst>
              <a:ext uri="{FF2B5EF4-FFF2-40B4-BE49-F238E27FC236}">
                <a16:creationId xmlns:a16="http://schemas.microsoft.com/office/drawing/2014/main" id="{BB49D2EE-0B15-4ED5-8E2C-1E779872899D}"/>
              </a:ext>
            </a:extLst>
          </p:cNvPr>
          <p:cNvCxnSpPr>
            <a:cxnSpLocks/>
          </p:cNvCxnSpPr>
          <p:nvPr/>
        </p:nvCxnSpPr>
        <p:spPr>
          <a:xfrm flipH="1">
            <a:off x="5690216" y="1291899"/>
            <a:ext cx="7496" cy="194400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30">
            <a:extLst>
              <a:ext uri="{FF2B5EF4-FFF2-40B4-BE49-F238E27FC236}">
                <a16:creationId xmlns:a16="http://schemas.microsoft.com/office/drawing/2014/main" id="{C74C1111-DFB4-47B0-A9CB-B5BFC2E26C28}"/>
              </a:ext>
            </a:extLst>
          </p:cNvPr>
          <p:cNvCxnSpPr>
            <a:cxnSpLocks/>
          </p:cNvCxnSpPr>
          <p:nvPr/>
        </p:nvCxnSpPr>
        <p:spPr>
          <a:xfrm>
            <a:off x="10209391" y="1291899"/>
            <a:ext cx="0" cy="187200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">
            <a:extLst>
              <a:ext uri="{FF2B5EF4-FFF2-40B4-BE49-F238E27FC236}">
                <a16:creationId xmlns:a16="http://schemas.microsoft.com/office/drawing/2014/main" id="{54D6438A-10D2-4937-AB5F-A162B5065F90}"/>
              </a:ext>
            </a:extLst>
          </p:cNvPr>
          <p:cNvCxnSpPr>
            <a:cxnSpLocks/>
          </p:cNvCxnSpPr>
          <p:nvPr/>
        </p:nvCxnSpPr>
        <p:spPr>
          <a:xfrm>
            <a:off x="3550347" y="2396085"/>
            <a:ext cx="761967" cy="12236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13">
            <a:extLst>
              <a:ext uri="{FF2B5EF4-FFF2-40B4-BE49-F238E27FC236}">
                <a16:creationId xmlns:a16="http://schemas.microsoft.com/office/drawing/2014/main" id="{BE8FD382-A3D0-49D1-A0B9-0F16F9F8624E}"/>
              </a:ext>
            </a:extLst>
          </p:cNvPr>
          <p:cNvSpPr txBox="1"/>
          <p:nvPr/>
        </p:nvSpPr>
        <p:spPr>
          <a:xfrm>
            <a:off x="3792271" y="3483747"/>
            <a:ext cx="3442833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dirty="0">
                <a:solidFill>
                  <a:srgbClr val="FF0000"/>
                </a:solidFill>
              </a:rPr>
              <a:t>Output delay</a:t>
            </a:r>
          </a:p>
        </p:txBody>
      </p:sp>
      <p:cxnSp>
        <p:nvCxnSpPr>
          <p:cNvPr id="75" name="Straight Arrow Connector 7">
            <a:extLst>
              <a:ext uri="{FF2B5EF4-FFF2-40B4-BE49-F238E27FC236}">
                <a16:creationId xmlns:a16="http://schemas.microsoft.com/office/drawing/2014/main" id="{4638C6E6-E542-4185-BB73-4BE6DDEB11EE}"/>
              </a:ext>
            </a:extLst>
          </p:cNvPr>
          <p:cNvCxnSpPr>
            <a:cxnSpLocks/>
          </p:cNvCxnSpPr>
          <p:nvPr/>
        </p:nvCxnSpPr>
        <p:spPr>
          <a:xfrm flipV="1">
            <a:off x="6576941" y="2945433"/>
            <a:ext cx="1316327" cy="594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3177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75"/>
    </mc:Choice>
    <mc:Fallback xmlns="">
      <p:transition spd="slow" advTm="673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D32F-0393-466A-89D7-4C4233AF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Backup:  Mechanisms based on Active Replication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0E9BC-8BE2-4E14-98D5-8EDFAE0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C880-BD14-409B-B92F-3BAF64A91E7B}" type="slidenum">
              <a:rPr lang="en-CH" smtClean="0"/>
              <a:t>9</a:t>
            </a:fld>
            <a:endParaRPr lang="en-CH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812F96-FF78-43DE-94CB-56C244B2AF0E}"/>
              </a:ext>
            </a:extLst>
          </p:cNvPr>
          <p:cNvSpPr/>
          <p:nvPr/>
        </p:nvSpPr>
        <p:spPr>
          <a:xfrm>
            <a:off x="1407675" y="1711640"/>
            <a:ext cx="1943750" cy="10690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Application</a:t>
            </a:r>
            <a:endParaRPr lang="en-CH" sz="2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C0ECFC-A0F4-47A7-BD71-C22B13FEDCA9}"/>
              </a:ext>
            </a:extLst>
          </p:cNvPr>
          <p:cNvCxnSpPr>
            <a:cxnSpLocks/>
          </p:cNvCxnSpPr>
          <p:nvPr/>
        </p:nvCxnSpPr>
        <p:spPr>
          <a:xfrm>
            <a:off x="3342978" y="2052618"/>
            <a:ext cx="4838651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11">
            <a:extLst>
              <a:ext uri="{FF2B5EF4-FFF2-40B4-BE49-F238E27FC236}">
                <a16:creationId xmlns:a16="http://schemas.microsoft.com/office/drawing/2014/main" id="{EC5AFB6D-F011-42B1-9089-002EEFE609C1}"/>
              </a:ext>
            </a:extLst>
          </p:cNvPr>
          <p:cNvSpPr txBox="1"/>
          <p:nvPr/>
        </p:nvSpPr>
        <p:spPr>
          <a:xfrm>
            <a:off x="4522461" y="1427202"/>
            <a:ext cx="2744818" cy="635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800" dirty="0"/>
              <a:t>Nondeterministic</a:t>
            </a:r>
          </a:p>
          <a:p>
            <a:pPr algn="ctr">
              <a:lnSpc>
                <a:spcPts val="2000"/>
              </a:lnSpc>
            </a:pPr>
            <a:r>
              <a:rPr lang="en-US" sz="2800" dirty="0"/>
              <a:t>event log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AE5DB9-845D-4E62-897B-1CE24E283DB6}"/>
              </a:ext>
            </a:extLst>
          </p:cNvPr>
          <p:cNvSpPr txBox="1"/>
          <p:nvPr/>
        </p:nvSpPr>
        <p:spPr>
          <a:xfrm>
            <a:off x="1686238" y="3128747"/>
            <a:ext cx="13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Primary</a:t>
            </a:r>
            <a:endParaRPr lang="en-CH" sz="2800" b="1" dirty="0"/>
          </a:p>
        </p:txBody>
      </p:sp>
      <p:sp>
        <p:nvSpPr>
          <p:cNvPr id="35" name="Rectangle: Rounded Corners 4">
            <a:extLst>
              <a:ext uri="{FF2B5EF4-FFF2-40B4-BE49-F238E27FC236}">
                <a16:creationId xmlns:a16="http://schemas.microsoft.com/office/drawing/2014/main" id="{6FB59E6C-1290-4FFA-AD67-9F7229BDD4D4}"/>
              </a:ext>
            </a:extLst>
          </p:cNvPr>
          <p:cNvSpPr/>
          <p:nvPr/>
        </p:nvSpPr>
        <p:spPr>
          <a:xfrm>
            <a:off x="7932324" y="1427202"/>
            <a:ext cx="2600599" cy="156137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41418D-5058-40B1-8B24-8A1784B0AA1B}"/>
              </a:ext>
            </a:extLst>
          </p:cNvPr>
          <p:cNvSpPr/>
          <p:nvPr/>
        </p:nvSpPr>
        <p:spPr>
          <a:xfrm>
            <a:off x="8336243" y="1705515"/>
            <a:ext cx="1943750" cy="10690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Application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F35C03-1E46-4067-B14F-BEC49EF2E511}"/>
              </a:ext>
            </a:extLst>
          </p:cNvPr>
          <p:cNvSpPr txBox="1"/>
          <p:nvPr/>
        </p:nvSpPr>
        <p:spPr>
          <a:xfrm>
            <a:off x="8747853" y="3062365"/>
            <a:ext cx="13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Backup</a:t>
            </a:r>
            <a:endParaRPr lang="en-CH" sz="28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756A09F-2CFE-4EF9-A243-9B517785E776}"/>
              </a:ext>
            </a:extLst>
          </p:cNvPr>
          <p:cNvSpPr/>
          <p:nvPr/>
        </p:nvSpPr>
        <p:spPr>
          <a:xfrm>
            <a:off x="4332228" y="1450467"/>
            <a:ext cx="219456" cy="2194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D8467310-CB06-42E3-A61D-4BFBB124D528}"/>
              </a:ext>
            </a:extLst>
          </p:cNvPr>
          <p:cNvSpPr/>
          <p:nvPr/>
        </p:nvSpPr>
        <p:spPr>
          <a:xfrm>
            <a:off x="10316523" y="1761399"/>
            <a:ext cx="542053" cy="853607"/>
          </a:xfrm>
          <a:prstGeom prst="arc">
            <a:avLst>
              <a:gd name="adj1" fmla="val 12715943"/>
              <a:gd name="adj2" fmla="val 8768069"/>
            </a:avLst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F43D363-31C7-4915-975F-AFC6B9614761}"/>
              </a:ext>
            </a:extLst>
          </p:cNvPr>
          <p:cNvGrpSpPr/>
          <p:nvPr/>
        </p:nvGrpSpPr>
        <p:grpSpPr>
          <a:xfrm>
            <a:off x="9880019" y="1466686"/>
            <a:ext cx="1530285" cy="317844"/>
            <a:chOff x="7917702" y="1044642"/>
            <a:chExt cx="1598651" cy="317844"/>
          </a:xfrm>
        </p:grpSpPr>
        <p:sp>
          <p:nvSpPr>
            <p:cNvPr id="42" name="文本框 34">
              <a:extLst>
                <a:ext uri="{FF2B5EF4-FFF2-40B4-BE49-F238E27FC236}">
                  <a16:creationId xmlns:a16="http://schemas.microsoft.com/office/drawing/2014/main" id="{207ACED5-7912-407E-ABE0-0F5B0C5ECDD0}"/>
                </a:ext>
              </a:extLst>
            </p:cNvPr>
            <p:cNvSpPr txBox="1"/>
            <p:nvPr/>
          </p:nvSpPr>
          <p:spPr>
            <a:xfrm>
              <a:off x="7917702" y="1044642"/>
              <a:ext cx="1598651" cy="317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2400" dirty="0"/>
                <a:t>Replay</a:t>
              </a:r>
              <a:endParaRPr lang="zh-CN" altLang="en-US" sz="24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85D94A8-F06B-4671-8578-DA1AA9015708}"/>
                </a:ext>
              </a:extLst>
            </p:cNvPr>
            <p:cNvSpPr/>
            <p:nvPr/>
          </p:nvSpPr>
          <p:spPr>
            <a:xfrm>
              <a:off x="8044977" y="1044642"/>
              <a:ext cx="217244" cy="2194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CB1F6B6-E49F-48C5-8532-75111482EAF9}"/>
              </a:ext>
            </a:extLst>
          </p:cNvPr>
          <p:cNvSpPr txBox="1"/>
          <p:nvPr/>
        </p:nvSpPr>
        <p:spPr>
          <a:xfrm>
            <a:off x="445603" y="3998707"/>
            <a:ext cx="113007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Primary and backup execute application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Primary sends outcomes of nondeterministic events to backup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Backup enforces outcome of nondeterministic events to match execution</a:t>
            </a:r>
            <a:endParaRPr lang="en-CH" dirty="0"/>
          </a:p>
        </p:txBody>
      </p:sp>
      <p:sp>
        <p:nvSpPr>
          <p:cNvPr id="44" name="Rectangle: Rounded Corners 4">
            <a:extLst>
              <a:ext uri="{FF2B5EF4-FFF2-40B4-BE49-F238E27FC236}">
                <a16:creationId xmlns:a16="http://schemas.microsoft.com/office/drawing/2014/main" id="{22EDE8EC-5734-45BC-A056-B8528F89215B}"/>
              </a:ext>
            </a:extLst>
          </p:cNvPr>
          <p:cNvSpPr/>
          <p:nvPr/>
        </p:nvSpPr>
        <p:spPr>
          <a:xfrm>
            <a:off x="1079252" y="1427202"/>
            <a:ext cx="2600599" cy="156137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496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55"/>
    </mc:Choice>
    <mc:Fallback xmlns="">
      <p:transition spd="slow" advTm="328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9" grpId="0" animBg="1"/>
      <p:bldP spid="4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8.8|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18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21.6|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12.3|4|10.1|4.4|8.9|9.7|3.6|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2.4|5.3|11.9|6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5.4|5.2|4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24.2|4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8.1|9.5|4.2|5.5|4|4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11|26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|23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4.2|3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23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7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9.9|6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3.5|3.3|9.6|3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6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7.5|3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13|2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8.2|9.6|6|8.5|5.1|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19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1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15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3.9|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1934</Words>
  <Application>Microsoft Office PowerPoint</Application>
  <PresentationFormat>Widescreen</PresentationFormat>
  <Paragraphs>593</Paragraphs>
  <Slides>38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等线</vt:lpstr>
      <vt:lpstr>Arial</vt:lpstr>
      <vt:lpstr>Calibri</vt:lpstr>
      <vt:lpstr>Symbol</vt:lpstr>
      <vt:lpstr>Wingdings</vt:lpstr>
      <vt:lpstr>Office Theme</vt:lpstr>
      <vt:lpstr>RRC: Responsive Replicated Containers</vt:lpstr>
      <vt:lpstr>Server Applications Need Responsive Fault Tolerance</vt:lpstr>
      <vt:lpstr>Replication  Application-Transparent Fault Tolerance</vt:lpstr>
      <vt:lpstr>Replication is Old News</vt:lpstr>
      <vt:lpstr>What is Missing in Existing Replication Schemes?</vt:lpstr>
      <vt:lpstr>Talk Outline</vt:lpstr>
      <vt:lpstr>Passive Backup: Checkpointing-Based Mechanisms</vt:lpstr>
      <vt:lpstr>Checkpointing-Based Mechanisms  High latency Overhead </vt:lpstr>
      <vt:lpstr>Active Backup:  Mechanisms based on Active Replication</vt:lpstr>
      <vt:lpstr>      Disadvantages of Active Backup Mechanisms</vt:lpstr>
      <vt:lpstr>Undesirable Couplings in Current Mechanisms</vt:lpstr>
      <vt:lpstr>Talk Outline</vt:lpstr>
      <vt:lpstr>Passive Backup as the Starting Point </vt:lpstr>
      <vt:lpstr>Decoupling Latency Overhead from Checkpoint Interval Using hybrid replication </vt:lpstr>
      <vt:lpstr> Choice of Granularity of Replication</vt:lpstr>
      <vt:lpstr>Normal operation</vt:lpstr>
      <vt:lpstr>Handling Primary Failure</vt:lpstr>
      <vt:lpstr>RRC: Backup Failure</vt:lpstr>
      <vt:lpstr>Talk Outline</vt:lpstr>
      <vt:lpstr>Key Design and Implementation Challenges</vt:lpstr>
      <vt:lpstr>Key Design and Implementation Challenges</vt:lpstr>
      <vt:lpstr>Service Pause during Container Checkpointing </vt:lpstr>
      <vt:lpstr>Minimizing Service Pause Using Container Fork</vt:lpstr>
      <vt:lpstr>Nondeterministic events and the Challenge of Data Races</vt:lpstr>
      <vt:lpstr>Data Race Considerations</vt:lpstr>
      <vt:lpstr>The Potential Impact of Data Races</vt:lpstr>
      <vt:lpstr>RRC’s Mitigation of the Impact of Data Races</vt:lpstr>
      <vt:lpstr>Talk Outline</vt:lpstr>
      <vt:lpstr>Key design and implementation challenges</vt:lpstr>
      <vt:lpstr>Key design and implementation challenges</vt:lpstr>
      <vt:lpstr>Evaluation Setup</vt:lpstr>
      <vt:lpstr>Latency Overhead: RRC vs. NiLiCon</vt:lpstr>
      <vt:lpstr>Throughput Overhead: RRC vs. NiLiCon</vt:lpstr>
      <vt:lpstr>Throughput Overhead: RRC vs. NiLiCon</vt:lpstr>
      <vt:lpstr>Recovery Success Rate</vt:lpstr>
      <vt:lpstr>Summary</vt:lpstr>
      <vt:lpstr>PowerPoint Presentation</vt:lpstr>
      <vt:lpstr> Support for Deterministic Replay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Diyu</dc:creator>
  <cp:lastModifiedBy>Zhou Diyu</cp:lastModifiedBy>
  <cp:revision>3360</cp:revision>
  <dcterms:created xsi:type="dcterms:W3CDTF">2022-06-29T14:32:30Z</dcterms:created>
  <dcterms:modified xsi:type="dcterms:W3CDTF">2022-07-12T16:51:45Z</dcterms:modified>
</cp:coreProperties>
</file>