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4.xml" ContentType="application/vnd.openxmlformats-officedocument.presentationml.tags+xml"/>
  <Override PartName="/ppt/notesSlides/notesSlide8.xml" ContentType="application/vnd.openxmlformats-officedocument.presentationml.notesSlide+xml"/>
  <Override PartName="/ppt/tags/tag5.xml" ContentType="application/vnd.openxmlformats-officedocument.presentationml.tags+xml"/>
  <Override PartName="/ppt/notesSlides/notesSlide9.xml" ContentType="application/vnd.openxmlformats-officedocument.presentationml.notesSlide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notesSlides/notesSlide18.xml" ContentType="application/vnd.openxmlformats-officedocument.presentationml.notesSlide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tags/tag14.xml" ContentType="application/vnd.openxmlformats-officedocument.presentationml.tags+xml"/>
  <Override PartName="/ppt/notesSlides/notesSlide20.xml" ContentType="application/vnd.openxmlformats-officedocument.presentationml.notesSlide+xml"/>
  <Override PartName="/ppt/tags/tag15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6.xml" ContentType="application/vnd.openxmlformats-officedocument.presentationml.tags+xml"/>
  <Override PartName="/ppt/notesSlides/notesSlide23.xml" ContentType="application/vnd.openxmlformats-officedocument.presentationml.notesSlide+xml"/>
  <Override PartName="/ppt/tags/tag17.xml" ContentType="application/vnd.openxmlformats-officedocument.presentationml.tags+xml"/>
  <Override PartName="/ppt/notesSlides/notesSlide24.xml" ContentType="application/vnd.openxmlformats-officedocument.presentationml.notesSlide+xml"/>
  <Override PartName="/ppt/tags/tag18.xml" ContentType="application/vnd.openxmlformats-officedocument.presentationml.tags+xml"/>
  <Override PartName="/ppt/notesSlides/notesSlide25.xml" ContentType="application/vnd.openxmlformats-officedocument.presentationml.notesSlide+xml"/>
  <Override PartName="/ppt/tags/tag19.xml" ContentType="application/vnd.openxmlformats-officedocument.presentationml.tags+xml"/>
  <Override PartName="/ppt/notesSlides/notesSlide26.xml" ContentType="application/vnd.openxmlformats-officedocument.presentationml.notesSlide+xml"/>
  <Override PartName="/ppt/tags/tag20.xml" ContentType="application/vnd.openxmlformats-officedocument.presentationml.tags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8.xml" ContentType="application/vnd.openxmlformats-officedocument.presentationml.notesSlide+xml"/>
  <Override PartName="/ppt/tags/tag21.xml" ContentType="application/vnd.openxmlformats-officedocument.presentationml.tags+xml"/>
  <Override PartName="/ppt/notesSlides/notesSlide29.xml" ContentType="application/vnd.openxmlformats-officedocument.presentationml.notesSlide+xml"/>
  <Override PartName="/ppt/tags/tag22.xml" ContentType="application/vnd.openxmlformats-officedocument.presentationml.tags+xml"/>
  <Override PartName="/ppt/notesSlides/notesSlide30.xml" ContentType="application/vnd.openxmlformats-officedocument.presentationml.notesSlide+xml"/>
  <Override PartName="/ppt/tags/tag23.xml" ContentType="application/vnd.openxmlformats-officedocument.presentationml.tags+xml"/>
  <Override PartName="/ppt/notesSlides/notesSlide31.xml" ContentType="application/vnd.openxmlformats-officedocument.presentationml.notesSlide+xml"/>
  <Override PartName="/ppt/tags/tag24.xml" ContentType="application/vnd.openxmlformats-officedocument.presentationml.tags+xml"/>
  <Override PartName="/ppt/notesSlides/notesSlide32.xml" ContentType="application/vnd.openxmlformats-officedocument.presentationml.notesSlide+xml"/>
  <Override PartName="/ppt/tags/tag25.xml" ContentType="application/vnd.openxmlformats-officedocument.presentationml.tags+xml"/>
  <Override PartName="/ppt/notesSlides/notesSlide33.xml" ContentType="application/vnd.openxmlformats-officedocument.presentationml.notesSlide+xml"/>
  <Override PartName="/ppt/tags/tag26.xml" ContentType="application/vnd.openxmlformats-officedocument.presentationml.tags+xml"/>
  <Override PartName="/ppt/notesSlides/notesSlide34.xml" ContentType="application/vnd.openxmlformats-officedocument.presentationml.notesSlide+xml"/>
  <Override PartName="/ppt/tags/tag27.xml" ContentType="application/vnd.openxmlformats-officedocument.presentationml.tags+xml"/>
  <Override PartName="/ppt/notesSlides/notesSlide35.xml" ContentType="application/vnd.openxmlformats-officedocument.presentationml.notesSlide+xml"/>
  <Override PartName="/ppt/charts/chart2.xml" ContentType="application/vnd.openxmlformats-officedocument.drawingml.chart+xml"/>
  <Override PartName="/ppt/drawings/drawing1.xml" ContentType="application/vnd.openxmlformats-officedocument.drawingml.chartshapes+xml"/>
  <Override PartName="/ppt/tags/tag28.xml" ContentType="application/vnd.openxmlformats-officedocument.presentationml.tags+xml"/>
  <Override PartName="/ppt/notesSlides/notesSlide36.xml" ContentType="application/vnd.openxmlformats-officedocument.presentationml.notesSlide+xml"/>
  <Override PartName="/ppt/tags/tag29.xml" ContentType="application/vnd.openxmlformats-officedocument.presentationml.tags+xml"/>
  <Override PartName="/ppt/notesSlides/notesSlide37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56" r:id="rId2"/>
    <p:sldMasterId id="2147483768" r:id="rId3"/>
  </p:sldMasterIdLst>
  <p:notesMasterIdLst>
    <p:notesMasterId r:id="rId48"/>
  </p:notesMasterIdLst>
  <p:sldIdLst>
    <p:sldId id="256" r:id="rId4"/>
    <p:sldId id="286" r:id="rId5"/>
    <p:sldId id="287" r:id="rId6"/>
    <p:sldId id="288" r:id="rId7"/>
    <p:sldId id="289" r:id="rId8"/>
    <p:sldId id="259" r:id="rId9"/>
    <p:sldId id="361" r:id="rId10"/>
    <p:sldId id="291" r:id="rId11"/>
    <p:sldId id="292" r:id="rId12"/>
    <p:sldId id="358" r:id="rId13"/>
    <p:sldId id="294" r:id="rId14"/>
    <p:sldId id="359" r:id="rId15"/>
    <p:sldId id="360" r:id="rId16"/>
    <p:sldId id="298" r:id="rId17"/>
    <p:sldId id="301" r:id="rId18"/>
    <p:sldId id="303" r:id="rId19"/>
    <p:sldId id="305" r:id="rId20"/>
    <p:sldId id="322" r:id="rId21"/>
    <p:sldId id="323" r:id="rId22"/>
    <p:sldId id="330" r:id="rId23"/>
    <p:sldId id="327" r:id="rId24"/>
    <p:sldId id="306" r:id="rId25"/>
    <p:sldId id="320" r:id="rId26"/>
    <p:sldId id="313" r:id="rId27"/>
    <p:sldId id="314" r:id="rId28"/>
    <p:sldId id="315" r:id="rId29"/>
    <p:sldId id="333" r:id="rId30"/>
    <p:sldId id="338" r:id="rId31"/>
    <p:sldId id="348" r:id="rId32"/>
    <p:sldId id="350" r:id="rId33"/>
    <p:sldId id="352" r:id="rId34"/>
    <p:sldId id="347" r:id="rId35"/>
    <p:sldId id="354" r:id="rId36"/>
    <p:sldId id="331" r:id="rId37"/>
    <p:sldId id="332" r:id="rId38"/>
    <p:sldId id="334" r:id="rId39"/>
    <p:sldId id="363" r:id="rId40"/>
    <p:sldId id="362" r:id="rId41"/>
    <p:sldId id="340" r:id="rId42"/>
    <p:sldId id="341" r:id="rId43"/>
    <p:sldId id="345" r:id="rId44"/>
    <p:sldId id="346" r:id="rId45"/>
    <p:sldId id="356" r:id="rId46"/>
    <p:sldId id="357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ozo-PC" initials="z" lastIdx="1" clrIdx="0">
    <p:extLst>
      <p:ext uri="{19B8F6BF-5375-455C-9EA6-DF929625EA0E}">
        <p15:presenceInfo xmlns:p15="http://schemas.microsoft.com/office/powerpoint/2012/main" userId="zozo-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15" autoAdjust="0"/>
    <p:restoredTop sz="66535" autoAdjust="0"/>
  </p:normalViewPr>
  <p:slideViewPr>
    <p:cSldViewPr snapToGrid="0">
      <p:cViewPr varScale="1">
        <p:scale>
          <a:sx n="113" d="100"/>
          <a:sy n="113" d="100"/>
        </p:scale>
        <p:origin x="1650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zozo-PC\Dropbox\papers\DSN2018-NiLiHype\figure\3AppVM%20-%20Cop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NiLiHype\3AppV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0462080397845"/>
          <c:y val="6.6244474374913667E-2"/>
          <c:w val="0.84345604825712572"/>
          <c:h val="0.896019823179997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System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3C19-412D-B4BE-EA188D127A92}"/>
              </c:ext>
            </c:extLst>
          </c:dPt>
          <c:dPt>
            <c:idx val="1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3C19-412D-B4BE-EA188D127A92}"/>
              </c:ext>
            </c:extLst>
          </c:dPt>
          <c:dPt>
            <c:idx val="2"/>
            <c:invertIfNegative val="0"/>
            <c:bubble3D val="0"/>
            <c:spPr>
              <a:solidFill>
                <a:srgbClr val="0070C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3C19-412D-B4BE-EA188D127A92}"/>
              </c:ext>
            </c:extLst>
          </c:dPt>
          <c:dLbls>
            <c:dLbl>
              <c:idx val="0"/>
              <c:layout>
                <c:manualLayout>
                  <c:x val="-5.1802735184417735E-5"/>
                  <c:y val="-3.579171846940185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3C19-412D-B4BE-EA188D127A9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-1.4878896716858296E-3"/>
                  <c:y val="-7.366797900262467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3C19-412D-B4BE-EA188D127A9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-1.4749262536873156E-3"/>
                  <c:y val="-8.230452674897119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3C19-412D-B4BE-EA188D127A9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(Sheet1!$H$2,Sheet1!$H$3,Sheet1!$H$4)</c:f>
                <c:numCache>
                  <c:formatCode>General</c:formatCode>
                  <c:ptCount val="3"/>
                  <c:pt idx="0">
                    <c:v>5.5000000000000604E-3</c:v>
                  </c:pt>
                  <c:pt idx="1">
                    <c:v>1.100000000000001E-2</c:v>
                  </c:pt>
                  <c:pt idx="2">
                    <c:v>1.6800000000000037E-2</c:v>
                  </c:pt>
                </c:numCache>
              </c:numRef>
            </c:plus>
            <c:minus>
              <c:numRef>
                <c:f>(Sheet1!$I$2,Sheet1!$I$3,Sheet1!$I$4)</c:f>
                <c:numCache>
                  <c:formatCode>General</c:formatCode>
                  <c:ptCount val="3"/>
                  <c:pt idx="0">
                    <c:v>8.599999999999941E-3</c:v>
                  </c:pt>
                  <c:pt idx="1">
                    <c:v>1.3999999999999901E-2</c:v>
                  </c:pt>
                  <c:pt idx="2">
                    <c:v>1.9100000000000006E-2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Sheet1!$B$2:$B$4</c:f>
              <c:numCache>
                <c:formatCode>0.00%</c:formatCode>
                <c:ptCount val="3"/>
                <c:pt idx="0">
                  <c:v>0.98899999999999999</c:v>
                </c:pt>
                <c:pt idx="1">
                  <c:v>0.96319999999999995</c:v>
                </c:pt>
                <c:pt idx="2">
                  <c:v>0.90739999999999998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3C19-412D-B4BE-EA188D127A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3C19-412D-B4BE-EA188D127A92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A-3C19-412D-B4BE-EA188D127A92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C-3C19-412D-B4BE-EA188D127A92}"/>
              </c:ext>
            </c:extLst>
          </c:dPt>
          <c:dLbls>
            <c:dLbl>
              <c:idx val="0"/>
              <c:layout>
                <c:manualLayout>
                  <c:x val="1.7556752774324263E-2"/>
                  <c:y val="-4.920137449924022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3C19-412D-B4BE-EA188D127A9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7.4910208592347009E-3"/>
                  <c:y val="-7.79185661002900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3C19-412D-B4BE-EA188D127A9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7.439333241239689E-3"/>
                  <c:y val="-0.1072665423401022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3C19-412D-B4BE-EA188D127A92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Ref>
                <c:f>(Sheet1!$J$2,Sheet1!$J$3,Sheet1!$J$4)</c:f>
                <c:numCache>
                  <c:formatCode>General</c:formatCode>
                  <c:ptCount val="3"/>
                  <c:pt idx="0">
                    <c:v>6.2999999999999723E-3</c:v>
                  </c:pt>
                  <c:pt idx="1">
                    <c:v>1.3599999999999945E-2</c:v>
                  </c:pt>
                  <c:pt idx="2">
                    <c:v>1.9199999999999995E-2</c:v>
                  </c:pt>
                </c:numCache>
              </c:numRef>
            </c:plus>
            <c:minus>
              <c:numRef>
                <c:f>(Sheet1!$K$2,Sheet1!$K$3,Sheet1!$K$4)</c:f>
                <c:numCache>
                  <c:formatCode>General</c:formatCode>
                  <c:ptCount val="3"/>
                  <c:pt idx="0">
                    <c:v>9.3999999999999639E-3</c:v>
                  </c:pt>
                  <c:pt idx="1">
                    <c:v>1.6199999999999992E-2</c:v>
                  </c:pt>
                  <c:pt idx="2">
                    <c:v>2.1399999999999975E-2</c:v>
                  </c:pt>
                </c:numCache>
              </c:numRef>
            </c:minus>
            <c:spPr>
              <a:noFill/>
              <a:ln w="2857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Sheet1!$C$2:$C$4</c:f>
              <c:numCache>
                <c:formatCode>0.00%</c:formatCode>
                <c:ptCount val="3"/>
                <c:pt idx="0">
                  <c:v>0.98599999999999999</c:v>
                </c:pt>
                <c:pt idx="1">
                  <c:v>0.94450000000000001</c:v>
                </c:pt>
                <c:pt idx="2">
                  <c:v>0.88739999999999997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3C19-412D-B4BE-EA188D127A9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4170000"/>
        <c:axId val="194170560"/>
      </c:barChart>
      <c:catAx>
        <c:axId val="19417000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94170560"/>
        <c:crosses val="autoZero"/>
        <c:auto val="1"/>
        <c:lblAlgn val="ctr"/>
        <c:lblOffset val="100"/>
        <c:noMultiLvlLbl val="0"/>
      </c:catAx>
      <c:valAx>
        <c:axId val="194170560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4170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3807188433342385"/>
          <c:y val="5.6192287043664996E-2"/>
          <c:w val="0.83599103991311419"/>
          <c:h val="0.780984102839417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System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dLbls>
            <c:dLbl>
              <c:idx val="0"/>
              <c:layout>
                <c:manualLayout>
                  <c:x val="8.6102814734365096E-3"/>
                  <c:y val="-3.44049749463135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0-877B-4AA2-8AE1-9A5A26F17C1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8.647728301203729E-3"/>
                  <c:y val="-4.490470651395848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877B-4AA2-8AE1-9A5A26F17C1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7.0047063082631913E-3"/>
                  <c:y val="-5.41332617513719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2-877B-4AA2-8AE1-9A5A26F17C1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9589181787059225E-3"/>
                  <c:y val="-5.537455612166126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877B-4AA2-8AE1-9A5A26F17C1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1.1159041542221016E-2"/>
                  <c:y val="-5.572581126222858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4-877B-4AA2-8AE1-9A5A26F17C1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5.4801320313411384E-3"/>
                  <c:y val="-6.841524748986635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877B-4AA2-8AE1-9A5A26F17C1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5.4999999999999997E-3</c:v>
                </c:pt>
                <c:pt idx="1">
                  <c:v>6.3E-3</c:v>
                </c:pt>
                <c:pt idx="2">
                  <c:v>1.0999999999999999E-2</c:v>
                </c:pt>
                <c:pt idx="3">
                  <c:v>1.3599999999999999E-2</c:v>
                </c:pt>
                <c:pt idx="4">
                  <c:v>1.6799999999999999E-2</c:v>
                </c:pt>
                <c:pt idx="5">
                  <c:v>1.9199999999999998E-2</c:v>
                </c:pt>
              </c:numLit>
            </c:plus>
            <c:minus>
              <c:numLit>
                <c:formatCode>General</c:formatCode>
                <c:ptCount val="6"/>
                <c:pt idx="0">
                  <c:v>8.6E-3</c:v>
                </c:pt>
                <c:pt idx="1">
                  <c:v>9.4000000000000004E-3</c:v>
                </c:pt>
                <c:pt idx="2">
                  <c:v>1.4E-2</c:v>
                </c:pt>
                <c:pt idx="3">
                  <c:v>1.6199999999999999E-2</c:v>
                </c:pt>
                <c:pt idx="4">
                  <c:v>1.9199999999999998E-2</c:v>
                </c:pt>
                <c:pt idx="5">
                  <c:v>2.1399999999999999E-2</c:v>
                </c:pt>
              </c:numLit>
            </c:minus>
            <c:spPr>
              <a:ln w="28575"/>
            </c:spPr>
          </c:errBars>
          <c:cat>
            <c:strRef>
              <c:f>Sheet1!$A$2:$A$7</c:f>
              <c:strCache>
                <c:ptCount val="6"/>
                <c:pt idx="0">
                  <c:v>ReHype-FailStop</c:v>
                </c:pt>
                <c:pt idx="1">
                  <c:v>NiLiHype-FailStop</c:v>
                </c:pt>
                <c:pt idx="2">
                  <c:v>ReHype-Register</c:v>
                </c:pt>
                <c:pt idx="3">
                  <c:v>NiLiHype-Register</c:v>
                </c:pt>
                <c:pt idx="4">
                  <c:v>ReHype-Code</c:v>
                </c:pt>
                <c:pt idx="5">
                  <c:v>NiLiHype-Code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0.98899999999999999</c:v>
                </c:pt>
                <c:pt idx="1">
                  <c:v>0.98599999999999999</c:v>
                </c:pt>
                <c:pt idx="2">
                  <c:v>0.96319999999999995</c:v>
                </c:pt>
                <c:pt idx="3">
                  <c:v>0.94450000000000001</c:v>
                </c:pt>
                <c:pt idx="4">
                  <c:v>0.90739999999999998</c:v>
                </c:pt>
                <c:pt idx="5">
                  <c:v>0.88739999999999997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877B-4AA2-8AE1-9A5A26F17C1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AllAppVM</c:v>
                </c:pt>
              </c:strCache>
            </c:strRef>
          </c:tx>
          <c:spPr>
            <a:solidFill>
              <a:srgbClr val="AAAAAA"/>
            </a:solidFill>
          </c:spPr>
          <c:invertIfNegative val="0"/>
          <c:dLbls>
            <c:dLbl>
              <c:idx val="0"/>
              <c:layout>
                <c:manualLayout>
                  <c:x val="2.2620033487193412E-2"/>
                  <c:y val="-4.861444166070150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877B-4AA2-8AE1-9A5A26F17C1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>
                <c:manualLayout>
                  <c:x val="2.2778192596615079E-2"/>
                  <c:y val="-4.2456156048675732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8-877B-4AA2-8AE1-9A5A26F17C1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>
                <c:manualLayout>
                  <c:x val="2.8125509095845779E-2"/>
                  <c:y val="-5.42208005249343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9-877B-4AA2-8AE1-9A5A26F17C1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>
                <c:manualLayout>
                  <c:x val="2.4214994864772337E-2"/>
                  <c:y val="-7.796340898564149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A-877B-4AA2-8AE1-9A5A26F17C1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4"/>
              <c:layout>
                <c:manualLayout>
                  <c:x val="2.5143678160919645E-2"/>
                  <c:y val="-0.1023171677403960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B-877B-4AA2-8AE1-9A5A26F17C1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4478685853923432E-2"/>
                  <c:y val="-8.382516105941302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C-877B-4AA2-8AE1-9A5A26F17C14}"/>
                </c:ex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/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0"/>
              </c:ext>
            </c:extLst>
          </c:dLbls>
          <c:errBars>
            <c:errBarType val="both"/>
            <c:errValType val="cust"/>
            <c:noEndCap val="0"/>
            <c:plus>
              <c:numLit>
                <c:formatCode>General</c:formatCode>
                <c:ptCount val="6"/>
                <c:pt idx="0">
                  <c:v>1.26E-2</c:v>
                </c:pt>
                <c:pt idx="1">
                  <c:v>1.3100000000000001E-2</c:v>
                </c:pt>
                <c:pt idx="2">
                  <c:v>1.5599999999999999E-2</c:v>
                </c:pt>
                <c:pt idx="3">
                  <c:v>1.6400000000000001E-2</c:v>
                </c:pt>
                <c:pt idx="4">
                  <c:v>2.0899999999999998E-2</c:v>
                </c:pt>
                <c:pt idx="5">
                  <c:v>2.2499999999999999E-2</c:v>
                </c:pt>
              </c:numLit>
            </c:plus>
            <c:minus>
              <c:numLit>
                <c:formatCode>General</c:formatCode>
                <c:ptCount val="6"/>
                <c:pt idx="0">
                  <c:v>1.54E-2</c:v>
                </c:pt>
                <c:pt idx="1">
                  <c:v>1.5900000000000001E-2</c:v>
                </c:pt>
                <c:pt idx="2">
                  <c:v>1.83E-2</c:v>
                </c:pt>
                <c:pt idx="3">
                  <c:v>1.9099999999999999E-2</c:v>
                </c:pt>
                <c:pt idx="4">
                  <c:v>2.2800000000000001E-2</c:v>
                </c:pt>
                <c:pt idx="5">
                  <c:v>2.46E-2</c:v>
                </c:pt>
              </c:numLit>
            </c:minus>
            <c:spPr>
              <a:ln w="28575"/>
            </c:spPr>
          </c:errBars>
          <c:cat>
            <c:strRef>
              <c:f>Sheet1!$A$2:$A$7</c:f>
              <c:strCache>
                <c:ptCount val="6"/>
                <c:pt idx="0">
                  <c:v>ReHype-FailStop</c:v>
                </c:pt>
                <c:pt idx="1">
                  <c:v>NiLiHype-FailStop</c:v>
                </c:pt>
                <c:pt idx="2">
                  <c:v>ReHype-Register</c:v>
                </c:pt>
                <c:pt idx="3">
                  <c:v>NiLiHype-Register</c:v>
                </c:pt>
                <c:pt idx="4">
                  <c:v>ReHype-Code</c:v>
                </c:pt>
                <c:pt idx="5">
                  <c:v>NiLiHype-Code</c:v>
                </c:pt>
              </c:strCache>
            </c:strRef>
          </c:cat>
          <c:val>
            <c:numRef>
              <c:f>Sheet1!$C$2:$C$7</c:f>
              <c:numCache>
                <c:formatCode>0.00%</c:formatCode>
                <c:ptCount val="6"/>
                <c:pt idx="0">
                  <c:v>0.95</c:v>
                </c:pt>
                <c:pt idx="1">
                  <c:v>0.94599999999999995</c:v>
                </c:pt>
                <c:pt idx="2">
                  <c:v>0.92849999999999999</c:v>
                </c:pt>
                <c:pt idx="3">
                  <c:v>0.91790000000000005</c:v>
                </c:pt>
                <c:pt idx="4">
                  <c:v>0.85170000000000001</c:v>
                </c:pt>
                <c:pt idx="5">
                  <c:v>0.83930000000000005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D-877B-4AA2-8AE1-9A5A26F17C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94173360"/>
        <c:axId val="194173920"/>
      </c:barChart>
      <c:catAx>
        <c:axId val="19417336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194173920"/>
        <c:crosses val="autoZero"/>
        <c:auto val="1"/>
        <c:lblAlgn val="ctr"/>
        <c:lblOffset val="100"/>
        <c:noMultiLvlLbl val="0"/>
      </c:catAx>
      <c:valAx>
        <c:axId val="194173920"/>
        <c:scaling>
          <c:orientation val="minMax"/>
          <c:max val="1"/>
          <c:min val="0.8"/>
        </c:scaling>
        <c:delete val="0"/>
        <c:axPos val="l"/>
        <c:majorGridlines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2000"/>
            </a:pPr>
            <a:endParaRPr lang="zh-CN"/>
          </a:p>
        </c:txPr>
        <c:crossAx val="19417336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0.22414</cdr:x>
      <cdr:y>0.84853</cdr:y>
    </cdr:from>
    <cdr:to>
      <cdr:x>0.34483</cdr:x>
      <cdr:y>0.90534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1981200" y="5689922"/>
          <a:ext cx="1066803" cy="3809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/>
            <a:t>Failstop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0.78448</cdr:x>
      <cdr:y>0.84853</cdr:y>
    </cdr:from>
    <cdr:to>
      <cdr:x>0.90517</cdr:x>
      <cdr:y>0.90534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6934200" y="5689922"/>
          <a:ext cx="1066803" cy="3809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 dirty="0"/>
            <a:t>Code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0.12011</cdr:x>
      <cdr:y>0.88537</cdr:y>
    </cdr:from>
    <cdr:to>
      <cdr:x>0.25804</cdr:x>
      <cdr:y>0.94219</cdr:y>
    </cdr:to>
    <cdr:sp macro="" textlink="">
      <cdr:nvSpPr>
        <cdr:cNvPr id="6" name="TextBox 5"/>
        <cdr:cNvSpPr txBox="1"/>
      </cdr:nvSpPr>
      <cdr:spPr>
        <a:xfrm xmlns:a="http://schemas.openxmlformats.org/drawingml/2006/main" rot="19428330">
          <a:off x="1061657" y="5936941"/>
          <a:ext cx="1219191" cy="3810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dirty="0" err="1"/>
            <a:t>ReHype</a:t>
          </a:r>
          <a:endParaRPr lang="en-US" sz="2000" dirty="0"/>
        </a:p>
      </cdr:txBody>
    </cdr:sp>
  </cdr:relSizeAnchor>
  <cdr:relSizeAnchor xmlns:cdr="http://schemas.openxmlformats.org/drawingml/2006/chartDrawing">
    <cdr:from>
      <cdr:x>0.26666</cdr:x>
      <cdr:y>0.89498</cdr:y>
    </cdr:from>
    <cdr:to>
      <cdr:x>0.40459</cdr:x>
      <cdr:y>0.9518</cdr:y>
    </cdr:to>
    <cdr:sp macro="" textlink="">
      <cdr:nvSpPr>
        <cdr:cNvPr id="7" name="TextBox 1"/>
        <cdr:cNvSpPr txBox="1"/>
      </cdr:nvSpPr>
      <cdr:spPr>
        <a:xfrm xmlns:a="http://schemas.openxmlformats.org/drawingml/2006/main" rot="19428330">
          <a:off x="2357058" y="6001369"/>
          <a:ext cx="1219191" cy="3810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 dirty="0" err="1"/>
            <a:t>NiLiHype</a:t>
          </a:r>
          <a:endParaRPr lang="en-US" sz="2000" dirty="0"/>
        </a:p>
      </cdr:txBody>
    </cdr:sp>
  </cdr:relSizeAnchor>
  <cdr:relSizeAnchor xmlns:cdr="http://schemas.openxmlformats.org/drawingml/2006/chartDrawing">
    <cdr:from>
      <cdr:x>0.38735</cdr:x>
      <cdr:y>0.89498</cdr:y>
    </cdr:from>
    <cdr:to>
      <cdr:x>0.52528</cdr:x>
      <cdr:y>0.9518</cdr:y>
    </cdr:to>
    <cdr:sp macro="" textlink="">
      <cdr:nvSpPr>
        <cdr:cNvPr id="8" name="TextBox 1"/>
        <cdr:cNvSpPr txBox="1"/>
      </cdr:nvSpPr>
      <cdr:spPr>
        <a:xfrm xmlns:a="http://schemas.openxmlformats.org/drawingml/2006/main" rot="19428330">
          <a:off x="3423859" y="6001369"/>
          <a:ext cx="1219191" cy="3810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 dirty="0" err="1"/>
            <a:t>ReHype</a:t>
          </a:r>
          <a:endParaRPr lang="en-US" sz="2000" dirty="0"/>
        </a:p>
      </cdr:txBody>
    </cdr:sp>
  </cdr:relSizeAnchor>
  <cdr:relSizeAnchor xmlns:cdr="http://schemas.openxmlformats.org/drawingml/2006/chartDrawing">
    <cdr:from>
      <cdr:x>0.5339</cdr:x>
      <cdr:y>0.89498</cdr:y>
    </cdr:from>
    <cdr:to>
      <cdr:x>0.67183</cdr:x>
      <cdr:y>0.9518</cdr:y>
    </cdr:to>
    <cdr:sp macro="" textlink="">
      <cdr:nvSpPr>
        <cdr:cNvPr id="9" name="TextBox 1"/>
        <cdr:cNvSpPr txBox="1"/>
      </cdr:nvSpPr>
      <cdr:spPr>
        <a:xfrm xmlns:a="http://schemas.openxmlformats.org/drawingml/2006/main" rot="19428330">
          <a:off x="4719257" y="6001369"/>
          <a:ext cx="1219191" cy="3810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 dirty="0" err="1"/>
            <a:t>NiLiHype</a:t>
          </a:r>
          <a:endParaRPr lang="en-US" sz="2000" dirty="0"/>
        </a:p>
      </cdr:txBody>
    </cdr:sp>
  </cdr:relSizeAnchor>
  <cdr:relSizeAnchor xmlns:cdr="http://schemas.openxmlformats.org/drawingml/2006/chartDrawing">
    <cdr:from>
      <cdr:x>0.66321</cdr:x>
      <cdr:y>0.89498</cdr:y>
    </cdr:from>
    <cdr:to>
      <cdr:x>0.80114</cdr:x>
      <cdr:y>0.9518</cdr:y>
    </cdr:to>
    <cdr:sp macro="" textlink="">
      <cdr:nvSpPr>
        <cdr:cNvPr id="10" name="TextBox 1"/>
        <cdr:cNvSpPr txBox="1"/>
      </cdr:nvSpPr>
      <cdr:spPr>
        <a:xfrm xmlns:a="http://schemas.openxmlformats.org/drawingml/2006/main" rot="19428330">
          <a:off x="5862256" y="6001369"/>
          <a:ext cx="1219191" cy="3810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 dirty="0" err="1"/>
            <a:t>ReHype</a:t>
          </a:r>
          <a:endParaRPr lang="en-US" sz="2000" dirty="0"/>
        </a:p>
      </cdr:txBody>
    </cdr:sp>
  </cdr:relSizeAnchor>
  <cdr:relSizeAnchor xmlns:cdr="http://schemas.openxmlformats.org/drawingml/2006/chartDrawing">
    <cdr:from>
      <cdr:x>0.80976</cdr:x>
      <cdr:y>0.89498</cdr:y>
    </cdr:from>
    <cdr:to>
      <cdr:x>0.94769</cdr:x>
      <cdr:y>0.9518</cdr:y>
    </cdr:to>
    <cdr:sp macro="" textlink="">
      <cdr:nvSpPr>
        <cdr:cNvPr id="11" name="TextBox 1"/>
        <cdr:cNvSpPr txBox="1"/>
      </cdr:nvSpPr>
      <cdr:spPr>
        <a:xfrm xmlns:a="http://schemas.openxmlformats.org/drawingml/2006/main" rot="19428330">
          <a:off x="7157658" y="6001369"/>
          <a:ext cx="1219191" cy="3810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 dirty="0" err="1"/>
            <a:t>NiLiHype</a:t>
          </a:r>
          <a:endParaRPr lang="en-US" sz="2000" dirty="0"/>
        </a:p>
      </cdr:txBody>
    </cdr:sp>
  </cdr:relSizeAnchor>
  <cdr:relSizeAnchor xmlns:cdr="http://schemas.openxmlformats.org/drawingml/2006/chartDrawing">
    <cdr:from>
      <cdr:x>0.49138</cdr:x>
      <cdr:y>0.84853</cdr:y>
    </cdr:from>
    <cdr:to>
      <cdr:x>0.61207</cdr:x>
      <cdr:y>0.90534</cdr:y>
    </cdr:to>
    <cdr:sp macro="" textlink="">
      <cdr:nvSpPr>
        <cdr:cNvPr id="12" name="TextBox 1"/>
        <cdr:cNvSpPr txBox="1"/>
      </cdr:nvSpPr>
      <cdr:spPr>
        <a:xfrm xmlns:a="http://schemas.openxmlformats.org/drawingml/2006/main">
          <a:off x="4343400" y="5689922"/>
          <a:ext cx="1066803" cy="38094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squar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000" dirty="0"/>
            <a:t>Register</a:t>
          </a:r>
          <a:endParaRPr lang="en-US" sz="1100" dirty="0"/>
        </a:p>
      </cdr:txBody>
    </cdr:sp>
  </cdr:relSizeAnchor>
  <cdr:relSizeAnchor xmlns:cdr="http://schemas.openxmlformats.org/drawingml/2006/chartDrawing">
    <cdr:from>
      <cdr:x>0.80172</cdr:x>
      <cdr:y>0.06444</cdr:y>
    </cdr:from>
    <cdr:to>
      <cdr:x>0.96552</cdr:x>
      <cdr:y>0.12126</cdr:y>
    </cdr:to>
    <cdr:grpSp>
      <cdr:nvGrpSpPr>
        <cdr:cNvPr id="20" name="Group 19">
          <a:extLst xmlns:a="http://schemas.openxmlformats.org/drawingml/2006/main">
            <a:ext uri="{FF2B5EF4-FFF2-40B4-BE49-F238E27FC236}">
              <a16:creationId xmlns:a16="http://schemas.microsoft.com/office/drawing/2014/main" xmlns="" id="{3C4F3442-15A6-4972-9200-3B0D45774B93}"/>
            </a:ext>
          </a:extLst>
        </cdr:cNvPr>
        <cdr:cNvGrpSpPr/>
      </cdr:nvGrpSpPr>
      <cdr:grpSpPr>
        <a:xfrm xmlns:a="http://schemas.openxmlformats.org/drawingml/2006/main">
          <a:off x="7888267" y="359189"/>
          <a:ext cx="1611657" cy="316715"/>
          <a:chOff x="7239000" y="355922"/>
          <a:chExt cx="1447803" cy="381000"/>
        </a:xfrm>
      </cdr:grpSpPr>
      <cdr:sp macro="" textlink="">
        <cdr:nvSpPr>
          <cdr:cNvPr id="21" name="TextBox 1"/>
          <cdr:cNvSpPr txBox="1"/>
        </cdr:nvSpPr>
        <cdr:spPr>
          <a:xfrm xmlns:a="http://schemas.openxmlformats.org/drawingml/2006/main">
            <a:off x="7620000" y="355922"/>
            <a:ext cx="1066803" cy="38094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2000"/>
              <a:t>Success</a:t>
            </a:r>
            <a:endParaRPr lang="en-US" sz="1100" dirty="0"/>
          </a:p>
        </cdr:txBody>
      </cdr:sp>
      <cdr:sp macro="" textlink="">
        <cdr:nvSpPr>
          <cdr:cNvPr id="22" name="Rectangle 21"/>
          <cdr:cNvSpPr/>
        </cdr:nvSpPr>
        <cdr:spPr>
          <a:xfrm xmlns:a="http://schemas.openxmlformats.org/drawingml/2006/main" flipH="1" flipV="1">
            <a:off x="7239000" y="432122"/>
            <a:ext cx="304800" cy="304800"/>
          </a:xfrm>
          <a:prstGeom xmlns:a="http://schemas.openxmlformats.org/drawingml/2006/main" prst="rect">
            <a:avLst/>
          </a:prstGeom>
          <a:solidFill xmlns:a="http://schemas.openxmlformats.org/drawingml/2006/main">
            <a:schemeClr val="accent1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 dirty="0"/>
          </a:p>
        </cdr:txBody>
      </cdr:sp>
    </cdr:grpSp>
  </cdr:relSizeAnchor>
  <cdr:relSizeAnchor xmlns:cdr="http://schemas.openxmlformats.org/drawingml/2006/chartDrawing">
    <cdr:from>
      <cdr:x>0.80172</cdr:x>
      <cdr:y>0.13262</cdr:y>
    </cdr:from>
    <cdr:to>
      <cdr:x>1</cdr:x>
      <cdr:y>0.18944</cdr:y>
    </cdr:to>
    <cdr:grpSp>
      <cdr:nvGrpSpPr>
        <cdr:cNvPr id="23" name="Group 22">
          <a:extLst xmlns:a="http://schemas.openxmlformats.org/drawingml/2006/main">
            <a:ext uri="{FF2B5EF4-FFF2-40B4-BE49-F238E27FC236}">
              <a16:creationId xmlns:a16="http://schemas.microsoft.com/office/drawing/2014/main" xmlns="" id="{B839E139-F1B4-4D4B-B243-9AE7AAD7744C}"/>
            </a:ext>
          </a:extLst>
        </cdr:cNvPr>
        <cdr:cNvGrpSpPr/>
      </cdr:nvGrpSpPr>
      <cdr:grpSpPr>
        <a:xfrm xmlns:a="http://schemas.openxmlformats.org/drawingml/2006/main">
          <a:off x="7888267" y="739225"/>
          <a:ext cx="1950912" cy="316715"/>
          <a:chOff x="7188200" y="762322"/>
          <a:chExt cx="1752600" cy="381000"/>
        </a:xfrm>
      </cdr:grpSpPr>
      <cdr:sp macro="" textlink="">
        <cdr:nvSpPr>
          <cdr:cNvPr id="24" name="TextBox 1"/>
          <cdr:cNvSpPr txBox="1"/>
        </cdr:nvSpPr>
        <cdr:spPr>
          <a:xfrm xmlns:a="http://schemas.openxmlformats.org/drawingml/2006/main">
            <a:off x="7569200" y="762322"/>
            <a:ext cx="1371600" cy="38094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r>
              <a:rPr lang="en-US" sz="2000" dirty="0" err="1"/>
              <a:t>noVMF</a:t>
            </a:r>
            <a:endParaRPr lang="en-US" sz="1100" dirty="0"/>
          </a:p>
        </cdr:txBody>
      </cdr:sp>
      <cdr:sp macro="" textlink="">
        <cdr:nvSpPr>
          <cdr:cNvPr id="25" name="Rectangle 24"/>
          <cdr:cNvSpPr/>
        </cdr:nvSpPr>
        <cdr:spPr>
          <a:xfrm xmlns:a="http://schemas.openxmlformats.org/drawingml/2006/main" flipH="1" flipV="1">
            <a:off x="7188200" y="838522"/>
            <a:ext cx="304800" cy="304800"/>
          </a:xfrm>
          <a:prstGeom xmlns:a="http://schemas.openxmlformats.org/drawingml/2006/main" prst="rect">
            <a:avLst/>
          </a:prstGeom>
          <a:solidFill xmlns:a="http://schemas.openxmlformats.org/drawingml/2006/main">
            <a:srgbClr val="AAAAAA"/>
          </a:solidFill>
          <a:ln xmlns:a="http://schemas.openxmlformats.org/drawingml/2006/main">
            <a:noFill/>
          </a:ln>
        </cdr:spPr>
        <cdr:style>
          <a:lnRef xmlns:a="http://schemas.openxmlformats.org/drawingml/2006/main" idx="2">
            <a:schemeClr val="accent1">
              <a:shade val="50000"/>
            </a:schemeClr>
          </a:lnRef>
          <a:fillRef xmlns:a="http://schemas.openxmlformats.org/drawingml/2006/main" idx="1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lt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en-US"/>
          </a:p>
        </cdr:txBody>
      </cdr: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68F60-6D89-4EA7-9B60-42BD38696E04}" type="datetimeFigureOut">
              <a:rPr lang="en-US" smtClean="0"/>
              <a:t>10/27/2020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5240C-5E07-4646-902C-0A6F445B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5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40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7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112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11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105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7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78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55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xmlns="" id="{21ABE6CB-FD5C-4968-839A-EDE6C4E2A0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xmlns="" id="{92DF619E-608B-4C2D-97BF-5DBD3A55BA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xmlns="" id="{AABEC60B-5740-4958-B2EB-0394C14C1E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473D63-763A-468C-BF8B-7B9E0110791D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2418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43A92-6F7B-465F-88FF-B791FF8D65D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709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43A92-6F7B-465F-88FF-B791FF8D65D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79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395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xmlns="" id="{21ABE6CB-FD5C-4968-839A-EDE6C4E2A00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xmlns="" id="{92DF619E-608B-4C2D-97BF-5DBD3A55BA3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xmlns="" id="{AABEC60B-5740-4958-B2EB-0394C14C1E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2473D63-763A-468C-BF8B-7B9E0110791D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5978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xmlns="" id="{3775BB78-43DC-4824-901D-4A3D1C5C08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xmlns="" id="{35AC7C3C-5313-4FCB-B9B4-440A7E3C53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0718DA7-1A63-4E6D-AB86-D5989B15F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D872701-CCC1-4C77-9399-DA736D539FBF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4113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32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516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80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99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xmlns="" id="{DDD303D8-817C-45ED-BC60-4F03E6EBBA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xmlns="" id="{7D7A1A9B-CAA6-4168-87D0-5B438BD372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F93501-6B3B-46CB-BC47-18CDE1165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B1C675-B051-404C-9031-8C77B30EBCAF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7393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84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474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204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>
            <a:extLst>
              <a:ext uri="{FF2B5EF4-FFF2-40B4-BE49-F238E27FC236}">
                <a16:creationId xmlns:a16="http://schemas.microsoft.com/office/drawing/2014/main" xmlns="" id="{C24E3732-8E0D-4C8B-B4FB-E1101894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720725"/>
            <a:ext cx="4876800" cy="36004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6638" tIns="48320" rIns="96638" bIns="48320" anchor="ctr"/>
          <a:lstStyle>
            <a:lvl1pPr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39738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3973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439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DB8CE366-4944-454E-81B1-D4CBA8291A2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95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8311845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>
            <a:extLst>
              <a:ext uri="{FF2B5EF4-FFF2-40B4-BE49-F238E27FC236}">
                <a16:creationId xmlns:a16="http://schemas.microsoft.com/office/drawing/2014/main" xmlns="" id="{DDD303D8-817C-45ED-BC60-4F03E6EBBA3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>
            <a:extLst>
              <a:ext uri="{FF2B5EF4-FFF2-40B4-BE49-F238E27FC236}">
                <a16:creationId xmlns:a16="http://schemas.microsoft.com/office/drawing/2014/main" xmlns="" id="{7D7A1A9B-CAA6-4168-87D0-5B438BD3728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F93501-6B3B-46CB-BC47-18CDE1165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7B1C675-B051-404C-9031-8C77B30EBCAF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4827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215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4328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xmlns="" id="{52CA4ECA-D814-4944-BF76-40F5070567E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xmlns="" id="{D883C1A1-548B-4DF9-B1AF-CD8C9D75358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sz="1200" i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E386DDD-BEF5-4028-99AB-FCAFBFF5C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F0D816-30E3-4604-B764-C8204E4625AF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0503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786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5949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>
            <a:extLst>
              <a:ext uri="{FF2B5EF4-FFF2-40B4-BE49-F238E27FC236}">
                <a16:creationId xmlns:a16="http://schemas.microsoft.com/office/drawing/2014/main" xmlns="" id="{E779D193-4573-4501-A5C8-26D49A1E962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>
            <a:extLst>
              <a:ext uri="{FF2B5EF4-FFF2-40B4-BE49-F238E27FC236}">
                <a16:creationId xmlns:a16="http://schemas.microsoft.com/office/drawing/2014/main" xmlns="" id="{A327280F-68E6-40EC-B0F1-605CAB61A4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30B5A1F-AB96-4D2A-854E-8B2F4CC9A8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196A8E4-C988-4547-9BCA-9AA22180E3B9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3092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443A92-6F7B-465F-88FF-B791FF8D65D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6496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0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xmlns="" id="{B8C88AB9-52F7-482B-85E6-AB1F51CA0D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xmlns="" id="{477BE205-A0A5-4B82-9D16-2AC2300CEB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z="1200" dirty="0">
              <a:sym typeface="Wingdings" panose="05000000000000000000" pitchFamily="2" charset="2"/>
            </a:endParaRP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xmlns="" id="{97491865-A263-472C-B235-A090840685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D215604-E247-4A57-8EBE-1CC99B2ADCEA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5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755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ym typeface="Symbo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09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90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xmlns="" id="{732FED75-4F40-4B55-BF25-5A6252A6F1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xmlns="" id="{2EB24F7E-6088-4833-A250-04DF2A49AC1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B036298-5133-47C8-8AD6-64D923E7D7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075F98-1F72-441F-B931-FD7E0F8421A3}" type="slidenum">
              <a:rPr kumimoji="0" lang="en-US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229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5240C-5E07-4646-902C-0A6F445B3D6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16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E872-69A8-4A26-9760-46730EFC957E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UCLA Concurrent Systems Laboratory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AD27A3B0-6F74-42C6-9E07-F361B1370A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95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CEF8-F431-4D79-A853-DA4D9780659C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UCLA Concurrent Systems Laboratory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9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5CEDF-0BFB-4C29-8545-2DB7251D0F60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UCLA Concurrent Systems Laboratory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6400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229DB31-C38A-44D7-93AD-DA7C2808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12249E-6BA4-4686-9192-C2A45C5CBD81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4BC004-82D5-4649-A811-9D182597D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69751B6-4E59-4834-B903-91AAB2C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AC3370-B612-464E-BF72-BF1DB783F7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369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10972800" cy="5059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A44375-350E-4E4B-8684-293FD35A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ABDFF-2F16-45A7-B765-C8F4593044E1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7E25BE0-D681-4409-A33A-A0F3F7D0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349F2D7-D9E3-4D05-AB4C-CE48FC8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A5381-DFB8-4254-8A1A-C6DFF12127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6578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8AFC44-D2B4-4AF7-9BBF-3ABF2010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2397D-FE70-444E-BCA7-95C75372B91C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ADD6F2-8847-43D6-96CE-1F27246B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E91EC51-B697-45CA-902C-5F93810A0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29E1E8-B299-40B9-9496-1E1323D8F2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1373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A0A68EDB-CF8C-4F79-88B1-92CAB84D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59D06F-021D-493D-9912-9B236B245ADF}" type="datetime1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998B13D4-9998-4A3E-8F97-BE3820FA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F4380989-30B1-487D-A23B-DE3C0C55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697983-DA52-4100-8570-1B1ADBE49E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507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1B246062-3688-4A06-B39C-C27AA9349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FEAF1-035E-449F-81D6-CA8434A215F8}" type="datetime1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C08FD506-3883-45F4-B792-CF425C1E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6211EB8A-AFDC-4CD9-B216-C84FC064A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3FEE6-72E0-4A79-9E5C-89763BBE40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31095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BE13C8F8-6831-4732-A5E2-733806801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204F3-3B82-402B-BBEC-149064FB5E09}" type="datetime1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1E92992C-047F-4876-BADE-2A6F3970B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0DE8342A-4731-4886-BCED-6A8EB6886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2AB13-2192-4AB6-AA0E-7B5F4E41C1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0048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08474665-7C42-4FC7-9C89-EE715A81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C64C21-DF3C-4078-A166-CEE15CC0F072}" type="datetime1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3855A8B4-5DB2-4D0D-BC20-BFF4244E2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21CB32AB-6BE0-4609-AC9F-56375492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D784E1-9435-4DB0-951A-B41040D41B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845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4D43BE6C-DE1B-4F54-9FD8-6C53955FB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DA74E5-948C-4068-B0E9-0F4D07435537}" type="datetime1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B09D631D-91DF-44F7-876E-167CB27C7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C499972F-E02A-439D-851F-86C3E1D1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C72C60-E802-4949-9426-68699026DB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0464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17A5-4094-4784-AC12-790175330115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UCLA Concurrent Systems Laboratory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74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D4B694FA-7CD1-4DD8-8591-89DCF318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508E4-13B0-4CD6-AA91-8CB1E9B9D36F}" type="datetime1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2F62CFAF-A10C-4618-A163-48C584F5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B6CCE60E-3897-46E0-9525-40C3C982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C91A38-05DB-44AD-963B-501BE8DA6D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5359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ABF1912-E25A-41A9-AA72-74913AA5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50B1B-6A36-4913-BBC7-BDC7EEDE36F1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1C472C-9C8C-4DBB-A867-6E7841F6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00F570-2782-44B9-B433-29CF4B8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35AAAF-BE6E-45B4-9A5B-ACCBD5DB69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95435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0E8CE0A-8D0D-4682-B815-08DC3C46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35D353-99AA-4491-99F1-E5239EE4D5FD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327BB76-1CED-475D-8CD8-2BEED00C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787AEA-00CF-4A37-8F1E-47EB5FE2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43E4A2-EBEA-497E-AF97-D1870A7485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1749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E40147D-0A96-4A51-93FF-C9381A00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7BACAE-6CCB-44C3-A409-21FFFA0FDBCA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F7A18A-7558-40C8-807C-AFB57698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6AF4E2-DDCF-47A4-A4B8-32847CDE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F68EB-F858-4DCE-B982-A7EB10E21B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56801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1"/>
            <a:ext cx="10972800" cy="50593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845E978-0B9F-4AA6-99A6-CFF0FE587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6722FA-B6AD-402E-A1A6-3693BF65DAC6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B8EEDE-1C5D-4CFC-A468-79FCD21B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C7A53DD-05C7-458F-95B8-6D726B51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1DAC8B-AE5B-4B91-A003-581A88B460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03255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DE64CA-7287-4B92-864E-9890DF23C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FBC55-889B-4A5A-BC5B-9AC645968C70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E1306C-AEF8-454A-96C0-861D15094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1DBCA6-518A-47D3-9A09-E9AE65CE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9B8601-FFD7-496F-8A66-601B2CEC52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39263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B0E237E9-C50A-42CD-A10F-A075181C1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8E2B7-0A86-4890-98AF-580447DD5F7C}" type="datetime1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AD413873-4F2D-4A06-B4BE-4530A17C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4970D824-7D55-421F-B629-7D73A29C6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A12D51-CD01-4F11-813B-4ACAE9AE35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450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xmlns="" id="{3407AF3F-31A1-4AC8-AE37-50D2A551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BAD5C-C26C-4B12-8DCD-82534A2963C8}" type="datetime1">
              <a:rPr lang="en-US" smtClean="0"/>
              <a:t>10/27/2020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xmlns="" id="{58DB7BB0-A410-4454-8E64-F18744CF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xmlns="" id="{C5B9670E-591A-4CE9-8148-19C79456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5C536-FD18-4583-B2B4-99D2883FA9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0726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xmlns="" id="{D71051A5-C0A8-4973-8063-9E81EC675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4CA6F5-ED47-4808-911E-5D19990E3D4C}" type="datetime1">
              <a:rPr lang="en-US" smtClean="0"/>
              <a:t>10/27/2020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765001C6-59B5-41B7-B1E0-01D28D88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B5BA1479-565E-4D99-A43E-A62708E1E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F2689-3187-4C1F-AA4D-16781DDBBE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8252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xmlns="" id="{3265037B-B3D0-40C3-AD79-94B90CAD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E7F83-E8F9-4A6C-90F6-4DA98E33E779}" type="datetime1">
              <a:rPr lang="en-US" smtClean="0"/>
              <a:t>10/27/2020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xmlns="" id="{71949D6A-D316-490A-9F6D-02A9373A7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xmlns="" id="{F1B12073-4D97-4B08-8BD5-04975EA54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1C73B-EA53-4ED1-B694-5D469F4BA2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058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D5520-9057-4957-8902-B0D3055C447B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UCLA Concurrent Systems Laboratory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7813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3E4BDFAA-4440-4F06-A663-D2E06FBFC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4AA2A5-2854-4E4A-ACC0-1A7D2C9FC040}" type="datetime1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66E8C97F-F180-4393-917D-66706F69C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35A6E824-03F4-4F42-9005-E6912D1F0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BE7CB3-C56E-4AE7-AE01-3A8AFC1D12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947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CD85B360-DD2B-402B-95BF-F1763EBB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45AB56-1391-47E4-9AFF-85F7A9821CE8}" type="datetime1">
              <a:rPr lang="en-US" smtClean="0"/>
              <a:t>10/27/2020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3685A622-568E-495E-8CB0-9C2CE86E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9AE60FC1-FAA9-484A-AF41-4934A6BC3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A29D2-9B05-4EC6-900B-7D08B429B1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81779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E90F5B-801B-497E-BC10-B137426E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F28209-19E0-4B6E-A972-E54C39AD2036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D1B8EB6-504C-484D-AA6C-5DF06B603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7915B5C-7150-440F-B87D-09486BF2A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9D6B19-AAB2-40D6-99C8-4DC2DA5C7F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349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4CC331-3595-436C-A949-D069C6E0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8BE9B-9BB7-4653-B9A1-471308F07BA4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065A76-1FDD-42D5-98ED-3DFDE845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2E15AE9-3E8B-4C43-BE8A-2C475705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96286030-5508-4CEA-9F26-7D137D0A41E9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7816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E9E18-D3FA-4B67-83B2-14EE51F3B2B2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UCLA Concurrent Systems Laboratory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963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0EB0C-7500-43E4-9D85-A37B42047896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UCLA Concurrent Systems Laboratory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56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274E7-0754-451D-A2B1-86659045EC12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UCLA Concurrent Systems Laboratory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00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802B-7D70-4882-B2B0-FF506FCE5912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UCLA Concurrent Systems Laboratory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159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57F5D-2A52-48A2-9034-6C7813B66632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UCLA Concurrent Systems Laboratory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0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69366-F60C-46A4-8DDC-521E75E2DC1A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UCLA Concurrent Systems Laboratory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4710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8B189-F090-45DE-9843-8A3B1CF349DD}" type="datetime1">
              <a:rPr lang="en-US" altLang="zh-CN" smtClean="0"/>
              <a:t>10/27/2020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UCLA Concurrent Systems Laboratory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7A3B0-6F74-42C6-9E07-F361B1370A1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688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xmlns="" id="{627DC9AB-82AF-4DE0-9A27-CEA06DDF07D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xmlns="" id="{3C4F53C8-7FD5-48D4-92A0-BC42A2ADD3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066801"/>
            <a:ext cx="109728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A129920-9328-4017-95E2-021AB15AF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72DE41F-EC92-4F20-86D2-B7BBCD9CD93F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4E63A2-69B7-451B-8156-EF31871921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31F900-FE9D-4FB9-899E-4463A12E9A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</a:defRPr>
            </a:lvl1pPr>
          </a:lstStyle>
          <a:p>
            <a:fld id="{95146DB2-0467-41F7-B05C-22BC0498918A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7743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34950" indent="-2349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397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xmlns="" id="{9EAB2B20-2995-40BC-8B09-EA14ADE1B5F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xmlns="" id="{48078943-1CF5-4863-B836-F0BFB1EDF0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066801"/>
            <a:ext cx="109728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3BAFC5-112B-42F3-A8D6-65886F3E7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B868B94-90D6-40C4-A80A-D8C308E04CB4}" type="datetime1">
              <a:rPr lang="en-US" smtClean="0"/>
              <a:t>10/27/2020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D5095D-641F-4145-9FBA-38DA81A98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686AEBA-9AA5-4F60-BB32-4A995346B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600">
                <a:solidFill>
                  <a:srgbClr val="898989"/>
                </a:solidFill>
              </a:defRPr>
            </a:lvl1pPr>
          </a:lstStyle>
          <a:p>
            <a:fld id="{82ECDB48-092E-47B0-AAF2-6C613CB0B13B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1604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234950" indent="-2349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4675" indent="-3397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0.xml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7.xml"/><Relationship Id="rId4" Type="http://schemas.openxmlformats.org/officeDocument/2006/relationships/chart" Target="../charts/char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tags" Target="../tags/tag3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4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77434"/>
            <a:ext cx="9144000" cy="852107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Fast Hypervisor Recovery Without Reboot</a:t>
            </a:r>
            <a:endParaRPr lang="zh-CN" altLang="en-US" sz="40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 err="1"/>
              <a:t>Diyu</a:t>
            </a:r>
            <a:r>
              <a:rPr lang="en-US" altLang="zh-CN" sz="2800" dirty="0"/>
              <a:t> Zhou and Yuval Tamir</a:t>
            </a:r>
          </a:p>
          <a:p>
            <a:r>
              <a:rPr lang="en-US" altLang="en-US" dirty="0"/>
              <a:t>Concurrent Systems Laboratory</a:t>
            </a:r>
          </a:p>
          <a:p>
            <a:r>
              <a:rPr lang="en-US" altLang="en-US" dirty="0"/>
              <a:t>Computer Science Department, UCLA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655CFF5F-AFE5-415C-ACDF-8E85B149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BA925D50-74C9-4D20-8464-9E970170B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365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064"/>
    </mc:Choice>
    <mc:Fallback xmlns="">
      <p:transition spd="slow" advTm="1706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xmlns="" id="{25C0D332-348F-45FD-AC05-B1B18277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27" y="150008"/>
            <a:ext cx="9146345" cy="8382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ReHype</a:t>
            </a:r>
            <a:r>
              <a:rPr lang="en-US" altLang="en-US" dirty="0"/>
              <a:t> In Action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Motivation for this Work</a:t>
            </a:r>
          </a:p>
        </p:txBody>
      </p:sp>
      <p:sp>
        <p:nvSpPr>
          <p:cNvPr id="69677" name="TextBox 1">
            <a:extLst>
              <a:ext uri="{FF2B5EF4-FFF2-40B4-BE49-F238E27FC236}">
                <a16:creationId xmlns:a16="http://schemas.microsoft.com/office/drawing/2014/main" xmlns="" id="{731EEFDF-604B-4DB3-B0BC-2E9A606C2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4289" y="1069542"/>
            <a:ext cx="8361082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Recovery latency &gt; 700ms</a:t>
            </a:r>
          </a:p>
          <a:p>
            <a:pPr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→ significant service interruption</a:t>
            </a:r>
          </a:p>
          <a:p>
            <a:pPr defTabSz="914400" eaLnBrk="1" hangingPunct="1">
              <a:defRPr/>
            </a:pPr>
            <a:endParaRPr lang="en-US" dirty="0">
              <a:solidFill>
                <a:prstClr val="black"/>
              </a:solidFill>
            </a:endParaRPr>
          </a:p>
          <a:p>
            <a:pPr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Analysis: due mostly to booting new VMM instance </a:t>
            </a:r>
          </a:p>
          <a:p>
            <a:pPr defTabSz="914400" eaLnBrk="1" hangingPunct="1">
              <a:defRPr/>
            </a:pPr>
            <a:endParaRPr lang="en-US" sz="2400" dirty="0">
              <a:solidFill>
                <a:prstClr val="black"/>
              </a:solidFill>
            </a:endParaRPr>
          </a:p>
          <a:p>
            <a:pPr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Operational impact of booting a new instance:   </a:t>
            </a:r>
          </a:p>
          <a:p>
            <a:pPr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          Start with a valid VMM state </a:t>
            </a:r>
          </a:p>
          <a:p>
            <a:pPr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          “fixes” for consistency using preserved critical state</a:t>
            </a:r>
          </a:p>
          <a:p>
            <a:pPr marL="342900" indent="-342900" defTabSz="914400" eaLnBrk="1" hangingPunct="1">
              <a:buFont typeface="Arial" panose="020B0604020202020204" pitchFamily="34" charset="0"/>
              <a:buChar char="•"/>
              <a:defRPr/>
            </a:pPr>
            <a:endParaRPr lang="en-US" sz="2600" dirty="0">
              <a:solidFill>
                <a:prstClr val="black"/>
              </a:solidFill>
            </a:endParaRPr>
          </a:p>
          <a:p>
            <a:pPr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Recovery rate &gt; 85%</a:t>
            </a:r>
          </a:p>
          <a:p>
            <a:pPr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→ preserved </a:t>
            </a:r>
            <a:r>
              <a:rPr lang="en-US" sz="2600" b="1" dirty="0">
                <a:solidFill>
                  <a:prstClr val="black"/>
                </a:solidFill>
              </a:rPr>
              <a:t>critical</a:t>
            </a:r>
            <a:r>
              <a:rPr lang="en-US" sz="2600" dirty="0">
                <a:solidFill>
                  <a:prstClr val="black"/>
                </a:solidFill>
              </a:rPr>
              <a:t> VMM state is rarely corrupted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601F21-6D4E-4D7C-A270-341570B44C04}"/>
              </a:ext>
            </a:extLst>
          </p:cNvPr>
          <p:cNvSpPr txBox="1"/>
          <p:nvPr/>
        </p:nvSpPr>
        <p:spPr>
          <a:xfrm>
            <a:off x="3190727" y="5621161"/>
            <a:ext cx="5810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Is booting a new instance necessary?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80734868-F3D8-4756-9D25-C6867D505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231B1437-1BEF-44A8-9CBA-AF14A0C6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C8B-AE5B-4B91-A003-581A88B4604F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849452"/>
      </p:ext>
    </p:extLst>
  </p:cSld>
  <p:clrMapOvr>
    <a:masterClrMapping/>
  </p:clrMapOvr>
  <p:transition spd="slow" advTm="559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07171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solidFill>
                  <a:sysClr val="windowText" lastClr="000000"/>
                </a:solidFill>
                <a:latin typeface="Calibri"/>
              </a:rPr>
              <a:t>Outline</a:t>
            </a:r>
            <a:endParaRPr lang="zh-CN" altLang="en-US" sz="3200" b="1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E11365-6647-4C8F-AD24-0E543C98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DADA81-3167-4784-9D5C-A019533A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C8B-AE5B-4B91-A003-581A88B4604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19AB5EF6-4627-46F4-9C47-A43DF8F6AD00}"/>
              </a:ext>
            </a:extLst>
          </p:cNvPr>
          <p:cNvSpPr txBox="1">
            <a:spLocks/>
          </p:cNvSpPr>
          <p:nvPr/>
        </p:nvSpPr>
        <p:spPr>
          <a:xfrm>
            <a:off x="2402050" y="1098550"/>
            <a:ext cx="8726666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Hypervisor recovery using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ReHype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/>
              <a:t>Microreset instead of </a:t>
            </a:r>
            <a:r>
              <a:rPr lang="en-US" sz="3200" dirty="0" err="1"/>
              <a:t>Microreboot</a:t>
            </a:r>
            <a:endParaRPr lang="en-US" sz="3200" dirty="0"/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NiLiHype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: hypervisor recovery using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microreset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Experimental results</a:t>
            </a:r>
          </a:p>
          <a:p>
            <a:pPr>
              <a:spcBef>
                <a:spcPts val="2400"/>
              </a:spcBef>
              <a:buFont typeface="Arial" charset="0"/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999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833"/>
    </mc:Choice>
    <mc:Fallback xmlns="">
      <p:transition spd="slow" advTm="2183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xmlns="" id="{25C0D332-348F-45FD-AC05-B1B18277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24" y="187424"/>
            <a:ext cx="9146345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Microreset: Target Components</a:t>
            </a:r>
          </a:p>
        </p:txBody>
      </p:sp>
      <p:sp>
        <p:nvSpPr>
          <p:cNvPr id="69677" name="TextBox 1">
            <a:extLst>
              <a:ext uri="{FF2B5EF4-FFF2-40B4-BE49-F238E27FC236}">
                <a16:creationId xmlns:a16="http://schemas.microsoft.com/office/drawing/2014/main" xmlns="" id="{731EEFDF-604B-4DB3-B0BC-2E9A606C2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993" y="1531064"/>
            <a:ext cx="8254005" cy="34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defTabSz="914400" eaLnBrk="1" hangingPunct="1">
              <a:spcBef>
                <a:spcPts val="1800"/>
              </a:spcBef>
              <a:defRPr/>
            </a:pPr>
            <a:r>
              <a:rPr lang="en-US" sz="3200" dirty="0">
                <a:solidFill>
                  <a:prstClr val="black"/>
                </a:solidFill>
              </a:rPr>
              <a:t>Large, complex components:</a:t>
            </a:r>
          </a:p>
          <a:p>
            <a:pPr marL="342900" indent="-342900" defTabSz="914400" eaLnBrk="1" hangingPunct="1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Reentrant: multiple threads of execution</a:t>
            </a:r>
          </a:p>
          <a:p>
            <a:pPr marL="342900" indent="-342900" defTabSz="914400" eaLnBrk="1" hangingPunct="1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Process requests from the rest of the system</a:t>
            </a:r>
          </a:p>
          <a:p>
            <a:pPr marL="342900" indent="-342900" defTabSz="914400" eaLnBrk="1" hangingPunct="1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Each request initiates a thread of execution</a:t>
            </a:r>
          </a:p>
          <a:p>
            <a:pPr marL="342900" indent="-342900" defTabSz="914400" eaLnBrk="1" hangingPunct="1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Examples: OS kernels, hypervisors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39921F4-1950-4D32-95B0-E1584604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0FFFB78-5360-446D-97A0-6C1EEBA9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C8B-AE5B-4B91-A003-581A88B4604F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0300318"/>
      </p:ext>
    </p:extLst>
  </p:cSld>
  <p:clrMapOvr>
    <a:masterClrMapping/>
  </p:clrMapOvr>
  <p:transition spd="slow" advTm="3139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xmlns="" id="{25C0D332-348F-45FD-AC05-B1B18277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26" y="32148"/>
            <a:ext cx="9146345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Microreset: Basic Mechanism</a:t>
            </a:r>
          </a:p>
        </p:txBody>
      </p:sp>
      <p:sp>
        <p:nvSpPr>
          <p:cNvPr id="69677" name="TextBox 1">
            <a:extLst>
              <a:ext uri="{FF2B5EF4-FFF2-40B4-BE49-F238E27FC236}">
                <a16:creationId xmlns:a16="http://schemas.microsoft.com/office/drawing/2014/main" xmlns="" id="{731EEFDF-604B-4DB3-B0BC-2E9A606C2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1541" y="1273175"/>
            <a:ext cx="8254005" cy="3739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marL="342900" indent="-342900" defTabSz="914400" eaLnBrk="1" hangingPunct="1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Detect error</a:t>
            </a:r>
          </a:p>
          <a:p>
            <a:pPr marL="342900" indent="-342900" defTabSz="914400" eaLnBrk="1" hangingPunct="1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Abandon all current threads of execution</a:t>
            </a:r>
          </a:p>
          <a:p>
            <a:pPr defTabSz="914400" eaLnBrk="1" hangingPunct="1">
              <a:defRPr/>
            </a:pPr>
            <a:r>
              <a:rPr lang="en-US" sz="3200" dirty="0">
                <a:solidFill>
                  <a:prstClr val="black"/>
                </a:solidFill>
              </a:rPr>
              <a:t>     → reset component to a quiescent state</a:t>
            </a:r>
          </a:p>
          <a:p>
            <a:pPr marL="342900" indent="-342900" defTabSz="914400" eaLnBrk="1" hangingPunct="1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Perform state fixup to resolve state inconsistency (similar to </a:t>
            </a:r>
            <a:r>
              <a:rPr lang="en-US" sz="3200" dirty="0" err="1">
                <a:solidFill>
                  <a:prstClr val="black"/>
                </a:solidFill>
              </a:rPr>
              <a:t>microreboot</a:t>
            </a:r>
            <a:r>
              <a:rPr lang="en-US" sz="3200" dirty="0">
                <a:solidFill>
                  <a:prstClr val="black"/>
                </a:solidFill>
              </a:rPr>
              <a:t>) </a:t>
            </a:r>
          </a:p>
          <a:p>
            <a:pPr marL="342900" indent="-342900" defTabSz="914400" eaLnBrk="1" hangingPunct="1"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solidFill>
                  <a:prstClr val="black"/>
                </a:solidFill>
              </a:rPr>
              <a:t>Resume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C39921F4-1950-4D32-95B0-E1584604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A0FFFB78-5360-446D-97A0-6C1EEBA96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C8B-AE5B-4B91-A003-581A88B4604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9915782"/>
      </p:ext>
    </p:extLst>
  </p:cSld>
  <p:clrMapOvr>
    <a:masterClrMapping/>
  </p:clrMapOvr>
  <p:transition spd="slow" advTm="2941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07171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solidFill>
                  <a:sysClr val="windowText" lastClr="000000"/>
                </a:solidFill>
                <a:latin typeface="Calibri"/>
              </a:rPr>
              <a:t>Outline</a:t>
            </a:r>
            <a:endParaRPr lang="zh-CN" altLang="en-US" sz="3200" b="1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E11365-6647-4C8F-AD24-0E543C98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DADA81-3167-4784-9D5C-A019533A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C8B-AE5B-4B91-A003-581A88B4604F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19AB5EF6-4627-46F4-9C47-A43DF8F6AD00}"/>
              </a:ext>
            </a:extLst>
          </p:cNvPr>
          <p:cNvSpPr txBox="1">
            <a:spLocks/>
          </p:cNvSpPr>
          <p:nvPr/>
        </p:nvSpPr>
        <p:spPr>
          <a:xfrm>
            <a:off x="2402050" y="1098550"/>
            <a:ext cx="8726666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Hypervisor recovery using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ReHype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Microreset instead of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Microreboot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 err="1"/>
              <a:t>NiLiHype</a:t>
            </a:r>
            <a:r>
              <a:rPr lang="en-US" sz="3200" dirty="0"/>
              <a:t>: hypervisor recovery using </a:t>
            </a:r>
            <a:r>
              <a:rPr lang="en-US" sz="3200" dirty="0" err="1"/>
              <a:t>microreset</a:t>
            </a:r>
            <a:endParaRPr lang="en-US" sz="3200" dirty="0"/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Experimental results</a:t>
            </a:r>
          </a:p>
          <a:p>
            <a:pPr>
              <a:spcBef>
                <a:spcPts val="2400"/>
              </a:spcBef>
              <a:buFont typeface="Arial" charset="0"/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2318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601"/>
    </mc:Choice>
    <mc:Fallback xmlns="">
      <p:transition spd="slow" advTm="1160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xmlns="" id="{25C0D332-348F-45FD-AC05-B1B18277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26" y="32148"/>
            <a:ext cx="9146345" cy="838200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NiLiHype</a:t>
            </a:r>
            <a:r>
              <a:rPr lang="en-US" altLang="en-US" dirty="0"/>
              <a:t> vs. </a:t>
            </a:r>
            <a:r>
              <a:rPr lang="en-US" altLang="en-US" dirty="0" err="1"/>
              <a:t>ReHype</a:t>
            </a:r>
            <a:endParaRPr lang="en-US" altLang="en-US" dirty="0"/>
          </a:p>
        </p:txBody>
      </p:sp>
      <p:sp>
        <p:nvSpPr>
          <p:cNvPr id="69677" name="TextBox 1">
            <a:extLst>
              <a:ext uri="{FF2B5EF4-FFF2-40B4-BE49-F238E27FC236}">
                <a16:creationId xmlns:a16="http://schemas.microsoft.com/office/drawing/2014/main" xmlns="" id="{731EEFDF-604B-4DB3-B0BC-2E9A606C2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862" y="759235"/>
            <a:ext cx="19277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defTabSz="914400" eaLnBrk="1" hangingPunct="1">
              <a:defRPr/>
            </a:pPr>
            <a:r>
              <a:rPr lang="en-US" sz="3200" b="1" dirty="0" err="1">
                <a:solidFill>
                  <a:prstClr val="black"/>
                </a:solidFill>
              </a:rPr>
              <a:t>NiLiHype</a:t>
            </a: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EEBB59-BB1A-4F52-9B80-4911ED71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756ABE-1F74-4346-94E7-AB6ABB27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C8B-AE5B-4B91-A003-581A88B4604F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xmlns="" id="{756DCF02-BC18-49A2-BDA4-772433E75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105" y="763144"/>
            <a:ext cx="241406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defTabSz="914400" eaLnBrk="1" hangingPunct="1">
              <a:defRPr/>
            </a:pPr>
            <a:r>
              <a:rPr lang="en-US" sz="3200" b="1" dirty="0" err="1">
                <a:solidFill>
                  <a:prstClr val="black"/>
                </a:solidFill>
              </a:rPr>
              <a:t>ReHype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03B11595-13CE-4C72-BFAD-5D43A3518A46}"/>
              </a:ext>
            </a:extLst>
          </p:cNvPr>
          <p:cNvSpPr txBox="1">
            <a:spLocks/>
          </p:cNvSpPr>
          <p:nvPr/>
        </p:nvSpPr>
        <p:spPr bwMode="auto">
          <a:xfrm>
            <a:off x="2272368" y="1394536"/>
            <a:ext cx="7975813" cy="174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397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VMM failure → detected by failure detector in VMM</a:t>
            </a:r>
          </a:p>
          <a:p>
            <a:pPr marL="339725" lvl="1" indent="0" defTabSz="914400" eaLnBrk="1" hangingPunct="1"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en-US" dirty="0"/>
              <a:t>→ invokes failure handler </a:t>
            </a:r>
          </a:p>
          <a:p>
            <a:pPr marL="573088" lvl="1" indent="-233363" defTabSz="9144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/>
              <a:t>Pause VMs</a:t>
            </a:r>
          </a:p>
          <a:p>
            <a:pPr marL="573088" lvl="1" indent="-233363" defTabSz="914400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/>
              <a:t>Pause/block all physical CPUs, except one</a:t>
            </a:r>
          </a:p>
          <a:p>
            <a:pPr marL="339725" lvl="1" indent="0" defTabSz="914400" eaLnBrk="1" hangingPunct="1">
              <a:spcBef>
                <a:spcPct val="0"/>
              </a:spcBef>
              <a:buNone/>
              <a:defRPr/>
            </a:pPr>
            <a:endParaRPr lang="en-US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373D7C3-1D8B-4256-A957-3AE455FA9974}"/>
              </a:ext>
            </a:extLst>
          </p:cNvPr>
          <p:cNvSpPr txBox="1">
            <a:spLocks/>
          </p:cNvSpPr>
          <p:nvPr/>
        </p:nvSpPr>
        <p:spPr bwMode="auto">
          <a:xfrm>
            <a:off x="2237862" y="3571243"/>
            <a:ext cx="4266455" cy="512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397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 eaLnBrk="1" hangingPunct="1">
              <a:spcBef>
                <a:spcPct val="0"/>
              </a:spcBef>
              <a:defRPr/>
            </a:pPr>
            <a:r>
              <a:rPr lang="en-US" dirty="0"/>
              <a:t>Discard VMM execution</a:t>
            </a:r>
            <a:br>
              <a:rPr lang="en-US" dirty="0"/>
            </a:br>
            <a:r>
              <a:rPr lang="en-US" dirty="0"/>
              <a:t>threads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D0420B68-9F8B-4EBF-A069-04B35CC65FFC}"/>
              </a:ext>
            </a:extLst>
          </p:cNvPr>
          <p:cNvSpPr txBox="1">
            <a:spLocks/>
          </p:cNvSpPr>
          <p:nvPr/>
        </p:nvSpPr>
        <p:spPr bwMode="auto">
          <a:xfrm>
            <a:off x="6605703" y="3127145"/>
            <a:ext cx="4976697" cy="1748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397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defTabSz="914400" eaLnBrk="1" hangingPunct="1">
              <a:spcBef>
                <a:spcPct val="0"/>
              </a:spcBef>
              <a:defRPr/>
            </a:pPr>
            <a:r>
              <a:rPr lang="en-US" dirty="0"/>
              <a:t>Preserve critical VMM state</a:t>
            </a:r>
          </a:p>
          <a:p>
            <a:pPr marL="457200" indent="-457200" defTabSz="914400" eaLnBrk="1" hangingPunct="1">
              <a:spcBef>
                <a:spcPct val="0"/>
              </a:spcBef>
              <a:defRPr/>
            </a:pPr>
            <a:r>
              <a:rPr lang="en-US" dirty="0"/>
              <a:t>Boot new VMM instance</a:t>
            </a:r>
          </a:p>
          <a:p>
            <a:pPr marL="457200" indent="-457200" defTabSz="914400" eaLnBrk="1" hangingPunct="1">
              <a:spcBef>
                <a:spcPct val="0"/>
              </a:spcBef>
              <a:defRPr/>
            </a:pPr>
            <a:r>
              <a:rPr lang="en-US" dirty="0"/>
              <a:t>Restore/integrate critical preserved state</a:t>
            </a:r>
          </a:p>
          <a:p>
            <a:pPr marL="457200" indent="-457200" defTabSz="914400" eaLnBrk="1" hangingPunct="1">
              <a:spcBef>
                <a:spcPct val="0"/>
              </a:spcBef>
              <a:defRPr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A0882482-98E6-4BF9-954B-D785D84C5AD4}"/>
              </a:ext>
            </a:extLst>
          </p:cNvPr>
          <p:cNvSpPr txBox="1">
            <a:spLocks/>
          </p:cNvSpPr>
          <p:nvPr/>
        </p:nvSpPr>
        <p:spPr bwMode="auto">
          <a:xfrm>
            <a:off x="4038493" y="4855407"/>
            <a:ext cx="7975813" cy="1372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397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1" hangingPunct="1">
              <a:spcBef>
                <a:spcPct val="0"/>
              </a:spcBef>
              <a:defRPr/>
            </a:pPr>
            <a:r>
              <a:rPr lang="en-US" dirty="0"/>
              <a:t>Fix state inconsistencies</a:t>
            </a:r>
          </a:p>
          <a:p>
            <a:pPr defTabSz="914400" eaLnBrk="1" hangingPunct="1">
              <a:spcBef>
                <a:spcPct val="0"/>
              </a:spcBef>
              <a:defRPr/>
            </a:pPr>
            <a:r>
              <a:rPr lang="en-US" dirty="0" err="1"/>
              <a:t>Unpause</a:t>
            </a:r>
            <a:r>
              <a:rPr lang="en-US" dirty="0"/>
              <a:t> VMs</a:t>
            </a:r>
          </a:p>
          <a:p>
            <a:pPr defTabSz="914400" eaLnBrk="1" hangingPunct="1">
              <a:spcBef>
                <a:spcPct val="0"/>
              </a:spcBef>
              <a:defRPr/>
            </a:pPr>
            <a:r>
              <a:rPr lang="en-US" dirty="0" err="1"/>
              <a:t>Unpause</a:t>
            </a:r>
            <a:r>
              <a:rPr lang="en-US" dirty="0"/>
              <a:t> physical CPUs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FF922A13-55FC-4010-A167-8B56405EEDCC}"/>
              </a:ext>
            </a:extLst>
          </p:cNvPr>
          <p:cNvSpPr/>
          <p:nvPr/>
        </p:nvSpPr>
        <p:spPr>
          <a:xfrm>
            <a:off x="6605702" y="3189447"/>
            <a:ext cx="4824297" cy="16659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F9ADFD0-C0E1-4544-889E-CCADE36C8E27}"/>
              </a:ext>
            </a:extLst>
          </p:cNvPr>
          <p:cNvSpPr/>
          <p:nvPr/>
        </p:nvSpPr>
        <p:spPr>
          <a:xfrm>
            <a:off x="2272368" y="3571243"/>
            <a:ext cx="4042382" cy="105939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2386023"/>
      </p:ext>
    </p:extLst>
  </p:cSld>
  <p:clrMapOvr>
    <a:masterClrMapping/>
  </p:clrMapOvr>
  <p:transition spd="slow" advTm="2885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xmlns="" id="{25C0D332-348F-45FD-AC05-B1B18277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800"/>
            <a:ext cx="121920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Enhanced </a:t>
            </a:r>
            <a:r>
              <a:rPr lang="en-US" altLang="en-US" dirty="0" err="1"/>
              <a:t>ReHype</a:t>
            </a:r>
            <a:r>
              <a:rPr lang="en-US" altLang="en-US" dirty="0"/>
              <a:t>: Starting Point for </a:t>
            </a:r>
            <a:r>
              <a:rPr lang="en-US" altLang="en-US" dirty="0" err="1"/>
              <a:t>NiLiHype</a:t>
            </a:r>
            <a:r>
              <a:rPr lang="en-US" altLang="en-US" dirty="0"/>
              <a:t> Implementation</a:t>
            </a:r>
          </a:p>
        </p:txBody>
      </p:sp>
      <p:sp>
        <p:nvSpPr>
          <p:cNvPr id="69677" name="TextBox 1">
            <a:extLst>
              <a:ext uri="{FF2B5EF4-FFF2-40B4-BE49-F238E27FC236}">
                <a16:creationId xmlns:a16="http://schemas.microsoft.com/office/drawing/2014/main" xmlns="" id="{731EEFDF-604B-4DB3-B0BC-2E9A606C2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4556" y="934386"/>
            <a:ext cx="484804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defTabSz="914400" eaLnBrk="1" hangingPunct="1">
              <a:defRPr/>
            </a:pPr>
            <a:r>
              <a:rPr lang="en-US" sz="3200" b="1" dirty="0">
                <a:solidFill>
                  <a:prstClr val="black"/>
                </a:solidFill>
              </a:rPr>
              <a:t> Original </a:t>
            </a:r>
            <a:r>
              <a:rPr lang="en-US" sz="3200" b="1" dirty="0" err="1">
                <a:solidFill>
                  <a:prstClr val="black"/>
                </a:solidFill>
              </a:rPr>
              <a:t>ReHype</a:t>
            </a:r>
            <a:endParaRPr lang="en-US" sz="3200" b="1" dirty="0">
              <a:solidFill>
                <a:prstClr val="black"/>
              </a:solidFill>
            </a:endParaRPr>
          </a:p>
          <a:p>
            <a:pPr defTabSz="914400" eaLnBrk="1" hangingPunct="1">
              <a:defRPr/>
            </a:pPr>
            <a:endParaRPr lang="en-US" sz="2400" b="1" dirty="0">
              <a:solidFill>
                <a:prstClr val="black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EEBB59-BB1A-4F52-9B80-4911ED71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756ABE-1F74-4346-94E7-AB6ABB27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C8B-AE5B-4B91-A003-581A88B4604F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8" name="TextBox 1">
            <a:extLst>
              <a:ext uri="{FF2B5EF4-FFF2-40B4-BE49-F238E27FC236}">
                <a16:creationId xmlns:a16="http://schemas.microsoft.com/office/drawing/2014/main" xmlns="" id="{756DCF02-BC18-49A2-BDA4-772433E75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524" y="870347"/>
            <a:ext cx="416693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defTabSz="914400" eaLnBrk="1" hangingPunct="1">
              <a:defRPr/>
            </a:pPr>
            <a:r>
              <a:rPr lang="en-US" sz="3200" b="1" dirty="0">
                <a:solidFill>
                  <a:prstClr val="black"/>
                </a:solidFill>
              </a:rPr>
              <a:t>Enhance </a:t>
            </a:r>
            <a:r>
              <a:rPr lang="en-US" sz="3200" b="1" dirty="0" err="1">
                <a:solidFill>
                  <a:prstClr val="black"/>
                </a:solidFill>
              </a:rPr>
              <a:t>ReHype</a:t>
            </a:r>
            <a:endParaRPr lang="en-US" sz="2000" b="1" dirty="0">
              <a:solidFill>
                <a:prstClr val="black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8373D7C3-1D8B-4256-A957-3AE455FA9974}"/>
              </a:ext>
            </a:extLst>
          </p:cNvPr>
          <p:cNvSpPr txBox="1">
            <a:spLocks/>
          </p:cNvSpPr>
          <p:nvPr/>
        </p:nvSpPr>
        <p:spPr bwMode="auto">
          <a:xfrm>
            <a:off x="1271329" y="1547281"/>
            <a:ext cx="2133228" cy="138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397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spcBef>
                <a:spcPct val="0"/>
              </a:spcBef>
              <a:buNone/>
              <a:defRPr/>
            </a:pPr>
            <a:r>
              <a:rPr lang="en-US" dirty="0"/>
              <a:t>ISA</a:t>
            </a:r>
          </a:p>
          <a:p>
            <a:pPr marL="0" indent="0" defTabSz="914400" eaLnBrk="1" hangingPunct="1">
              <a:spcBef>
                <a:spcPct val="0"/>
              </a:spcBef>
              <a:buNone/>
              <a:defRPr/>
            </a:pPr>
            <a:r>
              <a:rPr lang="en-US" dirty="0"/>
              <a:t>Xen version</a:t>
            </a:r>
          </a:p>
          <a:p>
            <a:pPr marL="0" indent="0" defTabSz="914400" eaLnBrk="1" hangingPunct="1">
              <a:spcBef>
                <a:spcPct val="0"/>
              </a:spcBef>
              <a:buNone/>
              <a:defRPr/>
            </a:pPr>
            <a:r>
              <a:rPr lang="en-US" dirty="0"/>
              <a:t>Linux</a:t>
            </a:r>
          </a:p>
          <a:p>
            <a:pPr marL="0" indent="0" defTabSz="914400" eaLnBrk="1" hangingPunct="1">
              <a:spcBef>
                <a:spcPct val="0"/>
              </a:spcBef>
              <a:buNone/>
              <a:defRPr/>
            </a:pPr>
            <a:endParaRPr lang="en-US" dirty="0"/>
          </a:p>
          <a:p>
            <a:pPr marL="0" indent="0" defTabSz="914400" eaLnBrk="1" hangingPunct="1">
              <a:spcBef>
                <a:spcPct val="0"/>
              </a:spcBef>
              <a:buNone/>
              <a:defRPr/>
            </a:pP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xmlns="" id="{A0882482-98E6-4BF9-954B-D785D84C5AD4}"/>
              </a:ext>
            </a:extLst>
          </p:cNvPr>
          <p:cNvSpPr txBox="1">
            <a:spLocks/>
          </p:cNvSpPr>
          <p:nvPr/>
        </p:nvSpPr>
        <p:spPr bwMode="auto">
          <a:xfrm>
            <a:off x="2030454" y="3885691"/>
            <a:ext cx="9718446" cy="1500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397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spcBef>
                <a:spcPct val="0"/>
              </a:spcBef>
              <a:buNone/>
              <a:defRPr/>
            </a:pPr>
            <a:r>
              <a:rPr lang="en-US" dirty="0"/>
              <a:t>Initial port: name changes – functions, variables, macros</a:t>
            </a:r>
          </a:p>
          <a:p>
            <a:pPr marL="0" indent="0" defTabSz="914400" eaLnBrk="1" hangingPunct="1">
              <a:spcBef>
                <a:spcPct val="0"/>
              </a:spcBef>
              <a:buNone/>
              <a:defRPr/>
            </a:pPr>
            <a:r>
              <a:rPr lang="en-US" dirty="0"/>
              <a:t>→ Recovery rate: 65% (simple workload) </a:t>
            </a:r>
          </a:p>
          <a:p>
            <a:pPr marL="0" indent="0" defTabSz="914400" eaLnBrk="1" hangingPunct="1">
              <a:spcBef>
                <a:spcPct val="0"/>
              </a:spcBef>
              <a:buNone/>
              <a:defRPr/>
            </a:pPr>
            <a:r>
              <a:rPr lang="en-US" dirty="0"/>
              <a:t>	→ Enhancements needed</a:t>
            </a:r>
          </a:p>
          <a:p>
            <a:pPr marL="0" indent="0" defTabSz="914400" eaLnBrk="1" hangingPunct="1">
              <a:spcBef>
                <a:spcPct val="0"/>
              </a:spcBef>
              <a:buNone/>
              <a:defRPr/>
            </a:pPr>
            <a:endParaRPr lang="en-US" dirty="0"/>
          </a:p>
          <a:p>
            <a:pPr marL="0" indent="0" defTabSz="914400" eaLnBrk="1" hangingPunct="1">
              <a:spcBef>
                <a:spcPct val="0"/>
              </a:spcBef>
              <a:buNone/>
              <a:defRPr/>
            </a:pP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8A8D69ED-8EDF-4B8C-976A-1546BEB3DFF3}"/>
              </a:ext>
            </a:extLst>
          </p:cNvPr>
          <p:cNvSpPr txBox="1">
            <a:spLocks/>
          </p:cNvSpPr>
          <p:nvPr/>
        </p:nvSpPr>
        <p:spPr bwMode="auto">
          <a:xfrm>
            <a:off x="4308010" y="1547281"/>
            <a:ext cx="1557952" cy="138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397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spcBef>
                <a:spcPct val="0"/>
              </a:spcBef>
              <a:buNone/>
              <a:defRPr/>
            </a:pPr>
            <a:r>
              <a:rPr lang="en-US" dirty="0"/>
              <a:t>x86-32</a:t>
            </a:r>
          </a:p>
          <a:p>
            <a:pPr marL="0" indent="0" defTabSz="914400" eaLnBrk="1" hangingPunct="1">
              <a:spcBef>
                <a:spcPct val="0"/>
              </a:spcBef>
              <a:buNone/>
              <a:defRPr/>
            </a:pPr>
            <a:r>
              <a:rPr lang="en-US" dirty="0"/>
              <a:t>3.3.0</a:t>
            </a:r>
          </a:p>
          <a:p>
            <a:pPr marL="0" indent="0" defTabSz="914400" eaLnBrk="1" hangingPunct="1">
              <a:spcBef>
                <a:spcPct val="0"/>
              </a:spcBef>
              <a:buNone/>
              <a:defRPr/>
            </a:pPr>
            <a:r>
              <a:rPr lang="en-US" dirty="0"/>
              <a:t>2.6.18</a:t>
            </a:r>
          </a:p>
          <a:p>
            <a:pPr marL="0" indent="0" defTabSz="914400" eaLnBrk="1" hangingPunct="1">
              <a:spcBef>
                <a:spcPct val="0"/>
              </a:spcBef>
              <a:buNone/>
              <a:defRPr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3AF9AFB9-1A75-4681-B540-2EA242C34ED2}"/>
              </a:ext>
            </a:extLst>
          </p:cNvPr>
          <p:cNvSpPr txBox="1">
            <a:spLocks/>
          </p:cNvSpPr>
          <p:nvPr/>
        </p:nvSpPr>
        <p:spPr bwMode="auto">
          <a:xfrm>
            <a:off x="8377078" y="1473082"/>
            <a:ext cx="1557952" cy="138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3495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4675" indent="-33972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1" hangingPunct="1">
              <a:spcBef>
                <a:spcPct val="0"/>
              </a:spcBef>
              <a:buNone/>
              <a:defRPr/>
            </a:pPr>
            <a:r>
              <a:rPr lang="en-US" dirty="0"/>
              <a:t>x86-64</a:t>
            </a:r>
          </a:p>
          <a:p>
            <a:pPr marL="0" indent="0" defTabSz="914400" eaLnBrk="1" hangingPunct="1">
              <a:spcBef>
                <a:spcPct val="0"/>
              </a:spcBef>
              <a:buNone/>
              <a:defRPr/>
            </a:pPr>
            <a:r>
              <a:rPr lang="en-US" dirty="0"/>
              <a:t>4.3.2</a:t>
            </a:r>
          </a:p>
          <a:p>
            <a:pPr marL="0" indent="0" defTabSz="914400" eaLnBrk="1" hangingPunct="1">
              <a:spcBef>
                <a:spcPct val="0"/>
              </a:spcBef>
              <a:buNone/>
              <a:defRPr/>
            </a:pPr>
            <a:r>
              <a:rPr lang="en-US" dirty="0"/>
              <a:t>3.16.1</a:t>
            </a:r>
          </a:p>
          <a:p>
            <a:pPr marL="0" indent="0" defTabSz="914400" eaLnBrk="1" hangingPunct="1">
              <a:spcBef>
                <a:spcPct val="0"/>
              </a:spcBef>
              <a:buNone/>
              <a:defRPr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2036553"/>
      </p:ext>
    </p:extLst>
  </p:cSld>
  <p:clrMapOvr>
    <a:masterClrMapping/>
  </p:clrMapOvr>
  <p:transition spd="slow" advTm="2719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xmlns="" id="{7CB29685-6A5D-4D9C-B0EE-D510B08C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99" y="76201"/>
            <a:ext cx="8439509" cy="703260"/>
          </a:xfrm>
        </p:spPr>
        <p:txBody>
          <a:bodyPr/>
          <a:lstStyle/>
          <a:p>
            <a:pPr eaLnBrk="1" hangingPunct="1"/>
            <a:r>
              <a:rPr lang="en-US" altLang="en-US" dirty="0"/>
              <a:t>Procedure for Improving Recovery Success Rate        (</a:t>
            </a:r>
            <a:r>
              <a:rPr lang="en-US" altLang="en-US" dirty="0" err="1"/>
              <a:t>ReHype</a:t>
            </a:r>
            <a:r>
              <a:rPr lang="en-US" altLang="en-US" dirty="0"/>
              <a:t> and </a:t>
            </a:r>
            <a:r>
              <a:rPr lang="en-US" altLang="en-US" dirty="0" err="1"/>
              <a:t>NiLiHype</a:t>
            </a:r>
            <a:r>
              <a:rPr lang="en-US" alt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CE21DC-6998-447E-98BE-D67216AB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B7ECC1-32E6-4E1E-84DE-39725102CE50}" type="slidenum">
              <a:rPr lang="en-US" altLang="en-US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en-US">
              <a:solidFill>
                <a:srgbClr val="898989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E8AF4938-4EDB-43D6-9FDD-F8D42583699F}"/>
              </a:ext>
            </a:extLst>
          </p:cNvPr>
          <p:cNvGrpSpPr>
            <a:grpSpLocks/>
          </p:cNvGrpSpPr>
          <p:nvPr/>
        </p:nvGrpSpPr>
        <p:grpSpPr bwMode="auto">
          <a:xfrm>
            <a:off x="5416323" y="1936750"/>
            <a:ext cx="3205162" cy="3886201"/>
            <a:chOff x="2776538" y="1981199"/>
            <a:chExt cx="3205162" cy="3886202"/>
          </a:xfrm>
        </p:grpSpPr>
        <p:sp>
          <p:nvSpPr>
            <p:cNvPr id="24584" name="TextBox 1">
              <a:extLst>
                <a:ext uri="{FF2B5EF4-FFF2-40B4-BE49-F238E27FC236}">
                  <a16:creationId xmlns:a16="http://schemas.microsoft.com/office/drawing/2014/main" xmlns="" id="{6E04E959-5CBE-44C6-8508-20B10E0AED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7588" y="1981199"/>
              <a:ext cx="16430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/>
                <a:t>Inject faults</a:t>
              </a:r>
            </a:p>
          </p:txBody>
        </p:sp>
        <p:sp>
          <p:nvSpPr>
            <p:cNvPr id="24585" name="Rectangle 2">
              <a:extLst>
                <a:ext uri="{FF2B5EF4-FFF2-40B4-BE49-F238E27FC236}">
                  <a16:creationId xmlns:a16="http://schemas.microsoft.com/office/drawing/2014/main" xmlns="" id="{B5F067F3-714B-4CD2-A756-46D380C89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238" y="5405436"/>
              <a:ext cx="16557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/>
                <a:t>Fix problem</a:t>
              </a:r>
            </a:p>
          </p:txBody>
        </p:sp>
        <p:sp>
          <p:nvSpPr>
            <p:cNvPr id="24586" name="Rectangle 3">
              <a:extLst>
                <a:ext uri="{FF2B5EF4-FFF2-40B4-BE49-F238E27FC236}">
                  <a16:creationId xmlns:a16="http://schemas.microsoft.com/office/drawing/2014/main" xmlns="" id="{6BAC6050-E01D-41CF-9E2C-A680EA0C2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225" y="3970337"/>
              <a:ext cx="3125788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/>
                <a:t>Identify main cause of </a:t>
              </a:r>
            </a:p>
            <a:p>
              <a:pPr eaLnBrk="1" hangingPunct="1"/>
              <a:r>
                <a:rPr lang="en-US" altLang="en-US" sz="2400" dirty="0"/>
                <a:t>unsuccessful recoveries</a:t>
              </a:r>
            </a:p>
          </p:txBody>
        </p:sp>
        <p:sp>
          <p:nvSpPr>
            <p:cNvPr id="24587" name="Rectangle 5">
              <a:extLst>
                <a:ext uri="{FF2B5EF4-FFF2-40B4-BE49-F238E27FC236}">
                  <a16:creationId xmlns:a16="http://schemas.microsoft.com/office/drawing/2014/main" xmlns="" id="{4E1E62EA-2649-4437-8343-6CF901556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6538" y="3047999"/>
              <a:ext cx="32051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en-US" sz="2400" dirty="0"/>
                <a:t>Analyze injection results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649746D5-A3A6-4BE2-9BEB-3343AC0426D7}"/>
                </a:ext>
              </a:extLst>
            </p:cNvPr>
            <p:cNvCxnSpPr>
              <a:stCxn id="24584" idx="2"/>
              <a:endCxn id="24587" idx="0"/>
            </p:cNvCxnSpPr>
            <p:nvPr/>
          </p:nvCxnSpPr>
          <p:spPr>
            <a:xfrm>
              <a:off x="4378325" y="2443161"/>
              <a:ext cx="0" cy="6048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8F148527-A13A-42EF-AFD3-B89820301254}"/>
                </a:ext>
              </a:extLst>
            </p:cNvPr>
            <p:cNvCxnSpPr>
              <a:stCxn id="24587" idx="2"/>
              <a:endCxn id="24586" idx="0"/>
            </p:cNvCxnSpPr>
            <p:nvPr/>
          </p:nvCxnSpPr>
          <p:spPr>
            <a:xfrm>
              <a:off x="4379913" y="3509961"/>
              <a:ext cx="0" cy="46037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BDD2A9BC-8917-440D-8768-DE06138C77D2}"/>
                </a:ext>
              </a:extLst>
            </p:cNvPr>
            <p:cNvCxnSpPr>
              <a:stCxn id="24586" idx="2"/>
              <a:endCxn id="24585" idx="0"/>
            </p:cNvCxnSpPr>
            <p:nvPr/>
          </p:nvCxnSpPr>
          <p:spPr>
            <a:xfrm>
              <a:off x="4379913" y="4800600"/>
              <a:ext cx="0" cy="60483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xmlns="" id="{B2A382F7-3E10-433C-B531-8FD46BD79B1C}"/>
                </a:ext>
              </a:extLst>
            </p:cNvPr>
            <p:cNvCxnSpPr>
              <a:stCxn id="24585" idx="2"/>
              <a:endCxn id="24584" idx="1"/>
            </p:cNvCxnSpPr>
            <p:nvPr/>
          </p:nvCxnSpPr>
          <p:spPr>
            <a:xfrm rot="5400000" flipH="1">
              <a:off x="2141538" y="3629025"/>
              <a:ext cx="3654426" cy="822325"/>
            </a:xfrm>
            <a:prstGeom prst="curvedConnector4">
              <a:avLst>
                <a:gd name="adj1" fmla="val -6254"/>
                <a:gd name="adj2" fmla="val 299531"/>
              </a:avLst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533" name="TextBox 6">
            <a:extLst>
              <a:ext uri="{FF2B5EF4-FFF2-40B4-BE49-F238E27FC236}">
                <a16:creationId xmlns:a16="http://schemas.microsoft.com/office/drawing/2014/main" xmlns="" id="{41E41237-F733-4DAD-BD84-78BC53113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8552" y="900908"/>
            <a:ext cx="9024533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en-US" sz="2600" dirty="0"/>
              <a:t>Many possible </a:t>
            </a:r>
            <a:r>
              <a:rPr lang="en-US" altLang="zh-CN" sz="2600" dirty="0"/>
              <a:t>causes</a:t>
            </a:r>
            <a:r>
              <a:rPr lang="en-US" sz="2600" dirty="0"/>
              <a:t> of state inconsistencies</a:t>
            </a:r>
          </a:p>
          <a:p>
            <a:pPr marL="342900" indent="-342900" eaLnBrk="1" hangingPunct="1">
              <a:buFont typeface="Wingdings" pitchFamily="2" charset="2"/>
              <a:buChar char="è"/>
              <a:defRPr/>
            </a:pPr>
            <a:r>
              <a:rPr lang="en-US" sz="2600" dirty="0"/>
              <a:t>Which cause of state inconsistency should be fixed?</a:t>
            </a:r>
          </a:p>
          <a:p>
            <a:pPr eaLnBrk="1" hangingPunct="1">
              <a:defRPr/>
            </a:pPr>
            <a:r>
              <a:rPr lang="en-US" sz="2600" dirty="0"/>
              <a:t>Experimental approach</a:t>
            </a:r>
            <a:r>
              <a:rPr lang="en-US" sz="2600" baseline="30000" dirty="0"/>
              <a:t>1</a:t>
            </a:r>
            <a:r>
              <a:rPr lang="en-US" sz="2600" dirty="0"/>
              <a:t>: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3959358-05DA-4B0F-A106-9AE0E52A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23559" name="Rectangle 2">
            <a:extLst>
              <a:ext uri="{FF2B5EF4-FFF2-40B4-BE49-F238E27FC236}">
                <a16:creationId xmlns:a16="http://schemas.microsoft.com/office/drawing/2014/main" xmlns="" id="{303BC851-1847-4722-AD87-FB61EC2FE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5164" y="6118226"/>
            <a:ext cx="81232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aseline="30000" dirty="0"/>
              <a:t>1</a:t>
            </a:r>
            <a:r>
              <a:rPr lang="en-US" altLang="en-US" sz="1400" dirty="0"/>
              <a:t>W. T. Ng and P. M. Chen, ‘‘The Systematic Improvement of Fault Tolerance in the Rio File Cache,’’ </a:t>
            </a:r>
            <a:r>
              <a:rPr lang="en-US" altLang="en-US" sz="1400" i="1" dirty="0"/>
              <a:t>FTCS, </a:t>
            </a:r>
            <a:r>
              <a:rPr lang="sv-SE" altLang="en-US" sz="1400" dirty="0"/>
              <a:t>1999</a:t>
            </a:r>
            <a:endParaRPr lang="en-US" alt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1755736"/>
      </p:ext>
    </p:extLst>
  </p:cSld>
  <p:clrMapOvr>
    <a:masterClrMapping/>
  </p:clrMapOvr>
  <p:transition spd="slow" advTm="4676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10716C-F5E8-4672-9D7F-062B45CB4D24}" type="slidenum">
              <a:rPr lang="en-US" altLang="en-US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en-US" dirty="0">
              <a:solidFill>
                <a:srgbClr val="898989"/>
              </a:solidFill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1733176" y="340403"/>
            <a:ext cx="9027289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 err="1"/>
              <a:t>ReHype</a:t>
            </a:r>
            <a:r>
              <a:rPr lang="en-US" altLang="en-US" sz="3200" b="1" dirty="0"/>
              <a:t> Enhancements Required for Porting</a:t>
            </a:r>
          </a:p>
          <a:p>
            <a:pPr algn="ctr" eaLnBrk="1" hangingPunct="1"/>
            <a:r>
              <a:rPr lang="en-US" altLang="en-US" sz="3200" b="1" dirty="0"/>
              <a:t>(also used in </a:t>
            </a:r>
            <a:r>
              <a:rPr lang="en-US" altLang="en-US" sz="3200" b="1" dirty="0" err="1"/>
              <a:t>NiLiHype</a:t>
            </a:r>
            <a:r>
              <a:rPr lang="en-US" altLang="en-US" sz="3200" b="1" dirty="0"/>
              <a:t>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81864" y="602443"/>
            <a:ext cx="10729914" cy="6021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>
                <a:sym typeface="Symbol" panose="05050102010706020507" pitchFamily="18" charset="2"/>
              </a:rPr>
              <a:t>	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46881" y="6248218"/>
            <a:ext cx="85353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00" dirty="0"/>
          </a:p>
          <a:p>
            <a:pPr eaLnBrk="1" hangingPunct="1"/>
            <a:endParaRPr lang="en-US" sz="16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03163" y="5793189"/>
            <a:ext cx="9372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sz="16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66791" y="1510496"/>
            <a:ext cx="10515609" cy="5978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sz="2600" b="1" i="1" dirty="0">
                <a:sym typeface="Symbol" panose="05050102010706020507" pitchFamily="18" charset="2"/>
              </a:rPr>
              <a:t>System call retry</a:t>
            </a:r>
            <a:r>
              <a:rPr lang="en-US" altLang="zh-CN" sz="2600" dirty="0">
                <a:sym typeface="Symbol" panose="05050102010706020507" pitchFamily="18" charset="2"/>
              </a:rPr>
              <a:t>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600" dirty="0">
                <a:sym typeface="Symbol" panose="05050102010706020507" pitchFamily="18" charset="2"/>
              </a:rPr>
              <a:t>    4 rings </a:t>
            </a:r>
            <a:r>
              <a:rPr lang="zh-CN" altLang="en-US" sz="2600" dirty="0"/>
              <a:t>→ </a:t>
            </a:r>
            <a:r>
              <a:rPr lang="en-US" altLang="zh-CN" sz="2600" dirty="0"/>
              <a:t>2 rings:  system calls through VMM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600" dirty="0">
                <a:sym typeface="Symbol" panose="05050102010706020507" pitchFamily="18" charset="2"/>
              </a:rPr>
              <a:t>    recovery requires system call retry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>
              <a:spcBef>
                <a:spcPts val="0"/>
              </a:spcBef>
              <a:defRPr/>
            </a:pPr>
            <a:r>
              <a:rPr lang="en-US" altLang="zh-CN" sz="2600" b="1" i="1" dirty="0">
                <a:sym typeface="Symbol" panose="05050102010706020507" pitchFamily="18" charset="2"/>
              </a:rPr>
              <a:t>Fine-granularity batched </a:t>
            </a:r>
            <a:r>
              <a:rPr lang="en-US" altLang="zh-CN" sz="2600" b="1" i="1" dirty="0" err="1">
                <a:sym typeface="Symbol" panose="05050102010706020507" pitchFamily="18" charset="2"/>
              </a:rPr>
              <a:t>hypercall</a:t>
            </a:r>
            <a:r>
              <a:rPr lang="en-US" altLang="zh-CN" sz="2600" b="1" i="1" dirty="0">
                <a:sym typeface="Symbol" panose="05050102010706020507" pitchFamily="18" charset="2"/>
              </a:rPr>
              <a:t> retry</a:t>
            </a:r>
            <a:r>
              <a:rPr lang="en-US" altLang="zh-CN" sz="2600" dirty="0">
                <a:sym typeface="Symbol" panose="05050102010706020507" pitchFamily="18" charset="2"/>
              </a:rPr>
              <a:t>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600" dirty="0">
                <a:sym typeface="Symbol" panose="05050102010706020507" pitchFamily="18" charset="2"/>
              </a:rPr>
              <a:t>    New kernel uses Xen </a:t>
            </a:r>
            <a:r>
              <a:rPr lang="en-US" altLang="zh-CN" sz="2600" dirty="0" err="1">
                <a:sym typeface="Symbol" panose="05050102010706020507" pitchFamily="18" charset="2"/>
              </a:rPr>
              <a:t>hypercall</a:t>
            </a:r>
            <a:r>
              <a:rPr lang="en-US" altLang="zh-CN" sz="2600" dirty="0">
                <a:sym typeface="Symbol" panose="05050102010706020507" pitchFamily="18" charset="2"/>
              </a:rPr>
              <a:t> batching mechanism. 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600" dirty="0"/>
              <a:t>    </a:t>
            </a:r>
            <a:r>
              <a:rPr lang="zh-CN" altLang="en-US" sz="2600" dirty="0"/>
              <a:t>→ </a:t>
            </a:r>
            <a:r>
              <a:rPr lang="en-US" altLang="zh-CN" sz="2600" dirty="0" err="1"/>
              <a:t>Hypercall</a:t>
            </a:r>
            <a:r>
              <a:rPr lang="en-US" altLang="zh-CN" sz="2600" dirty="0"/>
              <a:t> retry mechanism must skip completed </a:t>
            </a:r>
            <a:r>
              <a:rPr lang="en-US" altLang="zh-CN" sz="2600" dirty="0" err="1"/>
              <a:t>hypercalls</a:t>
            </a:r>
            <a:endParaRPr lang="en-US" altLang="zh-CN" sz="2600" dirty="0"/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zh-CN" sz="2400" dirty="0"/>
          </a:p>
          <a:p>
            <a:pPr>
              <a:spcBef>
                <a:spcPts val="0"/>
              </a:spcBef>
              <a:defRPr/>
            </a:pPr>
            <a:r>
              <a:rPr lang="en-US" sz="2600" b="1" i="1" dirty="0"/>
              <a:t>Save FS/GS: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600" b="1" i="1" dirty="0"/>
              <a:t>    </a:t>
            </a:r>
            <a:r>
              <a:rPr lang="en-US" altLang="zh-CN" sz="2600" dirty="0">
                <a:sym typeface="Symbol" panose="05050102010706020507" pitchFamily="18" charset="2"/>
              </a:rPr>
              <a:t>New hypervisor does not save register FS/GS upon hypervisor entry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600" dirty="0">
                <a:sym typeface="Symbol" panose="05050102010706020507" pitchFamily="18" charset="2"/>
              </a:rPr>
              <a:t>     </a:t>
            </a:r>
            <a:r>
              <a:rPr lang="zh-CN" altLang="en-US" sz="2600" dirty="0"/>
              <a:t>→ </a:t>
            </a:r>
            <a:r>
              <a:rPr lang="en-US" altLang="zh-CN" sz="2600" dirty="0"/>
              <a:t>save FS/GS registers when failures are detected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zh-CN" sz="3200" b="1" dirty="0"/>
          </a:p>
          <a:p>
            <a:pPr marL="0" indent="0" algn="ctr">
              <a:spcBef>
                <a:spcPts val="0"/>
              </a:spcBef>
              <a:buNone/>
              <a:defRPr/>
            </a:pPr>
            <a:r>
              <a:rPr lang="en-US" altLang="zh-CN" sz="3200" b="1" dirty="0"/>
              <a:t>Successful recovery rate:  65% </a:t>
            </a:r>
            <a:r>
              <a:rPr lang="zh-CN" altLang="en-US" sz="3200" b="1" dirty="0"/>
              <a:t>→ </a:t>
            </a:r>
            <a:r>
              <a:rPr lang="en-US" altLang="zh-CN" sz="3200" b="1" dirty="0"/>
              <a:t>84%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xmlns="" id="{74B4E6EA-317E-4288-90F3-3AD1AE26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2625317"/>
      </p:ext>
    </p:extLst>
  </p:cSld>
  <p:clrMapOvr>
    <a:masterClrMapping/>
  </p:clrMapOvr>
  <p:transition spd="slow" advTm="2358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910716C-F5E8-4672-9D7F-062B45CB4D24}" type="slidenum">
              <a:rPr lang="en-US" altLang="en-US">
                <a:solidFill>
                  <a:srgbClr val="898989"/>
                </a:solidFill>
              </a:rPr>
              <a:pPr eaLnBrk="1" hangingPunct="1"/>
              <a:t>19</a:t>
            </a:fld>
            <a:endParaRPr lang="en-US" altLang="en-US" dirty="0">
              <a:solidFill>
                <a:srgbClr val="898989"/>
              </a:solidFill>
            </a:endParaRPr>
          </a:p>
        </p:txBody>
      </p:sp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1640711" y="14443"/>
            <a:ext cx="9027289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 err="1"/>
              <a:t>Hypercall</a:t>
            </a:r>
            <a:r>
              <a:rPr lang="en-US" altLang="en-US" sz="3200" b="1" dirty="0"/>
              <a:t> Retry F</a:t>
            </a:r>
            <a:r>
              <a:rPr lang="en-US" altLang="zh-CN" sz="3200" b="1" dirty="0"/>
              <a:t>ailures</a:t>
            </a:r>
            <a:endParaRPr lang="en-US" altLang="en-US" sz="32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881864" y="602443"/>
            <a:ext cx="10729914" cy="6021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sz="2400" dirty="0">
                <a:sym typeface="Symbol" panose="05050102010706020507" pitchFamily="18" charset="2"/>
              </a:rPr>
              <a:t>	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46881" y="4094936"/>
            <a:ext cx="85353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00" dirty="0"/>
          </a:p>
          <a:p>
            <a:pPr eaLnBrk="1" hangingPunct="1"/>
            <a:endParaRPr lang="en-US" sz="16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03163" y="5793189"/>
            <a:ext cx="9372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sz="16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023248" y="647855"/>
            <a:ext cx="10158872" cy="5978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endParaRPr lang="en-US" sz="2400" dirty="0"/>
          </a:p>
        </p:txBody>
      </p:sp>
      <p:sp>
        <p:nvSpPr>
          <p:cNvPr id="2" name="矩形 1"/>
          <p:cNvSpPr/>
          <p:nvPr/>
        </p:nvSpPr>
        <p:spPr>
          <a:xfrm>
            <a:off x="389263" y="923339"/>
            <a:ext cx="11961233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600" dirty="0">
                <a:sym typeface="Symbol" panose="05050102010706020507" pitchFamily="18" charset="2"/>
              </a:rPr>
              <a:t>VMM failure detected</a:t>
            </a:r>
          </a:p>
          <a:p>
            <a:pPr>
              <a:defRPr/>
            </a:pPr>
            <a:r>
              <a:rPr lang="zh-CN" altLang="en-US" sz="2600" dirty="0"/>
              <a:t>→ </a:t>
            </a:r>
            <a:r>
              <a:rPr lang="en-US" altLang="zh-CN" sz="2600" dirty="0"/>
              <a:t>Abort all threads of execution within VMM, including partially executed </a:t>
            </a:r>
            <a:r>
              <a:rPr lang="en-US" altLang="zh-CN" sz="2600" dirty="0" err="1"/>
              <a:t>hypercalls</a:t>
            </a:r>
            <a:endParaRPr lang="en-US" altLang="zh-CN" sz="2600" dirty="0"/>
          </a:p>
          <a:p>
            <a:pPr>
              <a:defRPr/>
            </a:pPr>
            <a:r>
              <a:rPr lang="en-US" altLang="zh-CN" sz="2600" dirty="0">
                <a:sym typeface="Symbol" panose="05050102010706020507" pitchFamily="18" charset="2"/>
              </a:rPr>
              <a:t>     </a:t>
            </a:r>
            <a:r>
              <a:rPr lang="zh-CN" altLang="en-US" sz="2600" dirty="0"/>
              <a:t>→ </a:t>
            </a:r>
            <a:r>
              <a:rPr lang="en-US" altLang="zh-CN" sz="2600" dirty="0"/>
              <a:t>VMM rebooted, VMs restarted</a:t>
            </a:r>
          </a:p>
          <a:p>
            <a:pPr>
              <a:defRPr/>
            </a:pPr>
            <a:r>
              <a:rPr lang="en-US" altLang="zh-CN" sz="2600" dirty="0">
                <a:sym typeface="Symbol" panose="05050102010706020507" pitchFamily="18" charset="2"/>
              </a:rPr>
              <a:t>         </a:t>
            </a:r>
            <a:r>
              <a:rPr lang="zh-CN" altLang="en-US" sz="2600" dirty="0"/>
              <a:t>→ </a:t>
            </a:r>
            <a:r>
              <a:rPr lang="en-US" altLang="zh-CN" sz="2600" dirty="0"/>
              <a:t>Partially-executed </a:t>
            </a:r>
            <a:r>
              <a:rPr lang="en-US" altLang="zh-CN" sz="2600" dirty="0" err="1"/>
              <a:t>hypercalls</a:t>
            </a:r>
            <a:r>
              <a:rPr lang="en-US" altLang="zh-CN" sz="2600" dirty="0"/>
              <a:t> never complete</a:t>
            </a:r>
          </a:p>
          <a:p>
            <a:pPr>
              <a:defRPr/>
            </a:pPr>
            <a:r>
              <a:rPr lang="en-US" altLang="zh-CN" sz="2600" dirty="0">
                <a:sym typeface="Symbol" panose="05050102010706020507" pitchFamily="18" charset="2"/>
              </a:rPr>
              <a:t>               </a:t>
            </a:r>
            <a:r>
              <a:rPr lang="zh-CN" altLang="en-US" sz="2600" dirty="0"/>
              <a:t>→ </a:t>
            </a:r>
            <a:r>
              <a:rPr lang="en-US" altLang="zh-CN" sz="2600" dirty="0"/>
              <a:t>VMs fail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sz="24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sz="24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sz="2400" dirty="0">
              <a:sym typeface="Symbol" panose="05050102010706020507" pitchFamily="18" charset="2"/>
            </a:endParaRPr>
          </a:p>
          <a:p>
            <a:pPr>
              <a:defRPr/>
            </a:pPr>
            <a:endParaRPr lang="en-US" altLang="zh-CN" sz="2400" dirty="0">
              <a:sym typeface="Symbol" panose="05050102010706020507" pitchFamily="18" charset="2"/>
            </a:endParaRPr>
          </a:p>
        </p:txBody>
      </p:sp>
      <p:cxnSp>
        <p:nvCxnSpPr>
          <p:cNvPr id="11" name="Straight Arrow Connector 2"/>
          <p:cNvCxnSpPr/>
          <p:nvPr/>
        </p:nvCxnSpPr>
        <p:spPr>
          <a:xfrm>
            <a:off x="196064" y="3242848"/>
            <a:ext cx="68580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1023248" y="3009303"/>
            <a:ext cx="1078173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600" dirty="0">
                <a:sym typeface="Symbol" panose="05050102010706020507" pitchFamily="18" charset="2"/>
              </a:rPr>
              <a:t>Recovery must include re-execution of partially executed </a:t>
            </a:r>
            <a:r>
              <a:rPr lang="en-US" altLang="zh-CN" sz="2600" dirty="0" err="1">
                <a:sym typeface="Symbol" panose="05050102010706020507" pitchFamily="18" charset="2"/>
              </a:rPr>
              <a:t>hypercalls</a:t>
            </a:r>
            <a:r>
              <a:rPr lang="en-US" altLang="zh-CN" sz="2600" dirty="0">
                <a:sym typeface="Symbol" panose="05050102010706020507" pitchFamily="18" charset="2"/>
              </a:rPr>
              <a:t> </a:t>
            </a:r>
          </a:p>
          <a:p>
            <a:pPr>
              <a:defRPr/>
            </a:pPr>
            <a:r>
              <a:rPr lang="en-US" altLang="zh-CN" sz="2600" dirty="0">
                <a:sym typeface="Symbol" panose="05050102010706020507" pitchFamily="18" charset="2"/>
              </a:rPr>
              <a:t>(done by </a:t>
            </a:r>
            <a:r>
              <a:rPr lang="en-US" altLang="zh-CN" sz="2600" dirty="0" err="1">
                <a:sym typeface="Symbol" panose="05050102010706020507" pitchFamily="18" charset="2"/>
              </a:rPr>
              <a:t>ReHype</a:t>
            </a:r>
            <a:r>
              <a:rPr lang="en-US" altLang="zh-CN" sz="2600" dirty="0">
                <a:sym typeface="Symbol" panose="05050102010706020507" pitchFamily="18" charset="2"/>
              </a:rPr>
              <a:t>)</a:t>
            </a:r>
          </a:p>
        </p:txBody>
      </p:sp>
      <p:cxnSp>
        <p:nvCxnSpPr>
          <p:cNvPr id="13" name="Straight Arrow Connector 2">
            <a:extLst>
              <a:ext uri="{FF2B5EF4-FFF2-40B4-BE49-F238E27FC236}">
                <a16:creationId xmlns:a16="http://schemas.microsoft.com/office/drawing/2014/main" xmlns="" id="{1F7ED1FE-3D0C-4B7B-A256-655E3D64A0FE}"/>
              </a:ext>
            </a:extLst>
          </p:cNvPr>
          <p:cNvCxnSpPr/>
          <p:nvPr/>
        </p:nvCxnSpPr>
        <p:spPr>
          <a:xfrm>
            <a:off x="196064" y="5540206"/>
            <a:ext cx="685800" cy="0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1">
            <a:extLst>
              <a:ext uri="{FF2B5EF4-FFF2-40B4-BE49-F238E27FC236}">
                <a16:creationId xmlns:a16="http://schemas.microsoft.com/office/drawing/2014/main" xmlns="" id="{7DA7057C-2651-4F9A-AEAD-0D7C4A48827D}"/>
              </a:ext>
            </a:extLst>
          </p:cNvPr>
          <p:cNvSpPr/>
          <p:nvPr/>
        </p:nvSpPr>
        <p:spPr>
          <a:xfrm>
            <a:off x="1023248" y="5137913"/>
            <a:ext cx="11961233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600" dirty="0">
                <a:sym typeface="Symbol" panose="05050102010706020507" pitchFamily="18" charset="2"/>
              </a:rPr>
              <a:t>Retrying these </a:t>
            </a:r>
            <a:r>
              <a:rPr lang="en-US" altLang="zh-CN" sz="2600" dirty="0" err="1">
                <a:sym typeface="Symbol" panose="05050102010706020507" pitchFamily="18" charset="2"/>
              </a:rPr>
              <a:t>hypercalls</a:t>
            </a:r>
            <a:r>
              <a:rPr lang="en-US" altLang="zh-CN" sz="2600" dirty="0">
                <a:sym typeface="Symbol" panose="05050102010706020507" pitchFamily="18" charset="2"/>
              </a:rPr>
              <a:t> may result in an invalid system state</a:t>
            </a:r>
          </a:p>
          <a:p>
            <a:pPr>
              <a:defRPr/>
            </a:pPr>
            <a:r>
              <a:rPr lang="en-US" altLang="zh-CN" sz="2600" dirty="0">
                <a:sym typeface="Symbol" panose="05050102010706020507" pitchFamily="18" charset="2"/>
              </a:rPr>
              <a:t>e.g. increment a counter twice</a:t>
            </a:r>
          </a:p>
        </p:txBody>
      </p:sp>
      <p:sp>
        <p:nvSpPr>
          <p:cNvPr id="15" name="矩形 11">
            <a:extLst>
              <a:ext uri="{FF2B5EF4-FFF2-40B4-BE49-F238E27FC236}">
                <a16:creationId xmlns:a16="http://schemas.microsoft.com/office/drawing/2014/main" xmlns="" id="{104C5823-DB68-4C54-8BDB-4A872248B366}"/>
              </a:ext>
            </a:extLst>
          </p:cNvPr>
          <p:cNvSpPr/>
          <p:nvPr/>
        </p:nvSpPr>
        <p:spPr>
          <a:xfrm>
            <a:off x="885663" y="4456227"/>
            <a:ext cx="1078173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600" dirty="0">
                <a:sym typeface="Symbol" panose="05050102010706020507" pitchFamily="18" charset="2"/>
              </a:rPr>
              <a:t>Some </a:t>
            </a:r>
            <a:r>
              <a:rPr lang="en-US" altLang="zh-CN" sz="2600" dirty="0" err="1">
                <a:sym typeface="Symbol" panose="05050102010706020507" pitchFamily="18" charset="2"/>
              </a:rPr>
              <a:t>hypercall</a:t>
            </a:r>
            <a:r>
              <a:rPr lang="en-US" altLang="zh-CN" sz="2600" dirty="0">
                <a:sym typeface="Symbol" panose="05050102010706020507" pitchFamily="18" charset="2"/>
              </a:rPr>
              <a:t> handlers are not idempotent</a:t>
            </a:r>
          </a:p>
        </p:txBody>
      </p:sp>
      <p:sp>
        <p:nvSpPr>
          <p:cNvPr id="16" name="Footer Placeholder 1">
            <a:extLst>
              <a:ext uri="{FF2B5EF4-FFF2-40B4-BE49-F238E27FC236}">
                <a16:creationId xmlns:a16="http://schemas.microsoft.com/office/drawing/2014/main" xmlns="" id="{51C20A6E-2989-42C6-87B3-96038623A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348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172"/>
    </mc:Choice>
    <mc:Fallback xmlns="">
      <p:transition advTm="331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4">
            <a:extLst>
              <a:ext uri="{FF2B5EF4-FFF2-40B4-BE49-F238E27FC236}">
                <a16:creationId xmlns:a16="http://schemas.microsoft.com/office/drawing/2014/main" xmlns="" id="{C43C95F9-4357-4A69-B999-B74D1A10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Physical Clusters and Reliability</a:t>
            </a:r>
          </a:p>
        </p:txBody>
      </p:sp>
      <p:sp>
        <p:nvSpPr>
          <p:cNvPr id="4099" name="Content Placeholder 5">
            <a:extLst>
              <a:ext uri="{FF2B5EF4-FFF2-40B4-BE49-F238E27FC236}">
                <a16:creationId xmlns:a16="http://schemas.microsoft.com/office/drawing/2014/main" xmlns="" id="{10FB2086-D543-4583-939E-3408876D0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3048001"/>
            <a:ext cx="8534400" cy="30781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Strong isolation among nodes</a:t>
            </a:r>
          </a:p>
          <a:p>
            <a:pPr marL="0" indent="0">
              <a:buNone/>
            </a:pPr>
            <a:r>
              <a:rPr lang="en-US" altLang="en-US" b="1" dirty="0">
                <a:sym typeface="Symbol" panose="05050102010706020507" pitchFamily="18" charset="2"/>
              </a:rPr>
              <a:t>  </a:t>
            </a:r>
            <a:r>
              <a:rPr lang="en-US" altLang="en-US" dirty="0">
                <a:sym typeface="Symbol" panose="05050102010706020507" pitchFamily="18" charset="2"/>
              </a:rPr>
              <a:t>Hardware/software fault affects a </a:t>
            </a:r>
            <a:r>
              <a:rPr lang="en-US" altLang="en-US" u="sng" dirty="0">
                <a:sym typeface="Symbol" panose="05050102010706020507" pitchFamily="18" charset="2"/>
              </a:rPr>
              <a:t>single</a:t>
            </a:r>
            <a:r>
              <a:rPr lang="en-US" altLang="en-US" dirty="0">
                <a:sym typeface="Symbol" panose="05050102010706020507" pitchFamily="18" charset="2"/>
              </a:rPr>
              <a:t> node</a:t>
            </a:r>
          </a:p>
          <a:p>
            <a:pPr marL="0" indent="0">
              <a:buNone/>
            </a:pPr>
            <a:r>
              <a:rPr lang="en-US" altLang="en-US" dirty="0"/>
              <a:t>    	</a:t>
            </a:r>
            <a:r>
              <a:rPr lang="en-US" altLang="en-US" b="1" dirty="0">
                <a:sym typeface="Symbol" panose="05050102010706020507" pitchFamily="18" charset="2"/>
              </a:rPr>
              <a:t>  </a:t>
            </a:r>
            <a:r>
              <a:rPr lang="en-US" altLang="en-US" dirty="0">
                <a:sym typeface="Symbol" panose="05050102010706020507" pitchFamily="18" charset="2"/>
              </a:rPr>
              <a:t>Service maintained using replication/failover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      mechanisms</a:t>
            </a:r>
          </a:p>
        </p:txBody>
      </p:sp>
      <p:grpSp>
        <p:nvGrpSpPr>
          <p:cNvPr id="4102" name="Group 44">
            <a:extLst>
              <a:ext uri="{FF2B5EF4-FFF2-40B4-BE49-F238E27FC236}">
                <a16:creationId xmlns:a16="http://schemas.microsoft.com/office/drawing/2014/main" xmlns="" id="{C3363850-7518-41E2-A7D2-661EBC3AE1B5}"/>
              </a:ext>
            </a:extLst>
          </p:cNvPr>
          <p:cNvGrpSpPr>
            <a:grpSpLocks/>
          </p:cNvGrpSpPr>
          <p:nvPr/>
        </p:nvGrpSpPr>
        <p:grpSpPr bwMode="auto">
          <a:xfrm>
            <a:off x="7150101" y="1076326"/>
            <a:ext cx="1300163" cy="1687513"/>
            <a:chOff x="685800" y="3200400"/>
            <a:chExt cx="1300163" cy="1686765"/>
          </a:xfrm>
        </p:grpSpPr>
        <p:sp>
          <p:nvSpPr>
            <p:cNvPr id="4105" name="AutoShape 17">
              <a:extLst>
                <a:ext uri="{FF2B5EF4-FFF2-40B4-BE49-F238E27FC236}">
                  <a16:creationId xmlns:a16="http://schemas.microsoft.com/office/drawing/2014/main" xmlns="" id="{BA2D5CA1-552C-43F8-9986-D6D88E4C7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425" y="3200400"/>
              <a:ext cx="1208088" cy="1436688"/>
            </a:xfrm>
            <a:prstGeom prst="roundRect">
              <a:avLst>
                <a:gd name="adj" fmla="val 83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106" name="Rectangle 18">
              <a:extLst>
                <a:ext uri="{FF2B5EF4-FFF2-40B4-BE49-F238E27FC236}">
                  <a16:creationId xmlns:a16="http://schemas.microsoft.com/office/drawing/2014/main" xmlns="" id="{F5157B7D-277B-41E7-B6DF-70385AF7F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225" y="3944938"/>
              <a:ext cx="1098550" cy="633412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107" name="Rectangle 19">
              <a:extLst>
                <a:ext uri="{FF2B5EF4-FFF2-40B4-BE49-F238E27FC236}">
                  <a16:creationId xmlns:a16="http://schemas.microsoft.com/office/drawing/2014/main" xmlns="" id="{11C28C63-007E-4CE6-AA1F-B3D295130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88" y="3306763"/>
              <a:ext cx="1090612" cy="571500"/>
            </a:xfrm>
            <a:prstGeom prst="rect">
              <a:avLst/>
            </a:prstGeom>
            <a:solidFill>
              <a:srgbClr val="C9FFF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4108" name="Text Box 20">
              <a:extLst>
                <a:ext uri="{FF2B5EF4-FFF2-40B4-BE49-F238E27FC236}">
                  <a16:creationId xmlns:a16="http://schemas.microsoft.com/office/drawing/2014/main" xmlns="" id="{4A2694AF-7B72-43F1-99EC-849176D66A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838" y="3951250"/>
              <a:ext cx="1174750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OS</a:t>
              </a:r>
            </a:p>
          </p:txBody>
        </p:sp>
        <p:sp>
          <p:nvSpPr>
            <p:cNvPr id="4109" name="Text Box 21">
              <a:extLst>
                <a:ext uri="{FF2B5EF4-FFF2-40B4-BE49-F238E27FC236}">
                  <a16:creationId xmlns:a16="http://schemas.microsoft.com/office/drawing/2014/main" xmlns="" id="{B077F4F6-E39A-4E11-9B85-F99372B48F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3276600"/>
              <a:ext cx="1300163" cy="64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User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Apps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2C41FF13-DAB2-4AE1-B844-0157156AD2CE}"/>
                </a:ext>
              </a:extLst>
            </p:cNvPr>
            <p:cNvSpPr/>
            <p:nvPr/>
          </p:nvSpPr>
          <p:spPr>
            <a:xfrm>
              <a:off x="733425" y="4658666"/>
              <a:ext cx="1219200" cy="2284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hardware</a:t>
              </a:r>
            </a:p>
          </p:txBody>
        </p:sp>
      </p:grpSp>
      <p:pic>
        <p:nvPicPr>
          <p:cNvPr id="4103" name="Picture 2">
            <a:extLst>
              <a:ext uri="{FF2B5EF4-FFF2-40B4-BE49-F238E27FC236}">
                <a16:creationId xmlns:a16="http://schemas.microsoft.com/office/drawing/2014/main" xmlns="" id="{02FEBD23-05CC-498B-8AA5-213546AF2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9901" y="1076325"/>
            <a:ext cx="13239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3">
            <a:extLst>
              <a:ext uri="{FF2B5EF4-FFF2-40B4-BE49-F238E27FC236}">
                <a16:creationId xmlns:a16="http://schemas.microsoft.com/office/drawing/2014/main" xmlns="" id="{D6C45FFC-E7C8-4A1A-9D74-9E9212F76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01" y="1076325"/>
            <a:ext cx="13239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B18DD4A-F6C0-4F32-8D38-04106BA8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F4A2352-F10F-4622-B237-02929536C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4488623"/>
      </p:ext>
    </p:extLst>
  </p:cSld>
  <p:clrMapOvr>
    <a:masterClrMapping/>
  </p:clrMapOvr>
  <p:transition spd="slow" advTm="2694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xmlns="" id="{7CB29685-6A5D-4D9C-B0EE-D510B08CE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-31350"/>
            <a:ext cx="12192000" cy="703260"/>
          </a:xfrm>
        </p:spPr>
        <p:txBody>
          <a:bodyPr/>
          <a:lstStyle/>
          <a:p>
            <a:pPr eaLnBrk="1" hangingPunct="1"/>
            <a:r>
              <a:rPr lang="en-US" altLang="en-US" dirty="0"/>
              <a:t>Reducing </a:t>
            </a:r>
            <a:r>
              <a:rPr lang="en-US" altLang="en-US" dirty="0" err="1"/>
              <a:t>Hypercall</a:t>
            </a:r>
            <a:r>
              <a:rPr lang="en-US" altLang="en-US" dirty="0"/>
              <a:t> Retry Failures in </a:t>
            </a:r>
            <a:r>
              <a:rPr lang="en-US" altLang="en-US" dirty="0" err="1"/>
              <a:t>ReHype</a:t>
            </a:r>
            <a:r>
              <a:rPr lang="en-US" altLang="en-US" dirty="0"/>
              <a:t> &amp; </a:t>
            </a:r>
            <a:r>
              <a:rPr lang="en-US" altLang="en-US" dirty="0" err="1"/>
              <a:t>NiLiHype</a:t>
            </a:r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CE21DC-6998-447E-98BE-D67216AB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DB7ECC1-32E6-4E1E-84DE-39725102CE50}" type="slidenum">
              <a:rPr lang="en-US" altLang="en-US">
                <a:solidFill>
                  <a:srgbClr val="898989"/>
                </a:solidFill>
              </a:rPr>
              <a:pPr eaLnBrk="1" hangingPunct="1"/>
              <a:t>20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A3959358-05DA-4B0F-A106-9AE0E52A0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C752933-0E66-46E1-B29C-53D6D39E5320}"/>
              </a:ext>
            </a:extLst>
          </p:cNvPr>
          <p:cNvSpPr/>
          <p:nvPr/>
        </p:nvSpPr>
        <p:spPr>
          <a:xfrm>
            <a:off x="590550" y="563986"/>
            <a:ext cx="1099185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b="1" dirty="0"/>
              <a:t>Complete Solution: </a:t>
            </a:r>
            <a:r>
              <a:rPr lang="en-US" altLang="zh-CN" sz="2600" dirty="0" err="1"/>
              <a:t>transactionalize</a:t>
            </a:r>
            <a:r>
              <a:rPr lang="en-US" altLang="zh-CN" sz="2600" dirty="0"/>
              <a:t> all </a:t>
            </a:r>
            <a:r>
              <a:rPr lang="en-US" altLang="zh-CN" sz="2600" dirty="0" err="1"/>
              <a:t>hypercalls</a:t>
            </a:r>
            <a:endParaRPr lang="en-US" altLang="zh-CN" sz="2600" dirty="0"/>
          </a:p>
          <a:p>
            <a:pPr>
              <a:defRPr/>
            </a:pPr>
            <a:r>
              <a:rPr lang="en-US" altLang="zh-CN" sz="2600" dirty="0"/>
              <a:t>          		</a:t>
            </a:r>
            <a:r>
              <a:rPr lang="zh-CN" altLang="en-US" sz="2600" dirty="0"/>
              <a:t>→ </a:t>
            </a:r>
            <a:r>
              <a:rPr lang="en-US" altLang="zh-CN" sz="2600" dirty="0"/>
              <a:t>major hypervisor changes, significant overhead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69DDD20-8C48-415B-BADA-AD4D72FB428A}"/>
              </a:ext>
            </a:extLst>
          </p:cNvPr>
          <p:cNvSpPr/>
          <p:nvPr/>
        </p:nvSpPr>
        <p:spPr>
          <a:xfrm>
            <a:off x="590550" y="1380098"/>
            <a:ext cx="107823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600" b="1" dirty="0"/>
              <a:t>Our Approach: 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600" dirty="0">
                <a:sym typeface="Symbol" panose="05050102010706020507" pitchFamily="18" charset="2"/>
              </a:rPr>
              <a:t>Fault injection campaign on a system emulator (</a:t>
            </a:r>
            <a:r>
              <a:rPr lang="en-US" altLang="zh-CN" sz="2600" dirty="0" err="1">
                <a:sym typeface="Symbol" panose="05050102010706020507" pitchFamily="18" charset="2"/>
              </a:rPr>
              <a:t>Simics</a:t>
            </a:r>
            <a:r>
              <a:rPr lang="en-US" altLang="zh-CN" sz="2600" dirty="0">
                <a:sym typeface="Symbol" panose="05050102010706020507" pitchFamily="18" charset="2"/>
              </a:rPr>
              <a:t>)</a:t>
            </a:r>
          </a:p>
          <a:p>
            <a:pPr marL="800100" lvl="1" indent="-342900">
              <a:buSzPct val="60000"/>
              <a:buFont typeface="Wingdings" panose="05000000000000000000" pitchFamily="2" charset="2"/>
              <a:buChar char="Ø"/>
              <a:defRPr/>
            </a:pPr>
            <a:r>
              <a:rPr lang="en-US" altLang="zh-CN" sz="2600" dirty="0">
                <a:sym typeface="Symbol" panose="05050102010706020507" pitchFamily="18" charset="2"/>
              </a:rPr>
              <a:t>Identify problematic handlers.</a:t>
            </a:r>
          </a:p>
          <a:p>
            <a:pPr marL="800100" lvl="1" indent="-342900">
              <a:buSzPct val="60000"/>
              <a:buFont typeface="Wingdings" panose="05000000000000000000" pitchFamily="2" charset="2"/>
              <a:buChar char="Ø"/>
              <a:defRPr/>
            </a:pPr>
            <a:r>
              <a:rPr lang="en-US" altLang="zh-CN" sz="2600" dirty="0">
                <a:sym typeface="Symbol" panose="05050102010706020507" pitchFamily="18" charset="2"/>
              </a:rPr>
              <a:t>locate cause of non-idempotency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zh-CN" sz="2600" dirty="0">
                <a:sym typeface="Symbol" panose="05050102010706020507" pitchFamily="18" charset="2"/>
              </a:rPr>
              <a:t>Code modifications</a:t>
            </a:r>
          </a:p>
          <a:p>
            <a:pPr marL="800100" lvl="1" indent="-342900">
              <a:buSzPct val="60000"/>
              <a:buFont typeface="Wingdings" panose="05000000000000000000" pitchFamily="2" charset="2"/>
              <a:buChar char="Ø"/>
              <a:defRPr/>
            </a:pPr>
            <a:r>
              <a:rPr lang="en-US" altLang="zh-CN" sz="2600" dirty="0">
                <a:sym typeface="Symbol" panose="05050102010706020507" pitchFamily="18" charset="2"/>
              </a:rPr>
              <a:t>Undo </a:t>
            </a:r>
            <a:r>
              <a:rPr lang="en-US" altLang="zh-CN" sz="2600" b="1" dirty="0">
                <a:sym typeface="Symbol" panose="05050102010706020507" pitchFamily="18" charset="2"/>
              </a:rPr>
              <a:t>changes </a:t>
            </a:r>
            <a:r>
              <a:rPr lang="en-US" altLang="zh-CN" sz="2600" dirty="0">
                <a:sym typeface="Symbol" panose="05050102010706020507" pitchFamily="18" charset="2"/>
              </a:rPr>
              <a:t>to</a:t>
            </a:r>
            <a:r>
              <a:rPr lang="en-US" altLang="zh-CN" sz="2600" b="1" dirty="0">
                <a:sym typeface="Symbol" panose="05050102010706020507" pitchFamily="18" charset="2"/>
              </a:rPr>
              <a:t> </a:t>
            </a:r>
            <a:r>
              <a:rPr lang="en-US" altLang="zh-CN" sz="2600" dirty="0">
                <a:sym typeface="Symbol" panose="05050102010706020507" pitchFamily="18" charset="2"/>
              </a:rPr>
              <a:t>critical</a:t>
            </a:r>
            <a:r>
              <a:rPr lang="en-US" altLang="zh-CN" sz="2600" b="1" dirty="0">
                <a:sym typeface="Symbol" panose="05050102010706020507" pitchFamily="18" charset="2"/>
              </a:rPr>
              <a:t> </a:t>
            </a:r>
            <a:r>
              <a:rPr lang="en-US" altLang="zh-CN" sz="2600" dirty="0">
                <a:sym typeface="Symbol" panose="05050102010706020507" pitchFamily="18" charset="2"/>
              </a:rPr>
              <a:t>global variables </a:t>
            </a:r>
          </a:p>
          <a:p>
            <a:pPr lvl="1">
              <a:defRPr/>
            </a:pPr>
            <a:r>
              <a:rPr lang="en-US" sz="2600" dirty="0"/>
              <a:t>     Changes to critical variables are logged</a:t>
            </a:r>
            <a:r>
              <a:rPr lang="en-US" altLang="zh-CN" sz="2600" dirty="0">
                <a:sym typeface="Symbol" panose="05050102010706020507" pitchFamily="18" charset="2"/>
              </a:rPr>
              <a:t>         </a:t>
            </a:r>
          </a:p>
          <a:p>
            <a:pPr lvl="1"/>
            <a:r>
              <a:rPr lang="en-US" altLang="zh-CN" sz="2600" dirty="0">
                <a:sym typeface="Symbol" panose="05050102010706020507" pitchFamily="18" charset="2"/>
              </a:rPr>
              <a:t>      </a:t>
            </a:r>
            <a:r>
              <a:rPr lang="zh-CN" altLang="en-US" sz="2600" dirty="0"/>
              <a:t>→ </a:t>
            </a:r>
            <a:r>
              <a:rPr lang="en-US" sz="2600" dirty="0"/>
              <a:t>changes are undone following recovery</a:t>
            </a:r>
            <a:endParaRPr lang="en-US" altLang="zh-CN" sz="2600" dirty="0">
              <a:sym typeface="Symbol" panose="05050102010706020507" pitchFamily="18" charset="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51B6A40-1E3F-4E93-A620-A800790429F5}"/>
              </a:ext>
            </a:extLst>
          </p:cNvPr>
          <p:cNvSpPr/>
          <p:nvPr/>
        </p:nvSpPr>
        <p:spPr>
          <a:xfrm>
            <a:off x="600075" y="4673307"/>
            <a:ext cx="107823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SzPct val="60000"/>
              <a:buFont typeface="Wingdings" panose="05000000000000000000" pitchFamily="2" charset="2"/>
              <a:buChar char="Ø"/>
              <a:defRPr/>
            </a:pPr>
            <a:r>
              <a:rPr lang="en-US" altLang="zh-CN" sz="2600" dirty="0">
                <a:sym typeface="Symbol" panose="05050102010706020507" pitchFamily="18" charset="2"/>
              </a:rPr>
              <a:t>Reduce vulnerability window – code reordering</a:t>
            </a:r>
            <a:br>
              <a:rPr lang="en-US" altLang="zh-CN" sz="2600" dirty="0">
                <a:sym typeface="Symbol" panose="05050102010706020507" pitchFamily="18" charset="2"/>
              </a:rPr>
            </a:br>
            <a:r>
              <a:rPr lang="en-US" altLang="zh-CN" sz="2600" dirty="0">
                <a:sym typeface="Symbol" panose="05050102010706020507" pitchFamily="18" charset="2"/>
              </a:rPr>
              <a:t>Delay changes to critical state in the </a:t>
            </a:r>
            <a:r>
              <a:rPr lang="en-US" altLang="zh-CN" sz="2600" dirty="0" err="1">
                <a:sym typeface="Symbol" panose="05050102010706020507" pitchFamily="18" charset="2"/>
              </a:rPr>
              <a:t>hypercall</a:t>
            </a:r>
            <a:r>
              <a:rPr lang="en-US" altLang="zh-CN" sz="2600" dirty="0">
                <a:sym typeface="Symbol" panose="05050102010706020507" pitchFamily="18" charset="2"/>
              </a:rPr>
              <a:t/>
            </a:r>
            <a:br>
              <a:rPr lang="en-US" altLang="zh-CN" sz="2600" dirty="0">
                <a:sym typeface="Symbol" panose="05050102010706020507" pitchFamily="18" charset="2"/>
              </a:rPr>
            </a:br>
            <a:r>
              <a:rPr lang="en-US" altLang="zh-CN" sz="2600" dirty="0">
                <a:sym typeface="Symbol" panose="05050102010706020507" pitchFamily="18" charset="2"/>
              </a:rPr>
              <a:t>middle of handler </a:t>
            </a:r>
            <a:r>
              <a:rPr lang="zh-CN" altLang="en-US" sz="2600" dirty="0"/>
              <a:t>→ </a:t>
            </a:r>
            <a:r>
              <a:rPr lang="en-US" altLang="zh-CN" sz="2600" b="1" dirty="0">
                <a:sym typeface="Symbol" panose="05050102010706020507" pitchFamily="18" charset="2"/>
              </a:rPr>
              <a:t> end</a:t>
            </a:r>
            <a:r>
              <a:rPr lang="en-US" altLang="zh-CN" sz="2600" dirty="0">
                <a:sym typeface="Symbol" panose="05050102010706020507" pitchFamily="18" charset="2"/>
              </a:rPr>
              <a:t> of the handler</a:t>
            </a:r>
          </a:p>
          <a:p>
            <a:pPr>
              <a:defRPr/>
            </a:pPr>
            <a:r>
              <a:rPr lang="en-US" altLang="zh-CN" sz="2400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7B3EE49B-DEB3-4E5F-9BD2-9296110F5004}"/>
              </a:ext>
            </a:extLst>
          </p:cNvPr>
          <p:cNvSpPr/>
          <p:nvPr/>
        </p:nvSpPr>
        <p:spPr>
          <a:xfrm>
            <a:off x="1594688" y="5620423"/>
            <a:ext cx="856531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endParaRPr lang="en-US" altLang="zh-CN" b="1" dirty="0"/>
          </a:p>
          <a:p>
            <a:pPr algn="ctr">
              <a:defRPr/>
            </a:pPr>
            <a:r>
              <a:rPr lang="en-US" altLang="zh-CN" sz="2800" b="1" dirty="0" err="1"/>
              <a:t>ReHype</a:t>
            </a:r>
            <a:r>
              <a:rPr lang="en-US" altLang="zh-CN" sz="2800" b="1" dirty="0"/>
              <a:t> successful recovery rate:  84% </a:t>
            </a:r>
            <a:r>
              <a:rPr lang="zh-CN" altLang="en-US" sz="2800" b="1" dirty="0"/>
              <a:t>→ </a:t>
            </a:r>
            <a:r>
              <a:rPr lang="en-US" altLang="zh-CN" sz="2800" b="1" dirty="0"/>
              <a:t>96%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00771658"/>
      </p:ext>
    </p:extLst>
  </p:cSld>
  <p:clrMapOvr>
    <a:masterClrMapping/>
  </p:clrMapOvr>
  <p:transition spd="slow" advTm="6513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xmlns="" id="{B373AD95-F75E-425B-9394-DF50DB17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NiLiHype</a:t>
            </a:r>
            <a:r>
              <a:rPr lang="en-US" altLang="en-US" dirty="0"/>
              <a:t> Enhancements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119F55-6A95-48A1-A5D6-721CC4A5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66E8C14-1CA9-4486-86E3-716BB4F2D1DE}" type="slidenum">
              <a:rPr lang="en-US" altLang="en-US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6AE7C42-8518-4A99-ABB2-56884180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7" name="AutoShape 3">
            <a:extLst>
              <a:ext uri="{FF2B5EF4-FFF2-40B4-BE49-F238E27FC236}">
                <a16:creationId xmlns:a16="http://schemas.microsoft.com/office/drawing/2014/main" xmlns="" id="{61B51ED4-7307-4933-9938-E652C0ABC76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495426" y="673102"/>
            <a:ext cx="9201151" cy="5511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xmlns="" id="{5AB407EA-15A3-46D8-BA18-3CECBDE2708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9764" y="704852"/>
            <a:ext cx="0" cy="538798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xmlns="" id="{C529937B-2063-4790-99D5-93B4ADEC1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8701089" y="704852"/>
            <a:ext cx="0" cy="538798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xmlns="" id="{8CF40614-BEDD-4147-9143-A25B1B1867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1" y="1965329"/>
            <a:ext cx="91932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xmlns="" id="{19DE16C9-BF1B-4660-9A55-8B967ABD4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1" y="2344742"/>
            <a:ext cx="91932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xmlns="" id="{C7A6B352-68B0-4D0C-9603-88DD0D2CF5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1" y="3014668"/>
            <a:ext cx="91932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xmlns="" id="{E5E1EB52-BCE0-4762-A83C-F3F94F11AA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1" y="3684594"/>
            <a:ext cx="91932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xmlns="" id="{8D0887C4-CCC2-4A1F-A9B6-12D793FD2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1" y="4356107"/>
            <a:ext cx="91932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2">
            <a:extLst>
              <a:ext uri="{FF2B5EF4-FFF2-40B4-BE49-F238E27FC236}">
                <a16:creationId xmlns:a16="http://schemas.microsoft.com/office/drawing/2014/main" xmlns="" id="{E452C808-C719-4010-9C40-B9E6468EA9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1" y="5026033"/>
            <a:ext cx="91932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xmlns="" id="{5A57C172-F4FD-4A01-8113-40ABD3585B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1" y="5416559"/>
            <a:ext cx="72088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xmlns="" id="{E4B14823-BFD7-4513-AF9A-721B52DFBE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4951" y="704852"/>
            <a:ext cx="0" cy="538798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5">
            <a:extLst>
              <a:ext uri="{FF2B5EF4-FFF2-40B4-BE49-F238E27FC236}">
                <a16:creationId xmlns:a16="http://schemas.microsoft.com/office/drawing/2014/main" xmlns="" id="{96FB0ECF-D760-43BB-B19B-333CF9B2D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685464" y="704852"/>
            <a:ext cx="0" cy="5387983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6">
            <a:extLst>
              <a:ext uri="{FF2B5EF4-FFF2-40B4-BE49-F238E27FC236}">
                <a16:creationId xmlns:a16="http://schemas.microsoft.com/office/drawing/2014/main" xmlns="" id="{989B2587-282E-440C-9596-310A6FAFB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1" y="711202"/>
            <a:ext cx="91932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xmlns="" id="{018ED7E1-F8D0-4A63-9B18-97C6B558C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98601" y="6086485"/>
            <a:ext cx="9193213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xmlns="" id="{833D38C7-E9C2-43CC-ABE8-ACDC04E46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760415"/>
            <a:ext cx="1524000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Mechanism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xmlns="" id="{176A69F7-F1E1-44DE-A33B-5CC8AA456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9" y="760415"/>
            <a:ext cx="1804988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Description of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xmlns="" id="{52ADD1E1-218A-4BA7-8DA2-F5B0F258D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864" y="760415"/>
            <a:ext cx="21685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problem causing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1">
            <a:extLst>
              <a:ext uri="{FF2B5EF4-FFF2-40B4-BE49-F238E27FC236}">
                <a16:creationId xmlns:a16="http://schemas.microsoft.com/office/drawing/2014/main" xmlns="" id="{623EC7B3-323D-417C-A380-01DECE936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9" y="1106490"/>
            <a:ext cx="2014538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recovery failure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xmlns="" id="{D47AC074-1648-43D5-84BD-713B37FFAA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1627" y="750890"/>
            <a:ext cx="126206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Successful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23">
            <a:extLst>
              <a:ext uri="{FF2B5EF4-FFF2-40B4-BE49-F238E27FC236}">
                <a16:creationId xmlns:a16="http://schemas.microsoft.com/office/drawing/2014/main" xmlns="" id="{FE99D6C9-7D38-426A-8864-E5F75BD7E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2" y="1042990"/>
            <a:ext cx="161607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Recovery Rate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xmlns="" id="{9768C3E9-D51D-4100-8645-AF524CD3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114" y="1333503"/>
            <a:ext cx="187801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(out of detected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xmlns="" id="{D8854165-0058-41DE-9AD7-D11ACCB78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01164" y="1625603"/>
            <a:ext cx="9794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failures)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xmlns="" id="{E0B07E79-2C21-46A7-8AA9-F466E2FFE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2005016"/>
            <a:ext cx="53219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Basic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xmlns="" id="{CA13DE15-FD44-49E0-9D87-A0323BE3C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8164" y="2005016"/>
            <a:ext cx="6985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0. 0%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xmlns="" id="{2CC3FAE0-E0BA-47B0-BC8D-4668E956D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2382842"/>
            <a:ext cx="18076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 Clear IRQ count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00" name="Rectangle 29">
            <a:extLst>
              <a:ext uri="{FF2B5EF4-FFF2-40B4-BE49-F238E27FC236}">
                <a16:creationId xmlns:a16="http://schemas.microsoft.com/office/drawing/2014/main" xmlns="" id="{7CE4A216-23DA-4F2A-A676-927E1BA8F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0102" y="2423544"/>
            <a:ext cx="36910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defTabSz="914400"/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</a:rPr>
              <a:t>hypervisor incorrectly in an interrupt </a:t>
            </a:r>
          </a:p>
          <a:p>
            <a:pPr lvl="0" defTabSz="914400"/>
            <a:r>
              <a:rPr lang="en-US" altLang="en-US" sz="1900" dirty="0">
                <a:solidFill>
                  <a:srgbClr val="000000"/>
                </a:solidFill>
                <a:latin typeface="Calibri" panose="020F0502020204030204" pitchFamily="34" charset="0"/>
              </a:rPr>
              <a:t>context state for a CPU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03" name="Rectangle 31">
            <a:extLst>
              <a:ext uri="{FF2B5EF4-FFF2-40B4-BE49-F238E27FC236}">
                <a16:creationId xmlns:a16="http://schemas.microsoft.com/office/drawing/2014/main" xmlns="" id="{A0A856EE-56E5-4479-BB26-DECC9E9A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0652" y="2528892"/>
            <a:ext cx="87947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16. 0%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04" name="Rectangle 32">
            <a:extLst>
              <a:ext uri="{FF2B5EF4-FFF2-40B4-BE49-F238E27FC236}">
                <a16:creationId xmlns:a16="http://schemas.microsoft.com/office/drawing/2014/main" xmlns="" id="{8CF3CA90-18D6-4533-8A15-90FA58064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8677" y="2528892"/>
            <a:ext cx="26193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±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05" name="Rectangle 33">
            <a:extLst>
              <a:ext uri="{FF2B5EF4-FFF2-40B4-BE49-F238E27FC236}">
                <a16:creationId xmlns:a16="http://schemas.microsoft.com/office/drawing/2014/main" xmlns="" id="{F66D7E02-CBC2-4B25-A200-175EA3921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7" y="2528892"/>
            <a:ext cx="6350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2.3%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06" name="Rectangle 34">
            <a:extLst>
              <a:ext uri="{FF2B5EF4-FFF2-40B4-BE49-F238E27FC236}">
                <a16:creationId xmlns:a16="http://schemas.microsoft.com/office/drawing/2014/main" xmlns="" id="{068ABFD5-93A0-4A58-806B-5B50FF7E3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3054355"/>
            <a:ext cx="19050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 Enhanced with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07" name="Rectangle 35">
            <a:extLst>
              <a:ext uri="{FF2B5EF4-FFF2-40B4-BE49-F238E27FC236}">
                <a16:creationId xmlns:a16="http://schemas.microsoft.com/office/drawing/2014/main" xmlns="" id="{25596C78-225C-44A8-AC1D-B7F1F0306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4539" y="3054355"/>
            <a:ext cx="9334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ReHype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08" name="Rectangle 36">
            <a:extLst>
              <a:ext uri="{FF2B5EF4-FFF2-40B4-BE49-F238E27FC236}">
                <a16:creationId xmlns:a16="http://schemas.microsoft.com/office/drawing/2014/main" xmlns="" id="{92638D5A-5927-474A-ABB8-558F95D39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3344868"/>
            <a:ext cx="142398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mechanisms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09" name="Rectangle 37">
            <a:extLst>
              <a:ext uri="{FF2B5EF4-FFF2-40B4-BE49-F238E27FC236}">
                <a16:creationId xmlns:a16="http://schemas.microsoft.com/office/drawing/2014/main" xmlns="" id="{352BF2B8-40C6-49D6-AA8C-8335468A0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639" y="3197231"/>
            <a:ext cx="825500" cy="37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51.8%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10" name="Rectangle 38">
            <a:extLst>
              <a:ext uri="{FF2B5EF4-FFF2-40B4-BE49-F238E27FC236}">
                <a16:creationId xmlns:a16="http://schemas.microsoft.com/office/drawing/2014/main" xmlns="" id="{7ECA2EB3-F174-472B-88C9-4FA0EA1CD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689" y="3197231"/>
            <a:ext cx="261938" cy="37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±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11" name="Rectangle 39">
            <a:extLst>
              <a:ext uri="{FF2B5EF4-FFF2-40B4-BE49-F238E27FC236}">
                <a16:creationId xmlns:a16="http://schemas.microsoft.com/office/drawing/2014/main" xmlns="" id="{6E67C9FB-708F-4E3B-B102-0FD0543F1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139" y="3197231"/>
            <a:ext cx="635000" cy="37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3.1%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12" name="Rectangle 40">
            <a:extLst>
              <a:ext uri="{FF2B5EF4-FFF2-40B4-BE49-F238E27FC236}">
                <a16:creationId xmlns:a16="http://schemas.microsoft.com/office/drawing/2014/main" xmlns="" id="{92AA96B6-5754-48CA-A9E4-A9ED7FB46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3724281"/>
            <a:ext cx="30480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 Ensure consistency within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13" name="Rectangle 41">
            <a:extLst>
              <a:ext uri="{FF2B5EF4-FFF2-40B4-BE49-F238E27FC236}">
                <a16:creationId xmlns:a16="http://schemas.microsoft.com/office/drawing/2014/main" xmlns="" id="{0C5B5A69-CF71-4225-A843-69A6D08F1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4016382"/>
            <a:ext cx="229552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scheduling metadata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14" name="Rectangle 42">
            <a:extLst>
              <a:ext uri="{FF2B5EF4-FFF2-40B4-BE49-F238E27FC236}">
                <a16:creationId xmlns:a16="http://schemas.microsoft.com/office/drawing/2014/main" xmlns="" id="{3B089EA0-CCE7-4F65-B34A-34CE6FE05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9" y="3724281"/>
            <a:ext cx="39560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Scheduler restores wrong context to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15" name="Rectangle 43">
            <a:extLst>
              <a:ext uri="{FF2B5EF4-FFF2-40B4-BE49-F238E27FC236}">
                <a16:creationId xmlns:a16="http://schemas.microsoft.com/office/drawing/2014/main" xmlns="" id="{1D2B9D01-6C92-440D-BEF7-03D12348A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9" y="4016382"/>
            <a:ext cx="265906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vCPUs or fails assertion.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16" name="Rectangle 44">
            <a:extLst>
              <a:ext uri="{FF2B5EF4-FFF2-40B4-BE49-F238E27FC236}">
                <a16:creationId xmlns:a16="http://schemas.microsoft.com/office/drawing/2014/main" xmlns="" id="{9D95874A-CEB7-4C91-A5AF-12668065F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639" y="3870332"/>
            <a:ext cx="8255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82.2%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17" name="Rectangle 45">
            <a:extLst>
              <a:ext uri="{FF2B5EF4-FFF2-40B4-BE49-F238E27FC236}">
                <a16:creationId xmlns:a16="http://schemas.microsoft.com/office/drawing/2014/main" xmlns="" id="{79560A16-BDF1-4352-A593-B87C6B67B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689" y="3870332"/>
            <a:ext cx="26193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±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18" name="Rectangle 46">
            <a:extLst>
              <a:ext uri="{FF2B5EF4-FFF2-40B4-BE49-F238E27FC236}">
                <a16:creationId xmlns:a16="http://schemas.microsoft.com/office/drawing/2014/main" xmlns="" id="{95FE39FA-7252-49A2-834B-54E49DC2C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139" y="3870332"/>
            <a:ext cx="6350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2.4%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19" name="Rectangle 47">
            <a:extLst>
              <a:ext uri="{FF2B5EF4-FFF2-40B4-BE49-F238E27FC236}">
                <a16:creationId xmlns:a16="http://schemas.microsoft.com/office/drawing/2014/main" xmlns="" id="{65521875-D028-42E2-A321-FF65FFFA8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4394207"/>
            <a:ext cx="2586038" cy="37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 Reprogram hardware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20" name="Rectangle 48">
            <a:extLst>
              <a:ext uri="{FF2B5EF4-FFF2-40B4-BE49-F238E27FC236}">
                <a16:creationId xmlns:a16="http://schemas.microsoft.com/office/drawing/2014/main" xmlns="" id="{0FDF946A-836A-4CD9-8D86-0222870E6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4686308"/>
            <a:ext cx="6985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timer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21" name="Rectangle 49">
            <a:extLst>
              <a:ext uri="{FF2B5EF4-FFF2-40B4-BE49-F238E27FC236}">
                <a16:creationId xmlns:a16="http://schemas.microsoft.com/office/drawing/2014/main" xmlns="" id="{6FDFF1CC-D57C-476B-8075-8E605B077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9" y="4540258"/>
            <a:ext cx="265906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Timer interrupts are lost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22" name="Rectangle 50">
            <a:extLst>
              <a:ext uri="{FF2B5EF4-FFF2-40B4-BE49-F238E27FC236}">
                <a16:creationId xmlns:a16="http://schemas.microsoft.com/office/drawing/2014/main" xmlns="" id="{FB624ECA-138C-4064-92EB-1E76C0B48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639" y="4540258"/>
            <a:ext cx="8255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95.0%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23" name="Rectangle 51">
            <a:extLst>
              <a:ext uri="{FF2B5EF4-FFF2-40B4-BE49-F238E27FC236}">
                <a16:creationId xmlns:a16="http://schemas.microsoft.com/office/drawing/2014/main" xmlns="" id="{E2FE9C7C-F33D-4FC9-8621-931E1292D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689" y="4540258"/>
            <a:ext cx="26193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±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24" name="Rectangle 52">
            <a:extLst>
              <a:ext uri="{FF2B5EF4-FFF2-40B4-BE49-F238E27FC236}">
                <a16:creationId xmlns:a16="http://schemas.microsoft.com/office/drawing/2014/main" xmlns="" id="{C0E8F2C0-13F8-49ED-A13C-7B7B0C73A5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139" y="4540258"/>
            <a:ext cx="6350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1.4%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25" name="Rectangle 53">
            <a:extLst>
              <a:ext uri="{FF2B5EF4-FFF2-40B4-BE49-F238E27FC236}">
                <a16:creationId xmlns:a16="http://schemas.microsoft.com/office/drawing/2014/main" xmlns="" id="{C7F39D60-3901-425F-B3FB-6C365D9A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5065721"/>
            <a:ext cx="222250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 Unlock static locks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26" name="Rectangle 54">
            <a:extLst>
              <a:ext uri="{FF2B5EF4-FFF2-40B4-BE49-F238E27FC236}">
                <a16:creationId xmlns:a16="http://schemas.microsoft.com/office/drawing/2014/main" xmlns="" id="{64DEE015-69C8-402B-8264-92765CC72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9" y="5065721"/>
            <a:ext cx="2322513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CPU hangs accessing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27" name="Rectangle 55">
            <a:extLst>
              <a:ext uri="{FF2B5EF4-FFF2-40B4-BE49-F238E27FC236}">
                <a16:creationId xmlns:a16="http://schemas.microsoft.com/office/drawing/2014/main" xmlns="" id="{0932D4DA-3655-4D3A-B030-9857B8821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77" y="5065721"/>
            <a:ext cx="1860550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unreleased locks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28" name="Rectangle 56">
            <a:extLst>
              <a:ext uri="{FF2B5EF4-FFF2-40B4-BE49-F238E27FC236}">
                <a16:creationId xmlns:a16="http://schemas.microsoft.com/office/drawing/2014/main" xmlns="" id="{95908195-9668-44B4-AF58-FE3A25094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639" y="5403859"/>
            <a:ext cx="825500" cy="37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96.1%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29" name="Rectangle 57">
            <a:extLst>
              <a:ext uri="{FF2B5EF4-FFF2-40B4-BE49-F238E27FC236}">
                <a16:creationId xmlns:a16="http://schemas.microsoft.com/office/drawing/2014/main" xmlns="" id="{D7553B1D-4C68-4E44-A533-ED14B8B9B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689" y="5403859"/>
            <a:ext cx="261938" cy="37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±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30" name="Rectangle 58">
            <a:extLst>
              <a:ext uri="{FF2B5EF4-FFF2-40B4-BE49-F238E27FC236}">
                <a16:creationId xmlns:a16="http://schemas.microsoft.com/office/drawing/2014/main" xmlns="" id="{BD0952B4-9521-442D-A4AE-795F80729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3139" y="5403859"/>
            <a:ext cx="635000" cy="37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1.2%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31" name="Rectangle 59">
            <a:extLst>
              <a:ext uri="{FF2B5EF4-FFF2-40B4-BE49-F238E27FC236}">
                <a16:creationId xmlns:a16="http://schemas.microsoft.com/office/drawing/2014/main" xmlns="" id="{8287A2AD-CC8F-486B-85DA-73B20FC65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5483234"/>
            <a:ext cx="280988" cy="346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32" name="Rectangle 60">
            <a:extLst>
              <a:ext uri="{FF2B5EF4-FFF2-40B4-BE49-F238E27FC236}">
                <a16:creationId xmlns:a16="http://schemas.microsoft.com/office/drawing/2014/main" xmlns="" id="{7F6C795E-F9D6-4330-B801-C81F2CCF4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4" y="5456246"/>
            <a:ext cx="290353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Reactivate recurring timer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33" name="Rectangle 61">
            <a:extLst>
              <a:ext uri="{FF2B5EF4-FFF2-40B4-BE49-F238E27FC236}">
                <a16:creationId xmlns:a16="http://schemas.microsoft.com/office/drawing/2014/main" xmlns="" id="{3784FFCD-721E-4B78-89A1-6C0A28FED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026" y="5745172"/>
            <a:ext cx="825500" cy="37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events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634" name="Rectangle 62">
            <a:extLst>
              <a:ext uri="{FF2B5EF4-FFF2-40B4-BE49-F238E27FC236}">
                <a16:creationId xmlns:a16="http://schemas.microsoft.com/office/drawing/2014/main" xmlns="" id="{0A41746D-1FCA-44EF-B0BC-5BC36E53B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1839" y="5602297"/>
            <a:ext cx="3330575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Recurring timer events are lost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3300586"/>
      </p:ext>
    </p:extLst>
  </p:cSld>
  <p:clrMapOvr>
    <a:masterClrMapping/>
  </p:clrMapOvr>
  <p:transition spd="slow" advTm="9546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07171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solidFill>
                  <a:sysClr val="windowText" lastClr="000000"/>
                </a:solidFill>
                <a:latin typeface="Calibri"/>
              </a:rPr>
              <a:t>Outline</a:t>
            </a:r>
            <a:endParaRPr lang="zh-CN" altLang="en-US" sz="3200" b="1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4E11365-6647-4C8F-AD24-0E543C98D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FDADA81-3167-4784-9D5C-A019533AE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C8B-AE5B-4B91-A003-581A88B4604F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19AB5EF6-4627-46F4-9C47-A43DF8F6AD00}"/>
              </a:ext>
            </a:extLst>
          </p:cNvPr>
          <p:cNvSpPr txBox="1">
            <a:spLocks/>
          </p:cNvSpPr>
          <p:nvPr/>
        </p:nvSpPr>
        <p:spPr>
          <a:xfrm>
            <a:off x="2402050" y="1098550"/>
            <a:ext cx="8726666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Hypervisor recovery using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ReHype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Microreset instead of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Microreboot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NiLiHype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: hypervisor recovery using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microreset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/>
              <a:t>Experimental results</a:t>
            </a:r>
          </a:p>
          <a:p>
            <a:pPr>
              <a:spcBef>
                <a:spcPts val="2400"/>
              </a:spcBef>
              <a:buFont typeface="Arial" charset="0"/>
              <a:buNone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421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34"/>
    </mc:Choice>
    <mc:Fallback xmlns="">
      <p:transition spd="slow" advTm="1793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ectangle 9">
            <a:extLst>
              <a:ext uri="{FF2B5EF4-FFF2-40B4-BE49-F238E27FC236}">
                <a16:creationId xmlns:a16="http://schemas.microsoft.com/office/drawing/2014/main" xmlns="" id="{6E09E556-0903-4998-A63B-B4D0E696639D}"/>
              </a:ext>
            </a:extLst>
          </p:cNvPr>
          <p:cNvSpPr/>
          <p:nvPr/>
        </p:nvSpPr>
        <p:spPr bwMode="auto">
          <a:xfrm>
            <a:off x="2132938" y="2909696"/>
            <a:ext cx="7459959" cy="2357749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xmlns="" id="{81CBC49E-0B3C-4E40-BC3A-CEC72A8AB05E}"/>
              </a:ext>
            </a:extLst>
          </p:cNvPr>
          <p:cNvGrpSpPr/>
          <p:nvPr/>
        </p:nvGrpSpPr>
        <p:grpSpPr>
          <a:xfrm>
            <a:off x="4044573" y="2825710"/>
            <a:ext cx="1666821" cy="1475851"/>
            <a:chOff x="8608864" y="2546118"/>
            <a:chExt cx="2316949" cy="1876165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xmlns="" id="{24FCA33B-3C27-41A1-A915-9EBF6347E068}"/>
                </a:ext>
              </a:extLst>
            </p:cNvPr>
            <p:cNvGrpSpPr/>
            <p:nvPr/>
          </p:nvGrpSpPr>
          <p:grpSpPr>
            <a:xfrm>
              <a:off x="8608864" y="3496677"/>
              <a:ext cx="2316949" cy="925606"/>
              <a:chOff x="8608864" y="3496677"/>
              <a:chExt cx="2316949" cy="925606"/>
            </a:xfrm>
          </p:grpSpPr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xmlns="" id="{A1C7868F-7872-493A-961F-FC10529B69D7}"/>
                  </a:ext>
                </a:extLst>
              </p:cNvPr>
              <p:cNvGrpSpPr/>
              <p:nvPr/>
            </p:nvGrpSpPr>
            <p:grpSpPr>
              <a:xfrm>
                <a:off x="8608867" y="3496677"/>
                <a:ext cx="2316946" cy="925600"/>
                <a:chOff x="8608867" y="3496677"/>
                <a:chExt cx="2316946" cy="925600"/>
              </a:xfrm>
            </p:grpSpPr>
            <p:sp>
              <p:nvSpPr>
                <p:cNvPr id="181" name="矩形 22">
                  <a:extLst>
                    <a:ext uri="{FF2B5EF4-FFF2-40B4-BE49-F238E27FC236}">
                      <a16:creationId xmlns:a16="http://schemas.microsoft.com/office/drawing/2014/main" xmlns="" id="{49877B3A-7B91-48E1-A6B0-87DB51FB34A2}"/>
                    </a:ext>
                  </a:extLst>
                </p:cNvPr>
                <p:cNvSpPr/>
                <p:nvPr/>
              </p:nvSpPr>
              <p:spPr>
                <a:xfrm>
                  <a:off x="8608867" y="3496677"/>
                  <a:ext cx="2316945" cy="456193"/>
                </a:xfrm>
                <a:prstGeom prst="rect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NetBench</a:t>
                  </a: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82" name="矩形 21">
                  <a:extLst>
                    <a:ext uri="{FF2B5EF4-FFF2-40B4-BE49-F238E27FC236}">
                      <a16:creationId xmlns:a16="http://schemas.microsoft.com/office/drawing/2014/main" xmlns="" id="{180A9876-CDCA-4502-BDD1-EA99EEDF2EB2}"/>
                    </a:ext>
                  </a:extLst>
                </p:cNvPr>
                <p:cNvSpPr/>
                <p:nvPr/>
              </p:nvSpPr>
              <p:spPr>
                <a:xfrm>
                  <a:off x="8608867" y="3952871"/>
                  <a:ext cx="2316945" cy="46940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GuestOS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183" name="直接连接符 34">
                  <a:extLst>
                    <a:ext uri="{FF2B5EF4-FFF2-40B4-BE49-F238E27FC236}">
                      <a16:creationId xmlns:a16="http://schemas.microsoft.com/office/drawing/2014/main" xmlns="" id="{51C1577A-EF76-409F-B055-ACEC36FD8E99}"/>
                    </a:ext>
                  </a:extLst>
                </p:cNvPr>
                <p:cNvCxnSpPr/>
                <p:nvPr/>
              </p:nvCxnSpPr>
              <p:spPr>
                <a:xfrm flipH="1">
                  <a:off x="8608867" y="3496683"/>
                  <a:ext cx="231694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84" name="直接连接符 23">
                  <a:extLst>
                    <a:ext uri="{FF2B5EF4-FFF2-40B4-BE49-F238E27FC236}">
                      <a16:creationId xmlns:a16="http://schemas.microsoft.com/office/drawing/2014/main" xmlns="" id="{B5B0214B-27F6-438F-A5CB-9A36BF2D59EA}"/>
                    </a:ext>
                  </a:extLst>
                </p:cNvPr>
                <p:cNvCxnSpPr/>
                <p:nvPr/>
              </p:nvCxnSpPr>
              <p:spPr>
                <a:xfrm>
                  <a:off x="8608867" y="3499432"/>
                  <a:ext cx="0" cy="92284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79" name="直接连接符 25">
                <a:extLst>
                  <a:ext uri="{FF2B5EF4-FFF2-40B4-BE49-F238E27FC236}">
                    <a16:creationId xmlns:a16="http://schemas.microsoft.com/office/drawing/2014/main" xmlns="" id="{4A3F5608-6B81-4AEF-98F1-BD9372417F30}"/>
                  </a:ext>
                </a:extLst>
              </p:cNvPr>
              <p:cNvCxnSpPr/>
              <p:nvPr/>
            </p:nvCxnSpPr>
            <p:spPr>
              <a:xfrm>
                <a:off x="10925812" y="3496677"/>
                <a:ext cx="0" cy="9256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0" name="直接连接符 34">
                <a:extLst>
                  <a:ext uri="{FF2B5EF4-FFF2-40B4-BE49-F238E27FC236}">
                    <a16:creationId xmlns:a16="http://schemas.microsoft.com/office/drawing/2014/main" xmlns="" id="{EFC1DCB1-ACB9-4267-B004-297FB383FE49}"/>
                  </a:ext>
                </a:extLst>
              </p:cNvPr>
              <p:cNvCxnSpPr/>
              <p:nvPr/>
            </p:nvCxnSpPr>
            <p:spPr>
              <a:xfrm flipH="1">
                <a:off x="8608864" y="4422283"/>
                <a:ext cx="231694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77" name="文本框 54">
              <a:extLst>
                <a:ext uri="{FF2B5EF4-FFF2-40B4-BE49-F238E27FC236}">
                  <a16:creationId xmlns:a16="http://schemas.microsoft.com/office/drawing/2014/main" xmlns="" id="{1122CCFF-E2CB-4750-9C27-1F92680A46BE}"/>
                </a:ext>
              </a:extLst>
            </p:cNvPr>
            <p:cNvSpPr txBox="1"/>
            <p:nvPr/>
          </p:nvSpPr>
          <p:spPr>
            <a:xfrm>
              <a:off x="8836542" y="2546118"/>
              <a:ext cx="1870882" cy="939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AppVM1</a:t>
              </a:r>
            </a:p>
          </p:txBody>
        </p:sp>
      </p:grpSp>
      <p:sp>
        <p:nvSpPr>
          <p:cNvPr id="129" name="矩形 14">
            <a:extLst>
              <a:ext uri="{FF2B5EF4-FFF2-40B4-BE49-F238E27FC236}">
                <a16:creationId xmlns:a16="http://schemas.microsoft.com/office/drawing/2014/main" xmlns="" id="{169D4F33-5E38-41FB-9BFC-9FD7B5238F11}"/>
              </a:ext>
            </a:extLst>
          </p:cNvPr>
          <p:cNvSpPr/>
          <p:nvPr/>
        </p:nvSpPr>
        <p:spPr>
          <a:xfrm>
            <a:off x="2213967" y="4451298"/>
            <a:ext cx="7264104" cy="567919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Xen Hypervisor + Recovery Mechanism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xmlns="" id="{DCEF4B35-85D5-477F-972B-49AE415EF786}"/>
              </a:ext>
            </a:extLst>
          </p:cNvPr>
          <p:cNvGrpSpPr/>
          <p:nvPr/>
        </p:nvGrpSpPr>
        <p:grpSpPr>
          <a:xfrm>
            <a:off x="5901548" y="2842061"/>
            <a:ext cx="1666821" cy="1475122"/>
            <a:chOff x="8608864" y="2547043"/>
            <a:chExt cx="2316949" cy="1875240"/>
          </a:xfrm>
        </p:grpSpPr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xmlns="" id="{EACAF4F0-95C5-4573-A7F2-5A0E8751BEC3}"/>
                </a:ext>
              </a:extLst>
            </p:cNvPr>
            <p:cNvGrpSpPr/>
            <p:nvPr/>
          </p:nvGrpSpPr>
          <p:grpSpPr>
            <a:xfrm>
              <a:off x="8608864" y="3496677"/>
              <a:ext cx="2316949" cy="925606"/>
              <a:chOff x="8608864" y="3496677"/>
              <a:chExt cx="2316949" cy="925606"/>
            </a:xfrm>
          </p:grpSpPr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xmlns="" id="{D75E97D2-DACD-4DB1-9466-6ACEB1E85DCC}"/>
                  </a:ext>
                </a:extLst>
              </p:cNvPr>
              <p:cNvGrpSpPr/>
              <p:nvPr/>
            </p:nvGrpSpPr>
            <p:grpSpPr>
              <a:xfrm>
                <a:off x="8608867" y="3496677"/>
                <a:ext cx="2316946" cy="925600"/>
                <a:chOff x="8608867" y="3496677"/>
                <a:chExt cx="2316946" cy="925600"/>
              </a:xfrm>
            </p:grpSpPr>
            <p:sp>
              <p:nvSpPr>
                <p:cNvPr id="172" name="矩形 22">
                  <a:extLst>
                    <a:ext uri="{FF2B5EF4-FFF2-40B4-BE49-F238E27FC236}">
                      <a16:creationId xmlns:a16="http://schemas.microsoft.com/office/drawing/2014/main" xmlns="" id="{42995D1A-EA7D-45A6-81EB-222FF8309094}"/>
                    </a:ext>
                  </a:extLst>
                </p:cNvPr>
                <p:cNvSpPr/>
                <p:nvPr/>
              </p:nvSpPr>
              <p:spPr>
                <a:xfrm>
                  <a:off x="8608867" y="3496677"/>
                  <a:ext cx="2316945" cy="456193"/>
                </a:xfrm>
                <a:prstGeom prst="rect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UnixBench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矩形 21">
                  <a:extLst>
                    <a:ext uri="{FF2B5EF4-FFF2-40B4-BE49-F238E27FC236}">
                      <a16:creationId xmlns:a16="http://schemas.microsoft.com/office/drawing/2014/main" xmlns="" id="{6892F076-A154-4EF4-A868-B1F9774F1745}"/>
                    </a:ext>
                  </a:extLst>
                </p:cNvPr>
                <p:cNvSpPr/>
                <p:nvPr/>
              </p:nvSpPr>
              <p:spPr>
                <a:xfrm>
                  <a:off x="8608867" y="3952871"/>
                  <a:ext cx="2316945" cy="46940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GuestOS</a:t>
                  </a:r>
                  <a:endPara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174" name="直接连接符 34">
                  <a:extLst>
                    <a:ext uri="{FF2B5EF4-FFF2-40B4-BE49-F238E27FC236}">
                      <a16:creationId xmlns:a16="http://schemas.microsoft.com/office/drawing/2014/main" xmlns="" id="{2CC7B9FC-50D6-4DFD-B4DB-D225AC9FE8CE}"/>
                    </a:ext>
                  </a:extLst>
                </p:cNvPr>
                <p:cNvCxnSpPr/>
                <p:nvPr/>
              </p:nvCxnSpPr>
              <p:spPr>
                <a:xfrm flipH="1">
                  <a:off x="8608867" y="3496683"/>
                  <a:ext cx="231694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75" name="直接连接符 23">
                  <a:extLst>
                    <a:ext uri="{FF2B5EF4-FFF2-40B4-BE49-F238E27FC236}">
                      <a16:creationId xmlns:a16="http://schemas.microsoft.com/office/drawing/2014/main" xmlns="" id="{E75E7979-7941-41FC-B294-D8D9428FA673}"/>
                    </a:ext>
                  </a:extLst>
                </p:cNvPr>
                <p:cNvCxnSpPr/>
                <p:nvPr/>
              </p:nvCxnSpPr>
              <p:spPr>
                <a:xfrm>
                  <a:off x="8608867" y="3502097"/>
                  <a:ext cx="0" cy="92018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70" name="直接连接符 25">
                <a:extLst>
                  <a:ext uri="{FF2B5EF4-FFF2-40B4-BE49-F238E27FC236}">
                    <a16:creationId xmlns:a16="http://schemas.microsoft.com/office/drawing/2014/main" xmlns="" id="{5275E281-B24F-4AF2-88EE-C28796D7AE34}"/>
                  </a:ext>
                </a:extLst>
              </p:cNvPr>
              <p:cNvCxnSpPr/>
              <p:nvPr/>
            </p:nvCxnSpPr>
            <p:spPr>
              <a:xfrm>
                <a:off x="10925812" y="3496677"/>
                <a:ext cx="0" cy="9256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71" name="直接连接符 34">
                <a:extLst>
                  <a:ext uri="{FF2B5EF4-FFF2-40B4-BE49-F238E27FC236}">
                    <a16:creationId xmlns:a16="http://schemas.microsoft.com/office/drawing/2014/main" xmlns="" id="{89B03652-8079-45A1-8DC0-C6E4A770DDF5}"/>
                  </a:ext>
                </a:extLst>
              </p:cNvPr>
              <p:cNvCxnSpPr/>
              <p:nvPr/>
            </p:nvCxnSpPr>
            <p:spPr>
              <a:xfrm flipH="1">
                <a:off x="8608864" y="4422283"/>
                <a:ext cx="231694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68" name="文本框 54">
              <a:extLst>
                <a:ext uri="{FF2B5EF4-FFF2-40B4-BE49-F238E27FC236}">
                  <a16:creationId xmlns:a16="http://schemas.microsoft.com/office/drawing/2014/main" xmlns="" id="{0ED804B1-F42C-485C-8A2D-2E9FB8B86082}"/>
                </a:ext>
              </a:extLst>
            </p:cNvPr>
            <p:cNvSpPr txBox="1"/>
            <p:nvPr/>
          </p:nvSpPr>
          <p:spPr>
            <a:xfrm>
              <a:off x="9050928" y="2547043"/>
              <a:ext cx="1872730" cy="9390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AppVM2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2E693235-5ED0-4671-ACAF-3CCB196B4BE1}"/>
              </a:ext>
            </a:extLst>
          </p:cNvPr>
          <p:cNvGrpSpPr/>
          <p:nvPr/>
        </p:nvGrpSpPr>
        <p:grpSpPr>
          <a:xfrm>
            <a:off x="7811253" y="2795120"/>
            <a:ext cx="1666821" cy="1506193"/>
            <a:chOff x="8608864" y="2507545"/>
            <a:chExt cx="2316949" cy="1914738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xmlns="" id="{7BE76FA9-5B09-4901-99E3-60201744AB22}"/>
                </a:ext>
              </a:extLst>
            </p:cNvPr>
            <p:cNvGrpSpPr/>
            <p:nvPr/>
          </p:nvGrpSpPr>
          <p:grpSpPr>
            <a:xfrm>
              <a:off x="8608864" y="3496677"/>
              <a:ext cx="2316949" cy="925606"/>
              <a:chOff x="8608864" y="3496677"/>
              <a:chExt cx="2316949" cy="925606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xmlns="" id="{0D880DE5-234E-4F94-A926-6D60F07936C4}"/>
                  </a:ext>
                </a:extLst>
              </p:cNvPr>
              <p:cNvGrpSpPr/>
              <p:nvPr/>
            </p:nvGrpSpPr>
            <p:grpSpPr>
              <a:xfrm>
                <a:off x="8608867" y="3496677"/>
                <a:ext cx="2316946" cy="925600"/>
                <a:chOff x="8608867" y="3496677"/>
                <a:chExt cx="2316946" cy="925600"/>
              </a:xfrm>
            </p:grpSpPr>
            <p:sp>
              <p:nvSpPr>
                <p:cNvPr id="163" name="矩形 22">
                  <a:extLst>
                    <a:ext uri="{FF2B5EF4-FFF2-40B4-BE49-F238E27FC236}">
                      <a16:creationId xmlns:a16="http://schemas.microsoft.com/office/drawing/2014/main" xmlns="" id="{53612D21-4015-48CC-A4AE-93AF11C95718}"/>
                    </a:ext>
                  </a:extLst>
                </p:cNvPr>
                <p:cNvSpPr/>
                <p:nvPr/>
              </p:nvSpPr>
              <p:spPr>
                <a:xfrm>
                  <a:off x="8608867" y="3496677"/>
                  <a:ext cx="2316945" cy="456193"/>
                </a:xfrm>
                <a:prstGeom prst="rect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BlkBench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矩形 21">
                  <a:extLst>
                    <a:ext uri="{FF2B5EF4-FFF2-40B4-BE49-F238E27FC236}">
                      <a16:creationId xmlns:a16="http://schemas.microsoft.com/office/drawing/2014/main" xmlns="" id="{BFA872DD-C835-4296-ADE4-A9A40F6DE55F}"/>
                    </a:ext>
                  </a:extLst>
                </p:cNvPr>
                <p:cNvSpPr/>
                <p:nvPr/>
              </p:nvSpPr>
              <p:spPr>
                <a:xfrm>
                  <a:off x="8608867" y="3952871"/>
                  <a:ext cx="2316945" cy="46940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GuestOS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165" name="直接连接符 34">
                  <a:extLst>
                    <a:ext uri="{FF2B5EF4-FFF2-40B4-BE49-F238E27FC236}">
                      <a16:creationId xmlns:a16="http://schemas.microsoft.com/office/drawing/2014/main" xmlns="" id="{2BB67BA3-7BC9-4FAF-825F-D2DC8D8AFD9E}"/>
                    </a:ext>
                  </a:extLst>
                </p:cNvPr>
                <p:cNvCxnSpPr/>
                <p:nvPr/>
              </p:nvCxnSpPr>
              <p:spPr>
                <a:xfrm flipH="1">
                  <a:off x="8608867" y="3496683"/>
                  <a:ext cx="231694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66" name="直接连接符 23">
                  <a:extLst>
                    <a:ext uri="{FF2B5EF4-FFF2-40B4-BE49-F238E27FC236}">
                      <a16:creationId xmlns:a16="http://schemas.microsoft.com/office/drawing/2014/main" xmlns="" id="{72B0C709-9713-481F-92E1-2B367712A786}"/>
                    </a:ext>
                  </a:extLst>
                </p:cNvPr>
                <p:cNvCxnSpPr/>
                <p:nvPr/>
              </p:nvCxnSpPr>
              <p:spPr>
                <a:xfrm>
                  <a:off x="8608867" y="3499746"/>
                  <a:ext cx="0" cy="922531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61" name="直接连接符 25">
                <a:extLst>
                  <a:ext uri="{FF2B5EF4-FFF2-40B4-BE49-F238E27FC236}">
                    <a16:creationId xmlns:a16="http://schemas.microsoft.com/office/drawing/2014/main" xmlns="" id="{6DA1122C-506B-4018-BBE3-EF155695B2C2}"/>
                  </a:ext>
                </a:extLst>
              </p:cNvPr>
              <p:cNvCxnSpPr/>
              <p:nvPr/>
            </p:nvCxnSpPr>
            <p:spPr>
              <a:xfrm>
                <a:off x="10925812" y="3496677"/>
                <a:ext cx="0" cy="9256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62" name="直接连接符 34">
                <a:extLst>
                  <a:ext uri="{FF2B5EF4-FFF2-40B4-BE49-F238E27FC236}">
                    <a16:creationId xmlns:a16="http://schemas.microsoft.com/office/drawing/2014/main" xmlns="" id="{F5560E5D-84F9-41BD-A170-ED7D961DA37C}"/>
                  </a:ext>
                </a:extLst>
              </p:cNvPr>
              <p:cNvCxnSpPr/>
              <p:nvPr/>
            </p:nvCxnSpPr>
            <p:spPr>
              <a:xfrm flipH="1">
                <a:off x="8608864" y="4422283"/>
                <a:ext cx="231694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59" name="文本框 54">
              <a:extLst>
                <a:ext uri="{FF2B5EF4-FFF2-40B4-BE49-F238E27FC236}">
                  <a16:creationId xmlns:a16="http://schemas.microsoft.com/office/drawing/2014/main" xmlns="" id="{40FE2B0C-D61E-4DE8-A7C5-680EE7A97F6D}"/>
                </a:ext>
              </a:extLst>
            </p:cNvPr>
            <p:cNvSpPr txBox="1"/>
            <p:nvPr/>
          </p:nvSpPr>
          <p:spPr>
            <a:xfrm>
              <a:off x="8699892" y="2507545"/>
              <a:ext cx="2005831" cy="1032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AppVM3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xmlns="" id="{C28694B1-BC0B-43AB-8896-7783C9D5D737}"/>
              </a:ext>
            </a:extLst>
          </p:cNvPr>
          <p:cNvGrpSpPr/>
          <p:nvPr/>
        </p:nvGrpSpPr>
        <p:grpSpPr>
          <a:xfrm>
            <a:off x="2213965" y="2801164"/>
            <a:ext cx="1666821" cy="1500390"/>
            <a:chOff x="8608864" y="2514921"/>
            <a:chExt cx="2316949" cy="1907362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xmlns="" id="{B2AFF33C-E4E5-4F6F-8D8C-E66B24B7EFA0}"/>
                </a:ext>
              </a:extLst>
            </p:cNvPr>
            <p:cNvGrpSpPr/>
            <p:nvPr/>
          </p:nvGrpSpPr>
          <p:grpSpPr>
            <a:xfrm>
              <a:off x="8608864" y="3479570"/>
              <a:ext cx="2316949" cy="942713"/>
              <a:chOff x="8608864" y="3479570"/>
              <a:chExt cx="2316949" cy="942713"/>
            </a:xfrm>
          </p:grpSpPr>
          <p:grpSp>
            <p:nvGrpSpPr>
              <p:cNvPr id="151" name="Group 150">
                <a:extLst>
                  <a:ext uri="{FF2B5EF4-FFF2-40B4-BE49-F238E27FC236}">
                    <a16:creationId xmlns:a16="http://schemas.microsoft.com/office/drawing/2014/main" xmlns="" id="{67737585-D311-48D5-9564-A1953196F62E}"/>
                  </a:ext>
                </a:extLst>
              </p:cNvPr>
              <p:cNvGrpSpPr/>
              <p:nvPr/>
            </p:nvGrpSpPr>
            <p:grpSpPr>
              <a:xfrm>
                <a:off x="8608867" y="3479570"/>
                <a:ext cx="2316946" cy="942707"/>
                <a:chOff x="8608867" y="3479570"/>
                <a:chExt cx="2316946" cy="942707"/>
              </a:xfrm>
            </p:grpSpPr>
            <p:sp>
              <p:nvSpPr>
                <p:cNvPr id="154" name="矩形 22">
                  <a:extLst>
                    <a:ext uri="{FF2B5EF4-FFF2-40B4-BE49-F238E27FC236}">
                      <a16:creationId xmlns:a16="http://schemas.microsoft.com/office/drawing/2014/main" xmlns="" id="{F077F54D-7CFC-4652-AFFF-88AF6DD93E59}"/>
                    </a:ext>
                  </a:extLst>
                </p:cNvPr>
                <p:cNvSpPr/>
                <p:nvPr/>
              </p:nvSpPr>
              <p:spPr>
                <a:xfrm>
                  <a:off x="8608867" y="3496677"/>
                  <a:ext cx="2316945" cy="456193"/>
                </a:xfrm>
                <a:prstGeom prst="rect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5" name="矩形 21">
                  <a:extLst>
                    <a:ext uri="{FF2B5EF4-FFF2-40B4-BE49-F238E27FC236}">
                      <a16:creationId xmlns:a16="http://schemas.microsoft.com/office/drawing/2014/main" xmlns="" id="{5B3E6FE5-9703-41A3-8AA0-D4FB03CCA1B9}"/>
                    </a:ext>
                  </a:extLst>
                </p:cNvPr>
                <p:cNvSpPr/>
                <p:nvPr/>
              </p:nvSpPr>
              <p:spPr>
                <a:xfrm>
                  <a:off x="8608867" y="3952871"/>
                  <a:ext cx="2316945" cy="46940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GuestOS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156" name="直接连接符 34">
                  <a:extLst>
                    <a:ext uri="{FF2B5EF4-FFF2-40B4-BE49-F238E27FC236}">
                      <a16:creationId xmlns:a16="http://schemas.microsoft.com/office/drawing/2014/main" xmlns="" id="{2907966C-7475-4DF4-968A-C8BF8D4CA01D}"/>
                    </a:ext>
                  </a:extLst>
                </p:cNvPr>
                <p:cNvCxnSpPr/>
                <p:nvPr/>
              </p:nvCxnSpPr>
              <p:spPr>
                <a:xfrm flipH="1">
                  <a:off x="8608867" y="3496683"/>
                  <a:ext cx="231694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57" name="直接连接符 23">
                  <a:extLst>
                    <a:ext uri="{FF2B5EF4-FFF2-40B4-BE49-F238E27FC236}">
                      <a16:creationId xmlns:a16="http://schemas.microsoft.com/office/drawing/2014/main" xmlns="" id="{0CEFDB3E-436E-497B-A653-075CB4628CBE}"/>
                    </a:ext>
                  </a:extLst>
                </p:cNvPr>
                <p:cNvCxnSpPr/>
                <p:nvPr/>
              </p:nvCxnSpPr>
              <p:spPr>
                <a:xfrm>
                  <a:off x="8608867" y="3479570"/>
                  <a:ext cx="0" cy="94270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52" name="直接连接符 25">
                <a:extLst>
                  <a:ext uri="{FF2B5EF4-FFF2-40B4-BE49-F238E27FC236}">
                    <a16:creationId xmlns:a16="http://schemas.microsoft.com/office/drawing/2014/main" xmlns="" id="{08B0EC1A-E091-43E6-9C72-C17CBFF65DE8}"/>
                  </a:ext>
                </a:extLst>
              </p:cNvPr>
              <p:cNvCxnSpPr/>
              <p:nvPr/>
            </p:nvCxnSpPr>
            <p:spPr>
              <a:xfrm>
                <a:off x="10925812" y="3496677"/>
                <a:ext cx="0" cy="9256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53" name="直接连接符 34">
                <a:extLst>
                  <a:ext uri="{FF2B5EF4-FFF2-40B4-BE49-F238E27FC236}">
                    <a16:creationId xmlns:a16="http://schemas.microsoft.com/office/drawing/2014/main" xmlns="" id="{F5C03DBC-5EA6-41F3-8A54-1077F0FA7276}"/>
                  </a:ext>
                </a:extLst>
              </p:cNvPr>
              <p:cNvCxnSpPr/>
              <p:nvPr/>
            </p:nvCxnSpPr>
            <p:spPr>
              <a:xfrm flipH="1">
                <a:off x="8608864" y="4422283"/>
                <a:ext cx="231694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50" name="文本框 54">
              <a:extLst>
                <a:ext uri="{FF2B5EF4-FFF2-40B4-BE49-F238E27FC236}">
                  <a16:creationId xmlns:a16="http://schemas.microsoft.com/office/drawing/2014/main" xmlns="" id="{54BB3B10-1AC0-4FC2-A2F2-7B745BEDFDB1}"/>
                </a:ext>
              </a:extLst>
            </p:cNvPr>
            <p:cNvSpPr txBox="1"/>
            <p:nvPr/>
          </p:nvSpPr>
          <p:spPr>
            <a:xfrm>
              <a:off x="8953807" y="2514921"/>
              <a:ext cx="1694717" cy="93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PrivVM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3" name="Rectangle 8">
            <a:extLst>
              <a:ext uri="{FF2B5EF4-FFF2-40B4-BE49-F238E27FC236}">
                <a16:creationId xmlns:a16="http://schemas.microsoft.com/office/drawing/2014/main" xmlns="" id="{E4AB84D2-BBD1-49E5-A598-DDCE40992B6F}"/>
              </a:ext>
            </a:extLst>
          </p:cNvPr>
          <p:cNvSpPr/>
          <p:nvPr/>
        </p:nvSpPr>
        <p:spPr bwMode="auto">
          <a:xfrm>
            <a:off x="336357" y="5399204"/>
            <a:ext cx="9256539" cy="367809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Xen Hypervisor + Fault Injector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xmlns="" id="{C23EC32D-41E1-42B0-B8BE-BA35652CE6BE}"/>
              </a:ext>
            </a:extLst>
          </p:cNvPr>
          <p:cNvGrpSpPr/>
          <p:nvPr/>
        </p:nvGrpSpPr>
        <p:grpSpPr>
          <a:xfrm>
            <a:off x="336355" y="2112911"/>
            <a:ext cx="1666821" cy="3098339"/>
            <a:chOff x="8608864" y="3156513"/>
            <a:chExt cx="2316949" cy="1265770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xmlns="" id="{3C28AC5A-7EB1-425C-8E66-138BD7153808}"/>
                </a:ext>
              </a:extLst>
            </p:cNvPr>
            <p:cNvGrpSpPr/>
            <p:nvPr/>
          </p:nvGrpSpPr>
          <p:grpSpPr>
            <a:xfrm>
              <a:off x="8608864" y="3496677"/>
              <a:ext cx="2316949" cy="925606"/>
              <a:chOff x="8608864" y="3496677"/>
              <a:chExt cx="2316949" cy="925606"/>
            </a:xfrm>
          </p:grpSpPr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xmlns="" id="{5CAB05CD-61AB-4390-AEA7-4F2267329502}"/>
                  </a:ext>
                </a:extLst>
              </p:cNvPr>
              <p:cNvGrpSpPr/>
              <p:nvPr/>
            </p:nvGrpSpPr>
            <p:grpSpPr>
              <a:xfrm>
                <a:off x="8608867" y="3496677"/>
                <a:ext cx="2316946" cy="925600"/>
                <a:chOff x="8608867" y="3496677"/>
                <a:chExt cx="2316946" cy="925600"/>
              </a:xfrm>
            </p:grpSpPr>
            <p:sp>
              <p:nvSpPr>
                <p:cNvPr id="145" name="矩形 22">
                  <a:extLst>
                    <a:ext uri="{FF2B5EF4-FFF2-40B4-BE49-F238E27FC236}">
                      <a16:creationId xmlns:a16="http://schemas.microsoft.com/office/drawing/2014/main" xmlns="" id="{A8BA404F-9A1F-4F24-A9EF-D50A0DBA22A4}"/>
                    </a:ext>
                  </a:extLst>
                </p:cNvPr>
                <p:cNvSpPr/>
                <p:nvPr/>
              </p:nvSpPr>
              <p:spPr>
                <a:xfrm>
                  <a:off x="8608867" y="3496677"/>
                  <a:ext cx="2316945" cy="456193"/>
                </a:xfrm>
                <a:prstGeom prst="rect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Campaign Agent</a:t>
                  </a:r>
                </a:p>
              </p:txBody>
            </p:sp>
            <p:sp>
              <p:nvSpPr>
                <p:cNvPr id="146" name="矩形 21">
                  <a:extLst>
                    <a:ext uri="{FF2B5EF4-FFF2-40B4-BE49-F238E27FC236}">
                      <a16:creationId xmlns:a16="http://schemas.microsoft.com/office/drawing/2014/main" xmlns="" id="{14E8875D-1412-46AF-A2CA-EFE5A2435EA5}"/>
                    </a:ext>
                  </a:extLst>
                </p:cNvPr>
                <p:cNvSpPr/>
                <p:nvPr/>
              </p:nvSpPr>
              <p:spPr>
                <a:xfrm>
                  <a:off x="8608868" y="3952871"/>
                  <a:ext cx="2316945" cy="46940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GuestOS</a:t>
                  </a:r>
                  <a:endPara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147" name="直接连接符 34">
                  <a:extLst>
                    <a:ext uri="{FF2B5EF4-FFF2-40B4-BE49-F238E27FC236}">
                      <a16:creationId xmlns:a16="http://schemas.microsoft.com/office/drawing/2014/main" xmlns="" id="{E0419DF9-7DBC-490C-919D-6B900EDFFA80}"/>
                    </a:ext>
                  </a:extLst>
                </p:cNvPr>
                <p:cNvCxnSpPr/>
                <p:nvPr/>
              </p:nvCxnSpPr>
              <p:spPr>
                <a:xfrm flipH="1">
                  <a:off x="8608867" y="3496683"/>
                  <a:ext cx="231694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48" name="直接连接符 23">
                  <a:extLst>
                    <a:ext uri="{FF2B5EF4-FFF2-40B4-BE49-F238E27FC236}">
                      <a16:creationId xmlns:a16="http://schemas.microsoft.com/office/drawing/2014/main" xmlns="" id="{68C27E85-271A-438C-A036-9D1C1B9613B7}"/>
                    </a:ext>
                  </a:extLst>
                </p:cNvPr>
                <p:cNvCxnSpPr/>
                <p:nvPr/>
              </p:nvCxnSpPr>
              <p:spPr>
                <a:xfrm>
                  <a:off x="8608867" y="3501213"/>
                  <a:ext cx="0" cy="921064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143" name="直接连接符 25">
                <a:extLst>
                  <a:ext uri="{FF2B5EF4-FFF2-40B4-BE49-F238E27FC236}">
                    <a16:creationId xmlns:a16="http://schemas.microsoft.com/office/drawing/2014/main" xmlns="" id="{7CDD5999-02D4-45FC-958D-AE3AD9193604}"/>
                  </a:ext>
                </a:extLst>
              </p:cNvPr>
              <p:cNvCxnSpPr/>
              <p:nvPr/>
            </p:nvCxnSpPr>
            <p:spPr>
              <a:xfrm>
                <a:off x="10925812" y="3496677"/>
                <a:ext cx="0" cy="9256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4" name="直接连接符 34">
                <a:extLst>
                  <a:ext uri="{FF2B5EF4-FFF2-40B4-BE49-F238E27FC236}">
                    <a16:creationId xmlns:a16="http://schemas.microsoft.com/office/drawing/2014/main" xmlns="" id="{F02BA2FB-2FCE-425D-9FCC-7B840EBC6FCD}"/>
                  </a:ext>
                </a:extLst>
              </p:cNvPr>
              <p:cNvCxnSpPr/>
              <p:nvPr/>
            </p:nvCxnSpPr>
            <p:spPr>
              <a:xfrm flipH="1">
                <a:off x="8608864" y="4422283"/>
                <a:ext cx="231694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41" name="文本框 54">
              <a:extLst>
                <a:ext uri="{FF2B5EF4-FFF2-40B4-BE49-F238E27FC236}">
                  <a16:creationId xmlns:a16="http://schemas.microsoft.com/office/drawing/2014/main" xmlns="" id="{AE9ED160-8004-45A9-934D-9650844FB099}"/>
                </a:ext>
              </a:extLst>
            </p:cNvPr>
            <p:cNvSpPr txBox="1"/>
            <p:nvPr/>
          </p:nvSpPr>
          <p:spPr>
            <a:xfrm>
              <a:off x="8919977" y="3156513"/>
              <a:ext cx="1694717" cy="301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PrivVM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cxnSp>
        <p:nvCxnSpPr>
          <p:cNvPr id="136" name="Straight Arrow Connector 5">
            <a:extLst>
              <a:ext uri="{FF2B5EF4-FFF2-40B4-BE49-F238E27FC236}">
                <a16:creationId xmlns:a16="http://schemas.microsoft.com/office/drawing/2014/main" xmlns="" id="{E2BB46A5-093A-4084-92C0-34017F1BDC50}"/>
              </a:ext>
            </a:extLst>
          </p:cNvPr>
          <p:cNvCxnSpPr>
            <a:cxnSpLocks/>
            <a:stCxn id="137" idx="1"/>
          </p:cNvCxnSpPr>
          <p:nvPr/>
        </p:nvCxnSpPr>
        <p:spPr>
          <a:xfrm flipH="1">
            <a:off x="9316115" y="3221819"/>
            <a:ext cx="742285" cy="169254"/>
          </a:xfrm>
          <a:prstGeom prst="straightConnector1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37" name="TextBox 76832">
            <a:extLst>
              <a:ext uri="{FF2B5EF4-FFF2-40B4-BE49-F238E27FC236}">
                <a16:creationId xmlns:a16="http://schemas.microsoft.com/office/drawing/2014/main" xmlns="" id="{3F627362-B948-4EED-BB8D-904D15331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8400" y="2621744"/>
            <a:ext cx="2133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Arial" panose="020B0604020202020204" pitchFamily="34" charset="0"/>
              </a:rPr>
              <a:t>Boots after potential VMM recovery</a:t>
            </a:r>
          </a:p>
        </p:txBody>
      </p:sp>
      <p:sp>
        <p:nvSpPr>
          <p:cNvPr id="138" name="TextBox 39">
            <a:extLst>
              <a:ext uri="{FF2B5EF4-FFF2-40B4-BE49-F238E27FC236}">
                <a16:creationId xmlns:a16="http://schemas.microsoft.com/office/drawing/2014/main" xmlns="" id="{CF91F476-5856-4DD1-9215-86A47F37F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9217" y="4785606"/>
            <a:ext cx="1743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Fault target</a:t>
            </a:r>
          </a:p>
        </p:txBody>
      </p:sp>
      <p:cxnSp>
        <p:nvCxnSpPr>
          <p:cNvPr id="139" name="Straight Arrow Connector 60">
            <a:extLst>
              <a:ext uri="{FF2B5EF4-FFF2-40B4-BE49-F238E27FC236}">
                <a16:creationId xmlns:a16="http://schemas.microsoft.com/office/drawing/2014/main" xmlns="" id="{86EF33AB-5993-4216-AC30-1483F0C78D04}"/>
              </a:ext>
            </a:extLst>
          </p:cNvPr>
          <p:cNvCxnSpPr>
            <a:stCxn id="138" idx="1"/>
          </p:cNvCxnSpPr>
          <p:nvPr/>
        </p:nvCxnSpPr>
        <p:spPr>
          <a:xfrm flipH="1" flipV="1">
            <a:off x="9398479" y="4731631"/>
            <a:ext cx="820738" cy="28416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sp>
        <p:nvSpPr>
          <p:cNvPr id="135" name="文本框 54">
            <a:extLst>
              <a:ext uri="{FF2B5EF4-FFF2-40B4-BE49-F238E27FC236}">
                <a16:creationId xmlns:a16="http://schemas.microsoft.com/office/drawing/2014/main" xmlns="" id="{85B7E9D6-5DC7-496A-8130-49AB563C17F8}"/>
              </a:ext>
            </a:extLst>
          </p:cNvPr>
          <p:cNvSpPr txBox="1"/>
          <p:nvPr/>
        </p:nvSpPr>
        <p:spPr>
          <a:xfrm>
            <a:off x="2872119" y="2128172"/>
            <a:ext cx="4357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Target System</a:t>
            </a:r>
          </a:p>
        </p:txBody>
      </p:sp>
      <p:sp>
        <p:nvSpPr>
          <p:cNvPr id="28674" name="Title 1">
            <a:extLst>
              <a:ext uri="{FF2B5EF4-FFF2-40B4-BE49-F238E27FC236}">
                <a16:creationId xmlns:a16="http://schemas.microsoft.com/office/drawing/2014/main" xmlns="" id="{FB33D1D7-15D7-43BB-9615-F2964A84E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9484" y="-85140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en-US" dirty="0"/>
              <a:t>3AppVM System Setup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33CBB50-AC29-424E-A7E0-EC1D97FD3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2D9D1F-40FA-4EA4-9B75-A952A73C10A7}" type="slidenum">
              <a:rPr lang="en-US" altLang="en-US">
                <a:solidFill>
                  <a:srgbClr val="898989"/>
                </a:solidFill>
              </a:rPr>
              <a:pPr eaLnBrk="1" hangingPunct="1"/>
              <a:t>23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AE8B635-4C93-468D-90CF-EBCFF2B77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23562" name="TextBox 3">
            <a:extLst>
              <a:ext uri="{FF2B5EF4-FFF2-40B4-BE49-F238E27FC236}">
                <a16:creationId xmlns:a16="http://schemas.microsoft.com/office/drawing/2014/main" xmlns="" id="{2E51B441-EDE6-46F9-B722-53B64E2A4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098" y="1114880"/>
            <a:ext cx="2676902" cy="120032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User-level ping to remote host</a:t>
            </a:r>
          </a:p>
          <a:p>
            <a:pPr eaLnBrk="1" hangingPunct="1"/>
            <a:r>
              <a:rPr lang="en-US" altLang="en-US" sz="2400" dirty="0"/>
              <a:t>(interval 1ms)</a:t>
            </a:r>
          </a:p>
        </p:txBody>
      </p:sp>
      <p:sp>
        <p:nvSpPr>
          <p:cNvPr id="23563" name="TextBox 62">
            <a:extLst>
              <a:ext uri="{FF2B5EF4-FFF2-40B4-BE49-F238E27FC236}">
                <a16:creationId xmlns:a16="http://schemas.microsoft.com/office/drawing/2014/main" xmlns="" id="{784F735F-3880-4147-BEA4-2453E3A02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7867" y="490187"/>
            <a:ext cx="2555615" cy="19389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Stress typical VMM </a:t>
            </a:r>
            <a:r>
              <a:rPr lang="en-US" altLang="en-US" sz="2400" dirty="0" err="1"/>
              <a:t>hypercall</a:t>
            </a:r>
            <a:r>
              <a:rPr lang="en-US" altLang="en-US" sz="2400" dirty="0"/>
              <a:t> handling, e.g. scheduling, page table updates</a:t>
            </a:r>
          </a:p>
        </p:txBody>
      </p:sp>
      <p:sp>
        <p:nvSpPr>
          <p:cNvPr id="23564" name="TextBox 63">
            <a:extLst>
              <a:ext uri="{FF2B5EF4-FFF2-40B4-BE49-F238E27FC236}">
                <a16:creationId xmlns:a16="http://schemas.microsoft.com/office/drawing/2014/main" xmlns="" id="{A3FDF841-D744-451E-A4CC-B3D9770F9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7081" y="1348261"/>
            <a:ext cx="3401889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dirty="0"/>
              <a:t>File operations to stress the interface to the disk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2D6ED976-CDB5-4531-95B7-A205CD0CCC18}"/>
              </a:ext>
            </a:extLst>
          </p:cNvPr>
          <p:cNvCxnSpPr>
            <a:cxnSpLocks/>
          </p:cNvCxnSpPr>
          <p:nvPr/>
        </p:nvCxnSpPr>
        <p:spPr>
          <a:xfrm flipH="1" flipV="1">
            <a:off x="3506584" y="2559223"/>
            <a:ext cx="760244" cy="112484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BC554A64-649F-4EBE-BA05-8ACD25C56A1A}"/>
              </a:ext>
            </a:extLst>
          </p:cNvPr>
          <p:cNvCxnSpPr>
            <a:cxnSpLocks/>
          </p:cNvCxnSpPr>
          <p:nvPr/>
        </p:nvCxnSpPr>
        <p:spPr>
          <a:xfrm flipH="1" flipV="1">
            <a:off x="6287592" y="2392582"/>
            <a:ext cx="5352" cy="13110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xmlns="" id="{E82B53D1-CDC7-4D06-9D43-F3FFA6568932}"/>
              </a:ext>
            </a:extLst>
          </p:cNvPr>
          <p:cNvCxnSpPr>
            <a:cxnSpLocks/>
          </p:cNvCxnSpPr>
          <p:nvPr/>
        </p:nvCxnSpPr>
        <p:spPr>
          <a:xfrm flipV="1">
            <a:off x="9128796" y="2320358"/>
            <a:ext cx="187319" cy="1301803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36749997"/>
      </p:ext>
    </p:extLst>
  </p:cSld>
  <p:clrMapOvr>
    <a:masterClrMapping/>
  </p:clrMapOvr>
  <p:transition spd="slow" advTm="825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1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1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3" grpId="0" animBg="1"/>
      <p:bldP spid="137" grpId="0"/>
      <p:bldP spid="138" grpId="0"/>
      <p:bldP spid="23562" grpId="0" animBg="1"/>
      <p:bldP spid="23563" grpId="0" animBg="1"/>
      <p:bldP spid="2356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xmlns="" id="{16DE96B5-E8CF-40CB-940F-F3E9474AC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en-US" dirty="0"/>
              <a:t>Fault Injection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xmlns="" id="{E12D5359-B679-4E55-9887-3642860E6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667" y="941176"/>
            <a:ext cx="9400903" cy="5284546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b="1" i="1" dirty="0"/>
              <a:t>Failstop faults</a:t>
            </a:r>
          </a:p>
          <a:p>
            <a:pPr eaLnBrk="1" hangingPunct="1">
              <a:defRPr/>
            </a:pPr>
            <a:r>
              <a:rPr lang="en-US" dirty="0"/>
              <a:t>instruction pointer → 0</a:t>
            </a:r>
          </a:p>
          <a:p>
            <a:pPr eaLnBrk="1" hangingPunct="1">
              <a:defRPr/>
            </a:pPr>
            <a:r>
              <a:rPr lang="en-US" dirty="0"/>
              <a:t>Can result in state inconsistencies, not state corruptions</a:t>
            </a:r>
            <a:br>
              <a:rPr lang="en-US" dirty="0"/>
            </a:b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b="1" i="1" dirty="0"/>
              <a:t>Register</a:t>
            </a:r>
            <a:r>
              <a:rPr lang="en-US" dirty="0"/>
              <a:t> </a:t>
            </a:r>
            <a:r>
              <a:rPr lang="en-US" b="1" i="1" dirty="0"/>
              <a:t>faults –  transient bit flips in register</a:t>
            </a:r>
          </a:p>
          <a:p>
            <a:pPr marL="0" indent="0" eaLnBrk="1" hangingPunct="1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 model transient hardware faults in CPU datapath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/>
          </a:p>
          <a:p>
            <a:pPr marL="0" indent="0" eaLnBrk="1" hangingPunct="1">
              <a:buNone/>
              <a:defRPr/>
            </a:pPr>
            <a:r>
              <a:rPr lang="en-US" b="1" i="1" dirty="0"/>
              <a:t>Code</a:t>
            </a:r>
            <a:r>
              <a:rPr lang="en-US" dirty="0"/>
              <a:t> </a:t>
            </a:r>
            <a:r>
              <a:rPr lang="en-US" b="1" i="1" dirty="0"/>
              <a:t>faults –  transient bit flips in code</a:t>
            </a:r>
          </a:p>
          <a:p>
            <a:pPr marL="0" lvl="0" indent="0" eaLnBrk="1" hangingPunct="1">
              <a:buNone/>
              <a:defRPr/>
            </a:pPr>
            <a:r>
              <a:rPr lang="en-US" dirty="0">
                <a:solidFill>
                  <a:prstClr val="black"/>
                </a:solidFill>
                <a:sym typeface="Wingdings" panose="05000000000000000000" pitchFamily="2" charset="2"/>
              </a:rPr>
              <a:t> model transient hardware faults in instruction fetch/decode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C3A6F-3426-48F7-A580-DDB6A87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88B1FA3-B9DF-4AB7-921E-6E1B0A166BAC}" type="slidenum">
              <a:rPr lang="en-US" altLang="en-US">
                <a:solidFill>
                  <a:srgbClr val="898989"/>
                </a:solidFill>
              </a:rPr>
              <a:pPr eaLnBrk="1" hangingPunct="1"/>
              <a:t>24</a:t>
            </a:fld>
            <a:endParaRPr lang="en-US" altLang="en-US">
              <a:solidFill>
                <a:srgbClr val="898989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447551"/>
      </p:ext>
    </p:extLst>
  </p:cSld>
  <p:clrMapOvr>
    <a:masterClrMapping/>
  </p:clrMapOvr>
  <p:transition spd="slow" advTm="3661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xmlns="" id="{075FBDCD-0012-4BD7-B52A-F40AE9CA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8025" y="152401"/>
            <a:ext cx="8229600" cy="563563"/>
          </a:xfrm>
        </p:spPr>
        <p:txBody>
          <a:bodyPr/>
          <a:lstStyle/>
          <a:p>
            <a:r>
              <a:rPr lang="en-US" altLang="en-US" dirty="0"/>
              <a:t>Hypervisor Failure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0C17416-1D0D-4831-B5CE-E4D772EBD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F1C7165-0FA7-4409-92DE-48800C5ECDDB}" type="slidenum">
              <a:rPr lang="en-US" altLang="en-US">
                <a:solidFill>
                  <a:srgbClr val="898989"/>
                </a:solidFill>
              </a:rPr>
              <a:pPr eaLnBrk="1" hangingPunct="1"/>
              <a:t>25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8196" name="TextBox 5">
            <a:extLst>
              <a:ext uri="{FF2B5EF4-FFF2-40B4-BE49-F238E27FC236}">
                <a16:creationId xmlns:a16="http://schemas.microsoft.com/office/drawing/2014/main" xmlns="" id="{E2423464-1BB0-4D08-9016-033E44D22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1194" y="662485"/>
            <a:ext cx="8323262" cy="569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2800" dirty="0"/>
              <a:t>Manifested faults in the VMM: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800" dirty="0"/>
              <a:t>Crash – fatal exception</a:t>
            </a:r>
            <a:br>
              <a:rPr lang="en-US" sz="2800" dirty="0"/>
            </a:br>
            <a:r>
              <a:rPr lang="en-US" sz="2800" dirty="0"/>
              <a:t>→ VMM panic handler invoked 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800" dirty="0"/>
              <a:t>Hang – VMM no longer making observable progress</a:t>
            </a:r>
            <a:br>
              <a:rPr lang="en-US" sz="2800" dirty="0"/>
            </a:br>
            <a:r>
              <a:rPr lang="en-US" sz="2800" dirty="0"/>
              <a:t>→ VMM watchdog mechanism triggered</a:t>
            </a:r>
          </a:p>
          <a:p>
            <a:pPr marL="342900" indent="-342900" eaLnBrk="1" hangingPunct="1">
              <a:buFont typeface="Arial" pitchFamily="34" charset="0"/>
              <a:buChar char="•"/>
              <a:defRPr/>
            </a:pPr>
            <a:r>
              <a:rPr lang="en-US" sz="2800" dirty="0"/>
              <a:t>Silent – no crash/hang detected but observable deviation from correct operation</a:t>
            </a:r>
            <a:br>
              <a:rPr lang="en-US" sz="2800" dirty="0"/>
            </a:br>
            <a:r>
              <a:rPr lang="en-US" sz="2800" dirty="0"/>
              <a:t>→ </a:t>
            </a:r>
            <a:r>
              <a:rPr lang="en-US" sz="2800" b="1" dirty="0"/>
              <a:t>Not detected</a:t>
            </a:r>
            <a:r>
              <a:rPr lang="en-US" sz="2800" dirty="0"/>
              <a:t>, but identified by injection campaign</a:t>
            </a:r>
          </a:p>
          <a:p>
            <a:pPr eaLnBrk="1" hangingPunct="1">
              <a:defRPr/>
            </a:pPr>
            <a:endParaRPr lang="en-US" sz="2800" dirty="0"/>
          </a:p>
          <a:p>
            <a:pPr eaLnBrk="1" hangingPunct="1">
              <a:defRPr/>
            </a:pPr>
            <a:r>
              <a:rPr lang="en-US" sz="2800" dirty="0"/>
              <a:t>Effectiveness </a:t>
            </a:r>
            <a:r>
              <a:rPr lang="en-US" sz="2800" i="1" dirty="0"/>
              <a:t>:</a:t>
            </a:r>
          </a:p>
          <a:p>
            <a:pPr eaLnBrk="1" hangingPunct="1">
              <a:defRPr/>
            </a:pPr>
            <a:r>
              <a:rPr lang="en-US" sz="2800" i="1" dirty="0"/>
              <a:t>Failstop</a:t>
            </a:r>
            <a:r>
              <a:rPr lang="en-US" sz="2800" dirty="0"/>
              <a:t>: all detected</a:t>
            </a:r>
          </a:p>
          <a:p>
            <a:pPr eaLnBrk="1" hangingPunct="1">
              <a:defRPr/>
            </a:pPr>
            <a:r>
              <a:rPr lang="en-US" sz="2800" i="1" dirty="0"/>
              <a:t>Register</a:t>
            </a:r>
            <a:r>
              <a:rPr lang="en-US" sz="2800" dirty="0"/>
              <a:t>:  detects 78% of manifested faults</a:t>
            </a:r>
          </a:p>
          <a:p>
            <a:pPr eaLnBrk="1" hangingPunct="1">
              <a:defRPr/>
            </a:pPr>
            <a:r>
              <a:rPr lang="en-US" sz="2800" i="1" dirty="0"/>
              <a:t>Code</a:t>
            </a:r>
            <a:r>
              <a:rPr lang="en-US" sz="2800" dirty="0"/>
              <a:t>:</a:t>
            </a:r>
            <a:r>
              <a:rPr lang="en-US" sz="2800" i="1" dirty="0"/>
              <a:t> </a:t>
            </a:r>
            <a:r>
              <a:rPr lang="en-US" sz="2800" dirty="0"/>
              <a:t>detects 81% of manifested faults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4D47538B-8641-44DE-A1BF-47661EE26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1316794"/>
      </p:ext>
    </p:extLst>
  </p:cSld>
  <p:clrMapOvr>
    <a:masterClrMapping/>
  </p:clrMapOvr>
  <p:transition spd="slow" advTm="376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xmlns="" id="{97864F2D-1573-4D0A-9571-8D32B210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685800"/>
            <a:ext cx="10006642" cy="5486400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dirty="0"/>
              <a:t>Physical cluster:</a:t>
            </a:r>
          </a:p>
          <a:p>
            <a:pPr marL="339725" lvl="1" indent="0" eaLnBrk="1" hangingPunct="1">
              <a:spcBef>
                <a:spcPct val="0"/>
              </a:spcBef>
              <a:buNone/>
            </a:pPr>
            <a:r>
              <a:rPr lang="en-US" altLang="en-US" dirty="0"/>
              <a:t>single fault </a:t>
            </a:r>
            <a:r>
              <a:rPr lang="en-US" altLang="en-US" dirty="0">
                <a:sym typeface="Symbol" panose="05050102010706020507" pitchFamily="18" charset="2"/>
              </a:rPr>
              <a:t> single node failure</a:t>
            </a:r>
          </a:p>
          <a:p>
            <a:pPr marL="339725" lvl="1" indent="0" eaLnBrk="1" hangingPunct="1"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       	 other nodes continue to operate normally</a:t>
            </a:r>
          </a:p>
          <a:p>
            <a:pPr marL="339725" lvl="1" indent="0" eaLnBrk="1" hangingPunct="1">
              <a:spcBef>
                <a:spcPct val="0"/>
              </a:spcBef>
              <a:buNone/>
            </a:pPr>
            <a:r>
              <a:rPr lang="en-US" altLang="en-US" i="1" dirty="0">
                <a:sym typeface="Symbol" panose="05050102010706020507" pitchFamily="18" charset="2"/>
              </a:rPr>
              <a:t>cluster computing techniques  service fault tolerance</a:t>
            </a:r>
          </a:p>
          <a:p>
            <a:pPr marL="0" indent="0" eaLnBrk="1" hangingPunct="1">
              <a:spcBef>
                <a:spcPts val="1200"/>
              </a:spcBef>
              <a:buNone/>
            </a:pPr>
            <a:r>
              <a:rPr lang="en-US" altLang="en-US" b="1" dirty="0">
                <a:sym typeface="Symbol" panose="05050102010706020507" pitchFamily="18" charset="2"/>
              </a:rPr>
              <a:t>Ideal goal for virtual cluster resiliency: 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	no worse than physical cluster</a:t>
            </a:r>
          </a:p>
          <a:p>
            <a:pPr marL="339725" lvl="1" indent="0" eaLnBrk="1" hangingPunct="1"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single fault  single VM failure</a:t>
            </a:r>
          </a:p>
          <a:p>
            <a:pPr marL="339725" lvl="1" indent="0" eaLnBrk="1" hangingPunct="1"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   	 other VMs continue to operate normally</a:t>
            </a:r>
          </a:p>
          <a:p>
            <a:pPr marL="339725" lvl="1" indent="0" eaLnBrk="1" hangingPunct="1"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single fault  </a:t>
            </a:r>
            <a:r>
              <a:rPr lang="en-US" altLang="en-US" u="sng" dirty="0">
                <a:sym typeface="Symbol" panose="05050102010706020507" pitchFamily="18" charset="2"/>
              </a:rPr>
              <a:t>VMM failure </a:t>
            </a:r>
            <a:r>
              <a:rPr lang="en-US" altLang="en-US" dirty="0">
                <a:sym typeface="Symbol" panose="05050102010706020507" pitchFamily="18" charset="2"/>
              </a:rPr>
              <a:t> at most one VM failure</a:t>
            </a:r>
          </a:p>
          <a:p>
            <a:pPr marL="339725" lvl="1" indent="0" eaLnBrk="1" hangingPunct="1"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    	 other VMs continue to operate normally</a:t>
            </a:r>
          </a:p>
          <a:p>
            <a:pPr marL="339725" lvl="1" indent="0" eaLnBrk="1" hangingPunct="1">
              <a:spcBef>
                <a:spcPct val="0"/>
              </a:spcBef>
              <a:buNone/>
            </a:pPr>
            <a:r>
              <a:rPr lang="en-US" altLang="en-US" dirty="0">
                <a:sym typeface="Symbol" panose="05050102010706020507" pitchFamily="18" charset="2"/>
              </a:rPr>
              <a:t>       +   full VMM functionality restored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	     (e.g. VM creation)</a:t>
            </a:r>
          </a:p>
          <a:p>
            <a:pPr marL="339725" lvl="1" indent="0" eaLnBrk="1" hangingPunct="1">
              <a:spcBef>
                <a:spcPct val="0"/>
              </a:spcBef>
              <a:buNone/>
            </a:pPr>
            <a:r>
              <a:rPr lang="en-US" altLang="en-US" i="1" dirty="0">
                <a:sym typeface="Symbol" panose="05050102010706020507" pitchFamily="18" charset="2"/>
              </a:rPr>
              <a:t>cluster computing techniques  service fault tolerance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C922BC-44C6-44D0-9AAE-9D0F3CBE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083736-1881-431D-B681-C2A9748657B8}" type="slidenum">
              <a:rPr lang="en-US" altLang="en-US">
                <a:solidFill>
                  <a:srgbClr val="898989"/>
                </a:solidFill>
              </a:rPr>
              <a:pPr eaLnBrk="1" hangingPunct="1"/>
              <a:t>26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9700" name="Rectangle 1">
            <a:extLst>
              <a:ext uri="{FF2B5EF4-FFF2-40B4-BE49-F238E27FC236}">
                <a16:creationId xmlns:a16="http://schemas.microsoft.com/office/drawing/2014/main" xmlns="" id="{5D8CF602-BC10-4FFB-9909-6160B5813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0"/>
            <a:ext cx="822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/>
              <a:t>What is “Successful Recovery”?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69B77E4-F3AF-45D0-850F-D1B13F8F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1035730"/>
      </p:ext>
    </p:extLst>
  </p:cSld>
  <p:clrMapOvr>
    <a:masterClrMapping/>
  </p:clrMapOvr>
  <p:transition spd="slow" advTm="929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" y="-352279"/>
            <a:ext cx="12192000" cy="1030916"/>
          </a:xfrm>
        </p:spPr>
        <p:txBody>
          <a:bodyPr/>
          <a:lstStyle/>
          <a:p>
            <a:pPr algn="ctr"/>
            <a:r>
              <a:rPr lang="en-US" altLang="zh-CN" sz="2800" dirty="0" err="1"/>
              <a:t>NiLiHype</a:t>
            </a:r>
            <a:r>
              <a:rPr lang="en-US" altLang="zh-CN" sz="2800" dirty="0"/>
              <a:t> vs </a:t>
            </a:r>
            <a:r>
              <a:rPr lang="en-US" altLang="zh-CN" sz="2800" dirty="0" err="1"/>
              <a:t>ReHype</a:t>
            </a:r>
            <a:r>
              <a:rPr lang="en-US" altLang="zh-CN" sz="2800" dirty="0"/>
              <a:t>: Recovery rate</a:t>
            </a:r>
            <a:endParaRPr lang="zh-CN" altLang="en-US" sz="28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0361A72F-AFA1-49F0-B29D-5BACAB92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0968" y="6477455"/>
            <a:ext cx="3860800" cy="365125"/>
          </a:xfrm>
        </p:spPr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CF885701-104D-43C2-B1F2-B6D4CD89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27</a:t>
            </a:fld>
            <a:endParaRPr lang="zh-CN" altLang="en-US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xmlns="" id="{DD8622AA-4B8D-4A32-A898-55D9D4253C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8830810"/>
              </p:ext>
            </p:extLst>
          </p:nvPr>
        </p:nvGraphicFramePr>
        <p:xfrm>
          <a:off x="666750" y="945147"/>
          <a:ext cx="10915650" cy="5356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99FE9ACF-F56A-47D8-8B87-FDAEB86AA126}"/>
              </a:ext>
            </a:extLst>
          </p:cNvPr>
          <p:cNvGrpSpPr/>
          <p:nvPr/>
        </p:nvGrpSpPr>
        <p:grpSpPr>
          <a:xfrm>
            <a:off x="9348156" y="945147"/>
            <a:ext cx="1946990" cy="352389"/>
            <a:chOff x="7239000" y="355922"/>
            <a:chExt cx="1549375" cy="381000"/>
          </a:xfrm>
        </p:grpSpPr>
        <p:sp>
          <p:nvSpPr>
            <p:cNvPr id="18" name="TextBox 1">
              <a:extLst>
                <a:ext uri="{FF2B5EF4-FFF2-40B4-BE49-F238E27FC236}">
                  <a16:creationId xmlns:a16="http://schemas.microsoft.com/office/drawing/2014/main" xmlns="" id="{564816F8-6CE8-42E8-A0C7-62C4FE5477C6}"/>
                </a:ext>
              </a:extLst>
            </p:cNvPr>
            <p:cNvSpPr txBox="1"/>
            <p:nvPr/>
          </p:nvSpPr>
          <p:spPr>
            <a:xfrm>
              <a:off x="7620000" y="355922"/>
              <a:ext cx="1168375" cy="380946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/>
                <a:t>ReHype</a:t>
              </a:r>
              <a:endParaRPr lang="en-US" sz="11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AF3F34F-48A0-4874-B0CA-762162D67762}"/>
                </a:ext>
              </a:extLst>
            </p:cNvPr>
            <p:cNvSpPr/>
            <p:nvPr/>
          </p:nvSpPr>
          <p:spPr>
            <a:xfrm flipH="1" flipV="1">
              <a:off x="7239000" y="432122"/>
              <a:ext cx="304800" cy="3048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EE24AED-EDDF-4611-9FE0-A287B50131FA}"/>
              </a:ext>
            </a:extLst>
          </p:cNvPr>
          <p:cNvGrpSpPr/>
          <p:nvPr/>
        </p:nvGrpSpPr>
        <p:grpSpPr>
          <a:xfrm>
            <a:off x="9348156" y="1367989"/>
            <a:ext cx="2202327" cy="352389"/>
            <a:chOff x="7188200" y="762322"/>
            <a:chExt cx="1752600" cy="381000"/>
          </a:xfrm>
        </p:grpSpPr>
        <p:sp>
          <p:nvSpPr>
            <p:cNvPr id="16" name="TextBox 1">
              <a:extLst>
                <a:ext uri="{FF2B5EF4-FFF2-40B4-BE49-F238E27FC236}">
                  <a16:creationId xmlns:a16="http://schemas.microsoft.com/office/drawing/2014/main" xmlns="" id="{12E2EA4C-DB37-4FCC-ADF7-A23408A07C44}"/>
                </a:ext>
              </a:extLst>
            </p:cNvPr>
            <p:cNvSpPr txBox="1"/>
            <p:nvPr/>
          </p:nvSpPr>
          <p:spPr>
            <a:xfrm>
              <a:off x="7569200" y="762322"/>
              <a:ext cx="1371600" cy="380946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/>
                <a:t>NiLiHype</a:t>
              </a:r>
              <a:endParaRPr lang="en-US" sz="11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CBDB0022-A725-4269-82F1-1FAC48E057C2}"/>
                </a:ext>
              </a:extLst>
            </p:cNvPr>
            <p:cNvSpPr/>
            <p:nvPr/>
          </p:nvSpPr>
          <p:spPr>
            <a:xfrm flipH="1" flipV="1">
              <a:off x="7188200" y="838522"/>
              <a:ext cx="304800" cy="3048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3" name="TextBox 1">
            <a:extLst>
              <a:ext uri="{FF2B5EF4-FFF2-40B4-BE49-F238E27FC236}">
                <a16:creationId xmlns:a16="http://schemas.microsoft.com/office/drawing/2014/main" xmlns="" id="{24FEBEAA-DAE8-43B1-95DA-A11FABFD61F0}"/>
              </a:ext>
            </a:extLst>
          </p:cNvPr>
          <p:cNvSpPr txBox="1"/>
          <p:nvPr/>
        </p:nvSpPr>
        <p:spPr>
          <a:xfrm>
            <a:off x="3060533" y="6125128"/>
            <a:ext cx="1340522" cy="35232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Failstop</a:t>
            </a:r>
            <a:endParaRPr lang="en-US" sz="1100" dirty="0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xmlns="" id="{99D95E28-F575-4750-A771-E065F2D6A970}"/>
              </a:ext>
            </a:extLst>
          </p:cNvPr>
          <p:cNvSpPr txBox="1"/>
          <p:nvPr/>
        </p:nvSpPr>
        <p:spPr>
          <a:xfrm>
            <a:off x="6220326" y="6125128"/>
            <a:ext cx="1340522" cy="35232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Register</a:t>
            </a:r>
            <a:endParaRPr lang="en-US" sz="1100" dirty="0"/>
          </a:p>
        </p:txBody>
      </p:sp>
      <p:sp>
        <p:nvSpPr>
          <p:cNvPr id="15" name="TextBox 1">
            <a:extLst>
              <a:ext uri="{FF2B5EF4-FFF2-40B4-BE49-F238E27FC236}">
                <a16:creationId xmlns:a16="http://schemas.microsoft.com/office/drawing/2014/main" xmlns="" id="{256B6F88-E842-4867-A2E4-4379D4C9D1FB}"/>
              </a:ext>
            </a:extLst>
          </p:cNvPr>
          <p:cNvSpPr txBox="1"/>
          <p:nvPr/>
        </p:nvSpPr>
        <p:spPr>
          <a:xfrm>
            <a:off x="9380120" y="6089896"/>
            <a:ext cx="1340522" cy="352327"/>
          </a:xfrm>
          <a:prstGeom prst="rect">
            <a:avLst/>
          </a:prstGeom>
        </p:spPr>
        <p:txBody>
          <a:bodyPr wrap="squar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Code</a:t>
            </a: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704D82F-6C0D-4A65-AE1E-CB0B8BF0CC7E}"/>
              </a:ext>
            </a:extLst>
          </p:cNvPr>
          <p:cNvSpPr txBox="1"/>
          <p:nvPr/>
        </p:nvSpPr>
        <p:spPr>
          <a:xfrm>
            <a:off x="2473494" y="532542"/>
            <a:ext cx="251460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Only</a:t>
            </a:r>
            <a:r>
              <a:rPr lang="en-US" sz="2000" dirty="0"/>
              <a:t> Inconsistencies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CE39E41B-AB39-466F-915E-DA4872FA73C5}"/>
              </a:ext>
            </a:extLst>
          </p:cNvPr>
          <p:cNvSpPr txBox="1"/>
          <p:nvPr/>
        </p:nvSpPr>
        <p:spPr>
          <a:xfrm>
            <a:off x="5584634" y="578709"/>
            <a:ext cx="191229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Inconsistencies </a:t>
            </a:r>
          </a:p>
          <a:p>
            <a:r>
              <a:rPr lang="en-US" sz="2000" b="1" dirty="0"/>
              <a:t>and </a:t>
            </a:r>
            <a:r>
              <a:rPr lang="en-US" sz="2000" dirty="0"/>
              <a:t>corruptions</a:t>
            </a:r>
            <a:r>
              <a:rPr lang="en-US" sz="2000" b="1" dirty="0"/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C8507250-60EF-46C2-BC65-ACB4CEDE7DEA}"/>
              </a:ext>
            </a:extLst>
          </p:cNvPr>
          <p:cNvSpPr txBox="1"/>
          <p:nvPr/>
        </p:nvSpPr>
        <p:spPr>
          <a:xfrm>
            <a:off x="7893370" y="3420487"/>
            <a:ext cx="365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/>
              <a:t>ReHype's</a:t>
            </a:r>
            <a:r>
              <a:rPr lang="en-US" sz="2000" dirty="0"/>
              <a:t> advantage: corrupted state reinitializes by reboot</a:t>
            </a:r>
            <a:endParaRPr 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81232C4D-926A-4021-B699-CB10F1D29509}"/>
              </a:ext>
            </a:extLst>
          </p:cNvPr>
          <p:cNvSpPr txBox="1"/>
          <p:nvPr/>
        </p:nvSpPr>
        <p:spPr>
          <a:xfrm>
            <a:off x="8237451" y="2263231"/>
            <a:ext cx="317894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detection latency &gt;&gt; register</a:t>
            </a:r>
            <a:endParaRPr lang="en-US" sz="20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396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38"/>
    </mc:Choice>
    <mc:Fallback xmlns="">
      <p:transition spd="slow" advTm="1059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 uiExpand="1">
        <p:bldSub>
          <a:bldChart bld="category"/>
        </p:bldSub>
      </p:bldGraphic>
      <p:bldP spid="14" grpId="0" uiExpand="1"/>
      <p:bldP spid="15" grpId="0"/>
      <p:bldP spid="4" grpId="0" animBg="1"/>
      <p:bldP spid="4" grpId="1" animBg="1"/>
      <p:bldP spid="21" grpId="0" uiExpand="1" animBg="1"/>
      <p:bldP spid="21" grpId="1" animBg="1"/>
      <p:bldP spid="22" grpId="0" animBg="1"/>
      <p:bldP spid="22" grpId="1" animBg="1"/>
      <p:bldP spid="2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37530" y="97214"/>
            <a:ext cx="4813110" cy="639762"/>
          </a:xfrm>
        </p:spPr>
        <p:txBody>
          <a:bodyPr/>
          <a:lstStyle/>
          <a:p>
            <a:r>
              <a:rPr lang="en-US" altLang="en-US" dirty="0" err="1"/>
              <a:t>ReHype</a:t>
            </a:r>
            <a:r>
              <a:rPr lang="en-US" altLang="en-US" dirty="0"/>
              <a:t> Recovery Latency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C8B-AE5B-4B91-A003-581A88B4604F}" type="slidenum">
              <a:rPr lang="en-US" altLang="en-US" smtClean="0"/>
              <a:pPr/>
              <a:t>28</a:t>
            </a:fld>
            <a:endParaRPr lang="en-US" alt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C5AF9279-187F-4E0D-A728-84F1F412C7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12560" y="270108"/>
          <a:ext cx="6288490" cy="52420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1924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92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kern="1200" baseline="0" dirty="0"/>
                        <a:t>Operation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9" marB="456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kern="1200" baseline="0" dirty="0"/>
                        <a:t>Time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9" marB="4569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u="none" strike="noStrike" kern="1200" baseline="0" dirty="0"/>
                        <a:t>Hardware initialization</a:t>
                      </a:r>
                      <a:endParaRPr lang="en-US" sz="20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kern="1200" baseline="0" dirty="0"/>
                        <a:t>412ms</a:t>
                      </a:r>
                      <a:endParaRPr lang="en-US" sz="2000" b="1" dirty="0"/>
                    </a:p>
                  </a:txBody>
                  <a:tcPr marL="91433" marR="91433" marT="45699" marB="45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37744" marR="0" indent="-237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–"/>
                        <a:tabLst/>
                        <a:defRPr/>
                      </a:pPr>
                      <a:r>
                        <a:rPr lang="en-US" sz="18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Early </a:t>
                      </a: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initialize of the boot CPU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/>
                        <a:t>12ms</a:t>
                      </a:r>
                      <a:endParaRPr lang="en-US" sz="1800" dirty="0"/>
                    </a:p>
                  </a:txBody>
                  <a:tcPr marL="91433" marR="91433" marT="45699" marB="4569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37744" indent="-237744">
                        <a:buFont typeface="Calibri" panose="020F0502020204030204" pitchFamily="34" charset="0"/>
                        <a:buChar char="–"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Initialize and wait for other CPUs to come online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/>
                        <a:t>150ms</a:t>
                      </a:r>
                      <a:endParaRPr lang="en-US" sz="1800" dirty="0"/>
                    </a:p>
                  </a:txBody>
                  <a:tcPr marL="91433" marR="91433" marT="45699" marB="4569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37744" indent="-237744">
                        <a:buFont typeface="Calibri" panose="020F0502020204030204" pitchFamily="34" charset="0"/>
                        <a:buChar char="–"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Verify, connect and setup local APIC and setup IO ACPI</a:t>
                      </a:r>
                      <a:endParaRPr lang="en-US" sz="1800" dirty="0"/>
                    </a:p>
                  </a:txBody>
                  <a:tcPr marL="91433" marR="91433" marT="45699" marB="4569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kern="1200" baseline="0" dirty="0"/>
                        <a:t>200ms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37744" marR="0" indent="-237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–"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Initialize and calibrate TSC timer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u="none" strike="noStrike" kern="1200" baseline="0" dirty="0"/>
                        <a:t>50ms</a:t>
                      </a:r>
                      <a:endParaRPr lang="en-US" sz="1800" dirty="0"/>
                    </a:p>
                  </a:txBody>
                  <a:tcPr marL="91433" marR="91433" marT="45699" marB="4569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Memory initialization</a:t>
                      </a:r>
                      <a:endParaRPr lang="en-US" sz="2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266ms</a:t>
                      </a:r>
                    </a:p>
                  </a:txBody>
                  <a:tcPr marL="91433" marR="91433" marT="45699" marB="45699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642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37744" indent="-237744">
                        <a:buFont typeface="Calibri" panose="020F0502020204030204" pitchFamily="34" charset="0"/>
                        <a:buChar char="–"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Record allocated pages of old heap (Use to preserve content of old heap)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21ms</a:t>
                      </a:r>
                    </a:p>
                  </a:txBody>
                  <a:tcPr marL="91433" marR="91433" marT="45699" marB="4569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7589362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37744" marR="0" indent="-237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–"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Restore and check consistency of page frame entries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21ms </a:t>
                      </a:r>
                    </a:p>
                  </a:txBody>
                  <a:tcPr marL="91433" marR="91433" marT="45699" marB="4569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15592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37744" indent="-237744">
                        <a:buFont typeface="Calibri" panose="020F0502020204030204" pitchFamily="34" charset="0"/>
                        <a:buChar char="–"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Re-initialize the page frame descriptor for un-preserved pages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13ms</a:t>
                      </a:r>
                    </a:p>
                  </a:txBody>
                  <a:tcPr marL="91433" marR="91433" marT="45699" marB="4569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393211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37744" marR="0" indent="-237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–"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Recreate the new heap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211ms</a:t>
                      </a:r>
                    </a:p>
                  </a:txBody>
                  <a:tcPr marL="91433" marR="91433" marT="45699" marB="4569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1580288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xmlns="" id="{C5AF9279-187F-4E0D-A728-84F1F412C7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11170" y="3233954"/>
          <a:ext cx="4907792" cy="2255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9339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kern="1200" baseline="0" dirty="0"/>
                        <a:t>Operation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9" marB="456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kern="1200" baseline="0" dirty="0"/>
                        <a:t>Time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9" marB="4569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Misc</a:t>
                      </a:r>
                      <a:endParaRPr lang="en-US" sz="2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35ms</a:t>
                      </a:r>
                    </a:p>
                  </a:txBody>
                  <a:tcPr marL="91433" marR="91433" marT="45699" marB="45699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37381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37744" indent="-237744">
                        <a:buFont typeface="Calibri" panose="020F0502020204030204" pitchFamily="34" charset="0"/>
                        <a:buChar char="–"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SMP initialization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20ms</a:t>
                      </a:r>
                    </a:p>
                  </a:txBody>
                  <a:tcPr marL="91433" marR="91433" marT="45699" marB="4569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788450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37744" marR="0" indent="-237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–"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Identify valid page frame, relocate boot up modules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2ms </a:t>
                      </a:r>
                    </a:p>
                  </a:txBody>
                  <a:tcPr marL="91433" marR="91433" marT="45699" marB="4569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9220164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37744" indent="-237744">
                        <a:buFont typeface="Calibri" panose="020F0502020204030204" pitchFamily="34" charset="0"/>
                        <a:buChar char="–"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13ms</a:t>
                      </a:r>
                    </a:p>
                  </a:txBody>
                  <a:tcPr marL="91433" marR="91433" marT="45699" marB="4569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6368917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C5AF9279-187F-4E0D-A728-84F1F412C7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81200" y="5689692"/>
          <a:ext cx="7744251" cy="518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013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287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US" sz="2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713ms</a:t>
                      </a:r>
                    </a:p>
                  </a:txBody>
                  <a:tcPr marL="91433" marR="91433" marT="45699" marB="45699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2500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579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19"/>
    </mc:Choice>
    <mc:Fallback xmlns="">
      <p:transition spd="slow" advTm="27019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41360" y="192750"/>
            <a:ext cx="10972800" cy="557876"/>
          </a:xfrm>
        </p:spPr>
        <p:txBody>
          <a:bodyPr/>
          <a:lstStyle/>
          <a:p>
            <a:r>
              <a:rPr lang="en-US" altLang="en-US" dirty="0" err="1"/>
              <a:t>NiLiHype</a:t>
            </a:r>
            <a:r>
              <a:rPr lang="en-US" altLang="en-US" dirty="0"/>
              <a:t> vs. </a:t>
            </a:r>
            <a:r>
              <a:rPr lang="en-US" altLang="en-US" dirty="0" err="1"/>
              <a:t>ReHype</a:t>
            </a:r>
            <a:r>
              <a:rPr lang="en-US" altLang="en-US" dirty="0"/>
              <a:t> Recovery Latencies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C8B-AE5B-4B91-A003-581A88B4604F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xmlns="" id="{A7D43E39-6EA0-4F67-93F3-32DED7911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3972" y="739252"/>
            <a:ext cx="7846091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>
                <a:solidFill>
                  <a:srgbClr val="FF0000"/>
                </a:solidFill>
              </a:rPr>
              <a:t>22ms vs 712ms, reduced by a factor of &gt; 30x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xmlns="" id="{9E5ACF29-54A2-43C0-909A-5D5F179814A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87356" y="1541314"/>
          <a:ext cx="9594375" cy="20724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521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4219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48697"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kern="1200" baseline="0" dirty="0"/>
                        <a:t>Operation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9" marB="456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kern="1200" baseline="0" dirty="0"/>
                        <a:t>Time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9" marB="456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3997">
                <a:tc>
                  <a:txBody>
                    <a:bodyPr/>
                    <a:lstStyle/>
                    <a:p>
                      <a:r>
                        <a:rPr lang="en-US" sz="2800" u="none" strike="noStrike" kern="1200" baseline="0" dirty="0"/>
                        <a:t>– Restore and check consistency of page frame entries </a:t>
                      </a:r>
                      <a:endParaRPr lang="en-US" sz="2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kern="1200" baseline="0" dirty="0"/>
                        <a:t>21ms</a:t>
                      </a:r>
                      <a:endParaRPr lang="en-US" sz="2800" dirty="0"/>
                    </a:p>
                  </a:txBody>
                  <a:tcPr marL="91433" marR="91433" marT="45699" marB="456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869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kern="1200" baseline="0" dirty="0"/>
                        <a:t>– </a:t>
                      </a:r>
                      <a:r>
                        <a:rPr lang="en-US" sz="2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Others</a:t>
                      </a:r>
                    </a:p>
                  </a:txBody>
                  <a:tcPr marL="91433" marR="91433" marT="45699" marB="4569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u="none" strike="noStrike" kern="1200" baseline="0" dirty="0"/>
                        <a:t>  1ms</a:t>
                      </a:r>
                      <a:endParaRPr lang="en-US" sz="2800" dirty="0"/>
                    </a:p>
                  </a:txBody>
                  <a:tcPr marL="91433" marR="91433" marT="45699" marB="4569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8697">
                <a:tc>
                  <a:txBody>
                    <a:bodyPr/>
                    <a:lstStyle/>
                    <a:p>
                      <a:r>
                        <a:rPr lang="en-US" sz="2800" b="1" u="none" strike="noStrike" kern="1200" baseline="0" dirty="0"/>
                        <a:t>Total</a:t>
                      </a:r>
                      <a:endParaRPr lang="en-US" sz="28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u="none" strike="noStrike" kern="1200" baseline="0" dirty="0"/>
                        <a:t>22ms</a:t>
                      </a:r>
                      <a:endParaRPr lang="en-US" sz="2800" b="1" dirty="0"/>
                    </a:p>
                  </a:txBody>
                  <a:tcPr marL="91433" marR="91433" marT="45699" marB="45699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xmlns="" id="{A5D31C52-EC6E-4B82-A2E6-6EEE2E51F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506" y="823439"/>
            <a:ext cx="174391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 err="1"/>
              <a:t>NiLiHype</a:t>
            </a:r>
            <a:endParaRPr lang="en-US" altLang="en-US" sz="3200" b="1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C5AF9279-187F-4E0D-A728-84F1F412C76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66109" y="3732483"/>
          <a:ext cx="9563954" cy="24686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9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2485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kern="1200" baseline="0" dirty="0"/>
                        <a:t>Operation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9" marB="45699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u="none" strike="noStrike" kern="1200" baseline="0" dirty="0"/>
                        <a:t>Time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9" marB="45699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200" b="1" u="none" strike="noStrike" kern="1200" baseline="0" dirty="0"/>
                        <a:t>Hardware initialization</a:t>
                      </a:r>
                      <a:endParaRPr lang="en-US" sz="2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u="none" strike="noStrike" kern="1200" baseline="0" dirty="0"/>
                        <a:t>412ms</a:t>
                      </a:r>
                      <a:endParaRPr lang="en-US" sz="2200" b="1" dirty="0"/>
                    </a:p>
                  </a:txBody>
                  <a:tcPr marL="91433" marR="91433" marT="45699" marB="4569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Memory initialization</a:t>
                      </a:r>
                      <a:endParaRPr lang="en-US" sz="2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266ms</a:t>
                      </a:r>
                    </a:p>
                  </a:txBody>
                  <a:tcPr marL="91433" marR="91433" marT="45699" marB="4569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64642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37744" marR="0" indent="-237744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alibri" panose="020F0502020204030204" pitchFamily="34" charset="0"/>
                        <a:buChar char="–"/>
                        <a:tabLst/>
                        <a:defRPr/>
                      </a:pPr>
                      <a:r>
                        <a:rPr lang="en-US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Restore and check consistency of page frame entries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21ms </a:t>
                      </a:r>
                    </a:p>
                  </a:txBody>
                  <a:tcPr marL="91433" marR="91433" marT="45699" marB="4569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015592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Misc</a:t>
                      </a:r>
                      <a:endParaRPr lang="en-US" sz="2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35ms</a:t>
                      </a:r>
                    </a:p>
                  </a:txBody>
                  <a:tcPr marL="91433" marR="91433" marT="45699" marB="4569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637381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US" sz="22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/>
                        <a:t>713ms</a:t>
                      </a:r>
                    </a:p>
                  </a:txBody>
                  <a:tcPr marL="91433" marR="91433" marT="45699" marB="45699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2692500971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xmlns="" id="{F8DB4623-51B3-48DE-9C43-B6AF2A872685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269375" y="4661997"/>
            <a:ext cx="226136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 err="1"/>
              <a:t>ReHype</a:t>
            </a:r>
            <a:endParaRPr lang="en-US" altLang="en-US" sz="32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9537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05"/>
    </mc:Choice>
    <mc:Fallback xmlns="">
      <p:transition spd="slow" advTm="279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1">
            <a:extLst>
              <a:ext uri="{FF2B5EF4-FFF2-40B4-BE49-F238E27FC236}">
                <a16:creationId xmlns:a16="http://schemas.microsoft.com/office/drawing/2014/main" xmlns="" id="{CA53AB6D-C116-48E6-A4BF-503ED78CB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188913"/>
            <a:ext cx="8229600" cy="633412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dirty="0"/>
              <a:t>System-level Virtualization</a:t>
            </a:r>
          </a:p>
        </p:txBody>
      </p:sp>
      <p:sp>
        <p:nvSpPr>
          <p:cNvPr id="5126" name="Text Box 3">
            <a:extLst>
              <a:ext uri="{FF2B5EF4-FFF2-40B4-BE49-F238E27FC236}">
                <a16:creationId xmlns:a16="http://schemas.microsoft.com/office/drawing/2014/main" xmlns="" id="{CD3AD0CE-9C42-40E2-8D71-247E58EC8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120" y="1016824"/>
            <a:ext cx="8281760" cy="525401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ts val="163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DejaVu LGC Sans"/>
                <a:cs typeface="DejaVu LGC Sans"/>
              </a:rPr>
              <a:t>multiple VMs, each with its own OS </a:t>
            </a:r>
            <a:r>
              <a:rPr lang="en-US" altLang="en-US" sz="2600" dirty="0">
                <a:solidFill>
                  <a:srgbClr val="000000"/>
                </a:solidFill>
                <a:latin typeface="Symbol" panose="05050102010706020507" pitchFamily="18" charset="2"/>
                <a:ea typeface="DejaVu LGC Sans"/>
                <a:cs typeface="DejaVu LGC Sans"/>
              </a:rPr>
              <a:t></a:t>
            </a:r>
            <a:r>
              <a:rPr lang="en-US" altLang="en-US" sz="2600" dirty="0">
                <a:solidFill>
                  <a:srgbClr val="000000"/>
                </a:solidFill>
                <a:latin typeface="Arial" panose="020B0604020202020204" pitchFamily="34" charset="0"/>
                <a:ea typeface="DejaVu LGC Sans"/>
                <a:cs typeface="DejaVu LGC Sans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Arial" panose="020B0604020202020204" pitchFamily="34" charset="0"/>
                <a:ea typeface="DejaVu LGC Sans"/>
                <a:cs typeface="DejaVu LGC Sans"/>
              </a:rPr>
              <a:t>single host</a:t>
            </a:r>
            <a:endParaRPr lang="en-US" altLang="en-US" sz="2600" dirty="0">
              <a:solidFill>
                <a:srgbClr val="000000"/>
              </a:solidFill>
              <a:latin typeface="Arial" panose="020B0604020202020204" pitchFamily="34" charset="0"/>
              <a:ea typeface="DejaVu LGC Sans"/>
              <a:cs typeface="DejaVu LGC Sans"/>
            </a:endParaRPr>
          </a:p>
        </p:txBody>
      </p:sp>
      <p:sp>
        <p:nvSpPr>
          <p:cNvPr id="5129" name="AutoShape 14">
            <a:extLst>
              <a:ext uri="{FF2B5EF4-FFF2-40B4-BE49-F238E27FC236}">
                <a16:creationId xmlns:a16="http://schemas.microsoft.com/office/drawing/2014/main" xmlns="" id="{C6DC5D6A-1719-49E0-BA2F-B5CF1144B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1401" y="2106613"/>
            <a:ext cx="1173163" cy="2070100"/>
          </a:xfrm>
          <a:prstGeom prst="roundRect">
            <a:avLst>
              <a:gd name="adj" fmla="val 83"/>
            </a:avLst>
          </a:prstGeom>
          <a:solidFill>
            <a:srgbClr val="3333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30" name="Rectangle 15">
            <a:extLst>
              <a:ext uri="{FF2B5EF4-FFF2-40B4-BE49-F238E27FC236}">
                <a16:creationId xmlns:a16="http://schemas.microsoft.com/office/drawing/2014/main" xmlns="" id="{897A0FEA-B928-4EAE-B0A3-DA43833E4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563" y="2879725"/>
            <a:ext cx="1109662" cy="122555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31" name="Rectangle 16">
            <a:extLst>
              <a:ext uri="{FF2B5EF4-FFF2-40B4-BE49-F238E27FC236}">
                <a16:creationId xmlns:a16="http://schemas.microsoft.com/office/drawing/2014/main" xmlns="" id="{887A9F69-5C1C-49CA-87CC-BD83F6B0C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0138" y="2192338"/>
            <a:ext cx="1058862" cy="571500"/>
          </a:xfrm>
          <a:prstGeom prst="rect">
            <a:avLst/>
          </a:prstGeom>
          <a:solidFill>
            <a:srgbClr val="C9FFF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32" name="Text Box 17">
            <a:extLst>
              <a:ext uri="{FF2B5EF4-FFF2-40B4-BE49-F238E27FC236}">
                <a16:creationId xmlns:a16="http://schemas.microsoft.com/office/drawing/2014/main" xmlns="" id="{1DE26F3F-79A8-4E59-AB22-232CD88E2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100" y="2933700"/>
            <a:ext cx="1138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DejaVu LGC Sans"/>
                <a:cs typeface="DejaVu LGC Sans"/>
              </a:rPr>
              <a:t>GuestOS</a:t>
            </a:r>
          </a:p>
        </p:txBody>
      </p:sp>
      <p:sp>
        <p:nvSpPr>
          <p:cNvPr id="5133" name="Text Box 18">
            <a:extLst>
              <a:ext uri="{FF2B5EF4-FFF2-40B4-BE49-F238E27FC236}">
                <a16:creationId xmlns:a16="http://schemas.microsoft.com/office/drawing/2014/main" xmlns="" id="{C2BB8BF1-4FA1-4EFF-8F6A-344737DC5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975" y="2160589"/>
            <a:ext cx="11811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DejaVu LGC Sans"/>
                <a:cs typeface="DejaVu LGC Sans"/>
              </a:rPr>
              <a:t>User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DejaVu LGC Sans"/>
                <a:cs typeface="DejaVu LGC Sans"/>
              </a:rPr>
              <a:t>Apps</a:t>
            </a:r>
          </a:p>
        </p:txBody>
      </p:sp>
      <p:sp>
        <p:nvSpPr>
          <p:cNvPr id="5134" name="AutoShape 14">
            <a:extLst>
              <a:ext uri="{FF2B5EF4-FFF2-40B4-BE49-F238E27FC236}">
                <a16:creationId xmlns:a16="http://schemas.microsoft.com/office/drawing/2014/main" xmlns="" id="{C92F7139-95B7-4B4D-A076-F48A63A4D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1401" y="2114550"/>
            <a:ext cx="1173163" cy="2070100"/>
          </a:xfrm>
          <a:prstGeom prst="roundRect">
            <a:avLst>
              <a:gd name="adj" fmla="val 83"/>
            </a:avLst>
          </a:prstGeom>
          <a:solidFill>
            <a:srgbClr val="3333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35" name="Rectangle 15">
            <a:extLst>
              <a:ext uri="{FF2B5EF4-FFF2-40B4-BE49-F238E27FC236}">
                <a16:creationId xmlns:a16="http://schemas.microsoft.com/office/drawing/2014/main" xmlns="" id="{2EF528E6-42CA-405D-8378-C2B5E8ECC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1563" y="2887663"/>
            <a:ext cx="1109662" cy="122555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36" name="Rectangle 16">
            <a:extLst>
              <a:ext uri="{FF2B5EF4-FFF2-40B4-BE49-F238E27FC236}">
                <a16:creationId xmlns:a16="http://schemas.microsoft.com/office/drawing/2014/main" xmlns="" id="{A26684C6-B084-4E1A-AB74-705A26493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0138" y="2200275"/>
            <a:ext cx="1058862" cy="571500"/>
          </a:xfrm>
          <a:prstGeom prst="rect">
            <a:avLst/>
          </a:prstGeom>
          <a:solidFill>
            <a:srgbClr val="C9FFF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37" name="Text Box 17">
            <a:extLst>
              <a:ext uri="{FF2B5EF4-FFF2-40B4-BE49-F238E27FC236}">
                <a16:creationId xmlns:a16="http://schemas.microsoft.com/office/drawing/2014/main" xmlns="" id="{DB0AA580-E926-4A7D-9FF3-50213974E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100" y="2941638"/>
            <a:ext cx="1138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DejaVu LGC Sans"/>
                <a:cs typeface="DejaVu LGC Sans"/>
              </a:rPr>
              <a:t>GuestOS</a:t>
            </a:r>
          </a:p>
        </p:txBody>
      </p:sp>
      <p:sp>
        <p:nvSpPr>
          <p:cNvPr id="5138" name="Text Box 18">
            <a:extLst>
              <a:ext uri="{FF2B5EF4-FFF2-40B4-BE49-F238E27FC236}">
                <a16:creationId xmlns:a16="http://schemas.microsoft.com/office/drawing/2014/main" xmlns="" id="{28E1E37C-5854-43D5-AB2E-0FF45B038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975" y="2168525"/>
            <a:ext cx="11811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DejaVu LGC Sans"/>
                <a:cs typeface="DejaVu LGC Sans"/>
              </a:rPr>
              <a:t>User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DejaVu LGC Sans"/>
                <a:cs typeface="DejaVu LGC Sans"/>
              </a:rPr>
              <a:t>Apps</a:t>
            </a:r>
          </a:p>
        </p:txBody>
      </p:sp>
      <p:sp>
        <p:nvSpPr>
          <p:cNvPr id="5139" name="AutoShape 14">
            <a:extLst>
              <a:ext uri="{FF2B5EF4-FFF2-40B4-BE49-F238E27FC236}">
                <a16:creationId xmlns:a16="http://schemas.microsoft.com/office/drawing/2014/main" xmlns="" id="{F6A4A4EF-2FA9-4399-B4D5-6E0C0C188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463" y="2095500"/>
            <a:ext cx="1173162" cy="2071688"/>
          </a:xfrm>
          <a:prstGeom prst="roundRect">
            <a:avLst>
              <a:gd name="adj" fmla="val 83"/>
            </a:avLst>
          </a:prstGeom>
          <a:solidFill>
            <a:srgbClr val="3333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40" name="Rectangle 15">
            <a:extLst>
              <a:ext uri="{FF2B5EF4-FFF2-40B4-BE49-F238E27FC236}">
                <a16:creationId xmlns:a16="http://schemas.microsoft.com/office/drawing/2014/main" xmlns="" id="{4132702C-966D-40B3-ABAC-AC366B7DA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3626" y="2868614"/>
            <a:ext cx="1109663" cy="1227137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41" name="Rectangle 16">
            <a:extLst>
              <a:ext uri="{FF2B5EF4-FFF2-40B4-BE49-F238E27FC236}">
                <a16:creationId xmlns:a16="http://schemas.microsoft.com/office/drawing/2014/main" xmlns="" id="{7C06D904-3365-407A-B5DC-4BB7FB1C8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2201" y="2181225"/>
            <a:ext cx="1058863" cy="571500"/>
          </a:xfrm>
          <a:prstGeom prst="rect">
            <a:avLst/>
          </a:prstGeom>
          <a:solidFill>
            <a:srgbClr val="C9FFF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42" name="Text Box 17">
            <a:extLst>
              <a:ext uri="{FF2B5EF4-FFF2-40B4-BE49-F238E27FC236}">
                <a16:creationId xmlns:a16="http://schemas.microsoft.com/office/drawing/2014/main" xmlns="" id="{889EC2FA-D996-452B-8C9A-31B5B63B3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6164" y="2922588"/>
            <a:ext cx="1138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DejaVu LGC Sans"/>
                <a:cs typeface="DejaVu LGC Sans"/>
              </a:rPr>
              <a:t>GuestOS</a:t>
            </a:r>
          </a:p>
        </p:txBody>
      </p:sp>
      <p:sp>
        <p:nvSpPr>
          <p:cNvPr id="5143" name="Text Box 18">
            <a:extLst>
              <a:ext uri="{FF2B5EF4-FFF2-40B4-BE49-F238E27FC236}">
                <a16:creationId xmlns:a16="http://schemas.microsoft.com/office/drawing/2014/main" xmlns="" id="{88B21F45-67B0-4289-8640-7266B35BF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2038" y="2149475"/>
            <a:ext cx="11811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DejaVu LGC Sans"/>
                <a:cs typeface="DejaVu LGC Sans"/>
              </a:rPr>
              <a:t>User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DejaVu LGC Sans"/>
                <a:cs typeface="DejaVu LGC Sans"/>
              </a:rPr>
              <a:t>Apps</a:t>
            </a:r>
          </a:p>
        </p:txBody>
      </p:sp>
      <p:sp>
        <p:nvSpPr>
          <p:cNvPr id="5144" name="Text Box 19">
            <a:extLst>
              <a:ext uri="{FF2B5EF4-FFF2-40B4-BE49-F238E27FC236}">
                <a16:creationId xmlns:a16="http://schemas.microsoft.com/office/drawing/2014/main" xmlns="" id="{A2AD292F-4070-401E-BA79-3FEDC4763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164" y="1752601"/>
            <a:ext cx="720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DejaVu LGC Sans"/>
                <a:cs typeface="DejaVu LGC Sans"/>
              </a:rPr>
              <a:t>VM1</a:t>
            </a:r>
          </a:p>
        </p:txBody>
      </p:sp>
      <p:sp>
        <p:nvSpPr>
          <p:cNvPr id="5145" name="AutoShape 14">
            <a:extLst>
              <a:ext uri="{FF2B5EF4-FFF2-40B4-BE49-F238E27FC236}">
                <a16:creationId xmlns:a16="http://schemas.microsoft.com/office/drawing/2014/main" xmlns="" id="{77D8ADDD-E973-4A37-BA3F-01D4E7B9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1" y="2101850"/>
            <a:ext cx="1173163" cy="2070100"/>
          </a:xfrm>
          <a:prstGeom prst="roundRect">
            <a:avLst>
              <a:gd name="adj" fmla="val 83"/>
            </a:avLst>
          </a:prstGeom>
          <a:solidFill>
            <a:srgbClr val="333399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46" name="Rectangle 15">
            <a:extLst>
              <a:ext uri="{FF2B5EF4-FFF2-40B4-BE49-F238E27FC236}">
                <a16:creationId xmlns:a16="http://schemas.microsoft.com/office/drawing/2014/main" xmlns="" id="{A8664799-70EA-4620-86D1-2E6C0355E9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2874963"/>
            <a:ext cx="1109662" cy="122555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47" name="Rectangle 16">
            <a:extLst>
              <a:ext uri="{FF2B5EF4-FFF2-40B4-BE49-F238E27FC236}">
                <a16:creationId xmlns:a16="http://schemas.microsoft.com/office/drawing/2014/main" xmlns="" id="{7E479119-C1D0-4E7C-8E15-6C0B7EFF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0138" y="2187575"/>
            <a:ext cx="1058862" cy="571500"/>
          </a:xfrm>
          <a:prstGeom prst="rect">
            <a:avLst/>
          </a:prstGeom>
          <a:solidFill>
            <a:srgbClr val="C9FFF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5148" name="Text Box 17">
            <a:extLst>
              <a:ext uri="{FF2B5EF4-FFF2-40B4-BE49-F238E27FC236}">
                <a16:creationId xmlns:a16="http://schemas.microsoft.com/office/drawing/2014/main" xmlns="" id="{B58DB430-76E8-469C-93E1-A3837D39C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100" y="2928938"/>
            <a:ext cx="11382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DejaVu LGC Sans"/>
                <a:cs typeface="DejaVu LGC Sans"/>
              </a:rPr>
              <a:t>GuestOS</a:t>
            </a:r>
          </a:p>
        </p:txBody>
      </p:sp>
      <p:sp>
        <p:nvSpPr>
          <p:cNvPr id="5149" name="Text Box 18">
            <a:extLst>
              <a:ext uri="{FF2B5EF4-FFF2-40B4-BE49-F238E27FC236}">
                <a16:creationId xmlns:a16="http://schemas.microsoft.com/office/drawing/2014/main" xmlns="" id="{F21D1787-1F15-4DAC-BA26-33BDDE485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9975" y="2155825"/>
            <a:ext cx="11811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DejaVu LGC Sans"/>
                <a:cs typeface="DejaVu LGC Sans"/>
              </a:rPr>
              <a:t>User</a:t>
            </a:r>
          </a:p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DejaVu LGC Sans"/>
                <a:cs typeface="DejaVu LGC Sans"/>
              </a:rPr>
              <a:t>Apps</a:t>
            </a:r>
          </a:p>
        </p:txBody>
      </p:sp>
      <p:sp>
        <p:nvSpPr>
          <p:cNvPr id="5151" name="Text Box 19">
            <a:extLst>
              <a:ext uri="{FF2B5EF4-FFF2-40B4-BE49-F238E27FC236}">
                <a16:creationId xmlns:a16="http://schemas.microsoft.com/office/drawing/2014/main" xmlns="" id="{6808C2B4-CD69-40BD-9888-13DFEFD384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0164" y="1752601"/>
            <a:ext cx="720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DejaVu LGC Sans"/>
                <a:cs typeface="DejaVu LGC Sans"/>
              </a:rPr>
              <a:t>VM2</a:t>
            </a:r>
          </a:p>
        </p:txBody>
      </p:sp>
      <p:sp>
        <p:nvSpPr>
          <p:cNvPr id="5152" name="Text Box 19">
            <a:extLst>
              <a:ext uri="{FF2B5EF4-FFF2-40B4-BE49-F238E27FC236}">
                <a16:creationId xmlns:a16="http://schemas.microsoft.com/office/drawing/2014/main" xmlns="" id="{EC6ED612-7CBC-415F-A024-657DF292D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2064" y="1752601"/>
            <a:ext cx="720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DejaVu LGC Sans"/>
                <a:cs typeface="DejaVu LGC Sans"/>
              </a:rPr>
              <a:t>VM3</a:t>
            </a:r>
          </a:p>
        </p:txBody>
      </p:sp>
      <p:sp>
        <p:nvSpPr>
          <p:cNvPr id="5153" name="Text Box 19">
            <a:extLst>
              <a:ext uri="{FF2B5EF4-FFF2-40B4-BE49-F238E27FC236}">
                <a16:creationId xmlns:a16="http://schemas.microsoft.com/office/drawing/2014/main" xmlns="" id="{9C9BC0C8-A55C-4A45-9BDC-4B7860039E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2226" y="1752601"/>
            <a:ext cx="72072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  <a:ea typeface="DejaVu LGC Sans"/>
                <a:cs typeface="DejaVu LGC Sans"/>
              </a:rPr>
              <a:t>VM4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F6BA3D82-B951-40D7-8567-C207627E3B6F}"/>
              </a:ext>
            </a:extLst>
          </p:cNvPr>
          <p:cNvGrpSpPr/>
          <p:nvPr/>
        </p:nvGrpSpPr>
        <p:grpSpPr>
          <a:xfrm>
            <a:off x="3581401" y="4280348"/>
            <a:ext cx="4962525" cy="1057137"/>
            <a:chOff x="3581401" y="4472126"/>
            <a:chExt cx="4962525" cy="105713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xmlns="" id="{2387AF6C-8BBA-4E84-B1C3-89E0B3611F7F}"/>
                </a:ext>
              </a:extLst>
            </p:cNvPr>
            <p:cNvSpPr/>
            <p:nvPr/>
          </p:nvSpPr>
          <p:spPr>
            <a:xfrm>
              <a:off x="3581401" y="4484826"/>
              <a:ext cx="4962525" cy="6205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B82A5CAA-46F6-40F7-8FD5-B37AAC546009}"/>
                </a:ext>
              </a:extLst>
            </p:cNvPr>
            <p:cNvSpPr/>
            <p:nvPr/>
          </p:nvSpPr>
          <p:spPr bwMode="auto">
            <a:xfrm>
              <a:off x="3590925" y="5148263"/>
              <a:ext cx="4953000" cy="381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Hardware</a:t>
              </a:r>
            </a:p>
          </p:txBody>
        </p:sp>
        <p:sp>
          <p:nvSpPr>
            <p:cNvPr id="5154" name="Text Box 13">
              <a:extLst>
                <a:ext uri="{FF2B5EF4-FFF2-40B4-BE49-F238E27FC236}">
                  <a16:creationId xmlns:a16="http://schemas.microsoft.com/office/drawing/2014/main" xmlns="" id="{6950376A-B8A7-4B0B-A063-8226DC622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7018" y="4472126"/>
              <a:ext cx="4186239" cy="7100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000" dirty="0">
                  <a:solidFill>
                    <a:srgbClr val="000000"/>
                  </a:solidFill>
                  <a:latin typeface="Arial" panose="020B0604020202020204" pitchFamily="34" charset="0"/>
                  <a:ea typeface="DejaVu LGC Sans"/>
                  <a:cs typeface="DejaVu LGC Sans"/>
                </a:rPr>
                <a:t>Hypervisor – Virtual Machine Monitor (VMM)</a:t>
              </a:r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36A7C19-0FDB-427A-9167-0FD77BA1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BF0006A-ADC9-440B-8103-9DFBF469D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075534"/>
      </p:ext>
    </p:extLst>
  </p:cSld>
  <p:clrMapOvr>
    <a:masterClrMapping/>
  </p:clrMapOvr>
  <p:transition advTm="30744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xmlns="" id="{97864F2D-1573-4D0A-9571-8D32B210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158" y="1052513"/>
            <a:ext cx="9551651" cy="5303838"/>
          </a:xfrm>
        </p:spPr>
        <p:txBody>
          <a:bodyPr/>
          <a:lstStyle/>
          <a:p>
            <a:pPr marL="339725" lvl="1" indent="0" eaLnBrk="1" hangingPunct="1">
              <a:spcBef>
                <a:spcPct val="0"/>
              </a:spcBef>
              <a:buNone/>
            </a:pPr>
            <a:r>
              <a:rPr lang="en-US" altLang="en-US" sz="2400" b="1" dirty="0">
                <a:sym typeface="Symbol" panose="05050102010706020507" pitchFamily="18" charset="2"/>
              </a:rPr>
              <a:t>VMM processing: </a:t>
            </a:r>
            <a:r>
              <a:rPr lang="en-US" altLang="en-US" sz="2400" dirty="0">
                <a:sym typeface="Symbol" panose="05050102010706020507" pitchFamily="18" charset="2"/>
              </a:rPr>
              <a:t>CPU cycles executing VMM code</a:t>
            </a:r>
          </a:p>
          <a:p>
            <a:pPr marL="339725" lvl="1" indent="0" eaLnBrk="1" hangingPunct="1">
              <a:spcBef>
                <a:spcPct val="0"/>
              </a:spcBef>
              <a:buNone/>
            </a:pPr>
            <a:r>
              <a:rPr lang="en-US" altLang="en-US" sz="2400" dirty="0" err="1">
                <a:sym typeface="Symbol" panose="05050102010706020507" pitchFamily="18" charset="2"/>
              </a:rPr>
              <a:t>NiLiHype</a:t>
            </a:r>
            <a:r>
              <a:rPr lang="en-US" altLang="en-US" sz="2400" dirty="0">
                <a:sym typeface="Symbol" panose="05050102010706020507" pitchFamily="18" charset="2"/>
              </a:rPr>
              <a:t> overhead: </a:t>
            </a:r>
            <a:r>
              <a:rPr lang="en-US" altLang="en-US" sz="2000" dirty="0">
                <a:sym typeface="Symbol" panose="05050102010706020507" pitchFamily="18" charset="2"/>
              </a:rPr>
              <a:t>(VMM processing with </a:t>
            </a:r>
            <a:r>
              <a:rPr lang="en-US" altLang="en-US" sz="2000" dirty="0" err="1">
                <a:sym typeface="Symbol" panose="05050102010706020507" pitchFamily="18" charset="2"/>
              </a:rPr>
              <a:t>NiLiHype</a:t>
            </a:r>
            <a:r>
              <a:rPr lang="en-US" altLang="en-US" sz="2000" dirty="0">
                <a:sym typeface="Symbol" panose="05050102010706020507" pitchFamily="18" charset="2"/>
              </a:rPr>
              <a:t>) / (VMM processing stock Xen)</a:t>
            </a:r>
          </a:p>
          <a:p>
            <a:pPr marL="339725" lvl="1" indent="0" eaLnBrk="1" hangingPunct="1">
              <a:spcBef>
                <a:spcPct val="0"/>
              </a:spcBef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pPr marL="339725" lvl="1" indent="0" eaLnBrk="1" hangingPunct="1">
              <a:spcBef>
                <a:spcPct val="0"/>
              </a:spcBef>
              <a:buNone/>
            </a:pPr>
            <a:r>
              <a:rPr lang="en-US" altLang="en-US" sz="2600" dirty="0">
                <a:sym typeface="Symbol" panose="05050102010706020507" pitchFamily="18" charset="2"/>
              </a:rPr>
              <a:t>Results:</a:t>
            </a:r>
          </a:p>
          <a:p>
            <a:pPr marL="682625" lvl="1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600" dirty="0">
                <a:sym typeface="Symbol" panose="05050102010706020507" pitchFamily="18" charset="2"/>
              </a:rPr>
              <a:t>14%    with all enhancements</a:t>
            </a:r>
          </a:p>
          <a:p>
            <a:pPr marL="682625" lvl="1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600" dirty="0">
                <a:sym typeface="Symbol" panose="05050102010706020507" pitchFamily="18" charset="2"/>
              </a:rPr>
              <a:t>1.3%   without logging that increases idempotency of </a:t>
            </a:r>
            <a:r>
              <a:rPr lang="en-US" altLang="en-US" sz="2600" dirty="0" err="1">
                <a:sym typeface="Symbol" panose="05050102010706020507" pitchFamily="18" charset="2"/>
              </a:rPr>
              <a:t>hypercall</a:t>
            </a:r>
            <a:r>
              <a:rPr lang="en-US" altLang="en-US" sz="2600" dirty="0">
                <a:sym typeface="Symbol" panose="05050102010706020507" pitchFamily="18" charset="2"/>
              </a:rPr>
              <a:t> 		         handlers (</a:t>
            </a:r>
            <a:r>
              <a:rPr lang="zh-CN" altLang="en-US" sz="2600" dirty="0">
                <a:sym typeface="Symbol" panose="05050102010706020507" pitchFamily="18" charset="2"/>
              </a:rPr>
              <a:t>↓</a:t>
            </a:r>
            <a:r>
              <a:rPr lang="en-US" altLang="en-US" sz="2600" dirty="0">
                <a:sym typeface="Symbol" panose="05050102010706020507" pitchFamily="18" charset="2"/>
              </a:rPr>
              <a:t> 12% recovery rate)	</a:t>
            </a:r>
          </a:p>
          <a:p>
            <a:pPr marL="682625" lvl="1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339725" lvl="1" indent="0" eaLnBrk="1" hangingPunct="1">
              <a:spcBef>
                <a:spcPct val="0"/>
              </a:spcBef>
              <a:buNone/>
            </a:pPr>
            <a:r>
              <a:rPr lang="en-US" altLang="en-US" sz="2600" dirty="0">
                <a:sym typeface="Symbol" panose="05050102010706020507" pitchFamily="18" charset="2"/>
              </a:rPr>
              <a:t>Context: </a:t>
            </a:r>
          </a:p>
          <a:p>
            <a:pPr marL="682625" lvl="1" indent="-342900" eaLnBrk="1" hangingPunct="1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 sz="2600" dirty="0">
                <a:sym typeface="Symbol" panose="05050102010706020507" pitchFamily="18" charset="2"/>
              </a:rPr>
              <a:t>VMM responsible for &lt; 5% of CPU cycles</a:t>
            </a:r>
            <a:r>
              <a:rPr lang="en-US" altLang="zh-CN" sz="2600" baseline="30000" dirty="0"/>
              <a:t>1</a:t>
            </a:r>
            <a:endParaRPr lang="en-US" altLang="en-US" sz="2600" dirty="0">
              <a:sym typeface="Symbol" panose="05050102010706020507" pitchFamily="18" charset="2"/>
            </a:endParaRPr>
          </a:p>
          <a:p>
            <a:pPr marL="339725" lvl="1" indent="0" eaLnBrk="1" hangingPunct="1">
              <a:spcBef>
                <a:spcPct val="0"/>
              </a:spcBef>
              <a:buNone/>
            </a:pPr>
            <a:r>
              <a:rPr lang="en-US" altLang="en-US" sz="2600" dirty="0">
                <a:sym typeface="Wingdings" panose="05000000000000000000" pitchFamily="2" charset="2"/>
              </a:rPr>
              <a:t>       total system overhead for </a:t>
            </a:r>
            <a:r>
              <a:rPr lang="en-US" altLang="en-US" sz="2600" dirty="0" err="1">
                <a:sym typeface="Wingdings" panose="05000000000000000000" pitchFamily="2" charset="2"/>
              </a:rPr>
              <a:t>NiLiHype</a:t>
            </a:r>
            <a:r>
              <a:rPr lang="en-US" altLang="en-US" sz="2600" dirty="0">
                <a:sym typeface="Wingdings" panose="05000000000000000000" pitchFamily="2" charset="2"/>
              </a:rPr>
              <a:t> &lt; 1%</a:t>
            </a:r>
            <a:endParaRPr lang="en-US" altLang="en-US" sz="2600" dirty="0">
              <a:sym typeface="Symbol" panose="05050102010706020507" pitchFamily="18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C922BC-44C6-44D0-9AAE-9D0F3CBE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F083736-1881-431D-B681-C2A9748657B8}" type="slidenum">
              <a:rPr lang="en-US" altLang="en-US">
                <a:solidFill>
                  <a:srgbClr val="898989"/>
                </a:solidFill>
              </a:rPr>
              <a:pPr eaLnBrk="1" hangingPunct="1"/>
              <a:t>30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9700" name="Rectangle 1">
            <a:extLst>
              <a:ext uri="{FF2B5EF4-FFF2-40B4-BE49-F238E27FC236}">
                <a16:creationId xmlns:a16="http://schemas.microsoft.com/office/drawing/2014/main" xmlns="" id="{5D8CF602-BC10-4FFB-9909-6160B5813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629" y="196849"/>
            <a:ext cx="8251371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 err="1"/>
              <a:t>NiLiHype</a:t>
            </a:r>
            <a:r>
              <a:rPr lang="en-US" altLang="en-US" sz="3200" b="1" dirty="0"/>
              <a:t> Hypervisor Processing Overhead in Normal Operation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969B77E4-F3AF-45D0-850F-D1B13F8F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91857366-7190-4868-B458-F60C96747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9163" y="5956299"/>
            <a:ext cx="8601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aseline="30000" dirty="0"/>
              <a:t>1 </a:t>
            </a:r>
            <a:r>
              <a:rPr lang="en-US" altLang="en-US" sz="1400" dirty="0"/>
              <a:t>Ben-Yehuda, et al, OSDI 2010; Buell, et al, VMware tech J, 2013.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5819530"/>
      </p:ext>
    </p:extLst>
  </p:cSld>
  <p:clrMapOvr>
    <a:masterClrMapping/>
  </p:clrMapOvr>
  <p:transition spd="slow" advTm="5943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842" y="0"/>
            <a:ext cx="10972800" cy="639762"/>
          </a:xfrm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42" y="750627"/>
            <a:ext cx="11395880" cy="5609230"/>
          </a:xfrm>
        </p:spPr>
        <p:txBody>
          <a:bodyPr/>
          <a:lstStyle/>
          <a:p>
            <a:r>
              <a:rPr lang="en-US" dirty="0"/>
              <a:t>VMM recovery </a:t>
            </a:r>
            <a:r>
              <a:rPr lang="en-US" dirty="0">
                <a:sym typeface="Symbol"/>
              </a:rPr>
              <a:t></a:t>
            </a:r>
            <a:r>
              <a:rPr lang="en-US" dirty="0"/>
              <a:t> mitigate resilience disadvantages of virtualized systems</a:t>
            </a:r>
          </a:p>
          <a:p>
            <a:r>
              <a:rPr lang="en-US" dirty="0"/>
              <a:t>Microreset: component-level recovery without reboot</a:t>
            </a:r>
          </a:p>
          <a:p>
            <a:pPr lvl="1">
              <a:spcBef>
                <a:spcPts val="300"/>
              </a:spcBef>
            </a:pPr>
            <a:r>
              <a:rPr lang="en-US" sz="2600" dirty="0"/>
              <a:t>Benefit: low recover latency</a:t>
            </a:r>
          </a:p>
          <a:p>
            <a:pPr lvl="1">
              <a:spcBef>
                <a:spcPts val="300"/>
              </a:spcBef>
            </a:pPr>
            <a:r>
              <a:rPr lang="en-US" sz="2600" dirty="0"/>
              <a:t>Target component: complex, multi-threaded, request-oriented</a:t>
            </a:r>
          </a:p>
          <a:p>
            <a:pPr lvl="1">
              <a:spcBef>
                <a:spcPts val="300"/>
              </a:spcBef>
            </a:pPr>
            <a:r>
              <a:rPr lang="en-US" sz="2600" dirty="0"/>
              <a:t>Operation: discards active execution threads</a:t>
            </a:r>
            <a:br>
              <a:rPr lang="en-US" sz="2600" dirty="0"/>
            </a:br>
            <a:r>
              <a:rPr lang="en-US" sz="2600" dirty="0">
                <a:sym typeface="Symbol"/>
              </a:rPr>
              <a:t> reset to a quiescent state</a:t>
            </a:r>
            <a:endParaRPr lang="en-US" sz="2600" dirty="0"/>
          </a:p>
          <a:p>
            <a:r>
              <a:rPr lang="en-US" dirty="0" err="1"/>
              <a:t>NiLiHype</a:t>
            </a:r>
            <a:r>
              <a:rPr lang="en-US" dirty="0"/>
              <a:t>: </a:t>
            </a:r>
            <a:r>
              <a:rPr lang="en-US" dirty="0" err="1"/>
              <a:t>microreset</a:t>
            </a:r>
            <a:r>
              <a:rPr lang="en-US" dirty="0"/>
              <a:t> of the Xen hypervisor</a:t>
            </a:r>
          </a:p>
          <a:p>
            <a:pPr lvl="1">
              <a:spcBef>
                <a:spcPts val="300"/>
              </a:spcBef>
            </a:pPr>
            <a:r>
              <a:rPr lang="en-US" sz="2600" dirty="0"/>
              <a:t>Fault injection campaign </a:t>
            </a:r>
            <a:r>
              <a:rPr lang="en-US" sz="2600" dirty="0">
                <a:sym typeface="Symbol"/>
              </a:rPr>
              <a:t></a:t>
            </a:r>
            <a:r>
              <a:rPr lang="en-US" sz="2600" dirty="0"/>
              <a:t> enhancements to resolve state inconsistencies</a:t>
            </a:r>
          </a:p>
          <a:p>
            <a:pPr lvl="1">
              <a:spcBef>
                <a:spcPts val="300"/>
              </a:spcBef>
            </a:pPr>
            <a:r>
              <a:rPr lang="en-US" sz="2600" dirty="0"/>
              <a:t>Implementation:   &lt; 2200 LOC added/modified in Xen (</a:t>
            </a:r>
            <a:r>
              <a:rPr lang="en-US" sz="2600" dirty="0" err="1"/>
              <a:t>ReHype</a:t>
            </a:r>
            <a:r>
              <a:rPr lang="en-US" sz="2600" dirty="0"/>
              <a:t>: 2770 LOC)</a:t>
            </a:r>
          </a:p>
          <a:p>
            <a:pPr lvl="1">
              <a:spcBef>
                <a:spcPts val="300"/>
              </a:spcBef>
            </a:pPr>
            <a:r>
              <a:rPr lang="en-US" sz="2600" dirty="0"/>
              <a:t>Recovery rate:  &gt; 88%,  2% &lt; </a:t>
            </a:r>
            <a:r>
              <a:rPr lang="en-US" sz="2600" dirty="0" err="1"/>
              <a:t>ReHype</a:t>
            </a:r>
            <a:endParaRPr lang="en-US" sz="2600" dirty="0"/>
          </a:p>
          <a:p>
            <a:pPr lvl="1">
              <a:spcBef>
                <a:spcPts val="300"/>
              </a:spcBef>
            </a:pPr>
            <a:r>
              <a:rPr lang="en-US" dirty="0"/>
              <a:t>Recovery latency: 22ms,  </a:t>
            </a:r>
            <a:r>
              <a:rPr lang="en-US" b="1" dirty="0"/>
              <a:t>30x </a:t>
            </a:r>
            <a:r>
              <a:rPr lang="en-US" dirty="0"/>
              <a:t>&lt; </a:t>
            </a:r>
            <a:r>
              <a:rPr lang="en-US" dirty="0" err="1"/>
              <a:t>ReHype</a:t>
            </a:r>
            <a:r>
              <a:rPr lang="en-US" dirty="0"/>
              <a:t/>
            </a:r>
            <a:br>
              <a:rPr lang="en-US" dirty="0"/>
            </a:br>
            <a:r>
              <a:rPr lang="en-US" dirty="0">
                <a:sym typeface="Symbol"/>
              </a:rPr>
              <a:t> Service interruption latency negligible in many deployment scenarios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C8B-AE5B-4B91-A003-581A88B4604F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8160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405"/>
    </mc:Choice>
    <mc:Fallback xmlns="">
      <p:transition spd="slow" advTm="924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9B4F279-1721-4018-A907-7E37CC137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686AE77-DDB0-47AB-9037-C502D78A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C73B-EA53-4ED1-B694-5D469F4BA2F1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18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xmlns="" id="{25C0D332-348F-45FD-AC05-B1B18277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26" y="32148"/>
            <a:ext cx="9146345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How can Microreset Work?</a:t>
            </a:r>
          </a:p>
        </p:txBody>
      </p:sp>
      <p:sp>
        <p:nvSpPr>
          <p:cNvPr id="69677" name="TextBox 1">
            <a:extLst>
              <a:ext uri="{FF2B5EF4-FFF2-40B4-BE49-F238E27FC236}">
                <a16:creationId xmlns:a16="http://schemas.microsoft.com/office/drawing/2014/main" xmlns="" id="{731EEFDF-604B-4DB3-B0BC-2E9A606C2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4731" y="1201113"/>
            <a:ext cx="9862533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defTabSz="914400" eaLnBrk="1" hangingPunct="1">
              <a:defRPr/>
            </a:pPr>
            <a:r>
              <a:rPr lang="en-US" sz="2800" dirty="0"/>
              <a:t>Lessons from </a:t>
            </a:r>
            <a:r>
              <a:rPr lang="en-US" sz="2800" dirty="0" err="1"/>
              <a:t>ReHype</a:t>
            </a:r>
            <a:r>
              <a:rPr lang="en-US" sz="2800" dirty="0"/>
              <a:t>:</a:t>
            </a:r>
          </a:p>
          <a:p>
            <a:pPr marL="342900" indent="-34290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 err="1"/>
              <a:t>ReHype</a:t>
            </a:r>
            <a:r>
              <a:rPr lang="en-US" sz="2800" dirty="0"/>
              <a:t> restores and reuses critical global state</a:t>
            </a:r>
            <a:br>
              <a:rPr lang="en-US" sz="2800" dirty="0"/>
            </a:br>
            <a:r>
              <a:rPr lang="en-US" sz="2800" dirty="0">
                <a:solidFill>
                  <a:prstClr val="black"/>
                </a:solidFill>
              </a:rPr>
              <a:t> →  Most errors detected before corrupting critical global state</a:t>
            </a:r>
            <a:br>
              <a:rPr lang="en-US" sz="2800" dirty="0">
                <a:solidFill>
                  <a:prstClr val="black"/>
                </a:solidFill>
              </a:rPr>
            </a:br>
            <a:r>
              <a:rPr lang="en-US" sz="2800" dirty="0">
                <a:solidFill>
                  <a:prstClr val="black"/>
                </a:solidFill>
              </a:rPr>
              <a:t> →  Much of the state modified by processing a request is   	thread-local</a:t>
            </a:r>
          </a:p>
          <a:p>
            <a:pPr marL="342900" indent="-342900" defTabSz="914400" eaLnBrk="1" hangingPunct="1">
              <a:buFont typeface="Arial" panose="020B0604020202020204" pitchFamily="34" charset="0"/>
              <a:buChar char="•"/>
              <a:defRPr/>
            </a:pPr>
            <a:endParaRPr lang="en-US" sz="2800" dirty="0">
              <a:solidFill>
                <a:prstClr val="black"/>
              </a:solidFill>
            </a:endParaRPr>
          </a:p>
          <a:p>
            <a:pPr marL="342900" indent="-342900" defTabSz="914400" eaLnBrk="1" hangingPunct="1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</a:rPr>
              <a:t>Simple customized mechanisms increase recovery rate </a:t>
            </a:r>
            <a:r>
              <a:rPr lang="en-US" sz="2800" b="1" dirty="0">
                <a:solidFill>
                  <a:prstClr val="black"/>
                </a:solidFill>
              </a:rPr>
              <a:t>17x</a:t>
            </a:r>
          </a:p>
          <a:p>
            <a:pPr defTabSz="914400" eaLnBrk="1" hangingPunct="1">
              <a:defRPr/>
            </a:pPr>
            <a:r>
              <a:rPr lang="en-US" sz="2800" dirty="0">
                <a:solidFill>
                  <a:prstClr val="black"/>
                </a:solidFill>
              </a:rPr>
              <a:t>     → Simple mechanisms can fix inconsistencies in global critical 	state</a:t>
            </a:r>
            <a:endParaRPr lang="en-US" sz="2000" dirty="0">
              <a:solidFill>
                <a:prstClr val="black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8EEBB59-BB1A-4F52-9B80-4911ED71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756ABE-1F74-4346-94E7-AB6ABB27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C8B-AE5B-4B91-A003-581A88B4604F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33711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xmlns="" id="{EC7D2DF1-6C37-493C-B698-CB4E34FF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08494"/>
            <a:ext cx="9876972" cy="495300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None/>
              <a:defRPr/>
            </a:pPr>
            <a:r>
              <a:rPr lang="en-US" sz="2400" dirty="0"/>
              <a:t>Fault occurs in the middle of critical section </a:t>
            </a:r>
            <a:br>
              <a:rPr lang="en-US" sz="2400" dirty="0"/>
            </a:br>
            <a:r>
              <a:rPr lang="en-US" sz="2400" dirty="0"/>
              <a:t>e.g. updating critical scheduling metadata </a:t>
            </a:r>
          </a:p>
          <a:p>
            <a:pPr marL="0" indent="0" eaLnBrk="1" hangingPunct="1">
              <a:spcBef>
                <a:spcPts val="0"/>
              </a:spcBef>
              <a:buNone/>
              <a:defRPr/>
            </a:pPr>
            <a:endParaRPr lang="en-US" sz="2400" dirty="0"/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400" b="1" dirty="0"/>
              <a:t>Problem:</a:t>
            </a:r>
            <a:r>
              <a:rPr lang="en-US" sz="2400" dirty="0"/>
              <a:t> scheduling metadata may not be consistent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400" dirty="0"/>
              <a:t>e.g.  </a:t>
            </a:r>
            <a:r>
              <a:rPr lang="en-US" sz="2400" i="1" dirty="0" err="1"/>
              <a:t>per_CPU</a:t>
            </a:r>
            <a:r>
              <a:rPr lang="en-US" sz="2400" i="1" dirty="0"/>
              <a:t>(</a:t>
            </a:r>
            <a:r>
              <a:rPr lang="en-US" sz="2400" i="1" dirty="0" err="1"/>
              <a:t>curr_vcpu</a:t>
            </a:r>
            <a:r>
              <a:rPr lang="en-US" sz="2400" i="1" dirty="0"/>
              <a:t>): </a:t>
            </a:r>
            <a:r>
              <a:rPr lang="en-US" sz="2400" dirty="0"/>
              <a:t>the</a:t>
            </a:r>
            <a:r>
              <a:rPr lang="en-US" sz="2400" i="1" dirty="0"/>
              <a:t> </a:t>
            </a:r>
            <a:r>
              <a:rPr lang="en-US" sz="2400" dirty="0"/>
              <a:t>VCPU currently executing on the CPU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400" i="1" dirty="0"/>
              <a:t>        </a:t>
            </a:r>
            <a:r>
              <a:rPr lang="en-US" sz="2400" i="1" dirty="0" err="1"/>
              <a:t>VCPU.is_running</a:t>
            </a:r>
            <a:r>
              <a:rPr lang="en-US" sz="2400" i="1" dirty="0"/>
              <a:t>: </a:t>
            </a:r>
            <a:r>
              <a:rPr lang="en-US" sz="2400" dirty="0"/>
              <a:t>Whether VCPU is currently executing on the CPU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400" i="1" dirty="0"/>
              <a:t/>
            </a:r>
            <a:br>
              <a:rPr lang="en-US" sz="2400" i="1" dirty="0"/>
            </a:br>
            <a:r>
              <a:rPr lang="en-US" sz="2400" b="1" dirty="0"/>
              <a:t>Solution: </a:t>
            </a:r>
            <a:r>
              <a:rPr lang="en-US" sz="2400" dirty="0"/>
              <a:t>Restore scheduling metadata to consistent value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400" b="1" dirty="0"/>
              <a:t>Guideline:  </a:t>
            </a:r>
            <a:r>
              <a:rPr lang="en-US" sz="2400" dirty="0"/>
              <a:t>(1) initialize the data to a fixed valid value</a:t>
            </a:r>
            <a:br>
              <a:rPr lang="en-US" sz="2400" dirty="0"/>
            </a:br>
            <a:r>
              <a:rPr lang="en-US" sz="2400" dirty="0"/>
              <a:t>	        (2) pick the most reliable source and make the rest consistent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400" dirty="0"/>
              <a:t>	        e.g.  </a:t>
            </a:r>
            <a:r>
              <a:rPr lang="en-US" sz="2400" i="1" dirty="0" err="1"/>
              <a:t>per_CPU</a:t>
            </a:r>
            <a:r>
              <a:rPr lang="en-US" sz="2400" i="1" dirty="0"/>
              <a:t>(</a:t>
            </a:r>
            <a:r>
              <a:rPr lang="en-US" sz="2400" i="1" dirty="0" err="1"/>
              <a:t>curr_vcpu</a:t>
            </a:r>
            <a:r>
              <a:rPr lang="en-US" sz="2400" i="1" dirty="0"/>
              <a:t>) </a:t>
            </a:r>
            <a:r>
              <a:rPr lang="en-US" sz="2400" dirty="0">
                <a:sym typeface="Wingdings" panose="05000000000000000000" pitchFamily="2" charset="2"/>
              </a:rPr>
              <a:t> currently executing VCPU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400" dirty="0">
                <a:sym typeface="Wingdings" panose="05000000000000000000" pitchFamily="2" charset="2"/>
              </a:rPr>
              <a:t>                     iterate all VCPUs and update  </a:t>
            </a:r>
            <a:r>
              <a:rPr lang="en-US" sz="2400" i="1" dirty="0" err="1"/>
              <a:t>VCPU.is_running</a:t>
            </a:r>
            <a:r>
              <a:rPr lang="en-US" sz="2400" i="1" dirty="0"/>
              <a:t> </a:t>
            </a:r>
            <a:r>
              <a:rPr lang="en-US" sz="2400" dirty="0"/>
              <a:t>correspondingly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897327-6664-4A57-9507-05D6F620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6EB943D-0C0B-4761-9808-B8D2FE563E56}" type="slidenum">
              <a:rPr lang="en-US" altLang="en-US">
                <a:solidFill>
                  <a:srgbClr val="898989"/>
                </a:solidFill>
              </a:rPr>
              <a:pPr eaLnBrk="1" hangingPunct="1"/>
              <a:t>34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6628" name="Rectangle 1">
            <a:extLst>
              <a:ext uri="{FF2B5EF4-FFF2-40B4-BE49-F238E27FC236}">
                <a16:creationId xmlns:a16="http://schemas.microsoft.com/office/drawing/2014/main" xmlns="" id="{D27F9786-9C6C-4331-92D5-92A3097D3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76200"/>
            <a:ext cx="822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800" b="1" dirty="0" err="1"/>
              <a:t>NiLiHype</a:t>
            </a:r>
            <a:r>
              <a:rPr lang="en-US" altLang="en-US" sz="2800" b="1" dirty="0"/>
              <a:t> Enhancements:</a:t>
            </a:r>
          </a:p>
          <a:p>
            <a:pPr algn="ctr" eaLnBrk="1" hangingPunct="1"/>
            <a:r>
              <a:rPr lang="en-US" sz="2800" b="1" dirty="0"/>
              <a:t>Ensure consistency within scheduling metadata</a:t>
            </a:r>
            <a:endParaRPr lang="en-US" altLang="en-US" sz="2800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D4B3F51-A3C9-4C73-8222-2D0AF783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535621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xmlns="" id="{22C8A331-19A3-477B-A1F5-6D0387049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6988"/>
            <a:ext cx="8229600" cy="658812"/>
          </a:xfrm>
        </p:spPr>
        <p:txBody>
          <a:bodyPr/>
          <a:lstStyle/>
          <a:p>
            <a:pPr eaLnBrk="1" hangingPunct="1"/>
            <a:r>
              <a:rPr lang="en-US" altLang="en-US" dirty="0"/>
              <a:t>Simple System Setup – 1AppVM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EBD2134-B4BF-4DC8-BB3C-FAFBC1B2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6204B3B-EFED-4606-80B2-4B4D85BA9A85}" type="slidenum">
              <a:rPr lang="en-US" altLang="en-US">
                <a:solidFill>
                  <a:srgbClr val="898989"/>
                </a:solidFill>
              </a:rPr>
              <a:pPr eaLnBrk="1" hangingPunct="1"/>
              <a:t>35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CA384470-EF1A-4D52-A5F7-8E0E3FFE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27654" name="Rectangle 5">
            <a:extLst>
              <a:ext uri="{FF2B5EF4-FFF2-40B4-BE49-F238E27FC236}">
                <a16:creationId xmlns:a16="http://schemas.microsoft.com/office/drawing/2014/main" xmlns="" id="{1F6B89B0-1E5C-4F74-A4CE-9CF3646F9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647" y="5268375"/>
            <a:ext cx="874098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b="1" dirty="0"/>
              <a:t>Used to guide the incremental development of recovery enhancement mechanisms.</a:t>
            </a:r>
            <a:endParaRPr lang="en-US" altLang="en-US" sz="3600" b="1" dirty="0"/>
          </a:p>
        </p:txBody>
      </p:sp>
      <p:sp>
        <p:nvSpPr>
          <p:cNvPr id="83" name="Rectangle 9">
            <a:extLst>
              <a:ext uri="{FF2B5EF4-FFF2-40B4-BE49-F238E27FC236}">
                <a16:creationId xmlns:a16="http://schemas.microsoft.com/office/drawing/2014/main" xmlns="" id="{846BBF46-425F-4D05-83A7-3D999CBB99FF}"/>
              </a:ext>
            </a:extLst>
          </p:cNvPr>
          <p:cNvSpPr/>
          <p:nvPr/>
        </p:nvSpPr>
        <p:spPr bwMode="auto">
          <a:xfrm>
            <a:off x="4598372" y="1345561"/>
            <a:ext cx="3864381" cy="2651245"/>
          </a:xfrm>
          <a:prstGeom prst="rect">
            <a:avLst/>
          </a:prstGeom>
          <a:solidFill>
            <a:srgbClr val="4472C4">
              <a:lumMod val="40000"/>
              <a:lumOff val="60000"/>
            </a:srgb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xmlns="" id="{EFDB16BC-AF29-41A7-940B-ECF6F4A6F837}"/>
              </a:ext>
            </a:extLst>
          </p:cNvPr>
          <p:cNvGrpSpPr/>
          <p:nvPr/>
        </p:nvGrpSpPr>
        <p:grpSpPr>
          <a:xfrm>
            <a:off x="6489251" y="1897566"/>
            <a:ext cx="1666818" cy="1146032"/>
            <a:chOff x="8608867" y="3715276"/>
            <a:chExt cx="2316945" cy="707001"/>
          </a:xfrm>
        </p:grpSpPr>
        <p:sp>
          <p:nvSpPr>
            <p:cNvPr id="102" name="矩形 22">
              <a:extLst>
                <a:ext uri="{FF2B5EF4-FFF2-40B4-BE49-F238E27FC236}">
                  <a16:creationId xmlns:a16="http://schemas.microsoft.com/office/drawing/2014/main" xmlns="" id="{CBB4F61C-39FF-4839-8A92-4AA98CCA8AFC}"/>
                </a:ext>
              </a:extLst>
            </p:cNvPr>
            <p:cNvSpPr/>
            <p:nvPr/>
          </p:nvSpPr>
          <p:spPr>
            <a:xfrm>
              <a:off x="8608867" y="3715276"/>
              <a:ext cx="2316945" cy="479205"/>
            </a:xfrm>
            <a:prstGeom prst="rect">
              <a:avLst/>
            </a:prstGeom>
            <a:solidFill>
              <a:srgbClr val="5B9BD5">
                <a:lumMod val="20000"/>
                <a:lumOff val="80000"/>
              </a:srgbClr>
            </a:solidFill>
            <a:ln w="349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UnixBench</a:t>
              </a: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BlkBench</a:t>
              </a: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3" name="矩形 21">
              <a:extLst>
                <a:ext uri="{FF2B5EF4-FFF2-40B4-BE49-F238E27FC236}">
                  <a16:creationId xmlns:a16="http://schemas.microsoft.com/office/drawing/2014/main" xmlns="" id="{19F8B65E-9F47-47EB-ABBD-6E315D5DF7EB}"/>
                </a:ext>
              </a:extLst>
            </p:cNvPr>
            <p:cNvSpPr/>
            <p:nvPr/>
          </p:nvSpPr>
          <p:spPr>
            <a:xfrm>
              <a:off x="8608867" y="4194488"/>
              <a:ext cx="2316945" cy="227789"/>
            </a:xfrm>
            <a:prstGeom prst="rect">
              <a:avLst/>
            </a:prstGeom>
            <a:solidFill>
              <a:srgbClr val="70AD47">
                <a:lumMod val="20000"/>
                <a:lumOff val="80000"/>
              </a:srgbClr>
            </a:solidFill>
            <a:ln w="3492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GuestOS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04" name="直接连接符 23">
              <a:extLst>
                <a:ext uri="{FF2B5EF4-FFF2-40B4-BE49-F238E27FC236}">
                  <a16:creationId xmlns:a16="http://schemas.microsoft.com/office/drawing/2014/main" xmlns="" id="{9E6BDCBD-DFE4-4CAF-8935-68B538F26F65}"/>
                </a:ext>
              </a:extLst>
            </p:cNvPr>
            <p:cNvCxnSpPr>
              <a:cxnSpLocks/>
            </p:cNvCxnSpPr>
            <p:nvPr/>
          </p:nvCxnSpPr>
          <p:spPr>
            <a:xfrm>
              <a:off x="8608867" y="3715276"/>
              <a:ext cx="0" cy="707001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cxnSp>
        <p:nvCxnSpPr>
          <p:cNvPr id="85" name="直接连接符 25">
            <a:extLst>
              <a:ext uri="{FF2B5EF4-FFF2-40B4-BE49-F238E27FC236}">
                <a16:creationId xmlns:a16="http://schemas.microsoft.com/office/drawing/2014/main" xmlns="" id="{53F67879-DFC4-45E4-A341-94F11CF20A1B}"/>
              </a:ext>
            </a:extLst>
          </p:cNvPr>
          <p:cNvCxnSpPr>
            <a:cxnSpLocks/>
          </p:cNvCxnSpPr>
          <p:nvPr/>
        </p:nvCxnSpPr>
        <p:spPr>
          <a:xfrm>
            <a:off x="8156069" y="1897569"/>
            <a:ext cx="1" cy="114603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cxnSp>
        <p:nvCxnSpPr>
          <p:cNvPr id="86" name="直接连接符 34">
            <a:extLst>
              <a:ext uri="{FF2B5EF4-FFF2-40B4-BE49-F238E27FC236}">
                <a16:creationId xmlns:a16="http://schemas.microsoft.com/office/drawing/2014/main" xmlns="" id="{656F7F31-18F9-4E8C-A228-5B322621D385}"/>
              </a:ext>
            </a:extLst>
          </p:cNvPr>
          <p:cNvCxnSpPr/>
          <p:nvPr/>
        </p:nvCxnSpPr>
        <p:spPr>
          <a:xfrm flipH="1">
            <a:off x="6489250" y="3043611"/>
            <a:ext cx="1666819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87" name="文本框 54">
            <a:extLst>
              <a:ext uri="{FF2B5EF4-FFF2-40B4-BE49-F238E27FC236}">
                <a16:creationId xmlns:a16="http://schemas.microsoft.com/office/drawing/2014/main" xmlns="" id="{374630BC-CA95-4BA5-A233-B56BBD1E8ACB}"/>
              </a:ext>
            </a:extLst>
          </p:cNvPr>
          <p:cNvSpPr txBox="1"/>
          <p:nvPr/>
        </p:nvSpPr>
        <p:spPr>
          <a:xfrm>
            <a:off x="6649700" y="1061737"/>
            <a:ext cx="1345919" cy="8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AppVM1</a:t>
            </a:r>
          </a:p>
        </p:txBody>
      </p:sp>
      <p:sp>
        <p:nvSpPr>
          <p:cNvPr id="88" name="矩形 14">
            <a:extLst>
              <a:ext uri="{FF2B5EF4-FFF2-40B4-BE49-F238E27FC236}">
                <a16:creationId xmlns:a16="http://schemas.microsoft.com/office/drawing/2014/main" xmlns="" id="{85EDE441-DD3E-4133-8F1C-95FBD19140F6}"/>
              </a:ext>
            </a:extLst>
          </p:cNvPr>
          <p:cNvSpPr/>
          <p:nvPr/>
        </p:nvSpPr>
        <p:spPr>
          <a:xfrm>
            <a:off x="4679399" y="3143773"/>
            <a:ext cx="3497427" cy="78201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Xen Hypervisor +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Recovery Mechanism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xmlns="" id="{4ED20096-70EC-43F0-8413-AADDC5710D82}"/>
              </a:ext>
            </a:extLst>
          </p:cNvPr>
          <p:cNvGrpSpPr/>
          <p:nvPr/>
        </p:nvGrpSpPr>
        <p:grpSpPr>
          <a:xfrm>
            <a:off x="4679400" y="1543225"/>
            <a:ext cx="1666824" cy="1500390"/>
            <a:chOff x="8608861" y="2514921"/>
            <a:chExt cx="2316952" cy="190736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xmlns="" id="{848DB8C0-AAE9-4363-8DA4-31CD7A4058F6}"/>
                </a:ext>
              </a:extLst>
            </p:cNvPr>
            <p:cNvGrpSpPr/>
            <p:nvPr/>
          </p:nvGrpSpPr>
          <p:grpSpPr>
            <a:xfrm>
              <a:off x="8608861" y="3479570"/>
              <a:ext cx="2316952" cy="942713"/>
              <a:chOff x="8608861" y="3479570"/>
              <a:chExt cx="2316952" cy="942713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xmlns="" id="{33A14537-82A1-421E-8335-8576CA3266EA}"/>
                  </a:ext>
                </a:extLst>
              </p:cNvPr>
              <p:cNvGrpSpPr/>
              <p:nvPr/>
            </p:nvGrpSpPr>
            <p:grpSpPr>
              <a:xfrm>
                <a:off x="8608861" y="3479570"/>
                <a:ext cx="2316952" cy="942707"/>
                <a:chOff x="8608861" y="3479570"/>
                <a:chExt cx="2316952" cy="942707"/>
              </a:xfrm>
            </p:grpSpPr>
            <p:sp>
              <p:nvSpPr>
                <p:cNvPr id="98" name="矩形 22">
                  <a:extLst>
                    <a:ext uri="{FF2B5EF4-FFF2-40B4-BE49-F238E27FC236}">
                      <a16:creationId xmlns:a16="http://schemas.microsoft.com/office/drawing/2014/main" xmlns="" id="{853EB045-2EA0-4AD2-B88F-C107C5605CF7}"/>
                    </a:ext>
                  </a:extLst>
                </p:cNvPr>
                <p:cNvSpPr/>
                <p:nvPr/>
              </p:nvSpPr>
              <p:spPr>
                <a:xfrm>
                  <a:off x="8608867" y="3496677"/>
                  <a:ext cx="2316945" cy="456193"/>
                </a:xfrm>
                <a:prstGeom prst="rect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99" name="矩形 21">
                  <a:extLst>
                    <a:ext uri="{FF2B5EF4-FFF2-40B4-BE49-F238E27FC236}">
                      <a16:creationId xmlns:a16="http://schemas.microsoft.com/office/drawing/2014/main" xmlns="" id="{283C9C2E-BEC8-4668-869C-1E933751FFEF}"/>
                    </a:ext>
                  </a:extLst>
                </p:cNvPr>
                <p:cNvSpPr/>
                <p:nvPr/>
              </p:nvSpPr>
              <p:spPr>
                <a:xfrm>
                  <a:off x="8608861" y="3952871"/>
                  <a:ext cx="2316946" cy="46940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GuestOS</a:t>
                  </a: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100" name="直接连接符 34">
                  <a:extLst>
                    <a:ext uri="{FF2B5EF4-FFF2-40B4-BE49-F238E27FC236}">
                      <a16:creationId xmlns:a16="http://schemas.microsoft.com/office/drawing/2014/main" xmlns="" id="{3C8C241E-2CB7-4EBD-ABB7-61BC04FD193D}"/>
                    </a:ext>
                  </a:extLst>
                </p:cNvPr>
                <p:cNvCxnSpPr/>
                <p:nvPr/>
              </p:nvCxnSpPr>
              <p:spPr>
                <a:xfrm flipH="1">
                  <a:off x="8608867" y="3496683"/>
                  <a:ext cx="231694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1" name="直接连接符 23">
                  <a:extLst>
                    <a:ext uri="{FF2B5EF4-FFF2-40B4-BE49-F238E27FC236}">
                      <a16:creationId xmlns:a16="http://schemas.microsoft.com/office/drawing/2014/main" xmlns="" id="{F12F76C2-8303-465A-A999-81CB2E1099B5}"/>
                    </a:ext>
                  </a:extLst>
                </p:cNvPr>
                <p:cNvCxnSpPr/>
                <p:nvPr/>
              </p:nvCxnSpPr>
              <p:spPr>
                <a:xfrm>
                  <a:off x="8608867" y="3479570"/>
                  <a:ext cx="0" cy="942707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96" name="直接连接符 25">
                <a:extLst>
                  <a:ext uri="{FF2B5EF4-FFF2-40B4-BE49-F238E27FC236}">
                    <a16:creationId xmlns:a16="http://schemas.microsoft.com/office/drawing/2014/main" xmlns="" id="{B3303465-9A4D-45C4-B254-C9E5C44D867D}"/>
                  </a:ext>
                </a:extLst>
              </p:cNvPr>
              <p:cNvCxnSpPr/>
              <p:nvPr/>
            </p:nvCxnSpPr>
            <p:spPr>
              <a:xfrm>
                <a:off x="10925812" y="3496677"/>
                <a:ext cx="0" cy="9256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" name="直接连接符 34">
                <a:extLst>
                  <a:ext uri="{FF2B5EF4-FFF2-40B4-BE49-F238E27FC236}">
                    <a16:creationId xmlns:a16="http://schemas.microsoft.com/office/drawing/2014/main" xmlns="" id="{4191A15B-3437-4739-8445-B24E76E3CC99}"/>
                  </a:ext>
                </a:extLst>
              </p:cNvPr>
              <p:cNvCxnSpPr/>
              <p:nvPr/>
            </p:nvCxnSpPr>
            <p:spPr>
              <a:xfrm flipH="1">
                <a:off x="8608864" y="4422283"/>
                <a:ext cx="231694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94" name="文本框 54">
              <a:extLst>
                <a:ext uri="{FF2B5EF4-FFF2-40B4-BE49-F238E27FC236}">
                  <a16:creationId xmlns:a16="http://schemas.microsoft.com/office/drawing/2014/main" xmlns="" id="{F41BDF40-A617-4E4A-B493-4AB397BACEE2}"/>
                </a:ext>
              </a:extLst>
            </p:cNvPr>
            <p:cNvSpPr txBox="1"/>
            <p:nvPr/>
          </p:nvSpPr>
          <p:spPr>
            <a:xfrm>
              <a:off x="8953807" y="2514921"/>
              <a:ext cx="1694717" cy="939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PrivVM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90" name="文本框 54">
            <a:extLst>
              <a:ext uri="{FF2B5EF4-FFF2-40B4-BE49-F238E27FC236}">
                <a16:creationId xmlns:a16="http://schemas.microsoft.com/office/drawing/2014/main" xmlns="" id="{41057ECF-ABE9-49AE-89F4-096753A8AC40}"/>
              </a:ext>
            </a:extLst>
          </p:cNvPr>
          <p:cNvSpPr txBox="1"/>
          <p:nvPr/>
        </p:nvSpPr>
        <p:spPr>
          <a:xfrm>
            <a:off x="4372715" y="432045"/>
            <a:ext cx="4357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Target System</a:t>
            </a:r>
          </a:p>
        </p:txBody>
      </p:sp>
      <p:sp>
        <p:nvSpPr>
          <p:cNvPr id="91" name="TextBox 39">
            <a:extLst>
              <a:ext uri="{FF2B5EF4-FFF2-40B4-BE49-F238E27FC236}">
                <a16:creationId xmlns:a16="http://schemas.microsoft.com/office/drawing/2014/main" xmlns="" id="{9AC655EF-A4A5-4B13-A2DA-811071C81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8590" y="3628445"/>
            <a:ext cx="1743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Fault target</a:t>
            </a:r>
          </a:p>
        </p:txBody>
      </p:sp>
      <p:cxnSp>
        <p:nvCxnSpPr>
          <p:cNvPr id="92" name="Straight Arrow Connector 60">
            <a:extLst>
              <a:ext uri="{FF2B5EF4-FFF2-40B4-BE49-F238E27FC236}">
                <a16:creationId xmlns:a16="http://schemas.microsoft.com/office/drawing/2014/main" xmlns="" id="{BA1EBC33-11B0-4F58-B885-410A18F271A6}"/>
              </a:ext>
            </a:extLst>
          </p:cNvPr>
          <p:cNvCxnSpPr>
            <a:cxnSpLocks/>
          </p:cNvCxnSpPr>
          <p:nvPr/>
        </p:nvCxnSpPr>
        <p:spPr>
          <a:xfrm flipH="1" flipV="1">
            <a:off x="8257852" y="3534899"/>
            <a:ext cx="820738" cy="284162"/>
          </a:xfrm>
          <a:prstGeom prst="straightConnector1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tailEnd type="arrow"/>
          </a:ln>
          <a:effectLst/>
        </p:spPr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FB913EE0-2618-4425-98DE-3BDDFEC89DF1}"/>
              </a:ext>
            </a:extLst>
          </p:cNvPr>
          <p:cNvGrpSpPr/>
          <p:nvPr/>
        </p:nvGrpSpPr>
        <p:grpSpPr>
          <a:xfrm>
            <a:off x="2704659" y="898467"/>
            <a:ext cx="1666821" cy="3098339"/>
            <a:chOff x="8608864" y="3156513"/>
            <a:chExt cx="2316949" cy="1265770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xmlns="" id="{30C6EB7D-2CE3-4D92-89FF-9D219C61C2BD}"/>
                </a:ext>
              </a:extLst>
            </p:cNvPr>
            <p:cNvGrpSpPr/>
            <p:nvPr/>
          </p:nvGrpSpPr>
          <p:grpSpPr>
            <a:xfrm>
              <a:off x="8608864" y="3496677"/>
              <a:ext cx="2316949" cy="925606"/>
              <a:chOff x="8608864" y="3496677"/>
              <a:chExt cx="2316949" cy="925606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xmlns="" id="{5E6E57B5-FDEB-4487-AC48-8DBEA6C8DEC1}"/>
                  </a:ext>
                </a:extLst>
              </p:cNvPr>
              <p:cNvGrpSpPr/>
              <p:nvPr/>
            </p:nvGrpSpPr>
            <p:grpSpPr>
              <a:xfrm>
                <a:off x="8608867" y="3496677"/>
                <a:ext cx="2316946" cy="925600"/>
                <a:chOff x="8608867" y="3496677"/>
                <a:chExt cx="2316946" cy="925600"/>
              </a:xfrm>
            </p:grpSpPr>
            <p:sp>
              <p:nvSpPr>
                <p:cNvPr id="79" name="矩形 22">
                  <a:extLst>
                    <a:ext uri="{FF2B5EF4-FFF2-40B4-BE49-F238E27FC236}">
                      <a16:creationId xmlns:a16="http://schemas.microsoft.com/office/drawing/2014/main" xmlns="" id="{EBF41D7D-D125-430C-B24B-2D2C80944BB5}"/>
                    </a:ext>
                  </a:extLst>
                </p:cNvPr>
                <p:cNvSpPr/>
                <p:nvPr/>
              </p:nvSpPr>
              <p:spPr>
                <a:xfrm>
                  <a:off x="8608867" y="3496677"/>
                  <a:ext cx="2316945" cy="456193"/>
                </a:xfrm>
                <a:prstGeom prst="rect">
                  <a:avLst/>
                </a:prstGeom>
                <a:solidFill>
                  <a:srgbClr val="5B9BD5">
                    <a:lumMod val="20000"/>
                    <a:lumOff val="80000"/>
                  </a:srgbClr>
                </a:solidFill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Campaign Agent</a:t>
                  </a:r>
                </a:p>
              </p:txBody>
            </p:sp>
            <p:sp>
              <p:nvSpPr>
                <p:cNvPr id="80" name="矩形 21">
                  <a:extLst>
                    <a:ext uri="{FF2B5EF4-FFF2-40B4-BE49-F238E27FC236}">
                      <a16:creationId xmlns:a16="http://schemas.microsoft.com/office/drawing/2014/main" xmlns="" id="{487DB090-F8C6-475E-B08F-3A9730C78BA8}"/>
                    </a:ext>
                  </a:extLst>
                </p:cNvPr>
                <p:cNvSpPr/>
                <p:nvPr/>
              </p:nvSpPr>
              <p:spPr>
                <a:xfrm>
                  <a:off x="8608868" y="3952871"/>
                  <a:ext cx="2316945" cy="469406"/>
                </a:xfrm>
                <a:prstGeom prst="rect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34925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GuestOS</a:t>
                  </a:r>
                  <a:endParaRPr kumimoji="0" lang="zh-CN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cxnSp>
              <p:nvCxnSpPr>
                <p:cNvPr id="81" name="直接连接符 34">
                  <a:extLst>
                    <a:ext uri="{FF2B5EF4-FFF2-40B4-BE49-F238E27FC236}">
                      <a16:creationId xmlns:a16="http://schemas.microsoft.com/office/drawing/2014/main" xmlns="" id="{5D3B4CD4-07A3-40F8-BFB5-A49F1BC1E24D}"/>
                    </a:ext>
                  </a:extLst>
                </p:cNvPr>
                <p:cNvCxnSpPr/>
                <p:nvPr/>
              </p:nvCxnSpPr>
              <p:spPr>
                <a:xfrm flipH="1">
                  <a:off x="8608867" y="3496683"/>
                  <a:ext cx="231694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2" name="直接连接符 23">
                  <a:extLst>
                    <a:ext uri="{FF2B5EF4-FFF2-40B4-BE49-F238E27FC236}">
                      <a16:creationId xmlns:a16="http://schemas.microsoft.com/office/drawing/2014/main" xmlns="" id="{0A22A529-EA76-40BE-BE58-C40040A5F89A}"/>
                    </a:ext>
                  </a:extLst>
                </p:cNvPr>
                <p:cNvCxnSpPr/>
                <p:nvPr/>
              </p:nvCxnSpPr>
              <p:spPr>
                <a:xfrm>
                  <a:off x="8608867" y="3501213"/>
                  <a:ext cx="0" cy="921064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77" name="直接连接符 25">
                <a:extLst>
                  <a:ext uri="{FF2B5EF4-FFF2-40B4-BE49-F238E27FC236}">
                    <a16:creationId xmlns:a16="http://schemas.microsoft.com/office/drawing/2014/main" xmlns="" id="{A68DD77C-708C-455D-A079-CD2CF07683B3}"/>
                  </a:ext>
                </a:extLst>
              </p:cNvPr>
              <p:cNvCxnSpPr/>
              <p:nvPr/>
            </p:nvCxnSpPr>
            <p:spPr>
              <a:xfrm>
                <a:off x="10925812" y="3496677"/>
                <a:ext cx="0" cy="92560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8" name="直接连接符 34">
                <a:extLst>
                  <a:ext uri="{FF2B5EF4-FFF2-40B4-BE49-F238E27FC236}">
                    <a16:creationId xmlns:a16="http://schemas.microsoft.com/office/drawing/2014/main" xmlns="" id="{15D7CF63-BA32-4CDD-B54B-540C17D60E29}"/>
                  </a:ext>
                </a:extLst>
              </p:cNvPr>
              <p:cNvCxnSpPr/>
              <p:nvPr/>
            </p:nvCxnSpPr>
            <p:spPr>
              <a:xfrm flipH="1">
                <a:off x="8608864" y="4422283"/>
                <a:ext cx="2316946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75" name="文本框 54">
              <a:extLst>
                <a:ext uri="{FF2B5EF4-FFF2-40B4-BE49-F238E27FC236}">
                  <a16:creationId xmlns:a16="http://schemas.microsoft.com/office/drawing/2014/main" xmlns="" id="{032DC1A8-CD43-4CBD-BACD-AE36857F298B}"/>
                </a:ext>
              </a:extLst>
            </p:cNvPr>
            <p:cNvSpPr txBox="1"/>
            <p:nvPr/>
          </p:nvSpPr>
          <p:spPr>
            <a:xfrm>
              <a:off x="8919977" y="3156513"/>
              <a:ext cx="1694717" cy="3017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PrivVM</a:t>
              </a:r>
              <a:endPara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73" name="Rectangle 8">
            <a:extLst>
              <a:ext uri="{FF2B5EF4-FFF2-40B4-BE49-F238E27FC236}">
                <a16:creationId xmlns:a16="http://schemas.microsoft.com/office/drawing/2014/main" xmlns="" id="{09D0F86A-3E61-4DFB-B676-8B9797AD7A9F}"/>
              </a:ext>
            </a:extLst>
          </p:cNvPr>
          <p:cNvSpPr/>
          <p:nvPr/>
        </p:nvSpPr>
        <p:spPr bwMode="auto">
          <a:xfrm>
            <a:off x="2704659" y="4169248"/>
            <a:ext cx="5758094" cy="867871"/>
          </a:xfrm>
          <a:prstGeom prst="rect">
            <a:avLst/>
          </a:prstGeom>
          <a:solidFill>
            <a:srgbClr val="FFC000">
              <a:lumMod val="20000"/>
              <a:lumOff val="80000"/>
            </a:srgbClr>
          </a:solidFill>
          <a:ln w="3492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Xen Hypervisor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+ Fault Injector</a:t>
            </a:r>
          </a:p>
        </p:txBody>
      </p:sp>
      <p:sp>
        <p:nvSpPr>
          <p:cNvPr id="105" name="TextBox 62">
            <a:extLst>
              <a:ext uri="{FF2B5EF4-FFF2-40B4-BE49-F238E27FC236}">
                <a16:creationId xmlns:a16="http://schemas.microsoft.com/office/drawing/2014/main" xmlns="" id="{0A3E77CC-BFD9-43A1-9FA7-83126AD07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33453" y="638620"/>
            <a:ext cx="2744164" cy="13234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/>
              <a:t>UnixBench</a:t>
            </a:r>
            <a:r>
              <a:rPr lang="en-US" altLang="en-US" sz="2000" dirty="0"/>
              <a:t>: Stress core VMM functionalities, e.g. scheduling, page table updates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xmlns="" id="{05B422D1-F120-40A2-8E25-1AE412E3ED97}"/>
              </a:ext>
            </a:extLst>
          </p:cNvPr>
          <p:cNvCxnSpPr>
            <a:cxnSpLocks/>
          </p:cNvCxnSpPr>
          <p:nvPr/>
        </p:nvCxnSpPr>
        <p:spPr>
          <a:xfrm flipV="1">
            <a:off x="8176826" y="1728134"/>
            <a:ext cx="901764" cy="4536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xmlns="" id="{AD0C3E7F-F34F-4B5E-829A-ECF02A086693}"/>
              </a:ext>
            </a:extLst>
          </p:cNvPr>
          <p:cNvCxnSpPr>
            <a:cxnSpLocks/>
          </p:cNvCxnSpPr>
          <p:nvPr/>
        </p:nvCxnSpPr>
        <p:spPr>
          <a:xfrm>
            <a:off x="8176826" y="2358576"/>
            <a:ext cx="1170374" cy="6514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63">
            <a:extLst>
              <a:ext uri="{FF2B5EF4-FFF2-40B4-BE49-F238E27FC236}">
                <a16:creationId xmlns:a16="http://schemas.microsoft.com/office/drawing/2014/main" xmlns="" id="{C09AE2A5-FF19-47B4-8225-0FD2AC0CC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281" y="2494932"/>
            <a:ext cx="2147888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 err="1"/>
              <a:t>BlkBench</a:t>
            </a:r>
            <a:r>
              <a:rPr lang="en-US" altLang="en-US" sz="2000" dirty="0"/>
              <a:t>: File operations to stress disk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32424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/>
      <p:bldP spid="91" grpId="0"/>
      <p:bldP spid="73" grpId="0" animBg="1"/>
      <p:bldP spid="105" grpId="0" animBg="1"/>
      <p:bldP spid="11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altLang="zh-CN" dirty="0" err="1"/>
              <a:t>NiLiHype</a:t>
            </a:r>
            <a:r>
              <a:rPr lang="en-US" altLang="zh-CN" dirty="0"/>
              <a:t> vs </a:t>
            </a:r>
            <a:r>
              <a:rPr lang="en-US" altLang="zh-CN" dirty="0" err="1"/>
              <a:t>ReHype</a:t>
            </a:r>
            <a:r>
              <a:rPr lang="en-US" altLang="zh-CN" dirty="0"/>
              <a:t>: Recovery rate</a:t>
            </a:r>
            <a:endParaRPr lang="zh-CN" alt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162AA773-00E2-41CD-999B-B760AD7C5C45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1027389" y="964907"/>
          <a:ext cx="9839179" cy="5574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0361A72F-AFA1-49F0-B29D-5BACAB92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0968" y="6477455"/>
            <a:ext cx="3860800" cy="365125"/>
          </a:xfrm>
        </p:spPr>
        <p:txBody>
          <a:bodyPr/>
          <a:lstStyle/>
          <a:p>
            <a:r>
              <a:rPr lang="en-US" altLang="zh-CN" dirty="0"/>
              <a:t>UCLA Concurrent Systems Laboratory</a:t>
            </a:r>
            <a:endParaRPr lang="zh-CN" alt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CF885701-104D-43C2-B1F2-B6D4CD89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36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272120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Chart bld="category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Complexity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C8B-AE5B-4B91-A003-581A88B4604F}" type="slidenum">
              <a:rPr lang="en-US" altLang="en-US" smtClean="0"/>
              <a:pPr/>
              <a:t>37</a:t>
            </a:fld>
            <a:endParaRPr lang="en-US" alt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6281" y="1105468"/>
          <a:ext cx="11110794" cy="3971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02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0287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7420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76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526414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Mechanism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LOC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2641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NiLiHype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ReHype</a:t>
                      </a:r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414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Normal</a:t>
                      </a:r>
                    </a:p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operation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Mitigating </a:t>
                      </a:r>
                      <a:r>
                        <a:rPr lang="en-US" sz="2800" b="0" dirty="0" err="1">
                          <a:solidFill>
                            <a:schemeClr val="tx1"/>
                          </a:solidFill>
                        </a:rPr>
                        <a:t>hypercall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retry failure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991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414">
                <a:tc vMerge="1">
                  <a:txBody>
                    <a:bodyPr/>
                    <a:lstStyle/>
                    <a:p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Other logging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594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26414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Recovery</a:t>
                      </a:r>
                    </a:p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routine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Shared recovery mechanism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543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657041">
                <a:tc vMerge="1">
                  <a:txBody>
                    <a:bodyPr/>
                    <a:lstStyle/>
                    <a:p>
                      <a:endParaRPr 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Specific recovery mechanism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113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642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682388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2179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2770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256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xmlns="" id="{F96CF957-0317-4A3A-9D50-E47D9D6A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563563"/>
          </a:xfrm>
        </p:spPr>
        <p:txBody>
          <a:bodyPr/>
          <a:lstStyle/>
          <a:p>
            <a:pPr eaLnBrk="1" hangingPunct="1"/>
            <a:r>
              <a:rPr lang="en-US" altLang="en-US"/>
              <a:t>VMM Recovery Effectiveness Improvements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5BB8A39-3E7E-4B75-93EE-9512F430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58E52BC-32A9-4CAE-AB04-7D5CA72E108F}" type="slidenum">
              <a:rPr lang="en-US" altLang="en-US">
                <a:solidFill>
                  <a:srgbClr val="898989"/>
                </a:solidFill>
              </a:rPr>
              <a:pPr eaLnBrk="1" hangingPunct="1"/>
              <a:t>38</a:t>
            </a:fld>
            <a:endParaRPr lang="en-US" altLang="en-US">
              <a:solidFill>
                <a:srgbClr val="898989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48075514-31CF-4DDE-B79E-FB07428C6BF5}"/>
              </a:ext>
            </a:extLst>
          </p:cNvPr>
          <p:cNvGraphicFramePr>
            <a:graphicFrameLocks noGrp="1"/>
          </p:cNvGraphicFramePr>
          <p:nvPr/>
        </p:nvGraphicFramePr>
        <p:xfrm>
          <a:off x="1828801" y="838200"/>
          <a:ext cx="8416925" cy="5516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4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3430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769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84459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082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310593">
                <a:tc>
                  <a:txBody>
                    <a:bodyPr/>
                    <a:lstStyle/>
                    <a:p>
                      <a:pPr algn="l"/>
                      <a:r>
                        <a:rPr lang="en-US" sz="2400" b="1" u="none" strike="noStrike" kern="1200" baseline="0" dirty="0"/>
                        <a:t>Mechanism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9" marB="4569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Description of</a:t>
                      </a:r>
                      <a:r>
                        <a:rPr lang="en-US" sz="2400" b="1" baseline="0" dirty="0"/>
                        <a:t> problem causing recovery failure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9" marB="45699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kern="1200" baseline="0" dirty="0"/>
                        <a:t>Successful Recovery Rate</a:t>
                      </a:r>
                    </a:p>
                    <a:p>
                      <a:pPr algn="ctr"/>
                      <a:r>
                        <a:rPr lang="en-US" sz="2000" b="1" u="none" strike="noStrike" kern="1200" baseline="0" dirty="0"/>
                        <a:t>(out of detected failures)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3" marR="91433" marT="45699" marB="45699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96196">
                <a:tc>
                  <a:txBody>
                    <a:bodyPr/>
                    <a:lstStyle/>
                    <a:p>
                      <a:r>
                        <a:rPr lang="en-US" sz="2000" u="none" strike="noStrike" kern="1200" baseline="0" dirty="0"/>
                        <a:t>Basic</a:t>
                      </a:r>
                      <a:endParaRPr lang="en-US" sz="18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/>
                    </a:p>
                  </a:txBody>
                  <a:tcPr marL="91433" marR="91433" marT="45699" marB="45699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u="none" strike="noStrike" kern="1200" baseline="0" dirty="0"/>
                        <a:t>5.6%</a:t>
                      </a:r>
                      <a:endParaRPr lang="en-US" sz="2000" dirty="0"/>
                    </a:p>
                  </a:txBody>
                  <a:tcPr marL="91433" marR="91433" marT="45699" marB="45699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91433" marR="91433" marT="45699" marB="4569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91433" marR="91433" marT="45699" marB="45699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009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baseline="0" dirty="0"/>
                        <a:t>+ NMI IPI</a:t>
                      </a:r>
                      <a:endParaRPr lang="en-US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aseline="0" dirty="0"/>
                        <a:t>Interrupts masked – fail to initiate VMM </a:t>
                      </a:r>
                      <a:r>
                        <a:rPr lang="en-US" sz="2000" baseline="0" dirty="0" err="1"/>
                        <a:t>microreboot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="1" dirty="0"/>
                        <a:t>(VMM/VMM)</a:t>
                      </a:r>
                      <a:r>
                        <a:rPr lang="en-US" sz="2000" b="1" baseline="0" dirty="0"/>
                        <a:t> </a:t>
                      </a:r>
                      <a:endParaRPr lang="en-US" sz="2000" b="1" dirty="0"/>
                    </a:p>
                  </a:txBody>
                  <a:tcPr marL="91433" marR="91433" marT="45699" marB="4569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u="none" strike="noStrike" kern="1200" baseline="0" dirty="0"/>
                        <a:t>17.6%</a:t>
                      </a:r>
                      <a:endParaRPr lang="en-US" sz="2000" dirty="0"/>
                    </a:p>
                  </a:txBody>
                  <a:tcPr marL="91433" marR="91433" marT="45699" marB="45699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91433" marR="91433" marT="45699" marB="4569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91433" marR="91433" marT="45699" marB="45699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00579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baseline="0" dirty="0"/>
                        <a:t>+ </a:t>
                      </a:r>
                      <a:r>
                        <a:rPr lang="en-US" sz="2000" u="none" strike="noStrike" kern="1200" baseline="0" dirty="0" err="1"/>
                        <a:t>Ack</a:t>
                      </a:r>
                      <a:r>
                        <a:rPr lang="en-US" sz="2000" u="none" strike="noStrike" kern="1200" baseline="0" dirty="0"/>
                        <a:t> interrupts</a:t>
                      </a:r>
                      <a:endParaRPr lang="en-US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I/O controller blocks new interrupts until delivered interrupt acknowledged </a:t>
                      </a:r>
                      <a:r>
                        <a:rPr lang="en-US" sz="2000" b="1" dirty="0"/>
                        <a:t>(VMM/hardware)</a:t>
                      </a:r>
                      <a:r>
                        <a:rPr lang="en-US" sz="2000" b="1" baseline="0" dirty="0"/>
                        <a:t> </a:t>
                      </a:r>
                      <a:endParaRPr lang="en-US" sz="2000" b="1" dirty="0"/>
                    </a:p>
                  </a:txBody>
                  <a:tcPr marL="91433" marR="91433" marT="45699" marB="4569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u="none" strike="noStrike" kern="1200" baseline="0" dirty="0"/>
                        <a:t>48.6%</a:t>
                      </a:r>
                      <a:endParaRPr lang="en-US" sz="2000" dirty="0"/>
                    </a:p>
                  </a:txBody>
                  <a:tcPr marL="91433" marR="91433" marT="45699" marB="45699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91433" marR="91433" marT="45699" marB="4569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91433" marR="91433" marT="45699" marB="45699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009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baseline="0" dirty="0"/>
                        <a:t>+ </a:t>
                      </a:r>
                      <a:r>
                        <a:rPr lang="en-US" sz="2000" u="none" strike="noStrike" kern="1200" baseline="0" dirty="0" err="1"/>
                        <a:t>Hypercall</a:t>
                      </a:r>
                      <a:r>
                        <a:rPr lang="en-US" sz="2000" u="none" strike="noStrike" kern="1200" baseline="0" dirty="0"/>
                        <a:t> retry</a:t>
                      </a:r>
                      <a:endParaRPr lang="en-US" sz="2000" dirty="0"/>
                    </a:p>
                  </a:txBody>
                  <a:tcPr marL="91433" marR="91433" marT="45699" marB="4569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baseline="0" dirty="0"/>
                        <a:t>VM kernel fails due to erroneous </a:t>
                      </a:r>
                      <a:r>
                        <a:rPr lang="en-US" sz="2000" u="none" strike="noStrike" kern="1200" baseline="0" dirty="0" err="1"/>
                        <a:t>hypercall</a:t>
                      </a:r>
                      <a:r>
                        <a:rPr lang="en-US" sz="2000" u="none" strike="noStrike" kern="1200" baseline="0" dirty="0"/>
                        <a:t> return values </a:t>
                      </a:r>
                      <a:r>
                        <a:rPr lang="en-US" sz="2000" b="1" u="none" strike="noStrike" kern="1200" baseline="0" dirty="0"/>
                        <a:t>(VMM/VM) </a:t>
                      </a:r>
                      <a:endParaRPr lang="en-US" sz="2000" b="1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baseline="0" dirty="0"/>
                        <a:t>62.6%</a:t>
                      </a:r>
                      <a:endParaRPr lang="en-US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009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baseline="0" dirty="0"/>
                        <a:t>+ </a:t>
                      </a:r>
                      <a:r>
                        <a:rPr lang="en-US" sz="2000" u="none" strike="noStrike" kern="1200" baseline="0" dirty="0" err="1"/>
                        <a:t>FixSP+NMI</a:t>
                      </a:r>
                      <a:r>
                        <a:rPr lang="en-US" sz="2000" u="none" strike="noStrike" kern="1200" baseline="0" dirty="0"/>
                        <a:t> “</a:t>
                      </a:r>
                      <a:r>
                        <a:rPr lang="en-US" sz="2000" u="none" strike="noStrike" kern="1200" baseline="0" dirty="0" err="1"/>
                        <a:t>ack</a:t>
                      </a:r>
                      <a:r>
                        <a:rPr lang="en-US" sz="2000" u="none" strike="noStrike" kern="1200" baseline="0" dirty="0"/>
                        <a:t>”</a:t>
                      </a:r>
                      <a:endParaRPr lang="en-US" sz="2000" b="0" i="0" u="none" strike="noStrike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33" marR="91433" marT="45699" marB="4569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NMI sent to wrong CPUs </a:t>
                      </a:r>
                      <a:r>
                        <a:rPr lang="en-US" sz="2000" b="1" dirty="0"/>
                        <a:t>(VMM/VMM)</a:t>
                      </a:r>
                      <a:r>
                        <a:rPr lang="en-US" sz="2000" dirty="0"/>
                        <a:t> </a:t>
                      </a:r>
                      <a:r>
                        <a:rPr lang="en-US" sz="2000" baseline="0" dirty="0"/>
                        <a:t>NMI blocked </a:t>
                      </a:r>
                      <a:r>
                        <a:rPr lang="en-US" sz="2000" b="1" dirty="0"/>
                        <a:t>(VMM/hardware)</a:t>
                      </a:r>
                    </a:p>
                  </a:txBody>
                  <a:tcPr marL="91433" marR="91433" marT="45699" marB="4569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u="none" strike="noStrike" kern="1200" baseline="0" dirty="0"/>
                        <a:t>77.0%</a:t>
                      </a:r>
                      <a:endParaRPr lang="en-US" sz="2000" dirty="0"/>
                    </a:p>
                  </a:txBody>
                  <a:tcPr marL="91433" marR="91433" marT="45699" marB="45699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91433" marR="91433" marT="45699" marB="4569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91433" marR="91433" marT="45699" marB="45699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70099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kern="1200" baseline="0" dirty="0"/>
                        <a:t>+ Reinitialize locks</a:t>
                      </a:r>
                      <a:endParaRPr lang="en-US" sz="2400" dirty="0"/>
                    </a:p>
                  </a:txBody>
                  <a:tcPr marL="91433" marR="91433" marT="45699" marB="45699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VMM</a:t>
                      </a:r>
                      <a:r>
                        <a:rPr lang="en-US" sz="2000" baseline="0" dirty="0"/>
                        <a:t> hangs accessing unreleased locks </a:t>
                      </a:r>
                      <a:r>
                        <a:rPr lang="en-US" sz="2000" b="1" dirty="0"/>
                        <a:t>(VMM/VMM) </a:t>
                      </a:r>
                    </a:p>
                  </a:txBody>
                  <a:tcPr marL="91433" marR="91433" marT="45699" marB="45699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95.8%</a:t>
                      </a:r>
                    </a:p>
                  </a:txBody>
                  <a:tcPr marL="91433" marR="91433" marT="45699" marB="45699">
                    <a:lnR w="12700" cmpd="sng"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91433" marR="91433" marT="45699" marB="45699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marL="91433" marR="91433" marT="45699" marB="45699">
                    <a:lnL w="12700" cmpd="sng"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2B337820-9A01-47BB-97F9-D10A0160C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8078677"/>
      </p:ext>
    </p:extLst>
  </p:cSld>
  <p:clrMapOvr>
    <a:masterClrMapping/>
  </p:clrMapOvr>
  <p:transition spd="slow" advTm="3668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2644728"/>
            <a:ext cx="10515600" cy="947078"/>
          </a:xfrm>
        </p:spPr>
        <p:txBody>
          <a:bodyPr/>
          <a:lstStyle/>
          <a:p>
            <a:pPr algn="ctr"/>
            <a:r>
              <a:rPr lang="en-US" altLang="zh-CN" dirty="0"/>
              <a:t>Related Work</a:t>
            </a:r>
            <a:endParaRPr lang="zh-CN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0E695DD-3829-4E98-B436-3A615B50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UCLA Concurrent Systems Laboratory</a:t>
            </a:r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3C745E6-0574-4B81-A56A-78A01E695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62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xmlns="" id="{4370EA88-A7AC-4FCF-8AE0-4485240D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6200"/>
            <a:ext cx="8839200" cy="990600"/>
          </a:xfrm>
        </p:spPr>
        <p:txBody>
          <a:bodyPr/>
          <a:lstStyle/>
          <a:p>
            <a:r>
              <a:rPr lang="en-US" altLang="en-US"/>
              <a:t>Server Consolidation</a:t>
            </a:r>
            <a:br>
              <a:rPr lang="en-US" altLang="en-US"/>
            </a:br>
            <a:r>
              <a:rPr lang="en-US" altLang="en-US"/>
              <a:t>Using System-Level Virtualization</a:t>
            </a:r>
          </a:p>
        </p:txBody>
      </p:sp>
      <p:grpSp>
        <p:nvGrpSpPr>
          <p:cNvPr id="6148" name="Group 45">
            <a:extLst>
              <a:ext uri="{FF2B5EF4-FFF2-40B4-BE49-F238E27FC236}">
                <a16:creationId xmlns:a16="http://schemas.microsoft.com/office/drawing/2014/main" xmlns="" id="{7E220815-48E7-4F69-B91C-4826238C5B11}"/>
              </a:ext>
            </a:extLst>
          </p:cNvPr>
          <p:cNvGrpSpPr>
            <a:grpSpLocks/>
          </p:cNvGrpSpPr>
          <p:nvPr/>
        </p:nvGrpSpPr>
        <p:grpSpPr bwMode="auto">
          <a:xfrm>
            <a:off x="5768976" y="3581400"/>
            <a:ext cx="3808413" cy="2590796"/>
            <a:chOff x="2873375" y="3192427"/>
            <a:chExt cx="3808412" cy="2591476"/>
          </a:xfrm>
        </p:grpSpPr>
        <p:sp>
          <p:nvSpPr>
            <p:cNvPr id="6161" name="Rectangle 6">
              <a:extLst>
                <a:ext uri="{FF2B5EF4-FFF2-40B4-BE49-F238E27FC236}">
                  <a16:creationId xmlns:a16="http://schemas.microsoft.com/office/drawing/2014/main" xmlns="" id="{9A4529C2-A2C2-419F-81AD-D585EE3AC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000" y="5021707"/>
              <a:ext cx="3733800" cy="47783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62" name="Text Box 12">
              <a:extLst>
                <a:ext uri="{FF2B5EF4-FFF2-40B4-BE49-F238E27FC236}">
                  <a16:creationId xmlns:a16="http://schemas.microsoft.com/office/drawing/2014/main" xmlns="" id="{B1950F7C-0487-4ED2-BD8B-8AB745CC7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89878" y="5074339"/>
              <a:ext cx="3357946" cy="371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  <a:latin typeface="Arial" panose="020B0604020202020204" pitchFamily="34" charset="0"/>
                  <a:ea typeface="DejaVu LGC Sans"/>
                  <a:cs typeface="DejaVu LGC Sans"/>
                </a:rPr>
                <a:t>Virtual Machine Monitor (VMM)</a:t>
              </a:r>
            </a:p>
          </p:txBody>
        </p:sp>
        <p:sp>
          <p:nvSpPr>
            <p:cNvPr id="6163" name="AutoShape 17">
              <a:extLst>
                <a:ext uri="{FF2B5EF4-FFF2-40B4-BE49-F238E27FC236}">
                  <a16:creationId xmlns:a16="http://schemas.microsoft.com/office/drawing/2014/main" xmlns="" id="{7B903209-F40B-4D35-97EB-4B31DF9E12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2587" y="3508147"/>
              <a:ext cx="1208088" cy="1436689"/>
            </a:xfrm>
            <a:prstGeom prst="roundRect">
              <a:avLst>
                <a:gd name="adj" fmla="val 83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64" name="Rectangle 18">
              <a:extLst>
                <a:ext uri="{FF2B5EF4-FFF2-40B4-BE49-F238E27FC236}">
                  <a16:creationId xmlns:a16="http://schemas.microsoft.com/office/drawing/2014/main" xmlns="" id="{D1C15FC0-3A93-4E86-9B1B-148340015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3387" y="4267203"/>
              <a:ext cx="1098550" cy="633412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65" name="Rectangle 19">
              <a:extLst>
                <a:ext uri="{FF2B5EF4-FFF2-40B4-BE49-F238E27FC236}">
                  <a16:creationId xmlns:a16="http://schemas.microsoft.com/office/drawing/2014/main" xmlns="" id="{95086435-2B53-4213-954F-473B183F2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3550" y="3629028"/>
              <a:ext cx="1090612" cy="571500"/>
            </a:xfrm>
            <a:prstGeom prst="rect">
              <a:avLst/>
            </a:prstGeom>
            <a:solidFill>
              <a:srgbClr val="C9FFF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66" name="Text Box 20">
              <a:extLst>
                <a:ext uri="{FF2B5EF4-FFF2-40B4-BE49-F238E27FC236}">
                  <a16:creationId xmlns:a16="http://schemas.microsoft.com/office/drawing/2014/main" xmlns="" id="{68A665B5-765C-4688-A05D-98DDC50A1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4273515"/>
              <a:ext cx="1174750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GuestOS</a:t>
              </a:r>
              <a:endParaRPr lang="en-GB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167" name="Text Box 21">
              <a:extLst>
                <a:ext uri="{FF2B5EF4-FFF2-40B4-BE49-F238E27FC236}">
                  <a16:creationId xmlns:a16="http://schemas.microsoft.com/office/drawing/2014/main" xmlns="" id="{574B8159-906F-4D59-8A9F-D9BAAED49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4962" y="3591243"/>
              <a:ext cx="1300163" cy="64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User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Apps</a:t>
              </a:r>
            </a:p>
          </p:txBody>
        </p:sp>
        <p:sp>
          <p:nvSpPr>
            <p:cNvPr id="6168" name="Text Box 22">
              <a:extLst>
                <a:ext uri="{FF2B5EF4-FFF2-40B4-BE49-F238E27FC236}">
                  <a16:creationId xmlns:a16="http://schemas.microsoft.com/office/drawing/2014/main" xmlns="" id="{0B35CF75-150D-4ACE-8541-EF00014EF2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0101" y="3209889"/>
              <a:ext cx="656247" cy="371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VM2</a:t>
              </a:r>
            </a:p>
          </p:txBody>
        </p:sp>
        <p:sp>
          <p:nvSpPr>
            <p:cNvPr id="6169" name="AutoShape 25">
              <a:extLst>
                <a:ext uri="{FF2B5EF4-FFF2-40B4-BE49-F238E27FC236}">
                  <a16:creationId xmlns:a16="http://schemas.microsoft.com/office/drawing/2014/main" xmlns="" id="{FCD5B153-46CE-4F4C-98D9-96D43DC3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112" y="3511065"/>
              <a:ext cx="1173163" cy="1435588"/>
            </a:xfrm>
            <a:prstGeom prst="roundRect">
              <a:avLst>
                <a:gd name="adj" fmla="val 83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70" name="Rectangle 26">
              <a:extLst>
                <a:ext uri="{FF2B5EF4-FFF2-40B4-BE49-F238E27FC236}">
                  <a16:creationId xmlns:a16="http://schemas.microsoft.com/office/drawing/2014/main" xmlns="" id="{522951C0-2F14-4350-BA9A-CD2B652CFE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6087" y="4241802"/>
              <a:ext cx="1065213" cy="633412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71" name="Rectangle 27">
              <a:extLst>
                <a:ext uri="{FF2B5EF4-FFF2-40B4-BE49-F238E27FC236}">
                  <a16:creationId xmlns:a16="http://schemas.microsoft.com/office/drawing/2014/main" xmlns="" id="{47372D79-D85D-4FB4-B942-E983A25DE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56250" y="3619502"/>
              <a:ext cx="1058862" cy="571500"/>
            </a:xfrm>
            <a:prstGeom prst="rect">
              <a:avLst/>
            </a:prstGeom>
            <a:solidFill>
              <a:srgbClr val="C9FFF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72" name="Text Box 28">
              <a:extLst>
                <a:ext uri="{FF2B5EF4-FFF2-40B4-BE49-F238E27FC236}">
                  <a16:creationId xmlns:a16="http://schemas.microsoft.com/office/drawing/2014/main" xmlns="" id="{9CC0FF54-AF5C-49FB-A4F8-4DCDB722B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4812" y="4276690"/>
              <a:ext cx="1138238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GuestOS</a:t>
              </a:r>
            </a:p>
          </p:txBody>
        </p:sp>
        <p:sp>
          <p:nvSpPr>
            <p:cNvPr id="6173" name="Text Box 29">
              <a:extLst>
                <a:ext uri="{FF2B5EF4-FFF2-40B4-BE49-F238E27FC236}">
                  <a16:creationId xmlns:a16="http://schemas.microsoft.com/office/drawing/2014/main" xmlns="" id="{B2FF85D0-C44D-495A-B3F8-0772F7B49A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0687" y="3587753"/>
              <a:ext cx="1181100" cy="64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User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Apps</a:t>
              </a:r>
            </a:p>
          </p:txBody>
        </p:sp>
        <p:sp>
          <p:nvSpPr>
            <p:cNvPr id="6174" name="Text Box 30">
              <a:extLst>
                <a:ext uri="{FF2B5EF4-FFF2-40B4-BE49-F238E27FC236}">
                  <a16:creationId xmlns:a16="http://schemas.microsoft.com/office/drawing/2014/main" xmlns="" id="{6187D1CB-D3B7-4D90-8F59-7104D0B42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0739" y="3198777"/>
              <a:ext cx="656247" cy="371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VM3</a:t>
              </a:r>
            </a:p>
          </p:txBody>
        </p:sp>
        <p:sp>
          <p:nvSpPr>
            <p:cNvPr id="6175" name="AutoShape 17">
              <a:extLst>
                <a:ext uri="{FF2B5EF4-FFF2-40B4-BE49-F238E27FC236}">
                  <a16:creationId xmlns:a16="http://schemas.microsoft.com/office/drawing/2014/main" xmlns="" id="{31794213-906A-4F8D-87BB-DC0808EF3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1000" y="3497307"/>
              <a:ext cx="1208088" cy="1436689"/>
            </a:xfrm>
            <a:prstGeom prst="roundRect">
              <a:avLst>
                <a:gd name="adj" fmla="val 83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76" name="Rectangle 18">
              <a:extLst>
                <a:ext uri="{FF2B5EF4-FFF2-40B4-BE49-F238E27FC236}">
                  <a16:creationId xmlns:a16="http://schemas.microsoft.com/office/drawing/2014/main" xmlns="" id="{9E9F688B-64ED-4932-8DDC-81F0AFD7D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800" y="4249740"/>
              <a:ext cx="1098550" cy="633412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77" name="Rectangle 19">
              <a:extLst>
                <a:ext uri="{FF2B5EF4-FFF2-40B4-BE49-F238E27FC236}">
                  <a16:creationId xmlns:a16="http://schemas.microsoft.com/office/drawing/2014/main" xmlns="" id="{CA63E92A-2437-4E04-A88D-77076CF83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1963" y="3611565"/>
              <a:ext cx="1090612" cy="571500"/>
            </a:xfrm>
            <a:prstGeom prst="rect">
              <a:avLst/>
            </a:prstGeom>
            <a:solidFill>
              <a:srgbClr val="C9FFF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78" name="Text Box 20">
              <a:extLst>
                <a:ext uri="{FF2B5EF4-FFF2-40B4-BE49-F238E27FC236}">
                  <a16:creationId xmlns:a16="http://schemas.microsoft.com/office/drawing/2014/main" xmlns="" id="{9C2B03FE-24CB-47B5-83AC-F6CF786991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9413" y="4256053"/>
              <a:ext cx="1174750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GuestOS</a:t>
              </a:r>
            </a:p>
          </p:txBody>
        </p:sp>
        <p:sp>
          <p:nvSpPr>
            <p:cNvPr id="6179" name="Text Box 21">
              <a:extLst>
                <a:ext uri="{FF2B5EF4-FFF2-40B4-BE49-F238E27FC236}">
                  <a16:creationId xmlns:a16="http://schemas.microsoft.com/office/drawing/2014/main" xmlns="" id="{EA9EA21B-3E7C-4A17-B808-CDA762E4EE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3375" y="3581402"/>
              <a:ext cx="1300163" cy="64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User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Apps</a:t>
              </a:r>
            </a:p>
          </p:txBody>
        </p:sp>
        <p:sp>
          <p:nvSpPr>
            <p:cNvPr id="6180" name="Text Box 22">
              <a:extLst>
                <a:ext uri="{FF2B5EF4-FFF2-40B4-BE49-F238E27FC236}">
                  <a16:creationId xmlns:a16="http://schemas.microsoft.com/office/drawing/2014/main" xmlns="" id="{6C0793E9-A453-49CD-8C8C-88711E766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8514" y="3192427"/>
              <a:ext cx="656247" cy="3716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  <a:tab pos="14478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VM1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F7E73D69-6CB5-4946-B023-F368015BC2EB}"/>
                </a:ext>
              </a:extLst>
            </p:cNvPr>
            <p:cNvSpPr/>
            <p:nvPr/>
          </p:nvSpPr>
          <p:spPr>
            <a:xfrm>
              <a:off x="2921000" y="5555243"/>
              <a:ext cx="3733799" cy="22866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hardware</a:t>
              </a:r>
            </a:p>
          </p:txBody>
        </p:sp>
      </p:grpSp>
      <p:grpSp>
        <p:nvGrpSpPr>
          <p:cNvPr id="6149" name="Group 44">
            <a:extLst>
              <a:ext uri="{FF2B5EF4-FFF2-40B4-BE49-F238E27FC236}">
                <a16:creationId xmlns:a16="http://schemas.microsoft.com/office/drawing/2014/main" xmlns="" id="{C01E781C-CF45-4764-A387-0938C3480903}"/>
              </a:ext>
            </a:extLst>
          </p:cNvPr>
          <p:cNvGrpSpPr>
            <a:grpSpLocks/>
          </p:cNvGrpSpPr>
          <p:nvPr/>
        </p:nvGrpSpPr>
        <p:grpSpPr bwMode="auto">
          <a:xfrm>
            <a:off x="8283576" y="1543051"/>
            <a:ext cx="1300163" cy="1687513"/>
            <a:chOff x="685800" y="3200400"/>
            <a:chExt cx="1300163" cy="1686765"/>
          </a:xfrm>
        </p:grpSpPr>
        <p:sp>
          <p:nvSpPr>
            <p:cNvPr id="6155" name="AutoShape 17">
              <a:extLst>
                <a:ext uri="{FF2B5EF4-FFF2-40B4-BE49-F238E27FC236}">
                  <a16:creationId xmlns:a16="http://schemas.microsoft.com/office/drawing/2014/main" xmlns="" id="{F23FD70A-3510-4C47-8D0D-F43283A53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425" y="3200400"/>
              <a:ext cx="1208088" cy="1436688"/>
            </a:xfrm>
            <a:prstGeom prst="roundRect">
              <a:avLst>
                <a:gd name="adj" fmla="val 83"/>
              </a:avLst>
            </a:prstGeom>
            <a:solidFill>
              <a:srgbClr val="333399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56" name="Rectangle 18">
              <a:extLst>
                <a:ext uri="{FF2B5EF4-FFF2-40B4-BE49-F238E27FC236}">
                  <a16:creationId xmlns:a16="http://schemas.microsoft.com/office/drawing/2014/main" xmlns="" id="{AADFB7F6-BAF7-43EE-ABA4-EBAB35951C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225" y="3944938"/>
              <a:ext cx="1098550" cy="633412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57" name="Rectangle 19">
              <a:extLst>
                <a:ext uri="{FF2B5EF4-FFF2-40B4-BE49-F238E27FC236}">
                  <a16:creationId xmlns:a16="http://schemas.microsoft.com/office/drawing/2014/main" xmlns="" id="{9ED09135-0038-4E03-A9E6-B60D8990D8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4388" y="3306763"/>
              <a:ext cx="1090612" cy="571500"/>
            </a:xfrm>
            <a:prstGeom prst="rect">
              <a:avLst/>
            </a:prstGeom>
            <a:solidFill>
              <a:srgbClr val="C9FFF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6158" name="Text Box 20">
              <a:extLst>
                <a:ext uri="{FF2B5EF4-FFF2-40B4-BE49-F238E27FC236}">
                  <a16:creationId xmlns:a16="http://schemas.microsoft.com/office/drawing/2014/main" xmlns="" id="{5FE9D460-335F-470A-A694-FC13AD435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838" y="3951250"/>
              <a:ext cx="1174750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OS</a:t>
              </a:r>
            </a:p>
          </p:txBody>
        </p:sp>
        <p:sp>
          <p:nvSpPr>
            <p:cNvPr id="6159" name="Text Box 21">
              <a:extLst>
                <a:ext uri="{FF2B5EF4-FFF2-40B4-BE49-F238E27FC236}">
                  <a16:creationId xmlns:a16="http://schemas.microsoft.com/office/drawing/2014/main" xmlns="" id="{06E6CC3C-BDD1-4044-A84A-2EB262D248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3276600"/>
              <a:ext cx="1300163" cy="648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defTabSz="457200" eaLnBrk="0" hangingPunct="0"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7239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User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</a:pPr>
              <a:r>
                <a:rPr lang="en-GB" altLang="en-US">
                  <a:solidFill>
                    <a:srgbClr val="000000"/>
                  </a:solidFill>
                  <a:latin typeface="Arial" panose="020B0604020202020204" pitchFamily="34" charset="0"/>
                </a:rPr>
                <a:t>Apps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2805E3EF-1992-4335-9838-6AB435438B91}"/>
                </a:ext>
              </a:extLst>
            </p:cNvPr>
            <p:cNvSpPr/>
            <p:nvPr/>
          </p:nvSpPr>
          <p:spPr>
            <a:xfrm>
              <a:off x="733425" y="4658666"/>
              <a:ext cx="1219200" cy="22849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Arial" pitchFamily="34" charset="0"/>
                  <a:cs typeface="Arial" pitchFamily="34" charset="0"/>
                </a:rPr>
                <a:t>hardware</a:t>
              </a:r>
            </a:p>
          </p:txBody>
        </p:sp>
      </p:grpSp>
      <p:pic>
        <p:nvPicPr>
          <p:cNvPr id="6150" name="Picture 2">
            <a:extLst>
              <a:ext uri="{FF2B5EF4-FFF2-40B4-BE49-F238E27FC236}">
                <a16:creationId xmlns:a16="http://schemas.microsoft.com/office/drawing/2014/main" xmlns="" id="{0F8A51C8-3336-40E1-A359-038295A78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76" y="1543050"/>
            <a:ext cx="13239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3">
            <a:extLst>
              <a:ext uri="{FF2B5EF4-FFF2-40B4-BE49-F238E27FC236}">
                <a16:creationId xmlns:a16="http://schemas.microsoft.com/office/drawing/2014/main" xmlns="" id="{D5D262CD-19AA-46C3-BD31-877D2780A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976" y="1543050"/>
            <a:ext cx="1323975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2" name="TextBox 48">
            <a:extLst>
              <a:ext uri="{FF2B5EF4-FFF2-40B4-BE49-F238E27FC236}">
                <a16:creationId xmlns:a16="http://schemas.microsoft.com/office/drawing/2014/main" xmlns="" id="{51D80758-6C7C-41FC-BE89-76A75B5AB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924051"/>
            <a:ext cx="2819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Physical cluster</a:t>
            </a:r>
          </a:p>
        </p:txBody>
      </p:sp>
      <p:sp>
        <p:nvSpPr>
          <p:cNvPr id="6153" name="TextBox 49">
            <a:extLst>
              <a:ext uri="{FF2B5EF4-FFF2-40B4-BE49-F238E27FC236}">
                <a16:creationId xmlns:a16="http://schemas.microsoft.com/office/drawing/2014/main" xmlns="" id="{B643051A-D9F7-496A-8DC9-CC4768F7F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437" y="4541669"/>
            <a:ext cx="3992564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marL="457200" indent="-457200" defTabSz="914400" eaLnBrk="1" fontAlgn="base" hangingPunct="1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è"/>
              <a:defRPr/>
            </a:pPr>
            <a:r>
              <a:rPr lang="en-US" sz="2800" dirty="0">
                <a:solidFill>
                  <a:srgbClr val="000000"/>
                </a:solidFill>
                <a:latin typeface="Arial" pitchFamily="34" charset="0"/>
                <a:sym typeface="Wingdings" pitchFamily="2" charset="2"/>
              </a:rPr>
              <a:t>Virtual cluster</a:t>
            </a:r>
            <a:endParaRPr lang="en-US" sz="2800" dirty="0">
              <a:solidFill>
                <a:srgbClr val="000000"/>
              </a:solidFill>
              <a:latin typeface="Arial" pitchFamily="34" charset="0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 pitchFamily="34" charset="0"/>
            </a:endParaRPr>
          </a:p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600" dirty="0">
                <a:solidFill>
                  <a:srgbClr val="000000"/>
                </a:solidFill>
                <a:latin typeface="Arial" pitchFamily="34" charset="0"/>
              </a:rPr>
              <a:t>cluster node </a:t>
            </a:r>
            <a:r>
              <a:rPr lang="en-US" sz="2600" dirty="0">
                <a:solidFill>
                  <a:prstClr val="black"/>
                </a:solidFill>
                <a:latin typeface="Arial"/>
                <a:cs typeface="Arial"/>
                <a:sym typeface="Symbol" pitchFamily="18" charset="2"/>
              </a:rPr>
              <a:t>≡</a:t>
            </a:r>
            <a:r>
              <a:rPr lang="en-US" sz="2600" dirty="0">
                <a:solidFill>
                  <a:srgbClr val="000000"/>
                </a:solidFill>
                <a:latin typeface="Arial" pitchFamily="34" charset="0"/>
              </a:rPr>
              <a:t> VM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6054D1B-AA0E-4525-A8A5-A75D7D95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42F0460-CA9C-4F88-AA88-6B375E8FE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2AB13-2192-4AB6-AA0E-7B5F4E41C14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992458"/>
      </p:ext>
    </p:extLst>
  </p:cSld>
  <p:clrMapOvr>
    <a:masterClrMapping/>
  </p:clrMapOvr>
  <p:transition spd="slow" advTm="12242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1"/>
          <p:cNvSpPr txBox="1">
            <a:spLocks noChangeArrowheads="1"/>
          </p:cNvSpPr>
          <p:nvPr/>
        </p:nvSpPr>
        <p:spPr bwMode="auto">
          <a:xfrm>
            <a:off x="1609695" y="123772"/>
            <a:ext cx="9027289" cy="63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200" b="1" dirty="0" err="1"/>
              <a:t>VirtuOS</a:t>
            </a:r>
            <a:endParaRPr lang="en-US" altLang="en-US" sz="3200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54398" y="729068"/>
            <a:ext cx="7441941" cy="58951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b="1" dirty="0">
                <a:sym typeface="Symbol" panose="05050102010706020507" pitchFamily="18" charset="2"/>
              </a:rPr>
              <a:t>Key idea</a:t>
            </a:r>
            <a:r>
              <a:rPr lang="en-US" altLang="zh-CN" sz="2400" dirty="0">
                <a:sym typeface="Symbol" panose="05050102010706020507" pitchFamily="18" charset="2"/>
              </a:rPr>
              <a:t>: Confine a “vertical” slice of Linux kernel in the VM. 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dirty="0">
                <a:sym typeface="Symbol" panose="05050102010706020507" pitchFamily="18" charset="2"/>
              </a:rPr>
              <a:t>Linux kernel divided into a primary domain and multiple service domains. 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dirty="0">
                <a:sym typeface="Symbol" panose="05050102010706020507" pitchFamily="18" charset="2"/>
              </a:rPr>
              <a:t>— Primary Domain: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dirty="0">
                <a:sym typeface="Symbol" panose="05050102010706020507" pitchFamily="18" charset="2"/>
              </a:rPr>
              <a:t>     — Core OS functionalities:  Memory Management, Scheduler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dirty="0">
                <a:sym typeface="Symbol" panose="05050102010706020507" pitchFamily="18" charset="2"/>
              </a:rPr>
              <a:t>     — User level processes. 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dirty="0">
                <a:sym typeface="Symbol" panose="05050102010706020507" pitchFamily="18" charset="2"/>
              </a:rPr>
              <a:t>—Service Domain: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dirty="0">
                <a:sym typeface="Symbol" panose="05050102010706020507" pitchFamily="18" charset="2"/>
              </a:rPr>
              <a:t>     — All kernel components  needed for a particular service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dirty="0">
                <a:sym typeface="Symbol" panose="05050102010706020507" pitchFamily="18" charset="2"/>
              </a:rPr>
              <a:t>     — Storage Service Domain:  file-system, disk drivers. 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altLang="zh-CN" sz="2400" dirty="0">
                <a:sym typeface="Symbol" panose="05050102010706020507" pitchFamily="18" charset="2"/>
              </a:rPr>
              <a:t> 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  <a:defRPr/>
            </a:pP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446881" y="6248218"/>
            <a:ext cx="85353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600" dirty="0"/>
          </a:p>
          <a:p>
            <a:pPr eaLnBrk="1" hangingPunct="1"/>
            <a:endParaRPr lang="en-US" sz="160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903163" y="5793189"/>
            <a:ext cx="9372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sz="1600" dirty="0"/>
          </a:p>
          <a:p>
            <a:pPr eaLnBrk="1" hangingPunct="1"/>
            <a:endParaRPr lang="en-US" altLang="en-US" sz="1600" dirty="0"/>
          </a:p>
          <a:p>
            <a:pPr eaLnBrk="1" hangingPunct="1"/>
            <a:endParaRPr lang="en-US" sz="16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7273061" y="2066213"/>
            <a:ext cx="4918939" cy="3643371"/>
            <a:chOff x="7370597" y="2092489"/>
            <a:chExt cx="4918939" cy="3643371"/>
          </a:xfrm>
        </p:grpSpPr>
        <p:sp>
          <p:nvSpPr>
            <p:cNvPr id="72" name="文本框 71"/>
            <p:cNvSpPr txBox="1"/>
            <p:nvPr/>
          </p:nvSpPr>
          <p:spPr>
            <a:xfrm>
              <a:off x="7370597" y="2580392"/>
              <a:ext cx="2646573" cy="408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Primary Domain</a:t>
              </a: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7809157" y="2092489"/>
              <a:ext cx="4480379" cy="3643371"/>
              <a:chOff x="7809157" y="2092489"/>
              <a:chExt cx="4480379" cy="3643371"/>
            </a:xfrm>
          </p:grpSpPr>
          <p:sp>
            <p:nvSpPr>
              <p:cNvPr id="57" name="文本框 56"/>
              <p:cNvSpPr txBox="1"/>
              <p:nvPr/>
            </p:nvSpPr>
            <p:spPr>
              <a:xfrm>
                <a:off x="9642963" y="2092489"/>
                <a:ext cx="2646573" cy="722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Storage</a:t>
                </a:r>
              </a:p>
              <a:p>
                <a:pPr algn="ctr"/>
                <a:r>
                  <a:rPr lang="en-US" sz="2000" dirty="0"/>
                  <a:t>Service Domain</a:t>
                </a: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7809157" y="4645191"/>
                <a:ext cx="4031598" cy="393133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Xen VMM</a:t>
                </a:r>
                <a:endParaRPr lang="zh-CN" altLang="en-US" sz="2400" dirty="0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10154811" y="3865374"/>
                <a:ext cx="1670141" cy="728151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Storage </a:t>
                </a:r>
                <a:r>
                  <a:rPr lang="en-US" altLang="zh-CN" sz="2000" dirty="0" err="1"/>
                  <a:t>Componets</a:t>
                </a:r>
                <a:endParaRPr lang="zh-CN" altLang="en-US" sz="2000" dirty="0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10154811" y="2983649"/>
                <a:ext cx="1670141" cy="88172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Kernel Worker Thread</a:t>
                </a:r>
              </a:p>
            </p:txBody>
          </p:sp>
          <p:cxnSp>
            <p:nvCxnSpPr>
              <p:cNvPr id="62" name="直接连接符 61"/>
              <p:cNvCxnSpPr/>
              <p:nvPr/>
            </p:nvCxnSpPr>
            <p:spPr>
              <a:xfrm>
                <a:off x="10154811" y="2992739"/>
                <a:ext cx="0" cy="160987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10154811" y="2983649"/>
                <a:ext cx="16701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>
                <a:off x="11824952" y="2983649"/>
                <a:ext cx="0" cy="1609876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H="1">
                <a:off x="10154811" y="4590670"/>
                <a:ext cx="167014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6" name="组合 5"/>
              <p:cNvGrpSpPr/>
              <p:nvPr/>
            </p:nvGrpSpPr>
            <p:grpSpPr>
              <a:xfrm>
                <a:off x="7862216" y="2998425"/>
                <a:ext cx="1695777" cy="1563161"/>
                <a:chOff x="7169684" y="2728275"/>
                <a:chExt cx="1695777" cy="1563161"/>
              </a:xfrm>
            </p:grpSpPr>
            <p:sp>
              <p:nvSpPr>
                <p:cNvPr id="67" name="矩形 66"/>
                <p:cNvSpPr/>
                <p:nvPr/>
              </p:nvSpPr>
              <p:spPr>
                <a:xfrm>
                  <a:off x="7182502" y="3552794"/>
                  <a:ext cx="1670141" cy="728151"/>
                </a:xfrm>
                <a:prstGeom prst="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4" name="组合 3"/>
                <p:cNvGrpSpPr/>
                <p:nvPr/>
              </p:nvGrpSpPr>
              <p:grpSpPr>
                <a:xfrm>
                  <a:off x="7169684" y="2728275"/>
                  <a:ext cx="1695777" cy="1563161"/>
                  <a:chOff x="4827101" y="2293502"/>
                  <a:chExt cx="1695777" cy="2097628"/>
                </a:xfrm>
              </p:grpSpPr>
              <p:cxnSp>
                <p:nvCxnSpPr>
                  <p:cNvPr id="68" name="直接连接符 67"/>
                  <p:cNvCxnSpPr/>
                  <p:nvPr/>
                </p:nvCxnSpPr>
                <p:spPr>
                  <a:xfrm flipH="1">
                    <a:off x="4827101" y="2293502"/>
                    <a:ext cx="12818" cy="2083549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连接符 68"/>
                  <p:cNvCxnSpPr/>
                  <p:nvPr/>
                </p:nvCxnSpPr>
                <p:spPr>
                  <a:xfrm flipH="1">
                    <a:off x="4827101" y="4377845"/>
                    <a:ext cx="1670141" cy="0"/>
                  </a:xfrm>
                  <a:prstGeom prst="line">
                    <a:avLst/>
                  </a:prstGeom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" name="组合 2"/>
                  <p:cNvGrpSpPr/>
                  <p:nvPr/>
                </p:nvGrpSpPr>
                <p:grpSpPr>
                  <a:xfrm>
                    <a:off x="4839341" y="2293502"/>
                    <a:ext cx="1683537" cy="2097628"/>
                    <a:chOff x="4839341" y="2293502"/>
                    <a:chExt cx="1683537" cy="2097628"/>
                  </a:xfrm>
                </p:grpSpPr>
                <p:cxnSp>
                  <p:nvCxnSpPr>
                    <p:cNvPr id="70" name="直接连接符 69"/>
                    <p:cNvCxnSpPr/>
                    <p:nvPr/>
                  </p:nvCxnSpPr>
                  <p:spPr>
                    <a:xfrm>
                      <a:off x="6522878" y="2296706"/>
                      <a:ext cx="0" cy="2094424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直接连接符 70"/>
                    <p:cNvCxnSpPr/>
                    <p:nvPr/>
                  </p:nvCxnSpPr>
                  <p:spPr>
                    <a:xfrm flipH="1">
                      <a:off x="4843059" y="2293502"/>
                      <a:ext cx="1670141" cy="0"/>
                    </a:xfrm>
                    <a:prstGeom prst="line">
                      <a:avLst/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" name="组合 1"/>
                    <p:cNvGrpSpPr/>
                    <p:nvPr/>
                  </p:nvGrpSpPr>
                  <p:grpSpPr>
                    <a:xfrm>
                      <a:off x="4839341" y="2306314"/>
                      <a:ext cx="1657901" cy="1717320"/>
                      <a:chOff x="4839341" y="2306314"/>
                      <a:chExt cx="1657901" cy="1717320"/>
                    </a:xfrm>
                  </p:grpSpPr>
                  <p:sp>
                    <p:nvSpPr>
                      <p:cNvPr id="66" name="矩形 65"/>
                      <p:cNvSpPr/>
                      <p:nvPr/>
                    </p:nvSpPr>
                    <p:spPr>
                      <a:xfrm>
                        <a:off x="4839341" y="2306314"/>
                        <a:ext cx="1657901" cy="1079542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4">
                          <a:shade val="50000"/>
                        </a:schemeClr>
                      </a:lnRef>
                      <a:fillRef idx="1">
                        <a:schemeClr val="accent4"/>
                      </a:fillRef>
                      <a:effectRef idx="0">
                        <a:schemeClr val="accent4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/>
                          <a:t>User Process</a:t>
                        </a:r>
                      </a:p>
                    </p:txBody>
                  </p:sp>
                  <p:sp>
                    <p:nvSpPr>
                      <p:cNvPr id="73" name="文本框 72"/>
                      <p:cNvSpPr txBox="1"/>
                      <p:nvPr/>
                    </p:nvSpPr>
                    <p:spPr>
                      <a:xfrm>
                        <a:off x="5069511" y="3615147"/>
                        <a:ext cx="1198506" cy="40848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 dirty="0">
                            <a:solidFill>
                              <a:schemeClr val="bg1"/>
                            </a:solidFill>
                          </a:rPr>
                          <a:t>Core OS </a:t>
                        </a:r>
                      </a:p>
                    </p:txBody>
                  </p:sp>
                </p:grpSp>
              </p:grpSp>
            </p:grpSp>
          </p:grpSp>
          <p:sp>
            <p:nvSpPr>
              <p:cNvPr id="74" name="矩形 73"/>
              <p:cNvSpPr/>
              <p:nvPr/>
            </p:nvSpPr>
            <p:spPr>
              <a:xfrm>
                <a:off x="10170614" y="5236884"/>
                <a:ext cx="1670141" cy="49897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Disk</a:t>
                </a:r>
                <a:endParaRPr lang="en-US" dirty="0"/>
              </a:p>
            </p:txBody>
          </p:sp>
          <p:sp>
            <p:nvSpPr>
              <p:cNvPr id="75" name="下箭头 74"/>
              <p:cNvSpPr/>
              <p:nvPr/>
            </p:nvSpPr>
            <p:spPr>
              <a:xfrm>
                <a:off x="10989881" y="4620239"/>
                <a:ext cx="329043" cy="628486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4" name="矩形 83"/>
          <p:cNvSpPr/>
          <p:nvPr/>
        </p:nvSpPr>
        <p:spPr>
          <a:xfrm>
            <a:off x="1978522" y="6310568"/>
            <a:ext cx="82896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R. </a:t>
            </a:r>
            <a:r>
              <a:rPr lang="en-US" dirty="0" err="1"/>
              <a:t>Nikolaev</a:t>
            </a:r>
            <a:r>
              <a:rPr lang="en-US" dirty="0"/>
              <a:t> and G. Back, </a:t>
            </a:r>
            <a:r>
              <a:rPr lang="en-US" dirty="0" err="1"/>
              <a:t>VirtuOS</a:t>
            </a:r>
            <a:r>
              <a:rPr lang="en-US" dirty="0"/>
              <a:t>: an operating system with kernel virtualization, 2013</a:t>
            </a:r>
            <a:endParaRPr lang="en-US" altLang="en-US" dirty="0"/>
          </a:p>
          <a:p>
            <a:endParaRPr lang="en-US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7796339" y="86531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400" dirty="0">
                <a:sym typeface="Symbol" panose="05050102010706020507" pitchFamily="18" charset="2"/>
              </a:rPr>
              <a:t>Performance overhead:</a:t>
            </a:r>
          </a:p>
          <a:p>
            <a:pPr>
              <a:defRPr/>
            </a:pPr>
            <a:r>
              <a:rPr lang="en-US" altLang="zh-CN" sz="2400" dirty="0">
                <a:sym typeface="Symbol" panose="05050102010706020507" pitchFamily="18" charset="2"/>
              </a:rPr>
              <a:t>0.15x to 2x drop in throughput.  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64B7A608-40A7-4E75-881C-5B0164D1C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UCLA Concurrent Systems Laboratory</a:t>
            </a:r>
            <a:endParaRPr lang="zh-CN" alt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xmlns="" id="{1803589F-86E9-4B0B-AB4F-EB4B5285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40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907812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xmlns="" id="{CAAF7D17-3C7B-47CE-B9F5-6277C9B7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914400"/>
          </a:xfrm>
        </p:spPr>
        <p:txBody>
          <a:bodyPr/>
          <a:lstStyle/>
          <a:p>
            <a:pPr algn="ctr"/>
            <a:r>
              <a:rPr lang="en-US" altLang="en-US" sz="3200" b="1" dirty="0" err="1">
                <a:latin typeface="Calibri" panose="020F0502020204030204" pitchFamily="34" charset="0"/>
                <a:cs typeface="Arial" panose="020B0604020202020204" pitchFamily="34" charset="0"/>
              </a:rPr>
              <a:t>NiLiHype</a:t>
            </a:r>
            <a:r>
              <a:rPr lang="en-US" altLang="en-US" sz="3200" b="1" dirty="0">
                <a:latin typeface="Calibri" panose="020F0502020204030204" pitchFamily="34" charset="0"/>
                <a:cs typeface="Arial" panose="020B0604020202020204" pitchFamily="34" charset="0"/>
              </a:rPr>
              <a:t> vs Otherworld</a:t>
            </a:r>
            <a:endParaRPr lang="en-US" altLang="en-US" sz="3200" b="1" dirty="0"/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xmlns="" id="{03B0F57E-F1D6-4FEC-81EF-A3A7D1E98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725" y="1066799"/>
            <a:ext cx="8229600" cy="394062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/>
              <a:t>Otherworld</a:t>
            </a:r>
            <a:endParaRPr lang="en-US" sz="2400" dirty="0"/>
          </a:p>
          <a:p>
            <a:pPr>
              <a:spcBef>
                <a:spcPts val="0"/>
              </a:spcBef>
              <a:defRPr/>
            </a:pPr>
            <a:r>
              <a:rPr lang="en-US" dirty="0" err="1">
                <a:solidFill>
                  <a:srgbClr val="FF0000"/>
                </a:solidFill>
              </a:rPr>
              <a:t>Microreboot</a:t>
            </a:r>
            <a:r>
              <a:rPr lang="en-US" dirty="0"/>
              <a:t> to recover </a:t>
            </a:r>
            <a:r>
              <a:rPr lang="en-US" dirty="0">
                <a:solidFill>
                  <a:srgbClr val="FF0000"/>
                </a:solidFill>
              </a:rPr>
              <a:t>Linux kernel </a:t>
            </a:r>
            <a:r>
              <a:rPr lang="en-US" dirty="0"/>
              <a:t>from failure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/>
              <a:t>Kernel rebooted while preserving states of processes (applications)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/>
              <a:t>Often requires custom crash procedures provided by user-level process for successful recovery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18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err="1"/>
              <a:t>NiLiHype</a:t>
            </a:r>
            <a:endParaRPr lang="en-US" dirty="0"/>
          </a:p>
          <a:p>
            <a:pPr>
              <a:spcBef>
                <a:spcPts val="0"/>
              </a:spcBef>
              <a:defRPr/>
            </a:pPr>
            <a:r>
              <a:rPr lang="en-US" dirty="0">
                <a:solidFill>
                  <a:srgbClr val="FF0000"/>
                </a:solidFill>
              </a:rPr>
              <a:t>Microreset</a:t>
            </a:r>
            <a:r>
              <a:rPr lang="en-US" dirty="0"/>
              <a:t> to recover </a:t>
            </a:r>
            <a:r>
              <a:rPr lang="en-US" dirty="0">
                <a:solidFill>
                  <a:srgbClr val="FF0000"/>
                </a:solidFill>
              </a:rPr>
              <a:t>Xen hypervisor </a:t>
            </a:r>
            <a:r>
              <a:rPr lang="en-US" dirty="0"/>
              <a:t>from failure</a:t>
            </a:r>
          </a:p>
          <a:p>
            <a:pPr>
              <a:spcBef>
                <a:spcPts val="0"/>
              </a:spcBef>
              <a:defRPr/>
            </a:pPr>
            <a:endParaRPr lang="en-US" sz="1800" dirty="0"/>
          </a:p>
        </p:txBody>
      </p:sp>
      <p:sp>
        <p:nvSpPr>
          <p:cNvPr id="66565" name="Rectangle 2">
            <a:extLst>
              <a:ext uri="{FF2B5EF4-FFF2-40B4-BE49-F238E27FC236}">
                <a16:creationId xmlns:a16="http://schemas.microsoft.com/office/drawing/2014/main" xmlns="" id="{A83AE8DD-5036-46DA-9797-B89F76441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8325" y="6172201"/>
            <a:ext cx="83820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aseline="30000" dirty="0"/>
              <a:t> </a:t>
            </a:r>
            <a:r>
              <a:rPr lang="en-US" altLang="en-US" sz="1400" dirty="0"/>
              <a:t>A. </a:t>
            </a:r>
            <a:r>
              <a:rPr lang="en-US" altLang="en-US" sz="1400" dirty="0" err="1"/>
              <a:t>Depoutovitch</a:t>
            </a:r>
            <a:r>
              <a:rPr lang="en-US" altLang="en-US" sz="1400" dirty="0"/>
              <a:t> and M. </a:t>
            </a:r>
            <a:r>
              <a:rPr lang="en-US" altLang="en-US" sz="1400" dirty="0" err="1"/>
              <a:t>Stumm</a:t>
            </a:r>
            <a:r>
              <a:rPr lang="en-US" altLang="en-US" sz="1400" dirty="0"/>
              <a:t>, ‘‘Otherworld – Giving Applications a Chance to Survive OS Kernel Crashes,’’ 2010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DF3F293-971C-40F8-91C5-7383B9DE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UCLA Concurrent Systems Laboratory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691FC93-A6F7-4DE1-9774-80DCCBE54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41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8091153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xmlns="" id="{DA4710E5-2D61-42FE-A0D5-16919737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12192000" cy="838200"/>
          </a:xfrm>
        </p:spPr>
        <p:txBody>
          <a:bodyPr/>
          <a:lstStyle/>
          <a:p>
            <a:pPr algn="ctr" defTabSz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200" b="1" dirty="0" err="1"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NiLiHype</a:t>
            </a:r>
            <a:r>
              <a:rPr lang="en-US" altLang="en-US" sz="3200" b="1" dirty="0"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 vs </a:t>
            </a:r>
            <a:r>
              <a:rPr lang="en-US" altLang="en-US" sz="3200" b="1" dirty="0" err="1"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RootHammer</a:t>
            </a:r>
            <a:endParaRPr lang="en-US" altLang="en-US" sz="3200" b="1" dirty="0"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xmlns="" id="{9F5BFF30-2289-47F3-AE29-BD63774AC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885" y="883785"/>
            <a:ext cx="9884229" cy="5264604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err="1"/>
              <a:t>RootHammer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VMM reboot while preserving VMs in context rejuvenation: does </a:t>
            </a:r>
            <a:br>
              <a:rPr lang="en-US" dirty="0"/>
            </a:br>
            <a:r>
              <a:rPr lang="en-US" dirty="0"/>
              <a:t>not deal with VMM failure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System healthy and functioning: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/>
              <a:t>Clean suspension of all running VMs</a:t>
            </a:r>
          </a:p>
          <a:p>
            <a:pPr lvl="1">
              <a:spcBef>
                <a:spcPts val="0"/>
              </a:spcBef>
              <a:defRPr/>
            </a:pPr>
            <a:r>
              <a:rPr lang="en-US" dirty="0"/>
              <a:t>Clean reboot of VMM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US" dirty="0" err="1"/>
              <a:t>NiLiHype</a:t>
            </a:r>
            <a:r>
              <a:rPr lang="en-US" sz="2400" dirty="0"/>
              <a:t>: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Does not reboot the VMM</a:t>
            </a:r>
          </a:p>
          <a:p>
            <a:pPr>
              <a:spcBef>
                <a:spcPts val="0"/>
              </a:spcBef>
              <a:defRPr/>
            </a:pPr>
            <a:r>
              <a:rPr lang="en-US" dirty="0" err="1"/>
              <a:t>NiLiHype</a:t>
            </a:r>
            <a:r>
              <a:rPr lang="en-US" dirty="0"/>
              <a:t> deal with VMM failure (happen at any time):</a:t>
            </a:r>
          </a:p>
          <a:p>
            <a:pPr>
              <a:spcBef>
                <a:spcPts val="0"/>
              </a:spcBef>
              <a:defRPr/>
            </a:pPr>
            <a:r>
              <a:rPr lang="en-US" sz="2400" dirty="0"/>
              <a:t>      State corruption and inconsistencies</a:t>
            </a:r>
          </a:p>
          <a:p>
            <a:pPr>
              <a:spcBef>
                <a:spcPts val="0"/>
              </a:spcBef>
              <a:defRPr/>
            </a:pPr>
            <a:r>
              <a:rPr lang="en-US" dirty="0"/>
              <a:t>Reuse all hypervisor state: Not useful for rejuvenation</a:t>
            </a:r>
          </a:p>
          <a:p>
            <a:pPr marL="0" indent="0">
              <a:spcBef>
                <a:spcPts val="0"/>
              </a:spcBef>
              <a:buNone/>
              <a:defRPr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  <a:defRPr/>
            </a:pPr>
            <a:endParaRPr lang="en-US" sz="1600" dirty="0"/>
          </a:p>
        </p:txBody>
      </p:sp>
      <p:sp>
        <p:nvSpPr>
          <p:cNvPr id="65541" name="Rectangle 2">
            <a:extLst>
              <a:ext uri="{FF2B5EF4-FFF2-40B4-BE49-F238E27FC236}">
                <a16:creationId xmlns:a16="http://schemas.microsoft.com/office/drawing/2014/main" xmlns="" id="{D354949E-0891-4002-B059-FF4835B64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6148389"/>
            <a:ext cx="83820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aseline="30000" dirty="0"/>
              <a:t> </a:t>
            </a:r>
            <a:r>
              <a:rPr lang="en-US" altLang="en-US" sz="1400" dirty="0"/>
              <a:t>K. Kourai and S. Chiba, ‘‘A Fast Rejuvenation Technique for Server Consolidation with Virtual Machines,’’ 2007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03B505-A0A9-42C0-BCE0-2765D9456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UCLA Concurrent Systems Laboratory</a:t>
            </a:r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AD2B3F-B39E-408B-8BEF-31E92BDD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42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57564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5454"/>
            <a:ext cx="10972800" cy="557875"/>
          </a:xfrm>
        </p:spPr>
        <p:txBody>
          <a:bodyPr/>
          <a:lstStyle/>
          <a:p>
            <a:r>
              <a:rPr lang="en-US" dirty="0" err="1"/>
              <a:t>NiLiHype</a:t>
            </a:r>
            <a:r>
              <a:rPr lang="en-US" dirty="0"/>
              <a:t> vs. </a:t>
            </a:r>
            <a:r>
              <a:rPr lang="en-US" dirty="0" err="1"/>
              <a:t>Akeso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16" y="766545"/>
            <a:ext cx="11423176" cy="6255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Similarity</a:t>
            </a:r>
            <a:r>
              <a:rPr lang="en-US" altLang="zh-CN" dirty="0">
                <a:sym typeface="Symbol" panose="05050102010706020507" pitchFamily="18" charset="2"/>
              </a:rPr>
              <a:t>: Recovery domains: </a:t>
            </a:r>
            <a:r>
              <a:rPr lang="en-US" dirty="0">
                <a:sym typeface="Symbol" panose="05050102010706020507" pitchFamily="18" charset="2"/>
              </a:rPr>
              <a:t>request-oriented – </a:t>
            </a:r>
            <a:r>
              <a:rPr lang="en-US" altLang="zh-CN" dirty="0" err="1"/>
              <a:t>syscall</a:t>
            </a:r>
            <a:r>
              <a:rPr lang="en-US" altLang="zh-CN" dirty="0"/>
              <a:t>/exception handlers</a:t>
            </a:r>
            <a:r>
              <a:rPr lang="en-US" altLang="zh-CN" dirty="0">
                <a:sym typeface="Symbol" panose="05050102010706020507" pitchFamily="18" charset="2"/>
              </a:rPr>
              <a:t>                    </a:t>
            </a:r>
            <a:endParaRPr lang="en-US" altLang="zh-CN" u="sng" dirty="0">
              <a:sym typeface="Symbol" panose="05050102010706020507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C8B-AE5B-4B91-A003-581A88B4604F}" type="slidenum">
              <a:rPr lang="en-US" altLang="en-US" smtClean="0"/>
              <a:pPr/>
              <a:t>43</a:t>
            </a:fld>
            <a:endParaRPr lang="en-US" altLang="en-US"/>
          </a:p>
        </p:txBody>
      </p:sp>
      <p:sp>
        <p:nvSpPr>
          <p:cNvPr id="6" name="矩形 1"/>
          <p:cNvSpPr/>
          <p:nvPr/>
        </p:nvSpPr>
        <p:spPr>
          <a:xfrm>
            <a:off x="764275" y="6016039"/>
            <a:ext cx="102587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A. </a:t>
            </a:r>
            <a:r>
              <a:rPr lang="en-US" altLang="zh-CN" dirty="0" err="1"/>
              <a:t>Lenharth</a:t>
            </a:r>
            <a:r>
              <a:rPr lang="en-US" altLang="en-US" dirty="0"/>
              <a:t>, et al. “</a:t>
            </a:r>
            <a:r>
              <a:rPr lang="en-US" altLang="zh-CN" dirty="0"/>
              <a:t>Recovery Domains: An Organizing Principle for Recoverable Operating Systems</a:t>
            </a:r>
            <a:r>
              <a:rPr lang="en-US" altLang="en-US" dirty="0"/>
              <a:t>,” 2009.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75619" y="1610435"/>
            <a:ext cx="476306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 err="1"/>
              <a:t>Akeso</a:t>
            </a:r>
            <a:endParaRPr lang="en-US" sz="2600" u="sng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600" dirty="0"/>
              <a:t>Tracks dependencies among execution threads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600" dirty="0"/>
              <a:t>Compiler-based instrumentation </a:t>
            </a:r>
            <a:r>
              <a:rPr lang="en-US" sz="2600" dirty="0">
                <a:sym typeface="Symbol"/>
              </a:rPr>
              <a:t> undo logs for rollback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600" dirty="0">
                <a:sym typeface="Symbol"/>
              </a:rPr>
              <a:t>Error  rollback failed thread</a:t>
            </a:r>
            <a:br>
              <a:rPr lang="en-US" sz="2600" dirty="0">
                <a:sym typeface="Symbol"/>
              </a:rPr>
            </a:br>
            <a:r>
              <a:rPr lang="en-US" sz="2600" dirty="0">
                <a:sym typeface="Symbol"/>
              </a:rPr>
              <a:t>                + dependent threads</a:t>
            </a:r>
          </a:p>
          <a:p>
            <a:r>
              <a:rPr lang="en-US" sz="2600" dirty="0">
                <a:sym typeface="Wingdings"/>
              </a:rPr>
              <a:t> Potentially higher recovery rate</a:t>
            </a:r>
            <a:endParaRPr 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1050885" y="1610435"/>
            <a:ext cx="451507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 err="1"/>
              <a:t>NiLiHype</a:t>
            </a:r>
            <a:endParaRPr lang="en-US" sz="2600" u="sng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600" dirty="0"/>
              <a:t>No dependency tracking</a:t>
            </a:r>
          </a:p>
          <a:p>
            <a:endParaRPr lang="en-US" sz="2600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600" dirty="0"/>
              <a:t>Manual code modifications to enhance recovery rate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600" dirty="0"/>
              <a:t>Error </a:t>
            </a:r>
            <a:r>
              <a:rPr lang="en-US" sz="2600" dirty="0">
                <a:sym typeface="Symbol"/>
              </a:rPr>
              <a:t> discard all active </a:t>
            </a:r>
            <a:br>
              <a:rPr lang="en-US" sz="2600" dirty="0">
                <a:sym typeface="Symbol"/>
              </a:rPr>
            </a:br>
            <a:r>
              <a:rPr lang="en-US" sz="2600" dirty="0">
                <a:sym typeface="Symbol"/>
              </a:rPr>
              <a:t>                threads</a:t>
            </a:r>
          </a:p>
          <a:p>
            <a:r>
              <a:rPr lang="en-US" sz="2600" dirty="0">
                <a:sym typeface="Wingdings"/>
              </a:rPr>
              <a:t> Lower overhead</a:t>
            </a:r>
            <a:endParaRPr lang="en-US" sz="2600" dirty="0"/>
          </a:p>
        </p:txBody>
      </p:sp>
      <p:sp>
        <p:nvSpPr>
          <p:cNvPr id="9" name="TextBox 8"/>
          <p:cNvSpPr txBox="1"/>
          <p:nvPr/>
        </p:nvSpPr>
        <p:spPr>
          <a:xfrm>
            <a:off x="1692322" y="5030610"/>
            <a:ext cx="8202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NILiHype</a:t>
            </a:r>
            <a:r>
              <a:rPr lang="en-US" sz="2800" dirty="0"/>
              <a:t>:  Lightweight version of </a:t>
            </a:r>
            <a:r>
              <a:rPr lang="en-US" sz="2800" dirty="0" err="1"/>
              <a:t>Akeso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43845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65454"/>
            <a:ext cx="10972800" cy="557875"/>
          </a:xfrm>
        </p:spPr>
        <p:txBody>
          <a:bodyPr/>
          <a:lstStyle/>
          <a:p>
            <a:r>
              <a:rPr lang="en-US" dirty="0" err="1"/>
              <a:t>NiLiHype</a:t>
            </a:r>
            <a:r>
              <a:rPr lang="en-US" dirty="0"/>
              <a:t> vs. Linux </a:t>
            </a:r>
            <a:r>
              <a:rPr lang="en-US" i="1" dirty="0"/>
              <a:t>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07489"/>
            <a:ext cx="11277600" cy="639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Similarity</a:t>
            </a:r>
            <a:r>
              <a:rPr lang="en-US" altLang="zh-CN" dirty="0">
                <a:sym typeface="Symbol" panose="05050102010706020507" pitchFamily="18" charset="2"/>
              </a:rPr>
              <a:t>: Discard failed thread, no special compiler support                             </a:t>
            </a:r>
            <a:endParaRPr lang="en-US" altLang="zh-CN" u="sng" dirty="0">
              <a:sym typeface="Symbol" panose="05050102010706020507" pitchFamily="18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C8B-AE5B-4B91-A003-581A88B4604F}" type="slidenum">
              <a:rPr lang="en-US" altLang="en-US" smtClean="0"/>
              <a:pPr/>
              <a:t>44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259925" y="1532680"/>
            <a:ext cx="505406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/>
              <a:t>Linux </a:t>
            </a:r>
            <a:r>
              <a:rPr lang="en-US" sz="2600" i="1" u="sng" dirty="0"/>
              <a:t>Oops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600" dirty="0"/>
              <a:t>No code modifications</a:t>
            </a:r>
          </a:p>
          <a:p>
            <a:endParaRPr lang="en-US" sz="2600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600" dirty="0">
                <a:sym typeface="Symbol"/>
              </a:rPr>
              <a:t>Error  discard only failed thread</a:t>
            </a:r>
          </a:p>
          <a:p>
            <a:pPr marL="287338" indent="-287338">
              <a:buFont typeface="Wingdings" panose="05000000000000000000" pitchFamily="2" charset="2"/>
              <a:buChar char=""/>
            </a:pPr>
            <a:r>
              <a:rPr lang="en-US" sz="2600" dirty="0">
                <a:sym typeface="Wingdings"/>
              </a:rPr>
              <a:t>Always aborts process that invoked the failed thread</a:t>
            </a:r>
          </a:p>
          <a:p>
            <a:pPr marL="287338" lvl="0" indent="-287338">
              <a:buFont typeface="Wingdings" panose="05000000000000000000" pitchFamily="2" charset="2"/>
              <a:buChar char=""/>
            </a:pPr>
            <a:r>
              <a:rPr lang="en-US" sz="2600" dirty="0">
                <a:sym typeface="Wingdings"/>
              </a:rPr>
              <a:t>No overhead during normal operation</a:t>
            </a:r>
            <a:endParaRPr lang="en-US" sz="2600" dirty="0"/>
          </a:p>
        </p:txBody>
      </p:sp>
      <p:sp>
        <p:nvSpPr>
          <p:cNvPr id="8" name="TextBox 7"/>
          <p:cNvSpPr txBox="1"/>
          <p:nvPr/>
        </p:nvSpPr>
        <p:spPr>
          <a:xfrm>
            <a:off x="655093" y="1532680"/>
            <a:ext cx="491085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u="sng" dirty="0" err="1"/>
              <a:t>NiLiHype</a:t>
            </a:r>
            <a:endParaRPr lang="en-US" sz="2600" dirty="0"/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600" dirty="0"/>
              <a:t>Manual code modifications to enhance recovery rate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2600" dirty="0"/>
              <a:t>Error </a:t>
            </a:r>
            <a:r>
              <a:rPr lang="en-US" sz="2600" dirty="0">
                <a:sym typeface="Symbol"/>
              </a:rPr>
              <a:t> discard all active threads</a:t>
            </a:r>
          </a:p>
          <a:p>
            <a:pPr marL="287338" indent="-287338">
              <a:buFont typeface="Wingdings" panose="05000000000000000000" pitchFamily="2" charset="2"/>
              <a:buChar char=""/>
            </a:pPr>
            <a:r>
              <a:rPr lang="en-US" sz="2600" dirty="0">
                <a:sym typeface="Symbol"/>
              </a:rPr>
              <a:t>All VMs usually survive</a:t>
            </a:r>
          </a:p>
          <a:p>
            <a:pPr marL="287338" indent="-287338">
              <a:buFont typeface="Wingdings" panose="05000000000000000000" pitchFamily="2" charset="2"/>
              <a:buChar char=""/>
            </a:pPr>
            <a:endParaRPr lang="en-US" sz="2600" dirty="0">
              <a:sym typeface="Symbol"/>
            </a:endParaRPr>
          </a:p>
          <a:p>
            <a:pPr marL="287338" indent="-287338">
              <a:buFont typeface="Wingdings" panose="05000000000000000000" pitchFamily="2" charset="2"/>
              <a:buChar char=""/>
            </a:pPr>
            <a:r>
              <a:rPr lang="en-US" sz="2600" dirty="0">
                <a:sym typeface="Symbol"/>
              </a:rPr>
              <a:t>Much higher recovery rate</a:t>
            </a:r>
          </a:p>
        </p:txBody>
      </p:sp>
      <p:sp>
        <p:nvSpPr>
          <p:cNvPr id="10" name="矩形 1">
            <a:extLst>
              <a:ext uri="{FF2B5EF4-FFF2-40B4-BE49-F238E27FC236}">
                <a16:creationId xmlns:a16="http://schemas.microsoft.com/office/drawing/2014/main" xmlns="" id="{2575FEC2-BED8-4AB4-BC9D-32F1B687FB74}"/>
              </a:ext>
            </a:extLst>
          </p:cNvPr>
          <p:cNvSpPr/>
          <p:nvPr/>
        </p:nvSpPr>
        <p:spPr>
          <a:xfrm>
            <a:off x="1159311" y="5571826"/>
            <a:ext cx="9799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/>
              <a:t>T. Yoshimura, H. Yamada, and K. </a:t>
            </a:r>
            <a:r>
              <a:rPr lang="en-US" altLang="en-US" dirty="0" err="1"/>
              <a:t>Kono</a:t>
            </a:r>
            <a:r>
              <a:rPr lang="en-US" altLang="en-US" dirty="0"/>
              <a:t>, “Can Linux be rejuvenated without reboots?”, 2011.</a:t>
            </a:r>
          </a:p>
          <a:p>
            <a:r>
              <a:rPr lang="en-US" altLang="en-US" dirty="0"/>
              <a:t>T. Yoshimura, H. Yamada, and K. </a:t>
            </a:r>
            <a:r>
              <a:rPr lang="en-US" altLang="en-US" dirty="0" err="1"/>
              <a:t>Kono</a:t>
            </a:r>
            <a:r>
              <a:rPr lang="en-US" altLang="en-US" dirty="0"/>
              <a:t>, “Is Linux kernel Oops useful or not?”, 2012.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638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xmlns="" id="{0E4105D8-2C55-47C6-8B97-C99B1BB13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1838" y="50801"/>
            <a:ext cx="8229600" cy="574675"/>
          </a:xfrm>
        </p:spPr>
        <p:txBody>
          <a:bodyPr/>
          <a:lstStyle/>
          <a:p>
            <a:r>
              <a:rPr lang="en-US" altLang="en-US" dirty="0"/>
              <a:t>Virtual Cluster Vulnerability to Single 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23CDFB-24BF-486C-9E86-C03E39977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1837" y="582034"/>
            <a:ext cx="8346849" cy="4211638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  <a:defRPr/>
            </a:pPr>
            <a:r>
              <a:rPr lang="en-US" sz="2400" dirty="0"/>
              <a:t>Deficiencies in fault isolation among VMs:</a:t>
            </a:r>
          </a:p>
          <a:p>
            <a:pPr>
              <a:spcBef>
                <a:spcPts val="300"/>
              </a:spcBef>
              <a:defRPr/>
            </a:pPr>
            <a:r>
              <a:rPr lang="en-US" sz="2400" dirty="0"/>
              <a:t>Failures due to permanent hardware faults </a:t>
            </a:r>
          </a:p>
          <a:p>
            <a:pPr>
              <a:spcBef>
                <a:spcPts val="300"/>
              </a:spcBef>
              <a:defRPr/>
            </a:pPr>
            <a:r>
              <a:rPr lang="en-US" sz="2400" dirty="0"/>
              <a:t>Failures of the Virtual Machine Monitor (VMM)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/>
              <a:t>Transient hardware faults corrupting VMM state </a:t>
            </a:r>
            <a:br>
              <a:rPr lang="en-US" sz="2400" dirty="0"/>
            </a:br>
            <a:r>
              <a:rPr lang="en-US" sz="2400" dirty="0"/>
              <a:t>(mostly faults occurring while executing virtualization code)</a:t>
            </a:r>
          </a:p>
          <a:p>
            <a:pPr lvl="1">
              <a:spcBef>
                <a:spcPts val="300"/>
              </a:spcBef>
              <a:defRPr/>
            </a:pPr>
            <a:r>
              <a:rPr lang="en-US" sz="2400" dirty="0"/>
              <a:t>Heisenbugs in virtualization software</a:t>
            </a:r>
          </a:p>
          <a:p>
            <a:pPr marL="0" indent="0">
              <a:spcBef>
                <a:spcPts val="300"/>
              </a:spcBef>
              <a:buNone/>
              <a:defRPr/>
            </a:pPr>
            <a:endParaRPr lang="en-US" sz="1200" dirty="0"/>
          </a:p>
          <a:p>
            <a:pPr marL="0" indent="0">
              <a:spcBef>
                <a:spcPts val="300"/>
              </a:spcBef>
              <a:buNone/>
              <a:defRPr/>
            </a:pPr>
            <a:r>
              <a:rPr lang="en-US" sz="2400" dirty="0"/>
              <a:t>Single fault </a:t>
            </a:r>
            <a:r>
              <a:rPr lang="en-US" sz="2400" dirty="0">
                <a:sym typeface="Wingdings"/>
              </a:rPr>
              <a:t> </a:t>
            </a:r>
            <a:r>
              <a:rPr lang="en-US" sz="2400" b="1" dirty="0">
                <a:sym typeface="Symbol"/>
              </a:rPr>
              <a:t></a:t>
            </a:r>
            <a:r>
              <a:rPr lang="en-US" sz="2400" dirty="0">
                <a:sym typeface="Symbol"/>
              </a:rPr>
              <a:t> Failure of multiple VMs </a:t>
            </a:r>
          </a:p>
          <a:p>
            <a:pPr marL="457200" indent="0">
              <a:spcBef>
                <a:spcPts val="300"/>
              </a:spcBef>
              <a:buNone/>
              <a:defRPr/>
            </a:pPr>
            <a:r>
              <a:rPr lang="en-US" sz="2400" b="1" dirty="0">
                <a:sym typeface="Symbol"/>
              </a:rPr>
              <a:t></a:t>
            </a:r>
            <a:r>
              <a:rPr lang="en-US" sz="2400" dirty="0">
                <a:sym typeface="Symbol"/>
              </a:rPr>
              <a:t> Overwhelm cluster fault tolerance mechanisms</a:t>
            </a:r>
            <a:endParaRPr lang="en-US" sz="2400" dirty="0"/>
          </a:p>
        </p:txBody>
      </p:sp>
      <p:grpSp>
        <p:nvGrpSpPr>
          <p:cNvPr id="7174" name="Group 4">
            <a:extLst>
              <a:ext uri="{FF2B5EF4-FFF2-40B4-BE49-F238E27FC236}">
                <a16:creationId xmlns:a16="http://schemas.microsoft.com/office/drawing/2014/main" xmlns="" id="{6B44D0B2-A634-4DD0-9798-2B2752E8541F}"/>
              </a:ext>
            </a:extLst>
          </p:cNvPr>
          <p:cNvGrpSpPr>
            <a:grpSpLocks/>
          </p:cNvGrpSpPr>
          <p:nvPr/>
        </p:nvGrpSpPr>
        <p:grpSpPr bwMode="auto">
          <a:xfrm>
            <a:off x="4165599" y="4020457"/>
            <a:ext cx="3425371" cy="2335894"/>
            <a:chOff x="3352800" y="1612342"/>
            <a:chExt cx="3126382" cy="2469385"/>
          </a:xfrm>
        </p:grpSpPr>
        <p:sp>
          <p:nvSpPr>
            <p:cNvPr id="7175" name="Rectangle 7">
              <a:extLst>
                <a:ext uri="{FF2B5EF4-FFF2-40B4-BE49-F238E27FC236}">
                  <a16:creationId xmlns:a16="http://schemas.microsoft.com/office/drawing/2014/main" xmlns="" id="{76F5DE57-602D-406C-9D52-C1D01C82D4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775" y="3498431"/>
              <a:ext cx="2992128" cy="2787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7176" name="Text Box 13">
              <a:extLst>
                <a:ext uri="{FF2B5EF4-FFF2-40B4-BE49-F238E27FC236}">
                  <a16:creationId xmlns:a16="http://schemas.microsoft.com/office/drawing/2014/main" xmlns="" id="{8A359B2F-4F83-4F4F-BE03-720619FC1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9308" y="3461221"/>
              <a:ext cx="2744839" cy="36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DejaVu LGC Sans"/>
                  <a:cs typeface="DejaVu LGC Sans"/>
                </a:rPr>
                <a:t>Virtual Machine Monitor (VMM)</a:t>
              </a:r>
            </a:p>
          </p:txBody>
        </p:sp>
        <p:sp>
          <p:nvSpPr>
            <p:cNvPr id="7177" name="AutoShape 14">
              <a:extLst>
                <a:ext uri="{FF2B5EF4-FFF2-40B4-BE49-F238E27FC236}">
                  <a16:creationId xmlns:a16="http://schemas.microsoft.com/office/drawing/2014/main" xmlns="" id="{65E0DD14-AD75-48B1-8996-6FA5F88BD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4292" y="2117908"/>
              <a:ext cx="942380" cy="1311092"/>
            </a:xfrm>
            <a:prstGeom prst="roundRect">
              <a:avLst>
                <a:gd name="adj" fmla="val 83"/>
              </a:avLst>
            </a:prstGeom>
            <a:solidFill>
              <a:srgbClr val="333399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7178" name="Rectangle 15">
              <a:extLst>
                <a:ext uri="{FF2B5EF4-FFF2-40B4-BE49-F238E27FC236}">
                  <a16:creationId xmlns:a16="http://schemas.microsoft.com/office/drawing/2014/main" xmlns="" id="{4CEC3A6B-4348-4882-B631-593EC198A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521" y="2771697"/>
              <a:ext cx="891373" cy="581105"/>
            </a:xfrm>
            <a:prstGeom prst="rect">
              <a:avLst/>
            </a:prstGeom>
            <a:solidFill>
              <a:srgbClr val="C0C0C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7179" name="Rectangle 16">
              <a:extLst>
                <a:ext uri="{FF2B5EF4-FFF2-40B4-BE49-F238E27FC236}">
                  <a16:creationId xmlns:a16="http://schemas.microsoft.com/office/drawing/2014/main" xmlns="" id="{13FA1A38-0F31-48A0-9465-B46815A5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1474" y="2181157"/>
              <a:ext cx="850566" cy="514475"/>
            </a:xfrm>
            <a:prstGeom prst="rect">
              <a:avLst/>
            </a:prstGeom>
            <a:solidFill>
              <a:srgbClr val="C9FFF1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7180" name="Text Box 17">
              <a:extLst>
                <a:ext uri="{FF2B5EF4-FFF2-40B4-BE49-F238E27FC236}">
                  <a16:creationId xmlns:a16="http://schemas.microsoft.com/office/drawing/2014/main" xmlns="" id="{A2BBA0D9-76AF-4257-AB0A-11075117E4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1782" y="2728143"/>
              <a:ext cx="1020168" cy="36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 err="1">
                  <a:solidFill>
                    <a:srgbClr val="000000"/>
                  </a:solidFill>
                  <a:latin typeface="Arial" panose="020B0604020202020204" pitchFamily="34" charset="0"/>
                  <a:ea typeface="DejaVu LGC Sans"/>
                  <a:cs typeface="DejaVu LGC Sans"/>
                </a:rPr>
                <a:t>GuestOS</a:t>
              </a:r>
              <a:endParaRPr lang="en-US" altLang="en-US" dirty="0">
                <a:solidFill>
                  <a:srgbClr val="000000"/>
                </a:solidFill>
                <a:latin typeface="Arial" panose="020B0604020202020204" pitchFamily="34" charset="0"/>
                <a:ea typeface="DejaVu LGC Sans"/>
                <a:cs typeface="DejaVu LGC Sans"/>
              </a:endParaRPr>
            </a:p>
          </p:txBody>
        </p:sp>
        <p:sp>
          <p:nvSpPr>
            <p:cNvPr id="7181" name="Text Box 18">
              <a:extLst>
                <a:ext uri="{FF2B5EF4-FFF2-40B4-BE49-F238E27FC236}">
                  <a16:creationId xmlns:a16="http://schemas.microsoft.com/office/drawing/2014/main" xmlns="" id="{B1837446-A54B-4438-83B1-8C21B5865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6891" y="2132345"/>
              <a:ext cx="948756" cy="620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DejaVu LGC Sans"/>
                  <a:cs typeface="DejaVu LGC Sans"/>
                </a:rPr>
                <a:t>User</a:t>
              </a:r>
            </a:p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DejaVu LGC Sans"/>
                  <a:cs typeface="DejaVu LGC Sans"/>
                </a:rPr>
                <a:t>Apps</a:t>
              </a:r>
            </a:p>
          </p:txBody>
        </p:sp>
        <p:grpSp>
          <p:nvGrpSpPr>
            <p:cNvPr id="7182" name="Group 3">
              <a:extLst>
                <a:ext uri="{FF2B5EF4-FFF2-40B4-BE49-F238E27FC236}">
                  <a16:creationId xmlns:a16="http://schemas.microsoft.com/office/drawing/2014/main" xmlns="" id="{A047E091-21C9-4CAB-B8E3-6C0C191173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1612342"/>
              <a:ext cx="1068982" cy="1816658"/>
              <a:chOff x="3352800" y="1612342"/>
              <a:chExt cx="1068982" cy="1816658"/>
            </a:xfrm>
          </p:grpSpPr>
          <p:sp>
            <p:nvSpPr>
              <p:cNvPr id="7192" name="Text Box 19">
                <a:extLst>
                  <a:ext uri="{FF2B5EF4-FFF2-40B4-BE49-F238E27FC236}">
                    <a16:creationId xmlns:a16="http://schemas.microsoft.com/office/drawing/2014/main" xmlns="" id="{212E74FC-4684-4D1A-AAB2-0C082245AE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5157" y="1612342"/>
                <a:ext cx="733244" cy="360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DejaVu LGC Sans"/>
                    <a:cs typeface="DejaVu LGC Sans"/>
                  </a:rPr>
                  <a:t>VM1</a:t>
                </a:r>
                <a:endPara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DejaVu LGC Sans"/>
                  <a:cs typeface="DejaVu LGC Sans"/>
                </a:endParaRPr>
              </a:p>
            </p:txBody>
          </p:sp>
          <p:sp>
            <p:nvSpPr>
              <p:cNvPr id="7193" name="AutoShape 14">
                <a:extLst>
                  <a:ext uri="{FF2B5EF4-FFF2-40B4-BE49-F238E27FC236}">
                    <a16:creationId xmlns:a16="http://schemas.microsoft.com/office/drawing/2014/main" xmlns="" id="{6C161737-4445-4EEC-BB6D-E806E72D1E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123" y="2114395"/>
                <a:ext cx="942380" cy="1314605"/>
              </a:xfrm>
              <a:prstGeom prst="roundRect">
                <a:avLst>
                  <a:gd name="adj" fmla="val 83"/>
                </a:avLst>
              </a:prstGeom>
              <a:solidFill>
                <a:srgbClr val="333399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94" name="Rectangle 15">
                <a:extLst>
                  <a:ext uri="{FF2B5EF4-FFF2-40B4-BE49-F238E27FC236}">
                    <a16:creationId xmlns:a16="http://schemas.microsoft.com/office/drawing/2014/main" xmlns="" id="{671F5DB2-F68D-4663-97D6-B3312FC1CE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8352" y="2771696"/>
                <a:ext cx="891373" cy="581103"/>
              </a:xfrm>
              <a:prstGeom prst="rect">
                <a:avLst/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95" name="Rectangle 16">
                <a:extLst>
                  <a:ext uri="{FF2B5EF4-FFF2-40B4-BE49-F238E27FC236}">
                    <a16:creationId xmlns:a16="http://schemas.microsoft.com/office/drawing/2014/main" xmlns="" id="{37DC2330-B1CD-4FA8-A5EB-7AF163AC0A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306" y="2177644"/>
                <a:ext cx="850566" cy="517988"/>
              </a:xfrm>
              <a:prstGeom prst="rect">
                <a:avLst/>
              </a:prstGeom>
              <a:solidFill>
                <a:srgbClr val="C9FFF1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96" name="Text Box 17">
                <a:extLst>
                  <a:ext uri="{FF2B5EF4-FFF2-40B4-BE49-F238E27FC236}">
                    <a16:creationId xmlns:a16="http://schemas.microsoft.com/office/drawing/2014/main" xmlns="" id="{671E991A-F990-4C3C-850A-355784BA8E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800" y="2724629"/>
                <a:ext cx="1068982" cy="360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DejaVu LGC Sans"/>
                    <a:cs typeface="DejaVu LGC Sans"/>
                  </a:rPr>
                  <a:t>GuestOS</a:t>
                </a:r>
                <a:endPara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DejaVu LGC Sans"/>
                  <a:cs typeface="DejaVu LGC Sans"/>
                </a:endParaRPr>
              </a:p>
            </p:txBody>
          </p:sp>
          <p:sp>
            <p:nvSpPr>
              <p:cNvPr id="7197" name="Text Box 18">
                <a:extLst>
                  <a:ext uri="{FF2B5EF4-FFF2-40B4-BE49-F238E27FC236}">
                    <a16:creationId xmlns:a16="http://schemas.microsoft.com/office/drawing/2014/main" xmlns="" id="{A8EDCA03-0331-4032-A068-460780C6EE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7401" y="2126963"/>
                <a:ext cx="948756" cy="62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DejaVu LGC Sans"/>
                    <a:cs typeface="DejaVu LGC Sans"/>
                  </a:rPr>
                  <a:t>User</a:t>
                </a:r>
              </a:p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DejaVu LGC Sans"/>
                    <a:cs typeface="DejaVu LGC Sans"/>
                  </a:rPr>
                  <a:t>Apps</a:t>
                </a:r>
              </a:p>
            </p:txBody>
          </p:sp>
        </p:grpSp>
        <p:sp>
          <p:nvSpPr>
            <p:cNvPr id="7183" name="Rectangle 6">
              <a:extLst>
                <a:ext uri="{FF2B5EF4-FFF2-40B4-BE49-F238E27FC236}">
                  <a16:creationId xmlns:a16="http://schemas.microsoft.com/office/drawing/2014/main" xmlns="" id="{C85C4087-26C9-41DF-A795-0D0E4D863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4325" y="3826390"/>
              <a:ext cx="2989578" cy="255337"/>
            </a:xfrm>
            <a:prstGeom prst="rect">
              <a:avLst/>
            </a:prstGeom>
            <a:solidFill>
              <a:srgbClr val="FFFF00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Hardware</a:t>
              </a:r>
              <a:endParaRPr lang="en-US" alt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184" name="Text Box 19">
              <a:extLst>
                <a:ext uri="{FF2B5EF4-FFF2-40B4-BE49-F238E27FC236}">
                  <a16:creationId xmlns:a16="http://schemas.microsoft.com/office/drawing/2014/main" xmlns="" id="{B502FB85-0432-4C5E-9899-8158A2275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9944" y="1617794"/>
              <a:ext cx="709016" cy="360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algn="ctr" defTabSz="9144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  <a:ea typeface="DejaVu LGC Sans"/>
                  <a:cs typeface="DejaVu LGC Sans"/>
                </a:rPr>
                <a:t>VM2</a:t>
              </a:r>
              <a:endParaRPr lang="en-US" altLang="en-US" sz="1400" dirty="0">
                <a:solidFill>
                  <a:srgbClr val="000000"/>
                </a:solidFill>
                <a:latin typeface="Arial" panose="020B0604020202020204" pitchFamily="34" charset="0"/>
                <a:ea typeface="DejaVu LGC Sans"/>
                <a:cs typeface="DejaVu LGC Sans"/>
              </a:endParaRPr>
            </a:p>
          </p:txBody>
        </p:sp>
        <p:grpSp>
          <p:nvGrpSpPr>
            <p:cNvPr id="7185" name="Group 23">
              <a:extLst>
                <a:ext uri="{FF2B5EF4-FFF2-40B4-BE49-F238E27FC236}">
                  <a16:creationId xmlns:a16="http://schemas.microsoft.com/office/drawing/2014/main" xmlns="" id="{CE63B7F7-E742-4E42-A114-C4D9B7E713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10200" y="1617794"/>
              <a:ext cx="1068982" cy="1812159"/>
              <a:chOff x="3352800" y="1616841"/>
              <a:chExt cx="1068982" cy="1812159"/>
            </a:xfrm>
          </p:grpSpPr>
          <p:sp>
            <p:nvSpPr>
              <p:cNvPr id="7186" name="Text Box 19">
                <a:extLst>
                  <a:ext uri="{FF2B5EF4-FFF2-40B4-BE49-F238E27FC236}">
                    <a16:creationId xmlns:a16="http://schemas.microsoft.com/office/drawing/2014/main" xmlns="" id="{29EB2438-F111-4011-8CA6-8C16E3C685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99710" y="1616841"/>
                <a:ext cx="733244" cy="360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DejaVu LGC Sans"/>
                    <a:cs typeface="DejaVu LGC Sans"/>
                  </a:rPr>
                  <a:t>VM3</a:t>
                </a:r>
                <a:endParaRPr lang="en-US" altLang="en-US" sz="1400" dirty="0">
                  <a:solidFill>
                    <a:srgbClr val="000000"/>
                  </a:solidFill>
                  <a:latin typeface="Arial" panose="020B0604020202020204" pitchFamily="34" charset="0"/>
                  <a:ea typeface="DejaVu LGC Sans"/>
                  <a:cs typeface="DejaVu LGC Sans"/>
                </a:endParaRPr>
              </a:p>
            </p:txBody>
          </p:sp>
          <p:sp>
            <p:nvSpPr>
              <p:cNvPr id="7187" name="AutoShape 14">
                <a:extLst>
                  <a:ext uri="{FF2B5EF4-FFF2-40B4-BE49-F238E27FC236}">
                    <a16:creationId xmlns:a16="http://schemas.microsoft.com/office/drawing/2014/main" xmlns="" id="{DE9014A3-82B5-4CDB-8725-5AC327967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123" y="2114395"/>
                <a:ext cx="942380" cy="1314605"/>
              </a:xfrm>
              <a:prstGeom prst="roundRect">
                <a:avLst>
                  <a:gd name="adj" fmla="val 83"/>
                </a:avLst>
              </a:prstGeom>
              <a:solidFill>
                <a:srgbClr val="333399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88" name="Rectangle 15">
                <a:extLst>
                  <a:ext uri="{FF2B5EF4-FFF2-40B4-BE49-F238E27FC236}">
                    <a16:creationId xmlns:a16="http://schemas.microsoft.com/office/drawing/2014/main" xmlns="" id="{79C71AB1-7533-42FA-B2EC-6B8592C01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8352" y="2770744"/>
                <a:ext cx="891373" cy="582057"/>
              </a:xfrm>
              <a:prstGeom prst="rect">
                <a:avLst/>
              </a:prstGeom>
              <a:solidFill>
                <a:srgbClr val="C0C0C0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89" name="Rectangle 16">
                <a:extLst>
                  <a:ext uri="{FF2B5EF4-FFF2-40B4-BE49-F238E27FC236}">
                    <a16:creationId xmlns:a16="http://schemas.microsoft.com/office/drawing/2014/main" xmlns="" id="{1CAB5D71-A96E-4340-B0D9-D31EBFBA2F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1306" y="2177644"/>
                <a:ext cx="850566" cy="517035"/>
              </a:xfrm>
              <a:prstGeom prst="rect">
                <a:avLst/>
              </a:prstGeom>
              <a:solidFill>
                <a:srgbClr val="C9FFF1"/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90" name="Text Box 17">
                <a:extLst>
                  <a:ext uri="{FF2B5EF4-FFF2-40B4-BE49-F238E27FC236}">
                    <a16:creationId xmlns:a16="http://schemas.microsoft.com/office/drawing/2014/main" xmlns="" id="{2FC75194-6B46-49BA-9D99-B0F2400C8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800" y="2724629"/>
                <a:ext cx="1068982" cy="360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DejaVu LGC Sans"/>
                    <a:cs typeface="DejaVu LGC Sans"/>
                  </a:rPr>
                  <a:t>GuestOS</a:t>
                </a:r>
                <a:endParaRPr lang="en-US" altLang="en-US" dirty="0">
                  <a:solidFill>
                    <a:srgbClr val="000000"/>
                  </a:solidFill>
                  <a:latin typeface="Arial" panose="020B0604020202020204" pitchFamily="34" charset="0"/>
                  <a:ea typeface="DejaVu LGC Sans"/>
                  <a:cs typeface="DejaVu LGC Sans"/>
                </a:endParaRPr>
              </a:p>
            </p:txBody>
          </p:sp>
          <p:sp>
            <p:nvSpPr>
              <p:cNvPr id="7191" name="Text Box 18">
                <a:extLst>
                  <a:ext uri="{FF2B5EF4-FFF2-40B4-BE49-F238E27FC236}">
                    <a16:creationId xmlns:a16="http://schemas.microsoft.com/office/drawing/2014/main" xmlns="" id="{C553BC7A-98CA-4C74-8222-5236822410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19660" y="2165735"/>
                <a:ext cx="948756" cy="620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DejaVu LGC Sans"/>
                    <a:cs typeface="DejaVu LGC Sans"/>
                  </a:rPr>
                  <a:t>User</a:t>
                </a:r>
              </a:p>
              <a:p>
                <a:pPr algn="ctr" defTabSz="914400" eaLnBrk="1" fontAlgn="base" hangingPunct="1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  <a:ea typeface="DejaVu LGC Sans"/>
                    <a:cs typeface="DejaVu LGC Sans"/>
                  </a:rPr>
                  <a:t>Apps</a:t>
                </a:r>
              </a:p>
            </p:txBody>
          </p:sp>
        </p:grp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DCFC4D9-5B05-494A-9282-670D881B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B73667-303E-4CD3-8F7D-2B235A7A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A5381-DFB8-4254-8A1A-C6DFF1212756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1510295"/>
      </p:ext>
    </p:extLst>
  </p:cSld>
  <p:clrMapOvr>
    <a:masterClrMapping/>
  </p:clrMapOvr>
  <p:transition spd="slow" advTm="5042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07171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solidFill>
                  <a:sysClr val="windowText" lastClr="000000"/>
                </a:solidFill>
                <a:latin typeface="Calibri"/>
              </a:rPr>
              <a:t>Fault-Tolerant</a:t>
            </a:r>
            <a:r>
              <a:rPr lang="en-US" altLang="zh-CN" sz="3200" b="1" dirty="0"/>
              <a:t> </a:t>
            </a:r>
            <a:r>
              <a:rPr lang="en-US" altLang="zh-CN" sz="3200" b="1" dirty="0">
                <a:solidFill>
                  <a:sysClr val="windowText" lastClr="000000"/>
                </a:solidFill>
                <a:latin typeface="Calibri"/>
              </a:rPr>
              <a:t>Virtualization</a:t>
            </a:r>
            <a:endParaRPr lang="zh-CN" altLang="en-US" sz="3200" b="1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60079" y="1071710"/>
            <a:ext cx="6891412" cy="2088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600" dirty="0"/>
              <a:t>Basic approach:</a:t>
            </a:r>
          </a:p>
          <a:p>
            <a:pPr marL="457200" lvl="1" indent="0">
              <a:buNone/>
            </a:pPr>
            <a:r>
              <a:rPr lang="en-US" altLang="zh-CN" sz="2600" dirty="0"/>
              <a:t>Detect errors during hypervisor execution</a:t>
            </a:r>
          </a:p>
          <a:p>
            <a:pPr marL="457200" lvl="1" indent="0">
              <a:buNone/>
            </a:pPr>
            <a:r>
              <a:rPr lang="en-US" sz="2600" b="1" dirty="0">
                <a:sym typeface="Symbol"/>
              </a:rPr>
              <a:t>  </a:t>
            </a:r>
            <a:r>
              <a:rPr lang="en-US" sz="2600" dirty="0">
                <a:sym typeface="Symbol"/>
              </a:rPr>
              <a:t>pause execution of VMs</a:t>
            </a:r>
          </a:p>
          <a:p>
            <a:pPr marL="457200" lvl="1" indent="0">
              <a:buNone/>
            </a:pPr>
            <a:r>
              <a:rPr lang="en-US" altLang="zh-CN" sz="2600" dirty="0"/>
              <a:t>	</a:t>
            </a:r>
            <a:r>
              <a:rPr lang="en-US" sz="2600" b="1" dirty="0">
                <a:sym typeface="Symbol"/>
              </a:rPr>
              <a:t>   </a:t>
            </a:r>
            <a:r>
              <a:rPr lang="en-US" sz="2600" dirty="0">
                <a:sym typeface="Symbol"/>
              </a:rPr>
              <a:t>restore a valid hypervisor state</a:t>
            </a:r>
          </a:p>
          <a:p>
            <a:pPr marL="457200" lvl="1" indent="0">
              <a:buNone/>
            </a:pPr>
            <a:r>
              <a:rPr lang="en-US" altLang="zh-CN" sz="2600" dirty="0">
                <a:sym typeface="Symbol"/>
              </a:rPr>
              <a:t>               </a:t>
            </a:r>
            <a:r>
              <a:rPr lang="en-US" sz="2600" b="1" dirty="0">
                <a:sym typeface="Symbol"/>
              </a:rPr>
              <a:t>  </a:t>
            </a:r>
            <a:r>
              <a:rPr lang="en-US" sz="2600" dirty="0">
                <a:sym typeface="Symbol"/>
              </a:rPr>
              <a:t>resume execution of VMs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6A03798-673A-4A03-8682-0E95E9CFE3F7}"/>
              </a:ext>
            </a:extLst>
          </p:cNvPr>
          <p:cNvSpPr txBox="1"/>
          <p:nvPr/>
        </p:nvSpPr>
        <p:spPr>
          <a:xfrm>
            <a:off x="2650293" y="3387759"/>
            <a:ext cx="800319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Prior work:  ReHype</a:t>
            </a:r>
            <a:r>
              <a:rPr lang="en-US" altLang="zh-CN" sz="2600" baseline="30000" dirty="0"/>
              <a:t>1</a:t>
            </a:r>
            <a:r>
              <a:rPr lang="en-US" altLang="zh-CN" sz="2600" dirty="0"/>
              <a:t>  – VMM </a:t>
            </a:r>
            <a:r>
              <a:rPr lang="en-US" altLang="zh-CN" sz="2600" dirty="0" err="1"/>
              <a:t>microreboot</a:t>
            </a:r>
            <a:endParaRPr lang="en-US" altLang="zh-CN" sz="2600" dirty="0"/>
          </a:p>
          <a:p>
            <a:r>
              <a:rPr lang="en-US" sz="2600" dirty="0"/>
              <a:t>	boot a new VMM instance</a:t>
            </a:r>
          </a:p>
          <a:p>
            <a:r>
              <a:rPr lang="en-US" sz="2600" dirty="0"/>
              <a:t>	disadvantage: recovery time </a:t>
            </a:r>
            <a:r>
              <a:rPr lang="en-US" sz="2600" dirty="0">
                <a:sym typeface="Symbol"/>
              </a:rPr>
              <a:t></a:t>
            </a:r>
            <a:r>
              <a:rPr lang="en-US" sz="2600" dirty="0"/>
              <a:t> service interruption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83522C7-BA09-4CAD-BAF6-FF817DD56563}"/>
              </a:ext>
            </a:extLst>
          </p:cNvPr>
          <p:cNvSpPr txBox="1"/>
          <p:nvPr/>
        </p:nvSpPr>
        <p:spPr>
          <a:xfrm>
            <a:off x="2760079" y="4863535"/>
            <a:ext cx="711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dirty="0"/>
              <a:t>This work:  minimize service interruption</a:t>
            </a:r>
            <a:r>
              <a:rPr lang="en-US" sz="2600" dirty="0"/>
              <a:t>	</a:t>
            </a:r>
          </a:p>
          <a:p>
            <a:r>
              <a:rPr lang="en-US" sz="2600" dirty="0"/>
              <a:t>     		        </a:t>
            </a:r>
            <a:r>
              <a:rPr lang="en-US" sz="2600" b="1" dirty="0"/>
              <a:t>Is the reboot necessary?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xmlns="" id="{7C79F513-C465-453B-AD9D-C1FBDFA49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0293" y="6048375"/>
            <a:ext cx="8601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aseline="30000" dirty="0"/>
              <a:t>1 </a:t>
            </a:r>
            <a:r>
              <a:rPr lang="en-US" altLang="en-US" sz="1400" dirty="0"/>
              <a:t>M. Le and Y. Tamir, ‘‘</a:t>
            </a:r>
            <a:r>
              <a:rPr lang="en-US" altLang="en-US" sz="1400" dirty="0" err="1"/>
              <a:t>ReHype</a:t>
            </a:r>
            <a:r>
              <a:rPr lang="en-US" altLang="en-US" sz="1400" dirty="0"/>
              <a:t>: Enabling VM survival Across Hypervisor Failure,’’  VEE 2011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E1A007BE-FBAE-4D6B-BC96-3BB788B7E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UCLA Concurrent Systems Laboratory</a:t>
            </a:r>
            <a:endParaRPr lang="zh-CN" alt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61771B47-4A67-4F53-A5CB-6F161179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6</a:t>
            </a:fld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753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908"/>
    </mc:Choice>
    <mc:Fallback xmlns="">
      <p:transition spd="slow" advTm="6090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1071710"/>
          </a:xfrm>
        </p:spPr>
        <p:txBody>
          <a:bodyPr>
            <a:normAutofit/>
          </a:bodyPr>
          <a:lstStyle/>
          <a:p>
            <a:pPr algn="ctr"/>
            <a:r>
              <a:rPr lang="en-US" altLang="zh-CN" sz="3200" b="1" dirty="0">
                <a:solidFill>
                  <a:sysClr val="windowText" lastClr="000000"/>
                </a:solidFill>
                <a:latin typeface="Calibri"/>
              </a:rPr>
              <a:t>Outline</a:t>
            </a:r>
            <a:endParaRPr lang="zh-CN" altLang="en-US" sz="3200" b="1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3A3403C6-CD4A-455F-BA07-326A68E05F8E}"/>
              </a:ext>
            </a:extLst>
          </p:cNvPr>
          <p:cNvSpPr txBox="1">
            <a:spLocks/>
          </p:cNvSpPr>
          <p:nvPr/>
        </p:nvSpPr>
        <p:spPr>
          <a:xfrm>
            <a:off x="2402050" y="1098550"/>
            <a:ext cx="8726666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Introduction</a:t>
            </a:r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/>
              <a:t>Hypervisor recovery using </a:t>
            </a:r>
            <a:r>
              <a:rPr lang="en-US" sz="3200" dirty="0" err="1"/>
              <a:t>ReHype</a:t>
            </a:r>
            <a:endParaRPr lang="en-US" sz="3200" dirty="0"/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Microreset instead of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Microreboot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NiLiHype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: hypervisor recovery using </a:t>
            </a:r>
            <a:r>
              <a:rPr lang="en-US" sz="3200" dirty="0" err="1">
                <a:solidFill>
                  <a:schemeClr val="bg1">
                    <a:lumMod val="65000"/>
                  </a:schemeClr>
                </a:solidFill>
              </a:rPr>
              <a:t>microreset</a:t>
            </a:r>
            <a:endParaRPr lang="en-US" sz="32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24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Experimental results</a:t>
            </a:r>
          </a:p>
          <a:p>
            <a:pPr>
              <a:spcBef>
                <a:spcPts val="2400"/>
              </a:spcBef>
              <a:buFont typeface="Arial" charset="0"/>
              <a:buNone/>
              <a:defRPr/>
            </a:pPr>
            <a:endParaRPr lang="en-US" sz="2400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709600E8-459E-40E6-9872-2F262DDCD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UCLA Concurrent Systems Laboratory</a:t>
            </a:r>
            <a:endParaRPr lang="zh-CN" alt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1A1E6DA0-7CC3-41D5-B77B-3C703FFD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7A3B0-6F74-42C6-9E07-F361B1370A1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17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7"/>
    </mc:Choice>
    <mc:Fallback xmlns="">
      <p:transition spd="slow" advTm="678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xmlns="" id="{FA472D9B-6A4C-4C52-A54D-830ABEF5F6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68818" y="132243"/>
            <a:ext cx="9343292" cy="487363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ReHype</a:t>
            </a:r>
            <a:r>
              <a:rPr lang="en-US" altLang="en-US" dirty="0"/>
              <a:t>: VMM Recovery Using </a:t>
            </a:r>
            <a:r>
              <a:rPr lang="en-US" altLang="en-US" dirty="0" err="1"/>
              <a:t>Microreboot</a:t>
            </a:r>
            <a:endParaRPr lang="en-US" altLang="en-US" dirty="0"/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xmlns="" id="{16AD8827-6B7F-42A0-862C-E330CF258B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18508" y="3455898"/>
            <a:ext cx="8443912" cy="3186113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600" dirty="0"/>
              <a:t>VMM failure → detected by failure detector in VMM</a:t>
            </a:r>
          </a:p>
          <a:p>
            <a:pPr marL="339725" lvl="1" indent="0" eaLnBrk="1" hangingPunct="1">
              <a:spcBef>
                <a:spcPct val="0"/>
              </a:spcBef>
              <a:buNone/>
              <a:defRPr/>
            </a:pPr>
            <a:r>
              <a:rPr lang="en-US" sz="2600" dirty="0"/>
              <a:t>→ invokes failure handler </a:t>
            </a:r>
          </a:p>
          <a:p>
            <a:pPr marL="573088" lvl="1" indent="-23336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Pause VMs</a:t>
            </a:r>
          </a:p>
          <a:p>
            <a:pPr marL="573088" lvl="1" indent="-23336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Preserve critical VMM state</a:t>
            </a:r>
          </a:p>
          <a:p>
            <a:pPr marL="573088" lvl="1" indent="-23336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600" dirty="0"/>
              <a:t>Boot VMM instance </a:t>
            </a:r>
            <a:r>
              <a:rPr lang="en-US" sz="2600" dirty="0">
                <a:sym typeface="Symbol"/>
              </a:rPr>
              <a:t> modified boot code</a:t>
            </a:r>
          </a:p>
          <a:p>
            <a:pPr marL="573087" lvl="2" indent="0" eaLnBrk="1" hangingPunct="1">
              <a:spcBef>
                <a:spcPct val="0"/>
              </a:spcBef>
              <a:buNone/>
              <a:defRPr/>
            </a:pPr>
            <a:r>
              <a:rPr lang="en-US" sz="2600" dirty="0">
                <a:sym typeface="Symbol"/>
              </a:rPr>
              <a:t>	Reintegrate preserved critical state</a:t>
            </a:r>
          </a:p>
          <a:p>
            <a:pPr marL="573088" lvl="1" indent="-233363" eaLnBrk="1" hangingPunct="1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600" dirty="0" err="1"/>
              <a:t>Unpause</a:t>
            </a:r>
            <a:r>
              <a:rPr lang="en-US" sz="2600" dirty="0"/>
              <a:t> VMs</a:t>
            </a:r>
          </a:p>
        </p:txBody>
      </p:sp>
      <p:sp>
        <p:nvSpPr>
          <p:cNvPr id="12296" name="Rectangle 6">
            <a:extLst>
              <a:ext uri="{FF2B5EF4-FFF2-40B4-BE49-F238E27FC236}">
                <a16:creationId xmlns:a16="http://schemas.microsoft.com/office/drawing/2014/main" xmlns="" id="{958FAFEE-0412-4806-8C58-F254C09C3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9538" y="2881314"/>
            <a:ext cx="5072062" cy="396875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297" name="Text Box 12">
            <a:extLst>
              <a:ext uri="{FF2B5EF4-FFF2-40B4-BE49-F238E27FC236}">
                <a16:creationId xmlns:a16="http://schemas.microsoft.com/office/drawing/2014/main" xmlns="" id="{67C6C7B5-A44C-435F-B89B-270DBCFAE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0080" y="2881314"/>
            <a:ext cx="72036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FFFFFF"/>
              </a:buClr>
              <a:buSzPct val="100000"/>
            </a:pPr>
            <a:r>
              <a:rPr lang="en-GB" altLang="en-US">
                <a:solidFill>
                  <a:prstClr val="black"/>
                </a:solidFill>
                <a:latin typeface="Arial" panose="020B0604020202020204" pitchFamily="34" charset="0"/>
              </a:rPr>
              <a:t>VMM</a:t>
            </a:r>
          </a:p>
        </p:txBody>
      </p:sp>
      <p:sp>
        <p:nvSpPr>
          <p:cNvPr id="12298" name="AutoShape 17">
            <a:extLst>
              <a:ext uri="{FF2B5EF4-FFF2-40B4-BE49-F238E27FC236}">
                <a16:creationId xmlns:a16="http://schemas.microsoft.com/office/drawing/2014/main" xmlns="" id="{61DE5049-C4A9-45EA-A59C-7099B0CFD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476" y="1028700"/>
            <a:ext cx="1357313" cy="1822450"/>
          </a:xfrm>
          <a:prstGeom prst="roundRect">
            <a:avLst>
              <a:gd name="adj" fmla="val 83"/>
            </a:avLst>
          </a:prstGeom>
          <a:solidFill>
            <a:srgbClr val="3333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299" name="Rectangle 18">
            <a:extLst>
              <a:ext uri="{FF2B5EF4-FFF2-40B4-BE49-F238E27FC236}">
                <a16:creationId xmlns:a16="http://schemas.microsoft.com/office/drawing/2014/main" xmlns="" id="{8BBEFD29-0C5C-4BE1-A604-FEBC96C25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1973263"/>
            <a:ext cx="1233488" cy="804862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300" name="Rectangle 19">
            <a:extLst>
              <a:ext uri="{FF2B5EF4-FFF2-40B4-BE49-F238E27FC236}">
                <a16:creationId xmlns:a16="http://schemas.microsoft.com/office/drawing/2014/main" xmlns="" id="{E2952F9D-35AE-45D1-84B0-E758C1617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7563" y="1163639"/>
            <a:ext cx="1225550" cy="725487"/>
          </a:xfrm>
          <a:prstGeom prst="rect">
            <a:avLst/>
          </a:prstGeom>
          <a:solidFill>
            <a:srgbClr val="C9FFF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301" name="Text Box 20">
            <a:extLst>
              <a:ext uri="{FF2B5EF4-FFF2-40B4-BE49-F238E27FC236}">
                <a16:creationId xmlns:a16="http://schemas.microsoft.com/office/drawing/2014/main" xmlns="" id="{41B5AAC0-41A5-4190-9F56-872405460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0888" y="1981201"/>
            <a:ext cx="131921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GuestOS</a:t>
            </a:r>
            <a:endParaRPr lang="en-GB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302" name="Text Box 21">
            <a:extLst>
              <a:ext uri="{FF2B5EF4-FFF2-40B4-BE49-F238E27FC236}">
                <a16:creationId xmlns:a16="http://schemas.microsoft.com/office/drawing/2014/main" xmlns="" id="{2715F8D4-34DC-4DF3-80F3-52BD4CDFB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1114425"/>
            <a:ext cx="14605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User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Apps</a:t>
            </a:r>
          </a:p>
        </p:txBody>
      </p:sp>
      <p:sp>
        <p:nvSpPr>
          <p:cNvPr id="12303" name="Text Box 22">
            <a:extLst>
              <a:ext uri="{FF2B5EF4-FFF2-40B4-BE49-F238E27FC236}">
                <a16:creationId xmlns:a16="http://schemas.microsoft.com/office/drawing/2014/main" xmlns="" id="{F1F38CA5-CB78-4649-BEFB-02EA32E0B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0464" y="631826"/>
            <a:ext cx="65563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VM2</a:t>
            </a:r>
          </a:p>
        </p:txBody>
      </p:sp>
      <p:sp>
        <p:nvSpPr>
          <p:cNvPr id="12304" name="AutoShape 25">
            <a:extLst>
              <a:ext uri="{FF2B5EF4-FFF2-40B4-BE49-F238E27FC236}">
                <a16:creationId xmlns:a16="http://schemas.microsoft.com/office/drawing/2014/main" xmlns="" id="{88EBC04B-8454-4E86-B216-D5D212309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1" y="1014413"/>
            <a:ext cx="1317625" cy="1820862"/>
          </a:xfrm>
          <a:prstGeom prst="roundRect">
            <a:avLst>
              <a:gd name="adj" fmla="val 83"/>
            </a:avLst>
          </a:prstGeom>
          <a:solidFill>
            <a:srgbClr val="3333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305" name="Rectangle 26">
            <a:extLst>
              <a:ext uri="{FF2B5EF4-FFF2-40B4-BE49-F238E27FC236}">
                <a16:creationId xmlns:a16="http://schemas.microsoft.com/office/drawing/2014/main" xmlns="" id="{F12249B8-288A-4B42-947A-B982A13DB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826" y="1941514"/>
            <a:ext cx="1196975" cy="803275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306" name="Rectangle 27">
            <a:extLst>
              <a:ext uri="{FF2B5EF4-FFF2-40B4-BE49-F238E27FC236}">
                <a16:creationId xmlns:a16="http://schemas.microsoft.com/office/drawing/2014/main" xmlns="" id="{A6D1EBC1-68DD-4376-8876-09C6525D4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1125539"/>
            <a:ext cx="1189038" cy="725487"/>
          </a:xfrm>
          <a:prstGeom prst="rect">
            <a:avLst/>
          </a:prstGeom>
          <a:solidFill>
            <a:srgbClr val="C9FFF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307" name="Text Box 28">
            <a:extLst>
              <a:ext uri="{FF2B5EF4-FFF2-40B4-BE49-F238E27FC236}">
                <a16:creationId xmlns:a16="http://schemas.microsoft.com/office/drawing/2014/main" xmlns="" id="{4DC0C509-D3A0-4EEB-8CA8-A3777667E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0789" y="1985964"/>
            <a:ext cx="1277937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GuestOS</a:t>
            </a:r>
          </a:p>
        </p:txBody>
      </p:sp>
      <p:sp>
        <p:nvSpPr>
          <p:cNvPr id="12308" name="Text Box 29">
            <a:extLst>
              <a:ext uri="{FF2B5EF4-FFF2-40B4-BE49-F238E27FC236}">
                <a16:creationId xmlns:a16="http://schemas.microsoft.com/office/drawing/2014/main" xmlns="" id="{4A6461FF-8D71-4A5C-89F7-08BAF6123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8250" y="1111250"/>
            <a:ext cx="132715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User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Apps</a:t>
            </a:r>
          </a:p>
        </p:txBody>
      </p:sp>
      <p:sp>
        <p:nvSpPr>
          <p:cNvPr id="12309" name="Text Box 30">
            <a:extLst>
              <a:ext uri="{FF2B5EF4-FFF2-40B4-BE49-F238E27FC236}">
                <a16:creationId xmlns:a16="http://schemas.microsoft.com/office/drawing/2014/main" xmlns="" id="{512F0A06-4FB0-4BDC-AF7A-7F74ADC10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7189" y="617539"/>
            <a:ext cx="65563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VM3</a:t>
            </a:r>
          </a:p>
        </p:txBody>
      </p:sp>
      <p:sp>
        <p:nvSpPr>
          <p:cNvPr id="12310" name="AutoShape 17">
            <a:extLst>
              <a:ext uri="{FF2B5EF4-FFF2-40B4-BE49-F238E27FC236}">
                <a16:creationId xmlns:a16="http://schemas.microsoft.com/office/drawing/2014/main" xmlns="" id="{7F5874A1-8396-4DDD-A94B-0CB278783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2576" y="1006475"/>
            <a:ext cx="1357313" cy="1824038"/>
          </a:xfrm>
          <a:prstGeom prst="roundRect">
            <a:avLst>
              <a:gd name="adj" fmla="val 83"/>
            </a:avLst>
          </a:prstGeom>
          <a:solidFill>
            <a:srgbClr val="3333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311" name="Rectangle 18">
            <a:extLst>
              <a:ext uri="{FF2B5EF4-FFF2-40B4-BE49-F238E27FC236}">
                <a16:creationId xmlns:a16="http://schemas.microsoft.com/office/drawing/2014/main" xmlns="" id="{A30CF714-4177-4A72-9E20-2521C8032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725" y="1951038"/>
            <a:ext cx="1233488" cy="804862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312" name="Rectangle 19">
            <a:extLst>
              <a:ext uri="{FF2B5EF4-FFF2-40B4-BE49-F238E27FC236}">
                <a16:creationId xmlns:a16="http://schemas.microsoft.com/office/drawing/2014/main" xmlns="" id="{F0E2BB96-98AD-4B4D-AE81-A996B6AC9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1141414"/>
            <a:ext cx="1225550" cy="725487"/>
          </a:xfrm>
          <a:prstGeom prst="rect">
            <a:avLst/>
          </a:prstGeom>
          <a:solidFill>
            <a:srgbClr val="C9FFF1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12313" name="Text Box 20">
            <a:extLst>
              <a:ext uri="{FF2B5EF4-FFF2-40B4-BE49-F238E27FC236}">
                <a16:creationId xmlns:a16="http://schemas.microsoft.com/office/drawing/2014/main" xmlns="" id="{F2DD309E-AE04-49F4-9F59-3D3638723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988" y="1958976"/>
            <a:ext cx="1319212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GuestOS</a:t>
            </a:r>
          </a:p>
        </p:txBody>
      </p:sp>
      <p:sp>
        <p:nvSpPr>
          <p:cNvPr id="12314" name="Text Box 21">
            <a:extLst>
              <a:ext uri="{FF2B5EF4-FFF2-40B4-BE49-F238E27FC236}">
                <a16:creationId xmlns:a16="http://schemas.microsoft.com/office/drawing/2014/main" xmlns="" id="{02C75606-6009-494D-87F3-8B4CF50CC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1103313"/>
            <a:ext cx="1460500" cy="64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User</a:t>
            </a:r>
          </a:p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Apps</a:t>
            </a:r>
          </a:p>
        </p:txBody>
      </p:sp>
      <p:sp>
        <p:nvSpPr>
          <p:cNvPr id="12315" name="Text Box 22">
            <a:extLst>
              <a:ext uri="{FF2B5EF4-FFF2-40B4-BE49-F238E27FC236}">
                <a16:creationId xmlns:a16="http://schemas.microsoft.com/office/drawing/2014/main" xmlns="" id="{82EEE692-BA41-408C-B448-49FF8A855A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4" y="609601"/>
            <a:ext cx="655637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 eaLnBrk="0" hangingPunct="0"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</a:rPr>
              <a:t>VM1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64327B0D-6DF7-4FD0-949A-D0626FB9F26F}"/>
              </a:ext>
            </a:extLst>
          </p:cNvPr>
          <p:cNvSpPr/>
          <p:nvPr/>
        </p:nvSpPr>
        <p:spPr bwMode="auto">
          <a:xfrm>
            <a:off x="3962400" y="2947989"/>
            <a:ext cx="1371600" cy="27463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Failure detector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51039F23-1711-4424-B92F-389D1E349547}"/>
              </a:ext>
            </a:extLst>
          </p:cNvPr>
          <p:cNvSpPr/>
          <p:nvPr/>
        </p:nvSpPr>
        <p:spPr bwMode="auto">
          <a:xfrm>
            <a:off x="5486401" y="2947988"/>
            <a:ext cx="1304925" cy="27781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Failure handler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AA318AAC-AC9A-49A8-A842-E6D5F4414AB0}"/>
              </a:ext>
            </a:extLst>
          </p:cNvPr>
          <p:cNvSpPr/>
          <p:nvPr/>
        </p:nvSpPr>
        <p:spPr bwMode="auto">
          <a:xfrm>
            <a:off x="6942138" y="2940051"/>
            <a:ext cx="1135062" cy="27781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defTabSz="914400"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Boot changes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ABFCF3F-9CBA-4849-BFE5-421C455CE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00209" y="6356350"/>
            <a:ext cx="3860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UCLA Concurrent Systems Laboratory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33AD869-BDB2-4C3D-9A4B-70DB94A1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1C73B-EA53-4ED1-B694-5D469F4BA2F1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0175487"/>
      </p:ext>
    </p:extLst>
  </p:cSld>
  <p:clrMapOvr>
    <a:masterClrMapping/>
  </p:clrMapOvr>
  <p:transition spd="slow" advTm="428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6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1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xmlns="" id="{25C0D332-348F-45FD-AC05-B1B18277C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827" y="150008"/>
            <a:ext cx="9146345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Potential Inconsistencies Following VMM Recovery</a:t>
            </a:r>
          </a:p>
        </p:txBody>
      </p:sp>
      <p:sp>
        <p:nvSpPr>
          <p:cNvPr id="69677" name="TextBox 1">
            <a:extLst>
              <a:ext uri="{FF2B5EF4-FFF2-40B4-BE49-F238E27FC236}">
                <a16:creationId xmlns:a16="http://schemas.microsoft.com/office/drawing/2014/main" xmlns="" id="{731EEFDF-604B-4DB3-B0BC-2E9A606C2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499" y="988208"/>
            <a:ext cx="8001000" cy="437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pitchFamily="34" charset="0"/>
              </a:defRPr>
            </a:lvl9pPr>
          </a:lstStyle>
          <a:p>
            <a:pPr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VMM failure → VMM reboot </a:t>
            </a:r>
          </a:p>
          <a:p>
            <a:pPr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     → new VMM inconsistent with preserved  </a:t>
            </a:r>
            <a:br>
              <a:rPr lang="en-US" sz="2600" dirty="0">
                <a:solidFill>
                  <a:prstClr val="black"/>
                </a:solidFill>
              </a:rPr>
            </a:br>
            <a:r>
              <a:rPr lang="en-US" sz="2600" dirty="0">
                <a:solidFill>
                  <a:prstClr val="black"/>
                </a:solidFill>
              </a:rPr>
              <a:t>          components</a:t>
            </a:r>
          </a:p>
          <a:p>
            <a:pPr defTabSz="914400" eaLnBrk="1" hangingPunct="1">
              <a:defRPr/>
            </a:pPr>
            <a:endParaRPr lang="en-US" dirty="0">
              <a:solidFill>
                <a:prstClr val="black"/>
              </a:solidFill>
            </a:endParaRPr>
          </a:p>
          <a:p>
            <a:pPr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Inconsistencies between:</a:t>
            </a:r>
          </a:p>
          <a:p>
            <a:pPr marL="342900" indent="-342900" defTabSz="914400" eaLnBrk="1" hangingPunct="1"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prstClr val="black"/>
                </a:solidFill>
              </a:rPr>
              <a:t>VMM components (VMM/VMM)</a:t>
            </a:r>
          </a:p>
          <a:p>
            <a:pPr lvl="1" indent="0"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Ex: partially updated data structures</a:t>
            </a:r>
          </a:p>
          <a:p>
            <a:pPr marL="342900" indent="-342900" defTabSz="914400" eaLnBrk="1" hangingPunct="1"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prstClr val="black"/>
                </a:solidFill>
              </a:rPr>
              <a:t>VMM and VM (VMM/VM)</a:t>
            </a:r>
          </a:p>
          <a:p>
            <a:pPr lvl="1" indent="0"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Ex: partially executed </a:t>
            </a:r>
            <a:r>
              <a:rPr lang="en-US" sz="2600" dirty="0" err="1">
                <a:solidFill>
                  <a:prstClr val="black"/>
                </a:solidFill>
              </a:rPr>
              <a:t>hypercalls</a:t>
            </a:r>
            <a:endParaRPr lang="en-US" sz="2600" dirty="0">
              <a:solidFill>
                <a:prstClr val="black"/>
              </a:solidFill>
            </a:endParaRPr>
          </a:p>
          <a:p>
            <a:pPr marL="342900" indent="-342900" defTabSz="914400" eaLnBrk="1" hangingPunct="1">
              <a:buFont typeface="Arial" pitchFamily="34" charset="0"/>
              <a:buChar char="•"/>
              <a:defRPr/>
            </a:pPr>
            <a:r>
              <a:rPr lang="en-US" sz="2600" dirty="0">
                <a:solidFill>
                  <a:prstClr val="black"/>
                </a:solidFill>
              </a:rPr>
              <a:t>VMM and hardware (VMM/hardware):</a:t>
            </a:r>
          </a:p>
          <a:p>
            <a:pPr lvl="1" indent="0" defTabSz="914400" eaLnBrk="1" hangingPunct="1">
              <a:defRPr/>
            </a:pPr>
            <a:r>
              <a:rPr lang="en-US" sz="2600" dirty="0">
                <a:solidFill>
                  <a:prstClr val="black"/>
                </a:solidFill>
              </a:rPr>
              <a:t>Ex: unacknowledged interrupts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7601F21-6D4E-4D7C-A270-341570B44C04}"/>
              </a:ext>
            </a:extLst>
          </p:cNvPr>
          <p:cNvSpPr txBox="1"/>
          <p:nvPr/>
        </p:nvSpPr>
        <p:spPr>
          <a:xfrm>
            <a:off x="2095499" y="5595883"/>
            <a:ext cx="7110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ReHype</a:t>
            </a:r>
            <a:r>
              <a:rPr lang="en-US" sz="2800" b="1" dirty="0"/>
              <a:t> resolves most of these inconsistencies.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EEDEACA4-98CE-4E3B-A248-8170F790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UCLA Concurrent Systems Laboratory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EC8633EF-DA43-4EA3-AE53-67377F6F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DAC8B-AE5B-4B91-A003-581A88B4604F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5436728"/>
      </p:ext>
    </p:extLst>
  </p:cSld>
  <p:clrMapOvr>
    <a:masterClrMapping/>
  </p:clrMapOvr>
  <p:transition spd="slow" advTm="6288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9|7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14|15.1|16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0.1|32.4|14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22.8|16.6|5.3|4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|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|5.3|12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|19.2|19.2|16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|19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.3|1.1|22.9|15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|3|7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6|32.3|32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9|33.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|0.1|0.1|0.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7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7.8|7.8|8|17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16.7|22.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9|29|43.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7.9|29|43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5.1|3.1|4.8|19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32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7|15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5544</TotalTime>
  <Words>2328</Words>
  <Application>Microsoft Office PowerPoint</Application>
  <PresentationFormat>宽屏</PresentationFormat>
  <Paragraphs>790</Paragraphs>
  <Slides>44</Slides>
  <Notes>38</Notes>
  <HiddenSlides>12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DejaVu LGC Sans</vt:lpstr>
      <vt:lpstr>等线</vt:lpstr>
      <vt:lpstr>等线 Light</vt:lpstr>
      <vt:lpstr>宋体</vt:lpstr>
      <vt:lpstr>Arial</vt:lpstr>
      <vt:lpstr>Calibri</vt:lpstr>
      <vt:lpstr>Calibri Light</vt:lpstr>
      <vt:lpstr>Symbol</vt:lpstr>
      <vt:lpstr>Wingdings</vt:lpstr>
      <vt:lpstr>Office Theme</vt:lpstr>
      <vt:lpstr>1_Office Theme</vt:lpstr>
      <vt:lpstr>2_Office Theme</vt:lpstr>
      <vt:lpstr>Fast Hypervisor Recovery Without Reboot</vt:lpstr>
      <vt:lpstr>Physical Clusters and Reliability</vt:lpstr>
      <vt:lpstr>System-level Virtualization</vt:lpstr>
      <vt:lpstr>Server Consolidation Using System-Level Virtualization</vt:lpstr>
      <vt:lpstr>Virtual Cluster Vulnerability to Single Faults</vt:lpstr>
      <vt:lpstr>Fault-Tolerant Virtualization</vt:lpstr>
      <vt:lpstr>Outline</vt:lpstr>
      <vt:lpstr>ReHype: VMM Recovery Using Microreboot</vt:lpstr>
      <vt:lpstr>Potential Inconsistencies Following VMM Recovery</vt:lpstr>
      <vt:lpstr>ReHype In Action  Motivation for this Work</vt:lpstr>
      <vt:lpstr>Outline</vt:lpstr>
      <vt:lpstr>Microreset: Target Components</vt:lpstr>
      <vt:lpstr>Microreset: Basic Mechanism</vt:lpstr>
      <vt:lpstr>Outline</vt:lpstr>
      <vt:lpstr>NiLiHype vs. ReHype</vt:lpstr>
      <vt:lpstr>Enhanced ReHype: Starting Point for NiLiHype Implementation</vt:lpstr>
      <vt:lpstr>Procedure for Improving Recovery Success Rate        (ReHype and NiLiHype)</vt:lpstr>
      <vt:lpstr>PowerPoint 演示文稿</vt:lpstr>
      <vt:lpstr>PowerPoint 演示文稿</vt:lpstr>
      <vt:lpstr>Reducing Hypercall Retry Failures in ReHype &amp; NiLiHype</vt:lpstr>
      <vt:lpstr>NiLiHype Enhancements</vt:lpstr>
      <vt:lpstr>Outline</vt:lpstr>
      <vt:lpstr>3AppVM System Setup</vt:lpstr>
      <vt:lpstr>Fault Injection</vt:lpstr>
      <vt:lpstr>Hypervisor Failure Detection</vt:lpstr>
      <vt:lpstr>PowerPoint 演示文稿</vt:lpstr>
      <vt:lpstr>NiLiHype vs ReHype: Recovery rate</vt:lpstr>
      <vt:lpstr>ReHype Recovery Latency</vt:lpstr>
      <vt:lpstr>NiLiHype vs. ReHype Recovery Latencies</vt:lpstr>
      <vt:lpstr>PowerPoint 演示文稿</vt:lpstr>
      <vt:lpstr>Conclusions</vt:lpstr>
      <vt:lpstr>PowerPoint 演示文稿</vt:lpstr>
      <vt:lpstr>How can Microreset Work?</vt:lpstr>
      <vt:lpstr>PowerPoint 演示文稿</vt:lpstr>
      <vt:lpstr>Simple System Setup – 1AppVM</vt:lpstr>
      <vt:lpstr>NiLiHype vs ReHype: Recovery rate</vt:lpstr>
      <vt:lpstr>Implementation Complexity</vt:lpstr>
      <vt:lpstr>VMM Recovery Effectiveness Improvements</vt:lpstr>
      <vt:lpstr>Related Work</vt:lpstr>
      <vt:lpstr>PowerPoint 演示文稿</vt:lpstr>
      <vt:lpstr>NiLiHype vs Otherworld</vt:lpstr>
      <vt:lpstr>NiLiHype vs RootHammer</vt:lpstr>
      <vt:lpstr>NiLiHype vs. Akeso</vt:lpstr>
      <vt:lpstr>NiLiHype vs. Linux Oops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 hypervisor recovery without reboot</dc:title>
  <dc:creator>zozo</dc:creator>
  <cp:lastModifiedBy>zozo</cp:lastModifiedBy>
  <cp:revision>3448</cp:revision>
  <cp:lastPrinted>2018-06-21T20:12:33Z</cp:lastPrinted>
  <dcterms:created xsi:type="dcterms:W3CDTF">2018-05-05T20:41:35Z</dcterms:created>
  <dcterms:modified xsi:type="dcterms:W3CDTF">2020-10-28T00:11:20Z</dcterms:modified>
</cp:coreProperties>
</file>