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756" r:id="rId2"/>
  </p:sldMasterIdLst>
  <p:notesMasterIdLst>
    <p:notesMasterId r:id="rId14"/>
  </p:notesMasterIdLst>
  <p:sldIdLst>
    <p:sldId id="377" r:id="rId3"/>
    <p:sldId id="378" r:id="rId4"/>
    <p:sldId id="404" r:id="rId5"/>
    <p:sldId id="405" r:id="rId6"/>
    <p:sldId id="407" r:id="rId7"/>
    <p:sldId id="409" r:id="rId8"/>
    <p:sldId id="417" r:id="rId9"/>
    <p:sldId id="411" r:id="rId10"/>
    <p:sldId id="412" r:id="rId11"/>
    <p:sldId id="413" r:id="rId12"/>
    <p:sldId id="41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ozo-PC" initials="z" lastIdx="5" clrIdx="0">
    <p:extLst>
      <p:ext uri="{19B8F6BF-5375-455C-9EA6-DF929625EA0E}">
        <p15:presenceInfo xmlns:p15="http://schemas.microsoft.com/office/powerpoint/2012/main" userId="zozo-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85" autoAdjust="0"/>
    <p:restoredTop sz="89610" autoAdjust="0"/>
  </p:normalViewPr>
  <p:slideViewPr>
    <p:cSldViewPr snapToGrid="0">
      <p:cViewPr varScale="1">
        <p:scale>
          <a:sx n="152" d="100"/>
          <a:sy n="152" d="100"/>
        </p:scale>
        <p:origin x="174" y="144"/>
      </p:cViewPr>
      <p:guideLst/>
    </p:cSldViewPr>
  </p:slideViewPr>
  <p:outlineViewPr>
    <p:cViewPr>
      <p:scale>
        <a:sx n="33" d="100"/>
        <a:sy n="33" d="100"/>
      </p:scale>
      <p:origin x="0" y="-3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16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ozo-PC\Desktop\performance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028750298595356E-2"/>
          <c:y val="0.13059545991679972"/>
          <c:w val="0.91515057484041407"/>
          <c:h val="0.7976160488384929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Sheet1!$B$35</c:f>
              <c:strCache>
                <c:ptCount val="1"/>
                <c:pt idx="0">
                  <c:v>Stop</c:v>
                </c:pt>
              </c:strCache>
            </c:strRef>
          </c:tx>
          <c:spPr>
            <a:solidFill>
              <a:srgbClr val="A0A0A0"/>
            </a:solidFill>
            <a:ln>
              <a:noFill/>
            </a:ln>
            <a:effectLst/>
          </c:spPr>
          <c:invertIfNegative val="0"/>
          <c:cat>
            <c:strRef>
              <c:f>Sheet1!$A$36:$A$57</c:f>
              <c:strCache>
                <c:ptCount val="21"/>
                <c:pt idx="1">
                  <c:v>Swaptions</c:v>
                </c:pt>
                <c:pt idx="2">
                  <c:v>Swaptions</c:v>
                </c:pt>
                <c:pt idx="4">
                  <c:v>Streamcluser</c:v>
                </c:pt>
                <c:pt idx="5">
                  <c:v>Streamcluser</c:v>
                </c:pt>
                <c:pt idx="7">
                  <c:v>Redis</c:v>
                </c:pt>
                <c:pt idx="8">
                  <c:v>Redis</c:v>
                </c:pt>
                <c:pt idx="10">
                  <c:v>SSDB</c:v>
                </c:pt>
                <c:pt idx="11">
                  <c:v>SSDB</c:v>
                </c:pt>
                <c:pt idx="13">
                  <c:v>Node</c:v>
                </c:pt>
                <c:pt idx="14">
                  <c:v>Node</c:v>
                </c:pt>
                <c:pt idx="16">
                  <c:v>Lighttpd</c:v>
                </c:pt>
                <c:pt idx="17">
                  <c:v>Lighttpd</c:v>
                </c:pt>
                <c:pt idx="19">
                  <c:v>DJCMS</c:v>
                </c:pt>
                <c:pt idx="20">
                  <c:v>DJCMS</c:v>
                </c:pt>
              </c:strCache>
            </c:strRef>
          </c:cat>
          <c:val>
            <c:numRef>
              <c:f>Sheet1!$B$36:$B$57</c:f>
              <c:numCache>
                <c:formatCode>0.00%</c:formatCode>
                <c:ptCount val="22"/>
                <c:pt idx="1">
                  <c:v>7.9100000000000004E-2</c:v>
                </c:pt>
                <c:pt idx="2">
                  <c:v>0.17150000000000001</c:v>
                </c:pt>
                <c:pt idx="4">
                  <c:v>0.1013</c:v>
                </c:pt>
                <c:pt idx="5">
                  <c:v>0.24640000000000001</c:v>
                </c:pt>
                <c:pt idx="7">
                  <c:v>8.7400000000000005E-2</c:v>
                </c:pt>
                <c:pt idx="8">
                  <c:v>0.2054</c:v>
                </c:pt>
                <c:pt idx="10">
                  <c:v>6.6000000000000003E-2</c:v>
                </c:pt>
                <c:pt idx="11">
                  <c:v>0.23580000000000001</c:v>
                </c:pt>
                <c:pt idx="13">
                  <c:v>0.191</c:v>
                </c:pt>
                <c:pt idx="14">
                  <c:v>0.53080000000000005</c:v>
                </c:pt>
                <c:pt idx="16">
                  <c:v>0.1124</c:v>
                </c:pt>
                <c:pt idx="17">
                  <c:v>0.34510000000000002</c:v>
                </c:pt>
                <c:pt idx="19">
                  <c:v>7.1199999999999999E-2</c:v>
                </c:pt>
                <c:pt idx="20">
                  <c:v>0.28910000000000002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294-4902-BA7E-A6805C4A4AA6}"/>
            </c:ext>
          </c:extLst>
        </c:ser>
        <c:ser>
          <c:idx val="1"/>
          <c:order val="1"/>
          <c:tx>
            <c:strRef>
              <c:f>Sheet1!$C$35</c:f>
              <c:strCache>
                <c:ptCount val="1"/>
                <c:pt idx="0">
                  <c:v>Run</c:v>
                </c:pt>
              </c:strCache>
            </c:strRef>
          </c:tx>
          <c:spPr>
            <a:solidFill>
              <a:srgbClr val="505050"/>
            </a:solidFill>
            <a:ln>
              <a:noFill/>
            </a:ln>
            <a:effectLst/>
          </c:spPr>
          <c:invertIfNegative val="0"/>
          <c:dPt>
            <c:idx val="8"/>
            <c:invertIfNegative val="0"/>
            <c:bubble3D val="0"/>
            <c:spPr>
              <a:solidFill>
                <a:srgbClr val="555555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9294-4902-BA7E-A6805C4A4AA6}"/>
              </c:ext>
            </c:extLst>
          </c:dPt>
          <c:cat>
            <c:strRef>
              <c:f>Sheet1!$A$36:$A$57</c:f>
              <c:strCache>
                <c:ptCount val="21"/>
                <c:pt idx="1">
                  <c:v>Swaptions</c:v>
                </c:pt>
                <c:pt idx="2">
                  <c:v>Swaptions</c:v>
                </c:pt>
                <c:pt idx="4">
                  <c:v>Streamcluser</c:v>
                </c:pt>
                <c:pt idx="5">
                  <c:v>Streamcluser</c:v>
                </c:pt>
                <c:pt idx="7">
                  <c:v>Redis</c:v>
                </c:pt>
                <c:pt idx="8">
                  <c:v>Redis</c:v>
                </c:pt>
                <c:pt idx="10">
                  <c:v>SSDB</c:v>
                </c:pt>
                <c:pt idx="11">
                  <c:v>SSDB</c:v>
                </c:pt>
                <c:pt idx="13">
                  <c:v>Node</c:v>
                </c:pt>
                <c:pt idx="14">
                  <c:v>Node</c:v>
                </c:pt>
                <c:pt idx="16">
                  <c:v>Lighttpd</c:v>
                </c:pt>
                <c:pt idx="17">
                  <c:v>Lighttpd</c:v>
                </c:pt>
                <c:pt idx="19">
                  <c:v>DJCMS</c:v>
                </c:pt>
                <c:pt idx="20">
                  <c:v>DJCMS</c:v>
                </c:pt>
              </c:strCache>
            </c:strRef>
          </c:cat>
          <c:val>
            <c:numRef>
              <c:f>Sheet1!$C$36:$C$57</c:f>
              <c:numCache>
                <c:formatCode>0.00%</c:formatCode>
                <c:ptCount val="22"/>
                <c:pt idx="1">
                  <c:v>4.6300000000000001E-2</c:v>
                </c:pt>
                <c:pt idx="2">
                  <c:v>2.3300000000000001E-2</c:v>
                </c:pt>
                <c:pt idx="4">
                  <c:v>0.1583</c:v>
                </c:pt>
                <c:pt idx="5">
                  <c:v>7.8E-2</c:v>
                </c:pt>
                <c:pt idx="7">
                  <c:v>0.63109999999999999</c:v>
                </c:pt>
                <c:pt idx="8">
                  <c:v>0.46779999999999999</c:v>
                </c:pt>
                <c:pt idx="10">
                  <c:v>0.27110000000000001</c:v>
                </c:pt>
                <c:pt idx="11">
                  <c:v>8.2500000000000004E-2</c:v>
                </c:pt>
                <c:pt idx="13">
                  <c:v>0.19869999999999999</c:v>
                </c:pt>
                <c:pt idx="14">
                  <c:v>5.2400000000000002E-2</c:v>
                </c:pt>
                <c:pt idx="16">
                  <c:v>0.18940000000000001</c:v>
                </c:pt>
                <c:pt idx="17">
                  <c:v>3.1600000000000003E-2</c:v>
                </c:pt>
                <c:pt idx="19">
                  <c:v>0.45540000000000003</c:v>
                </c:pt>
                <c:pt idx="20">
                  <c:v>0.2576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9294-4902-BA7E-A6805C4A4A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171657824"/>
        <c:axId val="171658384"/>
      </c:barChart>
      <c:catAx>
        <c:axId val="17165782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1658384"/>
        <c:crosses val="autoZero"/>
        <c:auto val="1"/>
        <c:lblAlgn val="ctr"/>
        <c:lblOffset val="100"/>
        <c:noMultiLvlLbl val="0"/>
      </c:catAx>
      <c:valAx>
        <c:axId val="171658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zh-CN"/>
          </a:p>
        </c:txPr>
        <c:crossAx val="171657824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alibri" panose="020F0502020204030204" pitchFamily="34" charset="0"/>
          <a:cs typeface="Calibri" panose="020F0502020204030204" pitchFamily="34" charset="0"/>
        </a:defRPr>
      </a:pPr>
      <a:endParaRPr lang="zh-CN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0.07485</cdr:x>
      <cdr:y>0.76974</cdr:y>
    </cdr:from>
    <cdr:to>
      <cdr:x>0.10307</cdr:x>
      <cdr:y>0.80702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xmlns="" id="{05B1666A-2846-423B-BD86-9BFBE2D42488}"/>
            </a:ext>
          </a:extLst>
        </cdr:cNvPr>
        <cdr:cNvSpPr txBox="1"/>
      </cdr:nvSpPr>
      <cdr:spPr>
        <a:xfrm xmlns:a="http://schemas.openxmlformats.org/drawingml/2006/main">
          <a:off x="858130" y="4937759"/>
          <a:ext cx="323556" cy="23915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zh-CN" alt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11">
            <a:extLst>
              <a:ext uri="{FF2B5EF4-FFF2-40B4-BE49-F238E27FC236}">
                <a16:creationId xmlns:a16="http://schemas.microsoft.com/office/drawing/2014/main" xmlns="" id="{6C3E691B-1756-4C64-B559-2098F47863A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8675A-1860-41B0-9028-B0365C1D4D2D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13" name="Notes Placeholder 12">
            <a:extLst>
              <a:ext uri="{FF2B5EF4-FFF2-40B4-BE49-F238E27FC236}">
                <a16:creationId xmlns:a16="http://schemas.microsoft.com/office/drawing/2014/main" xmlns="" id="{7656343D-6AC0-4093-817C-27A396211A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xmlns="" id="{A07BD101-7134-49E9-B7A7-71EFEF49A3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653271-C285-4197-A163-CC8FF100B0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2A830738-152D-4ACA-A17E-9D8FC3265E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16" name="Slide Image Placeholder 15">
            <a:extLst>
              <a:ext uri="{FF2B5EF4-FFF2-40B4-BE49-F238E27FC236}">
                <a16:creationId xmlns:a16="http://schemas.microsoft.com/office/drawing/2014/main" xmlns="" id="{7685E619-5734-4CE8-AC94-764699CDCB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57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A5240C-5E07-4646-902C-0A6F445B3D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79403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A5240C-5E07-4646-902C-0A6F445B3D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19797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A5240C-5E07-4646-902C-0A6F445B3D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0389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A5240C-5E07-4646-902C-0A6F445B3D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3755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A5240C-5E07-4646-902C-0A6F445B3D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1328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A5240C-5E07-4646-902C-0A6F445B3D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5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A5240C-5E07-4646-902C-0A6F445B3D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8558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A5240C-5E07-4646-902C-0A6F445B3D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6253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A5240C-5E07-4646-902C-0A6F445B3D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0446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A5240C-5E07-4646-902C-0A6F445B3D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7201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A5240C-5E07-4646-902C-0A6F445B3D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010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E872-69A8-4A26-9760-46730EFC957E}" type="datetime1">
              <a:rPr lang="en-US" altLang="zh-CN" smtClean="0"/>
              <a:t>10/27/2020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UCLA Concurrent Systems Laboratory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AD27A3B0-6F74-42C6-9E07-F361B1370A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1951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CEF8-F431-4D79-A853-DA4D9780659C}" type="datetime1">
              <a:rPr lang="en-US" altLang="zh-CN" smtClean="0"/>
              <a:t>10/27/2020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UCLA Concurrent Systems Laboratory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A3B0-6F74-42C6-9E07-F361B1370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390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5CEDF-0BFB-4C29-8545-2DB7251D0F60}" type="datetime1">
              <a:rPr lang="en-US" altLang="zh-CN" smtClean="0"/>
              <a:t>10/27/2020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UCLA Concurrent Systems Laboratory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A3B0-6F74-42C6-9E07-F361B1370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640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229DB31-C38A-44D7-93AD-DA7C2808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12249E-6BA4-4686-9192-C2A45C5CBD81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E4BC004-82D5-4649-A811-9D182597D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69751B6-4E59-4834-B903-91AAB2C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AC3370-B612-464E-BF72-BF1DB783F7B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6369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1"/>
            <a:ext cx="10972800" cy="50593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9A44375-350E-4E4B-8684-293FD35AF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ABDFF-2F16-45A7-B765-C8F4593044E1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7E25BE0-D681-4409-A33A-A0F3F7D02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349F2D7-D9E3-4D05-AB4C-CE48FC80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7A5381-DFB8-4254-8A1A-C6DFF1212756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54657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8AFC44-D2B4-4AF7-9BBF-3ABF20101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22397D-FE70-444E-BCA7-95C75372B91C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4ADD6F2-8847-43D6-96CE-1F27246B2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E91EC51-B697-45CA-902C-5F93810A0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29E1E8-B299-40B9-9496-1E1323D8F273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1373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A0A68EDB-CF8C-4F79-88B1-92CAB84D3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59D06F-021D-493D-9912-9B236B245ADF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998B13D4-9998-4A3E-8F97-BE3820FA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F4380989-30B1-487D-A23B-DE3C0C55C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697983-DA52-4100-8570-1B1ADBE49E7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5073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1B246062-3688-4A06-B39C-C27AA9349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1FEAF1-035E-449F-81D6-CA8434A215F8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C08FD506-3883-45F4-B792-CF425C1E2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6211EB8A-AFDC-4CD9-B216-C84FC064A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23FEE6-72E0-4A79-9E5C-89763BBE40B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531095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xmlns="" id="{BE13C8F8-6831-4732-A5E2-733806801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2204F3-3B82-402B-BBEC-149064FB5E09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xmlns="" id="{1E92992C-047F-4876-BADE-2A6F3970B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0DE8342A-4731-4886-BCED-6A8EB6886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C2AB13-2192-4AB6-AA0E-7B5F4E41C14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34004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xmlns="" id="{08474665-7C42-4FC7-9C89-EE715A81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C64C21-DF3C-4078-A166-CEE15CC0F072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xmlns="" id="{3855A8B4-5DB2-4D0D-BC20-BFF4244E2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21CB32AB-6BE0-4609-AC9F-563754929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D784E1-9435-4DB0-951A-B41040D41BD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592845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4D43BE6C-DE1B-4F54-9FD8-6C53955FB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DA74E5-948C-4068-B0E9-0F4D0743553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B09D631D-91DF-44F7-876E-167CB27C7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C499972F-E02A-439D-851F-86C3E1D15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C72C60-E802-4949-9426-68699026DB3A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60464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17A5-4094-4784-AC12-790175330115}" type="datetime1">
              <a:rPr lang="en-US" altLang="zh-CN" smtClean="0"/>
              <a:t>10/27/2020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UCLA Concurrent Systems Laboratory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A3B0-6F74-42C6-9E07-F361B1370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1743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D4B694FA-7CD1-4DD8-8591-89DCF3182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D508E4-13B0-4CD6-AA91-8CB1E9B9D36F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2F62CFAF-A10C-4618-A163-48C584F51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B6CCE60E-3897-46E0-9525-40C3C982F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C91A38-05DB-44AD-963B-501BE8DA6D16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75359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ABF1912-E25A-41A9-AA72-74913AA5E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650B1B-6A36-4913-BBC7-BDC7EEDE36F1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61C472C-9C8C-4DBB-A867-6E7841F68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300F570-2782-44B9-B433-29CF4B83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35AAAF-BE6E-45B4-9A5B-ACCBD5DB69B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95435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0E8CE0A-8D0D-4682-B815-08DC3C46D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35D353-99AA-4491-99F1-E5239EE4D5FD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327BB76-1CED-475D-8CD8-2BEED00C9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2787AEA-00CF-4A37-8F1E-47EB5FE2A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43E4A2-EBEA-497E-AF97-D1870A748533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7174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5520-9057-4957-8902-B0D3055C447B}" type="datetime1">
              <a:rPr lang="en-US" altLang="zh-CN" smtClean="0"/>
              <a:t>10/27/2020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UCLA Concurrent Systems Laboratory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A3B0-6F74-42C6-9E07-F361B1370A11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0781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9E18-D3FA-4B67-83B2-14EE51F3B2B2}" type="datetime1">
              <a:rPr lang="en-US" altLang="zh-CN" smtClean="0"/>
              <a:t>10/27/2020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UCLA Concurrent Systems Laboratory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A3B0-6F74-42C6-9E07-F361B1370A11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9634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EB0C-7500-43E4-9D85-A37B42047896}" type="datetime1">
              <a:rPr lang="en-US" altLang="zh-CN" smtClean="0"/>
              <a:t>10/27/2020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UCLA Concurrent Systems Laboratory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A3B0-6F74-42C6-9E07-F361B1370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569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74E7-0754-451D-A2B1-86659045EC12}" type="datetime1">
              <a:rPr lang="en-US" altLang="zh-CN" smtClean="0"/>
              <a:t>10/27/2020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UCLA Concurrent Systems Laboratory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A3B0-6F74-42C6-9E07-F361B1370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100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802B-7D70-4882-B2B0-FF506FCE5912}" type="datetime1">
              <a:rPr lang="en-US" altLang="zh-CN" smtClean="0"/>
              <a:t>10/27/2020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UCLA Concurrent Systems Laboratory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A3B0-6F74-42C6-9E07-F361B1370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590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7F5D-2A52-48A2-9034-6C7813B66632}" type="datetime1">
              <a:rPr lang="en-US" altLang="zh-CN" smtClean="0"/>
              <a:t>10/27/2020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UCLA Concurrent Systems Laboratory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A3B0-6F74-42C6-9E07-F361B1370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01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9366-F60C-46A4-8DDC-521E75E2DC1A}" type="datetime1">
              <a:rPr lang="en-US" altLang="zh-CN" smtClean="0"/>
              <a:t>10/27/2020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UCLA Concurrent Systems Laboratory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A3B0-6F74-42C6-9E07-F361B1370A11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4710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8B189-F090-45DE-9843-8A3B1CF349DD}" type="datetime1">
              <a:rPr lang="en-US" altLang="zh-CN" smtClean="0"/>
              <a:t>10/27/2020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UCLA Concurrent Systems Laboratory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7A3B0-6F74-42C6-9E07-F361B1370A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688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xmlns="" id="{627DC9AB-82AF-4DE0-9A27-CEA06DDF07D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xmlns="" id="{3C4F53C8-7FD5-48D4-92A0-BC42A2ADD39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066801"/>
            <a:ext cx="10972800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A129920-9328-4017-95E2-021AB15AF7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72DE41F-EC92-4F20-86D2-B7BBCD9CD93F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D4E63A2-69B7-451B-8156-EF31871921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31F900-FE9D-4FB9-899E-4463A12E9A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898989"/>
                </a:solidFill>
              </a:defRPr>
            </a:lvl1pPr>
          </a:lstStyle>
          <a:p>
            <a:fld id="{95146DB2-0467-41F7-B05C-22BC0498918A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7743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234950" indent="-2349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3397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Relationship Id="rId4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05345" y="1600200"/>
            <a:ext cx="10370127" cy="1329341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Fault-Tolerant Containers Using </a:t>
            </a:r>
            <a:r>
              <a:rPr lang="en-US" altLang="zh-CN" sz="4000" b="1" dirty="0" err="1"/>
              <a:t>NiLiCon</a:t>
            </a:r>
            <a:endParaRPr lang="en-US" altLang="zh-CN" sz="4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800" dirty="0"/>
              <a:t>Diyu Zhou and Yuval Tamir</a:t>
            </a:r>
          </a:p>
          <a:p>
            <a:r>
              <a:rPr lang="en-US" altLang="en-US" dirty="0"/>
              <a:t>Concurrent Systems Laboratory</a:t>
            </a:r>
          </a:p>
          <a:p>
            <a:r>
              <a:rPr lang="en-US" altLang="en-US" dirty="0"/>
              <a:t>Computer Science Department, UCLA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655CFF5F-AFE5-415C-ACDF-8E85B1494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UCLA Concurrent Systems Laboratory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BA925D50-74C9-4D20-8464-9E970170B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27A3B0-6F74-42C6-9E07-F361B1370A11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029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47"/>
    </mc:Choice>
    <mc:Fallback xmlns="">
      <p:transition spd="slow" advTm="1194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xmlns="" id="{0E4105D8-2C55-47C6-8B97-C99B1BB13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875" y="50801"/>
            <a:ext cx="10720251" cy="821938"/>
          </a:xfrm>
        </p:spPr>
        <p:txBody>
          <a:bodyPr/>
          <a:lstStyle/>
          <a:p>
            <a:r>
              <a:rPr lang="en-US" altLang="en-US" dirty="0"/>
              <a:t>Performance Overhead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CFC4D9-5B05-494A-9282-670D881B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B73667-303E-4CD3-8F7D-2B235A7A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7A5381-DFB8-4254-8A1A-C6DFF1212756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05083" y="3445759"/>
            <a:ext cx="93818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Key overhead components:</a:t>
            </a:r>
          </a:p>
          <a:p>
            <a:pPr marL="576263" lvl="1" indent="-238125">
              <a:buFont typeface="Arial" panose="020B0604020202020204" pitchFamily="34" charset="0"/>
              <a:buChar char="•"/>
            </a:pPr>
            <a:r>
              <a:rPr lang="en-US" altLang="zh-CN" sz="2400" dirty="0"/>
              <a:t>Containers/VM pause period during checkpointing</a:t>
            </a:r>
          </a:p>
          <a:p>
            <a:pPr marL="576263" lvl="1" indent="-238125"/>
            <a:r>
              <a:rPr lang="en-US" altLang="zh-CN" sz="2400" dirty="0"/>
              <a:t>             </a:t>
            </a:r>
            <a:r>
              <a:rPr lang="en-US" altLang="zh-CN" sz="2400" dirty="0" err="1"/>
              <a:t>NiLiCon</a:t>
            </a:r>
            <a:r>
              <a:rPr lang="en-US" altLang="zh-CN" sz="2400" dirty="0"/>
              <a:t> &gt; MC due to tighter state coupling</a:t>
            </a:r>
          </a:p>
          <a:p>
            <a:pPr marL="576263" lvl="1" indent="-238125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Tracking memory changes during normal operation</a:t>
            </a:r>
          </a:p>
          <a:p>
            <a:pPr marL="576263" lvl="1" indent="-238125"/>
            <a:r>
              <a:rPr lang="en-US" altLang="zh-CN" sz="2400" dirty="0"/>
              <a:t>             </a:t>
            </a:r>
            <a:r>
              <a:rPr lang="en-US" altLang="zh-CN" sz="2400" dirty="0" err="1"/>
              <a:t>NiLiCon</a:t>
            </a:r>
            <a:r>
              <a:rPr lang="en-US" altLang="zh-CN" sz="2400" dirty="0"/>
              <a:t> &lt; MC due to VM exit/entry latency with Remus</a:t>
            </a:r>
          </a:p>
          <a:p>
            <a:pPr marL="119063" indent="-238125">
              <a:spcBef>
                <a:spcPts val="600"/>
              </a:spcBef>
            </a:pPr>
            <a:r>
              <a:rPr lang="en-US" altLang="zh-CN" sz="2400" b="1" dirty="0" err="1"/>
              <a:t>NiLiCon's</a:t>
            </a:r>
            <a:r>
              <a:rPr lang="en-US" altLang="zh-CN" sz="2400" b="1" dirty="0"/>
              <a:t> performance overhead competitive with Remus</a:t>
            </a:r>
            <a:r>
              <a:rPr lang="en-US" altLang="zh-CN" sz="2700" dirty="0"/>
              <a:t>'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xmlns="" id="{9548EB42-7BBF-4947-AA69-14A47A7B95B1}"/>
              </a:ext>
            </a:extLst>
          </p:cNvPr>
          <p:cNvGrpSpPr/>
          <p:nvPr/>
        </p:nvGrpSpPr>
        <p:grpSpPr>
          <a:xfrm>
            <a:off x="581001" y="183566"/>
            <a:ext cx="11029998" cy="2710467"/>
            <a:chOff x="1131320" y="-2027706"/>
            <a:chExt cx="11465173" cy="4318015"/>
          </a:xfrm>
        </p:grpSpPr>
        <p:graphicFrame>
          <p:nvGraphicFramePr>
            <p:cNvPr id="94" name="Chart 93">
              <a:extLst>
                <a:ext uri="{FF2B5EF4-FFF2-40B4-BE49-F238E27FC236}">
                  <a16:creationId xmlns:a16="http://schemas.microsoft.com/office/drawing/2014/main" xmlns="" id="{D92A46A8-F563-4328-9DB9-A1BCD53BD59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840832138"/>
                </p:ext>
              </p:extLst>
            </p:nvPr>
          </p:nvGraphicFramePr>
          <p:xfrm>
            <a:off x="1131320" y="-1150140"/>
            <a:ext cx="11465173" cy="344044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xmlns="" id="{012C38DC-3CEB-49B6-905E-B9F2677D3E61}"/>
                </a:ext>
              </a:extLst>
            </p:cNvPr>
            <p:cNvGrpSpPr/>
            <p:nvPr/>
          </p:nvGrpSpPr>
          <p:grpSpPr>
            <a:xfrm>
              <a:off x="10274401" y="-2027706"/>
              <a:ext cx="2124975" cy="3667433"/>
              <a:chOff x="9938818" y="-2014318"/>
              <a:chExt cx="2124974" cy="3667433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xmlns="" id="{9A9E92ED-C6D1-4E79-B73E-47BC7E7D9D52}"/>
                  </a:ext>
                </a:extLst>
              </p:cNvPr>
              <p:cNvGrpSpPr/>
              <p:nvPr/>
            </p:nvGrpSpPr>
            <p:grpSpPr>
              <a:xfrm>
                <a:off x="10595248" y="-2014318"/>
                <a:ext cx="1468544" cy="964287"/>
                <a:chOff x="10595247" y="-2014318"/>
                <a:chExt cx="1468544" cy="964287"/>
              </a:xfrm>
            </p:grpSpPr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xmlns="" id="{9EF368F7-7E4C-46B2-AD8C-096C332C11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595247" y="-1631905"/>
                  <a:ext cx="300508" cy="300509"/>
                </a:xfrm>
                <a:prstGeom prst="rect">
                  <a:avLst/>
                </a:prstGeom>
                <a:solidFill>
                  <a:srgbClr val="5555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xmlns="" id="{B69B2370-F92C-4F53-929D-C3B5915158D6}"/>
                    </a:ext>
                  </a:extLst>
                </p:cNvPr>
                <p:cNvSpPr txBox="1"/>
                <p:nvPr/>
              </p:nvSpPr>
              <p:spPr>
                <a:xfrm>
                  <a:off x="10869537" y="-2014318"/>
                  <a:ext cx="1194254" cy="9642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2000"/>
                    </a:lnSpc>
                  </a:pPr>
                  <a:r>
                    <a:rPr lang="en-US" altLang="zh-CN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Runtime overhead</a:t>
                  </a:r>
                  <a:endPara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xmlns="" id="{EF2C4045-7882-47A7-A94D-B3AEBB99C8A2}"/>
                  </a:ext>
                </a:extLst>
              </p:cNvPr>
              <p:cNvGrpSpPr/>
              <p:nvPr/>
            </p:nvGrpSpPr>
            <p:grpSpPr>
              <a:xfrm>
                <a:off x="9938818" y="-1151660"/>
                <a:ext cx="2114989" cy="2804775"/>
                <a:chOff x="9938819" y="-1151660"/>
                <a:chExt cx="2114992" cy="2804775"/>
              </a:xfrm>
            </p:grpSpPr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xmlns="" id="{61028233-649E-4967-BAC3-53FA782596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938819" y="1470235"/>
                  <a:ext cx="182880" cy="182880"/>
                </a:xfrm>
                <a:prstGeom prst="rect">
                  <a:avLst/>
                </a:prstGeom>
                <a:solidFill>
                  <a:srgbClr val="A0A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xmlns="" id="{575BC58C-54F3-4985-97DA-3ACF6B86F118}"/>
                    </a:ext>
                  </a:extLst>
                </p:cNvPr>
                <p:cNvSpPr txBox="1"/>
                <p:nvPr/>
              </p:nvSpPr>
              <p:spPr>
                <a:xfrm>
                  <a:off x="10869538" y="-1151660"/>
                  <a:ext cx="1184273" cy="9642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2000"/>
                    </a:lnSpc>
                  </a:pPr>
                  <a:r>
                    <a:rPr lang="en-US" altLang="zh-CN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Stopped</a:t>
                  </a:r>
                </a:p>
                <a:p>
                  <a:pPr>
                    <a:lnSpc>
                      <a:spcPts val="2000"/>
                    </a:lnSpc>
                  </a:pPr>
                  <a:r>
                    <a:rPr lang="en-US" altLang="zh-CN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overhead</a:t>
                  </a:r>
                  <a:endPara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B54AAEBD-86BB-47E1-ABD4-55F846268812}"/>
              </a:ext>
            </a:extLst>
          </p:cNvPr>
          <p:cNvSpPr txBox="1"/>
          <p:nvPr/>
        </p:nvSpPr>
        <p:spPr>
          <a:xfrm>
            <a:off x="1461819" y="2967581"/>
            <a:ext cx="1445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Swaptions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EA4C18AE-B407-4DBD-923B-2DE3A1CEB397}"/>
              </a:ext>
            </a:extLst>
          </p:cNvPr>
          <p:cNvSpPr txBox="1"/>
          <p:nvPr/>
        </p:nvSpPr>
        <p:spPr>
          <a:xfrm>
            <a:off x="2823528" y="2967581"/>
            <a:ext cx="188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Streamcluster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A67B9C28-1F18-4B3E-8C68-E997D2CB809A}"/>
              </a:ext>
            </a:extLst>
          </p:cNvPr>
          <p:cNvSpPr txBox="1"/>
          <p:nvPr/>
        </p:nvSpPr>
        <p:spPr>
          <a:xfrm>
            <a:off x="10647766" y="2716962"/>
            <a:ext cx="963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NiLiCon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9F12C71D-6805-4428-ADD9-8E4FE9B36526}"/>
              </a:ext>
            </a:extLst>
          </p:cNvPr>
          <p:cNvSpPr txBox="1"/>
          <p:nvPr/>
        </p:nvSpPr>
        <p:spPr>
          <a:xfrm>
            <a:off x="10191193" y="2716962"/>
            <a:ext cx="50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Calibri" panose="020F0502020204030204" pitchFamily="34" charset="0"/>
                <a:cs typeface="Calibri" panose="020F0502020204030204" pitchFamily="34" charset="0"/>
              </a:rPr>
              <a:t>MC</a:t>
            </a:r>
            <a:endParaRPr lang="zh-CN" altLang="en-US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31E636F6-7BA1-4F0A-A70F-FEB461C23232}"/>
              </a:ext>
            </a:extLst>
          </p:cNvPr>
          <p:cNvSpPr txBox="1"/>
          <p:nvPr/>
        </p:nvSpPr>
        <p:spPr>
          <a:xfrm>
            <a:off x="4622157" y="2967581"/>
            <a:ext cx="717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Redis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E013E15B-5049-4036-8AD0-174C6681CAC7}"/>
              </a:ext>
            </a:extLst>
          </p:cNvPr>
          <p:cNvSpPr txBox="1"/>
          <p:nvPr/>
        </p:nvSpPr>
        <p:spPr>
          <a:xfrm>
            <a:off x="6080921" y="2967581"/>
            <a:ext cx="747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SSDB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5C2216F6-8EDD-43BC-9E0C-E016C6530C2B}"/>
              </a:ext>
            </a:extLst>
          </p:cNvPr>
          <p:cNvSpPr txBox="1"/>
          <p:nvPr/>
        </p:nvSpPr>
        <p:spPr>
          <a:xfrm>
            <a:off x="7569862" y="2967581"/>
            <a:ext cx="7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6C2BAC3A-9BF5-4ABF-A3EF-C0CCEA74CCF2}"/>
              </a:ext>
            </a:extLst>
          </p:cNvPr>
          <p:cNvSpPr txBox="1"/>
          <p:nvPr/>
        </p:nvSpPr>
        <p:spPr>
          <a:xfrm>
            <a:off x="8894089" y="2967581"/>
            <a:ext cx="963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Lighttpd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3EFD5148-7138-4DBF-83A4-F847660AC0BE}"/>
              </a:ext>
            </a:extLst>
          </p:cNvPr>
          <p:cNvSpPr txBox="1"/>
          <p:nvPr/>
        </p:nvSpPr>
        <p:spPr>
          <a:xfrm>
            <a:off x="10344753" y="2967581"/>
            <a:ext cx="92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DJCMS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xmlns="" id="{BE52A3FF-2322-4503-B1B5-B9BE66A6C37C}"/>
              </a:ext>
            </a:extLst>
          </p:cNvPr>
          <p:cNvCxnSpPr>
            <a:cxnSpLocks/>
          </p:cNvCxnSpPr>
          <p:nvPr/>
        </p:nvCxnSpPr>
        <p:spPr>
          <a:xfrm>
            <a:off x="1120459" y="2737150"/>
            <a:ext cx="10490539" cy="88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xmlns="" id="{DD5FE802-63C0-40A5-A00E-3438969B03D5}"/>
              </a:ext>
            </a:extLst>
          </p:cNvPr>
          <p:cNvCxnSpPr>
            <a:cxnSpLocks/>
          </p:cNvCxnSpPr>
          <p:nvPr/>
        </p:nvCxnSpPr>
        <p:spPr>
          <a:xfrm>
            <a:off x="1120459" y="915497"/>
            <a:ext cx="0" cy="1833396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244CBB11-74CA-423E-A508-24BCE298CA13}"/>
              </a:ext>
            </a:extLst>
          </p:cNvPr>
          <p:cNvSpPr txBox="1"/>
          <p:nvPr/>
        </p:nvSpPr>
        <p:spPr>
          <a:xfrm>
            <a:off x="9137867" y="2716962"/>
            <a:ext cx="963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NiLiCon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4A699693-00C4-4721-B4BA-0E4636B0E26F}"/>
              </a:ext>
            </a:extLst>
          </p:cNvPr>
          <p:cNvSpPr txBox="1"/>
          <p:nvPr/>
        </p:nvSpPr>
        <p:spPr>
          <a:xfrm>
            <a:off x="8697919" y="2716962"/>
            <a:ext cx="50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Calibri" panose="020F0502020204030204" pitchFamily="34" charset="0"/>
                <a:cs typeface="Calibri" panose="020F0502020204030204" pitchFamily="34" charset="0"/>
              </a:rPr>
              <a:t>MC</a:t>
            </a:r>
            <a:endParaRPr lang="zh-CN" altLang="en-US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DB78B642-6950-472F-9335-97D0D079154B}"/>
              </a:ext>
            </a:extLst>
          </p:cNvPr>
          <p:cNvSpPr txBox="1"/>
          <p:nvPr/>
        </p:nvSpPr>
        <p:spPr>
          <a:xfrm>
            <a:off x="7694231" y="2716962"/>
            <a:ext cx="963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NiLiCon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02667717-B78A-40EB-8D21-A09B3E4687E0}"/>
              </a:ext>
            </a:extLst>
          </p:cNvPr>
          <p:cNvSpPr txBox="1"/>
          <p:nvPr/>
        </p:nvSpPr>
        <p:spPr>
          <a:xfrm>
            <a:off x="7287533" y="2716962"/>
            <a:ext cx="50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Calibri" panose="020F0502020204030204" pitchFamily="34" charset="0"/>
                <a:cs typeface="Calibri" panose="020F0502020204030204" pitchFamily="34" charset="0"/>
              </a:rPr>
              <a:t>MC</a:t>
            </a:r>
            <a:endParaRPr lang="zh-CN" altLang="en-US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29C7C4D4-238E-4F76-AFE6-D93C68AE08BC}"/>
              </a:ext>
            </a:extLst>
          </p:cNvPr>
          <p:cNvSpPr txBox="1"/>
          <p:nvPr/>
        </p:nvSpPr>
        <p:spPr>
          <a:xfrm>
            <a:off x="6200716" y="2716962"/>
            <a:ext cx="963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NiLiCon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A4B6BC14-36E7-4FB9-9899-C7983FA00DB9}"/>
              </a:ext>
            </a:extLst>
          </p:cNvPr>
          <p:cNvSpPr txBox="1"/>
          <p:nvPr/>
        </p:nvSpPr>
        <p:spPr>
          <a:xfrm>
            <a:off x="5794018" y="2716962"/>
            <a:ext cx="50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Calibri" panose="020F0502020204030204" pitchFamily="34" charset="0"/>
                <a:cs typeface="Calibri" panose="020F0502020204030204" pitchFamily="34" charset="0"/>
              </a:rPr>
              <a:t>MC</a:t>
            </a:r>
            <a:endParaRPr lang="zh-CN" altLang="en-US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75EBA0B8-B95F-4C22-96DE-0CD09533458B}"/>
              </a:ext>
            </a:extLst>
          </p:cNvPr>
          <p:cNvSpPr txBox="1"/>
          <p:nvPr/>
        </p:nvSpPr>
        <p:spPr>
          <a:xfrm>
            <a:off x="4773696" y="2716962"/>
            <a:ext cx="963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NiLiCon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xmlns="" id="{C19C28EC-B045-4462-A441-A1F60423EEAF}"/>
              </a:ext>
            </a:extLst>
          </p:cNvPr>
          <p:cNvSpPr txBox="1"/>
          <p:nvPr/>
        </p:nvSpPr>
        <p:spPr>
          <a:xfrm>
            <a:off x="4366998" y="2716962"/>
            <a:ext cx="50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Calibri" panose="020F0502020204030204" pitchFamily="34" charset="0"/>
                <a:cs typeface="Calibri" panose="020F0502020204030204" pitchFamily="34" charset="0"/>
              </a:rPr>
              <a:t>MC</a:t>
            </a:r>
            <a:endParaRPr lang="zh-CN" altLang="en-US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xmlns="" id="{B76D92A0-1F54-490C-8665-58475B3DE80E}"/>
              </a:ext>
            </a:extLst>
          </p:cNvPr>
          <p:cNvSpPr txBox="1"/>
          <p:nvPr/>
        </p:nvSpPr>
        <p:spPr>
          <a:xfrm>
            <a:off x="3330060" y="2716962"/>
            <a:ext cx="963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NiLiCon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xmlns="" id="{12402480-4933-4503-A383-8B96DF3EE1DC}"/>
              </a:ext>
            </a:extLst>
          </p:cNvPr>
          <p:cNvSpPr txBox="1"/>
          <p:nvPr/>
        </p:nvSpPr>
        <p:spPr>
          <a:xfrm>
            <a:off x="2923362" y="2716962"/>
            <a:ext cx="50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Calibri" panose="020F0502020204030204" pitchFamily="34" charset="0"/>
                <a:cs typeface="Calibri" panose="020F0502020204030204" pitchFamily="34" charset="0"/>
              </a:rPr>
              <a:t>MC</a:t>
            </a:r>
            <a:endParaRPr lang="zh-CN" altLang="en-US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4F96509E-03B9-4CCC-A4AF-1B626DFFAC9C}"/>
              </a:ext>
            </a:extLst>
          </p:cNvPr>
          <p:cNvSpPr txBox="1"/>
          <p:nvPr/>
        </p:nvSpPr>
        <p:spPr>
          <a:xfrm>
            <a:off x="1869795" y="2716962"/>
            <a:ext cx="963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NiLiCon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75513FC3-C76C-4621-8E2A-384F2E426C51}"/>
              </a:ext>
            </a:extLst>
          </p:cNvPr>
          <p:cNvSpPr txBox="1"/>
          <p:nvPr/>
        </p:nvSpPr>
        <p:spPr>
          <a:xfrm>
            <a:off x="1463097" y="2716962"/>
            <a:ext cx="50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Calibri" panose="020F0502020204030204" pitchFamily="34" charset="0"/>
                <a:cs typeface="Calibri" panose="020F0502020204030204" pitchFamily="34" charset="0"/>
              </a:rPr>
              <a:t>MC</a:t>
            </a:r>
            <a:endParaRPr lang="zh-CN" altLang="en-US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xmlns="" id="{824AAE15-3FD8-479E-86C2-A19A947C655F}"/>
              </a:ext>
            </a:extLst>
          </p:cNvPr>
          <p:cNvSpPr>
            <a:spLocks noChangeAspect="1"/>
          </p:cNvSpPr>
          <p:nvPr/>
        </p:nvSpPr>
        <p:spPr>
          <a:xfrm>
            <a:off x="10008560" y="924956"/>
            <a:ext cx="289102" cy="188633"/>
          </a:xfrm>
          <a:prstGeom prst="rect">
            <a:avLst/>
          </a:prstGeom>
          <a:solidFill>
            <a:srgbClr val="A0A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1C2B6789-70F0-44E9-A26A-DD449C8041A9}"/>
              </a:ext>
            </a:extLst>
          </p:cNvPr>
          <p:cNvSpPr txBox="1"/>
          <p:nvPr/>
        </p:nvSpPr>
        <p:spPr>
          <a:xfrm>
            <a:off x="1505371" y="2116323"/>
            <a:ext cx="602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13%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xmlns="" id="{5E342676-B690-48C4-9437-58B997EF8CC8}"/>
              </a:ext>
            </a:extLst>
          </p:cNvPr>
          <p:cNvSpPr txBox="1"/>
          <p:nvPr/>
        </p:nvSpPr>
        <p:spPr>
          <a:xfrm>
            <a:off x="2020346" y="1985521"/>
            <a:ext cx="602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19%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xmlns="" id="{D0D2DB77-81DE-47E5-BF46-8C72E0822005}"/>
              </a:ext>
            </a:extLst>
          </p:cNvPr>
          <p:cNvSpPr txBox="1"/>
          <p:nvPr/>
        </p:nvSpPr>
        <p:spPr>
          <a:xfrm>
            <a:off x="2995450" y="1887101"/>
            <a:ext cx="602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26%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xmlns="" id="{2D130AF2-0441-4BF8-88E8-59B3D61545DF}"/>
              </a:ext>
            </a:extLst>
          </p:cNvPr>
          <p:cNvSpPr txBox="1"/>
          <p:nvPr/>
        </p:nvSpPr>
        <p:spPr>
          <a:xfrm>
            <a:off x="3466300" y="1692341"/>
            <a:ext cx="602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32%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DF1EE77D-5A45-4A48-8B42-F0E56576C471}"/>
              </a:ext>
            </a:extLst>
          </p:cNvPr>
          <p:cNvSpPr txBox="1"/>
          <p:nvPr/>
        </p:nvSpPr>
        <p:spPr>
          <a:xfrm>
            <a:off x="4427099" y="882956"/>
            <a:ext cx="602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72%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B426D8D0-E833-4370-9538-396ADE11C654}"/>
              </a:ext>
            </a:extLst>
          </p:cNvPr>
          <p:cNvSpPr txBox="1"/>
          <p:nvPr/>
        </p:nvSpPr>
        <p:spPr>
          <a:xfrm>
            <a:off x="4913639" y="985496"/>
            <a:ext cx="602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67%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8054A83A-29C9-4AF1-AE5B-214C593AA8F1}"/>
              </a:ext>
            </a:extLst>
          </p:cNvPr>
          <p:cNvSpPr txBox="1"/>
          <p:nvPr/>
        </p:nvSpPr>
        <p:spPr>
          <a:xfrm>
            <a:off x="5865080" y="1698720"/>
            <a:ext cx="602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34%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xmlns="" id="{F45F6613-D5B0-4263-9A56-1205D098B051}"/>
              </a:ext>
            </a:extLst>
          </p:cNvPr>
          <p:cNvSpPr txBox="1"/>
          <p:nvPr/>
        </p:nvSpPr>
        <p:spPr>
          <a:xfrm>
            <a:off x="6380916" y="1746991"/>
            <a:ext cx="602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32%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xmlns="" id="{A062E12E-539B-476C-A870-53082C3CF9D9}"/>
              </a:ext>
            </a:extLst>
          </p:cNvPr>
          <p:cNvSpPr txBox="1"/>
          <p:nvPr/>
        </p:nvSpPr>
        <p:spPr>
          <a:xfrm>
            <a:off x="7322211" y="1585334"/>
            <a:ext cx="602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39%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xmlns="" id="{6FE9CFEB-DD33-40D9-B91A-E4DA0F704767}"/>
              </a:ext>
            </a:extLst>
          </p:cNvPr>
          <p:cNvSpPr txBox="1"/>
          <p:nvPr/>
        </p:nvSpPr>
        <p:spPr>
          <a:xfrm>
            <a:off x="7793981" y="1137466"/>
            <a:ext cx="602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58%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xmlns="" id="{E3CE1256-1355-4902-8838-C0F0B4F75E75}"/>
              </a:ext>
            </a:extLst>
          </p:cNvPr>
          <p:cNvSpPr txBox="1"/>
          <p:nvPr/>
        </p:nvSpPr>
        <p:spPr>
          <a:xfrm>
            <a:off x="8752976" y="1765148"/>
            <a:ext cx="602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30%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xmlns="" id="{9EB470BA-A8CC-4ACE-9EE2-D4F80814D494}"/>
              </a:ext>
            </a:extLst>
          </p:cNvPr>
          <p:cNvSpPr txBox="1"/>
          <p:nvPr/>
        </p:nvSpPr>
        <p:spPr>
          <a:xfrm>
            <a:off x="9261437" y="1610184"/>
            <a:ext cx="602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38%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xmlns="" id="{80F428A7-5D40-4B4D-ADDF-EBF92E01E7E1}"/>
              </a:ext>
            </a:extLst>
          </p:cNvPr>
          <p:cNvSpPr txBox="1"/>
          <p:nvPr/>
        </p:nvSpPr>
        <p:spPr>
          <a:xfrm>
            <a:off x="10242869" y="1249177"/>
            <a:ext cx="602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53%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xmlns="" id="{5D99CBE3-9A90-47F6-AC00-DC2DBB3EE3ED}"/>
              </a:ext>
            </a:extLst>
          </p:cNvPr>
          <p:cNvSpPr txBox="1"/>
          <p:nvPr/>
        </p:nvSpPr>
        <p:spPr>
          <a:xfrm>
            <a:off x="10733696" y="1214383"/>
            <a:ext cx="602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55%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0994337"/>
      </p:ext>
    </p:extLst>
  </p:cSld>
  <p:clrMapOvr>
    <a:masterClrMapping/>
  </p:clrMapOvr>
  <p:transition spd="slow" advTm="18277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xmlns="" id="{0E4105D8-2C55-47C6-8B97-C99B1BB13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875" y="50801"/>
            <a:ext cx="10720251" cy="821938"/>
          </a:xfrm>
        </p:spPr>
        <p:txBody>
          <a:bodyPr/>
          <a:lstStyle/>
          <a:p>
            <a:r>
              <a:rPr lang="en-US" altLang="en-US" dirty="0"/>
              <a:t>Conclusion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CFC4D9-5B05-494A-9282-670D881B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B73667-303E-4CD3-8F7D-2B235A7A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7A5381-DFB8-4254-8A1A-C6DFF1212756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9467" y="1223831"/>
            <a:ext cx="11480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b="1" dirty="0"/>
              <a:t>First</a:t>
            </a:r>
            <a:r>
              <a:rPr lang="en-US" altLang="zh-CN" sz="2800" dirty="0"/>
              <a:t> practical container replication scheme for application-transparent fault tolerance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dirty="0"/>
              <a:t>Overcame challenge of tight state coupling with kernel</a:t>
            </a:r>
          </a:p>
          <a:p>
            <a:pPr marL="800100" lvl="1" indent="-342900">
              <a:buFont typeface="Calibri" panose="020F0502020204030204" pitchFamily="34" charset="0"/>
              <a:buChar char="−"/>
            </a:pPr>
            <a:r>
              <a:rPr lang="en-US" altLang="zh-CN" sz="2800" dirty="0"/>
              <a:t>Lazy backup updates with </a:t>
            </a:r>
            <a:r>
              <a:rPr lang="en-US" altLang="zh-CN" sz="2800" dirty="0" err="1"/>
              <a:t>NiLiCon</a:t>
            </a:r>
            <a:r>
              <a:rPr lang="en-US" altLang="zh-CN" sz="2800" dirty="0"/>
              <a:t> vs eager backup updates with Remus</a:t>
            </a:r>
          </a:p>
          <a:p>
            <a:pPr marL="800100" lvl="1" indent="-342900">
              <a:buFont typeface="Calibri" panose="020F0502020204030204" pitchFamily="34" charset="0"/>
              <a:buChar char="−"/>
            </a:pPr>
            <a:r>
              <a:rPr lang="en-US" altLang="zh-CN" sz="2800" dirty="0"/>
              <a:t>Optimizations to reduce checkpointing overhead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dirty="0"/>
              <a:t>Results</a:t>
            </a:r>
          </a:p>
          <a:p>
            <a:pPr marL="800100" lvl="1" indent="-342900">
              <a:buFont typeface="Calibri" panose="020F0502020204030204" pitchFamily="34" charset="0"/>
              <a:buChar char="−"/>
            </a:pPr>
            <a:r>
              <a:rPr lang="en-US" altLang="zh-CN" sz="2800" dirty="0"/>
              <a:t>Recovery rate: 100% for fail-stop faults</a:t>
            </a:r>
          </a:p>
          <a:p>
            <a:pPr marL="800100" lvl="1" indent="-342900">
              <a:buFont typeface="Calibri" panose="020F0502020204030204" pitchFamily="34" charset="0"/>
              <a:buChar char="−"/>
            </a:pPr>
            <a:r>
              <a:rPr lang="en-US" altLang="zh-CN" sz="2800" dirty="0"/>
              <a:t>Recovery latency: ~350ms</a:t>
            </a:r>
          </a:p>
          <a:p>
            <a:pPr marL="800100" lvl="1" indent="-342900">
              <a:buFont typeface="Calibri" panose="020F0502020204030204" pitchFamily="34" charset="0"/>
              <a:buChar char="−"/>
            </a:pPr>
            <a:r>
              <a:rPr lang="en-US" altLang="zh-CN" sz="2800" dirty="0"/>
              <a:t>Performance overhead: competitive with VM replication</a:t>
            </a:r>
          </a:p>
          <a:p>
            <a:endParaRPr lang="en-US" altLang="zh-CN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6374482"/>
      </p:ext>
    </p:extLst>
  </p:cSld>
  <p:clrMapOvr>
    <a:masterClrMapping/>
  </p:clrMapOvr>
  <p:transition spd="slow" advTm="18277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xmlns="" id="{0E4105D8-2C55-47C6-8B97-C99B1BB13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838" y="50801"/>
            <a:ext cx="8229600" cy="821938"/>
          </a:xfrm>
        </p:spPr>
        <p:txBody>
          <a:bodyPr/>
          <a:lstStyle/>
          <a:p>
            <a:r>
              <a:rPr lang="en-US" altLang="en-US" dirty="0"/>
              <a:t>Motivation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CFC4D9-5B05-494A-9282-670D881B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B73667-303E-4CD3-8F7D-2B235A7A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7A5381-DFB8-4254-8A1A-C6DFF1212756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4852" y="662485"/>
            <a:ext cx="1100229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28800" algn="l"/>
              </a:tabLst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Some services require high reliability through fault tolerance</a:t>
            </a: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  <a:p>
            <a:pPr marR="0" lvl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>
                <a:tab pos="1828800" algn="l"/>
              </a:tabLst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sym typeface="Symbol"/>
              </a:rPr>
              <a:t>         </a:t>
            </a:r>
            <a:r>
              <a:rPr lang="en-US" altLang="zh-CN" sz="2400" b="1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 client-transparent recovery from failure</a:t>
            </a:r>
          </a:p>
          <a:p>
            <a:pPr marL="457200" marR="0" lvl="0" indent="-45720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28800" algn="l"/>
              </a:tabLst>
              <a:defRPr/>
            </a:pPr>
            <a:endParaRPr lang="en-US" altLang="zh-CN" sz="2400" b="1" dirty="0">
              <a:solidFill>
                <a:prstClr val="black"/>
              </a:solidFill>
              <a:sym typeface="Symbol"/>
            </a:endParaRPr>
          </a:p>
          <a:p>
            <a:pPr marL="457200" marR="0" lvl="0" indent="-45720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28800" algn="l"/>
              </a:tabLst>
              <a:defRPr/>
            </a:pP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Design choices:</a:t>
            </a:r>
          </a:p>
          <a:p>
            <a:pPr marL="914400" lvl="1" indent="-457200">
              <a:buFont typeface="Calibri" panose="020F0502020204030204" pitchFamily="34" charset="0"/>
              <a:buChar char="−"/>
              <a:tabLst>
                <a:tab pos="1828800" algn="l"/>
              </a:tabLst>
              <a:defRPr/>
            </a:pP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sym typeface="Symbol"/>
              </a:rPr>
              <a:t>Application specific </a:t>
            </a:r>
            <a:r>
              <a:rPr lang="en-US" altLang="zh-CN" sz="2400" b="1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development and maintenance cost</a:t>
            </a:r>
          </a:p>
          <a:p>
            <a:pPr marL="914400" lvl="1" indent="-457200">
              <a:buFont typeface="Calibri" panose="020F0502020204030204" pitchFamily="34" charset="0"/>
              <a:buChar char="−"/>
              <a:tabLst>
                <a:tab pos="1828800" algn="l"/>
              </a:tabLst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Symbol"/>
              </a:rPr>
              <a:t>Application transparent</a:t>
            </a: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sym typeface="Symbol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no development and maintenance cost </a:t>
            </a:r>
            <a:br>
              <a:rPr lang="en-US" altLang="zh-CN" sz="2400" dirty="0">
                <a:solidFill>
                  <a:prstClr val="black"/>
                </a:solidFill>
                <a:sym typeface="Symbol"/>
              </a:rPr>
            </a:b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                                                + higher overhead</a:t>
            </a:r>
          </a:p>
          <a:p>
            <a:pPr lvl="1">
              <a:tabLst>
                <a:tab pos="1828800" algn="l"/>
              </a:tabLst>
              <a:defRPr/>
            </a:pPr>
            <a:endParaRPr lang="en-US" altLang="zh-CN" sz="2400" dirty="0">
              <a:solidFill>
                <a:prstClr val="black"/>
              </a:solidFill>
              <a:sym typeface="Symbol"/>
            </a:endParaRPr>
          </a:p>
          <a:p>
            <a:pPr marL="457200" indent="-457200">
              <a:buFont typeface="Arial" panose="020B0604020202020204" pitchFamily="34" charset="0"/>
              <a:buChar char="•"/>
              <a:tabLst>
                <a:tab pos="1828800" algn="l"/>
              </a:tabLst>
              <a:defRPr/>
            </a:pP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Practical solution for application-transparent recovery:  replicated virtual machines</a:t>
            </a:r>
          </a:p>
          <a:p>
            <a:pPr marL="914400" lvl="1" indent="-457200">
              <a:buFont typeface="Calibri" panose="020F0502020204030204" pitchFamily="34" charset="0"/>
              <a:buChar char="−"/>
              <a:tabLst>
                <a:tab pos="1828800" algn="l"/>
              </a:tabLst>
              <a:defRPr/>
            </a:pP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High-frequency asynchronous incremental checkpointing to a warm spare</a:t>
            </a:r>
          </a:p>
          <a:p>
            <a:pPr marL="914400" lvl="1" indent="-457200">
              <a:buFont typeface="Calibri" panose="020F0502020204030204" pitchFamily="34" charset="0"/>
              <a:buChar char="−"/>
              <a:tabLst>
                <a:tab pos="1828800" algn="l"/>
              </a:tabLst>
              <a:defRPr/>
            </a:pP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Examples: Remus (NSDI '08), COLO (</a:t>
            </a:r>
            <a:r>
              <a:rPr lang="en-US" altLang="zh-CN" sz="2400" dirty="0" err="1">
                <a:solidFill>
                  <a:prstClr val="black"/>
                </a:solidFill>
                <a:sym typeface="Symbol"/>
              </a:rPr>
              <a:t>SoCC</a:t>
            </a: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 '13), PLOVER (NSDI '18), VMware, …</a:t>
            </a:r>
          </a:p>
          <a:p>
            <a:pPr lvl="1">
              <a:lnSpc>
                <a:spcPts val="2400"/>
              </a:lnSpc>
              <a:spcBef>
                <a:spcPts val="600"/>
              </a:spcBef>
              <a:tabLst>
                <a:tab pos="1828800" algn="l"/>
              </a:tabLst>
              <a:defRPr/>
            </a:pPr>
            <a:r>
              <a:rPr lang="en-US" altLang="zh-CN" sz="3200" dirty="0">
                <a:solidFill>
                  <a:prstClr val="black"/>
                </a:solidFill>
                <a:sym typeface="Wingdings" panose="05000000000000000000" pitchFamily="2" charset="2"/>
              </a:rPr>
              <a:t></a:t>
            </a:r>
            <a:r>
              <a:rPr lang="en-US" altLang="zh-CN" sz="2400" dirty="0">
                <a:solidFill>
                  <a:prstClr val="black"/>
                </a:solidFill>
                <a:sym typeface="Wingdings" panose="05000000000000000000" pitchFamily="2" charset="2"/>
              </a:rPr>
              <a:t>   </a:t>
            </a: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Compute, memory, maintenance overheads of VMs</a:t>
            </a:r>
          </a:p>
          <a:p>
            <a:pPr lvl="1" algn="ctr">
              <a:tabLst>
                <a:tab pos="1828800" algn="l"/>
              </a:tabLst>
              <a:defRPr/>
            </a:pPr>
            <a:endParaRPr lang="en-US" altLang="zh-CN" sz="2400" dirty="0">
              <a:solidFill>
                <a:prstClr val="black"/>
              </a:solidFill>
              <a:sym typeface="Symbol"/>
            </a:endParaRPr>
          </a:p>
          <a:p>
            <a:pPr lvl="1" algn="ctr">
              <a:tabLst>
                <a:tab pos="1828800" algn="l"/>
              </a:tabLst>
              <a:defRPr/>
            </a:pPr>
            <a:r>
              <a:rPr lang="en-US" altLang="zh-CN" sz="3200" b="1" dirty="0">
                <a:solidFill>
                  <a:prstClr val="black"/>
                </a:solidFill>
                <a:sym typeface="Symbol"/>
              </a:rPr>
              <a:t>Is there an alternative?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Symbol"/>
              </a:rPr>
              <a:t>                </a:t>
            </a:r>
            <a:r>
              <a:rPr lang="en-US" altLang="zh-CN" sz="2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sym typeface="Symbol"/>
              </a:rPr>
              <a:t> 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6996502"/>
      </p:ext>
    </p:extLst>
  </p:cSld>
  <p:clrMapOvr>
    <a:masterClrMapping/>
  </p:clrMapOvr>
  <p:transition spd="slow" advTm="18277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xmlns="" id="{0E4105D8-2C55-47C6-8B97-C99B1BB13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347" y="50801"/>
            <a:ext cx="10737306" cy="821938"/>
          </a:xfrm>
        </p:spPr>
        <p:txBody>
          <a:bodyPr/>
          <a:lstStyle/>
          <a:p>
            <a:r>
              <a:rPr lang="en-US" altLang="en-US" dirty="0" err="1"/>
              <a:t>NiLiCon</a:t>
            </a:r>
            <a:r>
              <a:rPr lang="en-US" altLang="en-US" dirty="0"/>
              <a:t> — Application-Transparent Recovery Using Containers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CFC4D9-5B05-494A-9282-670D881B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B73667-303E-4CD3-8F7D-2B235A7A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7A5381-DFB8-4254-8A1A-C6DFF1212756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02167" y="688611"/>
            <a:ext cx="898766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tabLst>
                <a:tab pos="1828800" algn="l"/>
              </a:tabLst>
              <a:defRPr/>
            </a:pPr>
            <a:r>
              <a:rPr kumimoji="0" lang="en-US" altLang="zh-CN" sz="2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Symbol"/>
              </a:rPr>
              <a:t>Containers — often an attractive alternative to VMs</a:t>
            </a:r>
            <a:br>
              <a:rPr kumimoji="0" lang="en-US" altLang="zh-CN" sz="2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Symbol"/>
              </a:rPr>
            </a:br>
            <a:r>
              <a:rPr kumimoji="0" lang="en-US" altLang="zh-CN" sz="2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Symbol"/>
              </a:rPr>
              <a:t>lower overhead </a:t>
            </a:r>
            <a:r>
              <a:rPr lang="en-US" altLang="zh-CN" sz="2600" b="1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zh-CN" sz="2600" dirty="0">
                <a:solidFill>
                  <a:prstClr val="black"/>
                </a:solidFill>
                <a:sym typeface="Symbol"/>
              </a:rPr>
              <a:t>greater agility and elasticity </a:t>
            </a:r>
          </a:p>
          <a:p>
            <a:pPr marL="457200" indent="-457200">
              <a:buFont typeface="Arial" panose="020B0604020202020204" pitchFamily="34" charset="0"/>
              <a:buChar char="•"/>
              <a:tabLst>
                <a:tab pos="1828800" algn="l"/>
              </a:tabLst>
              <a:defRPr/>
            </a:pPr>
            <a:endParaRPr kumimoji="0" lang="en-US" altLang="zh-CN" sz="2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  <a:sym typeface="Symbol"/>
            </a:endParaRPr>
          </a:p>
          <a:p>
            <a:pPr marL="457200" indent="-457200">
              <a:buFont typeface="Arial" panose="020B0604020202020204" pitchFamily="34" charset="0"/>
              <a:buChar char="•"/>
              <a:tabLst>
                <a:tab pos="1828800" algn="l"/>
              </a:tabLst>
              <a:defRPr/>
            </a:pPr>
            <a:r>
              <a:rPr lang="en-US" altLang="zh-CN" sz="26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sym typeface="Symbol"/>
              </a:rPr>
              <a:t>Replicating VMs vs. replicating containers</a:t>
            </a:r>
          </a:p>
          <a:p>
            <a:pPr>
              <a:tabLst>
                <a:tab pos="1828800" algn="l"/>
              </a:tabLst>
              <a:defRPr/>
            </a:pPr>
            <a:r>
              <a:rPr kumimoji="0" lang="en-US" altLang="zh-CN" sz="2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Symbol"/>
              </a:rPr>
              <a:t>      VMs </a:t>
            </a:r>
            <a:r>
              <a:rPr lang="en-US" altLang="zh-CN" sz="2600" dirty="0">
                <a:solidFill>
                  <a:prstClr val="black"/>
                </a:solidFill>
                <a:sym typeface="Symbol"/>
              </a:rPr>
              <a:t>— easy:</a:t>
            </a:r>
          </a:p>
          <a:p>
            <a:pPr marL="914400" lvl="1" indent="-457200">
              <a:buFont typeface="Calibri" panose="020F0502020204030204" pitchFamily="34" charset="0"/>
              <a:buChar char="−"/>
              <a:tabLst>
                <a:tab pos="1828800" algn="l"/>
              </a:tabLst>
              <a:defRPr/>
            </a:pPr>
            <a:r>
              <a:rPr lang="en-US" altLang="zh-CN" sz="2600" dirty="0">
                <a:solidFill>
                  <a:prstClr val="black"/>
                </a:solidFill>
                <a:sym typeface="Symbol"/>
              </a:rPr>
              <a:t>narrow interface between VM and hypervisor</a:t>
            </a:r>
          </a:p>
          <a:p>
            <a:pPr marL="914400" lvl="1" indent="-457200">
              <a:buFont typeface="Calibri" panose="020F0502020204030204" pitchFamily="34" charset="0"/>
              <a:buChar char="−"/>
              <a:tabLst>
                <a:tab pos="1828800" algn="l"/>
              </a:tabLst>
              <a:defRPr/>
            </a:pPr>
            <a:r>
              <a:rPr lang="en-US" altLang="zh-CN" sz="2600" dirty="0">
                <a:solidFill>
                  <a:prstClr val="black"/>
                </a:solidFill>
                <a:sym typeface="Symbol"/>
              </a:rPr>
              <a:t>essentially no VM state in hypervisor</a:t>
            </a:r>
          </a:p>
          <a:p>
            <a:pPr lvl="1">
              <a:tabLst>
                <a:tab pos="1828800" algn="l"/>
              </a:tabLst>
              <a:defRPr/>
            </a:pPr>
            <a:r>
              <a:rPr lang="en-US" altLang="zh-CN" sz="2600" dirty="0">
                <a:solidFill>
                  <a:prstClr val="black"/>
                </a:solidFill>
                <a:sym typeface="Symbol"/>
              </a:rPr>
              <a:t>Containers — hard:</a:t>
            </a:r>
          </a:p>
          <a:p>
            <a:pPr marL="914400" lvl="1" indent="-457200">
              <a:buFont typeface="Calibri" panose="020F0502020204030204" pitchFamily="34" charset="0"/>
              <a:buChar char="−"/>
              <a:tabLst>
                <a:tab pos="1828800" algn="l"/>
              </a:tabLst>
              <a:defRPr/>
            </a:pPr>
            <a:r>
              <a:rPr lang="en-US" altLang="zh-CN" sz="2600" dirty="0">
                <a:solidFill>
                  <a:prstClr val="black"/>
                </a:solidFill>
                <a:sym typeface="Symbol"/>
              </a:rPr>
              <a:t>wide interface between container and kernel (system calls) </a:t>
            </a:r>
          </a:p>
          <a:p>
            <a:pPr marL="914400" lvl="1" indent="-457200">
              <a:buFont typeface="Calibri" panose="020F0502020204030204" pitchFamily="34" charset="0"/>
              <a:buChar char="−"/>
              <a:tabLst>
                <a:tab pos="1828800" algn="l"/>
              </a:tabLst>
              <a:defRPr/>
            </a:pPr>
            <a:r>
              <a:rPr lang="en-US" altLang="zh-CN" sz="2600" dirty="0">
                <a:solidFill>
                  <a:prstClr val="black"/>
                </a:solidFill>
                <a:sym typeface="Symbol"/>
              </a:rPr>
              <a:t>significant process and container state in kernel</a:t>
            </a:r>
          </a:p>
          <a:p>
            <a:pPr marL="457200" indent="-457200">
              <a:buFont typeface="Arial" panose="020B0604020202020204" pitchFamily="34" charset="0"/>
              <a:buChar char="•"/>
              <a:tabLst>
                <a:tab pos="1828800" algn="l"/>
              </a:tabLst>
              <a:defRPr/>
            </a:pPr>
            <a:endParaRPr lang="en-US" altLang="zh-CN" sz="2600" dirty="0">
              <a:solidFill>
                <a:prstClr val="black"/>
              </a:solidFill>
              <a:sym typeface="Symbol"/>
            </a:endParaRPr>
          </a:p>
          <a:p>
            <a:pPr marL="457200" indent="-457200">
              <a:buFont typeface="Arial" panose="020B0604020202020204" pitchFamily="34" charset="0"/>
              <a:buChar char="•"/>
              <a:tabLst>
                <a:tab pos="1828800" algn="l"/>
              </a:tabLst>
              <a:defRPr/>
            </a:pPr>
            <a:r>
              <a:rPr lang="en-US" altLang="zh-CN" sz="2600" dirty="0" err="1">
                <a:solidFill>
                  <a:prstClr val="black"/>
                </a:solidFill>
                <a:sym typeface="Symbol"/>
              </a:rPr>
              <a:t>NiLiCon</a:t>
            </a:r>
            <a:r>
              <a:rPr lang="en-US" altLang="zh-CN" sz="2600" dirty="0">
                <a:solidFill>
                  <a:prstClr val="black"/>
                </a:solidFill>
                <a:sym typeface="Symbol"/>
              </a:rPr>
              <a:t> — </a:t>
            </a:r>
            <a:r>
              <a:rPr lang="en-US" altLang="zh-CN" sz="2600" b="1" dirty="0">
                <a:solidFill>
                  <a:prstClr val="black"/>
                </a:solidFill>
                <a:sym typeface="Symbol"/>
              </a:rPr>
              <a:t>first</a:t>
            </a:r>
            <a:r>
              <a:rPr lang="en-US" altLang="zh-CN" sz="2600" dirty="0">
                <a:solidFill>
                  <a:prstClr val="black"/>
                </a:solidFill>
                <a:sym typeface="Symbol"/>
              </a:rPr>
              <a:t> implementation of container replication</a:t>
            </a:r>
          </a:p>
          <a:p>
            <a:pPr marL="914400" lvl="1" indent="-457200">
              <a:buFont typeface="Calibri" panose="020F0502020204030204" pitchFamily="34" charset="0"/>
              <a:buChar char="−"/>
              <a:tabLst>
                <a:tab pos="1828800" algn="l"/>
              </a:tabLst>
              <a:defRPr/>
            </a:pPr>
            <a:r>
              <a:rPr lang="en-US" altLang="zh-CN" sz="2600" dirty="0">
                <a:solidFill>
                  <a:prstClr val="black"/>
                </a:solidFill>
                <a:sym typeface="Symbol"/>
              </a:rPr>
              <a:t>algorithmically similar to Remus VM replication technique</a:t>
            </a:r>
          </a:p>
          <a:p>
            <a:pPr marL="914400" lvl="1" indent="-457200">
              <a:buFont typeface="Calibri" panose="020F0502020204030204" pitchFamily="34" charset="0"/>
              <a:buChar char="−"/>
              <a:tabLst>
                <a:tab pos="1828800" algn="l"/>
              </a:tabLst>
              <a:defRPr/>
            </a:pPr>
            <a:r>
              <a:rPr lang="en-US" altLang="zh-CN" sz="2600" dirty="0">
                <a:solidFill>
                  <a:prstClr val="black"/>
                </a:solidFill>
                <a:sym typeface="Symbol"/>
              </a:rPr>
              <a:t>competitive performance despite challenges                      </a:t>
            </a:r>
            <a:r>
              <a:rPr lang="en-US" altLang="zh-CN" sz="26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sym typeface="Symbol"/>
              </a:rPr>
              <a:t> </a:t>
            </a:r>
            <a:endParaRPr kumimoji="0" lang="zh-CN" altLang="en-US" sz="2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320839"/>
      </p:ext>
    </p:extLst>
  </p:cSld>
  <p:clrMapOvr>
    <a:masterClrMapping/>
  </p:clrMapOvr>
  <p:transition spd="slow" advTm="18277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xmlns="" id="{0E4105D8-2C55-47C6-8B97-C99B1BB13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72" y="50801"/>
            <a:ext cx="10014857" cy="821938"/>
          </a:xfrm>
        </p:spPr>
        <p:txBody>
          <a:bodyPr/>
          <a:lstStyle/>
          <a:p>
            <a:r>
              <a:rPr lang="en-US" altLang="en-US" dirty="0"/>
              <a:t>Replication Based on a Warm Spare — Remus and </a:t>
            </a:r>
            <a:r>
              <a:rPr lang="en-US" altLang="en-US" dirty="0" err="1"/>
              <a:t>NiLiCon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CFC4D9-5B05-494A-9282-670D881B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B73667-303E-4CD3-8F7D-2B235A7A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7A5381-DFB8-4254-8A1A-C6DFF1212756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文本框 6">
            <a:extLst>
              <a:ext uri="{FF2B5EF4-FFF2-40B4-BE49-F238E27FC236}">
                <a16:creationId xmlns:a16="http://schemas.microsoft.com/office/drawing/2014/main" xmlns="" id="{256535B7-0B03-49EB-ACFB-498666959298}"/>
              </a:ext>
            </a:extLst>
          </p:cNvPr>
          <p:cNvSpPr txBox="1"/>
          <p:nvPr/>
        </p:nvSpPr>
        <p:spPr>
          <a:xfrm>
            <a:off x="535551" y="3153109"/>
            <a:ext cx="1112089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>
                <a:tab pos="1828800" algn="l"/>
              </a:tabLst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Container/VM executes for an epoch (~10s of </a:t>
            </a:r>
            <a:r>
              <a:rPr kumimoji="0" lang="en-US" altLang="zh-CN" sz="28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ms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), network output buffered</a:t>
            </a:r>
          </a:p>
          <a:p>
            <a:pPr marR="0" lvl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>
                <a:tab pos="1828800" algn="l"/>
              </a:tabLst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sym typeface="Symbol"/>
              </a:rPr>
              <a:t>     </a:t>
            </a:r>
            <a:r>
              <a:rPr lang="en-US" altLang="zh-CN" sz="2800" b="1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zh-CN" sz="2800" dirty="0">
                <a:solidFill>
                  <a:prstClr val="black"/>
                </a:solidFill>
                <a:sym typeface="Symbol"/>
              </a:rPr>
              <a:t>Container/VM paused</a:t>
            </a:r>
          </a:p>
          <a:p>
            <a:pPr lvl="0">
              <a:tabLst>
                <a:tab pos="1828800" algn="l"/>
              </a:tabLst>
              <a:defRPr/>
            </a:pPr>
            <a:r>
              <a:rPr lang="en-US" altLang="zh-CN" sz="2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sym typeface="Symbol"/>
              </a:rPr>
              <a:t>           </a:t>
            </a:r>
            <a:r>
              <a:rPr lang="en-US" altLang="zh-CN" sz="2800" b="1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zh-CN" sz="2800" dirty="0">
                <a:solidFill>
                  <a:prstClr val="black"/>
                </a:solidFill>
                <a:sym typeface="Symbol"/>
              </a:rPr>
              <a:t>State changes copied to the staging buffer</a:t>
            </a:r>
          </a:p>
          <a:p>
            <a:pPr lvl="0">
              <a:tabLst>
                <a:tab pos="1828800" algn="l"/>
              </a:tabLst>
              <a:defRPr/>
            </a:pPr>
            <a:r>
              <a:rPr lang="en-US" altLang="zh-CN" sz="2800" dirty="0">
                <a:solidFill>
                  <a:prstClr val="black"/>
                </a:solidFill>
                <a:sym typeface="Symbol"/>
              </a:rPr>
              <a:t>                </a:t>
            </a:r>
            <a:r>
              <a:rPr lang="en-US" altLang="zh-CN" sz="2800" b="1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zh-CN" sz="2800" dirty="0">
                <a:solidFill>
                  <a:prstClr val="black"/>
                </a:solidFill>
                <a:sym typeface="Symbol"/>
              </a:rPr>
              <a:t>Container/VM execution resumes</a:t>
            </a:r>
          </a:p>
          <a:p>
            <a:pPr lvl="0">
              <a:tabLst>
                <a:tab pos="1828800" algn="l"/>
              </a:tabLst>
              <a:defRPr/>
            </a:pPr>
            <a:r>
              <a:rPr lang="en-US" altLang="zh-CN" sz="2800" b="1" dirty="0">
                <a:solidFill>
                  <a:prstClr val="black"/>
                </a:solidFill>
                <a:sym typeface="Symbol"/>
              </a:rPr>
              <a:t>                     </a:t>
            </a:r>
            <a:r>
              <a:rPr lang="en-US" altLang="zh-CN" sz="2800" dirty="0">
                <a:solidFill>
                  <a:prstClr val="black"/>
                </a:solidFill>
                <a:sym typeface="Symbol"/>
              </a:rPr>
              <a:t>State changes sent to the backup</a:t>
            </a:r>
          </a:p>
          <a:p>
            <a:pPr lvl="0">
              <a:tabLst>
                <a:tab pos="1828800" algn="l"/>
              </a:tabLst>
              <a:defRPr/>
            </a:pPr>
            <a:r>
              <a:rPr lang="en-US" altLang="zh-CN" sz="2800" dirty="0">
                <a:solidFill>
                  <a:prstClr val="black"/>
                </a:solidFill>
                <a:sym typeface="Symbol"/>
              </a:rPr>
              <a:t>                    </a:t>
            </a:r>
            <a:r>
              <a:rPr lang="en-US" altLang="zh-CN" sz="2800" b="1" dirty="0">
                <a:solidFill>
                  <a:prstClr val="black"/>
                </a:solidFill>
                <a:sym typeface="Symbol"/>
              </a:rPr>
              <a:t>  </a:t>
            </a:r>
            <a:r>
              <a:rPr lang="en-US" altLang="zh-CN" sz="2800" dirty="0">
                <a:solidFill>
                  <a:prstClr val="black"/>
                </a:solidFill>
                <a:sym typeface="Symbol"/>
              </a:rPr>
              <a:t>Backup ACK to primary</a:t>
            </a:r>
          </a:p>
          <a:p>
            <a:pPr lvl="0">
              <a:tabLst>
                <a:tab pos="1828800" algn="l"/>
              </a:tabLst>
              <a:defRPr/>
            </a:pPr>
            <a:r>
              <a:rPr lang="en-US" altLang="zh-CN" sz="2800" dirty="0">
                <a:solidFill>
                  <a:prstClr val="black"/>
                </a:solidFill>
                <a:sym typeface="Symbol"/>
              </a:rPr>
              <a:t>      </a:t>
            </a:r>
            <a:r>
              <a:rPr lang="en-US" altLang="zh-CN" sz="2800" b="1" dirty="0">
                <a:solidFill>
                  <a:prstClr val="black"/>
                </a:solidFill>
                <a:sym typeface="Symbol"/>
              </a:rPr>
              <a:t>                     </a:t>
            </a:r>
            <a:r>
              <a:rPr lang="en-US" altLang="zh-CN" sz="2800" dirty="0">
                <a:solidFill>
                  <a:prstClr val="black"/>
                </a:solidFill>
                <a:sym typeface="Symbol"/>
              </a:rPr>
              <a:t>Network output released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ED72695-F9EC-4EC6-87D0-594D6A7EF098}"/>
              </a:ext>
            </a:extLst>
          </p:cNvPr>
          <p:cNvSpPr/>
          <p:nvPr/>
        </p:nvSpPr>
        <p:spPr>
          <a:xfrm>
            <a:off x="6448065" y="2187996"/>
            <a:ext cx="1018866" cy="54864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900"/>
              </a:lnSpc>
            </a:pPr>
            <a:r>
              <a:rPr lang="en-US" i="1" dirty="0"/>
              <a:t>Wait </a:t>
            </a:r>
          </a:p>
          <a:p>
            <a:pPr algn="ctr">
              <a:lnSpc>
                <a:spcPts val="1900"/>
              </a:lnSpc>
            </a:pPr>
            <a:r>
              <a:rPr lang="en-US" i="1" dirty="0"/>
              <a:t>for ACK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A8A16EB-AAD7-495A-8647-0B5FFF5547B8}"/>
              </a:ext>
            </a:extLst>
          </p:cNvPr>
          <p:cNvSpPr/>
          <p:nvPr/>
        </p:nvSpPr>
        <p:spPr>
          <a:xfrm>
            <a:off x="5620904" y="2187996"/>
            <a:ext cx="822960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sz="2000" dirty="0"/>
              <a:t>Send </a:t>
            </a:r>
          </a:p>
          <a:p>
            <a:pPr algn="ctr">
              <a:lnSpc>
                <a:spcPts val="2000"/>
              </a:lnSpc>
            </a:pPr>
            <a:r>
              <a:rPr lang="en-US" sz="2000" dirty="0"/>
              <a:t>state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2D7212C-C99E-4BF2-A931-2D6360275947}"/>
              </a:ext>
            </a:extLst>
          </p:cNvPr>
          <p:cNvSpPr/>
          <p:nvPr/>
        </p:nvSpPr>
        <p:spPr>
          <a:xfrm>
            <a:off x="7433700" y="2187996"/>
            <a:ext cx="1005840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sz="2000" dirty="0"/>
              <a:t>Release output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AAEB230-E261-43F6-B925-4A5128AE5770}"/>
              </a:ext>
            </a:extLst>
          </p:cNvPr>
          <p:cNvSpPr txBox="1"/>
          <p:nvPr/>
        </p:nvSpPr>
        <p:spPr>
          <a:xfrm>
            <a:off x="1254221" y="1466352"/>
            <a:ext cx="1525389" cy="608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dirty="0"/>
              <a:t>VM or </a:t>
            </a:r>
          </a:p>
          <a:p>
            <a:pPr algn="ctr">
              <a:lnSpc>
                <a:spcPts val="2000"/>
              </a:lnSpc>
            </a:pPr>
            <a:r>
              <a:rPr lang="en-US" sz="2000" dirty="0"/>
              <a:t>Container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1D924B1-E674-463B-A8A2-78E883CF0C35}"/>
              </a:ext>
            </a:extLst>
          </p:cNvPr>
          <p:cNvSpPr txBox="1"/>
          <p:nvPr/>
        </p:nvSpPr>
        <p:spPr>
          <a:xfrm>
            <a:off x="2701658" y="1082639"/>
            <a:ext cx="1533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Epoch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622DA03-9039-45FB-A6F3-FBF8F1B00AB1}"/>
              </a:ext>
            </a:extLst>
          </p:cNvPr>
          <p:cNvSpPr txBox="1"/>
          <p:nvPr/>
        </p:nvSpPr>
        <p:spPr>
          <a:xfrm>
            <a:off x="1479542" y="2144312"/>
            <a:ext cx="1172619" cy="608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dirty="0"/>
              <a:t>Remus or</a:t>
            </a:r>
          </a:p>
          <a:p>
            <a:pPr algn="ctr">
              <a:lnSpc>
                <a:spcPts val="2000"/>
              </a:lnSpc>
            </a:pPr>
            <a:r>
              <a:rPr lang="en-US" sz="2000" dirty="0" err="1"/>
              <a:t>NiLiCon</a:t>
            </a:r>
            <a:endParaRPr lang="en-US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44588E72-BF46-4EE0-AE92-72CB932C3AA2}"/>
              </a:ext>
            </a:extLst>
          </p:cNvPr>
          <p:cNvSpPr/>
          <p:nvPr/>
        </p:nvSpPr>
        <p:spPr>
          <a:xfrm>
            <a:off x="5629845" y="1539720"/>
            <a:ext cx="3274123" cy="64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Execute</a:t>
            </a:r>
            <a:endParaRPr 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96D8B74-C9D8-4221-BA6A-8E1085D28DC2}"/>
              </a:ext>
            </a:extLst>
          </p:cNvPr>
          <p:cNvSpPr txBox="1"/>
          <p:nvPr/>
        </p:nvSpPr>
        <p:spPr>
          <a:xfrm>
            <a:off x="6554267" y="1082639"/>
            <a:ext cx="1715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Epoch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92687BB-F21E-432A-BD9C-7BA1C912E1F1}"/>
              </a:ext>
            </a:extLst>
          </p:cNvPr>
          <p:cNvSpPr txBox="1"/>
          <p:nvPr/>
        </p:nvSpPr>
        <p:spPr>
          <a:xfrm>
            <a:off x="10165583" y="1567882"/>
            <a:ext cx="937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861C2005-B1C8-424D-99C3-51E1276E5269}"/>
              </a:ext>
            </a:extLst>
          </p:cNvPr>
          <p:cNvSpPr txBox="1"/>
          <p:nvPr/>
        </p:nvSpPr>
        <p:spPr>
          <a:xfrm>
            <a:off x="10172622" y="2138288"/>
            <a:ext cx="48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</a:t>
            </a:r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87A26215-9743-45C2-AA2C-8D189919E68E}"/>
              </a:ext>
            </a:extLst>
          </p:cNvPr>
          <p:cNvSpPr/>
          <p:nvPr/>
        </p:nvSpPr>
        <p:spPr>
          <a:xfrm>
            <a:off x="2767804" y="1442295"/>
            <a:ext cx="366248" cy="1041009"/>
          </a:xfrm>
          <a:custGeom>
            <a:avLst/>
            <a:gdLst>
              <a:gd name="connsiteX0" fmla="*/ 337719 w 366248"/>
              <a:gd name="connsiteY0" fmla="*/ 0 h 1041009"/>
              <a:gd name="connsiteX1" fmla="*/ 94 w 366248"/>
              <a:gd name="connsiteY1" fmla="*/ 196947 h 1041009"/>
              <a:gd name="connsiteX2" fmla="*/ 365854 w 366248"/>
              <a:gd name="connsiteY2" fmla="*/ 492369 h 1041009"/>
              <a:gd name="connsiteX3" fmla="*/ 56365 w 366248"/>
              <a:gd name="connsiteY3" fmla="*/ 1041009 h 104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248" h="1041009">
                <a:moveTo>
                  <a:pt x="337719" y="0"/>
                </a:moveTo>
                <a:cubicBezTo>
                  <a:pt x="166562" y="57443"/>
                  <a:pt x="-4595" y="114886"/>
                  <a:pt x="94" y="196947"/>
                </a:cubicBezTo>
                <a:cubicBezTo>
                  <a:pt x="4783" y="279008"/>
                  <a:pt x="356476" y="351692"/>
                  <a:pt x="365854" y="492369"/>
                </a:cubicBezTo>
                <a:cubicBezTo>
                  <a:pt x="375232" y="633046"/>
                  <a:pt x="215798" y="837027"/>
                  <a:pt x="56365" y="104100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B355B227-282D-437B-8C3B-36F264207847}"/>
              </a:ext>
            </a:extLst>
          </p:cNvPr>
          <p:cNvCxnSpPr>
            <a:cxnSpLocks/>
          </p:cNvCxnSpPr>
          <p:nvPr/>
        </p:nvCxnSpPr>
        <p:spPr>
          <a:xfrm>
            <a:off x="2569679" y="1539720"/>
            <a:ext cx="2743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6C98DA87-840E-447D-9634-AEB1E5D52FA8}"/>
              </a:ext>
            </a:extLst>
          </p:cNvPr>
          <p:cNvCxnSpPr>
            <a:cxnSpLocks/>
          </p:cNvCxnSpPr>
          <p:nvPr/>
        </p:nvCxnSpPr>
        <p:spPr>
          <a:xfrm flipH="1">
            <a:off x="2569188" y="1534158"/>
            <a:ext cx="0" cy="6400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1862563F-242C-4B1C-9CD0-7411CA4F6257}"/>
              </a:ext>
            </a:extLst>
          </p:cNvPr>
          <p:cNvCxnSpPr>
            <a:cxnSpLocks/>
          </p:cNvCxnSpPr>
          <p:nvPr/>
        </p:nvCxnSpPr>
        <p:spPr>
          <a:xfrm flipV="1">
            <a:off x="2574268" y="2174720"/>
            <a:ext cx="457200" cy="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EAECE484-8250-435C-996F-B02E43C040B3}"/>
              </a:ext>
            </a:extLst>
          </p:cNvPr>
          <p:cNvGrpSpPr/>
          <p:nvPr/>
        </p:nvGrpSpPr>
        <p:grpSpPr>
          <a:xfrm>
            <a:off x="4378508" y="1539720"/>
            <a:ext cx="1251335" cy="1196916"/>
            <a:chOff x="4157764" y="1414790"/>
            <a:chExt cx="822960" cy="119691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8C577454-6CC6-4F86-9AE4-4AD56171A4DB}"/>
                </a:ext>
              </a:extLst>
            </p:cNvPr>
            <p:cNvSpPr/>
            <p:nvPr/>
          </p:nvSpPr>
          <p:spPr>
            <a:xfrm>
              <a:off x="4157764" y="1414790"/>
              <a:ext cx="822960" cy="6400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Stop</a:t>
              </a:r>
              <a:endParaRPr lang="en-US" sz="28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8FF52A4A-3378-4E69-868A-CB3FCE5384D3}"/>
                </a:ext>
              </a:extLst>
            </p:cNvPr>
            <p:cNvSpPr/>
            <p:nvPr/>
          </p:nvSpPr>
          <p:spPr>
            <a:xfrm>
              <a:off x="4157764" y="2063066"/>
              <a:ext cx="822960" cy="548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</a:pPr>
              <a:r>
                <a:rPr lang="en-US" sz="2000" dirty="0"/>
                <a:t>Local </a:t>
              </a:r>
            </a:p>
            <a:p>
              <a:pPr algn="ctr">
                <a:lnSpc>
                  <a:spcPts val="2000"/>
                </a:lnSpc>
              </a:pPr>
              <a:r>
                <a:rPr lang="en-US" sz="2000" dirty="0"/>
                <a:t>state copy</a:t>
              </a:r>
            </a:p>
          </p:txBody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23184D4B-221C-4F1C-A372-B68617298CA7}"/>
              </a:ext>
            </a:extLst>
          </p:cNvPr>
          <p:cNvSpPr/>
          <p:nvPr/>
        </p:nvSpPr>
        <p:spPr>
          <a:xfrm>
            <a:off x="3075284" y="1424437"/>
            <a:ext cx="366248" cy="1041009"/>
          </a:xfrm>
          <a:custGeom>
            <a:avLst/>
            <a:gdLst>
              <a:gd name="connsiteX0" fmla="*/ 337719 w 366248"/>
              <a:gd name="connsiteY0" fmla="*/ 0 h 1041009"/>
              <a:gd name="connsiteX1" fmla="*/ 94 w 366248"/>
              <a:gd name="connsiteY1" fmla="*/ 196947 h 1041009"/>
              <a:gd name="connsiteX2" fmla="*/ 365854 w 366248"/>
              <a:gd name="connsiteY2" fmla="*/ 492369 h 1041009"/>
              <a:gd name="connsiteX3" fmla="*/ 56365 w 366248"/>
              <a:gd name="connsiteY3" fmla="*/ 1041009 h 104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248" h="1041009">
                <a:moveTo>
                  <a:pt x="337719" y="0"/>
                </a:moveTo>
                <a:cubicBezTo>
                  <a:pt x="166562" y="57443"/>
                  <a:pt x="-4595" y="114886"/>
                  <a:pt x="94" y="196947"/>
                </a:cubicBezTo>
                <a:cubicBezTo>
                  <a:pt x="4783" y="279008"/>
                  <a:pt x="356476" y="351692"/>
                  <a:pt x="365854" y="492369"/>
                </a:cubicBezTo>
                <a:cubicBezTo>
                  <a:pt x="375232" y="633046"/>
                  <a:pt x="215798" y="837027"/>
                  <a:pt x="56365" y="104100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E5D47799-2EA3-4F11-A24E-32E5F8CD46E8}"/>
              </a:ext>
            </a:extLst>
          </p:cNvPr>
          <p:cNvCxnSpPr>
            <a:cxnSpLocks/>
          </p:cNvCxnSpPr>
          <p:nvPr/>
        </p:nvCxnSpPr>
        <p:spPr>
          <a:xfrm>
            <a:off x="3183321" y="1539720"/>
            <a:ext cx="118872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E2456A63-DD05-4459-807D-D7CB48F86921}"/>
              </a:ext>
            </a:extLst>
          </p:cNvPr>
          <p:cNvCxnSpPr>
            <a:cxnSpLocks/>
          </p:cNvCxnSpPr>
          <p:nvPr/>
        </p:nvCxnSpPr>
        <p:spPr>
          <a:xfrm flipV="1">
            <a:off x="3340296" y="2179800"/>
            <a:ext cx="105156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BD6135C-0947-4FFB-9118-1470942219C5}"/>
              </a:ext>
            </a:extLst>
          </p:cNvPr>
          <p:cNvSpPr txBox="1"/>
          <p:nvPr/>
        </p:nvSpPr>
        <p:spPr>
          <a:xfrm>
            <a:off x="3408361" y="1654143"/>
            <a:ext cx="3241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Execute</a:t>
            </a:r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717E5042-553E-4BF3-8379-82A6B06E3A5D}"/>
              </a:ext>
            </a:extLst>
          </p:cNvPr>
          <p:cNvCxnSpPr/>
          <p:nvPr/>
        </p:nvCxnSpPr>
        <p:spPr>
          <a:xfrm>
            <a:off x="4372041" y="1531398"/>
            <a:ext cx="0" cy="1216152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408B98DE-E06C-4AE4-A559-1C80A370E56A}"/>
              </a:ext>
            </a:extLst>
          </p:cNvPr>
          <p:cNvCxnSpPr/>
          <p:nvPr/>
        </p:nvCxnSpPr>
        <p:spPr>
          <a:xfrm>
            <a:off x="8914196" y="1533938"/>
            <a:ext cx="0" cy="1216152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D5F9984E-4E85-48F8-9093-E96DDD0C4723}"/>
              </a:ext>
            </a:extLst>
          </p:cNvPr>
          <p:cNvGrpSpPr/>
          <p:nvPr/>
        </p:nvGrpSpPr>
        <p:grpSpPr>
          <a:xfrm>
            <a:off x="8930918" y="1539720"/>
            <a:ext cx="1251342" cy="1196916"/>
            <a:chOff x="4157760" y="1414790"/>
            <a:chExt cx="822964" cy="119691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D07C858C-302C-410A-A9D5-F90EB5F9316F}"/>
                </a:ext>
              </a:extLst>
            </p:cNvPr>
            <p:cNvSpPr/>
            <p:nvPr/>
          </p:nvSpPr>
          <p:spPr>
            <a:xfrm>
              <a:off x="4157760" y="1414790"/>
              <a:ext cx="822960" cy="6400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Stop</a:t>
              </a:r>
              <a:endParaRPr lang="en-US" sz="28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9CA7D62D-75A6-42C8-922E-9CD89BE89105}"/>
                </a:ext>
              </a:extLst>
            </p:cNvPr>
            <p:cNvSpPr/>
            <p:nvPr/>
          </p:nvSpPr>
          <p:spPr>
            <a:xfrm>
              <a:off x="4157764" y="2063066"/>
              <a:ext cx="822960" cy="548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</a:pPr>
              <a:r>
                <a:rPr lang="en-US" sz="2000" dirty="0"/>
                <a:t>Local </a:t>
              </a:r>
            </a:p>
            <a:p>
              <a:pPr algn="ctr">
                <a:lnSpc>
                  <a:spcPts val="2000"/>
                </a:lnSpc>
              </a:pPr>
              <a:r>
                <a:rPr lang="en-US" sz="2000" dirty="0"/>
                <a:t>state copy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70493139"/>
      </p:ext>
    </p:extLst>
  </p:cSld>
  <p:clrMapOvr>
    <a:masterClrMapping/>
  </p:clrMapOvr>
  <p:transition spd="slow" advTm="18277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xmlns="" id="{0E4105D8-2C55-47C6-8B97-C99B1BB13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72" y="50801"/>
            <a:ext cx="10014857" cy="821938"/>
          </a:xfrm>
        </p:spPr>
        <p:txBody>
          <a:bodyPr/>
          <a:lstStyle/>
          <a:p>
            <a:r>
              <a:rPr lang="en-US" altLang="en-US" dirty="0" err="1"/>
              <a:t>NiLiCon</a:t>
            </a:r>
            <a:r>
              <a:rPr lang="en-US" altLang="en-US" dirty="0"/>
              <a:t> vs Remus — Basic Checkpointing/Restore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CFC4D9-5B05-494A-9282-670D881B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B73667-303E-4CD3-8F7D-2B235A7A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7A5381-DFB8-4254-8A1A-C6DFF1212756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4399" y="688611"/>
            <a:ext cx="1089081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700" dirty="0" err="1"/>
              <a:t>NiLiCon</a:t>
            </a:r>
            <a:r>
              <a:rPr lang="en-US" altLang="zh-CN" sz="2700" dirty="0"/>
              <a:t> challenge:</a:t>
            </a:r>
          </a:p>
          <a:p>
            <a:pPr lvl="1"/>
            <a:r>
              <a:rPr lang="en-US" altLang="zh-CN" sz="2700" dirty="0"/>
              <a:t>In-kernel container state that must be checkpointed with container:</a:t>
            </a:r>
          </a:p>
          <a:p>
            <a:pPr lvl="1"/>
            <a:r>
              <a:rPr lang="en-US" altLang="zh-CN" sz="2700" dirty="0"/>
              <a:t>file descriptors, virtual memory area (VMA), sockets, signals, process trees, control groups, namespaces, mount points, file system caches.</a:t>
            </a:r>
          </a:p>
          <a:p>
            <a:pPr lvl="1"/>
            <a:endParaRPr lang="en-US" altLang="zh-CN" sz="27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700" dirty="0"/>
              <a:t>Key to meeting the </a:t>
            </a:r>
            <a:r>
              <a:rPr lang="en-US" altLang="zh-CN" sz="2700" dirty="0" err="1"/>
              <a:t>NiLiCon</a:t>
            </a:r>
            <a:r>
              <a:rPr lang="en-US" altLang="zh-CN" sz="2700" dirty="0"/>
              <a:t> challenge:</a:t>
            </a:r>
          </a:p>
          <a:p>
            <a:pPr lvl="1"/>
            <a:r>
              <a:rPr lang="en-US" altLang="zh-CN" sz="2700" dirty="0"/>
              <a:t>CRIU — Checkpoint/Restore in </a:t>
            </a:r>
            <a:r>
              <a:rPr lang="en-US" altLang="zh-CN" sz="2700" dirty="0" err="1"/>
              <a:t>Userspace</a:t>
            </a:r>
            <a:endParaRPr lang="en-US" altLang="zh-CN" sz="2700" dirty="0"/>
          </a:p>
          <a:p>
            <a:pPr marL="914400" lvl="1" indent="-457200">
              <a:buFont typeface="Symbol" panose="05050102010706020507" pitchFamily="18" charset="2"/>
              <a:buChar char="®"/>
            </a:pPr>
            <a:r>
              <a:rPr lang="en-US" altLang="zh-CN" sz="2700" dirty="0">
                <a:solidFill>
                  <a:prstClr val="black"/>
                </a:solidFill>
                <a:sym typeface="Symbol"/>
              </a:rPr>
              <a:t>existing tool for container checkpoint/restore and migration</a:t>
            </a:r>
          </a:p>
          <a:p>
            <a:pPr lvl="1"/>
            <a:endParaRPr lang="en-US" altLang="zh-CN" sz="2700" dirty="0">
              <a:solidFill>
                <a:prstClr val="black"/>
              </a:solidFill>
              <a:sym typeface="Symbo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700" dirty="0">
                <a:solidFill>
                  <a:prstClr val="black"/>
                </a:solidFill>
                <a:sym typeface="Symbol"/>
              </a:rPr>
              <a:t>Challenge with use of CRIU:</a:t>
            </a:r>
          </a:p>
          <a:p>
            <a:pPr lvl="1"/>
            <a:r>
              <a:rPr lang="en-US" altLang="zh-CN" sz="2700" dirty="0">
                <a:solidFill>
                  <a:prstClr val="black"/>
                </a:solidFill>
                <a:sym typeface="Symbol"/>
              </a:rPr>
              <a:t>latency of incremental checkpoint — tens-hundreds of milliseconds</a:t>
            </a:r>
          </a:p>
          <a:p>
            <a:pPr lvl="1"/>
            <a:r>
              <a:rPr lang="en-US" altLang="zh-CN" sz="2700" dirty="0">
                <a:solidFill>
                  <a:prstClr val="black"/>
                </a:solidFill>
                <a:sym typeface="Symbol"/>
              </a:rPr>
              <a:t>      replication requires checkpointing interval of only tens of milliseconds</a:t>
            </a:r>
          </a:p>
          <a:p>
            <a:pPr lvl="1"/>
            <a:r>
              <a:rPr lang="en-US" altLang="zh-CN" sz="2700" dirty="0">
                <a:solidFill>
                  <a:prstClr val="black"/>
                </a:solidFill>
                <a:sym typeface="Symbol"/>
              </a:rPr>
              <a:t>      </a:t>
            </a:r>
            <a:r>
              <a:rPr lang="en-US" altLang="zh-CN" sz="2800" b="1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800" dirty="0">
                <a:solidFill>
                  <a:prstClr val="black"/>
                </a:solidFill>
                <a:sym typeface="Symbol" panose="05050102010706020507" pitchFamily="18" charset="2"/>
              </a:rPr>
              <a:t>major optimizations of CRIU are necessary</a:t>
            </a:r>
            <a:endParaRPr lang="en-US" altLang="zh-CN" sz="2700" b="1" dirty="0">
              <a:solidFill>
                <a:prstClr val="black"/>
              </a:solidFill>
              <a:sym typeface="Symbo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8325643"/>
      </p:ext>
    </p:extLst>
  </p:cSld>
  <p:clrMapOvr>
    <a:masterClrMapping/>
  </p:clrMapOvr>
  <p:transition spd="slow" advTm="18277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xmlns="" id="{0E4105D8-2C55-47C6-8B97-C99B1BB13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875" y="50801"/>
            <a:ext cx="10720251" cy="821938"/>
          </a:xfrm>
        </p:spPr>
        <p:txBody>
          <a:bodyPr/>
          <a:lstStyle/>
          <a:p>
            <a:r>
              <a:rPr lang="en-US" altLang="en-US" dirty="0" err="1"/>
              <a:t>NiLiCon</a:t>
            </a:r>
            <a:r>
              <a:rPr lang="en-US" altLang="en-US" dirty="0"/>
              <a:t> vs Remus — Backup Management &amp; State Consistency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CFC4D9-5B05-494A-9282-670D881B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B73667-303E-4CD3-8F7D-2B235A7A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7A5381-DFB8-4254-8A1A-C6DFF1212756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2663" y="688611"/>
            <a:ext cx="10946674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Backup management:</a:t>
            </a:r>
          </a:p>
          <a:p>
            <a:pPr marL="287338" lvl="1" indent="-287338">
              <a:buFont typeface="Arial" panose="020B0604020202020204" pitchFamily="34" charset="0"/>
              <a:buChar char="•"/>
              <a:tabLst>
                <a:tab pos="4978400" algn="l"/>
              </a:tabLst>
            </a:pPr>
            <a:r>
              <a:rPr lang="en-US" altLang="zh-CN" sz="2800" dirty="0"/>
              <a:t>Remus: </a:t>
            </a:r>
            <a:r>
              <a:rPr lang="en-US" altLang="zh-CN" sz="2800" i="1" dirty="0"/>
              <a:t>eager</a:t>
            </a:r>
            <a:r>
              <a:rPr lang="en-US" altLang="zh-CN" sz="2800" dirty="0"/>
              <a:t> backup updates –	state changes applied to backup</a:t>
            </a:r>
            <a:br>
              <a:rPr lang="en-US" altLang="zh-CN" sz="2800" dirty="0"/>
            </a:br>
            <a:r>
              <a:rPr lang="en-US" altLang="zh-CN" sz="2800" dirty="0"/>
              <a:t>                                                         	during each epoch</a:t>
            </a:r>
          </a:p>
          <a:p>
            <a:pPr marL="287338" lvl="1" indent="-287338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NiLiCon</a:t>
            </a:r>
            <a:r>
              <a:rPr lang="en-US" altLang="zh-CN" sz="2800" dirty="0"/>
              <a:t> challenge: prohibitive performance overhead</a:t>
            </a:r>
          </a:p>
          <a:p>
            <a:pPr marL="287338" lvl="1" indent="-287338">
              <a:buFont typeface="Arial" panose="020B0604020202020204" pitchFamily="34" charset="0"/>
              <a:buChar char="•"/>
              <a:tabLst>
                <a:tab pos="3487738" algn="l"/>
              </a:tabLst>
            </a:pPr>
            <a:r>
              <a:rPr lang="en-US" altLang="zh-CN" sz="2800" dirty="0"/>
              <a:t>Solution:  </a:t>
            </a:r>
            <a:r>
              <a:rPr lang="en-US" altLang="zh-CN" sz="2800" i="1" dirty="0"/>
              <a:t>lazy</a:t>
            </a:r>
            <a:r>
              <a:rPr lang="en-US" altLang="zh-CN" sz="2800" dirty="0"/>
              <a:t> backup updates – state changes stored in memory,  </a:t>
            </a:r>
            <a:br>
              <a:rPr lang="en-US" altLang="zh-CN" sz="2800" dirty="0"/>
            </a:br>
            <a:r>
              <a:rPr lang="en-US" altLang="zh-CN" sz="2800" dirty="0"/>
              <a:t>                                                          applied only on demand (failover)</a:t>
            </a:r>
          </a:p>
          <a:p>
            <a:endParaRPr lang="en-US" altLang="zh-CN" sz="2800" dirty="0"/>
          </a:p>
          <a:p>
            <a:r>
              <a:rPr lang="en-US" altLang="zh-CN" sz="2800" dirty="0"/>
              <a:t>Ensuring state consistency:</a:t>
            </a:r>
          </a:p>
          <a:p>
            <a:pPr marL="287338" lvl="1" indent="-287338">
              <a:buFont typeface="Arial" panose="020B0604020202020204" pitchFamily="34" charset="0"/>
              <a:buChar char="•"/>
            </a:pPr>
            <a:r>
              <a:rPr lang="en-US" altLang="zh-CN" sz="2800" dirty="0"/>
              <a:t>Remus: pause the VM for checkpointing</a:t>
            </a:r>
          </a:p>
          <a:p>
            <a:pPr marL="287338" lvl="1" indent="-287338">
              <a:buFont typeface="Arial" panose="020B0604020202020204" pitchFamily="34" charset="0"/>
              <a:buChar char="•"/>
              <a:tabLst>
                <a:tab pos="3081338" algn="l"/>
              </a:tabLst>
            </a:pPr>
            <a:r>
              <a:rPr lang="en-US" altLang="zh-CN" sz="2800" dirty="0" err="1"/>
              <a:t>NiLiCon</a:t>
            </a:r>
            <a:r>
              <a:rPr lang="en-US" altLang="zh-CN" sz="2800" dirty="0"/>
              <a:t> challenge:	network packets inserted by </a:t>
            </a:r>
            <a:r>
              <a:rPr lang="en-US" altLang="zh-CN" sz="2800" b="1" dirty="0"/>
              <a:t>kernel </a:t>
            </a:r>
            <a:r>
              <a:rPr lang="en-US" altLang="zh-CN" sz="2800" dirty="0"/>
              <a:t>into  </a:t>
            </a:r>
            <a:br>
              <a:rPr lang="en-US" altLang="zh-CN" sz="2800" dirty="0"/>
            </a:br>
            <a:r>
              <a:rPr lang="en-US" altLang="zh-CN" sz="2800" dirty="0"/>
              <a:t>  	paused container state</a:t>
            </a:r>
          </a:p>
          <a:p>
            <a:pPr marL="287338" lvl="1" indent="-287338">
              <a:buFont typeface="Arial" panose="020B0604020202020204" pitchFamily="34" charset="0"/>
              <a:buChar char="•"/>
              <a:tabLst>
                <a:tab pos="1709738" algn="l"/>
              </a:tabLst>
            </a:pPr>
            <a:r>
              <a:rPr lang="en-US" altLang="zh-CN" sz="2800" dirty="0"/>
              <a:t>Solution:	pause container </a:t>
            </a:r>
            <a:r>
              <a:rPr lang="en-US" altLang="zh-CN" sz="2800" b="1" dirty="0"/>
              <a:t>and </a:t>
            </a:r>
            <a:r>
              <a:rPr lang="en-US" altLang="zh-CN" sz="2800" dirty="0"/>
              <a:t>block network packets</a:t>
            </a:r>
            <a:br>
              <a:rPr lang="en-US" altLang="zh-CN" sz="2800" dirty="0"/>
            </a:br>
            <a:r>
              <a:rPr lang="en-US" altLang="zh-CN" sz="2800" dirty="0"/>
              <a:t>	during checkpointing</a:t>
            </a:r>
            <a:endParaRPr lang="en-US" altLang="zh-CN" sz="28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sz="2700" dirty="0"/>
          </a:p>
          <a:p>
            <a:endParaRPr lang="en-US" altLang="zh-CN" sz="27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1010970"/>
      </p:ext>
    </p:extLst>
  </p:cSld>
  <p:clrMapOvr>
    <a:masterClrMapping/>
  </p:clrMapOvr>
  <p:transition spd="slow" advTm="18277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xmlns="" id="{0E4105D8-2C55-47C6-8B97-C99B1BB13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7" y="50801"/>
            <a:ext cx="5650048" cy="1540932"/>
          </a:xfrm>
        </p:spPr>
        <p:txBody>
          <a:bodyPr/>
          <a:lstStyle/>
          <a:p>
            <a:pPr algn="l"/>
            <a:r>
              <a:rPr lang="en-US" altLang="en-US" sz="3000" dirty="0" err="1"/>
              <a:t>NiLiCon</a:t>
            </a:r>
            <a:r>
              <a:rPr lang="en-US" altLang="en-US" sz="3000" dirty="0"/>
              <a:t> Optimizations </a:t>
            </a:r>
            <a:r>
              <a:rPr lang="en-US" altLang="zh-CN" sz="3000" dirty="0">
                <a:solidFill>
                  <a:prstClr val="black"/>
                </a:solidFill>
                <a:sym typeface="Symbol"/>
              </a:rPr>
              <a:t> Minimize Checkpointing Overhead</a:t>
            </a:r>
            <a:endParaRPr lang="en-US" altLang="en-US" sz="3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CFC4D9-5B05-494A-9282-670D881B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B73667-303E-4CD3-8F7D-2B235A7A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7A5381-DFB8-4254-8A1A-C6DFF1212756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9600" y="2249493"/>
            <a:ext cx="1094667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CRIU optimizations</a:t>
            </a:r>
          </a:p>
          <a:p>
            <a:pPr marL="914400" lvl="1" indent="-457200">
              <a:buFont typeface="Calibri" panose="020F0502020204030204" pitchFamily="34" charset="0"/>
              <a:buChar char="−"/>
            </a:pPr>
            <a:r>
              <a:rPr lang="en-US" altLang="zh-CN" sz="2400" dirty="0"/>
              <a:t>Storage of incremental checkpoint in backup</a:t>
            </a:r>
          </a:p>
          <a:p>
            <a:pPr marL="1371600" lvl="2" indent="-457200">
              <a:buFont typeface="Calibri" panose="020F0502020204030204" pitchFamily="34" charset="0"/>
              <a:buChar char="*"/>
            </a:pPr>
            <a:r>
              <a:rPr lang="en-US" altLang="zh-CN" sz="2400" dirty="0"/>
              <a:t>CRIU: linked list of directories in file system</a:t>
            </a:r>
          </a:p>
          <a:p>
            <a:pPr marL="1371600" lvl="2" indent="-457200">
              <a:buFont typeface="Calibri" panose="020F0502020204030204" pitchFamily="34" charset="0"/>
              <a:buChar char="*"/>
            </a:pPr>
            <a:r>
              <a:rPr lang="en-US" altLang="zh-CN" sz="2400" dirty="0"/>
              <a:t>Optimization: radix tree in memory</a:t>
            </a:r>
          </a:p>
          <a:p>
            <a:pPr marL="914400" lvl="1" indent="-457200">
              <a:buFont typeface="Calibri" panose="020F0502020204030204" pitchFamily="34" charset="0"/>
              <a:buChar char="−"/>
            </a:pPr>
            <a:r>
              <a:rPr lang="en-US" altLang="zh-CN" sz="2400" dirty="0"/>
              <a:t>Replace a 100ms timed wait with a ~1ms busy wait. </a:t>
            </a:r>
          </a:p>
          <a:p>
            <a:pPr marL="914400" lvl="1" indent="-457200">
              <a:buFont typeface="Calibri" panose="020F0502020204030204" pitchFamily="34" charset="0"/>
              <a:buChar char="−"/>
            </a:pPr>
            <a:r>
              <a:rPr lang="en-US" altLang="zh-CN" sz="2400" dirty="0"/>
              <a:t>Remove proxy processes between the primary and backup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Caching infrequently-modified in-kernel container state</a:t>
            </a:r>
          </a:p>
          <a:p>
            <a:pPr marL="914400" lvl="1" indent="-457200">
              <a:buFont typeface="Calibri" panose="020F0502020204030204" pitchFamily="34" charset="0"/>
              <a:buChar char="−"/>
            </a:pPr>
            <a:r>
              <a:rPr lang="en-US" altLang="zh-CN" sz="2400" dirty="0"/>
              <a:t>CRIU: obtain all in-kernel state for every checkpoint</a:t>
            </a:r>
          </a:p>
          <a:p>
            <a:pPr marL="914400" lvl="1" indent="-457200">
              <a:buFont typeface="Calibri" panose="020F0502020204030204" pitchFamily="34" charset="0"/>
              <a:buChar char="−"/>
            </a:pPr>
            <a:r>
              <a:rPr lang="en-US" altLang="zh-CN" sz="2400" dirty="0"/>
              <a:t>Optimization: instrument kernel functions that can change container state</a:t>
            </a:r>
          </a:p>
          <a:p>
            <a:pPr lvl="1"/>
            <a:r>
              <a:rPr lang="en-US" altLang="zh-CN" sz="2400" dirty="0"/>
              <a:t>                 no change </a:t>
            </a:r>
            <a:r>
              <a:rPr lang="en-US" altLang="zh-CN" sz="2400" b="1" dirty="0">
                <a:solidFill>
                  <a:prstClr val="black"/>
                </a:solidFill>
                <a:sym typeface="Symbol"/>
              </a:rPr>
              <a:t>  </a:t>
            </a: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use cached state from last checkpoint</a:t>
            </a:r>
          </a:p>
          <a:p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See paper for additional optimizations and details. 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xmlns="" id="{52AD02FC-E703-47ED-9F7D-250DAD3D9EB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51283" y="87360"/>
          <a:ext cx="6067818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338">
                  <a:extLst>
                    <a:ext uri="{9D8B030D-6E8A-4147-A177-3AD203B41FA5}">
                      <a16:colId xmlns:a16="http://schemas.microsoft.com/office/drawing/2014/main" xmlns="" val="2874237890"/>
                    </a:ext>
                  </a:extLst>
                </a:gridCol>
                <a:gridCol w="1495480">
                  <a:extLst>
                    <a:ext uri="{9D8B030D-6E8A-4147-A177-3AD203B41FA5}">
                      <a16:colId xmlns:a16="http://schemas.microsoft.com/office/drawing/2014/main" xmlns="" val="180525335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/>
                        <a:t>Optimization</a:t>
                      </a:r>
                      <a:endParaRPr lang="zh-CN" altLang="en-US" sz="2300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/>
                        <a:t>Overhead</a:t>
                      </a:r>
                      <a:endParaRPr lang="zh-CN" altLang="en-US" sz="2300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7017321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 dirty="0"/>
                        <a:t>Basic Implementation</a:t>
                      </a:r>
                      <a:endParaRPr lang="zh-CN" altLang="en-US" sz="2300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300" dirty="0"/>
                        <a:t>1940%</a:t>
                      </a:r>
                      <a:endParaRPr lang="zh-CN" altLang="en-US" sz="2300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75759329"/>
                  </a:ext>
                </a:extLst>
              </a:tr>
              <a:tr h="369146">
                <a:tc>
                  <a:txBody>
                    <a:bodyPr/>
                    <a:lstStyle/>
                    <a:p>
                      <a:r>
                        <a:rPr lang="en-US" altLang="zh-CN" sz="2300" dirty="0"/>
                        <a:t>+ Optimize CRIU</a:t>
                      </a:r>
                      <a:endParaRPr lang="zh-CN" altLang="en-US" sz="2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300" dirty="0"/>
                        <a:t> 619%</a:t>
                      </a:r>
                      <a:endParaRPr lang="zh-CN" altLang="en-US" sz="2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92212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altLang="zh-CN" sz="2300" dirty="0"/>
                        <a:t>+ Cache infrequently-modified state</a:t>
                      </a:r>
                      <a:endParaRPr lang="zh-CN" altLang="en-US" sz="2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300" dirty="0"/>
                        <a:t>84%</a:t>
                      </a:r>
                      <a:endParaRPr lang="zh-CN" altLang="en-US" sz="2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29037350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zh-CN" altLang="en-US" sz="4000" dirty="0">
                          <a:sym typeface="Symbol" panose="05050102010706020507" pitchFamily="18" charset="2"/>
                        </a:rPr>
                        <a:t></a:t>
                      </a:r>
                      <a:endParaRPr lang="zh-CN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24763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All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31%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5790036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84749420"/>
      </p:ext>
    </p:extLst>
  </p:cSld>
  <p:clrMapOvr>
    <a:masterClrMapping/>
  </p:clrMapOvr>
  <p:transition spd="slow" advTm="18277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xmlns="" id="{0E4105D8-2C55-47C6-8B97-C99B1BB13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875" y="50801"/>
            <a:ext cx="10720251" cy="821938"/>
          </a:xfrm>
        </p:spPr>
        <p:txBody>
          <a:bodyPr/>
          <a:lstStyle/>
          <a:p>
            <a:r>
              <a:rPr lang="en-US" altLang="en-US" dirty="0"/>
              <a:t>Evaluation: Experimental Setup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CFC4D9-5B05-494A-9282-670D881B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B73667-303E-4CD3-8F7D-2B235A7A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7A5381-DFB8-4254-8A1A-C6DFF1212756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74746" y="597299"/>
            <a:ext cx="8442509" cy="5986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Benchmarks: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Five server applications, maximum request throughput</a:t>
            </a:r>
          </a:p>
          <a:p>
            <a:pPr marL="914400" lvl="1" indent="-457200">
              <a:buFont typeface="Calibri" panose="020F0502020204030204" pitchFamily="34" charset="0"/>
              <a:buChar char="−"/>
              <a:tabLst>
                <a:tab pos="914400" algn="l"/>
              </a:tabLst>
            </a:pPr>
            <a:r>
              <a:rPr lang="en-US" altLang="zh-CN" sz="2400" dirty="0"/>
              <a:t>NO SQL databases: Redis, SSDB</a:t>
            </a:r>
          </a:p>
          <a:p>
            <a:pPr lvl="1">
              <a:tabLst>
                <a:tab pos="914400" algn="l"/>
              </a:tabLst>
            </a:pPr>
            <a:r>
              <a:rPr lang="en-US" altLang="zh-CN" sz="2400" dirty="0"/>
              <a:t>     	workload: batches of 1000 requests, 50% reads 50% writes </a:t>
            </a:r>
          </a:p>
          <a:p>
            <a:pPr marL="914400" lvl="1" indent="-457200">
              <a:buFont typeface="Calibri" panose="020F0502020204030204" pitchFamily="34" charset="0"/>
              <a:buChar char="−"/>
              <a:tabLst>
                <a:tab pos="914400" algn="l"/>
              </a:tabLst>
            </a:pPr>
            <a:r>
              <a:rPr lang="en-US" altLang="zh-CN" sz="2400" dirty="0"/>
              <a:t>Web servers: Node, </a:t>
            </a:r>
            <a:r>
              <a:rPr lang="en-US" altLang="zh-CN" sz="2400" dirty="0" err="1"/>
              <a:t>Lighttpd</a:t>
            </a:r>
            <a:r>
              <a:rPr lang="en-US" altLang="zh-CN" sz="2400" dirty="0"/>
              <a:t>, DJCMS</a:t>
            </a:r>
          </a:p>
          <a:p>
            <a:pPr lvl="1">
              <a:tabLst>
                <a:tab pos="914400" algn="l"/>
              </a:tabLst>
            </a:pPr>
            <a:r>
              <a:rPr lang="en-US" altLang="zh-CN" sz="2400" dirty="0"/>
              <a:t>	workload: requests generated by SIEGE clients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Two compute-intensive PARSEC benchmarks: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streamcluster</a:t>
            </a:r>
            <a:r>
              <a:rPr lang="en-US" altLang="zh-CN" sz="2400" dirty="0"/>
              <a:t>, swaptions</a:t>
            </a:r>
          </a:p>
          <a:p>
            <a:r>
              <a:rPr lang="en-US" altLang="zh-CN" sz="2400" dirty="0"/>
              <a:t>	workload: native test suites</a:t>
            </a:r>
          </a:p>
          <a:p>
            <a:pPr>
              <a:spcBef>
                <a:spcPts val="1200"/>
              </a:spcBef>
            </a:pPr>
            <a:r>
              <a:rPr lang="en-US" altLang="zh-CN" sz="2400" dirty="0"/>
              <a:t>Platform for performance measurements: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Primary: dual 18-core E5-2695v4 chips, 32 GB memory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Backup: dual 18-core Xeon Gold 6140 chips, 192 GB memory</a:t>
            </a:r>
          </a:p>
          <a:p>
            <a:pPr>
              <a:spcBef>
                <a:spcPts val="1200"/>
              </a:spcBef>
            </a:pPr>
            <a:r>
              <a:rPr lang="en-US" altLang="zh-CN" sz="2400" dirty="0"/>
              <a:t>Basic for comparison: VM replication</a:t>
            </a:r>
          </a:p>
          <a:p>
            <a:r>
              <a:rPr lang="en-US" altLang="zh-CN" sz="2400" dirty="0"/>
              <a:t>	Remus implementation: </a:t>
            </a:r>
            <a:r>
              <a:rPr lang="en-US" altLang="zh-CN" sz="2400" dirty="0" err="1"/>
              <a:t>MicroCheckpointing</a:t>
            </a:r>
            <a:r>
              <a:rPr lang="en-US" altLang="zh-CN" sz="2400" dirty="0"/>
              <a:t> (MC) for KVM</a:t>
            </a:r>
          </a:p>
          <a:p>
            <a:endParaRPr lang="en-US" altLang="zh-CN" sz="27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4670339"/>
      </p:ext>
    </p:extLst>
  </p:cSld>
  <p:clrMapOvr>
    <a:masterClrMapping/>
  </p:clrMapOvr>
  <p:transition spd="slow" advTm="18277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xmlns="" id="{0E4105D8-2C55-47C6-8B97-C99B1BB13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875" y="50801"/>
            <a:ext cx="10720251" cy="821938"/>
          </a:xfrm>
        </p:spPr>
        <p:txBody>
          <a:bodyPr/>
          <a:lstStyle/>
          <a:p>
            <a:r>
              <a:rPr lang="en-US" altLang="en-US" dirty="0"/>
              <a:t>Recovery Rate and Recovery Latency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CFC4D9-5B05-494A-9282-670D881B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B73667-303E-4CD3-8F7D-2B235A7A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7A5381-DFB8-4254-8A1A-C6DFF1212756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7966" y="816261"/>
            <a:ext cx="1129606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700" dirty="0"/>
              <a:t>Injected fail-stop faults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700" dirty="0"/>
              <a:t>Primary failure detection: primary </a:t>
            </a:r>
            <a:r>
              <a:rPr lang="en-US" altLang="zh-CN" sz="2800" b="1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zh-CN" sz="2800" dirty="0">
                <a:solidFill>
                  <a:prstClr val="black"/>
                </a:solidFill>
                <a:sym typeface="Symbol"/>
              </a:rPr>
              <a:t>backup heart beats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prstClr val="black"/>
                </a:solidFill>
                <a:sym typeface="Symbol"/>
              </a:rPr>
              <a:t>Recovery failure detection: validation of correct results following recovery</a:t>
            </a:r>
          </a:p>
          <a:p>
            <a:pPr>
              <a:spcBef>
                <a:spcPts val="1200"/>
              </a:spcBef>
            </a:pPr>
            <a:r>
              <a:rPr lang="en-US" altLang="zh-CN" sz="2800" b="1" dirty="0">
                <a:solidFill>
                  <a:prstClr val="black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solidFill>
                  <a:prstClr val="black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olidFill>
                  <a:prstClr val="black"/>
                </a:solidFill>
                <a:sym typeface="Symbol"/>
              </a:rPr>
              <a:t>Recovery rate: </a:t>
            </a:r>
            <a:r>
              <a:rPr lang="en-US" altLang="zh-CN" sz="2800" b="1" dirty="0">
                <a:solidFill>
                  <a:prstClr val="black"/>
                </a:solidFill>
                <a:sym typeface="Symbol"/>
              </a:rPr>
              <a:t>100%</a:t>
            </a:r>
            <a:r>
              <a:rPr lang="en-US" altLang="zh-CN" sz="2800" dirty="0">
                <a:solidFill>
                  <a:prstClr val="black"/>
                </a:solidFill>
                <a:sym typeface="Symbol"/>
              </a:rPr>
              <a:t> </a:t>
            </a:r>
            <a:r>
              <a:rPr lang="en-US" altLang="zh-CN" sz="2700" dirty="0"/>
              <a:t> 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700" dirty="0"/>
              <a:t>Recovery latency: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8EFA3D1E-36E6-4169-A453-23217E38C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317732"/>
              </p:ext>
            </p:extLst>
          </p:nvPr>
        </p:nvGraphicFramePr>
        <p:xfrm>
          <a:off x="2036694" y="3769041"/>
          <a:ext cx="8118612" cy="13716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848553">
                  <a:extLst>
                    <a:ext uri="{9D8B030D-6E8A-4147-A177-3AD203B41FA5}">
                      <a16:colId xmlns:a16="http://schemas.microsoft.com/office/drawing/2014/main" xmlns="" val="2282430168"/>
                    </a:ext>
                  </a:extLst>
                </a:gridCol>
                <a:gridCol w="1728370">
                  <a:extLst>
                    <a:ext uri="{9D8B030D-6E8A-4147-A177-3AD203B41FA5}">
                      <a16:colId xmlns:a16="http://schemas.microsoft.com/office/drawing/2014/main" xmlns="" val="3685138973"/>
                    </a:ext>
                  </a:extLst>
                </a:gridCol>
                <a:gridCol w="1504619">
                  <a:extLst>
                    <a:ext uri="{9D8B030D-6E8A-4147-A177-3AD203B41FA5}">
                      <a16:colId xmlns:a16="http://schemas.microsoft.com/office/drawing/2014/main" xmlns="" val="3613529268"/>
                    </a:ext>
                  </a:extLst>
                </a:gridCol>
                <a:gridCol w="1611494">
                  <a:extLst>
                    <a:ext uri="{9D8B030D-6E8A-4147-A177-3AD203B41FA5}">
                      <a16:colId xmlns:a16="http://schemas.microsoft.com/office/drawing/2014/main" xmlns="" val="2907886058"/>
                    </a:ext>
                  </a:extLst>
                </a:gridCol>
                <a:gridCol w="1248968">
                  <a:extLst>
                    <a:ext uri="{9D8B030D-6E8A-4147-A177-3AD203B41FA5}">
                      <a16:colId xmlns:a16="http://schemas.microsoft.com/office/drawing/2014/main" xmlns="" val="2489946309"/>
                    </a:ext>
                  </a:extLst>
                </a:gridCol>
                <a:gridCol w="1176608">
                  <a:extLst>
                    <a:ext uri="{9D8B030D-6E8A-4147-A177-3AD203B41FA5}">
                      <a16:colId xmlns:a16="http://schemas.microsoft.com/office/drawing/2014/main" xmlns="" val="1826276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Restore</a:t>
                      </a:r>
                      <a:endParaRPr lang="zh-CN" alt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ARP</a:t>
                      </a:r>
                      <a:endParaRPr lang="zh-CN" alt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TCP</a:t>
                      </a:r>
                      <a:endParaRPr lang="zh-CN" alt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Others</a:t>
                      </a:r>
                      <a:endParaRPr lang="zh-CN" alt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Total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361991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Net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218ms (71%)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28ms (8%)</a:t>
                      </a:r>
                      <a:endParaRPr kumimoji="0" lang="zh-CN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54ms (18%)</a:t>
                      </a:r>
                      <a:endParaRPr kumimoji="0" lang="zh-CN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7ms (2%)</a:t>
                      </a:r>
                      <a:endParaRPr kumimoji="0" lang="zh-CN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307ms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2905056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Redis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314ms (85%)</a:t>
                      </a:r>
                      <a:endParaRPr kumimoji="0" lang="zh-CN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28ms (9%)</a:t>
                      </a:r>
                      <a:endParaRPr kumimoji="0" lang="zh-CN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23ms (6%)</a:t>
                      </a:r>
                      <a:endParaRPr kumimoji="0" lang="zh-CN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7ms (2%)</a:t>
                      </a:r>
                      <a:endParaRPr kumimoji="0" lang="zh-CN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372ms</a:t>
                      </a:r>
                      <a:endParaRPr kumimoji="0" lang="zh-CN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4054994628"/>
                  </a:ext>
                </a:extLst>
              </a:tr>
            </a:tbl>
          </a:graphicData>
        </a:graphic>
      </p:graphicFrame>
      <p:sp>
        <p:nvSpPr>
          <p:cNvPr id="8" name="文本框 6">
            <a:extLst>
              <a:ext uri="{FF2B5EF4-FFF2-40B4-BE49-F238E27FC236}">
                <a16:creationId xmlns:a16="http://schemas.microsoft.com/office/drawing/2014/main" xmlns="" id="{1ED0A22E-65E3-4EF7-AC19-AD8DD53CE7B0}"/>
              </a:ext>
            </a:extLst>
          </p:cNvPr>
          <p:cNvSpPr txBox="1"/>
          <p:nvPr/>
        </p:nvSpPr>
        <p:spPr>
          <a:xfrm>
            <a:off x="1599432" y="5506791"/>
            <a:ext cx="87129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700" dirty="0"/>
              <a:t>Note: 71% - 85% of latency for restoration of container state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8566210"/>
      </p:ext>
    </p:extLst>
  </p:cSld>
  <p:clrMapOvr>
    <a:masterClrMapping/>
  </p:clrMapOvr>
  <p:transition spd="slow" advTm="18277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7754</TotalTime>
  <Words>711</Words>
  <Application>Microsoft Office PowerPoint</Application>
  <PresentationFormat>宽屏</PresentationFormat>
  <Paragraphs>233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等线</vt:lpstr>
      <vt:lpstr>等线 Light</vt:lpstr>
      <vt:lpstr>宋体</vt:lpstr>
      <vt:lpstr>Arial</vt:lpstr>
      <vt:lpstr>Calibri</vt:lpstr>
      <vt:lpstr>Calibri Light</vt:lpstr>
      <vt:lpstr>Symbol</vt:lpstr>
      <vt:lpstr>Wingdings</vt:lpstr>
      <vt:lpstr>Office Theme</vt:lpstr>
      <vt:lpstr>1_Office Theme</vt:lpstr>
      <vt:lpstr>Fault-Tolerant Containers Using NiLiCon</vt:lpstr>
      <vt:lpstr>Motivation</vt:lpstr>
      <vt:lpstr>NiLiCon — Application-Transparent Recovery Using Containers</vt:lpstr>
      <vt:lpstr>Replication Based on a Warm Spare — Remus and NiLiCon</vt:lpstr>
      <vt:lpstr>NiLiCon vs Remus — Basic Checkpointing/Restore</vt:lpstr>
      <vt:lpstr>NiLiCon vs Remus — Backup Management &amp; State Consistency</vt:lpstr>
      <vt:lpstr>NiLiCon Optimizations  Minimize Checkpointing Overhead</vt:lpstr>
      <vt:lpstr>Evaluation: Experimental Setup</vt:lpstr>
      <vt:lpstr>Recovery Rate and Recovery Latency</vt:lpstr>
      <vt:lpstr>Performance Overhead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hypervisor recovery without reboot</dc:title>
  <dc:creator>zozo</dc:creator>
  <cp:lastModifiedBy>zozo</cp:lastModifiedBy>
  <cp:revision>5533</cp:revision>
  <cp:lastPrinted>2018-06-21T20:12:33Z</cp:lastPrinted>
  <dcterms:created xsi:type="dcterms:W3CDTF">2018-05-05T20:41:35Z</dcterms:created>
  <dcterms:modified xsi:type="dcterms:W3CDTF">2020-10-28T00:07:49Z</dcterms:modified>
</cp:coreProperties>
</file>