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ppt/tags/tag20.xml" ContentType="application/vnd.openxmlformats-officedocument.presentationml.tags+xml"/>
  <Override PartName="/ppt/notesSlides/notesSlide26.xml" ContentType="application/vnd.openxmlformats-officedocument.presentationml.notesSlide+xml"/>
  <Override PartName="/ppt/tags/tag21.xml" ContentType="application/vnd.openxmlformats-officedocument.presentationml.tags+xml"/>
  <Override PartName="/ppt/notesSlides/notesSlide27.xml" ContentType="application/vnd.openxmlformats-officedocument.presentationml.notesSlide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32"/>
  </p:notesMasterIdLst>
  <p:sldIdLst>
    <p:sldId id="377" r:id="rId3"/>
    <p:sldId id="378" r:id="rId4"/>
    <p:sldId id="364" r:id="rId5"/>
    <p:sldId id="367" r:id="rId6"/>
    <p:sldId id="371" r:id="rId7"/>
    <p:sldId id="372" r:id="rId8"/>
    <p:sldId id="375" r:id="rId9"/>
    <p:sldId id="376" r:id="rId10"/>
    <p:sldId id="392" r:id="rId11"/>
    <p:sldId id="391" r:id="rId12"/>
    <p:sldId id="382" r:id="rId13"/>
    <p:sldId id="390" r:id="rId14"/>
    <p:sldId id="393" r:id="rId15"/>
    <p:sldId id="384" r:id="rId16"/>
    <p:sldId id="385" r:id="rId17"/>
    <p:sldId id="394" r:id="rId18"/>
    <p:sldId id="379" r:id="rId19"/>
    <p:sldId id="404" r:id="rId20"/>
    <p:sldId id="396" r:id="rId21"/>
    <p:sldId id="383" r:id="rId22"/>
    <p:sldId id="380" r:id="rId23"/>
    <p:sldId id="397" r:id="rId24"/>
    <p:sldId id="398" r:id="rId25"/>
    <p:sldId id="399" r:id="rId26"/>
    <p:sldId id="395" r:id="rId27"/>
    <p:sldId id="387" r:id="rId28"/>
    <p:sldId id="403" r:id="rId29"/>
    <p:sldId id="400" r:id="rId30"/>
    <p:sldId id="40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zo-PC" initials="z" lastIdx="5" clrIdx="0">
    <p:extLst>
      <p:ext uri="{19B8F6BF-5375-455C-9EA6-DF929625EA0E}">
        <p15:presenceInfo xmlns:p15="http://schemas.microsoft.com/office/powerpoint/2012/main" userId="zozo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3" autoAdjust="0"/>
    <p:restoredTop sz="66976" autoAdjust="0"/>
  </p:normalViewPr>
  <p:slideViewPr>
    <p:cSldViewPr snapToGrid="0">
      <p:cViewPr varScale="1">
        <p:scale>
          <a:sx n="114" d="100"/>
          <a:sy n="114" d="100"/>
        </p:scale>
        <p:origin x="1614" y="108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ozo-PC\Desktop\TS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ozo-PC\Desktop\TS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ozo-PC\Desktop\micro\TSan-memo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ozo-PC\Desktop\micro\PUSh-performanc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ozo-PC\Desktop\TSa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TSan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Sheet1!$B$6:$L$6</c:f>
              <c:strCache>
                <c:ptCount val="11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mem$-A</c:v>
                </c:pt>
                <c:pt idx="9">
                  <c:v>mem$-B</c:v>
                </c:pt>
                <c:pt idx="10">
                  <c:v>ferret</c:v>
                </c:pt>
              </c:strCache>
            </c:strRef>
          </c:cat>
          <c:val>
            <c:numRef>
              <c:f>Sheet1!$B$7:$L$7</c:f>
              <c:numCache>
                <c:formatCode>0%</c:formatCode>
                <c:ptCount val="11"/>
                <c:pt idx="0">
                  <c:v>4.2300000000000004</c:v>
                </c:pt>
                <c:pt idx="1">
                  <c:v>5.07</c:v>
                </c:pt>
                <c:pt idx="2">
                  <c:v>4.7300000000000004</c:v>
                </c:pt>
                <c:pt idx="3">
                  <c:v>130</c:v>
                </c:pt>
                <c:pt idx="4">
                  <c:v>25.67</c:v>
                </c:pt>
                <c:pt idx="5">
                  <c:v>7.46</c:v>
                </c:pt>
                <c:pt idx="6">
                  <c:v>42.45</c:v>
                </c:pt>
                <c:pt idx="7">
                  <c:v>5.29</c:v>
                </c:pt>
                <c:pt idx="8">
                  <c:v>7.8</c:v>
                </c:pt>
                <c:pt idx="9">
                  <c:v>3.84</c:v>
                </c:pt>
                <c:pt idx="10">
                  <c:v>16.12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E58-4911-B509-ADFA5425A99A}"/>
            </c:ext>
          </c:extLst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PUSh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Sheet1!$B$6:$L$6</c:f>
              <c:strCache>
                <c:ptCount val="11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mem$-A</c:v>
                </c:pt>
                <c:pt idx="9">
                  <c:v>mem$-B</c:v>
                </c:pt>
                <c:pt idx="10">
                  <c:v>ferret</c:v>
                </c:pt>
              </c:strCache>
            </c:strRef>
          </c:cat>
          <c:val>
            <c:numRef>
              <c:f>Sheet1!$B$8:$L$8</c:f>
              <c:numCache>
                <c:formatCode>0.00%</c:formatCode>
                <c:ptCount val="11"/>
                <c:pt idx="0" formatCode="0%">
                  <c:v>7.0000000000000007E-2</c:v>
                </c:pt>
                <c:pt idx="1">
                  <c:v>0.03</c:v>
                </c:pt>
                <c:pt idx="2" formatCode="0%">
                  <c:v>0.02</c:v>
                </c:pt>
                <c:pt idx="3">
                  <c:v>6.5000000000000002E-2</c:v>
                </c:pt>
                <c:pt idx="4" formatCode="0%">
                  <c:v>0.13</c:v>
                </c:pt>
                <c:pt idx="5">
                  <c:v>1.0999999999999999E-2</c:v>
                </c:pt>
                <c:pt idx="6">
                  <c:v>1.9E-2</c:v>
                </c:pt>
                <c:pt idx="7">
                  <c:v>0</c:v>
                </c:pt>
                <c:pt idx="8" formatCode="0%">
                  <c:v>0.99</c:v>
                </c:pt>
                <c:pt idx="9" formatCode="0%">
                  <c:v>0.39</c:v>
                </c:pt>
                <c:pt idx="10">
                  <c:v>8.2000000000000003E-2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E58-4911-B509-ADFA5425A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254128"/>
        <c:axId val="177254688"/>
      </c:barChart>
      <c:catAx>
        <c:axId val="17725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254688"/>
        <c:crosses val="autoZero"/>
        <c:auto val="1"/>
        <c:lblAlgn val="ctr"/>
        <c:lblOffset val="100"/>
        <c:noMultiLvlLbl val="0"/>
      </c:catAx>
      <c:valAx>
        <c:axId val="17725468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25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TSan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Sheet1!$B$6:$L$6</c:f>
              <c:strCache>
                <c:ptCount val="11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mem$-A</c:v>
                </c:pt>
                <c:pt idx="9">
                  <c:v>mem$-B</c:v>
                </c:pt>
                <c:pt idx="10">
                  <c:v>ferret</c:v>
                </c:pt>
              </c:strCache>
            </c:strRef>
          </c:cat>
          <c:val>
            <c:numRef>
              <c:f>Sheet1!$B$7:$L$7</c:f>
              <c:numCache>
                <c:formatCode>0%</c:formatCode>
                <c:ptCount val="11"/>
                <c:pt idx="0">
                  <c:v>4.2300000000000004</c:v>
                </c:pt>
                <c:pt idx="1">
                  <c:v>5.07</c:v>
                </c:pt>
                <c:pt idx="2">
                  <c:v>4.7300000000000004</c:v>
                </c:pt>
                <c:pt idx="3">
                  <c:v>130</c:v>
                </c:pt>
                <c:pt idx="4">
                  <c:v>25.67</c:v>
                </c:pt>
                <c:pt idx="5">
                  <c:v>7.46</c:v>
                </c:pt>
                <c:pt idx="6">
                  <c:v>42.45</c:v>
                </c:pt>
                <c:pt idx="7">
                  <c:v>5.29</c:v>
                </c:pt>
                <c:pt idx="8">
                  <c:v>7.8</c:v>
                </c:pt>
                <c:pt idx="9">
                  <c:v>3.84</c:v>
                </c:pt>
                <c:pt idx="10">
                  <c:v>16.12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C96-4A34-B025-5210612F0845}"/>
            </c:ext>
          </c:extLst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PUSh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0504D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DC96-4A34-B025-5210612F0845}"/>
              </c:ext>
            </c:extLst>
          </c:dPt>
          <c:cat>
            <c:strRef>
              <c:f>Sheet1!$B$6:$L$6</c:f>
              <c:strCache>
                <c:ptCount val="11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mem$-A</c:v>
                </c:pt>
                <c:pt idx="9">
                  <c:v>mem$-B</c:v>
                </c:pt>
                <c:pt idx="10">
                  <c:v>ferret</c:v>
                </c:pt>
              </c:strCache>
            </c:strRef>
          </c:cat>
          <c:val>
            <c:numRef>
              <c:f>Sheet1!$B$8:$L$8</c:f>
              <c:numCache>
                <c:formatCode>0.00%</c:formatCode>
                <c:ptCount val="11"/>
                <c:pt idx="0" formatCode="0%">
                  <c:v>7.0000000000000007E-2</c:v>
                </c:pt>
                <c:pt idx="1">
                  <c:v>0.03</c:v>
                </c:pt>
                <c:pt idx="2" formatCode="0%">
                  <c:v>0.02</c:v>
                </c:pt>
                <c:pt idx="3">
                  <c:v>6.5000000000000002E-2</c:v>
                </c:pt>
                <c:pt idx="4" formatCode="0%">
                  <c:v>0.13</c:v>
                </c:pt>
                <c:pt idx="5">
                  <c:v>1.0999999999999999E-2</c:v>
                </c:pt>
                <c:pt idx="6">
                  <c:v>1.9E-2</c:v>
                </c:pt>
                <c:pt idx="7">
                  <c:v>0</c:v>
                </c:pt>
                <c:pt idx="8" formatCode="0%">
                  <c:v>0.99</c:v>
                </c:pt>
                <c:pt idx="9" formatCode="0%">
                  <c:v>0.39</c:v>
                </c:pt>
                <c:pt idx="10">
                  <c:v>8.2000000000000003E-2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C96-4A34-B025-5210612F0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6"/>
        <c:overlap val="-27"/>
        <c:axId val="177258048"/>
        <c:axId val="177258608"/>
      </c:barChart>
      <c:catAx>
        <c:axId val="17725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258608"/>
        <c:crossesAt val="1.0000000000000002E-2"/>
        <c:auto val="1"/>
        <c:lblAlgn val="ctr"/>
        <c:lblOffset val="100"/>
        <c:noMultiLvlLbl val="0"/>
      </c:catAx>
      <c:valAx>
        <c:axId val="177258608"/>
        <c:scaling>
          <c:logBase val="10"/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25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537483595800517E-2"/>
          <c:y val="6.0468637448457638E-2"/>
          <c:w val="0.91587918307086613"/>
          <c:h val="0.77308904005762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TSan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Sheet1!$B$6:$K$6</c:f>
              <c:strCache>
                <c:ptCount val="10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</c:v>
                </c:pt>
                <c:pt idx="9">
                  <c:v>ferret</c:v>
                </c:pt>
              </c:strCache>
            </c:strRef>
          </c:cat>
          <c:val>
            <c:numRef>
              <c:f>Sheet1!$B$7:$K$7</c:f>
              <c:numCache>
                <c:formatCode>0%</c:formatCode>
                <c:ptCount val="10"/>
                <c:pt idx="0">
                  <c:v>0.94</c:v>
                </c:pt>
                <c:pt idx="1">
                  <c:v>3.91</c:v>
                </c:pt>
                <c:pt idx="2">
                  <c:v>4.0599999999999996</c:v>
                </c:pt>
                <c:pt idx="3">
                  <c:v>110</c:v>
                </c:pt>
                <c:pt idx="4">
                  <c:v>4.08</c:v>
                </c:pt>
                <c:pt idx="5">
                  <c:v>1.7</c:v>
                </c:pt>
                <c:pt idx="6">
                  <c:v>0.54</c:v>
                </c:pt>
                <c:pt idx="7">
                  <c:v>2.0299999999999998</c:v>
                </c:pt>
                <c:pt idx="8">
                  <c:v>4.12</c:v>
                </c:pt>
                <c:pt idx="9">
                  <c:v>3.86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1A1-4670-95AD-DB6FF494A781}"/>
            </c:ext>
          </c:extLst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PUSh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Sheet1!$B$6:$K$6</c:f>
              <c:strCache>
                <c:ptCount val="10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</c:v>
                </c:pt>
                <c:pt idx="9">
                  <c:v>ferret</c:v>
                </c:pt>
              </c:strCache>
            </c:strRef>
          </c:cat>
          <c:val>
            <c:numRef>
              <c:f>Sheet1!$B$8:$K$8</c:f>
              <c:numCache>
                <c:formatCode>0.00%</c:formatCode>
                <c:ptCount val="10"/>
                <c:pt idx="0" formatCode="0%">
                  <c:v>0</c:v>
                </c:pt>
                <c:pt idx="1">
                  <c:v>0</c:v>
                </c:pt>
                <c:pt idx="2" formatCode="0%">
                  <c:v>0</c:v>
                </c:pt>
                <c:pt idx="3">
                  <c:v>0</c:v>
                </c:pt>
                <c:pt idx="4" formatCode="0%">
                  <c:v>0</c:v>
                </c:pt>
                <c:pt idx="5">
                  <c:v>0.64</c:v>
                </c:pt>
                <c:pt idx="6">
                  <c:v>0</c:v>
                </c:pt>
                <c:pt idx="7">
                  <c:v>0</c:v>
                </c:pt>
                <c:pt idx="8" formatCode="0%">
                  <c:v>3.09</c:v>
                </c:pt>
                <c:pt idx="9">
                  <c:v>4.4400000000000004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1A1-4670-95AD-DB6FF494A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261408"/>
        <c:axId val="177261968"/>
      </c:barChart>
      <c:catAx>
        <c:axId val="177261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261968"/>
        <c:crosses val="autoZero"/>
        <c:auto val="1"/>
        <c:lblAlgn val="ctr"/>
        <c:lblOffset val="100"/>
        <c:noMultiLvlLbl val="0"/>
      </c:catAx>
      <c:valAx>
        <c:axId val="177261968"/>
        <c:scaling>
          <c:orientation val="minMax"/>
          <c:max val="5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7261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2 threads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Sheet1!$B$6:$L$6</c:f>
              <c:strCache>
                <c:ptCount val="11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mem$-A</c:v>
                </c:pt>
                <c:pt idx="9">
                  <c:v>mem$-B</c:v>
                </c:pt>
                <c:pt idx="10">
                  <c:v>ferret</c:v>
                </c:pt>
              </c:strCache>
            </c:strRef>
          </c:cat>
          <c:val>
            <c:numRef>
              <c:f>Sheet1!$B$7:$L$7</c:f>
              <c:numCache>
                <c:formatCode>0.0%</c:formatCode>
                <c:ptCount val="11"/>
                <c:pt idx="0">
                  <c:v>0.14000000000000001</c:v>
                </c:pt>
                <c:pt idx="1">
                  <c:v>1.9E-2</c:v>
                </c:pt>
                <c:pt idx="2">
                  <c:v>1.9E-2</c:v>
                </c:pt>
                <c:pt idx="3">
                  <c:v>1.7000000000000001E-2</c:v>
                </c:pt>
                <c:pt idx="4">
                  <c:v>1.2E-2</c:v>
                </c:pt>
                <c:pt idx="5">
                  <c:v>0</c:v>
                </c:pt>
                <c:pt idx="6">
                  <c:v>8.0000000000000002E-3</c:v>
                </c:pt>
                <c:pt idx="7">
                  <c:v>0</c:v>
                </c:pt>
                <c:pt idx="8">
                  <c:v>0.59</c:v>
                </c:pt>
                <c:pt idx="9">
                  <c:v>0.19</c:v>
                </c:pt>
                <c:pt idx="10">
                  <c:v>0.06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8B-44BE-B6B1-5F19607412FC}"/>
            </c:ext>
          </c:extLst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8 threads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Sheet1!$B$6:$L$6</c:f>
              <c:strCache>
                <c:ptCount val="11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mem$-A</c:v>
                </c:pt>
                <c:pt idx="9">
                  <c:v>mem$-B</c:v>
                </c:pt>
                <c:pt idx="10">
                  <c:v>ferret</c:v>
                </c:pt>
              </c:strCache>
            </c:strRef>
          </c:cat>
          <c:val>
            <c:numRef>
              <c:f>Sheet1!$B$8:$L$8</c:f>
              <c:numCache>
                <c:formatCode>0.0%</c:formatCode>
                <c:ptCount val="11"/>
                <c:pt idx="0">
                  <c:v>7.0000000000000007E-2</c:v>
                </c:pt>
                <c:pt idx="1">
                  <c:v>0.03</c:v>
                </c:pt>
                <c:pt idx="2">
                  <c:v>0.02</c:v>
                </c:pt>
                <c:pt idx="3">
                  <c:v>6.5000000000000002E-2</c:v>
                </c:pt>
                <c:pt idx="4">
                  <c:v>0.13</c:v>
                </c:pt>
                <c:pt idx="5">
                  <c:v>1.0999999999999999E-2</c:v>
                </c:pt>
                <c:pt idx="6">
                  <c:v>1.9E-2</c:v>
                </c:pt>
                <c:pt idx="7">
                  <c:v>0</c:v>
                </c:pt>
                <c:pt idx="8">
                  <c:v>0.99</c:v>
                </c:pt>
                <c:pt idx="9">
                  <c:v>0.39</c:v>
                </c:pt>
                <c:pt idx="10">
                  <c:v>8.2000000000000003E-2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58B-44BE-B6B1-5F19607412FC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32 threads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Sheet1!$B$6:$L$6</c:f>
              <c:strCache>
                <c:ptCount val="11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mem$-A</c:v>
                </c:pt>
                <c:pt idx="9">
                  <c:v>mem$-B</c:v>
                </c:pt>
                <c:pt idx="10">
                  <c:v>ferret</c:v>
                </c:pt>
              </c:strCache>
            </c:strRef>
          </c:cat>
          <c:val>
            <c:numRef>
              <c:f>Sheet1!$B$9:$L$9</c:f>
              <c:numCache>
                <c:formatCode>0.0%</c:formatCode>
                <c:ptCount val="11"/>
                <c:pt idx="0">
                  <c:v>0.12</c:v>
                </c:pt>
                <c:pt idx="1">
                  <c:v>3.3000000000000002E-2</c:v>
                </c:pt>
                <c:pt idx="2">
                  <c:v>2.1000000000000001E-2</c:v>
                </c:pt>
                <c:pt idx="3">
                  <c:v>0.33</c:v>
                </c:pt>
                <c:pt idx="4">
                  <c:v>0.99</c:v>
                </c:pt>
                <c:pt idx="5">
                  <c:v>1.4E-2</c:v>
                </c:pt>
                <c:pt idx="6">
                  <c:v>3.9E-2</c:v>
                </c:pt>
                <c:pt idx="7">
                  <c:v>0</c:v>
                </c:pt>
                <c:pt idx="8">
                  <c:v>0.82</c:v>
                </c:pt>
                <c:pt idx="9">
                  <c:v>0.23</c:v>
                </c:pt>
                <c:pt idx="10">
                  <c:v>0.11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58B-44BE-B6B1-5F1960741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210016"/>
        <c:axId val="179210576"/>
      </c:barChart>
      <c:catAx>
        <c:axId val="17921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210576"/>
        <c:crosses val="autoZero"/>
        <c:auto val="1"/>
        <c:lblAlgn val="ctr"/>
        <c:lblOffset val="100"/>
        <c:noMultiLvlLbl val="0"/>
      </c:catAx>
      <c:valAx>
        <c:axId val="179210576"/>
        <c:scaling>
          <c:orientation val="minMax"/>
          <c:max val="1"/>
          <c:min val="0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21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TSan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Sheet1!$B$6:$L$6</c:f>
              <c:strCache>
                <c:ptCount val="11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mem$-A</c:v>
                </c:pt>
                <c:pt idx="9">
                  <c:v>mem$-B</c:v>
                </c:pt>
                <c:pt idx="10">
                  <c:v>ferret</c:v>
                </c:pt>
              </c:strCache>
            </c:strRef>
          </c:cat>
          <c:val>
            <c:numRef>
              <c:f>Sheet1!$B$7:$L$7</c:f>
              <c:numCache>
                <c:formatCode>0%</c:formatCode>
                <c:ptCount val="11"/>
                <c:pt idx="0">
                  <c:v>4.2300000000000004</c:v>
                </c:pt>
                <c:pt idx="1">
                  <c:v>5.07</c:v>
                </c:pt>
                <c:pt idx="2">
                  <c:v>4.7300000000000004</c:v>
                </c:pt>
                <c:pt idx="3">
                  <c:v>130</c:v>
                </c:pt>
                <c:pt idx="4">
                  <c:v>25.67</c:v>
                </c:pt>
                <c:pt idx="5">
                  <c:v>7.46</c:v>
                </c:pt>
                <c:pt idx="6">
                  <c:v>42.45</c:v>
                </c:pt>
                <c:pt idx="7">
                  <c:v>5.29</c:v>
                </c:pt>
                <c:pt idx="8">
                  <c:v>7.8</c:v>
                </c:pt>
                <c:pt idx="9">
                  <c:v>3.84</c:v>
                </c:pt>
                <c:pt idx="10">
                  <c:v>16.12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E58-4911-B509-ADFA5425A99A}"/>
            </c:ext>
          </c:extLst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PUSh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Sheet1!$B$6:$L$6</c:f>
              <c:strCache>
                <c:ptCount val="11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mem$-A</c:v>
                </c:pt>
                <c:pt idx="9">
                  <c:v>mem$-B</c:v>
                </c:pt>
                <c:pt idx="10">
                  <c:v>ferret</c:v>
                </c:pt>
              </c:strCache>
            </c:strRef>
          </c:cat>
          <c:val>
            <c:numRef>
              <c:f>Sheet1!$B$8:$L$8</c:f>
              <c:numCache>
                <c:formatCode>0.00%</c:formatCode>
                <c:ptCount val="11"/>
                <c:pt idx="0" formatCode="0%">
                  <c:v>7.0000000000000007E-2</c:v>
                </c:pt>
                <c:pt idx="1">
                  <c:v>0.03</c:v>
                </c:pt>
                <c:pt idx="2" formatCode="0%">
                  <c:v>0.02</c:v>
                </c:pt>
                <c:pt idx="3">
                  <c:v>6.5000000000000002E-2</c:v>
                </c:pt>
                <c:pt idx="4" formatCode="0%">
                  <c:v>0.13</c:v>
                </c:pt>
                <c:pt idx="5">
                  <c:v>1.0999999999999999E-2</c:v>
                </c:pt>
                <c:pt idx="6">
                  <c:v>1.9E-2</c:v>
                </c:pt>
                <c:pt idx="7">
                  <c:v>0</c:v>
                </c:pt>
                <c:pt idx="8" formatCode="0%">
                  <c:v>0.99</c:v>
                </c:pt>
                <c:pt idx="9" formatCode="0%">
                  <c:v>0.39</c:v>
                </c:pt>
                <c:pt idx="10">
                  <c:v>8.2000000000000003E-2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E58-4911-B509-ADFA5425A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213376"/>
        <c:axId val="179213936"/>
      </c:barChart>
      <c:catAx>
        <c:axId val="17921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213936"/>
        <c:crosses val="autoZero"/>
        <c:auto val="1"/>
        <c:lblAlgn val="ctr"/>
        <c:lblOffset val="100"/>
        <c:noMultiLvlLbl val="0"/>
      </c:catAx>
      <c:valAx>
        <c:axId val="179213936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213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xmlns="" id="{6C3E691B-1756-4C64-B559-2098F47863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8675A-1860-41B0-9028-B0365C1D4D2D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13" name="Notes Placeholder 12">
            <a:extLst>
              <a:ext uri="{FF2B5EF4-FFF2-40B4-BE49-F238E27FC236}">
                <a16:creationId xmlns:a16="http://schemas.microsoft.com/office/drawing/2014/main" xmlns="" id="{7656343D-6AC0-4093-817C-27A396211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A07BD101-7134-49E9-B7A7-71EFEF49A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53271-C285-4197-A163-CC8FF100B0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2A830738-152D-4ACA-A17E-9D8FC3265E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6" name="Slide Image Placeholder 15">
            <a:extLst>
              <a:ext uri="{FF2B5EF4-FFF2-40B4-BE49-F238E27FC236}">
                <a16:creationId xmlns:a16="http://schemas.microsoft.com/office/drawing/2014/main" xmlns="" id="{7685E619-5734-4CE8-AC94-764699CDCB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5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940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3A5240C-5E07-4646-902C-0A6F445B3D6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1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437" y="550554"/>
            <a:ext cx="6601742" cy="27503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242" tIns="49122" rIns="98242" bIns="49122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90693" y="3484012"/>
            <a:ext cx="7919081" cy="32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893751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437" y="550554"/>
            <a:ext cx="6601742" cy="27503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242" tIns="49122" rIns="98242" bIns="49122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90693" y="3484012"/>
            <a:ext cx="7919081" cy="32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773919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437" y="550554"/>
            <a:ext cx="6601742" cy="27503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242" tIns="49122" rIns="98242" bIns="49122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90693" y="3484012"/>
            <a:ext cx="7919081" cy="32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3168063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437" y="550554"/>
            <a:ext cx="6601742" cy="27503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242" tIns="49122" rIns="98242" bIns="49122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90693" y="3484012"/>
            <a:ext cx="7919081" cy="32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82539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437" y="550554"/>
            <a:ext cx="6601742" cy="27503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242" tIns="49122" rIns="98242" bIns="49122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90693" y="3484012"/>
            <a:ext cx="7919081" cy="32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1666623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437" y="550554"/>
            <a:ext cx="6601742" cy="27503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242" tIns="49122" rIns="98242" bIns="49122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90693" y="3484012"/>
            <a:ext cx="7919081" cy="32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34667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3A5240C-5E07-4646-902C-0A6F445B3D6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48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77440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326016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755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965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2530699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99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3125"/>
            <a:ext cx="4191000" cy="2357438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8370" y="3361532"/>
            <a:ext cx="7426960" cy="2750344"/>
          </a:xfrm>
          <a:prstGeom prst="rect">
            <a:avLst/>
          </a:prstGeom>
        </p:spPr>
        <p:txBody>
          <a:bodyPr/>
          <a:lstStyle/>
          <a:p>
            <a:pPr defTabSz="92957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258615" y="6634538"/>
            <a:ext cx="4022936" cy="350462"/>
          </a:xfrm>
          <a:prstGeom prst="rect">
            <a:avLst/>
          </a:prstGeom>
        </p:spPr>
        <p:txBody>
          <a:bodyPr/>
          <a:lstStyle/>
          <a:p>
            <a:pPr defTabSz="464790">
              <a:defRPr/>
            </a:pPr>
            <a:fld id="{73A5240C-5E07-4646-902C-0A6F445B3D6D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64790">
                <a:defRPr/>
              </a:pPr>
              <a:t>23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89437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437" y="550554"/>
            <a:ext cx="6601742" cy="27503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242" tIns="49122" rIns="98242" bIns="49122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39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90693" y="3484012"/>
            <a:ext cx="7919081" cy="32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34667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90387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806173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6942389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68711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83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3A5240C-5E07-4646-902C-0A6F445B3D6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56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583248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38500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aseline="0" dirty="0"/>
          </a:p>
          <a:p>
            <a:pPr eaLnBrk="1" hangingPunct="1">
              <a:spcBef>
                <a:spcPct val="0"/>
              </a:spcBef>
            </a:pPr>
            <a:endParaRPr lang="en-US" altLang="zh-CN" baseline="0" dirty="0"/>
          </a:p>
          <a:p>
            <a:pPr eaLnBrk="1" hangingPunct="1">
              <a:spcBef>
                <a:spcPct val="0"/>
              </a:spcBef>
            </a:pPr>
            <a:endParaRPr lang="en-US" baseline="0" dirty="0"/>
          </a:p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21942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250559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437" y="550554"/>
            <a:ext cx="6601742" cy="27503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242" tIns="49122" rIns="98242" bIns="49122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90693" y="3484012"/>
            <a:ext cx="7919081" cy="32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39704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872-69A8-4A26-9760-46730EFC957E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D27A3B0-6F74-42C6-9E07-F361B1370A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95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CEF8-F431-4D79-A853-DA4D9780659C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9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CEDF-0BFB-4C29-8545-2DB7251D0F60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4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29DB31-C38A-44D7-93AD-DA7C2808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249E-6BA4-4686-9192-C2A45C5CBD8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4BC004-82D5-4649-A811-9D182597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9751B6-4E59-4834-B903-91AAB2C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C3370-B612-464E-BF72-BF1DB783F7B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369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A44375-350E-4E4B-8684-293FD35A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ABDFF-2F16-45A7-B765-C8F4593044E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E25BE0-D681-4409-A33A-A0F3F7D0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49F2D7-D9E3-4D05-AB4C-CE48FC8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A5381-DFB8-4254-8A1A-C6DFF121275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465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8AFC44-D2B4-4AF7-9BBF-3ABF2010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2397D-FE70-444E-BCA7-95C75372B91C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ADD6F2-8847-43D6-96CE-1F27246B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91EC51-B697-45CA-902C-5F93810A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E1E8-B299-40B9-9496-1E1323D8F2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137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0A68EDB-CF8C-4F79-88B1-92CAB84D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9D06F-021D-493D-9912-9B236B245ADF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98B13D4-9998-4A3E-8F97-BE3820FA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4380989-30B1-487D-A23B-DE3C0C5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7983-DA52-4100-8570-1B1ADBE49E7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507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1B246062-3688-4A06-B39C-C27AA934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FEAF1-035E-449F-81D6-CA8434A215F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C08FD506-3883-45F4-B792-CF425C1E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211EB8A-AFDC-4CD9-B216-C84FC064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3FEE6-72E0-4A79-9E5C-89763BBE40B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3109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BE13C8F8-6831-4732-A5E2-7338068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204F3-3B82-402B-BBEC-149064FB5E0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E92992C-047F-4876-BADE-2A6F3970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DE8342A-4731-4886-BCED-6A8EB688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2AB13-2192-4AB6-AA0E-7B5F4E41C14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4004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08474665-7C42-4FC7-9C89-EE715A81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64C21-DF3C-4078-A166-CEE15CC0F0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3855A8B4-5DB2-4D0D-BC20-BFF4244E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1CB32AB-6BE0-4609-AC9F-56375492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784E1-9435-4DB0-951A-B41040D41BD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9284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D43BE6C-DE1B-4F54-9FD8-6C53955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74E5-948C-4068-B0E9-0F4D0743553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09D631D-91DF-44F7-876E-167CB27C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499972F-E02A-439D-851F-86C3E1D1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72C60-E802-4949-9426-68699026DB3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046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17A5-4094-4784-AC12-790175330115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7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4B694FA-7CD1-4DD8-8591-89DCF318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508E4-13B0-4CD6-AA91-8CB1E9B9D36F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F62CFAF-A10C-4618-A163-48C584F5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6CCE60E-3897-46E0-9525-40C3C982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91A38-05DB-44AD-963B-501BE8DA6D1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535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BF1912-E25A-41A9-AA72-74913AA5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50B1B-6A36-4913-BBC7-BDC7EEDE36F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1C472C-9C8C-4DBB-A867-6E7841F6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00F570-2782-44B9-B433-29CF4B8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5AAAF-BE6E-45B4-9A5B-ACCBD5DB69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9543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E8CE0A-8D0D-4682-B815-08DC3C46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D353-99AA-4491-99F1-E5239EE4D5FD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27BB76-1CED-475D-8CD8-2BEED00C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787AEA-00CF-4A37-8F1E-47EB5FE2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3E4A2-EBEA-497E-AF97-D1870A74853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717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5520-9057-4957-8902-B0D3055C447B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78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9E18-D3FA-4B67-83B2-14EE51F3B2B2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63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EB0C-7500-43E4-9D85-A37B42047896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6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4E7-0754-451D-A2B1-86659045EC12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802B-7D70-4882-B2B0-FF506FCE5912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7F5D-2A52-48A2-9034-6C7813B66632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9366-F60C-46A4-8DDC-521E75E2DC1A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7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8B189-F090-45DE-9843-8A3B1CF349DD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UCLA Concurrent Systems Laboratory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A3B0-6F74-42C6-9E07-F361B1370A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8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xmlns="" id="{627DC9AB-82AF-4DE0-9A27-CEA06DDF07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xmlns="" id="{3C4F53C8-7FD5-48D4-92A0-BC42A2ADD3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129920-9328-4017-95E2-021AB15AF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2DE41F-EC92-4F20-86D2-B7BBCD9CD93F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4E63A2-69B7-451B-8156-EF3187192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31F900-FE9D-4FB9-899E-4463A12E9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95146DB2-0467-41F7-B05C-22BC049891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743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34950" indent="-2349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39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4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5345" y="1600200"/>
            <a:ext cx="10370127" cy="1329341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/>
              <a:t>PUSh: Data Race Detection Based on</a:t>
            </a:r>
            <a:br>
              <a:rPr lang="en-US" altLang="zh-CN" sz="4000" b="1" dirty="0"/>
            </a:br>
            <a:r>
              <a:rPr lang="en-US" altLang="zh-CN" sz="4000" b="1" dirty="0"/>
              <a:t>Hardware-Supported Prevention of Unintended Sharing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Diyu Zhou and Yuval Tamir</a:t>
            </a:r>
          </a:p>
          <a:p>
            <a:r>
              <a:rPr lang="en-US" altLang="en-US" dirty="0"/>
              <a:t>Concurrent Systems Laboratory</a:t>
            </a:r>
          </a:p>
          <a:p>
            <a:r>
              <a:rPr lang="en-US" altLang="en-US" dirty="0"/>
              <a:t>Computer Science Department, UCLA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655CFF5F-AFE5-415C-ACDF-8E85B149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UCLA Concurrent Systems Laboratory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A925D50-74C9-4D20-8464-9E970170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7A3B0-6F74-42C6-9E07-F361B1370A11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29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90"/>
    </mc:Choice>
    <mc:Fallback xmlns="">
      <p:transition spd="slow" advTm="121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07171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ysClr val="windowText" lastClr="000000"/>
                </a:solidFill>
                <a:latin typeface="Calibri"/>
              </a:rPr>
              <a:t>Outline</a:t>
            </a:r>
            <a:endParaRPr lang="zh-CN" altLang="en-US" sz="3200" b="1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A3403C6-CD4A-455F-BA07-326A68E05F8E}"/>
              </a:ext>
            </a:extLst>
          </p:cNvPr>
          <p:cNvSpPr txBox="1">
            <a:spLocks/>
          </p:cNvSpPr>
          <p:nvPr/>
        </p:nvSpPr>
        <p:spPr>
          <a:xfrm>
            <a:off x="2402050" y="1098550"/>
            <a:ext cx="8726666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 err="1"/>
              <a:t>PUSh</a:t>
            </a:r>
            <a:r>
              <a:rPr lang="en-US" sz="3200" dirty="0"/>
              <a:t> Design and Implementation</a:t>
            </a: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spcBef>
                <a:spcPts val="2400"/>
              </a:spcBef>
              <a:buFont typeface="Arial" charset="0"/>
              <a:buNone/>
              <a:defRPr/>
            </a:pPr>
            <a:endParaRPr lang="en-US" sz="24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709600E8-459E-40E6-9872-2F262DDC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1A1E6DA0-7CC3-41D5-B77B-3C703FFD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2"/>
    </mc:Choice>
    <mc:Fallback xmlns="">
      <p:transition spd="slow" advTm="675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Enforcing Sharing Policies with MPK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1307" y="915251"/>
            <a:ext cx="10989386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MPK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All threads share the same page table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Ideal: unlimited number of MPK domains: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Each object in its set of pages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Each object in </a:t>
            </a:r>
            <a:r>
              <a:rPr lang="en-US" altLang="zh-CN" sz="2800" b="1" dirty="0">
                <a:solidFill>
                  <a:prstClr val="black"/>
                </a:solidFill>
              </a:rPr>
              <a:t>one</a:t>
            </a:r>
            <a:r>
              <a:rPr lang="en-US" altLang="zh-CN" sz="2800" dirty="0">
                <a:solidFill>
                  <a:prstClr val="black"/>
                </a:solidFill>
              </a:rPr>
              <a:t> MPK domain</a:t>
            </a:r>
          </a:p>
          <a:p>
            <a:pPr marL="914400" lvl="1" indent="-457200">
              <a:buFont typeface="Wingdings" panose="05000000000000000000" pitchFamily="2" charset="2"/>
              <a:buChar char="è"/>
            </a:pPr>
            <a:r>
              <a:rPr lang="en-US" altLang="zh-CN" sz="2800" dirty="0">
                <a:solidFill>
                  <a:prstClr val="black"/>
                </a:solidFill>
              </a:rPr>
              <a:t>thread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object accessibility controlled by PKRU contents</a:t>
            </a:r>
          </a:p>
          <a:p>
            <a:pPr>
              <a:spcBef>
                <a:spcPts val="18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Reducing the required number of MPK domains:</a:t>
            </a:r>
          </a:p>
          <a:p>
            <a:pPr lvl="1"/>
            <a:r>
              <a:rPr lang="en-US" altLang="zh-CN" sz="2800" dirty="0">
                <a:solidFill>
                  <a:prstClr val="black"/>
                </a:solidFill>
              </a:rPr>
              <a:t>All objects with same accessibility in same MPK domain</a:t>
            </a:r>
            <a:br>
              <a:rPr lang="en-US" altLang="zh-CN" sz="2800" dirty="0">
                <a:solidFill>
                  <a:prstClr val="black"/>
                </a:solidFill>
              </a:rPr>
            </a:br>
            <a:r>
              <a:rPr lang="en-US" altLang="zh-CN" sz="2800" dirty="0">
                <a:solidFill>
                  <a:prstClr val="black"/>
                </a:solidFill>
              </a:rPr>
              <a:t>(e.g., objects private to a particular thread)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Object accessibility change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PTE(s) modified to change domain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Thread’s “reach” change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PKRU change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4250701"/>
      </p:ext>
    </p:extLst>
  </p:cSld>
  <p:clrMapOvr>
    <a:masterClrMapping/>
  </p:clrMapOvr>
  <p:transition advTm="992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7463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Locked Objects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5183" y="546965"/>
            <a:ext cx="114616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Challenge: accessibility of a lock-protected object may change at a high rate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 system calls to change object’s domain would incur high overhead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Additional object sharing policy: </a:t>
            </a:r>
            <a:r>
              <a:rPr lang="en-US" altLang="zh-CN" sz="2800" i="1" dirty="0">
                <a:solidFill>
                  <a:prstClr val="black"/>
                </a:solidFill>
              </a:rPr>
              <a:t>locked</a:t>
            </a:r>
            <a:r>
              <a:rPr lang="en-US" altLang="zh-CN" sz="28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†</a:t>
            </a:r>
            <a:endParaRPr lang="en-US" altLang="zh-CN" sz="2800" i="1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All objects protected by the same lock in the same MPK domain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1865F2C-6536-484F-8A70-8D7E3411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029" y="2376260"/>
            <a:ext cx="2508662" cy="1815696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2600" i="1" dirty="0"/>
              <a:t>thread 2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600" dirty="0"/>
              <a:t>lock(l);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600" dirty="0" err="1"/>
              <a:t>cntr</a:t>
            </a:r>
            <a:r>
              <a:rPr lang="en-US" altLang="zh-CN" sz="2600" dirty="0">
                <a:sym typeface="Symbol" panose="05050102010706020507" pitchFamily="18" charset="2"/>
              </a:rPr>
              <a:t>  </a:t>
            </a:r>
            <a:r>
              <a:rPr lang="en-US" altLang="zh-CN" sz="2600" dirty="0" err="1">
                <a:sym typeface="Symbol" panose="05050102010706020507" pitchFamily="18" charset="2"/>
              </a:rPr>
              <a:t>cntr</a:t>
            </a:r>
            <a:r>
              <a:rPr lang="en-US" altLang="zh-CN" sz="2600" dirty="0">
                <a:sym typeface="Symbol" panose="05050102010706020507" pitchFamily="18" charset="2"/>
              </a:rPr>
              <a:t> + 1</a:t>
            </a:r>
            <a:r>
              <a:rPr lang="en-US" sz="2600" dirty="0"/>
              <a:t>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600" dirty="0"/>
              <a:t>unlock(l);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E2720F-0098-4A40-AC9C-2B99B5A7AB1C}"/>
              </a:ext>
            </a:extLst>
          </p:cNvPr>
          <p:cNvSpPr txBox="1"/>
          <p:nvPr/>
        </p:nvSpPr>
        <p:spPr>
          <a:xfrm>
            <a:off x="5575461" y="2326215"/>
            <a:ext cx="448293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lock l associate with domain 3</a:t>
            </a:r>
          </a:p>
          <a:p>
            <a:pPr>
              <a:lnSpc>
                <a:spcPts val="2500"/>
              </a:lnSpc>
            </a:pPr>
            <a:r>
              <a:rPr lang="en-US" altLang="zh-CN" sz="2400" dirty="0" err="1"/>
              <a:t>cntr</a:t>
            </a:r>
            <a:r>
              <a:rPr lang="en-US" altLang="zh-CN" sz="2400" dirty="0"/>
              <a:t> is in domain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4061194-45F6-4375-9CBA-EA6068D1C1BE}"/>
              </a:ext>
            </a:extLst>
          </p:cNvPr>
          <p:cNvGrpSpPr/>
          <p:nvPr/>
        </p:nvGrpSpPr>
        <p:grpSpPr>
          <a:xfrm>
            <a:off x="5485400" y="2966598"/>
            <a:ext cx="4033672" cy="1442462"/>
            <a:chOff x="5016978" y="2139164"/>
            <a:chExt cx="4033672" cy="14424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73585306-C4D1-49B5-AEEE-AF045DAD580D}"/>
                </a:ext>
              </a:extLst>
            </p:cNvPr>
            <p:cNvSpPr/>
            <p:nvPr/>
          </p:nvSpPr>
          <p:spPr>
            <a:xfrm>
              <a:off x="5016978" y="2659298"/>
              <a:ext cx="4033672" cy="3916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4E2BC3C-97A9-4FB0-BC4B-CA60B1E43F5E}"/>
                </a:ext>
              </a:extLst>
            </p:cNvPr>
            <p:cNvSpPr txBox="1"/>
            <p:nvPr/>
          </p:nvSpPr>
          <p:spPr>
            <a:xfrm>
              <a:off x="5837691" y="2139164"/>
              <a:ext cx="23454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PKRU of thread 2</a:t>
              </a:r>
              <a:endParaRPr lang="zh-CN" alt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71C1ADC-1AA8-4706-A11E-37AF7BE853F9}"/>
                </a:ext>
              </a:extLst>
            </p:cNvPr>
            <p:cNvSpPr/>
            <p:nvPr/>
          </p:nvSpPr>
          <p:spPr>
            <a:xfrm>
              <a:off x="6096000" y="2659298"/>
              <a:ext cx="914400" cy="3916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9F6B815-0B8E-4F89-86D9-0C0FEDA7375C}"/>
                </a:ext>
              </a:extLst>
            </p:cNvPr>
            <p:cNvSpPr/>
            <p:nvPr/>
          </p:nvSpPr>
          <p:spPr>
            <a:xfrm>
              <a:off x="7010400" y="2659298"/>
              <a:ext cx="914400" cy="3916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5B2048E-C9EE-4DC0-9B81-28F056219DD9}"/>
                </a:ext>
              </a:extLst>
            </p:cNvPr>
            <p:cNvSpPr txBox="1"/>
            <p:nvPr/>
          </p:nvSpPr>
          <p:spPr>
            <a:xfrm>
              <a:off x="6206836" y="3106231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W 3</a:t>
              </a:r>
              <a:endParaRPr lang="zh-CN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6D62D85-7485-40F1-AA62-2518109DFD0F}"/>
                </a:ext>
              </a:extLst>
            </p:cNvPr>
            <p:cNvSpPr txBox="1"/>
            <p:nvPr/>
          </p:nvSpPr>
          <p:spPr>
            <a:xfrm>
              <a:off x="7155873" y="3119961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R 3</a:t>
              </a:r>
              <a:endParaRPr lang="zh-CN" altLang="en-US" sz="2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70D9B2F-2B68-4CEF-9AA7-598F2080FDA4}"/>
              </a:ext>
            </a:extLst>
          </p:cNvPr>
          <p:cNvSpPr txBox="1"/>
          <p:nvPr/>
        </p:nvSpPr>
        <p:spPr>
          <a:xfrm>
            <a:off x="6550568" y="343708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E3D2239-11AE-41BB-B41C-91A755A033C2}"/>
              </a:ext>
            </a:extLst>
          </p:cNvPr>
          <p:cNvSpPr txBox="1"/>
          <p:nvPr/>
        </p:nvSpPr>
        <p:spPr>
          <a:xfrm>
            <a:off x="7471895" y="343708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17" name="文本框 10">
            <a:extLst>
              <a:ext uri="{FF2B5EF4-FFF2-40B4-BE49-F238E27FC236}">
                <a16:creationId xmlns:a16="http://schemas.microsoft.com/office/drawing/2014/main" xmlns="" id="{F9C734D7-5187-4741-981E-6F21DD59923F}"/>
              </a:ext>
            </a:extLst>
          </p:cNvPr>
          <p:cNvSpPr txBox="1"/>
          <p:nvPr/>
        </p:nvSpPr>
        <p:spPr>
          <a:xfrm>
            <a:off x="365184" y="4410489"/>
            <a:ext cx="114616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Thread acquires lock: thread’s PKRU changes to make domain accessible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Thread releases lock: thread’s PKRU changes to make domain inaccessible</a:t>
            </a:r>
            <a:endParaRPr lang="en-US" altLang="en-US" sz="2800" dirty="0">
              <a:solidFill>
                <a:prstClr val="black"/>
              </a:solidFill>
              <a:latin typeface="Symbol" panose="05050102010706020507" pitchFamily="18" charset="2"/>
              <a:ea typeface="DejaVu LGC Sans"/>
              <a:cs typeface="DejaVu LGC Sans"/>
            </a:endParaRPr>
          </a:p>
          <a:p>
            <a:r>
              <a:rPr lang="en-US" altLang="en-US" sz="2800" dirty="0">
                <a:solidFill>
                  <a:prstClr val="black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locked object can be accessed only if thread acquired the lock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		   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  <a:sym typeface="Wingdings" panose="05000000000000000000" pitchFamily="2" charset="2"/>
              </a:rPr>
              <a:t>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reduced the overhead by </a:t>
            </a:r>
            <a:r>
              <a:rPr lang="en-US" altLang="zh-CN" sz="2800" b="1" dirty="0">
                <a:solidFill>
                  <a:prstClr val="black"/>
                </a:solidFill>
              </a:rPr>
              <a:t>32x </a:t>
            </a:r>
            <a:r>
              <a:rPr lang="en-US" altLang="zh-CN" sz="2800" dirty="0">
                <a:solidFill>
                  <a:prstClr val="black"/>
                </a:solidFill>
              </a:rPr>
              <a:t>for one of our benchmarks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39A018-6BD8-41D7-9B8D-F258C3860762}"/>
              </a:ext>
            </a:extLst>
          </p:cNvPr>
          <p:cNvSpPr txBox="1"/>
          <p:nvPr/>
        </p:nvSpPr>
        <p:spPr>
          <a:xfrm>
            <a:off x="6550568" y="3451528"/>
            <a:ext cx="92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0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2796AC5-7F56-4C54-A960-7C54F774E0F8}"/>
              </a:ext>
            </a:extLst>
          </p:cNvPr>
          <p:cNvSpPr txBox="1"/>
          <p:nvPr/>
        </p:nvSpPr>
        <p:spPr>
          <a:xfrm>
            <a:off x="7471895" y="3451528"/>
            <a:ext cx="92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0</a:t>
            </a:r>
            <a:endParaRPr lang="zh-CN" altLang="en-US" dirty="0"/>
          </a:p>
        </p:txBody>
      </p:sp>
      <p:sp>
        <p:nvSpPr>
          <p:cNvPr id="19" name="文本框 3">
            <a:extLst>
              <a:ext uri="{FF2B5EF4-FFF2-40B4-BE49-F238E27FC236}">
                <a16:creationId xmlns:a16="http://schemas.microsoft.com/office/drawing/2014/main" xmlns="" id="{245399C8-971B-47BD-911D-C2974A43A4E8}"/>
              </a:ext>
            </a:extLst>
          </p:cNvPr>
          <p:cNvSpPr txBox="1"/>
          <p:nvPr/>
        </p:nvSpPr>
        <p:spPr>
          <a:xfrm>
            <a:off x="389671" y="6333612"/>
            <a:ext cx="5556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/>
              </a:rPr>
              <a:t>† </a:t>
            </a:r>
            <a:r>
              <a:rPr lang="en-US" altLang="zh-CN" sz="2000" dirty="0" err="1"/>
              <a:t>SharC</a:t>
            </a:r>
            <a:r>
              <a:rPr lang="en-US" altLang="zh-CN" sz="2000" dirty="0"/>
              <a:t>: Anderson, et al, PLDI 2008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8308299"/>
      </p:ext>
    </p:extLst>
  </p:cSld>
  <p:clrMapOvr>
    <a:masterClrMapping/>
  </p:clrMapOvr>
  <p:transition advTm="812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16" grpId="0"/>
      <p:bldP spid="16" grpId="1"/>
      <p:bldP spid="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1011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Operation with Only 16 MPK Domains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0078" y="845297"/>
            <a:ext cx="11582400" cy="525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Challenge: required  #domains &gt; number of threads + number of locks </a:t>
            </a:r>
          </a:p>
          <a:p>
            <a:pPr>
              <a:spcBef>
                <a:spcPts val="9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    </a:t>
            </a:r>
            <a:r>
              <a:rPr lang="en-US" altLang="zh-CN" sz="2800" dirty="0">
                <a:solidFill>
                  <a:prstClr val="black"/>
                </a:solidFill>
                <a:sym typeface="Wingdings" panose="05000000000000000000" pitchFamily="2" charset="2"/>
              </a:rPr>
              <a:t>PUSh must </a:t>
            </a:r>
            <a:r>
              <a:rPr lang="en-US" altLang="zh-CN" sz="2800" dirty="0">
                <a:solidFill>
                  <a:prstClr val="black"/>
                </a:solidFill>
              </a:rPr>
              <a:t>map </a:t>
            </a:r>
            <a:r>
              <a:rPr lang="en-US" altLang="zh-CN" sz="2800" b="1" dirty="0">
                <a:solidFill>
                  <a:prstClr val="black"/>
                </a:solidFill>
              </a:rPr>
              <a:t>X</a:t>
            </a:r>
            <a:r>
              <a:rPr lang="en-US" altLang="zh-CN" sz="2800" dirty="0">
                <a:solidFill>
                  <a:prstClr val="black"/>
                </a:solidFill>
              </a:rPr>
              <a:t> “logical domains”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b="1" dirty="0">
                <a:solidFill>
                  <a:prstClr val="black"/>
                </a:solidFill>
              </a:rPr>
              <a:t>Y “</a:t>
            </a:r>
            <a:r>
              <a:rPr lang="en-US" altLang="zh-CN" sz="2800" dirty="0">
                <a:solidFill>
                  <a:prstClr val="black"/>
                </a:solidFill>
              </a:rPr>
              <a:t>enforced domains”, where </a:t>
            </a:r>
            <a:r>
              <a:rPr lang="en-US" altLang="zh-CN" sz="2800" b="1" dirty="0">
                <a:solidFill>
                  <a:prstClr val="black"/>
                </a:solidFill>
              </a:rPr>
              <a:t>X </a:t>
            </a:r>
            <a:r>
              <a:rPr lang="en-US" altLang="zh-CN" sz="2800" dirty="0">
                <a:solidFill>
                  <a:prstClr val="black"/>
                </a:solidFill>
              </a:rPr>
              <a:t>&gt;</a:t>
            </a:r>
            <a:r>
              <a:rPr lang="en-US" altLang="zh-CN" sz="2800" b="1" dirty="0">
                <a:solidFill>
                  <a:prstClr val="black"/>
                </a:solidFill>
              </a:rPr>
              <a:t> Y</a:t>
            </a:r>
          </a:p>
          <a:p>
            <a:endParaRPr lang="en-US" altLang="zh-CN" sz="2800" b="1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Problem: potentially hides data races</a:t>
            </a:r>
            <a:br>
              <a:rPr lang="en-US" altLang="zh-CN" sz="2800" dirty="0">
                <a:solidFill>
                  <a:prstClr val="black"/>
                </a:solidFill>
              </a:rPr>
            </a:br>
            <a:r>
              <a:rPr lang="en-US" altLang="zh-CN" sz="2800" dirty="0">
                <a:solidFill>
                  <a:prstClr val="black"/>
                </a:solidFill>
              </a:rPr>
              <a:t>           e.g. a thread can access a </a:t>
            </a:r>
            <a:r>
              <a:rPr lang="en-US" altLang="zh-CN" sz="2800" i="1" dirty="0">
                <a:solidFill>
                  <a:prstClr val="black"/>
                </a:solidFill>
              </a:rPr>
              <a:t>locked</a:t>
            </a:r>
            <a:r>
              <a:rPr lang="en-US" altLang="zh-CN" sz="2800" dirty="0">
                <a:solidFill>
                  <a:prstClr val="black"/>
                </a:solidFill>
              </a:rPr>
              <a:t> objects without acquiring the lock</a:t>
            </a:r>
          </a:p>
          <a:p>
            <a:pPr>
              <a:spcBef>
                <a:spcPts val="1200"/>
              </a:spcBef>
              <a:tabLst>
                <a:tab pos="1427163" algn="l"/>
              </a:tabLst>
            </a:pPr>
            <a:r>
              <a:rPr lang="en-US" altLang="zh-CN" sz="2800" dirty="0">
                <a:solidFill>
                  <a:prstClr val="black"/>
                </a:solidFill>
              </a:rPr>
              <a:t>Solution:	mapping implemented by hash function</a:t>
            </a:r>
          </a:p>
          <a:p>
            <a:pPr>
              <a:tabLst>
                <a:tab pos="1427163" algn="l"/>
              </a:tabLst>
            </a:pPr>
            <a:r>
              <a:rPr lang="en-US" altLang="zh-CN" sz="2800" dirty="0">
                <a:solidFill>
                  <a:prstClr val="black"/>
                </a:solidFill>
              </a:rPr>
              <a:t>	hash function periodically changed</a:t>
            </a:r>
          </a:p>
          <a:p>
            <a:pPr>
              <a:tabLst>
                <a:tab pos="1427163" algn="l"/>
              </a:tabLst>
            </a:pP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              	 </a:t>
            </a:r>
            <a:r>
              <a:rPr lang="en-US" altLang="zh-CN" sz="2800" dirty="0">
                <a:solidFill>
                  <a:prstClr val="black"/>
                </a:solidFill>
              </a:rPr>
              <a:t>race occurs multiple times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b="1" dirty="0">
                <a:solidFill>
                  <a:prstClr val="black"/>
                </a:solidFill>
              </a:rPr>
              <a:t>eventually detected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Overhead: change MPK domain of every </a:t>
            </a:r>
            <a:r>
              <a:rPr lang="en-US" altLang="zh-CN" sz="2800" i="1" dirty="0">
                <a:solidFill>
                  <a:prstClr val="black"/>
                </a:solidFill>
              </a:rPr>
              <a:t>private</a:t>
            </a:r>
            <a:r>
              <a:rPr lang="en-US" altLang="zh-CN" sz="2800" dirty="0">
                <a:solidFill>
                  <a:prstClr val="black"/>
                </a:solidFill>
              </a:rPr>
              <a:t> and </a:t>
            </a:r>
            <a:r>
              <a:rPr lang="en-US" altLang="zh-CN" sz="2800" i="1" dirty="0">
                <a:solidFill>
                  <a:prstClr val="black"/>
                </a:solidFill>
              </a:rPr>
              <a:t>locked</a:t>
            </a:r>
            <a:r>
              <a:rPr lang="en-US" altLang="zh-CN" sz="2800" dirty="0">
                <a:solidFill>
                  <a:prstClr val="black"/>
                </a:solidFill>
              </a:rPr>
              <a:t> object 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	   in our experiments, rehashing latency &lt; 138ms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       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negligible if rehashing every ~5+ seconds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220869"/>
      </p:ext>
    </p:extLst>
  </p:cSld>
  <p:clrMapOvr>
    <a:masterClrMapping/>
  </p:clrMapOvr>
  <p:transition advTm="720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76881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Incorrect Annotation 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000000"/>
                </a:solidFill>
                <a:ea typeface="DejaVu LGC Sans"/>
                <a:cs typeface="DejaVu LGC Sans"/>
              </a:rPr>
              <a:t> Undetected </a:t>
            </a:r>
            <a:r>
              <a:rPr lang="en-US" altLang="zh-CN" dirty="0">
                <a:solidFill>
                  <a:prstClr val="black"/>
                </a:solidFill>
              </a:rPr>
              <a:t>Data Races</a:t>
            </a:r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90888" y="4135257"/>
            <a:ext cx="10291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altLang="zh-CN" sz="2800" dirty="0">
                <a:solidFill>
                  <a:prstClr val="black"/>
                </a:solidFill>
              </a:rPr>
              <a:t>Problem:	no synchronization + policy changes allowing accessibility 	</a:t>
            </a:r>
          </a:p>
          <a:p>
            <a:pPr>
              <a:tabLst>
                <a:tab pos="1427163" algn="l"/>
              </a:tabLst>
            </a:pPr>
            <a:r>
              <a:rPr lang="en-US" altLang="en-US" sz="2800" dirty="0">
                <a:solidFill>
                  <a:prstClr val="black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	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race between policy changes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Challenge: Detecting races among </a:t>
            </a:r>
            <a:r>
              <a:rPr lang="en-US" altLang="zh-CN" sz="2800" b="1" dirty="0">
                <a:solidFill>
                  <a:prstClr val="black"/>
                </a:solidFill>
              </a:rPr>
              <a:t>policy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</a:rPr>
              <a:t>changes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32D0D1B-1C8C-4A4D-B431-9EFF8D0A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86" y="1003886"/>
            <a:ext cx="2348019" cy="983934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i="1" dirty="0"/>
              <a:t>thread 1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       Y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3;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5FF5231-F1F5-4FBD-8FDD-81EC70979CFD}"/>
              </a:ext>
            </a:extLst>
          </p:cNvPr>
          <p:cNvSpPr txBox="1">
            <a:spLocks/>
          </p:cNvSpPr>
          <p:nvPr/>
        </p:nvSpPr>
        <p:spPr bwMode="auto">
          <a:xfrm>
            <a:off x="2861785" y="1003886"/>
            <a:ext cx="2348019" cy="127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i="1" dirty="0"/>
              <a:t>thread 2</a:t>
            </a:r>
          </a:p>
          <a:p>
            <a:pPr marL="0" indent="0" algn="ctr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i="1" dirty="0"/>
          </a:p>
          <a:p>
            <a:pPr marL="0" indent="0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       Y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BC7186EA-D578-4A78-B0C6-D28C439A4A73}"/>
              </a:ext>
            </a:extLst>
          </p:cNvPr>
          <p:cNvSpPr txBox="1">
            <a:spLocks/>
          </p:cNvSpPr>
          <p:nvPr/>
        </p:nvSpPr>
        <p:spPr bwMode="auto">
          <a:xfrm>
            <a:off x="5802419" y="1003886"/>
            <a:ext cx="2935181" cy="18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i="1" dirty="0"/>
              <a:t>thread 1</a:t>
            </a:r>
          </a:p>
          <a:p>
            <a:pPr marL="0" indent="0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 err="1"/>
              <a:t>acquire_write</a:t>
            </a:r>
            <a:r>
              <a:rPr lang="en-US" dirty="0"/>
              <a:t>(&amp;Y);</a:t>
            </a:r>
          </a:p>
          <a:p>
            <a:pPr marL="0" indent="0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Y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3;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zh-CN" dirty="0" err="1"/>
              <a:t>release_write</a:t>
            </a:r>
            <a:r>
              <a:rPr lang="en-US" altLang="zh-CN" dirty="0"/>
              <a:t>(&amp;Y);</a:t>
            </a:r>
          </a:p>
          <a:p>
            <a:pPr marL="0" indent="0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5786D6BA-D2A2-45A9-B040-AA8E57F220DD}"/>
              </a:ext>
            </a:extLst>
          </p:cNvPr>
          <p:cNvSpPr txBox="1">
            <a:spLocks/>
          </p:cNvSpPr>
          <p:nvPr/>
        </p:nvSpPr>
        <p:spPr bwMode="auto">
          <a:xfrm>
            <a:off x="8737600" y="1003886"/>
            <a:ext cx="2935181" cy="30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i="1" dirty="0"/>
              <a:t>thread 2</a:t>
            </a:r>
          </a:p>
          <a:p>
            <a:pPr marL="0" indent="0" algn="ctr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i="1" dirty="0"/>
          </a:p>
          <a:p>
            <a:pPr marL="0" indent="0" algn="ctr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i="1" dirty="0"/>
          </a:p>
          <a:p>
            <a:pPr marL="0" indent="0" algn="ctr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i="1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zh-CN" dirty="0" err="1"/>
              <a:t>acquire_write</a:t>
            </a:r>
            <a:r>
              <a:rPr lang="en-US" dirty="0"/>
              <a:t>(&amp;Y);</a:t>
            </a:r>
          </a:p>
          <a:p>
            <a:pPr marL="0" indent="0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Y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5;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zh-CN" dirty="0" err="1"/>
              <a:t>release_write</a:t>
            </a:r>
            <a:r>
              <a:rPr lang="en-US" altLang="zh-CN" dirty="0"/>
              <a:t>(&amp;Y);</a:t>
            </a:r>
          </a:p>
          <a:p>
            <a:pPr marL="0" indent="0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778617C-612A-4CB1-ACB0-E69FC1AE27D8}"/>
              </a:ext>
            </a:extLst>
          </p:cNvPr>
          <p:cNvSpPr/>
          <p:nvPr/>
        </p:nvSpPr>
        <p:spPr>
          <a:xfrm>
            <a:off x="8782791" y="2776619"/>
            <a:ext cx="2844799" cy="469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35AE256-3976-4BDB-8739-926AFD006FB6}"/>
              </a:ext>
            </a:extLst>
          </p:cNvPr>
          <p:cNvSpPr/>
          <p:nvPr/>
        </p:nvSpPr>
        <p:spPr>
          <a:xfrm>
            <a:off x="5802419" y="2361982"/>
            <a:ext cx="2844799" cy="469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6689683"/>
      </p:ext>
    </p:extLst>
  </p:cSld>
  <p:clrMapOvr>
    <a:masterClrMapping/>
  </p:clrMapOvr>
  <p:transition advTm="615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7463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Detecting Incorrect Annotation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xmlns="" id="{35790BB4-80A6-4F09-ADBD-30EF432FA367}"/>
              </a:ext>
            </a:extLst>
          </p:cNvPr>
          <p:cNvSpPr txBox="1"/>
          <p:nvPr/>
        </p:nvSpPr>
        <p:spPr>
          <a:xfrm>
            <a:off x="389671" y="5881365"/>
            <a:ext cx="5556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/>
              </a:rPr>
              <a:t>† </a:t>
            </a:r>
            <a:r>
              <a:rPr lang="en-US" altLang="en-US" sz="2000" dirty="0"/>
              <a:t>FastTrack: </a:t>
            </a:r>
            <a:r>
              <a:rPr lang="en-US" altLang="zh-CN" sz="2000" dirty="0"/>
              <a:t>Flanagan &amp; Freund</a:t>
            </a:r>
            <a:r>
              <a:rPr lang="en-US" altLang="en-US" sz="2000" dirty="0"/>
              <a:t>, PLDI 2009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10">
                <a:extLst>
                  <a:ext uri="{FF2B5EF4-FFF2-40B4-BE49-F238E27FC236}">
                    <a16:creationId xmlns:a16="http://schemas.microsoft.com/office/drawing/2014/main" xmlns="" id="{ED3944B9-23C8-4174-8338-95B6F8AEB759}"/>
                  </a:ext>
                </a:extLst>
              </p:cNvPr>
              <p:cNvSpPr txBox="1"/>
              <p:nvPr/>
            </p:nvSpPr>
            <p:spPr>
              <a:xfrm>
                <a:off x="557463" y="1012371"/>
                <a:ext cx="11077074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Need race detection among sharing policy changes</a:t>
                </a:r>
              </a:p>
              <a:p>
                <a:r>
                  <a:rPr lang="en-US" altLang="en-US" sz="2800" dirty="0">
                    <a:solidFill>
                      <a:srgbClr val="000000"/>
                    </a:solidFill>
                    <a:latin typeface="Symbol" panose="05050102010706020507" pitchFamily="18" charset="2"/>
                    <a:ea typeface="DejaVu LGC Sans"/>
                    <a:cs typeface="DejaVu LGC Sans"/>
                  </a:rPr>
                  <a:t>   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Symbol" panose="05050102010706020507" pitchFamily="18" charset="2"/>
                    <a:ea typeface="DejaVu LGC Sans"/>
                    <a:cs typeface="DejaVu LGC Sans"/>
                    <a:sym typeface="Wingdings" panose="05000000000000000000" pitchFamily="2" charset="2"/>
                  </a:rPr>
                  <a:t>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Symbol" panose="05050102010706020507" pitchFamily="18" charset="2"/>
                    <a:ea typeface="DejaVu LGC Sans"/>
                    <a:cs typeface="DejaVu LGC Sans"/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happens-before tracking</a:t>
                </a:r>
                <a:r>
                  <a:rPr lang="en-US" altLang="zh-CN" sz="2800" baseline="30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†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of policy changes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Acquire/Release read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read operation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Acquire/Release write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write operation 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marL="288925" indent="-288925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700" dirty="0">
                    <a:solidFill>
                      <a:prstClr val="black"/>
                    </a:solidFill>
                  </a:rPr>
                  <a:t>Number of policy changes </a:t>
                </a:r>
                <a14:m>
                  <m:oMath xmlns:m="http://schemas.openxmlformats.org/officeDocument/2006/math">
                    <m:r>
                      <a:rPr lang="en-US" altLang="zh-CN" sz="27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altLang="zh-CN" sz="2700" dirty="0">
                    <a:solidFill>
                      <a:prstClr val="black"/>
                    </a:solidFill>
                  </a:rPr>
                  <a:t> Number of read/write operations</a:t>
                </a:r>
              </a:p>
              <a:p>
                <a:pPr marL="288925" indent="-288925"/>
                <a:r>
                  <a:rPr lang="en-US" altLang="zh-CN" sz="2700" dirty="0">
                    <a:solidFill>
                      <a:prstClr val="black"/>
                    </a:solidFill>
                  </a:rPr>
                  <a:t>	</a:t>
                </a:r>
                <a:r>
                  <a:rPr lang="en-US" altLang="en-US" sz="2700" dirty="0">
                    <a:solidFill>
                      <a:srgbClr val="000000"/>
                    </a:solidFill>
                    <a:latin typeface="Symbol" panose="05050102010706020507" pitchFamily="18" charset="2"/>
                    <a:ea typeface="DejaVu LGC Sans"/>
                    <a:cs typeface="DejaVu LGC Sans"/>
                  </a:rPr>
                  <a:t> </a:t>
                </a:r>
                <a:r>
                  <a:rPr lang="en-US" altLang="en-US" sz="2700" dirty="0">
                    <a:solidFill>
                      <a:prstClr val="black"/>
                    </a:solidFill>
                  </a:rPr>
                  <a:t>s</a:t>
                </a:r>
                <a:r>
                  <a:rPr lang="en-US" altLang="zh-CN" sz="2700" dirty="0">
                    <a:solidFill>
                      <a:prstClr val="black"/>
                    </a:solidFill>
                  </a:rPr>
                  <a:t>ignificant overhead reduction vs. conventional happens-before tracking </a:t>
                </a:r>
              </a:p>
            </p:txBody>
          </p:sp>
        </mc:Choice>
        <mc:Fallback xmlns="">
          <p:sp>
            <p:nvSpPr>
              <p:cNvPr id="8" name="文本框 10">
                <a:extLst>
                  <a:ext uri="{FF2B5EF4-FFF2-40B4-BE49-F238E27FC236}">
                    <a16:creationId xmlns:a16="http://schemas.microsoft.com/office/drawing/2014/main" id="{ED3944B9-23C8-4174-8338-95B6F8AE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3" y="1012371"/>
                <a:ext cx="11077074" cy="2800767"/>
              </a:xfrm>
              <a:prstGeom prst="rect">
                <a:avLst/>
              </a:prstGeom>
              <a:blipFill>
                <a:blip r:embed="rId4"/>
                <a:stretch>
                  <a:fillRect l="-1100" t="-1957" r="-11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74858376"/>
      </p:ext>
    </p:extLst>
  </p:cSld>
  <p:clrMapOvr>
    <a:masterClrMapping/>
  </p:clrMapOvr>
  <p:transition advTm="407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1587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Other Optimizations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9" name="文本框 10">
            <a:extLst>
              <a:ext uri="{FF2B5EF4-FFF2-40B4-BE49-F238E27FC236}">
                <a16:creationId xmlns:a16="http://schemas.microsoft.com/office/drawing/2014/main" xmlns="" id="{7B632881-E873-4767-9407-B72902D35C4F}"/>
              </a:ext>
            </a:extLst>
          </p:cNvPr>
          <p:cNvSpPr txBox="1"/>
          <p:nvPr/>
        </p:nvSpPr>
        <p:spPr>
          <a:xfrm>
            <a:off x="410459" y="555625"/>
            <a:ext cx="1137108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Reducing memory overheads</a:t>
            </a:r>
          </a:p>
          <a:p>
            <a:pPr marL="573088" lvl="1" indent="-341313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Sticky-read policy: objects are read-shared but cannot further change their sharing policy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</a:t>
            </a:r>
            <a:r>
              <a:rPr lang="en-US" altLang="zh-CN" sz="2800" dirty="0">
                <a:solidFill>
                  <a:prstClr val="black"/>
                </a:solidFill>
              </a:rPr>
              <a:t> avoid tracking full read vector</a:t>
            </a:r>
          </a:p>
          <a:p>
            <a:pPr marL="573088" lvl="1" indent="-341313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Sliced array: using annotations to specify array slices where all array elements in the slice are treated as one object.</a:t>
            </a:r>
          </a:p>
          <a:p>
            <a:pPr marL="573088" lvl="1" indent="-341313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Allocate metadata for arrays on demand	</a:t>
            </a:r>
          </a:p>
          <a:p>
            <a:pPr marL="231775" indent="-2317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Reducing performance overheads</a:t>
            </a:r>
          </a:p>
          <a:p>
            <a:pPr marL="573088" lvl="1" indent="-341313">
              <a:buFont typeface="Wingdings" panose="05000000000000000000" pitchFamily="2" charset="2"/>
              <a:buChar char="Ø"/>
            </a:pPr>
            <a:r>
              <a:rPr lang="en-US" altLang="zh-CN" sz="2800" dirty="0"/>
              <a:t>Domain-tagged page cache: recycling recently-freed pages tagged with the same domain number</a:t>
            </a:r>
          </a:p>
          <a:p>
            <a:pPr marL="573088" lvl="1" indent="-341313">
              <a:buFont typeface="Wingdings" panose="05000000000000000000" pitchFamily="2" charset="2"/>
              <a:buChar char="Ø"/>
            </a:pPr>
            <a:r>
              <a:rPr lang="en-US" altLang="zh-CN" sz="2800" dirty="0"/>
              <a:t>Eliminating unnecessary remote TLB shootdowns with annotations</a:t>
            </a:r>
            <a:r>
              <a:rPr lang="en-US" altLang="zh-CN" sz="2800" dirty="0">
                <a:solidFill>
                  <a:prstClr val="black"/>
                </a:solidFill>
              </a:rPr>
              <a:t/>
            </a:r>
            <a:br>
              <a:rPr lang="en-US" altLang="zh-CN" sz="2800" dirty="0">
                <a:solidFill>
                  <a:prstClr val="black"/>
                </a:solidFill>
              </a:rPr>
            </a:b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</a:rPr>
              <a:t>private</a:t>
            </a:r>
            <a:r>
              <a:rPr lang="en-US" altLang="zh-CN" sz="2800" dirty="0">
                <a:solidFill>
                  <a:prstClr val="black"/>
                </a:solidFill>
              </a:rPr>
              <a:t> and </a:t>
            </a:r>
            <a:r>
              <a:rPr lang="en-US" altLang="zh-CN" sz="2800" i="1" dirty="0">
                <a:solidFill>
                  <a:prstClr val="black"/>
                </a:solidFill>
              </a:rPr>
              <a:t>inaccessible </a:t>
            </a:r>
            <a:r>
              <a:rPr lang="en-US" altLang="zh-CN" sz="2800" dirty="0">
                <a:solidFill>
                  <a:prstClr val="black"/>
                </a:solidFill>
              </a:rPr>
              <a:t>object does not require remote shootdown</a:t>
            </a:r>
          </a:p>
          <a:p>
            <a:pPr marL="573088" lvl="1" indent="-341313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Simple software array index cache to speed up the access of sliced array</a:t>
            </a:r>
          </a:p>
        </p:txBody>
      </p:sp>
    </p:spTree>
    <p:extLst>
      <p:ext uri="{BB962C8B-B14F-4D97-AF65-F5344CB8AC3E}">
        <p14:creationId xmlns:p14="http://schemas.microsoft.com/office/powerpoint/2010/main" val="1235489494"/>
      </p:ext>
    </p:extLst>
  </p:cSld>
  <p:clrMapOvr>
    <a:masterClrMapping/>
  </p:clrMapOvr>
  <p:transition advTm="20852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07171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ysClr val="windowText" lastClr="000000"/>
                </a:solidFill>
                <a:latin typeface="Calibri"/>
              </a:rPr>
              <a:t>Outline</a:t>
            </a:r>
            <a:endParaRPr lang="zh-CN" altLang="en-US" sz="3200" b="1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A3403C6-CD4A-455F-BA07-326A68E05F8E}"/>
              </a:ext>
            </a:extLst>
          </p:cNvPr>
          <p:cNvSpPr txBox="1">
            <a:spLocks/>
          </p:cNvSpPr>
          <p:nvPr/>
        </p:nvSpPr>
        <p:spPr>
          <a:xfrm>
            <a:off x="2402050" y="1098550"/>
            <a:ext cx="8726666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PUSh basics</a:t>
            </a: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Enhancements/optimizations</a:t>
            </a: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/>
              <a:t>Evaluation</a:t>
            </a:r>
          </a:p>
          <a:p>
            <a:pPr>
              <a:spcBef>
                <a:spcPts val="2400"/>
              </a:spcBef>
              <a:buFont typeface="Arial" charset="0"/>
              <a:buNone/>
              <a:defRPr/>
            </a:pPr>
            <a:endParaRPr lang="en-US" sz="24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709600E8-459E-40E6-9872-2F262DDC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1A1E6DA0-7CC3-41D5-B77B-3C703FFD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54"/>
    </mc:Choice>
    <mc:Fallback xmlns="">
      <p:transition spd="slow" advTm="2125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Directly relevant prior works: </a:t>
            </a:r>
            <a:r>
              <a:rPr lang="en-US" altLang="en-US" dirty="0" err="1"/>
              <a:t>SharC</a:t>
            </a:r>
            <a:r>
              <a:rPr lang="en-US" altLang="en-US" dirty="0"/>
              <a:t> and DCOP*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C787786F-E350-4F42-9C31-F537DF5F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566" y="5853936"/>
            <a:ext cx="67599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aseline="30000" dirty="0"/>
              <a:t>* </a:t>
            </a:r>
            <a:r>
              <a:rPr lang="en-US" altLang="en-US" dirty="0"/>
              <a:t>SharC: A</a:t>
            </a:r>
            <a:r>
              <a:rPr lang="en-US" altLang="zh-CN" dirty="0"/>
              <a:t>nderson</a:t>
            </a:r>
            <a:r>
              <a:rPr lang="en-US" altLang="en-US" dirty="0"/>
              <a:t>, et al, PLDI 2008; DCOP: </a:t>
            </a:r>
            <a:r>
              <a:rPr lang="en-US" altLang="zh-CN" dirty="0"/>
              <a:t>Martin</a:t>
            </a:r>
            <a:r>
              <a:rPr lang="en-US" altLang="en-US" dirty="0"/>
              <a:t>, et al,  POPL 2010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9B76B4-7C01-40D4-85CB-33B769626FAB}"/>
              </a:ext>
            </a:extLst>
          </p:cNvPr>
          <p:cNvSpPr txBox="1"/>
          <p:nvPr/>
        </p:nvSpPr>
        <p:spPr>
          <a:xfrm>
            <a:off x="1238250" y="1066800"/>
            <a:ext cx="84801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Commonalities vs </a:t>
            </a:r>
            <a:r>
              <a:rPr lang="en-US" altLang="zh-CN" sz="2800" dirty="0" err="1">
                <a:solidFill>
                  <a:prstClr val="black"/>
                </a:solidFill>
              </a:rPr>
              <a:t>PUSh</a:t>
            </a:r>
            <a:r>
              <a:rPr lang="en-US" altLang="zh-CN" sz="2800" dirty="0">
                <a:solidFill>
                  <a:prstClr val="black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Developed for C programs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Annotations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specify the intended sharing policies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Differences vs </a:t>
            </a:r>
            <a:r>
              <a:rPr lang="en-US" altLang="zh-CN" sz="2800" dirty="0" err="1">
                <a:solidFill>
                  <a:prstClr val="black"/>
                </a:solidFill>
              </a:rPr>
              <a:t>PUSh</a:t>
            </a:r>
            <a:r>
              <a:rPr lang="en-US" altLang="zh-CN" sz="2800" dirty="0">
                <a:solidFill>
                  <a:prstClr val="black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Purely software-based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Rely on static analysis and memory instrumentation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Do not detect conflicting sharing policy changes</a:t>
            </a:r>
          </a:p>
          <a:p>
            <a:pPr lvl="1"/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 </a:t>
            </a:r>
            <a:r>
              <a:rPr lang="en-US" altLang="zh-CN" sz="2800" dirty="0"/>
              <a:t>Soundness</a:t>
            </a:r>
            <a:r>
              <a:rPr lang="en-US" altLang="zh-CN" sz="2800" b="1" dirty="0">
                <a:sym typeface="Symbol" panose="05050102010706020507" pitchFamily="18" charset="2"/>
              </a:rPr>
              <a:t> 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Performance/memory overhead </a:t>
            </a:r>
            <a:r>
              <a:rPr lang="en-US" altLang="zh-CN" sz="2800" b="1" dirty="0">
                <a:sym typeface="Symbol" panose="05050102010706020507" pitchFamily="18" charset="2"/>
              </a:rPr>
              <a:t>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endParaRPr lang="en-US" altLang="zh-CN" sz="2800" b="1" dirty="0">
              <a:sym typeface="Symbo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744828"/>
      </p:ext>
    </p:extLst>
  </p:cSld>
  <p:clrMapOvr>
    <a:masterClrMapping/>
  </p:clrMapOvr>
  <p:transition advTm="839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Memory overhead: PUSh vs SharC/DCOP*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C15D49E4-5C01-4AD1-95FE-C6100F44C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84361"/>
              </p:ext>
            </p:extLst>
          </p:nvPr>
        </p:nvGraphicFramePr>
        <p:xfrm>
          <a:off x="2032000" y="946106"/>
          <a:ext cx="8128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3351464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119135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583412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41642447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48411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pbzip2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pfscan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ctrace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nullhttpd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711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~0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~0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~0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~0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8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SharC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~0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~0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5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DCOP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18.6%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14.0%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6.5%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10.4%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52316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1304009-B73C-4282-AA45-AE789277190E}"/>
              </a:ext>
            </a:extLst>
          </p:cNvPr>
          <p:cNvSpPr txBox="1"/>
          <p:nvPr/>
        </p:nvSpPr>
        <p:spPr>
          <a:xfrm>
            <a:off x="1173192" y="3133552"/>
            <a:ext cx="104092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SharC</a:t>
            </a:r>
            <a:r>
              <a:rPr lang="en-US" altLang="zh-CN" sz="2800" dirty="0"/>
              <a:t>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/>
              <a:t>1 byte metadata/16 bytes</a:t>
            </a:r>
          </a:p>
          <a:p>
            <a:r>
              <a:rPr lang="en-US" altLang="zh-CN" sz="2800" dirty="0"/>
              <a:t>	+ happens-before tracking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/>
              <a:t>at least 17 byte metadata/16 bytes</a:t>
            </a:r>
          </a:p>
          <a:p>
            <a:r>
              <a:rPr lang="en-US" altLang="zh-CN" sz="2800" dirty="0"/>
              <a:t>DCOP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/>
              <a:t>1 byte metadata/8 bytes</a:t>
            </a:r>
          </a:p>
          <a:p>
            <a:r>
              <a:rPr lang="en-US" altLang="zh-CN" sz="2800" dirty="0"/>
              <a:t>	+ happens-before tracking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/>
              <a:t>at least 17 byte metadata/8 bytes</a:t>
            </a:r>
          </a:p>
          <a:p>
            <a:pPr>
              <a:spcBef>
                <a:spcPts val="1200"/>
              </a:spcBef>
            </a:pPr>
            <a:r>
              <a:rPr lang="en-US" altLang="zh-CN" sz="2800" dirty="0"/>
              <a:t>PUSh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/>
              <a:t>at least 24 byte metadata/</a:t>
            </a:r>
            <a:r>
              <a:rPr lang="en-US" altLang="zh-CN" sz="2800" b="1" dirty="0"/>
              <a:t>object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C787786F-E350-4F42-9C31-F537DF5F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566" y="5853936"/>
            <a:ext cx="67599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aseline="30000" dirty="0"/>
              <a:t>* </a:t>
            </a:r>
            <a:r>
              <a:rPr lang="en-US" altLang="en-US" dirty="0"/>
              <a:t>SharC: A</a:t>
            </a:r>
            <a:r>
              <a:rPr lang="en-US" altLang="zh-CN" dirty="0"/>
              <a:t>nderson</a:t>
            </a:r>
            <a:r>
              <a:rPr lang="en-US" altLang="en-US" dirty="0"/>
              <a:t>, et al, PLDI 2008; DCOP: </a:t>
            </a:r>
            <a:r>
              <a:rPr lang="en-US" altLang="zh-CN" dirty="0"/>
              <a:t>Martin</a:t>
            </a:r>
            <a:r>
              <a:rPr lang="en-US" altLang="en-US" dirty="0"/>
              <a:t>, et al,  POPL 2010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656565"/>
      </p:ext>
    </p:extLst>
  </p:cSld>
  <p:clrMapOvr>
    <a:masterClrMapping/>
  </p:clrMapOvr>
  <p:transition advTm="839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38" y="50801"/>
            <a:ext cx="8229600" cy="821938"/>
          </a:xfrm>
        </p:spPr>
        <p:txBody>
          <a:bodyPr/>
          <a:lstStyle/>
          <a:p>
            <a:r>
              <a:rPr lang="en-US" altLang="en-US" dirty="0"/>
              <a:t>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23CDFB-24BF-486C-9E86-C03E3997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68" y="1155472"/>
            <a:ext cx="2348019" cy="2176663"/>
          </a:xfrm>
        </p:spPr>
        <p:txBody>
          <a:bodyPr/>
          <a:lstStyle/>
          <a:p>
            <a:pPr marL="0" indent="0" algn="ctr">
              <a:spcBef>
                <a:spcPts val="300"/>
              </a:spcBef>
              <a:buNone/>
              <a:defRPr/>
            </a:pPr>
            <a:r>
              <a:rPr lang="en-US" i="1" dirty="0"/>
              <a:t>thread 1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dirty="0"/>
              <a:t>R1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counter;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dirty="0"/>
              <a:t>R1 </a:t>
            </a:r>
            <a:r>
              <a:rPr lang="en-US" dirty="0">
                <a:sym typeface="Symbol" panose="05050102010706020507" pitchFamily="18" charset="2"/>
              </a:rPr>
              <a:t> R1 + 1;</a:t>
            </a:r>
            <a:r>
              <a:rPr lang="en-US" dirty="0"/>
              <a:t> 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dirty="0"/>
              <a:t>counter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R1;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E023CDFB-24BF-486C-9E86-C03E39977AE9}"/>
              </a:ext>
            </a:extLst>
          </p:cNvPr>
          <p:cNvSpPr txBox="1">
            <a:spLocks/>
          </p:cNvSpPr>
          <p:nvPr/>
        </p:nvSpPr>
        <p:spPr bwMode="auto">
          <a:xfrm>
            <a:off x="6393024" y="1155472"/>
            <a:ext cx="2348019" cy="19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R5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counter;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R5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R5 + 1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counter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R5;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84058" y="3245931"/>
            <a:ext cx="8526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8800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Data Race: 	Concurrent accesses to a memory location,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8800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at least one access is a write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0" y="4468675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Cause of bugs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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tools for data race detection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6996502"/>
      </p:ext>
    </p:extLst>
  </p:cSld>
  <p:clrMapOvr>
    <a:masterClrMapping/>
  </p:clrMapOvr>
  <p:transition spd="slow" advTm="169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Performance overhead: </a:t>
            </a:r>
            <a:r>
              <a:rPr lang="en-US" altLang="en-US" dirty="0" err="1"/>
              <a:t>PUSh</a:t>
            </a:r>
            <a:r>
              <a:rPr lang="en-US" altLang="en-US" dirty="0"/>
              <a:t> vs </a:t>
            </a:r>
            <a:r>
              <a:rPr lang="en-US" altLang="en-US" dirty="0" err="1"/>
              <a:t>SharC</a:t>
            </a:r>
            <a:r>
              <a:rPr lang="en-US" altLang="en-US" dirty="0"/>
              <a:t>/DCOP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C15D49E4-5C01-4AD1-95FE-C6100F44C5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42878" y="932815"/>
          <a:ext cx="99568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360">
                  <a:extLst>
                    <a:ext uri="{9D8B030D-6E8A-4147-A177-3AD203B41FA5}">
                      <a16:colId xmlns:a16="http://schemas.microsoft.com/office/drawing/2014/main" xmlns="" val="335146450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xmlns="" val="1119135694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xmlns="" val="583412872"/>
                    </a:ext>
                  </a:extLst>
                </a:gridCol>
                <a:gridCol w="1690825">
                  <a:extLst>
                    <a:ext uri="{9D8B030D-6E8A-4147-A177-3AD203B41FA5}">
                      <a16:colId xmlns:a16="http://schemas.microsoft.com/office/drawing/2014/main" xmlns="" val="4164244782"/>
                    </a:ext>
                  </a:extLst>
                </a:gridCol>
                <a:gridCol w="2291895">
                  <a:extLst>
                    <a:ext uri="{9D8B030D-6E8A-4147-A177-3AD203B41FA5}">
                      <a16:colId xmlns:a16="http://schemas.microsoft.com/office/drawing/2014/main" xmlns="" val="348411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pbzip2</a:t>
                      </a: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 threads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pfscan</a:t>
                      </a:r>
                      <a:endParaRPr lang="en-US" altLang="zh-CN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 threads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ctrace</a:t>
                      </a:r>
                      <a:r>
                        <a:rPr lang="en-US" altLang="zh-CN" sz="28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†</a:t>
                      </a:r>
                      <a:endParaRPr lang="en-US" altLang="zh-CN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 threads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nullhttpd</a:t>
                      </a:r>
                      <a:r>
                        <a:rPr lang="en-US" altLang="zh-CN" sz="28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†</a:t>
                      </a:r>
                      <a:endParaRPr lang="en-US" altLang="zh-CN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 threads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711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2.0%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2.0%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~0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~0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8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SharC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5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DCOP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5231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2F79A7-60F7-4E36-B623-80DB9F84BD08}"/>
              </a:ext>
            </a:extLst>
          </p:cNvPr>
          <p:cNvSpPr txBox="1"/>
          <p:nvPr/>
        </p:nvSpPr>
        <p:spPr>
          <a:xfrm>
            <a:off x="2971800" y="3746501"/>
            <a:ext cx="7810500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en-US" altLang="zh-CN" sz="2800" dirty="0"/>
              <a:t>DCOP: </a:t>
            </a:r>
            <a:r>
              <a:rPr lang="en-US" altLang="zh-CN" sz="2800" dirty="0" err="1"/>
              <a:t>nullhttpd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  </a:t>
            </a:r>
            <a:r>
              <a:rPr lang="en-US" altLang="zh-CN" sz="2800" dirty="0"/>
              <a:t>CPU utilization increase by 28%</a:t>
            </a:r>
          </a:p>
          <a:p>
            <a:pPr>
              <a:spcBef>
                <a:spcPts val="9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+mj-lt"/>
                <a:ea typeface="DejaVu LGC Sans"/>
                <a:cs typeface="DejaVu LGC Sans"/>
              </a:rPr>
              <a:t>PUSh: </a:t>
            </a:r>
            <a:r>
              <a:rPr lang="en-US" altLang="en-US" sz="2800" dirty="0" err="1">
                <a:solidFill>
                  <a:srgbClr val="000000"/>
                </a:solidFill>
                <a:latin typeface="+mj-lt"/>
                <a:ea typeface="DejaVu LGC Sans"/>
                <a:cs typeface="DejaVu LGC Sans"/>
              </a:rPr>
              <a:t>nullhttpd</a:t>
            </a:r>
            <a:r>
              <a:rPr lang="en-US" altLang="en-US" sz="2800" dirty="0">
                <a:solidFill>
                  <a:srgbClr val="000000"/>
                </a:solidFill>
                <a:latin typeface="+mj-lt"/>
                <a:ea typeface="DejaVu LGC Sans"/>
                <a:cs typeface="DejaVu LGC Sans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/>
              <a:t>No CPU utilization increase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xmlns="" id="{7FF14252-9245-4AE4-BD6C-5978EC79EA16}"/>
              </a:ext>
            </a:extLst>
          </p:cNvPr>
          <p:cNvSpPr txBox="1"/>
          <p:nvPr/>
        </p:nvSpPr>
        <p:spPr>
          <a:xfrm>
            <a:off x="1058890" y="5749905"/>
            <a:ext cx="9094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/>
              </a:rPr>
              <a:t>† </a:t>
            </a:r>
            <a:r>
              <a:rPr kumimoji="0" lang="en-US" altLang="zh-CN" sz="2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sym typeface="Symbol"/>
              </a:rPr>
              <a:t>PUSh’s</a:t>
            </a:r>
            <a:r>
              <a:rPr kumimoji="0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sym typeface="Symbol"/>
              </a:rPr>
              <a:t> overhead</a:t>
            </a:r>
            <a:r>
              <a:rPr kumimoji="0" lang="en-US" altLang="zh-CN" sz="26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sym typeface="Symbol"/>
              </a:rPr>
              <a:t> is measured by using</a:t>
            </a:r>
            <a:r>
              <a:rPr kumimoji="0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sym typeface="Symbol"/>
              </a:rPr>
              <a:t> the same version as</a:t>
            </a:r>
            <a:r>
              <a:rPr kumimoji="0" lang="en-US" altLang="zh-CN" sz="26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sym typeface="Symbol"/>
              </a:rPr>
              <a:t> DCOP</a:t>
            </a:r>
            <a:endParaRPr kumimoji="0" lang="en-US" altLang="zh-CN" sz="2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148221"/>
      </p:ext>
    </p:extLst>
  </p:cSld>
  <p:clrMapOvr>
    <a:masterClrMapping/>
  </p:clrMapOvr>
  <p:transition advTm="17523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2713"/>
            <a:ext cx="9243498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Memory Overhead: PUSh vs ThreadSanitizer (TSan)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4073C6A-CFF8-4EAD-904C-0649F711C510}"/>
              </a:ext>
            </a:extLst>
          </p:cNvPr>
          <p:cNvGrpSpPr/>
          <p:nvPr/>
        </p:nvGrpSpPr>
        <p:grpSpPr>
          <a:xfrm>
            <a:off x="81645" y="1480452"/>
            <a:ext cx="12192000" cy="3403996"/>
            <a:chOff x="0" y="1123950"/>
            <a:chExt cx="12192000" cy="3403996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xmlns="" id="{0461F26A-655F-4A02-8584-F679F137EBD7}"/>
                </a:ext>
              </a:extLst>
            </p:cNvPr>
            <p:cNvGraphicFramePr>
              <a:graphicFrameLocks/>
            </p:cNvGraphicFramePr>
            <p:nvPr>
              <p:extLst/>
            </p:nvPr>
          </p:nvGraphicFramePr>
          <p:xfrm>
            <a:off x="0" y="1123950"/>
            <a:ext cx="12192000" cy="3403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" name="Flowchart: Punched Tape 1">
              <a:extLst>
                <a:ext uri="{FF2B5EF4-FFF2-40B4-BE49-F238E27FC236}">
                  <a16:creationId xmlns:a16="http://schemas.microsoft.com/office/drawing/2014/main" xmlns="" id="{327B7DFB-E9D5-4F33-B299-555D04F0AC43}"/>
                </a:ext>
              </a:extLst>
            </p:cNvPr>
            <p:cNvSpPr/>
            <p:nvPr/>
          </p:nvSpPr>
          <p:spPr>
            <a:xfrm rot="10800000">
              <a:off x="4419598" y="1897379"/>
              <a:ext cx="428625" cy="105844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8C98833-C47D-405E-B8F6-C78A9B735FA3}"/>
              </a:ext>
            </a:extLst>
          </p:cNvPr>
          <p:cNvSpPr txBox="1"/>
          <p:nvPr/>
        </p:nvSpPr>
        <p:spPr>
          <a:xfrm>
            <a:off x="4250418" y="1237387"/>
            <a:ext cx="135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11000%</a:t>
            </a:r>
            <a:endParaRPr lang="zh-CN" alt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877A0E0-C0E6-46A5-A661-DBD8A86C7872}"/>
              </a:ext>
            </a:extLst>
          </p:cNvPr>
          <p:cNvGrpSpPr/>
          <p:nvPr/>
        </p:nvGrpSpPr>
        <p:grpSpPr>
          <a:xfrm>
            <a:off x="11123463" y="1146171"/>
            <a:ext cx="1081163" cy="763900"/>
            <a:chOff x="10112998" y="-33702"/>
            <a:chExt cx="1081163" cy="7639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16EFF640-45AB-4D77-8285-943139DA71A7}"/>
                </a:ext>
              </a:extLst>
            </p:cNvPr>
            <p:cNvGrpSpPr/>
            <p:nvPr/>
          </p:nvGrpSpPr>
          <p:grpSpPr>
            <a:xfrm>
              <a:off x="10112998" y="-33702"/>
              <a:ext cx="1063701" cy="400110"/>
              <a:chOff x="10130460" y="-33702"/>
              <a:chExt cx="1063701" cy="4001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C57B3296-FC64-4667-938E-49B1195C9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30460" y="74913"/>
                <a:ext cx="182880" cy="182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02EDC128-60B6-4281-A97D-11231807A76E}"/>
                  </a:ext>
                </a:extLst>
              </p:cNvPr>
              <p:cNvSpPr txBox="1"/>
              <p:nvPr/>
            </p:nvSpPr>
            <p:spPr>
              <a:xfrm>
                <a:off x="10313340" y="-33702"/>
                <a:ext cx="880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TSan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5BA0488-2DD7-4E02-AF24-961A83A8E79E}"/>
                </a:ext>
              </a:extLst>
            </p:cNvPr>
            <p:cNvGrpSpPr/>
            <p:nvPr/>
          </p:nvGrpSpPr>
          <p:grpSpPr>
            <a:xfrm>
              <a:off x="10112998" y="330088"/>
              <a:ext cx="1081163" cy="400110"/>
              <a:chOff x="10112998" y="301513"/>
              <a:chExt cx="1081163" cy="40011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FF0DF9D6-E4E4-4BF1-B22C-3FBC9A6C5127}"/>
                  </a:ext>
                </a:extLst>
              </p:cNvPr>
              <p:cNvSpPr txBox="1"/>
              <p:nvPr/>
            </p:nvSpPr>
            <p:spPr>
              <a:xfrm>
                <a:off x="10313340" y="301513"/>
                <a:ext cx="880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PUSh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A7F14DB5-DF0E-425E-ADDA-46748A3AD5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12998" y="410128"/>
                <a:ext cx="182880" cy="18288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B414568-E045-4508-82DA-C40F24A5A2FB}"/>
              </a:ext>
            </a:extLst>
          </p:cNvPr>
          <p:cNvSpPr txBox="1"/>
          <p:nvPr/>
        </p:nvSpPr>
        <p:spPr>
          <a:xfrm>
            <a:off x="989239" y="730750"/>
            <a:ext cx="709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Measurement: maximum resident size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C0FA483-80ED-488B-9252-0B840B6B10EC}"/>
              </a:ext>
            </a:extLst>
          </p:cNvPr>
          <p:cNvSpPr txBox="1"/>
          <p:nvPr/>
        </p:nvSpPr>
        <p:spPr>
          <a:xfrm>
            <a:off x="1686652" y="5020172"/>
            <a:ext cx="9619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Memory overhead:</a:t>
            </a:r>
            <a:endParaRPr lang="en-US" altLang="en-US" sz="2800" dirty="0">
              <a:solidFill>
                <a:srgbClr val="000000"/>
              </a:solidFill>
              <a:ea typeface="DejaVu LGC Sans"/>
              <a:cs typeface="DejaVu LGC Sans"/>
            </a:endParaRPr>
          </a:p>
          <a:p>
            <a:pPr lvl="1"/>
            <a:r>
              <a:rPr lang="en-US" altLang="zh-CN" sz="2800" dirty="0"/>
              <a:t>PUSh: internal fragmentation – objects in separate pages</a:t>
            </a:r>
          </a:p>
          <a:p>
            <a:pPr lvl="1"/>
            <a:r>
              <a:rPr lang="en-US" altLang="zh-CN" sz="2800" dirty="0"/>
              <a:t>TSan: metadata for happens-before tracking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0449752"/>
      </p:ext>
    </p:extLst>
  </p:cSld>
  <p:clrMapOvr>
    <a:masterClrMapping/>
  </p:clrMapOvr>
  <p:transition advTm="6215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1587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Performance Overhead: PUSh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xmlns="" id="{A6D3766E-89E4-440B-ADCC-608F819FB28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1555574"/>
          <a:ext cx="11965527" cy="3503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EF4FB50-D6C0-4E91-B687-C3C1EAAAB9E3}"/>
              </a:ext>
            </a:extLst>
          </p:cNvPr>
          <p:cNvSpPr txBox="1"/>
          <p:nvPr/>
        </p:nvSpPr>
        <p:spPr>
          <a:xfrm>
            <a:off x="2702818" y="550816"/>
            <a:ext cx="678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1088" algn="l"/>
              </a:tabLst>
            </a:pPr>
            <a:r>
              <a:rPr lang="en-US" altLang="zh-CN" sz="2800" dirty="0"/>
              <a:t>Measurement: increase in the execution 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DCD824E-C737-474E-9181-EE75E467FF89}"/>
              </a:ext>
            </a:extLst>
          </p:cNvPr>
          <p:cNvSpPr>
            <a:spLocks noChangeAspect="1"/>
          </p:cNvSpPr>
          <p:nvPr/>
        </p:nvSpPr>
        <p:spPr>
          <a:xfrm>
            <a:off x="10370881" y="1507940"/>
            <a:ext cx="281066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A613CB8-A27D-44C6-A86A-4774AED95BD6}"/>
              </a:ext>
            </a:extLst>
          </p:cNvPr>
          <p:cNvSpPr txBox="1"/>
          <p:nvPr/>
        </p:nvSpPr>
        <p:spPr>
          <a:xfrm>
            <a:off x="10651947" y="1399325"/>
            <a:ext cx="130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 Threads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503DD87-FA45-42CC-A83F-4E289E77CAAD}"/>
              </a:ext>
            </a:extLst>
          </p:cNvPr>
          <p:cNvSpPr txBox="1"/>
          <p:nvPr/>
        </p:nvSpPr>
        <p:spPr>
          <a:xfrm>
            <a:off x="10651947" y="1763115"/>
            <a:ext cx="135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8 Threads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CFFA986-1681-403F-BA73-63F85576C103}"/>
              </a:ext>
            </a:extLst>
          </p:cNvPr>
          <p:cNvSpPr>
            <a:spLocks noChangeAspect="1"/>
          </p:cNvSpPr>
          <p:nvPr/>
        </p:nvSpPr>
        <p:spPr>
          <a:xfrm>
            <a:off x="10370881" y="1871730"/>
            <a:ext cx="281066" cy="1828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258DB0B-5EAD-48BD-B326-39E162A0BAEB}"/>
              </a:ext>
            </a:extLst>
          </p:cNvPr>
          <p:cNvSpPr>
            <a:spLocks noChangeAspect="1"/>
          </p:cNvSpPr>
          <p:nvPr/>
        </p:nvSpPr>
        <p:spPr>
          <a:xfrm>
            <a:off x="10370881" y="2199018"/>
            <a:ext cx="281066" cy="18288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3A9F07B-D9CB-426F-80BC-612FB41103AE}"/>
              </a:ext>
            </a:extLst>
          </p:cNvPr>
          <p:cNvSpPr txBox="1"/>
          <p:nvPr/>
        </p:nvSpPr>
        <p:spPr>
          <a:xfrm>
            <a:off x="10651947" y="2093897"/>
            <a:ext cx="1530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Max Threads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8F7B06-DD77-4340-8822-D176C53C114E}"/>
              </a:ext>
            </a:extLst>
          </p:cNvPr>
          <p:cNvSpPr txBox="1"/>
          <p:nvPr/>
        </p:nvSpPr>
        <p:spPr>
          <a:xfrm>
            <a:off x="9228667" y="5173210"/>
            <a:ext cx="2575681" cy="113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600" dirty="0"/>
              <a:t>Max Threads:</a:t>
            </a:r>
          </a:p>
          <a:p>
            <a:pPr marL="236538" lvl="1">
              <a:lnSpc>
                <a:spcPts val="2700"/>
              </a:lnSpc>
            </a:pPr>
            <a:r>
              <a:rPr lang="en-US" sz="2600" i="1" dirty="0" err="1"/>
              <a:t>memcached</a:t>
            </a:r>
            <a:r>
              <a:rPr lang="en-US" sz="2600" dirty="0"/>
              <a:t>: 16</a:t>
            </a:r>
          </a:p>
          <a:p>
            <a:pPr marL="236538" lvl="1">
              <a:lnSpc>
                <a:spcPts val="2700"/>
              </a:lnSpc>
            </a:pPr>
            <a:r>
              <a:rPr lang="en-US" sz="2600" dirty="0"/>
              <a:t>others: 31-32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1312228"/>
      </p:ext>
    </p:extLst>
  </p:cSld>
  <p:clrMapOvr>
    <a:masterClrMapping/>
  </p:clrMapOvr>
  <p:transition advTm="39292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D721F561-035B-4708-9B88-158CFAD8C39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26062" y="888462"/>
          <a:ext cx="12162078" cy="390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404" y="-80902"/>
            <a:ext cx="8707193" cy="766702"/>
          </a:xfrm>
        </p:spPr>
        <p:txBody>
          <a:bodyPr/>
          <a:lstStyle/>
          <a:p>
            <a:r>
              <a:rPr lang="en-US" altLang="en-US" dirty="0"/>
              <a:t>Performance Overhead: PUSh vs. ThreadSanitizer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54E9739-7D99-473B-9514-54867554DF40}"/>
              </a:ext>
            </a:extLst>
          </p:cNvPr>
          <p:cNvGrpSpPr/>
          <p:nvPr/>
        </p:nvGrpSpPr>
        <p:grpSpPr>
          <a:xfrm>
            <a:off x="10955664" y="1252887"/>
            <a:ext cx="1081163" cy="825455"/>
            <a:chOff x="10112998" y="-71802"/>
            <a:chExt cx="1081163" cy="82545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374FA1B5-6DDD-4E55-9D1F-1A9EA0A3641E}"/>
                </a:ext>
              </a:extLst>
            </p:cNvPr>
            <p:cNvGrpSpPr/>
            <p:nvPr/>
          </p:nvGrpSpPr>
          <p:grpSpPr>
            <a:xfrm>
              <a:off x="10112998" y="-71802"/>
              <a:ext cx="1063701" cy="461665"/>
              <a:chOff x="10130460" y="-71802"/>
              <a:chExt cx="1063701" cy="46166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5C76826F-7103-4B85-B909-B5DD9845BF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30460" y="74913"/>
                <a:ext cx="182880" cy="182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07FDC15F-C8AB-48BC-8A17-DBFAE25813BD}"/>
                  </a:ext>
                </a:extLst>
              </p:cNvPr>
              <p:cNvSpPr txBox="1"/>
              <p:nvPr/>
            </p:nvSpPr>
            <p:spPr>
              <a:xfrm>
                <a:off x="10313340" y="-71802"/>
                <a:ext cx="8808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TSan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52B54A32-01C4-4AC5-9042-AF106C4ACA09}"/>
                </a:ext>
              </a:extLst>
            </p:cNvPr>
            <p:cNvGrpSpPr/>
            <p:nvPr/>
          </p:nvGrpSpPr>
          <p:grpSpPr>
            <a:xfrm>
              <a:off x="10112998" y="291988"/>
              <a:ext cx="1081163" cy="461665"/>
              <a:chOff x="10112998" y="263413"/>
              <a:chExt cx="1081163" cy="46166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A9E54F47-CF44-433F-9F48-75D6B28965E6}"/>
                  </a:ext>
                </a:extLst>
              </p:cNvPr>
              <p:cNvSpPr txBox="1"/>
              <p:nvPr/>
            </p:nvSpPr>
            <p:spPr>
              <a:xfrm>
                <a:off x="10313340" y="263413"/>
                <a:ext cx="8808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PUSh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CAB78D6B-ADEF-45B6-B656-FA36C7B836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12998" y="410128"/>
                <a:ext cx="182880" cy="18288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AE0FFA-550D-4550-A36D-7D2D4C4760B1}"/>
              </a:ext>
            </a:extLst>
          </p:cNvPr>
          <p:cNvSpPr txBox="1"/>
          <p:nvPr/>
        </p:nvSpPr>
        <p:spPr>
          <a:xfrm>
            <a:off x="10572750" y="890937"/>
            <a:ext cx="1597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 threads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08A5E73-01DB-48BB-A669-A567A5F97215}"/>
              </a:ext>
            </a:extLst>
          </p:cNvPr>
          <p:cNvSpPr txBox="1"/>
          <p:nvPr/>
        </p:nvSpPr>
        <p:spPr>
          <a:xfrm>
            <a:off x="609351" y="5039860"/>
            <a:ext cx="9296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8 threads:   TSan:  423%  – 13,000%    PUSh:  0% – 99% </a:t>
            </a:r>
          </a:p>
          <a:p>
            <a:r>
              <a:rPr lang="en-US" altLang="zh-CN" sz="2800" dirty="0"/>
              <a:t>max threads:   TSan:  304% – 36,000%     PUSh:  0% – 99%</a:t>
            </a:r>
            <a:endParaRPr lang="zh-CN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523A665-6C70-4ED1-8096-16C1244E5A21}"/>
              </a:ext>
            </a:extLst>
          </p:cNvPr>
          <p:cNvSpPr txBox="1"/>
          <p:nvPr/>
        </p:nvSpPr>
        <p:spPr>
          <a:xfrm>
            <a:off x="9247717" y="5039860"/>
            <a:ext cx="2575681" cy="113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2600" dirty="0"/>
              <a:t>Max Threads:</a:t>
            </a:r>
          </a:p>
          <a:p>
            <a:pPr marL="236538" lvl="1">
              <a:lnSpc>
                <a:spcPts val="2700"/>
              </a:lnSpc>
            </a:pPr>
            <a:r>
              <a:rPr lang="en-US" sz="2600" i="1" dirty="0" err="1"/>
              <a:t>memcached</a:t>
            </a:r>
            <a:r>
              <a:rPr lang="en-US" sz="2600" dirty="0"/>
              <a:t>: 16</a:t>
            </a:r>
          </a:p>
          <a:p>
            <a:pPr marL="236538" lvl="1">
              <a:lnSpc>
                <a:spcPts val="2700"/>
              </a:lnSpc>
            </a:pPr>
            <a:r>
              <a:rPr lang="en-US" sz="2600" dirty="0"/>
              <a:t>others: 31-32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976416"/>
      </p:ext>
    </p:extLst>
  </p:cSld>
  <p:clrMapOvr>
    <a:masterClrMapping/>
  </p:clrMapOvr>
  <p:transition spd="slow" advTm="146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1587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Conclusion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文本框 10">
            <a:extLst>
              <a:ext uri="{FF2B5EF4-FFF2-40B4-BE49-F238E27FC236}">
                <a16:creationId xmlns:a16="http://schemas.microsoft.com/office/drawing/2014/main" xmlns="" id="{7B632881-E873-4767-9407-B72902D35C4F}"/>
              </a:ext>
            </a:extLst>
          </p:cNvPr>
          <p:cNvSpPr txBox="1"/>
          <p:nvPr/>
        </p:nvSpPr>
        <p:spPr>
          <a:xfrm>
            <a:off x="189876" y="562137"/>
            <a:ext cx="11812249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lvl="0" indent="-236538" defTabSz="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  <a:ea typeface="宋体" panose="02010600030101010101" pitchFamily="2" charset="-122"/>
              </a:rPr>
              <a:t>Contribution to annotation-based race detectors:</a:t>
            </a:r>
            <a:br>
              <a:rPr lang="en-US" altLang="zh-CN" sz="2800" dirty="0">
                <a:solidFill>
                  <a:prstClr val="black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prstClr val="black"/>
                </a:solidFill>
                <a:ea typeface="宋体" panose="02010600030101010101" pitchFamily="2" charset="-122"/>
              </a:rPr>
              <a:t>flagging annotations that can allow races to be hidden</a:t>
            </a:r>
          </a:p>
          <a:p>
            <a:pPr marL="236538" lvl="0" indent="-236538" defTabSz="457200"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Use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 of Memory Protection Keys for data race detection</a:t>
            </a:r>
          </a:p>
          <a:p>
            <a:pPr marL="627063" lvl="1" indent="-390525" defTabSz="457200">
              <a:buFont typeface="Wingdings" panose="05000000000000000000" pitchFamily="2" charset="2"/>
              <a:buChar char="Ø"/>
            </a:pPr>
            <a:r>
              <a:rPr lang="en-US" altLang="zh-CN" sz="2800" noProof="0" dirty="0">
                <a:solidFill>
                  <a:prstClr val="black"/>
                </a:solidFill>
                <a:ea typeface="宋体" panose="02010600030101010101" pitchFamily="2" charset="-122"/>
              </a:rPr>
              <a:t>Utilize page-level protection while reducing the number of system calls</a:t>
            </a:r>
          </a:p>
          <a:p>
            <a:pPr marL="627063" lvl="1" indent="-390525" defTabSz="457200">
              <a:buFont typeface="Wingdings" panose="05000000000000000000" pitchFamily="2" charset="2"/>
              <a:buChar char="Ø"/>
            </a:pPr>
            <a:r>
              <a:rPr kumimoji="0" lang="en-US" altLang="zh-CN" sz="2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Avoid</a:t>
            </a:r>
            <a:r>
              <a:rPr kumimoji="0" lang="en-US" altLang="zh-CN" sz="28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rPr>
              <a:t> major changes for per-thread page tables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</a:endParaRPr>
          </a:p>
          <a:p>
            <a:pPr marL="236538" lvl="0" indent="-23653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i="1" dirty="0">
                <a:sym typeface="Symbol"/>
              </a:rPr>
              <a:t>Pseudo-completeness </a:t>
            </a:r>
            <a:r>
              <a:rPr lang="en-US" altLang="zh-CN" sz="2800" dirty="0">
                <a:sym typeface="Symbol"/>
              </a:rPr>
              <a:t>– with a sufficient number of different executions, all </a:t>
            </a:r>
            <a:br>
              <a:rPr lang="en-US" altLang="zh-CN" sz="2800" dirty="0">
                <a:sym typeface="Symbol"/>
              </a:rPr>
            </a:br>
            <a:r>
              <a:rPr lang="en-US" altLang="zh-CN" sz="2800" dirty="0">
                <a:sym typeface="Symbol"/>
              </a:rPr>
              <a:t>                                          data races eventually detected</a:t>
            </a:r>
            <a:r>
              <a:rPr lang="en-US" altLang="zh-CN" sz="28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†</a:t>
            </a:r>
            <a:endParaRPr lang="en-US" altLang="zh-CN" sz="2800" dirty="0">
              <a:sym typeface="Symbol"/>
            </a:endParaRPr>
          </a:p>
          <a:p>
            <a:pPr marL="236538" lvl="0" indent="-236538" defTabSz="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Symbol"/>
              </a:rPr>
              <a:t>Compared to the most relevant prior works (SharC, DCOP):</a:t>
            </a:r>
          </a:p>
          <a:p>
            <a:pPr marL="236538" lvl="1" defTabSz="457200"/>
            <a:r>
              <a:rPr lang="en-US" altLang="zh-CN" sz="2800" dirty="0">
                <a:sym typeface="Symbol"/>
              </a:rPr>
              <a:t>soundness</a:t>
            </a:r>
            <a:r>
              <a:rPr lang="en-US" altLang="zh-CN" sz="2800" b="1" dirty="0">
                <a:sym typeface="Symbol" panose="05050102010706020507" pitchFamily="18" charset="2"/>
              </a:rPr>
              <a:t></a:t>
            </a:r>
            <a:r>
              <a:rPr lang="en-US" altLang="zh-CN" sz="2800" dirty="0">
                <a:sym typeface="Symbol"/>
              </a:rPr>
              <a:t>, memory overhead</a:t>
            </a:r>
            <a:r>
              <a:rPr lang="en-US" altLang="zh-CN" sz="2800" b="1" dirty="0">
                <a:sym typeface="Symbol" panose="05050102010706020507" pitchFamily="18" charset="2"/>
              </a:rPr>
              <a:t></a:t>
            </a:r>
            <a:r>
              <a:rPr lang="en-US" altLang="zh-CN" sz="2800" dirty="0">
                <a:sym typeface="Symbol"/>
              </a:rPr>
              <a:t>, performance overhead</a:t>
            </a:r>
            <a:r>
              <a:rPr lang="en-US" altLang="zh-CN" sz="2800" b="1" dirty="0">
                <a:sym typeface="Symbol" panose="05050102010706020507" pitchFamily="18" charset="2"/>
              </a:rPr>
              <a:t></a:t>
            </a:r>
            <a:endParaRPr lang="en-US" altLang="zh-CN" sz="2800" b="1" dirty="0">
              <a:sym typeface="Symbol"/>
            </a:endParaRPr>
          </a:p>
          <a:p>
            <a:pPr marL="236538" lvl="0" indent="-236538" defTabSz="457200"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sym typeface="Symbol"/>
              </a:rPr>
              <a:t>Compared to the widely-used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sym typeface="Symbol"/>
              </a:rPr>
              <a:t> </a:t>
            </a:r>
            <a:r>
              <a:rPr kumimoji="0" lang="en-US" altLang="zh-CN" sz="28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sym typeface="Symbol"/>
              </a:rPr>
              <a:t>ThreadSanitizer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sym typeface="Symbol"/>
              </a:rPr>
              <a:t>:</a:t>
            </a:r>
          </a:p>
          <a:p>
            <a:pPr lvl="1" indent="-220663" defTabSz="457200"/>
            <a:r>
              <a:rPr lang="en-US" altLang="zh-CN" sz="2800" baseline="0" dirty="0">
                <a:solidFill>
                  <a:prstClr val="black"/>
                </a:solidFill>
                <a:ea typeface="宋体" panose="02010600030101010101" pitchFamily="2" charset="-122"/>
                <a:sym typeface="Symbol"/>
              </a:rPr>
              <a:t>soundness</a:t>
            </a:r>
            <a:r>
              <a:rPr lang="en-US" altLang="zh-CN" sz="2800" b="1" baseline="0" dirty="0">
                <a:solidFill>
                  <a:prstClr val="blac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lang="en-US" altLang="zh-CN" sz="2800" baseline="0" dirty="0">
                <a:solidFill>
                  <a:prstClr val="black"/>
                </a:solidFill>
                <a:ea typeface="宋体" panose="02010600030101010101" pitchFamily="2" charset="-122"/>
                <a:sym typeface="Symbol"/>
              </a:rPr>
              <a:t>, annotation</a:t>
            </a:r>
            <a:r>
              <a:rPr lang="en-US" altLang="zh-CN" sz="2800" dirty="0">
                <a:solidFill>
                  <a:prstClr val="black"/>
                </a:solidFill>
                <a:ea typeface="宋体" panose="02010600030101010101" pitchFamily="2" charset="-122"/>
                <a:sym typeface="Symbol"/>
              </a:rPr>
              <a:t> effort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</a:t>
            </a:r>
            <a:r>
              <a:rPr lang="en-US" altLang="zh-CN" sz="2800" dirty="0">
                <a:solidFill>
                  <a:prstClr val="black"/>
                </a:solidFill>
                <a:ea typeface="宋体" panose="02010600030101010101" pitchFamily="2" charset="-122"/>
                <a:sym typeface="Symbol"/>
              </a:rPr>
              <a:t>, memory/performance overhead</a:t>
            </a:r>
            <a:r>
              <a:rPr lang="en-US" altLang="zh-CN" sz="2800" b="1" dirty="0">
                <a:solidFill>
                  <a:prstClr val="black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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sym typeface="Symbol"/>
            </a:endParaRPr>
          </a:p>
          <a:p>
            <a:pPr marL="236538" lvl="0" indent="-236538" defTabSz="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sym typeface="Symbol"/>
              </a:rPr>
              <a:t>Low overhead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  <a:sym typeface="Symbol"/>
              </a:rPr>
              <a:t> may allow deployment in production or beta testing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sym typeface="Symbol"/>
            </a:endParaRP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xmlns="" id="{12F05BCA-60DA-4E1F-B1B5-69263026320C}"/>
              </a:ext>
            </a:extLst>
          </p:cNvPr>
          <p:cNvSpPr txBox="1"/>
          <p:nvPr/>
        </p:nvSpPr>
        <p:spPr>
          <a:xfrm>
            <a:off x="189875" y="6047073"/>
            <a:ext cx="555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/>
              </a:rPr>
              <a:t>† </a:t>
            </a:r>
            <a:r>
              <a:rPr lang="en-US" altLang="en-US" sz="2400" dirty="0" err="1"/>
              <a:t>IFRit</a:t>
            </a:r>
            <a:r>
              <a:rPr lang="en-US" altLang="en-US" sz="2400" dirty="0"/>
              <a:t>: </a:t>
            </a:r>
            <a:r>
              <a:rPr lang="en-US" altLang="zh-CN" sz="2400" dirty="0"/>
              <a:t>Effinger-Dean</a:t>
            </a:r>
            <a:r>
              <a:rPr lang="en-US" altLang="en-US" sz="2400" dirty="0"/>
              <a:t>, et al,  OOPSLA 2012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7462804"/>
      </p:ext>
    </p:extLst>
  </p:cSld>
  <p:clrMapOvr>
    <a:masterClrMapping/>
  </p:clrMapOvr>
  <p:transition advTm="810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A69CD6-F287-4044-8D00-F0261F27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D3BA02-7B8F-49C5-8FEF-CA472AD5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637941FC-A577-47FA-8FBB-FF00BD8AA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5922" y="3112294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Thank you! </a:t>
            </a:r>
            <a:r>
              <a:rPr lang="en-US" altLang="en-US"/>
              <a:t>Questions?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360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"/>
    </mc:Choice>
    <mc:Fallback xmlns="">
      <p:transition spd="slow" advTm="85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1587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Reducing Memory Overhead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95780" y="403228"/>
            <a:ext cx="1060044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Each object in a separate page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Prohibitive memory overhead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Solution: map multiple virtual pages to a single physical page</a:t>
            </a:r>
            <a:r>
              <a:rPr lang="en-US" altLang="zh-CN" sz="28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†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Physical memory size reduced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better cache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Requires kernel modifications to scale, </a:t>
            </a:r>
            <a:r>
              <a:rPr lang="en-US" altLang="zh-CN" sz="2800" dirty="0" err="1">
                <a:solidFill>
                  <a:prstClr val="black"/>
                </a:solidFill>
              </a:rPr>
              <a:t>PUSh</a:t>
            </a:r>
            <a:r>
              <a:rPr lang="en-US" altLang="zh-CN" sz="2800" dirty="0">
                <a:solidFill>
                  <a:prstClr val="black"/>
                </a:solidFill>
              </a:rPr>
              <a:t> as published &lt; 10,000 objects.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With the minor kernel enhancement ( ~200LOC):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memory overhead: 444%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</a:t>
            </a:r>
            <a:r>
              <a:rPr lang="en-US" altLang="zh-CN" sz="2800" dirty="0">
                <a:solidFill>
                  <a:prstClr val="black"/>
                </a:solidFill>
              </a:rPr>
              <a:t> &lt; 10%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Eliminate the coarse granularity memory system lock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</a:t>
            </a:r>
            <a:r>
              <a:rPr lang="en-US" altLang="zh-CN" sz="2800" dirty="0">
                <a:solidFill>
                  <a:prstClr val="black"/>
                </a:solidFill>
              </a:rPr>
              <a:t/>
            </a:r>
            <a:br>
              <a:rPr lang="en-US" altLang="zh-CN" sz="2800" dirty="0">
                <a:solidFill>
                  <a:prstClr val="black"/>
                </a:solidFill>
              </a:rPr>
            </a:br>
            <a:r>
              <a:rPr lang="en-US" altLang="zh-CN" sz="2800" dirty="0">
                <a:solidFill>
                  <a:prstClr val="black"/>
                </a:solidFill>
              </a:rPr>
              <a:t>Performance overhead of </a:t>
            </a:r>
            <a:r>
              <a:rPr lang="en-US" altLang="zh-CN" sz="2800" dirty="0" err="1">
                <a:solidFill>
                  <a:prstClr val="black"/>
                </a:solidFill>
              </a:rPr>
              <a:t>streamcluster</a:t>
            </a:r>
            <a:r>
              <a:rPr lang="en-US" altLang="zh-CN" sz="2800" dirty="0">
                <a:solidFill>
                  <a:prstClr val="black"/>
                </a:solidFill>
              </a:rPr>
              <a:t>: 99%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18%. 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xmlns="" id="{369B79E2-A60E-49E3-A19A-D773F907A539}"/>
              </a:ext>
            </a:extLst>
          </p:cNvPr>
          <p:cNvSpPr txBox="1"/>
          <p:nvPr/>
        </p:nvSpPr>
        <p:spPr>
          <a:xfrm>
            <a:off x="389671" y="6277259"/>
            <a:ext cx="5556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/>
              </a:rPr>
              <a:t>† </a:t>
            </a:r>
            <a:r>
              <a:rPr lang="en-US" altLang="zh-CN" sz="2000" dirty="0" err="1"/>
              <a:t>Dhurjati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Adve</a:t>
            </a:r>
            <a:r>
              <a:rPr lang="en-US" altLang="en-US" sz="2000" dirty="0"/>
              <a:t>, DSN 2006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365A74C-49C1-4576-9310-D63A3E86E426}"/>
              </a:ext>
            </a:extLst>
          </p:cNvPr>
          <p:cNvGrpSpPr/>
          <p:nvPr/>
        </p:nvGrpSpPr>
        <p:grpSpPr>
          <a:xfrm>
            <a:off x="2101177" y="1094442"/>
            <a:ext cx="7989647" cy="1839555"/>
            <a:chOff x="1861175" y="1116213"/>
            <a:chExt cx="7989647" cy="18395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88A83653-EE82-4958-8FC3-3A20392141C8}"/>
                </a:ext>
              </a:extLst>
            </p:cNvPr>
            <p:cNvGrpSpPr/>
            <p:nvPr/>
          </p:nvGrpSpPr>
          <p:grpSpPr>
            <a:xfrm>
              <a:off x="1861175" y="1116213"/>
              <a:ext cx="7933700" cy="1839555"/>
              <a:chOff x="946150" y="704849"/>
              <a:chExt cx="7933700" cy="183955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54D2D95D-DB0F-4190-9732-818A18F349A8}"/>
                  </a:ext>
                </a:extLst>
              </p:cNvPr>
              <p:cNvGrpSpPr/>
              <p:nvPr/>
            </p:nvGrpSpPr>
            <p:grpSpPr>
              <a:xfrm>
                <a:off x="946150" y="704849"/>
                <a:ext cx="3276600" cy="365125"/>
                <a:chOff x="685800" y="704850"/>
                <a:chExt cx="3276600" cy="108585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0843A82F-CD27-4537-8FB2-A1978C86C6A8}"/>
                    </a:ext>
                  </a:extLst>
                </p:cNvPr>
                <p:cNvSpPr/>
                <p:nvPr/>
              </p:nvSpPr>
              <p:spPr>
                <a:xfrm>
                  <a:off x="685800" y="704850"/>
                  <a:ext cx="3276600" cy="108585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5E89C3B6-330C-4EB4-97D8-7890C02DF0F6}"/>
                    </a:ext>
                  </a:extLst>
                </p:cNvPr>
                <p:cNvSpPr/>
                <p:nvPr/>
              </p:nvSpPr>
              <p:spPr>
                <a:xfrm>
                  <a:off x="685800" y="704850"/>
                  <a:ext cx="1276350" cy="108585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/>
                    <a:t>Object A</a:t>
                  </a:r>
                  <a:endParaRPr lang="zh-CN" altLang="en-US" sz="2400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8446BB9D-01F7-4395-9D64-2C47F60471D4}"/>
                  </a:ext>
                </a:extLst>
              </p:cNvPr>
              <p:cNvGrpSpPr/>
              <p:nvPr/>
            </p:nvGrpSpPr>
            <p:grpSpPr>
              <a:xfrm>
                <a:off x="5086350" y="704850"/>
                <a:ext cx="3276600" cy="365125"/>
                <a:chOff x="5086350" y="704850"/>
                <a:chExt cx="3276600" cy="108585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xmlns="" id="{3835BA3B-A7D7-4806-8C20-CF4299A7C2CB}"/>
                    </a:ext>
                  </a:extLst>
                </p:cNvPr>
                <p:cNvSpPr/>
                <p:nvPr/>
              </p:nvSpPr>
              <p:spPr>
                <a:xfrm>
                  <a:off x="5086350" y="704850"/>
                  <a:ext cx="3276600" cy="108585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FE76A382-CEAF-440E-9243-6391BAF7878F}"/>
                    </a:ext>
                  </a:extLst>
                </p:cNvPr>
                <p:cNvSpPr/>
                <p:nvPr/>
              </p:nvSpPr>
              <p:spPr>
                <a:xfrm>
                  <a:off x="6362700" y="704850"/>
                  <a:ext cx="1276350" cy="10858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/>
                    <a:t>Object B</a:t>
                  </a:r>
                  <a:endParaRPr lang="zh-CN" altLang="en-US" sz="24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xmlns="" id="{AAD44D77-7EBE-4344-94F6-6508A21A97BA}"/>
                  </a:ext>
                </a:extLst>
              </p:cNvPr>
              <p:cNvGrpSpPr/>
              <p:nvPr/>
            </p:nvGrpSpPr>
            <p:grpSpPr>
              <a:xfrm>
                <a:off x="3429000" y="2146299"/>
                <a:ext cx="3276600" cy="365125"/>
                <a:chOff x="5086350" y="704850"/>
                <a:chExt cx="3276600" cy="108585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xmlns="" id="{99171E7D-E9E1-4C5C-8403-5575392540F6}"/>
                    </a:ext>
                  </a:extLst>
                </p:cNvPr>
                <p:cNvGrpSpPr/>
                <p:nvPr/>
              </p:nvGrpSpPr>
              <p:grpSpPr>
                <a:xfrm>
                  <a:off x="5086350" y="704850"/>
                  <a:ext cx="3276600" cy="1085850"/>
                  <a:chOff x="685800" y="704850"/>
                  <a:chExt cx="3276600" cy="1085850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xmlns="" id="{44512015-A0E2-4349-B236-736AA57122AD}"/>
                      </a:ext>
                    </a:extLst>
                  </p:cNvPr>
                  <p:cNvSpPr/>
                  <p:nvPr/>
                </p:nvSpPr>
                <p:spPr>
                  <a:xfrm>
                    <a:off x="685800" y="704850"/>
                    <a:ext cx="3276600" cy="108585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xmlns="" id="{73903261-46A2-49FD-8984-1BEAA3F29E51}"/>
                      </a:ext>
                    </a:extLst>
                  </p:cNvPr>
                  <p:cNvSpPr/>
                  <p:nvPr/>
                </p:nvSpPr>
                <p:spPr>
                  <a:xfrm>
                    <a:off x="685800" y="704850"/>
                    <a:ext cx="1276350" cy="108585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/>
                      <a:t>Object A</a:t>
                    </a:r>
                    <a:endParaRPr lang="zh-CN" altLang="en-US" sz="2400" dirty="0"/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="" id="{0D9FE371-D2CC-415C-A673-891CD930808A}"/>
                    </a:ext>
                  </a:extLst>
                </p:cNvPr>
                <p:cNvSpPr/>
                <p:nvPr/>
              </p:nvSpPr>
              <p:spPr>
                <a:xfrm>
                  <a:off x="6362700" y="704850"/>
                  <a:ext cx="1276350" cy="10858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/>
                    <a:t>Object B</a:t>
                  </a:r>
                  <a:endParaRPr lang="zh-CN" altLang="en-US" sz="2400" dirty="0"/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xmlns="" id="{7EEC87B9-BD9C-4792-B8A2-A85128CF4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5396" y="1220036"/>
                <a:ext cx="742950" cy="744539"/>
              </a:xfrm>
              <a:prstGeom prst="straightConnector1">
                <a:avLst/>
              </a:prstGeom>
              <a:ln w="38100"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7C9AF2B6-E8A0-4910-A89C-3E1248031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8687" y="1235867"/>
                <a:ext cx="1085850" cy="744539"/>
              </a:xfrm>
              <a:prstGeom prst="straightConnector1">
                <a:avLst/>
              </a:prstGeom>
              <a:ln w="38100"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AF285021-46B5-4AC6-B38B-898C05217B5D}"/>
                  </a:ext>
                </a:extLst>
              </p:cNvPr>
              <p:cNvSpPr txBox="1"/>
              <p:nvPr/>
            </p:nvSpPr>
            <p:spPr>
              <a:xfrm>
                <a:off x="6765300" y="2082739"/>
                <a:ext cx="2114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Physical Page</a:t>
                </a:r>
                <a:endParaRPr lang="zh-CN" altLang="en-US" sz="2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10CD51D8-548E-4731-A920-7C040B33882C}"/>
                  </a:ext>
                </a:extLst>
              </p:cNvPr>
              <p:cNvSpPr txBox="1"/>
              <p:nvPr/>
            </p:nvSpPr>
            <p:spPr>
              <a:xfrm>
                <a:off x="1590024" y="1038312"/>
                <a:ext cx="22710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Virtual Page A</a:t>
                </a:r>
                <a:endParaRPr lang="zh-CN" altLang="en-US" sz="24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2A9D6BC-4996-4EAF-9F5D-C93CE2AEED55}"/>
                </a:ext>
              </a:extLst>
            </p:cNvPr>
            <p:cNvSpPr txBox="1"/>
            <p:nvPr/>
          </p:nvSpPr>
          <p:spPr>
            <a:xfrm>
              <a:off x="7415866" y="1494691"/>
              <a:ext cx="2434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Virtual Page B</a:t>
              </a:r>
              <a:endParaRPr lang="zh-CN" altLang="en-US" sz="24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35173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1587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Sliced Array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19EBC63-11CF-4CA2-B793-1A02DD489BF6}"/>
              </a:ext>
            </a:extLst>
          </p:cNvPr>
          <p:cNvSpPr txBox="1"/>
          <p:nvPr/>
        </p:nvSpPr>
        <p:spPr>
          <a:xfrm>
            <a:off x="1039906" y="860612"/>
            <a:ext cx="101121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Different sharing policies for array elements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	 </a:t>
            </a:r>
            <a:r>
              <a:rPr lang="en-US" altLang="zh-CN" sz="2800" dirty="0"/>
              <a:t>Each array element in a separate page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  </a:t>
            </a:r>
            <a:r>
              <a:rPr lang="en-US" altLang="zh-CN" sz="2800" dirty="0"/>
              <a:t>Prohibitive overhead. </a:t>
            </a:r>
          </a:p>
          <a:p>
            <a:endParaRPr lang="en-US" altLang="zh-CN" sz="2800" dirty="0"/>
          </a:p>
          <a:p>
            <a:r>
              <a:rPr lang="en-US" altLang="zh-CN" sz="2800" dirty="0"/>
              <a:t>Solution: Programmer annotates the #elements in each array slices</a:t>
            </a:r>
            <a:endParaRPr lang="zh-CN" altLang="en-US" sz="2800" dirty="0"/>
          </a:p>
        </p:txBody>
      </p:sp>
      <p:grpSp>
        <p:nvGrpSpPr>
          <p:cNvPr id="5121" name="Group 5120">
            <a:extLst>
              <a:ext uri="{FF2B5EF4-FFF2-40B4-BE49-F238E27FC236}">
                <a16:creationId xmlns:a16="http://schemas.microsoft.com/office/drawing/2014/main" xmlns="" id="{55785A38-9C0B-46E8-82EB-6D7D385F0E03}"/>
              </a:ext>
            </a:extLst>
          </p:cNvPr>
          <p:cNvGrpSpPr/>
          <p:nvPr/>
        </p:nvGrpSpPr>
        <p:grpSpPr>
          <a:xfrm>
            <a:off x="2702577" y="2848888"/>
            <a:ext cx="6786847" cy="2329122"/>
            <a:chOff x="2868141" y="3496588"/>
            <a:chExt cx="6706274" cy="22704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0DEAD0E0-8AB4-49D4-A266-996ECA7E9939}"/>
                </a:ext>
              </a:extLst>
            </p:cNvPr>
            <p:cNvGrpSpPr/>
            <p:nvPr/>
          </p:nvGrpSpPr>
          <p:grpSpPr>
            <a:xfrm>
              <a:off x="3209244" y="4473272"/>
              <a:ext cx="4651382" cy="461665"/>
              <a:chOff x="2054218" y="2098028"/>
              <a:chExt cx="4651382" cy="46166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31F38B41-5597-4DE0-9592-7C88B4D70400}"/>
                  </a:ext>
                </a:extLst>
              </p:cNvPr>
              <p:cNvGrpSpPr/>
              <p:nvPr/>
            </p:nvGrpSpPr>
            <p:grpSpPr>
              <a:xfrm>
                <a:off x="3429000" y="2146299"/>
                <a:ext cx="3276600" cy="365125"/>
                <a:chOff x="5086350" y="704850"/>
                <a:chExt cx="3276600" cy="108585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xmlns="" id="{98A4F756-4998-4399-9825-DEE8BACDA4C5}"/>
                    </a:ext>
                  </a:extLst>
                </p:cNvPr>
                <p:cNvGrpSpPr/>
                <p:nvPr/>
              </p:nvGrpSpPr>
              <p:grpSpPr>
                <a:xfrm>
                  <a:off x="5086350" y="704850"/>
                  <a:ext cx="3276600" cy="1085850"/>
                  <a:chOff x="685800" y="704850"/>
                  <a:chExt cx="3276600" cy="1085850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xmlns="" id="{433ACF76-C4FD-46D7-84A4-53037219612F}"/>
                      </a:ext>
                    </a:extLst>
                  </p:cNvPr>
                  <p:cNvSpPr/>
                  <p:nvPr/>
                </p:nvSpPr>
                <p:spPr>
                  <a:xfrm>
                    <a:off x="685800" y="704850"/>
                    <a:ext cx="3276600" cy="108585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xmlns="" id="{15A1C727-9175-49B5-BF9B-2BD3FC4FBC00}"/>
                      </a:ext>
                    </a:extLst>
                  </p:cNvPr>
                  <p:cNvSpPr/>
                  <p:nvPr/>
                </p:nvSpPr>
                <p:spPr>
                  <a:xfrm>
                    <a:off x="685800" y="704850"/>
                    <a:ext cx="987869" cy="108585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/>
                      <a:t>Slice A</a:t>
                    </a:r>
                    <a:endParaRPr lang="zh-CN" altLang="en-US" sz="2400" dirty="0"/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xmlns="" id="{8C21A80E-92A2-4081-9313-6E5C493A240D}"/>
                    </a:ext>
                  </a:extLst>
                </p:cNvPr>
                <p:cNvSpPr/>
                <p:nvPr/>
              </p:nvSpPr>
              <p:spPr>
                <a:xfrm>
                  <a:off x="6580409" y="704850"/>
                  <a:ext cx="1585455" cy="10858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/>
                    <a:t>Slice B</a:t>
                  </a:r>
                  <a:endParaRPr lang="zh-CN" altLang="en-US" sz="2400" dirty="0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CF1798A0-F2DC-4499-8749-00E64CDC8677}"/>
                  </a:ext>
                </a:extLst>
              </p:cNvPr>
              <p:cNvSpPr txBox="1"/>
              <p:nvPr/>
            </p:nvSpPr>
            <p:spPr>
              <a:xfrm>
                <a:off x="2054218" y="2098028"/>
                <a:ext cx="2114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Array A</a:t>
                </a:r>
                <a:endParaRPr lang="zh-CN" altLang="en-US" sz="2400" dirty="0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EC7C3EC5-F017-44C0-8114-EB5F36476528}"/>
                </a:ext>
              </a:extLst>
            </p:cNvPr>
            <p:cNvCxnSpPr>
              <a:cxnSpLocks/>
            </p:cNvCxnSpPr>
            <p:nvPr/>
          </p:nvCxnSpPr>
          <p:spPr>
            <a:xfrm>
              <a:off x="6063572" y="4151086"/>
              <a:ext cx="0" cy="11901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D9D31A74-FC7B-4EA5-A502-C79CB8DF69F7}"/>
                </a:ext>
              </a:extLst>
            </p:cNvPr>
            <p:cNvSpPr txBox="1"/>
            <p:nvPr/>
          </p:nvSpPr>
          <p:spPr>
            <a:xfrm>
              <a:off x="4841875" y="5243778"/>
              <a:ext cx="25082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Page boundary</a:t>
              </a:r>
              <a:endParaRPr lang="zh-CN" altLang="en-US" sz="28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9ACA0919-1784-4C63-BA66-283CC012F94D}"/>
                </a:ext>
              </a:extLst>
            </p:cNvPr>
            <p:cNvSpPr txBox="1"/>
            <p:nvPr/>
          </p:nvSpPr>
          <p:spPr>
            <a:xfrm>
              <a:off x="2868141" y="3496588"/>
              <a:ext cx="6706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A = </a:t>
              </a:r>
              <a:r>
                <a:rPr lang="en-US" altLang="zh-CN" sz="2800" dirty="0" err="1"/>
                <a:t>PUSh_slice_array_create</a:t>
              </a:r>
              <a:r>
                <a:rPr lang="en-US" altLang="zh-CN" sz="2800" dirty="0"/>
                <a:t>(2, 4, </a:t>
              </a:r>
              <a:r>
                <a:rPr lang="en-US" altLang="zh-CN" sz="2800" dirty="0" err="1"/>
                <a:t>sizeof</a:t>
              </a:r>
              <a:r>
                <a:rPr lang="en-US" altLang="zh-CN" sz="2800" dirty="0"/>
                <a:t>(int));</a:t>
              </a:r>
              <a:endParaRPr lang="zh-CN" altLang="en-US" sz="2800" dirty="0"/>
            </a:p>
          </p:txBody>
        </p:sp>
        <p:sp>
          <p:nvSpPr>
            <p:cNvPr id="5120" name="TextBox 5119">
              <a:extLst>
                <a:ext uri="{FF2B5EF4-FFF2-40B4-BE49-F238E27FC236}">
                  <a16:creationId xmlns:a16="http://schemas.microsoft.com/office/drawing/2014/main" xmlns="" id="{90D373FD-6EBE-4D80-85C8-2D936D7F3A59}"/>
                </a:ext>
              </a:extLst>
            </p:cNvPr>
            <p:cNvSpPr txBox="1"/>
            <p:nvPr/>
          </p:nvSpPr>
          <p:spPr>
            <a:xfrm>
              <a:off x="4191680" y="4047531"/>
              <a:ext cx="1816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2 elements</a:t>
              </a:r>
              <a:endParaRPr lang="zh-CN" altLang="en-US" sz="28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0B2024F9-D137-4A38-B83F-95A74051EE5A}"/>
                </a:ext>
              </a:extLst>
            </p:cNvPr>
            <p:cNvSpPr txBox="1"/>
            <p:nvPr/>
          </p:nvSpPr>
          <p:spPr>
            <a:xfrm>
              <a:off x="6209626" y="4041292"/>
              <a:ext cx="1816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4 elements</a:t>
              </a:r>
              <a:endParaRPr lang="zh-CN" altLang="en-US" sz="2800" dirty="0"/>
            </a:p>
          </p:txBody>
        </p:sp>
      </p:grpSp>
      <p:sp>
        <p:nvSpPr>
          <p:cNvPr id="5122" name="TextBox 5121">
            <a:extLst>
              <a:ext uri="{FF2B5EF4-FFF2-40B4-BE49-F238E27FC236}">
                <a16:creationId xmlns:a16="http://schemas.microsoft.com/office/drawing/2014/main" xmlns="" id="{2AC3342F-E098-4A6E-845C-9BB514E4A7B4}"/>
              </a:ext>
            </a:extLst>
          </p:cNvPr>
          <p:cNvSpPr txBox="1"/>
          <p:nvPr/>
        </p:nvSpPr>
        <p:spPr>
          <a:xfrm>
            <a:off x="3018514" y="5258692"/>
            <a:ext cx="6154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Reduce 4TB memory overhead for FFT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10531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1587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Annotation Overhead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A0B88184-04B8-4162-A689-F848969FE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24967"/>
              </p:ext>
            </p:extLst>
          </p:nvPr>
        </p:nvGraphicFramePr>
        <p:xfrm>
          <a:off x="609600" y="631825"/>
          <a:ext cx="10972800" cy="5724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705">
                  <a:extLst>
                    <a:ext uri="{9D8B030D-6E8A-4147-A177-3AD203B41FA5}">
                      <a16:colId xmlns:a16="http://schemas.microsoft.com/office/drawing/2014/main" xmlns="" val="3533475830"/>
                    </a:ext>
                  </a:extLst>
                </a:gridCol>
                <a:gridCol w="1445895">
                  <a:extLst>
                    <a:ext uri="{9D8B030D-6E8A-4147-A177-3AD203B41FA5}">
                      <a16:colId xmlns:a16="http://schemas.microsoft.com/office/drawing/2014/main" xmlns="" val="191594793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41829428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75014437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63069455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4236724992"/>
                    </a:ext>
                  </a:extLst>
                </a:gridCol>
              </a:tblGrid>
              <a:tr h="5204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Benchmark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LOC</a:t>
                      </a:r>
                      <a:endParaRPr lang="zh-CN" altLang="en-U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Annotations</a:t>
                      </a:r>
                      <a:endParaRPr lang="zh-CN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Changes</a:t>
                      </a:r>
                      <a:endParaRPr lang="zh-CN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3765511"/>
                  </a:ext>
                </a:extLst>
              </a:tr>
              <a:tr h="520411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ctrace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859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1.5%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0.8%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2347180"/>
                  </a:ext>
                </a:extLst>
              </a:tr>
              <a:tr h="520411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pfscan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753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2.5%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0.0%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0937736"/>
                  </a:ext>
                </a:extLst>
              </a:tr>
              <a:tr h="520411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pbzip2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7410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0.4%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0.0%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6178641"/>
                  </a:ext>
                </a:extLst>
              </a:tr>
              <a:tr h="520411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fft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723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4.6%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0.0%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369802"/>
                  </a:ext>
                </a:extLst>
              </a:tr>
              <a:tr h="520411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streamcluster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1097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159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14.5%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0.0%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4724039"/>
                  </a:ext>
                </a:extLst>
              </a:tr>
              <a:tr h="520411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blackscholes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294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6.1%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0.0%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7828451"/>
                  </a:ext>
                </a:extLst>
              </a:tr>
              <a:tr h="520411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swaptions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1099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1.3%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0.0%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6747436"/>
                  </a:ext>
                </a:extLst>
              </a:tr>
              <a:tr h="520411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ferret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9663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80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0.8%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0.1%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8682366"/>
                  </a:ext>
                </a:extLst>
              </a:tr>
              <a:tr h="520411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nullhttpd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1348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0.2%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0.0%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10625900"/>
                  </a:ext>
                </a:extLst>
              </a:tr>
              <a:tr h="520411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Memcached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3552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43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1.2%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0.1%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327473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1897618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1587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err="1"/>
              <a:t>SharC</a:t>
            </a:r>
            <a:r>
              <a:rPr lang="en-US" altLang="zh-CN" b="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†</a:t>
            </a:r>
            <a:r>
              <a:rPr lang="en-US" altLang="en-US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xmlns="" id="{64655178-30AD-4AA3-BCE6-BE7490FE6E28}"/>
              </a:ext>
            </a:extLst>
          </p:cNvPr>
          <p:cNvSpPr txBox="1"/>
          <p:nvPr/>
        </p:nvSpPr>
        <p:spPr>
          <a:xfrm>
            <a:off x="240042" y="5705813"/>
            <a:ext cx="5556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/>
              </a:rPr>
              <a:t>† </a:t>
            </a:r>
            <a:r>
              <a:rPr lang="en-US" altLang="zh-CN" sz="2000" dirty="0" err="1"/>
              <a:t>SharC</a:t>
            </a:r>
            <a:r>
              <a:rPr lang="en-US" altLang="zh-CN" sz="2000" dirty="0"/>
              <a:t>: Anderson, et al, PLDI 2008</a:t>
            </a:r>
            <a:endParaRPr lang="en-US" altLang="zh-CN" sz="2000" i="1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††</a:t>
            </a:r>
            <a:r>
              <a:rPr lang="en-US" altLang="zh-CN" sz="2000" dirty="0"/>
              <a:t>Shoal: Anderson, et al, PLDI 2009</a:t>
            </a:r>
          </a:p>
          <a:p>
            <a:pPr lvl="0">
              <a:defRPr/>
            </a:pPr>
            <a:endParaRPr lang="en-US" altLang="zh-C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9DA9EC-B11C-47FA-B1DA-C8B0CC02DF96}"/>
              </a:ext>
            </a:extLst>
          </p:cNvPr>
          <p:cNvSpPr txBox="1"/>
          <p:nvPr/>
        </p:nvSpPr>
        <p:spPr>
          <a:xfrm>
            <a:off x="834443" y="1043004"/>
            <a:ext cx="105231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SharC</a:t>
            </a:r>
            <a:r>
              <a:rPr lang="en-US" altLang="zh-CN" sz="2800" dirty="0"/>
              <a:t>: type-based tool and relies on static analysis to enforce the private/read-only object.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the sharing policy of an object can only be changed when its reference count is 1.</a:t>
            </a:r>
            <a:br>
              <a:rPr lang="en-US" altLang="zh-CN" sz="2800" dirty="0"/>
            </a:b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/>
              <a:t>Cannot use with data structure such as linked list</a:t>
            </a:r>
            <a:br>
              <a:rPr lang="en-US" altLang="zh-CN" sz="2800" dirty="0"/>
            </a:br>
            <a:r>
              <a:rPr lang="en-US" altLang="zh-CN" sz="2800" dirty="0"/>
              <a:t>	(Partially mitigated by the follow up work)</a:t>
            </a:r>
            <a:r>
              <a:rPr lang="en-US" altLang="zh-CN" sz="28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††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en-US" altLang="zh-CN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after the policy change, the pointer pointing to an object whose sharing policy is changed is set to NULL. </a:t>
            </a:r>
            <a:br>
              <a:rPr lang="en-US" altLang="zh-CN" sz="2800" dirty="0"/>
            </a:b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/>
              <a:t>Require programmer to modify the semantic of the code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0710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D721F561-035B-4708-9B88-158CFAD8C39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26062" y="888462"/>
          <a:ext cx="12162078" cy="390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404" y="-80902"/>
            <a:ext cx="8707193" cy="766702"/>
          </a:xfrm>
        </p:spPr>
        <p:txBody>
          <a:bodyPr/>
          <a:lstStyle/>
          <a:p>
            <a:r>
              <a:rPr lang="en-US" altLang="en-US" dirty="0"/>
              <a:t>Performance Overhead: PUSh vs. ThreadSanitizer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8483" y="449378"/>
            <a:ext cx="1175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ThreadSanitizer (TSan): commonly used, distributed with gcc, uses software instrumentation.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58461" y="4718226"/>
            <a:ext cx="96891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What is PUSh’s "magic"?   A combination of:</a:t>
            </a: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Annotation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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specifies intended sharing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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accessibility constrains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/>
              </a:rPr>
              <a:t>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Symbol"/>
            </a:endParaRPr>
          </a:p>
          <a:p>
            <a:pPr marL="914400" marR="0" lvl="1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Hardware enforcement using page-level protection</a:t>
            </a:r>
            <a:r>
              <a:rPr kumimoji="0" lang="en-US" altLang="zh-CN" sz="2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/>
              </a:rPr>
              <a:t>†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Symbo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129" y="5945814"/>
            <a:ext cx="555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/>
              </a:rPr>
              <a:t>†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there are directly-relevant prior works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2F182C78-BB71-40B9-A76F-347CDF5C3B2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26062" y="888462"/>
          <a:ext cx="12191999" cy="3908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54E9739-7D99-473B-9514-54867554DF40}"/>
              </a:ext>
            </a:extLst>
          </p:cNvPr>
          <p:cNvGrpSpPr/>
          <p:nvPr/>
        </p:nvGrpSpPr>
        <p:grpSpPr>
          <a:xfrm>
            <a:off x="10955664" y="1290987"/>
            <a:ext cx="1081163" cy="763900"/>
            <a:chOff x="10112998" y="-33702"/>
            <a:chExt cx="1081163" cy="7639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374FA1B5-6DDD-4E55-9D1F-1A9EA0A3641E}"/>
                </a:ext>
              </a:extLst>
            </p:cNvPr>
            <p:cNvGrpSpPr/>
            <p:nvPr/>
          </p:nvGrpSpPr>
          <p:grpSpPr>
            <a:xfrm>
              <a:off x="10112998" y="-33702"/>
              <a:ext cx="1063701" cy="400110"/>
              <a:chOff x="10130460" y="-33702"/>
              <a:chExt cx="1063701" cy="4001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5C76826F-7103-4B85-B909-B5DD9845BF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30460" y="74913"/>
                <a:ext cx="182880" cy="182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07FDC15F-C8AB-48BC-8A17-DBFAE25813BD}"/>
                  </a:ext>
                </a:extLst>
              </p:cNvPr>
              <p:cNvSpPr txBox="1"/>
              <p:nvPr/>
            </p:nvSpPr>
            <p:spPr>
              <a:xfrm>
                <a:off x="10313340" y="-33702"/>
                <a:ext cx="880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TSan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52B54A32-01C4-4AC5-9042-AF106C4ACA09}"/>
                </a:ext>
              </a:extLst>
            </p:cNvPr>
            <p:cNvGrpSpPr/>
            <p:nvPr/>
          </p:nvGrpSpPr>
          <p:grpSpPr>
            <a:xfrm>
              <a:off x="10112998" y="330088"/>
              <a:ext cx="1081163" cy="400110"/>
              <a:chOff x="10112998" y="301513"/>
              <a:chExt cx="1081163" cy="40011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A9E54F47-CF44-433F-9F48-75D6B28965E6}"/>
                  </a:ext>
                </a:extLst>
              </p:cNvPr>
              <p:cNvSpPr txBox="1"/>
              <p:nvPr/>
            </p:nvSpPr>
            <p:spPr>
              <a:xfrm>
                <a:off x="10313340" y="301513"/>
                <a:ext cx="880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PUSh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CAB78D6B-ADEF-45B6-B656-FA36C7B836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12998" y="410128"/>
                <a:ext cx="182880" cy="18288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43078401"/>
      </p:ext>
    </p:extLst>
  </p:cSld>
  <p:clrMapOvr>
    <a:masterClrMapping/>
  </p:clrMapOvr>
  <p:transition spd="slow" advTm="29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1" grpId="0">
        <p:bldAsOne/>
      </p:bldGraphic>
      <p:bldGraphic spid="11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07171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ysClr val="windowText" lastClr="000000"/>
                </a:solidFill>
                <a:latin typeface="Calibri"/>
              </a:rPr>
              <a:t>Outline</a:t>
            </a:r>
            <a:endParaRPr lang="zh-CN" altLang="en-US" sz="3200" b="1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A3403C6-CD4A-455F-BA07-326A68E05F8E}"/>
              </a:ext>
            </a:extLst>
          </p:cNvPr>
          <p:cNvSpPr txBox="1">
            <a:spLocks/>
          </p:cNvSpPr>
          <p:nvPr/>
        </p:nvSpPr>
        <p:spPr>
          <a:xfrm>
            <a:off x="2402050" y="1098550"/>
            <a:ext cx="8726666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/>
              <a:t>Background</a:t>
            </a: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PUSh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Design and Implementation</a:t>
            </a: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spcBef>
                <a:spcPts val="2400"/>
              </a:spcBef>
              <a:buFont typeface="Arial" charset="0"/>
              <a:buNone/>
              <a:defRPr/>
            </a:pPr>
            <a:endParaRPr lang="en-US" sz="24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709600E8-459E-40E6-9872-2F262DDC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1A1E6DA0-7CC3-41D5-B77B-3C703FFD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1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49"/>
    </mc:Choice>
    <mc:Fallback xmlns="">
      <p:transition spd="slow" advTm="84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229600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Unintended Sharing</a:t>
            </a:r>
            <a:r>
              <a:rPr lang="en-US" altLang="en-US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  </a:t>
            </a:r>
            <a:r>
              <a:rPr lang="en-US" altLang="en-US" dirty="0"/>
              <a:t>Data Races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775487" y="2944684"/>
            <a:ext cx="6641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Intention</a:t>
            </a:r>
            <a:r>
              <a:rPr lang="en-US" altLang="zh-CN" sz="2600" dirty="0">
                <a:solidFill>
                  <a:prstClr val="black"/>
                </a:solidFill>
              </a:rPr>
              <a:t>: T1 R/W accesses </a:t>
            </a:r>
            <a:r>
              <a:rPr lang="en-US" altLang="zh-CN" sz="2600" b="1" dirty="0">
                <a:solidFill>
                  <a:prstClr val="black"/>
                </a:solidFill>
              </a:rPr>
              <a:t>or </a:t>
            </a:r>
            <a:r>
              <a:rPr lang="en-US" altLang="zh-CN" sz="2600" dirty="0">
                <a:solidFill>
                  <a:prstClr val="black"/>
                </a:solidFill>
              </a:rPr>
              <a:t>T2 R/W accesses 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981200" y="3538784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097213" algn="l"/>
              </a:tabLst>
            </a:pPr>
            <a:r>
              <a:rPr lang="en-US" altLang="zh-CN" sz="2800" dirty="0">
                <a:solidFill>
                  <a:prstClr val="black"/>
                </a:solidFill>
              </a:rPr>
              <a:t>Unintended Sharing:	simultaneous accesses by T1 &amp; T2</a:t>
            </a:r>
          </a:p>
          <a:p>
            <a:pPr>
              <a:tabLst>
                <a:tab pos="3097213" algn="l"/>
              </a:tabLst>
            </a:pP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                                	 </a:t>
            </a:r>
            <a:r>
              <a:rPr lang="en-US" altLang="zh-CN" sz="3200" dirty="0">
                <a:solidFill>
                  <a:prstClr val="black"/>
                </a:solidFill>
              </a:rPr>
              <a:t>data race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31085" y="4566835"/>
            <a:ext cx="7129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8800" algn="l"/>
              </a:tabLst>
            </a:pPr>
            <a:r>
              <a:rPr lang="en-US" altLang="zh-CN" sz="2800" dirty="0">
                <a:solidFill>
                  <a:prstClr val="black"/>
                </a:solidFill>
              </a:rPr>
              <a:t>Conclusion:	flag </a:t>
            </a:r>
            <a:r>
              <a:rPr lang="en-US" altLang="zh-CN" sz="2800" b="1" dirty="0">
                <a:solidFill>
                  <a:prstClr val="black"/>
                </a:solidFill>
              </a:rPr>
              <a:t>all</a:t>
            </a:r>
            <a:r>
              <a:rPr lang="en-US" altLang="zh-CN" sz="2800" dirty="0">
                <a:solidFill>
                  <a:prstClr val="black"/>
                </a:solidFill>
              </a:rPr>
              <a:t> shared accesses as errors</a:t>
            </a:r>
            <a:br>
              <a:rPr lang="en-US" altLang="zh-CN" sz="2800" dirty="0">
                <a:solidFill>
                  <a:prstClr val="black"/>
                </a:solidFill>
              </a:rPr>
            </a:b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b="1" dirty="0">
                <a:solidFill>
                  <a:prstClr val="black"/>
                </a:solidFill>
              </a:rPr>
              <a:t>unless</a:t>
            </a:r>
            <a:r>
              <a:rPr lang="en-US" altLang="zh-CN" sz="2800" dirty="0">
                <a:solidFill>
                  <a:prstClr val="black"/>
                </a:solidFill>
              </a:rPr>
              <a:t> explicitly permitted*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xmlns="" id="{91857366-7190-4868-B458-F60C9674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578" y="5819430"/>
            <a:ext cx="6069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aseline="30000" dirty="0"/>
              <a:t>* </a:t>
            </a:r>
            <a:r>
              <a:rPr lang="en-US" altLang="en-US" sz="1600" dirty="0"/>
              <a:t>SharC: A</a:t>
            </a:r>
            <a:r>
              <a:rPr lang="en-US" altLang="zh-CN" sz="1600" dirty="0"/>
              <a:t>nderson</a:t>
            </a:r>
            <a:r>
              <a:rPr lang="en-US" altLang="en-US" sz="1600" dirty="0"/>
              <a:t>, et al, PLDI 2008; DCOP: </a:t>
            </a:r>
            <a:r>
              <a:rPr lang="en-US" altLang="zh-CN" sz="1600" dirty="0"/>
              <a:t>Martin</a:t>
            </a:r>
            <a:r>
              <a:rPr lang="en-US" altLang="en-US" sz="1600" dirty="0"/>
              <a:t>, et al,  POPL 2010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2053A813-7AAA-4860-8F96-091FAF1F3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68" y="956692"/>
            <a:ext cx="2348019" cy="2176663"/>
          </a:xfrm>
        </p:spPr>
        <p:txBody>
          <a:bodyPr/>
          <a:lstStyle/>
          <a:p>
            <a:pPr marL="0" indent="0" algn="ctr">
              <a:spcBef>
                <a:spcPts val="300"/>
              </a:spcBef>
              <a:buNone/>
              <a:defRPr/>
            </a:pPr>
            <a:r>
              <a:rPr lang="en-US" i="1" dirty="0"/>
              <a:t>thread 1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dirty="0"/>
              <a:t>R1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counter;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dirty="0"/>
              <a:t>R1 </a:t>
            </a:r>
            <a:r>
              <a:rPr lang="en-US" dirty="0">
                <a:sym typeface="Symbol" panose="05050102010706020507" pitchFamily="18" charset="2"/>
              </a:rPr>
              <a:t> R1 + 1;</a:t>
            </a:r>
            <a:r>
              <a:rPr lang="en-US" dirty="0"/>
              <a:t> 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dirty="0"/>
              <a:t>counter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R1;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441D981-5BA4-46F2-9DA1-776C51301388}"/>
              </a:ext>
            </a:extLst>
          </p:cNvPr>
          <p:cNvSpPr txBox="1">
            <a:spLocks/>
          </p:cNvSpPr>
          <p:nvPr/>
        </p:nvSpPr>
        <p:spPr bwMode="auto">
          <a:xfrm>
            <a:off x="6393024" y="956692"/>
            <a:ext cx="2348019" cy="19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R5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counter;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R5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R5 + 1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counter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R5;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0395473"/>
      </p:ext>
    </p:extLst>
  </p:cSld>
  <p:clrMapOvr>
    <a:masterClrMapping/>
  </p:clrMapOvr>
  <p:transition advTm="319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0686"/>
            <a:ext cx="8229600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Intended Sharing</a:t>
            </a:r>
            <a:r>
              <a:rPr lang="en-US" altLang="en-US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  </a:t>
            </a:r>
            <a:r>
              <a:rPr lang="en-US" altLang="en-US" dirty="0"/>
              <a:t>Object Accessibility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8" name="文本框 35">
            <a:extLst>
              <a:ext uri="{FF2B5EF4-FFF2-40B4-BE49-F238E27FC236}">
                <a16:creationId xmlns:a16="http://schemas.microsoft.com/office/drawing/2014/main" xmlns="" id="{70517473-5A5D-472E-8C74-C558619328D3}"/>
              </a:ext>
            </a:extLst>
          </p:cNvPr>
          <p:cNvSpPr txBox="1"/>
          <p:nvPr/>
        </p:nvSpPr>
        <p:spPr>
          <a:xfrm>
            <a:off x="1773097" y="1000865"/>
            <a:ext cx="864580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exclusive to one thread during a particular program phase: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R/W				by the one thread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inaccessible 		to all other threads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exclusive to T1, then T2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R/W by T1, inaccessible to all others</a:t>
            </a:r>
          </a:p>
          <a:p>
            <a:pPr marL="342900" indent="-342900">
              <a:buFont typeface="Symbol" panose="05050102010706020507" pitchFamily="18" charset="2"/>
              <a:buChar char=" "/>
            </a:pP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   </a:t>
            </a:r>
            <a:r>
              <a:rPr lang="en-US" altLang="zh-CN" sz="2800" b="1" dirty="0">
                <a:solidFill>
                  <a:prstClr val="black"/>
                </a:solidFill>
              </a:rPr>
              <a:t>policy change</a:t>
            </a:r>
          </a:p>
          <a:p>
            <a:pPr marL="342900" indent="-342900">
              <a:buFont typeface="Symbol" panose="05050102010706020507" pitchFamily="18" charset="2"/>
              <a:buChar char=" "/>
            </a:pPr>
            <a:r>
              <a:rPr lang="en-US" altLang="zh-CN" sz="2800" dirty="0">
                <a:solidFill>
                  <a:prstClr val="black"/>
                </a:solidFill>
              </a:rPr>
              <a:t>  inaccessible to all</a:t>
            </a:r>
          </a:p>
          <a:p>
            <a:pPr marL="342900" indent="-342900">
              <a:buFont typeface="Symbol" panose="05050102010706020507" pitchFamily="18" charset="2"/>
              <a:buChar char=" "/>
            </a:pPr>
            <a:r>
              <a:rPr lang="en-US" altLang="zh-CN" sz="2800" dirty="0">
                <a:solidFill>
                  <a:prstClr val="black"/>
                </a:solidFill>
              </a:rPr>
              <a:t> 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b="1" dirty="0">
                <a:solidFill>
                  <a:prstClr val="black"/>
                </a:solidFill>
              </a:rPr>
              <a:t>policy change</a:t>
            </a:r>
          </a:p>
          <a:p>
            <a:pPr marL="342900" indent="-342900">
              <a:buFont typeface="Symbol" panose="05050102010706020507" pitchFamily="18" charset="2"/>
              <a:buChar char=" "/>
            </a:pPr>
            <a:r>
              <a:rPr lang="en-US" altLang="zh-CN" sz="2800" dirty="0">
                <a:solidFill>
                  <a:prstClr val="black"/>
                </a:solidFill>
              </a:rPr>
              <a:t>  R/W by T2, inaccessible to all others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2053871"/>
      </p:ext>
    </p:extLst>
  </p:cSld>
  <p:clrMapOvr>
    <a:masterClrMapping/>
  </p:clrMapOvr>
  <p:transition advTm="404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Annotation: Specifying Objects' Intended Sharing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510971" y="1035567"/>
            <a:ext cx="74603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Object state (accessibility)</a:t>
            </a:r>
            <a:r>
              <a:rPr lang="en-US" altLang="zh-CN" sz="28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† </a:t>
            </a:r>
            <a:r>
              <a:rPr lang="en-US" altLang="zh-CN" sz="2800" dirty="0">
                <a:solidFill>
                  <a:prstClr val="black"/>
                </a:solidFill>
              </a:rPr>
              <a:t>: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private, read-shared, inaccessible, untouched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Intended accessibility changes</a:t>
            </a:r>
            <a:r>
              <a:rPr lang="en-US" altLang="zh-CN" sz="28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† </a:t>
            </a:r>
            <a:r>
              <a:rPr lang="en-US" altLang="zh-CN" sz="2800" dirty="0">
                <a:solidFill>
                  <a:prstClr val="black"/>
                </a:solidFill>
              </a:rPr>
              <a:t>: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acquire-write				release-write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acquire-read				release-read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Low overhead accessibility enforcement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Annotation errors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hidden data races		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xmlns="" id="{EC17CC58-8E73-4CF5-9A75-ED72C0A522CA}"/>
              </a:ext>
            </a:extLst>
          </p:cNvPr>
          <p:cNvSpPr txBox="1"/>
          <p:nvPr/>
        </p:nvSpPr>
        <p:spPr>
          <a:xfrm>
            <a:off x="389671" y="5887757"/>
            <a:ext cx="555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/>
              </a:rPr>
              <a:t>† </a:t>
            </a:r>
            <a:r>
              <a:rPr lang="en-US" altLang="en-US" sz="2400" dirty="0"/>
              <a:t>DCOP: </a:t>
            </a:r>
            <a:r>
              <a:rPr lang="en-US" altLang="zh-CN" sz="2400" dirty="0"/>
              <a:t>Martin</a:t>
            </a:r>
            <a:r>
              <a:rPr lang="en-US" altLang="en-US" sz="2400" dirty="0"/>
              <a:t>, et al,   POPL 2010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3210348"/>
      </p:ext>
    </p:extLst>
  </p:cSld>
  <p:clrMapOvr>
    <a:masterClrMapping/>
  </p:clrMapOvr>
  <p:transition advTm="492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Accessibility Enforcement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xmlns="" id="{91857366-7190-4868-B458-F60C9674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74" y="5773472"/>
            <a:ext cx="84203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 baseline="30000" dirty="0">
                <a:solidFill>
                  <a:prstClr val="black"/>
                </a:solidFill>
                <a:latin typeface="Arial" panose="020B0604020202020204" pitchFamily="34" charset="0"/>
                <a:sym typeface="Symbol"/>
              </a:rPr>
              <a:t>†</a:t>
            </a:r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sym typeface="Symbol"/>
              </a:rPr>
              <a:t> </a:t>
            </a:r>
            <a:r>
              <a:rPr lang="en-US" altLang="zh-CN" sz="1600" dirty="0"/>
              <a:t>Rajamani</a:t>
            </a:r>
            <a:r>
              <a:rPr lang="en-US" altLang="en-US" sz="1600" dirty="0"/>
              <a:t>, et al, "ISOLATOR: dynamically ensuring isolation in concurrent programs" ASPLOS 2009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41837" y="915251"/>
            <a:ext cx="89083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Software: instrumenting memory accesses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slow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Commodity hardware: page-level protection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Every object in a separate page</a:t>
            </a:r>
            <a:r>
              <a:rPr lang="en-US" altLang="zh-CN" sz="28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†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Separate page table for every thread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prstClr val="black"/>
                </a:solidFill>
              </a:rPr>
              <a:t>Page-level protection challenges: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Policy changes require system calls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high overhead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Keeping multiple page tables consistent:</a:t>
            </a:r>
          </a:p>
          <a:p>
            <a:pPr marL="1257300" lvl="2" indent="-342900">
              <a:buFont typeface="Calibri" panose="020F0502020204030204" pitchFamily="34" charset="0"/>
              <a:buChar char="‒"/>
            </a:pPr>
            <a:r>
              <a:rPr lang="en-US" altLang="zh-CN" sz="2800" dirty="0">
                <a:solidFill>
                  <a:prstClr val="black"/>
                </a:solidFill>
              </a:rPr>
              <a:t>Significant kernel changes</a:t>
            </a:r>
          </a:p>
          <a:p>
            <a:pPr marL="1257300" lvl="2" indent="-342900">
              <a:buFont typeface="Calibri" panose="020F0502020204030204" pitchFamily="34" charset="0"/>
              <a:buChar char="‒"/>
            </a:pPr>
            <a:r>
              <a:rPr lang="en-US" altLang="zh-CN" sz="2800" dirty="0">
                <a:solidFill>
                  <a:prstClr val="black"/>
                </a:solidFill>
              </a:rPr>
              <a:t>High overhead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6290593"/>
      </p:ext>
    </p:extLst>
  </p:cSld>
  <p:clrMapOvr>
    <a:masterClrMapping/>
  </p:clrMapOvr>
  <p:transition advTm="517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8287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Intel’s Memory Protection Keys (MPK)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50334" y="3447112"/>
            <a:ext cx="86913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Every page: member of an MPK domain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2406650" algn="l"/>
              </a:tabLst>
            </a:pPr>
            <a:r>
              <a:rPr lang="en-US" altLang="zh-CN" sz="2800" dirty="0">
                <a:solidFill>
                  <a:prstClr val="black"/>
                </a:solidFill>
              </a:rPr>
              <a:t>Every </a:t>
            </a:r>
            <a:r>
              <a:rPr lang="en-US" altLang="zh-CN" sz="2800" b="1" dirty="0">
                <a:solidFill>
                  <a:prstClr val="black"/>
                </a:solidFill>
              </a:rPr>
              <a:t>thread</a:t>
            </a:r>
            <a:r>
              <a:rPr lang="en-US" altLang="zh-CN" sz="2800" dirty="0">
                <a:solidFill>
                  <a:prstClr val="black"/>
                </a:solidFill>
              </a:rPr>
              <a:t>:	PKRU register specifies the accessibility of 	each one of the 16 MPK domains</a:t>
            </a:r>
            <a:endParaRPr lang="en-US" altLang="zh-CN" sz="2800" b="1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D376A5-19BC-41D7-A734-B809E835A351}"/>
              </a:ext>
            </a:extLst>
          </p:cNvPr>
          <p:cNvSpPr txBox="1"/>
          <p:nvPr/>
        </p:nvSpPr>
        <p:spPr>
          <a:xfrm>
            <a:off x="1515177" y="4814196"/>
            <a:ext cx="4292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Modifying PKRU register: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User-level operation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13ns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79CD1C-D244-455A-92B8-2BF18CD35A51}"/>
              </a:ext>
            </a:extLst>
          </p:cNvPr>
          <p:cNvSpPr txBox="1"/>
          <p:nvPr/>
        </p:nvSpPr>
        <p:spPr>
          <a:xfrm>
            <a:off x="6008916" y="4782742"/>
            <a:ext cx="5861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Modifying PTE: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System call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913ns - 12000ns (1-32 threads)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8D67C5D-EFAE-495E-BD74-517CB094BDC2}"/>
              </a:ext>
            </a:extLst>
          </p:cNvPr>
          <p:cNvGrpSpPr/>
          <p:nvPr/>
        </p:nvGrpSpPr>
        <p:grpSpPr>
          <a:xfrm>
            <a:off x="762001" y="604615"/>
            <a:ext cx="10711543" cy="1413519"/>
            <a:chOff x="762001" y="691699"/>
            <a:chExt cx="10711543" cy="14135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D119D49D-C75C-4DEE-831E-B140A5FFC0CC}"/>
                </a:ext>
              </a:extLst>
            </p:cNvPr>
            <p:cNvGrpSpPr/>
            <p:nvPr/>
          </p:nvGrpSpPr>
          <p:grpSpPr>
            <a:xfrm>
              <a:off x="762001" y="1186705"/>
              <a:ext cx="10711543" cy="918513"/>
              <a:chOff x="1066799" y="1023256"/>
              <a:chExt cx="10711543" cy="9185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5C23D0EF-14F1-42FA-B5A3-ADC52AB95958}"/>
                  </a:ext>
                </a:extLst>
              </p:cNvPr>
              <p:cNvSpPr/>
              <p:nvPr/>
            </p:nvSpPr>
            <p:spPr>
              <a:xfrm>
                <a:off x="1066799" y="1023256"/>
                <a:ext cx="10711543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AE45A4EE-0CF4-4EFE-8910-3A9CBA92F060}"/>
                  </a:ext>
                </a:extLst>
              </p:cNvPr>
              <p:cNvSpPr/>
              <p:nvPr/>
            </p:nvSpPr>
            <p:spPr>
              <a:xfrm>
                <a:off x="1415143" y="1023256"/>
                <a:ext cx="1523999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rgbClr val="FF0000"/>
                    </a:solidFill>
                  </a:rPr>
                  <a:t>Domain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4351C73B-DFB2-456A-A5D3-9B1087E4B229}"/>
                  </a:ext>
                </a:extLst>
              </p:cNvPr>
              <p:cNvSpPr/>
              <p:nvPr/>
            </p:nvSpPr>
            <p:spPr>
              <a:xfrm>
                <a:off x="3907969" y="1023256"/>
                <a:ext cx="6585860" cy="40549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Page Frame Number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E2BE7D90-F4F3-42DE-B947-A240DBCE59F4}"/>
                  </a:ext>
                </a:extLst>
              </p:cNvPr>
              <p:cNvSpPr txBox="1"/>
              <p:nvPr/>
            </p:nvSpPr>
            <p:spPr>
              <a:xfrm>
                <a:off x="1415143" y="1480104"/>
                <a:ext cx="152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Bit 62-59</a:t>
                </a:r>
                <a:endParaRPr lang="zh-CN" altLang="en-US" sz="2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B64DBCD3-D9E1-45F7-AA9A-27BF1DC2547F}"/>
                  </a:ext>
                </a:extLst>
              </p:cNvPr>
              <p:cNvSpPr txBox="1"/>
              <p:nvPr/>
            </p:nvSpPr>
            <p:spPr>
              <a:xfrm>
                <a:off x="6096000" y="1480104"/>
                <a:ext cx="152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Bit 51-12</a:t>
                </a:r>
                <a:endParaRPr lang="zh-CN" altLang="en-US" sz="24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9A5E3F8-6217-4813-8D55-0AB2F47CB087}"/>
                </a:ext>
              </a:extLst>
            </p:cNvPr>
            <p:cNvSpPr txBox="1"/>
            <p:nvPr/>
          </p:nvSpPr>
          <p:spPr>
            <a:xfrm>
              <a:off x="4653643" y="691699"/>
              <a:ext cx="319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Page Table Entry (PTE)</a:t>
              </a:r>
              <a:endParaRPr lang="zh-CN" altLang="en-US" sz="24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101DC11-F1D5-400D-96E9-10662B3A69FE}"/>
              </a:ext>
            </a:extLst>
          </p:cNvPr>
          <p:cNvGrpSpPr/>
          <p:nvPr/>
        </p:nvGrpSpPr>
        <p:grpSpPr>
          <a:xfrm>
            <a:off x="762001" y="2108672"/>
            <a:ext cx="10711543" cy="1122377"/>
            <a:chOff x="762001" y="2086901"/>
            <a:chExt cx="10711543" cy="112237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8842FC05-E789-47FD-AF3A-F7126CF22060}"/>
                </a:ext>
              </a:extLst>
            </p:cNvPr>
            <p:cNvGrpSpPr/>
            <p:nvPr/>
          </p:nvGrpSpPr>
          <p:grpSpPr>
            <a:xfrm>
              <a:off x="762001" y="2375889"/>
              <a:ext cx="10711543" cy="833389"/>
              <a:chOff x="870857" y="758813"/>
              <a:chExt cx="10711543" cy="83338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7A332C33-DB81-4F53-B189-BBC746ED01D1}"/>
                  </a:ext>
                </a:extLst>
              </p:cNvPr>
              <p:cNvSpPr/>
              <p:nvPr/>
            </p:nvSpPr>
            <p:spPr>
              <a:xfrm>
                <a:off x="870857" y="1186705"/>
                <a:ext cx="10711543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5C524B51-7DC8-4730-B994-A00E9BD773B9}"/>
                  </a:ext>
                </a:extLst>
              </p:cNvPr>
              <p:cNvSpPr txBox="1"/>
              <p:nvPr/>
            </p:nvSpPr>
            <p:spPr>
              <a:xfrm>
                <a:off x="1064079" y="758813"/>
                <a:ext cx="13062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31</a:t>
                </a:r>
                <a:endParaRPr lang="zh-CN" altLang="en-US" sz="24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6D604897-5ADC-4FB9-BAE8-8A12A9279841}"/>
                  </a:ext>
                </a:extLst>
              </p:cNvPr>
              <p:cNvSpPr txBox="1"/>
              <p:nvPr/>
            </p:nvSpPr>
            <p:spPr>
              <a:xfrm>
                <a:off x="1937657" y="758813"/>
                <a:ext cx="152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1E6E038E-22C6-494D-B926-CB214D79D3F8}"/>
                  </a:ext>
                </a:extLst>
              </p:cNvPr>
              <p:cNvSpPr/>
              <p:nvPr/>
            </p:nvSpPr>
            <p:spPr>
              <a:xfrm>
                <a:off x="870857" y="1186705"/>
                <a:ext cx="914400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W 15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6076B399-50F5-4DA7-B009-CB10F74C2E01}"/>
                  </a:ext>
                </a:extLst>
              </p:cNvPr>
              <p:cNvSpPr/>
              <p:nvPr/>
            </p:nvSpPr>
            <p:spPr>
              <a:xfrm>
                <a:off x="1785257" y="1186705"/>
                <a:ext cx="914400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R 15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15357D68-A031-44C0-8B87-29BC2CF6062B}"/>
                  </a:ext>
                </a:extLst>
              </p:cNvPr>
              <p:cNvSpPr/>
              <p:nvPr/>
            </p:nvSpPr>
            <p:spPr>
              <a:xfrm>
                <a:off x="9753583" y="1186708"/>
                <a:ext cx="914400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W 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A236965A-352A-4743-8543-5A78C3944AAA}"/>
                  </a:ext>
                </a:extLst>
              </p:cNvPr>
              <p:cNvSpPr/>
              <p:nvPr/>
            </p:nvSpPr>
            <p:spPr>
              <a:xfrm>
                <a:off x="10667983" y="1186708"/>
                <a:ext cx="914400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R 0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3399A8E4-6374-480B-A1DA-17967AFEC1A3}"/>
                  </a:ext>
                </a:extLst>
              </p:cNvPr>
              <p:cNvSpPr/>
              <p:nvPr/>
            </p:nvSpPr>
            <p:spPr>
              <a:xfrm>
                <a:off x="7953826" y="1186707"/>
                <a:ext cx="914400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W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35DDB6B4-CA78-4879-8F3E-E43CEEFB9D5B}"/>
                  </a:ext>
                </a:extLst>
              </p:cNvPr>
              <p:cNvSpPr/>
              <p:nvPr/>
            </p:nvSpPr>
            <p:spPr>
              <a:xfrm>
                <a:off x="8868226" y="1186707"/>
                <a:ext cx="914400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R 1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BAC668CA-7321-4332-A514-E65E12A8311E}"/>
                  </a:ext>
                </a:extLst>
              </p:cNvPr>
              <p:cNvSpPr txBox="1"/>
              <p:nvPr/>
            </p:nvSpPr>
            <p:spPr>
              <a:xfrm>
                <a:off x="9946805" y="758813"/>
                <a:ext cx="13062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1</a:t>
                </a:r>
                <a:endParaRPr lang="zh-CN" altLang="en-US" sz="24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8C0E0304-718B-422E-81F2-D6A13C11CC59}"/>
                  </a:ext>
                </a:extLst>
              </p:cNvPr>
              <p:cNvSpPr txBox="1"/>
              <p:nvPr/>
            </p:nvSpPr>
            <p:spPr>
              <a:xfrm>
                <a:off x="8215083" y="758813"/>
                <a:ext cx="3238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3</a:t>
                </a:r>
                <a:endParaRPr lang="zh-CN" altLang="en-US" sz="24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5CBE3C76-0036-405B-9C15-FD292F55A4EB}"/>
                  </a:ext>
                </a:extLst>
              </p:cNvPr>
              <p:cNvSpPr txBox="1"/>
              <p:nvPr/>
            </p:nvSpPr>
            <p:spPr>
              <a:xfrm>
                <a:off x="9144458" y="758813"/>
                <a:ext cx="3238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2</a:t>
                </a:r>
                <a:endParaRPr lang="zh-CN" altLang="en-US" sz="240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DC675BED-CCBF-4BEE-BA5D-8BF5FF8A098B}"/>
                </a:ext>
              </a:extLst>
            </p:cNvPr>
            <p:cNvSpPr txBox="1"/>
            <p:nvPr/>
          </p:nvSpPr>
          <p:spPr>
            <a:xfrm>
              <a:off x="1880961" y="2086901"/>
              <a:ext cx="84300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per-thread Protection Key Rights register for User pages (PKRU)</a:t>
              </a:r>
              <a:endParaRPr lang="zh-CN" altLang="en-US" sz="2400" b="1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21B9530-F6F4-4897-90D9-1C37BF5ECC51}"/>
              </a:ext>
            </a:extLst>
          </p:cNvPr>
          <p:cNvSpPr txBox="1"/>
          <p:nvPr/>
        </p:nvSpPr>
        <p:spPr>
          <a:xfrm>
            <a:off x="10812265" y="2393644"/>
            <a:ext cx="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512672"/>
      </p:ext>
    </p:extLst>
  </p:cSld>
  <p:clrMapOvr>
    <a:masterClrMapping/>
  </p:clrMapOvr>
  <p:transition advTm="441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9.2|15.2|7.7|12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16.7|12.4|7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12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2|13.3|13.4|13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19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6.9|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19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19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19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1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1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13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7|17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20.8|17|9.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7510</TotalTime>
  <Words>1545</Words>
  <Application>Microsoft Office PowerPoint</Application>
  <PresentationFormat>宽屏</PresentationFormat>
  <Paragraphs>468</Paragraphs>
  <Slides>29</Slides>
  <Notes>28</Notes>
  <HiddenSlides>4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DejaVu LGC Sans</vt:lpstr>
      <vt:lpstr>等线</vt:lpstr>
      <vt:lpstr>等线 Light</vt:lpstr>
      <vt:lpstr>宋体</vt:lpstr>
      <vt:lpstr>Arial</vt:lpstr>
      <vt:lpstr>Calibri</vt:lpstr>
      <vt:lpstr>Calibri Light</vt:lpstr>
      <vt:lpstr>Cambria Math</vt:lpstr>
      <vt:lpstr>Symbol</vt:lpstr>
      <vt:lpstr>Wingdings</vt:lpstr>
      <vt:lpstr>Office Theme</vt:lpstr>
      <vt:lpstr>1_Office Theme</vt:lpstr>
      <vt:lpstr>PUSh: Data Race Detection Based on Hardware-Supported Prevention of Unintended Sharing</vt:lpstr>
      <vt:lpstr>Data Races</vt:lpstr>
      <vt:lpstr>Performance Overhead: PUSh vs. ThreadSanitizer</vt:lpstr>
      <vt:lpstr>Outline</vt:lpstr>
      <vt:lpstr>Unintended Sharing  Data Races</vt:lpstr>
      <vt:lpstr>Intended Sharing  Object Accessibility</vt:lpstr>
      <vt:lpstr>Annotation: Specifying Objects' Intended Sharing</vt:lpstr>
      <vt:lpstr>Accessibility Enforcement</vt:lpstr>
      <vt:lpstr>Intel’s Memory Protection Keys (MPK)</vt:lpstr>
      <vt:lpstr>Outline</vt:lpstr>
      <vt:lpstr>Enforcing Sharing Policies with MPK</vt:lpstr>
      <vt:lpstr>Locked Objects</vt:lpstr>
      <vt:lpstr>Operation with Only 16 MPK Domains</vt:lpstr>
      <vt:lpstr>Incorrect Annotation  Undetected Data Races</vt:lpstr>
      <vt:lpstr>Detecting Incorrect Annotation</vt:lpstr>
      <vt:lpstr>Other Optimizations</vt:lpstr>
      <vt:lpstr>Outline</vt:lpstr>
      <vt:lpstr>Directly relevant prior works: SharC and DCOP*</vt:lpstr>
      <vt:lpstr>Memory overhead: PUSh vs SharC/DCOP*</vt:lpstr>
      <vt:lpstr>Performance overhead: PUSh vs SharC/DCOP</vt:lpstr>
      <vt:lpstr>Memory Overhead: PUSh vs ThreadSanitizer (TSan)</vt:lpstr>
      <vt:lpstr>Performance Overhead: PUSh</vt:lpstr>
      <vt:lpstr>Performance Overhead: PUSh vs. ThreadSanitizer</vt:lpstr>
      <vt:lpstr>Conclusion</vt:lpstr>
      <vt:lpstr>Thank you! Questions?</vt:lpstr>
      <vt:lpstr>Reducing Memory Overhead</vt:lpstr>
      <vt:lpstr>Sliced Array</vt:lpstr>
      <vt:lpstr>Annotation Overhead</vt:lpstr>
      <vt:lpstr>SharC 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hypervisor recovery without reboot</dc:title>
  <dc:creator>zozo</dc:creator>
  <cp:lastModifiedBy>zozo</cp:lastModifiedBy>
  <cp:revision>5066</cp:revision>
  <cp:lastPrinted>2018-06-21T20:12:33Z</cp:lastPrinted>
  <dcterms:created xsi:type="dcterms:W3CDTF">2018-05-05T20:41:35Z</dcterms:created>
  <dcterms:modified xsi:type="dcterms:W3CDTF">2020-10-28T00:07:39Z</dcterms:modified>
</cp:coreProperties>
</file>