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3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9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3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90" r:id="rId3"/>
  </p:sldMasterIdLst>
  <p:notesMasterIdLst>
    <p:notesMasterId r:id="rId41"/>
  </p:notesMasterIdLst>
  <p:sldIdLst>
    <p:sldId id="256" r:id="rId4"/>
    <p:sldId id="593" r:id="rId5"/>
    <p:sldId id="619" r:id="rId6"/>
    <p:sldId id="575" r:id="rId7"/>
    <p:sldId id="570" r:id="rId8"/>
    <p:sldId id="606" r:id="rId9"/>
    <p:sldId id="571" r:id="rId10"/>
    <p:sldId id="607" r:id="rId11"/>
    <p:sldId id="594" r:id="rId12"/>
    <p:sldId id="559" r:id="rId13"/>
    <p:sldId id="584" r:id="rId14"/>
    <p:sldId id="581" r:id="rId15"/>
    <p:sldId id="576" r:id="rId16"/>
    <p:sldId id="580" r:id="rId17"/>
    <p:sldId id="585" r:id="rId18"/>
    <p:sldId id="608" r:id="rId19"/>
    <p:sldId id="564" r:id="rId20"/>
    <p:sldId id="620" r:id="rId21"/>
    <p:sldId id="566" r:id="rId22"/>
    <p:sldId id="586" r:id="rId23"/>
    <p:sldId id="587" r:id="rId24"/>
    <p:sldId id="610" r:id="rId25"/>
    <p:sldId id="615" r:id="rId26"/>
    <p:sldId id="597" r:id="rId27"/>
    <p:sldId id="614" r:id="rId28"/>
    <p:sldId id="613" r:id="rId29"/>
    <p:sldId id="590" r:id="rId30"/>
    <p:sldId id="595" r:id="rId31"/>
    <p:sldId id="316" r:id="rId32"/>
    <p:sldId id="616" r:id="rId33"/>
    <p:sldId id="622" r:id="rId34"/>
    <p:sldId id="618" r:id="rId35"/>
    <p:sldId id="623" r:id="rId36"/>
    <p:sldId id="627" r:id="rId37"/>
    <p:sldId id="624" r:id="rId38"/>
    <p:sldId id="625" r:id="rId39"/>
    <p:sldId id="626" r:id="rId4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24AC87"/>
    <a:srgbClr val="58BFA3"/>
    <a:srgbClr val="548235"/>
    <a:srgbClr val="009E73"/>
    <a:srgbClr val="8D1728"/>
    <a:srgbClr val="72324F"/>
    <a:srgbClr val="A64A74"/>
    <a:srgbClr val="DEEBF7"/>
    <a:srgbClr val="176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6" autoAdjust="0"/>
    <p:restoredTop sz="77793" autoAdjust="0"/>
  </p:normalViewPr>
  <p:slideViewPr>
    <p:cSldViewPr snapToGrid="0" showGuides="1">
      <p:cViewPr varScale="1">
        <p:scale>
          <a:sx n="49" d="100"/>
          <a:sy n="49" d="100"/>
        </p:scale>
        <p:origin x="1036" y="52"/>
      </p:cViewPr>
      <p:guideLst>
        <p:guide pos="3840"/>
        <p:guide orient="horz" pos="20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93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3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00974588375913"/>
          <c:y val="6.1654427505072489E-2"/>
          <c:w val="0.74906611680214585"/>
          <c:h val="0.739262330382302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4KB-read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2007.6880000000001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3F6-B948-0DCF6869BA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4KB-read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AD38-43F6-B948-0DCF6869BA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SplitFS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4KB-read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2285.1669999999999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F6-8D4F-B1CD-92F093F26F2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4KB-read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5798-4F56-8606-12290BF8412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ArckFS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4KB-read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2358.8139999999999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98-4F56-8606-12290BF84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7168959"/>
        <c:axId val="2013884672"/>
      </c:barChart>
      <c:catAx>
        <c:axId val="1457168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3884672"/>
        <c:crosses val="autoZero"/>
        <c:auto val="1"/>
        <c:lblAlgn val="ctr"/>
        <c:lblOffset val="100"/>
        <c:noMultiLvlLbl val="0"/>
      </c:catAx>
      <c:valAx>
        <c:axId val="2013884672"/>
        <c:scaling>
          <c:orientation val="minMax"/>
          <c:max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2857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145716895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365023803516651"/>
          <c:y val="5.3109507144940213E-2"/>
          <c:w val="0.68634983296650653"/>
          <c:h val="0.71699963701345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delete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99.167000000000002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55-5A4D-9197-45F18D04E8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delete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1-8555-5A4D-9197-45F18D04E87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SplitFS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delete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29.69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7-9B4D-9383-0BB4ABF58A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delete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4898-4A8D-9A9C-F04EB918164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ArckFS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delete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618.14630286700003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98-4A8D-9A9C-F04EB9181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8725232"/>
        <c:axId val="1298726880"/>
      </c:barChart>
      <c:catAx>
        <c:axId val="1298725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98726880"/>
        <c:crosses val="autoZero"/>
        <c:auto val="1"/>
        <c:lblAlgn val="ctr"/>
        <c:lblOffset val="100"/>
        <c:noMultiLvlLbl val="0"/>
      </c:catAx>
      <c:valAx>
        <c:axId val="1298726880"/>
        <c:scaling>
          <c:orientation val="minMax"/>
          <c:max val="8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1298725232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02663586166595"/>
          <c:y val="4.9344087038030289E-2"/>
          <c:w val="0.78199416953320366"/>
          <c:h val="0.7133050727386683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ArckFS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6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177.98791700000001</c:v>
                </c:pt>
                <c:pt idx="1">
                  <c:v>358.809167</c:v>
                </c:pt>
                <c:pt idx="2">
                  <c:v>678.65740600000004</c:v>
                </c:pt>
                <c:pt idx="3">
                  <c:v>1298.1305600000001</c:v>
                </c:pt>
                <c:pt idx="4">
                  <c:v>1954.394587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D0-AA4C-80A5-A6E2FA02C335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88.731560999999999</c:v>
                </c:pt>
                <c:pt idx="1">
                  <c:v>178.19471300000001</c:v>
                </c:pt>
                <c:pt idx="2">
                  <c:v>329.60723300000001</c:v>
                </c:pt>
                <c:pt idx="3">
                  <c:v>653.26986899999997</c:v>
                </c:pt>
                <c:pt idx="4">
                  <c:v>649.01186700000005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D0-AA4C-80A5-A6E2FA02C335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26.313558</c:v>
                </c:pt>
                <c:pt idx="1">
                  <c:v>40.930964000000003</c:v>
                </c:pt>
                <c:pt idx="2">
                  <c:v>53.725988000000001</c:v>
                </c:pt>
                <c:pt idx="3">
                  <c:v>64.645206000000002</c:v>
                </c:pt>
                <c:pt idx="4">
                  <c:v>66.302012000000005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D0-AA4C-80A5-A6E2FA02C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02575"/>
        <c:axId val="777199231"/>
      </c:lineChart>
      <c:catAx>
        <c:axId val="6330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77199231"/>
        <c:crosses val="autoZero"/>
        <c:auto val="1"/>
        <c:lblAlgn val="ctr"/>
        <c:lblOffset val="100"/>
        <c:noMultiLvlLbl val="0"/>
      </c:catAx>
      <c:valAx>
        <c:axId val="777199231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63302575"/>
        <c:crosses val="autoZero"/>
        <c:crossBetween val="between"/>
        <c:majorUnit val="500"/>
      </c:valAx>
      <c:spPr>
        <a:noFill/>
        <a:ln>
          <a:solidFill>
            <a:schemeClr val="accent6">
              <a:alpha val="17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902663586166595"/>
          <c:y val="4.9344087038030289E-2"/>
          <c:w val="0.7640357803229435"/>
          <c:h val="0.6868056009540198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ArckFS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6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196.50073</c:v>
                </c:pt>
                <c:pt idx="1">
                  <c:v>398.26238599999999</c:v>
                </c:pt>
                <c:pt idx="2">
                  <c:v>771.46925999999996</c:v>
                </c:pt>
                <c:pt idx="3">
                  <c:v>1441.471436</c:v>
                </c:pt>
                <c:pt idx="4">
                  <c:v>2227.7964179999999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00-483F-9D22-6251B61A06AF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NOVA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128.894217</c:v>
                </c:pt>
                <c:pt idx="1">
                  <c:v>251.72213099999999</c:v>
                </c:pt>
                <c:pt idx="2">
                  <c:v>479.33358099999998</c:v>
                </c:pt>
                <c:pt idx="3">
                  <c:v>880.78541099999995</c:v>
                </c:pt>
                <c:pt idx="4">
                  <c:v>968.79219799999998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00-483F-9D22-6251B61A06AF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ext4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116.29648400000001</c:v>
                </c:pt>
                <c:pt idx="1">
                  <c:v>221.01928100000001</c:v>
                </c:pt>
                <c:pt idx="2">
                  <c:v>374.879165</c:v>
                </c:pt>
                <c:pt idx="3">
                  <c:v>740.21050100000002</c:v>
                </c:pt>
                <c:pt idx="4">
                  <c:v>829.24930500000005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00-483F-9D22-6251B61A0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302575"/>
        <c:axId val="777199231"/>
      </c:lineChart>
      <c:catAx>
        <c:axId val="63302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777199231"/>
        <c:crosses val="autoZero"/>
        <c:auto val="1"/>
        <c:lblAlgn val="ctr"/>
        <c:lblOffset val="100"/>
        <c:noMultiLvlLbl val="0"/>
      </c:catAx>
      <c:valAx>
        <c:axId val="777199231"/>
        <c:scaling>
          <c:orientation val="minMax"/>
          <c:max val="2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63302575"/>
        <c:crosses val="autoZero"/>
        <c:crossBetween val="between"/>
        <c:majorUnit val="500"/>
      </c:valAx>
      <c:spPr>
        <a:noFill/>
        <a:ln>
          <a:solidFill>
            <a:schemeClr val="accent6">
              <a:alpha val="17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553968390417425"/>
          <c:y val="5.3109520051890749E-2"/>
          <c:w val="0.540567514164077"/>
          <c:h val="0.81537275575307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Webproxy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880.78541099999995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C-422A-8C17-883A665C47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ArckFS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Webproxy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1441.471436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C-422A-8C17-883A665C47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KVFS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Webproxy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1887.9402439999999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80-A149-BC23-5ACA85E47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100"/>
        <c:axId val="1457168959"/>
        <c:axId val="2013884672"/>
      </c:barChart>
      <c:catAx>
        <c:axId val="14571689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13884672"/>
        <c:crosses val="autoZero"/>
        <c:auto val="1"/>
        <c:lblAlgn val="ctr"/>
        <c:lblOffset val="100"/>
        <c:noMultiLvlLbl val="0"/>
      </c:catAx>
      <c:valAx>
        <c:axId val="2013884672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CH"/>
          </a:p>
        </c:txPr>
        <c:crossAx val="1457168959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86122667348062"/>
          <c:y val="5.6039673324361584E-2"/>
          <c:w val="0.71953146002517954"/>
          <c:h val="0.741368964583470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Map</c:v>
                </c:pt>
              </c:strCache>
            </c:strRef>
          </c:tx>
          <c:spPr>
            <a:pattFill prst="openDmnd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4KB-write 1G</c:v>
                </c:pt>
                <c:pt idx="1">
                  <c:v>create-100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0.53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F9-4AC1-8692-44480D10F2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Unmap</c:v>
                </c:pt>
              </c:strCache>
            </c:strRef>
          </c:tx>
          <c:spPr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4KB-write 1G</c:v>
                </c:pt>
                <c:pt idx="1">
                  <c:v>create-100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0.46</c:v>
                </c:pt>
                <c:pt idx="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F9-4AC1-8692-44480D10F2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Verifier</c:v>
                </c:pt>
              </c:strCache>
            </c:strRef>
          </c:tx>
          <c:spPr>
            <a:pattFill prst="wdUpDiag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4KB-write 1G</c:v>
                </c:pt>
                <c:pt idx="1">
                  <c:v>create-100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5.0000000000000001E-3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F9-4AC1-8692-44480D10F2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Aux.state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4KB-write 1G</c:v>
                </c:pt>
                <c:pt idx="1">
                  <c:v>create-100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5.0000000000000001E-3</c:v>
                </c:pt>
                <c:pt idx="1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F9-4AC1-8692-44480D10F2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8914639"/>
        <c:axId val="160845583"/>
      </c:barChart>
      <c:catAx>
        <c:axId val="7089146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845583"/>
        <c:crosses val="autoZero"/>
        <c:auto val="1"/>
        <c:lblAlgn val="ctr"/>
        <c:lblOffset val="100"/>
        <c:noMultiLvlLbl val="0"/>
      </c:catAx>
      <c:valAx>
        <c:axId val="16084558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08914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4K</c:v>
                </c:pt>
              </c:strCache>
            </c:strRef>
          </c:tx>
          <c:spPr>
            <a:pattFill prst="openDmnd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Catesgory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4-4102-A2E2-A294AF402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2M</c:v>
                </c:pt>
              </c:strCache>
            </c:strRef>
          </c:tx>
          <c:spPr>
            <a:pattFill prst="openDmnd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Catesgory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D4-4102-A2E2-A294AF402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1G</c:v>
                </c:pt>
              </c:strCache>
            </c:strRef>
          </c:tx>
          <c:spPr>
            <a:pattFill prst="openDmnd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Catesgory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132.9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D4-4102-A2E2-A294AF402E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10G</c:v>
                </c:pt>
              </c:strCache>
            </c:strRef>
          </c:tx>
          <c:spPr>
            <a:pattFill prst="openDmnd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Catesgory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D4-4102-A2E2-A294AF402E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127151"/>
        <c:axId val="454120159"/>
      </c:barChart>
      <c:catAx>
        <c:axId val="160127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4120159"/>
        <c:crosses val="autoZero"/>
        <c:auto val="1"/>
        <c:lblAlgn val="ctr"/>
        <c:lblOffset val="100"/>
        <c:noMultiLvlLbl val="0"/>
      </c:catAx>
      <c:valAx>
        <c:axId val="454120159"/>
        <c:scaling>
          <c:logBase val="2"/>
          <c:orientation val="minMax"/>
          <c:max val="10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60127151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</c:v>
                </c:pt>
              </c:strCache>
            </c:strRef>
          </c:tx>
          <c:spPr>
            <a:pattFill prst="openDmnd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Catesgory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D7-4DC7-8340-8522F92799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1000</c:v>
                </c:pt>
              </c:strCache>
            </c:strRef>
          </c:tx>
          <c:spPr>
            <a:pattFill prst="openDmnd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Catesgory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D7-4DC7-8340-8522F92799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100000</c:v>
                </c:pt>
              </c:strCache>
            </c:strRef>
          </c:tx>
          <c:spPr>
            <a:pattFill prst="openDmnd">
              <a:fgClr>
                <a:schemeClr val="accent6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Catesgory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32200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D7-4DC7-8340-8522F92799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7"/>
        <c:overlap val="-100"/>
        <c:axId val="160127151"/>
        <c:axId val="454120159"/>
      </c:barChart>
      <c:catAx>
        <c:axId val="1601271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4120159"/>
        <c:crosses val="autoZero"/>
        <c:auto val="1"/>
        <c:lblAlgn val="ctr"/>
        <c:lblOffset val="100"/>
        <c:noMultiLvlLbl val="0"/>
      </c:catAx>
      <c:valAx>
        <c:axId val="454120159"/>
        <c:scaling>
          <c:logBase val="2"/>
          <c:orientation val="minMax"/>
          <c:max val="100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60127151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CH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0.2116</cdr:x>
      <cdr:y>0.76069</cdr:y>
    </cdr:from>
    <cdr:to>
      <cdr:x>1</cdr:x>
      <cdr:y>0.76069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96AA4FBB-E2D0-7F46-B249-1CA303FFEDB6}"/>
            </a:ext>
          </a:extLst>
        </cdr:cNvPr>
        <cdr:cNvCxnSpPr/>
      </cdr:nvCxnSpPr>
      <cdr:spPr>
        <a:xfrm xmlns:a="http://schemas.openxmlformats.org/drawingml/2006/main">
          <a:off x="1180271" y="3217724"/>
          <a:ext cx="4397569" cy="0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0.21047</cdr:x>
      <cdr:y>0.02775</cdr:y>
    </cdr:from>
    <cdr:to>
      <cdr:x>0.21047</cdr:x>
      <cdr:y>0.76199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BB44ABA2-CBB7-7F4F-B2BD-C9ECDBE6402C}"/>
            </a:ext>
          </a:extLst>
        </cdr:cNvPr>
        <cdr:cNvCxnSpPr/>
      </cdr:nvCxnSpPr>
      <cdr:spPr>
        <a:xfrm xmlns:a="http://schemas.openxmlformats.org/drawingml/2006/main">
          <a:off x="1173968" y="117369"/>
          <a:ext cx="0" cy="3105849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0.21079</cdr:x>
      <cdr:y>0.73815</cdr:y>
    </cdr:from>
    <cdr:to>
      <cdr:x>0.97804</cdr:x>
      <cdr:y>0.73816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96AA4FBB-E2D0-7F46-B249-1CA303FFEDB6}"/>
            </a:ext>
          </a:extLst>
        </cdr:cNvPr>
        <cdr:cNvCxnSpPr/>
      </cdr:nvCxnSpPr>
      <cdr:spPr>
        <a:xfrm xmlns:a="http://schemas.openxmlformats.org/drawingml/2006/main" flipV="1">
          <a:off x="1175744" y="3123553"/>
          <a:ext cx="4279597" cy="42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0.21064</cdr:x>
      <cdr:y>0.04345</cdr:y>
    </cdr:from>
    <cdr:to>
      <cdr:x>0.21064</cdr:x>
      <cdr:y>0.73712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BB44ABA2-CBB7-7F4F-B2BD-C9ECDBE6402C}"/>
            </a:ext>
          </a:extLst>
        </cdr:cNvPr>
        <cdr:cNvCxnSpPr/>
      </cdr:nvCxnSpPr>
      <cdr:spPr>
        <a:xfrm xmlns:a="http://schemas.openxmlformats.org/drawingml/2006/main">
          <a:off x="1174889" y="183846"/>
          <a:ext cx="0" cy="2935331"/>
        </a:xfrm>
        <a:prstGeom xmlns:a="http://schemas.openxmlformats.org/drawingml/2006/main" prst="line">
          <a:avLst/>
        </a:prstGeom>
        <a:ln xmlns:a="http://schemas.openxmlformats.org/drawingml/2006/main" w="15875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0.5372</cdr:x>
      <cdr:y>0.34244</cdr:y>
    </cdr:from>
    <cdr:to>
      <cdr:x>0.78733</cdr:x>
      <cdr:y>0.46394</cdr:y>
    </cdr:to>
    <cdr:sp macro="" textlink="">
      <cdr:nvSpPr>
        <cdr:cNvPr id="2" name="TextBox 44">
          <a:extLst xmlns:a="http://schemas.openxmlformats.org/drawingml/2006/main">
            <a:ext uri="{FF2B5EF4-FFF2-40B4-BE49-F238E27FC236}">
              <a16:creationId xmlns:a16="http://schemas.microsoft.com/office/drawing/2014/main" id="{B6DB4C8C-7367-044E-DA2F-9ECC888C2A34}"/>
            </a:ext>
          </a:extLst>
        </cdr:cNvPr>
        <cdr:cNvSpPr txBox="1"/>
      </cdr:nvSpPr>
      <cdr:spPr>
        <a:xfrm xmlns:a="http://schemas.openxmlformats.org/drawingml/2006/main">
          <a:off x="1649784" y="1127777"/>
          <a:ext cx="768159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CH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rPr>
            <a:t>132.9</a:t>
          </a:r>
          <a:endParaRPr kumimoji="0" lang="en-US" sz="20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cs typeface="+mn-cs"/>
          </a:endParaRPr>
        </a:p>
      </cdr:txBody>
    </cdr:sp>
  </cdr:relSizeAnchor>
  <cdr:relSizeAnchor xmlns:cdr="http://schemas.openxmlformats.org/drawingml/2006/chartDrawing">
    <cdr:from>
      <cdr:x>0.67933</cdr:x>
      <cdr:y>0.12296</cdr:y>
    </cdr:from>
    <cdr:to>
      <cdr:x>0.97174</cdr:x>
      <cdr:y>0.24445</cdr:y>
    </cdr:to>
    <cdr:sp macro="" textlink="">
      <cdr:nvSpPr>
        <cdr:cNvPr id="3" name="TextBox 44">
          <a:extLst xmlns:a="http://schemas.openxmlformats.org/drawingml/2006/main">
            <a:ext uri="{FF2B5EF4-FFF2-40B4-BE49-F238E27FC236}">
              <a16:creationId xmlns:a16="http://schemas.microsoft.com/office/drawing/2014/main" id="{B6DB4C8C-7367-044E-DA2F-9ECC888C2A34}"/>
            </a:ext>
          </a:extLst>
        </cdr:cNvPr>
        <cdr:cNvSpPr txBox="1"/>
      </cdr:nvSpPr>
      <cdr:spPr>
        <a:xfrm xmlns:a="http://schemas.openxmlformats.org/drawingml/2006/main">
          <a:off x="2086270" y="404946"/>
          <a:ext cx="898003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CH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rPr>
            <a:t>1553.0</a:t>
          </a:r>
          <a:endParaRPr kumimoji="0" lang="en-US" sz="18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+mn-ea"/>
            <a:cs typeface="+mn-cs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0.5306</cdr:x>
      <cdr:y>0.38557</cdr:y>
    </cdr:from>
    <cdr:to>
      <cdr:x>0.78618</cdr:x>
      <cdr:y>0.50673</cdr:y>
    </cdr:to>
    <cdr:sp macro="" textlink="">
      <cdr:nvSpPr>
        <cdr:cNvPr id="2" name="TextBox 44">
          <a:extLst xmlns:a="http://schemas.openxmlformats.org/drawingml/2006/main">
            <a:ext uri="{FF2B5EF4-FFF2-40B4-BE49-F238E27FC236}">
              <a16:creationId xmlns:a16="http://schemas.microsoft.com/office/drawing/2014/main" id="{B6DB4C8C-7367-044E-DA2F-9ECC888C2A34}"/>
            </a:ext>
          </a:extLst>
        </cdr:cNvPr>
        <cdr:cNvSpPr txBox="1"/>
      </cdr:nvSpPr>
      <cdr:spPr>
        <a:xfrm xmlns:a="http://schemas.openxmlformats.org/drawingml/2006/main">
          <a:off x="1594767" y="1273246"/>
          <a:ext cx="768159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CH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rPr>
            <a:t>308.0</a:t>
          </a:r>
          <a:endParaRPr kumimoji="0" lang="en-US" sz="18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0.65802</cdr:x>
      <cdr:y>0.0391</cdr:y>
    </cdr:from>
    <cdr:to>
      <cdr:x>1</cdr:x>
      <cdr:y>0.16026</cdr:y>
    </cdr:to>
    <cdr:sp macro="" textlink="">
      <cdr:nvSpPr>
        <cdr:cNvPr id="3" name="TextBox 44">
          <a:extLst xmlns:a="http://schemas.openxmlformats.org/drawingml/2006/main">
            <a:ext uri="{FF2B5EF4-FFF2-40B4-BE49-F238E27FC236}">
              <a16:creationId xmlns:a16="http://schemas.microsoft.com/office/drawing/2014/main" id="{B6DB4C8C-7367-044E-DA2F-9ECC888C2A34}"/>
            </a:ext>
          </a:extLst>
        </cdr:cNvPr>
        <cdr:cNvSpPr txBox="1"/>
      </cdr:nvSpPr>
      <cdr:spPr>
        <a:xfrm xmlns:a="http://schemas.openxmlformats.org/drawingml/2006/main">
          <a:off x="2064812" y="129118"/>
          <a:ext cx="1027845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CH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rPr>
            <a:t>32200.0</a:t>
          </a:r>
          <a:endParaRPr kumimoji="0" lang="en-US" sz="18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+mn-ea"/>
            <a:cs typeface="+mn-cs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339F5-AAEC-41D2-A5DF-9E882366A252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39952-A377-44AE-A8C7-FCB2BA0B98C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0005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039952-A377-44AE-A8C7-FCB2BA0B98CE}" type="slidenum">
              <a:rPr kumimoji="0" lang="en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751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19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23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009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94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080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30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492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395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928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220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5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7802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788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178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236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6498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901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553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0942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272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3a4d8d75fb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5" name="Google Shape;1885;g13a4d8d75fb_0_1276:notes"/>
          <p:cNvSpPr txBox="1">
            <a:spLocks noGrp="1"/>
          </p:cNvSpPr>
          <p:nvPr>
            <p:ph type="body" idx="1"/>
          </p:nvPr>
        </p:nvSpPr>
        <p:spPr>
          <a:xfrm>
            <a:off x="681195" y="4722688"/>
            <a:ext cx="5449500" cy="44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379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577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023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0657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F4282-0CE8-4604-864A-B57639DC23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511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9952-A377-44AE-A8C7-FCB2BA0B98CE}" type="slidenum">
              <a:rPr lang="en-CH" smtClean="0"/>
              <a:t>35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430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84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697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795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336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206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97" name="Google Shape;297;p12:notes"/>
          <p:cNvSpPr txBox="1">
            <a:spLocks noGrp="1"/>
          </p:cNvSpPr>
          <p:nvPr>
            <p:ph type="sldNum" idx="12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98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5154-320F-40DB-BD76-9841D0C2C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7137-57E0-455E-8F75-8983F115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5E3C-23FC-4288-8713-2DCDAFD7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AC1B1-66E1-4552-9511-7AE0CBC8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4C4C-40BB-4924-8E15-98404A70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254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B691-D07E-43B3-AF7B-39FE1937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D630F-E265-4A15-BAA7-6F39E6AA1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915D4-3C72-40FE-8EEE-275A7797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6679-71F4-4F5B-BA8D-73104067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FEC7-54A9-458E-A771-21BA13AC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478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56F93-AB75-4D61-BA6F-69050387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ED5A7-12CE-4088-9713-941E57D7A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3C96A-F1F9-46A2-B3FB-B4AFDCFB5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95B9-E77C-4EB2-B947-D1F4F160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FA2B-0B18-4973-8F6D-F5AE1AAB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6531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492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32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6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500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44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44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1843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166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48D8-C7DA-4FF0-A4E5-CBD82A44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708C-6809-4A60-9457-5FA863189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B8EF-9F83-4360-8714-BAF1A822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DC0D-5DDE-4825-AC41-044B772F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A2EA-BC17-4F91-85FB-D615E4A0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2504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46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824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538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0386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8478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838200" y="1432560"/>
            <a:ext cx="10515600" cy="47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5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3A5D"/>
              </a:buClr>
              <a:buSzPts val="4800"/>
              <a:buFont typeface="PT Sans Narrow"/>
              <a:buNone/>
              <a:defRPr>
                <a:solidFill>
                  <a:srgbClr val="0F3A5D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09A03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838200" y="6356350"/>
            <a:ext cx="731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5050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64C7-DF06-9C4A-9E97-AB085274D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06AD2-AD11-C047-9AA4-2208E21CE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D5F49-AA29-0F4F-BE84-F5182A90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6F2F-146E-214D-93F9-A7198FE9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F112-ADDF-2547-ABCE-EE24431D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55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0E43-4069-A544-92C4-77E3B48B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7D9F-E8E3-1E42-9C70-88A96840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C7A8-2943-2948-AF5A-8B900008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B515-007A-8E4E-BDDE-71F472B8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044D-BFBF-EE49-A236-119D81BA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70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FE01-CB40-C546-9036-9FFE597B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E6B6B-F498-B145-BA83-C76B0C65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B0D69-2622-9B43-BD7B-59C7C219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8C2C-369B-854B-AC32-4EDD7210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915B-5CB0-DC48-A960-0920C249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5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8AFC-63C3-8148-8DA6-8D1F4E1F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95FC-9AA1-544E-8625-4592F651C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0F1FB-E0F6-C549-A3F2-6C1E4461F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1433C-2273-4248-8EC0-C48CFC7C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817EE-4521-5941-8A50-C5D5619D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D5322-1B25-B649-AF69-FBB4493E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ECD2-B90A-4037-AB3F-146B702E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0C138-C73A-4750-9069-9A956E64E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2456-867F-4168-B821-49C0863E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AA8E5-BDDF-460D-B195-D4122714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338E4-59FF-41BA-9898-EAF8D063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76955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60EB-5F06-0148-9DB7-2C78978F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2D7D-EA28-BC4E-9A4D-82331C38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425C0-EC18-114C-9A74-851EA258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DA5AC-55AE-D94C-B898-6C693412A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248DE-2DEF-A042-9A2B-5881DB237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B22D4-E860-0643-BCDC-6D2C5A86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92E70-B070-E54B-B0A4-10FD4556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290DD-5BDF-3C41-B623-374FE2EF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9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1266-98F4-194B-AA1F-43336F0A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1A405-FFD3-294C-8693-A4216A6C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DC3C4-3E38-5E49-9BC7-EE60BCF4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321AB-39D2-F445-BC31-A4BFAD19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09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42AFE-57C9-C949-86C9-9BCDF9A4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161E5-B43B-B049-B939-20CAB9EC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12A17-8D13-9D42-A265-334B2089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70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2BC1-A5B6-4E40-836E-D62FB480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FB74-ADD2-7C49-9799-2C12C787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45AF9-A4A8-4544-B922-EE47F236B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77AC-8B60-6A44-A4D1-13B16B70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7BE58-4855-7342-A2A3-DBFA8AF9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6FCFC-4EE5-FC43-B011-238B5552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75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0CB4-A55E-3543-A069-5A6D1A48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275B2-4842-7E49-9C48-D2C927F64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479CF-DFF2-7D4B-940F-04AF2463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6CE41-E361-3247-B645-4D55495C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30511-840F-9E48-9615-DC3A8F59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C357D-1A7B-7E41-9104-9182612A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45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743F-3816-1B4A-8C7B-CDCE3EBA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445FC-CEEF-C44B-8028-59EAF46DC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1ED1-486C-7844-BABF-00228854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74A3-AC3E-2D4C-AECE-7D25FB49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4C52-3977-B54C-A3CA-47B6BA52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074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67491-6A0C-054D-8FA9-44CBEF634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4553D-677B-8C4E-AB20-8335CE0EA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DE0F-7EAC-4E46-B4DC-35453790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0567F-925E-0C4A-BFDA-DCAB9B5F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033B-95BC-2C4C-B07A-AE299E53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1746-E970-4559-92E7-4B0D3C07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F056-8DD3-48F3-A65B-CF9A08B13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CB7E2-D197-45FA-87F9-13D28680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BD0A8-C628-4CD5-A97B-390C4895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20743-8057-47BA-AB6F-A6A2111E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0BA53-A908-4133-974C-84F3C141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04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58D1-65C7-4316-B0E1-4E4A14DF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09508-5072-48FD-B282-FBE0E7D2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2F30E-C7AD-4E02-A605-09AFE6ADA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54FA4-68BE-4E92-8AB1-B6B6A2A08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0D41C-AD77-4C6B-A99C-BF4053772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F6BB6-9028-4115-B354-4D8082F5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62E46-2EBD-46EC-8CB9-E33AF45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C887D-5C92-4795-AC58-36BA6307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948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5111-85B7-4093-9C2E-5DE064D6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9F559-C792-48ED-9ABE-0C515AB7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31092-4E33-4489-943A-16AF8079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F10E2-2C14-49EA-9319-115F5349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037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E4B83-2EA4-48C7-B730-FFF44712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EDB4D-D259-49DE-8E5F-CD0A794E8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EBF85-5F4B-48FE-B965-424420EA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765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1F6A-D92F-4B86-8485-FB365C22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DB4D-8232-4B6C-89FF-6830D1E9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D3A81-48B5-48F0-A430-E0B2FA787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A8543-98AB-477C-B4F2-972CF310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CEB5-BE4B-4F2B-85F1-62F4FD90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7F0F-8DFF-444A-B46C-81F1132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580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E38A-D5DB-49B8-AA88-47CAB83F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6FEF5-42B1-4DBB-8871-39B22BE5D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27BAB-3453-4816-AA01-84AE5AD46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9EF13-B07B-4034-B686-E96F5523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F5644-CE07-4CA5-AD24-82A629B4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E3F8A-7756-4A2C-9DA2-B7803255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656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97611-50A3-4F2F-B39D-03A5CC58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E007B-A3DD-4E4D-8A53-F393606D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3917-5E81-4977-B061-716AEB78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8B2A-64A2-41D4-91D5-9DA98DB614D3}" type="datetimeFigureOut">
              <a:rPr lang="en-CH" smtClean="0"/>
              <a:t>24/10/2023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6428-EBD5-4C9B-AEC0-5063127E9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94D7-6220-432B-8F40-F11ED8FD7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F3B06-83EC-45A1-BB95-C7F8F76062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480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55328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8EFE9-C129-6742-A48B-B5291F91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D41D0-F981-074E-AAB9-44BC9C50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B0EB-1229-2F44-AAF4-02FFD7C8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FAFA-AC78-1347-A954-3471140EB45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B0DC4-77C0-1A41-BC72-F325EDC99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D3E4-A5F5-9B45-AF54-CAC6C4B5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E7A7B-1078-6A48-8760-AE1319E4D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7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5" Type="http://schemas.openxmlformats.org/officeDocument/2006/relationships/image" Target="../media/image18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8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25.png"/><Relationship Id="rId5" Type="http://schemas.openxmlformats.org/officeDocument/2006/relationships/image" Target="../media/image11.svg"/><Relationship Id="rId10" Type="http://schemas.openxmlformats.org/officeDocument/2006/relationships/image" Target="../media/image28.sv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2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image" Target="../media/image8.png"/><Relationship Id="rId11" Type="http://schemas.openxmlformats.org/officeDocument/2006/relationships/image" Target="../media/image11.svg"/><Relationship Id="rId5" Type="http://schemas.openxmlformats.org/officeDocument/2006/relationships/image" Target="../media/image31.png"/><Relationship Id="rId10" Type="http://schemas.openxmlformats.org/officeDocument/2006/relationships/image" Target="../media/image10.png"/><Relationship Id="rId4" Type="http://schemas.openxmlformats.org/officeDocument/2006/relationships/image" Target="../media/image30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Relationship Id="rId4" Type="http://schemas.openxmlformats.org/officeDocument/2006/relationships/chart" Target="../charts/char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hyperlink" Target="https://github.com/vmexit/trio-sosp-23ae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11" Type="http://schemas.openxmlformats.org/officeDocument/2006/relationships/image" Target="../media/image11.svg"/><Relationship Id="rId5" Type="http://schemas.openxmlformats.org/officeDocument/2006/relationships/image" Target="../media/image18.sv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81E0-E90D-4526-B710-957B19275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99672"/>
            <a:ext cx="12192000" cy="12562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/>
                <a:ea typeface="Book Antiqua"/>
                <a:cs typeface="Book Antiqua"/>
                <a:sym typeface="Book Antiqua"/>
              </a:rPr>
              <a:t>Enabling </a:t>
            </a:r>
            <a:r>
              <a:rPr lang="en-US" sz="4000" b="1" dirty="0">
                <a:solidFill>
                  <a:srgbClr val="176E80"/>
                </a:solidFill>
                <a:latin typeface="Book Antiqua"/>
                <a:ea typeface="Book Antiqua"/>
                <a:cs typeface="Book Antiqua"/>
                <a:sym typeface="Book Antiqua"/>
              </a:rPr>
              <a:t>High-Performance</a:t>
            </a:r>
            <a:r>
              <a:rPr lang="en-US" sz="4000" b="1" dirty="0">
                <a:latin typeface="Book Antiqua"/>
                <a:ea typeface="Book Antiqua"/>
                <a:cs typeface="Book Antiqua"/>
                <a:sym typeface="Book Antiqua"/>
              </a:rPr>
              <a:t> and </a:t>
            </a:r>
            <a:r>
              <a:rPr lang="en-US" sz="4000" b="1" dirty="0">
                <a:solidFill>
                  <a:srgbClr val="176E80"/>
                </a:solidFill>
                <a:latin typeface="Book Antiqua"/>
                <a:ea typeface="Book Antiqua"/>
                <a:cs typeface="Book Antiqua"/>
                <a:sym typeface="Book Antiqua"/>
              </a:rPr>
              <a:t>Secure</a:t>
            </a:r>
            <a:r>
              <a:rPr lang="en-US" sz="4000" b="1" dirty="0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4000" b="1" dirty="0" err="1">
                <a:latin typeface="Book Antiqua"/>
                <a:ea typeface="Book Antiqua"/>
                <a:cs typeface="Book Antiqua"/>
                <a:sym typeface="Book Antiqua"/>
              </a:rPr>
              <a:t>Userspace</a:t>
            </a:r>
            <a:r>
              <a:rPr lang="en-US" sz="4000" b="1" dirty="0">
                <a:latin typeface="Book Antiqua"/>
                <a:ea typeface="Book Antiqua"/>
                <a:cs typeface="Book Antiqua"/>
                <a:sym typeface="Book Antiqua"/>
              </a:rPr>
              <a:t> NVM File Systems with the </a:t>
            </a:r>
            <a:r>
              <a:rPr lang="en-US" sz="4000" b="1" dirty="0">
                <a:solidFill>
                  <a:srgbClr val="176E80"/>
                </a:solidFill>
                <a:latin typeface="Book Antiqua"/>
                <a:ea typeface="Book Antiqua"/>
                <a:cs typeface="Book Antiqua"/>
                <a:sym typeface="Book Antiqua"/>
              </a:rPr>
              <a:t>Trio</a:t>
            </a:r>
            <a:r>
              <a:rPr lang="en-US" sz="4000" b="1" dirty="0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4000" b="1" dirty="0">
                <a:solidFill>
                  <a:srgbClr val="176E80"/>
                </a:solidFill>
                <a:latin typeface="Book Antiqua"/>
                <a:ea typeface="Book Antiqua"/>
                <a:cs typeface="Book Antiqua"/>
                <a:sym typeface="Book Antiqua"/>
              </a:rPr>
              <a:t>Architecture</a:t>
            </a:r>
            <a:endParaRPr lang="en-CH" sz="4000" b="1" dirty="0">
              <a:solidFill>
                <a:srgbClr val="176E8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4A920-FE74-4B2C-BE60-5118F11D1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33017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b="1" dirty="0"/>
              <a:t>Diyu Zhou</a:t>
            </a:r>
            <a:r>
              <a:rPr lang="en-US" dirty="0"/>
              <a:t>, </a:t>
            </a:r>
            <a:r>
              <a:rPr lang="en-US" dirty="0" err="1"/>
              <a:t>Vojtech</a:t>
            </a:r>
            <a:r>
              <a:rPr lang="en-US" dirty="0"/>
              <a:t> </a:t>
            </a:r>
            <a:r>
              <a:rPr lang="en-US" dirty="0" err="1"/>
              <a:t>Aschenbrenner</a:t>
            </a:r>
            <a:r>
              <a:rPr lang="en-US" dirty="0"/>
              <a:t>, Tao </a:t>
            </a:r>
            <a:r>
              <a:rPr lang="en-US" dirty="0" err="1"/>
              <a:t>Lyu</a:t>
            </a:r>
            <a:r>
              <a:rPr lang="en-US" dirty="0"/>
              <a:t>, Jian Zhang,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 err="1"/>
              <a:t>Sudarsun</a:t>
            </a:r>
            <a:r>
              <a:rPr lang="en-US" dirty="0"/>
              <a:t> Kannan, and </a:t>
            </a:r>
            <a:r>
              <a:rPr lang="en-US" dirty="0" err="1"/>
              <a:t>Sanidhya</a:t>
            </a:r>
            <a:r>
              <a:rPr lang="en-US" dirty="0"/>
              <a:t> Kashyap</a:t>
            </a:r>
          </a:p>
        </p:txBody>
      </p:sp>
      <p:pic>
        <p:nvPicPr>
          <p:cNvPr id="4" name="Google Shape;100;p16" descr="Le logo de l'EPFL">
            <a:extLst>
              <a:ext uri="{FF2B5EF4-FFF2-40B4-BE49-F238E27FC236}">
                <a16:creationId xmlns:a16="http://schemas.microsoft.com/office/drawing/2014/main" id="{F2DF224B-7276-46EC-90FA-2DFE389584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972" y="4956757"/>
            <a:ext cx="2084485" cy="117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A1B8FD-5BBA-4D86-B5D2-FE8977218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895" y="5009678"/>
            <a:ext cx="1272209" cy="1272209"/>
          </a:xfrm>
          <a:prstGeom prst="rect">
            <a:avLst/>
          </a:prstGeom>
        </p:spPr>
      </p:pic>
      <p:sp>
        <p:nvSpPr>
          <p:cNvPr id="6" name="Google Shape;108;p17">
            <a:extLst>
              <a:ext uri="{FF2B5EF4-FFF2-40B4-BE49-F238E27FC236}">
                <a16:creationId xmlns:a16="http://schemas.microsoft.com/office/drawing/2014/main" id="{45551ED7-E1C8-4D64-A1B0-A3A6901A2A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99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Design goals of the Trio architecture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2713;gccdabf313d_0_2619">
            <a:extLst>
              <a:ext uri="{FF2B5EF4-FFF2-40B4-BE49-F238E27FC236}">
                <a16:creationId xmlns:a16="http://schemas.microsoft.com/office/drawing/2014/main" id="{62A277CE-90D0-445E-B1E5-72FDDDD3222B}"/>
              </a:ext>
            </a:extLst>
          </p:cNvPr>
          <p:cNvSpPr/>
          <p:nvPr/>
        </p:nvSpPr>
        <p:spPr>
          <a:xfrm>
            <a:off x="838196" y="1641988"/>
            <a:ext cx="11006667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  <a:sym typeface="Book Antiqua"/>
              </a:rPr>
              <a:t>Maximizing</a:t>
            </a:r>
            <a:r>
              <a:rPr kumimoji="0" lang="en-US" altLang="zh-CN" sz="36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  <a:sym typeface="Book Antiqua"/>
              </a:rPr>
              <a:t> the </a:t>
            </a:r>
            <a:r>
              <a:rPr lang="en-US" altLang="zh-CN" sz="3600" b="1" kern="0" dirty="0">
                <a:solidFill>
                  <a:srgbClr val="FFFFFF"/>
                </a:solidFill>
                <a:cs typeface="Calibri" panose="020F0502020204030204" pitchFamily="34" charset="0"/>
                <a:sym typeface="Book Antiqua"/>
              </a:rPr>
              <a:t>degree of </a:t>
            </a:r>
            <a:r>
              <a:rPr kumimoji="0" lang="en-US" altLang="zh-CN" sz="36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  <a:sym typeface="Book Antiqua"/>
              </a:rPr>
              <a:t>d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  <a:sym typeface="Book Antiqua"/>
              </a:rPr>
              <a:t>irect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  <a:sym typeface="Book Antiqua"/>
              </a:rPr>
              <a:t> </a:t>
            </a:r>
            <a:r>
              <a:rPr lang="en-US" altLang="zh-CN" sz="3600" b="1" kern="0" dirty="0">
                <a:solidFill>
                  <a:srgbClr val="FFFFFF"/>
                </a:solidFill>
                <a:cs typeface="Calibri" panose="020F0502020204030204" pitchFamily="34" charset="0"/>
                <a:sym typeface="Book Antiqua"/>
              </a:rPr>
              <a:t>access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5" name="Google Shape;2713;gccdabf313d_0_2619">
            <a:extLst>
              <a:ext uri="{FF2B5EF4-FFF2-40B4-BE49-F238E27FC236}">
                <a16:creationId xmlns:a16="http://schemas.microsoft.com/office/drawing/2014/main" id="{C75126A0-8091-4203-B35C-449DF041C4D8}"/>
              </a:ext>
            </a:extLst>
          </p:cNvPr>
          <p:cNvSpPr/>
          <p:nvPr/>
        </p:nvSpPr>
        <p:spPr>
          <a:xfrm>
            <a:off x="838196" y="2902568"/>
            <a:ext cx="11006667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36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Unprivileged and private customization</a:t>
            </a:r>
          </a:p>
        </p:txBody>
      </p:sp>
      <p:sp>
        <p:nvSpPr>
          <p:cNvPr id="7" name="Google Shape;2713;gccdabf313d_0_2619">
            <a:extLst>
              <a:ext uri="{FF2B5EF4-FFF2-40B4-BE49-F238E27FC236}">
                <a16:creationId xmlns:a16="http://schemas.microsoft.com/office/drawing/2014/main" id="{0FD9BBD5-2DD6-4B37-961E-27928A1295C3}"/>
              </a:ext>
            </a:extLst>
          </p:cNvPr>
          <p:cNvSpPr/>
          <p:nvPr/>
        </p:nvSpPr>
        <p:spPr>
          <a:xfrm>
            <a:off x="838196" y="4163148"/>
            <a:ext cx="11006667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en-US" sz="36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Secure sharing among malicious applications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89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15134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Tensions in direct access vs. secure sharing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18" name="Rounded Rectangle 30">
            <a:extLst>
              <a:ext uri="{FF2B5EF4-FFF2-40B4-BE49-F238E27FC236}">
                <a16:creationId xmlns:a16="http://schemas.microsoft.com/office/drawing/2014/main" id="{8E6057B4-E519-4DB3-A533-7A0326A09C2C}"/>
              </a:ext>
            </a:extLst>
          </p:cNvPr>
          <p:cNvSpPr/>
          <p:nvPr/>
        </p:nvSpPr>
        <p:spPr>
          <a:xfrm>
            <a:off x="1923454" y="2699542"/>
            <a:ext cx="283464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49D6006-292C-42A6-939D-89FCBE87085E}"/>
              </a:ext>
            </a:extLst>
          </p:cNvPr>
          <p:cNvSpPr/>
          <p:nvPr/>
        </p:nvSpPr>
        <p:spPr>
          <a:xfrm>
            <a:off x="4370835" y="1617386"/>
            <a:ext cx="1188720" cy="2289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EF0B520-5394-4580-9E3A-193E26AFAC3C}"/>
              </a:ext>
            </a:extLst>
          </p:cNvPr>
          <p:cNvSpPr/>
          <p:nvPr/>
        </p:nvSpPr>
        <p:spPr>
          <a:xfrm rot="10800000">
            <a:off x="6603267" y="1616664"/>
            <a:ext cx="1188720" cy="2304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CE722EC5-1692-4779-BBFF-D2BE45EFD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6562" y="1402439"/>
            <a:ext cx="658877" cy="658877"/>
          </a:xfrm>
          <a:prstGeom prst="rect">
            <a:avLst/>
          </a:prstGeom>
        </p:spPr>
      </p:pic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E6B28A5C-B5F4-4B6B-AA08-6C7738CB4292}"/>
              </a:ext>
            </a:extLst>
          </p:cNvPr>
          <p:cNvSpPr/>
          <p:nvPr/>
        </p:nvSpPr>
        <p:spPr>
          <a:xfrm>
            <a:off x="2499387" y="1296229"/>
            <a:ext cx="1705759" cy="871299"/>
          </a:xfrm>
          <a:prstGeom prst="roundRect">
            <a:avLst/>
          </a:prstGeom>
          <a:solidFill>
            <a:srgbClr val="0F3A5D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Direct Access</a:t>
            </a:r>
          </a:p>
        </p:txBody>
      </p:sp>
      <p:sp>
        <p:nvSpPr>
          <p:cNvPr id="25" name="Rounded Rectangle 30">
            <a:extLst>
              <a:ext uri="{FF2B5EF4-FFF2-40B4-BE49-F238E27FC236}">
                <a16:creationId xmlns:a16="http://schemas.microsoft.com/office/drawing/2014/main" id="{666AD1AF-7161-4CB4-8F53-29D7113A41C8}"/>
              </a:ext>
            </a:extLst>
          </p:cNvPr>
          <p:cNvSpPr/>
          <p:nvPr/>
        </p:nvSpPr>
        <p:spPr>
          <a:xfrm>
            <a:off x="7986856" y="1296229"/>
            <a:ext cx="1706400" cy="871299"/>
          </a:xfrm>
          <a:prstGeom prst="roundRect">
            <a:avLst/>
          </a:prstGeom>
          <a:solidFill>
            <a:srgbClr val="0F3A5D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Secure Sharing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683A07D-5C02-4CE7-A607-D3ABFC370CAD}"/>
              </a:ext>
            </a:extLst>
          </p:cNvPr>
          <p:cNvSpPr/>
          <p:nvPr/>
        </p:nvSpPr>
        <p:spPr>
          <a:xfrm>
            <a:off x="1923454" y="3145708"/>
            <a:ext cx="2834640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2" name="Rounded Rectangle 2">
            <a:extLst>
              <a:ext uri="{FF2B5EF4-FFF2-40B4-BE49-F238E27FC236}">
                <a16:creationId xmlns:a16="http://schemas.microsoft.com/office/drawing/2014/main" id="{F6301907-1EC0-4A6B-919E-42209772BF36}"/>
              </a:ext>
            </a:extLst>
          </p:cNvPr>
          <p:cNvSpPr/>
          <p:nvPr/>
        </p:nvSpPr>
        <p:spPr>
          <a:xfrm>
            <a:off x="1923454" y="4622753"/>
            <a:ext cx="2834640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Rounded Rectangle 30">
            <a:extLst>
              <a:ext uri="{FF2B5EF4-FFF2-40B4-BE49-F238E27FC236}">
                <a16:creationId xmlns:a16="http://schemas.microsoft.com/office/drawing/2014/main" id="{4FDB9253-842C-49FF-B014-27AFE4651608}"/>
              </a:ext>
            </a:extLst>
          </p:cNvPr>
          <p:cNvSpPr/>
          <p:nvPr/>
        </p:nvSpPr>
        <p:spPr>
          <a:xfrm>
            <a:off x="1923454" y="4145917"/>
            <a:ext cx="2834640" cy="457200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Kernel</a:t>
            </a:r>
          </a:p>
        </p:txBody>
      </p:sp>
      <p:sp>
        <p:nvSpPr>
          <p:cNvPr id="39" name="Right Arrow 22">
            <a:extLst>
              <a:ext uri="{FF2B5EF4-FFF2-40B4-BE49-F238E27FC236}">
                <a16:creationId xmlns:a16="http://schemas.microsoft.com/office/drawing/2014/main" id="{B91B588D-E670-4FC9-8DDF-15BA33D4CE07}"/>
              </a:ext>
            </a:extLst>
          </p:cNvPr>
          <p:cNvSpPr/>
          <p:nvPr/>
        </p:nvSpPr>
        <p:spPr>
          <a:xfrm rot="5400000">
            <a:off x="2008308" y="3945942"/>
            <a:ext cx="982158" cy="3703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5B2821-A7A5-DE0D-5FFE-D24F061B890D}"/>
              </a:ext>
            </a:extLst>
          </p:cNvPr>
          <p:cNvGrpSpPr/>
          <p:nvPr/>
        </p:nvGrpSpPr>
        <p:grpSpPr>
          <a:xfrm>
            <a:off x="7512031" y="4478904"/>
            <a:ext cx="926350" cy="439376"/>
            <a:chOff x="3064746" y="3521595"/>
            <a:chExt cx="1230641" cy="84410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03D52E5-7757-A81E-A8A2-7CE2A461385D}"/>
                </a:ext>
              </a:extLst>
            </p:cNvPr>
            <p:cNvCxnSpPr>
              <a:cxnSpLocks/>
            </p:cNvCxnSpPr>
            <p:nvPr/>
          </p:nvCxnSpPr>
          <p:spPr>
            <a:xfrm>
              <a:off x="3064746" y="3574147"/>
              <a:ext cx="1230641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D16BB66-FA96-42E3-4571-2D8BEE503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278" y="3547878"/>
              <a:ext cx="0" cy="817818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BA592ED-A47A-0AE5-42E2-E6F8FE3D8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677" y="3521595"/>
              <a:ext cx="0" cy="81782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E25000-83CE-67B3-BF03-F0BC8C27ABD7}"/>
              </a:ext>
            </a:extLst>
          </p:cNvPr>
          <p:cNvCxnSpPr>
            <a:cxnSpLocks/>
          </p:cNvCxnSpPr>
          <p:nvPr/>
        </p:nvCxnSpPr>
        <p:spPr>
          <a:xfrm>
            <a:off x="7947406" y="4164532"/>
            <a:ext cx="0" cy="36576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>
            <a:extLst>
              <a:ext uri="{FF2B5EF4-FFF2-40B4-BE49-F238E27FC236}">
                <a16:creationId xmlns:a16="http://schemas.microsoft.com/office/drawing/2014/main" id="{E745B618-9B98-B3EC-185E-A0151EF16DF2}"/>
              </a:ext>
            </a:extLst>
          </p:cNvPr>
          <p:cNvSpPr/>
          <p:nvPr/>
        </p:nvSpPr>
        <p:spPr>
          <a:xfrm rot="19868739" flipV="1">
            <a:off x="7504041" y="2647243"/>
            <a:ext cx="3573543" cy="1511425"/>
          </a:xfrm>
          <a:prstGeom prst="arc">
            <a:avLst>
              <a:gd name="adj1" fmla="val 17626564"/>
              <a:gd name="adj2" fmla="val 4907301"/>
            </a:avLst>
          </a:prstGeom>
          <a:ln w="698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7DA3CD-23D2-F3B1-3DF0-CCC52E4EBBD6}"/>
              </a:ext>
            </a:extLst>
          </p:cNvPr>
          <p:cNvGrpSpPr/>
          <p:nvPr/>
        </p:nvGrpSpPr>
        <p:grpSpPr>
          <a:xfrm>
            <a:off x="7508556" y="4474507"/>
            <a:ext cx="631908" cy="460675"/>
            <a:chOff x="3046323" y="3806161"/>
            <a:chExt cx="650355" cy="76779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3D8960-D291-FD8D-0CF2-6E3F7007EBBC}"/>
                </a:ext>
              </a:extLst>
            </p:cNvPr>
            <p:cNvCxnSpPr>
              <a:cxnSpLocks/>
            </p:cNvCxnSpPr>
            <p:nvPr/>
          </p:nvCxnSpPr>
          <p:spPr>
            <a:xfrm>
              <a:off x="3046323" y="3858715"/>
              <a:ext cx="650355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196CEC-B0A7-F4B0-FBF7-E000152A3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775" y="3806161"/>
              <a:ext cx="0" cy="76779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47F8A5D-8E3F-7B9B-770F-9FE1918CF70B}"/>
              </a:ext>
            </a:extLst>
          </p:cNvPr>
          <p:cNvSpPr/>
          <p:nvPr/>
        </p:nvSpPr>
        <p:spPr>
          <a:xfrm>
            <a:off x="7361175" y="4988552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A590-8B93-10D3-84F6-22B2A1EA23BA}"/>
              </a:ext>
            </a:extLst>
          </p:cNvPr>
          <p:cNvSpPr/>
          <p:nvPr/>
        </p:nvSpPr>
        <p:spPr>
          <a:xfrm>
            <a:off x="8209090" y="4988552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E0DBA2-A0C6-7182-D347-0F8D7D31CEB2}"/>
              </a:ext>
            </a:extLst>
          </p:cNvPr>
          <p:cNvSpPr/>
          <p:nvPr/>
        </p:nvSpPr>
        <p:spPr>
          <a:xfrm>
            <a:off x="9891065" y="4969090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A47B0-4536-EE41-C976-E073A97927FA}"/>
              </a:ext>
            </a:extLst>
          </p:cNvPr>
          <p:cNvSpPr/>
          <p:nvPr/>
        </p:nvSpPr>
        <p:spPr>
          <a:xfrm>
            <a:off x="9036619" y="4969090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F632ED-47E8-1EF1-52B6-A758FAD0EE15}"/>
              </a:ext>
            </a:extLst>
          </p:cNvPr>
          <p:cNvSpPr/>
          <p:nvPr/>
        </p:nvSpPr>
        <p:spPr>
          <a:xfrm>
            <a:off x="9425768" y="3740565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1DF359-3658-5248-FDD9-82E2F1CB573A}"/>
              </a:ext>
            </a:extLst>
          </p:cNvPr>
          <p:cNvSpPr/>
          <p:nvPr/>
        </p:nvSpPr>
        <p:spPr>
          <a:xfrm>
            <a:off x="8605736" y="2504589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ED04FE-576E-7947-210A-8A8A12588D3F}"/>
              </a:ext>
            </a:extLst>
          </p:cNvPr>
          <p:cNvSpPr/>
          <p:nvPr/>
        </p:nvSpPr>
        <p:spPr>
          <a:xfrm>
            <a:off x="7777356" y="3760027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6B2F7F0-A2BF-590D-0CC4-A8E664C21709}"/>
              </a:ext>
            </a:extLst>
          </p:cNvPr>
          <p:cNvGrpSpPr/>
          <p:nvPr/>
        </p:nvGrpSpPr>
        <p:grpSpPr>
          <a:xfrm>
            <a:off x="9182460" y="4471123"/>
            <a:ext cx="926350" cy="439376"/>
            <a:chOff x="3064746" y="3521595"/>
            <a:chExt cx="1230641" cy="84410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D3E418C-E5A6-668C-F7FC-60A1056D62E1}"/>
                </a:ext>
              </a:extLst>
            </p:cNvPr>
            <p:cNvCxnSpPr>
              <a:cxnSpLocks/>
            </p:cNvCxnSpPr>
            <p:nvPr/>
          </p:nvCxnSpPr>
          <p:spPr>
            <a:xfrm>
              <a:off x="3064746" y="3574147"/>
              <a:ext cx="1230641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A1EF71D-C897-2C6D-3465-5CE4C49AD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278" y="3547878"/>
              <a:ext cx="0" cy="817818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1A07DD7-FD0D-49FF-2D9C-53A430CC9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2677" y="3521595"/>
              <a:ext cx="0" cy="81782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F3E643-C84C-4460-EB67-7C6A925D9CA8}"/>
              </a:ext>
            </a:extLst>
          </p:cNvPr>
          <p:cNvCxnSpPr>
            <a:cxnSpLocks/>
          </p:cNvCxnSpPr>
          <p:nvPr/>
        </p:nvCxnSpPr>
        <p:spPr>
          <a:xfrm>
            <a:off x="9616915" y="4089285"/>
            <a:ext cx="0" cy="36576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B965D8-D800-2F14-4C14-C04C0A9F89EB}"/>
              </a:ext>
            </a:extLst>
          </p:cNvPr>
          <p:cNvCxnSpPr>
            <a:cxnSpLocks/>
          </p:cNvCxnSpPr>
          <p:nvPr/>
        </p:nvCxnSpPr>
        <p:spPr>
          <a:xfrm>
            <a:off x="8793925" y="2806751"/>
            <a:ext cx="0" cy="46296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1749D4C-440F-80C3-61AD-5D2B03731331}"/>
              </a:ext>
            </a:extLst>
          </p:cNvPr>
          <p:cNvGrpSpPr/>
          <p:nvPr/>
        </p:nvGrpSpPr>
        <p:grpSpPr>
          <a:xfrm>
            <a:off x="7980106" y="3238179"/>
            <a:ext cx="1617020" cy="490316"/>
            <a:chOff x="4093029" y="2074498"/>
            <a:chExt cx="1654628" cy="65570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D7F90D1-748C-4287-C22C-7A10A1DBDF8C}"/>
                </a:ext>
              </a:extLst>
            </p:cNvPr>
            <p:cNvCxnSpPr>
              <a:cxnSpLocks/>
            </p:cNvCxnSpPr>
            <p:nvPr/>
          </p:nvCxnSpPr>
          <p:spPr>
            <a:xfrm>
              <a:off x="4093029" y="2116666"/>
              <a:ext cx="1654628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37E23EA-3AC7-0CA3-FFE7-2022210F5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8842" y="2095582"/>
              <a:ext cx="0" cy="63462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DEE32510-01D9-DC99-A0AA-C9048A14B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7657" y="2074498"/>
              <a:ext cx="0" cy="63462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Google Shape;989;p50">
            <a:extLst>
              <a:ext uri="{FF2B5EF4-FFF2-40B4-BE49-F238E27FC236}">
                <a16:creationId xmlns:a16="http://schemas.microsoft.com/office/drawing/2014/main" id="{57FC0289-1A9A-48DE-814B-B3EA41BC3CC1}"/>
              </a:ext>
            </a:extLst>
          </p:cNvPr>
          <p:cNvSpPr/>
          <p:nvPr/>
        </p:nvSpPr>
        <p:spPr>
          <a:xfrm>
            <a:off x="339866" y="5638440"/>
            <a:ext cx="11500542" cy="68987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3733"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W</a:t>
            </a:r>
            <a:r>
              <a:rPr lang="en-US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hen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 to validate the metadata invariants?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085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32" grpId="0" animBg="1"/>
      <p:bldP spid="34" grpId="0" animBg="1"/>
      <p:bldP spid="34" grpId="1" animBg="1"/>
      <p:bldP spid="39" grpId="0" animBg="1"/>
      <p:bldP spid="7" grpId="0" animBg="1"/>
      <p:bldP spid="11" grpId="0" animBg="1"/>
      <p:bldP spid="12" grpId="0" animBg="1"/>
      <p:bldP spid="13" grpId="0" animBg="1"/>
      <p:bldP spid="14" grpId="0" animBg="1"/>
      <p:bldP spid="44" grpId="0" animBg="1"/>
      <p:bldP spid="54" grpId="0" animBg="1"/>
      <p:bldP spid="55" grpId="0" animBg="1"/>
      <p:bldP spid="55" grpId="1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and white symbol with a question mark above it&#10;&#10;Description automatically generated">
            <a:extLst>
              <a:ext uri="{FF2B5EF4-FFF2-40B4-BE49-F238E27FC236}">
                <a16:creationId xmlns:a16="http://schemas.microsoft.com/office/drawing/2014/main" id="{7A75D48B-EF48-8AF6-9D75-9E7822E3C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58" y="3543970"/>
            <a:ext cx="1805745" cy="1352566"/>
          </a:xfrm>
          <a:prstGeom prst="rect">
            <a:avLst/>
          </a:prstGeom>
        </p:spPr>
      </p:pic>
      <p:sp>
        <p:nvSpPr>
          <p:cNvPr id="301" name="Google Shape;301;p25"/>
          <p:cNvSpPr txBox="1"/>
          <p:nvPr/>
        </p:nvSpPr>
        <p:spPr>
          <a:xfrm>
            <a:off x="838199" y="365125"/>
            <a:ext cx="11015134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Tensions</a:t>
            </a:r>
            <a:r>
              <a:rPr kumimoji="0" lang="en-US" sz="3600" b="1" i="0" u="none" strike="noStrike" kern="0" cap="none" spc="0" normalizeH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 in customization vs. secure sharing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7" name="Rounded Rectangle 30">
            <a:extLst>
              <a:ext uri="{FF2B5EF4-FFF2-40B4-BE49-F238E27FC236}">
                <a16:creationId xmlns:a16="http://schemas.microsoft.com/office/drawing/2014/main" id="{2B0D7DB0-08C1-49EF-B834-398D4F747089}"/>
              </a:ext>
            </a:extLst>
          </p:cNvPr>
          <p:cNvSpPr/>
          <p:nvPr/>
        </p:nvSpPr>
        <p:spPr>
          <a:xfrm>
            <a:off x="2349973" y="2406895"/>
            <a:ext cx="1972664" cy="487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48" name="Rounded Rectangle 30">
            <a:extLst>
              <a:ext uri="{FF2B5EF4-FFF2-40B4-BE49-F238E27FC236}">
                <a16:creationId xmlns:a16="http://schemas.microsoft.com/office/drawing/2014/main" id="{FE2389DA-1FA7-40AD-81B2-1A04E244E53C}"/>
              </a:ext>
            </a:extLst>
          </p:cNvPr>
          <p:cNvSpPr/>
          <p:nvPr/>
        </p:nvSpPr>
        <p:spPr>
          <a:xfrm>
            <a:off x="7791987" y="2406895"/>
            <a:ext cx="1972664" cy="4878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49" name="Rounded Rectangle 30">
            <a:extLst>
              <a:ext uri="{FF2B5EF4-FFF2-40B4-BE49-F238E27FC236}">
                <a16:creationId xmlns:a16="http://schemas.microsoft.com/office/drawing/2014/main" id="{30C4A8FF-32F8-45BB-9B7B-2861CFDEADF8}"/>
              </a:ext>
            </a:extLst>
          </p:cNvPr>
          <p:cNvSpPr/>
          <p:nvPr/>
        </p:nvSpPr>
        <p:spPr>
          <a:xfrm>
            <a:off x="2369023" y="2889691"/>
            <a:ext cx="1972664" cy="1259922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50" name="Rounded Rectangle 30">
            <a:extLst>
              <a:ext uri="{FF2B5EF4-FFF2-40B4-BE49-F238E27FC236}">
                <a16:creationId xmlns:a16="http://schemas.microsoft.com/office/drawing/2014/main" id="{30DD7EB6-B2D0-4FAA-9F9B-F5ED81D22A94}"/>
              </a:ext>
            </a:extLst>
          </p:cNvPr>
          <p:cNvSpPr/>
          <p:nvPr/>
        </p:nvSpPr>
        <p:spPr>
          <a:xfrm>
            <a:off x="7791987" y="2889691"/>
            <a:ext cx="1972664" cy="12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52" name="Rounded Rectangle 30">
            <a:extLst>
              <a:ext uri="{FF2B5EF4-FFF2-40B4-BE49-F238E27FC236}">
                <a16:creationId xmlns:a16="http://schemas.microsoft.com/office/drawing/2014/main" id="{F0A5C6F3-1313-45E1-A2EA-0BAD83DB8B23}"/>
              </a:ext>
            </a:extLst>
          </p:cNvPr>
          <p:cNvSpPr/>
          <p:nvPr/>
        </p:nvSpPr>
        <p:spPr>
          <a:xfrm>
            <a:off x="3856566" y="4837088"/>
            <a:ext cx="4478869" cy="450320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Trusted entity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783810-8A8E-2D04-DD79-97A78D2F4F32}"/>
              </a:ext>
            </a:extLst>
          </p:cNvPr>
          <p:cNvGrpSpPr/>
          <p:nvPr/>
        </p:nvGrpSpPr>
        <p:grpSpPr>
          <a:xfrm rot="5400000">
            <a:off x="8517401" y="3222756"/>
            <a:ext cx="617951" cy="941651"/>
            <a:chOff x="4528457" y="5660402"/>
            <a:chExt cx="1112963" cy="11061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C34C0A-F83A-4E2C-226C-BCADE464721A}"/>
                </a:ext>
              </a:extLst>
            </p:cNvPr>
            <p:cNvGrpSpPr/>
            <p:nvPr/>
          </p:nvGrpSpPr>
          <p:grpSpPr>
            <a:xfrm>
              <a:off x="4528457" y="5669280"/>
              <a:ext cx="380044" cy="1097280"/>
              <a:chOff x="4528457" y="5669280"/>
              <a:chExt cx="380044" cy="109728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E16AA0-5FED-18C6-F015-C05DBD60ECC1}"/>
                  </a:ext>
                </a:extLst>
              </p:cNvPr>
              <p:cNvSpPr/>
              <p:nvPr/>
            </p:nvSpPr>
            <p:spPr>
              <a:xfrm>
                <a:off x="4528457" y="5669280"/>
                <a:ext cx="365760" cy="1097280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71FF19D-CA98-84A4-5956-476EE79C1380}"/>
                  </a:ext>
                </a:extLst>
              </p:cNvPr>
              <p:cNvCxnSpPr/>
              <p:nvPr/>
            </p:nvCxnSpPr>
            <p:spPr>
              <a:xfrm>
                <a:off x="4528457" y="6035040"/>
                <a:ext cx="37322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6643C4-01D3-45BA-85BA-21501CF6FD42}"/>
                  </a:ext>
                </a:extLst>
              </p:cNvPr>
              <p:cNvCxnSpPr/>
              <p:nvPr/>
            </p:nvCxnSpPr>
            <p:spPr>
              <a:xfrm>
                <a:off x="4535272" y="6400800"/>
                <a:ext cx="37322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B7854D-0559-5542-BCEB-2285D9C64053}"/>
                </a:ext>
              </a:extLst>
            </p:cNvPr>
            <p:cNvSpPr/>
            <p:nvPr/>
          </p:nvSpPr>
          <p:spPr>
            <a:xfrm>
              <a:off x="5275660" y="5660402"/>
              <a:ext cx="365760" cy="36575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095A2-9B99-28B8-0640-907E1931932C}"/>
                </a:ext>
              </a:extLst>
            </p:cNvPr>
            <p:cNvSpPr/>
            <p:nvPr/>
          </p:nvSpPr>
          <p:spPr>
            <a:xfrm>
              <a:off x="5275660" y="6400800"/>
              <a:ext cx="365760" cy="365759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E9C2EA-1E06-2D55-11B5-3E9324BA2728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4908501" y="5843281"/>
              <a:ext cx="367159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1E25-416B-75E4-23EE-A69F268ED2EE}"/>
                </a:ext>
              </a:extLst>
            </p:cNvPr>
            <p:cNvCxnSpPr/>
            <p:nvPr/>
          </p:nvCxnSpPr>
          <p:spPr>
            <a:xfrm>
              <a:off x="4908501" y="6617413"/>
              <a:ext cx="367159" cy="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FF139F-FA3B-E321-2806-65875515E48D}"/>
              </a:ext>
            </a:extLst>
          </p:cNvPr>
          <p:cNvCxnSpPr>
            <a:cxnSpLocks/>
          </p:cNvCxnSpPr>
          <p:nvPr/>
        </p:nvCxnSpPr>
        <p:spPr>
          <a:xfrm flipH="1" flipV="1">
            <a:off x="4334398" y="4120255"/>
            <a:ext cx="396000" cy="60120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9B4BE7-5050-0000-0C82-3CA55505F0CE}"/>
              </a:ext>
            </a:extLst>
          </p:cNvPr>
          <p:cNvCxnSpPr>
            <a:cxnSpLocks/>
          </p:cNvCxnSpPr>
          <p:nvPr/>
        </p:nvCxnSpPr>
        <p:spPr>
          <a:xfrm flipV="1">
            <a:off x="7388160" y="4120724"/>
            <a:ext cx="397233" cy="600731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989;p50">
            <a:extLst>
              <a:ext uri="{FF2B5EF4-FFF2-40B4-BE49-F238E27FC236}">
                <a16:creationId xmlns:a16="http://schemas.microsoft.com/office/drawing/2014/main" id="{9F5AE9C0-D4EA-47BC-8508-67F0C0B9272F}"/>
              </a:ext>
            </a:extLst>
          </p:cNvPr>
          <p:cNvSpPr/>
          <p:nvPr/>
        </p:nvSpPr>
        <p:spPr>
          <a:xfrm>
            <a:off x="342416" y="5622423"/>
            <a:ext cx="11500542" cy="68987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3733"/>
            </a:pPr>
            <a:r>
              <a:rPr lang="en-US" sz="4000" b="1" dirty="0">
                <a:solidFill>
                  <a:srgbClr val="FFFFFF"/>
                </a:solidFill>
                <a:ea typeface="Calibri"/>
                <a:cs typeface="Calibri"/>
                <a:sym typeface="Wingdings" panose="05000000000000000000" pitchFamily="2" charset="2"/>
              </a:rPr>
              <a:t>How</a:t>
            </a:r>
            <a:r>
              <a:rPr lang="en-US" sz="2800" b="1" dirty="0">
                <a:solidFill>
                  <a:srgbClr val="FFFFFF"/>
                </a:solidFill>
                <a:ea typeface="Calibri"/>
                <a:cs typeface="Calibri"/>
                <a:sym typeface="Wingdings" panose="05000000000000000000" pitchFamily="2" charset="2"/>
              </a:rPr>
              <a:t> to validate the metadata invariants?</a:t>
            </a:r>
          </a:p>
        </p:txBody>
      </p:sp>
      <p:sp>
        <p:nvSpPr>
          <p:cNvPr id="38" name="Google Shape;982;p50">
            <a:extLst>
              <a:ext uri="{FF2B5EF4-FFF2-40B4-BE49-F238E27FC236}">
                <a16:creationId xmlns:a16="http://schemas.microsoft.com/office/drawing/2014/main" id="{94D60966-D9BC-4DD9-AEC0-562841855A99}"/>
              </a:ext>
            </a:extLst>
          </p:cNvPr>
          <p:cNvSpPr txBox="1"/>
          <p:nvPr/>
        </p:nvSpPr>
        <p:spPr>
          <a:xfrm>
            <a:off x="2899915" y="2852205"/>
            <a:ext cx="840696" cy="45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9" name="Google Shape;982;p50">
            <a:extLst>
              <a:ext uri="{FF2B5EF4-FFF2-40B4-BE49-F238E27FC236}">
                <a16:creationId xmlns:a16="http://schemas.microsoft.com/office/drawing/2014/main" id="{C97EBCEB-FC4D-46D4-BA6D-18320008A629}"/>
              </a:ext>
            </a:extLst>
          </p:cNvPr>
          <p:cNvSpPr txBox="1"/>
          <p:nvPr/>
        </p:nvSpPr>
        <p:spPr>
          <a:xfrm>
            <a:off x="8357971" y="2852205"/>
            <a:ext cx="840696" cy="45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295AE2-6CCE-CE99-F0E2-0BA9F3DD3186}"/>
              </a:ext>
            </a:extLst>
          </p:cNvPr>
          <p:cNvSpPr/>
          <p:nvPr/>
        </p:nvSpPr>
        <p:spPr>
          <a:xfrm>
            <a:off x="4370835" y="1617387"/>
            <a:ext cx="1188720" cy="2289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B446E32-74B7-F040-E49D-F41FB6751737}"/>
              </a:ext>
            </a:extLst>
          </p:cNvPr>
          <p:cNvSpPr/>
          <p:nvPr/>
        </p:nvSpPr>
        <p:spPr>
          <a:xfrm rot="10800000">
            <a:off x="6603267" y="1616665"/>
            <a:ext cx="1188720" cy="2304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6CDDAD3E-8C71-4516-CE04-9D01A62C5019}"/>
              </a:ext>
            </a:extLst>
          </p:cNvPr>
          <p:cNvSpPr/>
          <p:nvPr/>
        </p:nvSpPr>
        <p:spPr>
          <a:xfrm>
            <a:off x="2499387" y="1296229"/>
            <a:ext cx="1705759" cy="871299"/>
          </a:xfrm>
          <a:prstGeom prst="roundRect">
            <a:avLst/>
          </a:prstGeom>
          <a:solidFill>
            <a:srgbClr val="0F3A5D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Custom-</a:t>
            </a:r>
            <a:b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</a:b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ization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Rounded Rectangle 30">
            <a:extLst>
              <a:ext uri="{FF2B5EF4-FFF2-40B4-BE49-F238E27FC236}">
                <a16:creationId xmlns:a16="http://schemas.microsoft.com/office/drawing/2014/main" id="{D3EB3D09-3E55-4429-5F4A-C1C2FE47E9EF}"/>
              </a:ext>
            </a:extLst>
          </p:cNvPr>
          <p:cNvSpPr/>
          <p:nvPr/>
        </p:nvSpPr>
        <p:spPr>
          <a:xfrm>
            <a:off x="7986856" y="1296229"/>
            <a:ext cx="1706400" cy="871299"/>
          </a:xfrm>
          <a:prstGeom prst="roundRect">
            <a:avLst/>
          </a:prstGeom>
          <a:solidFill>
            <a:srgbClr val="0F3A5D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Secure Sharing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6C6BB7-7341-48A8-ADE3-EF0ACE7EBCF4}"/>
              </a:ext>
            </a:extLst>
          </p:cNvPr>
          <p:cNvGrpSpPr/>
          <p:nvPr/>
        </p:nvGrpSpPr>
        <p:grpSpPr>
          <a:xfrm>
            <a:off x="2894796" y="3329423"/>
            <a:ext cx="835478" cy="673132"/>
            <a:chOff x="1077435" y="2432306"/>
            <a:chExt cx="545229" cy="43928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2A937F-5000-4CF4-89CC-B2D9F49869C2}"/>
                </a:ext>
              </a:extLst>
            </p:cNvPr>
            <p:cNvSpPr/>
            <p:nvPr/>
          </p:nvSpPr>
          <p:spPr>
            <a:xfrm>
              <a:off x="1290833" y="2432306"/>
              <a:ext cx="126000" cy="1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2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C379CD3-0D21-4EBC-A961-AD8E99430784}"/>
                </a:ext>
              </a:extLst>
            </p:cNvPr>
            <p:cNvSpPr/>
            <p:nvPr/>
          </p:nvSpPr>
          <p:spPr>
            <a:xfrm>
              <a:off x="1290833" y="2745589"/>
              <a:ext cx="126000" cy="1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2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A06C6CE-ABA4-40F2-A677-B0360948DA26}"/>
                </a:ext>
              </a:extLst>
            </p:cNvPr>
            <p:cNvSpPr/>
            <p:nvPr/>
          </p:nvSpPr>
          <p:spPr>
            <a:xfrm>
              <a:off x="1077435" y="2745589"/>
              <a:ext cx="126000" cy="1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2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CDD9CA4-0FC0-48F2-8C66-A14803F1CA67}"/>
                </a:ext>
              </a:extLst>
            </p:cNvPr>
            <p:cNvSpPr/>
            <p:nvPr/>
          </p:nvSpPr>
          <p:spPr>
            <a:xfrm>
              <a:off x="1496664" y="2745589"/>
              <a:ext cx="126000" cy="126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2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735BB4D-3AAC-45C3-9C1C-27190F0D260A}"/>
                </a:ext>
              </a:extLst>
            </p:cNvPr>
            <p:cNvCxnSpPr>
              <a:cxnSpLocks/>
            </p:cNvCxnSpPr>
            <p:nvPr/>
          </p:nvCxnSpPr>
          <p:spPr>
            <a:xfrm>
              <a:off x="1353833" y="2582933"/>
              <a:ext cx="0" cy="13900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55CB45-1359-4710-AEB9-C4F48DEF07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1860" y="2558306"/>
              <a:ext cx="113207" cy="1588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7B1BE1-A2BB-41CF-9636-B745DD8DCC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29006" y="2559727"/>
              <a:ext cx="113207" cy="15886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4CF4E40D-0C35-4DC3-A612-9066516BC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6562" y="1402439"/>
            <a:ext cx="658877" cy="6588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98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2" grpId="0" animBg="1"/>
      <p:bldP spid="36" grpId="0" animBg="1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Existing NVM </a:t>
            </a:r>
            <a:r>
              <a:rPr lang="en-US" sz="3600" b="1" kern="0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LibFS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metadata mediation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244513A7-0A13-4016-B6C0-49C5D10469D1}"/>
              </a:ext>
            </a:extLst>
          </p:cNvPr>
          <p:cNvSpPr/>
          <p:nvPr/>
        </p:nvSpPr>
        <p:spPr>
          <a:xfrm>
            <a:off x="383856" y="1827790"/>
            <a:ext cx="2408116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F64AC512-4845-4691-BF25-78E2DB59B6E1}"/>
              </a:ext>
            </a:extLst>
          </p:cNvPr>
          <p:cNvSpPr/>
          <p:nvPr/>
        </p:nvSpPr>
        <p:spPr>
          <a:xfrm>
            <a:off x="383855" y="2295603"/>
            <a:ext cx="2408116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E07F23F0-ADE1-41AF-932A-4064A71D0210}"/>
              </a:ext>
            </a:extLst>
          </p:cNvPr>
          <p:cNvSpPr/>
          <p:nvPr/>
        </p:nvSpPr>
        <p:spPr>
          <a:xfrm>
            <a:off x="371155" y="4237821"/>
            <a:ext cx="2408400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" name="Right Arrow 22">
            <a:extLst>
              <a:ext uri="{FF2B5EF4-FFF2-40B4-BE49-F238E27FC236}">
                <a16:creationId xmlns:a16="http://schemas.microsoft.com/office/drawing/2014/main" id="{F9A65AB5-13FD-4C56-BBEB-975FE4D9D609}"/>
              </a:ext>
            </a:extLst>
          </p:cNvPr>
          <p:cNvSpPr/>
          <p:nvPr/>
        </p:nvSpPr>
        <p:spPr>
          <a:xfrm rot="5400000">
            <a:off x="651755" y="3332586"/>
            <a:ext cx="1401630" cy="370320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Right Arrow 22">
            <a:extLst>
              <a:ext uri="{FF2B5EF4-FFF2-40B4-BE49-F238E27FC236}">
                <a16:creationId xmlns:a16="http://schemas.microsoft.com/office/drawing/2014/main" id="{B1DE6AF8-6183-4F35-8CDA-68D495C171F8}"/>
              </a:ext>
            </a:extLst>
          </p:cNvPr>
          <p:cNvSpPr/>
          <p:nvPr/>
        </p:nvSpPr>
        <p:spPr>
          <a:xfrm rot="16200000">
            <a:off x="1031557" y="3305475"/>
            <a:ext cx="1432463" cy="370320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Google Shape;982;p50">
            <a:extLst>
              <a:ext uri="{FF2B5EF4-FFF2-40B4-BE49-F238E27FC236}">
                <a16:creationId xmlns:a16="http://schemas.microsoft.com/office/drawing/2014/main" id="{187D08D1-73CB-464A-A8FA-4C5318BBC902}"/>
              </a:ext>
            </a:extLst>
          </p:cNvPr>
          <p:cNvSpPr txBox="1"/>
          <p:nvPr/>
        </p:nvSpPr>
        <p:spPr>
          <a:xfrm>
            <a:off x="1844726" y="3079850"/>
            <a:ext cx="1066469" cy="90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read()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write()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Rounded Rectangle 30">
            <a:extLst>
              <a:ext uri="{FF2B5EF4-FFF2-40B4-BE49-F238E27FC236}">
                <a16:creationId xmlns:a16="http://schemas.microsoft.com/office/drawing/2014/main" id="{D41882E3-6335-4B5B-88A5-0F2E6E59AF08}"/>
              </a:ext>
            </a:extLst>
          </p:cNvPr>
          <p:cNvSpPr/>
          <p:nvPr/>
        </p:nvSpPr>
        <p:spPr>
          <a:xfrm>
            <a:off x="3462453" y="4230727"/>
            <a:ext cx="2538555" cy="457200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28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Trusted entity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" name="Right Arrow 22">
            <a:extLst>
              <a:ext uri="{FF2B5EF4-FFF2-40B4-BE49-F238E27FC236}">
                <a16:creationId xmlns:a16="http://schemas.microsoft.com/office/drawing/2014/main" id="{BBF00D7A-A18E-402C-BDD8-E380C321B755}"/>
              </a:ext>
            </a:extLst>
          </p:cNvPr>
          <p:cNvSpPr/>
          <p:nvPr/>
        </p:nvSpPr>
        <p:spPr>
          <a:xfrm rot="5400000">
            <a:off x="3933285" y="3248403"/>
            <a:ext cx="1596889" cy="32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2D9F1-4F5B-42B6-878F-2BDB7D7FE41B}"/>
              </a:ext>
            </a:extLst>
          </p:cNvPr>
          <p:cNvSpPr/>
          <p:nvPr/>
        </p:nvSpPr>
        <p:spPr>
          <a:xfrm rot="16200000">
            <a:off x="3721485" y="1512973"/>
            <a:ext cx="171551" cy="20224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H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Right Arrow 22">
            <a:extLst>
              <a:ext uri="{FF2B5EF4-FFF2-40B4-BE49-F238E27FC236}">
                <a16:creationId xmlns:a16="http://schemas.microsoft.com/office/drawing/2014/main" id="{5BCC7F96-B911-4778-8F86-16DB738B9AF2}"/>
              </a:ext>
            </a:extLst>
          </p:cNvPr>
          <p:cNvSpPr/>
          <p:nvPr/>
        </p:nvSpPr>
        <p:spPr>
          <a:xfrm rot="10800000">
            <a:off x="2856904" y="4291923"/>
            <a:ext cx="527094" cy="317989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1" name="Google Shape;2713;gccdabf313d_0_2619">
            <a:extLst>
              <a:ext uri="{FF2B5EF4-FFF2-40B4-BE49-F238E27FC236}">
                <a16:creationId xmlns:a16="http://schemas.microsoft.com/office/drawing/2014/main" id="{71207DCC-C1A8-4E8E-9FA3-9046C2E780D9}"/>
              </a:ext>
            </a:extLst>
          </p:cNvPr>
          <p:cNvSpPr/>
          <p:nvPr/>
        </p:nvSpPr>
        <p:spPr>
          <a:xfrm>
            <a:off x="7484533" y="1676123"/>
            <a:ext cx="4355449" cy="599851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  <a:sym typeface="Book Antiqua"/>
              </a:rPr>
              <a:t>Direct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  <a:sym typeface="Book Antiqua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cs typeface="Calibri" panose="020F0502020204030204" pitchFamily="34" charset="0"/>
                <a:sym typeface="Book Antiqua"/>
              </a:rPr>
              <a:t>access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22" name="Google Shape;2713;gccdabf313d_0_2619">
            <a:extLst>
              <a:ext uri="{FF2B5EF4-FFF2-40B4-BE49-F238E27FC236}">
                <a16:creationId xmlns:a16="http://schemas.microsoft.com/office/drawing/2014/main" id="{72104EE0-249D-442D-8976-2506FB1C9AA2}"/>
              </a:ext>
            </a:extLst>
          </p:cNvPr>
          <p:cNvSpPr/>
          <p:nvPr/>
        </p:nvSpPr>
        <p:spPr>
          <a:xfrm>
            <a:off x="7484533" y="2988002"/>
            <a:ext cx="4355449" cy="6012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500" b="1" kern="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Unpriv</a:t>
            </a:r>
            <a:r>
              <a:rPr lang="en-US" sz="25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. private customization</a:t>
            </a:r>
          </a:p>
        </p:txBody>
      </p:sp>
      <p:sp>
        <p:nvSpPr>
          <p:cNvPr id="23" name="Google Shape;2713;gccdabf313d_0_2619">
            <a:extLst>
              <a:ext uri="{FF2B5EF4-FFF2-40B4-BE49-F238E27FC236}">
                <a16:creationId xmlns:a16="http://schemas.microsoft.com/office/drawing/2014/main" id="{E4BB0AF9-5D62-43A6-8FFA-1C7F430A9CF7}"/>
              </a:ext>
            </a:extLst>
          </p:cNvPr>
          <p:cNvSpPr/>
          <p:nvPr/>
        </p:nvSpPr>
        <p:spPr>
          <a:xfrm>
            <a:off x="7494058" y="5258930"/>
            <a:ext cx="4355449" cy="6012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Secure </a:t>
            </a:r>
            <a:r>
              <a:rPr lang="en-US" sz="2800" b="1" kern="0" noProof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haring</a:t>
            </a:r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5917A766-204B-429C-96E3-866089E38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1366" y="5158398"/>
            <a:ext cx="802264" cy="802264"/>
          </a:xfrm>
          <a:prstGeom prst="rect">
            <a:avLst/>
          </a:prstGeom>
        </p:spPr>
      </p:pic>
      <p:pic>
        <p:nvPicPr>
          <p:cNvPr id="25" name="Graphic 24" descr="Close">
            <a:extLst>
              <a:ext uri="{FF2B5EF4-FFF2-40B4-BE49-F238E27FC236}">
                <a16:creationId xmlns:a16="http://schemas.microsoft.com/office/drawing/2014/main" id="{18B4641A-CCB0-4AA7-B5B8-D39925A5B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1366" y="2887470"/>
            <a:ext cx="802264" cy="802264"/>
          </a:xfrm>
          <a:prstGeom prst="rect">
            <a:avLst/>
          </a:prstGeom>
        </p:spPr>
      </p:pic>
      <p:sp>
        <p:nvSpPr>
          <p:cNvPr id="20" name="Google Shape;982;p50">
            <a:extLst>
              <a:ext uri="{FF2B5EF4-FFF2-40B4-BE49-F238E27FC236}">
                <a16:creationId xmlns:a16="http://schemas.microsoft.com/office/drawing/2014/main" id="{CE42289B-5DAE-46C3-BA59-F11DC1FBFC0C}"/>
              </a:ext>
            </a:extLst>
          </p:cNvPr>
          <p:cNvSpPr txBox="1"/>
          <p:nvPr/>
        </p:nvSpPr>
        <p:spPr>
          <a:xfrm>
            <a:off x="2856904" y="1962769"/>
            <a:ext cx="2408116" cy="45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Metadata update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3" name="Google Shape;820;p42" descr="Network diagram with solid fill">
            <a:extLst>
              <a:ext uri="{FF2B5EF4-FFF2-40B4-BE49-F238E27FC236}">
                <a16:creationId xmlns:a16="http://schemas.microsoft.com/office/drawing/2014/main" id="{F5A1A520-604E-49E4-90D6-224D95D85A1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6200000">
            <a:off x="4758566" y="4719973"/>
            <a:ext cx="1099264" cy="112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raphic 33" descr="Close">
            <a:extLst>
              <a:ext uri="{FF2B5EF4-FFF2-40B4-BE49-F238E27FC236}">
                <a16:creationId xmlns:a16="http://schemas.microsoft.com/office/drawing/2014/main" id="{E9502CD0-6D56-4DB7-BF9F-A2B0CAAB9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31366" y="1582867"/>
            <a:ext cx="802264" cy="802264"/>
          </a:xfrm>
          <a:prstGeom prst="rect">
            <a:avLst/>
          </a:prstGeom>
        </p:spPr>
      </p:pic>
      <p:sp>
        <p:nvSpPr>
          <p:cNvPr id="35" name="Google Shape;982;p50">
            <a:extLst>
              <a:ext uri="{FF2B5EF4-FFF2-40B4-BE49-F238E27FC236}">
                <a16:creationId xmlns:a16="http://schemas.microsoft.com/office/drawing/2014/main" id="{DC2DE3F0-B457-435C-AC0F-6272C7E5EF3D}"/>
              </a:ext>
            </a:extLst>
          </p:cNvPr>
          <p:cNvSpPr txBox="1"/>
          <p:nvPr/>
        </p:nvSpPr>
        <p:spPr>
          <a:xfrm>
            <a:off x="7527063" y="2189657"/>
            <a:ext cx="4639971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Metadata updates mediated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6" name="Google Shape;982;p50">
            <a:extLst>
              <a:ext uri="{FF2B5EF4-FFF2-40B4-BE49-F238E27FC236}">
                <a16:creationId xmlns:a16="http://schemas.microsoft.com/office/drawing/2014/main" id="{A1D9F348-5B65-442D-B67A-2F9A0B91CE3C}"/>
              </a:ext>
            </a:extLst>
          </p:cNvPr>
          <p:cNvSpPr txBox="1"/>
          <p:nvPr/>
        </p:nvSpPr>
        <p:spPr>
          <a:xfrm>
            <a:off x="7548329" y="3486600"/>
            <a:ext cx="4364974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Need to change trusted entity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  <a:sym typeface="PT Sans"/>
            </a:endParaRPr>
          </a:p>
          <a:p>
            <a:pPr lvl="0">
              <a:lnSpc>
                <a:spcPct val="150000"/>
              </a:lnSpc>
              <a:buClr>
                <a:prstClr val="black"/>
              </a:buClr>
              <a:buSzPts val="2800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    ➞ Require special privilege </a:t>
            </a:r>
          </a:p>
          <a:p>
            <a:pPr lvl="0">
              <a:lnSpc>
                <a:spcPct val="150000"/>
              </a:lnSpc>
              <a:buClr>
                <a:prstClr val="black"/>
              </a:buClr>
              <a:buSzPts val="2800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    ➞  Affect all applications</a:t>
            </a:r>
          </a:p>
        </p:txBody>
      </p:sp>
      <p:pic>
        <p:nvPicPr>
          <p:cNvPr id="3" name="Google Shape;820;p42" descr="Network diagram with solid fill">
            <a:extLst>
              <a:ext uri="{FF2B5EF4-FFF2-40B4-BE49-F238E27FC236}">
                <a16:creationId xmlns:a16="http://schemas.microsoft.com/office/drawing/2014/main" id="{1532132F-9801-C1FC-CA9C-B9B8BB8B813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6200000">
            <a:off x="562541" y="2264924"/>
            <a:ext cx="449344" cy="473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D64C52-DD06-42FD-9F70-1DA1A0FBBF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37" y="4908314"/>
            <a:ext cx="751396" cy="7513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4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1" grpId="0"/>
      <p:bldP spid="12" grpId="0" animBg="1"/>
      <p:bldP spid="14" grpId="0" animBg="1"/>
      <p:bldP spid="15" grpId="0" animBg="1"/>
      <p:bldP spid="17" grpId="0" animBg="1"/>
      <p:bldP spid="20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Existing NVM </a:t>
            </a:r>
            <a:r>
              <a:rPr lang="en-US" sz="3600" b="1" kern="0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LibFS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direct access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244513A7-0A13-4016-B6C0-49C5D10469D1}"/>
              </a:ext>
            </a:extLst>
          </p:cNvPr>
          <p:cNvSpPr/>
          <p:nvPr/>
        </p:nvSpPr>
        <p:spPr>
          <a:xfrm>
            <a:off x="1073912" y="2726817"/>
            <a:ext cx="19692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F64AC512-4845-4691-BF25-78E2DB59B6E1}"/>
              </a:ext>
            </a:extLst>
          </p:cNvPr>
          <p:cNvSpPr/>
          <p:nvPr/>
        </p:nvSpPr>
        <p:spPr>
          <a:xfrm>
            <a:off x="1073912" y="3200400"/>
            <a:ext cx="4269991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E07F23F0-ADE1-41AF-932A-4064A71D0210}"/>
              </a:ext>
            </a:extLst>
          </p:cNvPr>
          <p:cNvSpPr/>
          <p:nvPr/>
        </p:nvSpPr>
        <p:spPr>
          <a:xfrm>
            <a:off x="1073912" y="4269444"/>
            <a:ext cx="4269991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7" name="Rounded Rectangle 30">
            <a:extLst>
              <a:ext uri="{FF2B5EF4-FFF2-40B4-BE49-F238E27FC236}">
                <a16:creationId xmlns:a16="http://schemas.microsoft.com/office/drawing/2014/main" id="{DBB290FA-41BC-46F2-BB32-D2490774C222}"/>
              </a:ext>
            </a:extLst>
          </p:cNvPr>
          <p:cNvSpPr/>
          <p:nvPr/>
        </p:nvSpPr>
        <p:spPr>
          <a:xfrm>
            <a:off x="3374429" y="2726817"/>
            <a:ext cx="1969474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8848F7-5D37-40B9-A043-64EE019F54BD}"/>
              </a:ext>
            </a:extLst>
          </p:cNvPr>
          <p:cNvSpPr/>
          <p:nvPr/>
        </p:nvSpPr>
        <p:spPr>
          <a:xfrm>
            <a:off x="1749930" y="3221870"/>
            <a:ext cx="182880" cy="122036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H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5" name="Right Arrow 22">
            <a:extLst>
              <a:ext uri="{FF2B5EF4-FFF2-40B4-BE49-F238E27FC236}">
                <a16:creationId xmlns:a16="http://schemas.microsoft.com/office/drawing/2014/main" id="{A176ACAB-E5F9-457F-9487-7514E174FCB2}"/>
              </a:ext>
            </a:extLst>
          </p:cNvPr>
          <p:cNvSpPr/>
          <p:nvPr/>
        </p:nvSpPr>
        <p:spPr>
          <a:xfrm rot="16200000">
            <a:off x="3910606" y="3671007"/>
            <a:ext cx="1220369" cy="27072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FEDAC6-D58A-4A82-9C92-B0FBB3D0E75F}"/>
              </a:ext>
            </a:extLst>
          </p:cNvPr>
          <p:cNvSpPr/>
          <p:nvPr/>
        </p:nvSpPr>
        <p:spPr>
          <a:xfrm rot="5400000">
            <a:off x="3075281" y="3076400"/>
            <a:ext cx="192585" cy="2843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H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7" name="Right Arrow 22">
            <a:extLst>
              <a:ext uri="{FF2B5EF4-FFF2-40B4-BE49-F238E27FC236}">
                <a16:creationId xmlns:a16="http://schemas.microsoft.com/office/drawing/2014/main" id="{C2D9CD84-1F22-4A6A-9C1E-AF54B5D5B297}"/>
              </a:ext>
            </a:extLst>
          </p:cNvPr>
          <p:cNvSpPr/>
          <p:nvPr/>
        </p:nvSpPr>
        <p:spPr>
          <a:xfrm rot="5400000">
            <a:off x="2798415" y="3848039"/>
            <a:ext cx="542749" cy="268264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8" name="Right Arrow 22">
            <a:extLst>
              <a:ext uri="{FF2B5EF4-FFF2-40B4-BE49-F238E27FC236}">
                <a16:creationId xmlns:a16="http://schemas.microsoft.com/office/drawing/2014/main" id="{8EFECF3B-5CF2-40D6-A2EA-DD723DA20F0B}"/>
              </a:ext>
            </a:extLst>
          </p:cNvPr>
          <p:cNvSpPr/>
          <p:nvPr/>
        </p:nvSpPr>
        <p:spPr>
          <a:xfrm rot="16200000">
            <a:off x="3077338" y="3812926"/>
            <a:ext cx="542751" cy="268267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9" name="Graphic 38" descr="Shield Tick with solid fill">
            <a:extLst>
              <a:ext uri="{FF2B5EF4-FFF2-40B4-BE49-F238E27FC236}">
                <a16:creationId xmlns:a16="http://schemas.microsoft.com/office/drawing/2014/main" id="{63CC5403-34EE-482F-A342-BAFB8898D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5959" y="1703094"/>
            <a:ext cx="914400" cy="914400"/>
          </a:xfrm>
          <a:prstGeom prst="rect">
            <a:avLst/>
          </a:prstGeom>
        </p:spPr>
      </p:pic>
      <p:pic>
        <p:nvPicPr>
          <p:cNvPr id="40" name="Graphic 39" descr="Shield Tick with solid fill">
            <a:extLst>
              <a:ext uri="{FF2B5EF4-FFF2-40B4-BE49-F238E27FC236}">
                <a16:creationId xmlns:a16="http://schemas.microsoft.com/office/drawing/2014/main" id="{4751A708-830D-4F4B-86FA-EB1F5861F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6615" y="1702713"/>
            <a:ext cx="914400" cy="914400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90E98C09-7C69-417E-9D47-D2422FCEB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3405" y="1522250"/>
            <a:ext cx="802264" cy="802264"/>
          </a:xfrm>
          <a:prstGeom prst="rect">
            <a:avLst/>
          </a:prstGeom>
        </p:spPr>
      </p:pic>
      <p:sp>
        <p:nvSpPr>
          <p:cNvPr id="34" name="Google Shape;982;p50">
            <a:extLst>
              <a:ext uri="{FF2B5EF4-FFF2-40B4-BE49-F238E27FC236}">
                <a16:creationId xmlns:a16="http://schemas.microsoft.com/office/drawing/2014/main" id="{B831AE57-7960-410B-A0A9-1CF8723815CF}"/>
              </a:ext>
            </a:extLst>
          </p:cNvPr>
          <p:cNvSpPr txBox="1"/>
          <p:nvPr/>
        </p:nvSpPr>
        <p:spPr>
          <a:xfrm>
            <a:off x="1870209" y="3533530"/>
            <a:ext cx="113268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Attack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5" name="Google Shape;982;p50">
            <a:extLst>
              <a:ext uri="{FF2B5EF4-FFF2-40B4-BE49-F238E27FC236}">
                <a16:creationId xmlns:a16="http://schemas.microsoft.com/office/drawing/2014/main" id="{94C049AF-32E3-480C-87C0-75FE9BE2A917}"/>
              </a:ext>
            </a:extLst>
          </p:cNvPr>
          <p:cNvSpPr txBox="1"/>
          <p:nvPr/>
        </p:nvSpPr>
        <p:spPr>
          <a:xfrm>
            <a:off x="7543121" y="3533530"/>
            <a:ext cx="4269991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LibFS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changes affect all apps</a:t>
            </a:r>
          </a:p>
        </p:txBody>
      </p:sp>
      <p:sp>
        <p:nvSpPr>
          <p:cNvPr id="48" name="Google Shape;982;p50">
            <a:extLst>
              <a:ext uri="{FF2B5EF4-FFF2-40B4-BE49-F238E27FC236}">
                <a16:creationId xmlns:a16="http://schemas.microsoft.com/office/drawing/2014/main" id="{E16D2FFB-D017-401C-98D5-A8BA89DE432F}"/>
              </a:ext>
            </a:extLst>
          </p:cNvPr>
          <p:cNvSpPr txBox="1"/>
          <p:nvPr/>
        </p:nvSpPr>
        <p:spPr>
          <a:xfrm>
            <a:off x="7521856" y="4978863"/>
            <a:ext cx="4269991" cy="127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Applications are trusted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Mitigate the attack</a:t>
            </a:r>
          </a:p>
        </p:txBody>
      </p:sp>
      <p:pic>
        <p:nvPicPr>
          <p:cNvPr id="49" name="Google Shape;820;p42" descr="Network diagram with solid fill">
            <a:extLst>
              <a:ext uri="{FF2B5EF4-FFF2-40B4-BE49-F238E27FC236}">
                <a16:creationId xmlns:a16="http://schemas.microsoft.com/office/drawing/2014/main" id="{493AC408-3C48-483B-B15E-786B2FF4736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6200000">
            <a:off x="2237462" y="3159405"/>
            <a:ext cx="500957" cy="5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713;gccdabf313d_0_2619">
            <a:extLst>
              <a:ext uri="{FF2B5EF4-FFF2-40B4-BE49-F238E27FC236}">
                <a16:creationId xmlns:a16="http://schemas.microsoft.com/office/drawing/2014/main" id="{811A2BFD-6C7A-4FD5-867A-DE33DEAF91F1}"/>
              </a:ext>
            </a:extLst>
          </p:cNvPr>
          <p:cNvSpPr/>
          <p:nvPr/>
        </p:nvSpPr>
        <p:spPr>
          <a:xfrm>
            <a:off x="7484533" y="1676123"/>
            <a:ext cx="4355449" cy="599851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  <a:sym typeface="Book Antiqua"/>
              </a:rPr>
              <a:t>Direct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 panose="020F0502020204030204" pitchFamily="34" charset="0"/>
                <a:sym typeface="Book Antiqua"/>
              </a:rPr>
              <a:t> </a:t>
            </a:r>
            <a:r>
              <a:rPr lang="en-US" altLang="zh-CN" sz="2800" b="1" kern="0" dirty="0">
                <a:solidFill>
                  <a:srgbClr val="FFFFFF"/>
                </a:solidFill>
                <a:cs typeface="Calibri" panose="020F0502020204030204" pitchFamily="34" charset="0"/>
                <a:sym typeface="Book Antiqua"/>
              </a:rPr>
              <a:t>access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28" name="Google Shape;2713;gccdabf313d_0_2619">
            <a:extLst>
              <a:ext uri="{FF2B5EF4-FFF2-40B4-BE49-F238E27FC236}">
                <a16:creationId xmlns:a16="http://schemas.microsoft.com/office/drawing/2014/main" id="{1E601D24-75BB-4004-98D2-14427CF25275}"/>
              </a:ext>
            </a:extLst>
          </p:cNvPr>
          <p:cNvSpPr/>
          <p:nvPr/>
        </p:nvSpPr>
        <p:spPr>
          <a:xfrm>
            <a:off x="7484533" y="2988002"/>
            <a:ext cx="4355449" cy="6012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500" b="1" kern="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Unpriv</a:t>
            </a:r>
            <a:r>
              <a:rPr lang="en-US" sz="25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. private customization</a:t>
            </a:r>
          </a:p>
        </p:txBody>
      </p:sp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id="{7D3BFAC2-7B3E-4009-B3C6-93C0C78161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3405" y="2887470"/>
            <a:ext cx="802264" cy="802264"/>
          </a:xfrm>
          <a:prstGeom prst="rect">
            <a:avLst/>
          </a:prstGeom>
        </p:spPr>
      </p:pic>
      <p:sp>
        <p:nvSpPr>
          <p:cNvPr id="30" name="Google Shape;2713;gccdabf313d_0_2619">
            <a:extLst>
              <a:ext uri="{FF2B5EF4-FFF2-40B4-BE49-F238E27FC236}">
                <a16:creationId xmlns:a16="http://schemas.microsoft.com/office/drawing/2014/main" id="{17104AB9-088E-4C79-821A-77E19879F150}"/>
              </a:ext>
            </a:extLst>
          </p:cNvPr>
          <p:cNvSpPr/>
          <p:nvPr/>
        </p:nvSpPr>
        <p:spPr>
          <a:xfrm>
            <a:off x="7484533" y="4327516"/>
            <a:ext cx="4355449" cy="6012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Secure sharing</a:t>
            </a:r>
          </a:p>
        </p:txBody>
      </p:sp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id="{B6EF6F67-E509-45BA-9F51-4C0F327054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3405" y="4243031"/>
            <a:ext cx="802264" cy="8022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276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261652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00000"/>
              </a:buClr>
              <a:tabLst>
                <a:tab pos="2243138" algn="l"/>
              </a:tabLst>
              <a:defRPr/>
            </a:pP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Obstacle: maintaining file system abstraction 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19" name="Rounded Rectangle 30">
            <a:extLst>
              <a:ext uri="{FF2B5EF4-FFF2-40B4-BE49-F238E27FC236}">
                <a16:creationId xmlns:a16="http://schemas.microsoft.com/office/drawing/2014/main" id="{FEFBD4BF-7C5F-7445-9123-F5E9292856F8}"/>
              </a:ext>
            </a:extLst>
          </p:cNvPr>
          <p:cNvSpPr/>
          <p:nvPr/>
        </p:nvSpPr>
        <p:spPr>
          <a:xfrm>
            <a:off x="4665364" y="1363333"/>
            <a:ext cx="1290808" cy="424800"/>
          </a:xfrm>
          <a:prstGeom prst="roundRect">
            <a:avLst/>
          </a:prstGeom>
          <a:solidFill>
            <a:srgbClr val="FBE5D6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20" name="Rounded Rectangle 30">
            <a:extLst>
              <a:ext uri="{FF2B5EF4-FFF2-40B4-BE49-F238E27FC236}">
                <a16:creationId xmlns:a16="http://schemas.microsoft.com/office/drawing/2014/main" id="{C506E6D6-BA8A-4B7F-8607-52A3E9F36BB2}"/>
              </a:ext>
            </a:extLst>
          </p:cNvPr>
          <p:cNvSpPr/>
          <p:nvPr/>
        </p:nvSpPr>
        <p:spPr>
          <a:xfrm>
            <a:off x="4665364" y="1790698"/>
            <a:ext cx="2861274" cy="523179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File system</a:t>
            </a: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E2B97D2C-D068-4BC7-8230-AE4DC12B4BFF}"/>
              </a:ext>
            </a:extLst>
          </p:cNvPr>
          <p:cNvSpPr/>
          <p:nvPr/>
        </p:nvSpPr>
        <p:spPr>
          <a:xfrm>
            <a:off x="1997239" y="2947816"/>
            <a:ext cx="1590692" cy="424800"/>
          </a:xfrm>
          <a:prstGeom prst="roundRect">
            <a:avLst/>
          </a:prstGeom>
          <a:solidFill>
            <a:srgbClr val="FBE5D6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E2FDED6A-DD30-430C-902C-7D7FE014C491}"/>
              </a:ext>
            </a:extLst>
          </p:cNvPr>
          <p:cNvSpPr/>
          <p:nvPr/>
        </p:nvSpPr>
        <p:spPr>
          <a:xfrm>
            <a:off x="1997239" y="3380980"/>
            <a:ext cx="3365567" cy="1381162"/>
          </a:xfrm>
          <a:prstGeom prst="roundRect">
            <a:avLst/>
          </a:prstGeom>
          <a:solidFill>
            <a:schemeClr val="bg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1" name="Google Shape;961;p49">
            <a:extLst>
              <a:ext uri="{FF2B5EF4-FFF2-40B4-BE49-F238E27FC236}">
                <a16:creationId xmlns:a16="http://schemas.microsoft.com/office/drawing/2014/main" id="{95D12B77-97C6-4E9F-B1AE-1F61F4727356}"/>
              </a:ext>
            </a:extLst>
          </p:cNvPr>
          <p:cNvCxnSpPr>
            <a:cxnSpLocks/>
          </p:cNvCxnSpPr>
          <p:nvPr/>
        </p:nvCxnSpPr>
        <p:spPr>
          <a:xfrm>
            <a:off x="322217" y="2709553"/>
            <a:ext cx="1152264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2" name="Google Shape;967;p49">
            <a:extLst>
              <a:ext uri="{FF2B5EF4-FFF2-40B4-BE49-F238E27FC236}">
                <a16:creationId xmlns:a16="http://schemas.microsoft.com/office/drawing/2014/main" id="{9667D29D-ACE4-4A83-B584-4E628AA9014C}"/>
              </a:ext>
            </a:extLst>
          </p:cNvPr>
          <p:cNvSpPr txBox="1"/>
          <p:nvPr/>
        </p:nvSpPr>
        <p:spPr>
          <a:xfrm>
            <a:off x="391510" y="2125077"/>
            <a:ext cx="24361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67;p49">
            <a:extLst>
              <a:ext uri="{FF2B5EF4-FFF2-40B4-BE49-F238E27FC236}">
                <a16:creationId xmlns:a16="http://schemas.microsoft.com/office/drawing/2014/main" id="{FE73A47A-FF2D-4FE2-858C-6B04028FFDF4}"/>
              </a:ext>
            </a:extLst>
          </p:cNvPr>
          <p:cNvSpPr txBox="1"/>
          <p:nvPr/>
        </p:nvSpPr>
        <p:spPr>
          <a:xfrm>
            <a:off x="391510" y="2693511"/>
            <a:ext cx="24361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Design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989;p50">
            <a:extLst>
              <a:ext uri="{FF2B5EF4-FFF2-40B4-BE49-F238E27FC236}">
                <a16:creationId xmlns:a16="http://schemas.microsoft.com/office/drawing/2014/main" id="{0F29B868-F4A8-4F78-BCBE-128A543BE6F3}"/>
              </a:ext>
            </a:extLst>
          </p:cNvPr>
          <p:cNvSpPr/>
          <p:nvPr/>
        </p:nvSpPr>
        <p:spPr>
          <a:xfrm>
            <a:off x="322217" y="5242334"/>
            <a:ext cx="11522649" cy="661436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3733"/>
              <a:defRPr/>
            </a:pPr>
            <a:r>
              <a:rPr lang="en-US" sz="3200" b="1" dirty="0">
                <a:solidFill>
                  <a:srgbClr val="FFFFFF"/>
                </a:solidFill>
                <a:ea typeface="Calibri"/>
                <a:cs typeface="Calibri"/>
                <a:sym typeface="Wingdings" panose="05000000000000000000" pitchFamily="2" charset="2"/>
              </a:rPr>
              <a:t>Root cause: The whole FS state maintained in one component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99AB7C03-F6BA-4A2E-B5D0-C4F4E53F2CB8}"/>
              </a:ext>
            </a:extLst>
          </p:cNvPr>
          <p:cNvSpPr/>
          <p:nvPr/>
        </p:nvSpPr>
        <p:spPr>
          <a:xfrm>
            <a:off x="6235830" y="1363333"/>
            <a:ext cx="1290808" cy="424800"/>
          </a:xfrm>
          <a:prstGeom prst="roundRect">
            <a:avLst/>
          </a:prstGeom>
          <a:solidFill>
            <a:srgbClr val="FBE5D6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41" name="Google Shape;982;p50">
            <a:extLst>
              <a:ext uri="{FF2B5EF4-FFF2-40B4-BE49-F238E27FC236}">
                <a16:creationId xmlns:a16="http://schemas.microsoft.com/office/drawing/2014/main" id="{09F3746E-6A35-4513-BA13-C66217930D21}"/>
              </a:ext>
            </a:extLst>
          </p:cNvPr>
          <p:cNvSpPr txBox="1"/>
          <p:nvPr/>
        </p:nvSpPr>
        <p:spPr>
          <a:xfrm>
            <a:off x="2523793" y="3408307"/>
            <a:ext cx="2932326" cy="45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Trusted entity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Rounded Rectangle 30">
            <a:extLst>
              <a:ext uri="{FF2B5EF4-FFF2-40B4-BE49-F238E27FC236}">
                <a16:creationId xmlns:a16="http://schemas.microsoft.com/office/drawing/2014/main" id="{26149010-1A8F-46DD-8BD9-6659AC3D31C5}"/>
              </a:ext>
            </a:extLst>
          </p:cNvPr>
          <p:cNvSpPr/>
          <p:nvPr/>
        </p:nvSpPr>
        <p:spPr>
          <a:xfrm>
            <a:off x="2095744" y="3959402"/>
            <a:ext cx="3153482" cy="453313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FS state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9" name="Google Shape;820;p42" descr="Network diagram with solid fill">
            <a:extLst>
              <a:ext uri="{FF2B5EF4-FFF2-40B4-BE49-F238E27FC236}">
                <a16:creationId xmlns:a16="http://schemas.microsoft.com/office/drawing/2014/main" id="{D273C741-1F0B-485F-8675-5E9567B9A38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200000">
            <a:off x="4541365" y="3878726"/>
            <a:ext cx="527138" cy="6146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Rounded Rectangle 30">
            <a:extLst>
              <a:ext uri="{FF2B5EF4-FFF2-40B4-BE49-F238E27FC236}">
                <a16:creationId xmlns:a16="http://schemas.microsoft.com/office/drawing/2014/main" id="{220CDF1B-45D3-493C-9449-613C4E56DF3F}"/>
              </a:ext>
            </a:extLst>
          </p:cNvPr>
          <p:cNvSpPr/>
          <p:nvPr/>
        </p:nvSpPr>
        <p:spPr>
          <a:xfrm>
            <a:off x="3772114" y="2947816"/>
            <a:ext cx="1590692" cy="424800"/>
          </a:xfrm>
          <a:prstGeom prst="roundRect">
            <a:avLst/>
          </a:prstGeom>
          <a:solidFill>
            <a:srgbClr val="FBE5D6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51" name="Rounded Rectangle 30">
            <a:extLst>
              <a:ext uri="{FF2B5EF4-FFF2-40B4-BE49-F238E27FC236}">
                <a16:creationId xmlns:a16="http://schemas.microsoft.com/office/drawing/2014/main" id="{546FED52-BA9A-48C3-AEAC-B9BDD6407DB2}"/>
              </a:ext>
            </a:extLst>
          </p:cNvPr>
          <p:cNvSpPr/>
          <p:nvPr/>
        </p:nvSpPr>
        <p:spPr>
          <a:xfrm>
            <a:off x="6855738" y="2947816"/>
            <a:ext cx="1590692" cy="424800"/>
          </a:xfrm>
          <a:prstGeom prst="roundRect">
            <a:avLst/>
          </a:prstGeom>
          <a:solidFill>
            <a:srgbClr val="FBE5D6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52" name="Rounded Rectangle 30">
            <a:extLst>
              <a:ext uri="{FF2B5EF4-FFF2-40B4-BE49-F238E27FC236}">
                <a16:creationId xmlns:a16="http://schemas.microsoft.com/office/drawing/2014/main" id="{20F6EF46-7A86-47CB-B789-497350AF0F9E}"/>
              </a:ext>
            </a:extLst>
          </p:cNvPr>
          <p:cNvSpPr/>
          <p:nvPr/>
        </p:nvSpPr>
        <p:spPr>
          <a:xfrm>
            <a:off x="6855738" y="3380980"/>
            <a:ext cx="3365567" cy="1381162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53" name="Google Shape;982;p50">
            <a:extLst>
              <a:ext uri="{FF2B5EF4-FFF2-40B4-BE49-F238E27FC236}">
                <a16:creationId xmlns:a16="http://schemas.microsoft.com/office/drawing/2014/main" id="{B25C1C9B-623E-4EE4-AF8A-F6F8AC60FB16}"/>
              </a:ext>
            </a:extLst>
          </p:cNvPr>
          <p:cNvSpPr txBox="1"/>
          <p:nvPr/>
        </p:nvSpPr>
        <p:spPr>
          <a:xfrm>
            <a:off x="8124698" y="3408307"/>
            <a:ext cx="970148" cy="45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54" name="Rounded Rectangle 30">
            <a:extLst>
              <a:ext uri="{FF2B5EF4-FFF2-40B4-BE49-F238E27FC236}">
                <a16:creationId xmlns:a16="http://schemas.microsoft.com/office/drawing/2014/main" id="{80A98B3A-3475-44C3-A5AE-95D4E900E0A3}"/>
              </a:ext>
            </a:extLst>
          </p:cNvPr>
          <p:cNvSpPr/>
          <p:nvPr/>
        </p:nvSpPr>
        <p:spPr>
          <a:xfrm>
            <a:off x="6954243" y="3959402"/>
            <a:ext cx="3153482" cy="453313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FS state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5" name="Google Shape;820;p42" descr="Network diagram with solid fill">
            <a:extLst>
              <a:ext uri="{FF2B5EF4-FFF2-40B4-BE49-F238E27FC236}">
                <a16:creationId xmlns:a16="http://schemas.microsoft.com/office/drawing/2014/main" id="{C551B7A7-E45F-45E1-855E-1C470E0965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200000">
            <a:off x="9399864" y="3878726"/>
            <a:ext cx="527138" cy="61466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Rounded Rectangle 30">
            <a:extLst>
              <a:ext uri="{FF2B5EF4-FFF2-40B4-BE49-F238E27FC236}">
                <a16:creationId xmlns:a16="http://schemas.microsoft.com/office/drawing/2014/main" id="{28FAC018-3365-4AEF-A77F-6ADC85FAB4F7}"/>
              </a:ext>
            </a:extLst>
          </p:cNvPr>
          <p:cNvSpPr/>
          <p:nvPr/>
        </p:nvSpPr>
        <p:spPr>
          <a:xfrm>
            <a:off x="8630613" y="2947816"/>
            <a:ext cx="1590692" cy="424800"/>
          </a:xfrm>
          <a:prstGeom prst="roundRect">
            <a:avLst/>
          </a:prstGeom>
          <a:solidFill>
            <a:srgbClr val="FBE5D6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77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8" grpId="0" animBg="1"/>
      <p:bldP spid="32" grpId="0"/>
      <p:bldP spid="33" grpId="0"/>
      <p:bldP spid="36" grpId="0" animBg="1"/>
      <p:bldP spid="29" grpId="0" animBg="1"/>
      <p:bldP spid="41" grpId="0"/>
      <p:bldP spid="44" grpId="0" animBg="1"/>
      <p:bldP spid="50" grpId="0" animBg="1"/>
      <p:bldP spid="51" grpId="0" animBg="1"/>
      <p:bldP spid="52" grpId="0" animBg="1"/>
      <p:bldP spid="53" grpId="0"/>
      <p:bldP spid="54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Key insight: file system state partitioning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5" name="Google Shape;820;p42" descr="Network diagram with solid fill">
            <a:extLst>
              <a:ext uri="{FF2B5EF4-FFF2-40B4-BE49-F238E27FC236}">
                <a16:creationId xmlns:a16="http://schemas.microsoft.com/office/drawing/2014/main" id="{663930A9-4ED3-4B98-BAF6-D78CC03860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200000">
            <a:off x="313236" y="2938840"/>
            <a:ext cx="1530349" cy="157046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255B0DEA-ABEC-4FF8-9B22-2E22AEE0D0FE}"/>
              </a:ext>
            </a:extLst>
          </p:cNvPr>
          <p:cNvSpPr/>
          <p:nvPr/>
        </p:nvSpPr>
        <p:spPr>
          <a:xfrm>
            <a:off x="353573" y="2580134"/>
            <a:ext cx="1449674" cy="453313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FS state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DA7EDF0C-82BA-40DF-BE97-F50744A3D998}"/>
              </a:ext>
            </a:extLst>
          </p:cNvPr>
          <p:cNvSpPr/>
          <p:nvPr/>
        </p:nvSpPr>
        <p:spPr>
          <a:xfrm>
            <a:off x="2093254" y="2187800"/>
            <a:ext cx="2892698" cy="982984"/>
          </a:xfrm>
          <a:prstGeom prst="roundRect">
            <a:avLst/>
          </a:prstGeom>
          <a:solidFill>
            <a:srgbClr val="176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sz="3200" b="1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Auxiliary state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2AA4FD84-1536-4362-8C07-5C3D8FAECA04}"/>
              </a:ext>
            </a:extLst>
          </p:cNvPr>
          <p:cNvSpPr/>
          <p:nvPr/>
        </p:nvSpPr>
        <p:spPr>
          <a:xfrm>
            <a:off x="2093254" y="3691776"/>
            <a:ext cx="2892698" cy="1044720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sz="3200" b="1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Core state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1A334826-05CD-4E07-B596-A1861F746713}"/>
              </a:ext>
            </a:extLst>
          </p:cNvPr>
          <p:cNvSpPr/>
          <p:nvPr/>
        </p:nvSpPr>
        <p:spPr>
          <a:xfrm>
            <a:off x="5948039" y="3584767"/>
            <a:ext cx="5896827" cy="577304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Essential for</a:t>
            </a:r>
            <a:r>
              <a:rPr kumimoji="0" lang="en-US" altLang="zh-CN" sz="26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</a:t>
            </a:r>
            <a:r>
              <a:rPr lang="en-US" altLang="zh-CN" sz="2600" kern="0" noProof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FS integrity/functionality 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F1352CA-5F4A-4D30-A65C-E6A961B88CF1}"/>
              </a:ext>
            </a:extLst>
          </p:cNvPr>
          <p:cNvSpPr/>
          <p:nvPr/>
        </p:nvSpPr>
        <p:spPr>
          <a:xfrm>
            <a:off x="5948039" y="4491546"/>
            <a:ext cx="5896827" cy="576000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CN" sz="2600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Cannot recover if lost</a:t>
            </a:r>
            <a:r>
              <a:rPr kumimoji="0" lang="en-US" altLang="zh-CN" sz="26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</a:t>
            </a:r>
            <a:endParaRPr lang="en-US" altLang="zh-CN" sz="2600" kern="0" noProof="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BF12BF66-482B-4485-86EA-16BF392DB6EB}"/>
              </a:ext>
            </a:extLst>
          </p:cNvPr>
          <p:cNvSpPr/>
          <p:nvPr/>
        </p:nvSpPr>
        <p:spPr>
          <a:xfrm>
            <a:off x="5948039" y="1772513"/>
            <a:ext cx="5896827" cy="577304"/>
          </a:xfrm>
          <a:prstGeom prst="roundRect">
            <a:avLst/>
          </a:prstGeom>
          <a:solidFill>
            <a:srgbClr val="176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2600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Supplementary 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functionalities</a:t>
            </a:r>
            <a:r>
              <a:rPr lang="en-US" altLang="zh-CN" sz="2600" kern="0" noProof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(e.g., cache)</a:t>
            </a:r>
            <a:r>
              <a:rPr lang="en-US" altLang="zh-CN" sz="2600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</a:t>
            </a:r>
            <a:endParaRPr lang="en-US" altLang="zh-CN" sz="2600" kern="0" noProof="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44EE16BB-BE97-4C7E-BE61-45EF50748D4B}"/>
              </a:ext>
            </a:extLst>
          </p:cNvPr>
          <p:cNvSpPr/>
          <p:nvPr/>
        </p:nvSpPr>
        <p:spPr>
          <a:xfrm>
            <a:off x="5948039" y="2679292"/>
            <a:ext cx="5896827" cy="576000"/>
          </a:xfrm>
          <a:prstGeom prst="roundRect">
            <a:avLst/>
          </a:prstGeom>
          <a:solidFill>
            <a:srgbClr val="176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CN" sz="2600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Can be rebuilt from the core state</a:t>
            </a:r>
            <a:endParaRPr lang="en-US" altLang="zh-CN" sz="2600" kern="0" noProof="0" dirty="0">
              <a:solidFill>
                <a:srgbClr val="FFFFFF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3070FB99-AA52-4D66-87EE-5CB14FCBDDA0}"/>
              </a:ext>
            </a:extLst>
          </p:cNvPr>
          <p:cNvSpPr/>
          <p:nvPr/>
        </p:nvSpPr>
        <p:spPr>
          <a:xfrm>
            <a:off x="4461092" y="2868631"/>
            <a:ext cx="1090918" cy="1192949"/>
          </a:xfrm>
          <a:prstGeom prst="arc">
            <a:avLst>
              <a:gd name="adj1" fmla="val 16385234"/>
              <a:gd name="adj2" fmla="val 4873637"/>
            </a:avLst>
          </a:prstGeom>
          <a:ln w="44450">
            <a:solidFill>
              <a:schemeClr val="tx1"/>
            </a:solidFill>
            <a:headEnd type="triangle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70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Key insight: file system state partitioning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FF1F01BA-239A-4291-BC38-CF8BFBE45641}"/>
              </a:ext>
            </a:extLst>
          </p:cNvPr>
          <p:cNvSpPr/>
          <p:nvPr/>
        </p:nvSpPr>
        <p:spPr>
          <a:xfrm>
            <a:off x="2135807" y="5631429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File contents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625F43EC-C1E1-4DE2-A62C-2E78CCDCE208}"/>
              </a:ext>
            </a:extLst>
          </p:cNvPr>
          <p:cNvSpPr/>
          <p:nvPr/>
        </p:nvSpPr>
        <p:spPr>
          <a:xfrm>
            <a:off x="2135806" y="4945880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Directory entries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F4E7249A-0141-4E82-85F9-D6E246356F61}"/>
              </a:ext>
            </a:extLst>
          </p:cNvPr>
          <p:cNvSpPr/>
          <p:nvPr/>
        </p:nvSpPr>
        <p:spPr>
          <a:xfrm>
            <a:off x="2135803" y="3481596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Bitmaps</a:t>
            </a:r>
          </a:p>
        </p:txBody>
      </p:sp>
      <p:sp>
        <p:nvSpPr>
          <p:cNvPr id="9" name="Rounded Rectangle 30">
            <a:extLst>
              <a:ext uri="{FF2B5EF4-FFF2-40B4-BE49-F238E27FC236}">
                <a16:creationId xmlns:a16="http://schemas.microsoft.com/office/drawing/2014/main" id="{84593E23-9B4B-489D-ABEA-CFA779546EFE}"/>
              </a:ext>
            </a:extLst>
          </p:cNvPr>
          <p:cNvSpPr/>
          <p:nvPr/>
        </p:nvSpPr>
        <p:spPr>
          <a:xfrm>
            <a:off x="2135803" y="2206570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Caches</a:t>
            </a: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5EF20877-51AA-47F9-9EEB-64187CD1BF92}"/>
              </a:ext>
            </a:extLst>
          </p:cNvPr>
          <p:cNvSpPr/>
          <p:nvPr/>
        </p:nvSpPr>
        <p:spPr>
          <a:xfrm>
            <a:off x="2135803" y="1544440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File descriptors</a:t>
            </a:r>
          </a:p>
        </p:txBody>
      </p:sp>
      <p:cxnSp>
        <p:nvCxnSpPr>
          <p:cNvPr id="11" name="Google Shape;961;p49">
            <a:extLst>
              <a:ext uri="{FF2B5EF4-FFF2-40B4-BE49-F238E27FC236}">
                <a16:creationId xmlns:a16="http://schemas.microsoft.com/office/drawing/2014/main" id="{CE02D5CF-ADC9-4A93-8D75-144D0FA95C27}"/>
              </a:ext>
            </a:extLst>
          </p:cNvPr>
          <p:cNvCxnSpPr>
            <a:cxnSpLocks/>
          </p:cNvCxnSpPr>
          <p:nvPr/>
        </p:nvCxnSpPr>
        <p:spPr>
          <a:xfrm>
            <a:off x="1845733" y="4184671"/>
            <a:ext cx="552026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" name="Google Shape;967;p49">
            <a:extLst>
              <a:ext uri="{FF2B5EF4-FFF2-40B4-BE49-F238E27FC236}">
                <a16:creationId xmlns:a16="http://schemas.microsoft.com/office/drawing/2014/main" id="{AA771191-B9D7-4EBE-BD4F-E2E109F773AF}"/>
              </a:ext>
            </a:extLst>
          </p:cNvPr>
          <p:cNvSpPr txBox="1"/>
          <p:nvPr/>
        </p:nvSpPr>
        <p:spPr>
          <a:xfrm>
            <a:off x="5123481" y="3634910"/>
            <a:ext cx="24361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Auxiliary state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968;p49">
            <a:extLst>
              <a:ext uri="{FF2B5EF4-FFF2-40B4-BE49-F238E27FC236}">
                <a16:creationId xmlns:a16="http://schemas.microsoft.com/office/drawing/2014/main" id="{5579C31B-E6AC-479B-A06E-C862B0A73564}"/>
              </a:ext>
            </a:extLst>
          </p:cNvPr>
          <p:cNvSpPr txBox="1"/>
          <p:nvPr/>
        </p:nvSpPr>
        <p:spPr>
          <a:xfrm>
            <a:off x="5424400" y="4211492"/>
            <a:ext cx="24361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Core state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6B7485F3-7243-4AC4-865C-7F7E29DC42DC}"/>
              </a:ext>
            </a:extLst>
          </p:cNvPr>
          <p:cNvSpPr/>
          <p:nvPr/>
        </p:nvSpPr>
        <p:spPr>
          <a:xfrm>
            <a:off x="5974673" y="4759778"/>
            <a:ext cx="5886000" cy="982800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Essential for correctness</a:t>
            </a:r>
            <a:r>
              <a:rPr lang="en-US" altLang="zh-CN" sz="2400" kern="0" noProof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; must not be lost</a:t>
            </a:r>
          </a:p>
          <a:p>
            <a:pPr>
              <a:buClr>
                <a:srgbClr val="000000"/>
              </a:buClr>
              <a:defRPr/>
            </a:pPr>
            <a:r>
              <a:rPr lang="en-US" altLang="zh-CN" sz="3200" b="1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➞ Security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80F9A285-EA11-46D2-97F2-1FD16B82C282}"/>
              </a:ext>
            </a:extLst>
          </p:cNvPr>
          <p:cNvSpPr/>
          <p:nvPr/>
        </p:nvSpPr>
        <p:spPr>
          <a:xfrm>
            <a:off x="5974673" y="2188153"/>
            <a:ext cx="5885365" cy="982984"/>
          </a:xfrm>
          <a:prstGeom prst="roundRect">
            <a:avLst/>
          </a:prstGeom>
          <a:solidFill>
            <a:srgbClr val="176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2400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Supplementary functionalities; 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an be rebuilt</a:t>
            </a:r>
          </a:p>
          <a:p>
            <a:pPr lvl="0">
              <a:buClr>
                <a:srgbClr val="000000"/>
              </a:buClr>
              <a:defRPr/>
            </a:pPr>
            <a:r>
              <a:rPr lang="en-US" altLang="zh-CN" sz="3200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➞ </a:t>
            </a:r>
            <a:r>
              <a:rPr lang="en-US" altLang="zh-CN" sz="3200" b="1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Performance</a:t>
            </a:r>
          </a:p>
        </p:txBody>
      </p:sp>
      <p:sp>
        <p:nvSpPr>
          <p:cNvPr id="20" name="Rounded Rectangle 30">
            <a:extLst>
              <a:ext uri="{FF2B5EF4-FFF2-40B4-BE49-F238E27FC236}">
                <a16:creationId xmlns:a16="http://schemas.microsoft.com/office/drawing/2014/main" id="{538868BB-D7B1-4966-9FAF-5A7E2A9A1057}"/>
              </a:ext>
            </a:extLst>
          </p:cNvPr>
          <p:cNvSpPr/>
          <p:nvPr/>
        </p:nvSpPr>
        <p:spPr>
          <a:xfrm>
            <a:off x="2135806" y="4323747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Permissions</a:t>
            </a:r>
          </a:p>
        </p:txBody>
      </p:sp>
      <p:sp>
        <p:nvSpPr>
          <p:cNvPr id="21" name="Rounded Rectangle 30">
            <a:extLst>
              <a:ext uri="{FF2B5EF4-FFF2-40B4-BE49-F238E27FC236}">
                <a16:creationId xmlns:a16="http://schemas.microsoft.com/office/drawing/2014/main" id="{68872D79-C268-4F4A-B6A2-19B7D53D88D5}"/>
              </a:ext>
            </a:extLst>
          </p:cNvPr>
          <p:cNvSpPr/>
          <p:nvPr/>
        </p:nvSpPr>
        <p:spPr>
          <a:xfrm>
            <a:off x="2135803" y="2860411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Locks</a:t>
            </a:r>
          </a:p>
        </p:txBody>
      </p:sp>
      <p:pic>
        <p:nvPicPr>
          <p:cNvPr id="22" name="Google Shape;820;p42" descr="Network diagram with solid fill">
            <a:extLst>
              <a:ext uri="{FF2B5EF4-FFF2-40B4-BE49-F238E27FC236}">
                <a16:creationId xmlns:a16="http://schemas.microsoft.com/office/drawing/2014/main" id="{0CD8444C-2E9F-409D-AC88-A9E91D3445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200000">
            <a:off x="313236" y="2938840"/>
            <a:ext cx="1530349" cy="15704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95D138D7-1CEB-467E-BFA4-8BF300DC70A1}"/>
              </a:ext>
            </a:extLst>
          </p:cNvPr>
          <p:cNvSpPr/>
          <p:nvPr/>
        </p:nvSpPr>
        <p:spPr>
          <a:xfrm>
            <a:off x="353573" y="2580134"/>
            <a:ext cx="1449674" cy="453313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FS state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8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8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C7A350E-376D-4460-B696-E964CCEC1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879" y="3548755"/>
            <a:ext cx="4340243" cy="3134620"/>
          </a:xfrm>
          <a:prstGeom prst="rect">
            <a:avLst/>
          </a:prstGeom>
        </p:spPr>
      </p:pic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Components in the Trio architecture 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17" name="Rounded Rectangle 30">
            <a:extLst>
              <a:ext uri="{FF2B5EF4-FFF2-40B4-BE49-F238E27FC236}">
                <a16:creationId xmlns:a16="http://schemas.microsoft.com/office/drawing/2014/main" id="{1F98EA57-2F48-4002-BC4C-7B1AD8BCED15}"/>
              </a:ext>
            </a:extLst>
          </p:cNvPr>
          <p:cNvSpPr/>
          <p:nvPr/>
        </p:nvSpPr>
        <p:spPr>
          <a:xfrm>
            <a:off x="4566178" y="1357262"/>
            <a:ext cx="3108960" cy="2194560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Rounded Rectangle 30">
            <a:extLst>
              <a:ext uri="{FF2B5EF4-FFF2-40B4-BE49-F238E27FC236}">
                <a16:creationId xmlns:a16="http://schemas.microsoft.com/office/drawing/2014/main" id="{A143E2EE-9B7F-42C1-A983-15030734DB35}"/>
              </a:ext>
            </a:extLst>
          </p:cNvPr>
          <p:cNvSpPr/>
          <p:nvPr/>
        </p:nvSpPr>
        <p:spPr>
          <a:xfrm>
            <a:off x="8207320" y="1357262"/>
            <a:ext cx="3108960" cy="2194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D9F4F91E-7E53-48F9-A878-77C6808266DA}"/>
              </a:ext>
            </a:extLst>
          </p:cNvPr>
          <p:cNvSpPr/>
          <p:nvPr/>
        </p:nvSpPr>
        <p:spPr>
          <a:xfrm>
            <a:off x="918440" y="1357262"/>
            <a:ext cx="3108960" cy="21945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99FF4-B933-4EBA-B89E-79F7C5BD58D2}"/>
              </a:ext>
            </a:extLst>
          </p:cNvPr>
          <p:cNvSpPr txBox="1"/>
          <p:nvPr/>
        </p:nvSpPr>
        <p:spPr>
          <a:xfrm>
            <a:off x="1912012" y="1404458"/>
            <a:ext cx="112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LibFS</a:t>
            </a:r>
            <a:endParaRPr lang="en-CH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5C3F3-06A4-4C8B-AE4C-CDF2D0B3EC7B}"/>
              </a:ext>
            </a:extLst>
          </p:cNvPr>
          <p:cNvSpPr txBox="1"/>
          <p:nvPr/>
        </p:nvSpPr>
        <p:spPr>
          <a:xfrm>
            <a:off x="5077814" y="1354328"/>
            <a:ext cx="2079092" cy="89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140"/>
              </a:lnSpc>
            </a:pPr>
            <a:r>
              <a:rPr lang="en-US" sz="3200" b="1" dirty="0"/>
              <a:t>Kernel </a:t>
            </a:r>
          </a:p>
          <a:p>
            <a:pPr algn="ctr">
              <a:lnSpc>
                <a:spcPts val="3140"/>
              </a:lnSpc>
            </a:pPr>
            <a:r>
              <a:rPr lang="en-US" sz="3200" b="1" dirty="0"/>
              <a:t>Controller</a:t>
            </a:r>
            <a:endParaRPr lang="en-CH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F74D0-DC74-421C-A9FD-CF1AB8B4DBFD}"/>
              </a:ext>
            </a:extLst>
          </p:cNvPr>
          <p:cNvSpPr txBox="1"/>
          <p:nvPr/>
        </p:nvSpPr>
        <p:spPr>
          <a:xfrm>
            <a:off x="8972567" y="1401150"/>
            <a:ext cx="157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Verifier</a:t>
            </a:r>
          </a:p>
        </p:txBody>
      </p:sp>
      <p:pic>
        <p:nvPicPr>
          <p:cNvPr id="25" name="Google Shape;820;p42" descr="Network diagram with solid fill">
            <a:extLst>
              <a:ext uri="{FF2B5EF4-FFF2-40B4-BE49-F238E27FC236}">
                <a16:creationId xmlns:a16="http://schemas.microsoft.com/office/drawing/2014/main" id="{E7B1FD40-A25C-447B-A4B3-9155453003F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6200000">
            <a:off x="1975853" y="1948291"/>
            <a:ext cx="994135" cy="97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raphic 27" descr="Shield Tick with solid fill">
            <a:extLst>
              <a:ext uri="{FF2B5EF4-FFF2-40B4-BE49-F238E27FC236}">
                <a16:creationId xmlns:a16="http://schemas.microsoft.com/office/drawing/2014/main" id="{E477DDC0-965C-4005-9F2B-2328CBC65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14186" y="2123014"/>
            <a:ext cx="806349" cy="8063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348F79-B06A-4F57-A76D-9970B1989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02" y="2059910"/>
            <a:ext cx="751396" cy="751396"/>
          </a:xfrm>
          <a:prstGeom prst="rect">
            <a:avLst/>
          </a:prstGeom>
        </p:spPr>
      </p:pic>
      <p:sp>
        <p:nvSpPr>
          <p:cNvPr id="39" name="Google Shape;982;p50">
            <a:extLst>
              <a:ext uri="{FF2B5EF4-FFF2-40B4-BE49-F238E27FC236}">
                <a16:creationId xmlns:a16="http://schemas.microsoft.com/office/drawing/2014/main" id="{F4C0772A-193C-4856-A64E-306BB0AC3745}"/>
              </a:ext>
            </a:extLst>
          </p:cNvPr>
          <p:cNvSpPr txBox="1"/>
          <p:nvPr/>
        </p:nvSpPr>
        <p:spPr>
          <a:xfrm>
            <a:off x="1425692" y="2902198"/>
            <a:ext cx="2094455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File system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0" name="Google Shape;982;p50">
            <a:extLst>
              <a:ext uri="{FF2B5EF4-FFF2-40B4-BE49-F238E27FC236}">
                <a16:creationId xmlns:a16="http://schemas.microsoft.com/office/drawing/2014/main" id="{0348736D-DAB4-45F0-8714-037A8621164C}"/>
              </a:ext>
            </a:extLst>
          </p:cNvPr>
          <p:cNvSpPr txBox="1"/>
          <p:nvPr/>
        </p:nvSpPr>
        <p:spPr>
          <a:xfrm>
            <a:off x="4560058" y="2902198"/>
            <a:ext cx="3121200" cy="21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Access permission</a:t>
            </a:r>
          </a:p>
        </p:txBody>
      </p:sp>
      <p:sp>
        <p:nvSpPr>
          <p:cNvPr id="41" name="Google Shape;982;p50">
            <a:extLst>
              <a:ext uri="{FF2B5EF4-FFF2-40B4-BE49-F238E27FC236}">
                <a16:creationId xmlns:a16="http://schemas.microsoft.com/office/drawing/2014/main" id="{61D9B1BE-2760-4F35-8C06-D46EAD851194}"/>
              </a:ext>
            </a:extLst>
          </p:cNvPr>
          <p:cNvSpPr txBox="1"/>
          <p:nvPr/>
        </p:nvSpPr>
        <p:spPr>
          <a:xfrm>
            <a:off x="8159194" y="2902198"/>
            <a:ext cx="3280007" cy="45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Metadata invariants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8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  <p:bldP spid="24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Shared</a:t>
            </a:r>
            <a:r>
              <a:rPr kumimoji="0" lang="en-US" sz="3600" b="1" i="0" u="none" strike="noStrike" kern="0" cap="none" spc="0" normalizeH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 core state and private auxiliary state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4DA7ADD2-2A82-46EE-9661-7C311ED88068}"/>
              </a:ext>
            </a:extLst>
          </p:cNvPr>
          <p:cNvSpPr/>
          <p:nvPr/>
        </p:nvSpPr>
        <p:spPr>
          <a:xfrm>
            <a:off x="347134" y="5582010"/>
            <a:ext cx="11497731" cy="720517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Core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7D03C-870A-47FE-8815-1595E8E2C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93" y="4376906"/>
            <a:ext cx="1403697" cy="1403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F1462-B968-42A4-811C-740966ADC333}"/>
              </a:ext>
            </a:extLst>
          </p:cNvPr>
          <p:cNvSpPr txBox="1"/>
          <p:nvPr/>
        </p:nvSpPr>
        <p:spPr>
          <a:xfrm>
            <a:off x="2894590" y="4933590"/>
            <a:ext cx="224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Layout</a:t>
            </a: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7884B-E596-4AE7-92BD-6C74A3A1EBE8}"/>
              </a:ext>
            </a:extLst>
          </p:cNvPr>
          <p:cNvSpPr txBox="1"/>
          <p:nvPr/>
        </p:nvSpPr>
        <p:spPr>
          <a:xfrm>
            <a:off x="8079095" y="50291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structures</a:t>
            </a: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C1AD4-EB8A-421F-B789-66FDD6BEF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48" y="4453264"/>
            <a:ext cx="1682780" cy="1682780"/>
          </a:xfrm>
          <a:prstGeom prst="rect">
            <a:avLst/>
          </a:prstGeom>
        </p:spPr>
      </p:pic>
      <p:sp>
        <p:nvSpPr>
          <p:cNvPr id="30" name="Right Arrow 22">
            <a:extLst>
              <a:ext uri="{FF2B5EF4-FFF2-40B4-BE49-F238E27FC236}">
                <a16:creationId xmlns:a16="http://schemas.microsoft.com/office/drawing/2014/main" id="{5D6E1527-695F-47FB-93EE-1138CB9390A5}"/>
              </a:ext>
            </a:extLst>
          </p:cNvPr>
          <p:cNvSpPr/>
          <p:nvPr/>
        </p:nvSpPr>
        <p:spPr>
          <a:xfrm rot="16200000">
            <a:off x="2157070" y="3823395"/>
            <a:ext cx="687700" cy="411941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Right Arrow 22">
            <a:extLst>
              <a:ext uri="{FF2B5EF4-FFF2-40B4-BE49-F238E27FC236}">
                <a16:creationId xmlns:a16="http://schemas.microsoft.com/office/drawing/2014/main" id="{6C2D1594-84B3-45F8-8221-CE0386CAF7E1}"/>
              </a:ext>
            </a:extLst>
          </p:cNvPr>
          <p:cNvSpPr/>
          <p:nvPr/>
        </p:nvSpPr>
        <p:spPr>
          <a:xfrm rot="16200000">
            <a:off x="5759485" y="3823394"/>
            <a:ext cx="687698" cy="411941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2" name="Right Arrow 22">
            <a:extLst>
              <a:ext uri="{FF2B5EF4-FFF2-40B4-BE49-F238E27FC236}">
                <a16:creationId xmlns:a16="http://schemas.microsoft.com/office/drawing/2014/main" id="{78CF1DCF-5241-49A4-81ED-F61165457EF1}"/>
              </a:ext>
            </a:extLst>
          </p:cNvPr>
          <p:cNvSpPr/>
          <p:nvPr/>
        </p:nvSpPr>
        <p:spPr>
          <a:xfrm rot="16200000">
            <a:off x="9401459" y="3823394"/>
            <a:ext cx="687698" cy="411941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60E67F33-E62F-45A2-A177-D39CEC51EC0C}"/>
              </a:ext>
            </a:extLst>
          </p:cNvPr>
          <p:cNvSpPr/>
          <p:nvPr/>
        </p:nvSpPr>
        <p:spPr>
          <a:xfrm>
            <a:off x="4562880" y="1357262"/>
            <a:ext cx="3108960" cy="2194560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" name="Rounded Rectangle 30">
            <a:extLst>
              <a:ext uri="{FF2B5EF4-FFF2-40B4-BE49-F238E27FC236}">
                <a16:creationId xmlns:a16="http://schemas.microsoft.com/office/drawing/2014/main" id="{0E330F7C-F8DF-40F4-9412-CF1AE326B801}"/>
              </a:ext>
            </a:extLst>
          </p:cNvPr>
          <p:cNvSpPr/>
          <p:nvPr/>
        </p:nvSpPr>
        <p:spPr>
          <a:xfrm>
            <a:off x="8207320" y="1357262"/>
            <a:ext cx="3108960" cy="2194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CFDDAD78-49EC-4453-9C39-A95B929EA998}"/>
              </a:ext>
            </a:extLst>
          </p:cNvPr>
          <p:cNvSpPr/>
          <p:nvPr/>
        </p:nvSpPr>
        <p:spPr>
          <a:xfrm>
            <a:off x="918440" y="1357262"/>
            <a:ext cx="3108960" cy="21945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D752F4-A69F-4715-B040-03059FBD8623}"/>
              </a:ext>
            </a:extLst>
          </p:cNvPr>
          <p:cNvGrpSpPr/>
          <p:nvPr/>
        </p:nvGrpSpPr>
        <p:grpSpPr>
          <a:xfrm>
            <a:off x="4887971" y="4796907"/>
            <a:ext cx="707148" cy="659903"/>
            <a:chOff x="5345171" y="4564297"/>
            <a:chExt cx="707148" cy="659903"/>
          </a:xfrm>
        </p:grpSpPr>
        <p:pic>
          <p:nvPicPr>
            <p:cNvPr id="44" name="Picture 4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BB05155-ADC0-452C-A995-31CE8B6B1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71" y="4564297"/>
              <a:ext cx="645976" cy="646609"/>
            </a:xfrm>
            <a:prstGeom prst="rect">
              <a:avLst/>
            </a:prstGeom>
          </p:spPr>
        </p:pic>
        <p:pic>
          <p:nvPicPr>
            <p:cNvPr id="46" name="Graphic 45" descr="Close with solid fill">
              <a:extLst>
                <a:ext uri="{FF2B5EF4-FFF2-40B4-BE49-F238E27FC236}">
                  <a16:creationId xmlns:a16="http://schemas.microsoft.com/office/drawing/2014/main" id="{3FE6A016-C5CD-4A67-BAE4-B12375911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47401" y="4648617"/>
              <a:ext cx="504918" cy="575583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B620EA-CD2D-4BE4-8C21-16F6B5803359}"/>
              </a:ext>
            </a:extLst>
          </p:cNvPr>
          <p:cNvGrpSpPr/>
          <p:nvPr/>
        </p:nvGrpSpPr>
        <p:grpSpPr>
          <a:xfrm>
            <a:off x="10543026" y="4815710"/>
            <a:ext cx="707148" cy="659903"/>
            <a:chOff x="5345171" y="4564297"/>
            <a:chExt cx="707148" cy="659903"/>
          </a:xfrm>
        </p:grpSpPr>
        <p:pic>
          <p:nvPicPr>
            <p:cNvPr id="48" name="Picture 4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FCF65AC-2AC9-496C-861C-ED294C63C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71" y="4564297"/>
              <a:ext cx="645976" cy="646609"/>
            </a:xfrm>
            <a:prstGeom prst="rect">
              <a:avLst/>
            </a:prstGeom>
          </p:spPr>
        </p:pic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BB1048F0-B10E-4DDA-972C-F1095C3C9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47401" y="4648617"/>
              <a:ext cx="504918" cy="575583"/>
            </a:xfrm>
            <a:prstGeom prst="rect">
              <a:avLst/>
            </a:prstGeom>
          </p:spPr>
        </p:pic>
      </p:grpSp>
      <p:sp>
        <p:nvSpPr>
          <p:cNvPr id="50" name="Rounded Rectangle 4">
            <a:extLst>
              <a:ext uri="{FF2B5EF4-FFF2-40B4-BE49-F238E27FC236}">
                <a16:creationId xmlns:a16="http://schemas.microsoft.com/office/drawing/2014/main" id="{794B76CF-9A0E-4D7E-B7F5-31120425A6DF}"/>
              </a:ext>
            </a:extLst>
          </p:cNvPr>
          <p:cNvSpPr/>
          <p:nvPr/>
        </p:nvSpPr>
        <p:spPr>
          <a:xfrm>
            <a:off x="1504355" y="2966729"/>
            <a:ext cx="1791430" cy="488460"/>
          </a:xfrm>
          <a:prstGeom prst="roundRect">
            <a:avLst/>
          </a:prstGeom>
          <a:solidFill>
            <a:srgbClr val="176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Aux.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state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53" name="Rounded Rectangle 4">
            <a:extLst>
              <a:ext uri="{FF2B5EF4-FFF2-40B4-BE49-F238E27FC236}">
                <a16:creationId xmlns:a16="http://schemas.microsoft.com/office/drawing/2014/main" id="{82B5D29A-8E53-4958-872F-0EFE78AE0607}"/>
              </a:ext>
            </a:extLst>
          </p:cNvPr>
          <p:cNvSpPr/>
          <p:nvPr/>
        </p:nvSpPr>
        <p:spPr>
          <a:xfrm>
            <a:off x="5200285" y="2966729"/>
            <a:ext cx="1791430" cy="488460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Aux.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state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54" name="Rounded Rectangle 4">
            <a:extLst>
              <a:ext uri="{FF2B5EF4-FFF2-40B4-BE49-F238E27FC236}">
                <a16:creationId xmlns:a16="http://schemas.microsoft.com/office/drawing/2014/main" id="{5E0897F1-0C59-42E1-93D9-1861B49AD014}"/>
              </a:ext>
            </a:extLst>
          </p:cNvPr>
          <p:cNvSpPr/>
          <p:nvPr/>
        </p:nvSpPr>
        <p:spPr>
          <a:xfrm>
            <a:off x="8906940" y="2966729"/>
            <a:ext cx="1791430" cy="488460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Aux.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state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6A427C-51FD-4CF3-84E2-B8ABCF15C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89" y="2962664"/>
            <a:ext cx="442129" cy="463235"/>
          </a:xfrm>
          <a:prstGeom prst="rect">
            <a:avLst/>
          </a:prstGeom>
        </p:spPr>
      </p:pic>
      <p:pic>
        <p:nvPicPr>
          <p:cNvPr id="56" name="Picture 5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759D8A0-332A-49B9-9679-9F4C75FE1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609" y="2962664"/>
            <a:ext cx="442129" cy="463235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C99692-5F33-43C5-9D62-1C3CDAF01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327" y="2962664"/>
            <a:ext cx="442129" cy="46323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56D1452-B557-46F4-A35E-3A696F961E20}"/>
              </a:ext>
            </a:extLst>
          </p:cNvPr>
          <p:cNvSpPr txBox="1"/>
          <p:nvPr/>
        </p:nvSpPr>
        <p:spPr>
          <a:xfrm>
            <a:off x="1912012" y="1404458"/>
            <a:ext cx="112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LibFS</a:t>
            </a:r>
            <a:endParaRPr lang="en-CH" sz="3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5309C2-1565-4855-8BE5-52016894E9BE}"/>
              </a:ext>
            </a:extLst>
          </p:cNvPr>
          <p:cNvSpPr txBox="1"/>
          <p:nvPr/>
        </p:nvSpPr>
        <p:spPr>
          <a:xfrm>
            <a:off x="5077814" y="1354328"/>
            <a:ext cx="2079092" cy="89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140"/>
              </a:lnSpc>
            </a:pPr>
            <a:r>
              <a:rPr lang="en-US" sz="3200" b="1" dirty="0"/>
              <a:t>Kernel </a:t>
            </a:r>
          </a:p>
          <a:p>
            <a:pPr algn="ctr">
              <a:lnSpc>
                <a:spcPts val="3140"/>
              </a:lnSpc>
            </a:pPr>
            <a:r>
              <a:rPr lang="en-US" sz="3200" b="1" dirty="0"/>
              <a:t>Controller</a:t>
            </a:r>
            <a:endParaRPr lang="en-CH" sz="3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7E6CB3-89A1-44ED-A578-E9F290F7E959}"/>
              </a:ext>
            </a:extLst>
          </p:cNvPr>
          <p:cNvSpPr txBox="1"/>
          <p:nvPr/>
        </p:nvSpPr>
        <p:spPr>
          <a:xfrm>
            <a:off x="8972567" y="1401150"/>
            <a:ext cx="157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Verifier</a:t>
            </a:r>
          </a:p>
        </p:txBody>
      </p:sp>
      <p:pic>
        <p:nvPicPr>
          <p:cNvPr id="45" name="Google Shape;820;p42" descr="Network diagram with solid fill">
            <a:extLst>
              <a:ext uri="{FF2B5EF4-FFF2-40B4-BE49-F238E27FC236}">
                <a16:creationId xmlns:a16="http://schemas.microsoft.com/office/drawing/2014/main" id="{E13C3568-044D-4B79-88DE-BC8B0A6B9C9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6200000">
            <a:off x="1975853" y="1948291"/>
            <a:ext cx="994135" cy="97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raphic 50" descr="Shield Tick with solid fill">
            <a:extLst>
              <a:ext uri="{FF2B5EF4-FFF2-40B4-BE49-F238E27FC236}">
                <a16:creationId xmlns:a16="http://schemas.microsoft.com/office/drawing/2014/main" id="{3367D6EF-6213-4102-99CB-5DD71E0FB5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14186" y="2123014"/>
            <a:ext cx="806349" cy="80634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CBF0523-D75D-4552-87F9-79E8DAD77D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02" y="2059910"/>
            <a:ext cx="751396" cy="7513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99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50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534AF437-8382-C425-7FAD-9EF650D30D54}"/>
              </a:ext>
            </a:extLst>
          </p:cNvPr>
          <p:cNvSpPr/>
          <p:nvPr/>
        </p:nvSpPr>
        <p:spPr>
          <a:xfrm>
            <a:off x="1084899" y="3278728"/>
            <a:ext cx="4478869" cy="457200"/>
          </a:xfrm>
          <a:prstGeom prst="roundRect">
            <a:avLst/>
          </a:prstGeom>
          <a:solidFill>
            <a:srgbClr val="DEEBF7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/>
                <a:sym typeface="Arial"/>
              </a:rPr>
              <a:t>File System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Library file systems for NVM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8D6C1D-6E8E-4084-A029-4C75903DA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694" y="3504793"/>
            <a:ext cx="1843240" cy="1290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733FAC-03EC-44EC-8F7B-51D4C4895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14" y="3552206"/>
            <a:ext cx="2349652" cy="1330777"/>
          </a:xfrm>
          <a:prstGeom prst="rect">
            <a:avLst/>
          </a:prstGeom>
        </p:spPr>
      </p:pic>
      <p:sp>
        <p:nvSpPr>
          <p:cNvPr id="2" name="Google Shape;989;p50">
            <a:extLst>
              <a:ext uri="{FF2B5EF4-FFF2-40B4-BE49-F238E27FC236}">
                <a16:creationId xmlns:a16="http://schemas.microsoft.com/office/drawing/2014/main" id="{B916F91B-DFC2-4EAE-9230-F55A6BD1083B}"/>
              </a:ext>
            </a:extLst>
          </p:cNvPr>
          <p:cNvSpPr/>
          <p:nvPr/>
        </p:nvSpPr>
        <p:spPr>
          <a:xfrm>
            <a:off x="345729" y="5620671"/>
            <a:ext cx="11500542" cy="735675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3733"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NVM accessible through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o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rdinary load/</a:t>
            </a:r>
            <a:r>
              <a:rPr lang="en-US" sz="2800" b="1" dirty="0">
                <a:solidFill>
                  <a:srgbClr val="FFFFFF"/>
                </a:solidFill>
                <a:ea typeface="Calibri"/>
                <a:cs typeface="Calibri"/>
                <a:sym typeface="Wingdings" panose="05000000000000000000" pitchFamily="2" charset="2"/>
              </a:rPr>
              <a:t>store ➞ Library file systems</a:t>
            </a:r>
            <a:endParaRPr lang="en-US" sz="28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87A367-098A-7C57-B796-2245252F6BFC}"/>
              </a:ext>
            </a:extLst>
          </p:cNvPr>
          <p:cNvSpPr txBox="1"/>
          <p:nvPr/>
        </p:nvSpPr>
        <p:spPr>
          <a:xfrm>
            <a:off x="2186978" y="20994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415D47-E2D6-5E1C-CBAD-CA7DB73A10BE}"/>
              </a:ext>
            </a:extLst>
          </p:cNvPr>
          <p:cNvSpPr txBox="1"/>
          <p:nvPr/>
        </p:nvSpPr>
        <p:spPr>
          <a:xfrm>
            <a:off x="4063905" y="22988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2" name="Google Shape;967;p49">
            <a:extLst>
              <a:ext uri="{FF2B5EF4-FFF2-40B4-BE49-F238E27FC236}">
                <a16:creationId xmlns:a16="http://schemas.microsoft.com/office/drawing/2014/main" id="{708A7C03-E496-E1BB-7697-7FA30CAC35E0}"/>
              </a:ext>
            </a:extLst>
          </p:cNvPr>
          <p:cNvSpPr txBox="1"/>
          <p:nvPr/>
        </p:nvSpPr>
        <p:spPr>
          <a:xfrm rot="16200000">
            <a:off x="145329" y="2287363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961;p49">
            <a:extLst>
              <a:ext uri="{FF2B5EF4-FFF2-40B4-BE49-F238E27FC236}">
                <a16:creationId xmlns:a16="http://schemas.microsoft.com/office/drawing/2014/main" id="{CE839BAE-E363-227A-26FE-D680C8F23A22}"/>
              </a:ext>
            </a:extLst>
          </p:cNvPr>
          <p:cNvCxnSpPr>
            <a:cxnSpLocks/>
          </p:cNvCxnSpPr>
          <p:nvPr/>
        </p:nvCxnSpPr>
        <p:spPr>
          <a:xfrm>
            <a:off x="346468" y="3135790"/>
            <a:ext cx="575093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5" name="Google Shape;968;p49">
            <a:extLst>
              <a:ext uri="{FF2B5EF4-FFF2-40B4-BE49-F238E27FC236}">
                <a16:creationId xmlns:a16="http://schemas.microsoft.com/office/drawing/2014/main" id="{2B1DFBF9-BB70-F97E-DDA8-DC6A001E4DD0}"/>
              </a:ext>
            </a:extLst>
          </p:cNvPr>
          <p:cNvSpPr txBox="1"/>
          <p:nvPr/>
        </p:nvSpPr>
        <p:spPr>
          <a:xfrm rot="16200000">
            <a:off x="24729" y="3524844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Kernel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Rectangle: Rounded Corners 4">
            <a:extLst>
              <a:ext uri="{FF2B5EF4-FFF2-40B4-BE49-F238E27FC236}">
                <a16:creationId xmlns:a16="http://schemas.microsoft.com/office/drawing/2014/main" id="{B612837F-127B-A776-7778-E9AB5B1BEFE7}"/>
              </a:ext>
            </a:extLst>
          </p:cNvPr>
          <p:cNvSpPr/>
          <p:nvPr/>
        </p:nvSpPr>
        <p:spPr>
          <a:xfrm>
            <a:off x="1083600" y="3279600"/>
            <a:ext cx="4478869" cy="457200"/>
          </a:xfrm>
          <a:prstGeom prst="roundRect">
            <a:avLst/>
          </a:prstGeom>
          <a:solidFill>
            <a:srgbClr val="EDEDED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/>
                <a:sym typeface="Arial"/>
              </a:rPr>
              <a:t>OS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  <a:sym typeface="Arial"/>
            </a:endParaRPr>
          </a:p>
        </p:txBody>
      </p:sp>
      <p:sp>
        <p:nvSpPr>
          <p:cNvPr id="38" name="Rounded Rectangle 30">
            <a:extLst>
              <a:ext uri="{FF2B5EF4-FFF2-40B4-BE49-F238E27FC236}">
                <a16:creationId xmlns:a16="http://schemas.microsoft.com/office/drawing/2014/main" id="{376423CE-AA73-41A2-7BEF-6AC3C099CA23}"/>
              </a:ext>
            </a:extLst>
          </p:cNvPr>
          <p:cNvSpPr/>
          <p:nvPr/>
        </p:nvSpPr>
        <p:spPr>
          <a:xfrm>
            <a:off x="1084900" y="2002154"/>
            <a:ext cx="192024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40" name="Rounded Rectangle 30">
            <a:extLst>
              <a:ext uri="{FF2B5EF4-FFF2-40B4-BE49-F238E27FC236}">
                <a16:creationId xmlns:a16="http://schemas.microsoft.com/office/drawing/2014/main" id="{DAA65C55-072A-5491-2667-713C10CFE30A}"/>
              </a:ext>
            </a:extLst>
          </p:cNvPr>
          <p:cNvSpPr/>
          <p:nvPr/>
        </p:nvSpPr>
        <p:spPr>
          <a:xfrm>
            <a:off x="3643527" y="2002154"/>
            <a:ext cx="192024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42" name="Rounded Rectangle 30">
            <a:extLst>
              <a:ext uri="{FF2B5EF4-FFF2-40B4-BE49-F238E27FC236}">
                <a16:creationId xmlns:a16="http://schemas.microsoft.com/office/drawing/2014/main" id="{40F34208-F2BB-9A00-6FD5-BE90D8F87665}"/>
              </a:ext>
            </a:extLst>
          </p:cNvPr>
          <p:cNvSpPr/>
          <p:nvPr/>
        </p:nvSpPr>
        <p:spPr>
          <a:xfrm>
            <a:off x="1084898" y="3276189"/>
            <a:ext cx="1939553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5797695C-CB96-0814-616A-263271F5D39D}"/>
              </a:ext>
            </a:extLst>
          </p:cNvPr>
          <p:cNvSpPr/>
          <p:nvPr/>
        </p:nvSpPr>
        <p:spPr>
          <a:xfrm>
            <a:off x="3643527" y="3283049"/>
            <a:ext cx="192024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Rounded Rectangle 2">
            <a:extLst>
              <a:ext uri="{FF2B5EF4-FFF2-40B4-BE49-F238E27FC236}">
                <a16:creationId xmlns:a16="http://schemas.microsoft.com/office/drawing/2014/main" id="{CAF10E34-207B-B2DF-1A9E-A6A0D65A4746}"/>
              </a:ext>
            </a:extLst>
          </p:cNvPr>
          <p:cNvSpPr/>
          <p:nvPr/>
        </p:nvSpPr>
        <p:spPr>
          <a:xfrm>
            <a:off x="1084900" y="3856431"/>
            <a:ext cx="4478869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6" name="Google Shape;820;p42" descr="Network diagram with solid fill">
            <a:extLst>
              <a:ext uri="{FF2B5EF4-FFF2-40B4-BE49-F238E27FC236}">
                <a16:creationId xmlns:a16="http://schemas.microsoft.com/office/drawing/2014/main" id="{F8D6BE33-87F1-2327-2DF6-85E9DB18771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6200000">
            <a:off x="8477470" y="1983487"/>
            <a:ext cx="1334722" cy="138288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2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55 L -0.00052 -0.116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6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-0.1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7" grpId="0" animBg="1"/>
      <p:bldP spid="38" grpId="0" animBg="1"/>
      <p:bldP spid="40" grpId="0" animBg="1"/>
      <p:bldP spid="42" grpId="0" animBg="1"/>
      <p:bldP spid="42" grpId="1" animBg="1"/>
      <p:bldP spid="43" grpId="0" animBg="1"/>
      <p:bldP spid="4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State partitioning enables direct access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434FAB36-C78F-4985-852E-EF5FDD94F3C3}"/>
              </a:ext>
            </a:extLst>
          </p:cNvPr>
          <p:cNvSpPr/>
          <p:nvPr/>
        </p:nvSpPr>
        <p:spPr>
          <a:xfrm>
            <a:off x="347134" y="1945063"/>
            <a:ext cx="5748861" cy="1747001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DC95F54B-AD54-47DC-8471-E2F10DA6CAF3}"/>
              </a:ext>
            </a:extLst>
          </p:cNvPr>
          <p:cNvSpPr/>
          <p:nvPr/>
        </p:nvSpPr>
        <p:spPr>
          <a:xfrm>
            <a:off x="347134" y="4861912"/>
            <a:ext cx="5748863" cy="987980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BDFCFA-E3FC-4031-A098-C7298DFEBB20}"/>
              </a:ext>
            </a:extLst>
          </p:cNvPr>
          <p:cNvCxnSpPr>
            <a:cxnSpLocks/>
          </p:cNvCxnSpPr>
          <p:nvPr/>
        </p:nvCxnSpPr>
        <p:spPr>
          <a:xfrm>
            <a:off x="1040760" y="3750665"/>
            <a:ext cx="0" cy="1111247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8A07CC-FEF6-4569-8CBE-AA05443B6481}"/>
              </a:ext>
            </a:extLst>
          </p:cNvPr>
          <p:cNvCxnSpPr>
            <a:cxnSpLocks/>
          </p:cNvCxnSpPr>
          <p:nvPr/>
        </p:nvCxnSpPr>
        <p:spPr>
          <a:xfrm flipV="1">
            <a:off x="4986866" y="4341046"/>
            <a:ext cx="0" cy="530495"/>
          </a:xfrm>
          <a:prstGeom prst="straightConnector1">
            <a:avLst/>
          </a:prstGeom>
          <a:ln w="444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53831E84-9C7F-4EE2-984B-7574344DD6FD}"/>
              </a:ext>
            </a:extLst>
          </p:cNvPr>
          <p:cNvSpPr/>
          <p:nvPr/>
        </p:nvSpPr>
        <p:spPr>
          <a:xfrm>
            <a:off x="3993879" y="3839522"/>
            <a:ext cx="2065868" cy="483677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MMU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Google Shape;2713;gccdabf313d_0_2619">
            <a:extLst>
              <a:ext uri="{FF2B5EF4-FFF2-40B4-BE49-F238E27FC236}">
                <a16:creationId xmlns:a16="http://schemas.microsoft.com/office/drawing/2014/main" id="{2D2958E5-FB08-4CA7-B0C7-631C754E7CF9}"/>
              </a:ext>
            </a:extLst>
          </p:cNvPr>
          <p:cNvSpPr/>
          <p:nvPr/>
        </p:nvSpPr>
        <p:spPr>
          <a:xfrm>
            <a:off x="6841067" y="1293650"/>
            <a:ext cx="5003799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Direct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access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F7CF5-3055-E296-A2E5-E505683AF919}"/>
              </a:ext>
            </a:extLst>
          </p:cNvPr>
          <p:cNvSpPr txBox="1"/>
          <p:nvPr/>
        </p:nvSpPr>
        <p:spPr>
          <a:xfrm>
            <a:off x="557683" y="2041833"/>
            <a:ext cx="1204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LibFS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992F03-EC83-47C5-A3BF-F5CFDECBD1DB}"/>
              </a:ext>
            </a:extLst>
          </p:cNvPr>
          <p:cNvSpPr txBox="1"/>
          <p:nvPr/>
        </p:nvSpPr>
        <p:spPr>
          <a:xfrm>
            <a:off x="1858111" y="5366994"/>
            <a:ext cx="3085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Controller</a:t>
            </a:r>
            <a:endParaRPr kumimoji="0" lang="en-CH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949C3E-2FAA-C846-C722-77D0A1BE04FE}"/>
              </a:ext>
            </a:extLst>
          </p:cNvPr>
          <p:cNvSpPr txBox="1"/>
          <p:nvPr/>
        </p:nvSpPr>
        <p:spPr>
          <a:xfrm>
            <a:off x="1040759" y="3937035"/>
            <a:ext cx="1843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map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(“/foo”)</a:t>
            </a:r>
            <a:endParaRPr kumimoji="0" lang="en-CH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381AAA-FB7F-D186-AA8B-2AEE721B2432}"/>
              </a:ext>
            </a:extLst>
          </p:cNvPr>
          <p:cNvSpPr txBox="1"/>
          <p:nvPr/>
        </p:nvSpPr>
        <p:spPr>
          <a:xfrm>
            <a:off x="5111617" y="4331111"/>
            <a:ext cx="1393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setup</a:t>
            </a:r>
            <a:endParaRPr kumimoji="0" lang="en-CH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Google Shape;982;p50">
            <a:extLst>
              <a:ext uri="{FF2B5EF4-FFF2-40B4-BE49-F238E27FC236}">
                <a16:creationId xmlns:a16="http://schemas.microsoft.com/office/drawing/2014/main" id="{D403AE6D-7417-19AC-7BF9-D021B7C64BA6}"/>
              </a:ext>
            </a:extLst>
          </p:cNvPr>
          <p:cNvSpPr txBox="1"/>
          <p:nvPr/>
        </p:nvSpPr>
        <p:spPr>
          <a:xfrm>
            <a:off x="6841066" y="1993497"/>
            <a:ext cx="500379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First access: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 map file’s core state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noProof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Build auxiliary state from core state</a:t>
            </a:r>
          </a:p>
          <a:p>
            <a:pPr lvl="0">
              <a:lnSpc>
                <a:spcPct val="150000"/>
              </a:lnSpc>
              <a:buClr>
                <a:prstClr val="black"/>
              </a:buClr>
              <a:buSzPts val="2800"/>
              <a:defRPr/>
            </a:pPr>
            <a:r>
              <a:rPr lang="en-US" altLang="zh-CN" sz="3200" b="1" kern="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➞ </a:t>
            </a:r>
            <a:r>
              <a:rPr kumimoji="0" lang="en-US" sz="32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Direct access afterwards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CE012604-6FF7-A64F-4DA7-F1F0A3E9A59E}"/>
              </a:ext>
            </a:extLst>
          </p:cNvPr>
          <p:cNvSpPr/>
          <p:nvPr/>
        </p:nvSpPr>
        <p:spPr>
          <a:xfrm>
            <a:off x="347134" y="6007197"/>
            <a:ext cx="730800" cy="342000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2F51A-F867-4869-08C4-B5FAD5F597E4}"/>
              </a:ext>
            </a:extLst>
          </p:cNvPr>
          <p:cNvSpPr txBox="1"/>
          <p:nvPr/>
        </p:nvSpPr>
        <p:spPr>
          <a:xfrm>
            <a:off x="1111983" y="5947364"/>
            <a:ext cx="149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state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26515E-7F63-41D0-6BEA-645A351692B1}"/>
              </a:ext>
            </a:extLst>
          </p:cNvPr>
          <p:cNvSpPr txBox="1"/>
          <p:nvPr/>
        </p:nvSpPr>
        <p:spPr>
          <a:xfrm>
            <a:off x="4753538" y="5947364"/>
            <a:ext cx="149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Aux. state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ounded Rectangle 39">
            <a:extLst>
              <a:ext uri="{FF2B5EF4-FFF2-40B4-BE49-F238E27FC236}">
                <a16:creationId xmlns:a16="http://schemas.microsoft.com/office/drawing/2014/main" id="{0A3B7A55-E2D8-562B-3BE5-72FBB033A139}"/>
              </a:ext>
            </a:extLst>
          </p:cNvPr>
          <p:cNvSpPr/>
          <p:nvPr/>
        </p:nvSpPr>
        <p:spPr>
          <a:xfrm>
            <a:off x="3027769" y="6007197"/>
            <a:ext cx="731520" cy="34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5A01C2FB-D539-504C-9D1D-6EA00AD8AF54}"/>
              </a:ext>
            </a:extLst>
          </p:cNvPr>
          <p:cNvSpPr/>
          <p:nvPr/>
        </p:nvSpPr>
        <p:spPr>
          <a:xfrm>
            <a:off x="2627332" y="4955141"/>
            <a:ext cx="931336" cy="461665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/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foo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28" name="Rounded Rectangle 39">
            <a:extLst>
              <a:ext uri="{FF2B5EF4-FFF2-40B4-BE49-F238E27FC236}">
                <a16:creationId xmlns:a16="http://schemas.microsoft.com/office/drawing/2014/main" id="{CFDE5220-9A37-4446-ACC3-0A62BC6EF963}"/>
              </a:ext>
            </a:extLst>
          </p:cNvPr>
          <p:cNvSpPr/>
          <p:nvPr/>
        </p:nvSpPr>
        <p:spPr>
          <a:xfrm>
            <a:off x="2645577" y="2579391"/>
            <a:ext cx="932688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8C1610C4-D783-E24E-817C-C8CE238FA5CB}"/>
              </a:ext>
            </a:extLst>
          </p:cNvPr>
          <p:cNvSpPr/>
          <p:nvPr/>
        </p:nvSpPr>
        <p:spPr>
          <a:xfrm>
            <a:off x="347135" y="1303922"/>
            <a:ext cx="5748860" cy="48463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FC85310-B9CE-8E40-BC2D-E7D42D609F84}"/>
              </a:ext>
            </a:extLst>
          </p:cNvPr>
          <p:cNvSpPr/>
          <p:nvPr/>
        </p:nvSpPr>
        <p:spPr>
          <a:xfrm flipV="1">
            <a:off x="3205482" y="2859694"/>
            <a:ext cx="763427" cy="560179"/>
          </a:xfrm>
          <a:prstGeom prst="arc">
            <a:avLst>
              <a:gd name="adj1" fmla="val 16200000"/>
              <a:gd name="adj2" fmla="val 5442071"/>
            </a:avLst>
          </a:prstGeom>
          <a:ln w="412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F84B4-2C1C-AB40-9C20-2D69EEDDC749}"/>
              </a:ext>
            </a:extLst>
          </p:cNvPr>
          <p:cNvSpPr txBox="1"/>
          <p:nvPr/>
        </p:nvSpPr>
        <p:spPr>
          <a:xfrm>
            <a:off x="3968908" y="2947720"/>
            <a:ext cx="93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  <a:sym typeface="Arial"/>
              </a:rPr>
              <a:t>build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2711A1-DCF2-4549-BFE7-14396B55F6E3}"/>
              </a:ext>
            </a:extLst>
          </p:cNvPr>
          <p:cNvCxnSpPr>
            <a:cxnSpLocks/>
          </p:cNvCxnSpPr>
          <p:nvPr/>
        </p:nvCxnSpPr>
        <p:spPr>
          <a:xfrm flipV="1">
            <a:off x="3005375" y="1954347"/>
            <a:ext cx="0" cy="640080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91402D-1E39-5D46-8822-7E169ADC6303}"/>
              </a:ext>
            </a:extLst>
          </p:cNvPr>
          <p:cNvCxnSpPr>
            <a:cxnSpLocks/>
          </p:cNvCxnSpPr>
          <p:nvPr/>
        </p:nvCxnSpPr>
        <p:spPr>
          <a:xfrm>
            <a:off x="3188197" y="1954982"/>
            <a:ext cx="0" cy="640080"/>
          </a:xfrm>
          <a:prstGeom prst="straightConnector1">
            <a:avLst/>
          </a:prstGeom>
          <a:ln w="412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FA177C-884D-3847-B430-AABEBD4A775C}"/>
              </a:ext>
            </a:extLst>
          </p:cNvPr>
          <p:cNvSpPr txBox="1"/>
          <p:nvPr/>
        </p:nvSpPr>
        <p:spPr>
          <a:xfrm>
            <a:off x="2156616" y="2063221"/>
            <a:ext cx="780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read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55E197-C5C8-7E45-A25C-32FB6961B703}"/>
              </a:ext>
            </a:extLst>
          </p:cNvPr>
          <p:cNvSpPr txBox="1"/>
          <p:nvPr/>
        </p:nvSpPr>
        <p:spPr>
          <a:xfrm>
            <a:off x="3256874" y="2063221"/>
            <a:ext cx="881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  <a:sym typeface="Arial"/>
              </a:rPr>
              <a:t>write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6" name="Google Shape;820;p42" descr="Network diagram with solid fill">
            <a:extLst>
              <a:ext uri="{FF2B5EF4-FFF2-40B4-BE49-F238E27FC236}">
                <a16:creationId xmlns:a16="http://schemas.microsoft.com/office/drawing/2014/main" id="{B044B28F-C418-45D7-9A51-D0860A3C7F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200000">
            <a:off x="560230" y="2482125"/>
            <a:ext cx="961060" cy="93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raphic 36" descr="Shield Tick with solid fill">
            <a:extLst>
              <a:ext uri="{FF2B5EF4-FFF2-40B4-BE49-F238E27FC236}">
                <a16:creationId xmlns:a16="http://schemas.microsoft.com/office/drawing/2014/main" id="{40FBC2CB-6188-4B02-9C2F-7E7107D4C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426" y="4973363"/>
            <a:ext cx="806349" cy="806347"/>
          </a:xfrm>
          <a:prstGeom prst="rect">
            <a:avLst/>
          </a:prstGeom>
        </p:spPr>
      </p:pic>
      <p:sp>
        <p:nvSpPr>
          <p:cNvPr id="44" name="Rounded Rectangle 39">
            <a:extLst>
              <a:ext uri="{FF2B5EF4-FFF2-40B4-BE49-F238E27FC236}">
                <a16:creationId xmlns:a16="http://schemas.microsoft.com/office/drawing/2014/main" id="{62B0476F-189A-4660-A6C5-53740CBC02B5}"/>
              </a:ext>
            </a:extLst>
          </p:cNvPr>
          <p:cNvSpPr/>
          <p:nvPr/>
        </p:nvSpPr>
        <p:spPr>
          <a:xfrm>
            <a:off x="4022018" y="6007197"/>
            <a:ext cx="731520" cy="342000"/>
          </a:xfrm>
          <a:prstGeom prst="roundRect">
            <a:avLst/>
          </a:prstGeom>
          <a:solidFill>
            <a:srgbClr val="176E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97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00143 -0.27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9" grpId="0"/>
      <p:bldP spid="21" grpId="0"/>
      <p:bldP spid="27" grpId="0" animBg="1"/>
      <p:bldP spid="28" grpId="0" animBg="1"/>
      <p:bldP spid="30" grpId="0" animBg="1"/>
      <p:bldP spid="31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00000"/>
              </a:buClr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State 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partitioning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enables customization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4" name="Rounded Rectangle 30">
            <a:extLst>
              <a:ext uri="{FF2B5EF4-FFF2-40B4-BE49-F238E27FC236}">
                <a16:creationId xmlns:a16="http://schemas.microsoft.com/office/drawing/2014/main" id="{DA2A449F-FBB1-4353-88D9-DF6BC0441257}"/>
              </a:ext>
            </a:extLst>
          </p:cNvPr>
          <p:cNvSpPr/>
          <p:nvPr/>
        </p:nvSpPr>
        <p:spPr>
          <a:xfrm>
            <a:off x="377494" y="1826991"/>
            <a:ext cx="2468880" cy="1297209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E4F30D8E-5151-4E1C-92C3-4AE0F45968A4}"/>
              </a:ext>
            </a:extLst>
          </p:cNvPr>
          <p:cNvSpPr/>
          <p:nvPr/>
        </p:nvSpPr>
        <p:spPr>
          <a:xfrm>
            <a:off x="3580563" y="1826990"/>
            <a:ext cx="2468880" cy="12972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Google Shape;2713;gccdabf313d_0_2619">
            <a:extLst>
              <a:ext uri="{FF2B5EF4-FFF2-40B4-BE49-F238E27FC236}">
                <a16:creationId xmlns:a16="http://schemas.microsoft.com/office/drawing/2014/main" id="{FE8AA605-D68A-40A1-B292-D9A98D6D912A}"/>
              </a:ext>
            </a:extLst>
          </p:cNvPr>
          <p:cNvSpPr/>
          <p:nvPr/>
        </p:nvSpPr>
        <p:spPr>
          <a:xfrm>
            <a:off x="6801392" y="2475593"/>
            <a:ext cx="5043472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Unpriv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. private customization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2" name="Rounded Rectangle 30">
            <a:extLst>
              <a:ext uri="{FF2B5EF4-FFF2-40B4-BE49-F238E27FC236}">
                <a16:creationId xmlns:a16="http://schemas.microsoft.com/office/drawing/2014/main" id="{1A238DA8-AF58-1DA6-9A05-7D32081CD1B6}"/>
              </a:ext>
            </a:extLst>
          </p:cNvPr>
          <p:cNvSpPr/>
          <p:nvPr/>
        </p:nvSpPr>
        <p:spPr>
          <a:xfrm>
            <a:off x="393260" y="1363234"/>
            <a:ext cx="2468880" cy="463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3" name="Rounded Rectangle 30">
            <a:extLst>
              <a:ext uri="{FF2B5EF4-FFF2-40B4-BE49-F238E27FC236}">
                <a16:creationId xmlns:a16="http://schemas.microsoft.com/office/drawing/2014/main" id="{D03CAD59-3A11-A336-CC94-E6E715BFD525}"/>
              </a:ext>
            </a:extLst>
          </p:cNvPr>
          <p:cNvSpPr/>
          <p:nvPr/>
        </p:nvSpPr>
        <p:spPr>
          <a:xfrm>
            <a:off x="3580563" y="1363234"/>
            <a:ext cx="2468880" cy="463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10" name="Rounded Rectangle 30">
            <a:extLst>
              <a:ext uri="{FF2B5EF4-FFF2-40B4-BE49-F238E27FC236}">
                <a16:creationId xmlns:a16="http://schemas.microsoft.com/office/drawing/2014/main" id="{86704FD8-4AE3-C91C-7800-05B8057C132E}"/>
              </a:ext>
            </a:extLst>
          </p:cNvPr>
          <p:cNvSpPr/>
          <p:nvPr/>
        </p:nvSpPr>
        <p:spPr>
          <a:xfrm>
            <a:off x="399386" y="4158011"/>
            <a:ext cx="2468880" cy="1554480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Google Shape;982;p50">
            <a:extLst>
              <a:ext uri="{FF2B5EF4-FFF2-40B4-BE49-F238E27FC236}">
                <a16:creationId xmlns:a16="http://schemas.microsoft.com/office/drawing/2014/main" id="{46BB5608-BBA6-5E81-F7CB-12499F569408}"/>
              </a:ext>
            </a:extLst>
          </p:cNvPr>
          <p:cNvSpPr txBox="1"/>
          <p:nvPr/>
        </p:nvSpPr>
        <p:spPr>
          <a:xfrm>
            <a:off x="6801392" y="3195052"/>
            <a:ext cx="5672666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Only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LibFSes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implement FS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 private to 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A9C36-E359-F79B-7B27-C0ADB6683834}"/>
              </a:ext>
            </a:extLst>
          </p:cNvPr>
          <p:cNvSpPr txBox="1"/>
          <p:nvPr/>
        </p:nvSpPr>
        <p:spPr>
          <a:xfrm>
            <a:off x="4293454" y="1772458"/>
            <a:ext cx="111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LibFS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C6247472-1DAA-33BB-3C4E-FDE4CF88A633}"/>
              </a:ext>
            </a:extLst>
          </p:cNvPr>
          <p:cNvSpPr/>
          <p:nvPr/>
        </p:nvSpPr>
        <p:spPr>
          <a:xfrm>
            <a:off x="1567590" y="2398278"/>
            <a:ext cx="914400" cy="594000"/>
          </a:xfrm>
          <a:prstGeom prst="roundRect">
            <a:avLst/>
          </a:prstGeom>
          <a:solidFill>
            <a:srgbClr val="176E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C2E99C90-5210-1D61-DEBA-6820AEC1694B}"/>
              </a:ext>
            </a:extLst>
          </p:cNvPr>
          <p:cNvSpPr/>
          <p:nvPr/>
        </p:nvSpPr>
        <p:spPr>
          <a:xfrm>
            <a:off x="4777050" y="2354060"/>
            <a:ext cx="914400" cy="5943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872A40-D97F-4B89-A85D-95DF98681AEB}"/>
              </a:ext>
            </a:extLst>
          </p:cNvPr>
          <p:cNvSpPr/>
          <p:nvPr/>
        </p:nvSpPr>
        <p:spPr>
          <a:xfrm>
            <a:off x="6801392" y="4148194"/>
            <a:ext cx="5250155" cy="7101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prstClr val="black"/>
              </a:buClr>
              <a:buSzPts val="2800"/>
              <a:defRPr/>
            </a:pPr>
            <a:r>
              <a:rPr lang="en-US" altLang="zh-CN" sz="3000" kern="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➞ </a:t>
            </a:r>
            <a:r>
              <a:rPr lang="en-US" altLang="zh-CN" sz="3000" b="1" kern="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Maximizing custom. benefits</a:t>
            </a:r>
          </a:p>
        </p:txBody>
      </p:sp>
      <p:sp>
        <p:nvSpPr>
          <p:cNvPr id="31" name="Rounded Rectangle 4">
            <a:extLst>
              <a:ext uri="{FF2B5EF4-FFF2-40B4-BE49-F238E27FC236}">
                <a16:creationId xmlns:a16="http://schemas.microsoft.com/office/drawing/2014/main" id="{D9D30F4B-BD36-4784-B4C8-2581EC417815}"/>
              </a:ext>
            </a:extLst>
          </p:cNvPr>
          <p:cNvSpPr/>
          <p:nvPr/>
        </p:nvSpPr>
        <p:spPr>
          <a:xfrm>
            <a:off x="480484" y="5950047"/>
            <a:ext cx="730800" cy="342000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48EA33-4DEE-4A06-A28D-14A183DFC182}"/>
              </a:ext>
            </a:extLst>
          </p:cNvPr>
          <p:cNvSpPr txBox="1"/>
          <p:nvPr/>
        </p:nvSpPr>
        <p:spPr>
          <a:xfrm>
            <a:off x="1245333" y="5890214"/>
            <a:ext cx="149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state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A051D9-67AF-49D4-AFD7-5484551A8C65}"/>
              </a:ext>
            </a:extLst>
          </p:cNvPr>
          <p:cNvSpPr txBox="1"/>
          <p:nvPr/>
        </p:nvSpPr>
        <p:spPr>
          <a:xfrm>
            <a:off x="4753538" y="5890214"/>
            <a:ext cx="149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Aux. state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ounded Rectangle 39">
            <a:extLst>
              <a:ext uri="{FF2B5EF4-FFF2-40B4-BE49-F238E27FC236}">
                <a16:creationId xmlns:a16="http://schemas.microsoft.com/office/drawing/2014/main" id="{B999A5A8-537B-491B-B0C9-6A2FEE6876B6}"/>
              </a:ext>
            </a:extLst>
          </p:cNvPr>
          <p:cNvSpPr/>
          <p:nvPr/>
        </p:nvSpPr>
        <p:spPr>
          <a:xfrm>
            <a:off x="3027769" y="5950047"/>
            <a:ext cx="731520" cy="34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5" name="Rounded Rectangle 39">
            <a:extLst>
              <a:ext uri="{FF2B5EF4-FFF2-40B4-BE49-F238E27FC236}">
                <a16:creationId xmlns:a16="http://schemas.microsoft.com/office/drawing/2014/main" id="{1226C937-12A8-47E8-9B53-C81BEFCC9E2F}"/>
              </a:ext>
            </a:extLst>
          </p:cNvPr>
          <p:cNvSpPr/>
          <p:nvPr/>
        </p:nvSpPr>
        <p:spPr>
          <a:xfrm>
            <a:off x="4022018" y="5950047"/>
            <a:ext cx="731520" cy="342000"/>
          </a:xfrm>
          <a:prstGeom prst="roundRect">
            <a:avLst/>
          </a:prstGeom>
          <a:solidFill>
            <a:srgbClr val="176E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6" name="Rounded Rectangle 30">
            <a:extLst>
              <a:ext uri="{FF2B5EF4-FFF2-40B4-BE49-F238E27FC236}">
                <a16:creationId xmlns:a16="http://schemas.microsoft.com/office/drawing/2014/main" id="{B627CE8C-DCCA-4A62-BF4A-2DCA2643A8BB}"/>
              </a:ext>
            </a:extLst>
          </p:cNvPr>
          <p:cNvSpPr/>
          <p:nvPr/>
        </p:nvSpPr>
        <p:spPr>
          <a:xfrm>
            <a:off x="3580598" y="4158011"/>
            <a:ext cx="2468880" cy="1554480"/>
          </a:xfrm>
          <a:prstGeom prst="roundRect">
            <a:avLst/>
          </a:prstGeom>
          <a:solidFill>
            <a:srgbClr val="E2F0D9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7" name="Google Shape;820;p42" descr="Network diagram with solid fill">
            <a:extLst>
              <a:ext uri="{FF2B5EF4-FFF2-40B4-BE49-F238E27FC236}">
                <a16:creationId xmlns:a16="http://schemas.microsoft.com/office/drawing/2014/main" id="{6EB52BBD-DC87-4194-BC0E-B3226E9AF14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200000">
            <a:off x="453138" y="2223395"/>
            <a:ext cx="841408" cy="79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820;p42" descr="Network diagram with solid fill">
            <a:extLst>
              <a:ext uri="{FF2B5EF4-FFF2-40B4-BE49-F238E27FC236}">
                <a16:creationId xmlns:a16="http://schemas.microsoft.com/office/drawing/2014/main" id="{C7593630-5A96-4295-933E-A50D0062E3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200000">
            <a:off x="3750051" y="2223396"/>
            <a:ext cx="841408" cy="7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04E0380-DC27-4144-B405-77B4105D543D}"/>
              </a:ext>
            </a:extLst>
          </p:cNvPr>
          <p:cNvSpPr txBox="1"/>
          <p:nvPr/>
        </p:nvSpPr>
        <p:spPr>
          <a:xfrm>
            <a:off x="540108" y="4158951"/>
            <a:ext cx="2187437" cy="91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Controller</a:t>
            </a:r>
            <a:endParaRPr kumimoji="0" lang="en-CH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" name="Graphic 39" descr="Shield Tick with solid fill">
            <a:extLst>
              <a:ext uri="{FF2B5EF4-FFF2-40B4-BE49-F238E27FC236}">
                <a16:creationId xmlns:a16="http://schemas.microsoft.com/office/drawing/2014/main" id="{CD5CB188-B682-4AAC-9CE2-62BA2C143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3021" y="4925434"/>
            <a:ext cx="806349" cy="80634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87C7F9C-65DA-4EC0-9F9D-4A36D4080823}"/>
              </a:ext>
            </a:extLst>
          </p:cNvPr>
          <p:cNvSpPr txBox="1"/>
          <p:nvPr/>
        </p:nvSpPr>
        <p:spPr>
          <a:xfrm>
            <a:off x="4025805" y="4170941"/>
            <a:ext cx="1578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Verifier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E66FF16-C863-4032-B4B9-B85A29AE53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952" y="4927885"/>
            <a:ext cx="751396" cy="75139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DCA4324C-0B73-4C29-AB5E-D69C70D0B03F}"/>
              </a:ext>
            </a:extLst>
          </p:cNvPr>
          <p:cNvGrpSpPr/>
          <p:nvPr/>
        </p:nvGrpSpPr>
        <p:grpSpPr>
          <a:xfrm rot="5400000">
            <a:off x="5049193" y="2463759"/>
            <a:ext cx="370115" cy="378082"/>
            <a:chOff x="4528457" y="5660402"/>
            <a:chExt cx="1112963" cy="110615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C06E681-4227-4963-8FB9-98486C1AB9BA}"/>
                </a:ext>
              </a:extLst>
            </p:cNvPr>
            <p:cNvGrpSpPr/>
            <p:nvPr/>
          </p:nvGrpSpPr>
          <p:grpSpPr>
            <a:xfrm>
              <a:off x="4528457" y="5669280"/>
              <a:ext cx="380044" cy="1097280"/>
              <a:chOff x="4528457" y="5669280"/>
              <a:chExt cx="380044" cy="109728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6A0DCF-B329-4AE4-9EE7-5E483CCE7986}"/>
                  </a:ext>
                </a:extLst>
              </p:cNvPr>
              <p:cNvSpPr/>
              <p:nvPr/>
            </p:nvSpPr>
            <p:spPr>
              <a:xfrm>
                <a:off x="4528457" y="5669280"/>
                <a:ext cx="365760" cy="10972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692FD0-823E-4137-AADE-8E92C302938A}"/>
                  </a:ext>
                </a:extLst>
              </p:cNvPr>
              <p:cNvCxnSpPr/>
              <p:nvPr/>
            </p:nvCxnSpPr>
            <p:spPr>
              <a:xfrm>
                <a:off x="4528460" y="6035040"/>
                <a:ext cx="3732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3EEE139-4774-44C7-8B3F-635D74A8D7A8}"/>
                  </a:ext>
                </a:extLst>
              </p:cNvPr>
              <p:cNvCxnSpPr/>
              <p:nvPr/>
            </p:nvCxnSpPr>
            <p:spPr>
              <a:xfrm>
                <a:off x="4535272" y="6400800"/>
                <a:ext cx="3732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E3E3BD-E588-45DA-9181-9ECE90BD8CFD}"/>
                </a:ext>
              </a:extLst>
            </p:cNvPr>
            <p:cNvSpPr/>
            <p:nvPr/>
          </p:nvSpPr>
          <p:spPr>
            <a:xfrm>
              <a:off x="5275660" y="5660402"/>
              <a:ext cx="365760" cy="36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5B6DB3F-BC4A-4602-BEEC-0A6083B4F51D}"/>
                </a:ext>
              </a:extLst>
            </p:cNvPr>
            <p:cNvSpPr/>
            <p:nvPr/>
          </p:nvSpPr>
          <p:spPr>
            <a:xfrm>
              <a:off x="5275660" y="6400800"/>
              <a:ext cx="365760" cy="36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5EDABE3-540A-49FB-92AE-138C08F0E8FC}"/>
                </a:ext>
              </a:extLst>
            </p:cNvPr>
            <p:cNvCxnSpPr>
              <a:endCxn id="45" idx="1"/>
            </p:cNvCxnSpPr>
            <p:nvPr/>
          </p:nvCxnSpPr>
          <p:spPr>
            <a:xfrm>
              <a:off x="4908501" y="5843281"/>
              <a:ext cx="36715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B2CC37-4972-4C65-B04F-8CE7D242534E}"/>
                </a:ext>
              </a:extLst>
            </p:cNvPr>
            <p:cNvCxnSpPr/>
            <p:nvPr/>
          </p:nvCxnSpPr>
          <p:spPr>
            <a:xfrm>
              <a:off x="4908501" y="6617413"/>
              <a:ext cx="36715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E39F9F-6A60-4BFF-86D2-2EDF85ED5FFB}"/>
              </a:ext>
            </a:extLst>
          </p:cNvPr>
          <p:cNvGrpSpPr/>
          <p:nvPr/>
        </p:nvGrpSpPr>
        <p:grpSpPr>
          <a:xfrm>
            <a:off x="1752176" y="2467742"/>
            <a:ext cx="545229" cy="439283"/>
            <a:chOff x="1077435" y="2432306"/>
            <a:chExt cx="545229" cy="43928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8FFBA5B-3F65-4466-B277-2D36B8BEBD12}"/>
                </a:ext>
              </a:extLst>
            </p:cNvPr>
            <p:cNvSpPr/>
            <p:nvPr/>
          </p:nvSpPr>
          <p:spPr>
            <a:xfrm>
              <a:off x="1290833" y="2432306"/>
              <a:ext cx="126000" cy="12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2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4E44A03-85E7-43E6-B2AA-F47DA519F1EE}"/>
                </a:ext>
              </a:extLst>
            </p:cNvPr>
            <p:cNvSpPr/>
            <p:nvPr/>
          </p:nvSpPr>
          <p:spPr>
            <a:xfrm>
              <a:off x="1290833" y="2745589"/>
              <a:ext cx="126000" cy="12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2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69FBF75-2608-4458-B1FC-C5788CCD8D5A}"/>
                </a:ext>
              </a:extLst>
            </p:cNvPr>
            <p:cNvSpPr/>
            <p:nvPr/>
          </p:nvSpPr>
          <p:spPr>
            <a:xfrm>
              <a:off x="1077435" y="2745589"/>
              <a:ext cx="126000" cy="12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2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8806E8-AB10-40FF-8658-1EF44A95954F}"/>
                </a:ext>
              </a:extLst>
            </p:cNvPr>
            <p:cNvSpPr/>
            <p:nvPr/>
          </p:nvSpPr>
          <p:spPr>
            <a:xfrm>
              <a:off x="1496664" y="2745589"/>
              <a:ext cx="126000" cy="12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200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3C7173-EFED-4D2C-AE6F-518E2C483CEF}"/>
                </a:ext>
              </a:extLst>
            </p:cNvPr>
            <p:cNvCxnSpPr>
              <a:cxnSpLocks/>
            </p:cNvCxnSpPr>
            <p:nvPr/>
          </p:nvCxnSpPr>
          <p:spPr>
            <a:xfrm>
              <a:off x="1353833" y="2582933"/>
              <a:ext cx="0" cy="1390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C1B82EC-87D0-4950-B7D3-EE0546573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1860" y="2558306"/>
              <a:ext cx="113207" cy="158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A3AD17-F7C9-4026-A8F9-503E5F12675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429006" y="2559727"/>
              <a:ext cx="113207" cy="1588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Google Shape;2713;gccdabf313d_0_2619">
            <a:extLst>
              <a:ext uri="{FF2B5EF4-FFF2-40B4-BE49-F238E27FC236}">
                <a16:creationId xmlns:a16="http://schemas.microsoft.com/office/drawing/2014/main" id="{2BA99841-15FE-4A00-9C44-911E5C9B9078}"/>
              </a:ext>
            </a:extLst>
          </p:cNvPr>
          <p:cNvSpPr/>
          <p:nvPr/>
        </p:nvSpPr>
        <p:spPr>
          <a:xfrm>
            <a:off x="6841067" y="1293650"/>
            <a:ext cx="5003799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Direct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access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FD7BC31-708B-4464-BA29-676170891418}"/>
              </a:ext>
            </a:extLst>
          </p:cNvPr>
          <p:cNvSpPr txBox="1"/>
          <p:nvPr/>
        </p:nvSpPr>
        <p:spPr>
          <a:xfrm>
            <a:off x="1052132" y="1772458"/>
            <a:ext cx="1119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LibFS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45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00000"/>
              </a:buClr>
              <a:tabLst>
                <a:tab pos="2243138" algn="l"/>
              </a:tabLst>
              <a:defRPr/>
            </a:pP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State partitioning resolves design tensions</a:t>
            </a: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7" name="Google Shape;817;p42">
            <a:extLst>
              <a:ext uri="{FF2B5EF4-FFF2-40B4-BE49-F238E27FC236}">
                <a16:creationId xmlns:a16="http://schemas.microsoft.com/office/drawing/2014/main" id="{15EFBF89-C46F-44E6-9327-1DE6D9765E08}"/>
              </a:ext>
            </a:extLst>
          </p:cNvPr>
          <p:cNvSpPr/>
          <p:nvPr/>
        </p:nvSpPr>
        <p:spPr>
          <a:xfrm>
            <a:off x="337350" y="2251565"/>
            <a:ext cx="11507515" cy="1213947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>
              <a:buClr>
                <a:schemeClr val="dk1"/>
              </a:buClr>
              <a:buSzPts val="4267"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</a:t>
            </a:r>
            <a:r>
              <a:rPr lang="en-US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oncurrent read </a:t>
            </a:r>
            <a:r>
              <a:rPr lang="en-US" sz="2800" b="1" i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or</a:t>
            </a:r>
            <a:r>
              <a:rPr lang="en-US" sz="2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 exclusive write to a file</a:t>
            </a:r>
          </a:p>
          <a:p>
            <a:pPr lvl="0">
              <a:buClr>
                <a:schemeClr val="dk1"/>
              </a:buClr>
              <a:buSzPts val="4267"/>
            </a:pPr>
            <a:r>
              <a:rPr lang="en-US" altLang="zh-CN" sz="2800" kern="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➞ Validate invariants </a:t>
            </a:r>
            <a:r>
              <a:rPr lang="en-US" altLang="zh-CN" sz="2800" b="1" i="1" kern="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only</a:t>
            </a:r>
            <a:r>
              <a:rPr lang="en-US" altLang="zh-CN" sz="2800" kern="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upon sharing a modified file 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13;gccdabf313d_0_2619">
            <a:extLst>
              <a:ext uri="{FF2B5EF4-FFF2-40B4-BE49-F238E27FC236}">
                <a16:creationId xmlns:a16="http://schemas.microsoft.com/office/drawing/2014/main" id="{BCC71FDF-85A4-4F59-9BBD-21882321EB8E}"/>
              </a:ext>
            </a:extLst>
          </p:cNvPr>
          <p:cNvSpPr/>
          <p:nvPr/>
        </p:nvSpPr>
        <p:spPr>
          <a:xfrm>
            <a:off x="337351" y="1282285"/>
            <a:ext cx="11507515" cy="720000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Issue: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 w</a:t>
            </a: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hen to validate the metadata invariants? 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" name="Google Shape;2713;gccdabf313d_0_2619">
            <a:extLst>
              <a:ext uri="{FF2B5EF4-FFF2-40B4-BE49-F238E27FC236}">
                <a16:creationId xmlns:a16="http://schemas.microsoft.com/office/drawing/2014/main" id="{60BE675F-CF47-4268-A546-A7077E7F0F49}"/>
              </a:ext>
            </a:extLst>
          </p:cNvPr>
          <p:cNvSpPr/>
          <p:nvPr/>
        </p:nvSpPr>
        <p:spPr>
          <a:xfrm>
            <a:off x="337350" y="3714792"/>
            <a:ext cx="11507514" cy="720000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Issue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: h</a:t>
            </a: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ow to validate the metadata invariants?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0" name="Google Shape;817;p42">
            <a:extLst>
              <a:ext uri="{FF2B5EF4-FFF2-40B4-BE49-F238E27FC236}">
                <a16:creationId xmlns:a16="http://schemas.microsoft.com/office/drawing/2014/main" id="{F04FA823-7A1D-4D2E-A101-61BD0F7081E1}"/>
              </a:ext>
            </a:extLst>
          </p:cNvPr>
          <p:cNvSpPr/>
          <p:nvPr/>
        </p:nvSpPr>
        <p:spPr>
          <a:xfrm>
            <a:off x="337348" y="4558752"/>
            <a:ext cx="11507515" cy="1128744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>
              <a:buClr>
                <a:schemeClr val="dk1"/>
              </a:buClr>
              <a:buSzPts val="4267"/>
            </a:pPr>
            <a:r>
              <a:rPr lang="en-US" sz="2800" b="1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Solution</a:t>
            </a: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verifier understands data structure of the core state</a:t>
            </a:r>
          </a:p>
          <a:p>
            <a:pPr>
              <a:buClr>
                <a:schemeClr val="dk1"/>
              </a:buClr>
              <a:buSzPts val="4267"/>
            </a:pPr>
            <a:r>
              <a:rPr lang="en-US" altLang="zh-CN" sz="2800" kern="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➞ Validates </a:t>
            </a:r>
            <a:r>
              <a:rPr lang="en-US" altLang="zh-CN" sz="2800" b="1" i="1" kern="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only</a:t>
            </a:r>
            <a:r>
              <a:rPr lang="en-US" altLang="zh-CN" sz="2800" kern="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the core state</a:t>
            </a:r>
            <a:endParaRPr lang="en-US" sz="2800" dirty="0">
              <a:solidFill>
                <a:schemeClr val="bg1"/>
              </a:solidFill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0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00000"/>
              </a:buClr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State 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partitioning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enables secure sharing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4" name="Google Shape;2713;gccdabf313d_0_2619">
            <a:extLst>
              <a:ext uri="{FF2B5EF4-FFF2-40B4-BE49-F238E27FC236}">
                <a16:creationId xmlns:a16="http://schemas.microsoft.com/office/drawing/2014/main" id="{2516E071-CA7A-B921-29ED-6B56C15303F7}"/>
              </a:ext>
            </a:extLst>
          </p:cNvPr>
          <p:cNvSpPr/>
          <p:nvPr/>
        </p:nvSpPr>
        <p:spPr>
          <a:xfrm>
            <a:off x="6845550" y="3770311"/>
            <a:ext cx="5014247" cy="740126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Secure sharing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88251B3B-3BA9-7C1C-6787-C1BB0828A587}"/>
              </a:ext>
            </a:extLst>
          </p:cNvPr>
          <p:cNvSpPr/>
          <p:nvPr/>
        </p:nvSpPr>
        <p:spPr>
          <a:xfrm>
            <a:off x="346118" y="2299724"/>
            <a:ext cx="2011680" cy="1399032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FC85F308-A941-399E-C929-D4384E9E8A2A}"/>
              </a:ext>
            </a:extLst>
          </p:cNvPr>
          <p:cNvSpPr/>
          <p:nvPr/>
        </p:nvSpPr>
        <p:spPr>
          <a:xfrm>
            <a:off x="3778537" y="2299724"/>
            <a:ext cx="2184592" cy="13972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1C486B48-19B7-E4F9-CFCD-698AE807F84A}"/>
              </a:ext>
            </a:extLst>
          </p:cNvPr>
          <p:cNvSpPr/>
          <p:nvPr/>
        </p:nvSpPr>
        <p:spPr>
          <a:xfrm>
            <a:off x="347472" y="1835970"/>
            <a:ext cx="2011680" cy="463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8" name="Rounded Rectangle 30">
            <a:extLst>
              <a:ext uri="{FF2B5EF4-FFF2-40B4-BE49-F238E27FC236}">
                <a16:creationId xmlns:a16="http://schemas.microsoft.com/office/drawing/2014/main" id="{D7A5D73C-9980-7878-3B6B-2F4631F12603}"/>
              </a:ext>
            </a:extLst>
          </p:cNvPr>
          <p:cNvSpPr/>
          <p:nvPr/>
        </p:nvSpPr>
        <p:spPr>
          <a:xfrm>
            <a:off x="3778466" y="1835968"/>
            <a:ext cx="2184592" cy="4637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Rounded Rectangle 30">
            <a:extLst>
              <a:ext uri="{FF2B5EF4-FFF2-40B4-BE49-F238E27FC236}">
                <a16:creationId xmlns:a16="http://schemas.microsoft.com/office/drawing/2014/main" id="{59571780-7253-D0AD-9E00-B9C4CF9DBE18}"/>
              </a:ext>
            </a:extLst>
          </p:cNvPr>
          <p:cNvSpPr/>
          <p:nvPr/>
        </p:nvSpPr>
        <p:spPr>
          <a:xfrm>
            <a:off x="346118" y="4674539"/>
            <a:ext cx="5616940" cy="892231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5AE8F129-6F9B-F345-A8C0-19072F08CA62}"/>
              </a:ext>
            </a:extLst>
          </p:cNvPr>
          <p:cNvSpPr/>
          <p:nvPr/>
        </p:nvSpPr>
        <p:spPr>
          <a:xfrm>
            <a:off x="1027419" y="3176310"/>
            <a:ext cx="777240" cy="345615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/foo</a:t>
            </a:r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8216CE2A-1628-A61B-5CF3-CFB525A251D6}"/>
              </a:ext>
            </a:extLst>
          </p:cNvPr>
          <p:cNvSpPr/>
          <p:nvPr/>
        </p:nvSpPr>
        <p:spPr>
          <a:xfrm>
            <a:off x="1027419" y="2793266"/>
            <a:ext cx="777240" cy="387942"/>
          </a:xfrm>
          <a:prstGeom prst="round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F7F80-E567-1ADB-4DC4-8775592ADE35}"/>
              </a:ext>
            </a:extLst>
          </p:cNvPr>
          <p:cNvSpPr txBox="1"/>
          <p:nvPr/>
        </p:nvSpPr>
        <p:spPr>
          <a:xfrm>
            <a:off x="275038" y="2650051"/>
            <a:ext cx="90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LibFS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1DA11-CBAF-78AE-17C7-B190B62639F5}"/>
              </a:ext>
            </a:extLst>
          </p:cNvPr>
          <p:cNvSpPr txBox="1"/>
          <p:nvPr/>
        </p:nvSpPr>
        <p:spPr>
          <a:xfrm>
            <a:off x="3723351" y="2650051"/>
            <a:ext cx="90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LibFS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30">
            <a:extLst>
              <a:ext uri="{FF2B5EF4-FFF2-40B4-BE49-F238E27FC236}">
                <a16:creationId xmlns:a16="http://schemas.microsoft.com/office/drawing/2014/main" id="{865F5CB1-477B-C618-DF80-C3F9E0F61998}"/>
              </a:ext>
            </a:extLst>
          </p:cNvPr>
          <p:cNvSpPr/>
          <p:nvPr/>
        </p:nvSpPr>
        <p:spPr>
          <a:xfrm>
            <a:off x="2516735" y="2102670"/>
            <a:ext cx="1105416" cy="8922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534DA-D7D1-0987-5F28-B3D327414C6B}"/>
              </a:ext>
            </a:extLst>
          </p:cNvPr>
          <p:cNvSpPr txBox="1"/>
          <p:nvPr/>
        </p:nvSpPr>
        <p:spPr>
          <a:xfrm>
            <a:off x="2517949" y="2127224"/>
            <a:ext cx="121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Verifier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Google Shape;982;p50">
            <a:extLst>
              <a:ext uri="{FF2B5EF4-FFF2-40B4-BE49-F238E27FC236}">
                <a16:creationId xmlns:a16="http://schemas.microsoft.com/office/drawing/2014/main" id="{41B8339A-C363-1D37-AA1D-2DAFABA6C4FB}"/>
              </a:ext>
            </a:extLst>
          </p:cNvPr>
          <p:cNvSpPr txBox="1"/>
          <p:nvPr/>
        </p:nvSpPr>
        <p:spPr>
          <a:xfrm>
            <a:off x="6845550" y="4558442"/>
            <a:ext cx="5111319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Invalidation only upon file sharing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Only validate the core state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DFCFA-33DA-E140-B0E2-9664956C47EC}"/>
              </a:ext>
            </a:extLst>
          </p:cNvPr>
          <p:cNvSpPr txBox="1"/>
          <p:nvPr/>
        </p:nvSpPr>
        <p:spPr>
          <a:xfrm>
            <a:off x="1766676" y="5105105"/>
            <a:ext cx="252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Kernel Controller</a:t>
            </a:r>
          </a:p>
        </p:txBody>
      </p:sp>
      <p:sp>
        <p:nvSpPr>
          <p:cNvPr id="20" name="Rounded Rectangle 4">
            <a:extLst>
              <a:ext uri="{FF2B5EF4-FFF2-40B4-BE49-F238E27FC236}">
                <a16:creationId xmlns:a16="http://schemas.microsoft.com/office/drawing/2014/main" id="{D23BB8DF-C585-CC49-9E01-1F00FFAEFC6B}"/>
              </a:ext>
            </a:extLst>
          </p:cNvPr>
          <p:cNvSpPr/>
          <p:nvPr/>
        </p:nvSpPr>
        <p:spPr>
          <a:xfrm>
            <a:off x="1027419" y="3176310"/>
            <a:ext cx="777240" cy="345615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/foo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387E7206-C91A-9542-9864-30E35BD2B17C}"/>
              </a:ext>
            </a:extLst>
          </p:cNvPr>
          <p:cNvSpPr/>
          <p:nvPr/>
        </p:nvSpPr>
        <p:spPr>
          <a:xfrm>
            <a:off x="2678192" y="4791750"/>
            <a:ext cx="777240" cy="345615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/foo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ED9175-C03A-734C-9253-0039311BEC64}"/>
              </a:ext>
            </a:extLst>
          </p:cNvPr>
          <p:cNvSpPr txBox="1"/>
          <p:nvPr/>
        </p:nvSpPr>
        <p:spPr>
          <a:xfrm>
            <a:off x="2060972" y="1283946"/>
            <a:ext cx="201168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  <a:sym typeface="Arial"/>
              </a:rPr>
              <a:t>No corruption!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94C3BEDF-18BC-2D44-A39A-24BF07D2D398}"/>
              </a:ext>
            </a:extLst>
          </p:cNvPr>
          <p:cNvSpPr/>
          <p:nvPr/>
        </p:nvSpPr>
        <p:spPr>
          <a:xfrm>
            <a:off x="2678192" y="2588582"/>
            <a:ext cx="777240" cy="345615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/foo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69E8E991-703B-5F41-85CF-B241FC0C4BDD}"/>
              </a:ext>
            </a:extLst>
          </p:cNvPr>
          <p:cNvSpPr/>
          <p:nvPr/>
        </p:nvSpPr>
        <p:spPr>
          <a:xfrm>
            <a:off x="2678192" y="4770168"/>
            <a:ext cx="777240" cy="345615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/foo</a:t>
            </a: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D8625943-D263-3E4E-9B27-50FD661EC1A0}"/>
              </a:ext>
            </a:extLst>
          </p:cNvPr>
          <p:cNvSpPr/>
          <p:nvPr/>
        </p:nvSpPr>
        <p:spPr>
          <a:xfrm>
            <a:off x="4525201" y="2837498"/>
            <a:ext cx="777240" cy="387942"/>
          </a:xfrm>
          <a:prstGeom prst="roundRect">
            <a:avLst/>
          </a:prstGeom>
          <a:solidFill>
            <a:srgbClr val="176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278EA83-0FDE-CA44-B635-2F5AA94767FE}"/>
              </a:ext>
            </a:extLst>
          </p:cNvPr>
          <p:cNvSpPr/>
          <p:nvPr/>
        </p:nvSpPr>
        <p:spPr>
          <a:xfrm flipV="1">
            <a:off x="5077164" y="2982173"/>
            <a:ext cx="454826" cy="400110"/>
          </a:xfrm>
          <a:prstGeom prst="arc">
            <a:avLst>
              <a:gd name="adj1" fmla="val 16200000"/>
              <a:gd name="adj2" fmla="val 5827514"/>
            </a:avLst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C7B6E-32FA-B148-B2DF-2B051E794544}"/>
              </a:ext>
            </a:extLst>
          </p:cNvPr>
          <p:cNvSpPr txBox="1"/>
          <p:nvPr/>
        </p:nvSpPr>
        <p:spPr>
          <a:xfrm>
            <a:off x="5333758" y="2699941"/>
            <a:ext cx="811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  <a:sym typeface="Arial"/>
              </a:rPr>
              <a:t>build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D853A-AB22-F54A-B8D8-C226236C6995}"/>
              </a:ext>
            </a:extLst>
          </p:cNvPr>
          <p:cNvCxnSpPr>
            <a:cxnSpLocks/>
          </p:cNvCxnSpPr>
          <p:nvPr/>
        </p:nvCxnSpPr>
        <p:spPr>
          <a:xfrm flipV="1">
            <a:off x="4762683" y="2314646"/>
            <a:ext cx="0" cy="532085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ADF2E3-8BAB-0B48-BA3F-366C3B86CEF0}"/>
              </a:ext>
            </a:extLst>
          </p:cNvPr>
          <p:cNvCxnSpPr>
            <a:cxnSpLocks/>
          </p:cNvCxnSpPr>
          <p:nvPr/>
        </p:nvCxnSpPr>
        <p:spPr>
          <a:xfrm>
            <a:off x="4966298" y="2321110"/>
            <a:ext cx="0" cy="530352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9B6418-A29A-5842-B325-362D8ECA898E}"/>
              </a:ext>
            </a:extLst>
          </p:cNvPr>
          <p:cNvSpPr txBox="1"/>
          <p:nvPr/>
        </p:nvSpPr>
        <p:spPr>
          <a:xfrm>
            <a:off x="4064550" y="2371168"/>
            <a:ext cx="75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  <a:sym typeface="Arial"/>
              </a:rPr>
              <a:t>read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20055-76E4-BE47-8BA9-C8EF9C468EE1}"/>
              </a:ext>
            </a:extLst>
          </p:cNvPr>
          <p:cNvSpPr txBox="1"/>
          <p:nvPr/>
        </p:nvSpPr>
        <p:spPr>
          <a:xfrm>
            <a:off x="4981800" y="2372718"/>
            <a:ext cx="838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  <a:sym typeface="Arial"/>
              </a:rPr>
              <a:t>write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2" name="Rounded Rectangle 4">
            <a:extLst>
              <a:ext uri="{FF2B5EF4-FFF2-40B4-BE49-F238E27FC236}">
                <a16:creationId xmlns:a16="http://schemas.microsoft.com/office/drawing/2014/main" id="{10CF7639-859D-41E7-8243-609F22BCC5FF}"/>
              </a:ext>
            </a:extLst>
          </p:cNvPr>
          <p:cNvSpPr/>
          <p:nvPr/>
        </p:nvSpPr>
        <p:spPr>
          <a:xfrm>
            <a:off x="347134" y="5950047"/>
            <a:ext cx="730800" cy="342000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C78AA5-9B0E-4646-B64B-CF6C0B536952}"/>
              </a:ext>
            </a:extLst>
          </p:cNvPr>
          <p:cNvSpPr txBox="1"/>
          <p:nvPr/>
        </p:nvSpPr>
        <p:spPr>
          <a:xfrm>
            <a:off x="1111983" y="5890214"/>
            <a:ext cx="149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state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2175B-E3CE-4F8C-A901-0DBD4628BA50}"/>
              </a:ext>
            </a:extLst>
          </p:cNvPr>
          <p:cNvSpPr txBox="1"/>
          <p:nvPr/>
        </p:nvSpPr>
        <p:spPr>
          <a:xfrm>
            <a:off x="4753538" y="5890214"/>
            <a:ext cx="149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Aux. state</a:t>
            </a:r>
            <a:endParaRPr kumimoji="0" lang="en-CH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ounded Rectangle 39">
            <a:extLst>
              <a:ext uri="{FF2B5EF4-FFF2-40B4-BE49-F238E27FC236}">
                <a16:creationId xmlns:a16="http://schemas.microsoft.com/office/drawing/2014/main" id="{7944B4F1-522F-40E3-A510-377B4C4F19BD}"/>
              </a:ext>
            </a:extLst>
          </p:cNvPr>
          <p:cNvSpPr/>
          <p:nvPr/>
        </p:nvSpPr>
        <p:spPr>
          <a:xfrm>
            <a:off x="3027769" y="5950047"/>
            <a:ext cx="731520" cy="34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6" name="Rounded Rectangle 39">
            <a:extLst>
              <a:ext uri="{FF2B5EF4-FFF2-40B4-BE49-F238E27FC236}">
                <a16:creationId xmlns:a16="http://schemas.microsoft.com/office/drawing/2014/main" id="{01B5ECD3-1E82-49BC-9BAD-DEF7B8A8D610}"/>
              </a:ext>
            </a:extLst>
          </p:cNvPr>
          <p:cNvSpPr/>
          <p:nvPr/>
        </p:nvSpPr>
        <p:spPr>
          <a:xfrm>
            <a:off x="4022018" y="5950047"/>
            <a:ext cx="731520" cy="342000"/>
          </a:xfrm>
          <a:prstGeom prst="roundRect">
            <a:avLst/>
          </a:prstGeom>
          <a:solidFill>
            <a:srgbClr val="176E8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7" name="Google Shape;2713;gccdabf313d_0_2619">
            <a:extLst>
              <a:ext uri="{FF2B5EF4-FFF2-40B4-BE49-F238E27FC236}">
                <a16:creationId xmlns:a16="http://schemas.microsoft.com/office/drawing/2014/main" id="{C799DB89-3A70-46D7-BCCA-083B1FBE91F1}"/>
              </a:ext>
            </a:extLst>
          </p:cNvPr>
          <p:cNvSpPr/>
          <p:nvPr/>
        </p:nvSpPr>
        <p:spPr>
          <a:xfrm>
            <a:off x="6841067" y="1293650"/>
            <a:ext cx="5003799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Direct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access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38" name="Google Shape;2713;gccdabf313d_0_2619">
            <a:extLst>
              <a:ext uri="{FF2B5EF4-FFF2-40B4-BE49-F238E27FC236}">
                <a16:creationId xmlns:a16="http://schemas.microsoft.com/office/drawing/2014/main" id="{1C717334-9B57-4FC9-A21A-6707EC22B4A2}"/>
              </a:ext>
            </a:extLst>
          </p:cNvPr>
          <p:cNvSpPr/>
          <p:nvPr/>
        </p:nvSpPr>
        <p:spPr>
          <a:xfrm>
            <a:off x="6801392" y="2475593"/>
            <a:ext cx="5043472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Unpriv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. private customization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A15C6-E834-2C15-3761-9FFF254C701C}"/>
              </a:ext>
            </a:extLst>
          </p:cNvPr>
          <p:cNvSpPr txBox="1"/>
          <p:nvPr/>
        </p:nvSpPr>
        <p:spPr>
          <a:xfrm>
            <a:off x="2060972" y="1277819"/>
            <a:ext cx="2011680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  <a:sym typeface="Arial"/>
              </a:rPr>
              <a:t>C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  <a:sym typeface="Arial"/>
              </a:rPr>
              <a:t>orruption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  <a:sym typeface="Arial"/>
              </a:rPr>
              <a:t>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1D19A8-DDD5-97C7-0FF3-BC4299E9644E}"/>
              </a:ext>
            </a:extLst>
          </p:cNvPr>
          <p:cNvCxnSpPr>
            <a:cxnSpLocks/>
          </p:cNvCxnSpPr>
          <p:nvPr/>
        </p:nvCxnSpPr>
        <p:spPr>
          <a:xfrm>
            <a:off x="3095858" y="3027386"/>
            <a:ext cx="0" cy="16200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11EFF1-4A8C-2B39-ED5C-72655CC5E369}"/>
              </a:ext>
            </a:extLst>
          </p:cNvPr>
          <p:cNvSpPr txBox="1"/>
          <p:nvPr/>
        </p:nvSpPr>
        <p:spPr>
          <a:xfrm>
            <a:off x="2529351" y="3464116"/>
            <a:ext cx="58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Fix</a:t>
            </a:r>
            <a:endParaRPr lang="en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13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13542 0.2354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1157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2.5E-6 -0.3212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5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2.08333E-6 0.3212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15117 -0.2256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3" grpId="0" animBg="1"/>
      <p:bldP spid="23" grpId="1" animBg="1"/>
      <p:bldP spid="23" grpId="2" animBg="1"/>
      <p:bldP spid="24" grpId="0" animBg="1"/>
      <p:bldP spid="24" grpId="1" animBg="1"/>
      <p:bldP spid="25" grpId="0" animBg="1"/>
      <p:bldP spid="26" grpId="0" animBg="1"/>
      <p:bldP spid="27" grpId="0"/>
      <p:bldP spid="30" grpId="0"/>
      <p:bldP spid="31" grpId="0"/>
      <p:bldP spid="2" grpId="0" animBg="1"/>
      <p:bldP spid="2" grpId="1" animBg="1"/>
      <p:bldP spid="41" grpId="0"/>
      <p:bldP spid="4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ArckFS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: Trio-based POSIX-like file system 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7" name="Google Shape;2713;gccdabf313d_0_2619">
            <a:extLst>
              <a:ext uri="{FF2B5EF4-FFF2-40B4-BE49-F238E27FC236}">
                <a16:creationId xmlns:a16="http://schemas.microsoft.com/office/drawing/2014/main" id="{67F82E04-5552-4FA0-9A87-EB2F58566F6B}"/>
              </a:ext>
            </a:extLst>
          </p:cNvPr>
          <p:cNvSpPr/>
          <p:nvPr/>
        </p:nvSpPr>
        <p:spPr>
          <a:xfrm>
            <a:off x="1062443" y="1263643"/>
            <a:ext cx="10075820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Designing core state and auxiliary state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8" name="Google Shape;2713;gccdabf313d_0_2619">
            <a:extLst>
              <a:ext uri="{FF2B5EF4-FFF2-40B4-BE49-F238E27FC236}">
                <a16:creationId xmlns:a16="http://schemas.microsoft.com/office/drawing/2014/main" id="{9ACD93BD-7454-4C34-BF59-DB99C2E1AF04}"/>
              </a:ext>
            </a:extLst>
          </p:cNvPr>
          <p:cNvSpPr/>
          <p:nvPr/>
        </p:nvSpPr>
        <p:spPr>
          <a:xfrm>
            <a:off x="1062443" y="2316261"/>
            <a:ext cx="10075820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Handling POSIX file system operations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" name="Google Shape;2713;gccdabf313d_0_2619">
            <a:extLst>
              <a:ext uri="{FF2B5EF4-FFF2-40B4-BE49-F238E27FC236}">
                <a16:creationId xmlns:a16="http://schemas.microsoft.com/office/drawing/2014/main" id="{664262B2-0ECA-498D-8187-98E021B20F7D}"/>
              </a:ext>
            </a:extLst>
          </p:cNvPr>
          <p:cNvSpPr/>
          <p:nvPr/>
        </p:nvSpPr>
        <p:spPr>
          <a:xfrm>
            <a:off x="1062443" y="3368879"/>
            <a:ext cx="10075820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lang="en-US" sz="3200" kern="0" dirty="0">
                <a:solidFill>
                  <a:srgbClr val="FFFFFF"/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Detecting and fixing metadata corruptions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0" name="Google Shape;2713;gccdabf313d_0_2619">
            <a:extLst>
              <a:ext uri="{FF2B5EF4-FFF2-40B4-BE49-F238E27FC236}">
                <a16:creationId xmlns:a16="http://schemas.microsoft.com/office/drawing/2014/main" id="{E17A4862-357A-4465-A6AF-96C5305D5825}"/>
              </a:ext>
            </a:extLst>
          </p:cNvPr>
          <p:cNvSpPr/>
          <p:nvPr/>
        </p:nvSpPr>
        <p:spPr>
          <a:xfrm>
            <a:off x="1062443" y="4421497"/>
            <a:ext cx="10075820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lang="en-US" sz="3200" kern="0" dirty="0">
                <a:solidFill>
                  <a:srgbClr val="FFFFFF"/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Ensuring crash consistency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1" name="Google Shape;2713;gccdabf313d_0_2619">
            <a:extLst>
              <a:ext uri="{FF2B5EF4-FFF2-40B4-BE49-F238E27FC236}">
                <a16:creationId xmlns:a16="http://schemas.microsoft.com/office/drawing/2014/main" id="{743F9371-EE83-4329-9670-4616A4F0B4F3}"/>
              </a:ext>
            </a:extLst>
          </p:cNvPr>
          <p:cNvSpPr/>
          <p:nvPr/>
        </p:nvSpPr>
        <p:spPr>
          <a:xfrm>
            <a:off x="1062443" y="5474115"/>
            <a:ext cx="10075821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lang="en-US" sz="3200" kern="0" dirty="0">
                <a:solidFill>
                  <a:srgbClr val="FFFFFF"/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Adapting to Intel </a:t>
            </a:r>
            <a:r>
              <a:rPr lang="en-US" sz="3200" kern="0" dirty="0" err="1">
                <a:solidFill>
                  <a:srgbClr val="FFFFFF"/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Optane</a:t>
            </a:r>
            <a:r>
              <a:rPr lang="en-US" sz="3200" kern="0" dirty="0">
                <a:solidFill>
                  <a:srgbClr val="FFFFFF"/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 persistent memory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32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ArckFS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: Trio-based POSIX-like file system 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7" name="Google Shape;2713;gccdabf313d_0_2619">
            <a:extLst>
              <a:ext uri="{FF2B5EF4-FFF2-40B4-BE49-F238E27FC236}">
                <a16:creationId xmlns:a16="http://schemas.microsoft.com/office/drawing/2014/main" id="{67F82E04-5552-4FA0-9A87-EB2F58566F6B}"/>
              </a:ext>
            </a:extLst>
          </p:cNvPr>
          <p:cNvSpPr/>
          <p:nvPr/>
        </p:nvSpPr>
        <p:spPr>
          <a:xfrm>
            <a:off x="1062443" y="1263643"/>
            <a:ext cx="10075820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Designing core state and auxiliary state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8" name="Google Shape;2713;gccdabf313d_0_2619">
            <a:extLst>
              <a:ext uri="{FF2B5EF4-FFF2-40B4-BE49-F238E27FC236}">
                <a16:creationId xmlns:a16="http://schemas.microsoft.com/office/drawing/2014/main" id="{9ACD93BD-7454-4C34-BF59-DB99C2E1AF04}"/>
              </a:ext>
            </a:extLst>
          </p:cNvPr>
          <p:cNvSpPr/>
          <p:nvPr/>
        </p:nvSpPr>
        <p:spPr>
          <a:xfrm>
            <a:off x="1062443" y="2316261"/>
            <a:ext cx="10075820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Handling POSIX file system operations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anose="020F0502020204030204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9" name="Google Shape;2713;gccdabf313d_0_2619">
            <a:extLst>
              <a:ext uri="{FF2B5EF4-FFF2-40B4-BE49-F238E27FC236}">
                <a16:creationId xmlns:a16="http://schemas.microsoft.com/office/drawing/2014/main" id="{664262B2-0ECA-498D-8187-98E021B20F7D}"/>
              </a:ext>
            </a:extLst>
          </p:cNvPr>
          <p:cNvSpPr/>
          <p:nvPr/>
        </p:nvSpPr>
        <p:spPr>
          <a:xfrm>
            <a:off x="1062443" y="3368879"/>
            <a:ext cx="10075820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lang="en-US" sz="3200" kern="0" dirty="0">
                <a:solidFill>
                  <a:schemeClr val="bg2">
                    <a:lumMod val="75000"/>
                  </a:schemeClr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Detecting and fixing metadata corruptions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anose="020F0502020204030204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0" name="Google Shape;2713;gccdabf313d_0_2619">
            <a:extLst>
              <a:ext uri="{FF2B5EF4-FFF2-40B4-BE49-F238E27FC236}">
                <a16:creationId xmlns:a16="http://schemas.microsoft.com/office/drawing/2014/main" id="{E17A4862-357A-4465-A6AF-96C5305D5825}"/>
              </a:ext>
            </a:extLst>
          </p:cNvPr>
          <p:cNvSpPr/>
          <p:nvPr/>
        </p:nvSpPr>
        <p:spPr>
          <a:xfrm>
            <a:off x="1062443" y="4421497"/>
            <a:ext cx="10075820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lang="en-US" sz="3200" kern="0" dirty="0">
                <a:solidFill>
                  <a:schemeClr val="bg2">
                    <a:lumMod val="75000"/>
                  </a:schemeClr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Ensuring crash consistency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anose="020F0502020204030204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1" name="Google Shape;2713;gccdabf313d_0_2619">
            <a:extLst>
              <a:ext uri="{FF2B5EF4-FFF2-40B4-BE49-F238E27FC236}">
                <a16:creationId xmlns:a16="http://schemas.microsoft.com/office/drawing/2014/main" id="{743F9371-EE83-4329-9670-4616A4F0B4F3}"/>
              </a:ext>
            </a:extLst>
          </p:cNvPr>
          <p:cNvSpPr/>
          <p:nvPr/>
        </p:nvSpPr>
        <p:spPr>
          <a:xfrm>
            <a:off x="1062443" y="5474115"/>
            <a:ext cx="10075821" cy="776917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lang="en-US" sz="3200" kern="0" dirty="0">
                <a:solidFill>
                  <a:schemeClr val="bg2">
                    <a:lumMod val="75000"/>
                  </a:schemeClr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Adapting to Intel </a:t>
            </a:r>
            <a:r>
              <a:rPr lang="en-US" sz="3200" kern="0" dirty="0" err="1">
                <a:solidFill>
                  <a:schemeClr val="bg2">
                    <a:lumMod val="75000"/>
                  </a:schemeClr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Optane</a:t>
            </a:r>
            <a:r>
              <a:rPr lang="en-US" sz="3200" kern="0" dirty="0">
                <a:solidFill>
                  <a:schemeClr val="bg2">
                    <a:lumMod val="75000"/>
                  </a:schemeClr>
                </a:solidFill>
                <a:latin typeface="Calibri" panose="020F0502020204030204"/>
                <a:cs typeface="Calibri" panose="020F0502020204030204" pitchFamily="34" charset="0"/>
                <a:sym typeface="Book Antiqua"/>
              </a:rPr>
              <a:t> persistent memory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 panose="020F0502020204030204"/>
              <a:cs typeface="Calibri" panose="020F0502020204030204" pitchFamily="34" charset="0"/>
              <a:sym typeface="Book Antiqu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36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Layout of the core state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4" name="Google Shape;2713;gccdabf313d_0_2619">
            <a:extLst>
              <a:ext uri="{FF2B5EF4-FFF2-40B4-BE49-F238E27FC236}">
                <a16:creationId xmlns:a16="http://schemas.microsoft.com/office/drawing/2014/main" id="{427C23EC-E612-4F9F-B177-50567F8C569D}"/>
              </a:ext>
            </a:extLst>
          </p:cNvPr>
          <p:cNvSpPr/>
          <p:nvPr/>
        </p:nvSpPr>
        <p:spPr>
          <a:xfrm>
            <a:off x="838198" y="1331351"/>
            <a:ext cx="11006667" cy="7932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lang="en-US" sz="3200" b="1" kern="0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Simple core state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5" name="Google Shape;982;p50">
            <a:extLst>
              <a:ext uri="{FF2B5EF4-FFF2-40B4-BE49-F238E27FC236}">
                <a16:creationId xmlns:a16="http://schemas.microsoft.com/office/drawing/2014/main" id="{13E0B3A5-4738-4D32-8634-DA49AB1411EA}"/>
              </a:ext>
            </a:extLst>
          </p:cNvPr>
          <p:cNvSpPr txBox="1"/>
          <p:nvPr/>
        </p:nvSpPr>
        <p:spPr>
          <a:xfrm>
            <a:off x="984681" y="1925804"/>
            <a:ext cx="10860184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6" name="Google Shape;982;p50">
            <a:extLst>
              <a:ext uri="{FF2B5EF4-FFF2-40B4-BE49-F238E27FC236}">
                <a16:creationId xmlns:a16="http://schemas.microsoft.com/office/drawing/2014/main" id="{29812C72-2A26-4F0E-8682-3483CDF91442}"/>
              </a:ext>
            </a:extLst>
          </p:cNvPr>
          <p:cNvSpPr txBox="1"/>
          <p:nvPr/>
        </p:nvSpPr>
        <p:spPr>
          <a:xfrm>
            <a:off x="838198" y="2124551"/>
            <a:ext cx="11006667" cy="108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Maximizing the degree of customization</a:t>
            </a:r>
          </a:p>
          <a:p>
            <a:pPr marL="457200" indent="-457200">
              <a:lnSpc>
                <a:spcPct val="15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n-US" altLang="zh-CN" sz="2800" kern="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Minimizing metadata validation overhead</a:t>
            </a:r>
            <a:endParaRPr lang="en-US" altLang="zh-CN" sz="2800" b="1" kern="0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C21DC-BF33-4E9F-9A34-8E76FDD83219}"/>
              </a:ext>
            </a:extLst>
          </p:cNvPr>
          <p:cNvSpPr/>
          <p:nvPr/>
        </p:nvSpPr>
        <p:spPr>
          <a:xfrm>
            <a:off x="993117" y="4635774"/>
            <a:ext cx="2029770" cy="914399"/>
          </a:xfrm>
          <a:prstGeom prst="rect">
            <a:avLst/>
          </a:prstGeom>
          <a:solidFill>
            <a:srgbClr val="FBE5D6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7D8A7-A164-4E19-92E4-62E74175AA39}"/>
              </a:ext>
            </a:extLst>
          </p:cNvPr>
          <p:cNvSpPr txBox="1"/>
          <p:nvPr/>
        </p:nvSpPr>
        <p:spPr>
          <a:xfrm>
            <a:off x="1063672" y="4832467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Super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block</a:t>
            </a:r>
            <a:endParaRPr lang="en-US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07F7F7-2749-4B83-B2C7-E9251A4ED4B2}"/>
              </a:ext>
            </a:extLst>
          </p:cNvPr>
          <p:cNvSpPr/>
          <p:nvPr/>
        </p:nvSpPr>
        <p:spPr>
          <a:xfrm>
            <a:off x="3012626" y="4635773"/>
            <a:ext cx="2029770" cy="914400"/>
          </a:xfrm>
          <a:prstGeom prst="rect">
            <a:avLst/>
          </a:prstGeom>
          <a:solidFill>
            <a:srgbClr val="DEEBF7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EEFA95-3740-4F4D-844A-92995EDBD64D}"/>
              </a:ext>
            </a:extLst>
          </p:cNvPr>
          <p:cNvSpPr/>
          <p:nvPr/>
        </p:nvSpPr>
        <p:spPr>
          <a:xfrm>
            <a:off x="5051559" y="4634286"/>
            <a:ext cx="5455614" cy="914400"/>
          </a:xfrm>
          <a:prstGeom prst="rect">
            <a:avLst/>
          </a:prstGeom>
          <a:solidFill>
            <a:srgbClr val="FFF2CC"/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A5E47-7358-4975-803B-CAF255C56A3E}"/>
              </a:ext>
            </a:extLst>
          </p:cNvPr>
          <p:cNvSpPr txBox="1"/>
          <p:nvPr/>
        </p:nvSpPr>
        <p:spPr>
          <a:xfrm>
            <a:off x="5170686" y="4841647"/>
            <a:ext cx="4201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File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pages: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files,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directories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24EBF-A70F-4E9A-B3FF-E7382CBDD0C1}"/>
              </a:ext>
            </a:extLst>
          </p:cNvPr>
          <p:cNvSpPr txBox="1"/>
          <p:nvPr/>
        </p:nvSpPr>
        <p:spPr>
          <a:xfrm>
            <a:off x="3112476" y="4596066"/>
            <a:ext cx="18739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/>
              <a:t>Shadow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pPr algn="ctr"/>
            <a:r>
              <a:rPr lang="en-US" altLang="zh-CN" sz="2800" b="1" dirty="0" err="1"/>
              <a:t>inode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table</a:t>
            </a:r>
            <a:endParaRPr lang="en-US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E6D533-4F01-4E13-BCE4-76E4FDAFA12C}"/>
              </a:ext>
            </a:extLst>
          </p:cNvPr>
          <p:cNvSpPr txBox="1"/>
          <p:nvPr/>
        </p:nvSpPr>
        <p:spPr>
          <a:xfrm>
            <a:off x="4107378" y="5695507"/>
            <a:ext cx="1873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 state</a:t>
            </a:r>
            <a:endParaRPr kumimoji="0" lang="en-CH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893F01-83ED-4F2D-962B-A3A39E448E0D}"/>
              </a:ext>
            </a:extLst>
          </p:cNvPr>
          <p:cNvSpPr txBox="1"/>
          <p:nvPr/>
        </p:nvSpPr>
        <p:spPr>
          <a:xfrm>
            <a:off x="1148975" y="4080303"/>
            <a:ext cx="171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info</a:t>
            </a:r>
            <a:endParaRPr kumimoji="0" lang="en-CH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74915E-3825-4111-866E-4DF11DBC213E}"/>
              </a:ext>
            </a:extLst>
          </p:cNvPr>
          <p:cNvSpPr txBox="1"/>
          <p:nvPr/>
        </p:nvSpPr>
        <p:spPr>
          <a:xfrm>
            <a:off x="3190176" y="3751961"/>
            <a:ext cx="171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permissions</a:t>
            </a:r>
            <a:endParaRPr kumimoji="0" lang="en-CH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3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1" grpId="0" animBg="1"/>
      <p:bldP spid="12" grpId="0"/>
      <p:bldP spid="10" grpId="0"/>
      <p:bldP spid="26" grpId="0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A 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directory’s c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ore</a:t>
            </a:r>
            <a:r>
              <a:rPr kumimoji="0" lang="en-US" sz="3600" b="1" i="0" u="none" strike="noStrike" kern="0" cap="none" spc="0" normalizeH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 state and auxiliary state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5" name="Google Shape;2713;gccdabf313d_0_2619">
            <a:extLst>
              <a:ext uri="{FF2B5EF4-FFF2-40B4-BE49-F238E27FC236}">
                <a16:creationId xmlns:a16="http://schemas.microsoft.com/office/drawing/2014/main" id="{D8AEDF6F-7E13-4703-8BE6-65239E51C83C}"/>
              </a:ext>
            </a:extLst>
          </p:cNvPr>
          <p:cNvSpPr/>
          <p:nvPr/>
        </p:nvSpPr>
        <p:spPr>
          <a:xfrm>
            <a:off x="5548545" y="3706249"/>
            <a:ext cx="6296320" cy="594453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Core state </a:t>
            </a:r>
            <a:r>
              <a:rPr lang="en-US" altLang="zh-CN" sz="2800" kern="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➞ </a:t>
            </a:r>
            <a:r>
              <a:rPr lang="en-US" sz="2800" kern="0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customization &amp; validation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  <a:sym typeface="Book Antiqua"/>
            </a:endParaRPr>
          </a:p>
        </p:txBody>
      </p:sp>
      <p:cxnSp>
        <p:nvCxnSpPr>
          <p:cNvPr id="7" name="Google Shape;961;p49">
            <a:extLst>
              <a:ext uri="{FF2B5EF4-FFF2-40B4-BE49-F238E27FC236}">
                <a16:creationId xmlns:a16="http://schemas.microsoft.com/office/drawing/2014/main" id="{7DABBF8C-478D-3DC6-A440-601E8A60637F}"/>
              </a:ext>
            </a:extLst>
          </p:cNvPr>
          <p:cNvCxnSpPr>
            <a:cxnSpLocks/>
          </p:cNvCxnSpPr>
          <p:nvPr/>
        </p:nvCxnSpPr>
        <p:spPr>
          <a:xfrm>
            <a:off x="337351" y="3429000"/>
            <a:ext cx="5058433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8" name="Google Shape;968;p49">
            <a:extLst>
              <a:ext uri="{FF2B5EF4-FFF2-40B4-BE49-F238E27FC236}">
                <a16:creationId xmlns:a16="http://schemas.microsoft.com/office/drawing/2014/main" id="{38B760CD-1D8C-DAAC-C2C5-3CFC7D95F3FD}"/>
              </a:ext>
            </a:extLst>
          </p:cNvPr>
          <p:cNvSpPr txBox="1"/>
          <p:nvPr/>
        </p:nvSpPr>
        <p:spPr>
          <a:xfrm rot="16200000">
            <a:off x="-347667" y="4525053"/>
            <a:ext cx="17670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Core state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68;p49">
            <a:extLst>
              <a:ext uri="{FF2B5EF4-FFF2-40B4-BE49-F238E27FC236}">
                <a16:creationId xmlns:a16="http://schemas.microsoft.com/office/drawing/2014/main" id="{8AC55844-1CC2-9E6C-D4CB-E44E767F9444}"/>
              </a:ext>
            </a:extLst>
          </p:cNvPr>
          <p:cNvSpPr txBox="1"/>
          <p:nvPr/>
        </p:nvSpPr>
        <p:spPr>
          <a:xfrm rot="16200000">
            <a:off x="-343048" y="1909836"/>
            <a:ext cx="17670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Aux. state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FFC35-53D9-6D4B-88E6-BFCD10BBDD3F}"/>
              </a:ext>
            </a:extLst>
          </p:cNvPr>
          <p:cNvSpPr/>
          <p:nvPr/>
        </p:nvSpPr>
        <p:spPr>
          <a:xfrm>
            <a:off x="2122598" y="1289415"/>
            <a:ext cx="856343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489668-8447-DB4C-8DE0-37A2530134EF}"/>
              </a:ext>
            </a:extLst>
          </p:cNvPr>
          <p:cNvSpPr txBox="1"/>
          <p:nvPr/>
        </p:nvSpPr>
        <p:spPr>
          <a:xfrm>
            <a:off x="2192241" y="1229055"/>
            <a:ext cx="741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a.txt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Lock with solid fill">
            <a:extLst>
              <a:ext uri="{FF2B5EF4-FFF2-40B4-BE49-F238E27FC236}">
                <a16:creationId xmlns:a16="http://schemas.microsoft.com/office/drawing/2014/main" id="{64DF2739-CE47-FB40-B84B-3FC95564A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7831" y="2117836"/>
            <a:ext cx="347472" cy="3474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C820E9-3B29-4D48-8A54-7A10EDE6A2A0}"/>
              </a:ext>
            </a:extLst>
          </p:cNvPr>
          <p:cNvSpPr/>
          <p:nvPr/>
        </p:nvSpPr>
        <p:spPr>
          <a:xfrm>
            <a:off x="1093076" y="2102978"/>
            <a:ext cx="1103843" cy="36576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87AE00C0-0BAC-2F49-A40D-FA7811CF8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1429" y="2138856"/>
            <a:ext cx="347472" cy="3474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1A627C-57DB-CA47-9A35-942254D465DE}"/>
              </a:ext>
            </a:extLst>
          </p:cNvPr>
          <p:cNvSpPr/>
          <p:nvPr/>
        </p:nvSpPr>
        <p:spPr>
          <a:xfrm>
            <a:off x="2083078" y="2102978"/>
            <a:ext cx="914400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E5D884-872F-B346-A35E-473C12B49025}"/>
              </a:ext>
            </a:extLst>
          </p:cNvPr>
          <p:cNvSpPr/>
          <p:nvPr/>
        </p:nvSpPr>
        <p:spPr>
          <a:xfrm>
            <a:off x="2986404" y="2102978"/>
            <a:ext cx="916691" cy="365760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19" descr="Lock with solid fill">
            <a:extLst>
              <a:ext uri="{FF2B5EF4-FFF2-40B4-BE49-F238E27FC236}">
                <a16:creationId xmlns:a16="http://schemas.microsoft.com/office/drawing/2014/main" id="{C7043E25-EA48-454F-B499-0BFACE0C6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635" y="2138856"/>
            <a:ext cx="347472" cy="34747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E906F80-6D3F-6B45-9087-774CBC7C8BCE}"/>
              </a:ext>
            </a:extLst>
          </p:cNvPr>
          <p:cNvSpPr/>
          <p:nvPr/>
        </p:nvSpPr>
        <p:spPr>
          <a:xfrm>
            <a:off x="3899340" y="2102978"/>
            <a:ext cx="914400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E19FCF-371A-BF49-A7E7-365AD86C8648}"/>
              </a:ext>
            </a:extLst>
          </p:cNvPr>
          <p:cNvSpPr txBox="1"/>
          <p:nvPr/>
        </p:nvSpPr>
        <p:spPr>
          <a:xfrm>
            <a:off x="3236859" y="1945518"/>
            <a:ext cx="44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175673-0978-9046-AD71-E66F4E5A9C5B}"/>
              </a:ext>
            </a:extLst>
          </p:cNvPr>
          <p:cNvCxnSpPr>
            <a:cxnSpLocks/>
          </p:cNvCxnSpPr>
          <p:nvPr/>
        </p:nvCxnSpPr>
        <p:spPr>
          <a:xfrm>
            <a:off x="2557273" y="1710508"/>
            <a:ext cx="1628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218082-D281-8945-9AED-CE50AE65A9D2}"/>
              </a:ext>
            </a:extLst>
          </p:cNvPr>
          <p:cNvSpPr txBox="1"/>
          <p:nvPr/>
        </p:nvSpPr>
        <p:spPr>
          <a:xfrm>
            <a:off x="1004189" y="1157490"/>
            <a:ext cx="817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EE3235-DD6B-FE42-B00F-3232B1A79AB6}"/>
              </a:ext>
            </a:extLst>
          </p:cNvPr>
          <p:cNvSpPr/>
          <p:nvPr/>
        </p:nvSpPr>
        <p:spPr>
          <a:xfrm>
            <a:off x="2074883" y="2892787"/>
            <a:ext cx="901698" cy="365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D317E-B13E-3C45-8F9B-D253415C5FBB}"/>
              </a:ext>
            </a:extLst>
          </p:cNvPr>
          <p:cNvSpPr/>
          <p:nvPr/>
        </p:nvSpPr>
        <p:spPr>
          <a:xfrm>
            <a:off x="3928368" y="2902956"/>
            <a:ext cx="856343" cy="3657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7029F7-1030-E041-AC38-4A13D5AF70BA}"/>
              </a:ext>
            </a:extLst>
          </p:cNvPr>
          <p:cNvCxnSpPr>
            <a:cxnSpLocks/>
          </p:cNvCxnSpPr>
          <p:nvPr/>
        </p:nvCxnSpPr>
        <p:spPr>
          <a:xfrm>
            <a:off x="2550769" y="2504753"/>
            <a:ext cx="1628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F1B21E-182C-1C4F-93F3-96112BDD5C90}"/>
              </a:ext>
            </a:extLst>
          </p:cNvPr>
          <p:cNvCxnSpPr>
            <a:cxnSpLocks/>
          </p:cNvCxnSpPr>
          <p:nvPr/>
        </p:nvCxnSpPr>
        <p:spPr>
          <a:xfrm>
            <a:off x="4354883" y="2512653"/>
            <a:ext cx="1628" cy="36576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Lock with solid fill">
            <a:extLst>
              <a:ext uri="{FF2B5EF4-FFF2-40B4-BE49-F238E27FC236}">
                <a16:creationId xmlns:a16="http://schemas.microsoft.com/office/drawing/2014/main" id="{32D23B20-0578-5940-BC29-9142A03F8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4097" y="2112682"/>
            <a:ext cx="347472" cy="347472"/>
          </a:xfrm>
          <a:prstGeom prst="rect">
            <a:avLst/>
          </a:prstGeom>
        </p:spPr>
      </p:pic>
      <p:pic>
        <p:nvPicPr>
          <p:cNvPr id="38" name="Graphic 37" descr="Lock with solid fill">
            <a:extLst>
              <a:ext uri="{FF2B5EF4-FFF2-40B4-BE49-F238E27FC236}">
                <a16:creationId xmlns:a16="http://schemas.microsoft.com/office/drawing/2014/main" id="{20691346-037C-634C-A11E-AAA617CCD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5663" y="2117354"/>
            <a:ext cx="347472" cy="3474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18D734-FC9F-744B-AF6E-F8568A90D1AB}"/>
              </a:ext>
            </a:extLst>
          </p:cNvPr>
          <p:cNvSpPr txBox="1"/>
          <p:nvPr/>
        </p:nvSpPr>
        <p:spPr>
          <a:xfrm>
            <a:off x="2060425" y="2842244"/>
            <a:ext cx="96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83d6e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BB176F-B35A-7D40-A6AB-F12E7083F006}"/>
              </a:ext>
            </a:extLst>
          </p:cNvPr>
          <p:cNvSpPr txBox="1"/>
          <p:nvPr/>
        </p:nvSpPr>
        <p:spPr>
          <a:xfrm>
            <a:off x="3911338" y="2855003"/>
            <a:ext cx="96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c25f7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CA827-C8D5-4FEB-803B-5910F2B28DE6}"/>
              </a:ext>
            </a:extLst>
          </p:cNvPr>
          <p:cNvGrpSpPr/>
          <p:nvPr/>
        </p:nvGrpSpPr>
        <p:grpSpPr>
          <a:xfrm>
            <a:off x="2058772" y="4377022"/>
            <a:ext cx="856343" cy="461665"/>
            <a:chOff x="4241628" y="6186005"/>
            <a:chExt cx="856343" cy="46166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9D50F6-2433-6C43-994A-C7A47EB8D51F}"/>
                </a:ext>
              </a:extLst>
            </p:cNvPr>
            <p:cNvSpPr/>
            <p:nvPr/>
          </p:nvSpPr>
          <p:spPr>
            <a:xfrm>
              <a:off x="4241628" y="6237727"/>
              <a:ext cx="856343" cy="3657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486AAB-7522-1E42-BABC-3ECF7C98A6CA}"/>
                </a:ext>
              </a:extLst>
            </p:cNvPr>
            <p:cNvSpPr txBox="1"/>
            <p:nvPr/>
          </p:nvSpPr>
          <p:spPr>
            <a:xfrm>
              <a:off x="4288482" y="6186005"/>
              <a:ext cx="7416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a.txt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331A621-2C51-BA4B-BD97-524A9EB61776}"/>
              </a:ext>
            </a:extLst>
          </p:cNvPr>
          <p:cNvSpPr txBox="1"/>
          <p:nvPr/>
        </p:nvSpPr>
        <p:spPr>
          <a:xfrm>
            <a:off x="983890" y="3531488"/>
            <a:ext cx="90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pages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37037F-B16E-444B-BA98-80E9D2CA26E4}"/>
              </a:ext>
            </a:extLst>
          </p:cNvPr>
          <p:cNvSpPr/>
          <p:nvPr/>
        </p:nvSpPr>
        <p:spPr>
          <a:xfrm>
            <a:off x="1214337" y="4448077"/>
            <a:ext cx="408638" cy="1222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A91EFE-1254-C041-B8A0-C0C7D33BDCFE}"/>
              </a:ext>
            </a:extLst>
          </p:cNvPr>
          <p:cNvCxnSpPr/>
          <p:nvPr/>
        </p:nvCxnSpPr>
        <p:spPr>
          <a:xfrm>
            <a:off x="1206640" y="4862741"/>
            <a:ext cx="424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6A22F9-F1E5-F34F-9033-53FC958B1AFE}"/>
              </a:ext>
            </a:extLst>
          </p:cNvPr>
          <p:cNvCxnSpPr/>
          <p:nvPr/>
        </p:nvCxnSpPr>
        <p:spPr>
          <a:xfrm>
            <a:off x="1206641" y="5267390"/>
            <a:ext cx="4240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736AE54-A569-3D48-B9D8-2C6B61EB7CA4}"/>
              </a:ext>
            </a:extLst>
          </p:cNvPr>
          <p:cNvSpPr txBox="1"/>
          <p:nvPr/>
        </p:nvSpPr>
        <p:spPr>
          <a:xfrm>
            <a:off x="4076754" y="4363094"/>
            <a:ext cx="57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tail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784270-D95E-0C4A-904D-2A7EB50A0D99}"/>
              </a:ext>
            </a:extLst>
          </p:cNvPr>
          <p:cNvSpPr/>
          <p:nvPr/>
        </p:nvSpPr>
        <p:spPr>
          <a:xfrm>
            <a:off x="2055866" y="4434456"/>
            <a:ext cx="2728845" cy="36004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A8A9987-8787-471D-9F43-8851F4EDFAE7}"/>
              </a:ext>
            </a:extLst>
          </p:cNvPr>
          <p:cNvGrpSpPr/>
          <p:nvPr/>
        </p:nvGrpSpPr>
        <p:grpSpPr>
          <a:xfrm>
            <a:off x="2911140" y="4377022"/>
            <a:ext cx="856343" cy="461665"/>
            <a:chOff x="4235771" y="5511830"/>
            <a:chExt cx="856343" cy="46166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F5ADA6-F5C6-7E40-BF5E-5B50D1E90D79}"/>
                </a:ext>
              </a:extLst>
            </p:cNvPr>
            <p:cNvSpPr/>
            <p:nvPr/>
          </p:nvSpPr>
          <p:spPr>
            <a:xfrm>
              <a:off x="4235771" y="5563552"/>
              <a:ext cx="856343" cy="3657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7EF70F-4B7C-CF45-9C1F-A38974BAB71F}"/>
                </a:ext>
              </a:extLst>
            </p:cNvPr>
            <p:cNvSpPr txBox="1"/>
            <p:nvPr/>
          </p:nvSpPr>
          <p:spPr>
            <a:xfrm>
              <a:off x="4265540" y="5511830"/>
              <a:ext cx="756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b.txt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22C5CF-6876-4648-A99E-55EF4FB7FEC1}"/>
              </a:ext>
            </a:extLst>
          </p:cNvPr>
          <p:cNvCxnSpPr>
            <a:cxnSpLocks/>
          </p:cNvCxnSpPr>
          <p:nvPr/>
        </p:nvCxnSpPr>
        <p:spPr>
          <a:xfrm flipH="1">
            <a:off x="3766790" y="4613566"/>
            <a:ext cx="372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8F25F6-2785-B44D-94F5-705C17BF57FF}"/>
              </a:ext>
            </a:extLst>
          </p:cNvPr>
          <p:cNvSpPr txBox="1"/>
          <p:nvPr/>
        </p:nvSpPr>
        <p:spPr>
          <a:xfrm>
            <a:off x="2488381" y="4852558"/>
            <a:ext cx="57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tail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14AABD-E4FD-1E42-BF5D-11865BF3330A}"/>
              </a:ext>
            </a:extLst>
          </p:cNvPr>
          <p:cNvSpPr/>
          <p:nvPr/>
        </p:nvSpPr>
        <p:spPr>
          <a:xfrm>
            <a:off x="2060426" y="4901551"/>
            <a:ext cx="2724286" cy="367733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23F0C2-3A80-9B49-ADFB-F3E17C0CE08D}"/>
              </a:ext>
            </a:extLst>
          </p:cNvPr>
          <p:cNvSpPr txBox="1"/>
          <p:nvPr/>
        </p:nvSpPr>
        <p:spPr>
          <a:xfrm>
            <a:off x="4182250" y="3504198"/>
            <a:ext cx="9098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pages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0C335B-FC69-B843-85B7-3AE285BBCD1E}"/>
              </a:ext>
            </a:extLst>
          </p:cNvPr>
          <p:cNvCxnSpPr>
            <a:cxnSpLocks/>
          </p:cNvCxnSpPr>
          <p:nvPr/>
        </p:nvCxnSpPr>
        <p:spPr>
          <a:xfrm>
            <a:off x="2525732" y="3300623"/>
            <a:ext cx="0" cy="109728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3062D9F-9EF5-2342-B1AC-4D15F9AC449B}"/>
              </a:ext>
            </a:extLst>
          </p:cNvPr>
          <p:cNvCxnSpPr>
            <a:cxnSpLocks/>
          </p:cNvCxnSpPr>
          <p:nvPr/>
        </p:nvCxnSpPr>
        <p:spPr>
          <a:xfrm flipH="1">
            <a:off x="3308696" y="3309350"/>
            <a:ext cx="1093837" cy="1066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15DA113-A345-B14B-843A-F160800D2A78}"/>
              </a:ext>
            </a:extLst>
          </p:cNvPr>
          <p:cNvCxnSpPr>
            <a:cxnSpLocks/>
          </p:cNvCxnSpPr>
          <p:nvPr/>
        </p:nvCxnSpPr>
        <p:spPr>
          <a:xfrm>
            <a:off x="1644659" y="4613566"/>
            <a:ext cx="3895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82EDA6B-7CAE-9C49-8986-2B96A227D008}"/>
              </a:ext>
            </a:extLst>
          </p:cNvPr>
          <p:cNvCxnSpPr>
            <a:cxnSpLocks/>
          </p:cNvCxnSpPr>
          <p:nvPr/>
        </p:nvCxnSpPr>
        <p:spPr>
          <a:xfrm>
            <a:off x="1641552" y="5110810"/>
            <a:ext cx="3895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AA92DF4-816C-704E-9A1F-9540A4559EAF}"/>
              </a:ext>
            </a:extLst>
          </p:cNvPr>
          <p:cNvCxnSpPr>
            <a:cxnSpLocks/>
          </p:cNvCxnSpPr>
          <p:nvPr/>
        </p:nvCxnSpPr>
        <p:spPr>
          <a:xfrm flipH="1">
            <a:off x="1650020" y="5510101"/>
            <a:ext cx="365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8108445-A871-6F45-8645-AF7B6E98480F}"/>
              </a:ext>
            </a:extLst>
          </p:cNvPr>
          <p:cNvSpPr txBox="1"/>
          <p:nvPr/>
        </p:nvSpPr>
        <p:spPr>
          <a:xfrm>
            <a:off x="2045712" y="5291403"/>
            <a:ext cx="1405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tail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Google Shape;982;p50">
            <a:extLst>
              <a:ext uri="{FF2B5EF4-FFF2-40B4-BE49-F238E27FC236}">
                <a16:creationId xmlns:a16="http://schemas.microsoft.com/office/drawing/2014/main" id="{99C59A63-AE7B-4A77-8B65-F2DEA987DED2}"/>
              </a:ext>
            </a:extLst>
          </p:cNvPr>
          <p:cNvSpPr txBox="1"/>
          <p:nvPr/>
        </p:nvSpPr>
        <p:spPr>
          <a:xfrm>
            <a:off x="5548545" y="4251762"/>
            <a:ext cx="5908855" cy="207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File = index pages + data pages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Index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page</a:t>
            </a:r>
            <a:r>
              <a:rPr lang="en-US" sz="2400" noProof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s: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addresses of data pages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Data pages: file content or directory entries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64" name="Google Shape;2713;gccdabf313d_0_2619">
            <a:extLst>
              <a:ext uri="{FF2B5EF4-FFF2-40B4-BE49-F238E27FC236}">
                <a16:creationId xmlns:a16="http://schemas.microsoft.com/office/drawing/2014/main" id="{D468E2F0-1928-413C-8155-A610C8366043}"/>
              </a:ext>
            </a:extLst>
          </p:cNvPr>
          <p:cNvSpPr/>
          <p:nvPr/>
        </p:nvSpPr>
        <p:spPr>
          <a:xfrm>
            <a:off x="5548545" y="1300147"/>
            <a:ext cx="6296319" cy="594453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  <a:sym typeface="Book Antiqua"/>
              </a:rPr>
              <a:t>Auxiliary state </a:t>
            </a:r>
            <a:r>
              <a:rPr lang="en-US" altLang="zh-CN" sz="2800" kern="0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➞ Multicore scalability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67" name="Google Shape;982;p50">
            <a:extLst>
              <a:ext uri="{FF2B5EF4-FFF2-40B4-BE49-F238E27FC236}">
                <a16:creationId xmlns:a16="http://schemas.microsoft.com/office/drawing/2014/main" id="{090B95A1-3FD7-45CD-AA20-DA903A8D89C9}"/>
              </a:ext>
            </a:extLst>
          </p:cNvPr>
          <p:cNvSpPr txBox="1"/>
          <p:nvPr/>
        </p:nvSpPr>
        <p:spPr>
          <a:xfrm>
            <a:off x="5542041" y="1782225"/>
            <a:ext cx="6163411" cy="172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Scalable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data structure: radix tree/hash 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Multiple tails for logging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Fine grained locking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C31247-988B-4D60-8E05-05CE7B11A0C9}"/>
              </a:ext>
            </a:extLst>
          </p:cNvPr>
          <p:cNvCxnSpPr>
            <a:cxnSpLocks/>
          </p:cNvCxnSpPr>
          <p:nvPr/>
        </p:nvCxnSpPr>
        <p:spPr>
          <a:xfrm flipH="1">
            <a:off x="2122598" y="5102600"/>
            <a:ext cx="3725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47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/>
      <p:bldP spid="15" grpId="0" animBg="1"/>
      <p:bldP spid="17" grpId="0" animBg="1"/>
      <p:bldP spid="19" grpId="0" animBg="1"/>
      <p:bldP spid="21" grpId="0" animBg="1"/>
      <p:bldP spid="22" grpId="0"/>
      <p:bldP spid="26" grpId="0"/>
      <p:bldP spid="29" grpId="0" animBg="1"/>
      <p:bldP spid="31" grpId="0" animBg="1"/>
      <p:bldP spid="39" grpId="0"/>
      <p:bldP spid="40" grpId="0"/>
      <p:bldP spid="49" grpId="0"/>
      <p:bldP spid="60" grpId="0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A customized </a:t>
            </a:r>
            <a:r>
              <a:rPr lang="en-US" sz="3600" b="1" kern="0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LibFS</a:t>
            </a:r>
            <a:r>
              <a:rPr lang="en-US" sz="3600" b="1" kern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for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small files: KVFS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B1433772-AABD-4BD9-B0E5-2A69A118A5DD}"/>
              </a:ext>
            </a:extLst>
          </p:cNvPr>
          <p:cNvSpPr/>
          <p:nvPr/>
        </p:nvSpPr>
        <p:spPr>
          <a:xfrm>
            <a:off x="2422768" y="5816992"/>
            <a:ext cx="6965623" cy="464400"/>
          </a:xfrm>
          <a:prstGeom prst="roundRect">
            <a:avLst/>
          </a:prstGeom>
          <a:solidFill>
            <a:srgbClr val="D65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Core state</a:t>
            </a:r>
          </a:p>
        </p:txBody>
      </p:sp>
      <p:sp>
        <p:nvSpPr>
          <p:cNvPr id="5" name="Rounded Rectangle 30">
            <a:extLst>
              <a:ext uri="{FF2B5EF4-FFF2-40B4-BE49-F238E27FC236}">
                <a16:creationId xmlns:a16="http://schemas.microsoft.com/office/drawing/2014/main" id="{A332C4D2-32EB-416B-B9D6-8D2B94AB8593}"/>
              </a:ext>
            </a:extLst>
          </p:cNvPr>
          <p:cNvSpPr/>
          <p:nvPr/>
        </p:nvSpPr>
        <p:spPr>
          <a:xfrm>
            <a:off x="2885185" y="5195538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Per-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dir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 hash table</a:t>
            </a:r>
          </a:p>
        </p:txBody>
      </p:sp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8AEE94EE-4466-4213-A1A4-171C46535351}"/>
              </a:ext>
            </a:extLst>
          </p:cNvPr>
          <p:cNvSpPr/>
          <p:nvPr/>
        </p:nvSpPr>
        <p:spPr>
          <a:xfrm>
            <a:off x="2885185" y="4510814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File descriptor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526E70E1-4C4A-4B77-A84F-6D7AAACE2932}"/>
              </a:ext>
            </a:extLst>
          </p:cNvPr>
          <p:cNvSpPr/>
          <p:nvPr/>
        </p:nvSpPr>
        <p:spPr>
          <a:xfrm>
            <a:off x="2885185" y="3818249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POSIX interfaces</a:t>
            </a:r>
          </a:p>
        </p:txBody>
      </p:sp>
      <p:cxnSp>
        <p:nvCxnSpPr>
          <p:cNvPr id="8" name="Google Shape;961;p49">
            <a:extLst>
              <a:ext uri="{FF2B5EF4-FFF2-40B4-BE49-F238E27FC236}">
                <a16:creationId xmlns:a16="http://schemas.microsoft.com/office/drawing/2014/main" id="{0BFC8F55-8B27-4359-BD77-AD15A47F1F1B}"/>
              </a:ext>
            </a:extLst>
          </p:cNvPr>
          <p:cNvCxnSpPr>
            <a:cxnSpLocks/>
          </p:cNvCxnSpPr>
          <p:nvPr/>
        </p:nvCxnSpPr>
        <p:spPr>
          <a:xfrm flipV="1">
            <a:off x="6096000" y="1273819"/>
            <a:ext cx="0" cy="447701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9" name="Google Shape;968;p49">
            <a:extLst>
              <a:ext uri="{FF2B5EF4-FFF2-40B4-BE49-F238E27FC236}">
                <a16:creationId xmlns:a16="http://schemas.microsoft.com/office/drawing/2014/main" id="{CDAA6AB8-4106-43D0-8A37-B1427DA3B07B}"/>
              </a:ext>
            </a:extLst>
          </p:cNvPr>
          <p:cNvSpPr txBox="1"/>
          <p:nvPr/>
        </p:nvSpPr>
        <p:spPr>
          <a:xfrm>
            <a:off x="3748213" y="3269466"/>
            <a:ext cx="141690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ArckFS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68;p49">
            <a:extLst>
              <a:ext uri="{FF2B5EF4-FFF2-40B4-BE49-F238E27FC236}">
                <a16:creationId xmlns:a16="http://schemas.microsoft.com/office/drawing/2014/main" id="{AC18AAA9-979E-4D7D-9FCF-6FDEC13896B1}"/>
              </a:ext>
            </a:extLst>
          </p:cNvPr>
          <p:cNvSpPr txBox="1"/>
          <p:nvPr/>
        </p:nvSpPr>
        <p:spPr>
          <a:xfrm>
            <a:off x="7536028" y="3269466"/>
            <a:ext cx="9596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KVFS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ounded Rectangle 30">
            <a:extLst>
              <a:ext uri="{FF2B5EF4-FFF2-40B4-BE49-F238E27FC236}">
                <a16:creationId xmlns:a16="http://schemas.microsoft.com/office/drawing/2014/main" id="{1EFB29AC-47D1-44EA-89A0-24E249EA57E9}"/>
              </a:ext>
            </a:extLst>
          </p:cNvPr>
          <p:cNvSpPr/>
          <p:nvPr/>
        </p:nvSpPr>
        <p:spPr>
          <a:xfrm>
            <a:off x="6495003" y="3790595"/>
            <a:ext cx="2893390" cy="1217430"/>
          </a:xfrm>
          <a:prstGeom prst="roundRect">
            <a:avLst/>
          </a:prstGeom>
          <a:solidFill>
            <a:srgbClr val="176E80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GET/SET interfaces</a:t>
            </a:r>
          </a:p>
        </p:txBody>
      </p:sp>
      <p:sp>
        <p:nvSpPr>
          <p:cNvPr id="13" name="Rounded Rectangle 30">
            <a:extLst>
              <a:ext uri="{FF2B5EF4-FFF2-40B4-BE49-F238E27FC236}">
                <a16:creationId xmlns:a16="http://schemas.microsoft.com/office/drawing/2014/main" id="{C9368794-CA2D-45FB-A46B-32C9F378FD6E}"/>
              </a:ext>
            </a:extLst>
          </p:cNvPr>
          <p:cNvSpPr/>
          <p:nvPr/>
        </p:nvSpPr>
        <p:spPr>
          <a:xfrm>
            <a:off x="6495003" y="5195538"/>
            <a:ext cx="2893393" cy="463756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Per-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dir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 hash table</a:t>
            </a:r>
          </a:p>
        </p:txBody>
      </p:sp>
      <p:sp>
        <p:nvSpPr>
          <p:cNvPr id="18" name="Google Shape;968;p49">
            <a:extLst>
              <a:ext uri="{FF2B5EF4-FFF2-40B4-BE49-F238E27FC236}">
                <a16:creationId xmlns:a16="http://schemas.microsoft.com/office/drawing/2014/main" id="{E035FB52-2DA1-41E7-A6A6-E5D37CE90B4B}"/>
              </a:ext>
            </a:extLst>
          </p:cNvPr>
          <p:cNvSpPr txBox="1"/>
          <p:nvPr/>
        </p:nvSpPr>
        <p:spPr>
          <a:xfrm rot="16200000">
            <a:off x="1639786" y="4425975"/>
            <a:ext cx="17670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Aux. state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85F3F-BC13-43BA-A472-1CA4986464DF}"/>
              </a:ext>
            </a:extLst>
          </p:cNvPr>
          <p:cNvSpPr txBox="1"/>
          <p:nvPr/>
        </p:nvSpPr>
        <p:spPr>
          <a:xfrm>
            <a:off x="2823978" y="1888122"/>
            <a:ext cx="32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 </a:t>
            </a:r>
            <a:r>
              <a:rPr lang="en-US" sz="2400" i="1" dirty="0" err="1"/>
              <a:t>fd</a:t>
            </a:r>
            <a:r>
              <a:rPr lang="en-US" sz="2400" i="1" dirty="0"/>
              <a:t> = open(</a:t>
            </a:r>
            <a:r>
              <a:rPr lang="en-US" sz="2400" i="1" dirty="0" err="1"/>
              <a:t>file_name</a:t>
            </a:r>
            <a:r>
              <a:rPr lang="en-US" sz="2400" i="1" dirty="0"/>
              <a:t>,…); </a:t>
            </a:r>
          </a:p>
          <a:p>
            <a:r>
              <a:rPr lang="en-US" sz="2400" i="1" dirty="0"/>
              <a:t> read(</a:t>
            </a:r>
            <a:r>
              <a:rPr lang="en-US" sz="2400" i="1" dirty="0" err="1"/>
              <a:t>fd</a:t>
            </a:r>
            <a:r>
              <a:rPr lang="en-US" sz="2400" i="1" dirty="0"/>
              <a:t>, </a:t>
            </a:r>
            <a:r>
              <a:rPr lang="en-US" sz="2400" i="1" dirty="0" err="1"/>
              <a:t>buf</a:t>
            </a:r>
            <a:r>
              <a:rPr lang="en-US" sz="2400" i="1" dirty="0"/>
              <a:t>, size); </a:t>
            </a:r>
          </a:p>
          <a:p>
            <a:r>
              <a:rPr lang="en-US" sz="2400" i="1" dirty="0"/>
              <a:t> close(</a:t>
            </a:r>
            <a:r>
              <a:rPr lang="en-US" sz="2400" i="1" dirty="0" err="1"/>
              <a:t>fd</a:t>
            </a:r>
            <a:r>
              <a:rPr lang="en-US" sz="2400" i="1" dirty="0"/>
              <a:t>); </a:t>
            </a:r>
            <a:endParaRPr lang="en-CH" sz="24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43C649-CC6F-4346-9505-661850F9E0C5}"/>
              </a:ext>
            </a:extLst>
          </p:cNvPr>
          <p:cNvSpPr txBox="1"/>
          <p:nvPr/>
        </p:nvSpPr>
        <p:spPr>
          <a:xfrm>
            <a:off x="6225372" y="1907117"/>
            <a:ext cx="3580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get(</a:t>
            </a:r>
            <a:r>
              <a:rPr lang="en-US" sz="2400" i="1" dirty="0" err="1"/>
              <a:t>file_name</a:t>
            </a:r>
            <a:r>
              <a:rPr lang="en-US" sz="2400" i="1" dirty="0"/>
              <a:t>, </a:t>
            </a:r>
            <a:r>
              <a:rPr lang="en-US" sz="2400" i="1" dirty="0" err="1"/>
              <a:t>buf</a:t>
            </a:r>
            <a:r>
              <a:rPr lang="en-US" sz="2400" i="1" dirty="0"/>
              <a:t>, size); </a:t>
            </a:r>
          </a:p>
        </p:txBody>
      </p:sp>
      <p:sp>
        <p:nvSpPr>
          <p:cNvPr id="31" name="Rounded Rectangle 4">
            <a:extLst>
              <a:ext uri="{FF2B5EF4-FFF2-40B4-BE49-F238E27FC236}">
                <a16:creationId xmlns:a16="http://schemas.microsoft.com/office/drawing/2014/main" id="{4B542F9C-D7C9-4E01-93CB-4CA53D92E8AB}"/>
              </a:ext>
            </a:extLst>
          </p:cNvPr>
          <p:cNvSpPr/>
          <p:nvPr/>
        </p:nvSpPr>
        <p:spPr>
          <a:xfrm>
            <a:off x="319595" y="2000746"/>
            <a:ext cx="2166153" cy="12687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Overhead: </a:t>
            </a:r>
            <a:r>
              <a:rPr lang="en-US" altLang="zh-CN" sz="2400" b="1" kern="0" dirty="0" err="1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syscall</a:t>
            </a:r>
            <a:r>
              <a:rPr lang="en-US" altLang="zh-CN" sz="2400" b="1" kern="0" dirty="0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 &amp; 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File descriptor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3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22" grpId="0"/>
      <p:bldP spid="28" grpId="0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713;gccdabf313d_0_2619">
            <a:extLst>
              <a:ext uri="{FF2B5EF4-FFF2-40B4-BE49-F238E27FC236}">
                <a16:creationId xmlns:a16="http://schemas.microsoft.com/office/drawing/2014/main" id="{F15B9B68-B834-424A-BCF4-0BA9836BE126}"/>
              </a:ext>
            </a:extLst>
          </p:cNvPr>
          <p:cNvSpPr/>
          <p:nvPr/>
        </p:nvSpPr>
        <p:spPr>
          <a:xfrm>
            <a:off x="1050325" y="1272126"/>
            <a:ext cx="10091352" cy="523180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Does Trio improve NVM file system performance? </a:t>
            </a:r>
          </a:p>
        </p:txBody>
      </p:sp>
      <p:sp>
        <p:nvSpPr>
          <p:cNvPr id="8" name="Google Shape;1322;p60">
            <a:extLst>
              <a:ext uri="{FF2B5EF4-FFF2-40B4-BE49-F238E27FC236}">
                <a16:creationId xmlns:a16="http://schemas.microsoft.com/office/drawing/2014/main" id="{311B59B2-A04D-40D2-9741-C8AFD6A390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29</a:t>
            </a:fld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" name="Google Shape;301;p25">
            <a:extLst>
              <a:ext uri="{FF2B5EF4-FFF2-40B4-BE49-F238E27FC236}">
                <a16:creationId xmlns:a16="http://schemas.microsoft.com/office/drawing/2014/main" id="{437E52EC-94E4-4759-B830-B5273C23E377}"/>
              </a:ext>
            </a:extLst>
          </p:cNvPr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Performance evaluation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and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baselines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" name="Google Shape;2713;gccdabf313d_0_2619">
            <a:extLst>
              <a:ext uri="{FF2B5EF4-FFF2-40B4-BE49-F238E27FC236}">
                <a16:creationId xmlns:a16="http://schemas.microsoft.com/office/drawing/2014/main" id="{32BFDE01-A0AF-44B8-9FAF-B5D4AACDF795}"/>
              </a:ext>
            </a:extLst>
          </p:cNvPr>
          <p:cNvSpPr/>
          <p:nvPr/>
        </p:nvSpPr>
        <p:spPr>
          <a:xfrm>
            <a:off x="1050324" y="2396941"/>
            <a:ext cx="4766400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NOVA: kernel file system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7" name="Google Shape;2713;gccdabf313d_0_2619">
            <a:extLst>
              <a:ext uri="{FF2B5EF4-FFF2-40B4-BE49-F238E27FC236}">
                <a16:creationId xmlns:a16="http://schemas.microsoft.com/office/drawing/2014/main" id="{97B14FFE-0357-45F5-BBC8-38EB67CE4F03}"/>
              </a:ext>
            </a:extLst>
          </p:cNvPr>
          <p:cNvSpPr/>
          <p:nvPr/>
        </p:nvSpPr>
        <p:spPr>
          <a:xfrm>
            <a:off x="6376586" y="2396941"/>
            <a:ext cx="4765090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lang="en-US" sz="2800" kern="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SplitFS</a:t>
            </a: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: metadata mediation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22" name="Rounded Rectangle 2">
            <a:extLst>
              <a:ext uri="{FF2B5EF4-FFF2-40B4-BE49-F238E27FC236}">
                <a16:creationId xmlns:a16="http://schemas.microsoft.com/office/drawing/2014/main" id="{ECFB4BA3-616B-4CAF-83E0-0AC4244B1554}"/>
              </a:ext>
            </a:extLst>
          </p:cNvPr>
          <p:cNvSpPr/>
          <p:nvPr/>
        </p:nvSpPr>
        <p:spPr>
          <a:xfrm>
            <a:off x="1513854" y="5483008"/>
            <a:ext cx="3732250" cy="558000"/>
          </a:xfrm>
          <a:prstGeom prst="roundRect">
            <a:avLst/>
          </a:prstGeom>
          <a:solidFill>
            <a:srgbClr val="FFF2CC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24" name="Rounded Rectangle 30">
            <a:extLst>
              <a:ext uri="{FF2B5EF4-FFF2-40B4-BE49-F238E27FC236}">
                <a16:creationId xmlns:a16="http://schemas.microsoft.com/office/drawing/2014/main" id="{0E72909F-7106-49DB-9A00-45912CEF1F1A}"/>
              </a:ext>
            </a:extLst>
          </p:cNvPr>
          <p:cNvSpPr/>
          <p:nvPr/>
        </p:nvSpPr>
        <p:spPr>
          <a:xfrm>
            <a:off x="1513854" y="3722274"/>
            <a:ext cx="3732249" cy="558000"/>
          </a:xfrm>
          <a:prstGeom prst="roundRect">
            <a:avLst/>
          </a:prstGeom>
          <a:solidFill>
            <a:srgbClr val="ED7D31">
              <a:lumMod val="20000"/>
              <a:lumOff val="80000"/>
            </a:srgbClr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25" name="Rounded Rectangle 30">
            <a:extLst>
              <a:ext uri="{FF2B5EF4-FFF2-40B4-BE49-F238E27FC236}">
                <a16:creationId xmlns:a16="http://schemas.microsoft.com/office/drawing/2014/main" id="{9D5BC498-49F1-4D19-B996-E6755A7E255D}"/>
              </a:ext>
            </a:extLst>
          </p:cNvPr>
          <p:cNvSpPr/>
          <p:nvPr/>
        </p:nvSpPr>
        <p:spPr>
          <a:xfrm>
            <a:off x="1513854" y="4710096"/>
            <a:ext cx="3732249" cy="558000"/>
          </a:xfrm>
          <a:prstGeom prst="roundRect">
            <a:avLst/>
          </a:prstGeom>
          <a:solidFill>
            <a:srgbClr val="DEEBF7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File system</a:t>
            </a:r>
          </a:p>
        </p:txBody>
      </p:sp>
      <p:sp>
        <p:nvSpPr>
          <p:cNvPr id="28" name="Google Shape;967;p49">
            <a:extLst>
              <a:ext uri="{FF2B5EF4-FFF2-40B4-BE49-F238E27FC236}">
                <a16:creationId xmlns:a16="http://schemas.microsoft.com/office/drawing/2014/main" id="{7266ACCC-1333-4B63-8358-D2502ADF785B}"/>
              </a:ext>
            </a:extLst>
          </p:cNvPr>
          <p:cNvSpPr txBox="1"/>
          <p:nvPr/>
        </p:nvSpPr>
        <p:spPr>
          <a:xfrm rot="16200000">
            <a:off x="798955" y="3604749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r>
              <a:rPr lang="en-US" sz="2800" b="1" kern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2400" b="1" kern="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Google Shape;961;p49">
            <a:extLst>
              <a:ext uri="{FF2B5EF4-FFF2-40B4-BE49-F238E27FC236}">
                <a16:creationId xmlns:a16="http://schemas.microsoft.com/office/drawing/2014/main" id="{D5722445-B3C8-470E-B57C-73E748FB0D55}"/>
              </a:ext>
            </a:extLst>
          </p:cNvPr>
          <p:cNvCxnSpPr>
            <a:cxnSpLocks/>
          </p:cNvCxnSpPr>
          <p:nvPr/>
        </p:nvCxnSpPr>
        <p:spPr>
          <a:xfrm>
            <a:off x="1144994" y="4495185"/>
            <a:ext cx="4239883" cy="0"/>
          </a:xfrm>
          <a:prstGeom prst="straightConnector1">
            <a:avLst/>
          </a:prstGeom>
          <a:noFill/>
          <a:ln w="38100" cap="flat" cmpd="sng">
            <a:solidFill>
              <a:sysClr val="windowText" lastClr="00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7" name="Rounded Rectangle 30">
            <a:extLst>
              <a:ext uri="{FF2B5EF4-FFF2-40B4-BE49-F238E27FC236}">
                <a16:creationId xmlns:a16="http://schemas.microsoft.com/office/drawing/2014/main" id="{59A03826-6534-402C-95CB-E35A80B59FE7}"/>
              </a:ext>
            </a:extLst>
          </p:cNvPr>
          <p:cNvSpPr/>
          <p:nvPr/>
        </p:nvSpPr>
        <p:spPr>
          <a:xfrm>
            <a:off x="6376587" y="3722274"/>
            <a:ext cx="2408116" cy="450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38" name="Rounded Rectangle 30">
            <a:extLst>
              <a:ext uri="{FF2B5EF4-FFF2-40B4-BE49-F238E27FC236}">
                <a16:creationId xmlns:a16="http://schemas.microsoft.com/office/drawing/2014/main" id="{A55BF9A0-B95B-4810-96AD-867E28834672}"/>
              </a:ext>
            </a:extLst>
          </p:cNvPr>
          <p:cNvSpPr/>
          <p:nvPr/>
        </p:nvSpPr>
        <p:spPr>
          <a:xfrm>
            <a:off x="6376586" y="4173625"/>
            <a:ext cx="2408116" cy="45032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F10233BE-0D03-4895-93BB-E02D15E53EDC}"/>
              </a:ext>
            </a:extLst>
          </p:cNvPr>
          <p:cNvSpPr/>
          <p:nvPr/>
        </p:nvSpPr>
        <p:spPr>
          <a:xfrm>
            <a:off x="6376586" y="5591008"/>
            <a:ext cx="2408116" cy="4500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0" name="Right Arrow 22">
            <a:extLst>
              <a:ext uri="{FF2B5EF4-FFF2-40B4-BE49-F238E27FC236}">
                <a16:creationId xmlns:a16="http://schemas.microsoft.com/office/drawing/2014/main" id="{02E1165E-8240-40D5-8E9A-95FE3E5880FB}"/>
              </a:ext>
            </a:extLst>
          </p:cNvPr>
          <p:cNvSpPr/>
          <p:nvPr/>
        </p:nvSpPr>
        <p:spPr>
          <a:xfrm rot="5400000">
            <a:off x="6974250" y="4950933"/>
            <a:ext cx="906633" cy="370320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1" name="Right Arrow 22">
            <a:extLst>
              <a:ext uri="{FF2B5EF4-FFF2-40B4-BE49-F238E27FC236}">
                <a16:creationId xmlns:a16="http://schemas.microsoft.com/office/drawing/2014/main" id="{B0C744DD-8CD4-4DA0-B509-C273E565FD10}"/>
              </a:ext>
            </a:extLst>
          </p:cNvPr>
          <p:cNvSpPr/>
          <p:nvPr/>
        </p:nvSpPr>
        <p:spPr>
          <a:xfrm rot="16200000">
            <a:off x="7314032" y="4904408"/>
            <a:ext cx="906629" cy="370320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2" name="Google Shape;982;p50">
            <a:extLst>
              <a:ext uri="{FF2B5EF4-FFF2-40B4-BE49-F238E27FC236}">
                <a16:creationId xmlns:a16="http://schemas.microsoft.com/office/drawing/2014/main" id="{7E00EA2D-ED65-480B-9759-6FB0520C3401}"/>
              </a:ext>
            </a:extLst>
          </p:cNvPr>
          <p:cNvSpPr txBox="1"/>
          <p:nvPr/>
        </p:nvSpPr>
        <p:spPr>
          <a:xfrm>
            <a:off x="7876886" y="4742254"/>
            <a:ext cx="1066469" cy="906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read()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write()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7D809624-9944-4477-8BFB-21C74CA428E7}"/>
              </a:ext>
            </a:extLst>
          </p:cNvPr>
          <p:cNvSpPr/>
          <p:nvPr/>
        </p:nvSpPr>
        <p:spPr>
          <a:xfrm>
            <a:off x="9468430" y="5591008"/>
            <a:ext cx="2408400" cy="450000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316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Kernel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4" name="Right Arrow 22">
            <a:extLst>
              <a:ext uri="{FF2B5EF4-FFF2-40B4-BE49-F238E27FC236}">
                <a16:creationId xmlns:a16="http://schemas.microsoft.com/office/drawing/2014/main" id="{44411382-DA26-4278-86AB-BF7477D76462}"/>
              </a:ext>
            </a:extLst>
          </p:cNvPr>
          <p:cNvSpPr/>
          <p:nvPr/>
        </p:nvSpPr>
        <p:spPr>
          <a:xfrm rot="5400000">
            <a:off x="10129766" y="4883761"/>
            <a:ext cx="1085725" cy="28732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DD1E3A-2C66-49F9-942B-C03DE8805284}"/>
              </a:ext>
            </a:extLst>
          </p:cNvPr>
          <p:cNvSpPr/>
          <p:nvPr/>
        </p:nvSpPr>
        <p:spPr>
          <a:xfrm rot="16200000">
            <a:off x="9697096" y="3423541"/>
            <a:ext cx="171551" cy="19504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H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6" name="Right Arrow 22">
            <a:extLst>
              <a:ext uri="{FF2B5EF4-FFF2-40B4-BE49-F238E27FC236}">
                <a16:creationId xmlns:a16="http://schemas.microsoft.com/office/drawing/2014/main" id="{F5337990-1EDF-4A69-910E-3768F4F85DC0}"/>
              </a:ext>
            </a:extLst>
          </p:cNvPr>
          <p:cNvSpPr/>
          <p:nvPr/>
        </p:nvSpPr>
        <p:spPr>
          <a:xfrm rot="10800000">
            <a:off x="8820267" y="5657013"/>
            <a:ext cx="552563" cy="317989"/>
          </a:xfrm>
          <a:prstGeom prst="rightArrow">
            <a:avLst/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7" name="Google Shape;982;p50">
            <a:extLst>
              <a:ext uri="{FF2B5EF4-FFF2-40B4-BE49-F238E27FC236}">
                <a16:creationId xmlns:a16="http://schemas.microsoft.com/office/drawing/2014/main" id="{2CF3715D-A3F4-4E9E-93A1-F2BEAB3ED91E}"/>
              </a:ext>
            </a:extLst>
          </p:cNvPr>
          <p:cNvSpPr txBox="1"/>
          <p:nvPr/>
        </p:nvSpPr>
        <p:spPr>
          <a:xfrm>
            <a:off x="8807627" y="3854556"/>
            <a:ext cx="1950489" cy="45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Metadata OPs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6" name="Google Shape;968;p49">
            <a:extLst>
              <a:ext uri="{FF2B5EF4-FFF2-40B4-BE49-F238E27FC236}">
                <a16:creationId xmlns:a16="http://schemas.microsoft.com/office/drawing/2014/main" id="{235085A6-0421-460F-9180-B4333CCED994}"/>
              </a:ext>
            </a:extLst>
          </p:cNvPr>
          <p:cNvSpPr txBox="1"/>
          <p:nvPr/>
        </p:nvSpPr>
        <p:spPr>
          <a:xfrm rot="16200000">
            <a:off x="678344" y="5006506"/>
            <a:ext cx="11652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  <a:defRPr/>
            </a:pPr>
            <a:r>
              <a:rPr lang="en-US" sz="2800" b="1" kern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 sz="2400" b="1" kern="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A9900-BBF6-490F-887D-E135FD46EB57}"/>
              </a:ext>
            </a:extLst>
          </p:cNvPr>
          <p:cNvSpPr/>
          <p:nvPr/>
        </p:nvSpPr>
        <p:spPr>
          <a:xfrm>
            <a:off x="5524369" y="3244334"/>
            <a:ext cx="114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n-US" altLang="zh-CN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overhead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0"/>
    </mc:Choice>
    <mc:Fallback xmlns="">
      <p:transition spd="slow" advTm="19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2" grpId="0" animBg="1"/>
      <p:bldP spid="24" grpId="0" animBg="1"/>
      <p:bldP spid="25" grpId="0" animBg="1"/>
      <p:bldP spid="28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364B307B-3F96-84C6-B25E-F32C3C47B0BD}"/>
              </a:ext>
            </a:extLst>
          </p:cNvPr>
          <p:cNvSpPr/>
          <p:nvPr/>
        </p:nvSpPr>
        <p:spPr>
          <a:xfrm>
            <a:off x="1084898" y="3279600"/>
            <a:ext cx="4478869" cy="457200"/>
          </a:xfrm>
          <a:prstGeom prst="roundRect">
            <a:avLst/>
          </a:prstGeom>
          <a:solidFill>
            <a:srgbClr val="EDEDED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/>
                <a:sym typeface="Arial"/>
              </a:rPr>
              <a:t>OS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838200" y="353924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lang="en-US" sz="3600" b="1" kern="0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LibFS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is an ideal fit for NVM: direct access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9" name="Google Shape;2713;gccdabf313d_0_2619">
            <a:extLst>
              <a:ext uri="{FF2B5EF4-FFF2-40B4-BE49-F238E27FC236}">
                <a16:creationId xmlns:a16="http://schemas.microsoft.com/office/drawing/2014/main" id="{83B2A8B9-D355-4A71-AAF4-31E24858CD84}"/>
              </a:ext>
            </a:extLst>
          </p:cNvPr>
          <p:cNvSpPr/>
          <p:nvPr/>
        </p:nvSpPr>
        <p:spPr>
          <a:xfrm>
            <a:off x="6096000" y="1976508"/>
            <a:ext cx="5770800" cy="573172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Direct access</a:t>
            </a:r>
          </a:p>
        </p:txBody>
      </p:sp>
      <p:sp>
        <p:nvSpPr>
          <p:cNvPr id="41" name="Google Shape;982;p50">
            <a:extLst>
              <a:ext uri="{FF2B5EF4-FFF2-40B4-BE49-F238E27FC236}">
                <a16:creationId xmlns:a16="http://schemas.microsoft.com/office/drawing/2014/main" id="{81FAD427-85A2-485F-B818-88A554BA81E6}"/>
              </a:ext>
            </a:extLst>
          </p:cNvPr>
          <p:cNvSpPr txBox="1"/>
          <p:nvPr/>
        </p:nvSpPr>
        <p:spPr>
          <a:xfrm>
            <a:off x="6129397" y="2499022"/>
            <a:ext cx="571547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NVM’s access latency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100s of ns 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2800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Arial"/>
              </a:rPr>
              <a:t>     </a:t>
            </a:r>
            <a:r>
              <a:rPr lang="en-US" sz="2600" b="1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➞ Must minimize software overhead</a:t>
            </a:r>
            <a:endParaRPr lang="en-US" sz="26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PT San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16129B-69FC-EF2E-530B-99092BA49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100" y="4817402"/>
            <a:ext cx="1843240" cy="12900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5F0127-BF5C-8E29-8D46-E918E93F4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17" y="4776699"/>
            <a:ext cx="2349652" cy="13307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4F25DE-7058-40E2-A450-9B75E86059DB}"/>
              </a:ext>
            </a:extLst>
          </p:cNvPr>
          <p:cNvSpPr txBox="1"/>
          <p:nvPr/>
        </p:nvSpPr>
        <p:spPr>
          <a:xfrm>
            <a:off x="2186976" y="209945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84A3E9-DAF8-4F87-8519-E799026A6A5C}"/>
              </a:ext>
            </a:extLst>
          </p:cNvPr>
          <p:cNvSpPr txBox="1"/>
          <p:nvPr/>
        </p:nvSpPr>
        <p:spPr>
          <a:xfrm>
            <a:off x="4063903" y="229883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5" name="Google Shape;967;p49">
            <a:extLst>
              <a:ext uri="{FF2B5EF4-FFF2-40B4-BE49-F238E27FC236}">
                <a16:creationId xmlns:a16="http://schemas.microsoft.com/office/drawing/2014/main" id="{48D581C9-44F6-42C0-851D-12D1DB8C57DF}"/>
              </a:ext>
            </a:extLst>
          </p:cNvPr>
          <p:cNvSpPr txBox="1"/>
          <p:nvPr/>
        </p:nvSpPr>
        <p:spPr>
          <a:xfrm rot="16200000">
            <a:off x="145329" y="2287363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961;p49">
            <a:extLst>
              <a:ext uri="{FF2B5EF4-FFF2-40B4-BE49-F238E27FC236}">
                <a16:creationId xmlns:a16="http://schemas.microsoft.com/office/drawing/2014/main" id="{69D752F7-12C8-4AA4-A47E-C2902437B3D7}"/>
              </a:ext>
            </a:extLst>
          </p:cNvPr>
          <p:cNvCxnSpPr>
            <a:cxnSpLocks/>
          </p:cNvCxnSpPr>
          <p:nvPr/>
        </p:nvCxnSpPr>
        <p:spPr>
          <a:xfrm>
            <a:off x="346468" y="3135790"/>
            <a:ext cx="575093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7" name="Google Shape;968;p49">
            <a:extLst>
              <a:ext uri="{FF2B5EF4-FFF2-40B4-BE49-F238E27FC236}">
                <a16:creationId xmlns:a16="http://schemas.microsoft.com/office/drawing/2014/main" id="{296D3059-B906-4226-8689-27F698E4B4E9}"/>
              </a:ext>
            </a:extLst>
          </p:cNvPr>
          <p:cNvSpPr txBox="1"/>
          <p:nvPr/>
        </p:nvSpPr>
        <p:spPr>
          <a:xfrm rot="16200000">
            <a:off x="24729" y="3524844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Kernel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FA0A223F-9ED8-4B90-8F37-D5B2D3C20B0D}"/>
              </a:ext>
            </a:extLst>
          </p:cNvPr>
          <p:cNvSpPr/>
          <p:nvPr/>
        </p:nvSpPr>
        <p:spPr>
          <a:xfrm>
            <a:off x="1084898" y="2002154"/>
            <a:ext cx="192024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3EBEC87-EB4A-4A3F-BBE4-AB39F750AD7C}"/>
              </a:ext>
            </a:extLst>
          </p:cNvPr>
          <p:cNvSpPr/>
          <p:nvPr/>
        </p:nvSpPr>
        <p:spPr>
          <a:xfrm>
            <a:off x="1073468" y="2476783"/>
            <a:ext cx="1939553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2" name="Rounded Rectangle 30">
            <a:extLst>
              <a:ext uri="{FF2B5EF4-FFF2-40B4-BE49-F238E27FC236}">
                <a16:creationId xmlns:a16="http://schemas.microsoft.com/office/drawing/2014/main" id="{61AB46E5-4D06-43ED-82FC-09EFF851DED0}"/>
              </a:ext>
            </a:extLst>
          </p:cNvPr>
          <p:cNvSpPr/>
          <p:nvPr/>
        </p:nvSpPr>
        <p:spPr>
          <a:xfrm>
            <a:off x="3641754" y="2484403"/>
            <a:ext cx="192024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" name="Rounded Rectangle 2">
            <a:extLst>
              <a:ext uri="{FF2B5EF4-FFF2-40B4-BE49-F238E27FC236}">
                <a16:creationId xmlns:a16="http://schemas.microsoft.com/office/drawing/2014/main" id="{CEAABC90-94A5-4454-B0C3-08DBEE38C99D}"/>
              </a:ext>
            </a:extLst>
          </p:cNvPr>
          <p:cNvSpPr/>
          <p:nvPr/>
        </p:nvSpPr>
        <p:spPr>
          <a:xfrm>
            <a:off x="1084898" y="3856431"/>
            <a:ext cx="4478869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Right Arrow 22">
            <a:extLst>
              <a:ext uri="{FF2B5EF4-FFF2-40B4-BE49-F238E27FC236}">
                <a16:creationId xmlns:a16="http://schemas.microsoft.com/office/drawing/2014/main" id="{6035F850-B366-48F5-8CC8-8A7D6C8845ED}"/>
              </a:ext>
            </a:extLst>
          </p:cNvPr>
          <p:cNvSpPr/>
          <p:nvPr/>
        </p:nvSpPr>
        <p:spPr>
          <a:xfrm rot="5400000">
            <a:off x="1587040" y="3236718"/>
            <a:ext cx="935266" cy="304157"/>
          </a:xfrm>
          <a:prstGeom prst="rightArrow">
            <a:avLst/>
          </a:prstGeom>
          <a:solidFill>
            <a:srgbClr val="176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5" name="Right Arrow 22">
            <a:extLst>
              <a:ext uri="{FF2B5EF4-FFF2-40B4-BE49-F238E27FC236}">
                <a16:creationId xmlns:a16="http://schemas.microsoft.com/office/drawing/2014/main" id="{A5CCF368-C57E-437D-8BBE-2004612C5CBE}"/>
              </a:ext>
            </a:extLst>
          </p:cNvPr>
          <p:cNvSpPr/>
          <p:nvPr/>
        </p:nvSpPr>
        <p:spPr>
          <a:xfrm rot="5400000">
            <a:off x="4145670" y="3242749"/>
            <a:ext cx="935266" cy="304157"/>
          </a:xfrm>
          <a:prstGeom prst="rightArrow">
            <a:avLst/>
          </a:prstGeom>
          <a:solidFill>
            <a:srgbClr val="176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Rounded Rectangle 30">
            <a:extLst>
              <a:ext uri="{FF2B5EF4-FFF2-40B4-BE49-F238E27FC236}">
                <a16:creationId xmlns:a16="http://schemas.microsoft.com/office/drawing/2014/main" id="{6F551B8B-06F8-72EC-85F6-A8A8B71AFC71}"/>
              </a:ext>
            </a:extLst>
          </p:cNvPr>
          <p:cNvSpPr/>
          <p:nvPr/>
        </p:nvSpPr>
        <p:spPr>
          <a:xfrm>
            <a:off x="3643527" y="2002154"/>
            <a:ext cx="192024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94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4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4107A8-E33B-98FC-9C2E-BBAE18989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673268"/>
              </p:ext>
            </p:extLst>
          </p:nvPr>
        </p:nvGraphicFramePr>
        <p:xfrm>
          <a:off x="355107" y="1623252"/>
          <a:ext cx="5779363" cy="4432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CA21-763C-CB49-AA77-E7B491BE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5672405-C869-4F71-9411-B8A8DA8A59F0}" type="slidenum"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Calibri"/>
              <a:sym typeface="Calibri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8BF149-FD58-4044-95F4-A63DA83FE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056648"/>
              </p:ext>
            </p:extLst>
          </p:nvPr>
        </p:nvGraphicFramePr>
        <p:xfrm>
          <a:off x="5459763" y="1677880"/>
          <a:ext cx="6257134" cy="451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F099FA-2C0A-AF43-AD9F-9190DC615AAD}"/>
              </a:ext>
            </a:extLst>
          </p:cNvPr>
          <p:cNvSpPr txBox="1"/>
          <p:nvPr/>
        </p:nvSpPr>
        <p:spPr>
          <a:xfrm>
            <a:off x="3030365" y="1238991"/>
            <a:ext cx="151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4KB read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95335D-BF49-8045-8353-A664AEAC2FB9}"/>
              </a:ext>
            </a:extLst>
          </p:cNvPr>
          <p:cNvCxnSpPr>
            <a:cxnSpLocks/>
          </p:cNvCxnSpPr>
          <p:nvPr/>
        </p:nvCxnSpPr>
        <p:spPr>
          <a:xfrm>
            <a:off x="1662079" y="1836578"/>
            <a:ext cx="0" cy="33289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A983D-B338-BD46-9BA3-69CB961E13CD}"/>
              </a:ext>
            </a:extLst>
          </p:cNvPr>
          <p:cNvCxnSpPr>
            <a:cxnSpLocks/>
          </p:cNvCxnSpPr>
          <p:nvPr/>
        </p:nvCxnSpPr>
        <p:spPr>
          <a:xfrm>
            <a:off x="1670957" y="5165503"/>
            <a:ext cx="43481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E38AE3-1E73-D346-A0E0-D2B0B15AAB0B}"/>
              </a:ext>
            </a:extLst>
          </p:cNvPr>
          <p:cNvSpPr txBox="1"/>
          <p:nvPr/>
        </p:nvSpPr>
        <p:spPr>
          <a:xfrm>
            <a:off x="12472416" y="5394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" name="Google Shape;990;p50">
            <a:extLst>
              <a:ext uri="{FF2B5EF4-FFF2-40B4-BE49-F238E27FC236}">
                <a16:creationId xmlns:a16="http://schemas.microsoft.com/office/drawing/2014/main" id="{C81F6E18-BD11-4285-A02E-0A639B4CF334}"/>
              </a:ext>
            </a:extLst>
          </p:cNvPr>
          <p:cNvSpPr txBox="1"/>
          <p:nvPr/>
        </p:nvSpPr>
        <p:spPr>
          <a:xfrm>
            <a:off x="704087" y="210312"/>
            <a:ext cx="11107499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" name="Google Shape;1980;p81">
            <a:extLst>
              <a:ext uri="{FF2B5EF4-FFF2-40B4-BE49-F238E27FC236}">
                <a16:creationId xmlns:a16="http://schemas.microsoft.com/office/drawing/2014/main" id="{22C15AD4-857C-47BA-9176-699ECFF4476C}"/>
              </a:ext>
            </a:extLst>
          </p:cNvPr>
          <p:cNvCxnSpPr>
            <a:cxnSpLocks/>
          </p:cNvCxnSpPr>
          <p:nvPr/>
        </p:nvCxnSpPr>
        <p:spPr>
          <a:xfrm>
            <a:off x="8265052" y="2728320"/>
            <a:ext cx="0" cy="1652337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23" name="Google Shape;1981;p81">
            <a:extLst>
              <a:ext uri="{FF2B5EF4-FFF2-40B4-BE49-F238E27FC236}">
                <a16:creationId xmlns:a16="http://schemas.microsoft.com/office/drawing/2014/main" id="{68EABBDA-7199-4CA4-B1B3-7583F709CF1F}"/>
              </a:ext>
            </a:extLst>
          </p:cNvPr>
          <p:cNvSpPr txBox="1"/>
          <p:nvPr/>
        </p:nvSpPr>
        <p:spPr>
          <a:xfrm>
            <a:off x="8184907" y="3375237"/>
            <a:ext cx="10773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9E7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6.2X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01;p25">
            <a:extLst>
              <a:ext uri="{FF2B5EF4-FFF2-40B4-BE49-F238E27FC236}">
                <a16:creationId xmlns:a16="http://schemas.microsoft.com/office/drawing/2014/main" id="{05A1F84F-809F-4E29-ADF3-ED2C377598FD}"/>
              </a:ext>
            </a:extLst>
          </p:cNvPr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Microbenchmark: b</a:t>
            </a: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asic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 file system operations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81526-7341-8259-1426-09EC3AF9C869}"/>
              </a:ext>
            </a:extLst>
          </p:cNvPr>
          <p:cNvSpPr txBox="1"/>
          <p:nvPr/>
        </p:nvSpPr>
        <p:spPr>
          <a:xfrm>
            <a:off x="8055535" y="1316521"/>
            <a:ext cx="333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Create an empty file</a:t>
            </a:r>
          </a:p>
        </p:txBody>
      </p:sp>
      <p:sp>
        <p:nvSpPr>
          <p:cNvPr id="6" name="Google Shape;989;p50">
            <a:extLst>
              <a:ext uri="{FF2B5EF4-FFF2-40B4-BE49-F238E27FC236}">
                <a16:creationId xmlns:a16="http://schemas.microsoft.com/office/drawing/2014/main" id="{1F4ABB9A-3CF8-E265-296D-F55B3C190C70}"/>
              </a:ext>
            </a:extLst>
          </p:cNvPr>
          <p:cNvSpPr/>
          <p:nvPr/>
        </p:nvSpPr>
        <p:spPr>
          <a:xfrm>
            <a:off x="355107" y="5652030"/>
            <a:ext cx="11489756" cy="624275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Direct access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PT Sans"/>
              </a:rPr>
              <a:t>maximizes NVM file system performance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19" name="椭圆 13">
            <a:extLst>
              <a:ext uri="{FF2B5EF4-FFF2-40B4-BE49-F238E27FC236}">
                <a16:creationId xmlns:a16="http://schemas.microsoft.com/office/drawing/2014/main" id="{CE443EC1-B2C6-4F5F-B877-292D7C1DB747}"/>
              </a:ext>
            </a:extLst>
          </p:cNvPr>
          <p:cNvSpPr/>
          <p:nvPr/>
        </p:nvSpPr>
        <p:spPr>
          <a:xfrm>
            <a:off x="255433" y="2041355"/>
            <a:ext cx="582766" cy="247430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Google Shape;1981;p81">
            <a:extLst>
              <a:ext uri="{FF2B5EF4-FFF2-40B4-BE49-F238E27FC236}">
                <a16:creationId xmlns:a16="http://schemas.microsoft.com/office/drawing/2014/main" id="{8420770B-715E-4204-A332-0FD938538D10}"/>
              </a:ext>
            </a:extLst>
          </p:cNvPr>
          <p:cNvSpPr txBox="1"/>
          <p:nvPr/>
        </p:nvSpPr>
        <p:spPr>
          <a:xfrm>
            <a:off x="2198747" y="1897364"/>
            <a:ext cx="334579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4AC8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ArckFS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4AC8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solidFill>
                  <a:srgbClr val="24AC8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2400" kern="0" dirty="0">
                <a:solidFill>
                  <a:srgbClr val="24AC87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24AC8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imilar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solidFill>
                  <a:srgbClr val="24AC8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kumimoji="0" lang="en-US" altLang="zh-CN" sz="2400" b="0" i="0" u="none" strike="noStrike" kern="0" cap="none" spc="0" normalizeH="0" noProof="0" dirty="0" err="1">
                <a:ln>
                  <a:noFill/>
                </a:ln>
                <a:solidFill>
                  <a:srgbClr val="24AC8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SplitFS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24AC87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400" b="1" u="none" strike="noStrike" kern="0" cap="none" spc="0" normalizeH="0" baseline="0" noProof="0" dirty="0">
                <a:ln>
                  <a:noFill/>
                </a:ln>
                <a:solidFill>
                  <a:srgbClr val="24AC8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12%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4AC8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faster than NOVA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24AC87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45993-B82E-5F42-A20A-A50A34283793}"/>
              </a:ext>
            </a:extLst>
          </p:cNvPr>
          <p:cNvSpPr txBox="1"/>
          <p:nvPr/>
        </p:nvSpPr>
        <p:spPr>
          <a:xfrm>
            <a:off x="2133806" y="5169649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BD7103-8F3A-9E48-8B14-A9102CA4CD69}"/>
              </a:ext>
            </a:extLst>
          </p:cNvPr>
          <p:cNvSpPr txBox="1"/>
          <p:nvPr/>
        </p:nvSpPr>
        <p:spPr>
          <a:xfrm>
            <a:off x="3422524" y="5169649"/>
            <a:ext cx="8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SplitFS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34B55C-E40E-B047-8BFA-D2F82FD7A24A}"/>
              </a:ext>
            </a:extLst>
          </p:cNvPr>
          <p:cNvSpPr txBox="1"/>
          <p:nvPr/>
        </p:nvSpPr>
        <p:spPr>
          <a:xfrm>
            <a:off x="4745613" y="5169649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ArckFS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C3029A-D358-FF4F-A723-B0A626C62F63}"/>
              </a:ext>
            </a:extLst>
          </p:cNvPr>
          <p:cNvSpPr txBox="1"/>
          <p:nvPr/>
        </p:nvSpPr>
        <p:spPr>
          <a:xfrm>
            <a:off x="7884189" y="5169649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843AC9-AD6E-154E-A5A5-273B452927E6}"/>
              </a:ext>
            </a:extLst>
          </p:cNvPr>
          <p:cNvSpPr txBox="1"/>
          <p:nvPr/>
        </p:nvSpPr>
        <p:spPr>
          <a:xfrm>
            <a:off x="9208628" y="5169649"/>
            <a:ext cx="803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SplitFS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F4126A-3957-804C-8B90-1E2833271F4E}"/>
              </a:ext>
            </a:extLst>
          </p:cNvPr>
          <p:cNvSpPr txBox="1"/>
          <p:nvPr/>
        </p:nvSpPr>
        <p:spPr>
          <a:xfrm>
            <a:off x="10493649" y="5169649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ArckFS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AEEB32-4E90-4432-9A49-941335C799F2}"/>
              </a:ext>
            </a:extLst>
          </p:cNvPr>
          <p:cNvSpPr txBox="1"/>
          <p:nvPr/>
        </p:nvSpPr>
        <p:spPr>
          <a:xfrm>
            <a:off x="9998686" y="2064657"/>
            <a:ext cx="183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E73"/>
                </a:solidFill>
              </a:rPr>
              <a:t>Direct access</a:t>
            </a:r>
            <a:endParaRPr lang="en-CH" sz="2400" dirty="0">
              <a:solidFill>
                <a:srgbClr val="009E7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E42067-32D0-43B9-9D07-033D4815C218}"/>
              </a:ext>
            </a:extLst>
          </p:cNvPr>
          <p:cNvSpPr txBox="1"/>
          <p:nvPr/>
        </p:nvSpPr>
        <p:spPr>
          <a:xfrm>
            <a:off x="3617092" y="2796830"/>
            <a:ext cx="182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E73"/>
                </a:solidFill>
              </a:rPr>
              <a:t>Direct access</a:t>
            </a:r>
            <a:endParaRPr lang="en-CH" sz="2400" dirty="0">
              <a:solidFill>
                <a:srgbClr val="009E73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738359-B3DE-4086-9BD0-5AF06C914600}"/>
              </a:ext>
            </a:extLst>
          </p:cNvPr>
          <p:cNvSpPr txBox="1"/>
          <p:nvPr/>
        </p:nvSpPr>
        <p:spPr>
          <a:xfrm>
            <a:off x="1979114" y="3002432"/>
            <a:ext cx="100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Kernel</a:t>
            </a:r>
            <a:endParaRPr lang="en-CH" sz="24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B86810-5989-435B-B19B-9C8B1022D0C7}"/>
              </a:ext>
            </a:extLst>
          </p:cNvPr>
          <p:cNvSpPr txBox="1"/>
          <p:nvPr/>
        </p:nvSpPr>
        <p:spPr>
          <a:xfrm>
            <a:off x="7726408" y="4264340"/>
            <a:ext cx="107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Kernel</a:t>
            </a:r>
            <a:endParaRPr lang="en-CH" sz="2400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5C90DC-0CAA-4164-90DB-6885CDC1037B}"/>
              </a:ext>
            </a:extLst>
          </p:cNvPr>
          <p:cNvSpPr txBox="1"/>
          <p:nvPr/>
        </p:nvSpPr>
        <p:spPr>
          <a:xfrm>
            <a:off x="9149017" y="4495172"/>
            <a:ext cx="107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Kernel</a:t>
            </a:r>
            <a:endParaRPr lang="en-CH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70CFA-99D8-3CAE-0CEC-BD57861EB477}"/>
              </a:ext>
            </a:extLst>
          </p:cNvPr>
          <p:cNvSpPr txBox="1"/>
          <p:nvPr/>
        </p:nvSpPr>
        <p:spPr>
          <a:xfrm rot="16200000">
            <a:off x="-683927" y="3098463"/>
            <a:ext cx="24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Throughput (ops/</a:t>
            </a:r>
            <a:r>
              <a:rPr lang="en-US" altLang="zh-CN" sz="2000" b="1" i="0" u="none" strike="noStrike" kern="1200" baseline="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ms</a:t>
            </a:r>
            <a:r>
              <a:rPr lang="en-US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11BFE0-0E0E-FF63-5EC8-06EFCAD1639F}"/>
              </a:ext>
            </a:extLst>
          </p:cNvPr>
          <p:cNvCxnSpPr>
            <a:cxnSpLocks/>
          </p:cNvCxnSpPr>
          <p:nvPr/>
        </p:nvCxnSpPr>
        <p:spPr>
          <a:xfrm>
            <a:off x="7413184" y="1836578"/>
            <a:ext cx="0" cy="33289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313157-FB02-06A0-5E12-9ED567AF02AC}"/>
              </a:ext>
            </a:extLst>
          </p:cNvPr>
          <p:cNvCxnSpPr>
            <a:cxnSpLocks/>
          </p:cNvCxnSpPr>
          <p:nvPr/>
        </p:nvCxnSpPr>
        <p:spPr>
          <a:xfrm>
            <a:off x="7422062" y="5165503"/>
            <a:ext cx="434810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" grpId="0" animBg="1"/>
      <p:bldP spid="19" grpId="0" animBg="1"/>
      <p:bldP spid="19" grpId="1" animBg="1"/>
      <p:bldP spid="25" grpId="0"/>
      <p:bldP spid="28" grpId="0"/>
      <p:bldP spid="31" grpId="0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CA21-763C-CB49-AA77-E7B491BE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5672405-C869-4F71-9411-B8A8DA8A59F0}" type="slidenum"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972E32-F272-6B4D-8168-B5E230C78FF9}"/>
              </a:ext>
            </a:extLst>
          </p:cNvPr>
          <p:cNvSpPr txBox="1"/>
          <p:nvPr/>
        </p:nvSpPr>
        <p:spPr>
          <a:xfrm>
            <a:off x="7355590" y="1291568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Write-intensive (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Varmail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AC8AC4-AC00-1645-BE92-6B99A3B35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80928"/>
              </p:ext>
            </p:extLst>
          </p:nvPr>
        </p:nvGraphicFramePr>
        <p:xfrm>
          <a:off x="6169287" y="1817963"/>
          <a:ext cx="5495971" cy="4094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5E38AE3-1E73-D346-A0E0-D2B0B15AAB0B}"/>
              </a:ext>
            </a:extLst>
          </p:cNvPr>
          <p:cNvSpPr txBox="1"/>
          <p:nvPr/>
        </p:nvSpPr>
        <p:spPr>
          <a:xfrm>
            <a:off x="12472416" y="5394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" name="Google Shape;990;p50">
            <a:extLst>
              <a:ext uri="{FF2B5EF4-FFF2-40B4-BE49-F238E27FC236}">
                <a16:creationId xmlns:a16="http://schemas.microsoft.com/office/drawing/2014/main" id="{C81F6E18-BD11-4285-A02E-0A639B4CF334}"/>
              </a:ext>
            </a:extLst>
          </p:cNvPr>
          <p:cNvSpPr txBox="1"/>
          <p:nvPr/>
        </p:nvSpPr>
        <p:spPr>
          <a:xfrm>
            <a:off x="704087" y="210312"/>
            <a:ext cx="11107499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" name="Google Shape;1981;p81">
            <a:extLst>
              <a:ext uri="{FF2B5EF4-FFF2-40B4-BE49-F238E27FC236}">
                <a16:creationId xmlns:a16="http://schemas.microsoft.com/office/drawing/2014/main" id="{86330CE7-2671-43CA-9295-B4C146507941}"/>
              </a:ext>
            </a:extLst>
          </p:cNvPr>
          <p:cNvSpPr txBox="1"/>
          <p:nvPr/>
        </p:nvSpPr>
        <p:spPr>
          <a:xfrm>
            <a:off x="9951489" y="2835000"/>
            <a:ext cx="21713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9E7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2.4x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Google Shape;1980;p81">
            <a:extLst>
              <a:ext uri="{FF2B5EF4-FFF2-40B4-BE49-F238E27FC236}">
                <a16:creationId xmlns:a16="http://schemas.microsoft.com/office/drawing/2014/main" id="{A4656237-524B-51AD-C04F-5B17AF8591CE}"/>
              </a:ext>
            </a:extLst>
          </p:cNvPr>
          <p:cNvCxnSpPr>
            <a:cxnSpLocks/>
          </p:cNvCxnSpPr>
          <p:nvPr/>
        </p:nvCxnSpPr>
        <p:spPr>
          <a:xfrm>
            <a:off x="11353800" y="2154113"/>
            <a:ext cx="0" cy="1773354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26" name="Google Shape;301;p25">
            <a:extLst>
              <a:ext uri="{FF2B5EF4-FFF2-40B4-BE49-F238E27FC236}">
                <a16:creationId xmlns:a16="http://schemas.microsoft.com/office/drawing/2014/main" id="{05A1F84F-809F-4E29-ADF3-ED2C377598FD}"/>
              </a:ext>
            </a:extLst>
          </p:cNvPr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Multicore scalability of metadata operations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055F1-EBBB-71AF-CB0D-8206CA0A10D0}"/>
              </a:ext>
            </a:extLst>
          </p:cNvPr>
          <p:cNvSpPr txBox="1"/>
          <p:nvPr/>
        </p:nvSpPr>
        <p:spPr>
          <a:xfrm>
            <a:off x="1581941" y="1291568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Read-intensive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(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Webproxy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7482FBA-27AE-7FD3-7FEF-9D96222CA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377292"/>
              </p:ext>
            </p:extLst>
          </p:nvPr>
        </p:nvGraphicFramePr>
        <p:xfrm>
          <a:off x="380413" y="1817165"/>
          <a:ext cx="5577840" cy="4231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2" name="Google Shape;1980;p81">
            <a:extLst>
              <a:ext uri="{FF2B5EF4-FFF2-40B4-BE49-F238E27FC236}">
                <a16:creationId xmlns:a16="http://schemas.microsoft.com/office/drawing/2014/main" id="{96ABC80D-4BD3-0839-0754-4837EB22098B}"/>
              </a:ext>
            </a:extLst>
          </p:cNvPr>
          <p:cNvCxnSpPr>
            <a:cxnSpLocks/>
          </p:cNvCxnSpPr>
          <p:nvPr/>
        </p:nvCxnSpPr>
        <p:spPr>
          <a:xfrm>
            <a:off x="5552381" y="2365882"/>
            <a:ext cx="0" cy="1385235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28" name="椭圆 33">
            <a:extLst>
              <a:ext uri="{FF2B5EF4-FFF2-40B4-BE49-F238E27FC236}">
                <a16:creationId xmlns:a16="http://schemas.microsoft.com/office/drawing/2014/main" id="{E4482D8E-A38E-409C-BA28-DE58560EAF46}"/>
              </a:ext>
            </a:extLst>
          </p:cNvPr>
          <p:cNvSpPr/>
          <p:nvPr/>
        </p:nvSpPr>
        <p:spPr>
          <a:xfrm>
            <a:off x="4077208" y="3678127"/>
            <a:ext cx="789992" cy="5250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椭圆 33">
            <a:extLst>
              <a:ext uri="{FF2B5EF4-FFF2-40B4-BE49-F238E27FC236}">
                <a16:creationId xmlns:a16="http://schemas.microsoft.com/office/drawing/2014/main" id="{7A963DF6-3E07-4449-B1CD-EFA98CC83806}"/>
              </a:ext>
            </a:extLst>
          </p:cNvPr>
          <p:cNvSpPr/>
          <p:nvPr/>
        </p:nvSpPr>
        <p:spPr>
          <a:xfrm>
            <a:off x="9982200" y="3807301"/>
            <a:ext cx="789992" cy="5250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Google Shape;1980;p81">
            <a:extLst>
              <a:ext uri="{FF2B5EF4-FFF2-40B4-BE49-F238E27FC236}">
                <a16:creationId xmlns:a16="http://schemas.microsoft.com/office/drawing/2014/main" id="{9E63C057-F7D1-40BB-99E5-6A00E31FD315}"/>
              </a:ext>
            </a:extLst>
          </p:cNvPr>
          <p:cNvCxnSpPr>
            <a:cxnSpLocks/>
          </p:cNvCxnSpPr>
          <p:nvPr/>
        </p:nvCxnSpPr>
        <p:spPr>
          <a:xfrm flipH="1">
            <a:off x="4342867" y="2139883"/>
            <a:ext cx="907293" cy="957056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247B218-830B-4E63-8426-F7CDB1C0C265}"/>
              </a:ext>
            </a:extLst>
          </p:cNvPr>
          <p:cNvGrpSpPr/>
          <p:nvPr/>
        </p:nvGrpSpPr>
        <p:grpSpPr>
          <a:xfrm>
            <a:off x="1710507" y="2296598"/>
            <a:ext cx="1322380" cy="369332"/>
            <a:chOff x="1710507" y="2394249"/>
            <a:chExt cx="132238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1AC47A-5983-C24C-BC7A-7D176EC5F587}"/>
                </a:ext>
              </a:extLst>
            </p:cNvPr>
            <p:cNvSpPr txBox="1"/>
            <p:nvPr/>
          </p:nvSpPr>
          <p:spPr>
            <a:xfrm>
              <a:off x="2228115" y="2394249"/>
              <a:ext cx="804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ArckFS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直接连接符 30">
              <a:extLst>
                <a:ext uri="{FF2B5EF4-FFF2-40B4-BE49-F238E27FC236}">
                  <a16:creationId xmlns:a16="http://schemas.microsoft.com/office/drawing/2014/main" id="{18483FE8-F889-450C-AE6A-A3AE9454EE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507" y="2568342"/>
              <a:ext cx="512489" cy="8288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B10D0C3-5EAF-47CA-AEA9-026614EBD075}"/>
                </a:ext>
              </a:extLst>
            </p:cNvPr>
            <p:cNvSpPr/>
            <p:nvPr/>
          </p:nvSpPr>
          <p:spPr>
            <a:xfrm>
              <a:off x="1893599" y="2495190"/>
              <a:ext cx="146304" cy="14630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A849FF-D044-441F-B320-FC0E07531108}"/>
              </a:ext>
            </a:extLst>
          </p:cNvPr>
          <p:cNvGrpSpPr/>
          <p:nvPr/>
        </p:nvGrpSpPr>
        <p:grpSpPr>
          <a:xfrm>
            <a:off x="1710507" y="3023037"/>
            <a:ext cx="2099441" cy="369332"/>
            <a:chOff x="7690097" y="1899996"/>
            <a:chExt cx="2099441" cy="369332"/>
          </a:xfrm>
        </p:grpSpPr>
        <p:sp>
          <p:nvSpPr>
            <p:cNvPr id="41" name="文本框 33">
              <a:extLst>
                <a:ext uri="{FF2B5EF4-FFF2-40B4-BE49-F238E27FC236}">
                  <a16:creationId xmlns:a16="http://schemas.microsoft.com/office/drawing/2014/main" id="{94CAEA71-1318-42B4-8D05-163F338AAB3B}"/>
                </a:ext>
              </a:extLst>
            </p:cNvPr>
            <p:cNvSpPr txBox="1"/>
            <p:nvPr/>
          </p:nvSpPr>
          <p:spPr>
            <a:xfrm>
              <a:off x="8199877" y="1899996"/>
              <a:ext cx="1589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SplitFS</a:t>
              </a: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ED656DF-863D-4745-8A5C-BF05CD5C5FED}"/>
                </a:ext>
              </a:extLst>
            </p:cNvPr>
            <p:cNvGrpSpPr/>
            <p:nvPr/>
          </p:nvGrpSpPr>
          <p:grpSpPr>
            <a:xfrm>
              <a:off x="7690097" y="1987252"/>
              <a:ext cx="512489" cy="146304"/>
              <a:chOff x="5860125" y="6313263"/>
              <a:chExt cx="512489" cy="146304"/>
            </a:xfrm>
          </p:grpSpPr>
          <p:cxnSp>
            <p:nvCxnSpPr>
              <p:cNvPr id="43" name="直接连接符 32">
                <a:extLst>
                  <a:ext uri="{FF2B5EF4-FFF2-40B4-BE49-F238E27FC236}">
                    <a16:creationId xmlns:a16="http://schemas.microsoft.com/office/drawing/2014/main" id="{C976B1BD-CCEE-4694-B6CF-8472105B1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125" y="6397220"/>
                <a:ext cx="51248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riangle 20">
                <a:extLst>
                  <a:ext uri="{FF2B5EF4-FFF2-40B4-BE49-F238E27FC236}">
                    <a16:creationId xmlns:a16="http://schemas.microsoft.com/office/drawing/2014/main" id="{662A42D9-DC6C-4280-B902-DA2B9533B131}"/>
                  </a:ext>
                </a:extLst>
              </p:cNvPr>
              <p:cNvSpPr/>
              <p:nvPr/>
            </p:nvSpPr>
            <p:spPr>
              <a:xfrm>
                <a:off x="6043217" y="6313263"/>
                <a:ext cx="146304" cy="14630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6FD6BD-DEC3-410A-AFFA-23A4201FCB47}"/>
              </a:ext>
            </a:extLst>
          </p:cNvPr>
          <p:cNvGrpSpPr/>
          <p:nvPr/>
        </p:nvGrpSpPr>
        <p:grpSpPr>
          <a:xfrm>
            <a:off x="1718849" y="2659817"/>
            <a:ext cx="1877655" cy="369332"/>
            <a:chOff x="3852689" y="1860349"/>
            <a:chExt cx="1877655" cy="369332"/>
          </a:xfrm>
        </p:grpSpPr>
        <p:sp>
          <p:nvSpPr>
            <p:cNvPr id="46" name="文本框 29">
              <a:extLst>
                <a:ext uri="{FF2B5EF4-FFF2-40B4-BE49-F238E27FC236}">
                  <a16:creationId xmlns:a16="http://schemas.microsoft.com/office/drawing/2014/main" id="{80638FF0-2F4C-46E1-ABA1-1ED59DB9772D}"/>
                </a:ext>
              </a:extLst>
            </p:cNvPr>
            <p:cNvSpPr txBox="1"/>
            <p:nvPr/>
          </p:nvSpPr>
          <p:spPr>
            <a:xfrm>
              <a:off x="4342559" y="1860349"/>
              <a:ext cx="138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NOVA</a:t>
              </a:r>
              <a:endParaRPr kumimoji="0" lang="en-CH" sz="18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AA2581-C8EA-4F31-9828-8AAA9398A773}"/>
                </a:ext>
              </a:extLst>
            </p:cNvPr>
            <p:cNvGrpSpPr/>
            <p:nvPr/>
          </p:nvGrpSpPr>
          <p:grpSpPr>
            <a:xfrm>
              <a:off x="3852689" y="1987252"/>
              <a:ext cx="450024" cy="146304"/>
              <a:chOff x="5857417" y="6084275"/>
              <a:chExt cx="450024" cy="146304"/>
            </a:xfrm>
          </p:grpSpPr>
          <p:cxnSp>
            <p:nvCxnSpPr>
              <p:cNvPr id="48" name="直接连接符 28">
                <a:extLst>
                  <a:ext uri="{FF2B5EF4-FFF2-40B4-BE49-F238E27FC236}">
                    <a16:creationId xmlns:a16="http://schemas.microsoft.com/office/drawing/2014/main" id="{6EECA488-A640-4908-9C15-BD9BE938D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7417" y="6168314"/>
                <a:ext cx="450024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Diamond 48">
                <a:extLst>
                  <a:ext uri="{FF2B5EF4-FFF2-40B4-BE49-F238E27FC236}">
                    <a16:creationId xmlns:a16="http://schemas.microsoft.com/office/drawing/2014/main" id="{3EFC1BCC-9C23-4CA2-862F-F762ED729A6C}"/>
                  </a:ext>
                </a:extLst>
              </p:cNvPr>
              <p:cNvSpPr/>
              <p:nvPr/>
            </p:nvSpPr>
            <p:spPr>
              <a:xfrm rot="18959661">
                <a:off x="6022848" y="6084275"/>
                <a:ext cx="146304" cy="146304"/>
              </a:xfrm>
              <a:prstGeom prst="diamond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Google Shape;1981;p81">
            <a:extLst>
              <a:ext uri="{FF2B5EF4-FFF2-40B4-BE49-F238E27FC236}">
                <a16:creationId xmlns:a16="http://schemas.microsoft.com/office/drawing/2014/main" id="{1F7D2F40-D22D-4272-8241-6F710C2E44BC}"/>
              </a:ext>
            </a:extLst>
          </p:cNvPr>
          <p:cNvSpPr txBox="1"/>
          <p:nvPr/>
        </p:nvSpPr>
        <p:spPr>
          <a:xfrm>
            <a:off x="4149533" y="2915142"/>
            <a:ext cx="21713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9E7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2.2x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1980;p81">
            <a:extLst>
              <a:ext uri="{FF2B5EF4-FFF2-40B4-BE49-F238E27FC236}">
                <a16:creationId xmlns:a16="http://schemas.microsoft.com/office/drawing/2014/main" id="{4AD3A79E-DD21-4A13-A7CD-3FBA097F4540}"/>
              </a:ext>
            </a:extLst>
          </p:cNvPr>
          <p:cNvCxnSpPr>
            <a:cxnSpLocks/>
          </p:cNvCxnSpPr>
          <p:nvPr/>
        </p:nvCxnSpPr>
        <p:spPr>
          <a:xfrm flipH="1">
            <a:off x="10193940" y="1935275"/>
            <a:ext cx="843231" cy="976754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A5B3E5-524D-4659-9D8F-232C0CF66FA3}"/>
              </a:ext>
            </a:extLst>
          </p:cNvPr>
          <p:cNvSpPr txBox="1"/>
          <p:nvPr/>
        </p:nvSpPr>
        <p:spPr>
          <a:xfrm>
            <a:off x="3855578" y="4343670"/>
            <a:ext cx="246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kernel bottleneck </a:t>
            </a:r>
            <a:endParaRPr lang="en-CH" sz="2400" dirty="0">
              <a:solidFill>
                <a:srgbClr val="C00000"/>
              </a:solidFill>
            </a:endParaRPr>
          </a:p>
        </p:txBody>
      </p:sp>
      <p:sp>
        <p:nvSpPr>
          <p:cNvPr id="35" name="Google Shape;989;p50">
            <a:extLst>
              <a:ext uri="{FF2B5EF4-FFF2-40B4-BE49-F238E27FC236}">
                <a16:creationId xmlns:a16="http://schemas.microsoft.com/office/drawing/2014/main" id="{36E8DE2B-975E-4F6F-B45C-28D839C8128D}"/>
              </a:ext>
            </a:extLst>
          </p:cNvPr>
          <p:cNvSpPr/>
          <p:nvPr/>
        </p:nvSpPr>
        <p:spPr>
          <a:xfrm>
            <a:off x="355107" y="5652030"/>
            <a:ext cx="11489756" cy="624275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3733"/>
              <a:defRPr/>
            </a:pPr>
            <a:r>
              <a:rPr lang="en-US" sz="2800" b="1" dirty="0">
                <a:solidFill>
                  <a:srgbClr val="FFFFFF"/>
                </a:solidFill>
                <a:ea typeface="Calibri"/>
                <a:cs typeface="Calibri"/>
                <a:sym typeface="Wingdings" panose="05000000000000000000" pitchFamily="2" charset="2"/>
              </a:rPr>
              <a:t>Trio enables scalability through kernel bypass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1B021-2E48-BAF1-7D94-FEB46B585DE7}"/>
              </a:ext>
            </a:extLst>
          </p:cNvPr>
          <p:cNvSpPr txBox="1"/>
          <p:nvPr/>
        </p:nvSpPr>
        <p:spPr>
          <a:xfrm>
            <a:off x="2935117" y="5267435"/>
            <a:ext cx="132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#threads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65EFB-AA5A-8DFF-6370-544223F1AC35}"/>
              </a:ext>
            </a:extLst>
          </p:cNvPr>
          <p:cNvSpPr txBox="1"/>
          <p:nvPr/>
        </p:nvSpPr>
        <p:spPr>
          <a:xfrm>
            <a:off x="9018177" y="5267435"/>
            <a:ext cx="1322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#threads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529F05-B24E-F397-704E-5AA534E4198B}"/>
              </a:ext>
            </a:extLst>
          </p:cNvPr>
          <p:cNvSpPr txBox="1"/>
          <p:nvPr/>
        </p:nvSpPr>
        <p:spPr>
          <a:xfrm rot="16200000">
            <a:off x="-683927" y="3098463"/>
            <a:ext cx="24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Throughput (ops/</a:t>
            </a:r>
            <a:r>
              <a:rPr lang="en-US" altLang="zh-CN" sz="2000" b="1" i="0" u="none" strike="noStrike" kern="1200" baseline="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ms</a:t>
            </a:r>
            <a:r>
              <a:rPr lang="en-US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0" grpId="0" animBg="1"/>
      <p:bldP spid="51" grpId="0"/>
      <p:bldP spid="7" grpId="0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CA21-763C-CB49-AA77-E7B491BE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5672405-C869-4F71-9411-B8A8DA8A59F0}" type="slidenum">
              <a: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E38AE3-1E73-D346-A0E0-D2B0B15AAB0B}"/>
              </a:ext>
            </a:extLst>
          </p:cNvPr>
          <p:cNvSpPr txBox="1"/>
          <p:nvPr/>
        </p:nvSpPr>
        <p:spPr>
          <a:xfrm>
            <a:off x="12472416" y="5394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" name="Google Shape;990;p50">
            <a:extLst>
              <a:ext uri="{FF2B5EF4-FFF2-40B4-BE49-F238E27FC236}">
                <a16:creationId xmlns:a16="http://schemas.microsoft.com/office/drawing/2014/main" id="{C81F6E18-BD11-4285-A02E-0A639B4CF334}"/>
              </a:ext>
            </a:extLst>
          </p:cNvPr>
          <p:cNvSpPr txBox="1"/>
          <p:nvPr/>
        </p:nvSpPr>
        <p:spPr>
          <a:xfrm>
            <a:off x="704087" y="210312"/>
            <a:ext cx="11107499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" name="Google Shape;301;p25">
            <a:extLst>
              <a:ext uri="{FF2B5EF4-FFF2-40B4-BE49-F238E27FC236}">
                <a16:creationId xmlns:a16="http://schemas.microsoft.com/office/drawing/2014/main" id="{05A1F84F-809F-4E29-ADF3-ED2C377598FD}"/>
              </a:ext>
            </a:extLst>
          </p:cNvPr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Macrobenchmark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: Customization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D7B454-7139-8D94-7854-6B93D3921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388219"/>
              </p:ext>
            </p:extLst>
          </p:nvPr>
        </p:nvGraphicFramePr>
        <p:xfrm>
          <a:off x="3304903" y="1492448"/>
          <a:ext cx="5853385" cy="4113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2B0EC2A-820D-41E9-3A9A-ACB97E9BD260}"/>
              </a:ext>
            </a:extLst>
          </p:cNvPr>
          <p:cNvSpPr txBox="1"/>
          <p:nvPr/>
        </p:nvSpPr>
        <p:spPr>
          <a:xfrm>
            <a:off x="5230218" y="1049294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Arial"/>
              </a:rPr>
              <a:t>Webproxy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"/>
              <a:ea typeface="+mn-ea"/>
              <a:cs typeface="Calibri"/>
              <a:sym typeface="Arial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038961-ECC3-028E-8CC2-84A9E3CCB530}"/>
              </a:ext>
            </a:extLst>
          </p:cNvPr>
          <p:cNvCxnSpPr>
            <a:cxnSpLocks/>
          </p:cNvCxnSpPr>
          <p:nvPr/>
        </p:nvCxnSpPr>
        <p:spPr>
          <a:xfrm flipH="1">
            <a:off x="4800530" y="1647839"/>
            <a:ext cx="220" cy="33940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BE7C9A-CB57-7124-E244-A9CC3D3FBCAD}"/>
              </a:ext>
            </a:extLst>
          </p:cNvPr>
          <p:cNvCxnSpPr>
            <a:cxnSpLocks/>
          </p:cNvCxnSpPr>
          <p:nvPr/>
        </p:nvCxnSpPr>
        <p:spPr>
          <a:xfrm>
            <a:off x="4807743" y="5061478"/>
            <a:ext cx="329327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oogle Shape;1980;p81">
            <a:extLst>
              <a:ext uri="{FF2B5EF4-FFF2-40B4-BE49-F238E27FC236}">
                <a16:creationId xmlns:a16="http://schemas.microsoft.com/office/drawing/2014/main" id="{532F12AE-EE4E-CFEA-25B8-BBF39BFB5442}"/>
              </a:ext>
            </a:extLst>
          </p:cNvPr>
          <p:cNvCxnSpPr>
            <a:cxnSpLocks/>
          </p:cNvCxnSpPr>
          <p:nvPr/>
        </p:nvCxnSpPr>
        <p:spPr>
          <a:xfrm>
            <a:off x="6380863" y="1873190"/>
            <a:ext cx="0" cy="753849"/>
          </a:xfrm>
          <a:prstGeom prst="straightConnector1">
            <a:avLst/>
          </a:prstGeom>
          <a:noFill/>
          <a:ln w="44450" cap="flat" cmpd="sng">
            <a:solidFill>
              <a:srgbClr val="009E73"/>
            </a:solidFill>
            <a:prstDash val="solid"/>
            <a:miter lim="800000"/>
            <a:headEnd type="triangle" w="lg" len="lg"/>
            <a:tailEnd type="none" w="lg" len="lg"/>
          </a:ln>
        </p:spPr>
      </p:cxnSp>
      <p:sp>
        <p:nvSpPr>
          <p:cNvPr id="21" name="Google Shape;1981;p81">
            <a:extLst>
              <a:ext uri="{FF2B5EF4-FFF2-40B4-BE49-F238E27FC236}">
                <a16:creationId xmlns:a16="http://schemas.microsoft.com/office/drawing/2014/main" id="{32EA37DC-6FEC-B763-C536-7EAB2907D29F}"/>
              </a:ext>
            </a:extLst>
          </p:cNvPr>
          <p:cNvSpPr txBox="1"/>
          <p:nvPr/>
        </p:nvSpPr>
        <p:spPr>
          <a:xfrm>
            <a:off x="5441969" y="2036253"/>
            <a:ext cx="107730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9E73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1.3X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9E73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663552-FDF0-8D4D-8B53-9727804C4180}"/>
              </a:ext>
            </a:extLst>
          </p:cNvPr>
          <p:cNvSpPr txBox="1"/>
          <p:nvPr/>
        </p:nvSpPr>
        <p:spPr>
          <a:xfrm>
            <a:off x="5173623" y="5135063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NOVA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E17862-1DC2-C64D-9D44-681DF0A4E4D8}"/>
              </a:ext>
            </a:extLst>
          </p:cNvPr>
          <p:cNvSpPr txBox="1"/>
          <p:nvPr/>
        </p:nvSpPr>
        <p:spPr>
          <a:xfrm>
            <a:off x="6018986" y="5135063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ArckFS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711022-A2D4-D149-8276-EC036704F132}"/>
              </a:ext>
            </a:extLst>
          </p:cNvPr>
          <p:cNvSpPr txBox="1"/>
          <p:nvPr/>
        </p:nvSpPr>
        <p:spPr>
          <a:xfrm>
            <a:off x="6945746" y="5135063"/>
            <a:ext cx="64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KVFS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Google Shape;989;p50">
            <a:extLst>
              <a:ext uri="{FF2B5EF4-FFF2-40B4-BE49-F238E27FC236}">
                <a16:creationId xmlns:a16="http://schemas.microsoft.com/office/drawing/2014/main" id="{0CBEF6E8-F89D-4D79-8D1A-09799F36CABF}"/>
              </a:ext>
            </a:extLst>
          </p:cNvPr>
          <p:cNvSpPr/>
          <p:nvPr/>
        </p:nvSpPr>
        <p:spPr>
          <a:xfrm>
            <a:off x="355107" y="5652030"/>
            <a:ext cx="11489756" cy="624275"/>
          </a:xfrm>
          <a:prstGeom prst="roundRect">
            <a:avLst>
              <a:gd name="adj" fmla="val 16667"/>
            </a:avLst>
          </a:prstGeom>
          <a:solidFill>
            <a:srgbClr val="176E8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3733"/>
              <a:defRPr/>
            </a:pPr>
            <a:r>
              <a:rPr lang="en-US" sz="2800" b="1" dirty="0">
                <a:solidFill>
                  <a:srgbClr val="FFFFFF"/>
                </a:solidFill>
                <a:ea typeface="Calibri"/>
                <a:cs typeface="Calibri"/>
                <a:sym typeface="Wingdings" panose="05000000000000000000" pitchFamily="2" charset="2"/>
              </a:rPr>
              <a:t>Customization enabled by Trio can further improve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AF7DE-4B31-A2C5-3211-B07DA7C5F599}"/>
              </a:ext>
            </a:extLst>
          </p:cNvPr>
          <p:cNvSpPr txBox="1"/>
          <p:nvPr/>
        </p:nvSpPr>
        <p:spPr>
          <a:xfrm rot="16200000">
            <a:off x="2435467" y="3144820"/>
            <a:ext cx="24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Throughput (ops/</a:t>
            </a:r>
            <a:r>
              <a:rPr lang="en-US" altLang="zh-CN" sz="2000" b="1" i="0" u="none" strike="noStrike" kern="1200" baseline="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ms</a:t>
            </a:r>
            <a:r>
              <a:rPr lang="en-US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8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ABC2-3E42-A024-DE33-9B9902FC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81" y="1763590"/>
            <a:ext cx="10120929" cy="1337022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/>
              <a:t>Direct access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/>
              <a:t>Unprivileged private customization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b="1" dirty="0"/>
              <a:t>Secure sharing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D1E1E-9A6A-4CD3-A3F2-0B18117B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672405-C869-4F71-9411-B8A8DA8A59F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: 圆角 11">
            <a:extLst>
              <a:ext uri="{FF2B5EF4-FFF2-40B4-BE49-F238E27FC236}">
                <a16:creationId xmlns:a16="http://schemas.microsoft.com/office/drawing/2014/main" id="{DBEB54A2-E107-42C8-9151-77A972DE303A}"/>
              </a:ext>
            </a:extLst>
          </p:cNvPr>
          <p:cNvSpPr/>
          <p:nvPr/>
        </p:nvSpPr>
        <p:spPr>
          <a:xfrm>
            <a:off x="320983" y="5806515"/>
            <a:ext cx="11547334" cy="523181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</a:t>
            </a:r>
            <a:endParaRPr kumimoji="0" lang="en-CH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oogle Shape;1941;p79">
            <a:extLst>
              <a:ext uri="{FF2B5EF4-FFF2-40B4-BE49-F238E27FC236}">
                <a16:creationId xmlns:a16="http://schemas.microsoft.com/office/drawing/2014/main" id="{70FE4852-224E-4164-BBEB-4B17AE484B78}"/>
              </a:ext>
            </a:extLst>
          </p:cNvPr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Conclusion</a:t>
            </a: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" name="Google Shape;2713;gccdabf313d_0_2619">
            <a:extLst>
              <a:ext uri="{FF2B5EF4-FFF2-40B4-BE49-F238E27FC236}">
                <a16:creationId xmlns:a16="http://schemas.microsoft.com/office/drawing/2014/main" id="{9FCCC6B0-2890-494E-8977-CFFD81899036}"/>
              </a:ext>
            </a:extLst>
          </p:cNvPr>
          <p:cNvSpPr/>
          <p:nvPr/>
        </p:nvSpPr>
        <p:spPr>
          <a:xfrm>
            <a:off x="320983" y="1229095"/>
            <a:ext cx="11547334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Desired properties of library file </a:t>
            </a:r>
            <a:r>
              <a:rPr lang="en-US" sz="280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systems for NVM</a:t>
            </a:r>
            <a:endParaRPr lang="en-US" sz="28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14" name="Google Shape;2713;gccdabf313d_0_2619">
            <a:extLst>
              <a:ext uri="{FF2B5EF4-FFF2-40B4-BE49-F238E27FC236}">
                <a16:creationId xmlns:a16="http://schemas.microsoft.com/office/drawing/2014/main" id="{2770E3FE-905F-4288-B543-411AAD8AEFDB}"/>
              </a:ext>
            </a:extLst>
          </p:cNvPr>
          <p:cNvSpPr/>
          <p:nvPr/>
        </p:nvSpPr>
        <p:spPr>
          <a:xfrm>
            <a:off x="322333" y="2991708"/>
            <a:ext cx="11547334" cy="52318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>
              <a:buSzPts val="3600"/>
            </a:pP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Trio: partition FS state to </a:t>
            </a:r>
            <a:r>
              <a:rPr lang="en-US" sz="28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core/auxiliary state </a:t>
            </a:r>
            <a:r>
              <a:rPr lang="en-US" sz="28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to achieve all the properties </a:t>
            </a:r>
          </a:p>
        </p:txBody>
      </p:sp>
      <p:pic>
        <p:nvPicPr>
          <p:cNvPr id="4" name="Picture 3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B6065A38-F260-F6C6-8272-23DBE702C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41" y="4853866"/>
            <a:ext cx="731224" cy="727354"/>
          </a:xfrm>
          <a:prstGeom prst="rect">
            <a:avLst/>
          </a:prstGeom>
        </p:spPr>
      </p:pic>
      <p:pic>
        <p:nvPicPr>
          <p:cNvPr id="16" name="Picture 15" descr="A red circle with white text&#10;&#10;Description automatically generated">
            <a:extLst>
              <a:ext uri="{FF2B5EF4-FFF2-40B4-BE49-F238E27FC236}">
                <a16:creationId xmlns:a16="http://schemas.microsoft.com/office/drawing/2014/main" id="{ADE0CAAB-8ECA-13B2-0589-7AFA107C9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904" y="4854020"/>
            <a:ext cx="731070" cy="727200"/>
          </a:xfrm>
          <a:prstGeom prst="rect">
            <a:avLst/>
          </a:prstGeom>
        </p:spPr>
      </p:pic>
      <p:pic>
        <p:nvPicPr>
          <p:cNvPr id="18" name="Picture 17" descr="A blue circle with white text&#10;&#10;Description automatically generated">
            <a:extLst>
              <a:ext uri="{FF2B5EF4-FFF2-40B4-BE49-F238E27FC236}">
                <a16:creationId xmlns:a16="http://schemas.microsoft.com/office/drawing/2014/main" id="{E9103AE0-AB99-FBC3-63E2-599953884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113" y="4854020"/>
            <a:ext cx="731068" cy="7272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034492A-CDE1-4AB1-B3AE-7AD2C14D7C4A}"/>
              </a:ext>
            </a:extLst>
          </p:cNvPr>
          <p:cNvSpPr txBox="1">
            <a:spLocks/>
          </p:cNvSpPr>
          <p:nvPr/>
        </p:nvSpPr>
        <p:spPr>
          <a:xfrm>
            <a:off x="1300575" y="3571104"/>
            <a:ext cx="4794075" cy="142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ClrTx/>
              <a:buNone/>
            </a:pPr>
            <a:r>
              <a:rPr lang="en-US" altLang="zh-CN" b="1" dirty="0">
                <a:solidFill>
                  <a:srgbClr val="D65E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state for security</a:t>
            </a:r>
          </a:p>
          <a:p>
            <a:pPr lvl="1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Essential for FS correctness</a:t>
            </a:r>
          </a:p>
          <a:p>
            <a:pPr lvl="1">
              <a:buClrTx/>
            </a:pPr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among all components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39DF3BA-8C47-4F88-BFFE-C9C1DB44E894}"/>
              </a:ext>
            </a:extLst>
          </p:cNvPr>
          <p:cNvSpPr txBox="1">
            <a:spLocks/>
          </p:cNvSpPr>
          <p:nvPr/>
        </p:nvSpPr>
        <p:spPr>
          <a:xfrm>
            <a:off x="5855085" y="3571104"/>
            <a:ext cx="4589525" cy="1422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ClrTx/>
              <a:buNone/>
            </a:pPr>
            <a:r>
              <a:rPr lang="en-US" altLang="zh-CN" b="1" dirty="0">
                <a:solidFill>
                  <a:srgbClr val="54823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Auxiliary state for performance</a:t>
            </a:r>
          </a:p>
          <a:p>
            <a:pPr lvl="1">
              <a:buClrTx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Rebuilt from core state</a:t>
            </a:r>
          </a:p>
          <a:p>
            <a:pPr lvl="1">
              <a:buClrTx/>
            </a:pPr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in each component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9C6DD72-8B58-4825-AA05-0341874674F9}"/>
              </a:ext>
            </a:extLst>
          </p:cNvPr>
          <p:cNvSpPr txBox="1">
            <a:spLocks/>
          </p:cNvSpPr>
          <p:nvPr/>
        </p:nvSpPr>
        <p:spPr>
          <a:xfrm>
            <a:off x="980242" y="5071558"/>
            <a:ext cx="11414727" cy="52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Tx/>
              <a:buNone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ublicly available: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https://github.com/vmexit/trio-sosp-23ae</a:t>
            </a:r>
            <a:endParaRPr lang="en-US" altLang="zh-C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21"/>
    </mc:Choice>
    <mc:Fallback xmlns="">
      <p:transition spd="slow" advTm="470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61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D53608-DEEE-91B4-1CA5-FDCFED4187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78309"/>
              </p:ext>
            </p:extLst>
          </p:nvPr>
        </p:nvGraphicFramePr>
        <p:xfrm>
          <a:off x="624387" y="2674780"/>
          <a:ext cx="3005592" cy="389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B476D6-7266-497C-F320-8E79385E91DB}"/>
              </a:ext>
            </a:extLst>
          </p:cNvPr>
          <p:cNvSpPr txBox="1"/>
          <p:nvPr/>
        </p:nvSpPr>
        <p:spPr>
          <a:xfrm>
            <a:off x="568388" y="1844948"/>
            <a:ext cx="467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Sharing cost breakdown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7D03A-984D-6FD0-DA34-1CE34E5A7584}"/>
              </a:ext>
            </a:extLst>
          </p:cNvPr>
          <p:cNvCxnSpPr>
            <a:cxnSpLocks/>
          </p:cNvCxnSpPr>
          <p:nvPr/>
        </p:nvCxnSpPr>
        <p:spPr>
          <a:xfrm>
            <a:off x="1247511" y="5784374"/>
            <a:ext cx="228906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41BBF4-FF00-9D15-6022-1356EA829DB2}"/>
              </a:ext>
            </a:extLst>
          </p:cNvPr>
          <p:cNvCxnSpPr>
            <a:cxnSpLocks/>
          </p:cNvCxnSpPr>
          <p:nvPr/>
        </p:nvCxnSpPr>
        <p:spPr>
          <a:xfrm flipH="1" flipV="1">
            <a:off x="1242485" y="2661333"/>
            <a:ext cx="5026" cy="31230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D774A6-8F38-763D-6547-3DF2184B7423}"/>
              </a:ext>
            </a:extLst>
          </p:cNvPr>
          <p:cNvSpPr/>
          <p:nvPr/>
        </p:nvSpPr>
        <p:spPr>
          <a:xfrm>
            <a:off x="4269510" y="4018341"/>
            <a:ext cx="468000" cy="144000"/>
          </a:xfrm>
          <a:prstGeom prst="rect">
            <a:avLst/>
          </a:prstGeom>
          <a:pattFill prst="openDmnd">
            <a:fgClr>
              <a:srgbClr val="C00000"/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C83503-5F1D-98BA-01D7-D90A56036490}"/>
              </a:ext>
            </a:extLst>
          </p:cNvPr>
          <p:cNvSpPr/>
          <p:nvPr/>
        </p:nvSpPr>
        <p:spPr>
          <a:xfrm>
            <a:off x="4269510" y="3714286"/>
            <a:ext cx="468000" cy="1440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6AD28-82A8-C77A-D0E4-5518DBA62878}"/>
              </a:ext>
            </a:extLst>
          </p:cNvPr>
          <p:cNvSpPr/>
          <p:nvPr/>
        </p:nvSpPr>
        <p:spPr>
          <a:xfrm>
            <a:off x="4269510" y="3388475"/>
            <a:ext cx="468000" cy="144000"/>
          </a:xfrm>
          <a:prstGeom prst="rect">
            <a:avLst/>
          </a:prstGeom>
          <a:pattFill prst="wdUp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1B7BF3-98F2-C8D4-3ECC-7C621D2E1EE4}"/>
              </a:ext>
            </a:extLst>
          </p:cNvPr>
          <p:cNvSpPr/>
          <p:nvPr/>
        </p:nvSpPr>
        <p:spPr>
          <a:xfrm>
            <a:off x="4269510" y="3017709"/>
            <a:ext cx="468000" cy="14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EFE1E1-2148-BA9F-65EE-AA079B964FAA}"/>
              </a:ext>
            </a:extLst>
          </p:cNvPr>
          <p:cNvSpPr txBox="1"/>
          <p:nvPr/>
        </p:nvSpPr>
        <p:spPr>
          <a:xfrm>
            <a:off x="3675316" y="3909275"/>
            <a:ext cx="7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</a:t>
            </a:r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4E20D-73AC-BE6B-A6C2-A08A1B8B7812}"/>
              </a:ext>
            </a:extLst>
          </p:cNvPr>
          <p:cNvSpPr txBox="1"/>
          <p:nvPr/>
        </p:nvSpPr>
        <p:spPr>
          <a:xfrm>
            <a:off x="3433269" y="3597630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Unmap</a:t>
            </a:r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6C641-0F7F-15DC-554D-F137CC7180FB}"/>
              </a:ext>
            </a:extLst>
          </p:cNvPr>
          <p:cNvSpPr txBox="1"/>
          <p:nvPr/>
        </p:nvSpPr>
        <p:spPr>
          <a:xfrm>
            <a:off x="3433269" y="3264229"/>
            <a:ext cx="96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Verifier</a:t>
            </a:r>
            <a:endParaRPr lang="en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D94B2-0AA2-F00D-28E0-AA84E8D9D978}"/>
              </a:ext>
            </a:extLst>
          </p:cNvPr>
          <p:cNvSpPr txBox="1"/>
          <p:nvPr/>
        </p:nvSpPr>
        <p:spPr>
          <a:xfrm>
            <a:off x="3202883" y="2885875"/>
            <a:ext cx="1198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Aux.state</a:t>
            </a:r>
            <a:endParaRPr lang="en-CH" sz="2000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9CCDF2C7-24B7-8087-E43A-2F55473B5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453711"/>
              </p:ext>
            </p:extLst>
          </p:nvPr>
        </p:nvGraphicFramePr>
        <p:xfrm>
          <a:off x="5301914" y="2711878"/>
          <a:ext cx="3071070" cy="329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A45DE76-3C0F-4998-E315-C941746422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938219"/>
              </p:ext>
            </p:extLst>
          </p:nvPr>
        </p:nvGraphicFramePr>
        <p:xfrm>
          <a:off x="8466387" y="2702946"/>
          <a:ext cx="3005592" cy="3302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6701970-073A-1B23-546B-34937A842746}"/>
              </a:ext>
            </a:extLst>
          </p:cNvPr>
          <p:cNvSpPr txBox="1"/>
          <p:nvPr/>
        </p:nvSpPr>
        <p:spPr>
          <a:xfrm>
            <a:off x="6301283" y="1820863"/>
            <a:ext cx="1877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Regular file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69F6D5-0698-3B90-D818-3FB6A62E5931}"/>
              </a:ext>
            </a:extLst>
          </p:cNvPr>
          <p:cNvSpPr txBox="1"/>
          <p:nvPr/>
        </p:nvSpPr>
        <p:spPr>
          <a:xfrm>
            <a:off x="9596454" y="182086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Calibri"/>
                <a:sym typeface="Arial"/>
              </a:rPr>
              <a:t>Directory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348A0B-216F-92AE-B678-0ABB3794F579}"/>
              </a:ext>
            </a:extLst>
          </p:cNvPr>
          <p:cNvSpPr txBox="1"/>
          <p:nvPr/>
        </p:nvSpPr>
        <p:spPr>
          <a:xfrm>
            <a:off x="6373827" y="581659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EB94E2-6980-9CA6-93F6-A3A0E7125E87}"/>
              </a:ext>
            </a:extLst>
          </p:cNvPr>
          <p:cNvSpPr txBox="1"/>
          <p:nvPr/>
        </p:nvSpPr>
        <p:spPr>
          <a:xfrm>
            <a:off x="6789736" y="581659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46B32B-8965-46B3-56DA-B9CA912FD954}"/>
              </a:ext>
            </a:extLst>
          </p:cNvPr>
          <p:cNvSpPr txBox="1"/>
          <p:nvPr/>
        </p:nvSpPr>
        <p:spPr>
          <a:xfrm>
            <a:off x="7272299" y="5816590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228D99-6808-B65F-E68B-9C6BD95211E2}"/>
              </a:ext>
            </a:extLst>
          </p:cNvPr>
          <p:cNvSpPr txBox="1"/>
          <p:nvPr/>
        </p:nvSpPr>
        <p:spPr>
          <a:xfrm>
            <a:off x="9619172" y="579782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DC278C-E026-DCE6-A645-4D7CC2392BA2}"/>
              </a:ext>
            </a:extLst>
          </p:cNvPr>
          <p:cNvSpPr txBox="1"/>
          <p:nvPr/>
        </p:nvSpPr>
        <p:spPr>
          <a:xfrm>
            <a:off x="10131926" y="5797821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3295A-D8E4-DF9D-FA0B-9CDA8885E6F9}"/>
              </a:ext>
            </a:extLst>
          </p:cNvPr>
          <p:cNvSpPr txBox="1"/>
          <p:nvPr/>
        </p:nvSpPr>
        <p:spPr>
          <a:xfrm>
            <a:off x="10790481" y="5797821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100000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BC3E4-17AB-4BA9-8699-CA201FC8DA0D}"/>
              </a:ext>
            </a:extLst>
          </p:cNvPr>
          <p:cNvSpPr txBox="1"/>
          <p:nvPr/>
        </p:nvSpPr>
        <p:spPr>
          <a:xfrm>
            <a:off x="7653215" y="5816590"/>
            <a:ext cx="813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100G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6D443-180D-3FD7-54B2-43C929209028}"/>
              </a:ext>
            </a:extLst>
          </p:cNvPr>
          <p:cNvSpPr txBox="1"/>
          <p:nvPr/>
        </p:nvSpPr>
        <p:spPr>
          <a:xfrm rot="16200000">
            <a:off x="-31174" y="3792717"/>
            <a:ext cx="954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Ratio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69F25E-A065-A8CA-6BD9-2363037594DD}"/>
              </a:ext>
            </a:extLst>
          </p:cNvPr>
          <p:cNvSpPr txBox="1"/>
          <p:nvPr/>
        </p:nvSpPr>
        <p:spPr>
          <a:xfrm rot="16200000">
            <a:off x="4399608" y="3667292"/>
            <a:ext cx="168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Latency(</a:t>
            </a:r>
            <a:r>
              <a:rPr lang="el-GR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μ</a:t>
            </a:r>
            <a:r>
              <a:rPr lang="en-US" altLang="zh-CN" sz="2000" b="1" i="0" u="none" strike="noStrike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s)</a:t>
            </a: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DB4C8C-7367-044E-DA2F-9ECC888C2A34}"/>
              </a:ext>
            </a:extLst>
          </p:cNvPr>
          <p:cNvSpPr txBox="1"/>
          <p:nvPr/>
        </p:nvSpPr>
        <p:spPr>
          <a:xfrm>
            <a:off x="6328976" y="5435803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0.2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9D070D-8962-F97D-FDA0-408B016324DE}"/>
              </a:ext>
            </a:extLst>
          </p:cNvPr>
          <p:cNvSpPr txBox="1"/>
          <p:nvPr/>
        </p:nvSpPr>
        <p:spPr>
          <a:xfrm>
            <a:off x="6756637" y="5374241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FA8DC4-17BD-86A0-AFF2-03B890A9E34D}"/>
              </a:ext>
            </a:extLst>
          </p:cNvPr>
          <p:cNvSpPr txBox="1"/>
          <p:nvPr/>
        </p:nvSpPr>
        <p:spPr>
          <a:xfrm>
            <a:off x="9596454" y="4979824"/>
            <a:ext cx="50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5.8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8F6D97-2F1E-9DDA-B863-3045A66B15C0}"/>
              </a:ext>
            </a:extLst>
          </p:cNvPr>
          <p:cNvSpPr txBox="1"/>
          <p:nvPr/>
        </p:nvSpPr>
        <p:spPr>
          <a:xfrm>
            <a:off x="1531415" y="5900951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E939A-0B5E-1FA9-2A72-987C45C6D7C1}"/>
              </a:ext>
            </a:extLst>
          </p:cNvPr>
          <p:cNvSpPr txBox="1"/>
          <p:nvPr/>
        </p:nvSpPr>
        <p:spPr>
          <a:xfrm>
            <a:off x="2436824" y="5895176"/>
            <a:ext cx="1149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Directory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BAD2E-DE6A-8370-FBED-92103F63A117}"/>
              </a:ext>
            </a:extLst>
          </p:cNvPr>
          <p:cNvCxnSpPr>
            <a:cxnSpLocks/>
          </p:cNvCxnSpPr>
          <p:nvPr/>
        </p:nvCxnSpPr>
        <p:spPr>
          <a:xfrm>
            <a:off x="6160217" y="5800952"/>
            <a:ext cx="228906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2624BF-69C0-D34D-B79E-33F49413675F}"/>
              </a:ext>
            </a:extLst>
          </p:cNvPr>
          <p:cNvCxnSpPr>
            <a:cxnSpLocks/>
          </p:cNvCxnSpPr>
          <p:nvPr/>
        </p:nvCxnSpPr>
        <p:spPr>
          <a:xfrm flipH="1" flipV="1">
            <a:off x="6138280" y="2882142"/>
            <a:ext cx="21937" cy="29188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2CB90D5-29A0-192F-471E-67838193B95E}"/>
              </a:ext>
            </a:extLst>
          </p:cNvPr>
          <p:cNvCxnSpPr>
            <a:cxnSpLocks/>
          </p:cNvCxnSpPr>
          <p:nvPr/>
        </p:nvCxnSpPr>
        <p:spPr>
          <a:xfrm>
            <a:off x="9466966" y="5797821"/>
            <a:ext cx="203190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DEC8FFA-AFF5-D807-A28F-5EA7DE0C8864}"/>
              </a:ext>
            </a:extLst>
          </p:cNvPr>
          <p:cNvCxnSpPr>
            <a:cxnSpLocks/>
          </p:cNvCxnSpPr>
          <p:nvPr/>
        </p:nvCxnSpPr>
        <p:spPr>
          <a:xfrm flipH="1" flipV="1">
            <a:off x="9445029" y="2879011"/>
            <a:ext cx="21937" cy="29188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1941;p79">
            <a:extLst>
              <a:ext uri="{FF2B5EF4-FFF2-40B4-BE49-F238E27FC236}">
                <a16:creationId xmlns:a16="http://schemas.microsoft.com/office/drawing/2014/main" id="{52AFA05F-2356-428E-99F4-EF4EEA5E0244}"/>
              </a:ext>
            </a:extLst>
          </p:cNvPr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Sharing cost</a:t>
            </a: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829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E215C5-BD4C-D8AA-9A7E-65F9D5067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17970"/>
              </p:ext>
            </p:extLst>
          </p:nvPr>
        </p:nvGraphicFramePr>
        <p:xfrm>
          <a:off x="328474" y="1941035"/>
          <a:ext cx="10821879" cy="321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844">
                  <a:extLst>
                    <a:ext uri="{9D8B030D-6E8A-4147-A177-3AD203B41FA5}">
                      <a16:colId xmlns:a16="http://schemas.microsoft.com/office/drawing/2014/main" val="2090076452"/>
                    </a:ext>
                  </a:extLst>
                </a:gridCol>
                <a:gridCol w="2512362">
                  <a:extLst>
                    <a:ext uri="{9D8B030D-6E8A-4147-A177-3AD203B41FA5}">
                      <a16:colId xmlns:a16="http://schemas.microsoft.com/office/drawing/2014/main" val="689508630"/>
                    </a:ext>
                  </a:extLst>
                </a:gridCol>
                <a:gridCol w="2271673">
                  <a:extLst>
                    <a:ext uri="{9D8B030D-6E8A-4147-A177-3AD203B41FA5}">
                      <a16:colId xmlns:a16="http://schemas.microsoft.com/office/drawing/2014/main" val="2583591246"/>
                    </a:ext>
                  </a:extLst>
                </a:gridCol>
              </a:tblGrid>
              <a:tr h="76616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Workload</a:t>
                      </a:r>
                      <a:endParaRPr lang="en-CH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NOVA</a:t>
                      </a:r>
                      <a:endParaRPr lang="en-CH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ArckFS</a:t>
                      </a:r>
                      <a:endParaRPr lang="en-CH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470294"/>
                  </a:ext>
                </a:extLst>
              </a:tr>
              <a:tr h="766165">
                <a:tc>
                  <a:txBody>
                    <a:bodyPr/>
                    <a:lstStyle/>
                    <a:p>
                      <a:r>
                        <a:rPr lang="en-US" sz="2400" dirty="0"/>
                        <a:t>Write 4KB concurrently to a </a:t>
                      </a:r>
                      <a:r>
                        <a:rPr lang="en-US" sz="2400" b="1" i="1" dirty="0"/>
                        <a:t>2MB</a:t>
                      </a:r>
                      <a:r>
                        <a:rPr lang="en-US" sz="2400" dirty="0"/>
                        <a:t> file</a:t>
                      </a:r>
                      <a:endParaRPr lang="en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1.92GiB/s</a:t>
                      </a:r>
                      <a:endParaRPr lang="en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1.90GiB/s</a:t>
                      </a:r>
                      <a:endParaRPr lang="en-C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43540"/>
                  </a:ext>
                </a:extLst>
              </a:tr>
              <a:tr h="766165">
                <a:tc>
                  <a:txBody>
                    <a:bodyPr/>
                    <a:lstStyle/>
                    <a:p>
                      <a:r>
                        <a:rPr lang="en-US" sz="2400" dirty="0"/>
                        <a:t>Write 4KB concurrently to a </a:t>
                      </a:r>
                      <a:r>
                        <a:rPr lang="en-US" sz="2400" b="1" i="1" dirty="0"/>
                        <a:t>1GB</a:t>
                      </a:r>
                      <a:r>
                        <a:rPr lang="en-US" sz="2400" dirty="0"/>
                        <a:t> file</a:t>
                      </a:r>
                      <a:endParaRPr lang="en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1.91GiB/s</a:t>
                      </a:r>
                      <a:endParaRPr lang="en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0.25GiB/s</a:t>
                      </a:r>
                      <a:endParaRPr lang="en-C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0893"/>
                  </a:ext>
                </a:extLst>
              </a:tr>
              <a:tr h="425647">
                <a:tc>
                  <a:txBody>
                    <a:bodyPr/>
                    <a:lstStyle/>
                    <a:p>
                      <a:r>
                        <a:rPr lang="en-US" sz="2400" dirty="0"/>
                        <a:t>Create empty files under a </a:t>
                      </a:r>
                      <a:r>
                        <a:rPr lang="en-US" sz="2400" dirty="0" err="1"/>
                        <a:t>dir</a:t>
                      </a:r>
                      <a:r>
                        <a:rPr lang="en-US" sz="2400" dirty="0"/>
                        <a:t> with </a:t>
                      </a:r>
                      <a:r>
                        <a:rPr lang="en-US" sz="2400" b="1" i="1" dirty="0"/>
                        <a:t>10</a:t>
                      </a:r>
                      <a:r>
                        <a:rPr lang="en-US" sz="2400" dirty="0"/>
                        <a:t> entries</a:t>
                      </a:r>
                      <a:endParaRPr lang="en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8.2</a:t>
                      </a:r>
                      <a:r>
                        <a:rPr lang="el-GR" sz="2400" dirty="0"/>
                        <a:t>μ</a:t>
                      </a:r>
                      <a:r>
                        <a:rPr lang="en-US" sz="2400" dirty="0"/>
                        <a:t>s</a:t>
                      </a:r>
                      <a:endParaRPr lang="en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7.8</a:t>
                      </a:r>
                      <a:r>
                        <a:rPr lang="el-GR" sz="2400" dirty="0"/>
                        <a:t>μ</a:t>
                      </a:r>
                      <a:r>
                        <a:rPr lang="en-US" sz="2400" dirty="0"/>
                        <a:t>s</a:t>
                      </a:r>
                      <a:endParaRPr lang="en-C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904070"/>
                  </a:ext>
                </a:extLst>
              </a:tr>
              <a:tr h="425647">
                <a:tc>
                  <a:txBody>
                    <a:bodyPr/>
                    <a:lstStyle/>
                    <a:p>
                      <a:r>
                        <a:rPr lang="en-US" sz="2400" dirty="0"/>
                        <a:t>Create empty files under a </a:t>
                      </a:r>
                      <a:r>
                        <a:rPr lang="en-US" sz="2400" dirty="0" err="1"/>
                        <a:t>dir</a:t>
                      </a:r>
                      <a:r>
                        <a:rPr lang="en-US" sz="2400" dirty="0"/>
                        <a:t> with </a:t>
                      </a:r>
                      <a:r>
                        <a:rPr lang="en-US" sz="2400" b="1" i="1" dirty="0"/>
                        <a:t>100</a:t>
                      </a:r>
                      <a:r>
                        <a:rPr lang="en-US" sz="2400" dirty="0"/>
                        <a:t> entries</a:t>
                      </a:r>
                      <a:endParaRPr lang="en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8.4</a:t>
                      </a:r>
                      <a:r>
                        <a:rPr lang="el-GR" sz="2400" dirty="0"/>
                        <a:t>μ</a:t>
                      </a:r>
                      <a:r>
                        <a:rPr lang="en-US" sz="2400" dirty="0"/>
                        <a:t>s</a:t>
                      </a:r>
                      <a:endParaRPr lang="en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32.7</a:t>
                      </a:r>
                      <a:r>
                        <a:rPr lang="el-GR" sz="2400" dirty="0"/>
                        <a:t>μ</a:t>
                      </a:r>
                      <a:r>
                        <a:rPr lang="en-US" sz="2400" dirty="0"/>
                        <a:t>s</a:t>
                      </a:r>
                      <a:endParaRPr lang="en-CH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57020"/>
                  </a:ext>
                </a:extLst>
              </a:tr>
            </a:tbl>
          </a:graphicData>
        </a:graphic>
      </p:graphicFrame>
      <p:sp>
        <p:nvSpPr>
          <p:cNvPr id="5" name="Google Shape;1941;p79">
            <a:extLst>
              <a:ext uri="{FF2B5EF4-FFF2-40B4-BE49-F238E27FC236}">
                <a16:creationId xmlns:a16="http://schemas.microsoft.com/office/drawing/2014/main" id="{545D2999-1521-406D-A649-C7C2D9C3C00B}"/>
              </a:ext>
            </a:extLst>
          </p:cNvPr>
          <p:cNvSpPr txBox="1"/>
          <p:nvPr/>
        </p:nvSpPr>
        <p:spPr>
          <a:xfrm>
            <a:off x="838200" y="365125"/>
            <a:ext cx="106323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Sharing cost with microbenchmark</a:t>
            </a:r>
            <a:endParaRPr kumimoji="0" sz="48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44673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970E-6388-D553-C5F8-4DEAD08C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4800" b="1" kern="0" dirty="0">
                <a:solidFill>
                  <a:srgbClr val="0F3A5D"/>
                </a:solidFill>
                <a:latin typeface="PT Sans Narrow"/>
              </a:rPr>
              <a:t>Interfaces for </a:t>
            </a:r>
            <a:r>
              <a:rPr lang="en-US" sz="4800" b="1" kern="0" dirty="0" err="1">
                <a:solidFill>
                  <a:srgbClr val="0F3A5D"/>
                </a:solidFill>
                <a:latin typeface="PT Sans Narrow"/>
              </a:rPr>
              <a:t>LibFSes</a:t>
            </a:r>
            <a:endParaRPr lang="en-CH" sz="4800" b="1" kern="0" dirty="0">
              <a:solidFill>
                <a:srgbClr val="0F3A5D"/>
              </a:solidFill>
              <a:latin typeface="PT Sans Narrow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D789A1-DB3C-D2E1-BEEC-EE9502DA7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86420"/>
              </p:ext>
            </p:extLst>
          </p:nvPr>
        </p:nvGraphicFramePr>
        <p:xfrm>
          <a:off x="359545" y="1506029"/>
          <a:ext cx="1147290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248">
                  <a:extLst>
                    <a:ext uri="{9D8B030D-6E8A-4147-A177-3AD203B41FA5}">
                      <a16:colId xmlns:a16="http://schemas.microsoft.com/office/drawing/2014/main" val="106056599"/>
                    </a:ext>
                  </a:extLst>
                </a:gridCol>
                <a:gridCol w="8895661">
                  <a:extLst>
                    <a:ext uri="{9D8B030D-6E8A-4147-A177-3AD203B41FA5}">
                      <a16:colId xmlns:a16="http://schemas.microsoft.com/office/drawing/2014/main" val="172124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Operation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67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file_map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Map a file to the </a:t>
                      </a:r>
                      <a:r>
                        <a:rPr lang="en-US" sz="3200" dirty="0" err="1"/>
                        <a:t>LibFS</a:t>
                      </a:r>
                      <a:r>
                        <a:rPr lang="en-US" sz="3200" dirty="0"/>
                        <a:t>’ address space.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0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file_unmap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Unmap</a:t>
                      </a:r>
                      <a:r>
                        <a:rPr lang="en-US" sz="3200" dirty="0"/>
                        <a:t> a file from the </a:t>
                      </a:r>
                      <a:r>
                        <a:rPr lang="en-US" sz="3200" dirty="0" err="1"/>
                        <a:t>LibFS</a:t>
                      </a:r>
                      <a:r>
                        <a:rPr lang="en-US" sz="3200" dirty="0"/>
                        <a:t>’ address space.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5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file_check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Check the metadata invariants of the specified file.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04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page_alloc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Obtain pages from the kernel controller.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4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page_free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Free pages to the kernel controller.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11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inode_alloc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Obtain </a:t>
                      </a:r>
                      <a:r>
                        <a:rPr lang="en-US" sz="3200" dirty="0" err="1"/>
                        <a:t>inodes</a:t>
                      </a:r>
                      <a:r>
                        <a:rPr lang="en-US" sz="3200" dirty="0"/>
                        <a:t> from the kernel controller.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9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/>
                        <a:t>inode_free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Free </a:t>
                      </a:r>
                      <a:r>
                        <a:rPr lang="en-US" sz="3200" dirty="0" err="1"/>
                        <a:t>inodes</a:t>
                      </a:r>
                      <a:r>
                        <a:rPr lang="en-US" sz="3200" dirty="0"/>
                        <a:t> to the kernel controller.</a:t>
                      </a:r>
                      <a:endParaRPr lang="en-CH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8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14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">
            <a:extLst>
              <a:ext uri="{FF2B5EF4-FFF2-40B4-BE49-F238E27FC236}">
                <a16:creationId xmlns:a16="http://schemas.microsoft.com/office/drawing/2014/main" id="{1581D2DD-0DE2-45E5-82B2-76738315C9D6}"/>
              </a:ext>
            </a:extLst>
          </p:cNvPr>
          <p:cNvSpPr/>
          <p:nvPr/>
        </p:nvSpPr>
        <p:spPr>
          <a:xfrm>
            <a:off x="1084899" y="3276193"/>
            <a:ext cx="3707444" cy="457200"/>
          </a:xfrm>
          <a:prstGeom prst="roundRect">
            <a:avLst/>
          </a:prstGeom>
          <a:solidFill>
            <a:srgbClr val="DEEBF7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/>
                <a:sym typeface="Arial"/>
              </a:rPr>
              <a:t>File system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lang="en-US" sz="3600" b="1" kern="0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LibFS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is an ideal fit for NVM: customization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7" name="Google Shape;2713;gccdabf313d_0_2619">
            <a:extLst>
              <a:ext uri="{FF2B5EF4-FFF2-40B4-BE49-F238E27FC236}">
                <a16:creationId xmlns:a16="http://schemas.microsoft.com/office/drawing/2014/main" id="{F6F38C91-7F9B-47D7-BE02-01C399A7AFE6}"/>
              </a:ext>
            </a:extLst>
          </p:cNvPr>
          <p:cNvSpPr/>
          <p:nvPr/>
        </p:nvSpPr>
        <p:spPr>
          <a:xfrm>
            <a:off x="6100662" y="2847995"/>
            <a:ext cx="5771309" cy="573172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Customization</a:t>
            </a:r>
          </a:p>
        </p:txBody>
      </p:sp>
      <p:sp>
        <p:nvSpPr>
          <p:cNvPr id="18" name="Google Shape;982;p50">
            <a:extLst>
              <a:ext uri="{FF2B5EF4-FFF2-40B4-BE49-F238E27FC236}">
                <a16:creationId xmlns:a16="http://schemas.microsoft.com/office/drawing/2014/main" id="{49558A67-9829-470A-903F-5D987E8899C0}"/>
              </a:ext>
            </a:extLst>
          </p:cNvPr>
          <p:cNvSpPr txBox="1"/>
          <p:nvPr/>
        </p:nvSpPr>
        <p:spPr>
          <a:xfrm>
            <a:off x="6100662" y="3415296"/>
            <a:ext cx="6215163" cy="135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Generic FS: good overall performance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Extremely high performance of NVM</a:t>
            </a:r>
            <a:endParaRPr lang="en-US" sz="2800" b="1" dirty="0">
              <a:solidFill>
                <a:schemeClr val="dk1"/>
              </a:solidFill>
              <a:latin typeface="Calibri" panose="020F0502020204030204" pitchFamily="34" charset="0"/>
              <a:ea typeface="PT Sans"/>
              <a:cs typeface="Calibri" panose="020F0502020204030204" pitchFamily="34" charset="0"/>
              <a:sym typeface="PT Sans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➞ App-specific design to exploit NVM</a:t>
            </a:r>
          </a:p>
        </p:txBody>
      </p:sp>
      <p:pic>
        <p:nvPicPr>
          <p:cNvPr id="5" name="Google Shape;604;p37" descr="步行 纯色填充">
            <a:extLst>
              <a:ext uri="{FF2B5EF4-FFF2-40B4-BE49-F238E27FC236}">
                <a16:creationId xmlns:a16="http://schemas.microsoft.com/office/drawing/2014/main" id="{016C384D-3A13-6A5C-F700-C6F4E173E0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38162" y="1318294"/>
            <a:ext cx="687716" cy="66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03;p37" descr="赛车 纯色填充">
            <a:extLst>
              <a:ext uri="{FF2B5EF4-FFF2-40B4-BE49-F238E27FC236}">
                <a16:creationId xmlns:a16="http://schemas.microsoft.com/office/drawing/2014/main" id="{28A7DED6-D54D-2FDC-641F-BFE1CD15F4C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4312" y="3726865"/>
            <a:ext cx="849328" cy="79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F77EA6-66E9-4450-D1FA-033FD0612D31}"/>
              </a:ext>
            </a:extLst>
          </p:cNvPr>
          <p:cNvSpPr txBox="1"/>
          <p:nvPr/>
        </p:nvSpPr>
        <p:spPr>
          <a:xfrm>
            <a:off x="8859411" y="273965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E572BF-CC91-B25E-DC3C-FEA73577FD48}"/>
              </a:ext>
            </a:extLst>
          </p:cNvPr>
          <p:cNvSpPr txBox="1"/>
          <p:nvPr/>
        </p:nvSpPr>
        <p:spPr>
          <a:xfrm>
            <a:off x="10736338" y="293903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Rounded Rectangle 30">
            <a:extLst>
              <a:ext uri="{FF2B5EF4-FFF2-40B4-BE49-F238E27FC236}">
                <a16:creationId xmlns:a16="http://schemas.microsoft.com/office/drawing/2014/main" id="{A888701B-08B8-7329-ABF2-FE439347150F}"/>
              </a:ext>
            </a:extLst>
          </p:cNvPr>
          <p:cNvSpPr/>
          <p:nvPr/>
        </p:nvSpPr>
        <p:spPr>
          <a:xfrm>
            <a:off x="3370712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43" name="Rounded Rectangle 30">
            <a:extLst>
              <a:ext uri="{FF2B5EF4-FFF2-40B4-BE49-F238E27FC236}">
                <a16:creationId xmlns:a16="http://schemas.microsoft.com/office/drawing/2014/main" id="{1A57ED6C-EAF9-7025-6BDF-E12E104D6BE6}"/>
              </a:ext>
            </a:extLst>
          </p:cNvPr>
          <p:cNvSpPr/>
          <p:nvPr/>
        </p:nvSpPr>
        <p:spPr>
          <a:xfrm>
            <a:off x="1060091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8E98E9B3-7541-8D3F-21D8-8837C1354484}"/>
              </a:ext>
            </a:extLst>
          </p:cNvPr>
          <p:cNvSpPr/>
          <p:nvPr/>
        </p:nvSpPr>
        <p:spPr>
          <a:xfrm>
            <a:off x="3370712" y="2449508"/>
            <a:ext cx="142163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A8F1375-88DD-67A1-D658-3D6147A28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42" y="2422040"/>
            <a:ext cx="462782" cy="463235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0CC43A-4D91-B69E-D042-EA877EFED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57" y="2430918"/>
            <a:ext cx="462782" cy="463235"/>
          </a:xfrm>
          <a:prstGeom prst="rect">
            <a:avLst/>
          </a:prstGeom>
        </p:spPr>
      </p:pic>
      <p:pic>
        <p:nvPicPr>
          <p:cNvPr id="4" name="Picture 3" descr="A black background with a triangle&#10;&#10;Description automatically generated">
            <a:extLst>
              <a:ext uri="{FF2B5EF4-FFF2-40B4-BE49-F238E27FC236}">
                <a16:creationId xmlns:a16="http://schemas.microsoft.com/office/drawing/2014/main" id="{62CB95E4-455B-5AB0-64E2-6D68D6104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63" y="3316108"/>
            <a:ext cx="447895" cy="447895"/>
          </a:xfrm>
          <a:prstGeom prst="rect">
            <a:avLst/>
          </a:prstGeom>
        </p:spPr>
      </p:pic>
      <p:pic>
        <p:nvPicPr>
          <p:cNvPr id="24" name="Google Shape;604;p37" descr="步行 纯色填充">
            <a:extLst>
              <a:ext uri="{FF2B5EF4-FFF2-40B4-BE49-F238E27FC236}">
                <a16:creationId xmlns:a16="http://schemas.microsoft.com/office/drawing/2014/main" id="{5B3C0755-878A-4291-AD74-382457AD753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7403" y="1314346"/>
            <a:ext cx="687716" cy="66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03;p37" descr="赛车 纯色填充">
            <a:extLst>
              <a:ext uri="{FF2B5EF4-FFF2-40B4-BE49-F238E27FC236}">
                <a16:creationId xmlns:a16="http://schemas.microsoft.com/office/drawing/2014/main" id="{0E2B0987-E4B3-42C7-A640-ACE52E07E92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356" y="1268843"/>
            <a:ext cx="849328" cy="7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03;p37" descr="赛车 纯色填充">
            <a:extLst>
              <a:ext uri="{FF2B5EF4-FFF2-40B4-BE49-F238E27FC236}">
                <a16:creationId xmlns:a16="http://schemas.microsoft.com/office/drawing/2014/main" id="{AB735C08-03CE-43EF-BC9C-22B48B56E42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6597" y="1279317"/>
            <a:ext cx="849328" cy="793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967;p49">
            <a:extLst>
              <a:ext uri="{FF2B5EF4-FFF2-40B4-BE49-F238E27FC236}">
                <a16:creationId xmlns:a16="http://schemas.microsoft.com/office/drawing/2014/main" id="{B071AA7C-69BD-48EF-A6BC-05E894F47C4E}"/>
              </a:ext>
            </a:extLst>
          </p:cNvPr>
          <p:cNvSpPr txBox="1"/>
          <p:nvPr/>
        </p:nvSpPr>
        <p:spPr>
          <a:xfrm rot="16200000">
            <a:off x="145329" y="2287363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Google Shape;961;p49">
            <a:extLst>
              <a:ext uri="{FF2B5EF4-FFF2-40B4-BE49-F238E27FC236}">
                <a16:creationId xmlns:a16="http://schemas.microsoft.com/office/drawing/2014/main" id="{8793CB6A-03E2-4970-AD39-2DE86E5BE05C}"/>
              </a:ext>
            </a:extLst>
          </p:cNvPr>
          <p:cNvCxnSpPr>
            <a:cxnSpLocks/>
          </p:cNvCxnSpPr>
          <p:nvPr/>
        </p:nvCxnSpPr>
        <p:spPr>
          <a:xfrm>
            <a:off x="346468" y="3135791"/>
            <a:ext cx="498335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6" name="Google Shape;968;p49">
            <a:extLst>
              <a:ext uri="{FF2B5EF4-FFF2-40B4-BE49-F238E27FC236}">
                <a16:creationId xmlns:a16="http://schemas.microsoft.com/office/drawing/2014/main" id="{B4C3B819-E1D8-4AC2-A010-E407DBFCEEB7}"/>
              </a:ext>
            </a:extLst>
          </p:cNvPr>
          <p:cNvSpPr txBox="1"/>
          <p:nvPr/>
        </p:nvSpPr>
        <p:spPr>
          <a:xfrm rot="16200000">
            <a:off x="24729" y="3524844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Kernel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Rounded Rectangle 2">
            <a:extLst>
              <a:ext uri="{FF2B5EF4-FFF2-40B4-BE49-F238E27FC236}">
                <a16:creationId xmlns:a16="http://schemas.microsoft.com/office/drawing/2014/main" id="{87112F9D-5DFB-4311-B2DD-853BDDCCF2BF}"/>
              </a:ext>
            </a:extLst>
          </p:cNvPr>
          <p:cNvSpPr/>
          <p:nvPr/>
        </p:nvSpPr>
        <p:spPr>
          <a:xfrm>
            <a:off x="1084899" y="3856431"/>
            <a:ext cx="3707444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4" name="Google Shape;2713;gccdabf313d_0_2619">
            <a:extLst>
              <a:ext uri="{FF2B5EF4-FFF2-40B4-BE49-F238E27FC236}">
                <a16:creationId xmlns:a16="http://schemas.microsoft.com/office/drawing/2014/main" id="{45AECF2F-D28C-483E-92AB-7400ADA07025}"/>
              </a:ext>
            </a:extLst>
          </p:cNvPr>
          <p:cNvSpPr/>
          <p:nvPr/>
        </p:nvSpPr>
        <p:spPr>
          <a:xfrm>
            <a:off x="6096000" y="1976508"/>
            <a:ext cx="5770800" cy="573172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Direct access</a:t>
            </a:r>
          </a:p>
        </p:txBody>
      </p:sp>
      <p:sp>
        <p:nvSpPr>
          <p:cNvPr id="55" name="Rounded Rectangle 30">
            <a:extLst>
              <a:ext uri="{FF2B5EF4-FFF2-40B4-BE49-F238E27FC236}">
                <a16:creationId xmlns:a16="http://schemas.microsoft.com/office/drawing/2014/main" id="{0B62F2AA-DE9F-4F80-A4F3-86E3F3997635}"/>
              </a:ext>
            </a:extLst>
          </p:cNvPr>
          <p:cNvSpPr/>
          <p:nvPr/>
        </p:nvSpPr>
        <p:spPr>
          <a:xfrm>
            <a:off x="1076586" y="2449508"/>
            <a:ext cx="1402071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074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LibFS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 enables 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176E80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unprivileged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 customization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17" name="Google Shape;2713;gccdabf313d_0_2619">
            <a:extLst>
              <a:ext uri="{FF2B5EF4-FFF2-40B4-BE49-F238E27FC236}">
                <a16:creationId xmlns:a16="http://schemas.microsoft.com/office/drawing/2014/main" id="{F804F415-D432-4133-B1EF-B12101118C21}"/>
              </a:ext>
            </a:extLst>
          </p:cNvPr>
          <p:cNvSpPr/>
          <p:nvPr/>
        </p:nvSpPr>
        <p:spPr>
          <a:xfrm>
            <a:off x="6102000" y="2847600"/>
            <a:ext cx="5770800" cy="5724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Unprivileged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 customization</a:t>
            </a:r>
          </a:p>
        </p:txBody>
      </p:sp>
      <p:sp>
        <p:nvSpPr>
          <p:cNvPr id="19" name="Google Shape;982;p50">
            <a:extLst>
              <a:ext uri="{FF2B5EF4-FFF2-40B4-BE49-F238E27FC236}">
                <a16:creationId xmlns:a16="http://schemas.microsoft.com/office/drawing/2014/main" id="{97F5BAD4-F614-4EB3-AB46-E0EA5EC5B496}"/>
              </a:ext>
            </a:extLst>
          </p:cNvPr>
          <p:cNvSpPr txBox="1"/>
          <p:nvPr/>
        </p:nvSpPr>
        <p:spPr>
          <a:xfrm>
            <a:off x="6079061" y="3365724"/>
            <a:ext cx="5968997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No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special privilege needed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for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custom.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PT Sans"/>
              <a:cs typeface="Calibri" panose="020F0502020204030204" pitchFamily="34" charset="0"/>
              <a:sym typeface="PT San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   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➞ All applications can benefit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PT Sans"/>
              <a:cs typeface="Calibri" panose="020F0502020204030204" pitchFamily="34" charset="0"/>
              <a:sym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0" name="Graphic 19" descr="Shield Tick with solid fill">
            <a:extLst>
              <a:ext uri="{FF2B5EF4-FFF2-40B4-BE49-F238E27FC236}">
                <a16:creationId xmlns:a16="http://schemas.microsoft.com/office/drawing/2014/main" id="{5C3A688D-AF32-4079-BBCD-7133B27A9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0900" y="1205931"/>
            <a:ext cx="802700" cy="802700"/>
          </a:xfrm>
          <a:prstGeom prst="rect">
            <a:avLst/>
          </a:prstGeom>
        </p:spPr>
      </p:pic>
      <p:pic>
        <p:nvPicPr>
          <p:cNvPr id="21" name="Graphic 20" descr="Shield Tick with solid fill">
            <a:extLst>
              <a:ext uri="{FF2B5EF4-FFF2-40B4-BE49-F238E27FC236}">
                <a16:creationId xmlns:a16="http://schemas.microsoft.com/office/drawing/2014/main" id="{3BE04726-6762-4DCE-95B5-0C252761FB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60570" y="1183524"/>
            <a:ext cx="802700" cy="80270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BBAF55EA-9A50-408E-89A2-D2930A1AE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2811" y="1267473"/>
            <a:ext cx="658877" cy="658877"/>
          </a:xfrm>
          <a:prstGeom prst="rect">
            <a:avLst/>
          </a:prstGeom>
        </p:spPr>
      </p:pic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46C24E06-5D2E-4D07-8C57-AA998B66C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2481" y="1267473"/>
            <a:ext cx="658877" cy="658877"/>
          </a:xfrm>
          <a:prstGeom prst="rect">
            <a:avLst/>
          </a:prstGeom>
        </p:spPr>
      </p:pic>
      <p:sp>
        <p:nvSpPr>
          <p:cNvPr id="28" name="Rectangle: Rounded Corners 4">
            <a:extLst>
              <a:ext uri="{FF2B5EF4-FFF2-40B4-BE49-F238E27FC236}">
                <a16:creationId xmlns:a16="http://schemas.microsoft.com/office/drawing/2014/main" id="{A79968A7-AA9E-429E-ABFA-C9A79BC89276}"/>
              </a:ext>
            </a:extLst>
          </p:cNvPr>
          <p:cNvSpPr/>
          <p:nvPr/>
        </p:nvSpPr>
        <p:spPr>
          <a:xfrm>
            <a:off x="1084899" y="3276193"/>
            <a:ext cx="3707444" cy="457200"/>
          </a:xfrm>
          <a:prstGeom prst="roundRect">
            <a:avLst/>
          </a:prstGeom>
          <a:solidFill>
            <a:srgbClr val="DEEBF7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/>
                <a:sym typeface="Arial"/>
              </a:rPr>
              <a:t>File system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  <a:sym typeface="Arial"/>
            </a:endParaRPr>
          </a:p>
        </p:txBody>
      </p:sp>
      <p:pic>
        <p:nvPicPr>
          <p:cNvPr id="30" name="Google Shape;603;p37" descr="赛车 纯色填充">
            <a:extLst>
              <a:ext uri="{FF2B5EF4-FFF2-40B4-BE49-F238E27FC236}">
                <a16:creationId xmlns:a16="http://schemas.microsoft.com/office/drawing/2014/main" id="{C8267D13-A667-4A41-B418-6539CE20E76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24312" y="3726865"/>
            <a:ext cx="849328" cy="7932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Rounded Rectangle 30">
            <a:extLst>
              <a:ext uri="{FF2B5EF4-FFF2-40B4-BE49-F238E27FC236}">
                <a16:creationId xmlns:a16="http://schemas.microsoft.com/office/drawing/2014/main" id="{2029B387-5C6F-4AB6-95CB-5561D1992A9E}"/>
              </a:ext>
            </a:extLst>
          </p:cNvPr>
          <p:cNvSpPr/>
          <p:nvPr/>
        </p:nvSpPr>
        <p:spPr>
          <a:xfrm>
            <a:off x="3370712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33" name="Rounded Rectangle 30">
            <a:extLst>
              <a:ext uri="{FF2B5EF4-FFF2-40B4-BE49-F238E27FC236}">
                <a16:creationId xmlns:a16="http://schemas.microsoft.com/office/drawing/2014/main" id="{81EA6E7B-F5A6-4016-828C-19FBD214B517}"/>
              </a:ext>
            </a:extLst>
          </p:cNvPr>
          <p:cNvSpPr/>
          <p:nvPr/>
        </p:nvSpPr>
        <p:spPr>
          <a:xfrm>
            <a:off x="1060091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34" name="Rounded Rectangle 30">
            <a:extLst>
              <a:ext uri="{FF2B5EF4-FFF2-40B4-BE49-F238E27FC236}">
                <a16:creationId xmlns:a16="http://schemas.microsoft.com/office/drawing/2014/main" id="{17870DBD-7ECD-4C13-90E0-4A173ACE9DB8}"/>
              </a:ext>
            </a:extLst>
          </p:cNvPr>
          <p:cNvSpPr/>
          <p:nvPr/>
        </p:nvSpPr>
        <p:spPr>
          <a:xfrm>
            <a:off x="3370712" y="2449508"/>
            <a:ext cx="142163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6491ED-5272-431C-BDDE-EA78FBD5F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042" y="2422040"/>
            <a:ext cx="462782" cy="463235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6DCAA2-C8E5-46F6-B0EF-2BBBFAA39D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57" y="2430918"/>
            <a:ext cx="462782" cy="463235"/>
          </a:xfrm>
          <a:prstGeom prst="rect">
            <a:avLst/>
          </a:prstGeom>
        </p:spPr>
      </p:pic>
      <p:pic>
        <p:nvPicPr>
          <p:cNvPr id="37" name="Picture 36" descr="A black background with a triangle&#10;&#10;Description automatically generated">
            <a:extLst>
              <a:ext uri="{FF2B5EF4-FFF2-40B4-BE49-F238E27FC236}">
                <a16:creationId xmlns:a16="http://schemas.microsoft.com/office/drawing/2014/main" id="{EAB8F5F8-7FAE-4C33-8D6D-267B460AD6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63" y="3316108"/>
            <a:ext cx="447895" cy="447895"/>
          </a:xfrm>
          <a:prstGeom prst="rect">
            <a:avLst/>
          </a:prstGeom>
        </p:spPr>
      </p:pic>
      <p:sp>
        <p:nvSpPr>
          <p:cNvPr id="41" name="Google Shape;967;p49">
            <a:extLst>
              <a:ext uri="{FF2B5EF4-FFF2-40B4-BE49-F238E27FC236}">
                <a16:creationId xmlns:a16="http://schemas.microsoft.com/office/drawing/2014/main" id="{48266C63-8AFC-4B67-9CD0-0F450F0CB2A1}"/>
              </a:ext>
            </a:extLst>
          </p:cNvPr>
          <p:cNvSpPr txBox="1"/>
          <p:nvPr/>
        </p:nvSpPr>
        <p:spPr>
          <a:xfrm rot="16200000">
            <a:off x="145329" y="2287363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961;p49">
            <a:extLst>
              <a:ext uri="{FF2B5EF4-FFF2-40B4-BE49-F238E27FC236}">
                <a16:creationId xmlns:a16="http://schemas.microsoft.com/office/drawing/2014/main" id="{6C6838E4-5A18-4A69-A0A0-1EFD39E58F23}"/>
              </a:ext>
            </a:extLst>
          </p:cNvPr>
          <p:cNvCxnSpPr>
            <a:cxnSpLocks/>
          </p:cNvCxnSpPr>
          <p:nvPr/>
        </p:nvCxnSpPr>
        <p:spPr>
          <a:xfrm>
            <a:off x="346468" y="3135791"/>
            <a:ext cx="498335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3" name="Google Shape;968;p49">
            <a:extLst>
              <a:ext uri="{FF2B5EF4-FFF2-40B4-BE49-F238E27FC236}">
                <a16:creationId xmlns:a16="http://schemas.microsoft.com/office/drawing/2014/main" id="{B5010388-AAC1-4141-B267-B6B72397B6EA}"/>
              </a:ext>
            </a:extLst>
          </p:cNvPr>
          <p:cNvSpPr txBox="1"/>
          <p:nvPr/>
        </p:nvSpPr>
        <p:spPr>
          <a:xfrm rot="16200000">
            <a:off x="24729" y="3524844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Kernel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Rounded Rectangle 2">
            <a:extLst>
              <a:ext uri="{FF2B5EF4-FFF2-40B4-BE49-F238E27FC236}">
                <a16:creationId xmlns:a16="http://schemas.microsoft.com/office/drawing/2014/main" id="{B5D88279-4F8E-45EC-A76B-2D2D0CEE9DE2}"/>
              </a:ext>
            </a:extLst>
          </p:cNvPr>
          <p:cNvSpPr/>
          <p:nvPr/>
        </p:nvSpPr>
        <p:spPr>
          <a:xfrm>
            <a:off x="1084899" y="3856431"/>
            <a:ext cx="3707444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5" name="Rounded Rectangle 30">
            <a:extLst>
              <a:ext uri="{FF2B5EF4-FFF2-40B4-BE49-F238E27FC236}">
                <a16:creationId xmlns:a16="http://schemas.microsoft.com/office/drawing/2014/main" id="{F5071C1A-C6AA-4ABD-B0F5-91494312BACC}"/>
              </a:ext>
            </a:extLst>
          </p:cNvPr>
          <p:cNvSpPr/>
          <p:nvPr/>
        </p:nvSpPr>
        <p:spPr>
          <a:xfrm>
            <a:off x="1076586" y="2449508"/>
            <a:ext cx="1402071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46" name="Google Shape;2713;gccdabf313d_0_2619">
            <a:extLst>
              <a:ext uri="{FF2B5EF4-FFF2-40B4-BE49-F238E27FC236}">
                <a16:creationId xmlns:a16="http://schemas.microsoft.com/office/drawing/2014/main" id="{C3747520-969E-4F9C-A686-6C9649BBF889}"/>
              </a:ext>
            </a:extLst>
          </p:cNvPr>
          <p:cNvSpPr/>
          <p:nvPr/>
        </p:nvSpPr>
        <p:spPr>
          <a:xfrm>
            <a:off x="6096000" y="1976508"/>
            <a:ext cx="5770800" cy="573172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Direct access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95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2243138" algn="l"/>
              </a:tabLst>
              <a:defRPr/>
            </a:pPr>
            <a:r>
              <a:rPr kumimoji="0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LibFS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 enables 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176E80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private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F3A5D"/>
                </a:solidFill>
                <a:effectLst/>
                <a:uLnTx/>
                <a:uFillTx/>
                <a:latin typeface="PT Sans Narrow"/>
                <a:ea typeface="PT Sans Narrow"/>
                <a:cs typeface="PT Sans Narrow"/>
                <a:sym typeface="PT Sans Narrow"/>
              </a:rPr>
              <a:t> customization</a:t>
            </a: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37" name="Google Shape;982;p50">
            <a:extLst>
              <a:ext uri="{FF2B5EF4-FFF2-40B4-BE49-F238E27FC236}">
                <a16:creationId xmlns:a16="http://schemas.microsoft.com/office/drawing/2014/main" id="{7108BA07-5325-4F92-BA8F-1586DC376532}"/>
              </a:ext>
            </a:extLst>
          </p:cNvPr>
          <p:cNvSpPr txBox="1"/>
          <p:nvPr/>
        </p:nvSpPr>
        <p:spPr>
          <a:xfrm>
            <a:off x="6091767" y="3390359"/>
            <a:ext cx="5775971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Customization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for one APP slows another</a:t>
            </a:r>
          </a:p>
        </p:txBody>
      </p: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DFDF4734-F13C-4CEE-CA5F-E91A422C0EEA}"/>
              </a:ext>
            </a:extLst>
          </p:cNvPr>
          <p:cNvSpPr/>
          <p:nvPr/>
        </p:nvSpPr>
        <p:spPr>
          <a:xfrm>
            <a:off x="1058236" y="3833301"/>
            <a:ext cx="3732250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E3014BE9-EBAF-5C2F-BDD8-4746AB64B871}"/>
              </a:ext>
            </a:extLst>
          </p:cNvPr>
          <p:cNvSpPr/>
          <p:nvPr/>
        </p:nvSpPr>
        <p:spPr>
          <a:xfrm>
            <a:off x="1058236" y="3230374"/>
            <a:ext cx="3732250" cy="457200"/>
          </a:xfrm>
          <a:prstGeom prst="roundRect">
            <a:avLst/>
          </a:prstGeom>
          <a:solidFill>
            <a:schemeClr val="bg2"/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/>
                <a:sym typeface="Arial"/>
              </a:rPr>
              <a:t>OS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  <a:sym typeface="Arial"/>
            </a:endParaRPr>
          </a:p>
        </p:txBody>
      </p:sp>
      <p:sp>
        <p:nvSpPr>
          <p:cNvPr id="11" name="Rounded Rectangle 30">
            <a:extLst>
              <a:ext uri="{FF2B5EF4-FFF2-40B4-BE49-F238E27FC236}">
                <a16:creationId xmlns:a16="http://schemas.microsoft.com/office/drawing/2014/main" id="{B6C7283A-FCB1-5FD5-8709-1F1858B0A93A}"/>
              </a:ext>
            </a:extLst>
          </p:cNvPr>
          <p:cNvSpPr/>
          <p:nvPr/>
        </p:nvSpPr>
        <p:spPr>
          <a:xfrm>
            <a:off x="1058235" y="2624741"/>
            <a:ext cx="3732249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File system</a:t>
            </a:r>
          </a:p>
        </p:txBody>
      </p:sp>
      <p:sp>
        <p:nvSpPr>
          <p:cNvPr id="18" name="Rectangle: Rounded Corners 4">
            <a:extLst>
              <a:ext uri="{FF2B5EF4-FFF2-40B4-BE49-F238E27FC236}">
                <a16:creationId xmlns:a16="http://schemas.microsoft.com/office/drawing/2014/main" id="{389B0BAA-2617-CD59-2885-726F5381AED8}"/>
              </a:ext>
            </a:extLst>
          </p:cNvPr>
          <p:cNvSpPr/>
          <p:nvPr/>
        </p:nvSpPr>
        <p:spPr>
          <a:xfrm>
            <a:off x="1058235" y="3230374"/>
            <a:ext cx="3732250" cy="457200"/>
          </a:xfrm>
          <a:prstGeom prst="roundRect">
            <a:avLst/>
          </a:prstGeom>
          <a:solidFill>
            <a:schemeClr val="bg2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Arial"/>
                <a:sym typeface="Arial"/>
              </a:rPr>
              <a:t>OS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  <a:sym typeface="Arial"/>
            </a:endParaRPr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9BB919F-EA4C-07E8-4615-1211CE765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56" y="2624741"/>
            <a:ext cx="462782" cy="463235"/>
          </a:xfrm>
          <a:prstGeom prst="rect">
            <a:avLst/>
          </a:prstGeom>
        </p:spPr>
      </p:pic>
      <p:pic>
        <p:nvPicPr>
          <p:cNvPr id="24" name="Google Shape;604;p37" descr="步行 纯色填充">
            <a:extLst>
              <a:ext uri="{FF2B5EF4-FFF2-40B4-BE49-F238E27FC236}">
                <a16:creationId xmlns:a16="http://schemas.microsoft.com/office/drawing/2014/main" id="{F9693A3B-EB82-8FC0-F790-D72B2DFC8B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49138" y="1267471"/>
            <a:ext cx="661062" cy="57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03;p37" descr="赛车 纯色填充">
            <a:extLst>
              <a:ext uri="{FF2B5EF4-FFF2-40B4-BE49-F238E27FC236}">
                <a16:creationId xmlns:a16="http://schemas.microsoft.com/office/drawing/2014/main" id="{FB44B676-3404-EC15-F7C9-954203A5D45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44186" y="1282782"/>
            <a:ext cx="849328" cy="793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961;p49">
            <a:extLst>
              <a:ext uri="{FF2B5EF4-FFF2-40B4-BE49-F238E27FC236}">
                <a16:creationId xmlns:a16="http://schemas.microsoft.com/office/drawing/2014/main" id="{E19AA58A-EC31-4F74-A444-3194285ADFBA}"/>
              </a:ext>
            </a:extLst>
          </p:cNvPr>
          <p:cNvCxnSpPr>
            <a:cxnSpLocks/>
          </p:cNvCxnSpPr>
          <p:nvPr/>
        </p:nvCxnSpPr>
        <p:spPr>
          <a:xfrm>
            <a:off x="429393" y="2558541"/>
            <a:ext cx="4443348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pic>
        <p:nvPicPr>
          <p:cNvPr id="14" name="Graphic 13" descr="Turtle">
            <a:extLst>
              <a:ext uri="{FF2B5EF4-FFF2-40B4-BE49-F238E27FC236}">
                <a16:creationId xmlns:a16="http://schemas.microsoft.com/office/drawing/2014/main" id="{5C38C481-FACA-49C3-8E7C-667940DAD1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70359" y="1120225"/>
            <a:ext cx="914400" cy="914400"/>
          </a:xfrm>
          <a:prstGeom prst="rect">
            <a:avLst/>
          </a:prstGeom>
        </p:spPr>
      </p:pic>
      <p:pic>
        <p:nvPicPr>
          <p:cNvPr id="26" name="Google Shape;604;p37" descr="步行 纯色填充">
            <a:extLst>
              <a:ext uri="{FF2B5EF4-FFF2-40B4-BE49-F238E27FC236}">
                <a16:creationId xmlns:a16="http://schemas.microsoft.com/office/drawing/2014/main" id="{D56CD6D2-3577-4B23-A9AC-28E401F653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8319" y="1303961"/>
            <a:ext cx="661062" cy="57317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ounded Rectangle 30">
            <a:extLst>
              <a:ext uri="{FF2B5EF4-FFF2-40B4-BE49-F238E27FC236}">
                <a16:creationId xmlns:a16="http://schemas.microsoft.com/office/drawing/2014/main" id="{EF59FC3E-C376-4AF0-AB1A-37AF496B323D}"/>
              </a:ext>
            </a:extLst>
          </p:cNvPr>
          <p:cNvSpPr/>
          <p:nvPr/>
        </p:nvSpPr>
        <p:spPr>
          <a:xfrm>
            <a:off x="3370712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27" name="Rounded Rectangle 30">
            <a:extLst>
              <a:ext uri="{FF2B5EF4-FFF2-40B4-BE49-F238E27FC236}">
                <a16:creationId xmlns:a16="http://schemas.microsoft.com/office/drawing/2014/main" id="{D8642C4B-4D40-4B3A-9B4E-A59303DEABF2}"/>
              </a:ext>
            </a:extLst>
          </p:cNvPr>
          <p:cNvSpPr/>
          <p:nvPr/>
        </p:nvSpPr>
        <p:spPr>
          <a:xfrm>
            <a:off x="1060091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30" name="Google Shape;967;p49">
            <a:extLst>
              <a:ext uri="{FF2B5EF4-FFF2-40B4-BE49-F238E27FC236}">
                <a16:creationId xmlns:a16="http://schemas.microsoft.com/office/drawing/2014/main" id="{1A2A4405-10C6-4B1C-8D50-5D44F0F819A9}"/>
              </a:ext>
            </a:extLst>
          </p:cNvPr>
          <p:cNvSpPr txBox="1"/>
          <p:nvPr/>
        </p:nvSpPr>
        <p:spPr>
          <a:xfrm rot="16200000">
            <a:off x="145329" y="1665862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68;p49">
            <a:extLst>
              <a:ext uri="{FF2B5EF4-FFF2-40B4-BE49-F238E27FC236}">
                <a16:creationId xmlns:a16="http://schemas.microsoft.com/office/drawing/2014/main" id="{99371DB9-7B29-4BC0-8691-251850542B8F}"/>
              </a:ext>
            </a:extLst>
          </p:cNvPr>
          <p:cNvSpPr txBox="1"/>
          <p:nvPr/>
        </p:nvSpPr>
        <p:spPr>
          <a:xfrm rot="16200000">
            <a:off x="24729" y="3217701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Kernel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713;gccdabf313d_0_2619">
            <a:extLst>
              <a:ext uri="{FF2B5EF4-FFF2-40B4-BE49-F238E27FC236}">
                <a16:creationId xmlns:a16="http://schemas.microsoft.com/office/drawing/2014/main" id="{69021A4C-C02B-4B19-AADD-4FDC5D56598A}"/>
              </a:ext>
            </a:extLst>
          </p:cNvPr>
          <p:cNvSpPr/>
          <p:nvPr/>
        </p:nvSpPr>
        <p:spPr>
          <a:xfrm>
            <a:off x="6096000" y="1976508"/>
            <a:ext cx="5770800" cy="573172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Direct access</a:t>
            </a:r>
          </a:p>
        </p:txBody>
      </p:sp>
      <p:sp>
        <p:nvSpPr>
          <p:cNvPr id="34" name="Google Shape;2713;gccdabf313d_0_2619">
            <a:extLst>
              <a:ext uri="{FF2B5EF4-FFF2-40B4-BE49-F238E27FC236}">
                <a16:creationId xmlns:a16="http://schemas.microsoft.com/office/drawing/2014/main" id="{7A59C211-0445-47B3-8DE7-90BE168925B2}"/>
              </a:ext>
            </a:extLst>
          </p:cNvPr>
          <p:cNvSpPr/>
          <p:nvPr/>
        </p:nvSpPr>
        <p:spPr>
          <a:xfrm>
            <a:off x="6102000" y="2847600"/>
            <a:ext cx="5770800" cy="5724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Unprivileged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 </a:t>
            </a: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Private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 customization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3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00000"/>
              </a:buClr>
              <a:tabLst>
                <a:tab pos="2243138" algn="l"/>
              </a:tabLst>
              <a:defRPr/>
            </a:pPr>
            <a:r>
              <a:rPr lang="en-US" sz="3600" b="1" kern="0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LibFS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enables </a:t>
            </a:r>
            <a:r>
              <a:rPr lang="en-US" sz="4400" b="1" kern="0" dirty="0">
                <a:solidFill>
                  <a:srgbClr val="176E8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private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customization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F3A5D"/>
              </a:solidFill>
              <a:effectLst/>
              <a:uLnTx/>
              <a:uFillTx/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/>
            </a:endParaRPr>
          </a:p>
        </p:txBody>
      </p:sp>
      <p:sp>
        <p:nvSpPr>
          <p:cNvPr id="37" name="Google Shape;982;p50">
            <a:extLst>
              <a:ext uri="{FF2B5EF4-FFF2-40B4-BE49-F238E27FC236}">
                <a16:creationId xmlns:a16="http://schemas.microsoft.com/office/drawing/2014/main" id="{7108BA07-5325-4F92-BA8F-1586DC376532}"/>
              </a:ext>
            </a:extLst>
          </p:cNvPr>
          <p:cNvSpPr txBox="1"/>
          <p:nvPr/>
        </p:nvSpPr>
        <p:spPr>
          <a:xfrm>
            <a:off x="6091767" y="3390359"/>
            <a:ext cx="5968997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50000"/>
              </a:lnSpc>
              <a:buClr>
                <a:prstClr val="black"/>
              </a:buClr>
              <a:buSzPts val="2800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Customization for one APP slows another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➞ Private </a:t>
            </a:r>
            <a:r>
              <a:rPr lang="en-US" sz="2800" b="1" dirty="0" err="1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LibFS</a:t>
            </a:r>
            <a:r>
              <a:rPr lang="en-US" sz="2800" b="1" dirty="0">
                <a:solidFill>
                  <a:prstClr val="black"/>
                </a:solidFill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for each application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9BB919F-EA4C-07E8-4615-1211CE765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37" y="2377780"/>
            <a:ext cx="462782" cy="463235"/>
          </a:xfrm>
          <a:prstGeom prst="rect">
            <a:avLst/>
          </a:prstGeom>
        </p:spPr>
      </p:pic>
      <p:pic>
        <p:nvPicPr>
          <p:cNvPr id="39" name="Google Shape;603;p37" descr="赛车 纯色填充">
            <a:extLst>
              <a:ext uri="{FF2B5EF4-FFF2-40B4-BE49-F238E27FC236}">
                <a16:creationId xmlns:a16="http://schemas.microsoft.com/office/drawing/2014/main" id="{6AB4E552-A0DC-139E-7BCA-7486F10E5D3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1477" y="1293502"/>
            <a:ext cx="849328" cy="79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6053C6-D60C-7EFB-A15F-DE1AB2786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13" y="2377780"/>
            <a:ext cx="462782" cy="463235"/>
          </a:xfrm>
          <a:prstGeom prst="rect">
            <a:avLst/>
          </a:prstGeom>
        </p:spPr>
      </p:pic>
      <p:pic>
        <p:nvPicPr>
          <p:cNvPr id="21" name="Google Shape;603;p37" descr="赛车 纯色填充">
            <a:extLst>
              <a:ext uri="{FF2B5EF4-FFF2-40B4-BE49-F238E27FC236}">
                <a16:creationId xmlns:a16="http://schemas.microsoft.com/office/drawing/2014/main" id="{7061B3CE-9E47-40E6-8D21-44D30D34298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55005" y="1293502"/>
            <a:ext cx="849328" cy="793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967;p49">
            <a:extLst>
              <a:ext uri="{FF2B5EF4-FFF2-40B4-BE49-F238E27FC236}">
                <a16:creationId xmlns:a16="http://schemas.microsoft.com/office/drawing/2014/main" id="{82C7EC7E-7E01-422B-8668-4DB1AA695630}"/>
              </a:ext>
            </a:extLst>
          </p:cNvPr>
          <p:cNvSpPr txBox="1"/>
          <p:nvPr/>
        </p:nvSpPr>
        <p:spPr>
          <a:xfrm rot="16200000">
            <a:off x="145329" y="2287363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961;p49">
            <a:extLst>
              <a:ext uri="{FF2B5EF4-FFF2-40B4-BE49-F238E27FC236}">
                <a16:creationId xmlns:a16="http://schemas.microsoft.com/office/drawing/2014/main" id="{7956FCAE-E77E-403D-A42B-34E2972F1573}"/>
              </a:ext>
            </a:extLst>
          </p:cNvPr>
          <p:cNvCxnSpPr>
            <a:cxnSpLocks/>
          </p:cNvCxnSpPr>
          <p:nvPr/>
        </p:nvCxnSpPr>
        <p:spPr>
          <a:xfrm>
            <a:off x="346468" y="3135791"/>
            <a:ext cx="498335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5" name="Google Shape;968;p49">
            <a:extLst>
              <a:ext uri="{FF2B5EF4-FFF2-40B4-BE49-F238E27FC236}">
                <a16:creationId xmlns:a16="http://schemas.microsoft.com/office/drawing/2014/main" id="{FE80625A-C2A4-400F-9014-992A31780258}"/>
              </a:ext>
            </a:extLst>
          </p:cNvPr>
          <p:cNvSpPr txBox="1"/>
          <p:nvPr/>
        </p:nvSpPr>
        <p:spPr>
          <a:xfrm rot="16200000">
            <a:off x="24729" y="3524844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Kernel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Rounded Rectangle 30">
            <a:extLst>
              <a:ext uri="{FF2B5EF4-FFF2-40B4-BE49-F238E27FC236}">
                <a16:creationId xmlns:a16="http://schemas.microsoft.com/office/drawing/2014/main" id="{E6E779E5-2600-4186-8685-B2872C7CBCFD}"/>
              </a:ext>
            </a:extLst>
          </p:cNvPr>
          <p:cNvSpPr/>
          <p:nvPr/>
        </p:nvSpPr>
        <p:spPr>
          <a:xfrm>
            <a:off x="3379590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703AC5F-A53E-4844-A2EE-3EB56940494E}"/>
              </a:ext>
            </a:extLst>
          </p:cNvPr>
          <p:cNvSpPr/>
          <p:nvPr/>
        </p:nvSpPr>
        <p:spPr>
          <a:xfrm>
            <a:off x="1068969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32" name="Rounded Rectangle 30">
            <a:extLst>
              <a:ext uri="{FF2B5EF4-FFF2-40B4-BE49-F238E27FC236}">
                <a16:creationId xmlns:a16="http://schemas.microsoft.com/office/drawing/2014/main" id="{8CC0F53D-FB22-46BA-9B3E-E2009FD3ADFB}"/>
              </a:ext>
            </a:extLst>
          </p:cNvPr>
          <p:cNvSpPr/>
          <p:nvPr/>
        </p:nvSpPr>
        <p:spPr>
          <a:xfrm>
            <a:off x="3379590" y="2449508"/>
            <a:ext cx="142163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" name="Rounded Rectangle 30">
            <a:extLst>
              <a:ext uri="{FF2B5EF4-FFF2-40B4-BE49-F238E27FC236}">
                <a16:creationId xmlns:a16="http://schemas.microsoft.com/office/drawing/2014/main" id="{B63D2C84-137E-4A67-9F38-99552B033398}"/>
              </a:ext>
            </a:extLst>
          </p:cNvPr>
          <p:cNvSpPr/>
          <p:nvPr/>
        </p:nvSpPr>
        <p:spPr>
          <a:xfrm>
            <a:off x="1068969" y="2449508"/>
            <a:ext cx="1422000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4" name="Rectangle: Rounded Corners 4">
            <a:extLst>
              <a:ext uri="{FF2B5EF4-FFF2-40B4-BE49-F238E27FC236}">
                <a16:creationId xmlns:a16="http://schemas.microsoft.com/office/drawing/2014/main" id="{95E95985-5211-4A20-8677-315D885B1215}"/>
              </a:ext>
            </a:extLst>
          </p:cNvPr>
          <p:cNvSpPr/>
          <p:nvPr/>
        </p:nvSpPr>
        <p:spPr>
          <a:xfrm>
            <a:off x="1084899" y="3276193"/>
            <a:ext cx="3707444" cy="457200"/>
          </a:xfrm>
          <a:prstGeom prst="roundRect">
            <a:avLst/>
          </a:prstGeom>
          <a:solidFill>
            <a:srgbClr val="E7E6E6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/>
                <a:sym typeface="Arial"/>
              </a:rPr>
              <a:t>OS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  <a:sym typeface="Arial"/>
            </a:endParaRPr>
          </a:p>
        </p:txBody>
      </p:sp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058DE015-07D0-4637-B9FD-59C736FC9EC1}"/>
              </a:ext>
            </a:extLst>
          </p:cNvPr>
          <p:cNvSpPr/>
          <p:nvPr/>
        </p:nvSpPr>
        <p:spPr>
          <a:xfrm>
            <a:off x="1084899" y="3856431"/>
            <a:ext cx="3707444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8" name="Google Shape;2713;gccdabf313d_0_2619">
            <a:extLst>
              <a:ext uri="{FF2B5EF4-FFF2-40B4-BE49-F238E27FC236}">
                <a16:creationId xmlns:a16="http://schemas.microsoft.com/office/drawing/2014/main" id="{0BFB4BA3-F473-415A-854B-F9FC11A984DD}"/>
              </a:ext>
            </a:extLst>
          </p:cNvPr>
          <p:cNvSpPr/>
          <p:nvPr/>
        </p:nvSpPr>
        <p:spPr>
          <a:xfrm>
            <a:off x="6096000" y="1976508"/>
            <a:ext cx="5770800" cy="573172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Direct access</a:t>
            </a:r>
          </a:p>
        </p:txBody>
      </p:sp>
      <p:sp>
        <p:nvSpPr>
          <p:cNvPr id="43" name="Google Shape;2713;gccdabf313d_0_2619">
            <a:extLst>
              <a:ext uri="{FF2B5EF4-FFF2-40B4-BE49-F238E27FC236}">
                <a16:creationId xmlns:a16="http://schemas.microsoft.com/office/drawing/2014/main" id="{DF4D85F7-7655-4DA0-80A9-F94B3BE27A6B}"/>
              </a:ext>
            </a:extLst>
          </p:cNvPr>
          <p:cNvSpPr/>
          <p:nvPr/>
        </p:nvSpPr>
        <p:spPr>
          <a:xfrm>
            <a:off x="6102000" y="2847600"/>
            <a:ext cx="5770800" cy="5724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Unprivileged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 </a:t>
            </a:r>
            <a:r>
              <a:rPr kumimoji="0" lang="en-US" sz="3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Private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 customization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61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0">
            <a:extLst>
              <a:ext uri="{FF2B5EF4-FFF2-40B4-BE49-F238E27FC236}">
                <a16:creationId xmlns:a16="http://schemas.microsoft.com/office/drawing/2014/main" id="{511E4896-C44E-49E2-A768-D1DC417D6F1B}"/>
              </a:ext>
            </a:extLst>
          </p:cNvPr>
          <p:cNvSpPr/>
          <p:nvPr/>
        </p:nvSpPr>
        <p:spPr>
          <a:xfrm>
            <a:off x="3379590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36" name="Rounded Rectangle 30">
            <a:extLst>
              <a:ext uri="{FF2B5EF4-FFF2-40B4-BE49-F238E27FC236}">
                <a16:creationId xmlns:a16="http://schemas.microsoft.com/office/drawing/2014/main" id="{104FEED1-210E-45DB-BD30-4ECCA0BCAAEF}"/>
              </a:ext>
            </a:extLst>
          </p:cNvPr>
          <p:cNvSpPr/>
          <p:nvPr/>
        </p:nvSpPr>
        <p:spPr>
          <a:xfrm>
            <a:off x="1068969" y="1993441"/>
            <a:ext cx="142163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APP</a:t>
            </a:r>
          </a:p>
        </p:txBody>
      </p:sp>
      <p:sp>
        <p:nvSpPr>
          <p:cNvPr id="37" name="Rounded Rectangle 30">
            <a:extLst>
              <a:ext uri="{FF2B5EF4-FFF2-40B4-BE49-F238E27FC236}">
                <a16:creationId xmlns:a16="http://schemas.microsoft.com/office/drawing/2014/main" id="{CBE0C4B2-1569-4B90-92C8-CEEC8B3196A1}"/>
              </a:ext>
            </a:extLst>
          </p:cNvPr>
          <p:cNvSpPr/>
          <p:nvPr/>
        </p:nvSpPr>
        <p:spPr>
          <a:xfrm>
            <a:off x="3379590" y="2449508"/>
            <a:ext cx="1421630" cy="457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8" name="Rounded Rectangle 30">
            <a:extLst>
              <a:ext uri="{FF2B5EF4-FFF2-40B4-BE49-F238E27FC236}">
                <a16:creationId xmlns:a16="http://schemas.microsoft.com/office/drawing/2014/main" id="{34B87100-74AA-4481-8387-E06C1BD91D3A}"/>
              </a:ext>
            </a:extLst>
          </p:cNvPr>
          <p:cNvSpPr/>
          <p:nvPr/>
        </p:nvSpPr>
        <p:spPr>
          <a:xfrm>
            <a:off x="1068968" y="2449508"/>
            <a:ext cx="1422000" cy="457200"/>
          </a:xfrm>
          <a:prstGeom prst="roundRect">
            <a:avLst/>
          </a:prstGeom>
          <a:solidFill>
            <a:srgbClr val="DEEBF7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LibFS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39" name="Rectangle: Rounded Corners 4">
            <a:extLst>
              <a:ext uri="{FF2B5EF4-FFF2-40B4-BE49-F238E27FC236}">
                <a16:creationId xmlns:a16="http://schemas.microsoft.com/office/drawing/2014/main" id="{CC9F35C2-E883-4FA0-9CD0-25C157C5FC3B}"/>
              </a:ext>
            </a:extLst>
          </p:cNvPr>
          <p:cNvSpPr/>
          <p:nvPr/>
        </p:nvSpPr>
        <p:spPr>
          <a:xfrm>
            <a:off x="1084899" y="3276193"/>
            <a:ext cx="3707444" cy="457200"/>
          </a:xfrm>
          <a:prstGeom prst="roundRect">
            <a:avLst/>
          </a:prstGeom>
          <a:solidFill>
            <a:srgbClr val="E7E6E6"/>
          </a:solidFill>
          <a:ln w="444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cs typeface="Arial"/>
                <a:sym typeface="Arial"/>
              </a:rPr>
              <a:t>OS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Arial"/>
              <a:sym typeface="Arial"/>
            </a:endParaRPr>
          </a:p>
        </p:txBody>
      </p:sp>
      <p:sp>
        <p:nvSpPr>
          <p:cNvPr id="40" name="Rounded Rectangle 2">
            <a:extLst>
              <a:ext uri="{FF2B5EF4-FFF2-40B4-BE49-F238E27FC236}">
                <a16:creationId xmlns:a16="http://schemas.microsoft.com/office/drawing/2014/main" id="{FC470199-A447-4732-9E15-A1E10C6E22EF}"/>
              </a:ext>
            </a:extLst>
          </p:cNvPr>
          <p:cNvSpPr/>
          <p:nvPr/>
        </p:nvSpPr>
        <p:spPr>
          <a:xfrm>
            <a:off x="1084899" y="3856431"/>
            <a:ext cx="3707444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NVM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00000"/>
              </a:buClr>
              <a:tabLst>
                <a:tab pos="2243138" algn="l"/>
              </a:tabLst>
              <a:defRPr/>
            </a:pP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Key challenge for </a:t>
            </a:r>
            <a:r>
              <a:rPr lang="en-US" sz="3600" b="1" kern="0" dirty="0" err="1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LibFS</a:t>
            </a: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 secure sharing</a:t>
            </a: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5D109-7128-8327-F34B-C41636921257}"/>
              </a:ext>
            </a:extLst>
          </p:cNvPr>
          <p:cNvSpPr txBox="1"/>
          <p:nvPr/>
        </p:nvSpPr>
        <p:spPr>
          <a:xfrm>
            <a:off x="1076586" y="20783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534AD-1C5F-E54F-EC0E-DAA88B6F394D}"/>
              </a:ext>
            </a:extLst>
          </p:cNvPr>
          <p:cNvSpPr txBox="1"/>
          <p:nvPr/>
        </p:nvSpPr>
        <p:spPr>
          <a:xfrm>
            <a:off x="3830811" y="22547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21" name="Graphic 20" descr="Devil face outline with solid fill">
            <a:extLst>
              <a:ext uri="{FF2B5EF4-FFF2-40B4-BE49-F238E27FC236}">
                <a16:creationId xmlns:a16="http://schemas.microsoft.com/office/drawing/2014/main" id="{95A58699-EED9-1B86-7F34-E9454B7CD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6586" y="2113204"/>
            <a:ext cx="793201" cy="793201"/>
          </a:xfrm>
          <a:prstGeom prst="rect">
            <a:avLst/>
          </a:prstGeom>
        </p:spPr>
      </p:pic>
      <p:pic>
        <p:nvPicPr>
          <p:cNvPr id="23" name="Graphic 22" descr="Shield Tick with solid fill">
            <a:extLst>
              <a:ext uri="{FF2B5EF4-FFF2-40B4-BE49-F238E27FC236}">
                <a16:creationId xmlns:a16="http://schemas.microsoft.com/office/drawing/2014/main" id="{5D6422FF-32EA-DBBE-E9E1-100EFFC1D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5088" y="3293276"/>
            <a:ext cx="914400" cy="914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C814B6-0CDB-B0BA-2B45-36E6799C92F9}"/>
              </a:ext>
            </a:extLst>
          </p:cNvPr>
          <p:cNvSpPr/>
          <p:nvPr/>
        </p:nvSpPr>
        <p:spPr>
          <a:xfrm>
            <a:off x="2091305" y="2904067"/>
            <a:ext cx="182880" cy="1188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H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6" name="Google Shape;982;p50">
            <a:extLst>
              <a:ext uri="{FF2B5EF4-FFF2-40B4-BE49-F238E27FC236}">
                <a16:creationId xmlns:a16="http://schemas.microsoft.com/office/drawing/2014/main" id="{18022D4C-1DDE-C943-1B15-A91C9BC77C15}"/>
              </a:ext>
            </a:extLst>
          </p:cNvPr>
          <p:cNvSpPr txBox="1"/>
          <p:nvPr/>
        </p:nvSpPr>
        <p:spPr>
          <a:xfrm>
            <a:off x="1002562" y="3109088"/>
            <a:ext cx="113268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Attack</a:t>
            </a:r>
            <a:endParaRPr kumimoji="0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20" name="Right Arrow 22">
            <a:extLst>
              <a:ext uri="{FF2B5EF4-FFF2-40B4-BE49-F238E27FC236}">
                <a16:creationId xmlns:a16="http://schemas.microsoft.com/office/drawing/2014/main" id="{8C5EE7CF-8A20-4A15-914B-AF26A2E31977}"/>
              </a:ext>
            </a:extLst>
          </p:cNvPr>
          <p:cNvSpPr/>
          <p:nvPr/>
        </p:nvSpPr>
        <p:spPr>
          <a:xfrm rot="16200000">
            <a:off x="3423853" y="3348273"/>
            <a:ext cx="1183386" cy="28732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B7D875-0483-49D6-A08A-BCC6300CA4CE}"/>
              </a:ext>
            </a:extLst>
          </p:cNvPr>
          <p:cNvSpPr/>
          <p:nvPr/>
        </p:nvSpPr>
        <p:spPr>
          <a:xfrm rot="5400000">
            <a:off x="3020652" y="3160953"/>
            <a:ext cx="183600" cy="167869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CH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Google Shape;2713;gccdabf313d_0_2619">
            <a:extLst>
              <a:ext uri="{FF2B5EF4-FFF2-40B4-BE49-F238E27FC236}">
                <a16:creationId xmlns:a16="http://schemas.microsoft.com/office/drawing/2014/main" id="{0FAD27CE-5253-8BFD-F04A-75E58CBEC050}"/>
              </a:ext>
            </a:extLst>
          </p:cNvPr>
          <p:cNvSpPr/>
          <p:nvPr/>
        </p:nvSpPr>
        <p:spPr>
          <a:xfrm>
            <a:off x="6095998" y="3727022"/>
            <a:ext cx="5770800" cy="572400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Secure sharing</a:t>
            </a:r>
          </a:p>
        </p:txBody>
      </p:sp>
      <p:sp>
        <p:nvSpPr>
          <p:cNvPr id="24" name="Google Shape;982;p50">
            <a:extLst>
              <a:ext uri="{FF2B5EF4-FFF2-40B4-BE49-F238E27FC236}">
                <a16:creationId xmlns:a16="http://schemas.microsoft.com/office/drawing/2014/main" id="{714D2E1F-7C9B-D48F-0E07-134D42571976}"/>
              </a:ext>
            </a:extLst>
          </p:cNvPr>
          <p:cNvSpPr txBox="1"/>
          <p:nvPr/>
        </p:nvSpPr>
        <p:spPr>
          <a:xfrm>
            <a:off x="6108832" y="4278182"/>
            <a:ext cx="5968997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8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Malicious APPs 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LibFSes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PT Sans"/>
                <a:cs typeface="Calibri" panose="020F0502020204030204" pitchFamily="34" charset="0"/>
                <a:sym typeface="PT Sans"/>
              </a:rPr>
              <a:t> corrupt shared state</a:t>
            </a:r>
          </a:p>
        </p:txBody>
      </p:sp>
      <p:sp>
        <p:nvSpPr>
          <p:cNvPr id="27" name="Google Shape;2713;gccdabf313d_0_2619">
            <a:extLst>
              <a:ext uri="{FF2B5EF4-FFF2-40B4-BE49-F238E27FC236}">
                <a16:creationId xmlns:a16="http://schemas.microsoft.com/office/drawing/2014/main" id="{C88E3EA1-C74C-43FA-AAC1-12C3217CCC63}"/>
              </a:ext>
            </a:extLst>
          </p:cNvPr>
          <p:cNvSpPr/>
          <p:nvPr/>
        </p:nvSpPr>
        <p:spPr>
          <a:xfrm>
            <a:off x="6096000" y="1976508"/>
            <a:ext cx="5770800" cy="573172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3600"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Direct access</a:t>
            </a:r>
          </a:p>
        </p:txBody>
      </p:sp>
      <p:sp>
        <p:nvSpPr>
          <p:cNvPr id="28" name="Google Shape;2713;gccdabf313d_0_2619">
            <a:extLst>
              <a:ext uri="{FF2B5EF4-FFF2-40B4-BE49-F238E27FC236}">
                <a16:creationId xmlns:a16="http://schemas.microsoft.com/office/drawing/2014/main" id="{D2CBDC8A-B5C1-481B-BD33-30D22A529A17}"/>
              </a:ext>
            </a:extLst>
          </p:cNvPr>
          <p:cNvSpPr/>
          <p:nvPr/>
        </p:nvSpPr>
        <p:spPr>
          <a:xfrm>
            <a:off x="6102000" y="2847600"/>
            <a:ext cx="5770800" cy="572400"/>
          </a:xfrm>
          <a:prstGeom prst="roundRect">
            <a:avLst>
              <a:gd name="adj" fmla="val 16667"/>
            </a:avLst>
          </a:prstGeom>
          <a:solidFill>
            <a:srgbClr val="0F3A5D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Unprivileged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 </a:t>
            </a: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Private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Book Antiqua"/>
              </a:rPr>
              <a:t> customization</a:t>
            </a:r>
          </a:p>
        </p:txBody>
      </p:sp>
      <p:sp>
        <p:nvSpPr>
          <p:cNvPr id="41" name="Google Shape;967;p49">
            <a:extLst>
              <a:ext uri="{FF2B5EF4-FFF2-40B4-BE49-F238E27FC236}">
                <a16:creationId xmlns:a16="http://schemas.microsoft.com/office/drawing/2014/main" id="{0DE05F4A-A225-4E74-9F0E-0B67EE2C3003}"/>
              </a:ext>
            </a:extLst>
          </p:cNvPr>
          <p:cNvSpPr txBox="1"/>
          <p:nvPr/>
        </p:nvSpPr>
        <p:spPr>
          <a:xfrm rot="16200000">
            <a:off x="145329" y="2287363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User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" name="Google Shape;961;p49">
            <a:extLst>
              <a:ext uri="{FF2B5EF4-FFF2-40B4-BE49-F238E27FC236}">
                <a16:creationId xmlns:a16="http://schemas.microsoft.com/office/drawing/2014/main" id="{F7344A94-4D3D-4E69-85C2-0040C0DAE3E3}"/>
              </a:ext>
            </a:extLst>
          </p:cNvPr>
          <p:cNvCxnSpPr>
            <a:cxnSpLocks/>
          </p:cNvCxnSpPr>
          <p:nvPr/>
        </p:nvCxnSpPr>
        <p:spPr>
          <a:xfrm>
            <a:off x="346468" y="3135791"/>
            <a:ext cx="4983356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43" name="Google Shape;968;p49">
            <a:extLst>
              <a:ext uri="{FF2B5EF4-FFF2-40B4-BE49-F238E27FC236}">
                <a16:creationId xmlns:a16="http://schemas.microsoft.com/office/drawing/2014/main" id="{9CC84DAA-F3D2-4AB9-B363-73CC66FE173A}"/>
              </a:ext>
            </a:extLst>
          </p:cNvPr>
          <p:cNvSpPr txBox="1"/>
          <p:nvPr/>
        </p:nvSpPr>
        <p:spPr>
          <a:xfrm rot="16200000">
            <a:off x="24729" y="3524844"/>
            <a:ext cx="116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Kernel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9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0" grpId="0" animBg="1"/>
      <p:bldP spid="22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/>
        </p:nvSpPr>
        <p:spPr>
          <a:xfrm>
            <a:off x="838199" y="365125"/>
            <a:ext cx="11006667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rgbClr val="000000"/>
              </a:buClr>
              <a:tabLst>
                <a:tab pos="2243138" algn="l"/>
              </a:tabLst>
              <a:defRPr/>
            </a:pPr>
            <a:r>
              <a:rPr lang="en-US" sz="3600" b="1" kern="0" dirty="0">
                <a:solidFill>
                  <a:srgbClr val="0F3A5D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Requirements to achieve secure sharing</a:t>
            </a:r>
          </a:p>
        </p:txBody>
      </p:sp>
      <p:sp>
        <p:nvSpPr>
          <p:cNvPr id="306" name="Google Shape;30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9" name="Google Shape;2713;gccdabf313d_0_2619">
            <a:extLst>
              <a:ext uri="{FF2B5EF4-FFF2-40B4-BE49-F238E27FC236}">
                <a16:creationId xmlns:a16="http://schemas.microsoft.com/office/drawing/2014/main" id="{70BBC3BB-E333-C182-6D26-E217B4239B60}"/>
              </a:ext>
            </a:extLst>
          </p:cNvPr>
          <p:cNvSpPr/>
          <p:nvPr/>
        </p:nvSpPr>
        <p:spPr>
          <a:xfrm>
            <a:off x="6815331" y="1260553"/>
            <a:ext cx="4851762" cy="573172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Preserve metadata </a:t>
            </a:r>
            <a:r>
              <a:rPr lang="en-US" sz="2800" b="1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invariants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Book Antiqua"/>
            </a:endParaRPr>
          </a:p>
        </p:txBody>
      </p:sp>
      <p:sp>
        <p:nvSpPr>
          <p:cNvPr id="268" name="Arc 267">
            <a:extLst>
              <a:ext uri="{FF2B5EF4-FFF2-40B4-BE49-F238E27FC236}">
                <a16:creationId xmlns:a16="http://schemas.microsoft.com/office/drawing/2014/main" id="{B696F537-1220-A281-2710-9AFF2D1674F3}"/>
              </a:ext>
            </a:extLst>
          </p:cNvPr>
          <p:cNvSpPr/>
          <p:nvPr/>
        </p:nvSpPr>
        <p:spPr>
          <a:xfrm rot="19868739" flipV="1">
            <a:off x="8403701" y="2298972"/>
            <a:ext cx="2289277" cy="1281196"/>
          </a:xfrm>
          <a:prstGeom prst="arc">
            <a:avLst>
              <a:gd name="adj1" fmla="val 19035272"/>
              <a:gd name="adj2" fmla="val 4287141"/>
            </a:avLst>
          </a:prstGeom>
          <a:ln w="698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CH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E30D9F72-613F-17E5-98EC-90AB2C2B732A}"/>
              </a:ext>
            </a:extLst>
          </p:cNvPr>
          <p:cNvSpPr/>
          <p:nvPr/>
        </p:nvSpPr>
        <p:spPr>
          <a:xfrm>
            <a:off x="7755996" y="3935385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2CA7180D-D97F-6BF4-D192-5719786924CB}"/>
              </a:ext>
            </a:extLst>
          </p:cNvPr>
          <p:cNvSpPr/>
          <p:nvPr/>
        </p:nvSpPr>
        <p:spPr>
          <a:xfrm>
            <a:off x="8752515" y="3924735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69167B4-4AE3-995B-EAB1-B2E393536AEE}"/>
              </a:ext>
            </a:extLst>
          </p:cNvPr>
          <p:cNvSpPr/>
          <p:nvPr/>
        </p:nvSpPr>
        <p:spPr>
          <a:xfrm>
            <a:off x="9798289" y="2962996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11ABF2E-30F7-C988-CFAB-0AF5DFD9AA35}"/>
              </a:ext>
            </a:extLst>
          </p:cNvPr>
          <p:cNvSpPr/>
          <p:nvPr/>
        </p:nvSpPr>
        <p:spPr>
          <a:xfrm>
            <a:off x="9012742" y="2110723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A25B2CB-C990-B636-8942-7EC5D13D262D}"/>
              </a:ext>
            </a:extLst>
          </p:cNvPr>
          <p:cNvSpPr/>
          <p:nvPr/>
        </p:nvSpPr>
        <p:spPr>
          <a:xfrm>
            <a:off x="8221025" y="2985137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D140994-BC39-2092-6183-2BFF8EC23EF2}"/>
              </a:ext>
            </a:extLst>
          </p:cNvPr>
          <p:cNvCxnSpPr>
            <a:cxnSpLocks/>
          </p:cNvCxnSpPr>
          <p:nvPr/>
        </p:nvCxnSpPr>
        <p:spPr>
          <a:xfrm>
            <a:off x="9188103" y="2430763"/>
            <a:ext cx="0" cy="27689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8AE3AA42-1898-4A0B-85B2-85728117A7E4}"/>
              </a:ext>
            </a:extLst>
          </p:cNvPr>
          <p:cNvGrpSpPr/>
          <p:nvPr/>
        </p:nvGrpSpPr>
        <p:grpSpPr>
          <a:xfrm>
            <a:off x="8372958" y="2707659"/>
            <a:ext cx="1617020" cy="290048"/>
            <a:chOff x="4093029" y="2030634"/>
            <a:chExt cx="1654628" cy="667875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2EE3C77D-9B45-4A2B-0DBF-B3E54DD3BDDA}"/>
                </a:ext>
              </a:extLst>
            </p:cNvPr>
            <p:cNvCxnSpPr>
              <a:cxnSpLocks/>
            </p:cNvCxnSpPr>
            <p:nvPr/>
          </p:nvCxnSpPr>
          <p:spPr>
            <a:xfrm>
              <a:off x="4093029" y="2116666"/>
              <a:ext cx="1654628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D6294F60-3765-AE93-4095-D66D5EA3C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696" y="2063884"/>
              <a:ext cx="0" cy="63462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97D097F-873F-1288-13E9-C9CBEE02D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910" y="2030634"/>
              <a:ext cx="0" cy="63462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Graphic 43" descr="Close with solid fill">
            <a:extLst>
              <a:ext uri="{FF2B5EF4-FFF2-40B4-BE49-F238E27FC236}">
                <a16:creationId xmlns:a16="http://schemas.microsoft.com/office/drawing/2014/main" id="{CF77EE06-12F1-4B27-9350-E61315379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2084" y="2095369"/>
            <a:ext cx="658877" cy="658877"/>
          </a:xfrm>
          <a:prstGeom prst="rect">
            <a:avLst/>
          </a:prstGeom>
        </p:spPr>
      </p:pic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87AE87B4-EC24-49A0-8EEC-540C5E054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4240" y="2804858"/>
            <a:ext cx="588617" cy="670997"/>
          </a:xfrm>
          <a:prstGeom prst="rect">
            <a:avLst/>
          </a:prstGeom>
        </p:spPr>
      </p:pic>
      <p:sp>
        <p:nvSpPr>
          <p:cNvPr id="46" name="椭圆 33">
            <a:extLst>
              <a:ext uri="{FF2B5EF4-FFF2-40B4-BE49-F238E27FC236}">
                <a16:creationId xmlns:a16="http://schemas.microsoft.com/office/drawing/2014/main" id="{4FF5C697-3A0F-43D7-A322-B9D29269A1BE}"/>
              </a:ext>
            </a:extLst>
          </p:cNvPr>
          <p:cNvSpPr/>
          <p:nvPr/>
        </p:nvSpPr>
        <p:spPr>
          <a:xfrm>
            <a:off x="7995932" y="2895122"/>
            <a:ext cx="789992" cy="5124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4" name="Google Shape;2713;gccdabf313d_0_2619">
            <a:extLst>
              <a:ext uri="{FF2B5EF4-FFF2-40B4-BE49-F238E27FC236}">
                <a16:creationId xmlns:a16="http://schemas.microsoft.com/office/drawing/2014/main" id="{FD0A66C7-DD63-4E79-9B31-386EFB0BA654}"/>
              </a:ext>
            </a:extLst>
          </p:cNvPr>
          <p:cNvSpPr/>
          <p:nvPr/>
        </p:nvSpPr>
        <p:spPr>
          <a:xfrm>
            <a:off x="633587" y="1260553"/>
            <a:ext cx="4743085" cy="573172"/>
          </a:xfrm>
          <a:prstGeom prst="roundRect">
            <a:avLst>
              <a:gd name="adj" fmla="val 16667"/>
            </a:avLst>
          </a:prstGeom>
          <a:solidFill>
            <a:srgbClr val="D65E00"/>
          </a:solidFill>
          <a:ln>
            <a:noFill/>
          </a:ln>
        </p:spPr>
        <p:txBody>
          <a:bodyPr spcFirstLastPara="1" wrap="square" lIns="274320" tIns="45700" rIns="91425" bIns="457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Tx/>
              <a:buNone/>
              <a:tabLst/>
              <a:defRPr/>
            </a:pPr>
            <a:r>
              <a:rPr lang="en-US" sz="2800" kern="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sym typeface="Book Antiqua"/>
              </a:rPr>
              <a:t>Enforce access permission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Book Antiqu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96BFA2-8BED-4C7A-9416-B35361EE8B90}"/>
              </a:ext>
            </a:extLst>
          </p:cNvPr>
          <p:cNvGrpSpPr/>
          <p:nvPr/>
        </p:nvGrpSpPr>
        <p:grpSpPr>
          <a:xfrm>
            <a:off x="1064966" y="2597627"/>
            <a:ext cx="4274742" cy="1200329"/>
            <a:chOff x="618268" y="2192742"/>
            <a:chExt cx="4274742" cy="1200329"/>
          </a:xfrm>
        </p:grpSpPr>
        <p:pic>
          <p:nvPicPr>
            <p:cNvPr id="7" name="Graphic 6" descr="Document">
              <a:extLst>
                <a:ext uri="{FF2B5EF4-FFF2-40B4-BE49-F238E27FC236}">
                  <a16:creationId xmlns:a16="http://schemas.microsoft.com/office/drawing/2014/main" id="{0EA69639-8F24-4840-B45A-CFBD8F1A2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8268" y="2300474"/>
              <a:ext cx="1081956" cy="1081956"/>
            </a:xfrm>
            <a:prstGeom prst="rect">
              <a:avLst/>
            </a:prstGeom>
          </p:spPr>
        </p:pic>
        <p:pic>
          <p:nvPicPr>
            <p:cNvPr id="9" name="Graphic 8" descr="Open folder">
              <a:extLst>
                <a:ext uri="{FF2B5EF4-FFF2-40B4-BE49-F238E27FC236}">
                  <a16:creationId xmlns:a16="http://schemas.microsoft.com/office/drawing/2014/main" id="{586B05EF-EC6C-4AE0-A12C-FED423FD0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33048" y="2308621"/>
              <a:ext cx="1048782" cy="1048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52DDA0-C379-4AD3-AAB5-AA5EEBA527C2}"/>
                </a:ext>
              </a:extLst>
            </p:cNvPr>
            <p:cNvSpPr txBox="1"/>
            <p:nvPr/>
          </p:nvSpPr>
          <p:spPr>
            <a:xfrm>
              <a:off x="3075373" y="2192742"/>
              <a:ext cx="18176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Owner: </a:t>
              </a:r>
              <a:r>
                <a:rPr lang="en-US" sz="2400" dirty="0" err="1"/>
                <a:t>rwx</a:t>
              </a:r>
              <a:endParaRPr lang="en-US" sz="2400" dirty="0"/>
            </a:p>
            <a:p>
              <a:r>
                <a:rPr lang="en-US" sz="2400" dirty="0"/>
                <a:t>Group:  r-x</a:t>
              </a:r>
            </a:p>
            <a:p>
              <a:r>
                <a:rPr lang="en-US" sz="2400" dirty="0"/>
                <a:t>Others: r--</a:t>
              </a:r>
              <a:endParaRPr lang="en-CH" sz="2400" dirty="0"/>
            </a:p>
          </p:txBody>
        </p:sp>
      </p:grpSp>
      <p:sp>
        <p:nvSpPr>
          <p:cNvPr id="47" name="Rounded Rectangle 2">
            <a:extLst>
              <a:ext uri="{FF2B5EF4-FFF2-40B4-BE49-F238E27FC236}">
                <a16:creationId xmlns:a16="http://schemas.microsoft.com/office/drawing/2014/main" id="{595EB168-8342-4A6F-8C5D-C0C5BC827075}"/>
              </a:ext>
            </a:extLst>
          </p:cNvPr>
          <p:cNvSpPr/>
          <p:nvPr/>
        </p:nvSpPr>
        <p:spPr>
          <a:xfrm>
            <a:off x="633586" y="5837870"/>
            <a:ext cx="4744800" cy="457200"/>
          </a:xfrm>
          <a:prstGeom prst="roundRect">
            <a:avLst/>
          </a:prstGeom>
          <a:solidFill>
            <a:srgbClr val="FFF2CC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kern="0" noProof="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MMU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51" name="Right Arrow 22">
            <a:extLst>
              <a:ext uri="{FF2B5EF4-FFF2-40B4-BE49-F238E27FC236}">
                <a16:creationId xmlns:a16="http://schemas.microsoft.com/office/drawing/2014/main" id="{D46C003B-923D-489C-904E-FAAAF28E7C1F}"/>
              </a:ext>
            </a:extLst>
          </p:cNvPr>
          <p:cNvSpPr/>
          <p:nvPr/>
        </p:nvSpPr>
        <p:spPr>
          <a:xfrm rot="5400000">
            <a:off x="2112666" y="4799453"/>
            <a:ext cx="1196308" cy="588617"/>
          </a:xfrm>
          <a:prstGeom prst="rightArrow">
            <a:avLst>
              <a:gd name="adj1" fmla="val 37054"/>
              <a:gd name="adj2" fmla="val 46763"/>
            </a:avLst>
          </a:prstGeom>
          <a:solidFill>
            <a:srgbClr val="009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53" name="Rounded Rectangle 2">
            <a:extLst>
              <a:ext uri="{FF2B5EF4-FFF2-40B4-BE49-F238E27FC236}">
                <a16:creationId xmlns:a16="http://schemas.microsoft.com/office/drawing/2014/main" id="{D6803BED-306A-4140-BBF9-FFDE8A61BAD4}"/>
              </a:ext>
            </a:extLst>
          </p:cNvPr>
          <p:cNvSpPr/>
          <p:nvPr/>
        </p:nvSpPr>
        <p:spPr>
          <a:xfrm>
            <a:off x="6857738" y="5837870"/>
            <a:ext cx="4744800" cy="457200"/>
          </a:xfrm>
          <a:prstGeom prst="roundRect">
            <a:avLst/>
          </a:prstGeom>
          <a:solidFill>
            <a:srgbClr val="EDEDED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/>
              </a:rPr>
              <a:t>Trusted entity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8A1CFF-E17C-481C-8A1D-C84113378ADD}"/>
              </a:ext>
            </a:extLst>
          </p:cNvPr>
          <p:cNvGrpSpPr/>
          <p:nvPr/>
        </p:nvGrpSpPr>
        <p:grpSpPr>
          <a:xfrm>
            <a:off x="7896515" y="3516271"/>
            <a:ext cx="1045036" cy="443806"/>
            <a:chOff x="4093029" y="2063884"/>
            <a:chExt cx="1654628" cy="65785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0CAF91B-08E8-4E3D-B99B-D3DE2707B29D}"/>
                </a:ext>
              </a:extLst>
            </p:cNvPr>
            <p:cNvCxnSpPr>
              <a:cxnSpLocks/>
            </p:cNvCxnSpPr>
            <p:nvPr/>
          </p:nvCxnSpPr>
          <p:spPr>
            <a:xfrm>
              <a:off x="4093029" y="2116666"/>
              <a:ext cx="1654628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4C55FE-C464-4F46-8D53-17C9EF8ED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696" y="2063884"/>
              <a:ext cx="0" cy="63462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80B5E1F-E2C6-4BE4-9BA9-FBD22D8A9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910" y="2087110"/>
              <a:ext cx="0" cy="63462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FF010F-8B2A-47B3-85AB-E7A37A0EF281}"/>
              </a:ext>
            </a:extLst>
          </p:cNvPr>
          <p:cNvCxnSpPr>
            <a:cxnSpLocks/>
          </p:cNvCxnSpPr>
          <p:nvPr/>
        </p:nvCxnSpPr>
        <p:spPr>
          <a:xfrm>
            <a:off x="8412332" y="3262765"/>
            <a:ext cx="0" cy="27689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8BB1F87-D11E-4A5C-A1C3-89B9F2CFEC34}"/>
              </a:ext>
            </a:extLst>
          </p:cNvPr>
          <p:cNvSpPr/>
          <p:nvPr/>
        </p:nvSpPr>
        <p:spPr>
          <a:xfrm>
            <a:off x="9369945" y="3935385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62A727-1B94-4515-8D1C-6D0824502630}"/>
              </a:ext>
            </a:extLst>
          </p:cNvPr>
          <p:cNvSpPr/>
          <p:nvPr/>
        </p:nvSpPr>
        <p:spPr>
          <a:xfrm>
            <a:off x="10366464" y="3924735"/>
            <a:ext cx="365760" cy="32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2440CCB-C3E7-40FA-8F92-41A60B6A0117}"/>
              </a:ext>
            </a:extLst>
          </p:cNvPr>
          <p:cNvGrpSpPr/>
          <p:nvPr/>
        </p:nvGrpSpPr>
        <p:grpSpPr>
          <a:xfrm>
            <a:off x="9510464" y="3516271"/>
            <a:ext cx="1045036" cy="443806"/>
            <a:chOff x="4093029" y="2063884"/>
            <a:chExt cx="1654628" cy="65785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008443-6F28-4B42-A2D9-E57BE293F898}"/>
                </a:ext>
              </a:extLst>
            </p:cNvPr>
            <p:cNvCxnSpPr>
              <a:cxnSpLocks/>
            </p:cNvCxnSpPr>
            <p:nvPr/>
          </p:nvCxnSpPr>
          <p:spPr>
            <a:xfrm>
              <a:off x="4093029" y="2116666"/>
              <a:ext cx="1654628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39EC1F6-0868-43BD-88C8-29FC981AA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696" y="2063884"/>
              <a:ext cx="0" cy="63462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17C1DD9-9259-4D16-ABF1-BD1EE17CF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910" y="2087110"/>
              <a:ext cx="0" cy="634625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77E26E6-32E8-48AB-8777-882F9710E25D}"/>
              </a:ext>
            </a:extLst>
          </p:cNvPr>
          <p:cNvCxnSpPr>
            <a:cxnSpLocks/>
          </p:cNvCxnSpPr>
          <p:nvPr/>
        </p:nvCxnSpPr>
        <p:spPr>
          <a:xfrm>
            <a:off x="9980453" y="3262765"/>
            <a:ext cx="0" cy="27689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Arrow 22">
            <a:extLst>
              <a:ext uri="{FF2B5EF4-FFF2-40B4-BE49-F238E27FC236}">
                <a16:creationId xmlns:a16="http://schemas.microsoft.com/office/drawing/2014/main" id="{BCD9807C-3C17-4ECB-BB71-DB1C3346339A}"/>
              </a:ext>
            </a:extLst>
          </p:cNvPr>
          <p:cNvSpPr/>
          <p:nvPr/>
        </p:nvSpPr>
        <p:spPr>
          <a:xfrm rot="5400000">
            <a:off x="8371150" y="4799452"/>
            <a:ext cx="1196308" cy="588617"/>
          </a:xfrm>
          <a:prstGeom prst="rightArrow">
            <a:avLst>
              <a:gd name="adj1" fmla="val 37054"/>
              <a:gd name="adj2" fmla="val 4676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69" name="Graphic 68" descr="Shield Tick with solid fill">
            <a:extLst>
              <a:ext uri="{FF2B5EF4-FFF2-40B4-BE49-F238E27FC236}">
                <a16:creationId xmlns:a16="http://schemas.microsoft.com/office/drawing/2014/main" id="{E6D51BFC-7AC7-43D5-8617-EA08B06C52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91922" y="4547419"/>
            <a:ext cx="1092682" cy="109268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DE745C7-95C5-4250-A7E5-5F68D74F14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252" y="4731339"/>
            <a:ext cx="751396" cy="7513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44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5"/>
    </mc:Choice>
    <mc:Fallback xmlns="">
      <p:transition spd="slow" advTm="27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68" grpId="0" animBg="1"/>
      <p:bldP spid="277" grpId="0" animBg="1"/>
      <p:bldP spid="278" grpId="0" animBg="1"/>
      <p:bldP spid="285" grpId="0" animBg="1"/>
      <p:bldP spid="286" grpId="0" animBg="1"/>
      <p:bldP spid="287" grpId="0" animBg="1"/>
      <p:bldP spid="287" grpId="1" animBg="1"/>
      <p:bldP spid="46" grpId="0" animBg="1"/>
      <p:bldP spid="47" grpId="0" animBg="1"/>
      <p:bldP spid="51" grpId="0" animBg="1"/>
      <p:bldP spid="53" grpId="0" animBg="1"/>
      <p:bldP spid="60" grpId="0" animBg="1"/>
      <p:bldP spid="61" grpId="0" animBg="1"/>
      <p:bldP spid="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15.8|3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4|3.4|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1462</Words>
  <Application>Microsoft Office PowerPoint</Application>
  <PresentationFormat>Widescreen</PresentationFormat>
  <Paragraphs>530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等线</vt:lpstr>
      <vt:lpstr>PT Sans</vt:lpstr>
      <vt:lpstr>PT Sans Narrow</vt:lpstr>
      <vt:lpstr>宋体</vt:lpstr>
      <vt:lpstr>Arial</vt:lpstr>
      <vt:lpstr>Book Antiqua</vt:lpstr>
      <vt:lpstr>Calibri</vt:lpstr>
      <vt:lpstr>Calibri Light</vt:lpstr>
      <vt:lpstr>Wingdings</vt:lpstr>
      <vt:lpstr>Office Theme</vt:lpstr>
      <vt:lpstr>1_Office Theme</vt:lpstr>
      <vt:lpstr>2_Office Theme</vt:lpstr>
      <vt:lpstr>Enabling High-Performance and Secure Userspace NVM File Systems with the Trio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Interfaces for LibFSes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High-Performance and Secure Userspace NVM File Systems with the Trio Architecture</dc:title>
  <dc:creator>Zhou Diyu</dc:creator>
  <cp:lastModifiedBy>Zhou Diyu</cp:lastModifiedBy>
  <cp:revision>4925</cp:revision>
  <cp:lastPrinted>2023-10-22T17:48:43Z</cp:lastPrinted>
  <dcterms:created xsi:type="dcterms:W3CDTF">2023-10-05T07:10:09Z</dcterms:created>
  <dcterms:modified xsi:type="dcterms:W3CDTF">2023-10-24T21:23:46Z</dcterms:modified>
</cp:coreProperties>
</file>