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930" r:id="rId3"/>
    <p:sldId id="1173" r:id="rId4"/>
    <p:sldId id="1178" r:id="rId5"/>
    <p:sldId id="11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1175" r:id="rId15"/>
    <p:sldId id="1179" r:id="rId16"/>
    <p:sldId id="1180" r:id="rId17"/>
    <p:sldId id="1181" r:id="rId18"/>
    <p:sldId id="1182" r:id="rId19"/>
    <p:sldId id="1183" r:id="rId20"/>
    <p:sldId id="1184" r:id="rId21"/>
    <p:sldId id="1185" r:id="rId22"/>
    <p:sldId id="1186" r:id="rId23"/>
    <p:sldId id="1187" r:id="rId24"/>
    <p:sldId id="1188" r:id="rId25"/>
    <p:sldId id="1189" r:id="rId26"/>
    <p:sldId id="1190" r:id="rId27"/>
    <p:sldId id="1191" r:id="rId28"/>
    <p:sldId id="1192" r:id="rId29"/>
    <p:sldId id="1193" r:id="rId30"/>
    <p:sldId id="1194" r:id="rId31"/>
    <p:sldId id="1195" r:id="rId32"/>
    <p:sldId id="1196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ED501F"/>
    <a:srgbClr val="FF0000"/>
    <a:srgbClr val="8BE6FF"/>
    <a:srgbClr val="B2E389"/>
    <a:srgbClr val="000000"/>
    <a:srgbClr val="CD051D"/>
    <a:srgbClr val="434343"/>
    <a:srgbClr val="88888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424" autoAdjust="0"/>
  </p:normalViewPr>
  <p:slideViewPr>
    <p:cSldViewPr>
      <p:cViewPr>
        <p:scale>
          <a:sx n="100" d="100"/>
          <a:sy n="100" d="100"/>
        </p:scale>
        <p:origin x="965" y="298"/>
      </p:cViewPr>
      <p:guideLst>
        <p:guide orient="horz" pos="1620"/>
        <p:guide pos="2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063B79-76A3-4091-9CD9-1D3E9F8FDEBF}" type="datetimeFigureOut">
              <a:rPr lang="zh-CN" altLang="en-US"/>
            </a:fld>
            <a:endParaRPr lang="zh-CN" altLang="en-US"/>
          </a:p>
        </p:txBody>
      </p:sp>
      <p:sp>
        <p:nvSpPr>
          <p:cNvPr id="9830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AF17BD76-B457-40C1-978E-5A34B53FFE8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0920" y="440220"/>
            <a:ext cx="5182158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0" y="0"/>
            <a:ext cx="9153525" cy="48609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099" name="Picture 3" descr="ppt封面-0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716F7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716F7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rgbClr val="716F7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716F7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716F7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9143998" cy="5143500"/>
            <a:chOff x="0" y="1"/>
            <a:chExt cx="9143998" cy="5143500"/>
          </a:xfrm>
        </p:grpSpPr>
        <p:pic>
          <p:nvPicPr>
            <p:cNvPr id="8194" name="Picture 2" descr="ppt封面-05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9143998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" name="Rectangle 8"/>
            <p:cNvSpPr>
              <a:spLocks noChangeArrowheads="1"/>
            </p:cNvSpPr>
            <p:nvPr/>
          </p:nvSpPr>
          <p:spPr bwMode="auto">
            <a:xfrm>
              <a:off x="0" y="3795713"/>
              <a:ext cx="9143998" cy="3603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8195" name="矩形 3"/>
          <p:cNvSpPr>
            <a:spLocks noChangeArrowheads="1"/>
          </p:cNvSpPr>
          <p:nvPr/>
        </p:nvSpPr>
        <p:spPr bwMode="auto">
          <a:xfrm>
            <a:off x="1260475" y="3219450"/>
            <a:ext cx="564515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0" tIns="35661" rIns="71320" bIns="3566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8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187625" y="3168300"/>
            <a:ext cx="684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开发工具</a:t>
            </a:r>
            <a:endParaRPr lang="en-US" altLang="zh-CN" sz="2800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199" name="矩形 7"/>
          <p:cNvSpPr>
            <a:spLocks noChangeArrowheads="1"/>
          </p:cNvSpPr>
          <p:nvPr/>
        </p:nvSpPr>
        <p:spPr bwMode="auto">
          <a:xfrm>
            <a:off x="2226468" y="4290923"/>
            <a:ext cx="46910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Copyright </a:t>
            </a:r>
            <a:r>
              <a:rPr lang="zh-CN" altLang="en-US" sz="1200" dirty="0">
                <a:solidFill>
                  <a:schemeClr val="tx2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©</a:t>
            </a:r>
            <a:r>
              <a:rPr lang="zh-CN" altLang="en-US" sz="1200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版权所有    安徽兆尹信息科技股份有限公司</a:t>
            </a:r>
            <a:endParaRPr lang="zh-CN" altLang="en-US" sz="1200" dirty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www.joyintech.com</a:t>
            </a:r>
            <a:endParaRPr lang="zh-CN" altLang="en-US" sz="1200" dirty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369" y="440220"/>
            <a:ext cx="2204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4.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r>
              <a:rPr sz="2000" b="1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eb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运行环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境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4668" y="842238"/>
            <a:ext cx="411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宋体" panose="02010600030101010101" pitchFamily="2" charset="-122"/>
                <a:cs typeface="宋体" panose="02010600030101010101" pitchFamily="2" charset="-122"/>
              </a:rPr>
              <a:t>点击</a:t>
            </a:r>
            <a:r>
              <a:rPr sz="1800" dirty="0">
                <a:latin typeface="Calibri" panose="020F0502020204030204"/>
                <a:cs typeface="Calibri" panose="020F0502020204030204"/>
              </a:rPr>
              <a:t>ToolBar</a:t>
            </a:r>
            <a:r>
              <a:rPr sz="1800" spc="25" dirty="0">
                <a:latin typeface="宋体" panose="02010600030101010101" pitchFamily="2" charset="-122"/>
                <a:cs typeface="宋体" panose="02010600030101010101" pitchFamily="2" charset="-122"/>
              </a:rPr>
              <a:t>上的【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Add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Configuration</a:t>
            </a:r>
            <a:r>
              <a:rPr sz="1800" spc="30"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按 钮，在弹出窗中配置运行环境。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3045" y="2986062"/>
            <a:ext cx="3270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点击【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】选择【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tomcat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local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 添加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tomcat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运行环境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7867" y="422148"/>
            <a:ext cx="4866132" cy="47213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528599"/>
            <a:ext cx="737615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添加</a:t>
            </a:r>
            <a:r>
              <a:rPr sz="1600" spc="-15" dirty="0"/>
              <a:t>tomcat</a:t>
            </a:r>
            <a:r>
              <a:rPr sz="1600" spc="-30" dirty="0"/>
              <a:t> </a:t>
            </a:r>
            <a:r>
              <a:rPr sz="1600" spc="-5" dirty="0"/>
              <a:t>local</a:t>
            </a:r>
            <a:r>
              <a:rPr sz="1600" spc="-25" dirty="0"/>
              <a:t> </a:t>
            </a:r>
            <a:r>
              <a:rPr sz="1600" spc="-5" dirty="0" err="1"/>
              <a:t>server</a:t>
            </a:r>
            <a:r>
              <a:rPr sz="1600" dirty="0" err="1">
                <a:latin typeface="宋体" panose="02010600030101010101" pitchFamily="2" charset="-122"/>
                <a:cs typeface="宋体" panose="02010600030101010101" pitchFamily="2" charset="-122"/>
              </a:rPr>
              <a:t>后如下图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0054" y="1267256"/>
            <a:ext cx="349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latin typeface="宋体" panose="02010600030101010101" pitchFamily="2" charset="-122"/>
                <a:cs typeface="宋体" panose="02010600030101010101" pitchFamily="2" charset="-122"/>
              </a:rPr>
              <a:t>选择【</a:t>
            </a:r>
            <a:r>
              <a:rPr sz="1800" spc="170" dirty="0">
                <a:latin typeface="Calibri" panose="020F0502020204030204"/>
                <a:cs typeface="Calibri" panose="020F0502020204030204"/>
              </a:rPr>
              <a:t>Dep</a:t>
            </a:r>
            <a:r>
              <a:rPr sz="1800" spc="17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6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75" dirty="0">
                <a:latin typeface="Calibri" panose="020F0502020204030204"/>
                <a:cs typeface="Calibri" panose="020F0502020204030204"/>
              </a:rPr>
              <a:t>ym</a:t>
            </a:r>
            <a:r>
              <a:rPr sz="1800" spc="17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15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7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80"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sz="1800" spc="15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175" dirty="0">
                <a:latin typeface="Calibri" panose="020F0502020204030204"/>
                <a:cs typeface="Calibri" panose="020F0502020204030204"/>
              </a:rPr>
              <a:t>ab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800" spc="-7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180" dirty="0">
                <a:latin typeface="宋体" panose="02010600030101010101" pitchFamily="2" charset="-122"/>
                <a:cs typeface="宋体" panose="02010600030101010101" pitchFamily="2" charset="-122"/>
              </a:rPr>
              <a:t>点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击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】，选择【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artifacts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3357" y="3235363"/>
            <a:ext cx="35413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25" dirty="0"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sz="160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i</a:t>
            </a:r>
            <a:r>
              <a:rPr sz="16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f</a:t>
            </a:r>
            <a:r>
              <a:rPr sz="16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c</a:t>
            </a:r>
            <a:r>
              <a:rPr sz="1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325" dirty="0">
                <a:latin typeface="宋体" panose="02010600030101010101" pitchFamily="2" charset="-122"/>
                <a:cs typeface="宋体" panose="02010600030101010101" pitchFamily="2" charset="-122"/>
              </a:rPr>
              <a:t>后如下图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57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330" dirty="0">
                <a:latin typeface="宋体" panose="02010600030101010101" pitchFamily="2" charset="-122"/>
                <a:cs typeface="宋体" panose="02010600030101010101" pitchFamily="2" charset="-122"/>
              </a:rPr>
              <a:t>其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Application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 Context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】可以自定义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125" y="1257795"/>
          <a:ext cx="7145020" cy="3205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2510"/>
                <a:gridCol w="3572510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作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</a:t>
                      </a:r>
                      <a:endParaRPr sz="1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快捷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键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保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存</a:t>
                      </a:r>
                      <a:endParaRPr sz="1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Ctrl+s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代码提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示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25" dirty="0">
                          <a:latin typeface="Calibri" panose="020F0502020204030204"/>
                          <a:cs typeface="Calibri" panose="020F0502020204030204"/>
                        </a:rPr>
                        <a:t>ALT+/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最近更改的文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件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CTRL+E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查找文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件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Ctrl+Shift+N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查找文件内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容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CTRL+SHIFT+F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撤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销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Ctrl+z</a:t>
                      </a:r>
                      <a:endParaRPr sz="1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搜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索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Ctrl+f</a:t>
                      </a:r>
                      <a:endParaRPr sz="1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上下移动代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码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Ctrl+Shift+</a:t>
                      </a:r>
                      <a:r>
                        <a:rPr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上下</a:t>
                      </a:r>
                      <a:r>
                        <a:rPr sz="1400" spc="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键</a:t>
                      </a:r>
                      <a:endParaRPr sz="1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2507" y="80943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常用快捷键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Navicat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3506558" y="2196045"/>
            <a:ext cx="2130882" cy="634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83820">
              <a:spcBef>
                <a:spcPts val="95"/>
              </a:spcBef>
            </a:pPr>
            <a:r>
              <a:rPr lang="en-US" kern="0" spc="-5" dirty="0" err="1"/>
              <a:t>N</a:t>
            </a:r>
            <a:r>
              <a:rPr lang="en-US" kern="0" spc="-75" dirty="0" err="1"/>
              <a:t>a</a:t>
            </a:r>
            <a:r>
              <a:rPr lang="en-US" kern="0" spc="-5" dirty="0" err="1"/>
              <a:t>vi</a:t>
            </a:r>
            <a:r>
              <a:rPr lang="en-US" kern="0" spc="-40" dirty="0" err="1"/>
              <a:t>c</a:t>
            </a:r>
            <a:r>
              <a:rPr lang="en-US" kern="0" spc="-45" dirty="0" err="1"/>
              <a:t>a</a:t>
            </a:r>
            <a:r>
              <a:rPr lang="en-US" kern="0" spc="-5" dirty="0" err="1"/>
              <a:t>t</a:t>
            </a:r>
            <a:r>
              <a:rPr lang="zh-CN" altLang="en-US" kern="0" spc="-5" dirty="0">
                <a:latin typeface="宋体" panose="02010600030101010101" pitchFamily="2" charset="-122"/>
                <a:cs typeface="宋体" panose="02010600030101010101" pitchFamily="2" charset="-122"/>
              </a:rPr>
              <a:t>篇</a:t>
            </a:r>
            <a:endParaRPr lang="zh-CN" altLang="en-US" kern="0"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Navicat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89" y="619125"/>
            <a:ext cx="6065499" cy="422793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16216" y="1833086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主工具栏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导航窗格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对象窗格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搜索栏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状态栏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Navicat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4213" y="619125"/>
            <a:ext cx="3955574" cy="43719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Navicat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4975"/>
            <a:ext cx="7776864" cy="46274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Navicat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6" name="object 4"/>
          <p:cNvSpPr txBox="1"/>
          <p:nvPr/>
        </p:nvSpPr>
        <p:spPr>
          <a:xfrm>
            <a:off x="862507" y="80943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常用快捷键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65975" y="1263650"/>
          <a:ext cx="7145020" cy="2225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2510"/>
                <a:gridCol w="3572510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作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用</a:t>
                      </a:r>
                      <a:endParaRPr sz="1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快捷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键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zh-CN" altLang="en-US" sz="14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设计对象</a:t>
                      </a:r>
                      <a:endParaRPr sz="1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altLang="zh-CN" sz="1400" kern="1200" spc="-25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Calibri" panose="020F0502020204030204"/>
                        </a:rPr>
                        <a:t>CTRL+D</a:t>
                      </a:r>
                      <a:endParaRPr sz="1400" kern="1200" spc="-25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Calibri" panose="020F050202020403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zh-CN" altLang="en-US"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打开查询框</a:t>
                      </a:r>
                      <a:endParaRPr sz="1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spc="-25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Calibri" panose="020F0502020204030204"/>
                        </a:rPr>
                        <a:t>CTRL+Q</a:t>
                      </a:r>
                      <a:endParaRPr lang="en-US" altLang="zh-CN" sz="1400" kern="1200" spc="-25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Calibri" panose="020F050202020403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zh-CN" altLang="en-US"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执行查询</a:t>
                      </a:r>
                      <a:endParaRPr sz="1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>
                          <a:latin typeface="Calibri" panose="020F0502020204030204"/>
                          <a:cs typeface="Calibri" panose="020F0502020204030204"/>
                        </a:rPr>
                        <a:t>CTRL+</a:t>
                      </a:r>
                      <a:r>
                        <a:rPr lang="en-US" altLang="zh-CN" sz="1400" spc="-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zh-CN" altLang="en-US"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打开表</a:t>
                      </a:r>
                      <a:endParaRPr sz="14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altLang="zh-CN" sz="1400" spc="-5" dirty="0">
                          <a:latin typeface="Calibri" panose="020F0502020204030204"/>
                          <a:cs typeface="Calibri" panose="020F0502020204030204"/>
                        </a:rPr>
                        <a:t>CTRL+O</a:t>
                      </a:r>
                      <a:endParaRPr lang="en-US" altLang="zh-CN" sz="1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zh-CN" altLang="en-US" sz="1400" kern="1200" spc="-5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切换到结果 </a:t>
                      </a:r>
                      <a:r>
                        <a:rPr lang="en-US" altLang="zh-CN" sz="1400" kern="1200" spc="-5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1 - 9</a:t>
                      </a:r>
                      <a:endParaRPr sz="1400" kern="1200" spc="-5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+mn-ea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altLang="zh-CN" sz="1400" spc="-5" dirty="0">
                          <a:latin typeface="Calibri" panose="020F0502020204030204"/>
                          <a:cs typeface="Calibri" panose="020F0502020204030204"/>
                        </a:rPr>
                        <a:t>ALT+</a:t>
                      </a:r>
                      <a:r>
                        <a:rPr lang="zh-CN" altLang="en-US" sz="1400" spc="-5" dirty="0">
                          <a:latin typeface="Calibri" panose="020F0502020204030204"/>
                          <a:cs typeface="Calibri" panose="020F0502020204030204"/>
                        </a:rPr>
                        <a:t>数字</a:t>
                      </a:r>
                      <a:endParaRPr sz="14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Svn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3347864" y="2350215"/>
            <a:ext cx="244827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83820">
              <a:spcBef>
                <a:spcPts val="95"/>
              </a:spcBef>
            </a:pPr>
            <a:r>
              <a:rPr lang="en-US" altLang="zh-CN" kern="0" spc="-5" dirty="0">
                <a:latin typeface="宋体" panose="02010600030101010101" pitchFamily="2" charset="-122"/>
              </a:rPr>
              <a:t>TortoiseSVN</a:t>
            </a:r>
            <a:r>
              <a:rPr lang="zh-CN" altLang="en-US" kern="0" spc="-5" dirty="0">
                <a:latin typeface="宋体" panose="02010600030101010101" pitchFamily="2" charset="-122"/>
                <a:cs typeface="宋体" panose="02010600030101010101" pitchFamily="2" charset="-122"/>
              </a:rPr>
              <a:t>篇</a:t>
            </a:r>
            <a:endParaRPr lang="zh-CN" altLang="en-US" kern="0"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Svn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808261"/>
            <a:ext cx="4613303" cy="36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69257" y="1563638"/>
            <a:ext cx="35283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、新建或进入目录下（比如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盘）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、右键 →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SVN Checkout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，之后填写如下信息：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URL of repository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填写仓库路径即可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257" y="710684"/>
            <a:ext cx="460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SVN Checkout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480" y="1203598"/>
            <a:ext cx="338437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一、工具介绍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00480" y="1725330"/>
            <a:ext cx="338437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二、</a:t>
            </a:r>
            <a:r>
              <a:rPr lang="en-US" altLang="zh-CN" sz="1600" dirty="0"/>
              <a:t>IntelliJ IDEA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06696" y="2273008"/>
            <a:ext cx="338437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三、</a:t>
            </a:r>
            <a:r>
              <a:rPr lang="en-IE" altLang="zh-CN" sz="1600" dirty="0" err="1"/>
              <a:t>Navicat</a:t>
            </a:r>
            <a:endParaRPr lang="zh-CN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2819724"/>
            <a:ext cx="338437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四、</a:t>
            </a:r>
            <a:r>
              <a:rPr lang="en-IE" altLang="zh-CN" sz="1600" dirty="0" err="1"/>
              <a:t>Svn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99592" y="3345982"/>
            <a:ext cx="3384376" cy="3371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五、</a:t>
            </a:r>
            <a:r>
              <a:rPr lang="en-IE" altLang="zh-CN" sz="1600" dirty="0" err="1"/>
              <a:t>Foxmail</a:t>
            </a:r>
            <a:endParaRPr lang="zh-CN" altLang="en-US" sz="16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Svn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9257" y="1563638"/>
            <a:ext cx="35283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、选中要被更新的文件，右键选择“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SVN Update”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项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、点击“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SVN Update”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后会弹出窗口进行更新，稍等片刻之后就好了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257" y="710684"/>
            <a:ext cx="460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SVN Update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8937" y="803275"/>
            <a:ext cx="4523833" cy="400072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Svn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9257" y="1563638"/>
            <a:ext cx="35283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务必在提交更新之前线执行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SVN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update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、在修改文件上击右键，出现菜单，选择“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SVN Commit...”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、然后填写关于本次更新的日志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257" y="710684"/>
            <a:ext cx="460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SVN Commit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952" y="710684"/>
            <a:ext cx="4734791" cy="416532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Svn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9257" y="1563638"/>
            <a:ext cx="3528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锁定文件，防止别人在自己提交前更新文件。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、提交后自动释放锁。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257" y="710684"/>
            <a:ext cx="460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SVN 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Getlock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87574"/>
            <a:ext cx="4752528" cy="329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Svn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9257" y="1563638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还原文件，放弃本地修改的内容。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257" y="710684"/>
            <a:ext cx="460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SVN Revert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49" y="1263650"/>
            <a:ext cx="5100738" cy="27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Foxmail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3707904" y="2350215"/>
            <a:ext cx="172819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16F7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83820">
              <a:spcBef>
                <a:spcPts val="95"/>
              </a:spcBef>
            </a:pPr>
            <a:r>
              <a:rPr lang="en-US" altLang="zh-CN" kern="0" spc="-5" dirty="0" err="1">
                <a:latin typeface="宋体" panose="02010600030101010101" pitchFamily="2" charset="-122"/>
                <a:cs typeface="宋体" panose="02010600030101010101" pitchFamily="2" charset="-122"/>
              </a:rPr>
              <a:t>Foxmail</a:t>
            </a:r>
            <a:r>
              <a:rPr lang="zh-CN" altLang="en-US" kern="0" spc="-5" dirty="0">
                <a:latin typeface="宋体" panose="02010600030101010101" pitchFamily="2" charset="-122"/>
                <a:cs typeface="宋体" panose="02010600030101010101" pitchFamily="2" charset="-122"/>
              </a:rPr>
              <a:t>篇</a:t>
            </a:r>
            <a:endParaRPr lang="zh-CN" altLang="en-US" kern="0" spc="-5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Foxmail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105" y="803275"/>
            <a:ext cx="7443789" cy="410624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Foxmail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914" y="800621"/>
            <a:ext cx="6142171" cy="403244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Foxmail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555526"/>
            <a:ext cx="8066522" cy="44879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Foxmail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588655"/>
            <a:ext cx="6587383" cy="424658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Foxmail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718" y="555526"/>
            <a:ext cx="7968563" cy="439232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一、工具介绍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1043608" y="1059582"/>
          <a:ext cx="7056784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/>
                <a:gridCol w="3528392"/>
              </a:tblGrid>
              <a:tr h="604867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类型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工具</a:t>
                      </a:r>
                      <a:endParaRPr lang="zh-CN" altLang="en-US" sz="1400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IntelliJ IDEA</a:t>
                      </a:r>
                      <a:endParaRPr lang="zh-CN" altLang="en-US" sz="1400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数据库工具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Navicat</a:t>
                      </a:r>
                      <a:endParaRPr lang="zh-CN" altLang="en-US" sz="1400" dirty="0"/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版本管理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TortoiseSVN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4867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邮件管理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Foxmail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Foxmail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使用技巧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6" y="609223"/>
            <a:ext cx="7945508" cy="44095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5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10225" y="206391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谢谢</a:t>
            </a:r>
            <a:endParaRPr lang="zh-CN" altLang="en-US" sz="60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4763" y="-25400"/>
            <a:ext cx="63055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二、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Arial Unicode MS" panose="020B0604020202020204" pitchFamily="34" charset="-122"/>
                <a:sym typeface="微软雅黑" panose="020B0503020204020204" pitchFamily="34" charset="-122"/>
              </a:rPr>
              <a:t>IDEA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976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93" y="1513736"/>
            <a:ext cx="6683414" cy="2116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IDEA/idea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：是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编程语言开发的集成环境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(IDE)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。在业界被公认为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最好的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开发工具之一，尤其在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智能代码辅助、代码自动提示、代码自动检测、重构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J2EE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支持、各类版本工具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(git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svn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JUnit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代码分析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丰富的插件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、创新的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设计等方面的功能可以说是超常的。</a:t>
            </a:r>
            <a:endParaRPr lang="zh-CN" altLang="zh-CN" sz="18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454" y="525843"/>
            <a:ext cx="2905125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1.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algn="just">
              <a:lnSpc>
                <a:spcPct val="100000"/>
              </a:lnSpc>
              <a:spcBef>
                <a:spcPts val="10"/>
              </a:spcBef>
            </a:pPr>
            <a:r>
              <a:rPr sz="1800" spc="75" dirty="0">
                <a:latin typeface="宋体" panose="02010600030101010101" pitchFamily="2" charset="-122"/>
                <a:cs typeface="宋体" panose="02010600030101010101" pitchFamily="2" charset="-122"/>
              </a:rPr>
              <a:t>点击【</a:t>
            </a:r>
            <a:r>
              <a:rPr sz="1800" spc="70" dirty="0"/>
              <a:t>F</a:t>
            </a:r>
            <a:r>
              <a:rPr sz="1800" spc="75" dirty="0"/>
              <a:t>il</a:t>
            </a:r>
            <a:r>
              <a:rPr sz="1800" spc="70" dirty="0"/>
              <a:t>e</a:t>
            </a:r>
            <a:r>
              <a:rPr sz="1800" spc="75"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sz="1800" spc="70" dirty="0"/>
              <a:t>-</a:t>
            </a:r>
            <a:r>
              <a:rPr sz="1800" spc="75" dirty="0"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sz="1800" spc="70" dirty="0"/>
              <a:t>Open</a:t>
            </a:r>
            <a:r>
              <a:rPr sz="1800" spc="75" dirty="0">
                <a:latin typeface="宋体" panose="02010600030101010101" pitchFamily="2" charset="-122"/>
                <a:cs typeface="宋体" panose="02010600030101010101" pitchFamily="2" charset="-122"/>
              </a:rPr>
              <a:t>】，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在 </a:t>
            </a:r>
            <a:r>
              <a:rPr sz="1800" spc="95" dirty="0">
                <a:latin typeface="宋体" panose="02010600030101010101" pitchFamily="2" charset="-122"/>
                <a:cs typeface="宋体" panose="02010600030101010101" pitchFamily="2" charset="-122"/>
              </a:rPr>
              <a:t>弹窗中选择</a:t>
            </a:r>
            <a:r>
              <a:rPr sz="1800" spc="100" dirty="0">
                <a:latin typeface="宋体" panose="02010600030101010101" pitchFamily="2" charset="-122"/>
                <a:cs typeface="宋体" panose="02010600030101010101" pitchFamily="2" charset="-122"/>
              </a:rPr>
              <a:t>。找到项目根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目 录下的</a:t>
            </a:r>
            <a:r>
              <a:rPr sz="1800" spc="-5" dirty="0"/>
              <a:t>p</a:t>
            </a:r>
            <a:r>
              <a:rPr sz="1800" dirty="0"/>
              <a:t>o</a:t>
            </a:r>
            <a:r>
              <a:rPr sz="1800" spc="5" dirty="0"/>
              <a:t>m.xml</a:t>
            </a:r>
            <a:r>
              <a:rPr sz="1800" spc="5" dirty="0">
                <a:latin typeface="宋体" panose="02010600030101010101" pitchFamily="2" charset="-122"/>
                <a:cs typeface="宋体" panose="02010600030101010101" pitchFamily="2" charset="-122"/>
              </a:rPr>
              <a:t>，双击点开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即 可。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2650" marR="5080" indent="2857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2.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配置【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joyinframework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】的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facets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pc="-5" dirty="0"/>
              <a:t>File-&gt;Project</a:t>
            </a:r>
            <a:r>
              <a:rPr spc="-40" dirty="0"/>
              <a:t> </a:t>
            </a:r>
            <a:r>
              <a:rPr spc="-10" dirty="0"/>
              <a:t>structure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的【</a:t>
            </a:r>
            <a:r>
              <a:rPr spc="-15" dirty="0"/>
              <a:t>facets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spc="-15" dirty="0"/>
              <a:t>tab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中点 击【</a:t>
            </a:r>
            <a:r>
              <a:rPr spc="-5" dirty="0"/>
              <a:t>+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】，在弹框中选择</a:t>
            </a:r>
            <a:r>
              <a:rPr spc="-10" dirty="0"/>
              <a:t>web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8587" y="2665590"/>
            <a:ext cx="377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在弹窗中选择【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j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yi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dirty="0">
                <a:latin typeface="Calibri" panose="020F0502020204030204"/>
                <a:cs typeface="Calibri" panose="020F0502020204030204"/>
              </a:rPr>
              <a:t>ork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】模块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42124"/>
            <a:ext cx="51168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20" dirty="0" err="1"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r>
              <a:rPr sz="1600" spc="5" dirty="0" err="1"/>
              <a:t>web</a:t>
            </a:r>
            <a:r>
              <a:rPr sz="1600" spc="20" dirty="0" err="1">
                <a:latin typeface="宋体" panose="02010600030101010101" pitchFamily="2" charset="-122"/>
                <a:cs typeface="宋体" panose="02010600030101010101" pitchFamily="2" charset="-122"/>
              </a:rPr>
              <a:t>模块部署描述符</a:t>
            </a:r>
            <a:r>
              <a:rPr lang="en-US" sz="1600" spc="20" dirty="0" err="1"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en-US" sz="1600" dirty="0" err="1"/>
              <a:t>web</a:t>
            </a:r>
            <a:r>
              <a:rPr lang="en-US" sz="1600" spc="5" dirty="0"/>
              <a:t> </a:t>
            </a:r>
            <a:r>
              <a:rPr lang="en-US" sz="1600" spc="15" dirty="0"/>
              <a:t>module</a:t>
            </a:r>
            <a:r>
              <a:rPr lang="en-US" sz="1600" spc="10" dirty="0"/>
              <a:t> deployment </a:t>
            </a:r>
            <a:r>
              <a:rPr lang="en-US" sz="1600" spc="-390" dirty="0"/>
              <a:t> </a:t>
            </a:r>
            <a:r>
              <a:rPr lang="en-US" sz="1600" spc="-5" dirty="0"/>
              <a:t>descriptor</a:t>
            </a:r>
            <a:r>
              <a:rPr 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9608" y="2535758"/>
            <a:ext cx="51860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宋体" panose="02010600030101010101" pitchFamily="2" charset="-122"/>
                <a:cs typeface="宋体" panose="02010600030101010101" pitchFamily="2" charset="-122"/>
              </a:rPr>
              <a:t>点击编辑按钮，在弹窗中选择【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j</a:t>
            </a:r>
            <a:r>
              <a:rPr sz="180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yi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ork</a:t>
            </a:r>
            <a:r>
              <a:rPr sz="1800" spc="15"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的 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web.xml</a:t>
            </a:r>
            <a:r>
              <a:rPr sz="1800" spc="2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800" spc="25" dirty="0">
                <a:latin typeface="宋体" panose="02010600030101010101" pitchFamily="2" charset="-122"/>
                <a:cs typeface="宋体" panose="02010600030101010101" pitchFamily="2" charset="-122"/>
              </a:rPr>
              <a:t>路径为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joyinframework\WebContent\WEB-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INF\web.xml</a:t>
            </a:r>
            <a:endParaRPr sz="1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42124"/>
            <a:ext cx="4391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配置</a:t>
            </a:r>
            <a:r>
              <a:rPr sz="1600" spc="-15" dirty="0"/>
              <a:t>web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资源目录【</a:t>
            </a:r>
            <a:r>
              <a:rPr sz="1600" spc="-10" dirty="0"/>
              <a:t>web</a:t>
            </a:r>
            <a:r>
              <a:rPr sz="1600" spc="-30" dirty="0"/>
              <a:t> </a:t>
            </a:r>
            <a:r>
              <a:rPr sz="1600" spc="-10" dirty="0"/>
              <a:t>resource</a:t>
            </a:r>
            <a:r>
              <a:rPr sz="1600" spc="-25" dirty="0"/>
              <a:t> </a:t>
            </a:r>
            <a:r>
              <a:rPr sz="1600" spc="-10" dirty="0"/>
              <a:t>directory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955368"/>
            <a:ext cx="49174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点击编辑按钮，在弹窗中选择【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j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dirty="0">
                <a:latin typeface="Calibri" panose="020F0502020204030204"/>
                <a:cs typeface="Calibri" panose="020F0502020204030204"/>
              </a:rPr>
              <a:t>yi</a:t>
            </a:r>
            <a:r>
              <a:rPr sz="160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dirty="0">
                <a:latin typeface="Calibri" panose="020F0502020204030204"/>
                <a:cs typeface="Calibri" panose="020F0502020204030204"/>
              </a:rPr>
              <a:t>f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dirty="0">
                <a:latin typeface="Calibri" panose="020F0502020204030204"/>
                <a:cs typeface="Calibri" panose="020F0502020204030204"/>
              </a:rPr>
              <a:t>m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600" dirty="0">
                <a:latin typeface="Calibri" panose="020F0502020204030204"/>
                <a:cs typeface="Calibri" panose="020F0502020204030204"/>
              </a:rPr>
              <a:t>ork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】 的</a:t>
            </a:r>
            <a:r>
              <a:rPr sz="1600" spc="1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W</a:t>
            </a:r>
            <a:r>
              <a:rPr sz="16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b</a:t>
            </a:r>
            <a:r>
              <a:rPr sz="16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C</a:t>
            </a:r>
            <a:r>
              <a:rPr sz="16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t</a:t>
            </a:r>
            <a:r>
              <a:rPr sz="16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目</a:t>
            </a:r>
            <a:r>
              <a:rPr sz="1600" spc="11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录</a:t>
            </a:r>
            <a:r>
              <a:rPr sz="1600" spc="11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11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路</a:t>
            </a:r>
            <a:r>
              <a:rPr sz="1600" spc="1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径</a:t>
            </a:r>
            <a:r>
              <a:rPr sz="1600" spc="11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为 </a:t>
            </a:r>
            <a:r>
              <a:rPr sz="1600" spc="-15" dirty="0">
                <a:latin typeface="Calibri" panose="020F0502020204030204"/>
                <a:cs typeface="Calibri" panose="020F0502020204030204"/>
              </a:rPr>
              <a:t>joyinframework\WebContent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9354" y="3384384"/>
            <a:ext cx="26111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宋体" panose="02010600030101010101" pitchFamily="2" charset="-122"/>
                <a:cs typeface="宋体" panose="02010600030101010101" pitchFamily="2" charset="-122"/>
              </a:rPr>
              <a:t>配置好后，点</a:t>
            </a:r>
            <a:r>
              <a:rPr sz="1600" spc="35" dirty="0">
                <a:latin typeface="宋体" panose="02010600030101010101" pitchFamily="2" charset="-122"/>
                <a:cs typeface="宋体" panose="02010600030101010101" pitchFamily="2" charset="-122"/>
              </a:rPr>
              <a:t>击右下角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sz="1600" spc="-5" dirty="0">
                <a:latin typeface="Calibri" panose="020F0502020204030204"/>
                <a:cs typeface="Calibri" panose="020F0502020204030204"/>
              </a:rPr>
              <a:t>App</a:t>
            </a:r>
            <a:r>
              <a:rPr sz="1600" dirty="0">
                <a:latin typeface="Calibri" panose="020F0502020204030204"/>
                <a:cs typeface="Calibri" panose="020F0502020204030204"/>
              </a:rPr>
              <a:t>ly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】按钮应用配置。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40220"/>
            <a:ext cx="40360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 panose="020F0502020204030204"/>
                <a:cs typeface="Calibri" panose="020F0502020204030204"/>
              </a:rPr>
              <a:t>3.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配置【</a:t>
            </a:r>
            <a:r>
              <a:rPr sz="2000" b="1" spc="-15" dirty="0">
                <a:latin typeface="Calibri" panose="020F0502020204030204"/>
                <a:cs typeface="Calibri" panose="020F0502020204030204"/>
              </a:rPr>
              <a:t>joyinframework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】的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artifacts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02373"/>
            <a:ext cx="533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File-&gt;Project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structure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的【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facets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tab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中点击【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】，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076693"/>
            <a:ext cx="457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在弹框中选择如下图，点击【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Modules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8663" y="1250657"/>
            <a:ext cx="3774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在弹窗中选择【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j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yi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1800" dirty="0">
                <a:latin typeface="Calibri" panose="020F0502020204030204"/>
                <a:cs typeface="Calibri" panose="020F0502020204030204"/>
              </a:rPr>
              <a:t>ork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】模块</a:t>
            </a:r>
            <a:endParaRPr sz="18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066" y="2677350"/>
            <a:ext cx="481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宋体" panose="02010600030101010101" pitchFamily="2" charset="-122"/>
                <a:cs typeface="宋体" panose="02010600030101010101" pitchFamily="2" charset="-122"/>
              </a:rPr>
              <a:t>选择后，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rti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ac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25" dirty="0">
                <a:latin typeface="宋体" panose="02010600030101010101" pitchFamily="2" charset="-122"/>
                <a:cs typeface="宋体" panose="02010600030101010101" pitchFamily="2" charset="-122"/>
              </a:rPr>
              <a:t>就已经配置好。【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na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25" dirty="0">
                <a:latin typeface="宋体" panose="02010600030101010101" pitchFamily="2" charset="-122"/>
                <a:cs typeface="宋体" panose="02010600030101010101" pitchFamily="2" charset="-122"/>
              </a:rPr>
              <a:t>】可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以 根据自己喜好设置，也可以不设置。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3518" y="4858410"/>
            <a:ext cx="443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最后点击右下角的【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App</a:t>
            </a:r>
            <a:r>
              <a:rPr sz="1800" dirty="0">
                <a:latin typeface="Calibri" panose="020F0502020204030204"/>
                <a:cs typeface="Calibri" panose="020F0502020204030204"/>
              </a:rPr>
              <a:t>ly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】按钮完成配置。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2_演示文稿1">
  <a:themeElements>
    <a:clrScheme name="2_演示文稿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演示文稿1">
      <a:majorFont>
        <a:latin typeface="微软雅黑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tx1"/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演示文稿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WPS 演示</Application>
  <PresentationFormat>全屏显示(16:9)</PresentationFormat>
  <Paragraphs>270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Franklin Gothic Medium</vt:lpstr>
      <vt:lpstr>微软雅黑</vt:lpstr>
      <vt:lpstr>Calibri</vt:lpstr>
      <vt:lpstr>Calibri</vt:lpstr>
      <vt:lpstr>Arial Unicode MS</vt:lpstr>
      <vt:lpstr>Times New Roman</vt:lpstr>
      <vt:lpstr>Arial Unicode MS</vt:lpstr>
      <vt:lpstr>-apple-system</vt:lpstr>
      <vt:lpstr>Segoe Print</vt:lpstr>
      <vt:lpstr>2_演示文稿1</vt:lpstr>
      <vt:lpstr>PowerPoint 演示文稿</vt:lpstr>
      <vt:lpstr>PowerPoint 演示文稿</vt:lpstr>
      <vt:lpstr>PowerPoint 演示文稿</vt:lpstr>
      <vt:lpstr>PowerPoint 演示文稿</vt:lpstr>
      <vt:lpstr>点击【File】-【Open】，在 弹窗中选择。找到项目根目 录下的pom.xml，双击点开即 可。</vt:lpstr>
      <vt:lpstr>2. 配置【joyinframework】的facets  在File-&gt;Project structure的【facets】tab中点 击【+】，在弹框中选择web</vt:lpstr>
      <vt:lpstr>配置web模块部署描述符【web module deployment  descriptor】</vt:lpstr>
      <vt:lpstr>配置web资源目录【web resource directory】</vt:lpstr>
      <vt:lpstr>3.配置【joyinframework】的artifacts</vt:lpstr>
      <vt:lpstr>4.配置web运行环境</vt:lpstr>
      <vt:lpstr>添加tomcat local server后如下图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2452</cp:revision>
  <dcterms:created xsi:type="dcterms:W3CDTF">2015-03-06T08:05:00Z</dcterms:created>
  <dcterms:modified xsi:type="dcterms:W3CDTF">2021-07-06T06:26:39Z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RubyTemplateID">
    <vt:lpwstr>2</vt:lpwstr>
  </property>
  <property fmtid="{D5CDD505-2E9C-101B-9397-08002B2CF9AE}" pid="4" name="ICV">
    <vt:lpwstr>69455BEFBB4B40959A7F7F3C6CEBB4F2</vt:lpwstr>
  </property>
</Properties>
</file>