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59" r:id="rId5"/>
    <p:sldId id="261" r:id="rId6"/>
    <p:sldId id="262" r:id="rId7"/>
    <p:sldId id="263" r:id="rId8"/>
    <p:sldId id="260" r:id="rId9"/>
    <p:sldId id="264" r:id="rId10"/>
    <p:sldId id="280" r:id="rId11"/>
    <p:sldId id="265" r:id="rId12"/>
    <p:sldId id="266" r:id="rId13"/>
    <p:sldId id="281" r:id="rId14"/>
    <p:sldId id="268" r:id="rId15"/>
    <p:sldId id="269" r:id="rId16"/>
    <p:sldId id="271" r:id="rId17"/>
    <p:sldId id="282" r:id="rId18"/>
    <p:sldId id="284" r:id="rId19"/>
    <p:sldId id="272" r:id="rId20"/>
    <p:sldId id="274" r:id="rId21"/>
    <p:sldId id="283" r:id="rId22"/>
    <p:sldId id="285" r:id="rId23"/>
    <p:sldId id="275" r:id="rId24"/>
    <p:sldId id="2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53E"/>
    <a:srgbClr val="434A75"/>
    <a:srgbClr val="141414"/>
    <a:srgbClr val="001236"/>
    <a:srgbClr val="1D1D1D"/>
    <a:srgbClr val="53575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F09-A989-4A3D-9ABD-DA20ED8B838D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B55E-2265-4ECA-A9C3-45C8C66FE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1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F09-A989-4A3D-9ABD-DA20ED8B838D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B55E-2265-4ECA-A9C3-45C8C66FE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F09-A989-4A3D-9ABD-DA20ED8B838D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B55E-2265-4ECA-A9C3-45C8C66FE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6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F09-A989-4A3D-9ABD-DA20ED8B838D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B55E-2265-4ECA-A9C3-45C8C66FE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7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F09-A989-4A3D-9ABD-DA20ED8B838D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B55E-2265-4ECA-A9C3-45C8C66FE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1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F09-A989-4A3D-9ABD-DA20ED8B838D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B55E-2265-4ECA-A9C3-45C8C66FE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F09-A989-4A3D-9ABD-DA20ED8B838D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B55E-2265-4ECA-A9C3-45C8C66FE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0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F09-A989-4A3D-9ABD-DA20ED8B838D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B55E-2265-4ECA-A9C3-45C8C66FE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0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F09-A989-4A3D-9ABD-DA20ED8B838D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B55E-2265-4ECA-A9C3-45C8C66FE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F09-A989-4A3D-9ABD-DA20ED8B838D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B55E-2265-4ECA-A9C3-45C8C66FE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3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F09-A989-4A3D-9ABD-DA20ED8B838D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B55E-2265-4ECA-A9C3-45C8C66FE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2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141414">
                <a:lumMod val="96000"/>
                <a:lumOff val="4000"/>
              </a:srgbClr>
            </a:gs>
            <a:gs pos="0">
              <a:schemeClr val="tx1"/>
            </a:gs>
            <a:gs pos="100000">
              <a:srgbClr val="00153E">
                <a:alpha val="86000"/>
                <a:lumMod val="65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52F09-A989-4A3D-9ABD-DA20ED8B838D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B55E-2265-4ECA-A9C3-45C8C66FE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668730" y="3057454"/>
            <a:ext cx="689148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400" dirty="0" err="1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A="300" endPos="50000" dist="114300" dir="5400000" sy="-100000" algn="bl" rotWithShape="0"/>
                </a:effectLst>
                <a:ea typeface="+mj-ea"/>
              </a:rPr>
              <a:t>Whitzard</a:t>
            </a:r>
            <a:r>
              <a:rPr lang="en-US" altLang="zh-CN" sz="44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A="300" endPos="50000" dist="114300" dir="5400000" sy="-100000" algn="bl" rotWithShape="0"/>
                </a:effectLst>
                <a:ea typeface="+mj-ea"/>
              </a:rPr>
              <a:t> Scholar System</a:t>
            </a:r>
            <a:endParaRPr lang="zh-CN" altLang="en-US" sz="44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effectLst>
                <a:reflection blurRad="76200" stA="50000" endA="300" endPos="50000" dist="114300" dir="5400000" sy="-100000" algn="bl" rotWithShape="0"/>
              </a:effectLst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0290" y="2226457"/>
            <a:ext cx="68683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rPr>
              <a:t>白泽</a:t>
            </a:r>
            <a:r>
              <a:rPr lang="en-US" altLang="zh-CN" sz="48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rPr>
              <a:t>·</a:t>
            </a:r>
            <a:r>
              <a:rPr lang="zh-CN" altLang="en-US" sz="48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rPr>
              <a:t>高校学者发现系统</a:t>
            </a:r>
            <a:endParaRPr lang="zh-CN" altLang="en-US" sz="48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latin typeface="等线" panose="02010600030101010101" pitchFamily="2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77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23491" y="772414"/>
            <a:ext cx="361891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rPr>
              <a:t>产品特点</a:t>
            </a:r>
            <a:endParaRPr lang="zh-CN" altLang="en-US" sz="48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latin typeface="等线" panose="02010600030101010101" pitchFamily="2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942401" y="2162818"/>
            <a:ext cx="2796585" cy="1830215"/>
            <a:chOff x="5940143" y="2886363"/>
            <a:chExt cx="2796585" cy="1830215"/>
          </a:xfrm>
        </p:grpSpPr>
        <p:sp>
          <p:nvSpPr>
            <p:cNvPr id="6" name="文本框 5"/>
            <p:cNvSpPr txBox="1"/>
            <p:nvPr/>
          </p:nvSpPr>
          <p:spPr>
            <a:xfrm>
              <a:off x="5940143" y="4008692"/>
              <a:ext cx="279658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0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聚类</a:t>
              </a:r>
              <a:r>
                <a:rPr lang="zh-CN" altLang="en-US" sz="40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关联</a:t>
              </a:r>
              <a:endParaRPr lang="zh-CN" altLang="en-US" sz="40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099" y="2886363"/>
              <a:ext cx="1032672" cy="1032672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523131" y="2222709"/>
            <a:ext cx="2796585" cy="1830215"/>
            <a:chOff x="302361" y="2886363"/>
            <a:chExt cx="2796585" cy="1830215"/>
          </a:xfrm>
        </p:grpSpPr>
        <p:sp>
          <p:nvSpPr>
            <p:cNvPr id="4" name="文本框 3"/>
            <p:cNvSpPr txBox="1"/>
            <p:nvPr/>
          </p:nvSpPr>
          <p:spPr>
            <a:xfrm>
              <a:off x="302361" y="4008692"/>
              <a:ext cx="279658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0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检索速度</a:t>
              </a:r>
              <a:endParaRPr lang="zh-CN" altLang="en-US" sz="40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317" y="2886363"/>
              <a:ext cx="1032672" cy="1032672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4732766" y="2162818"/>
            <a:ext cx="2796585" cy="1830215"/>
            <a:chOff x="3098946" y="2886363"/>
            <a:chExt cx="2796585" cy="183021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208" y="2886363"/>
              <a:ext cx="1032672" cy="103267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098946" y="4008692"/>
              <a:ext cx="279658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0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广</a:t>
              </a:r>
              <a:r>
                <a:rPr lang="zh-CN" altLang="en-US" sz="40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域覆盖</a:t>
              </a:r>
              <a:endParaRPr lang="zh-CN" altLang="en-US" sz="40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468564" y="3993034"/>
            <a:ext cx="2796585" cy="2025923"/>
            <a:chOff x="6696511" y="4022801"/>
            <a:chExt cx="2796585" cy="2025923"/>
          </a:xfrm>
        </p:grpSpPr>
        <p:sp>
          <p:nvSpPr>
            <p:cNvPr id="24" name="文本框 23"/>
            <p:cNvSpPr txBox="1"/>
            <p:nvPr/>
          </p:nvSpPr>
          <p:spPr>
            <a:xfrm>
              <a:off x="6696511" y="5340838"/>
              <a:ext cx="279658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0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学者对比</a:t>
              </a:r>
              <a:endParaRPr lang="zh-CN" altLang="en-US" sz="40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348" y="4022801"/>
              <a:ext cx="1318038" cy="1318038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3109315" y="4223295"/>
            <a:ext cx="2796585" cy="1825429"/>
            <a:chOff x="3109315" y="4223295"/>
            <a:chExt cx="2796585" cy="1825429"/>
          </a:xfrm>
        </p:grpSpPr>
        <p:sp>
          <p:nvSpPr>
            <p:cNvPr id="21" name="文本框 20"/>
            <p:cNvSpPr txBox="1"/>
            <p:nvPr/>
          </p:nvSpPr>
          <p:spPr>
            <a:xfrm>
              <a:off x="3109315" y="5340838"/>
              <a:ext cx="279658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0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智能推荐</a:t>
              </a:r>
              <a:endParaRPr lang="zh-CN" altLang="en-US" sz="40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129" y="4223295"/>
              <a:ext cx="1014955" cy="1014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781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885332" y="3185626"/>
            <a:ext cx="651738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4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A="300" endPos="50000" dist="114300" dir="5400000" sy="-100000" algn="bl" rotWithShape="0"/>
                </a:effectLst>
                <a:ea typeface="+mj-ea"/>
              </a:rPr>
              <a:t>Introduction of Functions</a:t>
            </a:r>
            <a:endParaRPr lang="zh-CN" altLang="en-US" sz="44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effectLst>
                <a:reflection blurRad="76200" stA="50000" endA="300" endPos="50000" dist="114300" dir="5400000" sy="-100000" algn="bl" rotWithShape="0"/>
              </a:effectLst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0506" y="2362017"/>
            <a:ext cx="6517384" cy="830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rPr>
              <a:t>功能介绍</a:t>
            </a:r>
            <a:endParaRPr lang="zh-CN" altLang="en-US" sz="48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latin typeface="等线" panose="02010600030101010101" pitchFamily="2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6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37308" y="747225"/>
            <a:ext cx="6517384" cy="1421194"/>
            <a:chOff x="2564319" y="873686"/>
            <a:chExt cx="6517384" cy="1421194"/>
          </a:xfrm>
        </p:grpSpPr>
        <p:grpSp>
          <p:nvGrpSpPr>
            <p:cNvPr id="3" name="组合 2"/>
            <p:cNvGrpSpPr/>
            <p:nvPr/>
          </p:nvGrpSpPr>
          <p:grpSpPr>
            <a:xfrm>
              <a:off x="2564319" y="873686"/>
              <a:ext cx="6517384" cy="1421194"/>
              <a:chOff x="2986833" y="2870015"/>
              <a:chExt cx="5664348" cy="117010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4642196" y="3406618"/>
                <a:ext cx="2353623" cy="6334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48000" endPos="33000" dist="50800" dir="5400000" sy="-100000" algn="bl" rotWithShape="0"/>
                    </a:effectLst>
                    <a:ea typeface="+mj-ea"/>
                  </a:rPr>
                  <a:t>Search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2986833" y="2870015"/>
                <a:ext cx="5664348" cy="68417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800" dirty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搜索</a:t>
                </a:r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924" y="1010256"/>
              <a:ext cx="515183" cy="515183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1648532" y="2717793"/>
            <a:ext cx="2708072" cy="1359639"/>
            <a:chOff x="1924224" y="2571188"/>
            <a:chExt cx="2708072" cy="1359639"/>
          </a:xfrm>
        </p:grpSpPr>
        <p:sp>
          <p:nvSpPr>
            <p:cNvPr id="7" name="文本框 6"/>
            <p:cNvSpPr txBox="1"/>
            <p:nvPr/>
          </p:nvSpPr>
          <p:spPr>
            <a:xfrm>
              <a:off x="2130434" y="2571188"/>
              <a:ext cx="2295652" cy="830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姓名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24224" y="3161386"/>
              <a:ext cx="2708072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Name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18123" y="2652321"/>
            <a:ext cx="2708072" cy="1424271"/>
            <a:chOff x="1846403" y="4330519"/>
            <a:chExt cx="2708072" cy="1424271"/>
          </a:xfrm>
        </p:grpSpPr>
        <p:sp>
          <p:nvSpPr>
            <p:cNvPr id="9" name="文本框 8"/>
            <p:cNvSpPr txBox="1"/>
            <p:nvPr/>
          </p:nvSpPr>
          <p:spPr>
            <a:xfrm>
              <a:off x="2052613" y="4330519"/>
              <a:ext cx="2295652" cy="830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学校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46403" y="4985349"/>
              <a:ext cx="2708072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University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968939" y="4508493"/>
            <a:ext cx="2814461" cy="1372980"/>
            <a:chOff x="6601912" y="2564544"/>
            <a:chExt cx="2814461" cy="1372980"/>
          </a:xfrm>
        </p:grpSpPr>
        <p:sp>
          <p:nvSpPr>
            <p:cNvPr id="10" name="文本框 9"/>
            <p:cNvSpPr txBox="1"/>
            <p:nvPr/>
          </p:nvSpPr>
          <p:spPr>
            <a:xfrm>
              <a:off x="6601912" y="2564544"/>
              <a:ext cx="281446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专业方向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55106" y="3168083"/>
              <a:ext cx="2708072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Major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993924" y="2651322"/>
            <a:ext cx="2708072" cy="1424271"/>
            <a:chOff x="6708301" y="4330519"/>
            <a:chExt cx="2708072" cy="1424271"/>
          </a:xfrm>
        </p:grpSpPr>
        <p:sp>
          <p:nvSpPr>
            <p:cNvPr id="11" name="文本框 10"/>
            <p:cNvSpPr txBox="1"/>
            <p:nvPr/>
          </p:nvSpPr>
          <p:spPr>
            <a:xfrm>
              <a:off x="6757554" y="4330519"/>
              <a:ext cx="265881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论文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708301" y="4985349"/>
              <a:ext cx="2708072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Thesis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549662" y="4508493"/>
            <a:ext cx="2708072" cy="1424271"/>
            <a:chOff x="6708301" y="4330519"/>
            <a:chExt cx="2708072" cy="1424271"/>
          </a:xfrm>
        </p:grpSpPr>
        <p:sp>
          <p:nvSpPr>
            <p:cNvPr id="32" name="文本框 31"/>
            <p:cNvSpPr txBox="1"/>
            <p:nvPr/>
          </p:nvSpPr>
          <p:spPr>
            <a:xfrm>
              <a:off x="6757554" y="4330519"/>
              <a:ext cx="265881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研究领域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708301" y="4985349"/>
              <a:ext cx="2708072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Research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19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37308" y="747225"/>
            <a:ext cx="6517384" cy="1463576"/>
            <a:chOff x="2564319" y="873686"/>
            <a:chExt cx="6517384" cy="1463576"/>
          </a:xfrm>
        </p:grpSpPr>
        <p:grpSp>
          <p:nvGrpSpPr>
            <p:cNvPr id="3" name="组合 2"/>
            <p:cNvGrpSpPr/>
            <p:nvPr/>
          </p:nvGrpSpPr>
          <p:grpSpPr>
            <a:xfrm>
              <a:off x="2564319" y="873686"/>
              <a:ext cx="6517384" cy="1463576"/>
              <a:chOff x="2986833" y="2870015"/>
              <a:chExt cx="5664348" cy="120499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3622709" y="3441512"/>
                <a:ext cx="4197865" cy="6334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48000" endPos="33000" dist="50800" dir="5400000" sy="-100000" algn="bl" rotWithShape="0"/>
                    </a:effectLst>
                    <a:ea typeface="+mj-ea"/>
                  </a:rPr>
                  <a:t>Advanced Search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2986833" y="2870015"/>
                <a:ext cx="5664348" cy="68417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8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高级搜索</a:t>
                </a:r>
                <a:endPara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792" y="1010256"/>
              <a:ext cx="515183" cy="515183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1682101" y="2726432"/>
            <a:ext cx="2708072" cy="1359639"/>
            <a:chOff x="1924224" y="2571188"/>
            <a:chExt cx="2708072" cy="1359639"/>
          </a:xfrm>
        </p:grpSpPr>
        <p:sp>
          <p:nvSpPr>
            <p:cNvPr id="7" name="文本框 6"/>
            <p:cNvSpPr txBox="1"/>
            <p:nvPr/>
          </p:nvSpPr>
          <p:spPr>
            <a:xfrm>
              <a:off x="2130434" y="2571188"/>
              <a:ext cx="2295652" cy="830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姓名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24224" y="3161386"/>
              <a:ext cx="2708072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Name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29935" y="2713091"/>
            <a:ext cx="2708072" cy="1372980"/>
            <a:chOff x="1846403" y="4330519"/>
            <a:chExt cx="2708072" cy="1424271"/>
          </a:xfrm>
        </p:grpSpPr>
        <p:sp>
          <p:nvSpPr>
            <p:cNvPr id="9" name="文本框 8"/>
            <p:cNvSpPr txBox="1"/>
            <p:nvPr/>
          </p:nvSpPr>
          <p:spPr>
            <a:xfrm>
              <a:off x="2052613" y="4330519"/>
              <a:ext cx="2295652" cy="830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学校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46403" y="4985349"/>
              <a:ext cx="2708072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University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52358" y="2713091"/>
            <a:ext cx="2814461" cy="1372980"/>
            <a:chOff x="6601912" y="2564544"/>
            <a:chExt cx="2814461" cy="1372980"/>
          </a:xfrm>
        </p:grpSpPr>
        <p:sp>
          <p:nvSpPr>
            <p:cNvPr id="10" name="文本框 9"/>
            <p:cNvSpPr txBox="1"/>
            <p:nvPr/>
          </p:nvSpPr>
          <p:spPr>
            <a:xfrm>
              <a:off x="6601912" y="2564544"/>
              <a:ext cx="281446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学院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55106" y="3168083"/>
              <a:ext cx="2708072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College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86187" y="4517921"/>
            <a:ext cx="3995567" cy="1740123"/>
            <a:chOff x="1924224" y="2529259"/>
            <a:chExt cx="2708072" cy="1740123"/>
          </a:xfrm>
        </p:grpSpPr>
        <p:sp>
          <p:nvSpPr>
            <p:cNvPr id="20" name="文本框 19"/>
            <p:cNvSpPr txBox="1"/>
            <p:nvPr/>
          </p:nvSpPr>
          <p:spPr>
            <a:xfrm>
              <a:off x="1965378" y="2529259"/>
              <a:ext cx="262576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学者地图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24224" y="2822832"/>
              <a:ext cx="2708072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Scholar Map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7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00506" y="3193013"/>
            <a:ext cx="651738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4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A="300" endPos="50000" dist="114300" dir="5400000" sy="-100000" algn="bl" rotWithShape="0"/>
                </a:effectLst>
                <a:ea typeface="+mj-ea"/>
              </a:rPr>
              <a:t>Demonstration</a:t>
            </a:r>
            <a:endParaRPr lang="zh-CN" altLang="en-US" sz="44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effectLst>
                <a:reflection blurRad="76200" stA="50000" endA="300" endPos="50000" dist="114300" dir="5400000" sy="-100000" algn="bl" rotWithShape="0"/>
              </a:effectLst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0506" y="2362017"/>
            <a:ext cx="6517384" cy="830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rPr>
              <a:t>演示</a:t>
            </a:r>
            <a:endParaRPr lang="zh-CN" altLang="en-US" sz="48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latin typeface="等线" panose="02010600030101010101" pitchFamily="2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4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61594" y="2470352"/>
            <a:ext cx="3691623" cy="1359814"/>
            <a:chOff x="1432448" y="2566644"/>
            <a:chExt cx="3691623" cy="1359814"/>
          </a:xfrm>
        </p:grpSpPr>
        <p:sp>
          <p:nvSpPr>
            <p:cNvPr id="7" name="文本框 6"/>
            <p:cNvSpPr txBox="1"/>
            <p:nvPr/>
          </p:nvSpPr>
          <p:spPr>
            <a:xfrm>
              <a:off x="1960146" y="2566644"/>
              <a:ext cx="269874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学术成果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32448" y="3157017"/>
              <a:ext cx="3691623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achievements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94218" y="2470352"/>
            <a:ext cx="4609075" cy="1424272"/>
            <a:chOff x="927160" y="4330518"/>
            <a:chExt cx="4609075" cy="1424272"/>
          </a:xfrm>
        </p:grpSpPr>
        <p:sp>
          <p:nvSpPr>
            <p:cNvPr id="9" name="文本框 8"/>
            <p:cNvSpPr txBox="1"/>
            <p:nvPr/>
          </p:nvSpPr>
          <p:spPr>
            <a:xfrm>
              <a:off x="1378943" y="4330518"/>
              <a:ext cx="370551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期刊</a:t>
              </a:r>
              <a:r>
                <a:rPr lang="en-US" altLang="zh-CN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&amp; </a:t>
              </a:r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学科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27160" y="4985349"/>
              <a:ext cx="4609075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Journal &amp; Subject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931435" y="4415804"/>
            <a:ext cx="2814461" cy="1372980"/>
            <a:chOff x="6601912" y="2564544"/>
            <a:chExt cx="2814461" cy="1372980"/>
          </a:xfrm>
        </p:grpSpPr>
        <p:sp>
          <p:nvSpPr>
            <p:cNvPr id="10" name="文本框 9"/>
            <p:cNvSpPr txBox="1"/>
            <p:nvPr/>
          </p:nvSpPr>
          <p:spPr>
            <a:xfrm>
              <a:off x="6601912" y="2564544"/>
              <a:ext cx="281446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合作机构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55106" y="3168083"/>
              <a:ext cx="2708072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I</a:t>
              </a:r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nstitution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042603" y="4307207"/>
            <a:ext cx="3312307" cy="1424271"/>
            <a:chOff x="6430809" y="4330519"/>
            <a:chExt cx="3312307" cy="1424271"/>
          </a:xfrm>
        </p:grpSpPr>
        <p:sp>
          <p:nvSpPr>
            <p:cNvPr id="11" name="文本框 10"/>
            <p:cNvSpPr txBox="1"/>
            <p:nvPr/>
          </p:nvSpPr>
          <p:spPr>
            <a:xfrm>
              <a:off x="6757554" y="4330519"/>
              <a:ext cx="265881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合作学者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30809" y="4985349"/>
              <a:ext cx="3312307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C</a:t>
              </a:r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ollaborator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57381" y="783751"/>
            <a:ext cx="6517384" cy="1344112"/>
            <a:chOff x="2957381" y="783751"/>
            <a:chExt cx="6517384" cy="1344112"/>
          </a:xfrm>
        </p:grpSpPr>
        <p:grpSp>
          <p:nvGrpSpPr>
            <p:cNvPr id="3" name="组合 2"/>
            <p:cNvGrpSpPr/>
            <p:nvPr/>
          </p:nvGrpSpPr>
          <p:grpSpPr>
            <a:xfrm>
              <a:off x="2957381" y="783751"/>
              <a:ext cx="6517384" cy="1344112"/>
              <a:chOff x="3091190" y="2900088"/>
              <a:chExt cx="5664348" cy="1106638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3572968" y="3373228"/>
                <a:ext cx="4492078" cy="6334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48000" endPos="33000" dist="50800" dir="5400000" sy="-100000" algn="bl" rotWithShape="0"/>
                    </a:effectLst>
                    <a:ea typeface="+mj-ea"/>
                  </a:rPr>
                  <a:t>Scholar Information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091190" y="2900088"/>
                <a:ext cx="5664348" cy="68417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8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学者信息</a:t>
                </a:r>
                <a:endPara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9073" y="919765"/>
              <a:ext cx="558967" cy="558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57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61594" y="2470352"/>
            <a:ext cx="3691623" cy="1359814"/>
            <a:chOff x="1432448" y="2566644"/>
            <a:chExt cx="3691623" cy="1359814"/>
          </a:xfrm>
        </p:grpSpPr>
        <p:sp>
          <p:nvSpPr>
            <p:cNvPr id="7" name="文本框 6"/>
            <p:cNvSpPr txBox="1"/>
            <p:nvPr/>
          </p:nvSpPr>
          <p:spPr>
            <a:xfrm>
              <a:off x="1960146" y="2566644"/>
              <a:ext cx="269874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关系网络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32448" y="3157017"/>
              <a:ext cx="3691623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Network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94218" y="2470352"/>
            <a:ext cx="4609075" cy="1424272"/>
            <a:chOff x="927160" y="4330518"/>
            <a:chExt cx="4609075" cy="1424272"/>
          </a:xfrm>
        </p:grpSpPr>
        <p:sp>
          <p:nvSpPr>
            <p:cNvPr id="9" name="文本框 8"/>
            <p:cNvSpPr txBox="1"/>
            <p:nvPr/>
          </p:nvSpPr>
          <p:spPr>
            <a:xfrm>
              <a:off x="1378943" y="4330518"/>
              <a:ext cx="370551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个人画像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27160" y="4985349"/>
              <a:ext cx="4609075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Portrait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409769" y="4302231"/>
            <a:ext cx="3372462" cy="1419162"/>
            <a:chOff x="6322911" y="2564544"/>
            <a:chExt cx="3372462" cy="1419162"/>
          </a:xfrm>
        </p:grpSpPr>
        <p:sp>
          <p:nvSpPr>
            <p:cNvPr id="10" name="文本框 9"/>
            <p:cNvSpPr txBox="1"/>
            <p:nvPr/>
          </p:nvSpPr>
          <p:spPr>
            <a:xfrm>
              <a:off x="6601912" y="2564544"/>
              <a:ext cx="281446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可视化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22911" y="3214265"/>
              <a:ext cx="3372462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Visualization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957381" y="783751"/>
            <a:ext cx="6517384" cy="1344112"/>
            <a:chOff x="2957381" y="783751"/>
            <a:chExt cx="6517384" cy="1344112"/>
          </a:xfrm>
        </p:grpSpPr>
        <p:grpSp>
          <p:nvGrpSpPr>
            <p:cNvPr id="29" name="组合 28"/>
            <p:cNvGrpSpPr/>
            <p:nvPr/>
          </p:nvGrpSpPr>
          <p:grpSpPr>
            <a:xfrm>
              <a:off x="2957381" y="783751"/>
              <a:ext cx="6517384" cy="1344112"/>
              <a:chOff x="3091190" y="2900088"/>
              <a:chExt cx="5664348" cy="1106638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3572968" y="3373228"/>
                <a:ext cx="4492078" cy="6334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48000" endPos="33000" dist="50800" dir="5400000" sy="-100000" algn="bl" rotWithShape="0"/>
                    </a:effectLst>
                    <a:ea typeface="+mj-ea"/>
                  </a:rPr>
                  <a:t>Scholar Information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3091190" y="2900088"/>
                <a:ext cx="5664348" cy="68417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8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学者信息</a:t>
                </a:r>
                <a:endPara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9073" y="919765"/>
              <a:ext cx="558967" cy="558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698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61381" y="2973625"/>
            <a:ext cx="3691623" cy="1470290"/>
            <a:chOff x="1432448" y="2566644"/>
            <a:chExt cx="3691623" cy="1359814"/>
          </a:xfrm>
        </p:grpSpPr>
        <p:sp>
          <p:nvSpPr>
            <p:cNvPr id="7" name="文本框 6"/>
            <p:cNvSpPr txBox="1"/>
            <p:nvPr/>
          </p:nvSpPr>
          <p:spPr>
            <a:xfrm>
              <a:off x="1960146" y="2566644"/>
              <a:ext cx="269874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推荐学者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32448" y="3157017"/>
              <a:ext cx="3691623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Recommend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61842" y="2973625"/>
            <a:ext cx="3372462" cy="1470290"/>
            <a:chOff x="6322911" y="2564544"/>
            <a:chExt cx="3372462" cy="1419162"/>
          </a:xfrm>
        </p:grpSpPr>
        <p:sp>
          <p:nvSpPr>
            <p:cNvPr id="10" name="文本框 9"/>
            <p:cNvSpPr txBox="1"/>
            <p:nvPr/>
          </p:nvSpPr>
          <p:spPr>
            <a:xfrm>
              <a:off x="6601912" y="2564544"/>
              <a:ext cx="281446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学者对比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22911" y="3214265"/>
              <a:ext cx="3372462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rPr>
                <a:t>Comparison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48000" endPos="33000" dist="50800" dir="5400000" sy="-100000" algn="bl" rotWithShape="0"/>
                </a:effectLst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57381" y="783751"/>
            <a:ext cx="6517384" cy="1344112"/>
            <a:chOff x="2957381" y="783751"/>
            <a:chExt cx="6517384" cy="1344112"/>
          </a:xfrm>
        </p:grpSpPr>
        <p:grpSp>
          <p:nvGrpSpPr>
            <p:cNvPr id="32" name="组合 31"/>
            <p:cNvGrpSpPr/>
            <p:nvPr/>
          </p:nvGrpSpPr>
          <p:grpSpPr>
            <a:xfrm>
              <a:off x="2957381" y="783751"/>
              <a:ext cx="6517384" cy="1344112"/>
              <a:chOff x="3091190" y="2900088"/>
              <a:chExt cx="5664348" cy="1106638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3572968" y="3373228"/>
                <a:ext cx="4492078" cy="6334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48000" endPos="33000" dist="50800" dir="5400000" sy="-100000" algn="bl" rotWithShape="0"/>
                    </a:effectLst>
                    <a:ea typeface="+mj-ea"/>
                  </a:rPr>
                  <a:t>Scholar Information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48000" endPos="33000" dist="50800" dir="5400000" sy="-100000" algn="bl" rotWithShape="0"/>
                  </a:effectLst>
                  <a:ea typeface="+mj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3091190" y="2900088"/>
                <a:ext cx="5664348" cy="68417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8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学者信息</a:t>
                </a:r>
                <a:endPara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9073" y="919765"/>
              <a:ext cx="558967" cy="558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397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00506" y="3193013"/>
            <a:ext cx="651738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4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A="300" endPos="50000" dist="114300" dir="5400000" sy="-100000" algn="bl" rotWithShape="0"/>
                </a:effectLst>
                <a:ea typeface="+mj-ea"/>
              </a:rPr>
              <a:t>Demonstration</a:t>
            </a:r>
            <a:endParaRPr lang="zh-CN" altLang="en-US" sz="44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effectLst>
                <a:reflection blurRad="76200" stA="50000" endA="300" endPos="50000" dist="114300" dir="5400000" sy="-100000" algn="bl" rotWithShape="0"/>
              </a:effectLst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0506" y="2362017"/>
            <a:ext cx="6517384" cy="830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rPr>
              <a:t>演示</a:t>
            </a:r>
            <a:endParaRPr lang="zh-CN" altLang="en-US" sz="48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latin typeface="等线" panose="02010600030101010101" pitchFamily="2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5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837308" y="3044280"/>
            <a:ext cx="651738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4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A="300" endPos="50000" dist="114300" dir="5400000" sy="-100000" algn="bl" rotWithShape="0"/>
                </a:effectLst>
                <a:ea typeface="+mj-ea"/>
              </a:rPr>
              <a:t>One More Thing...</a:t>
            </a:r>
            <a:endParaRPr lang="zh-CN" altLang="en-US" sz="44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effectLst>
                <a:reflection blurRad="76200" stA="50000" endA="300" endPos="50000" dist="114300" dir="5400000" sy="-100000" algn="bl" rotWithShape="0"/>
              </a:effectLst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00506" y="2362017"/>
            <a:ext cx="6517384" cy="1600437"/>
            <a:chOff x="2986833" y="2870015"/>
            <a:chExt cx="5664348" cy="1317676"/>
          </a:xfrm>
        </p:grpSpPr>
        <p:sp>
          <p:nvSpPr>
            <p:cNvPr id="4" name="文本框 3"/>
            <p:cNvSpPr txBox="1"/>
            <p:nvPr/>
          </p:nvSpPr>
          <p:spPr>
            <a:xfrm>
              <a:off x="2986833" y="3554193"/>
              <a:ext cx="5664348" cy="633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rPr>
                <a:t>Feedback Mode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A="300" endPos="50000" dist="50800" dir="5400000" sy="-100000" algn="bl" rotWithShape="0"/>
                </a:effectLst>
                <a:ea typeface="+mj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986833" y="2870015"/>
              <a:ext cx="5664348" cy="6841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反馈机制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16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626298" y="2833525"/>
            <a:ext cx="4693550" cy="1774153"/>
            <a:chOff x="3862960" y="3972028"/>
            <a:chExt cx="4275650" cy="1284488"/>
          </a:xfrm>
        </p:grpSpPr>
        <p:sp>
          <p:nvSpPr>
            <p:cNvPr id="5" name="文本框 4"/>
            <p:cNvSpPr txBox="1"/>
            <p:nvPr/>
          </p:nvSpPr>
          <p:spPr>
            <a:xfrm>
              <a:off x="4778097" y="3972028"/>
              <a:ext cx="2445376" cy="82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云中君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862960" y="4489135"/>
              <a:ext cx="4275650" cy="767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rPr>
                <a:t>Master of Cloud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A="300" endPos="50000" dist="50800" dir="5400000" sy="-100000" algn="bl" rotWithShape="0"/>
                </a:effectLst>
                <a:ea typeface="+mj-ea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32" y="868295"/>
            <a:ext cx="1482680" cy="1493331"/>
          </a:xfrm>
          <a:prstGeom prst="rect">
            <a:avLst/>
          </a:prstGeom>
          <a:effectLst>
            <a:reflection stA="30000" endPos="27000" dist="50800" dir="5400000" sy="-100000" algn="bl" rotWithShape="0"/>
          </a:effectLst>
        </p:spPr>
      </p:pic>
      <p:sp>
        <p:nvSpPr>
          <p:cNvPr id="13" name="文本框 12"/>
          <p:cNvSpPr txBox="1"/>
          <p:nvPr/>
        </p:nvSpPr>
        <p:spPr>
          <a:xfrm>
            <a:off x="3749854" y="4767916"/>
            <a:ext cx="44464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主讲人：董明扬</a:t>
            </a:r>
            <a:endParaRPr lang="zh-CN" altLang="en-US" sz="30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78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837307" y="733619"/>
            <a:ext cx="6517384" cy="1425339"/>
            <a:chOff x="2837307" y="733619"/>
            <a:chExt cx="6517384" cy="1425339"/>
          </a:xfrm>
        </p:grpSpPr>
        <p:grpSp>
          <p:nvGrpSpPr>
            <p:cNvPr id="3" name="组合 2"/>
            <p:cNvGrpSpPr/>
            <p:nvPr/>
          </p:nvGrpSpPr>
          <p:grpSpPr>
            <a:xfrm>
              <a:off x="2837307" y="733619"/>
              <a:ext cx="6517384" cy="1425339"/>
              <a:chOff x="2986833" y="2870015"/>
              <a:chExt cx="5664348" cy="1173514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986833" y="3410031"/>
                <a:ext cx="5664348" cy="6334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50000" endA="300" endPos="50000" dist="50800" dir="5400000" sy="-100000" algn="bl" rotWithShape="0"/>
                    </a:effectLst>
                    <a:ea typeface="+mj-ea"/>
                  </a:rPr>
                  <a:t>Feedback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2986833" y="2870015"/>
                <a:ext cx="5664348" cy="68417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8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反馈</a:t>
                </a:r>
                <a:endPara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2858" y="813016"/>
              <a:ext cx="672202" cy="672202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1258700" y="2956321"/>
            <a:ext cx="2781554" cy="2735375"/>
            <a:chOff x="1258700" y="2956321"/>
            <a:chExt cx="2781554" cy="2735375"/>
          </a:xfrm>
        </p:grpSpPr>
        <p:grpSp>
          <p:nvGrpSpPr>
            <p:cNvPr id="6" name="组合 5"/>
            <p:cNvGrpSpPr/>
            <p:nvPr/>
          </p:nvGrpSpPr>
          <p:grpSpPr>
            <a:xfrm>
              <a:off x="1258700" y="4259819"/>
              <a:ext cx="2781554" cy="1431877"/>
              <a:chOff x="3902947" y="2920698"/>
              <a:chExt cx="3832118" cy="1178898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4425469" y="3466098"/>
                <a:ext cx="2787069" cy="6334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50000" endA="300" endPos="50000" dist="50800" dir="5400000" sy="-100000" algn="bl" rotWithShape="0"/>
                    </a:effectLst>
                    <a:ea typeface="+mj-ea"/>
                  </a:rPr>
                  <a:t>Data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902947" y="2920698"/>
                <a:ext cx="3832118" cy="68417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8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数据</a:t>
                </a:r>
                <a:endPara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6862" y="2956321"/>
              <a:ext cx="1172450" cy="1172450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4705221" y="2980225"/>
            <a:ext cx="2781557" cy="2711471"/>
            <a:chOff x="4705221" y="2980225"/>
            <a:chExt cx="2781557" cy="2711471"/>
          </a:xfrm>
        </p:grpSpPr>
        <p:grpSp>
          <p:nvGrpSpPr>
            <p:cNvPr id="10" name="组合 9"/>
            <p:cNvGrpSpPr/>
            <p:nvPr/>
          </p:nvGrpSpPr>
          <p:grpSpPr>
            <a:xfrm>
              <a:off x="4705221" y="4259819"/>
              <a:ext cx="2781557" cy="1431877"/>
              <a:chOff x="3902943" y="2920696"/>
              <a:chExt cx="3832123" cy="1178896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3902943" y="3466094"/>
                <a:ext cx="3832121" cy="6334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50000" endA="300" endPos="50000" dist="50800" dir="5400000" sy="-100000" algn="bl" rotWithShape="0"/>
                    </a:effectLst>
                    <a:ea typeface="+mj-ea"/>
                  </a:rPr>
                  <a:t>WEB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902947" y="2920696"/>
                <a:ext cx="3832119" cy="68417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8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网页</a:t>
                </a:r>
                <a:endPara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044" y="2980225"/>
              <a:ext cx="955942" cy="955942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8151744" y="2892383"/>
            <a:ext cx="2781554" cy="2799313"/>
            <a:chOff x="8151744" y="2892383"/>
            <a:chExt cx="2781554" cy="2799313"/>
          </a:xfrm>
        </p:grpSpPr>
        <p:grpSp>
          <p:nvGrpSpPr>
            <p:cNvPr id="13" name="组合 12"/>
            <p:cNvGrpSpPr/>
            <p:nvPr/>
          </p:nvGrpSpPr>
          <p:grpSpPr>
            <a:xfrm>
              <a:off x="8151744" y="4259818"/>
              <a:ext cx="2781554" cy="1431878"/>
              <a:chOff x="3902947" y="2920695"/>
              <a:chExt cx="3832119" cy="1178897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4188710" y="3466094"/>
                <a:ext cx="3260592" cy="6334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50000" endA="300" endPos="50000" dist="50800" dir="5400000" sy="-100000" algn="bl" rotWithShape="0"/>
                    </a:effectLst>
                    <a:ea typeface="+mj-ea"/>
                  </a:rPr>
                  <a:t>Advice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902947" y="2920695"/>
                <a:ext cx="3832119" cy="68417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8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建议</a:t>
                </a:r>
                <a:endPara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03" y="2892383"/>
              <a:ext cx="1132436" cy="1132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40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837307" y="733619"/>
            <a:ext cx="6517384" cy="1425339"/>
            <a:chOff x="2837307" y="733619"/>
            <a:chExt cx="6517384" cy="1425339"/>
          </a:xfrm>
        </p:grpSpPr>
        <p:grpSp>
          <p:nvGrpSpPr>
            <p:cNvPr id="3" name="组合 2"/>
            <p:cNvGrpSpPr/>
            <p:nvPr/>
          </p:nvGrpSpPr>
          <p:grpSpPr>
            <a:xfrm>
              <a:off x="2837307" y="733619"/>
              <a:ext cx="6517384" cy="1425339"/>
              <a:chOff x="2986833" y="2870015"/>
              <a:chExt cx="5664348" cy="1173514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986833" y="3410031"/>
                <a:ext cx="5664348" cy="6334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50000" endA="300" endPos="50000" dist="50800" dir="5400000" sy="-100000" algn="bl" rotWithShape="0"/>
                    </a:effectLst>
                    <a:ea typeface="+mj-ea"/>
                  </a:rPr>
                  <a:t>Feedback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2986833" y="2870015"/>
                <a:ext cx="5664348" cy="68417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8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反馈</a:t>
                </a:r>
                <a:endPara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2858" y="813016"/>
              <a:ext cx="672202" cy="672202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1905826" y="2642690"/>
            <a:ext cx="3728355" cy="2811163"/>
            <a:chOff x="1905826" y="2642690"/>
            <a:chExt cx="3728355" cy="2811163"/>
          </a:xfrm>
        </p:grpSpPr>
        <p:grpSp>
          <p:nvGrpSpPr>
            <p:cNvPr id="6" name="组合 5"/>
            <p:cNvGrpSpPr/>
            <p:nvPr/>
          </p:nvGrpSpPr>
          <p:grpSpPr>
            <a:xfrm>
              <a:off x="1905826" y="3853417"/>
              <a:ext cx="3728355" cy="1600436"/>
              <a:chOff x="3305680" y="2920699"/>
              <a:chExt cx="5136515" cy="1317678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305680" y="3604878"/>
                <a:ext cx="5136515" cy="633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50000" endA="300" endPos="50000" dist="50800" dir="5400000" sy="-100000" algn="bl" rotWithShape="0"/>
                    </a:effectLst>
                    <a:ea typeface="+mj-ea"/>
                  </a:rPr>
                  <a:t>Administrator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587766" y="2920699"/>
                <a:ext cx="4462473" cy="68417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8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管理员</a:t>
                </a:r>
                <a:endPara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9263" y="2642690"/>
              <a:ext cx="1141479" cy="1141479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6940420" y="2642773"/>
            <a:ext cx="2781556" cy="2804158"/>
            <a:chOff x="6940420" y="2642773"/>
            <a:chExt cx="2781556" cy="2804158"/>
          </a:xfrm>
        </p:grpSpPr>
        <p:grpSp>
          <p:nvGrpSpPr>
            <p:cNvPr id="10" name="组合 9"/>
            <p:cNvGrpSpPr/>
            <p:nvPr/>
          </p:nvGrpSpPr>
          <p:grpSpPr>
            <a:xfrm>
              <a:off x="6940420" y="3853417"/>
              <a:ext cx="2781556" cy="1593514"/>
              <a:chOff x="3902943" y="2787617"/>
              <a:chExt cx="3832122" cy="1311975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3902943" y="3466094"/>
                <a:ext cx="3832122" cy="6334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50000" endA="300" endPos="50000" dist="50800" dir="5400000" sy="-100000" algn="bl" rotWithShape="0"/>
                    </a:effectLst>
                    <a:ea typeface="+mj-ea"/>
                  </a:rPr>
                  <a:t>Table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902946" y="2787617"/>
                <a:ext cx="3832119" cy="68417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8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反馈表</a:t>
                </a:r>
                <a:endPara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0500" y="2642773"/>
              <a:ext cx="1141396" cy="1141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2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00506" y="3193013"/>
            <a:ext cx="651738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4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A="300" endPos="50000" dist="114300" dir="5400000" sy="-100000" algn="bl" rotWithShape="0"/>
                </a:effectLst>
                <a:ea typeface="+mj-ea"/>
              </a:rPr>
              <a:t>Demonstration</a:t>
            </a:r>
            <a:endParaRPr lang="zh-CN" altLang="en-US" sz="44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effectLst>
                <a:reflection blurRad="76200" stA="50000" endA="300" endPos="50000" dist="114300" dir="5400000" sy="-100000" algn="bl" rotWithShape="0"/>
              </a:effectLst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0506" y="2362017"/>
            <a:ext cx="6517384" cy="830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rPr>
              <a:t>演示</a:t>
            </a:r>
            <a:endParaRPr lang="zh-CN" altLang="en-US" sz="48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latin typeface="等线" panose="02010600030101010101" pitchFamily="2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02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37308" y="2695104"/>
            <a:ext cx="6517385" cy="1467793"/>
            <a:chOff x="2986833" y="2870016"/>
            <a:chExt cx="5664349" cy="1208467"/>
          </a:xfrm>
        </p:grpSpPr>
        <p:sp>
          <p:nvSpPr>
            <p:cNvPr id="8" name="文本框 7"/>
            <p:cNvSpPr txBox="1"/>
            <p:nvPr/>
          </p:nvSpPr>
          <p:spPr>
            <a:xfrm>
              <a:off x="2986833" y="3444985"/>
              <a:ext cx="5664348" cy="633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rPr>
                <a:t>Team Members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A="300" endPos="50000" dist="50800" dir="5400000" sy="-100000" algn="bl" rotWithShape="0"/>
                </a:effectLst>
                <a:ea typeface="+mj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986834" y="2870016"/>
              <a:ext cx="5664348" cy="6841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团队成员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05167" y="2475144"/>
            <a:ext cx="4055306" cy="3114157"/>
            <a:chOff x="1805167" y="2475144"/>
            <a:chExt cx="4055306" cy="3114157"/>
          </a:xfrm>
        </p:grpSpPr>
        <p:grpSp>
          <p:nvGrpSpPr>
            <p:cNvPr id="2" name="组合 1"/>
            <p:cNvGrpSpPr/>
            <p:nvPr/>
          </p:nvGrpSpPr>
          <p:grpSpPr>
            <a:xfrm>
              <a:off x="1888295" y="2475144"/>
              <a:ext cx="3972178" cy="830996"/>
              <a:chOff x="470511" y="2202050"/>
              <a:chExt cx="3972178" cy="830996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273486" y="2202050"/>
                <a:ext cx="3169203" cy="8309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8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柏为民</a:t>
                </a:r>
                <a:endPara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70511" y="2263605"/>
                <a:ext cx="1605950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50000" endA="300" endPos="50000" dist="50800" dir="5400000" sy="-100000" algn="bl" rotWithShape="0"/>
                    </a:effectLst>
                    <a:ea typeface="+mj-ea"/>
                  </a:rPr>
                  <a:t>CEO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876160" y="3617105"/>
              <a:ext cx="3686983" cy="830996"/>
              <a:chOff x="856128" y="4276687"/>
              <a:chExt cx="3686983" cy="830996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373908" y="4276687"/>
                <a:ext cx="3169203" cy="8309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800" dirty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余晓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56128" y="4338242"/>
                <a:ext cx="1605950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50000" endA="300" endPos="50000" dist="50800" dir="5400000" sy="-100000" algn="bl" rotWithShape="0"/>
                    </a:effectLst>
                    <a:ea typeface="+mj-ea"/>
                  </a:rPr>
                  <a:t>CTO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05167" y="4758304"/>
              <a:ext cx="4055306" cy="830997"/>
              <a:chOff x="309414" y="3252047"/>
              <a:chExt cx="4055306" cy="83099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195517" y="3252048"/>
                <a:ext cx="3169203" cy="8309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8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董明扬</a:t>
                </a:r>
                <a:endPara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09414" y="3252047"/>
                <a:ext cx="1605950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50000" endA="300" endPos="50000" dist="50800" dir="5400000" sy="-100000" algn="bl" rotWithShape="0"/>
                    </a:effectLst>
                    <a:ea typeface="+mj-ea"/>
                  </a:rPr>
                  <a:t>PM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868956" y="2472700"/>
            <a:ext cx="2492074" cy="3116601"/>
            <a:chOff x="6868956" y="2472700"/>
            <a:chExt cx="2492074" cy="3116601"/>
          </a:xfrm>
        </p:grpSpPr>
        <p:sp>
          <p:nvSpPr>
            <p:cNvPr id="9" name="文本框 8"/>
            <p:cNvSpPr txBox="1"/>
            <p:nvPr/>
          </p:nvSpPr>
          <p:spPr>
            <a:xfrm>
              <a:off x="6868956" y="3617104"/>
              <a:ext cx="249207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申林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68956" y="2472700"/>
              <a:ext cx="249207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许茂泽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868956" y="4758304"/>
              <a:ext cx="249207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翟胜方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24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20579" y="3396490"/>
            <a:ext cx="6517384" cy="1600437"/>
            <a:chOff x="2820579" y="3396490"/>
            <a:chExt cx="6517384" cy="1600437"/>
          </a:xfrm>
        </p:grpSpPr>
        <p:sp>
          <p:nvSpPr>
            <p:cNvPr id="8" name="文本框 7"/>
            <p:cNvSpPr txBox="1"/>
            <p:nvPr/>
          </p:nvSpPr>
          <p:spPr>
            <a:xfrm>
              <a:off x="2820579" y="4227486"/>
              <a:ext cx="651738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38100" dir="5400000" sy="-100000" algn="bl" rotWithShape="0"/>
                  </a:effectLst>
                  <a:ea typeface="+mj-ea"/>
                </a:rPr>
                <a:t>END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A="300" endPos="50000" dist="38100" dir="5400000" sy="-100000" algn="bl" rotWithShape="0"/>
                </a:effectLst>
                <a:ea typeface="+mj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820579" y="3396490"/>
              <a:ext cx="6517384" cy="830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云中白泽人中君</a:t>
              </a:r>
              <a:endParaRPr lang="zh-CN" altLang="en-US" sz="48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931" y="1376295"/>
            <a:ext cx="1482680" cy="1493331"/>
          </a:xfrm>
          <a:prstGeom prst="rect">
            <a:avLst/>
          </a:prstGeom>
          <a:effectLst>
            <a:reflection stA="30000" endPos="27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64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86545" y="691899"/>
            <a:ext cx="361891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rPr>
              <a:t>产品介绍</a:t>
            </a:r>
            <a:endParaRPr lang="zh-CN" altLang="en-US" sz="48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latin typeface="等线" panose="02010600030101010101" pitchFamily="2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05205" y="1731312"/>
            <a:ext cx="3039160" cy="1414857"/>
            <a:chOff x="7954587" y="1725387"/>
            <a:chExt cx="3039160" cy="1414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8296439" y="1742730"/>
              <a:ext cx="2697308" cy="1397514"/>
              <a:chOff x="673543" y="3741659"/>
              <a:chExt cx="2697308" cy="1397514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189632" y="3741659"/>
                <a:ext cx="166513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0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关联</a:t>
                </a:r>
                <a:endParaRPr lang="zh-CN" altLang="en-US" sz="40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73543" y="4369732"/>
                <a:ext cx="2697308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50000" endA="300" endPos="50000" dist="50800" dir="5400000" sy="-100000" algn="bl" rotWithShape="0"/>
                    </a:effectLst>
                    <a:ea typeface="+mj-ea"/>
                  </a:rPr>
                  <a:t>Relation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4587" y="1725387"/>
              <a:ext cx="878598" cy="878598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3732072" y="4005447"/>
            <a:ext cx="4727856" cy="2068289"/>
            <a:chOff x="3704360" y="4020079"/>
            <a:chExt cx="4727856" cy="2068289"/>
          </a:xfrm>
        </p:grpSpPr>
        <p:grpSp>
          <p:nvGrpSpPr>
            <p:cNvPr id="16" name="组合 15"/>
            <p:cNvGrpSpPr/>
            <p:nvPr/>
          </p:nvGrpSpPr>
          <p:grpSpPr>
            <a:xfrm>
              <a:off x="3704360" y="4718109"/>
              <a:ext cx="4727856" cy="1370259"/>
              <a:chOff x="3612581" y="3753648"/>
              <a:chExt cx="4727856" cy="1370259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3612581" y="4354466"/>
                <a:ext cx="4727856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50000" endA="300" endPos="50000" dist="50800" dir="5400000" sy="-100000" algn="bl" rotWithShape="0"/>
                    </a:effectLst>
                    <a:ea typeface="+mj-ea"/>
                  </a:rPr>
                  <a:t>Recommendation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143943" y="3753648"/>
                <a:ext cx="166513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0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推荐</a:t>
                </a:r>
                <a:endParaRPr lang="zh-CN" altLang="en-US" sz="40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008" y="4020079"/>
              <a:ext cx="884557" cy="88455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989141" y="1796210"/>
            <a:ext cx="2821452" cy="1308812"/>
            <a:chOff x="1520571" y="1728329"/>
            <a:chExt cx="2821452" cy="1308812"/>
          </a:xfrm>
        </p:grpSpPr>
        <p:grpSp>
          <p:nvGrpSpPr>
            <p:cNvPr id="14" name="组合 13"/>
            <p:cNvGrpSpPr/>
            <p:nvPr/>
          </p:nvGrpSpPr>
          <p:grpSpPr>
            <a:xfrm>
              <a:off x="1520571" y="1728329"/>
              <a:ext cx="2346327" cy="1308812"/>
              <a:chOff x="932161" y="1973289"/>
              <a:chExt cx="2346327" cy="1308812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131906" y="1973289"/>
                <a:ext cx="1946839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0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搜索</a:t>
                </a:r>
                <a:endParaRPr lang="zh-CN" altLang="en-US" sz="40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32161" y="2512660"/>
                <a:ext cx="2346327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50000" endA="300" endPos="50000" dist="50800" dir="5400000" sy="-100000" algn="bl" rotWithShape="0"/>
                    </a:effectLst>
                    <a:ea typeface="+mj-ea"/>
                  </a:rPr>
                  <a:t>Search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3231" y="1868135"/>
              <a:ext cx="738792" cy="738792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3756280" y="2322765"/>
            <a:ext cx="4727856" cy="2100146"/>
            <a:chOff x="3752458" y="1798232"/>
            <a:chExt cx="4727856" cy="2100146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813" y="1798232"/>
              <a:ext cx="733147" cy="733147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3752458" y="2535051"/>
              <a:ext cx="4727856" cy="1363327"/>
              <a:chOff x="3612581" y="3760580"/>
              <a:chExt cx="4727856" cy="136332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612581" y="4354466"/>
                <a:ext cx="4727856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4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effectLst>
                      <a:reflection blurRad="76200" stA="50000" endA="300" endPos="50000" dist="50800" dir="5400000" sy="-100000" algn="bl" rotWithShape="0"/>
                    </a:effectLst>
                    <a:ea typeface="+mj-ea"/>
                  </a:rPr>
                  <a:t>Discovery</a:t>
                </a:r>
                <a:endParaRPr lang="zh-CN" altLang="en-US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A="300" endPos="50000" dist="50800" dir="5400000" sy="-100000" algn="bl" rotWithShape="0"/>
                  </a:effectLst>
                  <a:ea typeface="+mj-ea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730853" y="3760580"/>
                <a:ext cx="2491312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40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发现</a:t>
                </a:r>
                <a:endParaRPr lang="zh-CN" altLang="en-US" sz="40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38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99422" y="3474174"/>
            <a:ext cx="5145815" cy="7694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4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A="300" endPos="50000" dist="114300" dir="5400000" sy="-100000" algn="bl" rotWithShape="0"/>
                </a:effectLst>
                <a:ea typeface="+mj-ea"/>
              </a:rPr>
              <a:t>Market &amp; People</a:t>
            </a:r>
            <a:endParaRPr lang="zh-CN" altLang="en-US" sz="44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effectLst>
                <a:reflection blurRad="76200" stA="50000" endA="300" endPos="50000" dist="114300" dir="5400000" sy="-100000" algn="bl" rotWithShape="0"/>
              </a:effectLst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8871" y="2614380"/>
            <a:ext cx="3894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rPr>
              <a:t>市场</a:t>
            </a:r>
            <a:r>
              <a:rPr lang="en-US" altLang="zh-CN" sz="48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rPr>
              <a:t>&amp;</a:t>
            </a:r>
            <a:r>
              <a:rPr lang="zh-CN" altLang="en-US" sz="48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rPr>
              <a:t>人群</a:t>
            </a:r>
            <a:endParaRPr lang="zh-CN" altLang="en-US" sz="48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latin typeface="等线" panose="02010600030101010101" pitchFamily="2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59674" y="3430344"/>
            <a:ext cx="3894258" cy="780860"/>
            <a:chOff x="4132606" y="694276"/>
            <a:chExt cx="3894258" cy="780860"/>
          </a:xfrm>
        </p:grpSpPr>
        <p:sp>
          <p:nvSpPr>
            <p:cNvPr id="6" name="文本框 5"/>
            <p:cNvSpPr txBox="1"/>
            <p:nvPr/>
          </p:nvSpPr>
          <p:spPr>
            <a:xfrm>
              <a:off x="4132606" y="753397"/>
              <a:ext cx="3894258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0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研究生</a:t>
              </a:r>
              <a:endParaRPr lang="zh-CN" altLang="en-US" sz="40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097" y="694276"/>
              <a:ext cx="780860" cy="780860"/>
            </a:xfrm>
            <a:prstGeom prst="rect">
              <a:avLst/>
            </a:prstGeom>
            <a:effectLst>
              <a:reflection endPos="0" dir="5400000" sy="-100000" algn="bl" rotWithShape="0"/>
            </a:effectLst>
          </p:spPr>
        </p:pic>
      </p:grpSp>
      <p:grpSp>
        <p:nvGrpSpPr>
          <p:cNvPr id="9" name="组合 8"/>
          <p:cNvGrpSpPr/>
          <p:nvPr/>
        </p:nvGrpSpPr>
        <p:grpSpPr>
          <a:xfrm>
            <a:off x="4602298" y="3492536"/>
            <a:ext cx="3894258" cy="707886"/>
            <a:chOff x="3923455" y="740129"/>
            <a:chExt cx="3894258" cy="707886"/>
          </a:xfrm>
        </p:grpSpPr>
        <p:sp>
          <p:nvSpPr>
            <p:cNvPr id="10" name="文本框 9"/>
            <p:cNvSpPr txBox="1"/>
            <p:nvPr/>
          </p:nvSpPr>
          <p:spPr>
            <a:xfrm>
              <a:off x="3923455" y="740129"/>
              <a:ext cx="3894258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0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高校学者</a:t>
              </a:r>
              <a:endParaRPr lang="zh-CN" altLang="en-US" sz="40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8035" y="741843"/>
              <a:ext cx="634032" cy="634032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8043129" y="3472379"/>
            <a:ext cx="3894258" cy="710800"/>
            <a:chOff x="4132606" y="750483"/>
            <a:chExt cx="3894258" cy="710800"/>
          </a:xfrm>
        </p:grpSpPr>
        <p:sp>
          <p:nvSpPr>
            <p:cNvPr id="13" name="文本框 12"/>
            <p:cNvSpPr txBox="1"/>
            <p:nvPr/>
          </p:nvSpPr>
          <p:spPr>
            <a:xfrm>
              <a:off x="4132606" y="753397"/>
              <a:ext cx="3894258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0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社会人士</a:t>
              </a:r>
              <a:endParaRPr lang="zh-CN" altLang="en-US" sz="40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2606" y="750483"/>
              <a:ext cx="676688" cy="676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3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00378 -0.2261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13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0.00104 -0.2486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23" y="2471492"/>
            <a:ext cx="1689522" cy="1689522"/>
          </a:xfrm>
          <a:prstGeom prst="rect">
            <a:avLst/>
          </a:prstGeom>
          <a:effectLst>
            <a:reflection blurRad="25400" stA="34000" endPos="24000" dist="12700" dir="5400000" sy="-100000" algn="bl" rotWithShape="0"/>
          </a:effectLst>
        </p:spPr>
      </p:pic>
      <p:grpSp>
        <p:nvGrpSpPr>
          <p:cNvPr id="14" name="组合 13"/>
          <p:cNvGrpSpPr/>
          <p:nvPr/>
        </p:nvGrpSpPr>
        <p:grpSpPr>
          <a:xfrm>
            <a:off x="924094" y="4633564"/>
            <a:ext cx="3894258" cy="1197257"/>
            <a:chOff x="924094" y="4633564"/>
            <a:chExt cx="3894258" cy="1197257"/>
          </a:xfrm>
        </p:grpSpPr>
        <p:sp>
          <p:nvSpPr>
            <p:cNvPr id="7" name="文本框 6"/>
            <p:cNvSpPr txBox="1"/>
            <p:nvPr/>
          </p:nvSpPr>
          <p:spPr>
            <a:xfrm>
              <a:off x="924094" y="4633564"/>
              <a:ext cx="389425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rgbClr val="FFFFFF">
                      <a:shade val="85000"/>
                    </a:srgbClr>
                  </a:solidFill>
                  <a:latin typeface="等线" panose="02010600030101010101" pitchFamily="2" charset="-122"/>
                  <a:ea typeface="微软雅黑 Light" panose="020B0502040204020203" pitchFamily="34" charset="-122"/>
                </a:rPr>
                <a:t>238</a:t>
              </a:r>
              <a:r>
                <a:rPr lang="zh-CN" altLang="en-US" sz="3200" dirty="0" smtClean="0">
                  <a:solidFill>
                    <a:srgbClr val="FFFFFF">
                      <a:shade val="85000"/>
                    </a:srgbClr>
                  </a:solidFill>
                  <a:latin typeface="等线" panose="02010600030101010101" pitchFamily="2" charset="-122"/>
                  <a:ea typeface="微软雅黑 Light" panose="020B0502040204020203" pitchFamily="34" charset="-122"/>
                </a:rPr>
                <a:t>万</a:t>
              </a:r>
              <a:endParaRPr lang="zh-CN" altLang="en-US" sz="3200" dirty="0">
                <a:solidFill>
                  <a:srgbClr val="FFFFFF">
                    <a:shade val="85000"/>
                  </a:srgbClr>
                </a:soli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9039" y="5246046"/>
              <a:ext cx="19455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2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2018</a:t>
              </a:r>
              <a:r>
                <a:rPr lang="zh-CN" altLang="en-US" sz="32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年</a:t>
              </a:r>
              <a:endParaRPr lang="zh-CN" altLang="en-US" sz="32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98034" y="4568937"/>
            <a:ext cx="3894258" cy="1261884"/>
            <a:chOff x="3998034" y="4568937"/>
            <a:chExt cx="3894258" cy="1261884"/>
          </a:xfrm>
        </p:grpSpPr>
        <p:sp>
          <p:nvSpPr>
            <p:cNvPr id="9" name="文本框 8"/>
            <p:cNvSpPr txBox="1"/>
            <p:nvPr/>
          </p:nvSpPr>
          <p:spPr>
            <a:xfrm>
              <a:off x="3998034" y="4568937"/>
              <a:ext cx="389425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FFFFFF">
                      <a:shade val="85000"/>
                    </a:srgbClr>
                  </a:solidFill>
                  <a:latin typeface="等线" panose="02010600030101010101" pitchFamily="2" charset="-122"/>
                  <a:ea typeface="微软雅黑 Light" panose="020B0502040204020203" pitchFamily="34" charset="-122"/>
                </a:rPr>
                <a:t>290</a:t>
              </a:r>
              <a:r>
                <a:rPr lang="zh-CN" altLang="en-US" sz="3600" dirty="0" smtClean="0">
                  <a:solidFill>
                    <a:srgbClr val="FFFFFF">
                      <a:shade val="85000"/>
                    </a:srgbClr>
                  </a:solidFill>
                  <a:latin typeface="等线" panose="02010600030101010101" pitchFamily="2" charset="-122"/>
                  <a:ea typeface="微软雅黑 Light" panose="020B0502040204020203" pitchFamily="34" charset="-122"/>
                </a:rPr>
                <a:t>万</a:t>
              </a:r>
              <a:endParaRPr lang="zh-CN" altLang="en-US" sz="3600" dirty="0">
                <a:solidFill>
                  <a:srgbClr val="FFFFFF">
                    <a:shade val="85000"/>
                  </a:srgbClr>
                </a:soli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72380" y="5246046"/>
              <a:ext cx="19455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2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2019</a:t>
              </a:r>
              <a:r>
                <a:rPr lang="zh-CN" altLang="en-US" sz="32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年</a:t>
              </a:r>
              <a:endParaRPr lang="zh-CN" altLang="en-US" sz="32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071974" y="4538160"/>
            <a:ext cx="3894258" cy="1326510"/>
            <a:chOff x="7071974" y="4538160"/>
            <a:chExt cx="3894258" cy="1326510"/>
          </a:xfrm>
        </p:grpSpPr>
        <p:sp>
          <p:nvSpPr>
            <p:cNvPr id="10" name="文本框 9"/>
            <p:cNvSpPr txBox="1"/>
            <p:nvPr/>
          </p:nvSpPr>
          <p:spPr>
            <a:xfrm>
              <a:off x="7071974" y="4538160"/>
              <a:ext cx="3894258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rgbClr val="FFFFFF">
                      <a:shade val="85000"/>
                    </a:srgbClr>
                  </a:solidFill>
                  <a:latin typeface="等线" panose="02010600030101010101" pitchFamily="2" charset="-122"/>
                  <a:ea typeface="微软雅黑 Light" panose="020B0502040204020203" pitchFamily="34" charset="-122"/>
                </a:rPr>
                <a:t>341</a:t>
              </a:r>
              <a:r>
                <a:rPr lang="zh-CN" altLang="en-US" sz="4000" dirty="0" smtClean="0">
                  <a:solidFill>
                    <a:srgbClr val="FFFFFF">
                      <a:shade val="85000"/>
                    </a:srgbClr>
                  </a:solidFill>
                  <a:latin typeface="等线" panose="02010600030101010101" pitchFamily="2" charset="-122"/>
                  <a:ea typeface="微软雅黑 Light" panose="020B0502040204020203" pitchFamily="34" charset="-122"/>
                </a:rPr>
                <a:t>万</a:t>
              </a:r>
              <a:endParaRPr lang="zh-CN" altLang="en-US" sz="4000" dirty="0">
                <a:solidFill>
                  <a:srgbClr val="FFFFFF">
                    <a:shade val="85000"/>
                  </a:srgbClr>
                </a:soli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46320" y="5279895"/>
              <a:ext cx="19455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2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2020</a:t>
              </a:r>
              <a:r>
                <a:rPr lang="zh-CN" altLang="en-US" sz="32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年</a:t>
              </a:r>
              <a:endParaRPr lang="zh-CN" altLang="en-US" sz="32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372254" y="1478207"/>
            <a:ext cx="514581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6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/>
                <a:ea typeface="+mj-ea"/>
              </a:rPr>
              <a:t>Postgraduate</a:t>
            </a:r>
            <a:endParaRPr lang="zh-CN" altLang="en-US" sz="36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effectLst/>
              <a:ea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32606" y="694276"/>
            <a:ext cx="3894258" cy="780860"/>
            <a:chOff x="4132606" y="694276"/>
            <a:chExt cx="3894258" cy="780860"/>
          </a:xfrm>
        </p:grpSpPr>
        <p:sp>
          <p:nvSpPr>
            <p:cNvPr id="4" name="文本框 3"/>
            <p:cNvSpPr txBox="1"/>
            <p:nvPr/>
          </p:nvSpPr>
          <p:spPr>
            <a:xfrm>
              <a:off x="4132606" y="753397"/>
              <a:ext cx="3894258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0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研究生</a:t>
              </a:r>
              <a:endParaRPr lang="zh-CN" altLang="en-US" sz="40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097" y="694276"/>
              <a:ext cx="780860" cy="780860"/>
            </a:xfrm>
            <a:prstGeom prst="rect">
              <a:avLst/>
            </a:prstGeom>
            <a:effectLst>
              <a:reflection endPos="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5363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38054" y="1448015"/>
            <a:ext cx="514581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6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/>
                <a:ea typeface="+mj-ea"/>
              </a:rPr>
              <a:t>Scholar of University</a:t>
            </a:r>
            <a:endParaRPr lang="zh-CN" altLang="en-US" sz="36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effectLst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64" y="2174154"/>
            <a:ext cx="2043596" cy="1294951"/>
          </a:xfrm>
          <a:prstGeom prst="rect">
            <a:avLst/>
          </a:prstGeom>
          <a:effectLst>
            <a:reflection blurRad="25400" stA="38000" endPos="30000" dist="25400" dir="5400000" sy="-100000" algn="bl" rotWithShape="0"/>
          </a:effectLst>
        </p:spPr>
      </p:pic>
      <p:grpSp>
        <p:nvGrpSpPr>
          <p:cNvPr id="7" name="组合 6"/>
          <p:cNvGrpSpPr/>
          <p:nvPr/>
        </p:nvGrpSpPr>
        <p:grpSpPr>
          <a:xfrm>
            <a:off x="4337767" y="737058"/>
            <a:ext cx="3894258" cy="710957"/>
            <a:chOff x="3923455" y="737058"/>
            <a:chExt cx="3894258" cy="710957"/>
          </a:xfrm>
        </p:grpSpPr>
        <p:sp>
          <p:nvSpPr>
            <p:cNvPr id="4" name="文本框 3"/>
            <p:cNvSpPr txBox="1"/>
            <p:nvPr/>
          </p:nvSpPr>
          <p:spPr>
            <a:xfrm>
              <a:off x="3923455" y="740129"/>
              <a:ext cx="3894258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0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高校学者</a:t>
              </a:r>
              <a:endParaRPr lang="zh-CN" altLang="en-US" sz="40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8034" y="737058"/>
              <a:ext cx="638817" cy="63881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566334" y="4399384"/>
            <a:ext cx="8822723" cy="1761022"/>
            <a:chOff x="1566334" y="4399384"/>
            <a:chExt cx="8822723" cy="1761022"/>
          </a:xfrm>
        </p:grpSpPr>
        <p:grpSp>
          <p:nvGrpSpPr>
            <p:cNvPr id="18" name="组合 17"/>
            <p:cNvGrpSpPr/>
            <p:nvPr/>
          </p:nvGrpSpPr>
          <p:grpSpPr>
            <a:xfrm>
              <a:off x="4824171" y="4399384"/>
              <a:ext cx="2373582" cy="1761022"/>
              <a:chOff x="1535271" y="4316737"/>
              <a:chExt cx="2373582" cy="1761022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1535271" y="5492984"/>
                <a:ext cx="2373582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32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生物信息学</a:t>
                </a:r>
                <a:endParaRPr lang="zh-CN" altLang="en-US" sz="32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2212981" y="4316737"/>
                <a:ext cx="1084696" cy="963159"/>
                <a:chOff x="2688077" y="3866142"/>
                <a:chExt cx="1219200" cy="1219200"/>
              </a:xfrm>
            </p:grpSpPr>
            <p:pic>
              <p:nvPicPr>
                <p:cNvPr id="15" name="图片 1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8077" y="3866142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0464" y="4072331"/>
                  <a:ext cx="587724" cy="587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" name="组合 18"/>
            <p:cNvGrpSpPr/>
            <p:nvPr/>
          </p:nvGrpSpPr>
          <p:grpSpPr>
            <a:xfrm>
              <a:off x="1566334" y="4399384"/>
              <a:ext cx="1945565" cy="1761022"/>
              <a:chOff x="4897425" y="4316737"/>
              <a:chExt cx="1945565" cy="1761022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4897425" y="5492984"/>
                <a:ext cx="1945565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3200" dirty="0" smtClean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社会计算</a:t>
                </a:r>
                <a:endParaRPr lang="zh-CN" altLang="en-US" sz="32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9005" y="4316737"/>
                <a:ext cx="963158" cy="963158"/>
              </a:xfrm>
              <a:prstGeom prst="rect">
                <a:avLst/>
              </a:prstGeom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8443492" y="4401211"/>
              <a:ext cx="1945565" cy="1759195"/>
              <a:chOff x="8055927" y="4401211"/>
              <a:chExt cx="1945565" cy="175919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8055927" y="5575631"/>
                <a:ext cx="1945565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3200" dirty="0">
                    <a:gradFill>
                      <a:gsLst>
                        <a:gs pos="0">
                          <a:srgbClr val="53575C"/>
                        </a:gs>
                        <a:gs pos="69000">
                          <a:srgbClr val="FFFFFF"/>
                        </a:gs>
                      </a:gsLst>
                      <a:lin ang="5400000" scaled="1"/>
                    </a:gradFill>
                    <a:latin typeface="等线" panose="02010600030101010101" pitchFamily="2" charset="-122"/>
                    <a:ea typeface="微软雅黑 Light" panose="020B0502040204020203" pitchFamily="34" charset="-122"/>
                  </a:rPr>
                  <a:t>人机交互</a:t>
                </a:r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3288" y="4401211"/>
                <a:ext cx="1056006" cy="10560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6416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09794" y="1485069"/>
            <a:ext cx="534372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6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/>
                <a:ea typeface="+mj-ea"/>
              </a:rPr>
              <a:t>Community Public Figures </a:t>
            </a:r>
            <a:endParaRPr lang="zh-CN" altLang="en-US" sz="36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effectLst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132606" y="736473"/>
            <a:ext cx="3894258" cy="724810"/>
            <a:chOff x="4132606" y="736473"/>
            <a:chExt cx="3894258" cy="724810"/>
          </a:xfrm>
        </p:grpSpPr>
        <p:sp>
          <p:nvSpPr>
            <p:cNvPr id="4" name="文本框 3"/>
            <p:cNvSpPr txBox="1"/>
            <p:nvPr/>
          </p:nvSpPr>
          <p:spPr>
            <a:xfrm>
              <a:off x="4132606" y="753397"/>
              <a:ext cx="3894258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0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社会人士</a:t>
              </a:r>
              <a:endParaRPr lang="zh-CN" altLang="en-US" sz="40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2606" y="736473"/>
              <a:ext cx="690698" cy="690698"/>
            </a:xfrm>
            <a:prstGeom prst="rect">
              <a:avLst/>
            </a:prstGeom>
          </p:spPr>
        </p:pic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32" y="2301620"/>
            <a:ext cx="1324658" cy="1324658"/>
          </a:xfrm>
          <a:prstGeom prst="rect">
            <a:avLst/>
          </a:prstGeom>
          <a:effectLst>
            <a:reflection stA="28000" endPos="25000" dist="76200" dir="5400000" sy="-100000" algn="bl" rotWithShape="0"/>
          </a:effectLst>
        </p:spPr>
      </p:pic>
      <p:grpSp>
        <p:nvGrpSpPr>
          <p:cNvPr id="6" name="组合 5"/>
          <p:cNvGrpSpPr/>
          <p:nvPr/>
        </p:nvGrpSpPr>
        <p:grpSpPr>
          <a:xfrm>
            <a:off x="1721763" y="4249366"/>
            <a:ext cx="1945565" cy="1944377"/>
            <a:chOff x="1721763" y="4249366"/>
            <a:chExt cx="1945565" cy="1944377"/>
          </a:xfrm>
        </p:grpSpPr>
        <p:sp>
          <p:nvSpPr>
            <p:cNvPr id="11" name="文本框 10"/>
            <p:cNvSpPr txBox="1"/>
            <p:nvPr/>
          </p:nvSpPr>
          <p:spPr>
            <a:xfrm>
              <a:off x="1721763" y="5608968"/>
              <a:ext cx="19455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32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技术</a:t>
              </a:r>
              <a:endParaRPr lang="zh-CN" altLang="en-US" sz="32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945" y="4249366"/>
              <a:ext cx="1219200" cy="1219200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008878" y="4312595"/>
            <a:ext cx="1945565" cy="1881147"/>
            <a:chOff x="5008878" y="4312595"/>
            <a:chExt cx="1945565" cy="1881147"/>
          </a:xfrm>
        </p:grpSpPr>
        <p:sp>
          <p:nvSpPr>
            <p:cNvPr id="12" name="文本框 11"/>
            <p:cNvSpPr txBox="1"/>
            <p:nvPr/>
          </p:nvSpPr>
          <p:spPr>
            <a:xfrm>
              <a:off x="5008878" y="5608967"/>
              <a:ext cx="19455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32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资金</a:t>
              </a:r>
              <a:endParaRPr lang="zh-CN" altLang="en-US" sz="32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289" y="4312595"/>
              <a:ext cx="1092741" cy="1092741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295993" y="4341715"/>
            <a:ext cx="1945565" cy="1852027"/>
            <a:chOff x="8295993" y="4341715"/>
            <a:chExt cx="1945565" cy="1852027"/>
          </a:xfrm>
        </p:grpSpPr>
        <p:sp>
          <p:nvSpPr>
            <p:cNvPr id="13" name="文本框 12"/>
            <p:cNvSpPr txBox="1"/>
            <p:nvPr/>
          </p:nvSpPr>
          <p:spPr>
            <a:xfrm>
              <a:off x="8295993" y="5608967"/>
              <a:ext cx="19455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32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latin typeface="等线" panose="02010600030101010101" pitchFamily="2" charset="-122"/>
                  <a:ea typeface="微软雅黑 Light" panose="020B0502040204020203" pitchFamily="34" charset="-122"/>
                </a:rPr>
                <a:t>共赢</a:t>
              </a:r>
              <a:endParaRPr lang="zh-CN" altLang="en-US" sz="32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174" y="4341715"/>
              <a:ext cx="1126852" cy="1126852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11" y="4539542"/>
            <a:ext cx="792884" cy="79288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316" y="4539542"/>
            <a:ext cx="789277" cy="7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20382" y="3195354"/>
            <a:ext cx="905358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4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A="300" endPos="50000" dist="114300" dir="5400000" sy="-100000" algn="bl" rotWithShape="0"/>
                </a:effectLst>
                <a:ea typeface="+mj-ea"/>
              </a:rPr>
              <a:t>Frame of Technology</a:t>
            </a:r>
            <a:endParaRPr lang="zh-CN" altLang="en-US" sz="44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effectLst>
                <a:reflection blurRad="76200" stA="50000" endA="300" endPos="50000" dist="114300" dir="5400000" sy="-100000" algn="bl" rotWithShape="0"/>
              </a:effectLst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0506" y="2362017"/>
            <a:ext cx="6517384" cy="830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rPr>
              <a:t>技术架构</a:t>
            </a:r>
            <a:endParaRPr lang="zh-CN" altLang="en-US" sz="48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latin typeface="等线" panose="02010600030101010101" pitchFamily="2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49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43339" y="1466165"/>
            <a:ext cx="2476506" cy="2970753"/>
            <a:chOff x="443339" y="1466165"/>
            <a:chExt cx="2476506" cy="2970753"/>
          </a:xfrm>
        </p:grpSpPr>
        <p:sp>
          <p:nvSpPr>
            <p:cNvPr id="8" name="文本框 7"/>
            <p:cNvSpPr txBox="1"/>
            <p:nvPr/>
          </p:nvSpPr>
          <p:spPr>
            <a:xfrm>
              <a:off x="443339" y="1466165"/>
              <a:ext cx="2476506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4400" dirty="0" smtClean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Pos="40000" dist="50800" dir="5400000" sy="-100000" algn="bl" rotWithShape="0"/>
                  </a:effectLst>
                  <a:ea typeface="+mj-ea"/>
                </a:rPr>
                <a:t>F</a:t>
              </a:r>
              <a:r>
                <a:rPr lang="en-US" altLang="zh-CN" sz="4400" dirty="0">
                  <a:gradFill>
                    <a:gsLst>
                      <a:gs pos="0">
                        <a:srgbClr val="53575C"/>
                      </a:gs>
                      <a:gs pos="69000">
                        <a:srgbClr val="FFFFFF"/>
                      </a:gs>
                    </a:gsLst>
                    <a:lin ang="5400000" scaled="1"/>
                  </a:gradFill>
                  <a:effectLst>
                    <a:reflection blurRad="76200" stA="50000" endPos="40000" dist="50800" dir="5400000" sy="-100000" algn="bl" rotWithShape="0"/>
                  </a:effectLst>
                  <a:ea typeface="+mj-ea"/>
                </a:rPr>
                <a:t>lask</a:t>
              </a:r>
              <a:endParaRPr lang="zh-CN" altLang="en-US" sz="4400" dirty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Pos="40000" dist="50800" dir="5400000" sy="-100000" algn="bl" rotWithShape="0"/>
                </a:effectLst>
                <a:ea typeface="+mj-ea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092" y="2531918"/>
              <a:ext cx="1905000" cy="19050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206" y="2618410"/>
            <a:ext cx="1633682" cy="163368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82584" y="1571413"/>
            <a:ext cx="33395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6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Pos="48000" dist="50800" dir="5400000" sy="-100000" algn="bl" rotWithShape="0"/>
                </a:effectLst>
                <a:ea typeface="+mj-ea"/>
              </a:rPr>
              <a:t>HTML+CSS+JS</a:t>
            </a:r>
            <a:endParaRPr lang="zh-CN" altLang="en-US" sz="36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effectLst>
                <a:reflection blurRad="76200" stA="50000" endPos="48000" dist="50800" dir="5400000" sy="-100000" algn="bl" rotWithShape="0"/>
              </a:effectLst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45" y="2900597"/>
            <a:ext cx="1167641" cy="116764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72902" y="1543823"/>
            <a:ext cx="33395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6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Pos="45000" dist="114300" dir="5400000" sy="-100000" algn="bl" rotWithShape="0"/>
                </a:effectLst>
                <a:ea typeface="+mj-ea"/>
              </a:rPr>
              <a:t>Python</a:t>
            </a:r>
            <a:endParaRPr lang="zh-CN" altLang="en-US" sz="36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effectLst>
                <a:reflection blurRad="76200" stA="50000" endPos="45000" dist="114300" dir="5400000" sy="-100000" algn="bl" rotWithShape="0"/>
              </a:effectLst>
              <a:ea typeface="+mj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22" y="2609208"/>
            <a:ext cx="1633682" cy="163368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25959" y="1543822"/>
            <a:ext cx="33395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6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effectLst>
                  <a:reflection blurRad="76200" stA="50000" endPos="45000" dist="114300" dir="5400000" sy="-100000" algn="bl" rotWithShape="0"/>
                </a:effectLst>
                <a:ea typeface="+mj-ea"/>
              </a:rPr>
              <a:t>MySQL</a:t>
            </a:r>
            <a:endParaRPr lang="zh-CN" altLang="en-US" sz="36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effectLst>
                <a:reflection blurRad="76200" stA="50000" endPos="45000" dist="114300" dir="5400000" sy="-100000" algn="bl" rotWithShape="0"/>
              </a:effectLst>
              <a:ea typeface="+mj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70" y="4765788"/>
            <a:ext cx="1443382" cy="144338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13" y="4752087"/>
            <a:ext cx="1524027" cy="152402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71472" y="3324542"/>
            <a:ext cx="1905000" cy="222369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820" y="5209548"/>
            <a:ext cx="1927959" cy="59897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1" t="-2841"/>
          <a:stretch/>
        </p:blipFill>
        <p:spPr>
          <a:xfrm rot="5400000">
            <a:off x="9045666" y="4425340"/>
            <a:ext cx="986390" cy="473211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727413" y="4691723"/>
            <a:ext cx="20897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 smtClean="0">
                <a:gradFill>
                  <a:gsLst>
                    <a:gs pos="0">
                      <a:srgbClr val="53575C"/>
                    </a:gs>
                    <a:gs pos="69000">
                      <a:srgbClr val="FFFFFF"/>
                    </a:gs>
                  </a:gsLst>
                  <a:lin ang="5400000" scaled="1"/>
                </a:gradFill>
                <a:latin typeface="等线" panose="02010600030101010101" pitchFamily="2" charset="-122"/>
                <a:ea typeface="微软雅黑 Light" panose="020B0502040204020203" pitchFamily="34" charset="-122"/>
              </a:rPr>
              <a:t>云端部署</a:t>
            </a:r>
            <a:endParaRPr lang="zh-CN" altLang="en-US" sz="2800" dirty="0">
              <a:gradFill>
                <a:gsLst>
                  <a:gs pos="0">
                    <a:srgbClr val="53575C"/>
                  </a:gs>
                  <a:gs pos="69000">
                    <a:srgbClr val="FFFFFF"/>
                  </a:gs>
                </a:gsLst>
                <a:lin ang="5400000" scaled="1"/>
              </a:gradFill>
              <a:latin typeface="等线" panose="02010600030101010101" pitchFamily="2" charset="-122"/>
              <a:ea typeface="微软雅黑 Light" panose="020B0502040204020203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57631" y="2468025"/>
            <a:ext cx="1905000" cy="222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1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</TotalTime>
  <Words>230</Words>
  <Application>Microsoft Office PowerPoint</Application>
  <PresentationFormat>宽屏</PresentationFormat>
  <Paragraphs>134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98</cp:revision>
  <dcterms:created xsi:type="dcterms:W3CDTF">2020-03-05T04:23:25Z</dcterms:created>
  <dcterms:modified xsi:type="dcterms:W3CDTF">2020-03-14T09:14:36Z</dcterms:modified>
</cp:coreProperties>
</file>