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63" r:id="rId5"/>
    <p:sldId id="259" r:id="rId6"/>
    <p:sldId id="262" r:id="rId7"/>
    <p:sldId id="264" r:id="rId8"/>
    <p:sldId id="261" r:id="rId9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8"/>
  </p:normalViewPr>
  <p:slideViewPr>
    <p:cSldViewPr snapToGrid="0" snapToObjects="1" showGuides="1">
      <p:cViewPr varScale="1">
        <p:scale>
          <a:sx n="122" d="100"/>
          <a:sy n="122" d="100"/>
        </p:scale>
        <p:origin x="11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DAC1F-9CB3-7D42-BF86-8CBF68DF5A51}" type="doc">
      <dgm:prSet loTypeId="urn:microsoft.com/office/officeart/2005/8/layout/hProcess11" loCatId="" qsTypeId="urn:microsoft.com/office/officeart/2005/8/quickstyle/3d2" qsCatId="3D" csTypeId="urn:microsoft.com/office/officeart/2005/8/colors/colorful1" csCatId="colorful" phldr="1"/>
      <dgm:spPr/>
    </dgm:pt>
    <dgm:pt modelId="{B287B157-CCDD-C64F-8436-E0E785F265B2}">
      <dgm:prSet phldrT="[Text]" custT="1"/>
      <dgm:spPr/>
      <dgm:t>
        <a:bodyPr/>
        <a:lstStyle/>
        <a:p>
          <a:r>
            <a: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Spring 2019</a:t>
          </a:r>
        </a:p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ACE 557-599</a:t>
          </a:r>
        </a:p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STAT-400</a:t>
          </a:r>
        </a:p>
        <a:p>
          <a:r>
            <a:rPr lang="en-US" sz="160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GEOG-489</a:t>
          </a:r>
        </a:p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12 credits</a:t>
          </a:r>
        </a:p>
      </dgm:t>
    </dgm:pt>
    <dgm:pt modelId="{A502DBBF-2DF4-3442-B1D0-2A4FD2A6C1C9}" type="parTrans" cxnId="{2C6C2C71-4815-4D40-B65F-6337F334A53F}">
      <dgm:prSet/>
      <dgm:spPr/>
      <dgm:t>
        <a:bodyPr/>
        <a:lstStyle/>
        <a:p>
          <a:endParaRPr lang="en-US"/>
        </a:p>
      </dgm:t>
    </dgm:pt>
    <dgm:pt modelId="{F84E5472-CB29-5248-8E2B-FF76F3FE75D6}" type="sibTrans" cxnId="{2C6C2C71-4815-4D40-B65F-6337F334A53F}">
      <dgm:prSet/>
      <dgm:spPr/>
      <dgm:t>
        <a:bodyPr/>
        <a:lstStyle/>
        <a:p>
          <a:endParaRPr lang="en-US"/>
        </a:p>
      </dgm:t>
    </dgm:pt>
    <dgm:pt modelId="{8DAC86CC-69F7-D24B-BF3F-B21C2A0E5BF1}">
      <dgm:prSet phldrT="[Text]" custT="1"/>
      <dgm:spPr/>
      <dgm:t>
        <a:bodyPr/>
        <a:lstStyle/>
        <a:p>
          <a:r>
            <a:rPr lang="en-US" sz="1600" u="sng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Summer</a:t>
          </a:r>
          <a:r>
            <a:rPr lang="en-US" sz="3600" u="sng" kern="1200" dirty="0"/>
            <a:t> </a:t>
          </a:r>
          <a:r>
            <a:rPr lang="en-US" sz="1600" u="sng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2019</a:t>
          </a:r>
        </a:p>
        <a:p>
          <a:r>
            <a:rPr lang="en-US" sz="1600" u="none" kern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Bee Project</a:t>
          </a:r>
          <a:endParaRPr lang="en-US" sz="1600" u="none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r>
            <a:rPr lang="en-US" sz="1600" u="none" kern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RA Work (IGPA) </a:t>
          </a:r>
          <a:endParaRPr lang="en-US" sz="1600" u="none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r>
            <a:rPr lang="en-US" sz="1600" u="none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MS Math camp</a:t>
          </a:r>
        </a:p>
        <a:p>
          <a:endParaRPr lang="en-US" sz="3600" u="none" kern="1200" dirty="0"/>
        </a:p>
      </dgm:t>
    </dgm:pt>
    <dgm:pt modelId="{50E9A465-A998-004F-AE1D-CE05262DEC20}" type="parTrans" cxnId="{75420B94-2BA4-D649-844E-525A699CD04F}">
      <dgm:prSet/>
      <dgm:spPr/>
      <dgm:t>
        <a:bodyPr/>
        <a:lstStyle/>
        <a:p>
          <a:endParaRPr lang="en-US"/>
        </a:p>
      </dgm:t>
    </dgm:pt>
    <dgm:pt modelId="{DCE4A6C4-94F3-A54E-BAD3-800A76B2F7A9}" type="sibTrans" cxnId="{75420B94-2BA4-D649-844E-525A699CD04F}">
      <dgm:prSet/>
      <dgm:spPr/>
      <dgm:t>
        <a:bodyPr/>
        <a:lstStyle/>
        <a:p>
          <a:endParaRPr lang="en-US"/>
        </a:p>
      </dgm:t>
    </dgm:pt>
    <dgm:pt modelId="{330227F5-5C06-C845-994A-4A4AFCD71781}">
      <dgm:prSet phldrT="[Text]" custT="1"/>
      <dgm:spPr/>
      <dgm:t>
        <a:bodyPr/>
        <a:lstStyle/>
        <a:p>
          <a:r>
            <a:rPr lang="en-US" sz="1600" u="sng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Fall 2019</a:t>
          </a:r>
        </a:p>
        <a:p>
          <a:r>
            <a:rPr lang="en-US" sz="1600" u="none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ACE-500</a:t>
          </a:r>
        </a:p>
        <a:p>
          <a:r>
            <a:rPr lang="en-US" sz="1600" u="none" kern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ACE-562-564</a:t>
          </a:r>
          <a:endParaRPr lang="en-US" sz="1600" u="none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r>
            <a:rPr lang="en-US" sz="1600" u="none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ESL-515</a:t>
          </a:r>
        </a:p>
        <a:p>
          <a:r>
            <a:rPr lang="en-US" sz="1600" u="none" kern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ECON-532</a:t>
          </a:r>
          <a:endParaRPr lang="en-US" sz="1600" u="none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endParaRPr lang="en-US" sz="1600" u="none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8E288720-0DBC-2049-BB42-DC38EA97020D}" type="parTrans" cxnId="{CA94F93C-D393-3D4C-A413-61A148B24A4E}">
      <dgm:prSet/>
      <dgm:spPr/>
      <dgm:t>
        <a:bodyPr/>
        <a:lstStyle/>
        <a:p>
          <a:endParaRPr lang="en-US"/>
        </a:p>
      </dgm:t>
    </dgm:pt>
    <dgm:pt modelId="{08496AC6-73C3-3945-97EB-64BA46AF2D23}" type="sibTrans" cxnId="{CA94F93C-D393-3D4C-A413-61A148B24A4E}">
      <dgm:prSet/>
      <dgm:spPr/>
      <dgm:t>
        <a:bodyPr/>
        <a:lstStyle/>
        <a:p>
          <a:endParaRPr lang="en-US"/>
        </a:p>
      </dgm:t>
    </dgm:pt>
    <dgm:pt modelId="{084997AD-018C-914A-B0C0-620537029C6A}" type="pres">
      <dgm:prSet presAssocID="{09BDAC1F-9CB3-7D42-BF86-8CBF68DF5A51}" presName="Name0" presStyleCnt="0">
        <dgm:presLayoutVars>
          <dgm:dir/>
          <dgm:resizeHandles val="exact"/>
        </dgm:presLayoutVars>
      </dgm:prSet>
      <dgm:spPr/>
    </dgm:pt>
    <dgm:pt modelId="{AB18D63C-964D-F342-A95E-38C14A381867}" type="pres">
      <dgm:prSet presAssocID="{09BDAC1F-9CB3-7D42-BF86-8CBF68DF5A51}" presName="arrow" presStyleLbl="bgShp" presStyleIdx="0" presStyleCnt="1"/>
      <dgm:spPr/>
    </dgm:pt>
    <dgm:pt modelId="{B0CAE4EE-736C-4B4B-AC91-C4482D313958}" type="pres">
      <dgm:prSet presAssocID="{09BDAC1F-9CB3-7D42-BF86-8CBF68DF5A51}" presName="points" presStyleCnt="0"/>
      <dgm:spPr/>
    </dgm:pt>
    <dgm:pt modelId="{BDA542F0-2F2D-D547-8894-170D3FA2E972}" type="pres">
      <dgm:prSet presAssocID="{B287B157-CCDD-C64F-8436-E0E785F265B2}" presName="compositeA" presStyleCnt="0"/>
      <dgm:spPr/>
    </dgm:pt>
    <dgm:pt modelId="{DF2F1B34-F408-4940-9180-329F68F872F5}" type="pres">
      <dgm:prSet presAssocID="{B287B157-CCDD-C64F-8436-E0E785F265B2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B44EFE-B92B-7448-9C24-90304489AAAD}" type="pres">
      <dgm:prSet presAssocID="{B287B157-CCDD-C64F-8436-E0E785F265B2}" presName="circleA" presStyleLbl="node1" presStyleIdx="0" presStyleCnt="3" custScaleX="165484" custScaleY="123406" custLinFactNeighborX="-19669" custLinFactNeighborY="2951"/>
      <dgm:spPr>
        <a:prstGeom prst="diamond">
          <a:avLst/>
        </a:prstGeom>
      </dgm:spPr>
    </dgm:pt>
    <dgm:pt modelId="{C3355065-B982-DA46-976F-618BFB88332D}" type="pres">
      <dgm:prSet presAssocID="{B287B157-CCDD-C64F-8436-E0E785F265B2}" presName="spaceA" presStyleCnt="0"/>
      <dgm:spPr/>
    </dgm:pt>
    <dgm:pt modelId="{E1EFDFB0-B79E-2A45-BBD4-6BE622D4964E}" type="pres">
      <dgm:prSet presAssocID="{F84E5472-CB29-5248-8E2B-FF76F3FE75D6}" presName="space" presStyleCnt="0"/>
      <dgm:spPr/>
    </dgm:pt>
    <dgm:pt modelId="{5B3ECB35-1AF9-5E40-ACE0-E73D7DF04005}" type="pres">
      <dgm:prSet presAssocID="{8DAC86CC-69F7-D24B-BF3F-B21C2A0E5BF1}" presName="compositeB" presStyleCnt="0"/>
      <dgm:spPr/>
    </dgm:pt>
    <dgm:pt modelId="{8AB32F56-29E3-034F-83F5-FD0F88A969A5}" type="pres">
      <dgm:prSet presAssocID="{8DAC86CC-69F7-D24B-BF3F-B21C2A0E5BF1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8D74FB-F23F-3547-89A3-45F535C177B5}" type="pres">
      <dgm:prSet presAssocID="{8DAC86CC-69F7-D24B-BF3F-B21C2A0E5BF1}" presName="circleB" presStyleLbl="node1" presStyleIdx="1" presStyleCnt="3"/>
      <dgm:spPr/>
    </dgm:pt>
    <dgm:pt modelId="{79569CD9-0DC2-104E-B3E3-0320206ABC38}" type="pres">
      <dgm:prSet presAssocID="{8DAC86CC-69F7-D24B-BF3F-B21C2A0E5BF1}" presName="spaceB" presStyleCnt="0"/>
      <dgm:spPr/>
    </dgm:pt>
    <dgm:pt modelId="{0A0AE3CF-0210-3D48-AD9C-6FBD7805D8F1}" type="pres">
      <dgm:prSet presAssocID="{DCE4A6C4-94F3-A54E-BAD3-800A76B2F7A9}" presName="space" presStyleCnt="0"/>
      <dgm:spPr/>
    </dgm:pt>
    <dgm:pt modelId="{0E05C8A6-C5E3-7548-8D6A-099C34ED1D60}" type="pres">
      <dgm:prSet presAssocID="{330227F5-5C06-C845-994A-4A4AFCD71781}" presName="compositeA" presStyleCnt="0"/>
      <dgm:spPr/>
    </dgm:pt>
    <dgm:pt modelId="{418C3BE3-04D3-904D-897B-87EE865903DA}" type="pres">
      <dgm:prSet presAssocID="{330227F5-5C06-C845-994A-4A4AFCD71781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5D2817-58E5-F842-9D1E-65C6A4F71798}" type="pres">
      <dgm:prSet presAssocID="{330227F5-5C06-C845-994A-4A4AFCD71781}" presName="circleA" presStyleLbl="node1" presStyleIdx="2" presStyleCnt="3"/>
      <dgm:spPr/>
    </dgm:pt>
    <dgm:pt modelId="{C2B4C029-F748-5246-8795-CFBE4C596C96}" type="pres">
      <dgm:prSet presAssocID="{330227F5-5C06-C845-994A-4A4AFCD71781}" presName="spaceA" presStyleCnt="0"/>
      <dgm:spPr/>
    </dgm:pt>
  </dgm:ptLst>
  <dgm:cxnLst>
    <dgm:cxn modelId="{CA94F93C-D393-3D4C-A413-61A148B24A4E}" srcId="{09BDAC1F-9CB3-7D42-BF86-8CBF68DF5A51}" destId="{330227F5-5C06-C845-994A-4A4AFCD71781}" srcOrd="2" destOrd="0" parTransId="{8E288720-0DBC-2049-BB42-DC38EA97020D}" sibTransId="{08496AC6-73C3-3945-97EB-64BA46AF2D23}"/>
    <dgm:cxn modelId="{75420B94-2BA4-D649-844E-525A699CD04F}" srcId="{09BDAC1F-9CB3-7D42-BF86-8CBF68DF5A51}" destId="{8DAC86CC-69F7-D24B-BF3F-B21C2A0E5BF1}" srcOrd="1" destOrd="0" parTransId="{50E9A465-A998-004F-AE1D-CE05262DEC20}" sibTransId="{DCE4A6C4-94F3-A54E-BAD3-800A76B2F7A9}"/>
    <dgm:cxn modelId="{BB90E798-790A-1740-B252-9FD0D1BBDF7A}" type="presOf" srcId="{330227F5-5C06-C845-994A-4A4AFCD71781}" destId="{418C3BE3-04D3-904D-897B-87EE865903DA}" srcOrd="0" destOrd="0" presId="urn:microsoft.com/office/officeart/2005/8/layout/hProcess11"/>
    <dgm:cxn modelId="{2C6C2C71-4815-4D40-B65F-6337F334A53F}" srcId="{09BDAC1F-9CB3-7D42-BF86-8CBF68DF5A51}" destId="{B287B157-CCDD-C64F-8436-E0E785F265B2}" srcOrd="0" destOrd="0" parTransId="{A502DBBF-2DF4-3442-B1D0-2A4FD2A6C1C9}" sibTransId="{F84E5472-CB29-5248-8E2B-FF76F3FE75D6}"/>
    <dgm:cxn modelId="{12E5FF92-48F2-3A47-B974-38CB75C1C0A9}" type="presOf" srcId="{B287B157-CCDD-C64F-8436-E0E785F265B2}" destId="{DF2F1B34-F408-4940-9180-329F68F872F5}" srcOrd="0" destOrd="0" presId="urn:microsoft.com/office/officeart/2005/8/layout/hProcess11"/>
    <dgm:cxn modelId="{431874E4-62CF-3D4D-8966-0C33DDAC6B4D}" type="presOf" srcId="{09BDAC1F-9CB3-7D42-BF86-8CBF68DF5A51}" destId="{084997AD-018C-914A-B0C0-620537029C6A}" srcOrd="0" destOrd="0" presId="urn:microsoft.com/office/officeart/2005/8/layout/hProcess11"/>
    <dgm:cxn modelId="{3EF790B2-C8CD-9643-95D3-980D12AAB3AA}" type="presOf" srcId="{8DAC86CC-69F7-D24B-BF3F-B21C2A0E5BF1}" destId="{8AB32F56-29E3-034F-83F5-FD0F88A969A5}" srcOrd="0" destOrd="0" presId="urn:microsoft.com/office/officeart/2005/8/layout/hProcess11"/>
    <dgm:cxn modelId="{39B63F3A-FD9E-AF46-BAEC-9752170382A5}" type="presParOf" srcId="{084997AD-018C-914A-B0C0-620537029C6A}" destId="{AB18D63C-964D-F342-A95E-38C14A381867}" srcOrd="0" destOrd="0" presId="urn:microsoft.com/office/officeart/2005/8/layout/hProcess11"/>
    <dgm:cxn modelId="{8D4C8787-99B2-A74F-92F8-B6FBC11601A5}" type="presParOf" srcId="{084997AD-018C-914A-B0C0-620537029C6A}" destId="{B0CAE4EE-736C-4B4B-AC91-C4482D313958}" srcOrd="1" destOrd="0" presId="urn:microsoft.com/office/officeart/2005/8/layout/hProcess11"/>
    <dgm:cxn modelId="{66B9C5BA-7DC6-5E40-8B1D-3691833CFB79}" type="presParOf" srcId="{B0CAE4EE-736C-4B4B-AC91-C4482D313958}" destId="{BDA542F0-2F2D-D547-8894-170D3FA2E972}" srcOrd="0" destOrd="0" presId="urn:microsoft.com/office/officeart/2005/8/layout/hProcess11"/>
    <dgm:cxn modelId="{CE96A604-2CCE-E74B-8F74-54293CE7F05A}" type="presParOf" srcId="{BDA542F0-2F2D-D547-8894-170D3FA2E972}" destId="{DF2F1B34-F408-4940-9180-329F68F872F5}" srcOrd="0" destOrd="0" presId="urn:microsoft.com/office/officeart/2005/8/layout/hProcess11"/>
    <dgm:cxn modelId="{5AC18D9D-E24E-5A43-B0FB-7308BFD046FC}" type="presParOf" srcId="{BDA542F0-2F2D-D547-8894-170D3FA2E972}" destId="{38B44EFE-B92B-7448-9C24-90304489AAAD}" srcOrd="1" destOrd="0" presId="urn:microsoft.com/office/officeart/2005/8/layout/hProcess11"/>
    <dgm:cxn modelId="{1EF9A770-5386-4841-A399-CE0691EF52FA}" type="presParOf" srcId="{BDA542F0-2F2D-D547-8894-170D3FA2E972}" destId="{C3355065-B982-DA46-976F-618BFB88332D}" srcOrd="2" destOrd="0" presId="urn:microsoft.com/office/officeart/2005/8/layout/hProcess11"/>
    <dgm:cxn modelId="{CEB323CC-BEF3-7A4B-9536-5E9C316D36E8}" type="presParOf" srcId="{B0CAE4EE-736C-4B4B-AC91-C4482D313958}" destId="{E1EFDFB0-B79E-2A45-BBD4-6BE622D4964E}" srcOrd="1" destOrd="0" presId="urn:microsoft.com/office/officeart/2005/8/layout/hProcess11"/>
    <dgm:cxn modelId="{881E3A07-FCB8-1548-8F5F-72C64FB049FF}" type="presParOf" srcId="{B0CAE4EE-736C-4B4B-AC91-C4482D313958}" destId="{5B3ECB35-1AF9-5E40-ACE0-E73D7DF04005}" srcOrd="2" destOrd="0" presId="urn:microsoft.com/office/officeart/2005/8/layout/hProcess11"/>
    <dgm:cxn modelId="{82AE76C6-53FD-A54C-ADCE-28388109CA67}" type="presParOf" srcId="{5B3ECB35-1AF9-5E40-ACE0-E73D7DF04005}" destId="{8AB32F56-29E3-034F-83F5-FD0F88A969A5}" srcOrd="0" destOrd="0" presId="urn:microsoft.com/office/officeart/2005/8/layout/hProcess11"/>
    <dgm:cxn modelId="{DA5B23EA-7628-F446-8C56-B37C40A8B8A9}" type="presParOf" srcId="{5B3ECB35-1AF9-5E40-ACE0-E73D7DF04005}" destId="{588D74FB-F23F-3547-89A3-45F535C177B5}" srcOrd="1" destOrd="0" presId="urn:microsoft.com/office/officeart/2005/8/layout/hProcess11"/>
    <dgm:cxn modelId="{90F994C3-B0AD-2B40-8ECB-51CB4D91570B}" type="presParOf" srcId="{5B3ECB35-1AF9-5E40-ACE0-E73D7DF04005}" destId="{79569CD9-0DC2-104E-B3E3-0320206ABC38}" srcOrd="2" destOrd="0" presId="urn:microsoft.com/office/officeart/2005/8/layout/hProcess11"/>
    <dgm:cxn modelId="{16877B10-D41C-8047-82C0-A4B0F198AC6C}" type="presParOf" srcId="{B0CAE4EE-736C-4B4B-AC91-C4482D313958}" destId="{0A0AE3CF-0210-3D48-AD9C-6FBD7805D8F1}" srcOrd="3" destOrd="0" presId="urn:microsoft.com/office/officeart/2005/8/layout/hProcess11"/>
    <dgm:cxn modelId="{C17F6CE6-B435-0146-B3D0-2CE05E1BE82A}" type="presParOf" srcId="{B0CAE4EE-736C-4B4B-AC91-C4482D313958}" destId="{0E05C8A6-C5E3-7548-8D6A-099C34ED1D60}" srcOrd="4" destOrd="0" presId="urn:microsoft.com/office/officeart/2005/8/layout/hProcess11"/>
    <dgm:cxn modelId="{ABAAA107-C7E4-6E45-87EB-4336864A119D}" type="presParOf" srcId="{0E05C8A6-C5E3-7548-8D6A-099C34ED1D60}" destId="{418C3BE3-04D3-904D-897B-87EE865903DA}" srcOrd="0" destOrd="0" presId="urn:microsoft.com/office/officeart/2005/8/layout/hProcess11"/>
    <dgm:cxn modelId="{1CDD0631-BC2B-3A45-B582-9C1075FA9F39}" type="presParOf" srcId="{0E05C8A6-C5E3-7548-8D6A-099C34ED1D60}" destId="{6D5D2817-58E5-F842-9D1E-65C6A4F71798}" srcOrd="1" destOrd="0" presId="urn:microsoft.com/office/officeart/2005/8/layout/hProcess11"/>
    <dgm:cxn modelId="{4DD1DD63-2261-3444-BB3D-323E40730BCE}" type="presParOf" srcId="{0E05C8A6-C5E3-7548-8D6A-099C34ED1D60}" destId="{C2B4C029-F748-5246-8795-CFBE4C596C9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BDAC1F-9CB3-7D42-BF86-8CBF68DF5A51}" type="doc">
      <dgm:prSet loTypeId="urn:microsoft.com/office/officeart/2005/8/layout/hProcess11" loCatId="" qsTypeId="urn:microsoft.com/office/officeart/2005/8/quickstyle/3d2" qsCatId="3D" csTypeId="urn:microsoft.com/office/officeart/2005/8/colors/colorful1" csCatId="colorful" phldr="1"/>
      <dgm:spPr/>
    </dgm:pt>
    <dgm:pt modelId="{B287B157-CCDD-C64F-8436-E0E785F265B2}">
      <dgm:prSet phldrT="[Text]" custT="1"/>
      <dgm:spPr/>
      <dgm:t>
        <a:bodyPr/>
        <a:lstStyle/>
        <a:p>
          <a:r>
            <a: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Spring 2020</a:t>
          </a:r>
        </a:p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Thesis</a:t>
          </a:r>
        </a:p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ACE-? (1 more credit)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02DBBF-2DF4-3442-B1D0-2A4FD2A6C1C9}" type="parTrans" cxnId="{2C6C2C71-4815-4D40-B65F-6337F334A53F}">
      <dgm:prSet/>
      <dgm:spPr/>
      <dgm:t>
        <a:bodyPr/>
        <a:lstStyle/>
        <a:p>
          <a:endParaRPr lang="en-US"/>
        </a:p>
      </dgm:t>
    </dgm:pt>
    <dgm:pt modelId="{F84E5472-CB29-5248-8E2B-FF76F3FE75D6}" type="sibTrans" cxnId="{2C6C2C71-4815-4D40-B65F-6337F334A53F}">
      <dgm:prSet/>
      <dgm:spPr/>
      <dgm:t>
        <a:bodyPr/>
        <a:lstStyle/>
        <a:p>
          <a:endParaRPr lang="en-US"/>
        </a:p>
      </dgm:t>
    </dgm:pt>
    <dgm:pt modelId="{8DAC86CC-69F7-D24B-BF3F-B21C2A0E5BF1}">
      <dgm:prSet phldrT="[Text]" custT="1"/>
      <dgm:spPr/>
      <dgm:t>
        <a:bodyPr/>
        <a:lstStyle/>
        <a:p>
          <a:r>
            <a:rPr lang="en-US" sz="1600" u="sng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Summer</a:t>
          </a:r>
          <a:r>
            <a:rPr lang="en-US" sz="3600" u="sng" kern="1200" dirty="0"/>
            <a:t> </a:t>
          </a:r>
          <a:r>
            <a:rPr lang="en-US" sz="1600" u="sng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2020</a:t>
          </a:r>
        </a:p>
        <a:p>
          <a:r>
            <a:rPr lang="en-US" sz="1600" u="none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PhD Math Camp</a:t>
          </a:r>
        </a:p>
      </dgm:t>
    </dgm:pt>
    <dgm:pt modelId="{50E9A465-A998-004F-AE1D-CE05262DEC20}" type="parTrans" cxnId="{75420B94-2BA4-D649-844E-525A699CD04F}">
      <dgm:prSet/>
      <dgm:spPr/>
      <dgm:t>
        <a:bodyPr/>
        <a:lstStyle/>
        <a:p>
          <a:endParaRPr lang="en-US"/>
        </a:p>
      </dgm:t>
    </dgm:pt>
    <dgm:pt modelId="{DCE4A6C4-94F3-A54E-BAD3-800A76B2F7A9}" type="sibTrans" cxnId="{75420B94-2BA4-D649-844E-525A699CD04F}">
      <dgm:prSet/>
      <dgm:spPr/>
      <dgm:t>
        <a:bodyPr/>
        <a:lstStyle/>
        <a:p>
          <a:endParaRPr lang="en-US"/>
        </a:p>
      </dgm:t>
    </dgm:pt>
    <dgm:pt modelId="{330227F5-5C06-C845-994A-4A4AFCD71781}">
      <dgm:prSet phldrT="[Text]" custT="1"/>
      <dgm:spPr/>
      <dgm:t>
        <a:bodyPr/>
        <a:lstStyle/>
        <a:p>
          <a:r>
            <a:rPr lang="en-US" sz="1600" u="sng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Fall 2020</a:t>
          </a:r>
        </a:p>
        <a:p>
          <a:r>
            <a:rPr lang="en-US" sz="1600" u="none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PhD </a:t>
          </a:r>
          <a:r>
            <a:rPr lang="en-US" sz="1600" u="none" kern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core classes (- ECON 532)</a:t>
          </a:r>
          <a:endParaRPr lang="en-US" sz="1600" u="none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8E288720-0DBC-2049-BB42-DC38EA97020D}" type="parTrans" cxnId="{CA94F93C-D393-3D4C-A413-61A148B24A4E}">
      <dgm:prSet/>
      <dgm:spPr/>
      <dgm:t>
        <a:bodyPr/>
        <a:lstStyle/>
        <a:p>
          <a:endParaRPr lang="en-US"/>
        </a:p>
      </dgm:t>
    </dgm:pt>
    <dgm:pt modelId="{08496AC6-73C3-3945-97EB-64BA46AF2D23}" type="sibTrans" cxnId="{CA94F93C-D393-3D4C-A413-61A148B24A4E}">
      <dgm:prSet/>
      <dgm:spPr/>
      <dgm:t>
        <a:bodyPr/>
        <a:lstStyle/>
        <a:p>
          <a:endParaRPr lang="en-US"/>
        </a:p>
      </dgm:t>
    </dgm:pt>
    <dgm:pt modelId="{084997AD-018C-914A-B0C0-620537029C6A}" type="pres">
      <dgm:prSet presAssocID="{09BDAC1F-9CB3-7D42-BF86-8CBF68DF5A51}" presName="Name0" presStyleCnt="0">
        <dgm:presLayoutVars>
          <dgm:dir/>
          <dgm:resizeHandles val="exact"/>
        </dgm:presLayoutVars>
      </dgm:prSet>
      <dgm:spPr/>
    </dgm:pt>
    <dgm:pt modelId="{AB18D63C-964D-F342-A95E-38C14A381867}" type="pres">
      <dgm:prSet presAssocID="{09BDAC1F-9CB3-7D42-BF86-8CBF68DF5A51}" presName="arrow" presStyleLbl="bgShp" presStyleIdx="0" presStyleCnt="1"/>
      <dgm:spPr/>
    </dgm:pt>
    <dgm:pt modelId="{B0CAE4EE-736C-4B4B-AC91-C4482D313958}" type="pres">
      <dgm:prSet presAssocID="{09BDAC1F-9CB3-7D42-BF86-8CBF68DF5A51}" presName="points" presStyleCnt="0"/>
      <dgm:spPr/>
    </dgm:pt>
    <dgm:pt modelId="{BDA542F0-2F2D-D547-8894-170D3FA2E972}" type="pres">
      <dgm:prSet presAssocID="{B287B157-CCDD-C64F-8436-E0E785F265B2}" presName="compositeA" presStyleCnt="0"/>
      <dgm:spPr/>
    </dgm:pt>
    <dgm:pt modelId="{DF2F1B34-F408-4940-9180-329F68F872F5}" type="pres">
      <dgm:prSet presAssocID="{B287B157-CCDD-C64F-8436-E0E785F265B2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B44EFE-B92B-7448-9C24-90304489AAAD}" type="pres">
      <dgm:prSet presAssocID="{B287B157-CCDD-C64F-8436-E0E785F265B2}" presName="circleA" presStyleLbl="node1" presStyleIdx="0" presStyleCnt="3" custScaleX="165484" custScaleY="123406" custLinFactNeighborX="-19669" custLinFactNeighborY="2951"/>
      <dgm:spPr>
        <a:prstGeom prst="diamond">
          <a:avLst/>
        </a:prstGeom>
      </dgm:spPr>
    </dgm:pt>
    <dgm:pt modelId="{C3355065-B982-DA46-976F-618BFB88332D}" type="pres">
      <dgm:prSet presAssocID="{B287B157-CCDD-C64F-8436-E0E785F265B2}" presName="spaceA" presStyleCnt="0"/>
      <dgm:spPr/>
    </dgm:pt>
    <dgm:pt modelId="{E1EFDFB0-B79E-2A45-BBD4-6BE622D4964E}" type="pres">
      <dgm:prSet presAssocID="{F84E5472-CB29-5248-8E2B-FF76F3FE75D6}" presName="space" presStyleCnt="0"/>
      <dgm:spPr/>
    </dgm:pt>
    <dgm:pt modelId="{5B3ECB35-1AF9-5E40-ACE0-E73D7DF04005}" type="pres">
      <dgm:prSet presAssocID="{8DAC86CC-69F7-D24B-BF3F-B21C2A0E5BF1}" presName="compositeB" presStyleCnt="0"/>
      <dgm:spPr/>
    </dgm:pt>
    <dgm:pt modelId="{8AB32F56-29E3-034F-83F5-FD0F88A969A5}" type="pres">
      <dgm:prSet presAssocID="{8DAC86CC-69F7-D24B-BF3F-B21C2A0E5BF1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8D74FB-F23F-3547-89A3-45F535C177B5}" type="pres">
      <dgm:prSet presAssocID="{8DAC86CC-69F7-D24B-BF3F-B21C2A0E5BF1}" presName="circleB" presStyleLbl="node1" presStyleIdx="1" presStyleCnt="3"/>
      <dgm:spPr/>
    </dgm:pt>
    <dgm:pt modelId="{79569CD9-0DC2-104E-B3E3-0320206ABC38}" type="pres">
      <dgm:prSet presAssocID="{8DAC86CC-69F7-D24B-BF3F-B21C2A0E5BF1}" presName="spaceB" presStyleCnt="0"/>
      <dgm:spPr/>
    </dgm:pt>
    <dgm:pt modelId="{0A0AE3CF-0210-3D48-AD9C-6FBD7805D8F1}" type="pres">
      <dgm:prSet presAssocID="{DCE4A6C4-94F3-A54E-BAD3-800A76B2F7A9}" presName="space" presStyleCnt="0"/>
      <dgm:spPr/>
    </dgm:pt>
    <dgm:pt modelId="{0E05C8A6-C5E3-7548-8D6A-099C34ED1D60}" type="pres">
      <dgm:prSet presAssocID="{330227F5-5C06-C845-994A-4A4AFCD71781}" presName="compositeA" presStyleCnt="0"/>
      <dgm:spPr/>
    </dgm:pt>
    <dgm:pt modelId="{418C3BE3-04D3-904D-897B-87EE865903DA}" type="pres">
      <dgm:prSet presAssocID="{330227F5-5C06-C845-994A-4A4AFCD71781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5D2817-58E5-F842-9D1E-65C6A4F71798}" type="pres">
      <dgm:prSet presAssocID="{330227F5-5C06-C845-994A-4A4AFCD71781}" presName="circleA" presStyleLbl="node1" presStyleIdx="2" presStyleCnt="3"/>
      <dgm:spPr/>
    </dgm:pt>
    <dgm:pt modelId="{C2B4C029-F748-5246-8795-CFBE4C596C96}" type="pres">
      <dgm:prSet presAssocID="{330227F5-5C06-C845-994A-4A4AFCD71781}" presName="spaceA" presStyleCnt="0"/>
      <dgm:spPr/>
    </dgm:pt>
  </dgm:ptLst>
  <dgm:cxnLst>
    <dgm:cxn modelId="{CA94F93C-D393-3D4C-A413-61A148B24A4E}" srcId="{09BDAC1F-9CB3-7D42-BF86-8CBF68DF5A51}" destId="{330227F5-5C06-C845-994A-4A4AFCD71781}" srcOrd="2" destOrd="0" parTransId="{8E288720-0DBC-2049-BB42-DC38EA97020D}" sibTransId="{08496AC6-73C3-3945-97EB-64BA46AF2D23}"/>
    <dgm:cxn modelId="{75420B94-2BA4-D649-844E-525A699CD04F}" srcId="{09BDAC1F-9CB3-7D42-BF86-8CBF68DF5A51}" destId="{8DAC86CC-69F7-D24B-BF3F-B21C2A0E5BF1}" srcOrd="1" destOrd="0" parTransId="{50E9A465-A998-004F-AE1D-CE05262DEC20}" sibTransId="{DCE4A6C4-94F3-A54E-BAD3-800A76B2F7A9}"/>
    <dgm:cxn modelId="{BB90E798-790A-1740-B252-9FD0D1BBDF7A}" type="presOf" srcId="{330227F5-5C06-C845-994A-4A4AFCD71781}" destId="{418C3BE3-04D3-904D-897B-87EE865903DA}" srcOrd="0" destOrd="0" presId="urn:microsoft.com/office/officeart/2005/8/layout/hProcess11"/>
    <dgm:cxn modelId="{2C6C2C71-4815-4D40-B65F-6337F334A53F}" srcId="{09BDAC1F-9CB3-7D42-BF86-8CBF68DF5A51}" destId="{B287B157-CCDD-C64F-8436-E0E785F265B2}" srcOrd="0" destOrd="0" parTransId="{A502DBBF-2DF4-3442-B1D0-2A4FD2A6C1C9}" sibTransId="{F84E5472-CB29-5248-8E2B-FF76F3FE75D6}"/>
    <dgm:cxn modelId="{12E5FF92-48F2-3A47-B974-38CB75C1C0A9}" type="presOf" srcId="{B287B157-CCDD-C64F-8436-E0E785F265B2}" destId="{DF2F1B34-F408-4940-9180-329F68F872F5}" srcOrd="0" destOrd="0" presId="urn:microsoft.com/office/officeart/2005/8/layout/hProcess11"/>
    <dgm:cxn modelId="{431874E4-62CF-3D4D-8966-0C33DDAC6B4D}" type="presOf" srcId="{09BDAC1F-9CB3-7D42-BF86-8CBF68DF5A51}" destId="{084997AD-018C-914A-B0C0-620537029C6A}" srcOrd="0" destOrd="0" presId="urn:microsoft.com/office/officeart/2005/8/layout/hProcess11"/>
    <dgm:cxn modelId="{3EF790B2-C8CD-9643-95D3-980D12AAB3AA}" type="presOf" srcId="{8DAC86CC-69F7-D24B-BF3F-B21C2A0E5BF1}" destId="{8AB32F56-29E3-034F-83F5-FD0F88A969A5}" srcOrd="0" destOrd="0" presId="urn:microsoft.com/office/officeart/2005/8/layout/hProcess11"/>
    <dgm:cxn modelId="{39B63F3A-FD9E-AF46-BAEC-9752170382A5}" type="presParOf" srcId="{084997AD-018C-914A-B0C0-620537029C6A}" destId="{AB18D63C-964D-F342-A95E-38C14A381867}" srcOrd="0" destOrd="0" presId="urn:microsoft.com/office/officeart/2005/8/layout/hProcess11"/>
    <dgm:cxn modelId="{8D4C8787-99B2-A74F-92F8-B6FBC11601A5}" type="presParOf" srcId="{084997AD-018C-914A-B0C0-620537029C6A}" destId="{B0CAE4EE-736C-4B4B-AC91-C4482D313958}" srcOrd="1" destOrd="0" presId="urn:microsoft.com/office/officeart/2005/8/layout/hProcess11"/>
    <dgm:cxn modelId="{66B9C5BA-7DC6-5E40-8B1D-3691833CFB79}" type="presParOf" srcId="{B0CAE4EE-736C-4B4B-AC91-C4482D313958}" destId="{BDA542F0-2F2D-D547-8894-170D3FA2E972}" srcOrd="0" destOrd="0" presId="urn:microsoft.com/office/officeart/2005/8/layout/hProcess11"/>
    <dgm:cxn modelId="{CE96A604-2CCE-E74B-8F74-54293CE7F05A}" type="presParOf" srcId="{BDA542F0-2F2D-D547-8894-170D3FA2E972}" destId="{DF2F1B34-F408-4940-9180-329F68F872F5}" srcOrd="0" destOrd="0" presId="urn:microsoft.com/office/officeart/2005/8/layout/hProcess11"/>
    <dgm:cxn modelId="{5AC18D9D-E24E-5A43-B0FB-7308BFD046FC}" type="presParOf" srcId="{BDA542F0-2F2D-D547-8894-170D3FA2E972}" destId="{38B44EFE-B92B-7448-9C24-90304489AAAD}" srcOrd="1" destOrd="0" presId="urn:microsoft.com/office/officeart/2005/8/layout/hProcess11"/>
    <dgm:cxn modelId="{1EF9A770-5386-4841-A399-CE0691EF52FA}" type="presParOf" srcId="{BDA542F0-2F2D-D547-8894-170D3FA2E972}" destId="{C3355065-B982-DA46-976F-618BFB88332D}" srcOrd="2" destOrd="0" presId="urn:microsoft.com/office/officeart/2005/8/layout/hProcess11"/>
    <dgm:cxn modelId="{CEB323CC-BEF3-7A4B-9536-5E9C316D36E8}" type="presParOf" srcId="{B0CAE4EE-736C-4B4B-AC91-C4482D313958}" destId="{E1EFDFB0-B79E-2A45-BBD4-6BE622D4964E}" srcOrd="1" destOrd="0" presId="urn:microsoft.com/office/officeart/2005/8/layout/hProcess11"/>
    <dgm:cxn modelId="{881E3A07-FCB8-1548-8F5F-72C64FB049FF}" type="presParOf" srcId="{B0CAE4EE-736C-4B4B-AC91-C4482D313958}" destId="{5B3ECB35-1AF9-5E40-ACE0-E73D7DF04005}" srcOrd="2" destOrd="0" presId="urn:microsoft.com/office/officeart/2005/8/layout/hProcess11"/>
    <dgm:cxn modelId="{82AE76C6-53FD-A54C-ADCE-28388109CA67}" type="presParOf" srcId="{5B3ECB35-1AF9-5E40-ACE0-E73D7DF04005}" destId="{8AB32F56-29E3-034F-83F5-FD0F88A969A5}" srcOrd="0" destOrd="0" presId="urn:microsoft.com/office/officeart/2005/8/layout/hProcess11"/>
    <dgm:cxn modelId="{DA5B23EA-7628-F446-8C56-B37C40A8B8A9}" type="presParOf" srcId="{5B3ECB35-1AF9-5E40-ACE0-E73D7DF04005}" destId="{588D74FB-F23F-3547-89A3-45F535C177B5}" srcOrd="1" destOrd="0" presId="urn:microsoft.com/office/officeart/2005/8/layout/hProcess11"/>
    <dgm:cxn modelId="{90F994C3-B0AD-2B40-8ECB-51CB4D91570B}" type="presParOf" srcId="{5B3ECB35-1AF9-5E40-ACE0-E73D7DF04005}" destId="{79569CD9-0DC2-104E-B3E3-0320206ABC38}" srcOrd="2" destOrd="0" presId="urn:microsoft.com/office/officeart/2005/8/layout/hProcess11"/>
    <dgm:cxn modelId="{16877B10-D41C-8047-82C0-A4B0F198AC6C}" type="presParOf" srcId="{B0CAE4EE-736C-4B4B-AC91-C4482D313958}" destId="{0A0AE3CF-0210-3D48-AD9C-6FBD7805D8F1}" srcOrd="3" destOrd="0" presId="urn:microsoft.com/office/officeart/2005/8/layout/hProcess11"/>
    <dgm:cxn modelId="{C17F6CE6-B435-0146-B3D0-2CE05E1BE82A}" type="presParOf" srcId="{B0CAE4EE-736C-4B4B-AC91-C4482D313958}" destId="{0E05C8A6-C5E3-7548-8D6A-099C34ED1D60}" srcOrd="4" destOrd="0" presId="urn:microsoft.com/office/officeart/2005/8/layout/hProcess11"/>
    <dgm:cxn modelId="{ABAAA107-C7E4-6E45-87EB-4336864A119D}" type="presParOf" srcId="{0E05C8A6-C5E3-7548-8D6A-099C34ED1D60}" destId="{418C3BE3-04D3-904D-897B-87EE865903DA}" srcOrd="0" destOrd="0" presId="urn:microsoft.com/office/officeart/2005/8/layout/hProcess11"/>
    <dgm:cxn modelId="{1CDD0631-BC2B-3A45-B582-9C1075FA9F39}" type="presParOf" srcId="{0E05C8A6-C5E3-7548-8D6A-099C34ED1D60}" destId="{6D5D2817-58E5-F842-9D1E-65C6A4F71798}" srcOrd="1" destOrd="0" presId="urn:microsoft.com/office/officeart/2005/8/layout/hProcess11"/>
    <dgm:cxn modelId="{4DD1DD63-2261-3444-BB3D-323E40730BCE}" type="presParOf" srcId="{0E05C8A6-C5E3-7548-8D6A-099C34ED1D60}" destId="{C2B4C029-F748-5246-8795-CFBE4C596C9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8D63C-964D-F342-A95E-38C14A381867}">
      <dsp:nvSpPr>
        <dsp:cNvPr id="0" name=""/>
        <dsp:cNvSpPr/>
      </dsp:nvSpPr>
      <dsp:spPr>
        <a:xfrm>
          <a:off x="0" y="669721"/>
          <a:ext cx="10997242" cy="892961"/>
        </a:xfrm>
        <a:prstGeom prst="notched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F2F1B34-F408-4940-9180-329F68F872F5}">
      <dsp:nvSpPr>
        <dsp:cNvPr id="0" name=""/>
        <dsp:cNvSpPr/>
      </dsp:nvSpPr>
      <dsp:spPr>
        <a:xfrm>
          <a:off x="4832" y="0"/>
          <a:ext cx="3189629" cy="8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Spring 2019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ACE 557-599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STAT-400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GEOG-489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12 credits</a:t>
          </a:r>
        </a:p>
      </dsp:txBody>
      <dsp:txXfrm>
        <a:off x="4832" y="0"/>
        <a:ext cx="3189629" cy="892961"/>
      </dsp:txXfrm>
    </dsp:sp>
    <dsp:sp modelId="{38B44EFE-B92B-7448-9C24-90304489AAAD}">
      <dsp:nvSpPr>
        <dsp:cNvPr id="0" name=""/>
        <dsp:cNvSpPr/>
      </dsp:nvSpPr>
      <dsp:spPr>
        <a:xfrm>
          <a:off x="1371024" y="985043"/>
          <a:ext cx="369427" cy="275492"/>
        </a:xfrm>
        <a:prstGeom prst="diamond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B32F56-29E3-034F-83F5-FD0F88A969A5}">
      <dsp:nvSpPr>
        <dsp:cNvPr id="0" name=""/>
        <dsp:cNvSpPr/>
      </dsp:nvSpPr>
      <dsp:spPr>
        <a:xfrm>
          <a:off x="3353944" y="1339442"/>
          <a:ext cx="3189629" cy="8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sng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Summer</a:t>
          </a:r>
          <a:r>
            <a:rPr lang="en-US" sz="3600" u="sng" kern="1200" dirty="0"/>
            <a:t> </a:t>
          </a:r>
          <a:r>
            <a:rPr lang="en-US" sz="1600" u="sng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2019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none" kern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Bee Project</a:t>
          </a:r>
          <a:endParaRPr lang="en-US" sz="1600" u="none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none" kern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RA Work (IGPA) </a:t>
          </a:r>
          <a:endParaRPr lang="en-US" sz="1600" u="none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none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MS Math camp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u="none" kern="1200" dirty="0"/>
        </a:p>
      </dsp:txBody>
      <dsp:txXfrm>
        <a:off x="3353944" y="1339442"/>
        <a:ext cx="3189629" cy="892961"/>
      </dsp:txXfrm>
    </dsp:sp>
    <dsp:sp modelId="{588D74FB-F23F-3547-89A3-45F535C177B5}">
      <dsp:nvSpPr>
        <dsp:cNvPr id="0" name=""/>
        <dsp:cNvSpPr/>
      </dsp:nvSpPr>
      <dsp:spPr>
        <a:xfrm>
          <a:off x="4837138" y="1004581"/>
          <a:ext cx="223240" cy="22324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8C3BE3-04D3-904D-897B-87EE865903DA}">
      <dsp:nvSpPr>
        <dsp:cNvPr id="0" name=""/>
        <dsp:cNvSpPr/>
      </dsp:nvSpPr>
      <dsp:spPr>
        <a:xfrm>
          <a:off x="6703055" y="0"/>
          <a:ext cx="3189629" cy="8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sng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Fall 2019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none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ACE-500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none" kern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ACE-562-564</a:t>
          </a:r>
          <a:endParaRPr lang="en-US" sz="1600" u="none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none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ESL-515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none" kern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ECON-532</a:t>
          </a:r>
          <a:endParaRPr lang="en-US" sz="1600" u="none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u="none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6703055" y="0"/>
        <a:ext cx="3189629" cy="892961"/>
      </dsp:txXfrm>
    </dsp:sp>
    <dsp:sp modelId="{6D5D2817-58E5-F842-9D1E-65C6A4F71798}">
      <dsp:nvSpPr>
        <dsp:cNvPr id="0" name=""/>
        <dsp:cNvSpPr/>
      </dsp:nvSpPr>
      <dsp:spPr>
        <a:xfrm>
          <a:off x="8186249" y="1004581"/>
          <a:ext cx="223240" cy="22324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8D63C-964D-F342-A95E-38C14A381867}">
      <dsp:nvSpPr>
        <dsp:cNvPr id="0" name=""/>
        <dsp:cNvSpPr/>
      </dsp:nvSpPr>
      <dsp:spPr>
        <a:xfrm>
          <a:off x="0" y="669721"/>
          <a:ext cx="10997242" cy="892961"/>
        </a:xfrm>
        <a:prstGeom prst="notched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F2F1B34-F408-4940-9180-329F68F872F5}">
      <dsp:nvSpPr>
        <dsp:cNvPr id="0" name=""/>
        <dsp:cNvSpPr/>
      </dsp:nvSpPr>
      <dsp:spPr>
        <a:xfrm>
          <a:off x="4832" y="0"/>
          <a:ext cx="3189629" cy="8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Spring 2020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Thesis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ACE-? (1 more credit)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32" y="0"/>
        <a:ext cx="3189629" cy="892961"/>
      </dsp:txXfrm>
    </dsp:sp>
    <dsp:sp modelId="{38B44EFE-B92B-7448-9C24-90304489AAAD}">
      <dsp:nvSpPr>
        <dsp:cNvPr id="0" name=""/>
        <dsp:cNvSpPr/>
      </dsp:nvSpPr>
      <dsp:spPr>
        <a:xfrm>
          <a:off x="1371024" y="985043"/>
          <a:ext cx="369427" cy="275492"/>
        </a:xfrm>
        <a:prstGeom prst="diamond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B32F56-29E3-034F-83F5-FD0F88A969A5}">
      <dsp:nvSpPr>
        <dsp:cNvPr id="0" name=""/>
        <dsp:cNvSpPr/>
      </dsp:nvSpPr>
      <dsp:spPr>
        <a:xfrm>
          <a:off x="3353944" y="1339442"/>
          <a:ext cx="3189629" cy="8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sng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Summer</a:t>
          </a:r>
          <a:r>
            <a:rPr lang="en-US" sz="3600" u="sng" kern="1200" dirty="0"/>
            <a:t> </a:t>
          </a:r>
          <a:r>
            <a:rPr lang="en-US" sz="1600" u="sng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2020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none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PhD Math Camp</a:t>
          </a:r>
        </a:p>
      </dsp:txBody>
      <dsp:txXfrm>
        <a:off x="3353944" y="1339442"/>
        <a:ext cx="3189629" cy="892961"/>
      </dsp:txXfrm>
    </dsp:sp>
    <dsp:sp modelId="{588D74FB-F23F-3547-89A3-45F535C177B5}">
      <dsp:nvSpPr>
        <dsp:cNvPr id="0" name=""/>
        <dsp:cNvSpPr/>
      </dsp:nvSpPr>
      <dsp:spPr>
        <a:xfrm>
          <a:off x="4837138" y="1004581"/>
          <a:ext cx="223240" cy="22324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8C3BE3-04D3-904D-897B-87EE865903DA}">
      <dsp:nvSpPr>
        <dsp:cNvPr id="0" name=""/>
        <dsp:cNvSpPr/>
      </dsp:nvSpPr>
      <dsp:spPr>
        <a:xfrm>
          <a:off x="6703055" y="0"/>
          <a:ext cx="3189629" cy="8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sng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Fall 2020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none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PhD </a:t>
          </a:r>
          <a:r>
            <a:rPr lang="en-US" sz="1600" u="none" kern="1200" dirty="0" smtClean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core classes (- ECON 532)</a:t>
          </a:r>
          <a:endParaRPr lang="en-US" sz="1600" u="none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6703055" y="0"/>
        <a:ext cx="3189629" cy="892961"/>
      </dsp:txXfrm>
    </dsp:sp>
    <dsp:sp modelId="{6D5D2817-58E5-F842-9D1E-65C6A4F71798}">
      <dsp:nvSpPr>
        <dsp:cNvPr id="0" name=""/>
        <dsp:cNvSpPr/>
      </dsp:nvSpPr>
      <dsp:spPr>
        <a:xfrm>
          <a:off x="8186249" y="1004581"/>
          <a:ext cx="223240" cy="22324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AF58-F273-AB44-9396-1DEB96C59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C022E-FD72-514D-8864-E332C2625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E3EB-D234-2A4F-80C2-DA4D4C96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76CE-F7A6-0444-8276-826D47181DA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79F07-4998-4847-B7B4-AD02F878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BE2A8-0FD4-0B4D-A618-DD9E7E95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128E-F9A1-3A4D-9121-76A70C96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5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E050-637A-464D-BDAC-EA9ABFA1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C41EF-ACB4-2C42-BDCE-86C1B37B4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33DF9-4CF5-5445-9932-14AB4447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76CE-F7A6-0444-8276-826D47181DA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475A3-1C33-304D-9F13-45CB1556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7C29C-D5FF-B34C-812A-63BB0943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128E-F9A1-3A4D-9121-76A70C96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40688-B3A0-914A-BDC9-434F5F61F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58425-2653-BA4E-9F01-02AEAEF3B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01EE5-8310-7848-A310-CD47A917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76CE-F7A6-0444-8276-826D47181DA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9545E-CF69-354B-BFDD-10FE2EA2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68090-6B8F-864E-ABDE-BE7A5D80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128E-F9A1-3A4D-9121-76A70C96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6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C66B-3B7C-9249-AF86-43A3138D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4970-5568-544C-8ADB-4301B1795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FF4E8-3775-9C4C-8120-61191514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76CE-F7A6-0444-8276-826D47181DA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95CD7-B53F-C546-82C0-C44E05EE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4E4A3-62AE-3D4F-9DBB-4E898844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128E-F9A1-3A4D-9121-76A70C96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6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7CDE-4014-A34F-9CB6-460B3CB7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12406-D3DE-E04F-8F3F-9C2435956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3DE0E-41AA-F04A-A876-419BD2EB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76CE-F7A6-0444-8276-826D47181DA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EED8F-5E41-3144-92F9-750521CD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992CD-6798-2847-91F7-D3D66ACE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128E-F9A1-3A4D-9121-76A70C96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3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5557-688E-9444-919A-BBBCB4E1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B045-DCAE-A643-8B0C-16BD086DE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6A8F4-FA64-E944-AD96-839BD0A0B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17C9C-7B0E-354E-9D65-83FD5F3B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76CE-F7A6-0444-8276-826D47181DA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D512D-30EF-7049-AB59-C5EB9117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219E7-3C45-C54E-B104-91CC74B6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128E-F9A1-3A4D-9121-76A70C96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8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5FC5-711D-0F4F-8545-600A5FD8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A482F-2A36-424C-B7C4-220D34582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593D6-0C23-C341-AAF9-981FA4EA3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1F7D5-77C4-684A-92D2-FFF945F86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61E11-5D4F-374E-9067-7E3CC5984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43566-F309-EF4E-982C-8687339C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76CE-F7A6-0444-8276-826D47181DA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9977D-D670-B54C-BE08-918D9A59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DB022-07AC-FB49-A699-3C434888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128E-F9A1-3A4D-9121-76A70C96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5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0105-D87B-A448-8F21-78E15303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8A934-1FC1-ED48-9A77-55594529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76CE-F7A6-0444-8276-826D47181DA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6964B-642D-FB4B-BC54-70DC6EF4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7E204-CC4F-0E43-A25A-A5818840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128E-F9A1-3A4D-9121-76A70C96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8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56A86-5DE4-A743-8232-F171CC59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76CE-F7A6-0444-8276-826D47181DA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3EF06-D159-804A-8307-B3F08A2A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FE5D1-DFCE-0F49-BB4D-525039FE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128E-F9A1-3A4D-9121-76A70C96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2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130C-80EC-B44D-831B-CB762BB9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12B16-2B32-CA43-B607-D66B46CB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85009-3225-D649-A90D-B4A0B8617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5A9B1-37FE-6348-A3B2-7111F5C0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76CE-F7A6-0444-8276-826D47181DA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452A0-9956-8848-B1D0-DC43570A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93B74-85C6-C44B-985E-102557F7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128E-F9A1-3A4D-9121-76A70C96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4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AD2E-CB08-3A40-9A7C-301AE5402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CFD20-1B82-B845-A19A-39A74130A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5002C-1C82-1F44-BEC9-9532299AA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D0DE7-E8F3-B84D-8AB4-78126A00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76CE-F7A6-0444-8276-826D47181DA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3043B-A540-4C4A-BA5B-FBF3B05F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30351-39AC-8B45-99C7-09AA5885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128E-F9A1-3A4D-9121-76A70C96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5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1276D-48EB-7A42-98DD-DBA9F4A1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8148D-73D9-B541-811E-D7FBD100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E7BCB-0961-0640-A9F4-D46B10E0D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C76CE-F7A6-0444-8276-826D47181DA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F1C14-1131-5B47-84B1-99802A811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EB44D-CBAC-E94D-BB71-3B50D0B16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0128E-F9A1-3A4D-9121-76A70C96A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3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3BD1-CC79-8947-9868-6971ABFDA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0" y="21034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900" u="sng" dirty="0">
                <a:latin typeface="Aldhabi" panose="020F0502020204030204" pitchFamily="34" charset="0"/>
                <a:ea typeface="Apple Color Emoji" pitchFamily="2" charset="0"/>
                <a:cs typeface="Aldhabi" panose="020F0502020204030204" pitchFamily="34" charset="0"/>
              </a:rPr>
              <a:t>Ivan Flores.</a:t>
            </a:r>
            <a:br>
              <a:rPr lang="en-US" sz="8900" u="sng" dirty="0">
                <a:latin typeface="Aldhabi" panose="020F0502020204030204" pitchFamily="34" charset="0"/>
                <a:ea typeface="Apple Color Emoji" pitchFamily="2" charset="0"/>
                <a:cs typeface="Aldhabi" panose="020F0502020204030204" pitchFamily="34" charset="0"/>
              </a:rPr>
            </a:br>
            <a:r>
              <a:rPr lang="en-US" sz="8900" u="sng" dirty="0">
                <a:latin typeface="Aldhabi" panose="020F0502020204030204" pitchFamily="34" charset="0"/>
                <a:ea typeface="Apple Color Emoji" pitchFamily="2" charset="0"/>
                <a:cs typeface="Aldhabi" panose="020F0502020204030204" pitchFamily="34" charset="0"/>
              </a:rPr>
              <a:t>[Living document]</a:t>
            </a:r>
            <a:r>
              <a:rPr lang="en-US" sz="6000" u="sng" dirty="0">
                <a:latin typeface="Aldhabi" panose="020F0502020204030204" pitchFamily="34" charset="0"/>
                <a:ea typeface="Apple Color Emoji" pitchFamily="2" charset="0"/>
                <a:cs typeface="Aldhabi" panose="020F050202020403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3C25A-781D-C94C-AABC-17B3359B0480}"/>
              </a:ext>
            </a:extLst>
          </p:cNvPr>
          <p:cNvSpPr txBox="1"/>
          <p:nvPr/>
        </p:nvSpPr>
        <p:spPr>
          <a:xfrm>
            <a:off x="3616081" y="5029200"/>
            <a:ext cx="5173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u="sng" dirty="0" smtClean="0">
                <a:latin typeface="Aldhabi" panose="020F0502020204030204" pitchFamily="34" charset="0"/>
                <a:ea typeface="Apple Color Emoji" pitchFamily="2" charset="0"/>
                <a:cs typeface="Aldhabi" panose="020F0502020204030204" pitchFamily="34" charset="0"/>
              </a:rPr>
              <a:t>09/26/2019</a:t>
            </a:r>
            <a:endParaRPr lang="en-US" sz="7200" u="sng" dirty="0">
              <a:latin typeface="Aldhabi" panose="020F0502020204030204" pitchFamily="34" charset="0"/>
              <a:ea typeface="Apple Color Emoji" pitchFamily="2" charset="0"/>
              <a:cs typeface="Aldhab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92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3B60-76EB-6845-8B28-D75B4EF2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6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u="sng" dirty="0">
                <a:latin typeface="Aldhabi" pitchFamily="2" charset="-78"/>
                <a:cs typeface="Aldhabi" pitchFamily="2" charset="-78"/>
              </a:rPr>
              <a:t>Outline.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81F5-D138-3143-899D-D04D87BA9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568" y="1112349"/>
            <a:ext cx="11877431" cy="4351338"/>
          </a:xfrm>
        </p:spPr>
        <p:txBody>
          <a:bodyPr>
            <a:normAutofit/>
          </a:bodyPr>
          <a:lstStyle/>
          <a:p>
            <a:pPr marL="857250" indent="-457200">
              <a:buFont typeface="+mj-lt"/>
              <a:buAutoNum type="arabicPeriod"/>
            </a:pPr>
            <a:r>
              <a:rPr lang="en-US" sz="2000" dirty="0" smtClean="0"/>
              <a:t> </a:t>
            </a:r>
            <a:r>
              <a:rPr lang="en-US" dirty="0" smtClean="0"/>
              <a:t>Literature</a:t>
            </a:r>
          </a:p>
          <a:p>
            <a:pPr marL="914400" indent="-514350">
              <a:buFont typeface="+mj-lt"/>
              <a:buAutoNum type="arabicPeriod"/>
            </a:pPr>
            <a:r>
              <a:rPr lang="en-US" dirty="0" smtClean="0"/>
              <a:t>Thesis </a:t>
            </a:r>
            <a:r>
              <a:rPr lang="en-US" dirty="0"/>
              <a:t>(Theory testing</a:t>
            </a:r>
            <a:r>
              <a:rPr lang="en-US" dirty="0" smtClean="0"/>
              <a:t>?)</a:t>
            </a:r>
          </a:p>
          <a:p>
            <a:pPr marL="914400" indent="-514350">
              <a:buFont typeface="+mj-lt"/>
              <a:buAutoNum type="arabicPeriod"/>
            </a:pPr>
            <a:r>
              <a:rPr lang="en-US" dirty="0" smtClean="0"/>
              <a:t>Research question</a:t>
            </a:r>
          </a:p>
          <a:p>
            <a:pPr marL="914400" indent="-514350">
              <a:buFont typeface="+mj-lt"/>
              <a:buAutoNum type="arabicPeriod"/>
            </a:pPr>
            <a:r>
              <a:rPr lang="en-US" dirty="0" smtClean="0"/>
              <a:t>Method</a:t>
            </a:r>
          </a:p>
          <a:p>
            <a:pPr marL="914400" indent="-514350">
              <a:buFont typeface="+mj-lt"/>
              <a:buAutoNum type="arabicPeriod"/>
            </a:pPr>
            <a:r>
              <a:rPr lang="en-US" dirty="0" smtClean="0"/>
              <a:t>Unfinished points</a:t>
            </a:r>
            <a:endParaRPr lang="en-US" dirty="0"/>
          </a:p>
          <a:p>
            <a:pPr marL="457200" lvl="1" indent="0">
              <a:buNone/>
            </a:pPr>
            <a:endParaRPr lang="en-US" sz="2000" dirty="0" smtClean="0">
              <a:latin typeface="Aldhabi" pitchFamily="2" charset="-78"/>
              <a:ea typeface="+mj-ea"/>
              <a:cs typeface="Aldhabi" pitchFamily="2" charset="-78"/>
            </a:endParaRPr>
          </a:p>
          <a:p>
            <a:pPr marL="457200" lvl="1" indent="0">
              <a:buNone/>
            </a:pPr>
            <a:endParaRPr lang="en-US" sz="4400" dirty="0" smtClean="0">
              <a:latin typeface="Aldhabi" pitchFamily="2" charset="-78"/>
              <a:ea typeface="+mj-ea"/>
              <a:cs typeface="Aldhabi" pitchFamily="2" charset="-78"/>
            </a:endParaRPr>
          </a:p>
          <a:p>
            <a:pPr marL="971550" lvl="1" indent="-514350">
              <a:buFont typeface="+mj-lt"/>
              <a:buAutoNum type="arabicPeriod"/>
            </a:pPr>
            <a:endParaRPr lang="en-US" sz="4400" dirty="0" smtClean="0">
              <a:latin typeface="Aldhabi" pitchFamily="2" charset="-78"/>
              <a:ea typeface="+mj-ea"/>
              <a:cs typeface="Aldhabi" pitchFamily="2" charset="-78"/>
            </a:endParaRPr>
          </a:p>
          <a:p>
            <a:pPr marL="971550" lvl="1" indent="-514350">
              <a:buFont typeface="+mj-lt"/>
              <a:buAutoNum type="arabicPeriod"/>
            </a:pPr>
            <a:endParaRPr lang="en-US" sz="4400" dirty="0" smtClean="0">
              <a:latin typeface="Aldhabi" pitchFamily="2" charset="-78"/>
              <a:ea typeface="+mj-ea"/>
              <a:cs typeface="Aldhabi" pitchFamily="2" charset="-78"/>
            </a:endParaRPr>
          </a:p>
          <a:p>
            <a:pPr marL="971550" lvl="1" indent="-514350">
              <a:buFont typeface="+mj-lt"/>
              <a:buAutoNum type="arabicPeriod"/>
            </a:pPr>
            <a:endParaRPr lang="en-US" sz="4400" dirty="0" smtClean="0">
              <a:latin typeface="Aldhabi" pitchFamily="2" charset="-78"/>
              <a:ea typeface="+mj-ea"/>
              <a:cs typeface="Aldhabi" pitchFamily="2" charset="-78"/>
            </a:endParaRPr>
          </a:p>
          <a:p>
            <a:pPr marL="971550" lvl="1" indent="-514350">
              <a:buFont typeface="+mj-lt"/>
              <a:buAutoNum type="arabicPeriod"/>
            </a:pPr>
            <a:endParaRPr lang="en-US" sz="4400" dirty="0">
              <a:latin typeface="Aldhabi" pitchFamily="2" charset="-78"/>
              <a:ea typeface="+mj-ea"/>
              <a:cs typeface="Aldha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7117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F38232-CE38-3C4B-883C-177D26E14EDC}"/>
              </a:ext>
            </a:extLst>
          </p:cNvPr>
          <p:cNvSpPr txBox="1"/>
          <p:nvPr/>
        </p:nvSpPr>
        <p:spPr>
          <a:xfrm>
            <a:off x="565052" y="413592"/>
            <a:ext cx="662865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400" u="sng" dirty="0" smtClean="0">
                <a:latin typeface="Aldhabi" pitchFamily="2" charset="-78"/>
                <a:ea typeface="+mj-ea"/>
                <a:cs typeface="Aldhabi" pitchFamily="2" charset="-78"/>
              </a:rPr>
              <a:t>Literature.</a:t>
            </a:r>
            <a:endParaRPr lang="en-US" sz="5400" u="sng" dirty="0">
              <a:latin typeface="Aldhabi" pitchFamily="2" charset="-78"/>
              <a:ea typeface="+mj-ea"/>
              <a:cs typeface="Aldhabi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441391"/>
            <a:ext cx="11168184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750" lvl="2" indent="-514350">
              <a:buFont typeface="+mj-lt"/>
              <a:buAutoNum type="arabicPeriod"/>
            </a:pPr>
            <a:r>
              <a:rPr lang="en-US" sz="2400" dirty="0" smtClean="0"/>
              <a:t>Baylis</a:t>
            </a:r>
            <a:r>
              <a:rPr lang="en-US" sz="2400" dirty="0"/>
              <a:t>, K., Paulson, N. D., &amp; </a:t>
            </a:r>
            <a:r>
              <a:rPr lang="en-US" sz="2400" dirty="0" err="1"/>
              <a:t>Piras</a:t>
            </a:r>
            <a:r>
              <a:rPr lang="en-US" sz="2400" dirty="0"/>
              <a:t>, G. (2011). Spatial approaches to panel data in agricultural economics: a climate change application. </a:t>
            </a:r>
            <a:r>
              <a:rPr lang="en-US" sz="2400" i="1" dirty="0"/>
              <a:t>Journal of Agricultural and Applied Economics</a:t>
            </a:r>
            <a:r>
              <a:rPr lang="en-US" sz="2400" dirty="0"/>
              <a:t>, </a:t>
            </a:r>
            <a:r>
              <a:rPr lang="en-US" sz="2400" i="1" dirty="0"/>
              <a:t>43</a:t>
            </a:r>
            <a:r>
              <a:rPr lang="en-US" sz="2400" dirty="0"/>
              <a:t>(3), 325-338</a:t>
            </a:r>
            <a:r>
              <a:rPr lang="en-US" sz="2400" dirty="0" smtClean="0"/>
              <a:t>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400" dirty="0"/>
              <a:t>Storm, H., Baylis, K., &amp; </a:t>
            </a:r>
            <a:r>
              <a:rPr lang="en-US" sz="2400" dirty="0" err="1"/>
              <a:t>Heckelei</a:t>
            </a:r>
            <a:r>
              <a:rPr lang="en-US" sz="2400" dirty="0"/>
              <a:t>, T. (2019). Machine learning in agricultural and applied economics. European Review of Agricultural Economics.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400" dirty="0" err="1"/>
              <a:t>Elhorst</a:t>
            </a:r>
            <a:r>
              <a:rPr lang="en-US" sz="2400" dirty="0"/>
              <a:t>, J. P. (2014). Spatial panel data models. In </a:t>
            </a:r>
            <a:r>
              <a:rPr lang="en-US" sz="2400" i="1" dirty="0"/>
              <a:t>Spatial econometrics</a:t>
            </a:r>
            <a:r>
              <a:rPr lang="en-US" sz="2400" dirty="0"/>
              <a:t> (pp. 37-93). Springer, Berlin, Heidelberg.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400" dirty="0" err="1"/>
              <a:t>Millo</a:t>
            </a:r>
            <a:r>
              <a:rPr lang="en-US" sz="2400" dirty="0"/>
              <a:t>, G., &amp; </a:t>
            </a:r>
            <a:r>
              <a:rPr lang="en-US" sz="2400" dirty="0" err="1"/>
              <a:t>Piras</a:t>
            </a:r>
            <a:r>
              <a:rPr lang="en-US" sz="2400" dirty="0"/>
              <a:t>, G. (2012). </a:t>
            </a:r>
            <a:r>
              <a:rPr lang="en-US" sz="2400" dirty="0" err="1"/>
              <a:t>splm</a:t>
            </a:r>
            <a:r>
              <a:rPr lang="en-US" sz="2400" dirty="0"/>
              <a:t>: Spatial panel data models in R. </a:t>
            </a:r>
            <a:r>
              <a:rPr lang="en-US" sz="2400" i="1" dirty="0"/>
              <a:t>Journal of Statistical Software</a:t>
            </a:r>
            <a:r>
              <a:rPr lang="en-US" sz="2400" dirty="0"/>
              <a:t>, </a:t>
            </a:r>
            <a:r>
              <a:rPr lang="en-US" sz="2400" i="1" dirty="0"/>
              <a:t>47</a:t>
            </a:r>
            <a:r>
              <a:rPr lang="en-US" sz="2400" dirty="0"/>
              <a:t>(1), 1-38.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400" dirty="0" err="1"/>
              <a:t>Kelejian</a:t>
            </a:r>
            <a:r>
              <a:rPr lang="en-US" sz="2400" dirty="0"/>
              <a:t>, H., &amp; </a:t>
            </a:r>
            <a:r>
              <a:rPr lang="en-US" sz="2400" dirty="0" err="1"/>
              <a:t>Piras</a:t>
            </a:r>
            <a:r>
              <a:rPr lang="en-US" sz="2400" dirty="0"/>
              <a:t>, G. (2017). </a:t>
            </a:r>
            <a:r>
              <a:rPr lang="en-US" sz="2400" i="1" dirty="0"/>
              <a:t>Spatial econometrics</a:t>
            </a:r>
            <a:r>
              <a:rPr lang="en-US" sz="2400" dirty="0"/>
              <a:t>. Academic Press</a:t>
            </a:r>
            <a:r>
              <a:rPr lang="en-US" sz="2400" dirty="0" smtClean="0"/>
              <a:t>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400" dirty="0"/>
              <a:t>Mayfield, H., Smith, C., Gallagher, M., &amp; Hockings, M. (2017). Use of freely available datasets and machine learning methods in predicting deforestation. Environmental modelling &amp; software, 87, 17-28</a:t>
            </a:r>
            <a:r>
              <a:rPr lang="en-US" sz="2400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175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we aiming for a Theory testing?</a:t>
            </a:r>
          </a:p>
          <a:p>
            <a:pPr lvl="1"/>
            <a:r>
              <a:rPr lang="en-US" sz="3200" dirty="0" smtClean="0"/>
              <a:t>Our experiment: With the Monte Carlo data test if we can predict deforestation patterns using machine learning.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41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88F630-9C6A-E347-BF67-52ECC25332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97404"/>
            <a:ext cx="10515600" cy="86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400" u="sng" dirty="0" smtClean="0">
                <a:latin typeface="Aldhabi" pitchFamily="2" charset="-78"/>
                <a:ea typeface="+mj-ea"/>
                <a:cs typeface="Aldhabi" pitchFamily="2" charset="-78"/>
              </a:rPr>
              <a:t>Research question.</a:t>
            </a:r>
            <a:endParaRPr lang="en-US" sz="5400" u="sng" dirty="0">
              <a:latin typeface="Aldhabi" pitchFamily="2" charset="-78"/>
              <a:ea typeface="+mj-ea"/>
              <a:cs typeface="Aldhabi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E6E7F-BCAB-1047-9F9A-3D54A75CB24E}"/>
              </a:ext>
            </a:extLst>
          </p:cNvPr>
          <p:cNvSpPr txBox="1"/>
          <p:nvPr/>
        </p:nvSpPr>
        <p:spPr>
          <a:xfrm>
            <a:off x="1142999" y="2484306"/>
            <a:ext cx="1001737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Aldhabi" pitchFamily="2" charset="-78"/>
                <a:cs typeface="Aldhabi" pitchFamily="2" charset="-78"/>
              </a:rPr>
              <a:t>“ML approach to predict deforestation patterns with Monte Carlo simulations”</a:t>
            </a:r>
            <a:endParaRPr lang="en-US" sz="4400" dirty="0">
              <a:latin typeface="Aldhabi" pitchFamily="2" charset="-78"/>
              <a:cs typeface="Aldhabi" pitchFamily="2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15776" y="3792356"/>
            <a:ext cx="4071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?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4623353"/>
            <a:ext cx="3727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GOOD</a:t>
            </a:r>
          </a:p>
          <a:p>
            <a:r>
              <a:rPr lang="en-US" dirty="0" smtClean="0"/>
              <a:t>1.</a:t>
            </a:r>
          </a:p>
          <a:p>
            <a:r>
              <a:rPr lang="en-US" dirty="0" smtClean="0"/>
              <a:t>2.</a:t>
            </a:r>
          </a:p>
          <a:p>
            <a:r>
              <a:rPr lang="en-US" dirty="0" smtClean="0"/>
              <a:t>3.</a:t>
            </a:r>
          </a:p>
          <a:p>
            <a:r>
              <a:rPr lang="en-US" dirty="0" smtClean="0"/>
              <a:t>4.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1939" y="4627814"/>
            <a:ext cx="3727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BAD</a:t>
            </a:r>
          </a:p>
          <a:p>
            <a:r>
              <a:rPr lang="en-US" dirty="0" smtClean="0"/>
              <a:t>1. </a:t>
            </a:r>
          </a:p>
          <a:p>
            <a:r>
              <a:rPr lang="en-US" dirty="0" smtClean="0"/>
              <a:t>2.</a:t>
            </a:r>
          </a:p>
          <a:p>
            <a:r>
              <a:rPr lang="en-US" dirty="0" smtClean="0"/>
              <a:t>3.</a:t>
            </a:r>
          </a:p>
          <a:p>
            <a:r>
              <a:rPr lang="en-US" dirty="0" smtClean="0"/>
              <a:t>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5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Method.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9751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Create Monte Carlo simulations (Spatial panel data sets)</a:t>
            </a:r>
          </a:p>
          <a:p>
            <a:pPr marL="514350" indent="-514350">
              <a:buAutoNum type="arabicPeriod"/>
            </a:pPr>
            <a:r>
              <a:rPr lang="en-US" dirty="0" smtClean="0"/>
              <a:t>Write testing process </a:t>
            </a:r>
          </a:p>
          <a:p>
            <a:pPr marL="514350" indent="-514350">
              <a:buAutoNum type="arabicPeriod"/>
            </a:pPr>
            <a:r>
              <a:rPr lang="en-US" dirty="0" smtClean="0"/>
              <a:t>Training data -&gt; test -&gt; adjust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Unfinished points.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literature about Brazil case</a:t>
            </a:r>
          </a:p>
          <a:p>
            <a:pPr lvl="1"/>
            <a:r>
              <a:rPr lang="en-US" dirty="0" smtClean="0"/>
              <a:t>Get shapefiles for indigenous communities v/s non-indigenous</a:t>
            </a:r>
          </a:p>
          <a:p>
            <a:r>
              <a:rPr lang="en-US" dirty="0" smtClean="0"/>
              <a:t>Brazil reforms for 2008 -&gt; monitoring &amp; enforcement  </a:t>
            </a:r>
          </a:p>
          <a:p>
            <a:r>
              <a:rPr lang="en-US" dirty="0" smtClean="0"/>
              <a:t>Add found papers to </a:t>
            </a:r>
            <a:r>
              <a:rPr lang="en-US" dirty="0" err="1" smtClean="0"/>
              <a:t>Forestry_ML</a:t>
            </a:r>
            <a:r>
              <a:rPr lang="en-US" dirty="0" smtClean="0"/>
              <a:t> folder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28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88F630-9C6A-E347-BF67-52ECC25332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558" y="0"/>
            <a:ext cx="10515600" cy="86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400" u="sng" dirty="0">
                <a:latin typeface="Aldhabi" pitchFamily="2" charset="-78"/>
                <a:ea typeface="+mj-ea"/>
                <a:cs typeface="Aldhabi" pitchFamily="2" charset="-78"/>
              </a:rPr>
              <a:t>Time line and long term plans.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933EE41-7A3E-DA4A-B0B3-65074162B8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9269395"/>
              </p:ext>
            </p:extLst>
          </p:nvPr>
        </p:nvGraphicFramePr>
        <p:xfrm>
          <a:off x="356558" y="1788171"/>
          <a:ext cx="10997242" cy="2232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4C3ED4-5206-6B45-A43A-7D3234C58036}"/>
              </a:ext>
            </a:extLst>
          </p:cNvPr>
          <p:cNvCxnSpPr/>
          <p:nvPr/>
        </p:nvCxnSpPr>
        <p:spPr>
          <a:xfrm>
            <a:off x="1173193" y="1846052"/>
            <a:ext cx="14319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E52CCF2-59DC-714D-B51D-AD20E6B196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895451"/>
              </p:ext>
            </p:extLst>
          </p:nvPr>
        </p:nvGraphicFramePr>
        <p:xfrm>
          <a:off x="597379" y="4429438"/>
          <a:ext cx="10997242" cy="2232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Multiply 7"/>
          <p:cNvSpPr/>
          <p:nvPr/>
        </p:nvSpPr>
        <p:spPr>
          <a:xfrm>
            <a:off x="4008923" y="2832636"/>
            <a:ext cx="2500923" cy="2375877"/>
          </a:xfrm>
          <a:prstGeom prst="mathMultiply">
            <a:avLst>
              <a:gd name="adj1" fmla="val 10032"/>
            </a:avLst>
          </a:prstGeom>
          <a:solidFill>
            <a:srgbClr val="FF0000">
              <a:alpha val="4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638723" y="600232"/>
            <a:ext cx="2500923" cy="2375877"/>
          </a:xfrm>
          <a:prstGeom prst="mathMultiply">
            <a:avLst>
              <a:gd name="adj1" fmla="val 9255"/>
            </a:avLst>
          </a:prstGeom>
          <a:solidFill>
            <a:srgbClr val="FF0000">
              <a:alpha val="4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85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222</Words>
  <Application>Microsoft Office PowerPoint</Application>
  <PresentationFormat>Widescreen</PresentationFormat>
  <Paragraphs>66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Aldhabi</vt:lpstr>
      <vt:lpstr>Apple Color Emoji</vt:lpstr>
      <vt:lpstr>Arial</vt:lpstr>
      <vt:lpstr>Calibri</vt:lpstr>
      <vt:lpstr>Calibri Light</vt:lpstr>
      <vt:lpstr>Times New Roman</vt:lpstr>
      <vt:lpstr>Office Theme</vt:lpstr>
      <vt:lpstr>Ivan Flores. [Living document] </vt:lpstr>
      <vt:lpstr>Outline.</vt:lpstr>
      <vt:lpstr>PowerPoint Presentation</vt:lpstr>
      <vt:lpstr>Thesis.</vt:lpstr>
      <vt:lpstr>Research question.</vt:lpstr>
      <vt:lpstr>Method. </vt:lpstr>
      <vt:lpstr>Unfinished points.</vt:lpstr>
      <vt:lpstr>Time line and long term plans.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Andres Flores Caceres</dc:creator>
  <cp:lastModifiedBy>Flores Caceres, Ivan Andres</cp:lastModifiedBy>
  <cp:revision>24</cp:revision>
  <cp:lastPrinted>2019-09-26T19:45:22Z</cp:lastPrinted>
  <dcterms:created xsi:type="dcterms:W3CDTF">2019-04-15T22:17:44Z</dcterms:created>
  <dcterms:modified xsi:type="dcterms:W3CDTF">2019-09-26T20:42:21Z</dcterms:modified>
</cp:coreProperties>
</file>