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516" r:id="rId2"/>
    <p:sldId id="585" r:id="rId3"/>
    <p:sldId id="586" r:id="rId4"/>
    <p:sldId id="587" r:id="rId5"/>
    <p:sldId id="588" r:id="rId6"/>
    <p:sldId id="589" r:id="rId7"/>
    <p:sldId id="590" r:id="rId8"/>
    <p:sldId id="591" r:id="rId9"/>
    <p:sldId id="592" r:id="rId10"/>
    <p:sldId id="59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8226E9-DFDA-4DE7-B238-FA02743B47B5}" type="doc">
      <dgm:prSet loTypeId="urn:microsoft.com/office/officeart/2005/8/layout/process2" loCatId="process" qsTypeId="urn:microsoft.com/office/officeart/2005/8/quickstyle/simple2" qsCatId="simple" csTypeId="urn:microsoft.com/office/officeart/2005/8/colors/accent0_3" csCatId="mainScheme" phldr="1"/>
      <dgm:spPr/>
    </dgm:pt>
    <dgm:pt modelId="{A1A12767-AA9D-445E-BA5B-6EAE1DF4EF6B}">
      <dgm:prSet phldrT="[Text]" custT="1"/>
      <dgm:spPr/>
      <dgm:t>
        <a:bodyPr/>
        <a:lstStyle/>
        <a:p>
          <a:pPr algn="ctr"/>
          <a:r>
            <a:rPr lang="en-US" sz="2800" dirty="0">
              <a:latin typeface="Tw Cen MT" panose="020B0602020104020603" pitchFamily="34" charset="0"/>
            </a:rPr>
            <a:t>Integrated analysis of food consumption variables</a:t>
          </a:r>
        </a:p>
      </dgm:t>
    </dgm:pt>
    <dgm:pt modelId="{94077AA0-0744-4F5A-A634-1674F52F7F48}" type="parTrans" cxnId="{F63B7550-B342-4233-92D4-38978FE9717E}">
      <dgm:prSet/>
      <dgm:spPr/>
      <dgm:t>
        <a:bodyPr/>
        <a:lstStyle/>
        <a:p>
          <a:pPr algn="ctr"/>
          <a:endParaRPr lang="en-US" sz="2400">
            <a:latin typeface="Tw Cen MT" panose="020B0602020104020603" pitchFamily="34" charset="0"/>
          </a:endParaRPr>
        </a:p>
      </dgm:t>
    </dgm:pt>
    <dgm:pt modelId="{2B4FCFB3-9D91-4443-874D-64FECD9A79F2}" type="sibTrans" cxnId="{F63B7550-B342-4233-92D4-38978FE9717E}">
      <dgm:prSet custT="1"/>
      <dgm:spPr/>
      <dgm:t>
        <a:bodyPr/>
        <a:lstStyle/>
        <a:p>
          <a:pPr algn="ctr"/>
          <a:endParaRPr lang="en-US" sz="2000">
            <a:latin typeface="Tw Cen MT" panose="020B0602020104020603" pitchFamily="34" charset="0"/>
          </a:endParaRPr>
        </a:p>
      </dgm:t>
    </dgm:pt>
    <dgm:pt modelId="{201A4E69-671C-4A6F-8C37-62E6D90D95EF}">
      <dgm:prSet phldrT="[Text]" custT="1"/>
      <dgm:spPr/>
      <dgm:t>
        <a:bodyPr/>
        <a:lstStyle/>
        <a:p>
          <a:pPr algn="ctr"/>
          <a:r>
            <a:rPr lang="en-US" sz="2800" dirty="0">
              <a:latin typeface="Tw Cen MT" panose="020B0602020104020603" pitchFamily="34" charset="0"/>
            </a:rPr>
            <a:t>Analysis of livelihood coping variables</a:t>
          </a:r>
        </a:p>
      </dgm:t>
    </dgm:pt>
    <dgm:pt modelId="{D6672BF5-9D1A-486A-9C5F-06D5C817295F}" type="parTrans" cxnId="{12A20903-ADBB-46DE-A45E-20282D5294E2}">
      <dgm:prSet/>
      <dgm:spPr/>
      <dgm:t>
        <a:bodyPr/>
        <a:lstStyle/>
        <a:p>
          <a:pPr algn="ctr"/>
          <a:endParaRPr lang="en-US" sz="2400">
            <a:latin typeface="Tw Cen MT" panose="020B0602020104020603" pitchFamily="34" charset="0"/>
          </a:endParaRPr>
        </a:p>
      </dgm:t>
    </dgm:pt>
    <dgm:pt modelId="{8DB7138B-E6B0-4F52-9132-C5EF8CE07653}" type="sibTrans" cxnId="{12A20903-ADBB-46DE-A45E-20282D5294E2}">
      <dgm:prSet custT="1"/>
      <dgm:spPr/>
      <dgm:t>
        <a:bodyPr/>
        <a:lstStyle/>
        <a:p>
          <a:pPr algn="ctr"/>
          <a:endParaRPr lang="en-US" sz="2000">
            <a:latin typeface="Tw Cen MT" panose="020B0602020104020603" pitchFamily="34" charset="0"/>
          </a:endParaRPr>
        </a:p>
      </dgm:t>
    </dgm:pt>
    <dgm:pt modelId="{5BA9832C-CF1B-4691-AAEF-34AE6FAEE959}">
      <dgm:prSet phldrT="[Text]" custT="1"/>
      <dgm:spPr/>
      <dgm:t>
        <a:bodyPr/>
        <a:lstStyle/>
        <a:p>
          <a:pPr algn="ctr"/>
          <a:r>
            <a:rPr lang="en-US" sz="2800" dirty="0">
              <a:latin typeface="Tw Cen MT" panose="020B0602020104020603" pitchFamily="34" charset="0"/>
            </a:rPr>
            <a:t>Phase classification </a:t>
          </a:r>
        </a:p>
      </dgm:t>
    </dgm:pt>
    <dgm:pt modelId="{E242982F-D06A-4C20-886A-375117523174}" type="parTrans" cxnId="{0FD35894-0668-441F-B024-06779207C744}">
      <dgm:prSet/>
      <dgm:spPr/>
      <dgm:t>
        <a:bodyPr/>
        <a:lstStyle/>
        <a:p>
          <a:pPr algn="ctr"/>
          <a:endParaRPr lang="en-US" sz="2400">
            <a:latin typeface="Tw Cen MT" panose="020B0602020104020603" pitchFamily="34" charset="0"/>
          </a:endParaRPr>
        </a:p>
      </dgm:t>
    </dgm:pt>
    <dgm:pt modelId="{F7821DA4-107E-4332-88FE-8A2A8E08C954}" type="sibTrans" cxnId="{0FD35894-0668-441F-B024-06779207C744}">
      <dgm:prSet custT="1"/>
      <dgm:spPr/>
      <dgm:t>
        <a:bodyPr/>
        <a:lstStyle/>
        <a:p>
          <a:pPr algn="ctr"/>
          <a:endParaRPr lang="en-US" sz="2000">
            <a:latin typeface="Tw Cen MT" panose="020B0602020104020603" pitchFamily="34" charset="0"/>
          </a:endParaRPr>
        </a:p>
      </dgm:t>
    </dgm:pt>
    <dgm:pt modelId="{22F477B1-E651-4A6D-BC5C-DDE437EEA14F}" type="pres">
      <dgm:prSet presAssocID="{5C8226E9-DFDA-4DE7-B238-FA02743B47B5}" presName="linearFlow" presStyleCnt="0">
        <dgm:presLayoutVars>
          <dgm:resizeHandles val="exact"/>
        </dgm:presLayoutVars>
      </dgm:prSet>
      <dgm:spPr/>
    </dgm:pt>
    <dgm:pt modelId="{F5D98BC4-256C-4F31-9767-AF6C2FE78F21}" type="pres">
      <dgm:prSet presAssocID="{A1A12767-AA9D-445E-BA5B-6EAE1DF4EF6B}" presName="node" presStyleLbl="node1" presStyleIdx="0" presStyleCnt="3" custScaleX="183622" custLinFactNeighborX="-665">
        <dgm:presLayoutVars>
          <dgm:bulletEnabled val="1"/>
        </dgm:presLayoutVars>
      </dgm:prSet>
      <dgm:spPr/>
    </dgm:pt>
    <dgm:pt modelId="{2DFA9743-2049-4C64-B603-217F0F5188C4}" type="pres">
      <dgm:prSet presAssocID="{2B4FCFB3-9D91-4443-874D-64FECD9A79F2}" presName="sibTrans" presStyleLbl="sibTrans2D1" presStyleIdx="0" presStyleCnt="2"/>
      <dgm:spPr/>
    </dgm:pt>
    <dgm:pt modelId="{CD217AF1-58A2-4C38-AE05-593163934A19}" type="pres">
      <dgm:prSet presAssocID="{2B4FCFB3-9D91-4443-874D-64FECD9A79F2}" presName="connectorText" presStyleLbl="sibTrans2D1" presStyleIdx="0" presStyleCnt="2"/>
      <dgm:spPr/>
    </dgm:pt>
    <dgm:pt modelId="{E20DD6BC-DF5D-4D5E-906A-C4AA3DDE55C8}" type="pres">
      <dgm:prSet presAssocID="{201A4E69-671C-4A6F-8C37-62E6D90D95EF}" presName="node" presStyleLbl="node1" presStyleIdx="1" presStyleCnt="3" custScaleX="184581">
        <dgm:presLayoutVars>
          <dgm:bulletEnabled val="1"/>
        </dgm:presLayoutVars>
      </dgm:prSet>
      <dgm:spPr/>
    </dgm:pt>
    <dgm:pt modelId="{9427B9B4-4AFA-4EBD-9DDE-43DAAFC5CEAF}" type="pres">
      <dgm:prSet presAssocID="{8DB7138B-E6B0-4F52-9132-C5EF8CE07653}" presName="sibTrans" presStyleLbl="sibTrans2D1" presStyleIdx="1" presStyleCnt="2"/>
      <dgm:spPr/>
    </dgm:pt>
    <dgm:pt modelId="{56A48A01-6D29-4774-B79E-564A5B78C538}" type="pres">
      <dgm:prSet presAssocID="{8DB7138B-E6B0-4F52-9132-C5EF8CE07653}" presName="connectorText" presStyleLbl="sibTrans2D1" presStyleIdx="1" presStyleCnt="2"/>
      <dgm:spPr/>
    </dgm:pt>
    <dgm:pt modelId="{F864C743-37B8-4D41-9B0E-0AB2CE3C5447}" type="pres">
      <dgm:prSet presAssocID="{5BA9832C-CF1B-4691-AAEF-34AE6FAEE959}" presName="node" presStyleLbl="node1" presStyleIdx="2" presStyleCnt="3" custScaleX="183142">
        <dgm:presLayoutVars>
          <dgm:bulletEnabled val="1"/>
        </dgm:presLayoutVars>
      </dgm:prSet>
      <dgm:spPr/>
    </dgm:pt>
  </dgm:ptLst>
  <dgm:cxnLst>
    <dgm:cxn modelId="{259D1902-6412-4AC3-84FF-044FC22233A8}" type="presOf" srcId="{A1A12767-AA9D-445E-BA5B-6EAE1DF4EF6B}" destId="{F5D98BC4-256C-4F31-9767-AF6C2FE78F21}" srcOrd="0" destOrd="0" presId="urn:microsoft.com/office/officeart/2005/8/layout/process2"/>
    <dgm:cxn modelId="{12A20903-ADBB-46DE-A45E-20282D5294E2}" srcId="{5C8226E9-DFDA-4DE7-B238-FA02743B47B5}" destId="{201A4E69-671C-4A6F-8C37-62E6D90D95EF}" srcOrd="1" destOrd="0" parTransId="{D6672BF5-9D1A-486A-9C5F-06D5C817295F}" sibTransId="{8DB7138B-E6B0-4F52-9132-C5EF8CE07653}"/>
    <dgm:cxn modelId="{59DDAF03-AD8E-445A-B058-581DB390042E}" type="presOf" srcId="{8DB7138B-E6B0-4F52-9132-C5EF8CE07653}" destId="{56A48A01-6D29-4774-B79E-564A5B78C538}" srcOrd="1" destOrd="0" presId="urn:microsoft.com/office/officeart/2005/8/layout/process2"/>
    <dgm:cxn modelId="{B0124011-D331-452B-BDA2-85E65E61D511}" type="presOf" srcId="{2B4FCFB3-9D91-4443-874D-64FECD9A79F2}" destId="{CD217AF1-58A2-4C38-AE05-593163934A19}" srcOrd="1" destOrd="0" presId="urn:microsoft.com/office/officeart/2005/8/layout/process2"/>
    <dgm:cxn modelId="{F63B7550-B342-4233-92D4-38978FE9717E}" srcId="{5C8226E9-DFDA-4DE7-B238-FA02743B47B5}" destId="{A1A12767-AA9D-445E-BA5B-6EAE1DF4EF6B}" srcOrd="0" destOrd="0" parTransId="{94077AA0-0744-4F5A-A634-1674F52F7F48}" sibTransId="{2B4FCFB3-9D91-4443-874D-64FECD9A79F2}"/>
    <dgm:cxn modelId="{170CEE75-C013-4266-8533-6226388B110D}" type="presOf" srcId="{5BA9832C-CF1B-4691-AAEF-34AE6FAEE959}" destId="{F864C743-37B8-4D41-9B0E-0AB2CE3C5447}" srcOrd="0" destOrd="0" presId="urn:microsoft.com/office/officeart/2005/8/layout/process2"/>
    <dgm:cxn modelId="{CFA93582-4CA8-4AAD-84AB-30BF7108F819}" type="presOf" srcId="{2B4FCFB3-9D91-4443-874D-64FECD9A79F2}" destId="{2DFA9743-2049-4C64-B603-217F0F5188C4}" srcOrd="0" destOrd="0" presId="urn:microsoft.com/office/officeart/2005/8/layout/process2"/>
    <dgm:cxn modelId="{0FD35894-0668-441F-B024-06779207C744}" srcId="{5C8226E9-DFDA-4DE7-B238-FA02743B47B5}" destId="{5BA9832C-CF1B-4691-AAEF-34AE6FAEE959}" srcOrd="2" destOrd="0" parTransId="{E242982F-D06A-4C20-886A-375117523174}" sibTransId="{F7821DA4-107E-4332-88FE-8A2A8E08C954}"/>
    <dgm:cxn modelId="{6BA0FCC8-4A50-446F-9210-7370B7D147EB}" type="presOf" srcId="{201A4E69-671C-4A6F-8C37-62E6D90D95EF}" destId="{E20DD6BC-DF5D-4D5E-906A-C4AA3DDE55C8}" srcOrd="0" destOrd="0" presId="urn:microsoft.com/office/officeart/2005/8/layout/process2"/>
    <dgm:cxn modelId="{FCC195E7-3555-4924-987B-0FBAC15690AF}" type="presOf" srcId="{5C8226E9-DFDA-4DE7-B238-FA02743B47B5}" destId="{22F477B1-E651-4A6D-BC5C-DDE437EEA14F}" srcOrd="0" destOrd="0" presId="urn:microsoft.com/office/officeart/2005/8/layout/process2"/>
    <dgm:cxn modelId="{7687ECF0-371F-4DE2-BE41-12B472C120BC}" type="presOf" srcId="{8DB7138B-E6B0-4F52-9132-C5EF8CE07653}" destId="{9427B9B4-4AFA-4EBD-9DDE-43DAAFC5CEAF}" srcOrd="0" destOrd="0" presId="urn:microsoft.com/office/officeart/2005/8/layout/process2"/>
    <dgm:cxn modelId="{93AA644C-D667-4D8B-8352-632148920D24}" type="presParOf" srcId="{22F477B1-E651-4A6D-BC5C-DDE437EEA14F}" destId="{F5D98BC4-256C-4F31-9767-AF6C2FE78F21}" srcOrd="0" destOrd="0" presId="urn:microsoft.com/office/officeart/2005/8/layout/process2"/>
    <dgm:cxn modelId="{1A6B288B-EBE1-45A7-B772-8956CC0418EF}" type="presParOf" srcId="{22F477B1-E651-4A6D-BC5C-DDE437EEA14F}" destId="{2DFA9743-2049-4C64-B603-217F0F5188C4}" srcOrd="1" destOrd="0" presId="urn:microsoft.com/office/officeart/2005/8/layout/process2"/>
    <dgm:cxn modelId="{1ACE8674-D84C-4056-81DA-998B891CABED}" type="presParOf" srcId="{2DFA9743-2049-4C64-B603-217F0F5188C4}" destId="{CD217AF1-58A2-4C38-AE05-593163934A19}" srcOrd="0" destOrd="0" presId="urn:microsoft.com/office/officeart/2005/8/layout/process2"/>
    <dgm:cxn modelId="{926BC84B-3C10-453F-9680-82D039CCCE8B}" type="presParOf" srcId="{22F477B1-E651-4A6D-BC5C-DDE437EEA14F}" destId="{E20DD6BC-DF5D-4D5E-906A-C4AA3DDE55C8}" srcOrd="2" destOrd="0" presId="urn:microsoft.com/office/officeart/2005/8/layout/process2"/>
    <dgm:cxn modelId="{306FF840-0F54-45D4-BDC3-CE6FDDFD084D}" type="presParOf" srcId="{22F477B1-E651-4A6D-BC5C-DDE437EEA14F}" destId="{9427B9B4-4AFA-4EBD-9DDE-43DAAFC5CEAF}" srcOrd="3" destOrd="0" presId="urn:microsoft.com/office/officeart/2005/8/layout/process2"/>
    <dgm:cxn modelId="{9E7191B7-FE83-4595-9581-0A9F89A2ABFB}" type="presParOf" srcId="{9427B9B4-4AFA-4EBD-9DDE-43DAAFC5CEAF}" destId="{56A48A01-6D29-4774-B79E-564A5B78C538}" srcOrd="0" destOrd="0" presId="urn:microsoft.com/office/officeart/2005/8/layout/process2"/>
    <dgm:cxn modelId="{750FB736-0E9D-4520-8BA5-3286B4274AE2}" type="presParOf" srcId="{22F477B1-E651-4A6D-BC5C-DDE437EEA14F}" destId="{F864C743-37B8-4D41-9B0E-0AB2CE3C5447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25DD30-B53A-4A1D-A6D1-C5530D73A021}" type="doc">
      <dgm:prSet loTypeId="urn:microsoft.com/office/officeart/2005/8/layout/rings+Icon" loCatId="relationship" qsTypeId="urn:microsoft.com/office/officeart/2005/8/quickstyle/simple2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2827AEE0-DFB6-49E4-A696-6D94D9887879}">
      <dgm:prSet custT="1"/>
      <dgm:spPr/>
      <dgm:t>
        <a:bodyPr/>
        <a:lstStyle/>
        <a:p>
          <a:r>
            <a:rPr lang="en-US" sz="2400" baseline="0">
              <a:latin typeface="Tw Cen MT" panose="020B0602020104020603" pitchFamily="34" charset="0"/>
            </a:rPr>
            <a:t>Yemen</a:t>
          </a:r>
          <a:endParaRPr lang="en-US" sz="2400">
            <a:latin typeface="Tw Cen MT" panose="020B0602020104020603" pitchFamily="34" charset="0"/>
          </a:endParaRPr>
        </a:p>
      </dgm:t>
    </dgm:pt>
    <dgm:pt modelId="{A950B562-477F-4AF7-B5E0-086877358B6D}" type="parTrans" cxnId="{D5E5EFC9-1A21-4E6C-8B38-359EB9B2AF7B}">
      <dgm:prSet/>
      <dgm:spPr/>
      <dgm:t>
        <a:bodyPr/>
        <a:lstStyle/>
        <a:p>
          <a:endParaRPr lang="en-US" sz="2800">
            <a:latin typeface="Tw Cen MT" panose="020B0602020104020603" pitchFamily="34" charset="0"/>
          </a:endParaRPr>
        </a:p>
      </dgm:t>
    </dgm:pt>
    <dgm:pt modelId="{E4F28206-B82D-469A-8E43-828A32825953}" type="sibTrans" cxnId="{D5E5EFC9-1A21-4E6C-8B38-359EB9B2AF7B}">
      <dgm:prSet/>
      <dgm:spPr/>
      <dgm:t>
        <a:bodyPr/>
        <a:lstStyle/>
        <a:p>
          <a:endParaRPr lang="en-US" sz="2800">
            <a:latin typeface="Tw Cen MT" panose="020B0602020104020603" pitchFamily="34" charset="0"/>
          </a:endParaRPr>
        </a:p>
      </dgm:t>
    </dgm:pt>
    <dgm:pt modelId="{B40FA42A-7DAE-4C65-A2D1-99D77FEA94C7}">
      <dgm:prSet custT="1"/>
      <dgm:spPr/>
      <dgm:t>
        <a:bodyPr/>
        <a:lstStyle/>
        <a:p>
          <a:r>
            <a:rPr lang="en-US" sz="2400" baseline="0">
              <a:latin typeface="Tw Cen MT" panose="020B0602020104020603" pitchFamily="34" charset="0"/>
            </a:rPr>
            <a:t>Somalia</a:t>
          </a:r>
          <a:endParaRPr lang="en-US" sz="2400">
            <a:latin typeface="Tw Cen MT" panose="020B0602020104020603" pitchFamily="34" charset="0"/>
          </a:endParaRPr>
        </a:p>
      </dgm:t>
    </dgm:pt>
    <dgm:pt modelId="{FE440F8C-C134-4C68-A6CD-2EC32C6F6919}" type="parTrans" cxnId="{A79BD7B3-854B-4E84-8C2A-BB4AFD25FF99}">
      <dgm:prSet/>
      <dgm:spPr/>
      <dgm:t>
        <a:bodyPr/>
        <a:lstStyle/>
        <a:p>
          <a:endParaRPr lang="en-US" sz="2800">
            <a:latin typeface="Tw Cen MT" panose="020B0602020104020603" pitchFamily="34" charset="0"/>
          </a:endParaRPr>
        </a:p>
      </dgm:t>
    </dgm:pt>
    <dgm:pt modelId="{03264315-E94A-4640-B32B-1610BE4A0760}" type="sibTrans" cxnId="{A79BD7B3-854B-4E84-8C2A-BB4AFD25FF99}">
      <dgm:prSet/>
      <dgm:spPr/>
      <dgm:t>
        <a:bodyPr/>
        <a:lstStyle/>
        <a:p>
          <a:endParaRPr lang="en-US" sz="2800">
            <a:latin typeface="Tw Cen MT" panose="020B0602020104020603" pitchFamily="34" charset="0"/>
          </a:endParaRPr>
        </a:p>
      </dgm:t>
    </dgm:pt>
    <dgm:pt modelId="{EA59B09F-B946-4A03-881A-AE7C40E434B6}">
      <dgm:prSet custT="1"/>
      <dgm:spPr/>
      <dgm:t>
        <a:bodyPr/>
        <a:lstStyle/>
        <a:p>
          <a:r>
            <a:rPr lang="en-US" sz="2400" baseline="0">
              <a:latin typeface="Tw Cen MT" panose="020B0602020104020603" pitchFamily="34" charset="0"/>
            </a:rPr>
            <a:t>Cameroon</a:t>
          </a:r>
          <a:endParaRPr lang="en-US" sz="2400">
            <a:latin typeface="Tw Cen MT" panose="020B0602020104020603" pitchFamily="34" charset="0"/>
          </a:endParaRPr>
        </a:p>
      </dgm:t>
    </dgm:pt>
    <dgm:pt modelId="{09BF72A2-495D-4271-9148-C9330EFB35D3}" type="parTrans" cxnId="{DE7A920D-794E-478F-98F8-8C9434C263B8}">
      <dgm:prSet/>
      <dgm:spPr/>
      <dgm:t>
        <a:bodyPr/>
        <a:lstStyle/>
        <a:p>
          <a:endParaRPr lang="en-US" sz="2800">
            <a:latin typeface="Tw Cen MT" panose="020B0602020104020603" pitchFamily="34" charset="0"/>
          </a:endParaRPr>
        </a:p>
      </dgm:t>
    </dgm:pt>
    <dgm:pt modelId="{770FAB61-BAD4-4EFB-93C3-E886F82192AA}" type="sibTrans" cxnId="{DE7A920D-794E-478F-98F8-8C9434C263B8}">
      <dgm:prSet/>
      <dgm:spPr/>
      <dgm:t>
        <a:bodyPr/>
        <a:lstStyle/>
        <a:p>
          <a:endParaRPr lang="en-US" sz="2800">
            <a:latin typeface="Tw Cen MT" panose="020B0602020104020603" pitchFamily="34" charset="0"/>
          </a:endParaRPr>
        </a:p>
      </dgm:t>
    </dgm:pt>
    <dgm:pt modelId="{2D4E4F0F-21AF-4B9C-A26D-8B0F90688F65}">
      <dgm:prSet custT="1"/>
      <dgm:spPr/>
      <dgm:t>
        <a:bodyPr/>
        <a:lstStyle/>
        <a:p>
          <a:r>
            <a:rPr lang="en-US" sz="2400" baseline="0">
              <a:latin typeface="Tw Cen MT" panose="020B0602020104020603" pitchFamily="34" charset="0"/>
            </a:rPr>
            <a:t>Haiti</a:t>
          </a:r>
          <a:endParaRPr lang="en-US" sz="2400">
            <a:latin typeface="Tw Cen MT" panose="020B0602020104020603" pitchFamily="34" charset="0"/>
          </a:endParaRPr>
        </a:p>
      </dgm:t>
    </dgm:pt>
    <dgm:pt modelId="{472E0831-411F-4B72-80FF-E2841AF76FB6}" type="parTrans" cxnId="{2EBDE9AA-BA7B-4A6A-8016-82953A298957}">
      <dgm:prSet/>
      <dgm:spPr/>
      <dgm:t>
        <a:bodyPr/>
        <a:lstStyle/>
        <a:p>
          <a:endParaRPr lang="en-US" sz="2800">
            <a:latin typeface="Tw Cen MT" panose="020B0602020104020603" pitchFamily="34" charset="0"/>
          </a:endParaRPr>
        </a:p>
      </dgm:t>
    </dgm:pt>
    <dgm:pt modelId="{738C641E-DF0F-48A1-9997-C6F7514FDCBC}" type="sibTrans" cxnId="{2EBDE9AA-BA7B-4A6A-8016-82953A298957}">
      <dgm:prSet/>
      <dgm:spPr/>
      <dgm:t>
        <a:bodyPr/>
        <a:lstStyle/>
        <a:p>
          <a:endParaRPr lang="en-US" sz="2800">
            <a:latin typeface="Tw Cen MT" panose="020B0602020104020603" pitchFamily="34" charset="0"/>
          </a:endParaRPr>
        </a:p>
      </dgm:t>
    </dgm:pt>
    <dgm:pt modelId="{95FADAC2-68FC-49A9-86BC-A9F74401FC5D}">
      <dgm:prSet custT="1"/>
      <dgm:spPr/>
      <dgm:t>
        <a:bodyPr/>
        <a:lstStyle/>
        <a:p>
          <a:r>
            <a:rPr lang="en-US" sz="2400" baseline="0">
              <a:latin typeface="Tw Cen MT" panose="020B0602020104020603" pitchFamily="34" charset="0"/>
            </a:rPr>
            <a:t>Afghanistan</a:t>
          </a:r>
          <a:endParaRPr lang="en-US" sz="2400">
            <a:latin typeface="Tw Cen MT" panose="020B0602020104020603" pitchFamily="34" charset="0"/>
          </a:endParaRPr>
        </a:p>
      </dgm:t>
    </dgm:pt>
    <dgm:pt modelId="{17068010-518B-45DC-9B18-F28AC739AEB8}" type="parTrans" cxnId="{702A8BE1-ECE1-426B-BEEE-6201FAF1B26E}">
      <dgm:prSet/>
      <dgm:spPr/>
      <dgm:t>
        <a:bodyPr/>
        <a:lstStyle/>
        <a:p>
          <a:endParaRPr lang="en-US" sz="2800">
            <a:latin typeface="Tw Cen MT" panose="020B0602020104020603" pitchFamily="34" charset="0"/>
          </a:endParaRPr>
        </a:p>
      </dgm:t>
    </dgm:pt>
    <dgm:pt modelId="{70A808C9-0129-49FC-89A6-0B17FDEF5A67}" type="sibTrans" cxnId="{702A8BE1-ECE1-426B-BEEE-6201FAF1B26E}">
      <dgm:prSet/>
      <dgm:spPr/>
      <dgm:t>
        <a:bodyPr/>
        <a:lstStyle/>
        <a:p>
          <a:endParaRPr lang="en-US" sz="2800">
            <a:latin typeface="Tw Cen MT" panose="020B0602020104020603" pitchFamily="34" charset="0"/>
          </a:endParaRPr>
        </a:p>
      </dgm:t>
    </dgm:pt>
    <dgm:pt modelId="{B5C2764C-9561-4EE7-AFD2-E10787C29D17}">
      <dgm:prSet custT="1"/>
      <dgm:spPr/>
      <dgm:t>
        <a:bodyPr/>
        <a:lstStyle/>
        <a:p>
          <a:r>
            <a:rPr lang="en-US" sz="2400" baseline="0">
              <a:latin typeface="Tw Cen MT" panose="020B0602020104020603" pitchFamily="34" charset="0"/>
            </a:rPr>
            <a:t>South Sudan</a:t>
          </a:r>
          <a:endParaRPr lang="en-US" sz="2400">
            <a:latin typeface="Tw Cen MT" panose="020B0602020104020603" pitchFamily="34" charset="0"/>
          </a:endParaRPr>
        </a:p>
      </dgm:t>
    </dgm:pt>
    <dgm:pt modelId="{1AD53666-6917-4243-9DB8-80365CEB981E}" type="parTrans" cxnId="{0F92638A-976C-43A7-BB5E-EA6E494847E2}">
      <dgm:prSet/>
      <dgm:spPr/>
      <dgm:t>
        <a:bodyPr/>
        <a:lstStyle/>
        <a:p>
          <a:endParaRPr lang="en-US" sz="2800">
            <a:latin typeface="Tw Cen MT" panose="020B0602020104020603" pitchFamily="34" charset="0"/>
          </a:endParaRPr>
        </a:p>
      </dgm:t>
    </dgm:pt>
    <dgm:pt modelId="{DF4D5395-9A3C-43AF-9725-22F88EF7D637}" type="sibTrans" cxnId="{0F92638A-976C-43A7-BB5E-EA6E494847E2}">
      <dgm:prSet/>
      <dgm:spPr/>
      <dgm:t>
        <a:bodyPr/>
        <a:lstStyle/>
        <a:p>
          <a:endParaRPr lang="en-US" sz="2800">
            <a:latin typeface="Tw Cen MT" panose="020B0602020104020603" pitchFamily="34" charset="0"/>
          </a:endParaRPr>
        </a:p>
      </dgm:t>
    </dgm:pt>
    <dgm:pt modelId="{63ACE4C2-81DD-4D4B-ABA8-733065EF798C}" type="pres">
      <dgm:prSet presAssocID="{2E25DD30-B53A-4A1D-A6D1-C5530D73A021}" presName="Name0" presStyleCnt="0">
        <dgm:presLayoutVars>
          <dgm:chMax val="7"/>
          <dgm:dir/>
          <dgm:resizeHandles val="exact"/>
        </dgm:presLayoutVars>
      </dgm:prSet>
      <dgm:spPr/>
    </dgm:pt>
    <dgm:pt modelId="{BBFEBD7E-39C2-4560-B0BD-7AA6F20402E3}" type="pres">
      <dgm:prSet presAssocID="{2E25DD30-B53A-4A1D-A6D1-C5530D73A021}" presName="ellipse1" presStyleLbl="vennNode1" presStyleIdx="0" presStyleCnt="6">
        <dgm:presLayoutVars>
          <dgm:bulletEnabled val="1"/>
        </dgm:presLayoutVars>
      </dgm:prSet>
      <dgm:spPr/>
    </dgm:pt>
    <dgm:pt modelId="{DB57F170-1B4F-4BC0-9E6F-CC0197435D84}" type="pres">
      <dgm:prSet presAssocID="{2E25DD30-B53A-4A1D-A6D1-C5530D73A021}" presName="ellipse2" presStyleLbl="vennNode1" presStyleIdx="1" presStyleCnt="6">
        <dgm:presLayoutVars>
          <dgm:bulletEnabled val="1"/>
        </dgm:presLayoutVars>
      </dgm:prSet>
      <dgm:spPr/>
    </dgm:pt>
    <dgm:pt modelId="{160E7DC8-C948-4405-821D-09D03EDC261C}" type="pres">
      <dgm:prSet presAssocID="{2E25DD30-B53A-4A1D-A6D1-C5530D73A021}" presName="ellipse3" presStyleLbl="vennNode1" presStyleIdx="2" presStyleCnt="6">
        <dgm:presLayoutVars>
          <dgm:bulletEnabled val="1"/>
        </dgm:presLayoutVars>
      </dgm:prSet>
      <dgm:spPr/>
    </dgm:pt>
    <dgm:pt modelId="{E294B6E7-5E1B-4B81-8AEC-F1B343D089D4}" type="pres">
      <dgm:prSet presAssocID="{2E25DD30-B53A-4A1D-A6D1-C5530D73A021}" presName="ellipse4" presStyleLbl="vennNode1" presStyleIdx="3" presStyleCnt="6">
        <dgm:presLayoutVars>
          <dgm:bulletEnabled val="1"/>
        </dgm:presLayoutVars>
      </dgm:prSet>
      <dgm:spPr/>
    </dgm:pt>
    <dgm:pt modelId="{6301A8DF-F48C-48BA-90DF-03D5C081D422}" type="pres">
      <dgm:prSet presAssocID="{2E25DD30-B53A-4A1D-A6D1-C5530D73A021}" presName="ellipse5" presStyleLbl="vennNode1" presStyleIdx="4" presStyleCnt="6">
        <dgm:presLayoutVars>
          <dgm:bulletEnabled val="1"/>
        </dgm:presLayoutVars>
      </dgm:prSet>
      <dgm:spPr/>
    </dgm:pt>
    <dgm:pt modelId="{689A816C-F43A-4244-9DE8-ED3DA3E6750D}" type="pres">
      <dgm:prSet presAssocID="{2E25DD30-B53A-4A1D-A6D1-C5530D73A021}" presName="ellipse6" presStyleLbl="vennNode1" presStyleIdx="5" presStyleCnt="6">
        <dgm:presLayoutVars>
          <dgm:bulletEnabled val="1"/>
        </dgm:presLayoutVars>
      </dgm:prSet>
      <dgm:spPr/>
    </dgm:pt>
  </dgm:ptLst>
  <dgm:cxnLst>
    <dgm:cxn modelId="{DE7A920D-794E-478F-98F8-8C9434C263B8}" srcId="{2E25DD30-B53A-4A1D-A6D1-C5530D73A021}" destId="{EA59B09F-B946-4A03-881A-AE7C40E434B6}" srcOrd="2" destOrd="0" parTransId="{09BF72A2-495D-4271-9148-C9330EFB35D3}" sibTransId="{770FAB61-BAD4-4EFB-93C3-E886F82192AA}"/>
    <dgm:cxn modelId="{8580350F-6B01-417E-8CE2-13E6A9D69B4C}" type="presOf" srcId="{95FADAC2-68FC-49A9-86BC-A9F74401FC5D}" destId="{6301A8DF-F48C-48BA-90DF-03D5C081D422}" srcOrd="0" destOrd="0" presId="urn:microsoft.com/office/officeart/2005/8/layout/rings+Icon"/>
    <dgm:cxn modelId="{EBEBED1C-CB54-44E5-8071-66357271E9B3}" type="presOf" srcId="{B40FA42A-7DAE-4C65-A2D1-99D77FEA94C7}" destId="{DB57F170-1B4F-4BC0-9E6F-CC0197435D84}" srcOrd="0" destOrd="0" presId="urn:microsoft.com/office/officeart/2005/8/layout/rings+Icon"/>
    <dgm:cxn modelId="{5DCA553D-4133-4514-B873-D156E7BFA76F}" type="presOf" srcId="{B5C2764C-9561-4EE7-AFD2-E10787C29D17}" destId="{689A816C-F43A-4244-9DE8-ED3DA3E6750D}" srcOrd="0" destOrd="0" presId="urn:microsoft.com/office/officeart/2005/8/layout/rings+Icon"/>
    <dgm:cxn modelId="{FB293756-D033-4525-8112-D2645F72C9A9}" type="presOf" srcId="{2827AEE0-DFB6-49E4-A696-6D94D9887879}" destId="{BBFEBD7E-39C2-4560-B0BD-7AA6F20402E3}" srcOrd="0" destOrd="0" presId="urn:microsoft.com/office/officeart/2005/8/layout/rings+Icon"/>
    <dgm:cxn modelId="{3AFF5B83-CE86-46D4-972E-365B5FB5033F}" type="presOf" srcId="{EA59B09F-B946-4A03-881A-AE7C40E434B6}" destId="{160E7DC8-C948-4405-821D-09D03EDC261C}" srcOrd="0" destOrd="0" presId="urn:microsoft.com/office/officeart/2005/8/layout/rings+Icon"/>
    <dgm:cxn modelId="{0F92638A-976C-43A7-BB5E-EA6E494847E2}" srcId="{2E25DD30-B53A-4A1D-A6D1-C5530D73A021}" destId="{B5C2764C-9561-4EE7-AFD2-E10787C29D17}" srcOrd="5" destOrd="0" parTransId="{1AD53666-6917-4243-9DB8-80365CEB981E}" sibTransId="{DF4D5395-9A3C-43AF-9725-22F88EF7D637}"/>
    <dgm:cxn modelId="{C206C18E-0A7A-4C01-A210-7E52A64AE479}" type="presOf" srcId="{2E25DD30-B53A-4A1D-A6D1-C5530D73A021}" destId="{63ACE4C2-81DD-4D4B-ABA8-733065EF798C}" srcOrd="0" destOrd="0" presId="urn:microsoft.com/office/officeart/2005/8/layout/rings+Icon"/>
    <dgm:cxn modelId="{2EBDE9AA-BA7B-4A6A-8016-82953A298957}" srcId="{2E25DD30-B53A-4A1D-A6D1-C5530D73A021}" destId="{2D4E4F0F-21AF-4B9C-A26D-8B0F90688F65}" srcOrd="3" destOrd="0" parTransId="{472E0831-411F-4B72-80FF-E2841AF76FB6}" sibTransId="{738C641E-DF0F-48A1-9997-C6F7514FDCBC}"/>
    <dgm:cxn modelId="{A79BD7B3-854B-4E84-8C2A-BB4AFD25FF99}" srcId="{2E25DD30-B53A-4A1D-A6D1-C5530D73A021}" destId="{B40FA42A-7DAE-4C65-A2D1-99D77FEA94C7}" srcOrd="1" destOrd="0" parTransId="{FE440F8C-C134-4C68-A6CD-2EC32C6F6919}" sibTransId="{03264315-E94A-4640-B32B-1610BE4A0760}"/>
    <dgm:cxn modelId="{D5E5EFC9-1A21-4E6C-8B38-359EB9B2AF7B}" srcId="{2E25DD30-B53A-4A1D-A6D1-C5530D73A021}" destId="{2827AEE0-DFB6-49E4-A696-6D94D9887879}" srcOrd="0" destOrd="0" parTransId="{A950B562-477F-4AF7-B5E0-086877358B6D}" sibTransId="{E4F28206-B82D-469A-8E43-828A32825953}"/>
    <dgm:cxn modelId="{702A8BE1-ECE1-426B-BEEE-6201FAF1B26E}" srcId="{2E25DD30-B53A-4A1D-A6D1-C5530D73A021}" destId="{95FADAC2-68FC-49A9-86BC-A9F74401FC5D}" srcOrd="4" destOrd="0" parTransId="{17068010-518B-45DC-9B18-F28AC739AEB8}" sibTransId="{70A808C9-0129-49FC-89A6-0B17FDEF5A67}"/>
    <dgm:cxn modelId="{847DF6E4-8249-48CE-B51D-2F4B89EF8C20}" type="presOf" srcId="{2D4E4F0F-21AF-4B9C-A26D-8B0F90688F65}" destId="{E294B6E7-5E1B-4B81-8AEC-F1B343D089D4}" srcOrd="0" destOrd="0" presId="urn:microsoft.com/office/officeart/2005/8/layout/rings+Icon"/>
    <dgm:cxn modelId="{8953FC63-AE10-46E5-8DCB-E60A39373768}" type="presParOf" srcId="{63ACE4C2-81DD-4D4B-ABA8-733065EF798C}" destId="{BBFEBD7E-39C2-4560-B0BD-7AA6F20402E3}" srcOrd="0" destOrd="0" presId="urn:microsoft.com/office/officeart/2005/8/layout/rings+Icon"/>
    <dgm:cxn modelId="{682F3A9B-2448-41F8-88C4-FF9D301D3943}" type="presParOf" srcId="{63ACE4C2-81DD-4D4B-ABA8-733065EF798C}" destId="{DB57F170-1B4F-4BC0-9E6F-CC0197435D84}" srcOrd="1" destOrd="0" presId="urn:microsoft.com/office/officeart/2005/8/layout/rings+Icon"/>
    <dgm:cxn modelId="{DD767BAE-BA40-4933-8354-2CF0CBADB352}" type="presParOf" srcId="{63ACE4C2-81DD-4D4B-ABA8-733065EF798C}" destId="{160E7DC8-C948-4405-821D-09D03EDC261C}" srcOrd="2" destOrd="0" presId="urn:microsoft.com/office/officeart/2005/8/layout/rings+Icon"/>
    <dgm:cxn modelId="{F5616011-D46F-430F-80B7-AB6E549FC646}" type="presParOf" srcId="{63ACE4C2-81DD-4D4B-ABA8-733065EF798C}" destId="{E294B6E7-5E1B-4B81-8AEC-F1B343D089D4}" srcOrd="3" destOrd="0" presId="urn:microsoft.com/office/officeart/2005/8/layout/rings+Icon"/>
    <dgm:cxn modelId="{03E5AA13-9236-4627-BC05-9D0212FD939C}" type="presParOf" srcId="{63ACE4C2-81DD-4D4B-ABA8-733065EF798C}" destId="{6301A8DF-F48C-48BA-90DF-03D5C081D422}" srcOrd="4" destOrd="0" presId="urn:microsoft.com/office/officeart/2005/8/layout/rings+Icon"/>
    <dgm:cxn modelId="{AC72DA1D-2186-4BFC-95F8-A37C1005B20A}" type="presParOf" srcId="{63ACE4C2-81DD-4D4B-ABA8-733065EF798C}" destId="{689A816C-F43A-4244-9DE8-ED3DA3E6750D}" srcOrd="5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98BC4-256C-4F31-9767-AF6C2FE78F21}">
      <dsp:nvSpPr>
        <dsp:cNvPr id="0" name=""/>
        <dsp:cNvSpPr/>
      </dsp:nvSpPr>
      <dsp:spPr>
        <a:xfrm>
          <a:off x="0" y="2261"/>
          <a:ext cx="5320380" cy="11569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w Cen MT" panose="020B0602020104020603" pitchFamily="34" charset="0"/>
            </a:rPr>
            <a:t>Integrated analysis of food consumption variables</a:t>
          </a:r>
        </a:p>
      </dsp:txBody>
      <dsp:txXfrm>
        <a:off x="33887" y="36148"/>
        <a:ext cx="5252606" cy="1089207"/>
      </dsp:txXfrm>
    </dsp:sp>
    <dsp:sp modelId="{2DFA9743-2049-4C64-B603-217F0F5188C4}">
      <dsp:nvSpPr>
        <dsp:cNvPr id="0" name=""/>
        <dsp:cNvSpPr/>
      </dsp:nvSpPr>
      <dsp:spPr>
        <a:xfrm rot="5372480">
          <a:off x="2450195" y="1188167"/>
          <a:ext cx="433881" cy="52064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Tw Cen MT" panose="020B0602020104020603" pitchFamily="34" charset="0"/>
          </a:endParaRPr>
        </a:p>
      </dsp:txBody>
      <dsp:txXfrm rot="-5400000">
        <a:off x="2510422" y="1231549"/>
        <a:ext cx="312385" cy="303717"/>
      </dsp:txXfrm>
    </dsp:sp>
    <dsp:sp modelId="{E20DD6BC-DF5D-4D5E-906A-C4AA3DDE55C8}">
      <dsp:nvSpPr>
        <dsp:cNvPr id="0" name=""/>
        <dsp:cNvSpPr/>
      </dsp:nvSpPr>
      <dsp:spPr>
        <a:xfrm>
          <a:off x="0" y="1737733"/>
          <a:ext cx="5348167" cy="11569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w Cen MT" panose="020B0602020104020603" pitchFamily="34" charset="0"/>
            </a:rPr>
            <a:t>Analysis of livelihood coping variables</a:t>
          </a:r>
        </a:p>
      </dsp:txBody>
      <dsp:txXfrm>
        <a:off x="33887" y="1771620"/>
        <a:ext cx="5280393" cy="1089207"/>
      </dsp:txXfrm>
    </dsp:sp>
    <dsp:sp modelId="{9427B9B4-4AFA-4EBD-9DDE-43DAAFC5CEAF}">
      <dsp:nvSpPr>
        <dsp:cNvPr id="0" name=""/>
        <dsp:cNvSpPr/>
      </dsp:nvSpPr>
      <dsp:spPr>
        <a:xfrm rot="5400000">
          <a:off x="2457149" y="2923639"/>
          <a:ext cx="433867" cy="52064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Tw Cen MT" panose="020B0602020104020603" pitchFamily="34" charset="0"/>
          </a:endParaRPr>
        </a:p>
      </dsp:txBody>
      <dsp:txXfrm rot="-5400000">
        <a:off x="2517890" y="2967026"/>
        <a:ext cx="312385" cy="303707"/>
      </dsp:txXfrm>
    </dsp:sp>
    <dsp:sp modelId="{F864C743-37B8-4D41-9B0E-0AB2CE3C5447}">
      <dsp:nvSpPr>
        <dsp:cNvPr id="0" name=""/>
        <dsp:cNvSpPr/>
      </dsp:nvSpPr>
      <dsp:spPr>
        <a:xfrm>
          <a:off x="20847" y="3473205"/>
          <a:ext cx="5306472" cy="11569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w Cen MT" panose="020B0602020104020603" pitchFamily="34" charset="0"/>
            </a:rPr>
            <a:t>Phase classification </a:t>
          </a:r>
        </a:p>
      </dsp:txBody>
      <dsp:txXfrm>
        <a:off x="54734" y="3507092"/>
        <a:ext cx="5238698" cy="10892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EBD7E-39C2-4560-B0BD-7AA6F20402E3}">
      <dsp:nvSpPr>
        <dsp:cNvPr id="0" name=""/>
        <dsp:cNvSpPr/>
      </dsp:nvSpPr>
      <dsp:spPr>
        <a:xfrm>
          <a:off x="0" y="328996"/>
          <a:ext cx="2491191" cy="2491316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>
              <a:latin typeface="Tw Cen MT" panose="020B0602020104020603" pitchFamily="34" charset="0"/>
            </a:rPr>
            <a:t>Yemen</a:t>
          </a:r>
          <a:endParaRPr lang="en-US" sz="2400" kern="1200">
            <a:latin typeface="Tw Cen MT" panose="020B0602020104020603" pitchFamily="34" charset="0"/>
          </a:endParaRPr>
        </a:p>
      </dsp:txBody>
      <dsp:txXfrm>
        <a:off x="364826" y="693841"/>
        <a:ext cx="1761539" cy="1761626"/>
      </dsp:txXfrm>
    </dsp:sp>
    <dsp:sp modelId="{DB57F170-1B4F-4BC0-9E6F-CC0197435D84}">
      <dsp:nvSpPr>
        <dsp:cNvPr id="0" name=""/>
        <dsp:cNvSpPr/>
      </dsp:nvSpPr>
      <dsp:spPr>
        <a:xfrm>
          <a:off x="1293985" y="1934566"/>
          <a:ext cx="2491191" cy="2491316"/>
        </a:xfrm>
        <a:prstGeom prst="ellipse">
          <a:avLst/>
        </a:prstGeom>
        <a:solidFill>
          <a:schemeClr val="accent3">
            <a:alpha val="50000"/>
            <a:hueOff val="2250053"/>
            <a:satOff val="-3376"/>
            <a:lumOff val="-54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>
              <a:latin typeface="Tw Cen MT" panose="020B0602020104020603" pitchFamily="34" charset="0"/>
            </a:rPr>
            <a:t>Somalia</a:t>
          </a:r>
          <a:endParaRPr lang="en-US" sz="2400" kern="1200">
            <a:latin typeface="Tw Cen MT" panose="020B0602020104020603" pitchFamily="34" charset="0"/>
          </a:endParaRPr>
        </a:p>
      </dsp:txBody>
      <dsp:txXfrm>
        <a:off x="1658811" y="2299411"/>
        <a:ext cx="1761539" cy="1761626"/>
      </dsp:txXfrm>
    </dsp:sp>
    <dsp:sp modelId="{160E7DC8-C948-4405-821D-09D03EDC261C}">
      <dsp:nvSpPr>
        <dsp:cNvPr id="0" name=""/>
        <dsp:cNvSpPr/>
      </dsp:nvSpPr>
      <dsp:spPr>
        <a:xfrm>
          <a:off x="2587971" y="328996"/>
          <a:ext cx="2491191" cy="2491316"/>
        </a:xfrm>
        <a:prstGeom prst="ellipse">
          <a:avLst/>
        </a:prstGeom>
        <a:solidFill>
          <a:schemeClr val="accent3">
            <a:alpha val="50000"/>
            <a:hueOff val="4500106"/>
            <a:satOff val="-6752"/>
            <a:lumOff val="-109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>
              <a:latin typeface="Tw Cen MT" panose="020B0602020104020603" pitchFamily="34" charset="0"/>
            </a:rPr>
            <a:t>Cameroon</a:t>
          </a:r>
          <a:endParaRPr lang="en-US" sz="2400" kern="1200">
            <a:latin typeface="Tw Cen MT" panose="020B0602020104020603" pitchFamily="34" charset="0"/>
          </a:endParaRPr>
        </a:p>
      </dsp:txBody>
      <dsp:txXfrm>
        <a:off x="2952797" y="693841"/>
        <a:ext cx="1761539" cy="1761626"/>
      </dsp:txXfrm>
    </dsp:sp>
    <dsp:sp modelId="{E294B6E7-5E1B-4B81-8AEC-F1B343D089D4}">
      <dsp:nvSpPr>
        <dsp:cNvPr id="0" name=""/>
        <dsp:cNvSpPr/>
      </dsp:nvSpPr>
      <dsp:spPr>
        <a:xfrm>
          <a:off x="3881957" y="1934566"/>
          <a:ext cx="2491191" cy="2491316"/>
        </a:xfrm>
        <a:prstGeom prst="ellipse">
          <a:avLst/>
        </a:prstGeom>
        <a:solidFill>
          <a:schemeClr val="accent3">
            <a:alpha val="50000"/>
            <a:hueOff val="6750158"/>
            <a:satOff val="-10128"/>
            <a:lumOff val="-164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>
              <a:latin typeface="Tw Cen MT" panose="020B0602020104020603" pitchFamily="34" charset="0"/>
            </a:rPr>
            <a:t>Haiti</a:t>
          </a:r>
          <a:endParaRPr lang="en-US" sz="2400" kern="1200">
            <a:latin typeface="Tw Cen MT" panose="020B0602020104020603" pitchFamily="34" charset="0"/>
          </a:endParaRPr>
        </a:p>
      </dsp:txBody>
      <dsp:txXfrm>
        <a:off x="4246783" y="2299411"/>
        <a:ext cx="1761539" cy="1761626"/>
      </dsp:txXfrm>
    </dsp:sp>
    <dsp:sp modelId="{6301A8DF-F48C-48BA-90DF-03D5C081D422}">
      <dsp:nvSpPr>
        <dsp:cNvPr id="0" name=""/>
        <dsp:cNvSpPr/>
      </dsp:nvSpPr>
      <dsp:spPr>
        <a:xfrm>
          <a:off x="5175942" y="328996"/>
          <a:ext cx="2491191" cy="2491316"/>
        </a:xfrm>
        <a:prstGeom prst="ellipse">
          <a:avLst/>
        </a:prstGeom>
        <a:solidFill>
          <a:schemeClr val="accent3">
            <a:alpha val="50000"/>
            <a:hueOff val="9000211"/>
            <a:satOff val="-13504"/>
            <a:lumOff val="-219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>
              <a:latin typeface="Tw Cen MT" panose="020B0602020104020603" pitchFamily="34" charset="0"/>
            </a:rPr>
            <a:t>Afghanistan</a:t>
          </a:r>
          <a:endParaRPr lang="en-US" sz="2400" kern="1200">
            <a:latin typeface="Tw Cen MT" panose="020B0602020104020603" pitchFamily="34" charset="0"/>
          </a:endParaRPr>
        </a:p>
      </dsp:txBody>
      <dsp:txXfrm>
        <a:off x="5540768" y="693841"/>
        <a:ext cx="1761539" cy="1761626"/>
      </dsp:txXfrm>
    </dsp:sp>
    <dsp:sp modelId="{689A816C-F43A-4244-9DE8-ED3DA3E6750D}">
      <dsp:nvSpPr>
        <dsp:cNvPr id="0" name=""/>
        <dsp:cNvSpPr/>
      </dsp:nvSpPr>
      <dsp:spPr>
        <a:xfrm>
          <a:off x="6469928" y="1934566"/>
          <a:ext cx="2491191" cy="2491316"/>
        </a:xfrm>
        <a:prstGeom prst="ellipse">
          <a:avLst/>
        </a:prstGeom>
        <a:solidFill>
          <a:schemeClr val="accent3">
            <a:alpha val="50000"/>
            <a:hueOff val="11250264"/>
            <a:satOff val="-16880"/>
            <a:lumOff val="-274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>
              <a:latin typeface="Tw Cen MT" panose="020B0602020104020603" pitchFamily="34" charset="0"/>
            </a:rPr>
            <a:t>South Sudan</a:t>
          </a:r>
          <a:endParaRPr lang="en-US" sz="2400" kern="1200">
            <a:latin typeface="Tw Cen MT" panose="020B0602020104020603" pitchFamily="34" charset="0"/>
          </a:endParaRPr>
        </a:p>
      </dsp:txBody>
      <dsp:txXfrm>
        <a:off x="6834754" y="2299411"/>
        <a:ext cx="1761539" cy="1761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F8F05-993B-4019-AFF0-E0E4982FEC70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2908C-7E9C-4D1A-A281-80F19BA05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6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A10F0D-A049-47B0-AAFA-BC56FFA2670A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407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457200"/>
            <a:ext cx="304799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ubtitle 2"/>
          <p:cNvSpPr txBox="1">
            <a:spLocks/>
          </p:cNvSpPr>
          <p:nvPr userDrawn="1"/>
        </p:nvSpPr>
        <p:spPr bwMode="auto">
          <a:xfrm>
            <a:off x="1371600" y="18288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400" b="0" dirty="0">
                <a:solidFill>
                  <a:schemeClr val="bg1"/>
                </a:solidFill>
                <a:effectLst/>
                <a:latin typeface="Tw Cen MT" pitchFamily="34" charset="0"/>
              </a:rPr>
              <a:t>Famine Early Warning Systems Network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828800"/>
          </a:xfrm>
          <a:prstGeom prst="rect">
            <a:avLst/>
          </a:prstGeom>
        </p:spPr>
        <p:txBody>
          <a:bodyPr anchor="ctr" anchorCtr="0"/>
          <a:lstStyle>
            <a:lvl1pPr>
              <a:defRPr sz="4000" b="1" i="0" baseline="0">
                <a:solidFill>
                  <a:srgbClr val="FFFF00"/>
                </a:solidFill>
                <a:latin typeface="Tw Cen M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Tw Cen M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29601D-0D83-4233-8F7F-A4CD1AE7D0C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57199"/>
            <a:ext cx="2819403" cy="84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2982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EWS_NET_III_Logo-0.6in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563" y="182563"/>
            <a:ext cx="1828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2743200" y="6308725"/>
            <a:ext cx="3657600" cy="366713"/>
          </a:xfrm>
          <a:prstGeom prst="rect">
            <a:avLst/>
          </a:prstGeom>
          <a:ln w="6350">
            <a:noFill/>
          </a:ln>
        </p:spPr>
        <p:txBody>
          <a:bodyPr wrap="none" lIns="0" tIns="0" rIns="0" bIns="0" anchor="ctr"/>
          <a:lstStyle>
            <a:lvl1pPr>
              <a:defRPr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pPr algn="ctr">
              <a:defRPr/>
            </a:pPr>
            <a:r>
              <a:rPr lang="en-US" sz="1200" u="sng" dirty="0"/>
              <a:t>__________________________________________</a:t>
            </a:r>
          </a:p>
          <a:p>
            <a:pPr algn="ctr">
              <a:defRPr/>
            </a:pPr>
            <a:r>
              <a:rPr lang="en-US" sz="1200" dirty="0"/>
              <a:t>FAMINE EARLY WARNING SYSTEMS NETWORK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132638" y="6308725"/>
            <a:ext cx="1828800" cy="366713"/>
          </a:xfrm>
          <a:prstGeom prst="rect">
            <a:avLst/>
          </a:prstGeom>
        </p:spPr>
        <p:txBody>
          <a:bodyPr wrap="none" lIns="0" tIns="0" rIns="0" bIns="0" anchor="ctr"/>
          <a:lstStyle>
            <a:lvl1pPr>
              <a:defRPr baseline="0">
                <a:latin typeface="Calibri" pitchFamily="34" charset="0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1C9F085-E261-404A-B399-26F9A60E9A6F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777240"/>
            <a:ext cx="8961120" cy="731520"/>
          </a:xfrm>
          <a:prstGeom prst="rect">
            <a:avLst/>
          </a:prstGeom>
        </p:spPr>
        <p:txBody>
          <a:bodyPr anchor="ctr" anchorCtr="0"/>
          <a:lstStyle>
            <a:lvl1pPr>
              <a:defRPr sz="3200" b="1" i="0" baseline="0">
                <a:latin typeface="Tw Cen M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4880"/>
          </a:xfrm>
          <a:prstGeom prst="rect">
            <a:avLst/>
          </a:prstGeom>
        </p:spPr>
        <p:txBody>
          <a:bodyPr tIns="18288" bIns="18288" anchor="t" anchorCtr="0">
            <a:normAutofit/>
          </a:bodyPr>
          <a:lstStyle>
            <a:lvl1pPr>
              <a:spcBef>
                <a:spcPts val="800"/>
              </a:spcBef>
              <a:buFont typeface="Wingdings" pitchFamily="2" charset="2"/>
              <a:buChar char="§"/>
              <a:defRPr sz="2400" baseline="0">
                <a:latin typeface="Tw Cen MT" pitchFamily="34" charset="0"/>
              </a:defRPr>
            </a:lvl1pPr>
            <a:lvl2pPr>
              <a:buSzPct val="50000"/>
              <a:buFont typeface="Courier New" pitchFamily="49" charset="0"/>
              <a:buChar char="o"/>
              <a:defRPr sz="2400" baseline="0">
                <a:latin typeface="Tw Cen MT" pitchFamily="34" charset="0"/>
              </a:defRPr>
            </a:lvl2pPr>
            <a:lvl3pPr>
              <a:buSzPct val="100000"/>
              <a:defRPr sz="2000" baseline="0">
                <a:latin typeface="Tw Cen MT" pitchFamily="34" charset="0"/>
              </a:defRPr>
            </a:lvl3pPr>
            <a:lvl4pPr>
              <a:buSzPct val="40000"/>
              <a:buFont typeface="Wingdings" pitchFamily="2" charset="2"/>
              <a:buChar char="q"/>
              <a:defRPr baseline="0">
                <a:latin typeface="Tw Cen MT" pitchFamily="34" charset="0"/>
              </a:defRPr>
            </a:lvl4pPr>
            <a:lvl5pPr>
              <a:buSzPct val="80000"/>
              <a:defRPr baseline="0">
                <a:latin typeface="Tw Cen M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1189BE-E5C2-4AB0-A475-B9975A75007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68" y="182563"/>
            <a:ext cx="1524003" cy="4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863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EWS_NET_III_Logo-0.6in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563" y="182563"/>
            <a:ext cx="1828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2743200" y="6308725"/>
            <a:ext cx="3657600" cy="366713"/>
          </a:xfrm>
          <a:prstGeom prst="rect">
            <a:avLst/>
          </a:prstGeom>
          <a:ln w="6350">
            <a:noFill/>
          </a:ln>
        </p:spPr>
        <p:txBody>
          <a:bodyPr wrap="none" lIns="0" tIns="0" rIns="0" bIns="0" anchor="ctr"/>
          <a:lstStyle>
            <a:lvl1pPr>
              <a:defRPr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pPr algn="ctr">
              <a:defRPr/>
            </a:pPr>
            <a:r>
              <a:rPr lang="en-US" sz="1200" u="sng" dirty="0"/>
              <a:t>__________________________________________</a:t>
            </a:r>
          </a:p>
          <a:p>
            <a:pPr algn="ctr">
              <a:defRPr/>
            </a:pPr>
            <a:r>
              <a:rPr lang="en-US" sz="1200" dirty="0"/>
              <a:t>FAMINE EARLY WARNING SYSTEMS NETWORK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132638" y="6308725"/>
            <a:ext cx="1828800" cy="366713"/>
          </a:xfrm>
          <a:prstGeom prst="rect">
            <a:avLst/>
          </a:prstGeom>
        </p:spPr>
        <p:txBody>
          <a:bodyPr wrap="none" lIns="0" tIns="0" rIns="0" bIns="0" anchor="ctr"/>
          <a:lstStyle>
            <a:lvl1pPr>
              <a:defRPr baseline="0">
                <a:latin typeface="Calibri" pitchFamily="34" charset="0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1C9F085-E261-404A-B399-26F9A60E9A6F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777240"/>
            <a:ext cx="8961120" cy="731520"/>
          </a:xfrm>
          <a:prstGeom prst="rect">
            <a:avLst/>
          </a:prstGeom>
        </p:spPr>
        <p:txBody>
          <a:bodyPr anchor="ctr" anchorCtr="0"/>
          <a:lstStyle>
            <a:lvl1pPr>
              <a:defRPr sz="3200" b="1" i="0" baseline="0">
                <a:latin typeface="Tw Cen M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97680"/>
          </a:xfrm>
          <a:prstGeom prst="rect">
            <a:avLst/>
          </a:prstGeom>
        </p:spPr>
        <p:txBody>
          <a:bodyPr tIns="18288" bIns="18288" anchor="t" anchorCtr="0">
            <a:normAutofit/>
          </a:bodyPr>
          <a:lstStyle>
            <a:lvl1pPr>
              <a:spcBef>
                <a:spcPts val="800"/>
              </a:spcBef>
              <a:buFont typeface="Wingdings" pitchFamily="2" charset="2"/>
              <a:buChar char="§"/>
              <a:defRPr sz="2400" baseline="0">
                <a:latin typeface="Tw Cen MT" pitchFamily="34" charset="0"/>
              </a:defRPr>
            </a:lvl1pPr>
            <a:lvl2pPr>
              <a:buSzPct val="50000"/>
              <a:buFont typeface="Courier New" pitchFamily="49" charset="0"/>
              <a:buChar char="o"/>
              <a:defRPr sz="2400" baseline="0">
                <a:latin typeface="Tw Cen MT" pitchFamily="34" charset="0"/>
              </a:defRPr>
            </a:lvl2pPr>
            <a:lvl3pPr>
              <a:buSzPct val="100000"/>
              <a:defRPr sz="2000" baseline="0">
                <a:latin typeface="Tw Cen MT" pitchFamily="34" charset="0"/>
              </a:defRPr>
            </a:lvl3pPr>
            <a:lvl4pPr>
              <a:buSzPct val="40000"/>
              <a:buFont typeface="Wingdings" pitchFamily="2" charset="2"/>
              <a:buChar char="q"/>
              <a:defRPr baseline="0">
                <a:latin typeface="Tw Cen MT" pitchFamily="34" charset="0"/>
              </a:defRPr>
            </a:lvl4pPr>
            <a:lvl5pPr>
              <a:buSzPct val="80000"/>
              <a:defRPr baseline="0">
                <a:latin typeface="Tw Cen M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457200" y="1600200"/>
            <a:ext cx="8229600" cy="457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Tw Cen M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4B4AF3-785D-47D7-AB5E-EE5BBE6D14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182880"/>
            <a:ext cx="1828804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7869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EWS_NET_III_Logo-0.6in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563" y="182563"/>
            <a:ext cx="1828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2743200" y="6308725"/>
            <a:ext cx="3657600" cy="366713"/>
          </a:xfrm>
          <a:prstGeom prst="rect">
            <a:avLst/>
          </a:prstGeom>
          <a:ln w="6350">
            <a:noFill/>
          </a:ln>
        </p:spPr>
        <p:txBody>
          <a:bodyPr wrap="none" lIns="0" tIns="0" rIns="0" bIns="0" anchor="ctr"/>
          <a:lstStyle>
            <a:lvl1pPr>
              <a:defRPr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pPr algn="ctr">
              <a:defRPr/>
            </a:pPr>
            <a:r>
              <a:rPr lang="en-US" sz="1200" u="sng" dirty="0"/>
              <a:t>__________________________________________</a:t>
            </a:r>
          </a:p>
          <a:p>
            <a:pPr algn="ctr">
              <a:defRPr/>
            </a:pPr>
            <a:r>
              <a:rPr lang="en-US" sz="1200" dirty="0"/>
              <a:t>FAMINE EARLY WARNING SYSTEMS NETWORK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132638" y="6308725"/>
            <a:ext cx="1828800" cy="366713"/>
          </a:xfrm>
          <a:prstGeom prst="rect">
            <a:avLst/>
          </a:prstGeom>
        </p:spPr>
        <p:txBody>
          <a:bodyPr wrap="none" lIns="0" tIns="0" rIns="0" bIns="0" anchor="ctr"/>
          <a:lstStyle>
            <a:lvl1pPr>
              <a:defRPr baseline="0">
                <a:latin typeface="Calibri" pitchFamily="34" charset="0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8FB0EDA-AD82-4420-B46C-1FDFF6637802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777240"/>
            <a:ext cx="8961120" cy="731520"/>
          </a:xfrm>
          <a:prstGeom prst="rect">
            <a:avLst/>
          </a:prstGeom>
        </p:spPr>
        <p:txBody>
          <a:bodyPr anchor="ctr" anchorCtr="0"/>
          <a:lstStyle>
            <a:lvl1pPr>
              <a:defRPr sz="3200" b="1" i="0" baseline="0">
                <a:latin typeface="Tw Cen M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4880"/>
          </a:xfrm>
          <a:prstGeom prst="rect">
            <a:avLst/>
          </a:prstGeom>
        </p:spPr>
        <p:txBody>
          <a:bodyPr tIns="18288" bIns="18288" anchor="ctr" anchorCtr="0"/>
          <a:lstStyle>
            <a:lvl1pPr marL="914400" indent="0">
              <a:spcBef>
                <a:spcPts val="0"/>
              </a:spcBef>
              <a:buFontTx/>
              <a:buNone/>
              <a:defRPr sz="2800" baseline="0">
                <a:latin typeface="Tw Cen MT" pitchFamily="34" charset="0"/>
              </a:defRPr>
            </a:lvl1pPr>
            <a:lvl2pPr>
              <a:buSzPct val="50000"/>
              <a:buFont typeface="Courier New" pitchFamily="49" charset="0"/>
              <a:buChar char="o"/>
              <a:defRPr sz="2400" baseline="0"/>
            </a:lvl2pPr>
            <a:lvl3pPr>
              <a:buSzPct val="100000"/>
              <a:defRPr sz="2000" baseline="0"/>
            </a:lvl3pPr>
            <a:lvl4pPr>
              <a:buSzPct val="40000"/>
              <a:buFont typeface="Wingdings" pitchFamily="2" charset="2"/>
              <a:buChar char="q"/>
              <a:defRPr baseline="0"/>
            </a:lvl4pPr>
            <a:lvl5pPr>
              <a:buSzPct val="80000"/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2DF9D6-0C65-4C9B-87FB-DDABAC885D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182880"/>
            <a:ext cx="1828804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422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777240"/>
            <a:ext cx="8961120" cy="731520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latin typeface="Tw Cen M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23360" cy="475488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w Cen MT" pitchFamily="34" charset="0"/>
              </a:defRPr>
            </a:lvl1pPr>
            <a:lvl2pPr>
              <a:buSzPct val="50000"/>
              <a:buFont typeface="Courier New" pitchFamily="49" charset="0"/>
              <a:buChar char="o"/>
              <a:defRPr sz="2400">
                <a:latin typeface="Tw Cen MT" pitchFamily="34" charset="0"/>
              </a:defRPr>
            </a:lvl2pPr>
            <a:lvl3pPr>
              <a:buSzPct val="100000"/>
              <a:buFont typeface="Arial" pitchFamily="34" charset="0"/>
              <a:buChar char="•"/>
              <a:defRPr sz="2000">
                <a:latin typeface="Tw Cen MT" pitchFamily="34" charset="0"/>
              </a:defRPr>
            </a:lvl3pPr>
            <a:lvl4pPr>
              <a:buSzPct val="40000"/>
              <a:buFont typeface="Wingdings" pitchFamily="2" charset="2"/>
              <a:buChar char="q"/>
              <a:defRPr sz="2000">
                <a:latin typeface="Tw Cen MT" pitchFamily="34" charset="0"/>
              </a:defRPr>
            </a:lvl4pPr>
            <a:lvl5pPr>
              <a:buSzPct val="80000"/>
              <a:defRPr sz="2000">
                <a:latin typeface="Tw Cen M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600200"/>
            <a:ext cx="4023360" cy="475488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w Cen MT" pitchFamily="34" charset="0"/>
              </a:defRPr>
            </a:lvl1pPr>
            <a:lvl2pPr>
              <a:buSzPct val="50000"/>
              <a:buFont typeface="Courier New" pitchFamily="49" charset="0"/>
              <a:buChar char="o"/>
              <a:defRPr sz="2400">
                <a:latin typeface="Tw Cen MT" pitchFamily="34" charset="0"/>
              </a:defRPr>
            </a:lvl2pPr>
            <a:lvl3pPr>
              <a:defRPr sz="2000">
                <a:latin typeface="Tw Cen MT" pitchFamily="34" charset="0"/>
              </a:defRPr>
            </a:lvl3pPr>
            <a:lvl4pPr>
              <a:buSzPct val="40000"/>
              <a:buFont typeface="Wingdings" pitchFamily="2" charset="2"/>
              <a:buChar char="q"/>
              <a:defRPr sz="2000">
                <a:latin typeface="Tw Cen MT" pitchFamily="34" charset="0"/>
              </a:defRPr>
            </a:lvl4pPr>
            <a:lvl5pPr>
              <a:buSzPct val="80000"/>
              <a:defRPr sz="2000">
                <a:latin typeface="Tw Cen M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FEWS_NET_III_Logo-0.6in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563" y="182563"/>
            <a:ext cx="1828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2743200" y="6308725"/>
            <a:ext cx="3657600" cy="366713"/>
          </a:xfrm>
          <a:prstGeom prst="rect">
            <a:avLst/>
          </a:prstGeom>
          <a:ln w="6350">
            <a:noFill/>
          </a:ln>
        </p:spPr>
        <p:txBody>
          <a:bodyPr wrap="none" lIns="0" tIns="0" rIns="0" bIns="0" anchor="ctr"/>
          <a:lstStyle>
            <a:lvl1pPr>
              <a:defRPr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pPr algn="ctr">
              <a:defRPr/>
            </a:pPr>
            <a:r>
              <a:rPr lang="en-US" sz="1200" u="sng" dirty="0"/>
              <a:t>__________________________________________</a:t>
            </a:r>
          </a:p>
          <a:p>
            <a:pPr algn="ctr">
              <a:defRPr/>
            </a:pPr>
            <a:r>
              <a:rPr lang="en-US" sz="1200" dirty="0"/>
              <a:t>FAMINE EARLY WARNING SYSTEMS NETWORK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7132638" y="6308725"/>
            <a:ext cx="1828800" cy="366713"/>
          </a:xfrm>
          <a:prstGeom prst="rect">
            <a:avLst/>
          </a:prstGeom>
        </p:spPr>
        <p:txBody>
          <a:bodyPr wrap="none" lIns="0" tIns="0" rIns="0" bIns="0" anchor="ctr"/>
          <a:lstStyle>
            <a:lvl1pPr>
              <a:defRPr baseline="0">
                <a:latin typeface="Calibri" pitchFamily="34" charset="0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8FB0EDA-AD82-4420-B46C-1FDFF6637802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E07AA1-1CB5-4C73-AD17-A620AA2A0A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182880"/>
            <a:ext cx="1828804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610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23360" cy="457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Tw Cen M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600200"/>
            <a:ext cx="4114800" cy="457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Tw Cen M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91440" y="777240"/>
            <a:ext cx="8961120" cy="731520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latin typeface="Tw Cen M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0"/>
          </p:nvPr>
        </p:nvSpPr>
        <p:spPr>
          <a:xfrm>
            <a:off x="457200" y="2057400"/>
            <a:ext cx="4023360" cy="429768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w Cen MT" pitchFamily="34" charset="0"/>
              </a:defRPr>
            </a:lvl1pPr>
            <a:lvl2pPr>
              <a:buSzPct val="50000"/>
              <a:buFont typeface="Courier New" pitchFamily="49" charset="0"/>
              <a:buChar char="o"/>
              <a:defRPr sz="2400">
                <a:latin typeface="Tw Cen MT" pitchFamily="34" charset="0"/>
              </a:defRPr>
            </a:lvl2pPr>
            <a:lvl3pPr>
              <a:buSzPct val="100000"/>
              <a:buFont typeface="Arial" pitchFamily="34" charset="0"/>
              <a:buChar char="•"/>
              <a:defRPr sz="2000">
                <a:latin typeface="Tw Cen MT" pitchFamily="34" charset="0"/>
              </a:defRPr>
            </a:lvl3pPr>
            <a:lvl4pPr>
              <a:buSzPct val="40000"/>
              <a:buFont typeface="Wingdings" pitchFamily="2" charset="2"/>
              <a:buChar char="q"/>
              <a:defRPr sz="2000">
                <a:latin typeface="Tw Cen MT" pitchFamily="34" charset="0"/>
              </a:defRPr>
            </a:lvl4pPr>
            <a:lvl5pPr>
              <a:buSzPct val="80000"/>
              <a:defRPr sz="2000">
                <a:latin typeface="Tw Cen M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2057400"/>
            <a:ext cx="4023360" cy="429768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w Cen MT" pitchFamily="34" charset="0"/>
              </a:defRPr>
            </a:lvl1pPr>
            <a:lvl2pPr>
              <a:buSzPct val="50000"/>
              <a:buFont typeface="Courier New" pitchFamily="49" charset="0"/>
              <a:buChar char="o"/>
              <a:defRPr sz="2400">
                <a:latin typeface="Tw Cen MT" pitchFamily="34" charset="0"/>
              </a:defRPr>
            </a:lvl2pPr>
            <a:lvl3pPr>
              <a:defRPr sz="2000">
                <a:latin typeface="Tw Cen MT" pitchFamily="34" charset="0"/>
              </a:defRPr>
            </a:lvl3pPr>
            <a:lvl4pPr>
              <a:buSzPct val="40000"/>
              <a:buFont typeface="Wingdings" pitchFamily="2" charset="2"/>
              <a:buChar char="q"/>
              <a:defRPr sz="2000">
                <a:latin typeface="Tw Cen MT" pitchFamily="34" charset="0"/>
              </a:defRPr>
            </a:lvl4pPr>
            <a:lvl5pPr>
              <a:buSzPct val="80000"/>
              <a:defRPr sz="2000">
                <a:latin typeface="Tw Cen M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0" name="Picture 19" descr="FEWS_NET_III_Logo-0.6in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563" y="182563"/>
            <a:ext cx="1828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Footer Placeholder 4"/>
          <p:cNvSpPr txBox="1">
            <a:spLocks/>
          </p:cNvSpPr>
          <p:nvPr userDrawn="1"/>
        </p:nvSpPr>
        <p:spPr>
          <a:xfrm>
            <a:off x="2743200" y="6308725"/>
            <a:ext cx="3657600" cy="366713"/>
          </a:xfrm>
          <a:prstGeom prst="rect">
            <a:avLst/>
          </a:prstGeom>
          <a:ln w="6350">
            <a:noFill/>
          </a:ln>
        </p:spPr>
        <p:txBody>
          <a:bodyPr wrap="none" lIns="0" tIns="0" rIns="0" bIns="0" anchor="ctr"/>
          <a:lstStyle>
            <a:lvl1pPr>
              <a:defRPr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pPr algn="ctr">
              <a:defRPr/>
            </a:pPr>
            <a:r>
              <a:rPr lang="en-US" sz="1200" u="sng" dirty="0"/>
              <a:t>__________________________________________</a:t>
            </a:r>
          </a:p>
          <a:p>
            <a:pPr algn="ctr">
              <a:defRPr/>
            </a:pPr>
            <a:r>
              <a:rPr lang="en-US" sz="1200" dirty="0"/>
              <a:t>FAMINE EARLY WARNING SYSTEMS NETWORK</a:t>
            </a:r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7132638" y="6308725"/>
            <a:ext cx="1828800" cy="366713"/>
          </a:xfrm>
          <a:prstGeom prst="rect">
            <a:avLst/>
          </a:prstGeom>
        </p:spPr>
        <p:txBody>
          <a:bodyPr wrap="none" lIns="0" tIns="0" rIns="0" bIns="0" anchor="ctr"/>
          <a:lstStyle>
            <a:lvl1pPr>
              <a:defRPr baseline="0">
                <a:latin typeface="Calibri" pitchFamily="34" charset="0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8FB0EDA-AD82-4420-B46C-1FDFF6637802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042F2D-D03E-4B6D-9228-B2EF840B0F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182880"/>
            <a:ext cx="1828804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04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0"/>
            <a:ext cx="8229600" cy="1828800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>
                <a:latin typeface="Tw Cen M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37360"/>
            <a:ext cx="8229600" cy="14630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w Cen M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 descr="FEWS_NET_III_Logo-0.6in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563" y="182563"/>
            <a:ext cx="1828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2743200" y="6308725"/>
            <a:ext cx="3657600" cy="366713"/>
          </a:xfrm>
          <a:prstGeom prst="rect">
            <a:avLst/>
          </a:prstGeom>
          <a:ln w="6350">
            <a:noFill/>
          </a:ln>
        </p:spPr>
        <p:txBody>
          <a:bodyPr wrap="none" lIns="0" tIns="0" rIns="0" bIns="0" anchor="ctr"/>
          <a:lstStyle>
            <a:lvl1pPr>
              <a:defRPr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pPr algn="ctr">
              <a:defRPr/>
            </a:pPr>
            <a:r>
              <a:rPr lang="en-US" sz="1200" u="sng" dirty="0"/>
              <a:t>__________________________________________</a:t>
            </a:r>
          </a:p>
          <a:p>
            <a:pPr algn="ctr">
              <a:defRPr/>
            </a:pPr>
            <a:r>
              <a:rPr lang="en-US" sz="1200" dirty="0"/>
              <a:t>FAMINE EARLY WARNING SYSTEMS NETWORK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7132638" y="6308725"/>
            <a:ext cx="1828800" cy="366713"/>
          </a:xfrm>
          <a:prstGeom prst="rect">
            <a:avLst/>
          </a:prstGeom>
        </p:spPr>
        <p:txBody>
          <a:bodyPr wrap="none" lIns="0" tIns="0" rIns="0" bIns="0" anchor="ctr"/>
          <a:lstStyle>
            <a:lvl1pPr>
              <a:defRPr baseline="0">
                <a:latin typeface="Calibri" pitchFamily="34" charset="0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8FB0EDA-AD82-4420-B46C-1FDFF6637802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F346F-089B-4B16-ABC1-3023656C80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036" y="228599"/>
            <a:ext cx="1524003" cy="4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3778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" y="777240"/>
            <a:ext cx="8961120" cy="731520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latin typeface="Tw Cen M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FEWS_NET_III_Logo-0.6in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563" y="182563"/>
            <a:ext cx="1828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2743200" y="6308725"/>
            <a:ext cx="3657600" cy="366713"/>
          </a:xfrm>
          <a:prstGeom prst="rect">
            <a:avLst/>
          </a:prstGeom>
          <a:ln w="6350">
            <a:noFill/>
          </a:ln>
        </p:spPr>
        <p:txBody>
          <a:bodyPr wrap="none" lIns="0" tIns="0" rIns="0" bIns="0" anchor="ctr"/>
          <a:lstStyle>
            <a:lvl1pPr>
              <a:defRPr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pPr algn="ctr">
              <a:defRPr/>
            </a:pPr>
            <a:r>
              <a:rPr lang="en-US" sz="1200" u="sng" dirty="0"/>
              <a:t>__________________________________________</a:t>
            </a:r>
          </a:p>
          <a:p>
            <a:pPr algn="ctr">
              <a:defRPr/>
            </a:pPr>
            <a:r>
              <a:rPr lang="en-US" sz="1200" dirty="0"/>
              <a:t>FAMINE EARLY WARNING SYSTEMS NETWORK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7132638" y="6308725"/>
            <a:ext cx="1828800" cy="366713"/>
          </a:xfrm>
          <a:prstGeom prst="rect">
            <a:avLst/>
          </a:prstGeom>
        </p:spPr>
        <p:txBody>
          <a:bodyPr wrap="none" lIns="0" tIns="0" rIns="0" bIns="0" anchor="ctr"/>
          <a:lstStyle>
            <a:lvl1pPr>
              <a:defRPr baseline="0">
                <a:latin typeface="Calibri" pitchFamily="34" charset="0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8FB0EDA-AD82-4420-B46C-1FDFF6637802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E7A9E0-FAE1-4EFC-A43B-A17F22D1098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182880"/>
            <a:ext cx="1828804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096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4685C6-353E-4541-9EC8-5DA721B930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5"/>
          <a:stretch/>
        </p:blipFill>
        <p:spPr>
          <a:xfrm>
            <a:off x="0" y="-1143000"/>
            <a:ext cx="9143999" cy="8001000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 userDrawn="1"/>
        </p:nvSpPr>
        <p:spPr bwMode="auto">
          <a:xfrm>
            <a:off x="1371600" y="16764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400" b="0" dirty="0">
                <a:solidFill>
                  <a:schemeClr val="tx1"/>
                </a:solidFill>
                <a:effectLst/>
                <a:latin typeface="Tw Cen MT" pitchFamily="34" charset="0"/>
              </a:rPr>
              <a:t>Famine Early Warning Systems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97421-E86B-4F3B-AEE8-47FF2560B8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95299"/>
            <a:ext cx="2540003" cy="762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15158E-632F-4017-AC86-F0B16D48E17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7200"/>
            <a:ext cx="2793999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782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158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304800"/>
            <a:ext cx="13811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1250950"/>
            <a:ext cx="13811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52400" y="2087880"/>
          <a:ext cx="877887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w Cen MT" panose="020B0602020104020603" pitchFamily="34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Phase 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Minimal</a:t>
                      </a:r>
                    </a:p>
                  </a:txBody>
                  <a:tcPr marL="91447" marR="9144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Phase 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Stress</a:t>
                      </a:r>
                    </a:p>
                  </a:txBody>
                  <a:tcPr marL="91447" marR="9144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Phase 3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Crisis</a:t>
                      </a:r>
                    </a:p>
                  </a:txBody>
                  <a:tcPr marL="91447" marR="9144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Phase 4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Emergency</a:t>
                      </a:r>
                    </a:p>
                  </a:txBody>
                  <a:tcPr marL="91447" marR="9144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w Cen MT" panose="020B0602020104020603" pitchFamily="34" charset="0"/>
                        </a:rPr>
                        <a:t>Phase 5</a:t>
                      </a:r>
                    </a:p>
                    <a:p>
                      <a:pPr algn="ctr"/>
                      <a:r>
                        <a:rPr lang="en-US" dirty="0">
                          <a:latin typeface="Tw Cen MT" panose="020B0602020104020603" pitchFamily="34" charset="0"/>
                        </a:rPr>
                        <a:t>Catastrophe</a:t>
                      </a:r>
                    </a:p>
                  </a:txBody>
                  <a:tcPr marL="91447" marR="91447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w Cen MT" panose="020B0602020104020603" pitchFamily="34" charset="0"/>
                        </a:rPr>
                        <a:t>Household Hunger Score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w Cen MT" panose="020B0602020104020603" pitchFamily="34" charset="0"/>
                        </a:rPr>
                        <a:t>64%</a:t>
                      </a:r>
                    </a:p>
                  </a:txBody>
                  <a:tcPr marL="91447" marR="914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w Cen MT" panose="020B0602020104020603" pitchFamily="34" charset="0"/>
                        </a:rPr>
                        <a:t>23%</a:t>
                      </a:r>
                    </a:p>
                  </a:txBody>
                  <a:tcPr marL="91447" marR="914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w Cen MT" panose="020B0602020104020603" pitchFamily="34" charset="0"/>
                        </a:rPr>
                        <a:t>7%</a:t>
                      </a:r>
                    </a:p>
                  </a:txBody>
                  <a:tcPr marL="91447" marR="914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w Cen MT" panose="020B0602020104020603" pitchFamily="34" charset="0"/>
                        </a:rPr>
                        <a:t>4%</a:t>
                      </a:r>
                    </a:p>
                  </a:txBody>
                  <a:tcPr marL="91447" marR="914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w Cen MT" panose="020B0602020104020603" pitchFamily="34" charset="0"/>
                        </a:rPr>
                        <a:t>2%</a:t>
                      </a:r>
                    </a:p>
                  </a:txBody>
                  <a:tcPr marL="91447" marR="914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w Cen MT" panose="020B0602020104020603" pitchFamily="34" charset="0"/>
                        </a:rPr>
                        <a:t>Food Consumption Score</a:t>
                      </a:r>
                    </a:p>
                  </a:txBody>
                  <a:tcPr marL="91447" marR="91447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w Cen MT" panose="020B0602020104020603" pitchFamily="34" charset="0"/>
                        </a:rPr>
                        <a:t>51%</a:t>
                      </a:r>
                    </a:p>
                  </a:txBody>
                  <a:tcPr marL="91447" marR="9144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w Cen MT" panose="020B0602020104020603" pitchFamily="34" charset="0"/>
                        </a:rPr>
                        <a:t>49%</a:t>
                      </a:r>
                    </a:p>
                  </a:txBody>
                  <a:tcPr marL="91447" marR="91447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w Cen MT" panose="020B0602020104020603" pitchFamily="34" charset="0"/>
                        </a:rPr>
                        <a:t>0%</a:t>
                      </a:r>
                    </a:p>
                  </a:txBody>
                  <a:tcPr marL="91447" marR="9144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w Cen MT" panose="020B0602020104020603" pitchFamily="34" charset="0"/>
                        </a:rPr>
                        <a:t>Reduced Coping Strategies index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w Cen MT" panose="020B0602020104020603" pitchFamily="34" charset="0"/>
                        </a:rPr>
                        <a:t>48%</a:t>
                      </a:r>
                    </a:p>
                  </a:txBody>
                  <a:tcPr marL="91447" marR="914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w Cen MT" panose="020B0602020104020603" pitchFamily="34" charset="0"/>
                        </a:rPr>
                        <a:t>36%</a:t>
                      </a:r>
                    </a:p>
                  </a:txBody>
                  <a:tcPr marL="91447" marR="91447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w Cen MT" panose="020B0602020104020603" pitchFamily="34" charset="0"/>
                        </a:rPr>
                        <a:t>16%</a:t>
                      </a:r>
                    </a:p>
                  </a:txBody>
                  <a:tcPr marL="91447" marR="9144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374" name="TextBox 6"/>
          <p:cNvSpPr txBox="1">
            <a:spLocks noChangeArrowheads="1"/>
          </p:cNvSpPr>
          <p:nvPr/>
        </p:nvSpPr>
        <p:spPr bwMode="auto">
          <a:xfrm>
            <a:off x="0" y="863025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itchFamily="34" charset="0"/>
                <a:ea typeface="+mn-ea"/>
                <a:cs typeface="+mn-cs"/>
              </a:rPr>
              <a:t>The challenge…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54845" y="1718548"/>
            <a:ext cx="4034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Dhamar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Governorate, Yemen (April 2014)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4876800"/>
            <a:ext cx="8778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Analysis assumes HH respond similarly to all food security outcome indicators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Indicators do not always align, making convergence difficult. 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Food frequency indicators often suggest the highest prevalence of food insecurity given that they measure both food quality and quantity.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" y="152400"/>
            <a:ext cx="8961120" cy="731520"/>
          </a:xfrm>
        </p:spPr>
        <p:txBody>
          <a:bodyPr/>
          <a:lstStyle/>
          <a:p>
            <a:r>
              <a:rPr lang="en-US" sz="2400" dirty="0"/>
              <a:t>3. Interpreting HH survey data</a:t>
            </a:r>
          </a:p>
        </p:txBody>
      </p:sp>
    </p:spTree>
    <p:extLst>
      <p:ext uri="{BB962C8B-B14F-4D97-AF65-F5344CB8AC3E}">
        <p14:creationId xmlns:p14="http://schemas.microsoft.com/office/powerpoint/2010/main" val="176724225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results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785256" y="2098903"/>
          <a:ext cx="5573488" cy="30609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93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3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67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IPC Phase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Frequency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Percent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Cumulative Percent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0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Phase 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21.0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42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Phase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1,560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55.0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42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Phase 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1,519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88.1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42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Phase 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42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Phase 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100.0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42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Total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4,222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100.0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276600" y="1508760"/>
            <a:ext cx="2292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Somalia Post-Gu 2017 </a:t>
            </a:r>
          </a:p>
        </p:txBody>
      </p:sp>
    </p:spTree>
    <p:extLst>
      <p:ext uri="{BB962C8B-B14F-4D97-AF65-F5344CB8AC3E}">
        <p14:creationId xmlns:p14="http://schemas.microsoft.com/office/powerpoint/2010/main" val="200761619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1D0E-D68A-440F-BBDB-D6CD23AF5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2FF1D-D4A9-48D2-BBE0-9A0524196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the past, it was often assumed that different indicators would come from different data sets. However, it is increasingly common that national IPC analyses are driven by large, multi-indicator datasets.</a:t>
            </a:r>
          </a:p>
          <a:p>
            <a:r>
              <a:rPr lang="en-US" dirty="0"/>
              <a:t>This shift presents an opportunity to better understand how indicators vary at the household level. This can:</a:t>
            </a:r>
          </a:p>
          <a:p>
            <a:pPr lvl="1"/>
            <a:r>
              <a:rPr lang="en-US" dirty="0"/>
              <a:t>highlight additional analytical insights</a:t>
            </a:r>
          </a:p>
          <a:p>
            <a:pPr lvl="1"/>
            <a:r>
              <a:rPr lang="en-US" dirty="0"/>
              <a:t>allow for a consideration of LH coping that is better aligned with the IPCs analytical approach</a:t>
            </a:r>
          </a:p>
          <a:p>
            <a:pPr lvl="1"/>
            <a:r>
              <a:rPr lang="en-US" dirty="0"/>
              <a:t>allow us to move beyond the assumption that households face the same severity on all indicators.</a:t>
            </a:r>
          </a:p>
          <a:p>
            <a:r>
              <a:rPr lang="en-US" b="1" dirty="0"/>
              <a:t>This opportunity does not rely on modelling or mathematical calculations </a:t>
            </a:r>
            <a:r>
              <a:rPr lang="en-US" dirty="0"/>
              <a:t>and therefore does not conflict with existing IPC guidance. Rather it simply classifies households based on their responses to a number of indictors.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314142-C286-45F0-8FA5-98E0EB30CEF6}"/>
              </a:ext>
            </a:extLst>
          </p:cNvPr>
          <p:cNvSpPr txBox="1">
            <a:spLocks/>
          </p:cNvSpPr>
          <p:nvPr/>
        </p:nvSpPr>
        <p:spPr>
          <a:xfrm>
            <a:off x="91440" y="152400"/>
            <a:ext cx="8961120" cy="73152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i="0" kern="1200" baseline="0">
                <a:solidFill>
                  <a:schemeClr val="tx1"/>
                </a:solidFill>
                <a:latin typeface="Tw Cen MT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3. Interpreting HH survey data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070723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2659-F656-43E2-AAEE-542D5212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53384-97AD-4BA6-8A37-1C613E039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better tools for analysts who are attempting to derive IPC population estimates from multiple HH indicators.</a:t>
            </a:r>
          </a:p>
          <a:p>
            <a:r>
              <a:rPr lang="en-US" dirty="0"/>
              <a:t>Improve the transparency of the population estimation process.</a:t>
            </a:r>
          </a:p>
          <a:p>
            <a:r>
              <a:rPr lang="en-US" dirty="0"/>
              <a:t>Provide additional insights through data exploration.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76FECFD-CAAE-40A7-890A-FB24B13D406A}"/>
              </a:ext>
            </a:extLst>
          </p:cNvPr>
          <p:cNvSpPr txBox="1">
            <a:spLocks/>
          </p:cNvSpPr>
          <p:nvPr/>
        </p:nvSpPr>
        <p:spPr>
          <a:xfrm>
            <a:off x="91440" y="152400"/>
            <a:ext cx="8961120" cy="73152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i="0" kern="1200" baseline="0">
                <a:solidFill>
                  <a:schemeClr val="tx1"/>
                </a:solidFill>
                <a:latin typeface="Tw Cen MT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3. Interpreting HH survey data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666978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0F14-6ED6-4337-9E43-D9896E11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102CB9-0F7A-447E-99A9-BFC166727CB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58822" y="1575993"/>
          <a:ext cx="5348167" cy="46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FF747B6-2F51-4BDD-ABCF-B4470E5AFBB7}"/>
              </a:ext>
            </a:extLst>
          </p:cNvPr>
          <p:cNvSpPr txBox="1"/>
          <p:nvPr/>
        </p:nvSpPr>
        <p:spPr>
          <a:xfrm>
            <a:off x="6814970" y="3071309"/>
            <a:ext cx="2113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Method can be informed by feedback from country specific TWGs and partners.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E98267-E4DA-4D0C-8166-92A0144814F9}"/>
              </a:ext>
            </a:extLst>
          </p:cNvPr>
          <p:cNvSpPr txBox="1">
            <a:spLocks/>
          </p:cNvSpPr>
          <p:nvPr/>
        </p:nvSpPr>
        <p:spPr>
          <a:xfrm>
            <a:off x="91440" y="152400"/>
            <a:ext cx="8961120" cy="73152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i="0" kern="1200" baseline="0">
                <a:solidFill>
                  <a:schemeClr val="tx1"/>
                </a:solidFill>
                <a:latin typeface="Tw Cen MT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3. Interpreting HH survey data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0310005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indicator matrices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217389" y="1508760"/>
            <a:ext cx="2410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Food consumption matrix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74481" y="2415250"/>
          <a:ext cx="8795035" cy="3631471"/>
        </p:xfrm>
        <a:graphic>
          <a:graphicData uri="http://schemas.openxmlformats.org/drawingml/2006/table">
            <a:tbl>
              <a:tblPr firstRow="1" firstCol="1" bandRow="1"/>
              <a:tblGrid>
                <a:gridCol w="947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9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9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9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19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19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19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85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highlight>
                            <a:srgbClr val="CDFACD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rCSI &lt; 5</a:t>
                      </a:r>
                      <a:endParaRPr lang="en-US" sz="1600" dirty="0">
                        <a:effectLst/>
                        <a:highlight>
                          <a:srgbClr val="CDFACD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rCSI = 5-20</a:t>
                      </a:r>
                      <a:endParaRPr lang="en-US" sz="16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highlight>
                            <a:srgbClr val="E678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rCSI </a:t>
                      </a:r>
                      <a:r>
                        <a:rPr lang="en-US" sz="1600" b="1" dirty="0">
                          <a:effectLst/>
                          <a:highlight>
                            <a:srgbClr val="C800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 20</a:t>
                      </a:r>
                      <a:endParaRPr lang="en-US" sz="1600" dirty="0">
                        <a:effectLst/>
                        <a:highlight>
                          <a:srgbClr val="C80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highlight>
                            <a:srgbClr val="CDFACD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FCS</a:t>
                      </a:r>
                      <a:r>
                        <a:rPr lang="en-US" sz="1600" b="1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 42</a:t>
                      </a:r>
                      <a:endParaRPr lang="en-US" sz="16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highlight>
                            <a:srgbClr val="E678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FCS = 28-42</a:t>
                      </a:r>
                      <a:endParaRPr lang="en-US" sz="1600" dirty="0">
                        <a:effectLst/>
                        <a:highlight>
                          <a:srgbClr val="E678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highlight>
                            <a:srgbClr val="C800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FCS 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highlight>
                            <a:srgbClr val="6400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&lt;28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highlight>
                          <a:srgbClr val="640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highlight>
                            <a:srgbClr val="CDFACD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FCS</a:t>
                      </a:r>
                      <a:r>
                        <a:rPr lang="en-US" sz="1600" b="1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 42</a:t>
                      </a:r>
                      <a:endParaRPr lang="en-US" sz="16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highlight>
                            <a:srgbClr val="E678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FCS = 28-42</a:t>
                      </a:r>
                      <a:endParaRPr lang="en-US" sz="1600" dirty="0">
                        <a:effectLst/>
                        <a:highlight>
                          <a:srgbClr val="E678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highlight>
                            <a:srgbClr val="C800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FCS 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highlight>
                            <a:srgbClr val="6400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&lt;28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highlight>
                          <a:srgbClr val="640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highlight>
                            <a:srgbClr val="CDFACD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FCS</a:t>
                      </a:r>
                      <a:r>
                        <a:rPr lang="en-US" sz="1600" b="1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 42</a:t>
                      </a:r>
                      <a:endParaRPr lang="en-US" sz="16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highlight>
                            <a:srgbClr val="E678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FCS = 28-42</a:t>
                      </a:r>
                      <a:endParaRPr lang="en-US" sz="1600" dirty="0">
                        <a:effectLst/>
                        <a:highlight>
                          <a:srgbClr val="E678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highlight>
                            <a:srgbClr val="C800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FCS 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highlight>
                            <a:srgbClr val="6400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&lt;28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highlight>
                          <a:srgbClr val="640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highlight>
                            <a:srgbClr val="CDFACD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HHS= 0</a:t>
                      </a:r>
                      <a:endParaRPr lang="en-US" sz="1600" dirty="0">
                        <a:effectLst/>
                        <a:highlight>
                          <a:srgbClr val="CDFACD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1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1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1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1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1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1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7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HHS= 1</a:t>
                      </a:r>
                      <a:endParaRPr lang="en-US" sz="16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1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1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78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1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1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78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1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78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7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highlight>
                            <a:srgbClr val="E678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HHS= 2-3</a:t>
                      </a:r>
                      <a:endParaRPr lang="en-US" sz="1600" dirty="0">
                        <a:effectLst/>
                        <a:highlight>
                          <a:srgbClr val="E678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1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78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78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1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78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78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78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78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7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highlight>
                            <a:srgbClr val="C800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HHS= 4-5</a:t>
                      </a:r>
                      <a:endParaRPr lang="en-US" sz="1600" dirty="0">
                        <a:effectLst/>
                        <a:highlight>
                          <a:srgbClr val="C80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78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78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78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78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78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78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78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highlight>
                            <a:srgbClr val="6400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HHS= 6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highlight>
                          <a:srgbClr val="640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78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78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78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78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69E89ADB-58D7-413A-9336-1C6273045A64}"/>
              </a:ext>
            </a:extLst>
          </p:cNvPr>
          <p:cNvSpPr txBox="1">
            <a:spLocks/>
          </p:cNvSpPr>
          <p:nvPr/>
        </p:nvSpPr>
        <p:spPr>
          <a:xfrm>
            <a:off x="91440" y="152400"/>
            <a:ext cx="8961120" cy="73152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i="0" kern="1200" baseline="0">
                <a:solidFill>
                  <a:schemeClr val="tx1"/>
                </a:solidFill>
                <a:latin typeface="Tw Cen MT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3. Interpreting HH survey data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1589261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777240"/>
            <a:ext cx="8961120" cy="731520"/>
          </a:xfrm>
        </p:spPr>
        <p:txBody>
          <a:bodyPr/>
          <a:lstStyle/>
          <a:p>
            <a:r>
              <a:rPr lang="en-US" dirty="0"/>
              <a:t>Creating indicator matrices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7616" y="1508760"/>
            <a:ext cx="4270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Adding Livelihood Change to indicator matrix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43739" y="2133600"/>
          <a:ext cx="6358080" cy="3360085"/>
        </p:xfrm>
        <a:graphic>
          <a:graphicData uri="http://schemas.openxmlformats.org/drawingml/2006/table">
            <a:tbl>
              <a:tblPr firstRow="1" firstCol="1" bandRow="1"/>
              <a:tblGrid>
                <a:gridCol w="1067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9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LH Coping Phase 1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LH Coping Phase 2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LH Coping Phase 3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LH Coping Phase 4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0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FC Phase 1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0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FC Phase 2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0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FC Phase 3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0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FC Phase 4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0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FC Phase 5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A84E2A8C-A568-4DF0-93D8-678FC2529EB8}"/>
              </a:ext>
            </a:extLst>
          </p:cNvPr>
          <p:cNvSpPr txBox="1">
            <a:spLocks/>
          </p:cNvSpPr>
          <p:nvPr/>
        </p:nvSpPr>
        <p:spPr>
          <a:xfrm>
            <a:off x="91440" y="152400"/>
            <a:ext cx="8961120" cy="73152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i="0" kern="1200" baseline="0">
                <a:solidFill>
                  <a:schemeClr val="tx1"/>
                </a:solidFill>
                <a:latin typeface="Tw Cen MT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3. Interpreting HH survey data</a:t>
            </a:r>
          </a:p>
        </p:txBody>
      </p:sp>
    </p:spTree>
    <p:extLst>
      <p:ext uri="{BB962C8B-B14F-4D97-AF65-F5344CB8AC3E}">
        <p14:creationId xmlns:p14="http://schemas.microsoft.com/office/powerpoint/2010/main" val="180051012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4CA4-783D-47F4-8D39-60F333CF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from 2017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14D20D-BAF5-4213-842F-69701CBB377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91440" y="1600200"/>
          <a:ext cx="8961120" cy="475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7EC77E61-404F-447A-B317-CD3D2D496DDB}"/>
              </a:ext>
            </a:extLst>
          </p:cNvPr>
          <p:cNvSpPr txBox="1">
            <a:spLocks/>
          </p:cNvSpPr>
          <p:nvPr/>
        </p:nvSpPr>
        <p:spPr>
          <a:xfrm>
            <a:off x="91440" y="152400"/>
            <a:ext cx="8961120" cy="73152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i="0" kern="1200" baseline="0">
                <a:solidFill>
                  <a:schemeClr val="tx1"/>
                </a:solidFill>
                <a:latin typeface="Tw Cen MT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3. Interpreting HH survey data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614260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consumption matrix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6600" y="1368906"/>
            <a:ext cx="2292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Somalia Post-Gu 2017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34043" y="1768718"/>
          <a:ext cx="8675914" cy="4517565"/>
        </p:xfrm>
        <a:graphic>
          <a:graphicData uri="http://schemas.openxmlformats.org/drawingml/2006/table">
            <a:tbl>
              <a:tblPr firstRow="1" firstCol="1" bandRow="1"/>
              <a:tblGrid>
                <a:gridCol w="1016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03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59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03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59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4750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highlight>
                            <a:srgbClr val="CDFACD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rCSI &lt; 5</a:t>
                      </a:r>
                      <a:endParaRPr lang="en-US" sz="1600" dirty="0">
                        <a:effectLst/>
                        <a:highlight>
                          <a:srgbClr val="CDFACD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rCSI = 5-20</a:t>
                      </a:r>
                      <a:endParaRPr lang="en-US" sz="16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highlight>
                            <a:srgbClr val="E678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rCSI </a:t>
                      </a:r>
                      <a:r>
                        <a:rPr lang="en-US" sz="1600" b="1" dirty="0">
                          <a:effectLst/>
                          <a:highlight>
                            <a:srgbClr val="C800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 20</a:t>
                      </a:r>
                      <a:endParaRPr lang="en-US" sz="1600" dirty="0">
                        <a:effectLst/>
                        <a:highlight>
                          <a:srgbClr val="C80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0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highlight>
                            <a:srgbClr val="CDFACD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FCS</a:t>
                      </a:r>
                      <a:r>
                        <a:rPr lang="en-US" sz="1600" b="1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 42</a:t>
                      </a:r>
                      <a:endParaRPr lang="en-US" sz="16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highlight>
                            <a:srgbClr val="E678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FCS = 28-42</a:t>
                      </a:r>
                      <a:endParaRPr lang="en-US" sz="1600" dirty="0">
                        <a:effectLst/>
                        <a:highlight>
                          <a:srgbClr val="E678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highlight>
                            <a:srgbClr val="C800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FCS 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highlight>
                            <a:srgbClr val="6400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&lt;28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highlight>
                          <a:srgbClr val="640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highlight>
                            <a:srgbClr val="CDFACD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FCS</a:t>
                      </a:r>
                      <a:r>
                        <a:rPr lang="en-US" sz="1600" b="1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 42</a:t>
                      </a:r>
                      <a:endParaRPr lang="en-US" sz="16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highlight>
                            <a:srgbClr val="E678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FCS = 28-42</a:t>
                      </a:r>
                      <a:endParaRPr lang="en-US" sz="1600" dirty="0">
                        <a:effectLst/>
                        <a:highlight>
                          <a:srgbClr val="E678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highlight>
                            <a:srgbClr val="C800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FCS 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highlight>
                            <a:srgbClr val="6400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&lt;28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highlight>
                          <a:srgbClr val="640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highlight>
                            <a:srgbClr val="CDFACD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FCS</a:t>
                      </a:r>
                      <a:r>
                        <a:rPr lang="en-US" sz="1600" b="1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 42</a:t>
                      </a:r>
                      <a:endParaRPr lang="en-US" sz="16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highlight>
                            <a:srgbClr val="E678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FCS = 28-42</a:t>
                      </a:r>
                      <a:endParaRPr lang="en-US" sz="1600" dirty="0">
                        <a:effectLst/>
                        <a:highlight>
                          <a:srgbClr val="E678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highlight>
                            <a:srgbClr val="C800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FCS 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highlight>
                            <a:srgbClr val="6400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&lt;28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highlight>
                          <a:srgbClr val="640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0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highlight>
                            <a:srgbClr val="CDFACD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HHS= 0</a:t>
                      </a:r>
                      <a:endParaRPr lang="en-US" sz="1600" dirty="0">
                        <a:effectLst/>
                        <a:highlight>
                          <a:srgbClr val="CDFACD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(28.1%)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(6.1%)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1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(4.9%)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1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(3.5%)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(1.5%)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1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(1.5%)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1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(0.4%)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1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(0.2%)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1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(0.3%)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0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HHS= 1</a:t>
                      </a:r>
                      <a:endParaRPr lang="en-US" sz="16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(2.1%)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1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(1.3%)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1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(1.9%)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(4.8%)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1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(2.8%)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1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(4.1%)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(1.0%)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1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(0.1%)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(0.6%)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0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highlight>
                            <a:srgbClr val="E678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HHS= 2-3</a:t>
                      </a:r>
                      <a:endParaRPr lang="en-US" sz="1600" dirty="0">
                        <a:effectLst/>
                        <a:highlight>
                          <a:srgbClr val="E678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(2.1%)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1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(1.2%)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(6.1%)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(5.7%)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1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(2.1%)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(6.2%)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(1.5%)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(0.5%)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(2.2%)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0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highlight>
                            <a:srgbClr val="C800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HHS= 4-5</a:t>
                      </a:r>
                      <a:endParaRPr lang="en-US" sz="1600" dirty="0">
                        <a:effectLst/>
                        <a:highlight>
                          <a:srgbClr val="C80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(0.2%)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(0.2%)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(0.4%)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(0.4%)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(0.3%)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(1.4%)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(0.2%)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(0.1%)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(1.0%)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0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highlight>
                            <a:srgbClr val="6400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HHS= 6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highlight>
                          <a:srgbClr val="640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73" marR="657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(0.0%)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(0.0%)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(0.6%)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(0.0%)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(0.0%)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(0.5%)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(0.1%)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(0.1%)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(1.1%)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78496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Livelihood Change to indicator matrix</a:t>
            </a:r>
          </a:p>
        </p:txBody>
      </p:sp>
      <p:sp>
        <p:nvSpPr>
          <p:cNvPr id="9" name="Rectangle 8"/>
          <p:cNvSpPr/>
          <p:nvPr/>
        </p:nvSpPr>
        <p:spPr>
          <a:xfrm>
            <a:off x="3276600" y="1508760"/>
            <a:ext cx="2292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Somalia Post-Gu 2017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392960" y="2026735"/>
          <a:ext cx="6358080" cy="3840480"/>
        </p:xfrm>
        <a:graphic>
          <a:graphicData uri="http://schemas.openxmlformats.org/drawingml/2006/table">
            <a:tbl>
              <a:tblPr firstRow="1" firstCol="1" bandRow="1"/>
              <a:tblGrid>
                <a:gridCol w="1067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9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LH Coping Phase 1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LH Coping Phase 2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LH Coping Phase 3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LH Coping Phase 4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FC Phase 1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(21.0%)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(7.3%)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(0.7%)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(2.6%)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FC Phase 2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(13.5%)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(13.2%)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(2.6%)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(7.3%)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FC Phase 3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(5.2%)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(9.6%)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(5.1%)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(7.9%)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FC Phase 4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(0.7%)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(0.8%)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(0.1%)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(0.9%)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FC Phase 5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(0.5%)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(0.3%)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(0.1%)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(0.8%)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97039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FEWS NET Official 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WS NET Official PPT Template_040414" id="{FA1C57A3-F051-4730-A531-0B871224351D}" vid="{7B2F6B7B-E465-476B-8D21-F418DD3A5E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900</Words>
  <Application>Microsoft Office PowerPoint</Application>
  <PresentationFormat>On-screen Show (4:3)</PresentationFormat>
  <Paragraphs>349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Tw Cen MT</vt:lpstr>
      <vt:lpstr>Wingdings</vt:lpstr>
      <vt:lpstr>FEWS NET Official PPT Template</vt:lpstr>
      <vt:lpstr>3. Interpreting HH survey data</vt:lpstr>
      <vt:lpstr>Opportunity?</vt:lpstr>
      <vt:lpstr>Objectives</vt:lpstr>
      <vt:lpstr>Approach</vt:lpstr>
      <vt:lpstr>Creating indicator matrices</vt:lpstr>
      <vt:lpstr>Creating indicator matrices</vt:lpstr>
      <vt:lpstr>Examples from 2017</vt:lpstr>
      <vt:lpstr>Food consumption matrix</vt:lpstr>
      <vt:lpstr>Adding Livelihood Change to indicator matrix</vt:lpstr>
      <vt:lpstr>National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Interpreting HH survey data</dc:title>
  <dc:creator>Christopher Hillbruner</dc:creator>
  <cp:lastModifiedBy>Christopher Hillbruner</cp:lastModifiedBy>
  <cp:revision>1</cp:revision>
  <dcterms:created xsi:type="dcterms:W3CDTF">2018-08-06T20:08:08Z</dcterms:created>
  <dcterms:modified xsi:type="dcterms:W3CDTF">2018-08-06T20:09:53Z</dcterms:modified>
</cp:coreProperties>
</file>