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4"/>
  </p:notesMasterIdLst>
  <p:sldIdLst>
    <p:sldId id="466" r:id="rId2"/>
    <p:sldId id="467" r:id="rId3"/>
    <p:sldId id="468" r:id="rId4"/>
    <p:sldId id="469" r:id="rId5"/>
    <p:sldId id="470" r:id="rId6"/>
    <p:sldId id="471" r:id="rId7"/>
    <p:sldId id="472" r:id="rId8"/>
    <p:sldId id="475" r:id="rId9"/>
    <p:sldId id="473" r:id="rId10"/>
    <p:sldId id="474" r:id="rId11"/>
    <p:sldId id="476" r:id="rId12"/>
    <p:sldId id="477" r:id="rId1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93469" autoAdjust="0"/>
  </p:normalViewPr>
  <p:slideViewPr>
    <p:cSldViewPr snapToGrid="0">
      <p:cViewPr varScale="1">
        <p:scale>
          <a:sx n="69" d="100"/>
          <a:sy n="69" d="100"/>
        </p:scale>
        <p:origin x="5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9A96019-FBAF-4C86-9210-0BE309B166D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FFFEE95-1DD5-49DE-B4C3-DC4AC4580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FEE95-1DD5-49DE-B4C3-DC4AC4580E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3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6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2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4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F6E2C9B-5FA2-460D-9BE7-B0812FC2A6FF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9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1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5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Machine Learning for Economics:</a:t>
            </a:r>
            <a:br>
              <a:rPr lang="en-US" b="1" dirty="0" smtClean="0"/>
            </a:br>
            <a:r>
              <a:rPr lang="en-US" b="1" dirty="0" smtClean="0"/>
              <a:t>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Susan Athey (Stanford GSB)</a:t>
            </a:r>
          </a:p>
        </p:txBody>
      </p:sp>
    </p:spTree>
    <p:extLst>
      <p:ext uri="{BB962C8B-B14F-4D97-AF65-F5344CB8AC3E}">
        <p14:creationId xmlns:p14="http://schemas.microsoft.com/office/powerpoint/2010/main" val="1140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Say v. What We Do (Econometrics)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We Say</a:t>
            </a:r>
          </a:p>
          <a:p>
            <a:pPr lvl="1"/>
            <a:r>
              <a:rPr lang="en-US" sz="2000" dirty="0" smtClean="0"/>
              <a:t>Causal inference and counterfactuals</a:t>
            </a:r>
          </a:p>
          <a:p>
            <a:pPr lvl="1"/>
            <a:r>
              <a:rPr lang="en-US" sz="2000" dirty="0" smtClean="0"/>
              <a:t>God gave us the model</a:t>
            </a:r>
          </a:p>
          <a:p>
            <a:pPr lvl="1"/>
            <a:r>
              <a:rPr lang="en-US" sz="2000" dirty="0" smtClean="0"/>
              <a:t>We report estimated causal effects and appropriate standard errors</a:t>
            </a:r>
          </a:p>
          <a:p>
            <a:pPr lvl="1"/>
            <a:r>
              <a:rPr lang="en-US" sz="2000" dirty="0" smtClean="0"/>
              <a:t>Plus a few additional specifications for robustness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we do</a:t>
            </a:r>
          </a:p>
          <a:p>
            <a:pPr lvl="1"/>
            <a:r>
              <a:rPr lang="en-US" sz="2000" dirty="0" smtClean="0"/>
              <a:t>Run OLS or IV regressions</a:t>
            </a:r>
          </a:p>
          <a:p>
            <a:pPr lvl="2"/>
            <a:r>
              <a:rPr lang="en-US" sz="1600" dirty="0" smtClean="0"/>
              <a:t>Try a lot of functional forms</a:t>
            </a:r>
          </a:p>
          <a:p>
            <a:pPr lvl="2"/>
            <a:r>
              <a:rPr lang="en-US" sz="1600" dirty="0" smtClean="0"/>
              <a:t>Report standard errors as if we ran only one model</a:t>
            </a:r>
          </a:p>
          <a:p>
            <a:pPr lvl="2"/>
            <a:r>
              <a:rPr lang="en-US" sz="1600" dirty="0" smtClean="0"/>
              <a:t>Have research assistants run hundreds of regressions and pick a few “representative” ones</a:t>
            </a:r>
          </a:p>
          <a:p>
            <a:pPr lvl="1"/>
            <a:r>
              <a:rPr lang="en-US" sz="2000" dirty="0" smtClean="0"/>
              <a:t>Use complex structural models</a:t>
            </a:r>
          </a:p>
          <a:p>
            <a:pPr lvl="2"/>
            <a:r>
              <a:rPr lang="en-US" sz="1600" dirty="0" smtClean="0"/>
              <a:t>Make a lot of assumptions without a great way to test them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89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Lessons for Econometrics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51050"/>
            <a:ext cx="3703320" cy="402336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Many problems can be decomposed into predictive and causal parts</a:t>
            </a:r>
          </a:p>
          <a:p>
            <a:pPr lvl="1"/>
            <a:r>
              <a:rPr lang="en-US" sz="1600" dirty="0" smtClean="0"/>
              <a:t>Can use off-the-shelf ML for predictive parts</a:t>
            </a:r>
          </a:p>
          <a:p>
            <a:r>
              <a:rPr lang="en-US" sz="1800" dirty="0" smtClean="0"/>
              <a:t>Data-driven model selection</a:t>
            </a:r>
          </a:p>
          <a:p>
            <a:pPr lvl="1"/>
            <a:r>
              <a:rPr lang="en-US" sz="1600" dirty="0" smtClean="0"/>
              <a:t>Tailored to econometric goals</a:t>
            </a:r>
          </a:p>
          <a:p>
            <a:pPr lvl="2"/>
            <a:r>
              <a:rPr lang="en-US" sz="1100" dirty="0" smtClean="0"/>
              <a:t>Focus on parameters of interest</a:t>
            </a:r>
          </a:p>
          <a:p>
            <a:pPr lvl="2"/>
            <a:r>
              <a:rPr lang="en-US" sz="1100" dirty="0" smtClean="0"/>
              <a:t>Define correct criterion for model</a:t>
            </a:r>
          </a:p>
          <a:p>
            <a:pPr lvl="2"/>
            <a:r>
              <a:rPr lang="en-US" sz="1100" dirty="0" smtClean="0"/>
              <a:t>Use data-driven model selection where performance can be evaluated</a:t>
            </a:r>
          </a:p>
          <a:p>
            <a:pPr lvl="1"/>
            <a:r>
              <a:rPr lang="en-US" sz="1600" dirty="0" smtClean="0"/>
              <a:t>While retaining ability to do inference</a:t>
            </a:r>
          </a:p>
          <a:p>
            <a:pPr lvl="1"/>
            <a:endParaRPr lang="en-US" sz="1600" dirty="0"/>
          </a:p>
          <a:p>
            <a:r>
              <a:rPr lang="en-US" sz="1800" dirty="0" smtClean="0"/>
              <a:t>ML-Inspired Approaches for Robustness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276" y="1851050"/>
            <a:ext cx="4188165" cy="3311524"/>
          </a:xfrm>
        </p:spPr>
        <p:txBody>
          <a:bodyPr>
            <a:noAutofit/>
          </a:bodyPr>
          <a:lstStyle/>
          <a:p>
            <a:r>
              <a:rPr lang="en-US" sz="1800" dirty="0" smtClean="0"/>
              <a:t>Validation</a:t>
            </a:r>
          </a:p>
          <a:p>
            <a:pPr lvl="1"/>
            <a:r>
              <a:rPr lang="en-US" sz="1600" dirty="0" smtClean="0"/>
              <a:t>ML always has a test set</a:t>
            </a:r>
          </a:p>
          <a:p>
            <a:pPr lvl="1"/>
            <a:r>
              <a:rPr lang="en-US" sz="1600" dirty="0" smtClean="0"/>
              <a:t>Econometrics can consider alternatives</a:t>
            </a:r>
          </a:p>
          <a:p>
            <a:pPr lvl="2"/>
            <a:r>
              <a:rPr lang="en-US" sz="1100" dirty="0" smtClean="0"/>
              <a:t>Ruiz, Athey and Blei (2017) evaluate on days with unusual prices</a:t>
            </a:r>
          </a:p>
          <a:p>
            <a:pPr lvl="2"/>
            <a:r>
              <a:rPr lang="en-US" sz="1100" dirty="0" smtClean="0"/>
              <a:t>Athey, Blei, Donnelly and Ruiz (2017) evaluate change in purchases before and after price changes</a:t>
            </a:r>
          </a:p>
          <a:p>
            <a:pPr lvl="2"/>
            <a:r>
              <a:rPr lang="en-US" sz="1100" dirty="0" smtClean="0"/>
              <a:t>Tech firm applications have many A/B tests and algorithm changes</a:t>
            </a:r>
            <a:endParaRPr lang="en-US" sz="1100" dirty="0"/>
          </a:p>
          <a:p>
            <a:r>
              <a:rPr lang="en-US" sz="1800" dirty="0" smtClean="0"/>
              <a:t>Other computational approaches for structural models</a:t>
            </a:r>
          </a:p>
          <a:p>
            <a:pPr lvl="1"/>
            <a:r>
              <a:rPr lang="en-US" sz="1600" dirty="0" smtClean="0"/>
              <a:t>Stochastic gradient descent</a:t>
            </a:r>
          </a:p>
          <a:p>
            <a:pPr lvl="1"/>
            <a:r>
              <a:rPr lang="en-US" sz="1600" dirty="0" err="1" smtClean="0"/>
              <a:t>Variational</a:t>
            </a:r>
            <a:r>
              <a:rPr lang="en-US" sz="1600" dirty="0" smtClean="0"/>
              <a:t> Inference (Bayesian models)</a:t>
            </a:r>
            <a:endParaRPr lang="en-US" sz="1600" dirty="0"/>
          </a:p>
          <a:p>
            <a:r>
              <a:rPr lang="en-US" sz="1800" dirty="0" smtClean="0"/>
              <a:t>See </a:t>
            </a:r>
            <a:r>
              <a:rPr lang="en-US" sz="1800" dirty="0" err="1" smtClean="0"/>
              <a:t>Sendhil</a:t>
            </a:r>
            <a:r>
              <a:rPr lang="en-US" sz="1800" dirty="0" smtClean="0"/>
              <a:t> Mullainathan et al (JEP, AER) for key lessons about prediction in economics</a:t>
            </a:r>
          </a:p>
          <a:p>
            <a:pPr lvl="1"/>
            <a:r>
              <a:rPr lang="en-US" sz="1600" dirty="0" smtClean="0"/>
              <a:t>See also Athey (Science, 2017)</a:t>
            </a:r>
          </a:p>
          <a:p>
            <a:pPr lvl="2"/>
            <a:endParaRPr lang="en-US" sz="11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326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Economics in Five Years:</a:t>
            </a:r>
            <a:br>
              <a:rPr lang="en-US" dirty="0" smtClean="0"/>
            </a:br>
            <a:r>
              <a:rPr lang="en-US" dirty="0" smtClean="0"/>
              <a:t>My Predictions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Regularization/data-driven model selection will be the standard for economic models</a:t>
            </a:r>
          </a:p>
          <a:p>
            <a:r>
              <a:rPr lang="en-US" dirty="0" smtClean="0"/>
              <a:t>Prediction problems better appreciated</a:t>
            </a:r>
          </a:p>
          <a:p>
            <a:r>
              <a:rPr lang="en-US" dirty="0" smtClean="0"/>
              <a:t>Measurement using ML techniques an important subfield</a:t>
            </a:r>
          </a:p>
          <a:p>
            <a:r>
              <a:rPr lang="en-US" dirty="0" smtClean="0"/>
              <a:t>Textual analysis standard (already </a:t>
            </a:r>
            <a:r>
              <a:rPr lang="en-US" smtClean="0"/>
              <a:t>many examples)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will explicitly distinguish causal parts and predictive parts</a:t>
            </a:r>
          </a:p>
          <a:p>
            <a:r>
              <a:rPr lang="en-US" dirty="0"/>
              <a:t>Reduced emphasis on sampling variation</a:t>
            </a:r>
          </a:p>
          <a:p>
            <a:r>
              <a:rPr lang="en-US" dirty="0" smtClean="0"/>
              <a:t>Model robustness emphasized on equal footing with standard errors</a:t>
            </a:r>
          </a:p>
          <a:p>
            <a:r>
              <a:rPr lang="en-US" dirty="0" smtClean="0"/>
              <a:t>Models with lots of 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27296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Machine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Independent observations</a:t>
            </a:r>
          </a:p>
          <a:p>
            <a:r>
              <a:rPr lang="en-US" dirty="0" smtClean="0"/>
              <a:t>Stable environment</a:t>
            </a:r>
          </a:p>
          <a:p>
            <a:r>
              <a:rPr lang="en-US" dirty="0" smtClean="0"/>
              <a:t>Regression/prediction:</a:t>
            </a:r>
          </a:p>
          <a:p>
            <a:pPr lvl="1"/>
            <a:r>
              <a:rPr lang="en-US" dirty="0" smtClean="0"/>
              <a:t>E[Y|X=x]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(Y=</a:t>
            </a:r>
            <a:r>
              <a:rPr lang="en-US" dirty="0" err="1" smtClean="0"/>
              <a:t>y|X</a:t>
            </a:r>
            <a:r>
              <a:rPr lang="en-US" dirty="0" smtClean="0"/>
              <a:t>=x)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Collections of units characterized by features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Individual internet activity history</a:t>
            </a:r>
          </a:p>
          <a:p>
            <a:r>
              <a:rPr lang="en-US" dirty="0" smtClean="0"/>
              <a:t>Find groups of similar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2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557318" cy="2286000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07" y="1091565"/>
            <a:ext cx="2057400" cy="15430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Advances in ML dramatically improve quality of image classification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16" y="2423160"/>
            <a:ext cx="2364581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31" y="1303021"/>
            <a:ext cx="2143125" cy="1407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81" y="4186819"/>
            <a:ext cx="2057400" cy="1543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75" y="3734355"/>
            <a:ext cx="2143125" cy="1607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99" y="4149331"/>
            <a:ext cx="2143125" cy="1650206"/>
          </a:xfrm>
          <a:prstGeom prst="rect">
            <a:avLst/>
          </a:prstGeom>
        </p:spPr>
      </p:pic>
      <p:pic>
        <p:nvPicPr>
          <p:cNvPr id="11" name="Picture 4" descr="Image result for cat video youtub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18" y="2542888"/>
            <a:ext cx="1968785" cy="136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594359"/>
            <a:ext cx="2538845" cy="2286000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Neural nets figure out what features of image are important</a:t>
            </a:r>
          </a:p>
          <a:p>
            <a:r>
              <a:rPr lang="en-US" sz="1800" dirty="0"/>
              <a:t>Features can be used to classify images</a:t>
            </a:r>
          </a:p>
          <a:p>
            <a:r>
              <a:rPr lang="en-US" sz="1800" dirty="0"/>
              <a:t>Relies on stability</a:t>
            </a:r>
          </a:p>
        </p:txBody>
      </p:sp>
      <p:pic>
        <p:nvPicPr>
          <p:cNvPr id="11" name="Picture 4" descr="Image result for cat video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374" y="1764559"/>
            <a:ext cx="1968785" cy="136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6036130" y="2305050"/>
            <a:ext cx="957943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7396843" y="2241077"/>
            <a:ext cx="131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i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72964" y="3924162"/>
                <a:ext cx="3628679" cy="290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700" dirty="0" smtClean="0">
                    <a:latin typeface="Cambria Math" panose="02040503050406030204" pitchFamily="18" charset="0"/>
                  </a:rPr>
                  <a:t>Given </a:t>
                </a:r>
                <a:r>
                  <a:rPr lang="en-US" sz="2700" i="1" dirty="0" smtClean="0">
                    <a:latin typeface="Cambria Math" panose="02040503050406030204" pitchFamily="18" charset="0"/>
                  </a:rPr>
                  <a:t>X</a:t>
                </a:r>
                <a:r>
                  <a:rPr lang="en-US" sz="2700" i="1" baseline="-25000" dirty="0" smtClean="0">
                    <a:latin typeface="Cambria Math" panose="02040503050406030204" pitchFamily="18" charset="0"/>
                  </a:rPr>
                  <a:t>i</a:t>
                </a:r>
                <a:r>
                  <a:rPr lang="en-US" sz="2700" dirty="0" smtClean="0">
                    <a:latin typeface="Cambria Math" panose="02040503050406030204" pitchFamily="18" charset="0"/>
                  </a:rPr>
                  <a:t>, is this a cat?</a:t>
                </a:r>
              </a:p>
              <a:p>
                <a:endParaRPr lang="en-US" sz="2700" i="1" dirty="0">
                  <a:latin typeface="Cambria Math" panose="02040503050406030204" pitchFamily="18" charset="0"/>
                </a:endParaRPr>
              </a:p>
              <a:p>
                <a:endParaRPr lang="en-US" sz="27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𝐶𝐴𝑇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700" i="1">
                          <a:latin typeface="Cambria Math" panose="02040503050406030204" pitchFamily="18" charset="0"/>
                        </a:rPr>
                        <m:t>=.95</m:t>
                      </m:r>
                    </m:oMath>
                  </m:oMathPara>
                </a14:m>
                <a:endParaRPr lang="en-US" sz="2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𝐷𝑂𝐺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700" i="1">
                          <a:latin typeface="Cambria Math" panose="02040503050406030204" pitchFamily="18" charset="0"/>
                        </a:rPr>
                        <m:t>=.05</m:t>
                      </m:r>
                    </m:oMath>
                  </m:oMathPara>
                </a14:m>
                <a:endParaRPr lang="en-US" sz="2700" dirty="0"/>
              </a:p>
              <a:p>
                <a:endParaRPr lang="en-US" sz="2700" dirty="0"/>
              </a:p>
              <a:p>
                <a:endParaRPr lang="en-US" sz="27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964" y="3924162"/>
                <a:ext cx="3628679" cy="2908489"/>
              </a:xfrm>
              <a:prstGeom prst="rect">
                <a:avLst/>
              </a:prstGeom>
              <a:blipFill>
                <a:blip r:embed="rId3"/>
                <a:stretch>
                  <a:fillRect l="-5714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About ML?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Flexible, rich, data-driven models</a:t>
            </a:r>
          </a:p>
          <a:p>
            <a:r>
              <a:rPr lang="en-US" sz="1800" dirty="0"/>
              <a:t>Increase in personalization and precision</a:t>
            </a:r>
          </a:p>
          <a:p>
            <a:r>
              <a:rPr lang="en-US" sz="1800" dirty="0"/>
              <a:t>Methods to avoid over-fitting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517" y="922912"/>
            <a:ext cx="3959788" cy="498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4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9488"/>
            <a:ext cx="7543800" cy="1087437"/>
          </a:xfrm>
        </p:spPr>
        <p:txBody>
          <a:bodyPr/>
          <a:lstStyle/>
          <a:p>
            <a:r>
              <a:rPr lang="en-US" dirty="0" smtClean="0"/>
              <a:t>Ability to Fit Complex Shapes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32" y="2267624"/>
            <a:ext cx="3283787" cy="3252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23" y="2267625"/>
            <a:ext cx="4359045" cy="32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0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in a Stable Environment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and minimize MSE in a new dataset where only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is observed</a:t>
                </a:r>
              </a:p>
              <a:p>
                <a:pPr lvl="1"/>
                <a:r>
                  <a:rPr lang="en-US" dirty="0" smtClean="0"/>
                  <a:t>MSE: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 matter how complex the model, the output, the prediction, is a single number</a:t>
                </a:r>
              </a:p>
              <a:p>
                <a:pPr lvl="1"/>
                <a:r>
                  <a:rPr lang="en-US" dirty="0" smtClean="0"/>
                  <a:t>Can hold out a test set and evaluate the performance of a model</a:t>
                </a:r>
              </a:p>
              <a:p>
                <a:pPr lvl="1"/>
                <a:r>
                  <a:rPr lang="en-US" dirty="0" smtClean="0"/>
                  <a:t>Ground truth is observed in a test set</a:t>
                </a:r>
              </a:p>
              <a:p>
                <a:pPr lvl="1"/>
                <a:r>
                  <a:rPr lang="en-US" dirty="0" smtClean="0"/>
                  <a:t>Only assumptions required: independent observations, and joint distribution of (</a:t>
                </a:r>
                <a:r>
                  <a:rPr lang="en-US" i="1" dirty="0" smtClean="0"/>
                  <a:t>Y,X</a:t>
                </a:r>
                <a:r>
                  <a:rPr lang="en-US" dirty="0" smtClean="0"/>
                  <a:t>) same in test set as in training set</a:t>
                </a:r>
              </a:p>
              <a:p>
                <a:r>
                  <a:rPr lang="en-US" dirty="0" smtClean="0"/>
                  <a:t>Note: minimizing MSE entails bias-variance tradeoff, and always accept some bias</a:t>
                </a:r>
              </a:p>
              <a:p>
                <a:pPr lvl="1"/>
                <a:r>
                  <a:rPr lang="en-US" dirty="0" smtClean="0"/>
                  <a:t>Idea: if estimator too sensitive to current dataset, then procedure will be variable across datasets</a:t>
                </a:r>
              </a:p>
              <a:p>
                <a:pPr lvl="1"/>
                <a:r>
                  <a:rPr lang="en-US" dirty="0" smtClean="0"/>
                  <a:t>Models are very rich, and overfitting is a real concern, so approaches to control </a:t>
                </a:r>
                <a:r>
                  <a:rPr lang="en-US" dirty="0" err="1" smtClean="0"/>
                  <a:t>overfit</a:t>
                </a:r>
                <a:r>
                  <a:rPr lang="en-US" dirty="0" smtClean="0"/>
                  <a:t> necessary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2" t="-1970" r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 of ML algorithms</a:t>
            </a:r>
          </a:p>
          <a:p>
            <a:pPr lvl="1"/>
            <a:r>
              <a:rPr lang="en-US" dirty="0" smtClean="0"/>
              <a:t>Consider a family of models</a:t>
            </a:r>
          </a:p>
          <a:p>
            <a:pPr lvl="1"/>
            <a:r>
              <a:rPr lang="en-US" dirty="0" smtClean="0"/>
              <a:t>Use the data to select among the models or choose tuning parameters</a:t>
            </a:r>
          </a:p>
          <a:p>
            <a:pPr lvl="1"/>
            <a:r>
              <a:rPr lang="en-US" dirty="0" smtClean="0"/>
              <a:t>Common approach: cross-validation</a:t>
            </a:r>
          </a:p>
          <a:p>
            <a:pPr lvl="2"/>
            <a:r>
              <a:rPr lang="en-US" dirty="0" smtClean="0"/>
              <a:t>Break data into 10 folds</a:t>
            </a:r>
          </a:p>
          <a:p>
            <a:pPr lvl="2"/>
            <a:r>
              <a:rPr lang="en-US" dirty="0" smtClean="0"/>
              <a:t>Estimate on 9/10 of data, estimate MSE on last tenth, for each of a grid of tuning parameters</a:t>
            </a:r>
          </a:p>
          <a:p>
            <a:pPr lvl="2"/>
            <a:r>
              <a:rPr lang="en-US" dirty="0" smtClean="0"/>
              <a:t>Choose the parameters that minimize MSE</a:t>
            </a:r>
          </a:p>
          <a:p>
            <a:r>
              <a:rPr lang="en-US" dirty="0" smtClean="0"/>
              <a:t>ML works well because you can accurately evaluate performance without </a:t>
            </a:r>
            <a:r>
              <a:rPr lang="en-US" dirty="0" err="1" smtClean="0"/>
              <a:t>add’l</a:t>
            </a:r>
            <a:r>
              <a:rPr lang="en-US" dirty="0" smtClean="0"/>
              <a:t> assumptions</a:t>
            </a:r>
          </a:p>
          <a:p>
            <a:pPr lvl="1"/>
            <a:r>
              <a:rPr lang="en-US" dirty="0" smtClean="0"/>
              <a:t>Your robotic research assistant then tests many models to see what performs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4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We Say v. What We Do (ML)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say</a:t>
            </a:r>
          </a:p>
          <a:p>
            <a:pPr lvl="1"/>
            <a:r>
              <a:rPr lang="en-US" dirty="0" smtClean="0"/>
              <a:t>ML = Data Science, statistics</a:t>
            </a:r>
          </a:p>
          <a:p>
            <a:pPr lvl="2"/>
            <a:r>
              <a:rPr lang="en-US" dirty="0" smtClean="0"/>
              <a:t>Is there anything else?</a:t>
            </a:r>
          </a:p>
          <a:p>
            <a:pPr lvl="1"/>
            <a:r>
              <a:rPr lang="en-US" dirty="0" smtClean="0"/>
              <a:t>Use language of answering questions or solving problems, e.g. advertising allocation, salesperson prioritization</a:t>
            </a:r>
          </a:p>
          <a:p>
            <a:pPr lvl="1"/>
            <a:r>
              <a:rPr lang="en-US" dirty="0" smtClean="0"/>
              <a:t>Aesthetic: human analyst does not have to make any choices</a:t>
            </a:r>
          </a:p>
          <a:p>
            <a:pPr lvl="1"/>
            <a:r>
              <a:rPr lang="en-US" dirty="0" smtClean="0"/>
              <a:t>All that matters is prediction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do</a:t>
            </a:r>
          </a:p>
          <a:p>
            <a:pPr lvl="1"/>
            <a:r>
              <a:rPr lang="en-US" dirty="0" smtClean="0"/>
              <a:t>Use predictive models and ignore other considerations</a:t>
            </a:r>
            <a:endParaRPr lang="en-US" dirty="0"/>
          </a:p>
          <a:p>
            <a:pPr lvl="2"/>
            <a:r>
              <a:rPr lang="en-US" dirty="0" smtClean="0"/>
              <a:t>E.g. Causality, equilibrium or feedback effects</a:t>
            </a:r>
          </a:p>
          <a:p>
            <a:pPr lvl="1"/>
            <a:r>
              <a:rPr lang="en-US" dirty="0" smtClean="0"/>
              <a:t>Wonder/worry about interpretability/reliability/robustness/ adaptability, but have little way to ask </a:t>
            </a:r>
            <a:r>
              <a:rPr lang="en-US" dirty="0" err="1" smtClean="0"/>
              <a:t>algos</a:t>
            </a:r>
            <a:r>
              <a:rPr lang="en-US" dirty="0" smtClean="0"/>
              <a:t> to optimize for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7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with Traditional Econometrics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38408" cy="402336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Economists have focused on the case with substantially more observations than covariates (N&gt;&gt;P)</a:t>
            </a:r>
          </a:p>
          <a:p>
            <a:pPr lvl="1"/>
            <a:r>
              <a:rPr lang="en-US" sz="1600" dirty="0" smtClean="0"/>
              <a:t>In-sample MSE is a good approximation to out-of-sample MSE</a:t>
            </a:r>
          </a:p>
          <a:p>
            <a:pPr lvl="1"/>
            <a:r>
              <a:rPr lang="en-US" sz="1600" dirty="0" smtClean="0"/>
              <a:t>OLS is BLUE, and if overfitting is not a problem, then no need to incur bias</a:t>
            </a:r>
          </a:p>
          <a:p>
            <a:pPr lvl="1"/>
            <a:r>
              <a:rPr lang="en-US" sz="1600" dirty="0" smtClean="0"/>
              <a:t>OLS uses all the data and minimizes in-sample MSE</a:t>
            </a:r>
          </a:p>
          <a:p>
            <a:r>
              <a:rPr lang="en-US" sz="1800" dirty="0" smtClean="0"/>
              <a:t>OLS obviously fails due to overfitting when P~N and fails entirely when P&gt;N</a:t>
            </a:r>
          </a:p>
          <a:p>
            <a:pPr lvl="1"/>
            <a:r>
              <a:rPr lang="en-US" sz="1600" dirty="0"/>
              <a:t>ML methods generally work when P&gt;N</a:t>
            </a:r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049941" cy="4023359"/>
          </a:xfrm>
        </p:spPr>
        <p:txBody>
          <a:bodyPr>
            <a:noAutofit/>
          </a:bodyPr>
          <a:lstStyle/>
          <a:p>
            <a:r>
              <a:rPr lang="en-US" sz="1800" dirty="0" smtClean="0"/>
              <a:t>Economists worry about estimating causal effects and identification</a:t>
            </a:r>
          </a:p>
          <a:p>
            <a:pPr lvl="1"/>
            <a:r>
              <a:rPr lang="en-US" sz="1600" dirty="0" smtClean="0"/>
              <a:t>Causal effects</a:t>
            </a:r>
          </a:p>
          <a:p>
            <a:pPr lvl="1"/>
            <a:r>
              <a:rPr lang="en-US" sz="1600" dirty="0" smtClean="0"/>
              <a:t>Counterfactual predictions</a:t>
            </a:r>
          </a:p>
          <a:p>
            <a:pPr lvl="1"/>
            <a:r>
              <a:rPr lang="en-US" sz="1600" dirty="0" smtClean="0"/>
              <a:t>Separating correlation from causality</a:t>
            </a:r>
          </a:p>
          <a:p>
            <a:pPr lvl="1"/>
            <a:r>
              <a:rPr lang="en-US" sz="1600" dirty="0" smtClean="0"/>
              <a:t>Standard errors</a:t>
            </a:r>
          </a:p>
          <a:p>
            <a:pPr lvl="1"/>
            <a:r>
              <a:rPr lang="en-US" sz="1600" dirty="0" smtClean="0"/>
              <a:t>Structural models incorporating behavioral </a:t>
            </a:r>
            <a:r>
              <a:rPr lang="en-US" sz="1600" dirty="0" err="1" smtClean="0"/>
              <a:t>assns</a:t>
            </a:r>
            <a:endParaRPr lang="en-US" sz="1600" dirty="0"/>
          </a:p>
          <a:p>
            <a:r>
              <a:rPr lang="en-US" sz="1800" dirty="0" smtClean="0"/>
              <a:t>Identification problems can not be evaluated using a hold-out set</a:t>
            </a:r>
          </a:p>
          <a:p>
            <a:pPr lvl="1"/>
            <a:r>
              <a:rPr lang="en-US" sz="1600" dirty="0" smtClean="0"/>
              <a:t>If joint </a:t>
            </a:r>
            <a:r>
              <a:rPr lang="en-US" sz="1600" dirty="0" err="1" smtClean="0"/>
              <a:t>dist’n</a:t>
            </a:r>
            <a:r>
              <a:rPr lang="en-US" sz="1600" dirty="0" smtClean="0"/>
              <a:t> of observable same in training and test, will get the same results in both</a:t>
            </a:r>
          </a:p>
          <a:p>
            <a:r>
              <a:rPr lang="en-US" sz="1800" dirty="0" smtClean="0"/>
              <a:t>Causal methods sacrifice goodness-of-fit to focus only on variation in data that identifies parameters of interest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7935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6454</TotalTime>
  <Words>741</Words>
  <Application>Microsoft Office PowerPoint</Application>
  <PresentationFormat>On-screen Show (4:3)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Cambria Math</vt:lpstr>
      <vt:lpstr>Retrospect</vt:lpstr>
      <vt:lpstr> Machine Learning for Economics: An Introduction</vt:lpstr>
      <vt:lpstr>Two Types of Machine Learning</vt:lpstr>
      <vt:lpstr>Classification</vt:lpstr>
      <vt:lpstr>Classification</vt:lpstr>
      <vt:lpstr>What’s New About ML?</vt:lpstr>
      <vt:lpstr>Ability to Fit Complex Shapes</vt:lpstr>
      <vt:lpstr>Prediction in a Stable Environment</vt:lpstr>
      <vt:lpstr>What We Say v. What We Do (ML)</vt:lpstr>
      <vt:lpstr>Contrast with Traditional Econometrics</vt:lpstr>
      <vt:lpstr>What We Say v. What We Do (Econometrics)</vt:lpstr>
      <vt:lpstr>Key Lessons for Econometrics</vt:lpstr>
      <vt:lpstr>Empirical Economics in Five Years: My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Information, Privacy, and the Internet: An Economic Perspective</dc:title>
  <dc:creator>Susan Athey (Keystone Strategy, Inc)</dc:creator>
  <cp:lastModifiedBy>Susan Athey</cp:lastModifiedBy>
  <cp:revision>508</cp:revision>
  <cp:lastPrinted>2014-06-11T22:31:57Z</cp:lastPrinted>
  <dcterms:created xsi:type="dcterms:W3CDTF">2014-06-10T20:48:38Z</dcterms:created>
  <dcterms:modified xsi:type="dcterms:W3CDTF">2018-01-03T16:56:59Z</dcterms:modified>
</cp:coreProperties>
</file>