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8"/>
  </p:notesMasterIdLst>
  <p:sldIdLst>
    <p:sldId id="479" r:id="rId2"/>
    <p:sldId id="481" r:id="rId3"/>
    <p:sldId id="478" r:id="rId4"/>
    <p:sldId id="482" r:id="rId5"/>
    <p:sldId id="477" r:id="rId6"/>
    <p:sldId id="480" r:id="rId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3469" autoAdjust="0"/>
  </p:normalViewPr>
  <p:slideViewPr>
    <p:cSldViewPr snapToGrid="0">
      <p:cViewPr varScale="1">
        <p:scale>
          <a:sx n="95" d="100"/>
          <a:sy n="95" d="100"/>
        </p:scale>
        <p:origin x="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BB278-C44C-4D98-981C-A9F325CF8C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D8E4D2-4337-4D16-B17E-94A7282549B2}">
      <dgm:prSet phldrT="[Text]"/>
      <dgm:spPr/>
      <dgm:t>
        <a:bodyPr/>
        <a:lstStyle/>
        <a:p>
          <a:r>
            <a:rPr lang="en-US" dirty="0" smtClean="0"/>
            <a:t>Average Treatment Effects (ATE) w/ </a:t>
          </a:r>
          <a:r>
            <a:rPr lang="en-US" dirty="0" err="1" smtClean="0"/>
            <a:t>Unconfoundedness</a:t>
          </a:r>
          <a:endParaRPr lang="en-US" dirty="0"/>
        </a:p>
      </dgm:t>
    </dgm:pt>
    <dgm:pt modelId="{5DD8BD46-59F1-4626-9DC0-7B5F6475D146}" type="parTrans" cxnId="{D8141025-F58A-4B4F-A73A-71D2DD8A3397}">
      <dgm:prSet/>
      <dgm:spPr/>
      <dgm:t>
        <a:bodyPr/>
        <a:lstStyle/>
        <a:p>
          <a:endParaRPr lang="en-US"/>
        </a:p>
      </dgm:t>
    </dgm:pt>
    <dgm:pt modelId="{77D85D51-657C-4C3E-A468-A862C08ED6E3}" type="sibTrans" cxnId="{D8141025-F58A-4B4F-A73A-71D2DD8A3397}">
      <dgm:prSet/>
      <dgm:spPr/>
      <dgm:t>
        <a:bodyPr/>
        <a:lstStyle/>
        <a:p>
          <a:endParaRPr lang="en-US"/>
        </a:p>
      </dgm:t>
    </dgm:pt>
    <dgm:pt modelId="{DB57D607-A198-411C-802F-A2CC97D9DAC5}">
      <dgm:prSet phldrT="[Text]" custT="1"/>
      <dgm:spPr/>
      <dgm:t>
        <a:bodyPr/>
        <a:lstStyle/>
        <a:p>
          <a:r>
            <a:rPr lang="en-US" sz="1800" dirty="0" smtClean="0"/>
            <a:t>Residual Balancing (Athey, Imbens, Wager (2016), </a:t>
          </a:r>
          <a:r>
            <a:rPr lang="en-US" sz="1800" dirty="0" err="1" smtClean="0"/>
            <a:t>Hirshberg</a:t>
          </a:r>
          <a:r>
            <a:rPr lang="en-US" sz="1800" dirty="0" smtClean="0"/>
            <a:t> and Wager (2017)) </a:t>
          </a:r>
          <a:endParaRPr lang="en-US" sz="1800" dirty="0"/>
        </a:p>
      </dgm:t>
    </dgm:pt>
    <dgm:pt modelId="{3280BA68-0892-4DD0-BF7E-12794B9F0DBE}" type="parTrans" cxnId="{64B6F467-DD4F-4BC4-A541-C2097EA8937C}">
      <dgm:prSet/>
      <dgm:spPr/>
      <dgm:t>
        <a:bodyPr/>
        <a:lstStyle/>
        <a:p>
          <a:endParaRPr lang="en-US"/>
        </a:p>
      </dgm:t>
    </dgm:pt>
    <dgm:pt modelId="{431CBB37-041A-4E51-8C35-A1509B6051DD}" type="sibTrans" cxnId="{64B6F467-DD4F-4BC4-A541-C2097EA8937C}">
      <dgm:prSet/>
      <dgm:spPr/>
      <dgm:t>
        <a:bodyPr/>
        <a:lstStyle/>
        <a:p>
          <a:endParaRPr lang="en-US"/>
        </a:p>
      </dgm:t>
    </dgm:pt>
    <dgm:pt modelId="{29F6C78F-9FA3-4E11-A25A-681D9B00AC51}">
      <dgm:prSet phldrT="[Text]" custT="1"/>
      <dgm:spPr/>
      <dgm:t>
        <a:bodyPr/>
        <a:lstStyle/>
        <a:p>
          <a:r>
            <a:rPr lang="en-US" sz="1800" dirty="0" smtClean="0"/>
            <a:t>Double ML (Chernozhukov et al 2017)</a:t>
          </a:r>
          <a:endParaRPr lang="en-US" sz="1800" dirty="0"/>
        </a:p>
      </dgm:t>
    </dgm:pt>
    <dgm:pt modelId="{384B66AF-1D71-40FE-A564-D682727EA8FC}" type="parTrans" cxnId="{0FDFCFB7-F694-49E8-A095-7012F6B7DF2D}">
      <dgm:prSet/>
      <dgm:spPr/>
      <dgm:t>
        <a:bodyPr/>
        <a:lstStyle/>
        <a:p>
          <a:endParaRPr lang="en-US"/>
        </a:p>
      </dgm:t>
    </dgm:pt>
    <dgm:pt modelId="{79971494-C055-43F5-8B15-FF4E749449CD}" type="sibTrans" cxnId="{0FDFCFB7-F694-49E8-A095-7012F6B7DF2D}">
      <dgm:prSet/>
      <dgm:spPr/>
      <dgm:t>
        <a:bodyPr/>
        <a:lstStyle/>
        <a:p>
          <a:endParaRPr lang="en-US"/>
        </a:p>
      </dgm:t>
    </dgm:pt>
    <dgm:pt modelId="{E20131E4-3914-4404-B981-9DA43C6EB4D5}">
      <dgm:prSet phldrT="[Text]" custT="1"/>
      <dgm:spPr/>
      <dgm:t>
        <a:bodyPr/>
        <a:lstStyle/>
        <a:p>
          <a:r>
            <a:rPr lang="en-US" sz="1800" dirty="0" smtClean="0"/>
            <a:t>Double-LASSO (</a:t>
          </a:r>
          <a:r>
            <a:rPr lang="en-US" sz="1800" dirty="0" err="1" smtClean="0"/>
            <a:t>Belloni</a:t>
          </a:r>
          <a:r>
            <a:rPr lang="en-US" sz="1800" dirty="0" smtClean="0"/>
            <a:t>, Chernozhukov, Hansen)</a:t>
          </a:r>
          <a:endParaRPr lang="en-US" sz="1800" dirty="0"/>
        </a:p>
      </dgm:t>
    </dgm:pt>
    <dgm:pt modelId="{E87D0CE2-EEFC-4A3D-82E8-28917AB108B7}" type="parTrans" cxnId="{633C8CFC-67D2-4095-8155-B99AA03BCF38}">
      <dgm:prSet/>
      <dgm:spPr/>
      <dgm:t>
        <a:bodyPr/>
        <a:lstStyle/>
        <a:p>
          <a:endParaRPr lang="en-US"/>
        </a:p>
      </dgm:t>
    </dgm:pt>
    <dgm:pt modelId="{B5750367-F1A1-4E53-A490-25DF0EBBA977}" type="sibTrans" cxnId="{633C8CFC-67D2-4095-8155-B99AA03BCF38}">
      <dgm:prSet/>
      <dgm:spPr/>
      <dgm:t>
        <a:bodyPr/>
        <a:lstStyle/>
        <a:p>
          <a:endParaRPr lang="en-US"/>
        </a:p>
      </dgm:t>
    </dgm:pt>
    <dgm:pt modelId="{969F3197-A7FB-4950-92B1-28896E8B600D}">
      <dgm:prSet phldrT="[Text]" custT="1"/>
      <dgm:spPr/>
      <dgm:t>
        <a:bodyPr/>
        <a:lstStyle/>
        <a:p>
          <a:r>
            <a:rPr lang="en-US" sz="1800" dirty="0" smtClean="0"/>
            <a:t>Targeted ML (van der </a:t>
          </a:r>
          <a:r>
            <a:rPr lang="en-US" sz="1800" dirty="0" err="1" smtClean="0"/>
            <a:t>Laan</a:t>
          </a:r>
          <a:r>
            <a:rPr lang="en-US" sz="1800" dirty="0" smtClean="0"/>
            <a:t> et al, series)</a:t>
          </a:r>
          <a:endParaRPr lang="en-US" sz="1800" dirty="0"/>
        </a:p>
      </dgm:t>
    </dgm:pt>
    <dgm:pt modelId="{D45A3D75-D8F7-4403-9EC4-D93A7935A992}" type="parTrans" cxnId="{1A1A23E7-5E3E-4524-B50C-CEB3AAE65304}">
      <dgm:prSet/>
      <dgm:spPr/>
      <dgm:t>
        <a:bodyPr/>
        <a:lstStyle/>
        <a:p>
          <a:endParaRPr lang="en-US"/>
        </a:p>
      </dgm:t>
    </dgm:pt>
    <dgm:pt modelId="{B69FD88F-275E-4026-AD91-C460C063E464}" type="sibTrans" cxnId="{1A1A23E7-5E3E-4524-B50C-CEB3AAE65304}">
      <dgm:prSet/>
      <dgm:spPr/>
      <dgm:t>
        <a:bodyPr/>
        <a:lstStyle/>
        <a:p>
          <a:endParaRPr lang="en-US"/>
        </a:p>
      </dgm:t>
    </dgm:pt>
    <dgm:pt modelId="{8305082E-3A76-4529-B24A-AABE59AF9BD7}">
      <dgm:prSet/>
      <dgm:spPr/>
      <dgm:t>
        <a:bodyPr/>
        <a:lstStyle/>
        <a:p>
          <a:r>
            <a:rPr lang="en-US" dirty="0" smtClean="0"/>
            <a:t>Conditional ATE (CATE) w/ </a:t>
          </a:r>
          <a:r>
            <a:rPr lang="en-US" dirty="0" err="1" smtClean="0"/>
            <a:t>Unconf</a:t>
          </a:r>
          <a:r>
            <a:rPr lang="en-US" dirty="0" smtClean="0"/>
            <a:t>.:</a:t>
          </a:r>
        </a:p>
        <a:p>
          <a:r>
            <a:rPr lang="en-US" dirty="0" smtClean="0"/>
            <a:t>Low-Dimensional </a:t>
          </a:r>
          <a:r>
            <a:rPr lang="en-US" dirty="0" smtClean="0"/>
            <a:t>Treatment Effect Heterogeneity</a:t>
          </a:r>
        </a:p>
        <a:p>
          <a:r>
            <a:rPr lang="en-US" dirty="0" smtClean="0"/>
            <a:t>“Moving the Goalposts”</a:t>
          </a:r>
          <a:endParaRPr lang="en-US" dirty="0"/>
        </a:p>
      </dgm:t>
    </dgm:pt>
    <dgm:pt modelId="{0934B6B6-5ED6-4AD1-B3BF-7C605E4B9E5D}" type="parTrans" cxnId="{1DD198A7-CE9F-425B-9BD4-1985153CA7C1}">
      <dgm:prSet/>
      <dgm:spPr/>
      <dgm:t>
        <a:bodyPr/>
        <a:lstStyle/>
        <a:p>
          <a:endParaRPr lang="en-US"/>
        </a:p>
      </dgm:t>
    </dgm:pt>
    <dgm:pt modelId="{C59D7C15-B222-438F-AD94-F50826A94360}" type="sibTrans" cxnId="{1DD198A7-CE9F-425B-9BD4-1985153CA7C1}">
      <dgm:prSet/>
      <dgm:spPr/>
      <dgm:t>
        <a:bodyPr/>
        <a:lstStyle/>
        <a:p>
          <a:endParaRPr lang="en-US"/>
        </a:p>
      </dgm:t>
    </dgm:pt>
    <dgm:pt modelId="{D63AD84D-C515-4059-A25B-87C3F41BC550}">
      <dgm:prSet custT="1"/>
      <dgm:spPr/>
      <dgm:t>
        <a:bodyPr/>
        <a:lstStyle/>
        <a:p>
          <a:r>
            <a:rPr lang="en-US" sz="1800" dirty="0" smtClean="0"/>
            <a:t>Targeted ML (van der </a:t>
          </a:r>
          <a:r>
            <a:rPr lang="en-US" sz="1800" dirty="0" err="1" smtClean="0"/>
            <a:t>Laan</a:t>
          </a:r>
          <a:r>
            <a:rPr lang="en-US" sz="1800" dirty="0" smtClean="0"/>
            <a:t> et al)</a:t>
          </a:r>
          <a:endParaRPr lang="en-US" sz="1800" dirty="0"/>
        </a:p>
      </dgm:t>
    </dgm:pt>
    <dgm:pt modelId="{C1AFE962-1EF5-4C10-8E0B-5EDD9BAE6752}" type="parTrans" cxnId="{1455FAD4-B652-4619-B8D3-3C8153367FEA}">
      <dgm:prSet/>
      <dgm:spPr/>
      <dgm:t>
        <a:bodyPr/>
        <a:lstStyle/>
        <a:p>
          <a:endParaRPr lang="en-US"/>
        </a:p>
      </dgm:t>
    </dgm:pt>
    <dgm:pt modelId="{B279DB2A-4FEB-4412-90E6-F351EA4BFAEA}" type="sibTrans" cxnId="{1455FAD4-B652-4619-B8D3-3C8153367FEA}">
      <dgm:prSet/>
      <dgm:spPr/>
      <dgm:t>
        <a:bodyPr/>
        <a:lstStyle/>
        <a:p>
          <a:endParaRPr lang="en-US"/>
        </a:p>
      </dgm:t>
    </dgm:pt>
    <dgm:pt modelId="{C0C4B1A3-99E9-4D79-979F-393F68B26AAA}">
      <dgm:prSet custT="1"/>
      <dgm:spPr/>
      <dgm:t>
        <a:bodyPr/>
        <a:lstStyle/>
        <a:p>
          <a:r>
            <a:rPr lang="en-US" sz="1800" dirty="0" smtClean="0"/>
            <a:t> LASSO-based methods (Imai and </a:t>
          </a:r>
          <a:r>
            <a:rPr lang="en-US" sz="1800" dirty="0" err="1" smtClean="0"/>
            <a:t>Ratkovic</a:t>
          </a:r>
          <a:r>
            <a:rPr lang="en-US" sz="1800" dirty="0" smtClean="0"/>
            <a:t>)</a:t>
          </a:r>
          <a:endParaRPr lang="en-US" sz="1800" dirty="0"/>
        </a:p>
      </dgm:t>
    </dgm:pt>
    <dgm:pt modelId="{F2AC1DDA-0FC2-4B8D-82EC-A2FABB091923}" type="parTrans" cxnId="{6CF703DF-508C-44FD-A288-E8B7E3418EA6}">
      <dgm:prSet/>
      <dgm:spPr/>
      <dgm:t>
        <a:bodyPr/>
        <a:lstStyle/>
        <a:p>
          <a:endParaRPr lang="en-US"/>
        </a:p>
      </dgm:t>
    </dgm:pt>
    <dgm:pt modelId="{63D605E7-AB50-44F8-8973-64FC7D455067}" type="sibTrans" cxnId="{6CF703DF-508C-44FD-A288-E8B7E3418EA6}">
      <dgm:prSet/>
      <dgm:spPr/>
      <dgm:t>
        <a:bodyPr/>
        <a:lstStyle/>
        <a:p>
          <a:endParaRPr lang="en-US"/>
        </a:p>
      </dgm:t>
    </dgm:pt>
    <dgm:pt modelId="{608EB4C1-3F9A-4626-82DE-5DF3E4B88ED2}">
      <dgm:prSet custT="1"/>
      <dgm:spPr/>
      <dgm:t>
        <a:bodyPr/>
        <a:lstStyle/>
        <a:p>
          <a:r>
            <a:rPr lang="en-US" sz="1800" dirty="0" smtClean="0"/>
            <a:t> Causal Trees (Athey and Imbens, PNAS 2016)</a:t>
          </a:r>
          <a:endParaRPr lang="en-US" sz="1800" dirty="0"/>
        </a:p>
      </dgm:t>
    </dgm:pt>
    <dgm:pt modelId="{8340E71C-F335-4920-A405-08574502E227}" type="parTrans" cxnId="{E8974744-6136-4A22-BF4D-8991279C1160}">
      <dgm:prSet/>
      <dgm:spPr/>
      <dgm:t>
        <a:bodyPr/>
        <a:lstStyle/>
        <a:p>
          <a:endParaRPr lang="en-US"/>
        </a:p>
      </dgm:t>
    </dgm:pt>
    <dgm:pt modelId="{DC1F9738-00D1-4550-80E6-136C0E312C69}" type="sibTrans" cxnId="{E8974744-6136-4A22-BF4D-8991279C1160}">
      <dgm:prSet/>
      <dgm:spPr/>
      <dgm:t>
        <a:bodyPr/>
        <a:lstStyle/>
        <a:p>
          <a:endParaRPr lang="en-US"/>
        </a:p>
      </dgm:t>
    </dgm:pt>
    <dgm:pt modelId="{2B18F7DD-3BFF-45E5-A0AF-B1E36933F13F}">
      <dgm:prSet/>
      <dgm:spPr/>
      <dgm:t>
        <a:bodyPr/>
        <a:lstStyle/>
        <a:p>
          <a:r>
            <a:rPr lang="en-US" dirty="0" smtClean="0"/>
            <a:t>Conditional ATE w/ </a:t>
          </a:r>
          <a:r>
            <a:rPr lang="en-US" dirty="0" err="1" smtClean="0"/>
            <a:t>Unconf</a:t>
          </a:r>
          <a:r>
            <a:rPr lang="en-US" dirty="0" smtClean="0"/>
            <a:t>.:</a:t>
          </a:r>
        </a:p>
        <a:p>
          <a:r>
            <a:rPr lang="en-US" dirty="0" smtClean="0"/>
            <a:t>Non-parametric Case</a:t>
          </a:r>
          <a:endParaRPr lang="en-US" dirty="0"/>
        </a:p>
      </dgm:t>
    </dgm:pt>
    <dgm:pt modelId="{010F20D3-BBF3-481F-91AB-D6E332369660}" type="parTrans" cxnId="{586B7BEA-8F3A-41C5-A3C9-8673B53EE200}">
      <dgm:prSet/>
      <dgm:spPr/>
      <dgm:t>
        <a:bodyPr/>
        <a:lstStyle/>
        <a:p>
          <a:endParaRPr lang="en-US"/>
        </a:p>
      </dgm:t>
    </dgm:pt>
    <dgm:pt modelId="{35FBE515-8F58-4B59-A004-E43D0A027ABF}" type="sibTrans" cxnId="{586B7BEA-8F3A-41C5-A3C9-8673B53EE200}">
      <dgm:prSet/>
      <dgm:spPr/>
      <dgm:t>
        <a:bodyPr/>
        <a:lstStyle/>
        <a:p>
          <a:endParaRPr lang="en-US"/>
        </a:p>
      </dgm:t>
    </dgm:pt>
    <dgm:pt modelId="{5A3F999F-A982-4281-A957-D577632BEA04}">
      <dgm:prSet custT="1"/>
      <dgm:spPr/>
      <dgm:t>
        <a:bodyPr/>
        <a:lstStyle/>
        <a:p>
          <a:r>
            <a:rPr lang="en-US" sz="1800" dirty="0" smtClean="0"/>
            <a:t> Causal Forests (Wager and Athey, 2015)</a:t>
          </a:r>
          <a:endParaRPr lang="en-US" sz="1800" dirty="0"/>
        </a:p>
      </dgm:t>
    </dgm:pt>
    <dgm:pt modelId="{6A8A4929-9173-4FFA-948E-7EBBC586E9A3}" type="parTrans" cxnId="{B7597CF2-54F7-400F-96BC-DC23F7E814DB}">
      <dgm:prSet/>
      <dgm:spPr/>
      <dgm:t>
        <a:bodyPr/>
        <a:lstStyle/>
        <a:p>
          <a:endParaRPr lang="en-US"/>
        </a:p>
      </dgm:t>
    </dgm:pt>
    <dgm:pt modelId="{E55069CC-D573-47B2-92B6-A1642D5A0B36}" type="sibTrans" cxnId="{B7597CF2-54F7-400F-96BC-DC23F7E814DB}">
      <dgm:prSet/>
      <dgm:spPr/>
      <dgm:t>
        <a:bodyPr/>
        <a:lstStyle/>
        <a:p>
          <a:endParaRPr lang="en-US"/>
        </a:p>
      </dgm:t>
    </dgm:pt>
    <dgm:pt modelId="{BE1ABEA8-3104-40D7-8850-46B2A5C1F3BC}">
      <dgm:prSet custT="1"/>
      <dgm:spPr/>
      <dgm:t>
        <a:bodyPr/>
        <a:lstStyle/>
        <a:p>
          <a:r>
            <a:rPr lang="en-US" sz="1800" dirty="0" smtClean="0"/>
            <a:t> Generalized Random Forests (Athey, Tibshirani, Wager 2016)</a:t>
          </a:r>
          <a:endParaRPr lang="en-US" sz="1800" dirty="0"/>
        </a:p>
      </dgm:t>
    </dgm:pt>
    <dgm:pt modelId="{83E4E113-FEFF-4170-ACE0-B3D22C595FD9}" type="parTrans" cxnId="{B6E10D9D-0C6A-4993-8CD6-F8F5103491CB}">
      <dgm:prSet/>
      <dgm:spPr/>
      <dgm:t>
        <a:bodyPr/>
        <a:lstStyle/>
        <a:p>
          <a:endParaRPr lang="en-US"/>
        </a:p>
      </dgm:t>
    </dgm:pt>
    <dgm:pt modelId="{A446E034-352C-41FF-A043-5A39A1B52E01}" type="sibTrans" cxnId="{B6E10D9D-0C6A-4993-8CD6-F8F5103491CB}">
      <dgm:prSet/>
      <dgm:spPr/>
      <dgm:t>
        <a:bodyPr/>
        <a:lstStyle/>
        <a:p>
          <a:endParaRPr lang="en-US"/>
        </a:p>
      </dgm:t>
    </dgm:pt>
    <dgm:pt modelId="{C6EF3645-573A-4875-BDE5-CD04D10A544C}">
      <dgm:prSet phldrT="[Text]" custT="1"/>
      <dgm:spPr/>
      <dgm:t>
        <a:bodyPr/>
        <a:lstStyle/>
        <a:p>
          <a:r>
            <a:rPr lang="en-US" sz="1800" dirty="0" smtClean="0"/>
            <a:t>Methods based on averaging CATE:</a:t>
          </a:r>
          <a:endParaRPr lang="en-US" sz="1800" dirty="0"/>
        </a:p>
      </dgm:t>
    </dgm:pt>
    <dgm:pt modelId="{0356A1D9-C80A-4519-AB21-4CA4E4D25EA1}" type="parTrans" cxnId="{6BC00E26-60B5-40F7-A267-1A67D452DA83}">
      <dgm:prSet/>
      <dgm:spPr/>
      <dgm:t>
        <a:bodyPr/>
        <a:lstStyle/>
        <a:p>
          <a:endParaRPr lang="en-US"/>
        </a:p>
      </dgm:t>
    </dgm:pt>
    <dgm:pt modelId="{30A9A77D-1D76-42F0-BF38-821D01EE88F8}" type="sibTrans" cxnId="{6BC00E26-60B5-40F7-A267-1A67D452DA83}">
      <dgm:prSet/>
      <dgm:spPr/>
      <dgm:t>
        <a:bodyPr/>
        <a:lstStyle/>
        <a:p>
          <a:endParaRPr lang="en-US"/>
        </a:p>
      </dgm:t>
    </dgm:pt>
    <dgm:pt modelId="{7619692D-8C4F-4139-A0AE-7048D84A7D8F}">
      <dgm:prSet phldrT="[Text]" custT="1"/>
      <dgm:spPr/>
      <dgm:t>
        <a:bodyPr/>
        <a:lstStyle/>
        <a:p>
          <a:r>
            <a:rPr lang="en-US" sz="1800" dirty="0" smtClean="0"/>
            <a:t>Generalized Random Forests (Athey, Tibshirani, Wager 2016)</a:t>
          </a:r>
          <a:endParaRPr lang="en-US" sz="1800" dirty="0"/>
        </a:p>
      </dgm:t>
    </dgm:pt>
    <dgm:pt modelId="{070FE96F-9444-4E07-AB96-090BBE711909}" type="parTrans" cxnId="{DA184EF2-1A1C-4C4D-ADEC-04F3C1B3C217}">
      <dgm:prSet/>
      <dgm:spPr/>
      <dgm:t>
        <a:bodyPr/>
        <a:lstStyle/>
        <a:p>
          <a:endParaRPr lang="en-US"/>
        </a:p>
      </dgm:t>
    </dgm:pt>
    <dgm:pt modelId="{E42BB49C-4C66-4164-B488-822B583F4C85}" type="sibTrans" cxnId="{DA184EF2-1A1C-4C4D-ADEC-04F3C1B3C217}">
      <dgm:prSet/>
      <dgm:spPr/>
      <dgm:t>
        <a:bodyPr/>
        <a:lstStyle/>
        <a:p>
          <a:endParaRPr lang="en-US"/>
        </a:p>
      </dgm:t>
    </dgm:pt>
    <dgm:pt modelId="{3782BB42-FD5E-45CF-9E23-F66A80A065AE}">
      <dgm:prSet phldrT="[Text]" custT="1"/>
      <dgm:spPr/>
      <dgm:t>
        <a:bodyPr/>
        <a:lstStyle/>
        <a:p>
          <a:r>
            <a:rPr lang="en-US" sz="1800" dirty="0" smtClean="0"/>
            <a:t>BART (Chipman and George, 2010), e.g. Hill</a:t>
          </a:r>
          <a:endParaRPr lang="en-US" sz="1800" dirty="0"/>
        </a:p>
      </dgm:t>
    </dgm:pt>
    <dgm:pt modelId="{3649EB48-45D5-463F-BD9D-AFC932D953C6}" type="parTrans" cxnId="{4FD2306F-D0DD-4F51-AF65-1B16154CDA24}">
      <dgm:prSet/>
      <dgm:spPr/>
      <dgm:t>
        <a:bodyPr/>
        <a:lstStyle/>
        <a:p>
          <a:endParaRPr lang="en-US"/>
        </a:p>
      </dgm:t>
    </dgm:pt>
    <dgm:pt modelId="{6EB90AB2-B46E-456F-A763-5978D022C6E6}" type="sibTrans" cxnId="{4FD2306F-D0DD-4F51-AF65-1B16154CDA24}">
      <dgm:prSet/>
      <dgm:spPr/>
      <dgm:t>
        <a:bodyPr/>
        <a:lstStyle/>
        <a:p>
          <a:endParaRPr lang="en-US"/>
        </a:p>
      </dgm:t>
    </dgm:pt>
    <dgm:pt modelId="{7F2AE414-EDE6-4607-815F-507AF7A2B230}">
      <dgm:prSet custT="1"/>
      <dgm:spPr/>
      <dgm:t>
        <a:bodyPr/>
        <a:lstStyle/>
        <a:p>
          <a:r>
            <a:rPr lang="de-DE" sz="1800" dirty="0" smtClean="0"/>
            <a:t> X-Learners (Kunzel, Sekhon, Bickel, Yu, 2017)</a:t>
          </a:r>
          <a:endParaRPr lang="en-US" sz="1800" dirty="0"/>
        </a:p>
      </dgm:t>
    </dgm:pt>
    <dgm:pt modelId="{4C62E6D3-051B-43CF-8C0A-66DBA7345F68}" type="parTrans" cxnId="{12BDAA1F-3737-4837-AF36-86C830877653}">
      <dgm:prSet/>
      <dgm:spPr/>
      <dgm:t>
        <a:bodyPr/>
        <a:lstStyle/>
        <a:p>
          <a:endParaRPr lang="en-US"/>
        </a:p>
      </dgm:t>
    </dgm:pt>
    <dgm:pt modelId="{D05B165B-FCC9-4461-8167-2F8CD548C5CB}" type="sibTrans" cxnId="{12BDAA1F-3737-4837-AF36-86C830877653}">
      <dgm:prSet/>
      <dgm:spPr/>
      <dgm:t>
        <a:bodyPr/>
        <a:lstStyle/>
        <a:p>
          <a:endParaRPr lang="en-US"/>
        </a:p>
      </dgm:t>
    </dgm:pt>
    <dgm:pt modelId="{4149C15A-A4DE-4CA9-801A-CFCF5330FC30}">
      <dgm:prSet custT="1"/>
      <dgm:spPr/>
      <dgm:t>
        <a:bodyPr/>
        <a:lstStyle/>
        <a:p>
          <a:r>
            <a:rPr lang="en-US" sz="1800" dirty="0" err="1" smtClean="0"/>
            <a:t>Nie</a:t>
          </a:r>
          <a:r>
            <a:rPr lang="en-US" sz="1800" dirty="0" smtClean="0"/>
            <a:t> and Wager (2017) </a:t>
          </a:r>
          <a:endParaRPr lang="en-US" sz="1800" dirty="0"/>
        </a:p>
      </dgm:t>
    </dgm:pt>
    <dgm:pt modelId="{928C693D-0F56-4F2E-A7AE-211CF8EA564C}" type="parTrans" cxnId="{EE490525-5F58-4274-BCC4-87D8B2388DE4}">
      <dgm:prSet/>
      <dgm:spPr/>
      <dgm:t>
        <a:bodyPr/>
        <a:lstStyle/>
        <a:p>
          <a:endParaRPr lang="en-US"/>
        </a:p>
      </dgm:t>
    </dgm:pt>
    <dgm:pt modelId="{72E36DC1-148B-45F2-8DD0-73786F3AC37B}" type="sibTrans" cxnId="{EE490525-5F58-4274-BCC4-87D8B2388DE4}">
      <dgm:prSet/>
      <dgm:spPr/>
      <dgm:t>
        <a:bodyPr/>
        <a:lstStyle/>
        <a:p>
          <a:endParaRPr lang="en-US"/>
        </a:p>
      </dgm:t>
    </dgm:pt>
    <dgm:pt modelId="{7B592909-3B05-44C4-850D-6B438B1C72E6}">
      <dgm:prSet custT="1"/>
      <dgm:spPr/>
      <dgm:t>
        <a:bodyPr/>
        <a:lstStyle/>
        <a:p>
          <a:r>
            <a:rPr lang="en-US" sz="1800" dirty="0" err="1" smtClean="0"/>
            <a:t>Chernozukov</a:t>
          </a:r>
          <a:r>
            <a:rPr lang="en-US" sz="1800" dirty="0" smtClean="0"/>
            <a:t> and Duflo (2018)</a:t>
          </a:r>
          <a:endParaRPr lang="en-US" sz="1800" dirty="0"/>
        </a:p>
      </dgm:t>
    </dgm:pt>
    <dgm:pt modelId="{B75F31A3-AC16-4FCB-BC4A-E1281B42C588}" type="parTrans" cxnId="{CEB1E4C3-EE09-4B16-887F-A916B4ADF616}">
      <dgm:prSet/>
      <dgm:spPr/>
      <dgm:t>
        <a:bodyPr/>
        <a:lstStyle/>
        <a:p>
          <a:endParaRPr lang="en-US"/>
        </a:p>
      </dgm:t>
    </dgm:pt>
    <dgm:pt modelId="{D434B3CA-86CE-495C-B5F4-B8B0BFD01CA1}" type="sibTrans" cxnId="{CEB1E4C3-EE09-4B16-887F-A916B4ADF616}">
      <dgm:prSet/>
      <dgm:spPr/>
      <dgm:t>
        <a:bodyPr/>
        <a:lstStyle/>
        <a:p>
          <a:endParaRPr lang="en-US"/>
        </a:p>
      </dgm:t>
    </dgm:pt>
    <dgm:pt modelId="{5203C7CD-069E-489F-A68C-FF5BF86D401B}" type="pres">
      <dgm:prSet presAssocID="{17DBB278-C44C-4D98-981C-A9F325CF8C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56DC-9911-42BC-BEF1-B17E594E0672}" type="pres">
      <dgm:prSet presAssocID="{FCD8E4D2-4337-4D16-B17E-94A7282549B2}" presName="linNode" presStyleCnt="0"/>
      <dgm:spPr/>
    </dgm:pt>
    <dgm:pt modelId="{D8123220-B4CB-4B9A-A76C-F9601B5487E5}" type="pres">
      <dgm:prSet presAssocID="{FCD8E4D2-4337-4D16-B17E-94A7282549B2}" presName="parentText" presStyleLbl="node1" presStyleIdx="0" presStyleCnt="3" custScaleX="112297" custScaleY="10150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186EE-E830-4CAC-B16F-B7BCB90076A3}" type="pres">
      <dgm:prSet presAssocID="{FCD8E4D2-4337-4D16-B17E-94A7282549B2}" presName="descendantText" presStyleLbl="alignAccFollowNode1" presStyleIdx="0" presStyleCnt="3" custScaleX="109183" custScaleY="279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BBC00-886A-49A6-AD5D-8F04B3B8C847}" type="pres">
      <dgm:prSet presAssocID="{77D85D51-657C-4C3E-A468-A862C08ED6E3}" presName="sp" presStyleCnt="0"/>
      <dgm:spPr/>
    </dgm:pt>
    <dgm:pt modelId="{2EC1BB1A-EEB4-41DE-8C5E-19EC49F7A258}" type="pres">
      <dgm:prSet presAssocID="{8305082E-3A76-4529-B24A-AABE59AF9BD7}" presName="linNode" presStyleCnt="0"/>
      <dgm:spPr/>
    </dgm:pt>
    <dgm:pt modelId="{F7554B74-F337-45DF-9B08-EE577B064720}" type="pres">
      <dgm:prSet presAssocID="{8305082E-3A76-4529-B24A-AABE59AF9BD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49EF6-6D58-461A-8439-5095DE922F25}" type="pres">
      <dgm:prSet presAssocID="{8305082E-3A76-4529-B24A-AABE59AF9BD7}" presName="descendantText" presStyleLbl="alignAccFollowNode1" presStyleIdx="1" presStyleCnt="3" custScaleX="99025" custScaleY="158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B0CCF-74DC-451F-A63F-2EE1F7D9A3F6}" type="pres">
      <dgm:prSet presAssocID="{C59D7C15-B222-438F-AD94-F50826A94360}" presName="sp" presStyleCnt="0"/>
      <dgm:spPr/>
    </dgm:pt>
    <dgm:pt modelId="{47EC6B13-CEB8-43D3-94CF-0AC811BD1434}" type="pres">
      <dgm:prSet presAssocID="{2B18F7DD-3BFF-45E5-A0AF-B1E36933F13F}" presName="linNode" presStyleCnt="0"/>
      <dgm:spPr/>
    </dgm:pt>
    <dgm:pt modelId="{55BDFD4B-F77F-4444-8183-E2B5B0BA89FC}" type="pres">
      <dgm:prSet presAssocID="{2B18F7DD-3BFF-45E5-A0AF-B1E36933F13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74CEB-EC72-4EF0-BBA9-910A3F104407}" type="pres">
      <dgm:prSet presAssocID="{2B18F7DD-3BFF-45E5-A0AF-B1E36933F13F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E10D9D-0C6A-4993-8CD6-F8F5103491CB}" srcId="{2B18F7DD-3BFF-45E5-A0AF-B1E36933F13F}" destId="{BE1ABEA8-3104-40D7-8850-46B2A5C1F3BC}" srcOrd="1" destOrd="0" parTransId="{83E4E113-FEFF-4170-ACE0-B3D22C595FD9}" sibTransId="{A446E034-352C-41FF-A043-5A39A1B52E01}"/>
    <dgm:cxn modelId="{AC3060F5-6F4F-4A19-96B7-7F38F346ECCB}" type="presOf" srcId="{BE1ABEA8-3104-40D7-8850-46B2A5C1F3BC}" destId="{95174CEB-EC72-4EF0-BBA9-910A3F104407}" srcOrd="0" destOrd="1" presId="urn:microsoft.com/office/officeart/2005/8/layout/vList5"/>
    <dgm:cxn modelId="{EE490525-5F58-4274-BCC4-87D8B2388DE4}" srcId="{2B18F7DD-3BFF-45E5-A0AF-B1E36933F13F}" destId="{4149C15A-A4DE-4CA9-801A-CFCF5330FC30}" srcOrd="2" destOrd="0" parTransId="{928C693D-0F56-4F2E-A7AE-211CF8EA564C}" sibTransId="{72E36DC1-148B-45F2-8DD0-73786F3AC37B}"/>
    <dgm:cxn modelId="{6CF703DF-508C-44FD-A288-E8B7E3418EA6}" srcId="{8305082E-3A76-4529-B24A-AABE59AF9BD7}" destId="{C0C4B1A3-99E9-4D79-979F-393F68B26AAA}" srcOrd="1" destOrd="0" parTransId="{F2AC1DDA-0FC2-4B8D-82EC-A2FABB091923}" sibTransId="{63D605E7-AB50-44F8-8973-64FC7D455067}"/>
    <dgm:cxn modelId="{B7597CF2-54F7-400F-96BC-DC23F7E814DB}" srcId="{2B18F7DD-3BFF-45E5-A0AF-B1E36933F13F}" destId="{5A3F999F-A982-4281-A957-D577632BEA04}" srcOrd="0" destOrd="0" parTransId="{6A8A4929-9173-4FFA-948E-7EBBC586E9A3}" sibTransId="{E55069CC-D573-47B2-92B6-A1642D5A0B36}"/>
    <dgm:cxn modelId="{91EE308A-C23D-4367-8606-ABC7CE83A32F}" type="presOf" srcId="{D63AD84D-C515-4059-A25B-87C3F41BC550}" destId="{C7F49EF6-6D58-461A-8439-5095DE922F25}" srcOrd="0" destOrd="0" presId="urn:microsoft.com/office/officeart/2005/8/layout/vList5"/>
    <dgm:cxn modelId="{14C0CBC8-0C6C-4EE5-8346-FC98BBFFDBE9}" type="presOf" srcId="{FCD8E4D2-4337-4D16-B17E-94A7282549B2}" destId="{D8123220-B4CB-4B9A-A76C-F9601B5487E5}" srcOrd="0" destOrd="0" presId="urn:microsoft.com/office/officeart/2005/8/layout/vList5"/>
    <dgm:cxn modelId="{0E3ED694-0AEA-477A-9421-EE279D30F26B}" type="presOf" srcId="{17DBB278-C44C-4D98-981C-A9F325CF8C2C}" destId="{5203C7CD-069E-489F-A68C-FF5BF86D401B}" srcOrd="0" destOrd="0" presId="urn:microsoft.com/office/officeart/2005/8/layout/vList5"/>
    <dgm:cxn modelId="{E18348A9-8C1B-4921-A35D-4D9287B6A77B}" type="presOf" srcId="{29F6C78F-9FA3-4E11-A25A-681D9B00AC51}" destId="{53B186EE-E830-4CAC-B16F-B7BCB90076A3}" srcOrd="0" destOrd="3" presId="urn:microsoft.com/office/officeart/2005/8/layout/vList5"/>
    <dgm:cxn modelId="{6BC00E26-60B5-40F7-A267-1A67D452DA83}" srcId="{FCD8E4D2-4337-4D16-B17E-94A7282549B2}" destId="{C6EF3645-573A-4875-BDE5-CD04D10A544C}" srcOrd="4" destOrd="0" parTransId="{0356A1D9-C80A-4519-AB21-4CA4E4D25EA1}" sibTransId="{30A9A77D-1D76-42F0-BF38-821D01EE88F8}"/>
    <dgm:cxn modelId="{AAC967A8-3135-4959-BE2B-C358BD090414}" type="presOf" srcId="{5A3F999F-A982-4281-A957-D577632BEA04}" destId="{95174CEB-EC72-4EF0-BBA9-910A3F104407}" srcOrd="0" destOrd="0" presId="urn:microsoft.com/office/officeart/2005/8/layout/vList5"/>
    <dgm:cxn modelId="{84227248-5A9A-49B0-9B2F-B44D70C9B0DD}" type="presOf" srcId="{7F2AE414-EDE6-4607-815F-507AF7A2B230}" destId="{C7F49EF6-6D58-461A-8439-5095DE922F25}" srcOrd="0" destOrd="3" presId="urn:microsoft.com/office/officeart/2005/8/layout/vList5"/>
    <dgm:cxn modelId="{5E084367-9996-4631-A8C7-0B086D89C8B8}" type="presOf" srcId="{7619692D-8C4F-4139-A0AE-7048D84A7D8F}" destId="{53B186EE-E830-4CAC-B16F-B7BCB90076A3}" srcOrd="0" destOrd="5" presId="urn:microsoft.com/office/officeart/2005/8/layout/vList5"/>
    <dgm:cxn modelId="{E0285B6D-97D8-496C-A7C4-2435F3A91E7E}" type="presOf" srcId="{7B592909-3B05-44C4-850D-6B438B1C72E6}" destId="{C7F49EF6-6D58-461A-8439-5095DE922F25}" srcOrd="0" destOrd="4" presId="urn:microsoft.com/office/officeart/2005/8/layout/vList5"/>
    <dgm:cxn modelId="{E9A97164-42A7-49AC-918E-CB018E85D980}" type="presOf" srcId="{C0C4B1A3-99E9-4D79-979F-393F68B26AAA}" destId="{C7F49EF6-6D58-461A-8439-5095DE922F25}" srcOrd="0" destOrd="1" presId="urn:microsoft.com/office/officeart/2005/8/layout/vList5"/>
    <dgm:cxn modelId="{D8141025-F58A-4B4F-A73A-71D2DD8A3397}" srcId="{17DBB278-C44C-4D98-981C-A9F325CF8C2C}" destId="{FCD8E4D2-4337-4D16-B17E-94A7282549B2}" srcOrd="0" destOrd="0" parTransId="{5DD8BD46-59F1-4626-9DC0-7B5F6475D146}" sibTransId="{77D85D51-657C-4C3E-A468-A862C08ED6E3}"/>
    <dgm:cxn modelId="{0F5E53CD-189B-4156-89CC-5D9E07DBD0AE}" type="presOf" srcId="{C6EF3645-573A-4875-BDE5-CD04D10A544C}" destId="{53B186EE-E830-4CAC-B16F-B7BCB90076A3}" srcOrd="0" destOrd="4" presId="urn:microsoft.com/office/officeart/2005/8/layout/vList5"/>
    <dgm:cxn modelId="{0FDFCFB7-F694-49E8-A095-7012F6B7DF2D}" srcId="{FCD8E4D2-4337-4D16-B17E-94A7282549B2}" destId="{29F6C78F-9FA3-4E11-A25A-681D9B00AC51}" srcOrd="3" destOrd="0" parTransId="{384B66AF-1D71-40FE-A564-D682727EA8FC}" sibTransId="{79971494-C055-43F5-8B15-FF4E749449CD}"/>
    <dgm:cxn modelId="{5C7F102F-6E2A-47A6-AE80-939455D7A457}" type="presOf" srcId="{E20131E4-3914-4404-B981-9DA43C6EB4D5}" destId="{53B186EE-E830-4CAC-B16F-B7BCB90076A3}" srcOrd="0" destOrd="1" presId="urn:microsoft.com/office/officeart/2005/8/layout/vList5"/>
    <dgm:cxn modelId="{633C8CFC-67D2-4095-8155-B99AA03BCF38}" srcId="{FCD8E4D2-4337-4D16-B17E-94A7282549B2}" destId="{E20131E4-3914-4404-B981-9DA43C6EB4D5}" srcOrd="1" destOrd="0" parTransId="{E87D0CE2-EEFC-4A3D-82E8-28917AB108B7}" sibTransId="{B5750367-F1A1-4E53-A490-25DF0EBBA977}"/>
    <dgm:cxn modelId="{CF2405C5-8D59-4179-AF62-0B5D352D75F0}" type="presOf" srcId="{608EB4C1-3F9A-4626-82DE-5DF3E4B88ED2}" destId="{C7F49EF6-6D58-461A-8439-5095DE922F25}" srcOrd="0" destOrd="2" presId="urn:microsoft.com/office/officeart/2005/8/layout/vList5"/>
    <dgm:cxn modelId="{2569B188-4CE6-4A08-B85B-5BC71B7015EA}" type="presOf" srcId="{969F3197-A7FB-4950-92B1-28896E8B600D}" destId="{53B186EE-E830-4CAC-B16F-B7BCB90076A3}" srcOrd="0" destOrd="0" presId="urn:microsoft.com/office/officeart/2005/8/layout/vList5"/>
    <dgm:cxn modelId="{1A1A23E7-5E3E-4524-B50C-CEB3AAE65304}" srcId="{FCD8E4D2-4337-4D16-B17E-94A7282549B2}" destId="{969F3197-A7FB-4950-92B1-28896E8B600D}" srcOrd="0" destOrd="0" parTransId="{D45A3D75-D8F7-4403-9EC4-D93A7935A992}" sibTransId="{B69FD88F-275E-4026-AD91-C460C063E464}"/>
    <dgm:cxn modelId="{4FD2306F-D0DD-4F51-AF65-1B16154CDA24}" srcId="{C6EF3645-573A-4875-BDE5-CD04D10A544C}" destId="{3782BB42-FD5E-45CF-9E23-F66A80A065AE}" srcOrd="1" destOrd="0" parTransId="{3649EB48-45D5-463F-BD9D-AFC932D953C6}" sibTransId="{6EB90AB2-B46E-456F-A763-5978D022C6E6}"/>
    <dgm:cxn modelId="{816C31A9-A033-4479-8172-2A8FB543CD15}" type="presOf" srcId="{DB57D607-A198-411C-802F-A2CC97D9DAC5}" destId="{53B186EE-E830-4CAC-B16F-B7BCB90076A3}" srcOrd="0" destOrd="2" presId="urn:microsoft.com/office/officeart/2005/8/layout/vList5"/>
    <dgm:cxn modelId="{1DD198A7-CE9F-425B-9BD4-1985153CA7C1}" srcId="{17DBB278-C44C-4D98-981C-A9F325CF8C2C}" destId="{8305082E-3A76-4529-B24A-AABE59AF9BD7}" srcOrd="1" destOrd="0" parTransId="{0934B6B6-5ED6-4AD1-B3BF-7C605E4B9E5D}" sibTransId="{C59D7C15-B222-438F-AD94-F50826A94360}"/>
    <dgm:cxn modelId="{CEB1E4C3-EE09-4B16-887F-A916B4ADF616}" srcId="{8305082E-3A76-4529-B24A-AABE59AF9BD7}" destId="{7B592909-3B05-44C4-850D-6B438B1C72E6}" srcOrd="4" destOrd="0" parTransId="{B75F31A3-AC16-4FCB-BC4A-E1281B42C588}" sibTransId="{D434B3CA-86CE-495C-B5F4-B8B0BFD01CA1}"/>
    <dgm:cxn modelId="{02CB288A-B7AA-4A9D-843F-3D34ECC7A412}" type="presOf" srcId="{8305082E-3A76-4529-B24A-AABE59AF9BD7}" destId="{F7554B74-F337-45DF-9B08-EE577B064720}" srcOrd="0" destOrd="0" presId="urn:microsoft.com/office/officeart/2005/8/layout/vList5"/>
    <dgm:cxn modelId="{8FED37DC-EA9F-497B-8B7E-862DC12B2889}" type="presOf" srcId="{2B18F7DD-3BFF-45E5-A0AF-B1E36933F13F}" destId="{55BDFD4B-F77F-4444-8183-E2B5B0BA89FC}" srcOrd="0" destOrd="0" presId="urn:microsoft.com/office/officeart/2005/8/layout/vList5"/>
    <dgm:cxn modelId="{1455FAD4-B652-4619-B8D3-3C8153367FEA}" srcId="{8305082E-3A76-4529-B24A-AABE59AF9BD7}" destId="{D63AD84D-C515-4059-A25B-87C3F41BC550}" srcOrd="0" destOrd="0" parTransId="{C1AFE962-1EF5-4C10-8E0B-5EDD9BAE6752}" sibTransId="{B279DB2A-4FEB-4412-90E6-F351EA4BFAEA}"/>
    <dgm:cxn modelId="{883BEA99-1B29-4F75-88E7-ABE33D13E0B6}" type="presOf" srcId="{3782BB42-FD5E-45CF-9E23-F66A80A065AE}" destId="{53B186EE-E830-4CAC-B16F-B7BCB90076A3}" srcOrd="0" destOrd="6" presId="urn:microsoft.com/office/officeart/2005/8/layout/vList5"/>
    <dgm:cxn modelId="{4C2C224D-F8EC-454B-BF1F-E7E30C27187F}" type="presOf" srcId="{4149C15A-A4DE-4CA9-801A-CFCF5330FC30}" destId="{95174CEB-EC72-4EF0-BBA9-910A3F104407}" srcOrd="0" destOrd="2" presId="urn:microsoft.com/office/officeart/2005/8/layout/vList5"/>
    <dgm:cxn modelId="{12BDAA1F-3737-4837-AF36-86C830877653}" srcId="{8305082E-3A76-4529-B24A-AABE59AF9BD7}" destId="{7F2AE414-EDE6-4607-815F-507AF7A2B230}" srcOrd="3" destOrd="0" parTransId="{4C62E6D3-051B-43CF-8C0A-66DBA7345F68}" sibTransId="{D05B165B-FCC9-4461-8167-2F8CD548C5CB}"/>
    <dgm:cxn modelId="{E8974744-6136-4A22-BF4D-8991279C1160}" srcId="{8305082E-3A76-4529-B24A-AABE59AF9BD7}" destId="{608EB4C1-3F9A-4626-82DE-5DF3E4B88ED2}" srcOrd="2" destOrd="0" parTransId="{8340E71C-F335-4920-A405-08574502E227}" sibTransId="{DC1F9738-00D1-4550-80E6-136C0E312C69}"/>
    <dgm:cxn modelId="{DA184EF2-1A1C-4C4D-ADEC-04F3C1B3C217}" srcId="{C6EF3645-573A-4875-BDE5-CD04D10A544C}" destId="{7619692D-8C4F-4139-A0AE-7048D84A7D8F}" srcOrd="0" destOrd="0" parTransId="{070FE96F-9444-4E07-AB96-090BBE711909}" sibTransId="{E42BB49C-4C66-4164-B488-822B583F4C85}"/>
    <dgm:cxn modelId="{586B7BEA-8F3A-41C5-A3C9-8673B53EE200}" srcId="{17DBB278-C44C-4D98-981C-A9F325CF8C2C}" destId="{2B18F7DD-3BFF-45E5-A0AF-B1E36933F13F}" srcOrd="2" destOrd="0" parTransId="{010F20D3-BBF3-481F-91AB-D6E332369660}" sibTransId="{35FBE515-8F58-4B59-A004-E43D0A027ABF}"/>
    <dgm:cxn modelId="{64B6F467-DD4F-4BC4-A541-C2097EA8937C}" srcId="{FCD8E4D2-4337-4D16-B17E-94A7282549B2}" destId="{DB57D607-A198-411C-802F-A2CC97D9DAC5}" srcOrd="2" destOrd="0" parTransId="{3280BA68-0892-4DD0-BF7E-12794B9F0DBE}" sibTransId="{431CBB37-041A-4E51-8C35-A1509B6051DD}"/>
    <dgm:cxn modelId="{5B1FCA1A-55B9-4887-8640-E332CABBB0A5}" type="presParOf" srcId="{5203C7CD-069E-489F-A68C-FF5BF86D401B}" destId="{769F56DC-9911-42BC-BEF1-B17E594E0672}" srcOrd="0" destOrd="0" presId="urn:microsoft.com/office/officeart/2005/8/layout/vList5"/>
    <dgm:cxn modelId="{08BE4591-9A10-431C-8068-60858E21BC96}" type="presParOf" srcId="{769F56DC-9911-42BC-BEF1-B17E594E0672}" destId="{D8123220-B4CB-4B9A-A76C-F9601B5487E5}" srcOrd="0" destOrd="0" presId="urn:microsoft.com/office/officeart/2005/8/layout/vList5"/>
    <dgm:cxn modelId="{2DA39AE1-7145-4B9A-A699-99F7A058E6E2}" type="presParOf" srcId="{769F56DC-9911-42BC-BEF1-B17E594E0672}" destId="{53B186EE-E830-4CAC-B16F-B7BCB90076A3}" srcOrd="1" destOrd="0" presId="urn:microsoft.com/office/officeart/2005/8/layout/vList5"/>
    <dgm:cxn modelId="{EC9678AE-5235-4F55-92C7-B68503222E96}" type="presParOf" srcId="{5203C7CD-069E-489F-A68C-FF5BF86D401B}" destId="{E7CBBC00-886A-49A6-AD5D-8F04B3B8C847}" srcOrd="1" destOrd="0" presId="urn:microsoft.com/office/officeart/2005/8/layout/vList5"/>
    <dgm:cxn modelId="{7DD19BB1-25BB-4B78-9118-A77B2C5BBC3A}" type="presParOf" srcId="{5203C7CD-069E-489F-A68C-FF5BF86D401B}" destId="{2EC1BB1A-EEB4-41DE-8C5E-19EC49F7A258}" srcOrd="2" destOrd="0" presId="urn:microsoft.com/office/officeart/2005/8/layout/vList5"/>
    <dgm:cxn modelId="{728DB602-D0FA-4560-8576-65AEF55EE74B}" type="presParOf" srcId="{2EC1BB1A-EEB4-41DE-8C5E-19EC49F7A258}" destId="{F7554B74-F337-45DF-9B08-EE577B064720}" srcOrd="0" destOrd="0" presId="urn:microsoft.com/office/officeart/2005/8/layout/vList5"/>
    <dgm:cxn modelId="{497C3C4E-2005-4606-A03B-EFE9524D7439}" type="presParOf" srcId="{2EC1BB1A-EEB4-41DE-8C5E-19EC49F7A258}" destId="{C7F49EF6-6D58-461A-8439-5095DE922F25}" srcOrd="1" destOrd="0" presId="urn:microsoft.com/office/officeart/2005/8/layout/vList5"/>
    <dgm:cxn modelId="{7EA16CAC-1DEB-4C09-AD34-700EE715B4E9}" type="presParOf" srcId="{5203C7CD-069E-489F-A68C-FF5BF86D401B}" destId="{AB5B0CCF-74DC-451F-A63F-2EE1F7D9A3F6}" srcOrd="3" destOrd="0" presId="urn:microsoft.com/office/officeart/2005/8/layout/vList5"/>
    <dgm:cxn modelId="{9C9CA47A-83B7-499F-83BF-75848FF06662}" type="presParOf" srcId="{5203C7CD-069E-489F-A68C-FF5BF86D401B}" destId="{47EC6B13-CEB8-43D3-94CF-0AC811BD1434}" srcOrd="4" destOrd="0" presId="urn:microsoft.com/office/officeart/2005/8/layout/vList5"/>
    <dgm:cxn modelId="{D8387007-5713-4006-9035-3F026C0ED836}" type="presParOf" srcId="{47EC6B13-CEB8-43D3-94CF-0AC811BD1434}" destId="{55BDFD4B-F77F-4444-8183-E2B5B0BA89FC}" srcOrd="0" destOrd="0" presId="urn:microsoft.com/office/officeart/2005/8/layout/vList5"/>
    <dgm:cxn modelId="{871C7160-5AC7-403D-B9C1-34F7BCB8E74E}" type="presParOf" srcId="{47EC6B13-CEB8-43D3-94CF-0AC811BD1434}" destId="{95174CEB-EC72-4EF0-BBA9-910A3F1044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BB278-C44C-4D98-981C-A9F325CF8C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877F0A-B317-4258-8A83-537153EF02F8}">
      <dgm:prSet/>
      <dgm:spPr/>
      <dgm:t>
        <a:bodyPr/>
        <a:lstStyle/>
        <a:p>
          <a:r>
            <a:rPr lang="en-US" dirty="0" smtClean="0"/>
            <a:t>Optimal (Personalized) Policy Estimation</a:t>
          </a:r>
        </a:p>
        <a:p>
          <a:r>
            <a:rPr lang="en-US" dirty="0" smtClean="0"/>
            <a:t>Offline</a:t>
          </a:r>
          <a:endParaRPr lang="en-US" dirty="0"/>
        </a:p>
      </dgm:t>
    </dgm:pt>
    <dgm:pt modelId="{B9AF5808-3155-4093-8867-AC1058DD4788}" type="parTrans" cxnId="{EC69E78A-3E28-48EA-9CCF-945980D8A852}">
      <dgm:prSet/>
      <dgm:spPr/>
      <dgm:t>
        <a:bodyPr/>
        <a:lstStyle/>
        <a:p>
          <a:endParaRPr lang="en-US"/>
        </a:p>
      </dgm:t>
    </dgm:pt>
    <dgm:pt modelId="{CCEC4A05-6793-4A69-819F-C7221B9C5A19}" type="sibTrans" cxnId="{EC69E78A-3E28-48EA-9CCF-945980D8A852}">
      <dgm:prSet/>
      <dgm:spPr/>
      <dgm:t>
        <a:bodyPr/>
        <a:lstStyle/>
        <a:p>
          <a:endParaRPr lang="en-US"/>
        </a:p>
      </dgm:t>
    </dgm:pt>
    <dgm:pt modelId="{97AF7648-ED0B-4CAB-8E0D-18F6EFEACFCA}">
      <dgm:prSet custT="1"/>
      <dgm:spPr/>
      <dgm:t>
        <a:bodyPr/>
        <a:lstStyle/>
        <a:p>
          <a:r>
            <a:rPr lang="en-US" sz="2000" dirty="0" smtClean="0"/>
            <a:t>ML + Semiparametric efficiency: Efficient Policy Estimation (Athey and Wager, 2017)</a:t>
          </a:r>
          <a:endParaRPr lang="en-US" sz="2000" dirty="0"/>
        </a:p>
      </dgm:t>
    </dgm:pt>
    <dgm:pt modelId="{71C9A512-2A28-49B0-BBC7-C0F5F0545C80}" type="parTrans" cxnId="{A4E0DA26-B495-4EAD-B579-64D3AEF05B3B}">
      <dgm:prSet/>
      <dgm:spPr/>
      <dgm:t>
        <a:bodyPr/>
        <a:lstStyle/>
        <a:p>
          <a:endParaRPr lang="en-US"/>
        </a:p>
      </dgm:t>
    </dgm:pt>
    <dgm:pt modelId="{69505857-6437-4E88-A900-3324608A2C7F}" type="sibTrans" cxnId="{A4E0DA26-B495-4EAD-B579-64D3AEF05B3B}">
      <dgm:prSet/>
      <dgm:spPr/>
      <dgm:t>
        <a:bodyPr/>
        <a:lstStyle/>
        <a:p>
          <a:endParaRPr lang="en-US"/>
        </a:p>
      </dgm:t>
    </dgm:pt>
    <dgm:pt modelId="{C46AD75B-09AF-4587-8A20-CF0EAB87DC82}">
      <dgm:prSet/>
      <dgm:spPr/>
      <dgm:t>
        <a:bodyPr/>
        <a:lstStyle/>
        <a:p>
          <a:r>
            <a:rPr lang="en-US" dirty="0" smtClean="0"/>
            <a:t>Policy Estimation Online:</a:t>
          </a:r>
        </a:p>
        <a:p>
          <a:r>
            <a:rPr lang="en-US" dirty="0" smtClean="0"/>
            <a:t>Contextual Bandits</a:t>
          </a:r>
          <a:endParaRPr lang="en-US" dirty="0"/>
        </a:p>
      </dgm:t>
    </dgm:pt>
    <dgm:pt modelId="{862935A5-B9D1-4811-87F5-2FC1BEA49565}" type="parTrans" cxnId="{37E07D38-DB1E-4E7F-923B-4D13D5C8EA77}">
      <dgm:prSet/>
      <dgm:spPr/>
      <dgm:t>
        <a:bodyPr/>
        <a:lstStyle/>
        <a:p>
          <a:endParaRPr lang="en-US"/>
        </a:p>
      </dgm:t>
    </dgm:pt>
    <dgm:pt modelId="{92335BF5-DD34-4117-ACC9-43F32A7C82F8}" type="sibTrans" cxnId="{37E07D38-DB1E-4E7F-923B-4D13D5C8EA77}">
      <dgm:prSet/>
      <dgm:spPr/>
      <dgm:t>
        <a:bodyPr/>
        <a:lstStyle/>
        <a:p>
          <a:endParaRPr lang="en-US"/>
        </a:p>
      </dgm:t>
    </dgm:pt>
    <dgm:pt modelId="{C3BB726C-1A47-43C5-BEF7-D47CB4DD73BF}">
      <dgm:prSet/>
      <dgm:spPr/>
      <dgm:t>
        <a:bodyPr/>
        <a:lstStyle/>
        <a:p>
          <a:endParaRPr lang="en-US" sz="3400" dirty="0"/>
        </a:p>
      </dgm:t>
    </dgm:pt>
    <dgm:pt modelId="{75DFF14E-65B0-4D03-ACB5-A20C05D9A9AB}" type="parTrans" cxnId="{8996E3DA-6477-484B-B9E1-4E37D760D98F}">
      <dgm:prSet/>
      <dgm:spPr/>
      <dgm:t>
        <a:bodyPr/>
        <a:lstStyle/>
        <a:p>
          <a:endParaRPr lang="en-US"/>
        </a:p>
      </dgm:t>
    </dgm:pt>
    <dgm:pt modelId="{A3F71EA9-6FEA-416A-988E-62E84F180A30}" type="sibTrans" cxnId="{8996E3DA-6477-484B-B9E1-4E37D760D98F}">
      <dgm:prSet/>
      <dgm:spPr/>
      <dgm:t>
        <a:bodyPr/>
        <a:lstStyle/>
        <a:p>
          <a:endParaRPr lang="en-US"/>
        </a:p>
      </dgm:t>
    </dgm:pt>
    <dgm:pt modelId="{6F301D06-245A-43F6-BB29-651B3FA37E6B}">
      <dgm:prSet custT="1"/>
      <dgm:spPr/>
      <dgm:t>
        <a:bodyPr/>
        <a:lstStyle/>
        <a:p>
          <a:r>
            <a:rPr lang="en-US" sz="2000" dirty="0" smtClean="0"/>
            <a:t>Estimation issues (Dimakopoulou, Athey, Imbens 2017)</a:t>
          </a:r>
          <a:endParaRPr lang="en-US" sz="2000" dirty="0"/>
        </a:p>
      </dgm:t>
    </dgm:pt>
    <dgm:pt modelId="{0B091898-251D-4A33-8217-73F85049F1B3}" type="parTrans" cxnId="{64FA24BA-336E-4C80-B79D-2A9D9751F454}">
      <dgm:prSet/>
      <dgm:spPr/>
      <dgm:t>
        <a:bodyPr/>
        <a:lstStyle/>
        <a:p>
          <a:endParaRPr lang="en-US"/>
        </a:p>
      </dgm:t>
    </dgm:pt>
    <dgm:pt modelId="{0EA2410A-86A1-4B31-B0AE-25941911A7E0}" type="sibTrans" cxnId="{64FA24BA-336E-4C80-B79D-2A9D9751F454}">
      <dgm:prSet/>
      <dgm:spPr/>
      <dgm:t>
        <a:bodyPr/>
        <a:lstStyle/>
        <a:p>
          <a:endParaRPr lang="en-US"/>
        </a:p>
      </dgm:t>
    </dgm:pt>
    <dgm:pt modelId="{FEC280BD-D13E-4774-ADDB-7B9C18F9FDDC}">
      <dgm:prSet custT="1"/>
      <dgm:spPr/>
      <dgm:t>
        <a:bodyPr/>
        <a:lstStyle/>
        <a:p>
          <a:r>
            <a:rPr lang="en-US" sz="2000" dirty="0" smtClean="0"/>
            <a:t>Very large ML literature; see e.g. Li et al. (2010), </a:t>
          </a:r>
          <a:r>
            <a:rPr lang="en-US" sz="2000" dirty="0" err="1" smtClean="0"/>
            <a:t>Goldenshluger</a:t>
          </a:r>
          <a:r>
            <a:rPr lang="en-US" sz="2000" dirty="0" smtClean="0"/>
            <a:t> and </a:t>
          </a:r>
          <a:r>
            <a:rPr lang="en-US" sz="2000" dirty="0" err="1" smtClean="0"/>
            <a:t>Zeevi</a:t>
          </a:r>
          <a:r>
            <a:rPr lang="en-US" sz="2000" dirty="0" smtClean="0"/>
            <a:t> (2013), Li et al. (2017), </a:t>
          </a:r>
          <a:r>
            <a:rPr lang="en-US" sz="2000" dirty="0" err="1" smtClean="0"/>
            <a:t>Bastani</a:t>
          </a:r>
          <a:r>
            <a:rPr lang="en-US" sz="2000" dirty="0" smtClean="0"/>
            <a:t> and Bayati (2015), and </a:t>
          </a:r>
          <a:r>
            <a:rPr lang="en-US" sz="2000" dirty="0" err="1" smtClean="0"/>
            <a:t>Feraud</a:t>
          </a:r>
          <a:r>
            <a:rPr lang="en-US" sz="2000" dirty="0" smtClean="0"/>
            <a:t> et al. (2016).</a:t>
          </a:r>
          <a:endParaRPr lang="en-US" sz="2000" dirty="0"/>
        </a:p>
      </dgm:t>
    </dgm:pt>
    <dgm:pt modelId="{1B8EA233-869B-459F-BDD6-42EB213A8B8B}" type="parTrans" cxnId="{57E3EEE2-F892-4B71-A1D2-FB1151A7FA4B}">
      <dgm:prSet/>
      <dgm:spPr/>
      <dgm:t>
        <a:bodyPr/>
        <a:lstStyle/>
        <a:p>
          <a:endParaRPr lang="en-US"/>
        </a:p>
      </dgm:t>
    </dgm:pt>
    <dgm:pt modelId="{98D729F8-1245-499D-9630-29E7018847CC}" type="sibTrans" cxnId="{57E3EEE2-F892-4B71-A1D2-FB1151A7FA4B}">
      <dgm:prSet/>
      <dgm:spPr/>
      <dgm:t>
        <a:bodyPr/>
        <a:lstStyle/>
        <a:p>
          <a:endParaRPr lang="en-US"/>
        </a:p>
      </dgm:t>
    </dgm:pt>
    <dgm:pt modelId="{29FB9E0C-44C0-4F95-B27B-24DDEA70687B}">
      <dgm:prSet custT="1"/>
      <dgm:spPr/>
      <dgm:t>
        <a:bodyPr/>
        <a:lstStyle/>
        <a:p>
          <a:r>
            <a:rPr lang="en-US" sz="2000" dirty="0" smtClean="0"/>
            <a:t>From ML Literature: </a:t>
          </a:r>
          <a:r>
            <a:rPr lang="da-DK" sz="2000" dirty="0" smtClean="0"/>
            <a:t>Strehl et al. (2010); Dudik et al. (2011); Li et al. (2012); Dudik et al. (2014); </a:t>
          </a:r>
          <a:r>
            <a:rPr lang="en-US" sz="2000" dirty="0" smtClean="0"/>
            <a:t>Li et al. (2014); </a:t>
          </a:r>
          <a:r>
            <a:rPr lang="en-US" sz="2000" dirty="0" err="1" smtClean="0"/>
            <a:t>Swaminathan</a:t>
          </a:r>
          <a:r>
            <a:rPr lang="en-US" sz="2000" dirty="0" smtClean="0"/>
            <a:t> and Joachims (2015); Jiang and Li (2016); Thomas and </a:t>
          </a:r>
          <a:r>
            <a:rPr lang="en-US" sz="2000" dirty="0" err="1" smtClean="0"/>
            <a:t>Brunskill</a:t>
          </a:r>
          <a:r>
            <a:rPr lang="en-US" sz="2000" dirty="0" smtClean="0"/>
            <a:t> (2016); Kallus (2017).</a:t>
          </a:r>
          <a:endParaRPr lang="en-US" sz="2000" dirty="0"/>
        </a:p>
      </dgm:t>
    </dgm:pt>
    <dgm:pt modelId="{7A9F0682-6915-4455-8AEF-808A8AF95562}" type="parTrans" cxnId="{4250F722-76DC-44C8-8100-B21BDE46402D}">
      <dgm:prSet/>
      <dgm:spPr/>
    </dgm:pt>
    <dgm:pt modelId="{DCA86FEE-2178-4ADD-8376-C9BA36FE92DD}" type="sibTrans" cxnId="{4250F722-76DC-44C8-8100-B21BDE46402D}">
      <dgm:prSet/>
      <dgm:spPr/>
    </dgm:pt>
    <dgm:pt modelId="{5203C7CD-069E-489F-A68C-FF5BF86D401B}" type="pres">
      <dgm:prSet presAssocID="{17DBB278-C44C-4D98-981C-A9F325CF8C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A32B778-67AB-41DF-B82E-7A488701F8AF}" type="pres">
      <dgm:prSet presAssocID="{95877F0A-B317-4258-8A83-537153EF02F8}" presName="linNode" presStyleCnt="0"/>
      <dgm:spPr/>
    </dgm:pt>
    <dgm:pt modelId="{314CC850-62B0-4F49-9203-D1848263042F}" type="pres">
      <dgm:prSet presAssocID="{95877F0A-B317-4258-8A83-537153EF02F8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EE1775-BE1B-4153-A5E9-FB8107DB3EA9}" type="pres">
      <dgm:prSet presAssocID="{95877F0A-B317-4258-8A83-537153EF02F8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0914-5459-4CAF-8005-336D26B27BC7}" type="pres">
      <dgm:prSet presAssocID="{CCEC4A05-6793-4A69-819F-C7221B9C5A19}" presName="sp" presStyleCnt="0"/>
      <dgm:spPr/>
    </dgm:pt>
    <dgm:pt modelId="{F9F96A26-FA11-4F80-A921-1EF743771B13}" type="pres">
      <dgm:prSet presAssocID="{C46AD75B-09AF-4587-8A20-CF0EAB87DC82}" presName="linNode" presStyleCnt="0"/>
      <dgm:spPr/>
    </dgm:pt>
    <dgm:pt modelId="{4909D383-3C3F-4789-830A-89A53D3A7DC5}" type="pres">
      <dgm:prSet presAssocID="{C46AD75B-09AF-4587-8A20-CF0EAB87DC8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DF8FC-35BF-44BF-A39D-3379A29F8442}" type="pres">
      <dgm:prSet presAssocID="{C46AD75B-09AF-4587-8A20-CF0EAB87DC8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C9A963-1320-464E-BCD9-DA969F6D8878}" type="presOf" srcId="{95877F0A-B317-4258-8A83-537153EF02F8}" destId="{314CC850-62B0-4F49-9203-D1848263042F}" srcOrd="0" destOrd="0" presId="urn:microsoft.com/office/officeart/2005/8/layout/vList5"/>
    <dgm:cxn modelId="{4250F722-76DC-44C8-8100-B21BDE46402D}" srcId="{95877F0A-B317-4258-8A83-537153EF02F8}" destId="{29FB9E0C-44C0-4F95-B27B-24DDEA70687B}" srcOrd="0" destOrd="0" parTransId="{7A9F0682-6915-4455-8AEF-808A8AF95562}" sibTransId="{DCA86FEE-2178-4ADD-8376-C9BA36FE92DD}"/>
    <dgm:cxn modelId="{BB1BB0B5-6AFA-4069-94E6-49D1C971A7B1}" type="presOf" srcId="{C46AD75B-09AF-4587-8A20-CF0EAB87DC82}" destId="{4909D383-3C3F-4789-830A-89A53D3A7DC5}" srcOrd="0" destOrd="0" presId="urn:microsoft.com/office/officeart/2005/8/layout/vList5"/>
    <dgm:cxn modelId="{8996E3DA-6477-484B-B9E1-4E37D760D98F}" srcId="{C46AD75B-09AF-4587-8A20-CF0EAB87DC82}" destId="{C3BB726C-1A47-43C5-BEF7-D47CB4DD73BF}" srcOrd="0" destOrd="0" parTransId="{75DFF14E-65B0-4D03-ACB5-A20C05D9A9AB}" sibTransId="{A3F71EA9-6FEA-416A-988E-62E84F180A30}"/>
    <dgm:cxn modelId="{EC69E78A-3E28-48EA-9CCF-945980D8A852}" srcId="{17DBB278-C44C-4D98-981C-A9F325CF8C2C}" destId="{95877F0A-B317-4258-8A83-537153EF02F8}" srcOrd="0" destOrd="0" parTransId="{B9AF5808-3155-4093-8867-AC1058DD4788}" sibTransId="{CCEC4A05-6793-4A69-819F-C7221B9C5A19}"/>
    <dgm:cxn modelId="{B300BD9D-52A5-421E-AFA8-89B5EF05FDE2}" type="presOf" srcId="{FEC280BD-D13E-4774-ADDB-7B9C18F9FDDC}" destId="{2E9DF8FC-35BF-44BF-A39D-3379A29F8442}" srcOrd="0" destOrd="1" presId="urn:microsoft.com/office/officeart/2005/8/layout/vList5"/>
    <dgm:cxn modelId="{0E3ED694-0AEA-477A-9421-EE279D30F26B}" type="presOf" srcId="{17DBB278-C44C-4D98-981C-A9F325CF8C2C}" destId="{5203C7CD-069E-489F-A68C-FF5BF86D401B}" srcOrd="0" destOrd="0" presId="urn:microsoft.com/office/officeart/2005/8/layout/vList5"/>
    <dgm:cxn modelId="{37E07D38-DB1E-4E7F-923B-4D13D5C8EA77}" srcId="{17DBB278-C44C-4D98-981C-A9F325CF8C2C}" destId="{C46AD75B-09AF-4587-8A20-CF0EAB87DC82}" srcOrd="1" destOrd="0" parTransId="{862935A5-B9D1-4811-87F5-2FC1BEA49565}" sibTransId="{92335BF5-DD34-4117-ACC9-43F32A7C82F8}"/>
    <dgm:cxn modelId="{812AE5E1-7D91-4C05-81CA-B2075D89F86A}" type="presOf" srcId="{29FB9E0C-44C0-4F95-B27B-24DDEA70687B}" destId="{20EE1775-BE1B-4153-A5E9-FB8107DB3EA9}" srcOrd="0" destOrd="0" presId="urn:microsoft.com/office/officeart/2005/8/layout/vList5"/>
    <dgm:cxn modelId="{90AE0B1E-4E18-473D-8473-99A2246B955F}" type="presOf" srcId="{97AF7648-ED0B-4CAB-8E0D-18F6EFEACFCA}" destId="{20EE1775-BE1B-4153-A5E9-FB8107DB3EA9}" srcOrd="0" destOrd="1" presId="urn:microsoft.com/office/officeart/2005/8/layout/vList5"/>
    <dgm:cxn modelId="{57E3EEE2-F892-4B71-A1D2-FB1151A7FA4B}" srcId="{C46AD75B-09AF-4587-8A20-CF0EAB87DC82}" destId="{FEC280BD-D13E-4774-ADDB-7B9C18F9FDDC}" srcOrd="1" destOrd="0" parTransId="{1B8EA233-869B-459F-BDD6-42EB213A8B8B}" sibTransId="{98D729F8-1245-499D-9630-29E7018847CC}"/>
    <dgm:cxn modelId="{9FDE2538-A506-45C6-A8FB-D7F6988912B1}" type="presOf" srcId="{C3BB726C-1A47-43C5-BEF7-D47CB4DD73BF}" destId="{2E9DF8FC-35BF-44BF-A39D-3379A29F8442}" srcOrd="0" destOrd="0" presId="urn:microsoft.com/office/officeart/2005/8/layout/vList5"/>
    <dgm:cxn modelId="{64FA24BA-336E-4C80-B79D-2A9D9751F454}" srcId="{C46AD75B-09AF-4587-8A20-CF0EAB87DC82}" destId="{6F301D06-245A-43F6-BB29-651B3FA37E6B}" srcOrd="2" destOrd="0" parTransId="{0B091898-251D-4A33-8217-73F85049F1B3}" sibTransId="{0EA2410A-86A1-4B31-B0AE-25941911A7E0}"/>
    <dgm:cxn modelId="{A4E0DA26-B495-4EAD-B579-64D3AEF05B3B}" srcId="{95877F0A-B317-4258-8A83-537153EF02F8}" destId="{97AF7648-ED0B-4CAB-8E0D-18F6EFEACFCA}" srcOrd="1" destOrd="0" parTransId="{71C9A512-2A28-49B0-BBC7-C0F5F0545C80}" sibTransId="{69505857-6437-4E88-A900-3324608A2C7F}"/>
    <dgm:cxn modelId="{8F732428-9246-4782-A333-E2D37FE73DD6}" type="presOf" srcId="{6F301D06-245A-43F6-BB29-651B3FA37E6B}" destId="{2E9DF8FC-35BF-44BF-A39D-3379A29F8442}" srcOrd="0" destOrd="2" presId="urn:microsoft.com/office/officeart/2005/8/layout/vList5"/>
    <dgm:cxn modelId="{EEC597D1-FCE3-44A6-920A-7E70E5C47B05}" type="presParOf" srcId="{5203C7CD-069E-489F-A68C-FF5BF86D401B}" destId="{DA32B778-67AB-41DF-B82E-7A488701F8AF}" srcOrd="0" destOrd="0" presId="urn:microsoft.com/office/officeart/2005/8/layout/vList5"/>
    <dgm:cxn modelId="{D2A4A200-ACC9-4E88-8D4D-84174456A6C0}" type="presParOf" srcId="{DA32B778-67AB-41DF-B82E-7A488701F8AF}" destId="{314CC850-62B0-4F49-9203-D1848263042F}" srcOrd="0" destOrd="0" presId="urn:microsoft.com/office/officeart/2005/8/layout/vList5"/>
    <dgm:cxn modelId="{2B58E8F5-1E93-4067-8DBE-9472449D9E06}" type="presParOf" srcId="{DA32B778-67AB-41DF-B82E-7A488701F8AF}" destId="{20EE1775-BE1B-4153-A5E9-FB8107DB3EA9}" srcOrd="1" destOrd="0" presId="urn:microsoft.com/office/officeart/2005/8/layout/vList5"/>
    <dgm:cxn modelId="{0286D028-45DB-429F-9A7B-13A378231082}" type="presParOf" srcId="{5203C7CD-069E-489F-A68C-FF5BF86D401B}" destId="{10F90914-5459-4CAF-8005-336D26B27BC7}" srcOrd="1" destOrd="0" presId="urn:microsoft.com/office/officeart/2005/8/layout/vList5"/>
    <dgm:cxn modelId="{AED79B74-FD5C-4796-81C8-6358BD78E07B}" type="presParOf" srcId="{5203C7CD-069E-489F-A68C-FF5BF86D401B}" destId="{F9F96A26-FA11-4F80-A921-1EF743771B13}" srcOrd="2" destOrd="0" presId="urn:microsoft.com/office/officeart/2005/8/layout/vList5"/>
    <dgm:cxn modelId="{2F26A7DD-41AB-4CAC-8CFC-1A0E5585B7EB}" type="presParOf" srcId="{F9F96A26-FA11-4F80-A921-1EF743771B13}" destId="{4909D383-3C3F-4789-830A-89A53D3A7DC5}" srcOrd="0" destOrd="0" presId="urn:microsoft.com/office/officeart/2005/8/layout/vList5"/>
    <dgm:cxn modelId="{FAD9AF9B-6218-4513-A19C-B0ADB008EDEF}" type="presParOf" srcId="{F9F96A26-FA11-4F80-A921-1EF743771B13}" destId="{2E9DF8FC-35BF-44BF-A39D-3379A29F8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BB278-C44C-4D98-981C-A9F325CF8C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96044-7713-4F2A-BD5A-3D0E81116910}">
      <dgm:prSet phldrT="[Text]"/>
      <dgm:spPr/>
      <dgm:t>
        <a:bodyPr/>
        <a:lstStyle/>
        <a:p>
          <a:r>
            <a:rPr lang="en-US" dirty="0" smtClean="0"/>
            <a:t>Instrumental Variables (IV) Estimates (Average or Low-D CATE)</a:t>
          </a:r>
          <a:endParaRPr lang="en-US" dirty="0"/>
        </a:p>
      </dgm:t>
    </dgm:pt>
    <dgm:pt modelId="{46978EE0-CF26-427B-A251-F973889CC59B}" type="parTrans" cxnId="{7176B328-2375-41AF-9AEF-49DE60D1B870}">
      <dgm:prSet/>
      <dgm:spPr/>
      <dgm:t>
        <a:bodyPr/>
        <a:lstStyle/>
        <a:p>
          <a:endParaRPr lang="en-US"/>
        </a:p>
      </dgm:t>
    </dgm:pt>
    <dgm:pt modelId="{4E3685E8-219E-4C4C-8531-D96D7C011E34}" type="sibTrans" cxnId="{7176B328-2375-41AF-9AEF-49DE60D1B870}">
      <dgm:prSet/>
      <dgm:spPr/>
      <dgm:t>
        <a:bodyPr/>
        <a:lstStyle/>
        <a:p>
          <a:endParaRPr lang="en-US"/>
        </a:p>
      </dgm:t>
    </dgm:pt>
    <dgm:pt modelId="{DB7108CC-827D-4B97-AB0B-7370313B7636}">
      <dgm:prSet phldrT="[Text]"/>
      <dgm:spPr/>
      <dgm:t>
        <a:bodyPr/>
        <a:lstStyle/>
        <a:p>
          <a:r>
            <a:rPr lang="en-US" dirty="0" smtClean="0"/>
            <a:t>Targeted ML</a:t>
          </a:r>
          <a:endParaRPr lang="en-US" dirty="0"/>
        </a:p>
      </dgm:t>
    </dgm:pt>
    <dgm:pt modelId="{B0EB4B2F-9610-48CE-A926-31E28164A70C}" type="sibTrans" cxnId="{CBA893FB-B44F-4E8A-9C78-68FD3C5E0C50}">
      <dgm:prSet/>
      <dgm:spPr/>
      <dgm:t>
        <a:bodyPr/>
        <a:lstStyle/>
        <a:p>
          <a:endParaRPr lang="en-US"/>
        </a:p>
      </dgm:t>
    </dgm:pt>
    <dgm:pt modelId="{A69C0A6A-0FB6-48BD-AE9E-7CF90CB9A779}" type="parTrans" cxnId="{CBA893FB-B44F-4E8A-9C78-68FD3C5E0C50}">
      <dgm:prSet/>
      <dgm:spPr/>
      <dgm:t>
        <a:bodyPr/>
        <a:lstStyle/>
        <a:p>
          <a:endParaRPr lang="en-US"/>
        </a:p>
      </dgm:t>
    </dgm:pt>
    <dgm:pt modelId="{C1755F46-2C72-4609-8923-72093D16EB48}">
      <dgm:prSet phldrT="[Text]"/>
      <dgm:spPr/>
      <dgm:t>
        <a:bodyPr/>
        <a:lstStyle/>
        <a:p>
          <a:r>
            <a:rPr lang="en-US" dirty="0" smtClean="0"/>
            <a:t>LASSO-Based methods (</a:t>
          </a:r>
          <a:r>
            <a:rPr lang="en-US" dirty="0" err="1" smtClean="0"/>
            <a:t>Belloni</a:t>
          </a:r>
          <a:r>
            <a:rPr lang="en-US" dirty="0" smtClean="0"/>
            <a:t>, Chernozhukov, Hansen et al, series)</a:t>
          </a:r>
          <a:endParaRPr lang="en-US" dirty="0"/>
        </a:p>
      </dgm:t>
    </dgm:pt>
    <dgm:pt modelId="{877EADF6-79CD-4A11-BB53-2E6509028342}" type="sibTrans" cxnId="{D6775D1B-7DB5-4337-909B-ADE1B26041B1}">
      <dgm:prSet/>
      <dgm:spPr/>
      <dgm:t>
        <a:bodyPr/>
        <a:lstStyle/>
        <a:p>
          <a:endParaRPr lang="en-US"/>
        </a:p>
      </dgm:t>
    </dgm:pt>
    <dgm:pt modelId="{D91E5863-CE29-4CC9-B64C-67399E8A1D6D}" type="parTrans" cxnId="{D6775D1B-7DB5-4337-909B-ADE1B26041B1}">
      <dgm:prSet/>
      <dgm:spPr/>
      <dgm:t>
        <a:bodyPr/>
        <a:lstStyle/>
        <a:p>
          <a:endParaRPr lang="en-US"/>
        </a:p>
      </dgm:t>
    </dgm:pt>
    <dgm:pt modelId="{B1260148-7A6D-4FCF-B297-5F640C127021}">
      <dgm:prSet/>
      <dgm:spPr/>
      <dgm:t>
        <a:bodyPr/>
        <a:lstStyle/>
        <a:p>
          <a:r>
            <a:rPr lang="en-US" dirty="0" smtClean="0"/>
            <a:t>IV: Heterogeneous Effects (CLATE)</a:t>
          </a:r>
          <a:endParaRPr lang="en-US" dirty="0"/>
        </a:p>
      </dgm:t>
    </dgm:pt>
    <dgm:pt modelId="{569D3AFB-31D9-4A1B-9570-BF4476E19CC2}" type="parTrans" cxnId="{7DC918AA-C793-4213-831B-545A022CC400}">
      <dgm:prSet/>
      <dgm:spPr/>
      <dgm:t>
        <a:bodyPr/>
        <a:lstStyle/>
        <a:p>
          <a:endParaRPr lang="en-US"/>
        </a:p>
      </dgm:t>
    </dgm:pt>
    <dgm:pt modelId="{AD755A24-2E2C-4606-B039-EBAA8D67CA18}" type="sibTrans" cxnId="{7DC918AA-C793-4213-831B-545A022CC400}">
      <dgm:prSet/>
      <dgm:spPr/>
      <dgm:t>
        <a:bodyPr/>
        <a:lstStyle/>
        <a:p>
          <a:endParaRPr lang="en-US"/>
        </a:p>
      </dgm:t>
    </dgm:pt>
    <dgm:pt modelId="{946B7A56-68D6-4378-96A9-CF2275FC94C1}">
      <dgm:prSet/>
      <dgm:spPr/>
      <dgm:t>
        <a:bodyPr/>
        <a:lstStyle/>
        <a:p>
          <a:r>
            <a:rPr lang="en-US" dirty="0" smtClean="0"/>
            <a:t>Generalized Random Forests (Athey, Tibshirani, Wager 2016)</a:t>
          </a:r>
          <a:endParaRPr lang="en-US" dirty="0"/>
        </a:p>
      </dgm:t>
    </dgm:pt>
    <dgm:pt modelId="{3F3053D0-A2FB-493B-B684-FD53C0D99701}" type="parTrans" cxnId="{04C6F4A4-84CD-4671-8969-2CEEF3845B28}">
      <dgm:prSet/>
      <dgm:spPr/>
      <dgm:t>
        <a:bodyPr/>
        <a:lstStyle/>
        <a:p>
          <a:endParaRPr lang="en-US"/>
        </a:p>
      </dgm:t>
    </dgm:pt>
    <dgm:pt modelId="{B241A3BC-D796-4607-8A3C-04C1F61FFFF2}" type="sibTrans" cxnId="{04C6F4A4-84CD-4671-8969-2CEEF3845B28}">
      <dgm:prSet/>
      <dgm:spPr/>
      <dgm:t>
        <a:bodyPr/>
        <a:lstStyle/>
        <a:p>
          <a:endParaRPr lang="en-US"/>
        </a:p>
      </dgm:t>
    </dgm:pt>
    <dgm:pt modelId="{7906FEAA-1B2C-4FB1-B2A4-383D81770E78}">
      <dgm:prSet/>
      <dgm:spPr/>
      <dgm:t>
        <a:bodyPr/>
        <a:lstStyle/>
        <a:p>
          <a:endParaRPr lang="en-US" dirty="0"/>
        </a:p>
      </dgm:t>
    </dgm:pt>
    <dgm:pt modelId="{ABED9F9E-B261-41ED-A0EA-7122F843749A}" type="parTrans" cxnId="{7488FE27-7A0D-49E1-950C-97B7798F83ED}">
      <dgm:prSet/>
      <dgm:spPr/>
      <dgm:t>
        <a:bodyPr/>
        <a:lstStyle/>
        <a:p>
          <a:endParaRPr lang="en-US"/>
        </a:p>
      </dgm:t>
    </dgm:pt>
    <dgm:pt modelId="{A7BBED89-1782-461F-8A9D-52B3647AE4CB}" type="sibTrans" cxnId="{7488FE27-7A0D-49E1-950C-97B7798F83ED}">
      <dgm:prSet/>
      <dgm:spPr/>
      <dgm:t>
        <a:bodyPr/>
        <a:lstStyle/>
        <a:p>
          <a:endParaRPr lang="en-US"/>
        </a:p>
      </dgm:t>
    </dgm:pt>
    <dgm:pt modelId="{B42BC99D-B5E1-47BA-B188-6DC92D2391BC}">
      <dgm:prSet/>
      <dgm:spPr/>
      <dgm:t>
        <a:bodyPr/>
        <a:lstStyle/>
        <a:p>
          <a:r>
            <a:rPr lang="en-US" dirty="0" smtClean="0"/>
            <a:t>Deep IV [neural nets] (Lewis, </a:t>
          </a:r>
          <a:r>
            <a:rPr lang="en-US" dirty="0" err="1" smtClean="0"/>
            <a:t>Leyton</a:t>
          </a:r>
          <a:r>
            <a:rPr lang="en-US" dirty="0" smtClean="0"/>
            <a:t>-Brown and Taddy, 2016)</a:t>
          </a:r>
          <a:endParaRPr lang="en-US" dirty="0"/>
        </a:p>
      </dgm:t>
    </dgm:pt>
    <dgm:pt modelId="{F70A43D8-A96A-40E3-A743-9A1F676F4323}" type="parTrans" cxnId="{75B564F7-1836-40EF-B005-2758B85CC0C6}">
      <dgm:prSet/>
      <dgm:spPr/>
      <dgm:t>
        <a:bodyPr/>
        <a:lstStyle/>
        <a:p>
          <a:endParaRPr lang="en-US"/>
        </a:p>
      </dgm:t>
    </dgm:pt>
    <dgm:pt modelId="{4EF2DF63-DD47-422A-9725-96F68A1DABCD}" type="sibTrans" cxnId="{75B564F7-1836-40EF-B005-2758B85CC0C6}">
      <dgm:prSet/>
      <dgm:spPr/>
      <dgm:t>
        <a:bodyPr/>
        <a:lstStyle/>
        <a:p>
          <a:endParaRPr lang="en-US"/>
        </a:p>
      </dgm:t>
    </dgm:pt>
    <dgm:pt modelId="{156C7315-5BF9-484D-B0F0-A9D3968A6770}">
      <dgm:prSet/>
      <dgm:spPr/>
      <dgm:t>
        <a:bodyPr/>
        <a:lstStyle/>
        <a:p>
          <a:r>
            <a:rPr lang="en-US" dirty="0" smtClean="0"/>
            <a:t>Heterogeneous Parameter Estimation in GMM/ML Models</a:t>
          </a:r>
        </a:p>
        <a:p>
          <a:r>
            <a:rPr lang="en-US" dirty="0" smtClean="0"/>
            <a:t>(Non-parametric heterogeneity)</a:t>
          </a:r>
          <a:endParaRPr lang="en-US" dirty="0"/>
        </a:p>
      </dgm:t>
    </dgm:pt>
    <dgm:pt modelId="{5D31C24E-6815-4779-8A6E-690EF51D4B5A}" type="parTrans" cxnId="{9B94D02F-26E8-4AF6-8D36-959E7933055C}">
      <dgm:prSet/>
      <dgm:spPr/>
      <dgm:t>
        <a:bodyPr/>
        <a:lstStyle/>
        <a:p>
          <a:endParaRPr lang="en-US"/>
        </a:p>
      </dgm:t>
    </dgm:pt>
    <dgm:pt modelId="{2A0DB884-62C1-4231-AE2D-061C525066E8}" type="sibTrans" cxnId="{9B94D02F-26E8-4AF6-8D36-959E7933055C}">
      <dgm:prSet/>
      <dgm:spPr/>
      <dgm:t>
        <a:bodyPr/>
        <a:lstStyle/>
        <a:p>
          <a:endParaRPr lang="en-US"/>
        </a:p>
      </dgm:t>
    </dgm:pt>
    <dgm:pt modelId="{64FCA500-E29D-4760-91C8-6F952BBD7AF0}">
      <dgm:prSet/>
      <dgm:spPr/>
      <dgm:t>
        <a:bodyPr/>
        <a:lstStyle/>
        <a:p>
          <a:r>
            <a:rPr lang="en-US" dirty="0" smtClean="0"/>
            <a:t>Generalized Random Forests (Athey, Tibshirani, Wager 2016)</a:t>
          </a:r>
          <a:endParaRPr lang="en-US" dirty="0"/>
        </a:p>
      </dgm:t>
    </dgm:pt>
    <dgm:pt modelId="{F8AEDAD2-CB2A-4235-BB45-0932D8FE8270}" type="parTrans" cxnId="{BF13E8FF-17F7-45D0-A10B-6EF3D032EE56}">
      <dgm:prSet/>
      <dgm:spPr/>
      <dgm:t>
        <a:bodyPr/>
        <a:lstStyle/>
        <a:p>
          <a:endParaRPr lang="en-US"/>
        </a:p>
      </dgm:t>
    </dgm:pt>
    <dgm:pt modelId="{92C8F0D3-02C7-410D-B477-4E3BB11E7CB0}" type="sibTrans" cxnId="{BF13E8FF-17F7-45D0-A10B-6EF3D032EE56}">
      <dgm:prSet/>
      <dgm:spPr/>
      <dgm:t>
        <a:bodyPr/>
        <a:lstStyle/>
        <a:p>
          <a:endParaRPr lang="en-US"/>
        </a:p>
      </dgm:t>
    </dgm:pt>
    <dgm:pt modelId="{1F3DFE17-9BB7-49EA-BE6C-B4798D8D3E59}">
      <dgm:prSet/>
      <dgm:spPr/>
      <dgm:t>
        <a:bodyPr/>
        <a:lstStyle/>
        <a:p>
          <a:r>
            <a:rPr lang="en-US" dirty="0" smtClean="0"/>
            <a:t>Supplementary Analyses</a:t>
          </a:r>
          <a:endParaRPr lang="en-US" dirty="0"/>
        </a:p>
      </dgm:t>
    </dgm:pt>
    <dgm:pt modelId="{AC8BF74D-CF42-4C96-B6F6-562FE5548A3E}" type="parTrans" cxnId="{B11F554D-D014-4A60-83EA-61F9BB6ED53C}">
      <dgm:prSet/>
      <dgm:spPr/>
      <dgm:t>
        <a:bodyPr/>
        <a:lstStyle/>
        <a:p>
          <a:endParaRPr lang="en-US"/>
        </a:p>
      </dgm:t>
    </dgm:pt>
    <dgm:pt modelId="{71A82924-5943-49B8-8500-C90C88BF2744}" type="sibTrans" cxnId="{B11F554D-D014-4A60-83EA-61F9BB6ED53C}">
      <dgm:prSet/>
      <dgm:spPr/>
      <dgm:t>
        <a:bodyPr/>
        <a:lstStyle/>
        <a:p>
          <a:endParaRPr lang="en-US"/>
        </a:p>
      </dgm:t>
    </dgm:pt>
    <dgm:pt modelId="{9780D52D-8277-436B-931E-C1A2E128F9A1}">
      <dgm:prSet/>
      <dgm:spPr/>
      <dgm:t>
        <a:bodyPr/>
        <a:lstStyle/>
        <a:p>
          <a:r>
            <a:rPr lang="en-US" dirty="0" smtClean="0"/>
            <a:t>Robustness of parameter estimates (Athey, Imbens 2015)</a:t>
          </a:r>
          <a:endParaRPr lang="en-US" dirty="0"/>
        </a:p>
      </dgm:t>
    </dgm:pt>
    <dgm:pt modelId="{5D198CFC-AD3A-4E33-86AD-7AB110C09AF4}" type="parTrans" cxnId="{B2A41667-772D-4828-90D3-FF40E7142F5F}">
      <dgm:prSet/>
      <dgm:spPr/>
      <dgm:t>
        <a:bodyPr/>
        <a:lstStyle/>
        <a:p>
          <a:endParaRPr lang="en-US"/>
        </a:p>
      </dgm:t>
    </dgm:pt>
    <dgm:pt modelId="{992A8CC9-BA22-41D0-AC05-AA366F3B902A}" type="sibTrans" cxnId="{B2A41667-772D-4828-90D3-FF40E7142F5F}">
      <dgm:prSet/>
      <dgm:spPr/>
      <dgm:t>
        <a:bodyPr/>
        <a:lstStyle/>
        <a:p>
          <a:endParaRPr lang="en-US"/>
        </a:p>
      </dgm:t>
    </dgm:pt>
    <dgm:pt modelId="{F8304F24-11B3-4D5D-8B11-2C343DE6F323}">
      <dgm:prSet/>
      <dgm:spPr/>
      <dgm:t>
        <a:bodyPr/>
        <a:lstStyle/>
        <a:p>
          <a:r>
            <a:rPr lang="en-US" dirty="0" smtClean="0"/>
            <a:t>Confoundedness (Athey, Imbens, Pham, Wager, 2017)</a:t>
          </a:r>
          <a:endParaRPr lang="en-US" dirty="0"/>
        </a:p>
      </dgm:t>
    </dgm:pt>
    <dgm:pt modelId="{68A83482-7B3D-487F-8E07-9E273A541F71}" type="parTrans" cxnId="{D78B1D9C-4EF4-49BF-A5F8-D48F6582EE78}">
      <dgm:prSet/>
      <dgm:spPr/>
      <dgm:t>
        <a:bodyPr/>
        <a:lstStyle/>
        <a:p>
          <a:endParaRPr lang="en-US"/>
        </a:p>
      </dgm:t>
    </dgm:pt>
    <dgm:pt modelId="{22788CFC-27ED-4330-822F-2A47E85E34DA}" type="sibTrans" cxnId="{D78B1D9C-4EF4-49BF-A5F8-D48F6582EE78}">
      <dgm:prSet/>
      <dgm:spPr/>
      <dgm:t>
        <a:bodyPr/>
        <a:lstStyle/>
        <a:p>
          <a:endParaRPr lang="en-US"/>
        </a:p>
      </dgm:t>
    </dgm:pt>
    <dgm:pt modelId="{0168FCD5-06BA-4992-921B-E5664860FB75}">
      <dgm:prSet/>
      <dgm:spPr/>
      <dgm:t>
        <a:bodyPr/>
        <a:lstStyle/>
        <a:p>
          <a:r>
            <a:rPr lang="en-US" dirty="0" smtClean="0"/>
            <a:t>See also Athey-Imbens 2017 survey</a:t>
          </a:r>
          <a:endParaRPr lang="en-US" dirty="0"/>
        </a:p>
      </dgm:t>
    </dgm:pt>
    <dgm:pt modelId="{5D5A4F5F-05B0-4F23-B9DD-66628284C338}" type="parTrans" cxnId="{A2CB52E2-A577-44B7-9015-AB1BB234FF21}">
      <dgm:prSet/>
      <dgm:spPr/>
      <dgm:t>
        <a:bodyPr/>
        <a:lstStyle/>
        <a:p>
          <a:endParaRPr lang="en-US"/>
        </a:p>
      </dgm:t>
    </dgm:pt>
    <dgm:pt modelId="{5BFEA0C4-10AB-4C49-A3EA-AC55CE71EA04}" type="sibTrans" cxnId="{A2CB52E2-A577-44B7-9015-AB1BB234FF21}">
      <dgm:prSet/>
      <dgm:spPr/>
      <dgm:t>
        <a:bodyPr/>
        <a:lstStyle/>
        <a:p>
          <a:endParaRPr lang="en-US"/>
        </a:p>
      </dgm:t>
    </dgm:pt>
    <dgm:pt modelId="{BECDD446-F8B9-4F08-B708-914940ABD12D}">
      <dgm:prSet/>
      <dgm:spPr/>
      <dgm:t>
        <a:bodyPr/>
        <a:lstStyle/>
        <a:p>
          <a:r>
            <a:rPr lang="en-US" dirty="0" smtClean="0"/>
            <a:t>ML/GMM Trees (</a:t>
          </a:r>
          <a:r>
            <a:rPr lang="en-US" dirty="0" err="1" smtClean="0"/>
            <a:t>Zeiles</a:t>
          </a:r>
          <a:r>
            <a:rPr lang="en-US" dirty="0" smtClean="0"/>
            <a:t> et al 2008; Athey, Tibshirani, Wager 2016; Asher et al 2016</a:t>
          </a:r>
          <a:endParaRPr lang="en-US" dirty="0"/>
        </a:p>
      </dgm:t>
    </dgm:pt>
    <dgm:pt modelId="{FCE7AD63-F87F-4F30-B556-239250A21A7F}" type="parTrans" cxnId="{41553F74-C670-49D2-94BB-96555F176389}">
      <dgm:prSet/>
      <dgm:spPr/>
    </dgm:pt>
    <dgm:pt modelId="{5C0CDE51-1FCF-4B69-9E35-92829441E09F}" type="sibTrans" cxnId="{41553F74-C670-49D2-94BB-96555F176389}">
      <dgm:prSet/>
      <dgm:spPr/>
    </dgm:pt>
    <dgm:pt modelId="{5203C7CD-069E-489F-A68C-FF5BF86D401B}" type="pres">
      <dgm:prSet presAssocID="{17DBB278-C44C-4D98-981C-A9F325CF8C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F86FE9-1568-4180-87CA-F8F50347D624}" type="pres">
      <dgm:prSet presAssocID="{1F3DFE17-9BB7-49EA-BE6C-B4798D8D3E59}" presName="linNode" presStyleCnt="0"/>
      <dgm:spPr/>
    </dgm:pt>
    <dgm:pt modelId="{594D9E6A-FA4B-4239-9EA2-CBBFF4ECFAAF}" type="pres">
      <dgm:prSet presAssocID="{1F3DFE17-9BB7-49EA-BE6C-B4798D8D3E5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AA431-5FCF-484B-A1EA-9FA2C0F2666A}" type="pres">
      <dgm:prSet presAssocID="{1F3DFE17-9BB7-49EA-BE6C-B4798D8D3E5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DB0B4-66E0-4CF5-BC7E-26BE2C771C3E}" type="pres">
      <dgm:prSet presAssocID="{71A82924-5943-49B8-8500-C90C88BF2744}" presName="sp" presStyleCnt="0"/>
      <dgm:spPr/>
    </dgm:pt>
    <dgm:pt modelId="{39C92E64-1D3A-4566-82A6-A8859AB3E083}" type="pres">
      <dgm:prSet presAssocID="{BF696044-7713-4F2A-BD5A-3D0E81116910}" presName="linNode" presStyleCnt="0"/>
      <dgm:spPr/>
    </dgm:pt>
    <dgm:pt modelId="{60512E45-EF40-4EB4-BFCF-63AA9E792D1E}" type="pres">
      <dgm:prSet presAssocID="{BF696044-7713-4F2A-BD5A-3D0E81116910}" presName="parentText" presStyleLbl="node1" presStyleIdx="1" presStyleCnt="4" custScaleY="538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ECBD-996F-4031-8A0F-902E81C8A3FF}" type="pres">
      <dgm:prSet presAssocID="{BF696044-7713-4F2A-BD5A-3D0E8111691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F1219-611E-420F-9A06-22CD8D9D7C6A}" type="pres">
      <dgm:prSet presAssocID="{4E3685E8-219E-4C4C-8531-D96D7C011E34}" presName="sp" presStyleCnt="0"/>
      <dgm:spPr/>
    </dgm:pt>
    <dgm:pt modelId="{F6F77421-30CE-41E7-89BD-9904B41EEF03}" type="pres">
      <dgm:prSet presAssocID="{B1260148-7A6D-4FCF-B297-5F640C127021}" presName="linNode" presStyleCnt="0"/>
      <dgm:spPr/>
    </dgm:pt>
    <dgm:pt modelId="{E482DB4F-5959-4CA3-AE82-3864EC9C038C}" type="pres">
      <dgm:prSet presAssocID="{B1260148-7A6D-4FCF-B297-5F640C12702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2F11E-1249-4DE7-9EA1-1007F46D111B}" type="pres">
      <dgm:prSet presAssocID="{B1260148-7A6D-4FCF-B297-5F640C12702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B012C-06F1-4995-8F05-C01EA8102B07}" type="pres">
      <dgm:prSet presAssocID="{AD755A24-2E2C-4606-B039-EBAA8D67CA18}" presName="sp" presStyleCnt="0"/>
      <dgm:spPr/>
    </dgm:pt>
    <dgm:pt modelId="{D1572493-6BB0-4849-8D9F-F87088E593FE}" type="pres">
      <dgm:prSet presAssocID="{156C7315-5BF9-484D-B0F0-A9D3968A6770}" presName="linNode" presStyleCnt="0"/>
      <dgm:spPr/>
    </dgm:pt>
    <dgm:pt modelId="{5D1C7D86-B4FC-4C45-A95D-E69B3728ADC2}" type="pres">
      <dgm:prSet presAssocID="{156C7315-5BF9-484D-B0F0-A9D3968A677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1BA7C-3C0F-4738-9CEC-6A86C3A4087D}" type="pres">
      <dgm:prSet presAssocID="{156C7315-5BF9-484D-B0F0-A9D3968A677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13E8FF-17F7-45D0-A10B-6EF3D032EE56}" srcId="{156C7315-5BF9-484D-B0F0-A9D3968A6770}" destId="{64FCA500-E29D-4760-91C8-6F952BBD7AF0}" srcOrd="0" destOrd="0" parTransId="{F8AEDAD2-CB2A-4235-BB45-0932D8FE8270}" sibTransId="{92C8F0D3-02C7-410D-B477-4E3BB11E7CB0}"/>
    <dgm:cxn modelId="{D78B1D9C-4EF4-49BF-A5F8-D48F6582EE78}" srcId="{1F3DFE17-9BB7-49EA-BE6C-B4798D8D3E59}" destId="{F8304F24-11B3-4D5D-8B11-2C343DE6F323}" srcOrd="1" destOrd="0" parTransId="{68A83482-7B3D-487F-8E07-9E273A541F71}" sibTransId="{22788CFC-27ED-4330-822F-2A47E85E34DA}"/>
    <dgm:cxn modelId="{A3981D75-6935-4A43-8994-153527AAFA8C}" type="presOf" srcId="{BECDD446-F8B9-4F08-B708-914940ABD12D}" destId="{6352F11E-1249-4DE7-9EA1-1007F46D111B}" srcOrd="0" destOrd="0" presId="urn:microsoft.com/office/officeart/2005/8/layout/vList5"/>
    <dgm:cxn modelId="{2A9758BF-A3FB-43D2-9FEC-CFB6CFE00593}" type="presOf" srcId="{156C7315-5BF9-484D-B0F0-A9D3968A6770}" destId="{5D1C7D86-B4FC-4C45-A95D-E69B3728ADC2}" srcOrd="0" destOrd="0" presId="urn:microsoft.com/office/officeart/2005/8/layout/vList5"/>
    <dgm:cxn modelId="{0E3ED694-0AEA-477A-9421-EE279D30F26B}" type="presOf" srcId="{17DBB278-C44C-4D98-981C-A9F325CF8C2C}" destId="{5203C7CD-069E-489F-A68C-FF5BF86D401B}" srcOrd="0" destOrd="0" presId="urn:microsoft.com/office/officeart/2005/8/layout/vList5"/>
    <dgm:cxn modelId="{AA7EC5FE-2E3C-45A6-8D3F-2AE75D8FCE13}" type="presOf" srcId="{0168FCD5-06BA-4992-921B-E5664860FB75}" destId="{466AA431-5FCF-484B-A1EA-9FA2C0F2666A}" srcOrd="0" destOrd="2" presId="urn:microsoft.com/office/officeart/2005/8/layout/vList5"/>
    <dgm:cxn modelId="{CBA893FB-B44F-4E8A-9C78-68FD3C5E0C50}" srcId="{BF696044-7713-4F2A-BD5A-3D0E81116910}" destId="{DB7108CC-827D-4B97-AB0B-7370313B7636}" srcOrd="0" destOrd="0" parTransId="{A69C0A6A-0FB6-48BD-AE9E-7CF90CB9A779}" sibTransId="{B0EB4B2F-9610-48CE-A926-31E28164A70C}"/>
    <dgm:cxn modelId="{D8EBCEF7-AA56-4204-B695-936F82E0464B}" type="presOf" srcId="{BF696044-7713-4F2A-BD5A-3D0E81116910}" destId="{60512E45-EF40-4EB4-BFCF-63AA9E792D1E}" srcOrd="0" destOrd="0" presId="urn:microsoft.com/office/officeart/2005/8/layout/vList5"/>
    <dgm:cxn modelId="{DACFECFE-6492-4694-9B31-FE9A25F1369B}" type="presOf" srcId="{7906FEAA-1B2C-4FB1-B2A4-383D81770E78}" destId="{6352F11E-1249-4DE7-9EA1-1007F46D111B}" srcOrd="0" destOrd="3" presId="urn:microsoft.com/office/officeart/2005/8/layout/vList5"/>
    <dgm:cxn modelId="{2087ED51-C796-4584-8D27-FA925D2CC657}" type="presOf" srcId="{9780D52D-8277-436B-931E-C1A2E128F9A1}" destId="{466AA431-5FCF-484B-A1EA-9FA2C0F2666A}" srcOrd="0" destOrd="0" presId="urn:microsoft.com/office/officeart/2005/8/layout/vList5"/>
    <dgm:cxn modelId="{7DC918AA-C793-4213-831B-545A022CC400}" srcId="{17DBB278-C44C-4D98-981C-A9F325CF8C2C}" destId="{B1260148-7A6D-4FCF-B297-5F640C127021}" srcOrd="2" destOrd="0" parTransId="{569D3AFB-31D9-4A1B-9570-BF4476E19CC2}" sibTransId="{AD755A24-2E2C-4606-B039-EBAA8D67CA18}"/>
    <dgm:cxn modelId="{914EB012-D68A-4B93-A277-B5658759662A}" type="presOf" srcId="{B42BC99D-B5E1-47BA-B188-6DC92D2391BC}" destId="{6352F11E-1249-4DE7-9EA1-1007F46D111B}" srcOrd="0" destOrd="2" presId="urn:microsoft.com/office/officeart/2005/8/layout/vList5"/>
    <dgm:cxn modelId="{861A66D6-3403-4DC2-BBD7-DF319A71CF00}" type="presOf" srcId="{1F3DFE17-9BB7-49EA-BE6C-B4798D8D3E59}" destId="{594D9E6A-FA4B-4239-9EA2-CBBFF4ECFAAF}" srcOrd="0" destOrd="0" presId="urn:microsoft.com/office/officeart/2005/8/layout/vList5"/>
    <dgm:cxn modelId="{8BD8FF35-2636-4554-A7FB-1999715775D0}" type="presOf" srcId="{C1755F46-2C72-4609-8923-72093D16EB48}" destId="{CBB7ECBD-996F-4031-8A0F-902E81C8A3FF}" srcOrd="0" destOrd="1" presId="urn:microsoft.com/office/officeart/2005/8/layout/vList5"/>
    <dgm:cxn modelId="{048B94B9-EB80-4DA2-B98D-59919C6F5A89}" type="presOf" srcId="{946B7A56-68D6-4378-96A9-CF2275FC94C1}" destId="{6352F11E-1249-4DE7-9EA1-1007F46D111B}" srcOrd="0" destOrd="1" presId="urn:microsoft.com/office/officeart/2005/8/layout/vList5"/>
    <dgm:cxn modelId="{9B94D02F-26E8-4AF6-8D36-959E7933055C}" srcId="{17DBB278-C44C-4D98-981C-A9F325CF8C2C}" destId="{156C7315-5BF9-484D-B0F0-A9D3968A6770}" srcOrd="3" destOrd="0" parTransId="{5D31C24E-6815-4779-8A6E-690EF51D4B5A}" sibTransId="{2A0DB884-62C1-4231-AE2D-061C525066E8}"/>
    <dgm:cxn modelId="{9E323A51-5BF7-4F20-BD5B-7BC4D7C4B1FC}" type="presOf" srcId="{DB7108CC-827D-4B97-AB0B-7370313B7636}" destId="{CBB7ECBD-996F-4031-8A0F-902E81C8A3FF}" srcOrd="0" destOrd="0" presId="urn:microsoft.com/office/officeart/2005/8/layout/vList5"/>
    <dgm:cxn modelId="{B2A41667-772D-4828-90D3-FF40E7142F5F}" srcId="{1F3DFE17-9BB7-49EA-BE6C-B4798D8D3E59}" destId="{9780D52D-8277-436B-931E-C1A2E128F9A1}" srcOrd="0" destOrd="0" parTransId="{5D198CFC-AD3A-4E33-86AD-7AB110C09AF4}" sibTransId="{992A8CC9-BA22-41D0-AC05-AA366F3B902A}"/>
    <dgm:cxn modelId="{7488FE27-7A0D-49E1-950C-97B7798F83ED}" srcId="{B1260148-7A6D-4FCF-B297-5F640C127021}" destId="{7906FEAA-1B2C-4FB1-B2A4-383D81770E78}" srcOrd="3" destOrd="0" parTransId="{ABED9F9E-B261-41ED-A0EA-7122F843749A}" sibTransId="{A7BBED89-1782-461F-8A9D-52B3647AE4CB}"/>
    <dgm:cxn modelId="{A2CB52E2-A577-44B7-9015-AB1BB234FF21}" srcId="{1F3DFE17-9BB7-49EA-BE6C-B4798D8D3E59}" destId="{0168FCD5-06BA-4992-921B-E5664860FB75}" srcOrd="2" destOrd="0" parTransId="{5D5A4F5F-05B0-4F23-B9DD-66628284C338}" sibTransId="{5BFEA0C4-10AB-4C49-A3EA-AC55CE71EA04}"/>
    <dgm:cxn modelId="{002690B0-54B1-41DC-B3F3-711598038D31}" type="presOf" srcId="{B1260148-7A6D-4FCF-B297-5F640C127021}" destId="{E482DB4F-5959-4CA3-AE82-3864EC9C038C}" srcOrd="0" destOrd="0" presId="urn:microsoft.com/office/officeart/2005/8/layout/vList5"/>
    <dgm:cxn modelId="{41553F74-C670-49D2-94BB-96555F176389}" srcId="{B1260148-7A6D-4FCF-B297-5F640C127021}" destId="{BECDD446-F8B9-4F08-B708-914940ABD12D}" srcOrd="0" destOrd="0" parTransId="{FCE7AD63-F87F-4F30-B556-239250A21A7F}" sibTransId="{5C0CDE51-1FCF-4B69-9E35-92829441E09F}"/>
    <dgm:cxn modelId="{75B564F7-1836-40EF-B005-2758B85CC0C6}" srcId="{B1260148-7A6D-4FCF-B297-5F640C127021}" destId="{B42BC99D-B5E1-47BA-B188-6DC92D2391BC}" srcOrd="2" destOrd="0" parTransId="{F70A43D8-A96A-40E3-A743-9A1F676F4323}" sibTransId="{4EF2DF63-DD47-422A-9725-96F68A1DABCD}"/>
    <dgm:cxn modelId="{D6775D1B-7DB5-4337-909B-ADE1B26041B1}" srcId="{BF696044-7713-4F2A-BD5A-3D0E81116910}" destId="{C1755F46-2C72-4609-8923-72093D16EB48}" srcOrd="1" destOrd="0" parTransId="{D91E5863-CE29-4CC9-B64C-67399E8A1D6D}" sibTransId="{877EADF6-79CD-4A11-BB53-2E6509028342}"/>
    <dgm:cxn modelId="{98D11120-426C-4371-988C-189C5202A97F}" type="presOf" srcId="{64FCA500-E29D-4760-91C8-6F952BBD7AF0}" destId="{6DF1BA7C-3C0F-4738-9CEC-6A86C3A4087D}" srcOrd="0" destOrd="0" presId="urn:microsoft.com/office/officeart/2005/8/layout/vList5"/>
    <dgm:cxn modelId="{B11F554D-D014-4A60-83EA-61F9BB6ED53C}" srcId="{17DBB278-C44C-4D98-981C-A9F325CF8C2C}" destId="{1F3DFE17-9BB7-49EA-BE6C-B4798D8D3E59}" srcOrd="0" destOrd="0" parTransId="{AC8BF74D-CF42-4C96-B6F6-562FE5548A3E}" sibTransId="{71A82924-5943-49B8-8500-C90C88BF2744}"/>
    <dgm:cxn modelId="{7176B328-2375-41AF-9AEF-49DE60D1B870}" srcId="{17DBB278-C44C-4D98-981C-A9F325CF8C2C}" destId="{BF696044-7713-4F2A-BD5A-3D0E81116910}" srcOrd="1" destOrd="0" parTransId="{46978EE0-CF26-427B-A251-F973889CC59B}" sibTransId="{4E3685E8-219E-4C4C-8531-D96D7C011E34}"/>
    <dgm:cxn modelId="{04C6F4A4-84CD-4671-8969-2CEEF3845B28}" srcId="{B1260148-7A6D-4FCF-B297-5F640C127021}" destId="{946B7A56-68D6-4378-96A9-CF2275FC94C1}" srcOrd="1" destOrd="0" parTransId="{3F3053D0-A2FB-493B-B684-FD53C0D99701}" sibTransId="{B241A3BC-D796-4607-8A3C-04C1F61FFFF2}"/>
    <dgm:cxn modelId="{98825C80-D113-4AA6-B8F3-C14E71319A3F}" type="presOf" srcId="{F8304F24-11B3-4D5D-8B11-2C343DE6F323}" destId="{466AA431-5FCF-484B-A1EA-9FA2C0F2666A}" srcOrd="0" destOrd="1" presId="urn:microsoft.com/office/officeart/2005/8/layout/vList5"/>
    <dgm:cxn modelId="{93BE373E-EF12-4B9B-8E9C-01A2C6FAEEB4}" type="presParOf" srcId="{5203C7CD-069E-489F-A68C-FF5BF86D401B}" destId="{64F86FE9-1568-4180-87CA-F8F50347D624}" srcOrd="0" destOrd="0" presId="urn:microsoft.com/office/officeart/2005/8/layout/vList5"/>
    <dgm:cxn modelId="{D0C28E32-FC91-4906-83D2-BB733456BD39}" type="presParOf" srcId="{64F86FE9-1568-4180-87CA-F8F50347D624}" destId="{594D9E6A-FA4B-4239-9EA2-CBBFF4ECFAAF}" srcOrd="0" destOrd="0" presId="urn:microsoft.com/office/officeart/2005/8/layout/vList5"/>
    <dgm:cxn modelId="{6ECA3CFB-3BA8-4A88-B65F-F51A2693CFB1}" type="presParOf" srcId="{64F86FE9-1568-4180-87CA-F8F50347D624}" destId="{466AA431-5FCF-484B-A1EA-9FA2C0F2666A}" srcOrd="1" destOrd="0" presId="urn:microsoft.com/office/officeart/2005/8/layout/vList5"/>
    <dgm:cxn modelId="{47511E41-43CC-41C6-8E5B-DF452C42ABB4}" type="presParOf" srcId="{5203C7CD-069E-489F-A68C-FF5BF86D401B}" destId="{F77DB0B4-66E0-4CF5-BC7E-26BE2C771C3E}" srcOrd="1" destOrd="0" presId="urn:microsoft.com/office/officeart/2005/8/layout/vList5"/>
    <dgm:cxn modelId="{933A87BF-00E2-4B09-9F15-B87DFCC84FD3}" type="presParOf" srcId="{5203C7CD-069E-489F-A68C-FF5BF86D401B}" destId="{39C92E64-1D3A-4566-82A6-A8859AB3E083}" srcOrd="2" destOrd="0" presId="urn:microsoft.com/office/officeart/2005/8/layout/vList5"/>
    <dgm:cxn modelId="{AB350C3B-12B8-494B-94EB-B962A2BDCF1D}" type="presParOf" srcId="{39C92E64-1D3A-4566-82A6-A8859AB3E083}" destId="{60512E45-EF40-4EB4-BFCF-63AA9E792D1E}" srcOrd="0" destOrd="0" presId="urn:microsoft.com/office/officeart/2005/8/layout/vList5"/>
    <dgm:cxn modelId="{70B2BD10-C0AE-4720-9A62-AD076F324064}" type="presParOf" srcId="{39C92E64-1D3A-4566-82A6-A8859AB3E083}" destId="{CBB7ECBD-996F-4031-8A0F-902E81C8A3FF}" srcOrd="1" destOrd="0" presId="urn:microsoft.com/office/officeart/2005/8/layout/vList5"/>
    <dgm:cxn modelId="{48B73F67-B507-44E4-A0E5-4E32F1E8F0B7}" type="presParOf" srcId="{5203C7CD-069E-489F-A68C-FF5BF86D401B}" destId="{B6CF1219-611E-420F-9A06-22CD8D9D7C6A}" srcOrd="3" destOrd="0" presId="urn:microsoft.com/office/officeart/2005/8/layout/vList5"/>
    <dgm:cxn modelId="{40129583-2A13-46F9-A375-81D9A4E482D9}" type="presParOf" srcId="{5203C7CD-069E-489F-A68C-FF5BF86D401B}" destId="{F6F77421-30CE-41E7-89BD-9904B41EEF03}" srcOrd="4" destOrd="0" presId="urn:microsoft.com/office/officeart/2005/8/layout/vList5"/>
    <dgm:cxn modelId="{8CE69ECB-E4BB-4DD2-AA05-ABDD9B7EAAE7}" type="presParOf" srcId="{F6F77421-30CE-41E7-89BD-9904B41EEF03}" destId="{E482DB4F-5959-4CA3-AE82-3864EC9C038C}" srcOrd="0" destOrd="0" presId="urn:microsoft.com/office/officeart/2005/8/layout/vList5"/>
    <dgm:cxn modelId="{C2FE5015-FBCC-46F0-BD37-EE73F146261A}" type="presParOf" srcId="{F6F77421-30CE-41E7-89BD-9904B41EEF03}" destId="{6352F11E-1249-4DE7-9EA1-1007F46D111B}" srcOrd="1" destOrd="0" presId="urn:microsoft.com/office/officeart/2005/8/layout/vList5"/>
    <dgm:cxn modelId="{7AEDEC5D-C74D-4AC0-9591-81E7333AC83C}" type="presParOf" srcId="{5203C7CD-069E-489F-A68C-FF5BF86D401B}" destId="{6A7B012C-06F1-4995-8F05-C01EA8102B07}" srcOrd="5" destOrd="0" presId="urn:microsoft.com/office/officeart/2005/8/layout/vList5"/>
    <dgm:cxn modelId="{4E72304B-1B27-48FB-BED7-A9A2A958F941}" type="presParOf" srcId="{5203C7CD-069E-489F-A68C-FF5BF86D401B}" destId="{D1572493-6BB0-4849-8D9F-F87088E593FE}" srcOrd="6" destOrd="0" presId="urn:microsoft.com/office/officeart/2005/8/layout/vList5"/>
    <dgm:cxn modelId="{5C754A94-0D16-4D40-91C9-AA7B7C89AC91}" type="presParOf" srcId="{D1572493-6BB0-4849-8D9F-F87088E593FE}" destId="{5D1C7D86-B4FC-4C45-A95D-E69B3728ADC2}" srcOrd="0" destOrd="0" presId="urn:microsoft.com/office/officeart/2005/8/layout/vList5"/>
    <dgm:cxn modelId="{95A8D7D2-24CB-479F-AA2C-3420D95D0754}" type="presParOf" srcId="{D1572493-6BB0-4849-8D9F-F87088E593FE}" destId="{6DF1BA7C-3C0F-4738-9CEC-6A86C3A408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DBB278-C44C-4D98-981C-A9F325CF8C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96044-7713-4F2A-BD5A-3D0E81116910}">
      <dgm:prSet phldrT="[Text]"/>
      <dgm:spPr/>
      <dgm:t>
        <a:bodyPr/>
        <a:lstStyle/>
        <a:p>
          <a:r>
            <a:rPr lang="en-US" dirty="0" smtClean="0"/>
            <a:t>Regression Discontinuity</a:t>
          </a:r>
          <a:endParaRPr lang="en-US" dirty="0"/>
        </a:p>
      </dgm:t>
    </dgm:pt>
    <dgm:pt modelId="{46978EE0-CF26-427B-A251-F973889CC59B}" type="parTrans" cxnId="{7176B328-2375-41AF-9AEF-49DE60D1B870}">
      <dgm:prSet/>
      <dgm:spPr/>
      <dgm:t>
        <a:bodyPr/>
        <a:lstStyle/>
        <a:p>
          <a:endParaRPr lang="en-US"/>
        </a:p>
      </dgm:t>
    </dgm:pt>
    <dgm:pt modelId="{4E3685E8-219E-4C4C-8531-D96D7C011E34}" type="sibTrans" cxnId="{7176B328-2375-41AF-9AEF-49DE60D1B870}">
      <dgm:prSet/>
      <dgm:spPr/>
      <dgm:t>
        <a:bodyPr/>
        <a:lstStyle/>
        <a:p>
          <a:endParaRPr lang="en-US"/>
        </a:p>
      </dgm:t>
    </dgm:pt>
    <dgm:pt modelId="{DB7108CC-827D-4B97-AB0B-7370313B7636}">
      <dgm:prSet phldrT="[Text]"/>
      <dgm:spPr/>
      <dgm:t>
        <a:bodyPr/>
        <a:lstStyle/>
        <a:p>
          <a:r>
            <a:rPr lang="en-US" dirty="0" smtClean="0"/>
            <a:t>Local Linear Forests (in progress; Athey, Friedberg, Wager 2017)</a:t>
          </a:r>
          <a:endParaRPr lang="en-US" dirty="0"/>
        </a:p>
      </dgm:t>
    </dgm:pt>
    <dgm:pt modelId="{B0EB4B2F-9610-48CE-A926-31E28164A70C}" type="sibTrans" cxnId="{CBA893FB-B44F-4E8A-9C78-68FD3C5E0C50}">
      <dgm:prSet/>
      <dgm:spPr/>
      <dgm:t>
        <a:bodyPr/>
        <a:lstStyle/>
        <a:p>
          <a:endParaRPr lang="en-US"/>
        </a:p>
      </dgm:t>
    </dgm:pt>
    <dgm:pt modelId="{A69C0A6A-0FB6-48BD-AE9E-7CF90CB9A779}" type="parTrans" cxnId="{CBA893FB-B44F-4E8A-9C78-68FD3C5E0C50}">
      <dgm:prSet/>
      <dgm:spPr/>
      <dgm:t>
        <a:bodyPr/>
        <a:lstStyle/>
        <a:p>
          <a:endParaRPr lang="en-US"/>
        </a:p>
      </dgm:t>
    </dgm:pt>
    <dgm:pt modelId="{B1260148-7A6D-4FCF-B297-5F640C127021}">
      <dgm:prSet/>
      <dgm:spPr/>
      <dgm:t>
        <a:bodyPr/>
        <a:lstStyle/>
        <a:p>
          <a:r>
            <a:rPr lang="en-US" dirty="0" smtClean="0"/>
            <a:t>Panel Data </a:t>
          </a:r>
        </a:p>
        <a:p>
          <a:r>
            <a:rPr lang="en-US" dirty="0" smtClean="0"/>
            <a:t>(Diffs-in-Diffs, Synthetic Controls, etc.)</a:t>
          </a:r>
          <a:endParaRPr lang="en-US" dirty="0"/>
        </a:p>
      </dgm:t>
    </dgm:pt>
    <dgm:pt modelId="{569D3AFB-31D9-4A1B-9570-BF4476E19CC2}" type="parTrans" cxnId="{7DC918AA-C793-4213-831B-545A022CC400}">
      <dgm:prSet/>
      <dgm:spPr/>
      <dgm:t>
        <a:bodyPr/>
        <a:lstStyle/>
        <a:p>
          <a:endParaRPr lang="en-US"/>
        </a:p>
      </dgm:t>
    </dgm:pt>
    <dgm:pt modelId="{AD755A24-2E2C-4606-B039-EBAA8D67CA18}" type="sibTrans" cxnId="{7DC918AA-C793-4213-831B-545A022CC400}">
      <dgm:prSet/>
      <dgm:spPr/>
      <dgm:t>
        <a:bodyPr/>
        <a:lstStyle/>
        <a:p>
          <a:endParaRPr lang="en-US"/>
        </a:p>
      </dgm:t>
    </dgm:pt>
    <dgm:pt modelId="{946B7A56-68D6-4378-96A9-CF2275FC94C1}">
      <dgm:prSet/>
      <dgm:spPr/>
      <dgm:t>
        <a:bodyPr/>
        <a:lstStyle/>
        <a:p>
          <a:r>
            <a:rPr lang="en-US" dirty="0" smtClean="0"/>
            <a:t>Matrix Completion w/ Nuclear Norm (Athey et al 2017)</a:t>
          </a:r>
          <a:endParaRPr lang="en-US" dirty="0"/>
        </a:p>
      </dgm:t>
    </dgm:pt>
    <dgm:pt modelId="{3F3053D0-A2FB-493B-B684-FD53C0D99701}" type="parTrans" cxnId="{04C6F4A4-84CD-4671-8969-2CEEF3845B28}">
      <dgm:prSet/>
      <dgm:spPr/>
      <dgm:t>
        <a:bodyPr/>
        <a:lstStyle/>
        <a:p>
          <a:endParaRPr lang="en-US"/>
        </a:p>
      </dgm:t>
    </dgm:pt>
    <dgm:pt modelId="{B241A3BC-D796-4607-8A3C-04C1F61FFFF2}" type="sibTrans" cxnId="{04C6F4A4-84CD-4671-8969-2CEEF3845B28}">
      <dgm:prSet/>
      <dgm:spPr/>
      <dgm:t>
        <a:bodyPr/>
        <a:lstStyle/>
        <a:p>
          <a:endParaRPr lang="en-US"/>
        </a:p>
      </dgm:t>
    </dgm:pt>
    <dgm:pt modelId="{7906FEAA-1B2C-4FB1-B2A4-383D81770E78}">
      <dgm:prSet/>
      <dgm:spPr/>
      <dgm:t>
        <a:bodyPr/>
        <a:lstStyle/>
        <a:p>
          <a:endParaRPr lang="en-US" dirty="0"/>
        </a:p>
      </dgm:t>
    </dgm:pt>
    <dgm:pt modelId="{ABED9F9E-B261-41ED-A0EA-7122F843749A}" type="parTrans" cxnId="{7488FE27-7A0D-49E1-950C-97B7798F83ED}">
      <dgm:prSet/>
      <dgm:spPr/>
      <dgm:t>
        <a:bodyPr/>
        <a:lstStyle/>
        <a:p>
          <a:endParaRPr lang="en-US"/>
        </a:p>
      </dgm:t>
    </dgm:pt>
    <dgm:pt modelId="{A7BBED89-1782-461F-8A9D-52B3647AE4CB}" type="sibTrans" cxnId="{7488FE27-7A0D-49E1-950C-97B7798F83ED}">
      <dgm:prSet/>
      <dgm:spPr/>
      <dgm:t>
        <a:bodyPr/>
        <a:lstStyle/>
        <a:p>
          <a:endParaRPr lang="en-US"/>
        </a:p>
      </dgm:t>
    </dgm:pt>
    <dgm:pt modelId="{156C7315-5BF9-484D-B0F0-A9D3968A6770}">
      <dgm:prSet/>
      <dgm:spPr/>
      <dgm:t>
        <a:bodyPr/>
        <a:lstStyle/>
        <a:p>
          <a:r>
            <a:rPr lang="en-US" dirty="0" smtClean="0"/>
            <a:t>Large-Scale Structural Models (Consumer Demand)</a:t>
          </a:r>
          <a:endParaRPr lang="en-US" dirty="0"/>
        </a:p>
      </dgm:t>
    </dgm:pt>
    <dgm:pt modelId="{5D31C24E-6815-4779-8A6E-690EF51D4B5A}" type="parTrans" cxnId="{9B94D02F-26E8-4AF6-8D36-959E7933055C}">
      <dgm:prSet/>
      <dgm:spPr/>
      <dgm:t>
        <a:bodyPr/>
        <a:lstStyle/>
        <a:p>
          <a:endParaRPr lang="en-US"/>
        </a:p>
      </dgm:t>
    </dgm:pt>
    <dgm:pt modelId="{2A0DB884-62C1-4231-AE2D-061C525066E8}" type="sibTrans" cxnId="{9B94D02F-26E8-4AF6-8D36-959E7933055C}">
      <dgm:prSet/>
      <dgm:spPr/>
      <dgm:t>
        <a:bodyPr/>
        <a:lstStyle/>
        <a:p>
          <a:endParaRPr lang="en-US"/>
        </a:p>
      </dgm:t>
    </dgm:pt>
    <dgm:pt modelId="{64FCA500-E29D-4760-91C8-6F952BBD7AF0}">
      <dgm:prSet/>
      <dgm:spPr/>
      <dgm:t>
        <a:bodyPr/>
        <a:lstStyle/>
        <a:p>
          <a:r>
            <a:rPr lang="en-US" dirty="0" smtClean="0"/>
            <a:t>Bayesian matrix factorization for independent categories (Athey, Blei, Donnelly, Ruiz, 2017; Athey, Blei, Donnelly, Ruiz, Schmidt, 2018)</a:t>
          </a:r>
          <a:endParaRPr lang="en-US" dirty="0"/>
        </a:p>
      </dgm:t>
    </dgm:pt>
    <dgm:pt modelId="{F8AEDAD2-CB2A-4235-BB45-0932D8FE8270}" type="parTrans" cxnId="{BF13E8FF-17F7-45D0-A10B-6EF3D032EE56}">
      <dgm:prSet/>
      <dgm:spPr/>
      <dgm:t>
        <a:bodyPr/>
        <a:lstStyle/>
        <a:p>
          <a:endParaRPr lang="en-US"/>
        </a:p>
      </dgm:t>
    </dgm:pt>
    <dgm:pt modelId="{92C8F0D3-02C7-410D-B477-4E3BB11E7CB0}" type="sibTrans" cxnId="{BF13E8FF-17F7-45D0-A10B-6EF3D032EE56}">
      <dgm:prSet/>
      <dgm:spPr/>
      <dgm:t>
        <a:bodyPr/>
        <a:lstStyle/>
        <a:p>
          <a:endParaRPr lang="en-US"/>
        </a:p>
      </dgm:t>
    </dgm:pt>
    <dgm:pt modelId="{ED1899FE-631F-4125-8A02-7FDD005BD974}">
      <dgm:prSet/>
      <dgm:spPr/>
      <dgm:t>
        <a:bodyPr/>
        <a:lstStyle/>
        <a:p>
          <a:r>
            <a:rPr lang="en-US" dirty="0" smtClean="0"/>
            <a:t>Estimating complements/substitutes with many items in Bayesian model (Ruiz, Athey, Blei 2017)</a:t>
          </a:r>
          <a:endParaRPr lang="en-US" dirty="0"/>
        </a:p>
      </dgm:t>
    </dgm:pt>
    <dgm:pt modelId="{2A368CC9-C7A7-4161-9FFE-BBBE82230B28}" type="parTrans" cxnId="{ABE98FF7-D4A1-443F-9590-872E85AD7AF3}">
      <dgm:prSet/>
      <dgm:spPr/>
      <dgm:t>
        <a:bodyPr/>
        <a:lstStyle/>
        <a:p>
          <a:endParaRPr lang="en-US"/>
        </a:p>
      </dgm:t>
    </dgm:pt>
    <dgm:pt modelId="{6AA0666B-39A5-479D-8089-EA0A87264704}" type="sibTrans" cxnId="{ABE98FF7-D4A1-443F-9590-872E85AD7AF3}">
      <dgm:prSet/>
      <dgm:spPr/>
      <dgm:t>
        <a:bodyPr/>
        <a:lstStyle/>
        <a:p>
          <a:endParaRPr lang="en-US"/>
        </a:p>
      </dgm:t>
    </dgm:pt>
    <dgm:pt modelId="{6F0D65F2-4D22-45F7-85A9-13C2959D5B18}">
      <dgm:prSet/>
      <dgm:spPr/>
      <dgm:t>
        <a:bodyPr/>
        <a:lstStyle/>
        <a:p>
          <a:r>
            <a:rPr lang="en-US" dirty="0" smtClean="0"/>
            <a:t>Combining Observational and Experimental Data</a:t>
          </a:r>
          <a:endParaRPr lang="en-US" dirty="0"/>
        </a:p>
      </dgm:t>
    </dgm:pt>
    <dgm:pt modelId="{4F76D197-BACE-453A-810A-696763EDD303}" type="parTrans" cxnId="{DF833ED5-5DD3-4F0D-BCC3-8A1115631457}">
      <dgm:prSet/>
      <dgm:spPr/>
      <dgm:t>
        <a:bodyPr/>
        <a:lstStyle/>
        <a:p>
          <a:endParaRPr lang="en-US"/>
        </a:p>
      </dgm:t>
    </dgm:pt>
    <dgm:pt modelId="{9773A2E5-802E-4BDA-B679-C6943F315631}" type="sibTrans" cxnId="{DF833ED5-5DD3-4F0D-BCC3-8A1115631457}">
      <dgm:prSet/>
      <dgm:spPr/>
      <dgm:t>
        <a:bodyPr/>
        <a:lstStyle/>
        <a:p>
          <a:endParaRPr lang="en-US"/>
        </a:p>
      </dgm:t>
    </dgm:pt>
    <dgm:pt modelId="{8D961886-1388-4422-865D-EA47025ADBEC}">
      <dgm:prSet/>
      <dgm:spPr/>
      <dgm:t>
        <a:bodyPr/>
        <a:lstStyle/>
        <a:p>
          <a:r>
            <a:rPr lang="en-US" dirty="0" smtClean="0"/>
            <a:t>Surrogates (Athey, Chetty, Imbens, Kang, 2017)</a:t>
          </a:r>
          <a:endParaRPr lang="en-US" dirty="0"/>
        </a:p>
      </dgm:t>
    </dgm:pt>
    <dgm:pt modelId="{9AE475D7-19D2-4B99-A8E5-FC6E9A5387F0}" type="parTrans" cxnId="{7653A861-D65D-4B1C-95B7-4D992DBF26E6}">
      <dgm:prSet/>
      <dgm:spPr/>
      <dgm:t>
        <a:bodyPr/>
        <a:lstStyle/>
        <a:p>
          <a:endParaRPr lang="en-US"/>
        </a:p>
      </dgm:t>
    </dgm:pt>
    <dgm:pt modelId="{AA38D602-1726-423E-BF38-81DA7FF1CC68}" type="sibTrans" cxnId="{7653A861-D65D-4B1C-95B7-4D992DBF26E6}">
      <dgm:prSet/>
      <dgm:spPr/>
      <dgm:t>
        <a:bodyPr/>
        <a:lstStyle/>
        <a:p>
          <a:endParaRPr lang="en-US"/>
        </a:p>
      </dgm:t>
    </dgm:pt>
    <dgm:pt modelId="{505D129F-2734-4E65-B135-BA5D9577A149}">
      <dgm:prSet/>
      <dgm:spPr/>
      <dgm:t>
        <a:bodyPr/>
        <a:lstStyle/>
        <a:p>
          <a:r>
            <a:rPr lang="en-US" dirty="0" smtClean="0"/>
            <a:t>Randall Lewis (in progress)</a:t>
          </a:r>
          <a:endParaRPr lang="en-US" dirty="0"/>
        </a:p>
      </dgm:t>
    </dgm:pt>
    <dgm:pt modelId="{D579E4DC-53A9-4CE1-9EEB-98E2CAC0DCA1}" type="parTrans" cxnId="{78D4F50A-5C56-4EB1-B168-2DDCA7581601}">
      <dgm:prSet/>
      <dgm:spPr/>
      <dgm:t>
        <a:bodyPr/>
        <a:lstStyle/>
        <a:p>
          <a:endParaRPr lang="en-US"/>
        </a:p>
      </dgm:t>
    </dgm:pt>
    <dgm:pt modelId="{B0E0C2D3-19CC-45FF-8F82-E4C6297A6918}" type="sibTrans" cxnId="{78D4F50A-5C56-4EB1-B168-2DDCA7581601}">
      <dgm:prSet/>
      <dgm:spPr/>
      <dgm:t>
        <a:bodyPr/>
        <a:lstStyle/>
        <a:p>
          <a:endParaRPr lang="en-US"/>
        </a:p>
      </dgm:t>
    </dgm:pt>
    <dgm:pt modelId="{AD5B47A4-09A1-4847-AF86-10016BC0F03D}">
      <dgm:prSet/>
      <dgm:spPr/>
      <dgm:t>
        <a:bodyPr/>
        <a:lstStyle/>
        <a:p>
          <a:r>
            <a:rPr lang="en-US" dirty="0" smtClean="0"/>
            <a:t>Synthetic Controls with Regularized Regression for weights (Doudchenko and Imbens 2016)</a:t>
          </a:r>
          <a:endParaRPr lang="en-US" dirty="0"/>
        </a:p>
      </dgm:t>
    </dgm:pt>
    <dgm:pt modelId="{FFAE4E32-97F6-4B96-ADBC-669A0C8B28D0}" type="parTrans" cxnId="{E92E7192-5030-42EA-A90B-EAFD2D3B4BA7}">
      <dgm:prSet/>
      <dgm:spPr/>
    </dgm:pt>
    <dgm:pt modelId="{93356792-4967-4539-8641-F3579468F3E8}" type="sibTrans" cxnId="{E92E7192-5030-42EA-A90B-EAFD2D3B4BA7}">
      <dgm:prSet/>
      <dgm:spPr/>
    </dgm:pt>
    <dgm:pt modelId="{64400C54-A863-4B9E-B279-F59F9FF66FBE}">
      <dgm:prSet/>
      <dgm:spPr/>
      <dgm:t>
        <a:bodyPr/>
        <a:lstStyle/>
        <a:p>
          <a:r>
            <a:rPr lang="en-US" dirty="0" err="1" smtClean="0"/>
            <a:t>Peysakhovich</a:t>
          </a:r>
          <a:r>
            <a:rPr lang="en-US" dirty="0" smtClean="0"/>
            <a:t> and Lada (2016)</a:t>
          </a:r>
          <a:endParaRPr lang="en-US" dirty="0"/>
        </a:p>
      </dgm:t>
    </dgm:pt>
    <dgm:pt modelId="{B8D7C1D0-A8F2-4A83-AEC5-68222A347DC7}" type="parTrans" cxnId="{DEAD4907-70E5-4DE0-BAF5-3ED62ABE8B29}">
      <dgm:prSet/>
      <dgm:spPr/>
    </dgm:pt>
    <dgm:pt modelId="{1DB00F2E-948D-4414-A5EA-1F8FF770F9E8}" type="sibTrans" cxnId="{DEAD4907-70E5-4DE0-BAF5-3ED62ABE8B29}">
      <dgm:prSet/>
      <dgm:spPr/>
    </dgm:pt>
    <dgm:pt modelId="{84F2EB86-4CD9-4777-98A2-0FC8DAAADDCE}">
      <dgm:prSet/>
      <dgm:spPr/>
      <dgm:t>
        <a:bodyPr/>
        <a:lstStyle/>
        <a:p>
          <a:r>
            <a:rPr lang="en-US" dirty="0" smtClean="0"/>
            <a:t>Matrix factorization for multi-step shopping decisions (Wan et al, 2017)</a:t>
          </a:r>
          <a:endParaRPr lang="en-US" dirty="0"/>
        </a:p>
      </dgm:t>
    </dgm:pt>
    <dgm:pt modelId="{EF590B48-8E74-4AC3-A36E-CC1AF0949043}" type="parTrans" cxnId="{867920DB-0DEB-40EC-B019-1CB73CF1A515}">
      <dgm:prSet/>
      <dgm:spPr/>
    </dgm:pt>
    <dgm:pt modelId="{DCA610BC-81EF-4E70-A5ED-4394B84782DA}" type="sibTrans" cxnId="{867920DB-0DEB-40EC-B019-1CB73CF1A515}">
      <dgm:prSet/>
      <dgm:spPr/>
    </dgm:pt>
    <dgm:pt modelId="{5203C7CD-069E-489F-A68C-FF5BF86D401B}" type="pres">
      <dgm:prSet presAssocID="{17DBB278-C44C-4D98-981C-A9F325CF8C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C92E64-1D3A-4566-82A6-A8859AB3E083}" type="pres">
      <dgm:prSet presAssocID="{BF696044-7713-4F2A-BD5A-3D0E81116910}" presName="linNode" presStyleCnt="0"/>
      <dgm:spPr/>
    </dgm:pt>
    <dgm:pt modelId="{60512E45-EF40-4EB4-BFCF-63AA9E792D1E}" type="pres">
      <dgm:prSet presAssocID="{BF696044-7713-4F2A-BD5A-3D0E81116910}" presName="parentText" presStyleLbl="node1" presStyleIdx="0" presStyleCnt="4" custScaleY="538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B7ECBD-996F-4031-8A0F-902E81C8A3FF}" type="pres">
      <dgm:prSet presAssocID="{BF696044-7713-4F2A-BD5A-3D0E8111691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F1219-611E-420F-9A06-22CD8D9D7C6A}" type="pres">
      <dgm:prSet presAssocID="{4E3685E8-219E-4C4C-8531-D96D7C011E34}" presName="sp" presStyleCnt="0"/>
      <dgm:spPr/>
    </dgm:pt>
    <dgm:pt modelId="{F6F77421-30CE-41E7-89BD-9904B41EEF03}" type="pres">
      <dgm:prSet presAssocID="{B1260148-7A6D-4FCF-B297-5F640C127021}" presName="linNode" presStyleCnt="0"/>
      <dgm:spPr/>
    </dgm:pt>
    <dgm:pt modelId="{E482DB4F-5959-4CA3-AE82-3864EC9C038C}" type="pres">
      <dgm:prSet presAssocID="{B1260148-7A6D-4FCF-B297-5F640C12702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2F11E-1249-4DE7-9EA1-1007F46D111B}" type="pres">
      <dgm:prSet presAssocID="{B1260148-7A6D-4FCF-B297-5F640C12702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B012C-06F1-4995-8F05-C01EA8102B07}" type="pres">
      <dgm:prSet presAssocID="{AD755A24-2E2C-4606-B039-EBAA8D67CA18}" presName="sp" presStyleCnt="0"/>
      <dgm:spPr/>
    </dgm:pt>
    <dgm:pt modelId="{B501221D-A5AB-4CD4-864A-C4E2801E1252}" type="pres">
      <dgm:prSet presAssocID="{6F0D65F2-4D22-45F7-85A9-13C2959D5B18}" presName="linNode" presStyleCnt="0"/>
      <dgm:spPr/>
    </dgm:pt>
    <dgm:pt modelId="{77E3A0A0-BE0C-413D-9B34-373D83DF44BB}" type="pres">
      <dgm:prSet presAssocID="{6F0D65F2-4D22-45F7-85A9-13C2959D5B1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A5C0E-43F4-4D03-9B3E-75BC5CB91063}" type="pres">
      <dgm:prSet presAssocID="{6F0D65F2-4D22-45F7-85A9-13C2959D5B1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BC64BB-D506-4844-9691-06BCCE83633E}" type="pres">
      <dgm:prSet presAssocID="{9773A2E5-802E-4BDA-B679-C6943F315631}" presName="sp" presStyleCnt="0"/>
      <dgm:spPr/>
    </dgm:pt>
    <dgm:pt modelId="{D1572493-6BB0-4849-8D9F-F87088E593FE}" type="pres">
      <dgm:prSet presAssocID="{156C7315-5BF9-484D-B0F0-A9D3968A6770}" presName="linNode" presStyleCnt="0"/>
      <dgm:spPr/>
    </dgm:pt>
    <dgm:pt modelId="{5D1C7D86-B4FC-4C45-A95D-E69B3728ADC2}" type="pres">
      <dgm:prSet presAssocID="{156C7315-5BF9-484D-B0F0-A9D3968A677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1BA7C-3C0F-4738-9CEC-6A86C3A4087D}" type="pres">
      <dgm:prSet presAssocID="{156C7315-5BF9-484D-B0F0-A9D3968A677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94463-B256-4038-9255-41E99AB02733}" type="presOf" srcId="{946B7A56-68D6-4378-96A9-CF2275FC94C1}" destId="{6352F11E-1249-4DE7-9EA1-1007F46D111B}" srcOrd="0" destOrd="1" presId="urn:microsoft.com/office/officeart/2005/8/layout/vList5"/>
    <dgm:cxn modelId="{78D4F50A-5C56-4EB1-B168-2DDCA7581601}" srcId="{6F0D65F2-4D22-45F7-85A9-13C2959D5B18}" destId="{505D129F-2734-4E65-B135-BA5D9577A149}" srcOrd="2" destOrd="0" parTransId="{D579E4DC-53A9-4CE1-9EEB-98E2CAC0DCA1}" sibTransId="{B0E0C2D3-19CC-45FF-8F82-E4C6297A6918}"/>
    <dgm:cxn modelId="{E92E7192-5030-42EA-A90B-EAFD2D3B4BA7}" srcId="{B1260148-7A6D-4FCF-B297-5F640C127021}" destId="{AD5B47A4-09A1-4847-AF86-10016BC0F03D}" srcOrd="0" destOrd="0" parTransId="{FFAE4E32-97F6-4B96-ADBC-669A0C8B28D0}" sibTransId="{93356792-4967-4539-8641-F3579468F3E8}"/>
    <dgm:cxn modelId="{533F16A7-4549-43A9-870C-B3604B28F45B}" type="presOf" srcId="{84F2EB86-4CD9-4777-98A2-0FC8DAAADDCE}" destId="{6DF1BA7C-3C0F-4738-9CEC-6A86C3A4087D}" srcOrd="0" destOrd="1" presId="urn:microsoft.com/office/officeart/2005/8/layout/vList5"/>
    <dgm:cxn modelId="{7653A861-D65D-4B1C-95B7-4D992DBF26E6}" srcId="{6F0D65F2-4D22-45F7-85A9-13C2959D5B18}" destId="{8D961886-1388-4422-865D-EA47025ADBEC}" srcOrd="0" destOrd="0" parTransId="{9AE475D7-19D2-4B99-A8E5-FC6E9A5387F0}" sibTransId="{AA38D602-1726-423E-BF38-81DA7FF1CC68}"/>
    <dgm:cxn modelId="{2CBF0331-C107-4636-928A-87005FFF73E3}" type="presOf" srcId="{156C7315-5BF9-484D-B0F0-A9D3968A6770}" destId="{5D1C7D86-B4FC-4C45-A95D-E69B3728ADC2}" srcOrd="0" destOrd="0" presId="urn:microsoft.com/office/officeart/2005/8/layout/vList5"/>
    <dgm:cxn modelId="{7311E52B-1048-4ECE-8348-60A199D1115E}" type="presOf" srcId="{AD5B47A4-09A1-4847-AF86-10016BC0F03D}" destId="{6352F11E-1249-4DE7-9EA1-1007F46D111B}" srcOrd="0" destOrd="0" presId="urn:microsoft.com/office/officeart/2005/8/layout/vList5"/>
    <dgm:cxn modelId="{225EC9E2-22AD-4F94-9124-E4F0C87973FE}" type="presOf" srcId="{7906FEAA-1B2C-4FB1-B2A4-383D81770E78}" destId="{6352F11E-1249-4DE7-9EA1-1007F46D111B}" srcOrd="0" destOrd="2" presId="urn:microsoft.com/office/officeart/2005/8/layout/vList5"/>
    <dgm:cxn modelId="{A3D51D8C-12DE-488E-A546-E8E0E05B75F7}" type="presOf" srcId="{64400C54-A863-4B9E-B279-F59F9FF66FBE}" destId="{098A5C0E-43F4-4D03-9B3E-75BC5CB91063}" srcOrd="0" destOrd="1" presId="urn:microsoft.com/office/officeart/2005/8/layout/vList5"/>
    <dgm:cxn modelId="{04C6F4A4-84CD-4671-8969-2CEEF3845B28}" srcId="{B1260148-7A6D-4FCF-B297-5F640C127021}" destId="{946B7A56-68D6-4378-96A9-CF2275FC94C1}" srcOrd="1" destOrd="0" parTransId="{3F3053D0-A2FB-493B-B684-FD53C0D99701}" sibTransId="{B241A3BC-D796-4607-8A3C-04C1F61FFFF2}"/>
    <dgm:cxn modelId="{EC3811F7-7983-4D99-ACAF-160EC7607D1C}" type="presOf" srcId="{DB7108CC-827D-4B97-AB0B-7370313B7636}" destId="{CBB7ECBD-996F-4031-8A0F-902E81C8A3FF}" srcOrd="0" destOrd="0" presId="urn:microsoft.com/office/officeart/2005/8/layout/vList5"/>
    <dgm:cxn modelId="{2B49A67C-FE82-4091-A56C-D5CFA1093D0C}" type="presOf" srcId="{B1260148-7A6D-4FCF-B297-5F640C127021}" destId="{E482DB4F-5959-4CA3-AE82-3864EC9C038C}" srcOrd="0" destOrd="0" presId="urn:microsoft.com/office/officeart/2005/8/layout/vList5"/>
    <dgm:cxn modelId="{BF13E8FF-17F7-45D0-A10B-6EF3D032EE56}" srcId="{156C7315-5BF9-484D-B0F0-A9D3968A6770}" destId="{64FCA500-E29D-4760-91C8-6F952BBD7AF0}" srcOrd="0" destOrd="0" parTransId="{F8AEDAD2-CB2A-4235-BB45-0932D8FE8270}" sibTransId="{92C8F0D3-02C7-410D-B477-4E3BB11E7CB0}"/>
    <dgm:cxn modelId="{CBA893FB-B44F-4E8A-9C78-68FD3C5E0C50}" srcId="{BF696044-7713-4F2A-BD5A-3D0E81116910}" destId="{DB7108CC-827D-4B97-AB0B-7370313B7636}" srcOrd="0" destOrd="0" parTransId="{A69C0A6A-0FB6-48BD-AE9E-7CF90CB9A779}" sibTransId="{B0EB4B2F-9610-48CE-A926-31E28164A70C}"/>
    <dgm:cxn modelId="{BC571988-4875-404D-BEAC-DF46AF6CD9B4}" type="presOf" srcId="{8D961886-1388-4422-865D-EA47025ADBEC}" destId="{098A5C0E-43F4-4D03-9B3E-75BC5CB91063}" srcOrd="0" destOrd="0" presId="urn:microsoft.com/office/officeart/2005/8/layout/vList5"/>
    <dgm:cxn modelId="{DF833ED5-5DD3-4F0D-BCC3-8A1115631457}" srcId="{17DBB278-C44C-4D98-981C-A9F325CF8C2C}" destId="{6F0D65F2-4D22-45F7-85A9-13C2959D5B18}" srcOrd="2" destOrd="0" parTransId="{4F76D197-BACE-453A-810A-696763EDD303}" sibTransId="{9773A2E5-802E-4BDA-B679-C6943F315631}"/>
    <dgm:cxn modelId="{7176B328-2375-41AF-9AEF-49DE60D1B870}" srcId="{17DBB278-C44C-4D98-981C-A9F325CF8C2C}" destId="{BF696044-7713-4F2A-BD5A-3D0E81116910}" srcOrd="0" destOrd="0" parTransId="{46978EE0-CF26-427B-A251-F973889CC59B}" sibTransId="{4E3685E8-219E-4C4C-8531-D96D7C011E34}"/>
    <dgm:cxn modelId="{ABE98FF7-D4A1-443F-9590-872E85AD7AF3}" srcId="{156C7315-5BF9-484D-B0F0-A9D3968A6770}" destId="{ED1899FE-631F-4125-8A02-7FDD005BD974}" srcOrd="2" destOrd="0" parTransId="{2A368CC9-C7A7-4161-9FFE-BBBE82230B28}" sibTransId="{6AA0666B-39A5-479D-8089-EA0A87264704}"/>
    <dgm:cxn modelId="{1740B062-427C-412F-B531-68DE9330F032}" type="presOf" srcId="{ED1899FE-631F-4125-8A02-7FDD005BD974}" destId="{6DF1BA7C-3C0F-4738-9CEC-6A86C3A4087D}" srcOrd="0" destOrd="2" presId="urn:microsoft.com/office/officeart/2005/8/layout/vList5"/>
    <dgm:cxn modelId="{867920DB-0DEB-40EC-B019-1CB73CF1A515}" srcId="{156C7315-5BF9-484D-B0F0-A9D3968A6770}" destId="{84F2EB86-4CD9-4777-98A2-0FC8DAAADDCE}" srcOrd="1" destOrd="0" parTransId="{EF590B48-8E74-4AC3-A36E-CC1AF0949043}" sibTransId="{DCA610BC-81EF-4E70-A5ED-4394B84782DA}"/>
    <dgm:cxn modelId="{019889AD-7AE3-48F8-A70B-7F0413BAA952}" type="presOf" srcId="{6F0D65F2-4D22-45F7-85A9-13C2959D5B18}" destId="{77E3A0A0-BE0C-413D-9B34-373D83DF44BB}" srcOrd="0" destOrd="0" presId="urn:microsoft.com/office/officeart/2005/8/layout/vList5"/>
    <dgm:cxn modelId="{99397B95-1EF2-4C9C-B55D-D17B5AC612C4}" type="presOf" srcId="{64FCA500-E29D-4760-91C8-6F952BBD7AF0}" destId="{6DF1BA7C-3C0F-4738-9CEC-6A86C3A4087D}" srcOrd="0" destOrd="0" presId="urn:microsoft.com/office/officeart/2005/8/layout/vList5"/>
    <dgm:cxn modelId="{DEAD4907-70E5-4DE0-BAF5-3ED62ABE8B29}" srcId="{6F0D65F2-4D22-45F7-85A9-13C2959D5B18}" destId="{64400C54-A863-4B9E-B279-F59F9FF66FBE}" srcOrd="1" destOrd="0" parTransId="{B8D7C1D0-A8F2-4A83-AEC5-68222A347DC7}" sibTransId="{1DB00F2E-948D-4414-A5EA-1F8FF770F9E8}"/>
    <dgm:cxn modelId="{0E3ED694-0AEA-477A-9421-EE279D30F26B}" type="presOf" srcId="{17DBB278-C44C-4D98-981C-A9F325CF8C2C}" destId="{5203C7CD-069E-489F-A68C-FF5BF86D401B}" srcOrd="0" destOrd="0" presId="urn:microsoft.com/office/officeart/2005/8/layout/vList5"/>
    <dgm:cxn modelId="{C3D51B9B-9026-4CA2-B1F0-3C46C59C13CB}" type="presOf" srcId="{505D129F-2734-4E65-B135-BA5D9577A149}" destId="{098A5C0E-43F4-4D03-9B3E-75BC5CB91063}" srcOrd="0" destOrd="2" presId="urn:microsoft.com/office/officeart/2005/8/layout/vList5"/>
    <dgm:cxn modelId="{9B94D02F-26E8-4AF6-8D36-959E7933055C}" srcId="{17DBB278-C44C-4D98-981C-A9F325CF8C2C}" destId="{156C7315-5BF9-484D-B0F0-A9D3968A6770}" srcOrd="3" destOrd="0" parTransId="{5D31C24E-6815-4779-8A6E-690EF51D4B5A}" sibTransId="{2A0DB884-62C1-4231-AE2D-061C525066E8}"/>
    <dgm:cxn modelId="{9FC095C4-1977-4C64-BF0B-5C0EFC1F6259}" type="presOf" srcId="{BF696044-7713-4F2A-BD5A-3D0E81116910}" destId="{60512E45-EF40-4EB4-BFCF-63AA9E792D1E}" srcOrd="0" destOrd="0" presId="urn:microsoft.com/office/officeart/2005/8/layout/vList5"/>
    <dgm:cxn modelId="{7488FE27-7A0D-49E1-950C-97B7798F83ED}" srcId="{B1260148-7A6D-4FCF-B297-5F640C127021}" destId="{7906FEAA-1B2C-4FB1-B2A4-383D81770E78}" srcOrd="2" destOrd="0" parTransId="{ABED9F9E-B261-41ED-A0EA-7122F843749A}" sibTransId="{A7BBED89-1782-461F-8A9D-52B3647AE4CB}"/>
    <dgm:cxn modelId="{7DC918AA-C793-4213-831B-545A022CC400}" srcId="{17DBB278-C44C-4D98-981C-A9F325CF8C2C}" destId="{B1260148-7A6D-4FCF-B297-5F640C127021}" srcOrd="1" destOrd="0" parTransId="{569D3AFB-31D9-4A1B-9570-BF4476E19CC2}" sibTransId="{AD755A24-2E2C-4606-B039-EBAA8D67CA18}"/>
    <dgm:cxn modelId="{9BEF3D21-017C-4CAB-8D15-9784A61C9D22}" type="presParOf" srcId="{5203C7CD-069E-489F-A68C-FF5BF86D401B}" destId="{39C92E64-1D3A-4566-82A6-A8859AB3E083}" srcOrd="0" destOrd="0" presId="urn:microsoft.com/office/officeart/2005/8/layout/vList5"/>
    <dgm:cxn modelId="{7A48A6E6-3260-4297-A68E-52021E2B216E}" type="presParOf" srcId="{39C92E64-1D3A-4566-82A6-A8859AB3E083}" destId="{60512E45-EF40-4EB4-BFCF-63AA9E792D1E}" srcOrd="0" destOrd="0" presId="urn:microsoft.com/office/officeart/2005/8/layout/vList5"/>
    <dgm:cxn modelId="{5288E1BB-90AD-47A9-957B-24B14D933D32}" type="presParOf" srcId="{39C92E64-1D3A-4566-82A6-A8859AB3E083}" destId="{CBB7ECBD-996F-4031-8A0F-902E81C8A3FF}" srcOrd="1" destOrd="0" presId="urn:microsoft.com/office/officeart/2005/8/layout/vList5"/>
    <dgm:cxn modelId="{A8A66219-6A11-44C8-B25D-E3886FF5A824}" type="presParOf" srcId="{5203C7CD-069E-489F-A68C-FF5BF86D401B}" destId="{B6CF1219-611E-420F-9A06-22CD8D9D7C6A}" srcOrd="1" destOrd="0" presId="urn:microsoft.com/office/officeart/2005/8/layout/vList5"/>
    <dgm:cxn modelId="{4084F741-0AEF-4491-A456-2638297DB507}" type="presParOf" srcId="{5203C7CD-069E-489F-A68C-FF5BF86D401B}" destId="{F6F77421-30CE-41E7-89BD-9904B41EEF03}" srcOrd="2" destOrd="0" presId="urn:microsoft.com/office/officeart/2005/8/layout/vList5"/>
    <dgm:cxn modelId="{DD5C54F7-DBC8-47EA-A857-6CD700B1C1F6}" type="presParOf" srcId="{F6F77421-30CE-41E7-89BD-9904B41EEF03}" destId="{E482DB4F-5959-4CA3-AE82-3864EC9C038C}" srcOrd="0" destOrd="0" presId="urn:microsoft.com/office/officeart/2005/8/layout/vList5"/>
    <dgm:cxn modelId="{08995CE2-D6FA-4E5D-9A8F-3EDC994A2DB6}" type="presParOf" srcId="{F6F77421-30CE-41E7-89BD-9904B41EEF03}" destId="{6352F11E-1249-4DE7-9EA1-1007F46D111B}" srcOrd="1" destOrd="0" presId="urn:microsoft.com/office/officeart/2005/8/layout/vList5"/>
    <dgm:cxn modelId="{1E80EF15-A198-4FF7-93A5-BB119238592E}" type="presParOf" srcId="{5203C7CD-069E-489F-A68C-FF5BF86D401B}" destId="{6A7B012C-06F1-4995-8F05-C01EA8102B07}" srcOrd="3" destOrd="0" presId="urn:microsoft.com/office/officeart/2005/8/layout/vList5"/>
    <dgm:cxn modelId="{C9A53508-D2CC-497D-9C4A-A0D9317EA2B1}" type="presParOf" srcId="{5203C7CD-069E-489F-A68C-FF5BF86D401B}" destId="{B501221D-A5AB-4CD4-864A-C4E2801E1252}" srcOrd="4" destOrd="0" presId="urn:microsoft.com/office/officeart/2005/8/layout/vList5"/>
    <dgm:cxn modelId="{9B995A35-6A8B-48B0-9540-0CE3D7EE8C59}" type="presParOf" srcId="{B501221D-A5AB-4CD4-864A-C4E2801E1252}" destId="{77E3A0A0-BE0C-413D-9B34-373D83DF44BB}" srcOrd="0" destOrd="0" presId="urn:microsoft.com/office/officeart/2005/8/layout/vList5"/>
    <dgm:cxn modelId="{82F48611-E267-4347-91BA-1DD2C8C6B8F5}" type="presParOf" srcId="{B501221D-A5AB-4CD4-864A-C4E2801E1252}" destId="{098A5C0E-43F4-4D03-9B3E-75BC5CB91063}" srcOrd="1" destOrd="0" presId="urn:microsoft.com/office/officeart/2005/8/layout/vList5"/>
    <dgm:cxn modelId="{5D20660B-0E73-4CA6-BA7C-795F00B8E08E}" type="presParOf" srcId="{5203C7CD-069E-489F-A68C-FF5BF86D401B}" destId="{65BC64BB-D506-4844-9691-06BCCE83633E}" srcOrd="5" destOrd="0" presId="urn:microsoft.com/office/officeart/2005/8/layout/vList5"/>
    <dgm:cxn modelId="{C246A037-C59E-4A34-9DAF-945AA01FE7F1}" type="presParOf" srcId="{5203C7CD-069E-489F-A68C-FF5BF86D401B}" destId="{D1572493-6BB0-4849-8D9F-F87088E593FE}" srcOrd="6" destOrd="0" presId="urn:microsoft.com/office/officeart/2005/8/layout/vList5"/>
    <dgm:cxn modelId="{9759EC80-F58A-41D5-B834-7F21AC5A7484}" type="presParOf" srcId="{D1572493-6BB0-4849-8D9F-F87088E593FE}" destId="{5D1C7D86-B4FC-4C45-A95D-E69B3728ADC2}" srcOrd="0" destOrd="0" presId="urn:microsoft.com/office/officeart/2005/8/layout/vList5"/>
    <dgm:cxn modelId="{E6ED331E-8C86-42B5-961F-AAE836CEDC14}" type="presParOf" srcId="{D1572493-6BB0-4849-8D9F-F87088E593FE}" destId="{6DF1BA7C-3C0F-4738-9CEC-6A86C3A408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186EE-E830-4CAC-B16F-B7BCB90076A3}">
      <dsp:nvSpPr>
        <dsp:cNvPr id="0" name=""/>
        <dsp:cNvSpPr/>
      </dsp:nvSpPr>
      <dsp:spPr>
        <a:xfrm rot="5400000">
          <a:off x="4563056" y="-1319184"/>
          <a:ext cx="2965175" cy="560538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Targeted ML (van der </a:t>
          </a:r>
          <a:r>
            <a:rPr lang="en-US" sz="1800" kern="1200" dirty="0" err="1" smtClean="0"/>
            <a:t>Laan</a:t>
          </a:r>
          <a:r>
            <a:rPr lang="en-US" sz="1800" kern="1200" dirty="0" smtClean="0"/>
            <a:t> et al, series)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Double-LASSO (</a:t>
          </a:r>
          <a:r>
            <a:rPr lang="en-US" sz="1800" kern="1200" dirty="0" err="1" smtClean="0"/>
            <a:t>Belloni</a:t>
          </a:r>
          <a:r>
            <a:rPr lang="en-US" sz="1800" kern="1200" dirty="0" smtClean="0"/>
            <a:t>, Chernozhukov, Hansen)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Residual Balancing (Athey, Imbens, Wager (2016), </a:t>
          </a:r>
          <a:r>
            <a:rPr lang="en-US" sz="1800" kern="1200" dirty="0" err="1" smtClean="0"/>
            <a:t>Hirshberg</a:t>
          </a:r>
          <a:r>
            <a:rPr lang="en-US" sz="1800" kern="1200" dirty="0" smtClean="0"/>
            <a:t> and Wager (2017))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Double ML (Chernozhukov et al 2017)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Methods based on averaging CATE: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Generalized Random Forests (Athey, Tibshirani, Wager 2016)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BART (Chipman and George, 2010), e.g. Hill</a:t>
          </a:r>
          <a:endParaRPr lang="en-US" sz="1800" kern="1200" dirty="0"/>
        </a:p>
      </dsp:txBody>
      <dsp:txXfrm rot="-5400000">
        <a:off x="3242954" y="145666"/>
        <a:ext cx="5460632" cy="2675679"/>
      </dsp:txXfrm>
    </dsp:sp>
    <dsp:sp modelId="{D8123220-B4CB-4B9A-A76C-F9601B5487E5}">
      <dsp:nvSpPr>
        <dsp:cNvPr id="0" name=""/>
        <dsp:cNvSpPr/>
      </dsp:nvSpPr>
      <dsp:spPr>
        <a:xfrm>
          <a:off x="0" y="810069"/>
          <a:ext cx="3242953" cy="1346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Average Treatment Effects (ATE) w/ </a:t>
          </a:r>
          <a:r>
            <a:rPr lang="en-US" sz="1600" kern="1200" dirty="0" err="1" smtClean="0"/>
            <a:t>Unconfoundedness</a:t>
          </a:r>
          <a:endParaRPr lang="en-US" sz="1600" kern="1200" dirty="0"/>
        </a:p>
      </dsp:txBody>
      <dsp:txXfrm>
        <a:off x="65749" y="875818"/>
        <a:ext cx="3111455" cy="1215373"/>
      </dsp:txXfrm>
    </dsp:sp>
    <dsp:sp modelId="{C7F49EF6-6D58-461A-8439-5095DE922F25}">
      <dsp:nvSpPr>
        <dsp:cNvPr id="0" name=""/>
        <dsp:cNvSpPr/>
      </dsp:nvSpPr>
      <dsp:spPr>
        <a:xfrm rot="5400000">
          <a:off x="5142079" y="1073826"/>
          <a:ext cx="1687088" cy="56043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Targeted ML (van der </a:t>
          </a:r>
          <a:r>
            <a:rPr lang="en-US" sz="1800" kern="1200" dirty="0" err="1" smtClean="0"/>
            <a:t>Laan</a:t>
          </a:r>
          <a:r>
            <a:rPr lang="en-US" sz="1800" kern="1200" dirty="0" smtClean="0"/>
            <a:t> et al)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LASSO-based methods (Imai and </a:t>
          </a:r>
          <a:r>
            <a:rPr lang="en-US" sz="1800" kern="1200" dirty="0" err="1" smtClean="0"/>
            <a:t>Ratkovic</a:t>
          </a:r>
          <a:r>
            <a:rPr lang="en-US" sz="1800" kern="1200" dirty="0" smtClean="0"/>
            <a:t>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Causal Trees (Athey and Imbens, PNAS 2016)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800" kern="1200" dirty="0" smtClean="0"/>
            <a:t> X-Learners (Kunzel, Sekhon, Bickel, Yu, 2017)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Chernozukov</a:t>
          </a:r>
          <a:r>
            <a:rPr lang="en-US" sz="1800" kern="1200" dirty="0" smtClean="0"/>
            <a:t> and Duflo (2018)</a:t>
          </a:r>
          <a:endParaRPr lang="en-US" sz="1800" kern="1200" dirty="0"/>
        </a:p>
      </dsp:txBody>
      <dsp:txXfrm rot="-5400000">
        <a:off x="3183466" y="3114797"/>
        <a:ext cx="5521958" cy="1522374"/>
      </dsp:txXfrm>
    </dsp:sp>
    <dsp:sp modelId="{F7554B74-F337-45DF-9B08-EE577B064720}">
      <dsp:nvSpPr>
        <dsp:cNvPr id="0" name=""/>
        <dsp:cNvSpPr/>
      </dsp:nvSpPr>
      <dsp:spPr>
        <a:xfrm>
          <a:off x="0" y="3212519"/>
          <a:ext cx="3183466" cy="132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Conditional ATE (CATE) w/ </a:t>
          </a:r>
          <a:r>
            <a:rPr lang="en-US" sz="1600" kern="1200" dirty="0" err="1" smtClean="0"/>
            <a:t>Unconf</a:t>
          </a:r>
          <a:r>
            <a:rPr lang="en-US" sz="1600" kern="1200" dirty="0" smtClean="0"/>
            <a:t>.: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Low-Dimensional </a:t>
          </a:r>
          <a:r>
            <a:rPr lang="en-US" sz="1600" kern="1200" dirty="0" smtClean="0"/>
            <a:t>Treatment Effect Heterogeneity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“Moving the Goalposts”</a:t>
          </a:r>
          <a:endParaRPr lang="en-US" sz="1600" kern="1200" dirty="0"/>
        </a:p>
      </dsp:txBody>
      <dsp:txXfrm>
        <a:off x="64775" y="3277294"/>
        <a:ext cx="3053916" cy="1197378"/>
      </dsp:txXfrm>
    </dsp:sp>
    <dsp:sp modelId="{95174CEB-EC72-4EF0-BBA9-910A3F104407}">
      <dsp:nvSpPr>
        <dsp:cNvPr id="0" name=""/>
        <dsp:cNvSpPr/>
      </dsp:nvSpPr>
      <dsp:spPr>
        <a:xfrm rot="5400000">
          <a:off x="5488320" y="2616824"/>
          <a:ext cx="1061542" cy="56650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Causal Forests (Wager and Athey, 2015)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Generalized Random Forests (Athey, Tibshirani, Wager 2016)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Nie</a:t>
          </a:r>
          <a:r>
            <a:rPr lang="en-US" sz="1800" kern="1200" dirty="0" smtClean="0"/>
            <a:t> and Wager (2017) </a:t>
          </a:r>
          <a:endParaRPr lang="en-US" sz="1800" kern="1200" dirty="0"/>
        </a:p>
      </dsp:txBody>
      <dsp:txXfrm rot="-5400000">
        <a:off x="3186578" y="4970386"/>
        <a:ext cx="5613207" cy="957902"/>
      </dsp:txXfrm>
    </dsp:sp>
    <dsp:sp modelId="{55BDFD4B-F77F-4444-8183-E2B5B0BA89FC}">
      <dsp:nvSpPr>
        <dsp:cNvPr id="0" name=""/>
        <dsp:cNvSpPr/>
      </dsp:nvSpPr>
      <dsp:spPr>
        <a:xfrm>
          <a:off x="0" y="4785874"/>
          <a:ext cx="3186578" cy="13269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Conditional ATE w/ </a:t>
          </a:r>
          <a:r>
            <a:rPr lang="en-US" sz="1600" kern="1200" dirty="0" err="1" smtClean="0"/>
            <a:t>Unconf</a:t>
          </a:r>
          <a:r>
            <a:rPr lang="en-US" sz="1600" kern="1200" dirty="0" smtClean="0"/>
            <a:t>.: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Non-parametric Case</a:t>
          </a:r>
          <a:endParaRPr lang="en-US" sz="1600" kern="1200" dirty="0"/>
        </a:p>
      </dsp:txBody>
      <dsp:txXfrm>
        <a:off x="64775" y="4850649"/>
        <a:ext cx="3057028" cy="119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E1775-BE1B-4153-A5E9-FB8107DB3EA9}">
      <dsp:nvSpPr>
        <dsp:cNvPr id="0" name=""/>
        <dsp:cNvSpPr/>
      </dsp:nvSpPr>
      <dsp:spPr>
        <a:xfrm rot="5400000">
          <a:off x="4826200" y="-1341324"/>
          <a:ext cx="2385784" cy="56650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From ML Literature: </a:t>
          </a:r>
          <a:r>
            <a:rPr lang="da-DK" sz="2000" kern="1200" dirty="0" smtClean="0"/>
            <a:t>Strehl et al. (2010); Dudik et al. (2011); Li et al. (2012); Dudik et al. (2014); </a:t>
          </a:r>
          <a:r>
            <a:rPr lang="en-US" sz="2000" kern="1200" dirty="0" smtClean="0"/>
            <a:t>Li et al. (2014); </a:t>
          </a:r>
          <a:r>
            <a:rPr lang="en-US" sz="2000" kern="1200" dirty="0" err="1" smtClean="0"/>
            <a:t>Swaminathan</a:t>
          </a:r>
          <a:r>
            <a:rPr lang="en-US" sz="2000" kern="1200" dirty="0" smtClean="0"/>
            <a:t> and Joachims (2015); Jiang and Li (2016); Thomas and </a:t>
          </a:r>
          <a:r>
            <a:rPr lang="en-US" sz="2000" kern="1200" dirty="0" err="1" smtClean="0"/>
            <a:t>Brunskill</a:t>
          </a:r>
          <a:r>
            <a:rPr lang="en-US" sz="2000" kern="1200" dirty="0" smtClean="0"/>
            <a:t> (2016); Kallus (2017).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ML + Semiparametric efficiency: Efficient Policy Estimation (Athey and Wager, 2017)</a:t>
          </a:r>
          <a:endParaRPr lang="en-US" sz="2000" kern="1200" dirty="0"/>
        </a:p>
      </dsp:txBody>
      <dsp:txXfrm rot="-5400000">
        <a:off x="3186579" y="414761"/>
        <a:ext cx="5548563" cy="2152856"/>
      </dsp:txXfrm>
    </dsp:sp>
    <dsp:sp modelId="{314CC850-62B0-4F49-9203-D1848263042F}">
      <dsp:nvSpPr>
        <dsp:cNvPr id="0" name=""/>
        <dsp:cNvSpPr/>
      </dsp:nvSpPr>
      <dsp:spPr>
        <a:xfrm>
          <a:off x="0" y="74"/>
          <a:ext cx="3186578" cy="2982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Optimal (Personalized) Policy Estimation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Offline</a:t>
          </a:r>
          <a:endParaRPr lang="en-US" sz="3400" kern="1200" dirty="0"/>
        </a:p>
      </dsp:txBody>
      <dsp:txXfrm>
        <a:off x="145580" y="145654"/>
        <a:ext cx="2895418" cy="2691070"/>
      </dsp:txXfrm>
    </dsp:sp>
    <dsp:sp modelId="{2E9DF8FC-35BF-44BF-A39D-3379A29F8442}">
      <dsp:nvSpPr>
        <dsp:cNvPr id="0" name=""/>
        <dsp:cNvSpPr/>
      </dsp:nvSpPr>
      <dsp:spPr>
        <a:xfrm rot="5400000">
          <a:off x="4826200" y="1790017"/>
          <a:ext cx="2385784" cy="56650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Very large ML literature; see e.g. Li et al. (2010), </a:t>
          </a:r>
          <a:r>
            <a:rPr lang="en-US" sz="2000" kern="1200" dirty="0" err="1" smtClean="0"/>
            <a:t>Goldenshluger</a:t>
          </a:r>
          <a:r>
            <a:rPr lang="en-US" sz="2000" kern="1200" dirty="0" smtClean="0"/>
            <a:t> and </a:t>
          </a:r>
          <a:r>
            <a:rPr lang="en-US" sz="2000" kern="1200" dirty="0" err="1" smtClean="0"/>
            <a:t>Zeevi</a:t>
          </a:r>
          <a:r>
            <a:rPr lang="en-US" sz="2000" kern="1200" dirty="0" smtClean="0"/>
            <a:t> (2013), Li et al. (2017), </a:t>
          </a:r>
          <a:r>
            <a:rPr lang="en-US" sz="2000" kern="1200" dirty="0" err="1" smtClean="0"/>
            <a:t>Bastani</a:t>
          </a:r>
          <a:r>
            <a:rPr lang="en-US" sz="2000" kern="1200" dirty="0" smtClean="0"/>
            <a:t> and Bayati (2015), and </a:t>
          </a:r>
          <a:r>
            <a:rPr lang="en-US" sz="2000" kern="1200" dirty="0" err="1" smtClean="0"/>
            <a:t>Feraud</a:t>
          </a:r>
          <a:r>
            <a:rPr lang="en-US" sz="2000" kern="1200" dirty="0" smtClean="0"/>
            <a:t> et al. (2016).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Estimation issues (Dimakopoulou, Athey, Imbens 2017)</a:t>
          </a:r>
          <a:endParaRPr lang="en-US" sz="2000" kern="1200" dirty="0"/>
        </a:p>
      </dsp:txBody>
      <dsp:txXfrm rot="-5400000">
        <a:off x="3186579" y="3546102"/>
        <a:ext cx="5548563" cy="2152856"/>
      </dsp:txXfrm>
    </dsp:sp>
    <dsp:sp modelId="{4909D383-3C3F-4789-830A-89A53D3A7DC5}">
      <dsp:nvSpPr>
        <dsp:cNvPr id="0" name=""/>
        <dsp:cNvSpPr/>
      </dsp:nvSpPr>
      <dsp:spPr>
        <a:xfrm>
          <a:off x="0" y="3131416"/>
          <a:ext cx="3186578" cy="2982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Policy Estimation Online: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Contextual Bandits</a:t>
          </a:r>
          <a:endParaRPr lang="en-US" sz="3400" kern="1200" dirty="0"/>
        </a:p>
      </dsp:txBody>
      <dsp:txXfrm>
        <a:off x="145580" y="3276996"/>
        <a:ext cx="2895418" cy="2691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AA431-5FCF-484B-A1EA-9FA2C0F2666A}">
      <dsp:nvSpPr>
        <dsp:cNvPr id="0" name=""/>
        <dsp:cNvSpPr/>
      </dsp:nvSpPr>
      <dsp:spPr>
        <a:xfrm rot="5400000">
          <a:off x="5008352" y="-1917904"/>
          <a:ext cx="1119820" cy="52407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Robustness of parameter estimates (Athey, Imbens 2015)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Confoundedness (Athey, Imbens, Pham, Wager, 2017)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See also Athey-Imbens 2017 survey</a:t>
          </a:r>
          <a:endParaRPr lang="en-US" sz="1200" kern="1200" dirty="0"/>
        </a:p>
      </dsp:txBody>
      <dsp:txXfrm rot="-5400000">
        <a:off x="2947904" y="197209"/>
        <a:ext cx="5186052" cy="1010490"/>
      </dsp:txXfrm>
    </dsp:sp>
    <dsp:sp modelId="{594D9E6A-FA4B-4239-9EA2-CBBFF4ECFAAF}">
      <dsp:nvSpPr>
        <dsp:cNvPr id="0" name=""/>
        <dsp:cNvSpPr/>
      </dsp:nvSpPr>
      <dsp:spPr>
        <a:xfrm>
          <a:off x="0" y="2567"/>
          <a:ext cx="2947903" cy="1399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Supplementary Analyses</a:t>
          </a:r>
          <a:endParaRPr lang="en-US" sz="1500" kern="1200" dirty="0"/>
        </a:p>
      </dsp:txBody>
      <dsp:txXfrm>
        <a:off x="68331" y="70898"/>
        <a:ext cx="2811241" cy="1263113"/>
      </dsp:txXfrm>
    </dsp:sp>
    <dsp:sp modelId="{CBB7ECBD-996F-4031-8A0F-902E81C8A3FF}">
      <dsp:nvSpPr>
        <dsp:cNvPr id="0" name=""/>
        <dsp:cNvSpPr/>
      </dsp:nvSpPr>
      <dsp:spPr>
        <a:xfrm rot="5400000">
          <a:off x="5008352" y="-588117"/>
          <a:ext cx="1119820" cy="52407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Targeted ML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LASSO-Based methods (</a:t>
          </a:r>
          <a:r>
            <a:rPr lang="en-US" sz="1200" kern="1200" dirty="0" err="1" smtClean="0"/>
            <a:t>Belloni</a:t>
          </a:r>
          <a:r>
            <a:rPr lang="en-US" sz="1200" kern="1200" dirty="0" smtClean="0"/>
            <a:t>, Chernozhukov, Hansen et al, series)</a:t>
          </a:r>
          <a:endParaRPr lang="en-US" sz="1200" kern="1200" dirty="0"/>
        </a:p>
      </dsp:txBody>
      <dsp:txXfrm rot="-5400000">
        <a:off x="2947904" y="1526996"/>
        <a:ext cx="5186052" cy="1010490"/>
      </dsp:txXfrm>
    </dsp:sp>
    <dsp:sp modelId="{60512E45-EF40-4EB4-BFCF-63AA9E792D1E}">
      <dsp:nvSpPr>
        <dsp:cNvPr id="0" name=""/>
        <dsp:cNvSpPr/>
      </dsp:nvSpPr>
      <dsp:spPr>
        <a:xfrm>
          <a:off x="0" y="1655337"/>
          <a:ext cx="2947903" cy="7538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Instrumental Variables (IV) Estimates (Average or Low-D CATE)</a:t>
          </a:r>
          <a:endParaRPr lang="en-US" sz="1500" kern="1200" dirty="0"/>
        </a:p>
      </dsp:txBody>
      <dsp:txXfrm>
        <a:off x="36798" y="1692135"/>
        <a:ext cx="2874307" cy="680210"/>
      </dsp:txXfrm>
    </dsp:sp>
    <dsp:sp modelId="{6352F11E-1249-4DE7-9EA1-1007F46D111B}">
      <dsp:nvSpPr>
        <dsp:cNvPr id="0" name=""/>
        <dsp:cNvSpPr/>
      </dsp:nvSpPr>
      <dsp:spPr>
        <a:xfrm rot="5400000">
          <a:off x="5008352" y="741668"/>
          <a:ext cx="1119820" cy="52407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ML/GMM Trees (</a:t>
          </a:r>
          <a:r>
            <a:rPr lang="en-US" sz="1200" kern="1200" dirty="0" err="1" smtClean="0"/>
            <a:t>Zeiles</a:t>
          </a:r>
          <a:r>
            <a:rPr lang="en-US" sz="1200" kern="1200" dirty="0" smtClean="0"/>
            <a:t> et al 2008; Athey, Tibshirani, Wager 2016; Asher et al 2016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Generalized Random Forests (Athey, Tibshirani, Wager 2016)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Deep IV [neural nets] (Lewis, </a:t>
          </a:r>
          <a:r>
            <a:rPr lang="en-US" sz="1200" kern="1200" dirty="0" err="1" smtClean="0"/>
            <a:t>Leyton</a:t>
          </a:r>
          <a:r>
            <a:rPr lang="en-US" sz="1200" kern="1200" dirty="0" smtClean="0"/>
            <a:t>-Brown and Taddy, 2016)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-5400000">
        <a:off x="2947904" y="2856782"/>
        <a:ext cx="5186052" cy="1010490"/>
      </dsp:txXfrm>
    </dsp:sp>
    <dsp:sp modelId="{E482DB4F-5959-4CA3-AE82-3864EC9C038C}">
      <dsp:nvSpPr>
        <dsp:cNvPr id="0" name=""/>
        <dsp:cNvSpPr/>
      </dsp:nvSpPr>
      <dsp:spPr>
        <a:xfrm>
          <a:off x="0" y="2662139"/>
          <a:ext cx="2947903" cy="1399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IV: Heterogeneous Effects (CLATE)</a:t>
          </a:r>
          <a:endParaRPr lang="en-US" sz="1500" kern="1200" dirty="0"/>
        </a:p>
      </dsp:txBody>
      <dsp:txXfrm>
        <a:off x="68331" y="2730470"/>
        <a:ext cx="2811241" cy="1263113"/>
      </dsp:txXfrm>
    </dsp:sp>
    <dsp:sp modelId="{6DF1BA7C-3C0F-4738-9CEC-6A86C3A4087D}">
      <dsp:nvSpPr>
        <dsp:cNvPr id="0" name=""/>
        <dsp:cNvSpPr/>
      </dsp:nvSpPr>
      <dsp:spPr>
        <a:xfrm rot="5400000">
          <a:off x="5008352" y="2211432"/>
          <a:ext cx="1119820" cy="524071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Generalized Random Forests (Athey, Tibshirani, Wager 2016)</a:t>
          </a:r>
          <a:endParaRPr lang="en-US" sz="1200" kern="1200" dirty="0"/>
        </a:p>
      </dsp:txBody>
      <dsp:txXfrm rot="-5400000">
        <a:off x="2947904" y="4326546"/>
        <a:ext cx="5186052" cy="1010490"/>
      </dsp:txXfrm>
    </dsp:sp>
    <dsp:sp modelId="{5D1C7D86-B4FC-4C45-A95D-E69B3728ADC2}">
      <dsp:nvSpPr>
        <dsp:cNvPr id="0" name=""/>
        <dsp:cNvSpPr/>
      </dsp:nvSpPr>
      <dsp:spPr>
        <a:xfrm>
          <a:off x="0" y="4131903"/>
          <a:ext cx="2947903" cy="1399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Heterogeneous Parameter Estimation in GMM/ML Models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(Non-parametric heterogeneity)</a:t>
          </a:r>
          <a:endParaRPr lang="en-US" sz="1500" kern="1200" dirty="0"/>
        </a:p>
      </dsp:txBody>
      <dsp:txXfrm>
        <a:off x="68331" y="4200234"/>
        <a:ext cx="2811241" cy="1263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ECBD-996F-4031-8A0F-902E81C8A3FF}">
      <dsp:nvSpPr>
        <dsp:cNvPr id="0" name=""/>
        <dsp:cNvSpPr/>
      </dsp:nvSpPr>
      <dsp:spPr>
        <a:xfrm rot="5400000">
          <a:off x="4968398" y="-2037048"/>
          <a:ext cx="1127426" cy="5206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Local Linear Forests (in progress; Athey, Friedberg, Wager 2017)</a:t>
          </a:r>
          <a:endParaRPr lang="en-US" sz="1300" kern="1200" dirty="0"/>
        </a:p>
      </dsp:txBody>
      <dsp:txXfrm rot="-5400000">
        <a:off x="2928765" y="57621"/>
        <a:ext cx="5151657" cy="1017354"/>
      </dsp:txXfrm>
    </dsp:sp>
    <dsp:sp modelId="{60512E45-EF40-4EB4-BFCF-63AA9E792D1E}">
      <dsp:nvSpPr>
        <dsp:cNvPr id="0" name=""/>
        <dsp:cNvSpPr/>
      </dsp:nvSpPr>
      <dsp:spPr>
        <a:xfrm>
          <a:off x="0" y="186834"/>
          <a:ext cx="2928764" cy="758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Regression Discontinuity</a:t>
          </a:r>
          <a:endParaRPr lang="en-US" sz="2100" kern="1200" dirty="0"/>
        </a:p>
      </dsp:txBody>
      <dsp:txXfrm>
        <a:off x="37048" y="223882"/>
        <a:ext cx="2854668" cy="684831"/>
      </dsp:txXfrm>
    </dsp:sp>
    <dsp:sp modelId="{6352F11E-1249-4DE7-9EA1-1007F46D111B}">
      <dsp:nvSpPr>
        <dsp:cNvPr id="0" name=""/>
        <dsp:cNvSpPr/>
      </dsp:nvSpPr>
      <dsp:spPr>
        <a:xfrm rot="5400000">
          <a:off x="4968398" y="-698229"/>
          <a:ext cx="1127426" cy="5206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Synthetic Controls with Regularized Regression for weights (Doudchenko and Imbens 2016)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Matrix Completion w/ Nuclear Norm (Athey et al 2017)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kern="1200" dirty="0"/>
        </a:p>
      </dsp:txBody>
      <dsp:txXfrm rot="-5400000">
        <a:off x="2928765" y="1396440"/>
        <a:ext cx="5151657" cy="1017354"/>
      </dsp:txXfrm>
    </dsp:sp>
    <dsp:sp modelId="{E482DB4F-5959-4CA3-AE82-3864EC9C038C}">
      <dsp:nvSpPr>
        <dsp:cNvPr id="0" name=""/>
        <dsp:cNvSpPr/>
      </dsp:nvSpPr>
      <dsp:spPr>
        <a:xfrm>
          <a:off x="0" y="1200475"/>
          <a:ext cx="2928764" cy="1409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Panel Data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(Diffs-in-Diffs, Synthetic Controls, etc.)</a:t>
          </a:r>
          <a:endParaRPr lang="en-US" sz="2100" kern="1200" dirty="0"/>
        </a:p>
      </dsp:txBody>
      <dsp:txXfrm>
        <a:off x="68795" y="1269270"/>
        <a:ext cx="2791174" cy="1271692"/>
      </dsp:txXfrm>
    </dsp:sp>
    <dsp:sp modelId="{098A5C0E-43F4-4D03-9B3E-75BC5CB91063}">
      <dsp:nvSpPr>
        <dsp:cNvPr id="0" name=""/>
        <dsp:cNvSpPr/>
      </dsp:nvSpPr>
      <dsp:spPr>
        <a:xfrm rot="5400000">
          <a:off x="4968398" y="781517"/>
          <a:ext cx="1127426" cy="5206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Surrogates (Athey, Chetty, Imbens, Kang, 2017)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Peysakhovich</a:t>
          </a:r>
          <a:r>
            <a:rPr lang="en-US" sz="1300" kern="1200" dirty="0" smtClean="0"/>
            <a:t> and Lada (2016)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Randall Lewis (in progress)</a:t>
          </a:r>
          <a:endParaRPr lang="en-US" sz="1300" kern="1200" dirty="0"/>
        </a:p>
      </dsp:txBody>
      <dsp:txXfrm rot="-5400000">
        <a:off x="2928765" y="2876186"/>
        <a:ext cx="5151657" cy="1017354"/>
      </dsp:txXfrm>
    </dsp:sp>
    <dsp:sp modelId="{77E3A0A0-BE0C-413D-9B34-373D83DF44BB}">
      <dsp:nvSpPr>
        <dsp:cNvPr id="0" name=""/>
        <dsp:cNvSpPr/>
      </dsp:nvSpPr>
      <dsp:spPr>
        <a:xfrm>
          <a:off x="0" y="2680222"/>
          <a:ext cx="2928764" cy="1409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Combining Observational and Experimental Data</a:t>
          </a:r>
          <a:endParaRPr lang="en-US" sz="2100" kern="1200" dirty="0"/>
        </a:p>
      </dsp:txBody>
      <dsp:txXfrm>
        <a:off x="68795" y="2749017"/>
        <a:ext cx="2791174" cy="1271692"/>
      </dsp:txXfrm>
    </dsp:sp>
    <dsp:sp modelId="{6DF1BA7C-3C0F-4738-9CEC-6A86C3A4087D}">
      <dsp:nvSpPr>
        <dsp:cNvPr id="0" name=""/>
        <dsp:cNvSpPr/>
      </dsp:nvSpPr>
      <dsp:spPr>
        <a:xfrm rot="5400000">
          <a:off x="4968398" y="2261264"/>
          <a:ext cx="1127426" cy="52066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Bayesian matrix factorization for independent categories (Athey, Blei, Donnelly, Ruiz, 2017; Athey, Blei, Donnelly, Ruiz, Schmidt, 2018)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Matrix factorization for multi-step shopping decisions (Wan et al, 2017)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Estimating complements/substitutes with many items in Bayesian model (Ruiz, Athey, Blei 2017)</a:t>
          </a:r>
          <a:endParaRPr lang="en-US" sz="1300" kern="1200" dirty="0"/>
        </a:p>
      </dsp:txBody>
      <dsp:txXfrm rot="-5400000">
        <a:off x="2928765" y="4355933"/>
        <a:ext cx="5151657" cy="1017354"/>
      </dsp:txXfrm>
    </dsp:sp>
    <dsp:sp modelId="{5D1C7D86-B4FC-4C45-A95D-E69B3728ADC2}">
      <dsp:nvSpPr>
        <dsp:cNvPr id="0" name=""/>
        <dsp:cNvSpPr/>
      </dsp:nvSpPr>
      <dsp:spPr>
        <a:xfrm>
          <a:off x="0" y="4159969"/>
          <a:ext cx="2928764" cy="14092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Large-Scale Structural Models (Consumer Demand)</a:t>
          </a:r>
          <a:endParaRPr lang="en-US" sz="2100" kern="1200" dirty="0"/>
        </a:p>
      </dsp:txBody>
      <dsp:txXfrm>
        <a:off x="68795" y="4228764"/>
        <a:ext cx="2791174" cy="1271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96019-FBAF-4C86-9210-0BE309B166D5}" type="datetimeFigureOut">
              <a:rPr lang="en-US" smtClean="0"/>
              <a:t>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FFFEE95-1DD5-49DE-B4C3-DC4AC4580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FEE95-1DD5-49DE-B4C3-DC4AC4580E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63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6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F6E2C9B-5FA2-460D-9BE7-B0812FC2A6FF}" type="datetimeFigureOut">
              <a:rPr lang="en-US" smtClean="0"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1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5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ML and Causal Inference: An Overview of Recent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(not a comprehensive literature 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6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Themes from ML/Causal Inference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Off-the-shelf ML methods…</a:t>
            </a:r>
          </a:p>
          <a:p>
            <a:pPr lvl="1"/>
            <a:r>
              <a:rPr lang="en-US" dirty="0" smtClean="0"/>
              <a:t>Cannot be used for statistical inference</a:t>
            </a:r>
          </a:p>
          <a:p>
            <a:pPr lvl="1"/>
            <a:r>
              <a:rPr lang="en-US" dirty="0" smtClean="0"/>
              <a:t>Are biased due to MSE optimization</a:t>
            </a:r>
          </a:p>
          <a:p>
            <a:pPr lvl="1"/>
            <a:r>
              <a:rPr lang="en-US" dirty="0" smtClean="0"/>
              <a:t>Are biased due to confounding</a:t>
            </a:r>
          </a:p>
          <a:p>
            <a:pPr lvl="1"/>
            <a:r>
              <a:rPr lang="en-US" dirty="0" smtClean="0"/>
              <a:t>Are not optimized for the objective</a:t>
            </a:r>
          </a:p>
          <a:p>
            <a:pPr lvl="1"/>
            <a:endParaRPr lang="en-US" dirty="0"/>
          </a:p>
          <a:p>
            <a:r>
              <a:rPr lang="en-US" dirty="0" smtClean="0"/>
              <a:t>But a variety of modifications and tricks can help…</a:t>
            </a:r>
          </a:p>
          <a:p>
            <a:pPr lvl="1"/>
            <a:r>
              <a:rPr lang="en-US" dirty="0" smtClean="0"/>
              <a:t>Sample splitting (e.g., with subsampling for forests)</a:t>
            </a:r>
          </a:p>
          <a:p>
            <a:pPr lvl="1"/>
            <a:r>
              <a:rPr lang="en-US" dirty="0" smtClean="0"/>
              <a:t>Changing optimization criterion</a:t>
            </a:r>
          </a:p>
          <a:p>
            <a:pPr lvl="1"/>
            <a:r>
              <a:rPr lang="en-US" dirty="0" smtClean="0"/>
              <a:t>Estimate nuisance parameters using std. ML and use </a:t>
            </a:r>
            <a:r>
              <a:rPr lang="en-US" dirty="0" err="1" smtClean="0"/>
              <a:t>orthogonalization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4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78084372"/>
              </p:ext>
            </p:extLst>
          </p:nvPr>
        </p:nvGraphicFramePr>
        <p:xfrm>
          <a:off x="180752" y="175437"/>
          <a:ext cx="8851606" cy="611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4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259691260"/>
              </p:ext>
            </p:extLst>
          </p:nvPr>
        </p:nvGraphicFramePr>
        <p:xfrm>
          <a:off x="180752" y="175437"/>
          <a:ext cx="8851606" cy="6113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137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27340648"/>
              </p:ext>
            </p:extLst>
          </p:nvPr>
        </p:nvGraphicFramePr>
        <p:xfrm>
          <a:off x="561974" y="563526"/>
          <a:ext cx="8188621" cy="553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2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324125022"/>
              </p:ext>
            </p:extLst>
          </p:nvPr>
        </p:nvGraphicFramePr>
        <p:xfrm>
          <a:off x="561975" y="414670"/>
          <a:ext cx="8135458" cy="5571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480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6480</TotalTime>
  <Words>680</Words>
  <Application>Microsoft Office PowerPoint</Application>
  <PresentationFormat>On-screen Show (4:3)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ML and Causal Inference: An Overview of Recent Work</vt:lpstr>
      <vt:lpstr>Themes from ML/Causal Inference Literature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Information, Privacy, and the Internet: An Economic Perspective</dc:title>
  <dc:creator>Susan Athey (Keystone Strategy, Inc)</dc:creator>
  <cp:lastModifiedBy>Susan Athey</cp:lastModifiedBy>
  <cp:revision>523</cp:revision>
  <cp:lastPrinted>2014-06-11T22:31:57Z</cp:lastPrinted>
  <dcterms:created xsi:type="dcterms:W3CDTF">2014-06-10T20:48:38Z</dcterms:created>
  <dcterms:modified xsi:type="dcterms:W3CDTF">2018-01-07T18:34:51Z</dcterms:modified>
</cp:coreProperties>
</file>