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sldIdLst>
    <p:sldId id="256" r:id="rId2"/>
    <p:sldId id="489" r:id="rId3"/>
    <p:sldId id="426" r:id="rId4"/>
    <p:sldId id="441" r:id="rId5"/>
    <p:sldId id="445" r:id="rId6"/>
    <p:sldId id="475" r:id="rId7"/>
    <p:sldId id="476" r:id="rId8"/>
    <p:sldId id="419" r:id="rId9"/>
    <p:sldId id="420" r:id="rId10"/>
    <p:sldId id="446" r:id="rId11"/>
    <p:sldId id="447" r:id="rId12"/>
    <p:sldId id="449" r:id="rId13"/>
    <p:sldId id="422" r:id="rId14"/>
    <p:sldId id="423" r:id="rId15"/>
    <p:sldId id="450" r:id="rId16"/>
    <p:sldId id="451" r:id="rId17"/>
    <p:sldId id="296" r:id="rId18"/>
    <p:sldId id="299" r:id="rId19"/>
    <p:sldId id="297" r:id="rId20"/>
    <p:sldId id="298" r:id="rId21"/>
    <p:sldId id="300" r:id="rId22"/>
    <p:sldId id="477" r:id="rId23"/>
    <p:sldId id="478" r:id="rId24"/>
    <p:sldId id="479" r:id="rId25"/>
    <p:sldId id="480" r:id="rId26"/>
    <p:sldId id="481" r:id="rId27"/>
    <p:sldId id="453" r:id="rId28"/>
    <p:sldId id="361" r:id="rId29"/>
    <p:sldId id="301" r:id="rId30"/>
    <p:sldId id="427" r:id="rId31"/>
    <p:sldId id="418" r:id="rId32"/>
    <p:sldId id="462" r:id="rId33"/>
    <p:sldId id="461" r:id="rId34"/>
    <p:sldId id="363" r:id="rId35"/>
    <p:sldId id="364" r:id="rId36"/>
    <p:sldId id="482" r:id="rId37"/>
    <p:sldId id="460" r:id="rId38"/>
    <p:sldId id="430" r:id="rId39"/>
    <p:sldId id="431" r:id="rId40"/>
    <p:sldId id="488" r:id="rId41"/>
    <p:sldId id="486" r:id="rId42"/>
    <p:sldId id="487" r:id="rId43"/>
    <p:sldId id="373" r:id="rId44"/>
    <p:sldId id="465" r:id="rId45"/>
    <p:sldId id="374" r:id="rId46"/>
    <p:sldId id="391" r:id="rId47"/>
    <p:sldId id="392" r:id="rId48"/>
    <p:sldId id="375" r:id="rId49"/>
    <p:sldId id="376" r:id="rId50"/>
    <p:sldId id="393" r:id="rId51"/>
    <p:sldId id="377" r:id="rId52"/>
    <p:sldId id="466" r:id="rId53"/>
    <p:sldId id="432" r:id="rId54"/>
    <p:sldId id="381" r:id="rId55"/>
    <p:sldId id="382" r:id="rId56"/>
    <p:sldId id="383" r:id="rId57"/>
    <p:sldId id="384" r:id="rId58"/>
    <p:sldId id="385" r:id="rId59"/>
    <p:sldId id="387" r:id="rId60"/>
    <p:sldId id="468" r:id="rId61"/>
    <p:sldId id="490" r:id="rId62"/>
    <p:sldId id="512" r:id="rId63"/>
    <p:sldId id="513" r:id="rId64"/>
    <p:sldId id="491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499" r:id="rId73"/>
    <p:sldId id="500" r:id="rId74"/>
    <p:sldId id="501" r:id="rId75"/>
    <p:sldId id="502" r:id="rId76"/>
    <p:sldId id="503" r:id="rId77"/>
    <p:sldId id="504" r:id="rId78"/>
    <p:sldId id="505" r:id="rId79"/>
    <p:sldId id="506" r:id="rId80"/>
    <p:sldId id="507" r:id="rId81"/>
    <p:sldId id="508" r:id="rId82"/>
    <p:sldId id="509" r:id="rId83"/>
    <p:sldId id="510" r:id="rId84"/>
    <p:sldId id="511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1FC0A6-DC19-49FA-B9AA-ADAE9A30FE24}">
          <p14:sldIdLst>
            <p14:sldId id="256"/>
            <p14:sldId id="489"/>
            <p14:sldId id="426"/>
            <p14:sldId id="441"/>
            <p14:sldId id="445"/>
            <p14:sldId id="475"/>
            <p14:sldId id="476"/>
            <p14:sldId id="419"/>
            <p14:sldId id="420"/>
            <p14:sldId id="446"/>
            <p14:sldId id="447"/>
            <p14:sldId id="449"/>
            <p14:sldId id="422"/>
            <p14:sldId id="423"/>
            <p14:sldId id="450"/>
            <p14:sldId id="451"/>
            <p14:sldId id="296"/>
            <p14:sldId id="299"/>
            <p14:sldId id="297"/>
            <p14:sldId id="298"/>
            <p14:sldId id="300"/>
            <p14:sldId id="477"/>
            <p14:sldId id="478"/>
            <p14:sldId id="479"/>
            <p14:sldId id="480"/>
            <p14:sldId id="481"/>
            <p14:sldId id="453"/>
            <p14:sldId id="361"/>
            <p14:sldId id="301"/>
            <p14:sldId id="427"/>
            <p14:sldId id="418"/>
            <p14:sldId id="462"/>
            <p14:sldId id="461"/>
            <p14:sldId id="363"/>
            <p14:sldId id="364"/>
            <p14:sldId id="482"/>
            <p14:sldId id="460"/>
            <p14:sldId id="430"/>
            <p14:sldId id="431"/>
            <p14:sldId id="488"/>
            <p14:sldId id="486"/>
            <p14:sldId id="487"/>
            <p14:sldId id="373"/>
            <p14:sldId id="465"/>
            <p14:sldId id="374"/>
            <p14:sldId id="391"/>
            <p14:sldId id="392"/>
            <p14:sldId id="375"/>
            <p14:sldId id="376"/>
            <p14:sldId id="393"/>
            <p14:sldId id="377"/>
            <p14:sldId id="466"/>
            <p14:sldId id="432"/>
            <p14:sldId id="381"/>
            <p14:sldId id="382"/>
            <p14:sldId id="383"/>
            <p14:sldId id="384"/>
            <p14:sldId id="385"/>
            <p14:sldId id="387"/>
            <p14:sldId id="468"/>
            <p14:sldId id="490"/>
            <p14:sldId id="512"/>
            <p14:sldId id="513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</p14:sldIdLst>
        </p14:section>
        <p14:section name="Untitled Section" id="{53F1E52D-FA86-4318-84FA-4FDF7F96F6B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ndhil Mullainathan" initials="" lastIdx="2" clrIdx="0"/>
  <p:cmAuthor id="2" name="Spiess, Jann Lorenz" initials="SJL [2]" lastIdx="1" clrIdx="2"/>
  <p:cmAuthor id="3" name="Spiess, Jann Lorenz" initials="SJL [3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8" autoAdjust="0"/>
    <p:restoredTop sz="94669"/>
  </p:normalViewPr>
  <p:slideViewPr>
    <p:cSldViewPr snapToGrid="0" snapToObjects="1">
      <p:cViewPr varScale="1">
        <p:scale>
          <a:sx n="96" d="100"/>
          <a:sy n="96" d="100"/>
        </p:scale>
        <p:origin x="1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1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08-28T02:25:14.327" idx="1">
    <p:pos x="4081" y="3480"/>
    <p:text>\hat{\beta}_{OLS}?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8-28T02:24:47.286" idx="1">
    <p:pos x="5456" y="4033"/>
    <p:text>\hat{\beta}_{OLS}?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468FA-CFCE-C443-97BB-0033C4A56044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EA294-3CF0-C944-8A12-A844590F5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1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EA294-3CF0-C944-8A12-A844590F57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FC37A-3CD2-7B42-B1FE-C0FA2ED88E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2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0466-9B76-47E3-BF9F-DB59701A9D3B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F0B-DE90-4D99-9608-83F7FFD24CAD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0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B952-5DF4-47F9-ABB4-AD6E1FA82C61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87A9-3562-4259-832E-B972F57803AD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74D4-6E0C-4FC0-AB85-97C38EFC7D55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B2B-57BA-4891-A4BF-428BFE48523B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F0A4-6B36-4296-A428-58EE5AEA514F}" type="datetime1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14E-8C36-4419-89CA-F77BD82616B0}" type="datetime1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3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711A-172D-446A-AF90-B2706D8A9277}" type="datetime1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8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CD1-9794-4459-800D-69FF15A8E738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8F91-29DE-43A6-AC26-BA067AD87B7E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0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0197-841D-4820-8AEC-E01E43DAB8B6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ED9B-99DC-F845-A9A8-67E1324045D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57200" y="6475253"/>
            <a:ext cx="8229600" cy="246222"/>
            <a:chOff x="457200" y="6475253"/>
            <a:chExt cx="8229600" cy="246222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457200" y="6475254"/>
              <a:ext cx="2133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Econ 2150</a:t>
              </a:r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3505200" y="6475254"/>
              <a:ext cx="2133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Mullainathan</a:t>
              </a: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&amp; Spiess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6553200" y="6475253"/>
              <a:ext cx="2133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Spring 2016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66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1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5.emf"/><Relationship Id="rId9" Type="http://schemas.openxmlformats.org/officeDocument/2006/relationships/comments" Target="../comments/commen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Regularized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and Causal Inference</a:t>
            </a:r>
          </a:p>
          <a:p>
            <a:r>
              <a:rPr lang="en-US" dirty="0" smtClean="0"/>
              <a:t>Susan </a:t>
            </a:r>
            <a:r>
              <a:rPr lang="en-US" dirty="0" err="1" smtClean="0"/>
              <a:t>Athey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3913" y="5936035"/>
            <a:ext cx="6891129" cy="355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Thanks to Sendhil Mullainathan for sharing </a:t>
            </a:r>
            <a:r>
              <a:rPr lang="en-US" dirty="0" smtClean="0">
                <a:solidFill>
                  <a:schemeClr val="tx1"/>
                </a:solidFill>
              </a:rPr>
              <a:t>slides; see Mullainathan and </a:t>
            </a:r>
            <a:r>
              <a:rPr lang="en-US" dirty="0" err="1" smtClean="0">
                <a:solidFill>
                  <a:schemeClr val="tx1"/>
                </a:solidFill>
              </a:rPr>
              <a:t>Speiss</a:t>
            </a:r>
            <a:r>
              <a:rPr lang="en-US" dirty="0" smtClean="0">
                <a:solidFill>
                  <a:schemeClr val="tx1"/>
                </a:solidFill>
              </a:rPr>
              <a:t> (2017) JEP which covers much of this material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prediction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same setup, you are given </a:t>
            </a:r>
            <a:r>
              <a:rPr lang="en-US" i="1" dirty="0" smtClean="0"/>
              <a:t>n</a:t>
            </a:r>
            <a:r>
              <a:rPr lang="en-US" dirty="0" smtClean="0"/>
              <a:t> data points</a:t>
            </a:r>
          </a:p>
          <a:p>
            <a:endParaRPr lang="en-US" dirty="0"/>
          </a:p>
          <a:p>
            <a:r>
              <a:rPr lang="en-US" dirty="0" smtClean="0"/>
              <a:t>You would like to guess the value of a new data point from the same distribution</a:t>
            </a:r>
          </a:p>
          <a:p>
            <a:endParaRPr lang="en-US" dirty="0"/>
          </a:p>
          <a:p>
            <a:r>
              <a:rPr lang="en-US" dirty="0" smtClean="0"/>
              <a:t>Goal: minimize quadratic loss of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64" t="60770" r="1"/>
          <a:stretch/>
        </p:blipFill>
        <p:spPr>
          <a:xfrm>
            <a:off x="1284620" y="1417638"/>
            <a:ext cx="6953325" cy="244882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Predictor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1405" y="3138226"/>
            <a:ext cx="2186011" cy="75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4566912"/>
            <a:ext cx="8079235" cy="8562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9816" y="3315048"/>
            <a:ext cx="2186011" cy="75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477843"/>
            <a:ext cx="8079235" cy="8562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60124" y="2659558"/>
                <a:ext cx="120292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2659558"/>
                <a:ext cx="120292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32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8677"/>
          <a:stretch/>
        </p:blipFill>
        <p:spPr>
          <a:xfrm>
            <a:off x="333506" y="1147836"/>
            <a:ext cx="7977896" cy="43715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992" y="1147836"/>
            <a:ext cx="2556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higher alpha the lower the bias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992" y="5657707"/>
            <a:ext cx="857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higher alpha the more variable across samples it 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4" t="60770" r="1" b="32681"/>
          <a:stretch/>
        </p:blipFill>
        <p:spPr>
          <a:xfrm>
            <a:off x="-638523" y="182352"/>
            <a:ext cx="16420298" cy="9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unbiased estimator has a nice property: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getting that property means large sample to sample variation of estimator</a:t>
            </a:r>
          </a:p>
          <a:p>
            <a:endParaRPr lang="en-US" dirty="0"/>
          </a:p>
          <a:p>
            <a:r>
              <a:rPr lang="en-US" dirty="0" smtClean="0"/>
              <a:t>This sample to sample variation means that in any particular finite sample I’m paying the cost of being off on all my predictions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78" y="2383071"/>
            <a:ext cx="2255100" cy="4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see your first test score. What should my prediction of your next test be? </a:t>
            </a:r>
          </a:p>
          <a:p>
            <a:pPr lvl="1"/>
            <a:r>
              <a:rPr lang="en-US" dirty="0" smtClean="0"/>
              <a:t>Your first test score is an unbiased estimator</a:t>
            </a:r>
          </a:p>
          <a:p>
            <a:pPr lvl="1"/>
            <a:r>
              <a:rPr lang="en-US" dirty="0" smtClean="0"/>
              <a:t>But it is very variable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“Bayesian” intuition</a:t>
            </a:r>
          </a:p>
          <a:p>
            <a:pPr lvl="1"/>
            <a:r>
              <a:rPr lang="en-US" dirty="0" smtClean="0"/>
              <a:t>Even simpler: what was my guess before I saw any information</a:t>
            </a:r>
          </a:p>
          <a:p>
            <a:pPr lvl="1"/>
            <a:r>
              <a:rPr lang="en-US" dirty="0" smtClean="0"/>
              <a:t>Shrink to that</a:t>
            </a:r>
          </a:p>
          <a:p>
            <a:pPr lvl="1"/>
            <a:r>
              <a:rPr lang="en-US" dirty="0" smtClean="0"/>
              <a:t>In this example I’m shrinking to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8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in a way you know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empiricists you already have this intuition</a:t>
            </a:r>
          </a:p>
        </p:txBody>
      </p:sp>
    </p:spTree>
    <p:extLst>
      <p:ext uri="{BB962C8B-B14F-4D97-AF65-F5344CB8AC3E}">
        <p14:creationId xmlns:p14="http://schemas.microsoft.com/office/powerpoint/2010/main" val="40795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Simple OLS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truly live in a linear world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x = (1,x)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88" y="2507754"/>
            <a:ext cx="43942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0" y="3244354"/>
            <a:ext cx="2136669" cy="561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353" y="3365969"/>
            <a:ext cx="2072782" cy="585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15" y="4795975"/>
            <a:ext cx="2382620" cy="7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8735"/>
                <a:ext cx="8229600" cy="50608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You run a one variable regression and get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Would you use the  OLS coefficients to predict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Or drop the first variable and use this: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𝑂𝐿𝑆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8735"/>
                <a:ext cx="8229600" cy="5060842"/>
              </a:xfrm>
              <a:blipFill>
                <a:blip r:embed="rId3"/>
                <a:stretch>
                  <a:fillRect l="-1481" t="-2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00" y="2008981"/>
            <a:ext cx="3136900" cy="185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whether to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in the (impossible) case we got the true world right. </a:t>
            </a:r>
          </a:p>
          <a:p>
            <a:pPr lvl="1"/>
            <a:r>
              <a:rPr lang="en-US" dirty="0" smtClean="0"/>
              <a:t>(0,2) are the right coefficients</a:t>
            </a:r>
          </a:p>
          <a:p>
            <a:endParaRPr lang="en-US" dirty="0"/>
          </a:p>
          <a:p>
            <a:r>
              <a:rPr lang="en-US" dirty="0" smtClean="0"/>
              <a:t>Of course OLS does perfectly (by assumption).</a:t>
            </a:r>
          </a:p>
          <a:p>
            <a:endParaRPr lang="en-US" dirty="0" smtClean="0"/>
          </a:p>
          <a:p>
            <a:r>
              <a:rPr lang="en-US" dirty="0" smtClean="0"/>
              <a:t>But how would OLS do on new samples…where (0,2) being the generating coefficients?</a:t>
            </a:r>
          </a:p>
          <a:p>
            <a:pPr lvl="1"/>
            <a:r>
              <a:rPr lang="en-US" dirty="0" smtClean="0"/>
              <a:t>We’re giving OLS a huge leg up here.</a:t>
            </a:r>
          </a:p>
        </p:txBody>
      </p:sp>
    </p:spTree>
    <p:extLst>
      <p:ext uri="{BB962C8B-B14F-4D97-AF65-F5344CB8AC3E}">
        <p14:creationId xmlns:p14="http://schemas.microsoft.com/office/powerpoint/2010/main" val="232851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449528"/>
            <a:ext cx="8623300" cy="37973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Performance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1102" y="4307455"/>
            <a:ext cx="5026323" cy="1224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do in Econometrics: </a:t>
            </a:r>
            <a:br>
              <a:rPr lang="en-US" dirty="0" smtClean="0"/>
            </a:br>
            <a:r>
              <a:rPr lang="en-US" dirty="0" smtClean="0"/>
              <a:t>The Case of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Specify a model: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Data set has observations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=1,..,</a:t>
                </a:r>
                <a:r>
                  <a:rPr lang="en-US" i="1" dirty="0"/>
                  <a:t>n</a:t>
                </a:r>
                <a:endParaRPr lang="en-US" i="1" dirty="0" smtClean="0"/>
              </a:p>
              <a:p>
                <a:r>
                  <a:rPr lang="en-US" dirty="0" smtClean="0"/>
                  <a:t>Use OLS regression on the entire dataset to construct 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Discuss assumptions under which some components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 have a causal interpretation</a:t>
                </a:r>
              </a:p>
              <a:p>
                <a:r>
                  <a:rPr lang="en-US" dirty="0" smtClean="0"/>
                  <a:t>Consider that </a:t>
                </a:r>
                <a:r>
                  <a:rPr lang="en-US" i="1" dirty="0" smtClean="0"/>
                  <a:t>S</a:t>
                </a:r>
                <a:r>
                  <a:rPr lang="en-US" i="1" baseline="-25000" dirty="0" smtClean="0"/>
                  <a:t>n</a:t>
                </a:r>
                <a:r>
                  <a:rPr lang="en-US" dirty="0" smtClean="0"/>
                  <a:t> (set of observed units,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=1,..,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is a random sample from a much larger population.  </a:t>
                </a:r>
              </a:p>
              <a:p>
                <a:r>
                  <a:rPr lang="en-US" dirty="0" smtClean="0"/>
                  <a:t>Construct confidence intervals and test the hypothesis that some components are equal to zero.  </a:t>
                </a:r>
              </a:p>
              <a:p>
                <a:r>
                  <a:rPr lang="en-US" dirty="0" smtClean="0"/>
                  <a:t>Theorem: OLS is BLUE (Best Linear Unbiased Estimator)</a:t>
                </a:r>
              </a:p>
              <a:p>
                <a:pPr lvl="1"/>
                <a:r>
                  <a:rPr lang="en-US" dirty="0" smtClean="0"/>
                  <a:t>Best = lowest-variance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644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dropped the variable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521700" cy="3340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708" y="2226359"/>
            <a:ext cx="5048210" cy="6585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0106" y="2775155"/>
            <a:ext cx="8549640" cy="101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708" y="3790139"/>
            <a:ext cx="8326671" cy="6941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0129" y="4484265"/>
            <a:ext cx="8326671" cy="6941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3629"/>
          <a:stretch/>
        </p:blipFill>
        <p:spPr>
          <a:xfrm>
            <a:off x="0" y="352381"/>
            <a:ext cx="9144000" cy="1564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0" y="3138559"/>
            <a:ext cx="7736440" cy="1107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89200" y="4117686"/>
            <a:ext cx="3495368" cy="1146611"/>
            <a:chOff x="2989200" y="4117686"/>
            <a:chExt cx="3495368" cy="1146611"/>
          </a:xfrm>
        </p:grpSpPr>
        <p:sp>
          <p:nvSpPr>
            <p:cNvPr id="6" name="TextBox 5"/>
            <p:cNvSpPr txBox="1"/>
            <p:nvPr/>
          </p:nvSpPr>
          <p:spPr>
            <a:xfrm>
              <a:off x="2989200" y="4802632"/>
              <a:ext cx="3495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Your standard error worry!</a:t>
              </a:r>
              <a:endParaRPr lang="en-US" sz="2400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4736884" y="4117686"/>
              <a:ext cx="22743" cy="684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915979" y="1085675"/>
            <a:ext cx="1928354" cy="48607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0391" y="1034873"/>
            <a:ext cx="1928354" cy="48607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41126" y="1520951"/>
            <a:ext cx="1492842" cy="48607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6358" y="1662070"/>
            <a:ext cx="1492842" cy="25432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your standard error intuition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see a standard error</a:t>
            </a:r>
          </a:p>
          <a:p>
            <a:endParaRPr lang="en-US" dirty="0"/>
          </a:p>
          <a:p>
            <a:r>
              <a:rPr lang="en-US" dirty="0" smtClean="0"/>
              <a:t>You think “that variable is not ‘significant’” so you might not want to include it. </a:t>
            </a:r>
          </a:p>
          <a:p>
            <a:endParaRPr lang="en-US" dirty="0"/>
          </a:p>
          <a:p>
            <a:r>
              <a:rPr lang="en-US" dirty="0" smtClean="0"/>
              <a:t>But this is misleading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393700"/>
            <a:ext cx="6210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393700"/>
            <a:ext cx="6210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0"/>
            <a:ext cx="6279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0"/>
            <a:ext cx="7688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Standard Error Worry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For hypothesis testing se tells you whether the coefficient is significant are not</a:t>
            </a:r>
          </a:p>
          <a:p>
            <a:endParaRPr lang="en-US" dirty="0"/>
          </a:p>
          <a:p>
            <a:r>
              <a:rPr lang="en-US" dirty="0" smtClean="0"/>
              <a:t>For prediction it’s telling you how variable an estimator using it really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purposes of the standard </a:t>
            </a:r>
            <a:r>
              <a:rPr lang="en-US" dirty="0" err="1" smtClean="0"/>
              <a:t>eror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error also tells you that even if you’re right on average: </a:t>
            </a:r>
          </a:p>
          <a:p>
            <a:pPr lvl="1"/>
            <a:r>
              <a:rPr lang="en-US" dirty="0" smtClean="0"/>
              <a:t>Your estimator will produce a lot of variance</a:t>
            </a:r>
          </a:p>
          <a:p>
            <a:pPr lvl="1"/>
            <a:r>
              <a:rPr lang="en-US" dirty="0" smtClean="0"/>
              <a:t>And then in those cases you make systematic prediction mistakes. </a:t>
            </a:r>
          </a:p>
          <a:p>
            <a:r>
              <a:rPr lang="en-US" dirty="0" smtClean="0"/>
              <a:t>Bias variance tradeoff</a:t>
            </a:r>
          </a:p>
          <a:p>
            <a:pPr lvl="1"/>
            <a:r>
              <a:rPr lang="en-US" dirty="0" smtClean="0"/>
              <a:t>Being right on average on the coefficient is not equal to the best predictor.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1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Prediction quality suffers from:</a:t>
            </a:r>
          </a:p>
          <a:p>
            <a:pPr lvl="1"/>
            <a:r>
              <a:rPr lang="en-US" dirty="0" smtClean="0"/>
              <a:t>Biased coefficients</a:t>
            </a:r>
          </a:p>
          <a:p>
            <a:pPr lvl="1"/>
            <a:r>
              <a:rPr lang="en-US" dirty="0" smtClean="0"/>
              <a:t>Variability in </a:t>
            </a:r>
            <a:r>
              <a:rPr lang="en-US" i="1" dirty="0" smtClean="0"/>
              <a:t>estimated</a:t>
            </a:r>
            <a:r>
              <a:rPr lang="en-US" dirty="0" smtClean="0"/>
              <a:t> coefficients</a:t>
            </a:r>
          </a:p>
          <a:p>
            <a:pPr lvl="2"/>
            <a:r>
              <a:rPr lang="en-US" dirty="0" smtClean="0"/>
              <a:t>Even if the true coefficient is 2, in any sample, we will estimate something else</a:t>
            </a:r>
          </a:p>
          <a:p>
            <a:r>
              <a:rPr lang="en-US" dirty="0" smtClean="0"/>
              <a:t>OLS is lexicographic</a:t>
            </a:r>
          </a:p>
          <a:p>
            <a:pPr lvl="1"/>
            <a:r>
              <a:rPr lang="en-US" dirty="0" smtClean="0"/>
              <a:t>First ensure unbiased</a:t>
            </a:r>
          </a:p>
          <a:p>
            <a:pPr lvl="1"/>
            <a:r>
              <a:rPr lang="en-US" dirty="0" smtClean="0"/>
              <a:t>Amongst unbiased estimators: seek efficiency</a:t>
            </a:r>
          </a:p>
          <a:p>
            <a:r>
              <a:rPr lang="en-US" dirty="0"/>
              <a:t>Good predictions must trade these off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85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Prediction and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Goal of estimation: </a:t>
                </a:r>
                <a:r>
                  <a:rPr lang="en-US" dirty="0" err="1" smtClean="0"/>
                  <a:t>unbiasedness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Goal of prediction: loss minimization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ℓ(</m:t>
                      </m:r>
                      <m:r>
                        <a:rPr lang="en-US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lim>
                          </m:limLow>
                        </m:fName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the data to pick a function that does well on a new data point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75" y="2071515"/>
            <a:ext cx="1534423" cy="5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Variable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Belaboring the point here…</a:t>
            </a:r>
          </a:p>
          <a:p>
            <a:r>
              <a:rPr lang="en-US" dirty="0" smtClean="0"/>
              <a:t>Assume now that we have two variables</a:t>
            </a:r>
          </a:p>
          <a:p>
            <a:pPr lvl="1"/>
            <a:r>
              <a:rPr lang="en-US" dirty="0" smtClean="0"/>
              <a:t>As before, both normally distributed unit variance</a:t>
            </a:r>
          </a:p>
          <a:p>
            <a:r>
              <a:rPr lang="en-US" dirty="0" smtClean="0"/>
              <a:t>Your estimator produces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817265"/>
            <a:ext cx="3568700" cy="2019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3621" y="5189673"/>
            <a:ext cx="4628483" cy="105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you do now?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above suggests you would drop both variables?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keep both variables? </a:t>
            </a:r>
          </a:p>
          <a:p>
            <a:endParaRPr lang="en-US" dirty="0"/>
          </a:p>
          <a:p>
            <a:r>
              <a:rPr lang="en-US" dirty="0" smtClean="0"/>
              <a:t>It really depends on how you feel about the variance (10)?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2853" b="2853"/>
          <a:stretch>
            <a:fillRect/>
          </a:stretch>
        </p:blipFill>
        <p:spPr>
          <a:xfrm>
            <a:off x="306688" y="1847439"/>
            <a:ext cx="8229600" cy="194786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5" y="4485927"/>
            <a:ext cx="7736440" cy="110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in Bias-Variance Tradeoff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Covariance is central</a:t>
            </a:r>
          </a:p>
          <a:p>
            <a:endParaRPr lang="en-US" dirty="0"/>
          </a:p>
          <a:p>
            <a:r>
              <a:rPr lang="en-US" dirty="0" smtClean="0"/>
              <a:t>The standard error on several variables can be large, even though together their effect is highly consistent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prediction covariance between x matters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 way this problem is not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variance term diminishes with sample size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rediction-estimation wedge falls off as </a:t>
            </a:r>
          </a:p>
          <a:p>
            <a:endParaRPr lang="en-US" dirty="0" smtClean="0"/>
          </a:p>
          <a:p>
            <a:r>
              <a:rPr lang="en-US" dirty="0" smtClean="0"/>
              <a:t>But variance term increases with “variables”</a:t>
            </a:r>
          </a:p>
          <a:p>
            <a:pPr lvl="1"/>
            <a:r>
              <a:rPr lang="en-US" dirty="0" smtClean="0"/>
              <a:t>Prediction-estimation rises with </a:t>
            </a:r>
            <a:r>
              <a:rPr lang="en-US" i="1" dirty="0" smtClean="0"/>
              <a:t>k</a:t>
            </a:r>
            <a:endParaRPr lang="en-US" dirty="0" smtClean="0"/>
          </a:p>
          <a:p>
            <a:r>
              <a:rPr lang="en-US" dirty="0" smtClean="0"/>
              <a:t>So this is a problem when…</a:t>
            </a:r>
          </a:p>
          <a:p>
            <a:pPr lvl="1"/>
            <a:r>
              <a:rPr lang="en-US" dirty="0" smtClean="0"/>
              <a:t>Function class high dimensional relative to data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736440" cy="1107403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3097530"/>
            <a:ext cx="266700" cy="5867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05600" y="3084830"/>
            <a:ext cx="406400" cy="71247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1598" y="4519930"/>
            <a:ext cx="335002" cy="44577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00" y="5454333"/>
            <a:ext cx="292100" cy="6718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59700" y="5454333"/>
            <a:ext cx="335002" cy="67183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practically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cases what you already know (estimation) is perfectly fine for prediction</a:t>
            </a:r>
          </a:p>
          <a:p>
            <a:pPr lvl="1"/>
            <a:r>
              <a:rPr lang="en-US" dirty="0" smtClean="0"/>
              <a:t>This is why ML textbooks teach OLS, etc.</a:t>
            </a:r>
          </a:p>
          <a:p>
            <a:pPr lvl="1"/>
            <a:r>
              <a:rPr lang="en-US" dirty="0" smtClean="0"/>
              <a:t>They are perfectly useful for the kinds of prediction problems ML tries to solve </a:t>
            </a:r>
            <a:r>
              <a:rPr lang="en-US" i="1" dirty="0" smtClean="0"/>
              <a:t>in low dimensional settings</a:t>
            </a:r>
            <a:endParaRPr lang="en-US" dirty="0" smtClean="0"/>
          </a:p>
          <a:p>
            <a:r>
              <a:rPr lang="en-US" dirty="0" smtClean="0"/>
              <a:t>But in high dimensional settings…</a:t>
            </a:r>
          </a:p>
          <a:p>
            <a:pPr lvl="1"/>
            <a:r>
              <a:rPr lang="en-US" dirty="0" smtClean="0"/>
              <a:t>Note: high dimensional does not ONLY mean lots of variables!  It can mean rich interactions.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this gives you a flavor of how the prediction task is not mechanically a consequence of the estimation task</a:t>
            </a:r>
          </a:p>
          <a:p>
            <a:endParaRPr lang="en-US" dirty="0"/>
          </a:p>
          <a:p>
            <a:r>
              <a:rPr lang="en-US" dirty="0" smtClean="0"/>
              <a:t>But it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really tell you </a:t>
            </a:r>
            <a:r>
              <a:rPr lang="en-US" b="1" dirty="0" smtClean="0"/>
              <a:t>how</a:t>
            </a:r>
            <a:r>
              <a:rPr lang="en-US" dirty="0" smtClean="0"/>
              <a:t> to predict</a:t>
            </a:r>
          </a:p>
          <a:p>
            <a:pPr lvl="1"/>
            <a:r>
              <a:rPr lang="en-US" dirty="0" smtClean="0"/>
              <a:t>Bias variance tradeoff is entirely </a:t>
            </a:r>
            <a:r>
              <a:rPr lang="en-US" dirty="0" err="1" smtClean="0"/>
              <a:t>unactionable</a:t>
            </a:r>
            <a:endParaRPr lang="en-US" dirty="0" smtClean="0"/>
          </a:p>
          <a:p>
            <a:pPr lvl="1"/>
            <a:r>
              <a:rPr lang="en-US" dirty="0" smtClean="0"/>
              <a:t>What’s the bias? </a:t>
            </a:r>
          </a:p>
          <a:p>
            <a:pPr lvl="1"/>
            <a:r>
              <a:rPr lang="en-US" dirty="0" smtClean="0"/>
              <a:t>What’s the variance?</a:t>
            </a:r>
          </a:p>
          <a:p>
            <a:pPr lvl="1"/>
            <a:r>
              <a:rPr lang="en-US" dirty="0" smtClean="0"/>
              <a:t>This is not really a tradeoff you can make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different look at the same problem produces a practical insight though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OLS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real problem here is minimizing the “wrong” thing: In-sample fit vs out-of-sample fit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52" y="3052711"/>
            <a:ext cx="6463966" cy="1089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38655" y="1613004"/>
                <a:ext cx="1493111" cy="151631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AVERAGES 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NOTATION: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for sample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ave.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for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55" y="1613004"/>
                <a:ext cx="1493111" cy="1516313"/>
              </a:xfrm>
              <a:prstGeom prst="rect">
                <a:avLst/>
              </a:prstGeom>
              <a:blipFill>
                <a:blip r:embed="rId4"/>
                <a:stretch>
                  <a:fillRect l="-3673" t="-2419" b="-6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OLS looks good with the sample you have</a:t>
            </a:r>
          </a:p>
          <a:p>
            <a:pPr lvl="1"/>
            <a:r>
              <a:rPr lang="en-US" dirty="0" smtClean="0"/>
              <a:t>It’s the best you can do </a:t>
            </a:r>
            <a:r>
              <a:rPr lang="en-US" i="1" dirty="0" smtClean="0"/>
              <a:t>on this sample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Bias-variance improving predictive power is about improving </a:t>
            </a:r>
            <a:r>
              <a:rPr lang="en-US" i="1" dirty="0" smtClean="0"/>
              <a:t>out of sample </a:t>
            </a:r>
            <a:r>
              <a:rPr lang="en-US" dirty="0" smtClean="0"/>
              <a:t>predictive power</a:t>
            </a:r>
          </a:p>
          <a:p>
            <a:endParaRPr lang="en-US" dirty="0" smtClean="0"/>
          </a:p>
          <a:p>
            <a:r>
              <a:rPr lang="en-US" dirty="0" smtClean="0"/>
              <a:t>Problem is OLS by construction </a:t>
            </a:r>
            <a:r>
              <a:rPr lang="en-US" dirty="0" err="1" smtClean="0"/>
              <a:t>overfits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 err="1" smtClean="0"/>
              <a:t>overfit</a:t>
            </a:r>
            <a:r>
              <a:rPr lang="en-US" dirty="0" smtClean="0"/>
              <a:t> in estimation </a:t>
            </a:r>
          </a:p>
        </p:txBody>
      </p:sp>
    </p:spTree>
    <p:extLst>
      <p:ext uri="{BB962C8B-B14F-4D97-AF65-F5344CB8AC3E}">
        <p14:creationId xmlns:p14="http://schemas.microsoft.com/office/powerpoint/2010/main" val="17885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problem is exactly why wide data is troubling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Similarly think of the wide data case</a:t>
            </a:r>
          </a:p>
          <a:p>
            <a:endParaRPr lang="en-US" dirty="0"/>
          </a:p>
          <a:p>
            <a:r>
              <a:rPr lang="en-US" dirty="0" smtClean="0"/>
              <a:t>Why are we worried about having so many variables? </a:t>
            </a:r>
          </a:p>
          <a:p>
            <a:endParaRPr lang="en-US" dirty="0" smtClean="0"/>
          </a:p>
          <a:p>
            <a:r>
              <a:rPr lang="en-US" dirty="0" smtClean="0"/>
              <a:t>We’ll fit very well (perfectly if k &gt; n) in sample</a:t>
            </a:r>
          </a:p>
          <a:p>
            <a:endParaRPr lang="en-US" dirty="0"/>
          </a:p>
          <a:p>
            <a:r>
              <a:rPr lang="en-US" dirty="0" smtClean="0"/>
              <a:t>But arbitrarily badly out of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assumptions in both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Stationary data generating process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Estimation: </a:t>
            </a:r>
          </a:p>
          <a:p>
            <a:pPr lvl="1"/>
            <a:r>
              <a:rPr lang="en-US" dirty="0" smtClean="0"/>
              <a:t>Interested in a parameter of that process</a:t>
            </a:r>
          </a:p>
          <a:p>
            <a:r>
              <a:rPr lang="en-US" dirty="0" smtClean="0"/>
              <a:t>Prediction:</a:t>
            </a:r>
          </a:p>
          <a:p>
            <a:pPr lvl="1"/>
            <a:r>
              <a:rPr lang="en-US" dirty="0" smtClean="0"/>
              <a:t>Interested in predicting </a:t>
            </a:r>
            <a:r>
              <a:rPr lang="en-US" i="1" dirty="0" smtClean="0"/>
              <a:t>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71" y="2368052"/>
            <a:ext cx="2541887" cy="8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overfit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consider a general class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03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for some loss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/>
                  <a:t> (e.g. squared error)</a:t>
                </a:r>
              </a:p>
              <a:p>
                <a:pPr lvl="1"/>
                <a:r>
                  <a:rPr lang="en-US" dirty="0" smtClean="0"/>
                  <a:t>Note: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is an unknown function: we don’t know </a:t>
                </a:r>
                <a:r>
                  <a:rPr lang="en-US" i="1" dirty="0" smtClean="0"/>
                  <a:t>P</a:t>
                </a:r>
                <a:endParaRPr lang="en-US" dirty="0" smtClean="0"/>
              </a:p>
              <a:p>
                <a:r>
                  <a:rPr lang="en-US" dirty="0" smtClean="0"/>
                  <a:t>Consider algorithms of the form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</m:sub>
                                  </m:sSub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is used here as shorthand for sample mean observations in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of size </a:t>
                </a:r>
                <a:r>
                  <a:rPr lang="en-US" i="1" dirty="0" smtClean="0"/>
                  <a:t>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OLS is an </a:t>
                </a:r>
                <a:r>
                  <a:rPr lang="en-US" i="1" dirty="0" smtClean="0"/>
                  <a:t>empirical loss minimizer</a:t>
                </a:r>
                <a:r>
                  <a:rPr lang="en-US" dirty="0" smtClean="0"/>
                  <a:t>: it minimizes the sample average over observed data of the loss 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So empirical loss minimization algorithms are defined by the function class they choose from</a:t>
                </a:r>
                <a:endParaRPr lang="en-US" dirty="0"/>
              </a:p>
              <a:p>
                <a:r>
                  <a:rPr lang="en-US" dirty="0" smtClean="0"/>
                  <a:t>For estimation what we typically do…</a:t>
                </a:r>
              </a:p>
              <a:p>
                <a:pPr lvl="1"/>
                <a:r>
                  <a:rPr lang="en-US" dirty="0" smtClean="0"/>
                  <a:t>Show that empirical loss minimizers generate </a:t>
                </a:r>
                <a:r>
                  <a:rPr lang="en-US" dirty="0" err="1" smtClean="0"/>
                  <a:t>unbiasedness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03800"/>
              </a:xfrm>
              <a:blipFill>
                <a:blip r:embed="rId2"/>
                <a:stretch>
                  <a:fillRect l="-815" t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Class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Leads to </a:t>
            </a:r>
            <a:r>
              <a:rPr lang="en-US" dirty="0" err="1" smtClean="0"/>
              <a:t>unbiasedness</a:t>
            </a:r>
            <a:r>
              <a:rPr lang="en-US" dirty="0" smtClean="0"/>
              <a:t>/consistency</a:t>
            </a:r>
          </a:p>
          <a:p>
            <a:pPr lvl="1"/>
            <a:r>
              <a:rPr lang="en-US" dirty="0" smtClean="0"/>
              <a:t>Fit </a:t>
            </a:r>
            <a:r>
              <a:rPr lang="en-US" dirty="0"/>
              <a:t>the data you have…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frequentist world “on average” (across all </a:t>
            </a:r>
            <a:r>
              <a:rPr lang="en-US" i="1" dirty="0" smtClean="0"/>
              <a:t>S</a:t>
            </a:r>
            <a:r>
              <a:rPr lang="en-US" i="1" baseline="-25000" dirty="0" smtClean="0"/>
              <a:t>n</a:t>
            </a:r>
            <a:r>
              <a:rPr lang="en-US" dirty="0" smtClean="0"/>
              <a:t>) </a:t>
            </a:r>
            <a:r>
              <a:rPr lang="en-US" dirty="0"/>
              <a:t>this will produce the right </a:t>
            </a:r>
            <a:r>
              <a:rPr lang="en-US" dirty="0" smtClean="0"/>
              <a:t>thing</a:t>
            </a:r>
          </a:p>
          <a:p>
            <a:pPr lvl="1"/>
            <a:r>
              <a:rPr lang="en-US" dirty="0" smtClean="0"/>
              <a:t>This is usually how we prove consistency/</a:t>
            </a:r>
            <a:r>
              <a:rPr lang="en-US" dirty="0" err="1" smtClean="0"/>
              <a:t>unbiasedness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variants: </a:t>
            </a:r>
          </a:p>
          <a:p>
            <a:pPr lvl="1"/>
            <a:r>
              <a:rPr lang="en-US" dirty="0" smtClean="0"/>
              <a:t>MLE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Recall: </a:t>
                </a:r>
                <a:r>
                  <a:rPr lang="en-US" i="1" dirty="0" smtClean="0"/>
                  <a:t>L </a:t>
                </a:r>
                <a:r>
                  <a:rPr lang="en-US" dirty="0" smtClean="0"/>
                  <a:t>is infeasible b/c we don’t know true data-generating process</a:t>
                </a:r>
              </a:p>
              <a:p>
                <a:r>
                  <a:rPr lang="en-US" dirty="0" smtClean="0"/>
                  <a:t>Contrast the latter with: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</m:sub>
                                  </m:sSub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828" y="1700966"/>
            <a:ext cx="3725163" cy="915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229" y="2520950"/>
            <a:ext cx="3311838" cy="1022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3067" y="1854570"/>
            <a:ext cx="196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best we can do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7770" y="2825107"/>
            <a:ext cx="335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best in the subset of functions</a:t>
            </a:r>
          </a:p>
          <a:p>
            <a:r>
              <a:rPr lang="en-US" dirty="0"/>
              <a:t>t</a:t>
            </a:r>
            <a:r>
              <a:rPr lang="en-US" dirty="0" smtClean="0"/>
              <a:t>hat the algorithm looks 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5398" y="5903763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 in-sample loss minimizer actually</a:t>
            </a:r>
          </a:p>
          <a:p>
            <a:r>
              <a:rPr lang="en-US" dirty="0"/>
              <a:t>p</a:t>
            </a:r>
            <a:r>
              <a:rPr lang="en-US" dirty="0" smtClean="0"/>
              <a:t>roduces given a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of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384875" y="1600200"/>
            <a:ext cx="8229600" cy="4899368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of a predictor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 of an Algorithm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Algorithm’s expected loss</a:t>
            </a:r>
          </a:p>
          <a:p>
            <a:pPr lvl="1"/>
            <a:r>
              <a:rPr lang="en-US" dirty="0" smtClean="0"/>
              <a:t>(Suppress </a:t>
            </a:r>
            <a:r>
              <a:rPr lang="en-US" i="1" dirty="0" smtClean="0"/>
              <a:t>S</a:t>
            </a:r>
            <a:r>
              <a:rPr lang="en-US" i="1" baseline="-25000" dirty="0" smtClean="0"/>
              <a:t>n</a:t>
            </a:r>
            <a:r>
              <a:rPr lang="en-US" dirty="0" smtClean="0"/>
              <a:t> in some of the notation for estimator)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49" y="4238625"/>
            <a:ext cx="4544667" cy="59055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504" y="2543175"/>
            <a:ext cx="1794289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performance of </a:t>
            </a:r>
            <a:r>
              <a:rPr lang="en-US" i="1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Understanding estimation error: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00200"/>
            <a:ext cx="7886700" cy="128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8602"/>
          <a:stretch/>
        </p:blipFill>
        <p:spPr>
          <a:xfrm>
            <a:off x="251933" y="4130500"/>
            <a:ext cx="8712200" cy="13929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02674" y="5482561"/>
            <a:ext cx="2937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“Wrong” function </a:t>
            </a:r>
          </a:p>
          <a:p>
            <a:r>
              <a:rPr lang="en-US" sz="2400" dirty="0" smtClean="0"/>
              <a:t>looks good in-sample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2137" y="5592110"/>
            <a:ext cx="212094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Algorithm does</a:t>
            </a:r>
          </a:p>
          <a:p>
            <a:r>
              <a:rPr lang="en-US" sz="2400" dirty="0" smtClean="0"/>
              <a:t>not see this</a:t>
            </a:r>
          </a:p>
          <a:p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00100" y="4051554"/>
            <a:ext cx="1993900" cy="572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70300" y="4051554"/>
            <a:ext cx="1993900" cy="572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39925" y="1803074"/>
            <a:ext cx="2695975" cy="96552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896" y="4401094"/>
            <a:ext cx="2713184" cy="109416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39896" y="5026354"/>
            <a:ext cx="2713184" cy="572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8" grpId="0" animBg="1"/>
      <p:bldP spid="18" grpId="1" animBg="1"/>
      <p:bldP spid="19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6" y="3515058"/>
            <a:ext cx="9144000" cy="1615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7514"/>
          </a:xfrm>
        </p:spPr>
        <p:txBody>
          <a:bodyPr>
            <a:normAutofit/>
          </a:bodyPr>
          <a:lstStyle/>
          <a:p>
            <a:r>
              <a:rPr lang="en-US" dirty="0" smtClean="0"/>
              <a:t>These two terms go hand in hand: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79386"/>
            <a:ext cx="7886700" cy="1282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46357" y="3797324"/>
            <a:ext cx="2540443" cy="107746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825" y="2124198"/>
            <a:ext cx="1968169" cy="7888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380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Approximation – </a:t>
            </a:r>
            <a:r>
              <a:rPr lang="en-US" dirty="0" err="1" smtClean="0"/>
              <a:t>Overfit</a:t>
            </a:r>
            <a:r>
              <a:rPr lang="en-US" dirty="0" smtClean="0"/>
              <a:t>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reduce set of </a:t>
            </a:r>
            <a:r>
              <a:rPr lang="en-US" i="1" dirty="0" smtClean="0"/>
              <a:t>f </a:t>
            </a:r>
            <a:r>
              <a:rPr lang="en-US" dirty="0" smtClean="0"/>
              <a:t>to reduce possible over</a:t>
            </a:r>
            <a:r>
              <a:rPr lang="en-US" dirty="0"/>
              <a:t>-fit: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we fit fewer “true functions” and drive up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way to avoid this is if we knew information about </a:t>
            </a:r>
            <a:r>
              <a:rPr lang="en-US" i="1" dirty="0" smtClean="0"/>
              <a:t>f* </a:t>
            </a:r>
            <a:r>
              <a:rPr lang="en-US" dirty="0" smtClean="0"/>
              <a:t>so we could shrink the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345" t="30312" r="8877" b="14672"/>
          <a:stretch/>
        </p:blipFill>
        <p:spPr>
          <a:xfrm>
            <a:off x="2813050" y="2362199"/>
            <a:ext cx="2540000" cy="889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8339" r="46417" b="30212"/>
          <a:stretch/>
        </p:blipFill>
        <p:spPr>
          <a:xfrm>
            <a:off x="2990850" y="4102099"/>
            <a:ext cx="1968500" cy="8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Unobserved </a:t>
            </a:r>
            <a:r>
              <a:rPr lang="en-US" dirty="0" err="1" smtClean="0"/>
              <a:t>overfit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 problem of prediction really is managing unobserved </a:t>
            </a:r>
            <a:r>
              <a:rPr lang="en-US" dirty="0" err="1" smtClean="0"/>
              <a:t>overfit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do well in-sample. But some of that “fit” is </a:t>
            </a:r>
            <a:r>
              <a:rPr lang="en-US" dirty="0" err="1" smtClean="0"/>
              <a:t>overfit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775930"/>
            <a:ext cx="5753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to the original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drove down </a:t>
            </a:r>
            <a:r>
              <a:rPr lang="en-US" dirty="0" err="1" smtClean="0"/>
              <a:t>overfit</a:t>
            </a:r>
            <a:r>
              <a:rPr lang="en-US" dirty="0" smtClean="0"/>
              <a:t> by doing a constrained optimization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48" y="1600200"/>
            <a:ext cx="1476178" cy="582702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28" y="1600200"/>
            <a:ext cx="1690447" cy="614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42" y="5387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3227" y="2579875"/>
            <a:ext cx="2284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Greater Chance </a:t>
            </a:r>
            <a:endParaRPr lang="en-US" sz="2400" b="1" dirty="0"/>
          </a:p>
          <a:p>
            <a:r>
              <a:rPr lang="en-US" sz="2400" b="1" dirty="0" smtClean="0"/>
              <a:t>To </a:t>
            </a:r>
            <a:r>
              <a:rPr lang="en-US" sz="2400" b="1" dirty="0" err="1" smtClean="0"/>
              <a:t>Overfit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64828" y="2574447"/>
            <a:ext cx="1834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Less Chance </a:t>
            </a:r>
            <a:endParaRPr lang="en-US" sz="2400" b="1" dirty="0"/>
          </a:p>
          <a:p>
            <a:r>
              <a:rPr lang="en-US" sz="2400" b="1" dirty="0" smtClean="0"/>
              <a:t>To </a:t>
            </a:r>
            <a:r>
              <a:rPr lang="en-US" sz="2400" b="1" dirty="0" err="1" smtClean="0"/>
              <a:t>Overfit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897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v. Low Dimensional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discussed prediction as a high dimensional construct</a:t>
            </a:r>
          </a:p>
          <a:p>
            <a:endParaRPr lang="en-US" dirty="0"/>
          </a:p>
          <a:p>
            <a:r>
              <a:rPr lang="en-US" dirty="0" smtClean="0"/>
              <a:t>Practically that is where it is useful</a:t>
            </a:r>
          </a:p>
          <a:p>
            <a:endParaRPr lang="en-US" dirty="0"/>
          </a:p>
          <a:p>
            <a:r>
              <a:rPr lang="en-US" dirty="0" smtClean="0"/>
              <a:t>But to understand how high dimensional prediction works we must unpack an implicit presumption</a:t>
            </a:r>
          </a:p>
          <a:p>
            <a:pPr lvl="1"/>
            <a:r>
              <a:rPr lang="en-US" dirty="0" smtClean="0"/>
              <a:t>Presumption: Our known estimation strategies would be great predictors </a:t>
            </a:r>
            <a:r>
              <a:rPr lang="en-US" i="1" dirty="0" smtClean="0"/>
              <a:t>if they were feasible</a:t>
            </a:r>
            <a:endParaRPr lang="en-US" dirty="0" smtClean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37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Tradeoff at the Heart of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Bigger function classes…</a:t>
            </a:r>
          </a:p>
          <a:p>
            <a:pPr lvl="1"/>
            <a:r>
              <a:rPr lang="en-US" dirty="0" smtClean="0"/>
              <a:t>The more likely we are to get to the truth (less approximation)</a:t>
            </a:r>
          </a:p>
          <a:p>
            <a:pPr lvl="1"/>
            <a:r>
              <a:rPr lang="en-US" dirty="0" smtClean="0"/>
              <a:t>The more likely we are to </a:t>
            </a:r>
            <a:r>
              <a:rPr lang="en-US" dirty="0" err="1" smtClean="0"/>
              <a:t>overfit</a:t>
            </a:r>
            <a:endParaRPr lang="en-US" dirty="0" smtClean="0"/>
          </a:p>
          <a:p>
            <a:r>
              <a:rPr lang="en-US" dirty="0" smtClean="0"/>
              <a:t>So we want to not just minimize in-sample error given a class of functions</a:t>
            </a:r>
          </a:p>
          <a:p>
            <a:r>
              <a:rPr lang="en-US" dirty="0" smtClean="0"/>
              <a:t>We also want to decide on the class of functions</a:t>
            </a:r>
          </a:p>
          <a:p>
            <a:pPr lvl="1"/>
            <a:r>
              <a:rPr lang="en-US" dirty="0" smtClean="0"/>
              <a:t>More expressive means less approximation error</a:t>
            </a:r>
          </a:p>
          <a:p>
            <a:pPr lvl="1"/>
            <a:r>
              <a:rPr lang="en-US" dirty="0" smtClean="0"/>
              <a:t>More expressive means more </a:t>
            </a:r>
            <a:r>
              <a:rPr lang="en-US" dirty="0" err="1" smtClean="0"/>
              <a:t>overfit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the same thing 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599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Unconstrained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</m:sub>
                                  </m:sSub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But we are worried about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why not do this instead?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</m:sub>
                                  </m:sSub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59989"/>
              </a:xfrm>
              <a:blipFill>
                <a:blip r:embed="rId2"/>
                <a:stretch>
                  <a:fillRect l="-1852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3345" t="30312" r="8877" b="14672"/>
          <a:stretch/>
        </p:blipFill>
        <p:spPr>
          <a:xfrm>
            <a:off x="5267733" y="3291193"/>
            <a:ext cx="2540000" cy="889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5499" y="5783263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 measure: tendency to </a:t>
            </a:r>
            <a:r>
              <a:rPr lang="en-US" dirty="0" err="1" smtClean="0"/>
              <a:t>overfit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7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to the original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Reduce </a:t>
            </a:r>
            <a:r>
              <a:rPr lang="en-US" dirty="0" err="1" smtClean="0"/>
              <a:t>overfit</a:t>
            </a:r>
            <a:r>
              <a:rPr lang="en-US" dirty="0" smtClean="0"/>
              <a:t> by approximating worse</a:t>
            </a:r>
          </a:p>
          <a:p>
            <a:r>
              <a:rPr lang="en-US" dirty="0" smtClean="0"/>
              <a:t>Choose less expressive function class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48" y="1600200"/>
            <a:ext cx="1476178" cy="582702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28" y="1600200"/>
            <a:ext cx="1690447" cy="614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42" y="5387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3227" y="4206230"/>
            <a:ext cx="2341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</a:t>
            </a:r>
            <a:r>
              <a:rPr lang="en-US" sz="2400" b="1" dirty="0" smtClean="0"/>
              <a:t>Expressive</a:t>
            </a:r>
          </a:p>
          <a:p>
            <a:r>
              <a:rPr lang="en-US" sz="2400" i="1" dirty="0" smtClean="0"/>
              <a:t>R(f) higher</a:t>
            </a:r>
            <a:endParaRPr lang="en-US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53227" y="260603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Greater </a:t>
            </a:r>
            <a:r>
              <a:rPr lang="en-US" sz="2400" dirty="0" err="1" smtClean="0"/>
              <a:t>Overfit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41203" y="4206230"/>
            <a:ext cx="226175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Less </a:t>
            </a:r>
            <a:r>
              <a:rPr lang="en-US" sz="2400" b="1" dirty="0" smtClean="0"/>
              <a:t>Expressive</a:t>
            </a:r>
          </a:p>
          <a:p>
            <a:r>
              <a:rPr lang="en-US" sz="2400" i="1" dirty="0"/>
              <a:t>R(f) </a:t>
            </a:r>
            <a:r>
              <a:rPr lang="en-US" sz="2400" i="1" dirty="0" smtClean="0"/>
              <a:t>lower</a:t>
            </a:r>
            <a:endParaRPr lang="en-US" sz="2400" i="1" dirty="0"/>
          </a:p>
          <a:p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64828" y="26006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Less </a:t>
            </a:r>
            <a:r>
              <a:rPr lang="en-US" sz="2400" dirty="0" err="1" smtClean="0"/>
              <a:t>Overfit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3227" y="3222625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 approximation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64828" y="3232150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Worse approximation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3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1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We could do a constrained minimization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But notice that this is equivalent to: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</m:sub>
                                  </m:sSub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C</a:t>
                </a:r>
                <a:r>
                  <a:rPr lang="en-US" dirty="0" smtClean="0"/>
                  <a:t>omplexity measure should capture tendency to </a:t>
                </a:r>
                <a:r>
                  <a:rPr lang="en-US" dirty="0" err="1" smtClean="0"/>
                  <a:t>overfit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99" b="-8729"/>
          <a:stretch/>
        </p:blipFill>
        <p:spPr>
          <a:xfrm>
            <a:off x="4149227" y="3863181"/>
            <a:ext cx="2434133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has signal and noise</a:t>
            </a:r>
          </a:p>
          <a:p>
            <a:endParaRPr lang="en-US" dirty="0"/>
          </a:p>
          <a:p>
            <a:r>
              <a:rPr lang="en-US" dirty="0" smtClean="0"/>
              <a:t>More expressive function classes- </a:t>
            </a:r>
          </a:p>
          <a:p>
            <a:pPr lvl="1"/>
            <a:r>
              <a:rPr lang="en-US" dirty="0" smtClean="0"/>
              <a:t>Allow us to pick up more of the signal</a:t>
            </a:r>
          </a:p>
          <a:p>
            <a:pPr lvl="1"/>
            <a:r>
              <a:rPr lang="en-US" dirty="0" smtClean="0"/>
              <a:t>But also pick up more of the noise</a:t>
            </a:r>
          </a:p>
          <a:p>
            <a:pPr lvl="1"/>
            <a:endParaRPr lang="en-US" dirty="0"/>
          </a:p>
          <a:p>
            <a:r>
              <a:rPr lang="en-US" dirty="0" smtClean="0"/>
              <a:t>So the problem of prediction becomes the problem of </a:t>
            </a:r>
            <a:r>
              <a:rPr lang="en-US" i="1" dirty="0" smtClean="0"/>
              <a:t>choosing expressiveness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regularizer</a:t>
            </a:r>
            <a:r>
              <a:rPr lang="en-US" dirty="0" smtClean="0"/>
              <a:t> that:</a:t>
            </a:r>
          </a:p>
          <a:p>
            <a:pPr lvl="1"/>
            <a:r>
              <a:rPr lang="en-US" dirty="0" smtClean="0"/>
              <a:t>Measures expressiveness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Penalize algorithm for choosing more expressive functions </a:t>
            </a:r>
          </a:p>
          <a:p>
            <a:pPr lvl="1"/>
            <a:r>
              <a:rPr lang="en-US" dirty="0" smtClean="0"/>
              <a:t>Tuning parameter lambda</a:t>
            </a:r>
          </a:p>
          <a:p>
            <a:endParaRPr lang="en-US" dirty="0"/>
          </a:p>
          <a:p>
            <a:r>
              <a:rPr lang="en-US" dirty="0" smtClean="0"/>
              <a:t>Let it weigh this penalty against in-sample fit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2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function class</a:t>
                </a:r>
              </a:p>
              <a:p>
                <a:endParaRPr lang="en-US" dirty="0"/>
              </a:p>
              <a:p>
                <a:r>
                  <a:rPr lang="en-US" dirty="0" smtClean="0"/>
                  <a:t>Regularized linear regression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</m:fun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129" y="1600200"/>
            <a:ext cx="2781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Regularizers</a:t>
            </a:r>
            <a:r>
              <a:rPr lang="en-US" dirty="0" smtClean="0"/>
              <a:t> for Linear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functions more expressive if use more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Can transform coefficients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60" y="4808760"/>
            <a:ext cx="3222545" cy="14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71" y="4205139"/>
            <a:ext cx="3263900" cy="62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71" y="2267716"/>
            <a:ext cx="3530600" cy="74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Computationally More Tractable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Ridge</a:t>
            </a:r>
          </a:p>
          <a:p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8018" t="15092" r="21291"/>
          <a:stretch/>
        </p:blipFill>
        <p:spPr>
          <a:xfrm>
            <a:off x="4109609" y="1704512"/>
            <a:ext cx="4577191" cy="38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 good </a:t>
            </a:r>
            <a:r>
              <a:rPr lang="en-US" dirty="0" err="1" smtClean="0"/>
              <a:t>regularizer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You might think…</a:t>
            </a:r>
          </a:p>
          <a:p>
            <a:pPr lvl="1"/>
            <a:r>
              <a:rPr lang="en-US" dirty="0" smtClean="0"/>
              <a:t>Bayesian assumptions</a:t>
            </a:r>
          </a:p>
          <a:p>
            <a:pPr lvl="1"/>
            <a:r>
              <a:rPr lang="en-US" dirty="0" smtClean="0"/>
              <a:t>Example: Ridge</a:t>
            </a:r>
          </a:p>
          <a:p>
            <a:r>
              <a:rPr lang="en-US" dirty="0" smtClean="0"/>
              <a:t>A good </a:t>
            </a:r>
            <a:r>
              <a:rPr lang="en-US" dirty="0" err="1" smtClean="0"/>
              <a:t>regularizer</a:t>
            </a:r>
            <a:r>
              <a:rPr lang="en-US" dirty="0" smtClean="0"/>
              <a:t> can build in beliefs</a:t>
            </a:r>
          </a:p>
          <a:p>
            <a:r>
              <a:rPr lang="en-US" dirty="0"/>
              <a:t>Those are great and useful when available</a:t>
            </a:r>
          </a:p>
          <a:p>
            <a:r>
              <a:rPr lang="en-US" dirty="0"/>
              <a:t>But central force is tendency to </a:t>
            </a:r>
            <a:r>
              <a:rPr lang="en-US" dirty="0" err="1"/>
              <a:t>overfit</a:t>
            </a:r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Even if true world were not sparse or priors were not normal you’d still do this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OLS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truly live in a linear world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x = (1,x)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88" y="2507754"/>
            <a:ext cx="43942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0" y="3244354"/>
            <a:ext cx="2136669" cy="561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412" y="3220968"/>
            <a:ext cx="2072782" cy="585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15" y="4795975"/>
            <a:ext cx="2382620" cy="7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Regularization is one half of the secret sauce</a:t>
                </a:r>
              </a:p>
              <a:p>
                <a:endParaRPr lang="en-US" dirty="0"/>
              </a:p>
              <a:p>
                <a:r>
                  <a:rPr lang="en-US" dirty="0" smtClean="0"/>
                  <a:t>Gives a single-dimensional way of deciding of capturing expressiveness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</m:sub>
                                  </m:sSub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Still missing ingredient is lambda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595121" y="3640931"/>
            <a:ext cx="266701" cy="54045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33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much should we penalize expressiveness?</a:t>
            </a:r>
          </a:p>
          <a:p>
            <a:endParaRPr lang="en-US" dirty="0"/>
          </a:p>
          <a:p>
            <a:r>
              <a:rPr lang="en-US" dirty="0" smtClean="0"/>
              <a:t>How do you make the over-fit approximation tradeoff?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/>
              <a:t>tuning</a:t>
            </a:r>
            <a:r>
              <a:rPr lang="en-US" dirty="0" smtClean="0"/>
              <a:t> problem.</a:t>
            </a:r>
          </a:p>
          <a:p>
            <a:endParaRPr lang="en-US" dirty="0"/>
          </a:p>
          <a:p>
            <a:r>
              <a:rPr lang="en-US" dirty="0" smtClean="0"/>
              <a:t>Use cross-validation </a:t>
            </a:r>
          </a:p>
        </p:txBody>
      </p:sp>
    </p:spTree>
    <p:extLst>
      <p:ext uri="{BB962C8B-B14F-4D97-AF65-F5344CB8AC3E}">
        <p14:creationId xmlns:p14="http://schemas.microsoft.com/office/powerpoint/2010/main" val="155203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52" t="11487" r="13307"/>
          <a:stretch/>
        </p:blipFill>
        <p:spPr>
          <a:xfrm>
            <a:off x="718822" y="2144715"/>
            <a:ext cx="7439796" cy="26958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94835" y="2996213"/>
            <a:ext cx="67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94835" y="3615898"/>
            <a:ext cx="65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Cross Validation Work?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9032" y="5322180"/>
            <a:ext cx="55088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Tuning Set = 1/5 of Training Set</a:t>
            </a:r>
            <a:endParaRPr lang="en-US" sz="3200" dirty="0"/>
          </a:p>
        </p:txBody>
      </p:sp>
      <p:sp>
        <p:nvSpPr>
          <p:cNvPr id="7" name="Left Brace 6"/>
          <p:cNvSpPr/>
          <p:nvPr/>
        </p:nvSpPr>
        <p:spPr>
          <a:xfrm rot="5400000">
            <a:off x="4320629" y="-164056"/>
            <a:ext cx="426542" cy="4191000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1495503" y="1338035"/>
            <a:ext cx="426542" cy="118681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95700" y="13488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CV-Training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0574" y="13488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CV-Tuning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Mechanics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Loop over cross-validation samples</a:t>
                </a:r>
              </a:p>
              <a:p>
                <a:pPr lvl="1"/>
                <a:r>
                  <a:rPr lang="en-US" dirty="0" smtClean="0"/>
                  <a:t>Train a deep tree on CV-training subset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Loop over penalty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Loop over cross-validation samples</a:t>
                </a:r>
              </a:p>
              <a:p>
                <a:pPr lvl="2"/>
                <a:r>
                  <a:rPr lang="en-US" dirty="0" smtClean="0"/>
                  <a:t>Prune the tree according to penalty</a:t>
                </a:r>
              </a:p>
              <a:p>
                <a:pPr lvl="2"/>
                <a:r>
                  <a:rPr lang="en-US" dirty="0"/>
                  <a:t>Calculate new MSE of tree</a:t>
                </a:r>
              </a:p>
              <a:p>
                <a:pPr lvl="1"/>
                <a:r>
                  <a:rPr lang="en-US" dirty="0" smtClean="0"/>
                  <a:t>Average (over c-v samples) the MSE for this penalty 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Choose the penalty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that gives the best average MSE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81" t="-3774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7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c-v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566862"/>
            <a:ext cx="4972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Out-of-Sample</a:t>
            </a:r>
            <a:r>
              <a:rPr lang="en-US" b="1" dirty="0"/>
              <a:t> </a:t>
            </a:r>
            <a:r>
              <a:rPr lang="en-US" b="1" dirty="0" smtClean="0"/>
              <a:t>In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Major point:</a:t>
            </a:r>
          </a:p>
          <a:p>
            <a:pPr lvl="1"/>
            <a:r>
              <a:rPr lang="en-US" dirty="0" smtClean="0"/>
              <a:t>Not many assumptions</a:t>
            </a:r>
          </a:p>
          <a:p>
            <a:pPr lvl="1"/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need to know true model.</a:t>
            </a:r>
          </a:p>
          <a:p>
            <a:pPr lvl="1"/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need to know much about algorith</a:t>
            </a:r>
            <a:r>
              <a:rPr lang="en-US" dirty="0"/>
              <a:t>m</a:t>
            </a:r>
            <a:endParaRPr lang="en-US" dirty="0" smtClean="0"/>
          </a:p>
          <a:p>
            <a:r>
              <a:rPr lang="en-US" dirty="0" smtClean="0"/>
              <a:t>Minor but important point</a:t>
            </a:r>
          </a:p>
          <a:p>
            <a:pPr lvl="1"/>
            <a:r>
              <a:rPr lang="en-US" dirty="0" smtClean="0"/>
              <a:t>To get </a:t>
            </a:r>
            <a:r>
              <a:rPr lang="en-US" dirty="0" err="1" smtClean="0"/>
              <a:t>asymptotics</a:t>
            </a:r>
            <a:r>
              <a:rPr lang="en-US" dirty="0" smtClean="0"/>
              <a:t> right we need to make some regularity assumptions</a:t>
            </a:r>
          </a:p>
          <a:p>
            <a:r>
              <a:rPr lang="en-US" dirty="0" smtClean="0"/>
              <a:t>Side point (to which we return)</a:t>
            </a:r>
          </a:p>
          <a:p>
            <a:pPr lvl="1"/>
            <a:r>
              <a:rPr lang="en-US" dirty="0" smtClean="0"/>
              <a:t>We’d like to choose best algorithm for sample size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But this will not do that. </a:t>
            </a:r>
            <a:r>
              <a:rPr lang="en-US" b="1" dirty="0" smtClean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254783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just because we can split a sample and call it out of sample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It’s because the thing we are optimizing is </a:t>
            </a:r>
            <a:r>
              <a:rPr lang="en-US" u="sng" dirty="0" smtClean="0"/>
              <a:t>observable</a:t>
            </a:r>
            <a:r>
              <a:rPr lang="en-US" dirty="0" smtClean="0"/>
              <a:t> (easily estimable)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more than a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illustrates what </a:t>
            </a:r>
            <a:r>
              <a:rPr lang="en-US" dirty="0"/>
              <a:t>separates prediction from estimation: </a:t>
            </a:r>
          </a:p>
          <a:p>
            <a:pPr lvl="1"/>
            <a:r>
              <a:rPr lang="en-US" dirty="0"/>
              <a:t>I </a:t>
            </a:r>
            <a:r>
              <a:rPr lang="en-US" dirty="0" smtClean="0"/>
              <a:t>can’t </a:t>
            </a:r>
            <a:r>
              <a:rPr lang="en-US" dirty="0"/>
              <a:t>‘observe’ my prior. </a:t>
            </a:r>
            <a:endParaRPr lang="en-US" dirty="0" smtClean="0"/>
          </a:p>
          <a:p>
            <a:pPr lvl="2"/>
            <a:r>
              <a:rPr lang="en-US" dirty="0" smtClean="0"/>
              <a:t>Whether </a:t>
            </a:r>
            <a:r>
              <a:rPr lang="en-US" dirty="0"/>
              <a:t>the world is truly drawn from a linear model </a:t>
            </a:r>
            <a:endParaRPr lang="en-US" dirty="0" smtClean="0"/>
          </a:p>
          <a:p>
            <a:pPr lvl="1"/>
            <a:r>
              <a:rPr lang="en-US" dirty="0" smtClean="0"/>
              <a:t>But prediction quality is observable</a:t>
            </a:r>
          </a:p>
          <a:p>
            <a:r>
              <a:rPr lang="en-US" dirty="0" smtClean="0"/>
              <a:t>Put simply: </a:t>
            </a:r>
          </a:p>
          <a:p>
            <a:pPr lvl="1"/>
            <a:r>
              <a:rPr lang="en-US" dirty="0" smtClean="0"/>
              <a:t>Validity of predictions are measurable</a:t>
            </a:r>
          </a:p>
          <a:p>
            <a:pPr lvl="1"/>
            <a:r>
              <a:rPr lang="en-US" dirty="0" smtClean="0"/>
              <a:t>Validity of coefficient estimators require structural knowledge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050" y="5865322"/>
            <a:ext cx="80250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This is the essential ingredient to prediction: </a:t>
            </a:r>
            <a:r>
              <a:rPr lang="en-US" sz="2400" i="1" dirty="0" smtClean="0"/>
              <a:t>Prediction quality is an </a:t>
            </a:r>
            <a:r>
              <a:rPr lang="en-US" sz="2400" i="1" dirty="0"/>
              <a:t>empirical quantity not a theoretical guarantee</a:t>
            </a:r>
          </a:p>
        </p:txBody>
      </p:sp>
    </p:spTree>
    <p:extLst>
      <p:ext uri="{BB962C8B-B14F-4D97-AF65-F5344CB8AC3E}">
        <p14:creationId xmlns:p14="http://schemas.microsoft.com/office/powerpoint/2010/main" val="370183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It’s because the thing we are optimizing is </a:t>
            </a:r>
          </a:p>
          <a:p>
            <a:pPr marL="0" indent="0">
              <a:buNone/>
            </a:pPr>
            <a:r>
              <a:rPr lang="en-US" u="sng" dirty="0" smtClean="0"/>
              <a:t>observable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2. By focusing on prediction quality we have </a:t>
            </a:r>
            <a:r>
              <a:rPr lang="en-US" u="sng" dirty="0" smtClean="0"/>
              <a:t>reduced dimensionality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understand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Suppose you tried to use this to choose coefficients</a:t>
            </a:r>
          </a:p>
          <a:p>
            <a:pPr lvl="1"/>
            <a:r>
              <a:rPr lang="en-US" dirty="0" smtClean="0"/>
              <a:t>Ask which set of coefficients worked well out-of sample. </a:t>
            </a:r>
          </a:p>
          <a:p>
            <a:r>
              <a:rPr lang="en-US" dirty="0" smtClean="0"/>
              <a:t>Does this work? </a:t>
            </a:r>
          </a:p>
          <a:p>
            <a:r>
              <a:rPr lang="en-US" dirty="0" smtClean="0"/>
              <a:t>Problem 1: Estimation quality is unobservable</a:t>
            </a:r>
          </a:p>
          <a:p>
            <a:pPr lvl="1"/>
            <a:r>
              <a:rPr lang="en-US" dirty="0" smtClean="0"/>
              <a:t>Need the same assumptions as algorithm to know whether you “work” out of sample</a:t>
            </a:r>
          </a:p>
          <a:p>
            <a:pPr lvl="2"/>
            <a:r>
              <a:rPr lang="en-US" dirty="0" smtClean="0"/>
              <a:t>If you just go by fit you are ceding to say you want best predicting model</a:t>
            </a:r>
          </a:p>
          <a:p>
            <a:r>
              <a:rPr lang="en-US" dirty="0" smtClean="0"/>
              <a:t>Problem 2: No dimensionality reduction.</a:t>
            </a:r>
          </a:p>
          <a:p>
            <a:pPr lvl="1"/>
            <a:r>
              <a:rPr lang="en-US" dirty="0" smtClean="0"/>
              <a:t>You’ve got as many coefficients as before to search over</a:t>
            </a:r>
          </a:p>
        </p:txBody>
      </p:sp>
    </p:spTree>
    <p:extLst>
      <p:ext uri="{BB962C8B-B14F-4D97-AF65-F5344CB8AC3E}">
        <p14:creationId xmlns:p14="http://schemas.microsoft.com/office/powerpoint/2010/main" val="6702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OLS seems like a good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Especially since it is known to be efficient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1600200"/>
            <a:ext cx="8747357" cy="866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49617"/>
            <a:ext cx="7708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8200"/>
            <a:ext cx="9144000" cy="482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57"/>
            <a:ext cx="9144000" cy="143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8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31" y="1417638"/>
            <a:ext cx="6674538" cy="53065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Interpretation of 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46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Interpretation of Ridge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92" y="1772155"/>
            <a:ext cx="7787615" cy="40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73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Interpretation of Ridge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2" y="1488935"/>
            <a:ext cx="7403869" cy="3835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11" y="5578209"/>
            <a:ext cx="7513521" cy="9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745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distinction:</a:t>
            </a:r>
          </a:p>
          <a:p>
            <a:pPr lvl="1"/>
            <a:r>
              <a:rPr lang="en-US" dirty="0" smtClean="0"/>
              <a:t>Use LASSO to choose variables</a:t>
            </a:r>
          </a:p>
          <a:p>
            <a:pPr lvl="1"/>
            <a:r>
              <a:rPr lang="en-US" dirty="0" smtClean="0"/>
              <a:t>Use OLS on these variables</a:t>
            </a:r>
          </a:p>
          <a:p>
            <a:endParaRPr lang="en-US" dirty="0"/>
          </a:p>
          <a:p>
            <a:r>
              <a:rPr lang="en-US" dirty="0" smtClean="0"/>
              <a:t>How should we think about these?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63"/>
            <a:ext cx="9144000" cy="55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892"/>
            <a:ext cx="9144000" cy="55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0"/>
            <a:ext cx="8229600" cy="1143000"/>
          </a:xfrm>
        </p:spPr>
        <p:txBody>
          <a:bodyPr/>
          <a:lstStyle/>
          <a:p>
            <a:r>
              <a:rPr lang="en-US" dirty="0" smtClean="0"/>
              <a:t>Why not?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81346" y="1417638"/>
            <a:ext cx="0" cy="3954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81346" y="1417638"/>
            <a:ext cx="4003080" cy="395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4607303" y="3394760"/>
            <a:ext cx="0" cy="3954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630180" y="1936376"/>
            <a:ext cx="4114626" cy="2810870"/>
            <a:chOff x="2630180" y="1936376"/>
            <a:chExt cx="4114626" cy="281087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879217" y="3518791"/>
              <a:ext cx="1261703" cy="0"/>
            </a:xfrm>
            <a:prstGeom prst="line">
              <a:avLst/>
            </a:prstGeom>
            <a:ln w="12700" cmpd="sng">
              <a:solidFill>
                <a:srgbClr val="3366FF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630180" y="3518791"/>
              <a:ext cx="1261703" cy="1228455"/>
            </a:xfrm>
            <a:prstGeom prst="line">
              <a:avLst/>
            </a:prstGeom>
            <a:ln w="12700" cmpd="sng">
              <a:solidFill>
                <a:srgbClr val="3366FF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140920" y="1936376"/>
              <a:ext cx="1603886" cy="1582416"/>
            </a:xfrm>
            <a:prstGeom prst="line">
              <a:avLst/>
            </a:prstGeom>
            <a:ln w="12700" cmpd="sng">
              <a:solidFill>
                <a:srgbClr val="3366FF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630180" y="1417638"/>
            <a:ext cx="3954246" cy="3954245"/>
            <a:chOff x="2630180" y="1417638"/>
            <a:chExt cx="3954246" cy="395424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2630180" y="4143427"/>
              <a:ext cx="1249037" cy="1228456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140920" y="1417638"/>
              <a:ext cx="1443506" cy="1393608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849814" y="3518792"/>
              <a:ext cx="1291106" cy="1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620609" y="1521863"/>
          <a:ext cx="870303" cy="5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393700" imgH="266700" progId="Equation.3">
                  <p:embed/>
                </p:oleObj>
              </mc:Choice>
              <mc:Fallback>
                <p:oleObj name="Equation" r:id="rId4" imgW="393700" imgH="2667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609" y="1521863"/>
                        <a:ext cx="870303" cy="58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5845175" y="5356225"/>
          <a:ext cx="9302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419100" imgH="355600" progId="Equation.3">
                  <p:embed/>
                </p:oleObj>
              </mc:Choice>
              <mc:Fallback>
                <p:oleObj name="Equation" r:id="rId6" imgW="419100" imgH="3556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5175" y="5356225"/>
                        <a:ext cx="930275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76600" y="673100"/>
            <a:ext cx="184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</a:rPr>
              <a:t>Soft </a:t>
            </a:r>
            <a:r>
              <a:rPr lang="en-US" dirty="0" err="1" smtClean="0">
                <a:latin typeface="Times New Roman"/>
              </a:rPr>
              <a:t>Thresholding</a:t>
            </a:r>
            <a:endParaRPr lang="en-US" dirty="0">
              <a:latin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1654" y="303768"/>
            <a:ext cx="287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</a:rPr>
              <a:t>Why not Hard </a:t>
            </a:r>
            <a:r>
              <a:rPr lang="en-US" dirty="0" err="1" smtClean="0">
                <a:latin typeface="Times New Roman"/>
              </a:rPr>
              <a:t>Thresholding</a:t>
            </a:r>
            <a:r>
              <a:rPr lang="en-US" dirty="0" smtClean="0">
                <a:latin typeface="Times New Roman"/>
              </a:rPr>
              <a:t>?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478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92100" y="331788"/>
          <a:ext cx="53594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778000" imgH="444500" progId="Equation.3">
                  <p:embed/>
                </p:oleObj>
              </mc:Choice>
              <mc:Fallback>
                <p:oleObj name="Equation" r:id="rId3" imgW="1778000" imgH="444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" y="331788"/>
                        <a:ext cx="535940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2642428" y="1930756"/>
            <a:ext cx="0" cy="3954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642428" y="1930756"/>
            <a:ext cx="4003080" cy="395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4668385" y="3907878"/>
            <a:ext cx="0" cy="3954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1255000" y="1937106"/>
          <a:ext cx="12922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584200" imgH="355600" progId="Equation.3">
                  <p:embed/>
                </p:oleObj>
              </mc:Choice>
              <mc:Fallback>
                <p:oleObj name="Equation" r:id="rId5" imgW="584200" imgH="3556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5000" y="1937106"/>
                        <a:ext cx="1292225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>
          <a:xfrm flipV="1">
            <a:off x="2691262" y="3902431"/>
            <a:ext cx="3954246" cy="1982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715233" y="5885002"/>
          <a:ext cx="9302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419100" imgH="355600" progId="Equation.3">
                  <p:embed/>
                </p:oleObj>
              </mc:Choice>
              <mc:Fallback>
                <p:oleObj name="Equation" r:id="rId7" imgW="419100" imgH="355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233" y="5885002"/>
                        <a:ext cx="930275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3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9" y="641314"/>
            <a:ext cx="4124356" cy="36160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9" y="540715"/>
            <a:ext cx="4143743" cy="38085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2891880" y="5130532"/>
            <a:ext cx="47275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Can be very misleading</a:t>
            </a:r>
          </a:p>
        </p:txBody>
      </p:sp>
    </p:spTree>
    <p:extLst>
      <p:ext uri="{BB962C8B-B14F-4D97-AF65-F5344CB8AC3E}">
        <p14:creationId xmlns:p14="http://schemas.microsoft.com/office/powerpoint/2010/main" val="28757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Even Simpler 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get even lower dimensional</a:t>
            </a:r>
          </a:p>
          <a:p>
            <a:endParaRPr lang="en-US" dirty="0"/>
          </a:p>
          <a:p>
            <a:r>
              <a:rPr lang="en-US" dirty="0" smtClean="0"/>
              <a:t>No variables at all</a:t>
            </a:r>
          </a:p>
          <a:p>
            <a:endParaRPr lang="en-US" dirty="0" smtClean="0"/>
          </a:p>
          <a:p>
            <a:r>
              <a:rPr lang="en-US" dirty="0" smtClean="0"/>
              <a:t>Suppose you get the data of the type: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would like to estimate the mean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23" y="4635598"/>
            <a:ext cx="1663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8478493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1720" y="191343"/>
            <a:ext cx="3712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Coefficient on Number of Bedrooms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18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847849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31720" y="191343"/>
            <a:ext cx="3712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Coefficient on Number of Bedrooms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21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847849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31720" y="191343"/>
            <a:ext cx="3712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Coefficient on Number of Bedrooms</a:t>
            </a:r>
            <a:endParaRPr lang="en-US" sz="3200" dirty="0"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33366" y="1282633"/>
            <a:ext cx="3341580" cy="1106585"/>
            <a:chOff x="1433366" y="1282633"/>
            <a:chExt cx="3341580" cy="1106585"/>
          </a:xfrm>
        </p:grpSpPr>
        <p:sp>
          <p:nvSpPr>
            <p:cNvPr id="3" name="TextBox 2"/>
            <p:cNvSpPr txBox="1"/>
            <p:nvPr/>
          </p:nvSpPr>
          <p:spPr>
            <a:xfrm>
              <a:off x="1433366" y="1282633"/>
              <a:ext cx="33415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What is this about?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150050" y="1867409"/>
              <a:ext cx="955578" cy="5218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74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847849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31720" y="191343"/>
            <a:ext cx="3712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Coefficient on Number of Bedrooms</a:t>
            </a:r>
            <a:endParaRPr lang="en-US" sz="3200" dirty="0">
              <a:latin typeface="Times New Roman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39825" y="1761003"/>
            <a:ext cx="4309731" cy="848321"/>
            <a:chOff x="465215" y="1019088"/>
            <a:chExt cx="4309731" cy="848321"/>
          </a:xfrm>
          <a:solidFill>
            <a:schemeClr val="bg1"/>
          </a:solidFill>
        </p:grpSpPr>
        <p:sp>
          <p:nvSpPr>
            <p:cNvPr id="15" name="TextBox 14"/>
            <p:cNvSpPr txBox="1"/>
            <p:nvPr/>
          </p:nvSpPr>
          <p:spPr>
            <a:xfrm>
              <a:off x="1433366" y="1282633"/>
              <a:ext cx="3341580" cy="58477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What is this about?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65215" y="1019088"/>
              <a:ext cx="2640413" cy="26354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5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8478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Minimize bias: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sample mean is an unbiased estimator 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lso what you would get from OLS regression on a constant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9885" b="23534"/>
          <a:stretch/>
        </p:blipFill>
        <p:spPr>
          <a:xfrm>
            <a:off x="890190" y="1929336"/>
            <a:ext cx="8745815" cy="1295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an estimator of the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6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15546</TotalTime>
  <Words>2064</Words>
  <Application>Microsoft Office PowerPoint</Application>
  <PresentationFormat>On-screen Show (4:3)</PresentationFormat>
  <Paragraphs>494</Paragraphs>
  <Slides>84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Cambria Math</vt:lpstr>
      <vt:lpstr>Times New Roman</vt:lpstr>
      <vt:lpstr>Office Theme</vt:lpstr>
      <vt:lpstr>Equation</vt:lpstr>
      <vt:lpstr>An Introduction to Regularized Regression</vt:lpstr>
      <vt:lpstr>What we do in Econometrics:  The Case of Regression</vt:lpstr>
      <vt:lpstr>Goals of Prediction and Estimation</vt:lpstr>
      <vt:lpstr>Key assumptions in both cases</vt:lpstr>
      <vt:lpstr>High v. Low Dimensional Analysis</vt:lpstr>
      <vt:lpstr>A Simple OLS example</vt:lpstr>
      <vt:lpstr>OLS seems like a good predictor</vt:lpstr>
      <vt:lpstr>An Even Simpler Set-up</vt:lpstr>
      <vt:lpstr>Forming an estimator of the mean</vt:lpstr>
      <vt:lpstr>A prediction problem</vt:lpstr>
      <vt:lpstr>Best Predictor</vt:lpstr>
      <vt:lpstr>PowerPoint Presentation</vt:lpstr>
      <vt:lpstr>Key problem</vt:lpstr>
      <vt:lpstr>Intuition</vt:lpstr>
      <vt:lpstr>But in a way you know this</vt:lpstr>
      <vt:lpstr>Back to Simple OLS example</vt:lpstr>
      <vt:lpstr>A Simple Example</vt:lpstr>
      <vt:lpstr>Deciding whether to drop</vt:lpstr>
      <vt:lpstr>OLS Performance</vt:lpstr>
      <vt:lpstr>What if we dropped the variable</vt:lpstr>
      <vt:lpstr>PowerPoint Presentation</vt:lpstr>
      <vt:lpstr>Where does your standard error intuition come from?</vt:lpstr>
      <vt:lpstr>PowerPoint Presentation</vt:lpstr>
      <vt:lpstr>PowerPoint Presentation</vt:lpstr>
      <vt:lpstr>PowerPoint Presentation</vt:lpstr>
      <vt:lpstr>PowerPoint Presentation</vt:lpstr>
      <vt:lpstr>Your Standard Error Worry</vt:lpstr>
      <vt:lpstr>Dual purposes of the standard eror</vt:lpstr>
      <vt:lpstr>The Problem Here</vt:lpstr>
      <vt:lpstr>Two Variable Example</vt:lpstr>
      <vt:lpstr>What would you do now? </vt:lpstr>
      <vt:lpstr>Calculation</vt:lpstr>
      <vt:lpstr>Hidden in Bias-Variance Tradeoff </vt:lpstr>
      <vt:lpstr>In a way this problem is not important</vt:lpstr>
      <vt:lpstr>What this means practically</vt:lpstr>
      <vt:lpstr>So far…</vt:lpstr>
      <vt:lpstr>Back to OLS</vt:lpstr>
      <vt:lpstr>Overfit problem</vt:lpstr>
      <vt:lpstr>This problem is exactly why wide data is troubling</vt:lpstr>
      <vt:lpstr>Understanding overfit</vt:lpstr>
      <vt:lpstr>A General Class of Algorithms</vt:lpstr>
      <vt:lpstr>Empirical Loss minimization</vt:lpstr>
      <vt:lpstr>Some Notation</vt:lpstr>
      <vt:lpstr>Performance of Algorithm</vt:lpstr>
      <vt:lpstr>The performance of A</vt:lpstr>
      <vt:lpstr>Basic Tradeoff</vt:lpstr>
      <vt:lpstr>Approximation – Overfit Tradeoff</vt:lpstr>
      <vt:lpstr>Unobserved overfit</vt:lpstr>
      <vt:lpstr>Return to the original example</vt:lpstr>
      <vt:lpstr>Basic Tradeoff at the Heart of  Machine Learning</vt:lpstr>
      <vt:lpstr>Let’s do the same thing here</vt:lpstr>
      <vt:lpstr>Return to the original example</vt:lpstr>
      <vt:lpstr>Constrained minimization</vt:lpstr>
      <vt:lpstr>Basic insight</vt:lpstr>
      <vt:lpstr>Overall Structure</vt:lpstr>
      <vt:lpstr>Linear Example</vt:lpstr>
      <vt:lpstr>Regularizers for Linear Functions</vt:lpstr>
      <vt:lpstr>Computationally More Tractable</vt:lpstr>
      <vt:lpstr>What makes a good regularizer?</vt:lpstr>
      <vt:lpstr>Summary</vt:lpstr>
      <vt:lpstr>Choosing lambda</vt:lpstr>
      <vt:lpstr>How Does Cross Validation Work?</vt:lpstr>
      <vt:lpstr>Cross-Validation Mechanics</vt:lpstr>
      <vt:lpstr>LASSO c-v Example</vt:lpstr>
      <vt:lpstr>Creating Out-of-Sample In Sample</vt:lpstr>
      <vt:lpstr>Why does this work?</vt:lpstr>
      <vt:lpstr>This is more than a trick</vt:lpstr>
      <vt:lpstr>Why does this work?</vt:lpstr>
      <vt:lpstr>To understand this…</vt:lpstr>
      <vt:lpstr>PowerPoint Presentation</vt:lpstr>
      <vt:lpstr>Bayesian Interpretation of Ridge</vt:lpstr>
      <vt:lpstr>Bayesian Interpretation of Ridge</vt:lpstr>
      <vt:lpstr>Bayesian Interpretation of Ridge</vt:lpstr>
      <vt:lpstr>POST-Lasso</vt:lpstr>
      <vt:lpstr>PowerPoint Presentation</vt:lpstr>
      <vt:lpstr>PowerPoint Presentation</vt:lpstr>
      <vt:lpstr>Why not?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Sendhil Mullainathan</dc:creator>
  <cp:lastModifiedBy>Susan Athey</cp:lastModifiedBy>
  <cp:revision>149</cp:revision>
  <dcterms:created xsi:type="dcterms:W3CDTF">2015-08-18T00:27:17Z</dcterms:created>
  <dcterms:modified xsi:type="dcterms:W3CDTF">2018-01-07T18:40:15Z</dcterms:modified>
</cp:coreProperties>
</file>