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520" r:id="rId3"/>
    <p:sldId id="735" r:id="rId4"/>
    <p:sldId id="736" r:id="rId5"/>
    <p:sldId id="742" r:id="rId6"/>
    <p:sldId id="743" r:id="rId7"/>
    <p:sldId id="667" r:id="rId8"/>
    <p:sldId id="669" r:id="rId9"/>
    <p:sldId id="719" r:id="rId10"/>
    <p:sldId id="718" r:id="rId11"/>
    <p:sldId id="675" r:id="rId12"/>
    <p:sldId id="685" r:id="rId13"/>
    <p:sldId id="686" r:id="rId14"/>
    <p:sldId id="676" r:id="rId15"/>
    <p:sldId id="677" r:id="rId16"/>
    <p:sldId id="722" r:id="rId17"/>
    <p:sldId id="724" r:id="rId18"/>
    <p:sldId id="560" r:id="rId19"/>
    <p:sldId id="561" r:id="rId20"/>
    <p:sldId id="562" r:id="rId21"/>
    <p:sldId id="687" r:id="rId22"/>
    <p:sldId id="581" r:id="rId23"/>
    <p:sldId id="688" r:id="rId24"/>
    <p:sldId id="744" r:id="rId25"/>
    <p:sldId id="584" r:id="rId26"/>
    <p:sldId id="585" r:id="rId27"/>
    <p:sldId id="586" r:id="rId28"/>
    <p:sldId id="587" r:id="rId29"/>
    <p:sldId id="588" r:id="rId30"/>
    <p:sldId id="589" r:id="rId31"/>
    <p:sldId id="590" r:id="rId32"/>
    <p:sldId id="591" r:id="rId33"/>
    <p:sldId id="745" r:id="rId34"/>
    <p:sldId id="746" r:id="rId35"/>
    <p:sldId id="747" r:id="rId36"/>
    <p:sldId id="689" r:id="rId37"/>
    <p:sldId id="602" r:id="rId38"/>
    <p:sldId id="691" r:id="rId39"/>
    <p:sldId id="692" r:id="rId40"/>
    <p:sldId id="703" r:id="rId41"/>
    <p:sldId id="704" r:id="rId42"/>
    <p:sldId id="727" r:id="rId43"/>
    <p:sldId id="700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255" autoAdjust="0"/>
    <p:restoredTop sz="95037" autoAdjust="0"/>
  </p:normalViewPr>
  <p:slideViewPr>
    <p:cSldViewPr snapToGrid="0" snapToObjects="1">
      <p:cViewPr varScale="1">
        <p:scale>
          <a:sx n="81" d="100"/>
          <a:sy n="81" d="100"/>
        </p:scale>
        <p:origin x="68" y="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BE8A9-8EC9-9144-A8F7-7D08CE6CA95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9367D-DA27-E94E-9D7B-4846E3CE3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79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7C36-DA11-EE40-A6F2-6C629036D2D6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0C4-87B9-4C41-A2BD-AFF0892D6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7C36-DA11-EE40-A6F2-6C629036D2D6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0C4-87B9-4C41-A2BD-AFF0892D6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0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7C36-DA11-EE40-A6F2-6C629036D2D6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0C4-87B9-4C41-A2BD-AFF0892D6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90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87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7C36-DA11-EE40-A6F2-6C629036D2D6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0C4-87B9-4C41-A2BD-AFF0892D6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6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7C36-DA11-EE40-A6F2-6C629036D2D6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0C4-87B9-4C41-A2BD-AFF0892D6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3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7C36-DA11-EE40-A6F2-6C629036D2D6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0C4-87B9-4C41-A2BD-AFF0892D6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7C36-DA11-EE40-A6F2-6C629036D2D6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0C4-87B9-4C41-A2BD-AFF0892D6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1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7C36-DA11-EE40-A6F2-6C629036D2D6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0C4-87B9-4C41-A2BD-AFF0892D6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7C36-DA11-EE40-A6F2-6C629036D2D6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0C4-87B9-4C41-A2BD-AFF0892D6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3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7C36-DA11-EE40-A6F2-6C629036D2D6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0C4-87B9-4C41-A2BD-AFF0892D6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1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7C36-DA11-EE40-A6F2-6C629036D2D6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0C4-87B9-4C41-A2BD-AFF0892D6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8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/>
              </a:defRPr>
            </a:lvl1pPr>
          </a:lstStyle>
          <a:p>
            <a:fld id="{C88B7C36-DA11-EE40-A6F2-6C629036D2D6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/>
              </a:defRPr>
            </a:lvl1pPr>
          </a:lstStyle>
          <a:p>
            <a:fld id="{81A7F0C4-87B9-4C41-A2BD-AFF0892D691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57200" y="6475253"/>
            <a:ext cx="8229600" cy="246222"/>
            <a:chOff x="457200" y="6475253"/>
            <a:chExt cx="8229600" cy="246222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457200" y="6475254"/>
              <a:ext cx="2133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Econ 2150</a:t>
              </a:r>
              <a:endParaRPr 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3505200" y="6475254"/>
              <a:ext cx="2133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Mullainathan</a:t>
              </a:r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&amp; Spiess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6553200" y="6475253"/>
              <a:ext cx="2133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Spring 2016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28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imes New Roman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imes New Roman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imes New Roman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imes New Roman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imes New Roman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11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Prediction Policy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Susan Athey-Machine Learning and Causal Inference</a:t>
            </a:r>
          </a:p>
          <a:p>
            <a:r>
              <a:rPr lang="en-US" sz="2200" dirty="0" smtClean="0"/>
              <a:t>Thanks to </a:t>
            </a:r>
            <a:r>
              <a:rPr lang="en-US" sz="2200" dirty="0" err="1" smtClean="0"/>
              <a:t>Sendhil</a:t>
            </a:r>
            <a:r>
              <a:rPr lang="en-US" sz="2200" dirty="0" smtClean="0"/>
              <a:t> Mullainathan for sharing his slides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2754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Econometrics of Prediction Policy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Problem: Omitted Payoff Bias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2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Unobservable is a Problem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417638"/>
            <a:ext cx="4826000" cy="47966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67400" y="3517900"/>
            <a:ext cx="9030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Pain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446135" y="1358680"/>
            <a:ext cx="4871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if those with high</a:t>
            </a:r>
          </a:p>
          <a:p>
            <a:r>
              <a:rPr lang="en-US" sz="2800" dirty="0" smtClean="0"/>
              <a:t>Mortality also benefit most?</a:t>
            </a:r>
          </a:p>
        </p:txBody>
      </p:sp>
    </p:spTree>
    <p:extLst>
      <p:ext uri="{BB962C8B-B14F-4D97-AF65-F5344CB8AC3E}">
        <p14:creationId xmlns:p14="http://schemas.microsoft.com/office/powerpoint/2010/main" val="298535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256704"/>
              </p:ext>
            </p:extLst>
          </p:nvPr>
        </p:nvGraphicFramePr>
        <p:xfrm>
          <a:off x="4585702" y="5001993"/>
          <a:ext cx="4043362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3" name="Equation" r:id="rId3" imgW="1689100" imgH="622300" progId="Equation.3">
                  <p:embed/>
                </p:oleObj>
              </mc:Choice>
              <mc:Fallback>
                <p:oleObj name="Equation" r:id="rId3" imgW="16891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5702" y="5001993"/>
                        <a:ext cx="4043362" cy="149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712944"/>
              </p:ext>
            </p:extLst>
          </p:nvPr>
        </p:nvGraphicFramePr>
        <p:xfrm>
          <a:off x="5808663" y="1571625"/>
          <a:ext cx="182403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4" name="Equation" r:id="rId5" imgW="762000" imgH="203200" progId="Equation.3">
                  <p:embed/>
                </p:oleObj>
              </mc:Choice>
              <mc:Fallback>
                <p:oleObj name="Equation" r:id="rId5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08663" y="1571625"/>
                        <a:ext cx="1824037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385558"/>
              </p:ext>
            </p:extLst>
          </p:nvPr>
        </p:nvGraphicFramePr>
        <p:xfrm>
          <a:off x="5703888" y="2476500"/>
          <a:ext cx="20367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5" name="Equation" r:id="rId7" imgW="850900" imgH="215900" progId="Equation.3">
                  <p:embed/>
                </p:oleObj>
              </mc:Choice>
              <mc:Fallback>
                <p:oleObj name="Equation" r:id="rId7" imgW="850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03888" y="2476500"/>
                        <a:ext cx="2036762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118327"/>
              </p:ext>
            </p:extLst>
          </p:nvPr>
        </p:nvGraphicFramePr>
        <p:xfrm>
          <a:off x="5703888" y="2476500"/>
          <a:ext cx="16113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6" name="Equation" r:id="rId9" imgW="673100" imgH="215900" progId="Equation.3">
                  <p:embed/>
                </p:oleObj>
              </mc:Choice>
              <mc:Fallback>
                <p:oleObj name="Equation" r:id="rId9" imgW="673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03888" y="2476500"/>
                        <a:ext cx="1611313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534117" y="152401"/>
            <a:ext cx="3879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Garamond"/>
              </a:rPr>
              <a:t>Omitted Payoff Bias</a:t>
            </a:r>
            <a:endParaRPr lang="en-US" sz="3600" dirty="0">
              <a:latin typeface="Garamond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8552" y="1575519"/>
            <a:ext cx="4102100" cy="41529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552" y="1571625"/>
            <a:ext cx="41021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5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Econometrics of Prediction Policy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Omitted Payoff Bias</a:t>
            </a:r>
          </a:p>
          <a:p>
            <a:pPr marL="914400" lvl="1" indent="-514350"/>
            <a:r>
              <a:rPr lang="en-US" dirty="0" smtClean="0"/>
              <a:t>Like omitted variable bias but not in </a:t>
            </a:r>
            <a:r>
              <a:rPr lang="en-US" i="1" dirty="0" smtClean="0"/>
              <a:t>y </a:t>
            </a:r>
          </a:p>
          <a:p>
            <a:pPr marL="914400" lvl="1" indent="-514350"/>
            <a:r>
              <a:rPr lang="en-US" dirty="0" smtClean="0"/>
              <a:t>Can partially assess on the basis of observables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6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100"/>
            <a:ext cx="9144000" cy="52403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100"/>
            <a:ext cx="9144000" cy="52403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100"/>
            <a:ext cx="9144000" cy="52403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47572" y="1289133"/>
            <a:ext cx="3431072" cy="47512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53837" y="1508146"/>
            <a:ext cx="36599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 sign of bias: </a:t>
            </a:r>
          </a:p>
          <a:p>
            <a:r>
              <a:rPr lang="en-US" sz="2800" dirty="0" smtClean="0"/>
              <a:t>Highest risk show no signs of greater benefit</a:t>
            </a:r>
          </a:p>
        </p:txBody>
      </p:sp>
    </p:spTree>
    <p:extLst>
      <p:ext uri="{BB962C8B-B14F-4D97-AF65-F5344CB8AC3E}">
        <p14:creationId xmlns:p14="http://schemas.microsoft.com/office/powerpoint/2010/main" val="260150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Quantifying gain of predicting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514" y="1606061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Allocation problem:</a:t>
            </a:r>
          </a:p>
          <a:p>
            <a:pPr lvl="1"/>
            <a:r>
              <a:rPr lang="en-US" sz="2400" dirty="0" smtClean="0"/>
              <a:t>Reallocate joints to other eligible patients</a:t>
            </a:r>
          </a:p>
          <a:p>
            <a:r>
              <a:rPr lang="en-US" sz="2800" dirty="0" smtClean="0"/>
              <a:t>How to estimate the risk of those who didn’t get surgery?</a:t>
            </a:r>
          </a:p>
          <a:p>
            <a:pPr lvl="1"/>
            <a:r>
              <a:rPr lang="en-US" sz="2400" dirty="0" smtClean="0"/>
              <a:t>Look at those who could get surgery but </a:t>
            </a:r>
            <a:r>
              <a:rPr lang="en-US" sz="2400" dirty="0" err="1" smtClean="0"/>
              <a:t>didn</a:t>
            </a:r>
            <a:r>
              <a:rPr lang="fr-FR" sz="2400" dirty="0" smtClean="0"/>
              <a:t>’</a:t>
            </a:r>
            <a:r>
              <a:rPr lang="en-US" sz="2400" dirty="0" smtClean="0"/>
              <a:t>t</a:t>
            </a:r>
          </a:p>
          <a:p>
            <a:pPr lvl="1"/>
            <a:r>
              <a:rPr lang="en-US" sz="2400" dirty="0" smtClean="0"/>
              <a:t>Doctors should choose the least risky first</a:t>
            </a:r>
          </a:p>
          <a:p>
            <a:pPr lvl="1"/>
            <a:r>
              <a:rPr lang="en-US" sz="2400" dirty="0" smtClean="0"/>
              <a:t>So those who don’t receive should be particularly risky.</a:t>
            </a:r>
          </a:p>
          <a:p>
            <a:r>
              <a:rPr lang="en-US" sz="2800" dirty="0" smtClean="0"/>
              <a:t>Take a conservative approach</a:t>
            </a:r>
          </a:p>
          <a:p>
            <a:pPr lvl="1"/>
            <a:r>
              <a:rPr lang="en-US" sz="2400" dirty="0" smtClean="0"/>
              <a:t>Compare to median risk in this pool 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639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100"/>
            <a:ext cx="9144000" cy="52403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100"/>
            <a:ext cx="9144000" cy="52403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00"/>
            <a:ext cx="9144000" cy="67416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00600" y="1790700"/>
            <a:ext cx="1206500" cy="2794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solidFill>
              <a:schemeClr val="accent1">
                <a:shade val="95000"/>
                <a:satMod val="105000"/>
                <a:alpha val="34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00600" y="2527300"/>
            <a:ext cx="1206500" cy="2794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solidFill>
              <a:schemeClr val="accent1">
                <a:shade val="95000"/>
                <a:satMod val="105000"/>
                <a:alpha val="34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3225800"/>
            <a:ext cx="1206500" cy="2794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solidFill>
              <a:schemeClr val="accent1">
                <a:shade val="95000"/>
                <a:satMod val="105000"/>
                <a:alpha val="34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00600" y="3860800"/>
            <a:ext cx="1206500" cy="2794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solidFill>
              <a:schemeClr val="accent1">
                <a:shade val="95000"/>
                <a:satMod val="105000"/>
                <a:alpha val="34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3860800"/>
            <a:ext cx="3251200" cy="2794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solidFill>
              <a:schemeClr val="accent1">
                <a:shade val="95000"/>
                <a:satMod val="105000"/>
                <a:alpha val="34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0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Assessing the Research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Follows economic tradition of using data to improve policy </a:t>
            </a:r>
          </a:p>
          <a:p>
            <a:endParaRPr lang="en-US" dirty="0" smtClean="0"/>
          </a:p>
          <a:p>
            <a:r>
              <a:rPr lang="en-US" dirty="0" smtClean="0"/>
              <a:t>In an area of economic interest</a:t>
            </a:r>
          </a:p>
          <a:p>
            <a:pPr lvl="1"/>
            <a:r>
              <a:rPr lang="en-US" dirty="0" smtClean="0"/>
              <a:t>Similar to a lot of health econ work</a:t>
            </a:r>
          </a:p>
          <a:p>
            <a:endParaRPr lang="en-US" dirty="0"/>
          </a:p>
          <a:p>
            <a:r>
              <a:rPr lang="en-US" dirty="0" smtClean="0"/>
              <a:t>Of course this does not answer all questions of interest</a:t>
            </a:r>
          </a:p>
          <a:p>
            <a:pPr lvl="1"/>
            <a:r>
              <a:rPr lang="en-US" dirty="0" smtClean="0"/>
              <a:t>Why not?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2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Prediction Policy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</a:t>
            </a:r>
            <a:r>
              <a:rPr lang="en-US" dirty="0"/>
              <a:t>year police make over 12 million arrests</a:t>
            </a:r>
          </a:p>
          <a:p>
            <a:endParaRPr lang="en-US" dirty="0" smtClean="0"/>
          </a:p>
          <a:p>
            <a:r>
              <a:rPr lang="en-US" dirty="0" smtClean="0"/>
              <a:t>Many detained in jail before trial </a:t>
            </a:r>
          </a:p>
          <a:p>
            <a:endParaRPr lang="en-US" dirty="0" smtClean="0"/>
          </a:p>
          <a:p>
            <a:r>
              <a:rPr lang="en-US" dirty="0" smtClean="0"/>
              <a:t>Release </a:t>
            </a:r>
            <a:r>
              <a:rPr lang="en-US" dirty="0"/>
              <a:t>vs. </a:t>
            </a:r>
            <a:r>
              <a:rPr lang="en-US" dirty="0" smtClean="0"/>
              <a:t>detain high stakes</a:t>
            </a:r>
            <a:endParaRPr lang="en-US" dirty="0"/>
          </a:p>
          <a:p>
            <a:pPr lvl="1"/>
            <a:r>
              <a:rPr lang="en-US" dirty="0" smtClean="0"/>
              <a:t>Pre</a:t>
            </a:r>
            <a:r>
              <a:rPr lang="en-US" dirty="0"/>
              <a:t>-trial detention spells avg. 2-3 months (can be up to 9-12 months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Nearly </a:t>
            </a:r>
            <a:r>
              <a:rPr lang="en-US" dirty="0"/>
              <a:t>750,000 people in jails in </a:t>
            </a:r>
            <a:r>
              <a:rPr lang="en-US" dirty="0" smtClean="0"/>
              <a:t>US</a:t>
            </a:r>
          </a:p>
          <a:p>
            <a:pPr lvl="1"/>
            <a:r>
              <a:rPr lang="en-US" dirty="0" smtClean="0"/>
              <a:t>Consequential for jobs, families as well as crime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6356995"/>
            <a:ext cx="802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Kleinberg </a:t>
            </a:r>
            <a:r>
              <a:rPr lang="en-US" sz="2400" dirty="0" err="1" smtClean="0"/>
              <a:t>Lakkaraju</a:t>
            </a:r>
            <a:r>
              <a:rPr lang="en-US" sz="2400" dirty="0" smtClean="0"/>
              <a:t> </a:t>
            </a:r>
            <a:r>
              <a:rPr lang="en-US" sz="2400" dirty="0" err="1" smtClean="0"/>
              <a:t>Leskovec</a:t>
            </a:r>
            <a:r>
              <a:rPr lang="en-US" sz="2400" dirty="0" smtClean="0"/>
              <a:t> Ludwig and Mullainathan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032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Judge’s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Judge must decide whether to release or not (bail) </a:t>
            </a:r>
          </a:p>
          <a:p>
            <a:endParaRPr lang="en-US" dirty="0" smtClean="0"/>
          </a:p>
          <a:p>
            <a:r>
              <a:rPr lang="en-US" dirty="0" smtClean="0"/>
              <a:t>Defendant when out on bail can behave badly:</a:t>
            </a:r>
          </a:p>
          <a:p>
            <a:pPr lvl="1"/>
            <a:r>
              <a:rPr lang="en-US" dirty="0" smtClean="0"/>
              <a:t>Fail to appear at case</a:t>
            </a:r>
          </a:p>
          <a:p>
            <a:pPr lvl="1"/>
            <a:r>
              <a:rPr lang="en-US" dirty="0" smtClean="0"/>
              <a:t>Commit a crime</a:t>
            </a:r>
          </a:p>
          <a:p>
            <a:pPr lvl="1"/>
            <a:endParaRPr lang="en-US" dirty="0"/>
          </a:p>
          <a:p>
            <a:r>
              <a:rPr lang="en-US" dirty="0" smtClean="0"/>
              <a:t>The judge is making a </a:t>
            </a:r>
            <a:r>
              <a:rPr lang="en-US" i="1" dirty="0" smtClean="0"/>
              <a:t>prediction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4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Direct Uses of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Policy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Testing Whether Theories are Right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Testing Theory Completeness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3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761" y="252447"/>
            <a:ext cx="3870315" cy="60554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02496" y="1834271"/>
            <a:ext cx="1337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9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Omitted Payoff Bias?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Bail carefully chosen </a:t>
            </a:r>
          </a:p>
          <a:p>
            <a:pPr lvl="1"/>
            <a:r>
              <a:rPr lang="en-US" dirty="0" smtClean="0"/>
              <a:t>Unlike </a:t>
            </a:r>
            <a:r>
              <a:rPr lang="en-US" dirty="0"/>
              <a:t>other sentencing no other concerns:</a:t>
            </a:r>
          </a:p>
          <a:p>
            <a:pPr lvl="2"/>
            <a:r>
              <a:rPr lang="en-US" dirty="0"/>
              <a:t>Retributive </a:t>
            </a:r>
            <a:r>
              <a:rPr lang="en-US" dirty="0" smtClean="0"/>
              <a:t>justice</a:t>
            </a:r>
          </a:p>
          <a:p>
            <a:pPr lvl="1"/>
            <a:r>
              <a:rPr lang="en-US" dirty="0" smtClean="0"/>
              <a:t>Family &amp; other considerations low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Bad use case: Parole Decision</a:t>
            </a:r>
          </a:p>
        </p:txBody>
      </p:sp>
    </p:spTree>
    <p:extLst>
      <p:ext uri="{BB962C8B-B14F-4D97-AF65-F5344CB8AC3E}">
        <p14:creationId xmlns:p14="http://schemas.microsoft.com/office/powerpoint/2010/main" val="210172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/>
                <a:cs typeface="Garamond"/>
              </a:rPr>
              <a:t>Evaluating the Prediction</a:t>
            </a:r>
            <a:endParaRPr lang="en-US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ramond"/>
                <a:cs typeface="Garamond"/>
              </a:rPr>
              <a:t>NOT just AUC or Loss</a:t>
            </a:r>
          </a:p>
          <a:p>
            <a:endParaRPr lang="en-US" dirty="0" smtClean="0">
              <a:latin typeface="Garamond"/>
              <a:cs typeface="Garamond"/>
            </a:endParaRPr>
          </a:p>
          <a:p>
            <a:r>
              <a:rPr lang="en-US" dirty="0" smtClean="0">
                <a:latin typeface="Garamond"/>
                <a:cs typeface="Garamond"/>
              </a:rPr>
              <a:t>Use predictions to create a release rule</a:t>
            </a:r>
          </a:p>
          <a:p>
            <a:endParaRPr lang="en-US" dirty="0" smtClean="0">
              <a:latin typeface="Garamond"/>
              <a:cs typeface="Garamond"/>
            </a:endParaRPr>
          </a:p>
          <a:p>
            <a:r>
              <a:rPr lang="en-US" dirty="0" smtClean="0">
                <a:latin typeface="Garamond"/>
                <a:cs typeface="Garamond"/>
              </a:rPr>
              <a:t>What is the release – crime rate tradeoff?</a:t>
            </a:r>
          </a:p>
          <a:p>
            <a:endParaRPr lang="en-US" dirty="0">
              <a:latin typeface="Garamond"/>
              <a:cs typeface="Garamond"/>
            </a:endParaRPr>
          </a:p>
          <a:p>
            <a:r>
              <a:rPr lang="en-US" dirty="0" smtClean="0">
                <a:latin typeface="Garamond"/>
                <a:cs typeface="Garamond"/>
              </a:rPr>
              <a:t>Note: There’s a problem</a:t>
            </a:r>
          </a:p>
        </p:txBody>
      </p:sp>
    </p:spTree>
    <p:extLst>
      <p:ext uri="{BB962C8B-B14F-4D97-AF65-F5344CB8AC3E}">
        <p14:creationId xmlns:p14="http://schemas.microsoft.com/office/powerpoint/2010/main" val="301117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Econometrics of Prediction Policy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Omitted Payoff Bias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“Selective Labels”</a:t>
            </a:r>
          </a:p>
          <a:p>
            <a:pPr marL="914400" lvl="1" indent="-514350"/>
            <a:r>
              <a:rPr lang="en-US" dirty="0" smtClean="0"/>
              <a:t>What do we do with people algorithm releases that judge jails?</a:t>
            </a:r>
          </a:p>
          <a:p>
            <a:pPr marL="914400" lvl="1" indent="-514350"/>
            <a:r>
              <a:rPr lang="en-US" dirty="0" smtClean="0"/>
              <a:t>(Like people who get surgery and didn’t before)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4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052" y="482487"/>
            <a:ext cx="5016221" cy="4854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561" y="5516217"/>
            <a:ext cx="6158471" cy="128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00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/>
                <a:cs typeface="Garamond"/>
              </a:rPr>
              <a:t>Selective Labels </a:t>
            </a:r>
            <a:r>
              <a:rPr lang="en-US" dirty="0" err="1" smtClean="0">
                <a:latin typeface="Garamond"/>
                <a:cs typeface="Garamond"/>
              </a:rPr>
              <a:t>Revisted</a:t>
            </a:r>
            <a:endParaRPr lang="en-US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Garamond"/>
                <a:cs typeface="Garamond"/>
              </a:rPr>
              <a:t>What is the crime rate we must use? 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For released defendants, empirical crime rate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For jailed ones, imputed crime rate</a:t>
            </a:r>
          </a:p>
          <a:p>
            <a:r>
              <a:rPr lang="en-US" dirty="0" smtClean="0">
                <a:latin typeface="Garamond"/>
                <a:cs typeface="Garamond"/>
              </a:rPr>
              <a:t>But imputation may be biased…</a:t>
            </a:r>
            <a:endParaRPr lang="en-US" dirty="0">
              <a:latin typeface="Garamond"/>
              <a:cs typeface="Garamond"/>
            </a:endParaRPr>
          </a:p>
          <a:p>
            <a:pPr lvl="1"/>
            <a:r>
              <a:rPr lang="en-US" dirty="0">
                <a:latin typeface="Garamond"/>
                <a:cs typeface="Garamond"/>
              </a:rPr>
              <a:t>Judge sees factors we don</a:t>
            </a:r>
            <a:r>
              <a:rPr lang="fr-FR" dirty="0">
                <a:latin typeface="Garamond"/>
                <a:cs typeface="Garamond"/>
              </a:rPr>
              <a:t>’</a:t>
            </a:r>
            <a:r>
              <a:rPr lang="en-US" dirty="0">
                <a:latin typeface="Garamond"/>
                <a:cs typeface="Garamond"/>
              </a:rPr>
              <a:t>t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Suppose </a:t>
            </a:r>
            <a:r>
              <a:rPr lang="en-US" dirty="0" smtClean="0">
                <a:cs typeface="Garamond"/>
              </a:rPr>
              <a:t>young people have dots on their foreheads</a:t>
            </a:r>
          </a:p>
          <a:p>
            <a:pPr lvl="2"/>
            <a:r>
              <a:rPr lang="en-US" dirty="0" smtClean="0">
                <a:latin typeface="Garamond"/>
                <a:cs typeface="Garamond"/>
              </a:rPr>
              <a:t>Perfectly predictive: judge releases only if no dot</a:t>
            </a:r>
          </a:p>
          <a:p>
            <a:pPr lvl="1"/>
            <a:r>
              <a:rPr lang="en-US" dirty="0" smtClean="0">
                <a:cs typeface="Garamond"/>
              </a:rPr>
              <a:t>In released sample: young people have no crime</a:t>
            </a:r>
          </a:p>
          <a:p>
            <a:pPr lvl="2"/>
            <a:r>
              <a:rPr lang="en-US" dirty="0" smtClean="0">
                <a:latin typeface="Garamond"/>
                <a:cs typeface="Garamond"/>
              </a:rPr>
              <a:t>We </a:t>
            </a:r>
            <a:r>
              <a:rPr lang="en-US" dirty="0">
                <a:latin typeface="Garamond"/>
                <a:cs typeface="Garamond"/>
              </a:rPr>
              <a:t>would falsely conclude young people have no risk. </a:t>
            </a:r>
            <a:endParaRPr lang="en-US" dirty="0" smtClean="0">
              <a:latin typeface="Garamond"/>
              <a:cs typeface="Garamond"/>
            </a:endParaRPr>
          </a:p>
          <a:p>
            <a:pPr lvl="2"/>
            <a:r>
              <a:rPr lang="en-US" dirty="0" smtClean="0">
                <a:cs typeface="Garamond"/>
              </a:rPr>
              <a:t>But this is because the young people with dots are in jail. </a:t>
            </a:r>
            <a:endParaRPr lang="en-US" dirty="0">
              <a:latin typeface="Garamond"/>
              <a:cs typeface="Garamond"/>
            </a:endParaRPr>
          </a:p>
          <a:p>
            <a:pPr lvl="1"/>
            <a:r>
              <a:rPr lang="en-US" dirty="0" smtClean="0">
                <a:latin typeface="Garamond"/>
                <a:cs typeface="Garamond"/>
              </a:rPr>
              <a:t>We would then falsely </a:t>
            </a:r>
            <a:r>
              <a:rPr lang="en-US" dirty="0">
                <a:latin typeface="Garamond"/>
                <a:cs typeface="Garamond"/>
              </a:rPr>
              <a:t>presume when we release all young people we will do better than </a:t>
            </a:r>
            <a:r>
              <a:rPr lang="en-US" dirty="0" smtClean="0">
                <a:latin typeface="Garamond"/>
                <a:cs typeface="Garamond"/>
              </a:rPr>
              <a:t>judge</a:t>
            </a:r>
          </a:p>
          <a:p>
            <a:r>
              <a:rPr lang="en-US" dirty="0" smtClean="0">
                <a:latin typeface="Garamond"/>
                <a:cs typeface="Garamond"/>
              </a:rPr>
              <a:t>Key	problem: unobserved factors seen by judge affect crime rate </a:t>
            </a:r>
            <a:r>
              <a:rPr lang="en-US" b="1" dirty="0" smtClean="0">
                <a:latin typeface="Garamond"/>
                <a:cs typeface="Garamond"/>
              </a:rPr>
              <a:t>(&amp; judge uses these wisely)</a:t>
            </a:r>
            <a:endParaRPr lang="en-US" b="1" dirty="0">
              <a:latin typeface="Garamond"/>
              <a:cs typeface="Garamond"/>
            </a:endParaRPr>
          </a:p>
          <a:p>
            <a:r>
              <a:rPr lang="en-US" dirty="0">
                <a:latin typeface="Garamond"/>
                <a:cs typeface="Garamond"/>
              </a:rPr>
              <a:t>How to fix?</a:t>
            </a:r>
          </a:p>
        </p:txBody>
      </p:sp>
    </p:spTree>
    <p:extLst>
      <p:ext uri="{BB962C8B-B14F-4D97-AF65-F5344CB8AC3E}">
        <p14:creationId xmlns:p14="http://schemas.microsoft.com/office/powerpoint/2010/main" val="24532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3892"/>
            <a:ext cx="9144000" cy="568410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not problem when we look just at released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85661" y="1473955"/>
            <a:ext cx="374820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 insight: Contraction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12861" y="2605043"/>
            <a:ext cx="3748207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Would judges </a:t>
            </a:r>
            <a:r>
              <a:rPr lang="en-US" sz="2400" i="1" dirty="0" smtClean="0"/>
              <a:t>knowingly </a:t>
            </a:r>
            <a:r>
              <a:rPr lang="en-US" sz="2400" dirty="0" smtClean="0"/>
              <a:t>release at 55% risk?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12861" y="3716236"/>
            <a:ext cx="3748207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Willing to live with very high crime rates? 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Or</a:t>
            </a:r>
          </a:p>
          <a:p>
            <a:endParaRPr lang="en-US" sz="2400" dirty="0" smtClean="0"/>
          </a:p>
          <a:p>
            <a:r>
              <a:rPr lang="en-US" sz="2400" dirty="0" smtClean="0"/>
              <a:t>Judges </a:t>
            </a:r>
            <a:r>
              <a:rPr lang="en-US" sz="2400" dirty="0" err="1" smtClean="0"/>
              <a:t>mispredicting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704788"/>
            <a:ext cx="609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55%</a:t>
            </a:r>
            <a:endParaRPr lang="en-US" dirty="0">
              <a:solidFill>
                <a:srgbClr val="FFFFFF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76819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judges with similar caseloads and different lenience</a:t>
            </a:r>
          </a:p>
          <a:p>
            <a:endParaRPr lang="en-US" dirty="0"/>
          </a:p>
          <a:p>
            <a:r>
              <a:rPr lang="en-US" dirty="0" smtClean="0"/>
              <a:t>Strategy: use most lenient judges. </a:t>
            </a:r>
          </a:p>
          <a:p>
            <a:pPr lvl="1"/>
            <a:r>
              <a:rPr lang="en-US" dirty="0" smtClean="0"/>
              <a:t>Take their released population and ask which </a:t>
            </a:r>
            <a:r>
              <a:rPr lang="en-US" b="1" i="1" dirty="0" smtClean="0"/>
              <a:t>of those</a:t>
            </a:r>
            <a:r>
              <a:rPr lang="en-US" dirty="0"/>
              <a:t> </a:t>
            </a:r>
            <a:r>
              <a:rPr lang="en-US" dirty="0" smtClean="0"/>
              <a:t>would you incarcerate to become less lenient</a:t>
            </a:r>
          </a:p>
          <a:p>
            <a:pPr lvl="1"/>
            <a:r>
              <a:rPr lang="en-US" dirty="0" smtClean="0"/>
              <a:t>Compare to less lenient judges</a:t>
            </a:r>
          </a:p>
        </p:txBody>
      </p:sp>
    </p:spTree>
    <p:extLst>
      <p:ext uri="{BB962C8B-B14F-4D97-AF65-F5344CB8AC3E}">
        <p14:creationId xmlns:p14="http://schemas.microsoft.com/office/powerpoint/2010/main" val="70585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77" y="453672"/>
            <a:ext cx="2946400" cy="3086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696" y="453672"/>
            <a:ext cx="2946400" cy="309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696" y="3657471"/>
            <a:ext cx="2946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5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50" y="216204"/>
            <a:ext cx="9144000" cy="664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0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Prediction Primary Focus?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Economics: “allocation of scarce resources”</a:t>
            </a:r>
          </a:p>
          <a:p>
            <a:r>
              <a:rPr lang="en-US" dirty="0" smtClean="0"/>
              <a:t>An allocation is a decision. </a:t>
            </a:r>
          </a:p>
          <a:p>
            <a:pPr lvl="1"/>
            <a:r>
              <a:rPr lang="en-US" dirty="0" smtClean="0"/>
              <a:t>Generally, optimizing decisions requires knowing the counterfactual payoffs from alternative decisions.</a:t>
            </a:r>
          </a:p>
          <a:p>
            <a:r>
              <a:rPr lang="en-US" dirty="0" smtClean="0"/>
              <a:t>Hence: intense focus on causal inference in applied economics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4632198" y="1667814"/>
            <a:ext cx="4041648" cy="480918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Examples where prediction plays the dominant role in a decision</a:t>
            </a:r>
          </a:p>
          <a:p>
            <a:pPr lvl="1"/>
            <a:r>
              <a:rPr lang="en-US" dirty="0" smtClean="0"/>
              <a:t>Decision is obvious given an unknown state</a:t>
            </a:r>
          </a:p>
          <a:p>
            <a:pPr lvl="1"/>
            <a:r>
              <a:rPr lang="en-US" dirty="0" smtClean="0"/>
              <a:t>Many decisions hinge on a prediction of a future </a:t>
            </a:r>
            <a:r>
              <a:rPr lang="en-US" dirty="0" smtClean="0"/>
              <a:t>state</a:t>
            </a:r>
          </a:p>
          <a:p>
            <a:r>
              <a:rPr lang="en-US" dirty="0" smtClean="0"/>
              <a:t>For more discussion, see:</a:t>
            </a:r>
          </a:p>
          <a:p>
            <a:pPr lvl="1"/>
            <a:r>
              <a:rPr lang="en-US" dirty="0" smtClean="0"/>
              <a:t>Glaeser, Kominers, Luca, and Naik (2018) and other papers by this team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281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Requires</a:t>
            </a:r>
          </a:p>
          <a:p>
            <a:pPr lvl="1"/>
            <a:r>
              <a:rPr lang="en-US" dirty="0" smtClean="0"/>
              <a:t>Judges have similar cases (random assignment)</a:t>
            </a:r>
          </a:p>
          <a:p>
            <a:pPr lvl="1"/>
            <a:r>
              <a:rPr lang="en-US" dirty="0" smtClean="0"/>
              <a:t>Does not require judges having “similar” rankings</a:t>
            </a:r>
          </a:p>
          <a:p>
            <a:endParaRPr lang="en-US" dirty="0"/>
          </a:p>
          <a:p>
            <a:r>
              <a:rPr lang="en-US" dirty="0" smtClean="0"/>
              <a:t>But </a:t>
            </a:r>
            <a:r>
              <a:rPr lang="en-US" u="sng" dirty="0" smtClean="0"/>
              <a:t>does</a:t>
            </a:r>
            <a:r>
              <a:rPr lang="en-US" dirty="0" smtClean="0"/>
              <a:t> give performance of a different rule</a:t>
            </a:r>
          </a:p>
          <a:p>
            <a:pPr lvl="1"/>
            <a:r>
              <a:rPr lang="en-US" dirty="0" smtClean="0"/>
              <a:t>“Human constrained” release rule</a:t>
            </a:r>
          </a:p>
        </p:txBody>
      </p:sp>
    </p:spTree>
    <p:extLst>
      <p:ext uri="{BB962C8B-B14F-4D97-AF65-F5344CB8AC3E}">
        <p14:creationId xmlns:p14="http://schemas.microsoft.com/office/powerpoint/2010/main" val="309695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3892"/>
            <a:ext cx="9144000" cy="568410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308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/>
              </a:rPr>
              <a:t>Contraction and Imputation Compared</a:t>
            </a:r>
            <a:endParaRPr lang="en-US" sz="32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131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case does not appear to be a problem</a:t>
            </a:r>
          </a:p>
          <a:p>
            <a:endParaRPr lang="en-US" dirty="0"/>
          </a:p>
          <a:p>
            <a:r>
              <a:rPr lang="en-US" dirty="0" smtClean="0"/>
              <a:t>But generically a problem</a:t>
            </a:r>
          </a:p>
          <a:p>
            <a:pPr marL="914400" lvl="1" indent="-514350"/>
            <a:r>
              <a:rPr lang="en-US" dirty="0" smtClean="0">
                <a:solidFill>
                  <a:srgbClr val="000000"/>
                </a:solidFill>
              </a:rPr>
              <a:t>Extremely </a:t>
            </a:r>
            <a:r>
              <a:rPr lang="en-US" dirty="0">
                <a:solidFill>
                  <a:srgbClr val="000000"/>
                </a:solidFill>
              </a:rPr>
              <a:t>common problem – occurs whenever prediction -&gt; decision -&gt; treatment</a:t>
            </a:r>
          </a:p>
          <a:p>
            <a:pPr marL="914400" lvl="1" indent="-514350"/>
            <a:r>
              <a:rPr lang="en-US" dirty="0">
                <a:solidFill>
                  <a:srgbClr val="000000"/>
                </a:solidFill>
              </a:rPr>
              <a:t>Data generated by previous decisions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93" y="366925"/>
            <a:ext cx="7484446" cy="613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11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98" y="238792"/>
            <a:ext cx="4962282" cy="64420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280" y="2987817"/>
            <a:ext cx="3529587" cy="12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12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28" y="448463"/>
            <a:ext cx="6680362" cy="49164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294" y="5433982"/>
            <a:ext cx="5611744" cy="130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03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Econometrics of Prediction Policy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Omitted Payoff Bias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Selective Labels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Restricted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6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Restricted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Race and gender are not legal to use</a:t>
            </a:r>
          </a:p>
          <a:p>
            <a:pPr lvl="1"/>
            <a:r>
              <a:rPr lang="en-US" dirty="0" smtClean="0"/>
              <a:t>We do not use them</a:t>
            </a:r>
          </a:p>
          <a:p>
            <a:endParaRPr lang="en-US" dirty="0"/>
          </a:p>
          <a:p>
            <a:r>
              <a:rPr lang="en-US" dirty="0" smtClean="0"/>
              <a:t>But is that enough? </a:t>
            </a:r>
          </a:p>
          <a:p>
            <a:pPr lvl="1"/>
            <a:r>
              <a:rPr lang="en-US" dirty="0" smtClean="0"/>
              <a:t>Reconstruction problem</a:t>
            </a:r>
          </a:p>
          <a:p>
            <a:pPr lvl="1"/>
            <a:r>
              <a:rPr lang="en-US" dirty="0" smtClean="0"/>
              <a:t>Optimizing in presence of this additional reconstruction constraint</a:t>
            </a:r>
          </a:p>
          <a:p>
            <a:endParaRPr lang="en-US" dirty="0"/>
          </a:p>
          <a:p>
            <a:r>
              <a:rPr lang="en-US" dirty="0" smtClean="0"/>
              <a:t>Rethinking disparate impact and disparate treatment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29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80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Racist Algorithms?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78" y="972642"/>
            <a:ext cx="7149754" cy="588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9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Econometrics of Prediction Policy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Omitted Payoff Bias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Selective Labels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Restricted Inputs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Response to Decision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9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Prediction and Decision-Making:</a:t>
            </a:r>
            <a:br>
              <a:rPr lang="en-US" sz="3200" dirty="0" smtClean="0"/>
            </a:br>
            <a:r>
              <a:rPr lang="en-US" sz="3200" dirty="0" smtClean="0"/>
              <a:t>Predicting a State Variable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65117"/>
            <a:ext cx="8311662" cy="49183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Kleinberg, </a:t>
            </a:r>
            <a:r>
              <a:rPr lang="en-US" dirty="0" smtClean="0"/>
              <a:t>Ludwig</a:t>
            </a:r>
            <a:r>
              <a:rPr lang="en-US" dirty="0"/>
              <a:t>, </a:t>
            </a:r>
            <a:r>
              <a:rPr lang="en-US" dirty="0" smtClean="0"/>
              <a:t>Mullainathan</a:t>
            </a:r>
            <a:r>
              <a:rPr lang="en-US" dirty="0"/>
              <a:t>, and </a:t>
            </a:r>
            <a:r>
              <a:rPr lang="en-US" dirty="0" smtClean="0"/>
              <a:t>Obermeyer (2015)</a:t>
            </a:r>
          </a:p>
          <a:p>
            <a:r>
              <a:rPr lang="en-US" dirty="0" smtClean="0"/>
              <a:t>Motivating examples: </a:t>
            </a:r>
          </a:p>
          <a:p>
            <a:pPr lvl="1"/>
            <a:r>
              <a:rPr lang="en-US" dirty="0" smtClean="0"/>
              <a:t>Will it rain?  (Should I take an umbrella?)</a:t>
            </a:r>
          </a:p>
          <a:p>
            <a:pPr lvl="1"/>
            <a:r>
              <a:rPr lang="en-US" dirty="0" smtClean="0"/>
              <a:t>Which teacher is best?  (Hiring, promotion)</a:t>
            </a:r>
          </a:p>
          <a:p>
            <a:pPr lvl="1"/>
            <a:r>
              <a:rPr lang="en-US" dirty="0" smtClean="0"/>
              <a:t>Unemployment spell length? (Savings)</a:t>
            </a:r>
          </a:p>
          <a:p>
            <a:pPr lvl="1"/>
            <a:r>
              <a:rPr lang="en-US" dirty="0" smtClean="0"/>
              <a:t>Risk of violation of regulation (Health inspections)</a:t>
            </a:r>
          </a:p>
          <a:p>
            <a:pPr lvl="1"/>
            <a:r>
              <a:rPr lang="en-US" dirty="0" smtClean="0"/>
              <a:t>Riskiest youth (Targeting interventions)</a:t>
            </a:r>
          </a:p>
          <a:p>
            <a:pPr lvl="1"/>
            <a:r>
              <a:rPr lang="en-US" dirty="0" smtClean="0"/>
              <a:t>Creditworthiness (Granting loans)</a:t>
            </a:r>
          </a:p>
          <a:p>
            <a:r>
              <a:rPr lang="en-US" dirty="0" smtClean="0"/>
              <a:t>Empirical applications: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ill defendant show up for court?  (Should we grant bail?)</a:t>
            </a:r>
          </a:p>
          <a:p>
            <a:pPr lvl="1"/>
            <a:r>
              <a:rPr lang="en-US" dirty="0" smtClean="0"/>
              <a:t>Will patient die within the year? (Should we replace joints?)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21639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mbria"/>
                <a:cs typeface="Cambria"/>
              </a:rPr>
              <a:t>Comparing Judges to Themselves</a:t>
            </a:r>
            <a:br>
              <a:rPr lang="en-US" dirty="0">
                <a:latin typeface="Cambria"/>
                <a:cs typeface="Cambria"/>
              </a:rPr>
            </a:br>
            <a:endParaRPr lang="en-US" dirty="0">
              <a:latin typeface="Cambria"/>
              <a:cs typeface="Cambri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27" y="1138075"/>
            <a:ext cx="5404861" cy="52761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776" y="5199917"/>
            <a:ext cx="4014075" cy="13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7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beat judges?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226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Judges see more than we do</a:t>
            </a:r>
          </a:p>
          <a:p>
            <a:endParaRPr lang="en-US" dirty="0"/>
          </a:p>
          <a:p>
            <a:r>
              <a:rPr lang="en-US" dirty="0" smtClean="0"/>
              <a:t>Perhaps that is the problem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Suggests behavioral economics of salience important here</a:t>
            </a:r>
          </a:p>
          <a:p>
            <a:pPr lvl="1"/>
            <a:r>
              <a:rPr lang="en-US" dirty="0" smtClean="0"/>
              <a:t>In general, any kind of “noise”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6374" b="42915"/>
          <a:stretch/>
        </p:blipFill>
        <p:spPr>
          <a:xfrm>
            <a:off x="0" y="3284556"/>
            <a:ext cx="9144000" cy="19149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90000" y="4463095"/>
            <a:ext cx="1898771" cy="406856"/>
          </a:xfrm>
          <a:prstGeom prst="rect">
            <a:avLst/>
          </a:prstGeom>
          <a:solidFill>
            <a:srgbClr val="0000FF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84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points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more ways of comparing human and machine predictions</a:t>
            </a:r>
          </a:p>
          <a:p>
            <a:endParaRPr lang="en-US" dirty="0"/>
          </a:p>
          <a:p>
            <a:r>
              <a:rPr lang="en-US" dirty="0" smtClean="0"/>
              <a:t>Notion of private information called into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4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prediction policy problems</a:t>
            </a:r>
          </a:p>
          <a:p>
            <a:endParaRPr lang="en-US" dirty="0"/>
          </a:p>
          <a:p>
            <a:r>
              <a:rPr lang="en-US" dirty="0" smtClean="0"/>
              <a:t>Raise their own econometric challenges</a:t>
            </a:r>
          </a:p>
          <a:p>
            <a:endParaRPr lang="en-US" dirty="0"/>
          </a:p>
          <a:p>
            <a:r>
              <a:rPr lang="en-US" dirty="0" smtClean="0"/>
              <a:t>Can also provide conceptual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05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of Inspections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Auditors</a:t>
            </a:r>
          </a:p>
          <a:p>
            <a:pPr lvl="1"/>
            <a:r>
              <a:rPr lang="en-US" dirty="0" smtClean="0"/>
              <a:t>Health inspectors</a:t>
            </a:r>
          </a:p>
          <a:p>
            <a:pPr lvl="1"/>
            <a:r>
              <a:rPr lang="en-US" dirty="0" smtClean="0"/>
              <a:t>Fire code inspectors</a:t>
            </a:r>
          </a:p>
          <a:p>
            <a:pPr lvl="1"/>
            <a:r>
              <a:rPr lang="en-US" dirty="0" smtClean="0"/>
              <a:t>Equipment</a:t>
            </a:r>
          </a:p>
          <a:p>
            <a:r>
              <a:rPr lang="en-US" dirty="0" smtClean="0"/>
              <a:t>Efficient use of resources:</a:t>
            </a:r>
          </a:p>
          <a:p>
            <a:pPr lvl="1"/>
            <a:r>
              <a:rPr lang="en-US" dirty="0" smtClean="0"/>
              <a:t>Inspect highest-risk units</a:t>
            </a:r>
          </a:p>
          <a:p>
            <a:pPr lvl="1"/>
            <a:r>
              <a:rPr lang="en-US" dirty="0" smtClean="0"/>
              <a:t>(Assuming you can remedy problem at equal cost for all…)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1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85" y="402746"/>
            <a:ext cx="7980495" cy="604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94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750,000 joint replacements every year</a:t>
            </a:r>
          </a:p>
          <a:p>
            <a:r>
              <a:rPr lang="en-US" dirty="0" smtClean="0"/>
              <a:t>Benefits	</a:t>
            </a:r>
          </a:p>
          <a:p>
            <a:pPr lvl="1"/>
            <a:r>
              <a:rPr lang="en-US" dirty="0" smtClean="0"/>
              <a:t>Improved mobility and reduced pain</a:t>
            </a:r>
          </a:p>
          <a:p>
            <a:r>
              <a:rPr lang="en-US" dirty="0" smtClean="0"/>
              <a:t>Costs</a:t>
            </a:r>
          </a:p>
          <a:p>
            <a:pPr lvl="1"/>
            <a:r>
              <a:rPr lang="en-US" dirty="0" smtClean="0"/>
              <a:t>Monetary: $15,000 (roughly)</a:t>
            </a:r>
          </a:p>
          <a:p>
            <a:pPr lvl="1"/>
            <a:r>
              <a:rPr lang="en-US" dirty="0" smtClean="0"/>
              <a:t>Non-monetary: short-run utility costs as people recover from surgery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2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70500" y="724978"/>
            <a:ext cx="332295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Look at death rate in a year</a:t>
            </a:r>
          </a:p>
          <a:p>
            <a:r>
              <a:rPr lang="en-US" sz="2000" dirty="0"/>
              <a:t>How well are we doing </a:t>
            </a:r>
            <a:r>
              <a:rPr lang="en-US" sz="2000" dirty="0" smtClean="0"/>
              <a:t>avoiding unnecessary surgery? </a:t>
            </a:r>
            <a:endParaRPr lang="en-US" sz="2000" dirty="0"/>
          </a:p>
          <a:p>
            <a:endParaRPr lang="en-US" sz="2000" dirty="0"/>
          </a:p>
          <a:p>
            <a:r>
              <a:rPr lang="en-US" dirty="0"/>
              <a:t>Medicare claims </a:t>
            </a:r>
            <a:r>
              <a:rPr lang="en-US" dirty="0" smtClean="0"/>
              <a:t>data 2010 </a:t>
            </a:r>
            <a:r>
              <a:rPr lang="en-US" dirty="0"/>
              <a:t>surgeries for joint replacement</a:t>
            </a:r>
          </a:p>
          <a:p>
            <a:pPr lvl="1"/>
            <a:endParaRPr lang="en-US" dirty="0"/>
          </a:p>
          <a:p>
            <a:endParaRPr lang="en-US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283200" y="2972948"/>
            <a:ext cx="3322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Average death rate is 5%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83200" y="4448309"/>
            <a:ext cx="33229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Don’t want average patient</a:t>
            </a:r>
          </a:p>
          <a:p>
            <a:endParaRPr lang="en-US" sz="2000" dirty="0"/>
          </a:p>
          <a:p>
            <a:r>
              <a:rPr lang="en-US" sz="2000" dirty="0" smtClean="0"/>
              <a:t>Want marginal patient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Predictably highest risk 	patients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609600"/>
            <a:ext cx="3644900" cy="57027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83200" y="3633179"/>
            <a:ext cx="3322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But is that the right metric for excess joint replacements?</a:t>
            </a:r>
          </a:p>
        </p:txBody>
      </p:sp>
    </p:spTree>
    <p:extLst>
      <p:ext uri="{BB962C8B-B14F-4D97-AF65-F5344CB8AC3E}">
        <p14:creationId xmlns:p14="http://schemas.microsoft.com/office/powerpoint/2010/main" val="146455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"/>
            <a:ext cx="9144000" cy="67416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90481" y="596900"/>
            <a:ext cx="4701119" cy="61955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30542" y="605082"/>
            <a:ext cx="41210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Approach: use ML methods to predict mortality as a function of covariates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e.g. regularized regression, random forest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Put individuals into percentiles of mortality risk</a:t>
            </a:r>
          </a:p>
          <a:p>
            <a:endParaRPr lang="en-US" sz="2400" dirty="0" smtClean="0"/>
          </a:p>
          <a:p>
            <a:r>
              <a:rPr lang="en-US" sz="2400" dirty="0" smtClean="0"/>
              <a:t>A large number of joint replacements going to people who die within the year</a:t>
            </a:r>
          </a:p>
          <a:p>
            <a:endParaRPr lang="en-US" sz="2400" dirty="0" smtClean="0"/>
          </a:p>
          <a:p>
            <a:r>
              <a:rPr lang="en-US" sz="2400" dirty="0" smtClean="0"/>
              <a:t>Could we just eliminate the ones above a certain risk? </a:t>
            </a:r>
          </a:p>
        </p:txBody>
      </p:sp>
      <p:sp>
        <p:nvSpPr>
          <p:cNvPr id="4" name="Rectangle 3"/>
          <p:cNvSpPr/>
          <p:nvPr/>
        </p:nvSpPr>
        <p:spPr>
          <a:xfrm>
            <a:off x="1701800" y="1790700"/>
            <a:ext cx="1206500" cy="2794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solidFill>
              <a:schemeClr val="accent1">
                <a:shade val="95000"/>
                <a:satMod val="105000"/>
                <a:alpha val="34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01800" y="2489200"/>
            <a:ext cx="1206500" cy="2794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solidFill>
              <a:schemeClr val="accent1">
                <a:shade val="95000"/>
                <a:satMod val="105000"/>
                <a:alpha val="34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01800" y="3175000"/>
            <a:ext cx="1206500" cy="2794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solidFill>
              <a:schemeClr val="accent1">
                <a:shade val="95000"/>
                <a:satMod val="105000"/>
                <a:alpha val="34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01800" y="3896636"/>
            <a:ext cx="1206500" cy="2794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solidFill>
              <a:schemeClr val="accent1">
                <a:shade val="95000"/>
                <a:satMod val="105000"/>
                <a:alpha val="34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01800" y="4569736"/>
            <a:ext cx="2425700" cy="2794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solidFill>
              <a:schemeClr val="accent1">
                <a:shade val="95000"/>
                <a:satMod val="105000"/>
                <a:alpha val="34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01800" y="3896636"/>
            <a:ext cx="2311400" cy="2794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solidFill>
              <a:schemeClr val="accent1">
                <a:shade val="95000"/>
                <a:satMod val="105000"/>
                <a:alpha val="34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3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4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8" grpId="0" animBg="1"/>
      <p:bldP spid="1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7068</TotalTime>
  <Words>1104</Words>
  <Application>Microsoft Office PowerPoint</Application>
  <PresentationFormat>On-screen Show (4:3)</PresentationFormat>
  <Paragraphs>220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Book Antiqua</vt:lpstr>
      <vt:lpstr>Calibri</vt:lpstr>
      <vt:lpstr>Cambria</vt:lpstr>
      <vt:lpstr>Garamond</vt:lpstr>
      <vt:lpstr>Times New Roman</vt:lpstr>
      <vt:lpstr>Office Theme</vt:lpstr>
      <vt:lpstr>Equation</vt:lpstr>
      <vt:lpstr>Prediction Policy</vt:lpstr>
      <vt:lpstr>Three Direct Uses of Prediction</vt:lpstr>
      <vt:lpstr>When is Prediction Primary Focus?</vt:lpstr>
      <vt:lpstr>Prediction and Decision-Making: Predicting a State Variable</vt:lpstr>
      <vt:lpstr>Allocation of Inspections</vt:lpstr>
      <vt:lpstr>PowerPoint Presentation</vt:lpstr>
      <vt:lpstr>Prediction Problem</vt:lpstr>
      <vt:lpstr>PowerPoint Presentation</vt:lpstr>
      <vt:lpstr>PowerPoint Presentation</vt:lpstr>
      <vt:lpstr>Econometrics of Prediction Policy Problems</vt:lpstr>
      <vt:lpstr>This Unobservable is a Problem</vt:lpstr>
      <vt:lpstr>PowerPoint Presentation</vt:lpstr>
      <vt:lpstr>Econometrics of Prediction Policy Problems</vt:lpstr>
      <vt:lpstr>PowerPoint Presentation</vt:lpstr>
      <vt:lpstr>Quantifying gain of predicting better</vt:lpstr>
      <vt:lpstr>PowerPoint Presentation</vt:lpstr>
      <vt:lpstr>Assessing the Research Agenda</vt:lpstr>
      <vt:lpstr>Another Prediction Policy Problem</vt:lpstr>
      <vt:lpstr>Judge’s Problem</vt:lpstr>
      <vt:lpstr>PowerPoint Presentation</vt:lpstr>
      <vt:lpstr>Omitted Payoff Bias?</vt:lpstr>
      <vt:lpstr>Evaluating the Prediction</vt:lpstr>
      <vt:lpstr>Econometrics of Prediction Policy Problems</vt:lpstr>
      <vt:lpstr>PowerPoint Presentation</vt:lpstr>
      <vt:lpstr>Selective Labels Revisted</vt:lpstr>
      <vt:lpstr>Is not problem when we look just at released</vt:lpstr>
      <vt:lpstr>Contraction</vt:lpstr>
      <vt:lpstr>PowerPoint Presentation</vt:lpstr>
      <vt:lpstr>PowerPoint Presentation</vt:lpstr>
      <vt:lpstr>Contraction</vt:lpstr>
      <vt:lpstr>PowerPoint Presentation</vt:lpstr>
      <vt:lpstr>Selective Labels</vt:lpstr>
      <vt:lpstr>PowerPoint Presentation</vt:lpstr>
      <vt:lpstr>PowerPoint Presentation</vt:lpstr>
      <vt:lpstr>PowerPoint Presentation</vt:lpstr>
      <vt:lpstr>Econometrics of Prediction Policy Problems</vt:lpstr>
      <vt:lpstr>Restricted Inputs</vt:lpstr>
      <vt:lpstr>Racist Algorithms?</vt:lpstr>
      <vt:lpstr>Econometrics of Prediction Policy Problems</vt:lpstr>
      <vt:lpstr>Comparing Judges to Themselves </vt:lpstr>
      <vt:lpstr>Why do we beat judges?</vt:lpstr>
      <vt:lpstr>General points here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Sendhil Mullainathan</dc:creator>
  <cp:lastModifiedBy>Susan Athey</cp:lastModifiedBy>
  <cp:revision>148</cp:revision>
  <dcterms:created xsi:type="dcterms:W3CDTF">2015-08-18T20:59:30Z</dcterms:created>
  <dcterms:modified xsi:type="dcterms:W3CDTF">2018-01-07T18:37:48Z</dcterms:modified>
</cp:coreProperties>
</file>