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37" r:id="rId3"/>
    <p:sldId id="340" r:id="rId4"/>
    <p:sldId id="341" r:id="rId5"/>
    <p:sldId id="338" r:id="rId6"/>
    <p:sldId id="342" r:id="rId7"/>
    <p:sldId id="343" r:id="rId8"/>
    <p:sldId id="3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2" autoAdjust="0"/>
    <p:restoredTop sz="63912" autoAdjust="0"/>
  </p:normalViewPr>
  <p:slideViewPr>
    <p:cSldViewPr snapToGrid="0">
      <p:cViewPr varScale="1">
        <p:scale>
          <a:sx n="71" d="100"/>
          <a:sy n="71" d="100"/>
        </p:scale>
        <p:origin x="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92563-B1AB-4088-905B-603E50FAC10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9144-83B4-437B-BD16-70169A8D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9144-83B4-437B-BD16-70169A8DD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E594-8DA1-461D-B024-D983D7C71D9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Susan Athey</a:t>
            </a:r>
          </a:p>
          <a:p>
            <a:r>
              <a:rPr lang="en-US" dirty="0"/>
              <a:t>Machine Learning and Causal Inference</a:t>
            </a:r>
          </a:p>
        </p:txBody>
      </p:sp>
    </p:spTree>
    <p:extLst>
      <p:ext uri="{BB962C8B-B14F-4D97-AF65-F5344CB8AC3E}">
        <p14:creationId xmlns:p14="http://schemas.microsoft.com/office/powerpoint/2010/main" val="389260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 err="1"/>
              <a:t>unconfoundedness</a:t>
            </a:r>
            <a:r>
              <a:rPr lang="en-US" dirty="0"/>
              <a:t> fails?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697"/>
                <a:ext cx="10515600" cy="17950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Alternate assumption: there exists an instrumental variable </a:t>
                </a:r>
                <a:r>
                  <a:rPr lang="en-US" i="1" dirty="0" err="1"/>
                  <a:t>Z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that is correlated with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i</a:t>
                </a:r>
                <a:r>
                  <a:rPr lang="en-US" dirty="0"/>
                  <a:t> (“relevance”) and where: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697"/>
                <a:ext cx="10515600" cy="1795030"/>
              </a:xfrm>
              <a:blipFill>
                <a:blip r:embed="rId3"/>
                <a:stretch>
                  <a:fillRect l="-1043" t="-5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90502"/>
              </p:ext>
            </p:extLst>
          </p:nvPr>
        </p:nvGraphicFramePr>
        <p:xfrm>
          <a:off x="406400" y="2863271"/>
          <a:ext cx="11139054" cy="378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055">
                  <a:extLst>
                    <a:ext uri="{9D8B030D-6E8A-4147-A177-3AD203B41FA5}">
                      <a16:colId xmlns:a16="http://schemas.microsoft.com/office/drawing/2014/main" val="3595013826"/>
                    </a:ext>
                  </a:extLst>
                </a:gridCol>
                <a:gridCol w="4414980">
                  <a:extLst>
                    <a:ext uri="{9D8B030D-6E8A-4147-A177-3AD203B41FA5}">
                      <a16:colId xmlns:a16="http://schemas.microsoft.com/office/drawing/2014/main" val="2215485179"/>
                    </a:ext>
                  </a:extLst>
                </a:gridCol>
                <a:gridCol w="3713019">
                  <a:extLst>
                    <a:ext uri="{9D8B030D-6E8A-4147-A177-3AD203B41FA5}">
                      <a16:colId xmlns:a16="http://schemas.microsoft.com/office/drawing/2014/main" val="4103356992"/>
                    </a:ext>
                  </a:extLst>
                </a:gridCol>
              </a:tblGrid>
              <a:tr h="457941">
                <a:tc>
                  <a:txBody>
                    <a:bodyPr/>
                    <a:lstStyle/>
                    <a:p>
                      <a:r>
                        <a:rPr lang="en-US" sz="2400" dirty="0"/>
                        <a:t>Treatment </a:t>
                      </a:r>
                      <a:r>
                        <a:rPr lang="en-US" sz="2400" i="1" dirty="0"/>
                        <a:t>W</a:t>
                      </a:r>
                      <a:r>
                        <a:rPr lang="en-US" sz="2400" i="1" baseline="-25000" dirty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Instrument </a:t>
                      </a:r>
                      <a:r>
                        <a:rPr lang="en-US" sz="2400" i="1" dirty="0" err="1"/>
                        <a:t>Z</a:t>
                      </a:r>
                      <a:r>
                        <a:rPr lang="en-US" sz="2400" i="1" baseline="-250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Outcome </a:t>
                      </a:r>
                      <a:r>
                        <a:rPr lang="en-US" sz="2400" i="1" dirty="0"/>
                        <a:t>Y</a:t>
                      </a:r>
                      <a:r>
                        <a:rPr lang="en-US" sz="2400" i="1" baseline="-25000" dirty="0"/>
                        <a:t>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678081"/>
                  </a:ext>
                </a:extLst>
              </a:tr>
              <a:tr h="457941">
                <a:tc>
                  <a:txBody>
                    <a:bodyPr/>
                    <a:lstStyle/>
                    <a:p>
                      <a:r>
                        <a:rPr lang="en-US" sz="2400" dirty="0"/>
                        <a:t>Military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Draft Lottery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18681"/>
                  </a:ext>
                </a:extLst>
              </a:tr>
              <a:tr h="457941">
                <a:tc>
                  <a:txBody>
                    <a:bodyPr/>
                    <a:lstStyle/>
                    <a:p>
                      <a:r>
                        <a:rPr lang="en-US" sz="2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Fuel</a:t>
                      </a:r>
                      <a:r>
                        <a:rPr lang="en-US" sz="2400" baseline="0" dirty="0"/>
                        <a:t> cost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98732"/>
                  </a:ext>
                </a:extLst>
              </a:tr>
              <a:tr h="565816">
                <a:tc>
                  <a:txBody>
                    <a:bodyPr/>
                    <a:lstStyle/>
                    <a:p>
                      <a:r>
                        <a:rPr lang="en-US" sz="2400" dirty="0"/>
                        <a:t>Having 3 or more 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First 2</a:t>
                      </a:r>
                      <a:r>
                        <a:rPr lang="en-US" sz="2400" baseline="0" dirty="0"/>
                        <a:t> kids same sex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Mom’s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02975"/>
                  </a:ext>
                </a:extLst>
              </a:tr>
              <a:tr h="565816">
                <a:tc>
                  <a:txBody>
                    <a:bodyPr/>
                    <a:lstStyle/>
                    <a:p>
                      <a:r>
                        <a:rPr lang="en-US" sz="2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Quarter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88671"/>
                  </a:ext>
                </a:extLst>
              </a:tr>
              <a:tr h="457941">
                <a:tc>
                  <a:txBody>
                    <a:bodyPr/>
                    <a:lstStyle/>
                    <a:p>
                      <a:r>
                        <a:rPr lang="en-US" sz="2400" dirty="0"/>
                        <a:t>Taking a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Assigned to treatment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64532"/>
                  </a:ext>
                </a:extLst>
              </a:tr>
              <a:tr h="824293">
                <a:tc>
                  <a:txBody>
                    <a:bodyPr/>
                    <a:lstStyle/>
                    <a:p>
                      <a:r>
                        <a:rPr lang="en-US" sz="2400" dirty="0"/>
                        <a:t>Seeing an 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Assigned to group of users advertiser bids</a:t>
                      </a:r>
                      <a:r>
                        <a:rPr lang="en-US" sz="2400" baseline="0" dirty="0"/>
                        <a:t> on in experiment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Purchases</a:t>
                      </a:r>
                      <a:r>
                        <a:rPr lang="en-US" sz="2400" baseline="0" dirty="0"/>
                        <a:t> at advertiser’s web site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4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Variables: </a:t>
            </a:r>
            <a:br>
              <a:rPr lang="en-US" dirty="0"/>
            </a:br>
            <a:r>
              <a:rPr lang="en-US" dirty="0"/>
              <a:t>Binary Experiment Case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74056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279267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857825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3419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Assigned to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 Assigned</a:t>
                      </a:r>
                      <a:r>
                        <a:rPr lang="en-US" sz="3200" baseline="0" dirty="0"/>
                        <a:t> to Treatment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0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Compliers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 treated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6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Always-Takers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0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Never-Takers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</a:t>
                      </a:r>
                      <a:r>
                        <a:rPr lang="en-US" sz="3200" baseline="0" dirty="0"/>
                        <a:t> treated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 treated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6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Defiers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4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22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err="1"/>
              <a:t>Estimands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not look at who was actually treated?</a:t>
            </a:r>
          </a:p>
          <a:p>
            <a:pPr lvl="1"/>
            <a:r>
              <a:rPr lang="en-US" dirty="0"/>
              <a:t>Those who complied or defied were probably not random</a:t>
            </a:r>
          </a:p>
          <a:p>
            <a:r>
              <a:rPr lang="en-US" dirty="0"/>
              <a:t>Intention-to-treat (ITT)</a:t>
            </a:r>
          </a:p>
          <a:p>
            <a:pPr lvl="1"/>
            <a:r>
              <a:rPr lang="en-US" dirty="0"/>
              <a:t>Compare average outcomes of those assigned to treatment with those assigned to control</a:t>
            </a:r>
          </a:p>
          <a:p>
            <a:pPr lvl="1"/>
            <a:r>
              <a:rPr lang="en-US" dirty="0"/>
              <a:t>This may be interesting object if compliance will be similar when you actually implement the treatment, e.g. recommend patients for a drug</a:t>
            </a:r>
          </a:p>
          <a:p>
            <a:r>
              <a:rPr lang="en-US" dirty="0"/>
              <a:t>Local Average Treatment Effect (effect of treatment on compliers)</a:t>
            </a:r>
          </a:p>
          <a:p>
            <a:pPr lvl="1"/>
            <a:r>
              <a:rPr lang="en-US" dirty="0"/>
              <a:t>Calculated as ITT/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treat|assigned</a:t>
            </a:r>
            <a:r>
              <a:rPr lang="en-US" dirty="0"/>
              <a:t> treatment)=ITT/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en-US" dirty="0"/>
              <a:t>=1|</a:t>
            </a:r>
            <a:r>
              <a:rPr lang="en-US" i="1" dirty="0"/>
              <a:t>Z</a:t>
            </a:r>
            <a:r>
              <a:rPr lang="en-US" i="1" baseline="-25000" dirty="0"/>
              <a:t>i</a:t>
            </a:r>
            <a:r>
              <a:rPr lang="en-US" dirty="0"/>
              <a:t>=1)</a:t>
            </a:r>
          </a:p>
          <a:p>
            <a:pPr lvl="1"/>
            <a:r>
              <a:rPr lang="en-US" dirty="0"/>
              <a:t>This clearly works if you can’t get the treatment without being assigned to treatment group (no always-takers, no </a:t>
            </a:r>
            <a:r>
              <a:rPr lang="en-US" dirty="0" err="1"/>
              <a:t>defiers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also works as long as there are no </a:t>
            </a:r>
            <a:r>
              <a:rPr lang="en-US" dirty="0" err="1"/>
              <a:t>defiers</a:t>
            </a:r>
            <a:endParaRPr lang="en-US" dirty="0"/>
          </a:p>
          <a:p>
            <a:pPr lvl="1"/>
            <a:r>
              <a:rPr lang="en-US" dirty="0"/>
              <a:t>LATE is always larger than ITT</a:t>
            </a:r>
          </a:p>
        </p:txBody>
      </p:sp>
    </p:spTree>
    <p:extLst>
      <p:ext uri="{BB962C8B-B14F-4D97-AF65-F5344CB8AC3E}">
        <p14:creationId xmlns:p14="http://schemas.microsoft.com/office/powerpoint/2010/main" val="383540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case: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dirty="0" err="1"/>
                  <a:t>,</a:t>
                </a:r>
                <a:r>
                  <a:rPr lang="en-US" i="1" dirty="0" err="1"/>
                  <a:t>Z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both binary</a:t>
                </a:r>
              </a:p>
              <a:p>
                <a:r>
                  <a:rPr lang="en-US" dirty="0"/>
                  <a:t>Relevance: </a:t>
                </a:r>
                <a:r>
                  <a:rPr lang="en-US" i="1" dirty="0" err="1"/>
                  <a:t>Z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is correlated with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i</a:t>
                </a:r>
                <a:endParaRPr lang="en-US" dirty="0"/>
              </a:p>
              <a:p>
                <a:r>
                  <a:rPr lang="en-US" dirty="0"/>
                  <a:t>Exclusion: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Monotonicity: No </a:t>
                </a:r>
                <a:r>
                  <a:rPr lang="en-US" dirty="0" err="1"/>
                  <a:t>defiers</a:t>
                </a:r>
                <a:endParaRPr lang="en-US" dirty="0"/>
              </a:p>
              <a:p>
                <a:r>
                  <a:rPr lang="en-US" dirty="0"/>
                  <a:t>Then the LATE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1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Average Treatment Effects:</a:t>
            </a:r>
            <a:br>
              <a:rPr lang="en-US" dirty="0"/>
            </a:br>
            <a:r>
              <a:rPr lang="en-US" dirty="0"/>
              <a:t>Including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case: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dirty="0" err="1"/>
                  <a:t>,</a:t>
                </a:r>
                <a:r>
                  <a:rPr lang="en-US" i="1" dirty="0" err="1"/>
                  <a:t>Z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both binary</a:t>
                </a:r>
              </a:p>
              <a:p>
                <a:r>
                  <a:rPr lang="en-US" dirty="0"/>
                  <a:t>Relevance: </a:t>
                </a:r>
                <a:r>
                  <a:rPr lang="en-US" i="1" dirty="0" err="1"/>
                  <a:t>Z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is correlated with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i</a:t>
                </a:r>
                <a:endParaRPr lang="en-US" dirty="0"/>
              </a:p>
              <a:p>
                <a:r>
                  <a:rPr lang="en-US" dirty="0"/>
                  <a:t>Exclusion: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Monotonicity: No </a:t>
                </a:r>
                <a:r>
                  <a:rPr lang="en-US" dirty="0" err="1"/>
                  <a:t>defiers</a:t>
                </a:r>
                <a:endParaRPr lang="en-US" dirty="0"/>
              </a:p>
              <a:p>
                <a:r>
                  <a:rPr lang="en-US" dirty="0"/>
                  <a:t>Then the LATE conditional on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=</a:t>
                </a:r>
                <a:r>
                  <a:rPr lang="en-US" i="1" dirty="0"/>
                  <a:t>x</a:t>
                </a:r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6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Approaches:</a:t>
            </a:r>
            <a:br>
              <a:rPr lang="en-US" dirty="0"/>
            </a:br>
            <a:r>
              <a:rPr lang="en-US" dirty="0"/>
              <a:t>Including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Two-stage least squares approach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Chernozhukov et al: </a:t>
                </a:r>
              </a:p>
              <a:p>
                <a:pPr lvl="1"/>
                <a:r>
                  <a:rPr lang="en-US" dirty="0"/>
                  <a:t>Use LASSO to select which X’s to include and partial them out</a:t>
                </a:r>
              </a:p>
              <a:p>
                <a:pPr lvl="1"/>
                <a:r>
                  <a:rPr lang="en-US" dirty="0"/>
                  <a:t>If there are many instruments, use LASSO to construct the optimal instrument, which is the predicted value of </a:t>
                </a:r>
                <a:r>
                  <a:rPr lang="en-US" i="1" dirty="0"/>
                  <a:t>W</a:t>
                </a:r>
                <a:r>
                  <a:rPr lang="en-US" i="1" baseline="-25000" dirty="0"/>
                  <a:t>i</a:t>
                </a:r>
              </a:p>
              <a:p>
                <a:pPr lvl="2"/>
                <a:r>
                  <a:rPr lang="en-US" dirty="0"/>
                  <a:t>Formally, estimate first stage using Post-LASSO</a:t>
                </a:r>
              </a:p>
              <a:p>
                <a:pPr lvl="2"/>
                <a:r>
                  <a:rPr lang="en-US" dirty="0"/>
                  <a:t>In second stage, run 2SLS using predicted value of treatment as instrument</a:t>
                </a:r>
              </a:p>
              <a:p>
                <a:pPr lvl="2"/>
                <a:r>
                  <a:rPr lang="en-US" dirty="0"/>
                  <a:t>Theorem: if model is sparse and instruments are strong, estimator is semi-parametrically efficient</a:t>
                </a:r>
              </a:p>
              <a:p>
                <a:r>
                  <a:rPr lang="en-US" dirty="0"/>
                  <a:t>Note: doesn’t consider observable or unobservable heterogeneity of treatment effects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28" t="-242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16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Approaches:</a:t>
            </a:r>
            <a:br>
              <a:rPr lang="en-US" dirty="0"/>
            </a:br>
            <a:r>
              <a:rPr lang="en-US" dirty="0"/>
              <a:t>Including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588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Two-stage least squares approach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Chernozhukov et al example: </a:t>
                </a:r>
              </a:p>
              <a:p>
                <a:pPr lvl="1"/>
                <a:r>
                  <a:rPr lang="en-US" dirty="0"/>
                  <a:t>Angrist and Krueger quarter of birth paper</a:t>
                </a:r>
              </a:p>
              <a:p>
                <a:pPr lvl="1"/>
                <a:r>
                  <a:rPr lang="en-US" dirty="0"/>
                  <a:t>Instruments: quarter of birth, and interactions with controls</a:t>
                </a:r>
              </a:p>
              <a:p>
                <a:pPr lvl="1"/>
                <a:r>
                  <a:rPr lang="en-US" dirty="0"/>
                  <a:t>Using few instruments gives large standard errors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58811"/>
              </a:xfrm>
              <a:blipFill>
                <a:blip r:embed="rId2"/>
                <a:stretch>
                  <a:fillRect l="-1043" t="-329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624" y="4784436"/>
            <a:ext cx="7290521" cy="17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0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5239</TotalTime>
  <Words>526</Words>
  <Application>Microsoft Office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Instrumental Variables</vt:lpstr>
      <vt:lpstr>What if unconfoundedness fails?</vt:lpstr>
      <vt:lpstr>Instrumental Variables:  Binary Experiment Case</vt:lpstr>
      <vt:lpstr>Different Estimands</vt:lpstr>
      <vt:lpstr>Local Average Treatment Effects</vt:lpstr>
      <vt:lpstr>Local Average Treatment Effects: Including Covariates</vt:lpstr>
      <vt:lpstr>IV Approaches: Including Covariates</vt:lpstr>
      <vt:lpstr>IV Approaches: Including Covariates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Demand Systems</dc:title>
  <dc:creator>Matt Taddy</dc:creator>
  <cp:lastModifiedBy>Susan Athey</cp:lastModifiedBy>
  <cp:revision>479</cp:revision>
  <dcterms:created xsi:type="dcterms:W3CDTF">2016-08-17T14:31:02Z</dcterms:created>
  <dcterms:modified xsi:type="dcterms:W3CDTF">2018-05-04T05:39:51Z</dcterms:modified>
</cp:coreProperties>
</file>