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3" r:id="rId3"/>
    <p:sldId id="288" r:id="rId4"/>
    <p:sldId id="292" r:id="rId5"/>
    <p:sldId id="294" r:id="rId6"/>
    <p:sldId id="314" r:id="rId7"/>
    <p:sldId id="295" r:id="rId8"/>
    <p:sldId id="334" r:id="rId9"/>
    <p:sldId id="332" r:id="rId10"/>
    <p:sldId id="297" r:id="rId11"/>
    <p:sldId id="298" r:id="rId12"/>
    <p:sldId id="311" r:id="rId13"/>
    <p:sldId id="313" r:id="rId14"/>
    <p:sldId id="317" r:id="rId15"/>
    <p:sldId id="328" r:id="rId16"/>
    <p:sldId id="300" r:id="rId17"/>
    <p:sldId id="322" r:id="rId18"/>
    <p:sldId id="333" r:id="rId19"/>
    <p:sldId id="335" r:id="rId20"/>
    <p:sldId id="329" r:id="rId21"/>
    <p:sldId id="330" r:id="rId22"/>
    <p:sldId id="306" r:id="rId23"/>
    <p:sldId id="307" r:id="rId24"/>
    <p:sldId id="325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2" autoAdjust="0"/>
    <p:restoredTop sz="63912" autoAdjust="0"/>
  </p:normalViewPr>
  <p:slideViewPr>
    <p:cSldViewPr snapToGrid="0">
      <p:cViewPr varScale="1">
        <p:scale>
          <a:sx n="58" d="100"/>
          <a:sy n="58" d="100"/>
        </p:scale>
        <p:origin x="74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92563-B1AB-4088-905B-603E50FAC105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89144-83B4-437B-BD16-70169A8DD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7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9144-83B4-437B-BD16-70169A8DD7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81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8538-75AA-4676-BB82-E503305526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8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B408-1F46-4DB3-BCAD-69F114A610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93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FB408-1F46-4DB3-BCAD-69F114A610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398538-75AA-4676-BB82-E503305526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order vs second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9144-83B4-437B-BD16-70169A8DD7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89144-83B4-437B-BD16-70169A8DD7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F2B72-4D7D-471C-AA78-7F26E001EC4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8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6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6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E594-8DA1-461D-B024-D983D7C71D96}" type="datetimeFigureOut">
              <a:rPr lang="en-US" smtClean="0"/>
              <a:t>5/19/2017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271B8-AAC5-4CB4-8787-3364639E3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867" y="799534"/>
            <a:ext cx="10935928" cy="160254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Counterfactuals via Deep IV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6866" y="3509577"/>
            <a:ext cx="11438539" cy="270365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Matt Taddy (Chicago + MSR)   Greg Lewis (MSR)</a:t>
            </a:r>
          </a:p>
          <a:p>
            <a:pPr algn="l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Jason Hartford (UBC)  Kevin Leyton-Brown (UBC)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71328" y="2607171"/>
            <a:ext cx="10231582" cy="4864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56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3454" y="20394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>
                    <a:latin typeface="+mn-lt"/>
                  </a:rPr>
                  <a:t>e.g., first-stage learning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3454" y="203945"/>
                <a:ext cx="10515600" cy="1325563"/>
              </a:xfrm>
              <a:blipFill>
                <a:blip r:embed="rId2"/>
                <a:stretch>
                  <a:fillRect l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735224" y="1323042"/>
            <a:ext cx="104862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Bishop 96: Final layer of network parametrizes a mixture of Gaussians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24" y="2228841"/>
            <a:ext cx="4378382" cy="4336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78" y="2204445"/>
            <a:ext cx="5812060" cy="43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0343" y="1528011"/>
                <a:ext cx="10500675" cy="51273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second stage involves an integral loss function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not discrete or can take many values, not easy!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Brute force just samples from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you take gradients 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  <m:sup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what economists usually do, but this is super inefficient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343" y="1528011"/>
                <a:ext cx="10500675" cy="5127313"/>
              </a:xfrm>
              <a:blipFill>
                <a:blip r:embed="rId2"/>
                <a:stretch>
                  <a:fillRect l="-1161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454" y="2039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Stage 2: Integral Loss</a:t>
            </a:r>
          </a:p>
        </p:txBody>
      </p:sp>
    </p:spTree>
    <p:extLst>
      <p:ext uri="{BB962C8B-B14F-4D97-AF65-F5344CB8AC3E}">
        <p14:creationId xmlns:p14="http://schemas.microsoft.com/office/powerpoint/2010/main" val="117180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You have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In the usual GD, you iteratively descend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SGD, you instead follow </a:t>
                </a:r>
                <a:r>
                  <a:rPr lang="en-US" i="1" dirty="0"/>
                  <a:t>noisy </a:t>
                </a:r>
                <a:r>
                  <a:rPr lang="en-US" dirty="0"/>
                  <a:t>but </a:t>
                </a:r>
                <a:r>
                  <a:rPr lang="en-US" i="1" dirty="0"/>
                  <a:t>unbiased </a:t>
                </a:r>
                <a:r>
                  <a:rPr lang="en-US" dirty="0"/>
                  <a:t>sample</a:t>
                </a:r>
                <a:r>
                  <a:rPr lang="en-US" i="1" dirty="0"/>
                  <a:t> </a:t>
                </a:r>
                <a:r>
                  <a:rPr lang="en-US" dirty="0"/>
                  <a:t>gradients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50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0340" y="1413395"/>
                <a:ext cx="10500675" cy="58666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Our one-observation stochastic gradient is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 SGD by pairing each observation with </a:t>
                </a:r>
                <a:r>
                  <a:rPr lang="en-US" i="1" dirty="0">
                    <a:solidFill>
                      <a:srgbClr val="0070C0"/>
                    </a:solidFill>
                  </a:rPr>
                  <a:t>two independent</a:t>
                </a:r>
                <a:r>
                  <a:rPr lang="en-US" dirty="0"/>
                  <a:t> treatment draws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spcBef>
                    <a:spcPts val="180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𝛻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̈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̈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spcBef>
                    <a:spcPts val="1800"/>
                  </a:spcBef>
                  <a:buNone/>
                </a:pPr>
                <a:endParaRPr lang="en-US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So long as the draws are independent,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340" y="1413395"/>
                <a:ext cx="10500675" cy="5866649"/>
              </a:xfrm>
              <a:blipFill>
                <a:blip r:embed="rId2"/>
                <a:stretch>
                  <a:fillRect l="-1045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5415" y="0"/>
            <a:ext cx="10515600" cy="1325563"/>
          </a:xfrm>
        </p:spPr>
        <p:txBody>
          <a:bodyPr/>
          <a:lstStyle/>
          <a:p>
            <a:r>
              <a:rPr lang="en-US" dirty="0"/>
              <a:t>SGD for integral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250212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Aside: we can use SGD more in econ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a ton of setups where we use simulation to solve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∑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Random coefficient models, simulate ML or simulate MM…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                    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                                Monte Carlo SGD is a perfect fit here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57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444" y="583636"/>
            <a:ext cx="4324350" cy="6162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Validation and model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9173"/>
                <a:ext cx="10515600" cy="474779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can do OOS </a:t>
                </a:r>
                <a:r>
                  <a:rPr lang="en-US" i="1" dirty="0"/>
                  <a:t>causal validation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/>
                  <a:t>Leave-out deviance on first stage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𝐿𝑂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/>
                  <a:t>Leave-out loss on second </a:t>
                </a: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∫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dirty="0"/>
                  <a:t>You want to minimize both of these (in order).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9173"/>
                <a:ext cx="10515600" cy="4747790"/>
              </a:xfrm>
              <a:blipFill>
                <a:blip r:embed="rId3"/>
                <a:stretch>
                  <a:fillRect l="-1043" t="-3209" b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31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382" y="47491"/>
            <a:ext cx="10515600" cy="1325563"/>
          </a:xfrm>
        </p:spPr>
        <p:txBody>
          <a:bodyPr/>
          <a:lstStyle/>
          <a:p>
            <a:r>
              <a:rPr lang="en-US" dirty="0"/>
              <a:t>heterogeneous price effects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328613" y="1499855"/>
            <a:ext cx="5397977" cy="4665904"/>
            <a:chOff x="6501864" y="1965818"/>
            <a:chExt cx="4983682" cy="4270525"/>
          </a:xfrm>
        </p:grpSpPr>
        <p:sp>
          <p:nvSpPr>
            <p:cNvPr id="5" name="TextBox 4"/>
            <p:cNvSpPr txBox="1"/>
            <p:nvPr/>
          </p:nvSpPr>
          <p:spPr>
            <a:xfrm>
              <a:off x="6854183" y="1965818"/>
              <a:ext cx="4631363" cy="1183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‘time’ dependent prices, sensitivity, utility</a:t>
              </a:r>
            </a:p>
            <a:p>
              <a:endParaRPr lang="en-US" sz="2000" dirty="0"/>
            </a:p>
            <a:p>
              <a:r>
                <a:rPr lang="en-US" sz="2000" dirty="0"/>
                <a:t>Customer ‘type’ 1-7 impacts demand</a:t>
              </a:r>
            </a:p>
            <a:p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6501864" y="3148942"/>
              <a:ext cx="3830034" cy="3087401"/>
              <a:chOff x="6673064" y="2864997"/>
              <a:chExt cx="3830034" cy="308740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7493485" y="2864997"/>
                <a:ext cx="9405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observed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 rot="16200000">
                <a:off x="6058953" y="4059654"/>
                <a:ext cx="15667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normalized sales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91362" y="5613844"/>
                <a:ext cx="15606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normalized price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512827" y="2864997"/>
                <a:ext cx="990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/>
                  <a:t>structural</a:t>
                </a: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39" y="1406256"/>
            <a:ext cx="5344340" cy="2179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00" y="3618585"/>
            <a:ext cx="3993976" cy="2671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312" y="3063963"/>
            <a:ext cx="4162925" cy="275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2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13" y="1490703"/>
            <a:ext cx="10595286" cy="41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88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497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dirty="0"/>
              <a:t>Make it harder…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97" y="2791754"/>
            <a:ext cx="2887901" cy="2229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48" y="629266"/>
            <a:ext cx="4352885" cy="59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9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832" y="25847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Inference?  </a:t>
            </a:r>
            <a:r>
              <a:rPr lang="en-US" sz="5400" dirty="0">
                <a:solidFill>
                  <a:schemeClr val="bg1">
                    <a:lumMod val="50000"/>
                  </a:schemeClr>
                </a:solidFill>
              </a:rPr>
              <a:t>Good question</a:t>
            </a:r>
          </a:p>
        </p:txBody>
      </p:sp>
    </p:spTree>
    <p:extLst>
      <p:ext uri="{BB962C8B-B14F-4D97-AF65-F5344CB8AC3E}">
        <p14:creationId xmlns:p14="http://schemas.microsoft.com/office/powerpoint/2010/main" val="19093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Endogenous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8239" y="1526565"/>
                <a:ext cx="11259604" cy="451132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	</a:t>
                </a:r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you estimate this using naïve ML, you’ll get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Bef>
                    <a:spcPts val="180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dirty="0"/>
                  <a:t>This works for </a:t>
                </a:r>
                <a:r>
                  <a:rPr lang="en-US" dirty="0">
                    <a:solidFill>
                      <a:schemeClr val="accent6"/>
                    </a:solidFill>
                  </a:rPr>
                  <a:t>prediction</a:t>
                </a:r>
                <a:r>
                  <a:rPr lang="en-US" i="1" dirty="0"/>
                  <a:t>.  </a:t>
                </a:r>
                <a:r>
                  <a:rPr lang="en-US" dirty="0"/>
                  <a:t>It doesn’t work for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counterfactual</a:t>
                </a:r>
                <a:r>
                  <a:rPr lang="en-US" dirty="0"/>
                  <a:t> inference: 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i="1" dirty="0"/>
                  <a:t>                      What happens if I change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i="1" dirty="0"/>
                  <a:t> independent of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 </a:t>
                </a:r>
                <a:r>
                  <a:rPr lang="en-US" i="1" dirty="0"/>
                  <a:t>?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239" y="1526565"/>
                <a:ext cx="11259604" cy="4511329"/>
              </a:xfrm>
              <a:blipFill>
                <a:blip r:embed="rId3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71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50987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Data split!  </a:t>
                </a:r>
                <a:r>
                  <a:rPr lang="en-US" dirty="0"/>
                  <a:t>Get top node values and averages on left-out data: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Stack as instruments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]′</m:t>
                    </m:r>
                  </m:oMath>
                </a14:m>
                <a:r>
                  <a:rPr lang="en-US" dirty="0"/>
                  <a:t> and treatments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]′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Post-net 2SLS coefficients are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𝜼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5098743"/>
              </a:xfrm>
              <a:blipFill>
                <a:blip r:embed="rId2"/>
                <a:stretch>
                  <a:fillRect l="-1217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55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21" y="676195"/>
            <a:ext cx="10533151" cy="55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86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Ads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Taken from Goldman and Rao (2014)</a:t>
            </a:r>
          </a:p>
          <a:p>
            <a:pPr marL="0" indent="0">
              <a:buNone/>
            </a:pPr>
            <a:r>
              <a:rPr lang="en-US" dirty="0"/>
              <a:t>We have 74 mil click-rates over 4 hour increments for 10k search terms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Treatment: </a:t>
            </a:r>
            <a:r>
              <a:rPr lang="en-US" dirty="0">
                <a:solidFill>
                  <a:srgbClr val="C00000"/>
                </a:solidFill>
              </a:rPr>
              <a:t>ad position 1-3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Instrument: </a:t>
            </a:r>
            <a:r>
              <a:rPr lang="en-US" dirty="0">
                <a:solidFill>
                  <a:schemeClr val="accent6"/>
                </a:solidFill>
              </a:rPr>
              <a:t>background AB testing (bench of ~ 100 tests)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Covariates:</a:t>
            </a:r>
            <a:r>
              <a:rPr lang="en-US" dirty="0">
                <a:solidFill>
                  <a:schemeClr val="accent5"/>
                </a:solidFill>
              </a:rPr>
              <a:t> advertiser id and ad properties, search text, time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7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Treatment Effects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363" y="5641383"/>
            <a:ext cx="10461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compare to observed click probabilities of 0.33, 0.1, and 0.05.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0" y="1776173"/>
            <a:ext cx="11829477" cy="34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7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64863"/>
            <a:ext cx="12099908" cy="405137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893"/>
            <a:ext cx="12192000" cy="47945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199" y="5772207"/>
            <a:ext cx="8689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Heterogeneity </a:t>
            </a:r>
            <a:r>
              <a:rPr lang="en-US" sz="2400"/>
              <a:t>across advertiser and search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39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04" y="3429000"/>
            <a:ext cx="10572135" cy="264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Automated Learning and Intelligence for Causation and Economics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use economic theory to build systems of tasks that can be</a:t>
            </a:r>
          </a:p>
          <a:p>
            <a:pPr marL="0" indent="0">
              <a:buNone/>
            </a:pPr>
            <a:r>
              <a:rPr lang="en-US" dirty="0"/>
              <a:t> addressed with deep nets and other state-of-the-art ML.</a:t>
            </a:r>
          </a:p>
          <a:p>
            <a:pPr marL="0" indent="0">
              <a:buNone/>
            </a:pPr>
            <a:r>
              <a:rPr lang="en-US" dirty="0"/>
              <a:t>This is the construction of systems for </a:t>
            </a:r>
            <a:r>
              <a:rPr lang="en-US" i="1" dirty="0"/>
              <a:t>Economic </a:t>
            </a:r>
            <a:r>
              <a:rPr lang="en-US" dirty="0"/>
              <a:t>AI</a:t>
            </a:r>
          </a:p>
          <a:p>
            <a:pPr marL="0" indent="0">
              <a:buNone/>
            </a:pP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73344" cy="28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01"/>
    </mc:Choice>
    <mc:Fallback xmlns="">
      <p:transition spd="slow" advTm="230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 (IV)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6321" y="4378634"/>
                <a:ext cx="10886768" cy="18666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IV we have a special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that influences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but not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Supplier costs that move price independent of demand (e.g., fish, oil)</a:t>
                </a:r>
              </a:p>
              <a:p>
                <a:r>
                  <a:rPr lang="en-US" dirty="0"/>
                  <a:t>Any source of treatment randomization (intent to treat, AB tests, lottery)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321" y="4378634"/>
                <a:ext cx="10886768" cy="1866647"/>
              </a:xfrm>
              <a:blipFill>
                <a:blip r:embed="rId3"/>
                <a:stretch>
                  <a:fillRect l="-1120" t="-5229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3967591" y="1586368"/>
            <a:ext cx="4475614" cy="2341778"/>
            <a:chOff x="976415" y="2962640"/>
            <a:chExt cx="4475614" cy="2341778"/>
          </a:xfrm>
        </p:grpSpPr>
        <p:grpSp>
          <p:nvGrpSpPr>
            <p:cNvPr id="16" name="Group 15"/>
            <p:cNvGrpSpPr/>
            <p:nvPr/>
          </p:nvGrpSpPr>
          <p:grpSpPr>
            <a:xfrm>
              <a:off x="1405762" y="2962640"/>
              <a:ext cx="4046267" cy="2341778"/>
              <a:chOff x="1405762" y="2962640"/>
              <a:chExt cx="4046267" cy="23417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405762" y="2962640"/>
                <a:ext cx="3891776" cy="2341778"/>
                <a:chOff x="7585606" y="615601"/>
                <a:chExt cx="3891776" cy="2341778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7585606" y="615601"/>
                  <a:ext cx="3891776" cy="2341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           y</a:t>
                  </a:r>
                </a:p>
                <a:p>
                  <a:r>
                    <a:rPr lang="en-US" sz="4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</a:t>
                  </a:r>
                </a:p>
                <a:p>
                  <a:r>
                    <a:rPr lang="en-US" sz="4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p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8435583" y="1111962"/>
                  <a:ext cx="1997732" cy="26929"/>
                </a:xfrm>
                <a:prstGeom prst="straightConnector1">
                  <a:avLst/>
                </a:prstGeom>
                <a:ln w="34925">
                  <a:solidFill>
                    <a:schemeClr val="bg2">
                      <a:lumMod val="2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8358475" y="1414041"/>
                  <a:ext cx="662861" cy="929124"/>
                </a:xfrm>
                <a:prstGeom prst="straightConnector1">
                  <a:avLst/>
                </a:prstGeom>
                <a:ln w="34925">
                  <a:solidFill>
                    <a:schemeClr val="bg2">
                      <a:lumMod val="2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9388895" y="1326995"/>
                  <a:ext cx="1044420" cy="1016170"/>
                </a:xfrm>
                <a:prstGeom prst="straightConnector1">
                  <a:avLst/>
                </a:prstGeom>
                <a:ln w="34925">
                  <a:solidFill>
                    <a:schemeClr val="bg2">
                      <a:lumMod val="25000"/>
                    </a:schemeClr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/>
                <p:cNvSpPr/>
                <p:nvPr/>
              </p:nvSpPr>
              <p:spPr>
                <a:xfrm>
                  <a:off x="7951156" y="615601"/>
                  <a:ext cx="484427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922718" y="4322863"/>
                <a:ext cx="52931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4656841" y="3825737"/>
                <a:ext cx="438347" cy="750976"/>
              </a:xfrm>
              <a:prstGeom prst="straightConnector1">
                <a:avLst/>
              </a:prstGeom>
              <a:ln w="34925">
                <a:solidFill>
                  <a:schemeClr val="bg2">
                    <a:lumMod val="2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3308529" y="4878307"/>
                <a:ext cx="1567485" cy="1"/>
              </a:xfrm>
              <a:prstGeom prst="straightConnector1">
                <a:avLst/>
              </a:prstGeom>
              <a:ln w="34925">
                <a:solidFill>
                  <a:schemeClr val="bg2">
                    <a:lumMod val="25000"/>
                  </a:schemeClr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976415" y="4005536"/>
              <a:ext cx="45878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382428" y="4576713"/>
              <a:ext cx="1397276" cy="262434"/>
            </a:xfrm>
            <a:prstGeom prst="straightConnector1">
              <a:avLst/>
            </a:prstGeom>
            <a:ln w="34925">
              <a:solidFill>
                <a:schemeClr val="bg2">
                  <a:lumMod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39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Variables (IV)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97256" y="2827696"/>
                <a:ext cx="10556544" cy="3693132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exclusion structure </a:t>
                </a:r>
                <a:r>
                  <a:rPr lang="en-US" dirty="0"/>
                  <a:t>implies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/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spcBef>
                    <a:spcPts val="18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You can observe and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/>
                          <m:t>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⇒</m:t>
                    </m:r>
                  </m:oMath>
                </a14:m>
                <a:r>
                  <a:rPr lang="en-US" dirty="0"/>
                  <a:t> to solve for </a:t>
                </a:r>
                <a:r>
                  <a:rPr lang="en-US" i="1" dirty="0"/>
                  <a:t>structural 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we have an inverse problem.</a:t>
                </a:r>
              </a:p>
              <a:p>
                <a:pPr marL="0" indent="0" algn="r">
                  <a:spcBef>
                    <a:spcPts val="1800"/>
                  </a:spcBef>
                  <a:buNone/>
                </a:pPr>
                <a:r>
                  <a:rPr lang="en-US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cf</a:t>
                </a:r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Newey+Powell 2003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256" y="2827696"/>
                <a:ext cx="10556544" cy="3693132"/>
              </a:xfrm>
              <a:blipFill>
                <a:blip r:embed="rId3"/>
                <a:stretch>
                  <a:fillRect l="-1212" t="-2805" r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6434573" y="605757"/>
            <a:ext cx="4919227" cy="2341778"/>
            <a:chOff x="497977" y="2962640"/>
            <a:chExt cx="4919227" cy="2341778"/>
          </a:xfrm>
        </p:grpSpPr>
        <p:grpSp>
          <p:nvGrpSpPr>
            <p:cNvPr id="16" name="Group 15"/>
            <p:cNvGrpSpPr/>
            <p:nvPr/>
          </p:nvGrpSpPr>
          <p:grpSpPr>
            <a:xfrm>
              <a:off x="1405762" y="2962640"/>
              <a:ext cx="4011442" cy="2341778"/>
              <a:chOff x="1405762" y="2962640"/>
              <a:chExt cx="4011442" cy="234177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405762" y="2962640"/>
                <a:ext cx="3891776" cy="2341778"/>
                <a:chOff x="7585606" y="615601"/>
                <a:chExt cx="3891776" cy="2341778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7585606" y="615601"/>
                  <a:ext cx="3891776" cy="23417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           y</a:t>
                  </a:r>
                </a:p>
                <a:p>
                  <a:r>
                    <a:rPr lang="en-US" sz="4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</a:t>
                  </a:r>
                </a:p>
                <a:p>
                  <a:r>
                    <a:rPr lang="en-US" sz="48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          p</a:t>
                  </a: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8435583" y="1111962"/>
                  <a:ext cx="1997732" cy="26929"/>
                </a:xfrm>
                <a:prstGeom prst="straightConnector1">
                  <a:avLst/>
                </a:prstGeom>
                <a:ln w="3492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8255775" y="1434508"/>
                  <a:ext cx="765561" cy="908657"/>
                </a:xfrm>
                <a:prstGeom prst="straightConnector1">
                  <a:avLst/>
                </a:prstGeom>
                <a:ln w="3492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9463675" y="1326994"/>
                  <a:ext cx="969640" cy="1016171"/>
                </a:xfrm>
                <a:prstGeom prst="straightConnector1">
                  <a:avLst/>
                </a:prstGeom>
                <a:ln w="3492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/>
                <p:cNvSpPr/>
                <p:nvPr/>
              </p:nvSpPr>
              <p:spPr>
                <a:xfrm>
                  <a:off x="7951156" y="615601"/>
                  <a:ext cx="484427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x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887893" y="4357790"/>
                <a:ext cx="52931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 flipV="1">
                <a:off x="4656841" y="3825737"/>
                <a:ext cx="438347" cy="750976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3414467" y="4893040"/>
                <a:ext cx="1508404" cy="15315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ectangle 25"/>
            <p:cNvSpPr/>
            <p:nvPr/>
          </p:nvSpPr>
          <p:spPr>
            <a:xfrm>
              <a:off x="497977" y="4302205"/>
              <a:ext cx="45878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98731" y="4889880"/>
              <a:ext cx="1550678" cy="3160"/>
            </a:xfrm>
            <a:prstGeom prst="straightConnector1">
              <a:avLst/>
            </a:prstGeom>
            <a:ln w="34925">
              <a:solidFill>
                <a:schemeClr val="accent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202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70477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∑</m:t>
                          </m:r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32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70477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9852"/>
                <a:ext cx="10515600" cy="394752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2SLS: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So you first regress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then regress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b="0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b="0" dirty="0"/>
                  <a:t> to recover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9852"/>
                <a:ext cx="10515600" cy="3947526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5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639848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∑</m:t>
                          </m:r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32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639848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5411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Or nonparametric sieves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and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]≈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(Newey+Powell)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]≈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(BCK, Chen+Pouzo) 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i="1" dirty="0">
                    <a:solidFill>
                      <a:schemeClr val="bg2">
                        <a:lumMod val="75000"/>
                      </a:schemeClr>
                    </a:solidFill>
                  </a:rPr>
                  <a:t>Also </a:t>
                </a:r>
                <a:r>
                  <a:rPr lang="en-US" i="1" dirty="0" err="1">
                    <a:solidFill>
                      <a:schemeClr val="bg2">
                        <a:lumMod val="75000"/>
                      </a:schemeClr>
                    </a:solidFill>
                  </a:rPr>
                  <a:t>Darolles</a:t>
                </a:r>
                <a:r>
                  <a:rPr lang="en-US" i="1" dirty="0">
                    <a:solidFill>
                      <a:schemeClr val="bg2">
                        <a:lumMod val="75000"/>
                      </a:schemeClr>
                    </a:solidFill>
                  </a:rPr>
                  <a:t> et al (2011) and </a:t>
                </a:r>
                <a:r>
                  <a:rPr lang="en-US" i="1" dirty="0" err="1">
                    <a:solidFill>
                      <a:schemeClr val="bg2">
                        <a:lumMod val="75000"/>
                      </a:schemeClr>
                    </a:solidFill>
                  </a:rPr>
                  <a:t>Hall+Horowitz</a:t>
                </a:r>
                <a:r>
                  <a:rPr lang="en-US" i="1">
                    <a:solidFill>
                      <a:schemeClr val="bg2">
                        <a:lumMod val="75000"/>
                      </a:schemeClr>
                    </a:solidFill>
                  </a:rPr>
                  <a:t> (2005) for </a:t>
                </a:r>
                <a:r>
                  <a:rPr lang="en-US" i="1" dirty="0">
                    <a:solidFill>
                      <a:schemeClr val="bg2">
                        <a:lumMod val="75000"/>
                      </a:schemeClr>
                    </a:solidFill>
                  </a:rPr>
                  <a:t>kernel methods.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dirty="0"/>
                  <a:t>But this requires careful crafting and will not scale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5411"/>
                <a:ext cx="10515600" cy="4351338"/>
              </a:xfrm>
              <a:blipFill>
                <a:blip r:embed="rId3"/>
                <a:stretch>
                  <a:fillRect l="-1217" r="-348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41082" y="65067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∑</m:t>
                          </m:r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sz="32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/>
                  <a:t/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1082" y="65067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1947" y="242748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Instead, we propose to </a:t>
                </a:r>
                <a:r>
                  <a:rPr lang="en-US" dirty="0">
                    <a:solidFill>
                      <a:srgbClr val="00B050"/>
                    </a:solidFill>
                  </a:rPr>
                  <a:t>target the integral loss function directly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discrete (or discretized) treatment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dirty="0"/>
                  <a:t>Fit distributions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with probability masses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/>
              </a:p>
              <a:p>
                <a:pPr lvl="1"/>
                <a:r>
                  <a:rPr lang="en-US" sz="2800" dirty="0"/>
                  <a:t>Train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to minimize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  <m:sup/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lvl="1"/>
                <a:endParaRPr lang="en-US" sz="3200" dirty="0"/>
              </a:p>
              <a:p>
                <a:pPr marL="457200" lvl="1" indent="0">
                  <a:buNone/>
                </a:pPr>
                <a:r>
                  <a:rPr lang="en-US" sz="2800" dirty="0"/>
                  <a:t>And you’ve turned IV into two </a:t>
                </a:r>
                <a:r>
                  <a:rPr lang="en-US" sz="2800" i="1" dirty="0"/>
                  <a:t>generic </a:t>
                </a:r>
                <a:r>
                  <a:rPr lang="en-US" sz="2800" dirty="0"/>
                  <a:t>machine learning tasks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947" y="2427487"/>
                <a:ext cx="10515600" cy="4351338"/>
              </a:xfrm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2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neuralnetworksanddeeplearning.com/images/tikz4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926" y="1566745"/>
            <a:ext cx="5261446" cy="262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0646" y="2411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Deep Neural Networks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62225" y="4674525"/>
            <a:ext cx="3136156" cy="1579463"/>
            <a:chOff x="7322075" y="4433977"/>
            <a:chExt cx="3555834" cy="169181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322075" y="6125792"/>
              <a:ext cx="1911302" cy="0"/>
            </a:xfrm>
            <a:prstGeom prst="line">
              <a:avLst/>
            </a:prstGeom>
            <a:ln w="603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9233377" y="4433977"/>
              <a:ext cx="0" cy="16918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33378" y="6125792"/>
              <a:ext cx="164453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9233377" y="4753154"/>
              <a:ext cx="1446125" cy="1372637"/>
            </a:xfrm>
            <a:prstGeom prst="line">
              <a:avLst/>
            </a:prstGeom>
            <a:ln w="603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8459020" y="4851698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3003" y="1810138"/>
                <a:ext cx="5472488" cy="43243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Massive number of parameters, mapping output of each layer to each node activation in the next</a:t>
                </a: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Regularize</a:t>
                </a:r>
              </a:p>
              <a:p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deviance penalties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𝜆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dropout training (zeros in grad) </a:t>
                </a:r>
              </a:p>
              <a:p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003" y="1810138"/>
                <a:ext cx="5472488" cy="4324332"/>
              </a:xfrm>
              <a:blipFill>
                <a:blip r:embed="rId4"/>
                <a:stretch>
                  <a:fillRect l="-2227" t="-2539" r="-1670" b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121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406" y="1358276"/>
            <a:ext cx="7646602" cy="4925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26" y="158648"/>
            <a:ext cx="10515600" cy="1325563"/>
          </a:xfrm>
        </p:spPr>
        <p:txBody>
          <a:bodyPr/>
          <a:lstStyle/>
          <a:p>
            <a:r>
              <a:rPr lang="en-US" dirty="0"/>
              <a:t>Deep nets are not really sieves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439" y="1766631"/>
            <a:ext cx="6496664" cy="3373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is a big dimension reduction</a:t>
            </a:r>
          </a:p>
          <a:p>
            <a:pPr marL="0" indent="0">
              <a:buNone/>
            </a:pPr>
            <a:r>
              <a:rPr lang="en-US" dirty="0"/>
              <a:t>e.g., </a:t>
            </a:r>
          </a:p>
          <a:p>
            <a:pPr lvl="1"/>
            <a:r>
              <a:rPr lang="en-US" sz="2800" dirty="0"/>
              <a:t>word embedding for text</a:t>
            </a:r>
          </a:p>
          <a:p>
            <a:pPr lvl="1"/>
            <a:r>
              <a:rPr lang="en-US" sz="2800" dirty="0"/>
              <a:t>matrix convolution for images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We need to study these…</a:t>
            </a:r>
          </a:p>
        </p:txBody>
      </p:sp>
    </p:spTree>
    <p:extLst>
      <p:ext uri="{BB962C8B-B14F-4D97-AF65-F5344CB8AC3E}">
        <p14:creationId xmlns:p14="http://schemas.microsoft.com/office/powerpoint/2010/main" val="18535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478</Words>
  <Application>Microsoft Office PowerPoint</Application>
  <PresentationFormat>Widescreen</PresentationFormat>
  <Paragraphs>160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Segoe UI</vt:lpstr>
      <vt:lpstr>Segoe UI Light</vt:lpstr>
      <vt:lpstr>Office Theme</vt:lpstr>
      <vt:lpstr>Counterfactuals via Deep IV</vt:lpstr>
      <vt:lpstr>Endogenous Errors</vt:lpstr>
      <vt:lpstr>Instrumental Variables (IV)</vt:lpstr>
      <vt:lpstr>Instrumental Variables (IV)</vt:lpstr>
      <vt:lpstr>min┬(g∈G)⁡〖 ∑〗  (y_i  -∫▒〖g(p,x_i )dF(p|x_i,z_i)〗 " " )^2 </vt:lpstr>
      <vt:lpstr>min┬(g∈G)⁡〖 ∑〗  (y_i  -∫▒〖g(p,x_i )dF(p|x_i,z_i)〗 " " )^2 </vt:lpstr>
      <vt:lpstr>min┬(g∈G)⁡〖 ∑〗  (y_i  -∫▒〖g(p,x_i )dF(p|x_i,z_i)〗 " " )^2 </vt:lpstr>
      <vt:lpstr>Deep Neural Networks</vt:lpstr>
      <vt:lpstr>Deep nets are not really sieves</vt:lpstr>
      <vt:lpstr>e.g., first-stage learning for F(p│x_i,z_i )</vt:lpstr>
      <vt:lpstr>Stage 2: Integral Loss</vt:lpstr>
      <vt:lpstr>Stochastic Gradient Descent</vt:lpstr>
      <vt:lpstr>SGD for integral loss functions</vt:lpstr>
      <vt:lpstr>Aside: we can use SGD more in econ …</vt:lpstr>
      <vt:lpstr>Validation and model tuning</vt:lpstr>
      <vt:lpstr>heterogeneous price effects</vt:lpstr>
      <vt:lpstr>PowerPoint Presentation</vt:lpstr>
      <vt:lpstr>Make it harder…</vt:lpstr>
      <vt:lpstr>Inference?  Good question</vt:lpstr>
      <vt:lpstr>PowerPoint Presentation</vt:lpstr>
      <vt:lpstr>PowerPoint Presentation</vt:lpstr>
      <vt:lpstr>Ads Application</vt:lpstr>
      <vt:lpstr>Average Treatment Effects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for Demand Systems</dc:title>
  <dc:creator>Matt Taddy</dc:creator>
  <cp:lastModifiedBy>Susan Athey</cp:lastModifiedBy>
  <cp:revision>452</cp:revision>
  <dcterms:created xsi:type="dcterms:W3CDTF">2016-08-17T14:31:02Z</dcterms:created>
  <dcterms:modified xsi:type="dcterms:W3CDTF">2017-05-19T07:30:10Z</dcterms:modified>
</cp:coreProperties>
</file>