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omments/comment1.xml" ContentType="application/vnd.openxmlformats-officedocument.presentationml.comment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8" r:id="rId7"/>
    <p:sldId id="263" r:id="rId8"/>
    <p:sldId id="264" r:id="rId9"/>
    <p:sldId id="267" r:id="rId10"/>
    <p:sldId id="270" r:id="rId11"/>
    <p:sldId id="262" r:id="rId12"/>
    <p:sldId id="271" r:id="rId13"/>
    <p:sldId id="272" r:id="rId14"/>
    <p:sldId id="26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ylis, Katherine R" initials="BKR" lastIdx="3" clrIdx="0">
    <p:extLst>
      <p:ext uri="{19B8F6BF-5375-455C-9EA6-DF929625EA0E}">
        <p15:presenceInfo xmlns:p15="http://schemas.microsoft.com/office/powerpoint/2012/main" userId="S-1-5-21-2509641344-1052565914-3260824488-5021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6473" autoAdjust="0"/>
  </p:normalViewPr>
  <p:slideViewPr>
    <p:cSldViewPr snapToGrid="0">
      <p:cViewPr varScale="1">
        <p:scale>
          <a:sx n="77" d="100"/>
          <a:sy n="77" d="100"/>
        </p:scale>
        <p:origin x="91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ollinator%20paper%209-23-2013\PollinationR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ollinator%20paper%209-23-2013\PollinationR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ollinator%20paper%209-23-2013\PollinationR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ollinator%20paper%209-23-2013\PollinationRen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ollinator%20paper%209-23-2013\PollinationRen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%20Maree\Desktop\PollinationPresentation%20graphs%201-5-2014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Average Colony Rental Price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BIP Rent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2.5462668816039986E-17"/>
                  <c:y val="-4.62962962962963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5308256902465781E-17"/>
                  <c:y val="-3.9037378508034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2.65758905479399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Sheet1!$D$7:$D$10</c:f>
                <c:numCache>
                  <c:formatCode>General</c:formatCode>
                  <c:ptCount val="4"/>
                  <c:pt idx="0">
                    <c:v>9.3400000000000034</c:v>
                  </c:pt>
                  <c:pt idx="1">
                    <c:v>8.4199999999999875</c:v>
                  </c:pt>
                  <c:pt idx="2">
                    <c:v>7.6200000000000045</c:v>
                  </c:pt>
                  <c:pt idx="3">
                    <c:v>14.52000000000001</c:v>
                  </c:pt>
                </c:numCache>
              </c:numRef>
            </c:plus>
            <c:minus>
              <c:numRef>
                <c:f>Sheet1!$D$7:$D$10</c:f>
                <c:numCache>
                  <c:formatCode>General</c:formatCode>
                  <c:ptCount val="4"/>
                  <c:pt idx="0">
                    <c:v>9.3400000000000034</c:v>
                  </c:pt>
                  <c:pt idx="1">
                    <c:v>8.4199999999999875</c:v>
                  </c:pt>
                  <c:pt idx="2">
                    <c:v>7.6200000000000045</c:v>
                  </c:pt>
                  <c:pt idx="3">
                    <c:v>14.52000000000001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"$"#,##0.00_);[Red]\("$"#,##0.00\)</c:formatCode>
                <c:ptCount val="4"/>
                <c:pt idx="0">
                  <c:v>137.77000000000001</c:v>
                </c:pt>
                <c:pt idx="1">
                  <c:v>152.80000000000001</c:v>
                </c:pt>
                <c:pt idx="2">
                  <c:v>154.16</c:v>
                </c:pt>
                <c:pt idx="3">
                  <c:v>154.6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0858672"/>
        <c:axId val="510852688"/>
      </c:barChart>
      <c:catAx>
        <c:axId val="51085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852688"/>
        <c:crosses val="autoZero"/>
        <c:auto val="1"/>
        <c:lblAlgn val="ctr"/>
        <c:lblOffset val="100"/>
        <c:noMultiLvlLbl val="0"/>
      </c:catAx>
      <c:valAx>
        <c:axId val="51085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85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Average Colony Rental Price and Almond Bearing Acres</a:t>
            </a:r>
          </a:p>
        </c:rich>
      </c:tx>
      <c:layout>
        <c:manualLayout>
          <c:xMode val="edge"/>
          <c:yMode val="edge"/>
          <c:x val="0.13181590844208119"/>
          <c:y val="4.9153246406012012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056789905496322E-2"/>
          <c:y val="8.2428490262453025E-2"/>
          <c:w val="0.82379693297102685"/>
          <c:h val="0.73830748059166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PowerPoint]BIP rent graph'!$B$1</c:f>
              <c:strCache>
                <c:ptCount val="1"/>
                <c:pt idx="0">
                  <c:v>Average Rental Price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2.5462668816039986E-17"/>
                  <c:y val="-4.62962962962963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1.85185185185185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747045432865681E-3"/>
                  <c:y val="-2.81054395622759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'[Chart in Microsoft PowerPoint]BIP rent graph'!$D$7:$D$10</c:f>
                <c:numCache>
                  <c:formatCode>General</c:formatCode>
                  <c:ptCount val="4"/>
                  <c:pt idx="0">
                    <c:v>9.3400000000000034</c:v>
                  </c:pt>
                  <c:pt idx="1">
                    <c:v>8.4199999999999875</c:v>
                  </c:pt>
                  <c:pt idx="2">
                    <c:v>7.6200000000000045</c:v>
                  </c:pt>
                  <c:pt idx="3">
                    <c:v>14.52000000000001</c:v>
                  </c:pt>
                </c:numCache>
              </c:numRef>
            </c:plus>
            <c:minus>
              <c:numRef>
                <c:f>'[Chart in Microsoft PowerPoint]BIP rent graph'!$D$7:$D$10</c:f>
                <c:numCache>
                  <c:formatCode>General</c:formatCode>
                  <c:ptCount val="4"/>
                  <c:pt idx="0">
                    <c:v>9.3400000000000034</c:v>
                  </c:pt>
                  <c:pt idx="1">
                    <c:v>8.4199999999999875</c:v>
                  </c:pt>
                  <c:pt idx="2">
                    <c:v>7.6200000000000045</c:v>
                  </c:pt>
                  <c:pt idx="3">
                    <c:v>14.52000000000001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'[Chart in Microsoft PowerPoint]BIP rent graph'!$A$2:$A$5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'[Chart in Microsoft PowerPoint]BIP rent graph'!$B$2:$B$5</c:f>
              <c:numCache>
                <c:formatCode>"$"#,##0.00_);[Red]\("$"#,##0.00\)</c:formatCode>
                <c:ptCount val="4"/>
                <c:pt idx="0">
                  <c:v>137.77000000000001</c:v>
                </c:pt>
                <c:pt idx="1">
                  <c:v>152.80000000000001</c:v>
                </c:pt>
                <c:pt idx="2">
                  <c:v>154.16</c:v>
                </c:pt>
                <c:pt idx="3">
                  <c:v>154.6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77151200"/>
        <c:axId val="277141408"/>
      </c:barChart>
      <c:lineChart>
        <c:grouping val="standard"/>
        <c:varyColors val="0"/>
        <c:ser>
          <c:idx val="1"/>
          <c:order val="1"/>
          <c:tx>
            <c:strRef>
              <c:f>'[Chart in Microsoft PowerPoint]BIP rent graph'!$E$1</c:f>
              <c:strCache>
                <c:ptCount val="1"/>
                <c:pt idx="0">
                  <c:v>Almond Bearing Acres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'[Chart in Microsoft PowerPoint]BIP rent graph'!$A$2:$A$5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'[Chart in Microsoft PowerPoint]BIP rent graph'!$E$2:$E$5</c:f>
              <c:numCache>
                <c:formatCode>_(* #,##0_);_(* \(#,##0\);_(* "-"??_);_(@_)</c:formatCode>
                <c:ptCount val="4"/>
                <c:pt idx="0">
                  <c:v>740000</c:v>
                </c:pt>
                <c:pt idx="1">
                  <c:v>760000</c:v>
                </c:pt>
                <c:pt idx="2">
                  <c:v>790000</c:v>
                </c:pt>
                <c:pt idx="3">
                  <c:v>810000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7142496"/>
        <c:axId val="277141952"/>
      </c:lineChart>
      <c:catAx>
        <c:axId val="27715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141408"/>
        <c:crosses val="autoZero"/>
        <c:auto val="1"/>
        <c:lblAlgn val="ctr"/>
        <c:lblOffset val="100"/>
        <c:noMultiLvlLbl val="0"/>
      </c:catAx>
      <c:valAx>
        <c:axId val="27714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151200"/>
        <c:crosses val="autoZero"/>
        <c:crossBetween val="between"/>
      </c:valAx>
      <c:valAx>
        <c:axId val="277141952"/>
        <c:scaling>
          <c:orientation val="minMax"/>
          <c:min val="0"/>
        </c:scaling>
        <c:delete val="0"/>
        <c:axPos val="r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142496"/>
        <c:crosses val="max"/>
        <c:crossBetween val="between"/>
      </c:valAx>
      <c:catAx>
        <c:axId val="277142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71419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Colonies Placed by Subsample of Brokers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'Colonies Placed'!$B$1</c:f>
              <c:strCache>
                <c:ptCount val="1"/>
                <c:pt idx="0">
                  <c:v>Cololnies Placed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9075404623878009E-3"/>
                  <c:y val="2.84471251940060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0854281732411215E-2"/>
                      <c:h val="6.6139566076064027E-2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5.3211867565223364E-3"/>
                  <c:y val="1.56181437108445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'Colonies Placed'!$A$2:$A$5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'Colonies Placed'!$B$2:$B$5</c:f>
              <c:numCache>
                <c:formatCode>#,##0</c:formatCode>
                <c:ptCount val="4"/>
                <c:pt idx="0">
                  <c:v>239234</c:v>
                </c:pt>
                <c:pt idx="1">
                  <c:v>267049</c:v>
                </c:pt>
                <c:pt idx="2">
                  <c:v>261872</c:v>
                </c:pt>
                <c:pt idx="3">
                  <c:v>262161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10094480"/>
        <c:axId val="510090128"/>
      </c:barChart>
      <c:lineChart>
        <c:grouping val="standard"/>
        <c:varyColors val="0"/>
        <c:ser>
          <c:idx val="1"/>
          <c:order val="1"/>
          <c:tx>
            <c:strRef>
              <c:f>'Colonies Placed'!$C$1</c:f>
              <c:strCache>
                <c:ptCount val="1"/>
                <c:pt idx="0">
                  <c:v>Almond Acreage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'Colonies Placed'!$A$2:$A$5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'Colonies Placed'!$C$2:$C$5</c:f>
              <c:numCache>
                <c:formatCode>_(* #,##0_);_(* \(#,##0\);_(* "-"??_);_(@_)</c:formatCode>
                <c:ptCount val="4"/>
                <c:pt idx="0">
                  <c:v>740000</c:v>
                </c:pt>
                <c:pt idx="1">
                  <c:v>760000</c:v>
                </c:pt>
                <c:pt idx="2">
                  <c:v>790000</c:v>
                </c:pt>
                <c:pt idx="3">
                  <c:v>810000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0088496"/>
        <c:axId val="510095568"/>
      </c:lineChart>
      <c:catAx>
        <c:axId val="51009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090128"/>
        <c:crosses val="autoZero"/>
        <c:auto val="1"/>
        <c:lblAlgn val="ctr"/>
        <c:lblOffset val="100"/>
        <c:noMultiLvlLbl val="0"/>
      </c:catAx>
      <c:valAx>
        <c:axId val="5100901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094480"/>
        <c:crosses val="autoZero"/>
        <c:crossBetween val="between"/>
      </c:valAx>
      <c:valAx>
        <c:axId val="510095568"/>
        <c:scaling>
          <c:orientation val="minMax"/>
          <c:min val="0"/>
        </c:scaling>
        <c:delete val="0"/>
        <c:axPos val="r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088496"/>
        <c:crosses val="max"/>
        <c:crossBetween val="between"/>
      </c:valAx>
      <c:catAx>
        <c:axId val="510088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955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Colonies the Brokers were Short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0093936"/>
        <c:axId val="510095024"/>
      </c:barChart>
      <c:catAx>
        <c:axId val="51009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095024"/>
        <c:crosses val="autoZero"/>
        <c:auto val="1"/>
        <c:lblAlgn val="ctr"/>
        <c:lblOffset val="100"/>
        <c:noMultiLvlLbl val="0"/>
      </c:catAx>
      <c:valAx>
        <c:axId val="51009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09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Colonies</a:t>
            </a:r>
            <a:r>
              <a:rPr lang="en-US" baseline="0" dirty="0" smtClean="0"/>
              <a:t> Supplied and Colonies Short</a:t>
            </a:r>
            <a:endParaRPr lang="en-US" dirty="0"/>
          </a:p>
        </c:rich>
      </c:tx>
      <c:layout>
        <c:manualLayout>
          <c:xMode val="edge"/>
          <c:yMode val="edge"/>
          <c:x val="0.21595342504877388"/>
          <c:y val="2.44907329284111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'Colonied Short'!$B$1</c:f>
              <c:strCache>
                <c:ptCount val="1"/>
                <c:pt idx="0">
                  <c:v>Colonies Short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3.2270310348910662E-3"/>
                  <c:y val="-2.300850874840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'Colonied Short'!$A$2:$A$5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'Colonied Short'!$B$2:$B$5</c:f>
              <c:numCache>
                <c:formatCode>#,##0</c:formatCode>
                <c:ptCount val="4"/>
                <c:pt idx="0">
                  <c:v>21880</c:v>
                </c:pt>
                <c:pt idx="1">
                  <c:v>24647</c:v>
                </c:pt>
                <c:pt idx="2">
                  <c:v>6360</c:v>
                </c:pt>
                <c:pt idx="3">
                  <c:v>30997</c:v>
                </c:pt>
              </c:numCache>
            </c:numRef>
          </c:val>
        </c:ser>
        <c:ser>
          <c:idx val="1"/>
          <c:order val="1"/>
          <c:tx>
            <c:strRef>
              <c:f>'Colonied Short'!$C$1</c:f>
              <c:strCache>
                <c:ptCount val="1"/>
                <c:pt idx="0">
                  <c:v>Cololnies Placed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'Colonied Short'!$A$2:$A$5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'Colonied Short'!$C$2:$C$5</c:f>
              <c:numCache>
                <c:formatCode>#,##0</c:formatCode>
                <c:ptCount val="4"/>
                <c:pt idx="0">
                  <c:v>239234</c:v>
                </c:pt>
                <c:pt idx="1">
                  <c:v>267049</c:v>
                </c:pt>
                <c:pt idx="2">
                  <c:v>261872</c:v>
                </c:pt>
                <c:pt idx="3">
                  <c:v>262161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0089040"/>
        <c:axId val="510089584"/>
      </c:barChart>
      <c:catAx>
        <c:axId val="51008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089584"/>
        <c:crosses val="autoZero"/>
        <c:auto val="1"/>
        <c:lblAlgn val="ctr"/>
        <c:lblOffset val="100"/>
        <c:noMultiLvlLbl val="0"/>
      </c:catAx>
      <c:valAx>
        <c:axId val="51008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08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Colony Shortages and </a:t>
            </a:r>
            <a:r>
              <a:rPr lang="en-US" sz="2400" dirty="0" smtClean="0"/>
              <a:t>Overwintering </a:t>
            </a:r>
            <a:r>
              <a:rPr lang="en-US" sz="2400" dirty="0"/>
              <a:t>Loss Rates</a:t>
            </a:r>
          </a:p>
        </c:rich>
      </c:tx>
      <c:layout>
        <c:manualLayout>
          <c:xMode val="edge"/>
          <c:yMode val="edge"/>
          <c:x val="0.12384848484848485"/>
          <c:y val="2.11345939933259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'Colonied Short'!$B$1</c:f>
              <c:strCache>
                <c:ptCount val="1"/>
                <c:pt idx="0">
                  <c:v>Colonies Short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numRef>
              <c:f>'Colonied Short'!$A$2:$A$5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'Colonied Short'!$B$2:$B$5</c:f>
              <c:numCache>
                <c:formatCode>#,##0</c:formatCode>
                <c:ptCount val="4"/>
                <c:pt idx="0">
                  <c:v>21880</c:v>
                </c:pt>
                <c:pt idx="1">
                  <c:v>24647</c:v>
                </c:pt>
                <c:pt idx="2">
                  <c:v>6360</c:v>
                </c:pt>
                <c:pt idx="3">
                  <c:v>30997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10855408"/>
        <c:axId val="510855952"/>
      </c:barChart>
      <c:lineChart>
        <c:grouping val="standard"/>
        <c:varyColors val="0"/>
        <c:ser>
          <c:idx val="1"/>
          <c:order val="1"/>
          <c:tx>
            <c:strRef>
              <c:f>'Colonied Short'!$E$1</c:f>
              <c:strCache>
                <c:ptCount val="1"/>
                <c:pt idx="0">
                  <c:v>Winter Loss Rate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'Colonied Short'!$A$2:$A$5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'Colonied Short'!$E$2:$E$5</c:f>
              <c:numCache>
                <c:formatCode>0.0%</c:formatCode>
                <c:ptCount val="4"/>
                <c:pt idx="0">
                  <c:v>0.34</c:v>
                </c:pt>
                <c:pt idx="1">
                  <c:v>0.3</c:v>
                </c:pt>
                <c:pt idx="2">
                  <c:v>0.219</c:v>
                </c:pt>
                <c:pt idx="3">
                  <c:v>0.311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0853776"/>
        <c:axId val="510851600"/>
      </c:lineChart>
      <c:catAx>
        <c:axId val="51085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855952"/>
        <c:crosses val="autoZero"/>
        <c:auto val="1"/>
        <c:lblAlgn val="ctr"/>
        <c:lblOffset val="100"/>
        <c:noMultiLvlLbl val="0"/>
      </c:catAx>
      <c:valAx>
        <c:axId val="51085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855408"/>
        <c:crosses val="autoZero"/>
        <c:crossBetween val="between"/>
      </c:valAx>
      <c:valAx>
        <c:axId val="510851600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853776"/>
        <c:crosses val="max"/>
        <c:crossBetween val="between"/>
      </c:valAx>
      <c:catAx>
        <c:axId val="5108537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8516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30219314057405E-2"/>
          <c:y val="0.17634258787306462"/>
          <c:w val="0.90286351706036749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'Colony Grade'!$C$1</c:f>
              <c:strCache>
                <c:ptCount val="1"/>
                <c:pt idx="0">
                  <c:v>Average Colony Grade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8333333333333307E-2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6.6666666666666666E-2"/>
                  <c:y val="5.5555555555555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6666666666666666E-2"/>
                  <c:y val="5.5555555555555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6.1111111111111012E-2"/>
                  <c:y val="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'Colony Grade'!$F$2:$F$5</c:f>
                <c:numCache>
                  <c:formatCode>General</c:formatCode>
                  <c:ptCount val="4"/>
                  <c:pt idx="0">
                    <c:v>1</c:v>
                  </c:pt>
                  <c:pt idx="1">
                    <c:v>0.5</c:v>
                  </c:pt>
                  <c:pt idx="2">
                    <c:v>1.2999999999999989</c:v>
                  </c:pt>
                  <c:pt idx="3">
                    <c:v>1.2000000000000011</c:v>
                  </c:pt>
                </c:numCache>
              </c:numRef>
            </c:plus>
            <c:minus>
              <c:numRef>
                <c:f>'Colony Grade'!$F$2:$F$5</c:f>
                <c:numCache>
                  <c:formatCode>General</c:formatCode>
                  <c:ptCount val="4"/>
                  <c:pt idx="0">
                    <c:v>1</c:v>
                  </c:pt>
                  <c:pt idx="1">
                    <c:v>0.5</c:v>
                  </c:pt>
                  <c:pt idx="2">
                    <c:v>1.2999999999999989</c:v>
                  </c:pt>
                  <c:pt idx="3">
                    <c:v>1.2000000000000011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'Colony Grade'!$B$2:$B$5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'Colony Grade'!$C$2:$C$5</c:f>
              <c:numCache>
                <c:formatCode>General</c:formatCode>
                <c:ptCount val="4"/>
                <c:pt idx="0">
                  <c:v>9.6999999999999993</c:v>
                </c:pt>
                <c:pt idx="1">
                  <c:v>10.1</c:v>
                </c:pt>
                <c:pt idx="2">
                  <c:v>10.6</c:v>
                </c:pt>
                <c:pt idx="3">
                  <c:v>9.3000000000000007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1475648"/>
        <c:axId val="461474016"/>
      </c:barChart>
      <c:catAx>
        <c:axId val="46147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474016"/>
        <c:crosses val="autoZero"/>
        <c:auto val="1"/>
        <c:lblAlgn val="ctr"/>
        <c:lblOffset val="100"/>
        <c:noMultiLvlLbl val="0"/>
      </c:catAx>
      <c:valAx>
        <c:axId val="46147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475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rent vs. Frame Weighted Average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73529695385242"/>
          <c:y val="0.16727869211166552"/>
          <c:w val="0.869750672338237"/>
          <c:h val="0.593360832673915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'BIP rent graph'!$B$16</c:f>
              <c:strCache>
                <c:ptCount val="1"/>
                <c:pt idx="0">
                  <c:v>Average Rent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'BIP rent graph'!$A$17:$A$20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'BIP rent graph'!$B$17:$B$20</c:f>
              <c:numCache>
                <c:formatCode>"$"#,##0.00_);[Red]\("$"#,##0.00\)</c:formatCode>
                <c:ptCount val="4"/>
                <c:pt idx="0">
                  <c:v>137.77000000000001</c:v>
                </c:pt>
                <c:pt idx="1">
                  <c:v>152.80000000000001</c:v>
                </c:pt>
                <c:pt idx="2">
                  <c:v>154.16</c:v>
                </c:pt>
                <c:pt idx="3">
                  <c:v>154.6</c:v>
                </c:pt>
              </c:numCache>
            </c:numRef>
          </c:val>
        </c:ser>
        <c:ser>
          <c:idx val="1"/>
          <c:order val="1"/>
          <c:tx>
            <c:strRef>
              <c:f>'BIP rent graph'!$C$16</c:f>
              <c:strCache>
                <c:ptCount val="1"/>
                <c:pt idx="0">
                  <c:v>Frame Weighted Average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'BIP rent graph'!$A$17:$A$20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'BIP rent graph'!$C$17:$C$20</c:f>
              <c:numCache>
                <c:formatCode>"$"#,##0.00_);[Red]\("$"#,##0.00\)</c:formatCode>
                <c:ptCount val="4"/>
                <c:pt idx="0">
                  <c:v>142.03092783505159</c:v>
                </c:pt>
                <c:pt idx="1">
                  <c:v>151.28712871287129</c:v>
                </c:pt>
                <c:pt idx="2">
                  <c:v>145.43396226415095</c:v>
                </c:pt>
                <c:pt idx="3">
                  <c:v>166.23655913978493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1476192"/>
        <c:axId val="461476736"/>
      </c:barChart>
      <c:catAx>
        <c:axId val="46147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476736"/>
        <c:crosses val="autoZero"/>
        <c:auto val="1"/>
        <c:lblAlgn val="ctr"/>
        <c:lblOffset val="100"/>
        <c:noMultiLvlLbl val="0"/>
      </c:catAx>
      <c:valAx>
        <c:axId val="46147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47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 Prices and Overwintering Loss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'BIP rent graph'!$B$16</c:f>
              <c:strCache>
                <c:ptCount val="1"/>
                <c:pt idx="0">
                  <c:v>Average Rent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'BIP rent graph'!$A$17:$A$20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'BIP rent graph'!$B$17:$B$20</c:f>
              <c:numCache>
                <c:formatCode>"$"#,##0.00_);[Red]\("$"#,##0.00\)</c:formatCode>
                <c:ptCount val="4"/>
                <c:pt idx="0">
                  <c:v>137.77000000000001</c:v>
                </c:pt>
                <c:pt idx="1">
                  <c:v>152.80000000000001</c:v>
                </c:pt>
                <c:pt idx="2">
                  <c:v>154.16</c:v>
                </c:pt>
                <c:pt idx="3">
                  <c:v>154.6</c:v>
                </c:pt>
              </c:numCache>
            </c:numRef>
          </c:val>
        </c:ser>
        <c:ser>
          <c:idx val="1"/>
          <c:order val="1"/>
          <c:tx>
            <c:strRef>
              <c:f>'BIP rent graph'!$C$16</c:f>
              <c:strCache>
                <c:ptCount val="1"/>
                <c:pt idx="0">
                  <c:v>Frame Weighted Average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'BIP rent graph'!$A$17:$A$20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'BIP rent graph'!$C$17:$C$20</c:f>
              <c:numCache>
                <c:formatCode>"$"#,##0.00_);[Red]\("$"#,##0.00\)</c:formatCode>
                <c:ptCount val="4"/>
                <c:pt idx="0">
                  <c:v>142.03092783505159</c:v>
                </c:pt>
                <c:pt idx="1">
                  <c:v>151.28712871287129</c:v>
                </c:pt>
                <c:pt idx="2">
                  <c:v>145.43396226415095</c:v>
                </c:pt>
                <c:pt idx="3">
                  <c:v>166.23655913978493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61477824"/>
        <c:axId val="461478912"/>
      </c:barChart>
      <c:lineChart>
        <c:grouping val="standard"/>
        <c:varyColors val="0"/>
        <c:ser>
          <c:idx val="2"/>
          <c:order val="2"/>
          <c:tx>
            <c:strRef>
              <c:f>'BIP rent graph'!$D$16</c:f>
              <c:strCache>
                <c:ptCount val="1"/>
                <c:pt idx="0">
                  <c:v>Winter Loss Rate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'BIP rent graph'!$A$17:$A$20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'BIP rent graph'!$D$17:$D$20</c:f>
              <c:numCache>
                <c:formatCode>0.0%</c:formatCode>
                <c:ptCount val="4"/>
                <c:pt idx="0">
                  <c:v>0.34</c:v>
                </c:pt>
                <c:pt idx="1">
                  <c:v>0.3</c:v>
                </c:pt>
                <c:pt idx="2">
                  <c:v>0.219</c:v>
                </c:pt>
                <c:pt idx="3">
                  <c:v>0.311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1478368"/>
        <c:axId val="461472928"/>
      </c:lineChart>
      <c:catAx>
        <c:axId val="46147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478912"/>
        <c:crosses val="autoZero"/>
        <c:auto val="1"/>
        <c:lblAlgn val="ctr"/>
        <c:lblOffset val="100"/>
        <c:noMultiLvlLbl val="0"/>
      </c:catAx>
      <c:valAx>
        <c:axId val="46147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477824"/>
        <c:crosses val="autoZero"/>
        <c:crossBetween val="between"/>
      </c:valAx>
      <c:valAx>
        <c:axId val="46147292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478368"/>
        <c:crosses val="max"/>
        <c:crossBetween val="between"/>
      </c:valAx>
      <c:catAx>
        <c:axId val="461478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14729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3T10:53:42.507" idx="1">
    <p:pos x="10" y="10"/>
    <p:text>Main point here is that the frame weighted average more closely reflects supply (at least related to winter loss)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55C0A-F822-44A3-8927-93FDAE72FB16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40D1D-A836-4BDC-A9C5-BCF3C4E2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California State Beekeepers</a:t>
            </a:r>
            <a:r>
              <a:rPr lang="en-US" baseline="0" dirty="0" smtClean="0"/>
              <a:t> Association survey is the most similar survey already available.  It tracks the rental price of colonies for several crops including almonds.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7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8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 brokers contacted</a:t>
            </a:r>
            <a:r>
              <a:rPr lang="en-US" baseline="0" dirty="0" smtClean="0"/>
              <a:t> post almond bloom.</a:t>
            </a:r>
          </a:p>
          <a:p>
            <a:r>
              <a:rPr lang="en-US" baseline="0" dirty="0" smtClean="0"/>
              <a:t>Full </a:t>
            </a:r>
            <a:r>
              <a:rPr lang="en-US" baseline="0" dirty="0" err="1" smtClean="0"/>
              <a:t>lis</a:t>
            </a:r>
            <a:r>
              <a:rPr lang="en-US" baseline="0" dirty="0" smtClean="0"/>
              <a:t> of survey questions available upon request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Shortage is the number of colonies that the broker was contracted to provide, which his/her beekeepers were unable to supply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respondents</a:t>
            </a:r>
            <a:r>
              <a:rPr lang="en-US" baseline="0" dirty="0" smtClean="0"/>
              <a:t> lost due to retirement, lost contact information, etc.  Most people contacted are eager to participate.</a:t>
            </a:r>
            <a:endParaRPr lang="en-US" dirty="0" smtClean="0"/>
          </a:p>
          <a:p>
            <a:r>
              <a:rPr lang="en-US" dirty="0" smtClean="0"/>
              <a:t>Estimated to be 30-40</a:t>
            </a:r>
            <a:r>
              <a:rPr lang="en-US" baseline="0" dirty="0" smtClean="0"/>
              <a:t> bee brokers in the industry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40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As, an economist focused on price and wha</a:t>
            </a:r>
            <a:r>
              <a:rPr lang="en-US" baseline="0" dirty="0" smtClean="0"/>
              <a:t>t causes price changes</a:t>
            </a:r>
            <a:endParaRPr lang="en-US" dirty="0" smtClean="0"/>
          </a:p>
          <a:p>
            <a:r>
              <a:rPr lang="en-US" dirty="0" smtClean="0"/>
              <a:t>From</a:t>
            </a:r>
            <a:r>
              <a:rPr lang="en-US" baseline="0" dirty="0" smtClean="0"/>
              <a:t> the subsample of honey bee brokers, we find that the average colony rental price is rising but a decreasing rate compared with the sharp rise we saw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32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Focus on</a:t>
            </a:r>
            <a:r>
              <a:rPr lang="en-US" baseline="0" dirty="0" smtClean="0"/>
              <a:t> supply of colonies.  </a:t>
            </a:r>
            <a:r>
              <a:rPr lang="en-US" dirty="0" smtClean="0"/>
              <a:t>Don’t have time to consider honey production</a:t>
            </a:r>
            <a:r>
              <a:rPr lang="en-US" baseline="0" dirty="0" smtClean="0"/>
              <a:t> in this presentation but it is worth considering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67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Almond bearing acreage as</a:t>
            </a:r>
            <a:r>
              <a:rPr lang="en-US" baseline="0" dirty="0" smtClean="0"/>
              <a:t> documented by the USDA National Statistics Service has been rising steadily.  The rental price of colonies is leveling off despite this rise in colony rentals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1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Average number of colonies place per acre stays around 2 over the survey period</a:t>
            </a:r>
          </a:p>
          <a:p>
            <a:r>
              <a:rPr lang="en-US" baseline="0" dirty="0" smtClean="0"/>
              <a:t>Supply maybe lower than desired because of colony loses and disease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4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survey asks</a:t>
            </a:r>
            <a:r>
              <a:rPr lang="en-US" baseline="0" dirty="0" smtClean="0"/>
              <a:t> bee brokers “</a:t>
            </a:r>
            <a:r>
              <a:rPr lang="en-US" sz="1200" dirty="0" smtClean="0"/>
              <a:t>How many colonies, that were committed for pollination, were you and/or those beekeepers you broker for short?”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By summing these</a:t>
            </a:r>
            <a:r>
              <a:rPr lang="en-US" sz="1200" baseline="0" dirty="0" smtClean="0"/>
              <a:t> the number supplied and the number short we get a rough sense of the colonies demanded.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7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1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niversityofcalifornia.edu/news/article/2892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spirationsandexplorations.com/2012/11/01/how-i-grew-to-love-bees-and-why-they-matter-to-everyone-who-eat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Tier 6: Pollinator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Compiled by Jai Holt for the Bee Informed Partnership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32297" y="5683622"/>
            <a:ext cx="8335870" cy="1048873"/>
            <a:chOff x="2056093" y="5710516"/>
            <a:chExt cx="8335870" cy="1048873"/>
          </a:xfrm>
        </p:grpSpPr>
        <p:pic>
          <p:nvPicPr>
            <p:cNvPr id="2050" name="Picture 2" descr="http://www.clker.com/cliparts/3/d/2/a/1323166076113251499Almond%20Flower.svg.m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6093" y="5710518"/>
              <a:ext cx="1048871" cy="1048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clker.com/cliparts/3/d/2/a/1323166076113251499Almond%20Flower.svg.m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658" y="5710516"/>
              <a:ext cx="1048871" cy="1048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clker.com/cliparts/3/d/2/a/1323166076113251499Almond%20Flower.svg.m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305" y="5710517"/>
              <a:ext cx="1048871" cy="1048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clker.com/cliparts/3/d/2/a/1323166076113251499Almond%20Flower.svg.m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199" y="5710517"/>
              <a:ext cx="1048871" cy="1048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lker.com/cliparts/3/d/2/a/1323166076113251499Almond%20Flower.svg.m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011" y="5710516"/>
              <a:ext cx="1048871" cy="1048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www.clker.com/cliparts/3/d/2/a/1323166076113251499Almond%20Flower.svg.m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3092" y="5710516"/>
              <a:ext cx="1048871" cy="1048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79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038162"/>
              </p:ext>
            </p:extLst>
          </p:nvPr>
        </p:nvGraphicFramePr>
        <p:xfrm>
          <a:off x="1817886" y="1149179"/>
          <a:ext cx="8537075" cy="427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8070" y="5546035"/>
            <a:ext cx="81302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Winter loss rates from “</a:t>
            </a:r>
            <a:r>
              <a:rPr lang="en-US" sz="1600" dirty="0"/>
              <a:t>A national survey of managed honey bee 2012-2013 annual colony losses in the USA: results from the Bee Informed Partnership” </a:t>
            </a:r>
            <a:r>
              <a:rPr lang="en-US" sz="1600" dirty="0" err="1" smtClean="0"/>
              <a:t>Steinhauer</a:t>
            </a:r>
            <a:r>
              <a:rPr lang="en-US" sz="1600" dirty="0" smtClean="0"/>
              <a:t> </a:t>
            </a:r>
            <a:r>
              <a:rPr lang="en-US" sz="1600" dirty="0"/>
              <a:t>et al.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28464" y="462579"/>
            <a:ext cx="9601196" cy="81016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462748"/>
              </p:ext>
            </p:extLst>
          </p:nvPr>
        </p:nvGraphicFramePr>
        <p:xfrm>
          <a:off x="2274498" y="1367286"/>
          <a:ext cx="7378460" cy="4541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1128464" y="593125"/>
            <a:ext cx="9601196" cy="77072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05726"/>
              </p:ext>
            </p:extLst>
          </p:nvPr>
        </p:nvGraphicFramePr>
        <p:xfrm>
          <a:off x="1891553" y="1256768"/>
          <a:ext cx="7466480" cy="3966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91553" y="5468471"/>
            <a:ext cx="727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weighted average = (average colony price/ average colony grade) *10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838300"/>
              </p:ext>
            </p:extLst>
          </p:nvPr>
        </p:nvGraphicFramePr>
        <p:xfrm>
          <a:off x="1779372" y="1198606"/>
          <a:ext cx="8155459" cy="4720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83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Colony rental price for almonds continues to rise but at a slowing rate</a:t>
            </a:r>
          </a:p>
          <a:p>
            <a:r>
              <a:rPr lang="en-US" dirty="0" smtClean="0"/>
              <a:t>Colony grade maybe useful for determining the true cost of colony rental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83743" y="698141"/>
            <a:ext cx="9601200" cy="5178425"/>
          </a:xfrm>
        </p:spPr>
        <p:txBody>
          <a:bodyPr numCol="2"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How many colonies did you place in almond orchards this year?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How many colonies did you place in almonds last year?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Given an unlimited supply, how many colonies could you have placed in almond orchards this year?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If an additional almond orchard with 100 acres needed bees from you this past season, would you have been able to supply those bees?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% of the colonies that you placed in almonds were “field run”?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average number of colonies you placed per acre?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highest number of colonies you placed per acre?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lowest number of colonies you placed per acre?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average number of colonies you placed per acre last year?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How many different beekeepers (including yourself) did you place colonies for this year?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How many different almond growers did you place colonies for this year?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How many beekeepers that you broker for (including yourself) had difficulty meeting the number of colonies they committed for pollination?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How many colonies, that were committed for pollination, were you and/or those beekeepers you broker for short?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average grade of the colonies you placed?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average price you received per placed colony?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lowest price received?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highest price received?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percentage of the hives that you broker for are managed year round in California exclusively?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percentage of the almonds growers that you supplied with bees this year, did you supply bees to last year as well?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percentage of beekeepers that you brokered for did you broker for last year as well? 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84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Survey honey bee brokers about colony rentals for California almonds</a:t>
            </a:r>
          </a:p>
          <a:p>
            <a:r>
              <a:rPr lang="en-US" b="1" dirty="0" smtClean="0"/>
              <a:t>Objective:  </a:t>
            </a:r>
          </a:p>
          <a:p>
            <a:pPr lvl="1"/>
            <a:r>
              <a:rPr lang="en-US" dirty="0" smtClean="0"/>
              <a:t>Indirectly measure the health of the honey bee industry</a:t>
            </a:r>
          </a:p>
          <a:p>
            <a:pPr lvl="1"/>
            <a:r>
              <a:rPr lang="en-US" dirty="0" smtClean="0"/>
              <a:t>Add to existing surveys by including brokers outside California, colony grade, shortage etc.</a:t>
            </a:r>
          </a:p>
          <a:p>
            <a:r>
              <a:rPr lang="en-US" b="1" dirty="0" smtClean="0"/>
              <a:t>Methods:  </a:t>
            </a:r>
          </a:p>
          <a:p>
            <a:pPr lvl="1"/>
            <a:r>
              <a:rPr lang="en-US" dirty="0" smtClean="0"/>
              <a:t>Phone interviews with brokers</a:t>
            </a:r>
          </a:p>
          <a:p>
            <a:r>
              <a:rPr lang="en-US" b="1" dirty="0" smtClean="0"/>
              <a:t>Finding: </a:t>
            </a:r>
          </a:p>
          <a:p>
            <a:pPr lvl="1"/>
            <a:r>
              <a:rPr lang="en-US" dirty="0" smtClean="0"/>
              <a:t>Colony rental price is rising but at a slower rate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Colony grade may play a role in the true cost of renting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 Honey bee in almonds. (Photo by Kathy Keatley Garvey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57" y="4051301"/>
            <a:ext cx="2426261" cy="19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7623" y="6479703"/>
            <a:ext cx="465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</a:t>
            </a:r>
            <a:r>
              <a:rPr lang="en-US" sz="1200" dirty="0" smtClean="0"/>
              <a:t>from </a:t>
            </a:r>
            <a:r>
              <a:rPr lang="en-US" sz="1200" dirty="0" smtClean="0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www.universityofcalifornia.edu/news/article/28920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74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ee brokers contacted by phone yearly from </a:t>
            </a:r>
            <a:r>
              <a:rPr lang="en-US" dirty="0" smtClean="0">
                <a:solidFill>
                  <a:schemeClr val="tx1"/>
                </a:solidFill>
              </a:rPr>
              <a:t>2010-2013</a:t>
            </a:r>
          </a:p>
          <a:p>
            <a:r>
              <a:rPr lang="en-US" dirty="0" smtClean="0"/>
              <a:t>Asked 20 questions about California almond placements</a:t>
            </a:r>
          </a:p>
          <a:p>
            <a:pPr lvl="1"/>
            <a:r>
              <a:rPr lang="en-US" dirty="0" smtClean="0"/>
              <a:t>Rental cost (high, low, average)</a:t>
            </a:r>
          </a:p>
          <a:p>
            <a:pPr lvl="1"/>
            <a:r>
              <a:rPr lang="en-US" dirty="0" smtClean="0"/>
              <a:t>Colonies placed (total and per acre)</a:t>
            </a:r>
          </a:p>
          <a:p>
            <a:pPr lvl="1"/>
            <a:r>
              <a:rPr lang="en-US" dirty="0" smtClean="0"/>
              <a:t>Shortages</a:t>
            </a:r>
          </a:p>
          <a:p>
            <a:pPr lvl="1"/>
            <a:r>
              <a:rPr lang="en-US" dirty="0" smtClean="0"/>
              <a:t>Colony grade</a:t>
            </a:r>
          </a:p>
        </p:txBody>
      </p:sp>
      <p:pic>
        <p:nvPicPr>
          <p:cNvPr id="5122" name="Picture 2" descr="http://inspirationsandexplorations.files.wordpress.com/2012/10/bee-truck.jpg?w=473&amp;h=3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446" y="3741495"/>
            <a:ext cx="3215153" cy="213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43081" y="6416951"/>
            <a:ext cx="113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http://inspirationsandexplorations.com/2012/11/01/how-i-grew-to-love-bees-and-why-they-matter-to-everyone-who-eats/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15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Respondents</a:t>
            </a:r>
          </a:p>
          <a:p>
            <a:pPr lvl="1"/>
            <a:r>
              <a:rPr lang="en-US" dirty="0" smtClean="0"/>
              <a:t>2010- 23</a:t>
            </a:r>
          </a:p>
          <a:p>
            <a:pPr lvl="1"/>
            <a:r>
              <a:rPr lang="en-US" dirty="0" smtClean="0"/>
              <a:t>2011- 23</a:t>
            </a:r>
          </a:p>
          <a:p>
            <a:pPr lvl="1"/>
            <a:r>
              <a:rPr lang="en-US" dirty="0" smtClean="0"/>
              <a:t>2012- 16</a:t>
            </a:r>
          </a:p>
          <a:p>
            <a:pPr lvl="1"/>
            <a:r>
              <a:rPr lang="en-US" dirty="0" smtClean="0"/>
              <a:t>2013- 20</a:t>
            </a:r>
            <a:endParaRPr lang="en-US" dirty="0"/>
          </a:p>
          <a:p>
            <a:r>
              <a:rPr lang="en-US" dirty="0"/>
              <a:t>This analysis focuses on 13 brokers who responded in all 4 years.</a:t>
            </a:r>
          </a:p>
          <a:p>
            <a:r>
              <a:rPr lang="en-US" dirty="0"/>
              <a:t>The subsample represents approximately 33-43% of the total number of bee brokers.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170" y="2722658"/>
            <a:ext cx="1645920" cy="17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017716"/>
              </p:ext>
            </p:extLst>
          </p:nvPr>
        </p:nvGraphicFramePr>
        <p:xfrm>
          <a:off x="2298009" y="798198"/>
          <a:ext cx="7464556" cy="3720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316407"/>
              </p:ext>
            </p:extLst>
          </p:nvPr>
        </p:nvGraphicFramePr>
        <p:xfrm>
          <a:off x="3515958" y="4789155"/>
          <a:ext cx="4471595" cy="12016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97981"/>
                <a:gridCol w="1281079"/>
                <a:gridCol w="1134070"/>
                <a:gridCol w="1058465"/>
              </a:tblGrid>
              <a:tr h="1324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Average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478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$137.77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$180.00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78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$152.80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$110.00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$177.00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78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$154.16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$135.00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$177.00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78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$154.60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$95.00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$200.00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1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drives rental costs?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Direct cost drivers</a:t>
            </a:r>
          </a:p>
          <a:p>
            <a:r>
              <a:rPr lang="en-US" dirty="0" smtClean="0"/>
              <a:t>Demand for colonies</a:t>
            </a:r>
          </a:p>
          <a:p>
            <a:r>
              <a:rPr lang="en-US" dirty="0" smtClean="0"/>
              <a:t>Supply of colonies</a:t>
            </a:r>
          </a:p>
          <a:p>
            <a:pPr lvl="1"/>
            <a:r>
              <a:rPr lang="en-US" dirty="0" smtClean="0"/>
              <a:t>Quantity</a:t>
            </a:r>
          </a:p>
          <a:p>
            <a:pPr lvl="1"/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Indirect cost drivers</a:t>
            </a:r>
          </a:p>
          <a:p>
            <a:r>
              <a:rPr lang="en-US" dirty="0"/>
              <a:t>Cost of outputs- almond </a:t>
            </a:r>
            <a:r>
              <a:rPr lang="en-US" dirty="0" smtClean="0"/>
              <a:t>price</a:t>
            </a:r>
          </a:p>
          <a:p>
            <a:r>
              <a:rPr lang="en-US" dirty="0" smtClean="0"/>
              <a:t>Cost of inputs</a:t>
            </a:r>
          </a:p>
          <a:p>
            <a:pPr lvl="1"/>
            <a:r>
              <a:rPr lang="en-US" dirty="0" smtClean="0"/>
              <a:t>Fuel costs</a:t>
            </a:r>
          </a:p>
          <a:p>
            <a:pPr lvl="1"/>
            <a:r>
              <a:rPr lang="en-US" dirty="0" smtClean="0"/>
              <a:t>Cost of bee treatments</a:t>
            </a:r>
          </a:p>
          <a:p>
            <a:r>
              <a:rPr lang="en-US" dirty="0" smtClean="0"/>
              <a:t>Opportunity cost</a:t>
            </a:r>
          </a:p>
          <a:p>
            <a:pPr lvl="1"/>
            <a:r>
              <a:rPr lang="en-US" dirty="0" smtClean="0"/>
              <a:t>Cost of the next best alternative- honey production (Rucker et al.)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14" y="4743901"/>
            <a:ext cx="1672837" cy="111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9366" y="6392173"/>
            <a:ext cx="8100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Almond Acreage data from USDA NASS </a:t>
            </a:r>
            <a:r>
              <a:rPr lang="en-US" sz="1600" dirty="0"/>
              <a:t>"2013 California Almond </a:t>
            </a:r>
            <a:r>
              <a:rPr lang="en-US" sz="1600" dirty="0" smtClean="0"/>
              <a:t>Forecast" </a:t>
            </a:r>
            <a:endParaRPr lang="en-US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95402" y="790832"/>
            <a:ext cx="9601196" cy="110072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Demand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881959"/>
              </p:ext>
            </p:extLst>
          </p:nvPr>
        </p:nvGraphicFramePr>
        <p:xfrm>
          <a:off x="1680520" y="1742303"/>
          <a:ext cx="8711513" cy="4188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71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722553"/>
              </p:ext>
            </p:extLst>
          </p:nvPr>
        </p:nvGraphicFramePr>
        <p:xfrm>
          <a:off x="1156447" y="1559859"/>
          <a:ext cx="9771529" cy="4347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116107" y="695261"/>
            <a:ext cx="9601196" cy="63151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219818"/>
              </p:ext>
            </p:extLst>
          </p:nvPr>
        </p:nvGraphicFramePr>
        <p:xfrm>
          <a:off x="1407459" y="1649506"/>
          <a:ext cx="8650941" cy="3998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1128464" y="732331"/>
            <a:ext cx="9601196" cy="63151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Supply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810448"/>
              </p:ext>
            </p:extLst>
          </p:nvPr>
        </p:nvGraphicFramePr>
        <p:xfrm>
          <a:off x="1999129" y="1891553"/>
          <a:ext cx="7871012" cy="386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515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4030</TotalTime>
  <Words>968</Words>
  <Application>Microsoft Office PowerPoint</Application>
  <PresentationFormat>Widescreen</PresentationFormat>
  <Paragraphs>145</Paragraphs>
  <Slides>16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MS Mincho</vt:lpstr>
      <vt:lpstr>Arial</vt:lpstr>
      <vt:lpstr>Calibri</vt:lpstr>
      <vt:lpstr>Garamond</vt:lpstr>
      <vt:lpstr>Times New Roman</vt:lpstr>
      <vt:lpstr>Organic</vt:lpstr>
      <vt:lpstr>Tier 6: Pollinator Survey</vt:lpstr>
      <vt:lpstr>Introduction</vt:lpstr>
      <vt:lpstr>Methods</vt:lpstr>
      <vt:lpstr>Results</vt:lpstr>
      <vt:lpstr>PowerPoint Presentation</vt:lpstr>
      <vt:lpstr>What drives rental costs?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Thanks you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Tier 6: Pollinator Survey</dc:title>
  <dc:creator>Jai Maree</dc:creator>
  <cp:lastModifiedBy>Jai Maree</cp:lastModifiedBy>
  <cp:revision>42</cp:revision>
  <dcterms:created xsi:type="dcterms:W3CDTF">2014-01-03T17:32:02Z</dcterms:created>
  <dcterms:modified xsi:type="dcterms:W3CDTF">2014-01-07T13:48:12Z</dcterms:modified>
</cp:coreProperties>
</file>