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i%20Maree\Desktop\Pollination%20tier%206\Pollination%20table%20for%20broker%20summar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%20Maree\Desktop\Pollination%20tier%206\Pollination%20table%20for%20broker%20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i%20Maree\Desktop\Pollination%20tier%206\Pollination%20table%20for%20broker%20summar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%20Maree\Desktop\Pollination%20tier%206\Pollination%20table%20for%20broker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Colonies</a:t>
            </a:r>
            <a:r>
              <a:rPr lang="en-US" baseline="0"/>
              <a:t> Placed by Subsample of Brokers</a:t>
            </a:r>
            <a:endParaRPr lang="en-US"/>
          </a:p>
        </c:rich>
      </c:tx>
      <c:layout>
        <c:manualLayout>
          <c:xMode val="edge"/>
          <c:yMode val="edge"/>
          <c:x val="0.17755820017611806"/>
          <c:y val="2.751031636863823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'Colonies Placed'!$B$1</c:f>
              <c:strCache>
                <c:ptCount val="1"/>
                <c:pt idx="0">
                  <c:v>Cololnies Placed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1.0857763300760043E-2"/>
                  <c:y val="-1.83402109124254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1.24999999999999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7777065326116627E-3"/>
                  <c:y val="-1.85185586327156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'Colonies Placed'!$B$9:$B$13</c:f>
                <c:numCache>
                  <c:formatCode>General</c:formatCode>
                  <c:ptCount val="5"/>
                  <c:pt idx="0">
                    <c:v>159319.84</c:v>
                  </c:pt>
                  <c:pt idx="1">
                    <c:v>190146.5</c:v>
                  </c:pt>
                  <c:pt idx="2">
                    <c:v>185404.25</c:v>
                  </c:pt>
                  <c:pt idx="3">
                    <c:v>186300.7</c:v>
                  </c:pt>
                  <c:pt idx="4">
                    <c:v>184405.6</c:v>
                  </c:pt>
                </c:numCache>
              </c:numRef>
            </c:plus>
            <c:minus>
              <c:numRef>
                <c:f>'Colonies Placed'!$A$9:$A$13</c:f>
                <c:numCache>
                  <c:formatCode>General</c:formatCode>
                  <c:ptCount val="5"/>
                  <c:pt idx="0">
                    <c:v>159319.84</c:v>
                  </c:pt>
                  <c:pt idx="1">
                    <c:v>190146.5</c:v>
                  </c:pt>
                  <c:pt idx="2">
                    <c:v>185404.25</c:v>
                  </c:pt>
                  <c:pt idx="3">
                    <c:v>186300.7</c:v>
                  </c:pt>
                  <c:pt idx="4">
                    <c:v>184405.6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'Colonies Placed'!$A$2:$A$6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'Colonies Placed'!$B$2:$B$6</c:f>
              <c:numCache>
                <c:formatCode>#,##0</c:formatCode>
                <c:ptCount val="5"/>
                <c:pt idx="0">
                  <c:v>209234</c:v>
                </c:pt>
                <c:pt idx="1">
                  <c:v>237049</c:v>
                </c:pt>
                <c:pt idx="2">
                  <c:v>229872</c:v>
                </c:pt>
                <c:pt idx="3">
                  <c:v>230161</c:v>
                </c:pt>
                <c:pt idx="4" formatCode="General">
                  <c:v>228572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2998856"/>
        <c:axId val="483003952"/>
      </c:barChart>
      <c:lineChart>
        <c:grouping val="standard"/>
        <c:varyColors val="0"/>
        <c:ser>
          <c:idx val="1"/>
          <c:order val="1"/>
          <c:tx>
            <c:strRef>
              <c:f>'Colonies Placed'!$C$1</c:f>
              <c:strCache>
                <c:ptCount val="1"/>
                <c:pt idx="0">
                  <c:v>Almond Bearing Acres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'Colonies Placed'!$A$2:$A$6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'Colonies Placed'!$C$2:$C$6</c:f>
              <c:numCache>
                <c:formatCode>_(* #,##0_);_(* \(#,##0\);_(* "-"??_);_(@_)</c:formatCode>
                <c:ptCount val="5"/>
                <c:pt idx="0">
                  <c:v>770000</c:v>
                </c:pt>
                <c:pt idx="1">
                  <c:v>800000</c:v>
                </c:pt>
                <c:pt idx="2">
                  <c:v>820000</c:v>
                </c:pt>
                <c:pt idx="3">
                  <c:v>840000</c:v>
                </c:pt>
                <c:pt idx="4">
                  <c:v>860000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005128"/>
        <c:axId val="483004736"/>
      </c:lineChart>
      <c:catAx>
        <c:axId val="482998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03952"/>
        <c:crosses val="autoZero"/>
        <c:auto val="1"/>
        <c:lblAlgn val="ctr"/>
        <c:lblOffset val="100"/>
        <c:noMultiLvlLbl val="0"/>
      </c:catAx>
      <c:valAx>
        <c:axId val="48300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Colonies Placed</a:t>
                </a:r>
              </a:p>
            </c:rich>
          </c:tx>
          <c:overlay val="0"/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998856"/>
        <c:crosses val="autoZero"/>
        <c:crossBetween val="between"/>
      </c:valAx>
      <c:valAx>
        <c:axId val="483004736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Almond Bearing Acres</a:t>
                </a:r>
              </a:p>
            </c:rich>
          </c:tx>
          <c:overlay val="0"/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05128"/>
        <c:crosses val="max"/>
        <c:crossBetween val="between"/>
      </c:valAx>
      <c:catAx>
        <c:axId val="483005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3004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Colony Rental Price and </a:t>
            </a:r>
          </a:p>
          <a:p>
            <a:pPr>
              <a:defRPr/>
            </a:pPr>
            <a:r>
              <a:rPr lang="en-US" baseline="0"/>
              <a:t>Almond Bearing Acres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'BIP rent graph'!$B$1</c:f>
              <c:strCache>
                <c:ptCount val="1"/>
                <c:pt idx="0">
                  <c:v>BIP Rent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66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-4.6296296296296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1.85185185185185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'BIP rent graph'!$D$8:$D$12</c:f>
                <c:numCache>
                  <c:formatCode>General</c:formatCode>
                  <c:ptCount val="5"/>
                  <c:pt idx="0">
                    <c:v>6.676400000000001</c:v>
                  </c:pt>
                  <c:pt idx="1">
                    <c:v>7.3322000000000003</c:v>
                  </c:pt>
                  <c:pt idx="2">
                    <c:v>6.330600000000004</c:v>
                  </c:pt>
                  <c:pt idx="3">
                    <c:v>6.3551999999999964</c:v>
                  </c:pt>
                  <c:pt idx="4">
                    <c:v>6.230400000000003</c:v>
                  </c:pt>
                </c:numCache>
              </c:numRef>
            </c:plus>
            <c:minus>
              <c:numRef>
                <c:f>'BIP rent graph'!$D$8:$D$12</c:f>
                <c:numCache>
                  <c:formatCode>General</c:formatCode>
                  <c:ptCount val="5"/>
                  <c:pt idx="0">
                    <c:v>6.676400000000001</c:v>
                  </c:pt>
                  <c:pt idx="1">
                    <c:v>7.3322000000000003</c:v>
                  </c:pt>
                  <c:pt idx="2">
                    <c:v>6.330600000000004</c:v>
                  </c:pt>
                  <c:pt idx="3">
                    <c:v>6.3551999999999964</c:v>
                  </c:pt>
                  <c:pt idx="4">
                    <c:v>6.230400000000003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'BIP rent graph'!$A$2:$A$6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'BIP rent graph'!$B$2:$B$6</c:f>
              <c:numCache>
                <c:formatCode>"$"#,##0.00_);[Red]\("$"#,##0.00\)</c:formatCode>
                <c:ptCount val="5"/>
                <c:pt idx="0">
                  <c:v>138.625</c:v>
                </c:pt>
                <c:pt idx="1">
                  <c:v>148.91669999999999</c:v>
                </c:pt>
                <c:pt idx="2">
                  <c:v>151</c:v>
                </c:pt>
                <c:pt idx="3">
                  <c:v>155.82140000000001</c:v>
                </c:pt>
                <c:pt idx="4">
                  <c:v>175.54169999999999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3012576"/>
        <c:axId val="483013360"/>
      </c:barChart>
      <c:lineChart>
        <c:grouping val="standard"/>
        <c:varyColors val="0"/>
        <c:ser>
          <c:idx val="1"/>
          <c:order val="1"/>
          <c:tx>
            <c:strRef>
              <c:f>'BIP rent graph'!$E$1</c:f>
              <c:strCache>
                <c:ptCount val="1"/>
                <c:pt idx="0">
                  <c:v>Almond Bearing Acres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'BIP rent graph'!$A$2:$A$5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graph'!$E$2:$E$6</c:f>
              <c:numCache>
                <c:formatCode>_(* #,##0_);_(* \(#,##0\);_(* "-"??_);_(@_)</c:formatCode>
                <c:ptCount val="5"/>
                <c:pt idx="0">
                  <c:v>770000</c:v>
                </c:pt>
                <c:pt idx="1">
                  <c:v>800000</c:v>
                </c:pt>
                <c:pt idx="2">
                  <c:v>820000</c:v>
                </c:pt>
                <c:pt idx="3">
                  <c:v>840000</c:v>
                </c:pt>
                <c:pt idx="4">
                  <c:v>860000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012968"/>
        <c:axId val="483011792"/>
      </c:lineChart>
      <c:catAx>
        <c:axId val="48301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13360"/>
        <c:crosses val="autoZero"/>
        <c:auto val="1"/>
        <c:lblAlgn val="ctr"/>
        <c:lblOffset val="100"/>
        <c:noMultiLvlLbl val="0"/>
      </c:catAx>
      <c:valAx>
        <c:axId val="48301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Colony Rental Price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12576"/>
        <c:crosses val="autoZero"/>
        <c:crossBetween val="between"/>
      </c:valAx>
      <c:valAx>
        <c:axId val="4830117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 dirty="0">
                    <a:effectLst/>
                  </a:rPr>
                  <a:t>Almond Bearing Acres</a:t>
                </a:r>
                <a:endParaRPr lang="en-US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97009077846406699"/>
              <c:y val="0.25643028599974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12968"/>
        <c:crosses val="max"/>
        <c:crossBetween val="between"/>
      </c:valAx>
      <c:catAx>
        <c:axId val="483012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301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6">
          <a:lumMod val="40000"/>
          <a:lumOff val="6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34756982608295"/>
          <c:y val="0.17634259259259263"/>
          <c:w val="0.83748899953682243"/>
          <c:h val="0.66614676114045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'Colony Grade'!$C$1</c:f>
              <c:strCache>
                <c:ptCount val="1"/>
                <c:pt idx="0">
                  <c:v>Average Colony Grade</c:v>
                </c:pt>
              </c:strCache>
            </c:strRef>
          </c:tx>
          <c:spPr>
            <a:solidFill>
              <a:srgbClr val="ACD7E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8333333333333307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6666666666666666E-2"/>
                  <c:y val="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6.6666666666666666E-2"/>
                  <c:y val="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1111111111111012E-2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4.3431053203040172E-2"/>
                  <c:y val="1.37551581843190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'Colony Grade'!$F$2:$F$6</c:f>
                <c:numCache>
                  <c:formatCode>General</c:formatCode>
                  <c:ptCount val="5"/>
                  <c:pt idx="0">
                    <c:v>1.0711190000000004</c:v>
                  </c:pt>
                  <c:pt idx="1">
                    <c:v>0.83903600000000012</c:v>
                  </c:pt>
                  <c:pt idx="2">
                    <c:v>0.70378999999999969</c:v>
                  </c:pt>
                  <c:pt idx="3">
                    <c:v>1.0282090000000004</c:v>
                  </c:pt>
                  <c:pt idx="4">
                    <c:v>1.0701289999999997</c:v>
                  </c:pt>
                </c:numCache>
              </c:numRef>
            </c:plus>
            <c:minus>
              <c:numRef>
                <c:f>'Colony Grade'!$G$2:$G$6</c:f>
                <c:numCache>
                  <c:formatCode>General</c:formatCode>
                  <c:ptCount val="5"/>
                  <c:pt idx="0">
                    <c:v>1.0711180000000002</c:v>
                  </c:pt>
                  <c:pt idx="1">
                    <c:v>0.83903299999999881</c:v>
                  </c:pt>
                  <c:pt idx="2">
                    <c:v>0.70378700000000016</c:v>
                  </c:pt>
                  <c:pt idx="3">
                    <c:v>1.0282090000000004</c:v>
                  </c:pt>
                  <c:pt idx="4">
                    <c:v>1.0701330000000002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'Colony Grade'!$B$2:$B$6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'Colony Grade'!$C$2:$C$6</c:f>
              <c:numCache>
                <c:formatCode>0.0</c:formatCode>
                <c:ptCount val="5"/>
                <c:pt idx="0">
                  <c:v>8.3863640000000004</c:v>
                </c:pt>
                <c:pt idx="1">
                  <c:v>9.6041670000000003</c:v>
                </c:pt>
                <c:pt idx="2">
                  <c:v>9.3833330000000004</c:v>
                </c:pt>
                <c:pt idx="3">
                  <c:v>7.9458330000000004</c:v>
                </c:pt>
                <c:pt idx="4">
                  <c:v>9.7491669999999999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011400"/>
        <c:axId val="389157512"/>
      </c:barChart>
      <c:catAx>
        <c:axId val="483011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49172321290721022"/>
              <c:y val="0.9136457035750330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57512"/>
        <c:crosses val="autoZero"/>
        <c:auto val="1"/>
        <c:lblAlgn val="ctr"/>
        <c:lblOffset val="100"/>
        <c:noMultiLvlLbl val="0"/>
      </c:catAx>
      <c:valAx>
        <c:axId val="38915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Frames</a:t>
                </a:r>
                <a:r>
                  <a:rPr lang="en-US" baseline="0"/>
                  <a:t> of Bees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11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Colonies the Beekeepers were</a:t>
            </a:r>
            <a:r>
              <a:rPr lang="en-US"/>
              <a:t> Short</a:t>
            </a:r>
          </a:p>
        </c:rich>
      </c:tx>
      <c:layout>
        <c:manualLayout>
          <c:xMode val="edge"/>
          <c:yMode val="edge"/>
          <c:x val="0.18200233088359483"/>
          <c:y val="1.79471908598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'Colonied Short'!$B$1</c:f>
              <c:strCache>
                <c:ptCount val="1"/>
                <c:pt idx="0">
                  <c:v>Colonies Short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6,128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'Colonied Short'!$A$2:$A$6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'Colonied Short'!$B$2:$B$6</c:f>
              <c:numCache>
                <c:formatCode>#,##0</c:formatCode>
                <c:ptCount val="5"/>
                <c:pt idx="0">
                  <c:v>14380</c:v>
                </c:pt>
                <c:pt idx="1">
                  <c:v>24647</c:v>
                </c:pt>
                <c:pt idx="2">
                  <c:v>6360</c:v>
                </c:pt>
                <c:pt idx="3">
                  <c:v>28497</c:v>
                </c:pt>
                <c:pt idx="4" formatCode="General">
                  <c:v>6128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89156728"/>
        <c:axId val="389156336"/>
      </c:barChart>
      <c:lineChart>
        <c:grouping val="standard"/>
        <c:varyColors val="0"/>
        <c:ser>
          <c:idx val="1"/>
          <c:order val="1"/>
          <c:tx>
            <c:strRef>
              <c:f>'Colonied Short'!$E$1</c:f>
              <c:strCache>
                <c:ptCount val="1"/>
                <c:pt idx="0">
                  <c:v>Overwintering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Short'!$E$2:$E$6</c:f>
              <c:numCache>
                <c:formatCode>0.0%</c:formatCode>
                <c:ptCount val="5"/>
                <c:pt idx="0">
                  <c:v>0.34</c:v>
                </c:pt>
                <c:pt idx="1">
                  <c:v>0.3</c:v>
                </c:pt>
                <c:pt idx="2">
                  <c:v>0.219</c:v>
                </c:pt>
                <c:pt idx="3">
                  <c:v>0.311</c:v>
                </c:pt>
                <c:pt idx="4" formatCode="0.00%">
                  <c:v>0.23200000000000001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3592"/>
        <c:axId val="389160256"/>
      </c:lineChart>
      <c:catAx>
        <c:axId val="389156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56336"/>
        <c:crosses val="autoZero"/>
        <c:auto val="1"/>
        <c:lblAlgn val="ctr"/>
        <c:lblOffset val="100"/>
        <c:noMultiLvlLbl val="0"/>
      </c:catAx>
      <c:valAx>
        <c:axId val="38915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Colonies Short</a:t>
                </a:r>
                <a:endParaRPr lang="en-US" sz="10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56728"/>
        <c:crosses val="autoZero"/>
        <c:crossBetween val="between"/>
      </c:valAx>
      <c:valAx>
        <c:axId val="389160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Overwintering Loss Rate</a:t>
                </a:r>
                <a:endParaRPr lang="en-US" sz="10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53592"/>
        <c:crosses val="max"/>
        <c:crossBetween val="between"/>
      </c:valAx>
      <c:catAx>
        <c:axId val="389153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916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512309587675161"/>
          <c:y val="0.91551202914040175"/>
          <c:w val="0.42975364343193362"/>
          <c:h val="6.2327306039653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928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2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8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0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0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2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8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3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5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9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Pollinator Survey Results 2010-2014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Compiled by Jai Holt on behalf of the Bee Informed Partnership</a:t>
            </a:r>
          </a:p>
          <a:p>
            <a:r>
              <a:rPr lang="en-US" dirty="0" smtClean="0"/>
              <a:t>May 22,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2014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 Brokers</a:t>
            </a:r>
          </a:p>
          <a:p>
            <a:r>
              <a:rPr lang="en-US" dirty="0" smtClean="0"/>
              <a:t>Placed </a:t>
            </a:r>
            <a:r>
              <a:rPr lang="en-US" dirty="0"/>
              <a:t>352,972 </a:t>
            </a:r>
            <a:r>
              <a:rPr lang="en-US" dirty="0" smtClean="0"/>
              <a:t>(20.7% of total for pollinations)</a:t>
            </a:r>
          </a:p>
          <a:p>
            <a:r>
              <a:rPr lang="en-US" dirty="0" smtClean="0"/>
              <a:t>18.5 % managed in CA</a:t>
            </a:r>
          </a:p>
          <a:p>
            <a:r>
              <a:rPr lang="en-US" dirty="0" smtClean="0"/>
              <a:t>Average price $175.47 (max $201, min $145)</a:t>
            </a:r>
          </a:p>
          <a:p>
            <a:r>
              <a:rPr lang="en-US" dirty="0" smtClean="0"/>
              <a:t>Average grade 9.4 frames</a:t>
            </a:r>
          </a:p>
          <a:p>
            <a:r>
              <a:rPr lang="en-US" dirty="0" smtClean="0"/>
              <a:t>Placed 2 colonies per acre on average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Average Broker in 2014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20,763 colonies</a:t>
            </a:r>
          </a:p>
          <a:p>
            <a:r>
              <a:rPr lang="en-US" dirty="0" smtClean="0"/>
              <a:t>For 13 beekeepers</a:t>
            </a:r>
          </a:p>
          <a:p>
            <a:r>
              <a:rPr lang="en-US" dirty="0" smtClean="0"/>
              <a:t>And 23 almond growers</a:t>
            </a:r>
          </a:p>
          <a:p>
            <a:r>
              <a:rPr lang="en-US" dirty="0" smtClean="0"/>
              <a:t>Most graded their colonies</a:t>
            </a:r>
          </a:p>
          <a:p>
            <a:r>
              <a:rPr lang="en-US" dirty="0" smtClean="0"/>
              <a:t>Most did not use an outside agency to graded</a:t>
            </a:r>
          </a:p>
          <a:p>
            <a:r>
              <a:rPr lang="en-US" dirty="0" smtClean="0"/>
              <a:t>29.4% received a grade premium for high grade colonies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Multiyear Analysis 2010-2014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a subset of 12 brokers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Colonies </a:t>
            </a:r>
            <a:r>
              <a:rPr lang="en-US" dirty="0" smtClean="0">
                <a:solidFill>
                  <a:schemeClr val="tx1"/>
                </a:solidFill>
              </a:rPr>
              <a:t>supplied and </a:t>
            </a:r>
            <a:r>
              <a:rPr lang="en-US" dirty="0">
                <a:solidFill>
                  <a:schemeClr val="tx1"/>
                </a:solidFill>
              </a:rPr>
              <a:t>Almond Bearing Acreage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58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Average </a:t>
            </a:r>
            <a:r>
              <a:rPr lang="en-US" dirty="0">
                <a:solidFill>
                  <a:schemeClr val="tx1"/>
                </a:solidFill>
              </a:rPr>
              <a:t>Colony Rental Price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Almond Bearing Acreage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7731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92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Colony </a:t>
            </a:r>
            <a:r>
              <a:rPr lang="en-US" dirty="0" smtClean="0">
                <a:solidFill>
                  <a:schemeClr val="tx1"/>
                </a:solidFill>
              </a:rPr>
              <a:t>Grade </a:t>
            </a:r>
            <a:r>
              <a:rPr lang="en-US" dirty="0">
                <a:solidFill>
                  <a:schemeClr val="tx1"/>
                </a:solidFill>
              </a:rPr>
              <a:t>in Frames of Bees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38503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8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97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Colony </a:t>
            </a:r>
            <a:r>
              <a:rPr lang="en-US" dirty="0" smtClean="0">
                <a:solidFill>
                  <a:schemeClr val="tx1"/>
                </a:solidFill>
              </a:rPr>
              <a:t>Shortages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Average </a:t>
            </a:r>
            <a:r>
              <a:rPr lang="en-US" dirty="0">
                <a:solidFill>
                  <a:schemeClr val="tx1"/>
                </a:solidFill>
              </a:rPr>
              <a:t>Winter Loss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286903"/>
              </p:ext>
            </p:extLst>
          </p:nvPr>
        </p:nvGraphicFramePr>
        <p:xfrm>
          <a:off x="752175" y="2234730"/>
          <a:ext cx="7833081" cy="3875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176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Pollinator Survey Results 2010-2014 </vt:lpstr>
      <vt:lpstr>2014 Results</vt:lpstr>
      <vt:lpstr>The Average Broker in 2014</vt:lpstr>
      <vt:lpstr>Multiyear Analysis 2010-2014</vt:lpstr>
      <vt:lpstr>Colonies supplied and Almond Bearing Acreage </vt:lpstr>
      <vt:lpstr>Average Colony Rental Price  and Almond Bearing Acreage</vt:lpstr>
      <vt:lpstr>Average Colony Grade in Frames of Bees</vt:lpstr>
      <vt:lpstr>Colony Shortages and  Average Winter Loss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Pollinator Survey Results 2014</dc:title>
  <dc:creator>Jai Holt</dc:creator>
  <cp:lastModifiedBy>Jai Holt</cp:lastModifiedBy>
  <cp:revision>7</cp:revision>
  <dcterms:created xsi:type="dcterms:W3CDTF">2014-05-21T21:49:20Z</dcterms:created>
  <dcterms:modified xsi:type="dcterms:W3CDTF">2014-07-18T17:42:07Z</dcterms:modified>
</cp:coreProperties>
</file>