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58"/>
  </p:notesMasterIdLst>
  <p:sldIdLst>
    <p:sldId id="391" r:id="rId2"/>
    <p:sldId id="256" r:id="rId3"/>
    <p:sldId id="321" r:id="rId4"/>
    <p:sldId id="311" r:id="rId5"/>
    <p:sldId id="259" r:id="rId6"/>
    <p:sldId id="360" r:id="rId7"/>
    <p:sldId id="339" r:id="rId8"/>
    <p:sldId id="340" r:id="rId9"/>
    <p:sldId id="341" r:id="rId10"/>
    <p:sldId id="342" r:id="rId11"/>
    <p:sldId id="343" r:id="rId12"/>
    <p:sldId id="344" r:id="rId13"/>
    <p:sldId id="345" r:id="rId14"/>
    <p:sldId id="346" r:id="rId15"/>
    <p:sldId id="347" r:id="rId16"/>
    <p:sldId id="260" r:id="rId17"/>
    <p:sldId id="348" r:id="rId18"/>
    <p:sldId id="261" r:id="rId19"/>
    <p:sldId id="349" r:id="rId20"/>
    <p:sldId id="312" r:id="rId21"/>
    <p:sldId id="350" r:id="rId22"/>
    <p:sldId id="351" r:id="rId23"/>
    <p:sldId id="352" r:id="rId24"/>
    <p:sldId id="353" r:id="rId25"/>
    <p:sldId id="369" r:id="rId26"/>
    <p:sldId id="363" r:id="rId27"/>
    <p:sldId id="371" r:id="rId28"/>
    <p:sldId id="372" r:id="rId29"/>
    <p:sldId id="364" r:id="rId30"/>
    <p:sldId id="365" r:id="rId31"/>
    <p:sldId id="366" r:id="rId32"/>
    <p:sldId id="368" r:id="rId33"/>
    <p:sldId id="367" r:id="rId34"/>
    <p:sldId id="373" r:id="rId35"/>
    <p:sldId id="377" r:id="rId36"/>
    <p:sldId id="354" r:id="rId37"/>
    <p:sldId id="359" r:id="rId38"/>
    <p:sldId id="355" r:id="rId39"/>
    <p:sldId id="356" r:id="rId40"/>
    <p:sldId id="361" r:id="rId41"/>
    <p:sldId id="357" r:id="rId42"/>
    <p:sldId id="358" r:id="rId43"/>
    <p:sldId id="362" r:id="rId44"/>
    <p:sldId id="378" r:id="rId45"/>
    <p:sldId id="379" r:id="rId46"/>
    <p:sldId id="380" r:id="rId47"/>
    <p:sldId id="381" r:id="rId48"/>
    <p:sldId id="382" r:id="rId49"/>
    <p:sldId id="383" r:id="rId50"/>
    <p:sldId id="384" r:id="rId51"/>
    <p:sldId id="385" r:id="rId52"/>
    <p:sldId id="386" r:id="rId53"/>
    <p:sldId id="387" r:id="rId54"/>
    <p:sldId id="388" r:id="rId55"/>
    <p:sldId id="389" r:id="rId56"/>
    <p:sldId id="390"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4908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45" autoAdjust="0"/>
    <p:restoredTop sz="94660"/>
  </p:normalViewPr>
  <p:slideViewPr>
    <p:cSldViewPr>
      <p:cViewPr varScale="1">
        <p:scale>
          <a:sx n="68" d="100"/>
          <a:sy n="68" d="100"/>
        </p:scale>
        <p:origin x="151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C44B0512-F748-4033-AC4C-48C3B6D6C322}"/>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200">
                <a:latin typeface="Arial" panose="020B0604020202020204" pitchFamily="34" charset="0"/>
              </a:defRPr>
            </a:lvl1pPr>
          </a:lstStyle>
          <a:p>
            <a:endParaRPr lang="zh-CN" altLang="en-US"/>
          </a:p>
        </p:txBody>
      </p:sp>
      <p:sp>
        <p:nvSpPr>
          <p:cNvPr id="198659" name="Rectangle 3">
            <a:extLst>
              <a:ext uri="{FF2B5EF4-FFF2-40B4-BE49-F238E27FC236}">
                <a16:creationId xmlns:a16="http://schemas.microsoft.com/office/drawing/2014/main" id="{3FA5F201-E6C6-44B3-A41D-18D3D00A8F68}"/>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0" sz="1200">
                <a:latin typeface="Arial" panose="020B0604020202020204" pitchFamily="34" charset="0"/>
              </a:defRPr>
            </a:lvl1pPr>
          </a:lstStyle>
          <a:p>
            <a:endParaRPr lang="en-US" altLang="zh-CN"/>
          </a:p>
        </p:txBody>
      </p:sp>
      <p:sp>
        <p:nvSpPr>
          <p:cNvPr id="198660" name="Rectangle 4">
            <a:extLst>
              <a:ext uri="{FF2B5EF4-FFF2-40B4-BE49-F238E27FC236}">
                <a16:creationId xmlns:a16="http://schemas.microsoft.com/office/drawing/2014/main" id="{64FA5C26-9994-48DA-8F88-EAA8EF459D5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8661" name="Rectangle 5">
            <a:extLst>
              <a:ext uri="{FF2B5EF4-FFF2-40B4-BE49-F238E27FC236}">
                <a16:creationId xmlns:a16="http://schemas.microsoft.com/office/drawing/2014/main" id="{FC69F7C6-BA71-4023-8111-99FBECD30A34}"/>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8662" name="Rectangle 6">
            <a:extLst>
              <a:ext uri="{FF2B5EF4-FFF2-40B4-BE49-F238E27FC236}">
                <a16:creationId xmlns:a16="http://schemas.microsoft.com/office/drawing/2014/main" id="{FA6B28B3-4817-4802-86F6-C817FA204D22}"/>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200">
                <a:latin typeface="Arial" panose="020B0604020202020204" pitchFamily="34" charset="0"/>
              </a:defRPr>
            </a:lvl1pPr>
          </a:lstStyle>
          <a:p>
            <a:endParaRPr lang="en-US" altLang="zh-CN"/>
          </a:p>
        </p:txBody>
      </p:sp>
      <p:sp>
        <p:nvSpPr>
          <p:cNvPr id="198663" name="Rectangle 7">
            <a:extLst>
              <a:ext uri="{FF2B5EF4-FFF2-40B4-BE49-F238E27FC236}">
                <a16:creationId xmlns:a16="http://schemas.microsoft.com/office/drawing/2014/main" id="{A9C8FE05-83BA-4C84-91CA-A2A4A1D7FCF8}"/>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200">
                <a:latin typeface="Arial" panose="020B0604020202020204" pitchFamily="34" charset="0"/>
              </a:defRPr>
            </a:lvl1pPr>
          </a:lstStyle>
          <a:p>
            <a:fld id="{22DBBA10-9EC7-4D04-BAA3-E88F30A1B8AC}"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A1492CC-F566-49A6-9825-A85CE57B5D22}"/>
              </a:ext>
            </a:extLst>
          </p:cNvPr>
          <p:cNvSpPr>
            <a:spLocks noGrp="1" noChangeArrowheads="1"/>
          </p:cNvSpPr>
          <p:nvPr>
            <p:ph type="sldNum" sz="quarter" idx="5"/>
          </p:nvPr>
        </p:nvSpPr>
        <p:spPr>
          <a:ln/>
        </p:spPr>
        <p:txBody>
          <a:bodyPr/>
          <a:lstStyle/>
          <a:p>
            <a:fld id="{4EBADBBD-E4CE-4FC6-97F4-321ADA1A9A20}" type="slidenum">
              <a:rPr lang="zh-CN" altLang="en-US"/>
              <a:pPr/>
              <a:t>48</a:t>
            </a:fld>
            <a:endParaRPr lang="en-US" altLang="zh-CN"/>
          </a:p>
        </p:txBody>
      </p:sp>
      <p:sp>
        <p:nvSpPr>
          <p:cNvPr id="219138" name="Rectangle 2">
            <a:extLst>
              <a:ext uri="{FF2B5EF4-FFF2-40B4-BE49-F238E27FC236}">
                <a16:creationId xmlns:a16="http://schemas.microsoft.com/office/drawing/2014/main" id="{3DBB8EF9-970B-4F60-8334-996E5CB8EC4C}"/>
              </a:ext>
            </a:extLst>
          </p:cNvPr>
          <p:cNvSpPr>
            <a:spLocks noGrp="1" noRot="1" noChangeAspect="1" noChangeArrowheads="1" noTextEdit="1"/>
          </p:cNvSpPr>
          <p:nvPr>
            <p:ph type="sldImg"/>
          </p:nvPr>
        </p:nvSpPr>
        <p:spPr>
          <a:ln/>
        </p:spPr>
      </p:sp>
      <p:sp>
        <p:nvSpPr>
          <p:cNvPr id="219139" name="Rectangle 3">
            <a:extLst>
              <a:ext uri="{FF2B5EF4-FFF2-40B4-BE49-F238E27FC236}">
                <a16:creationId xmlns:a16="http://schemas.microsoft.com/office/drawing/2014/main" id="{EAD62875-2257-4349-B392-6044701AF7FB}"/>
              </a:ext>
            </a:extLst>
          </p:cNvPr>
          <p:cNvSpPr>
            <a:spLocks noGrp="1" noChangeArrowheads="1"/>
          </p:cNvSpPr>
          <p:nvPr>
            <p:ph type="body" idx="1"/>
          </p:nvPr>
        </p:nvSpPr>
        <p:spPr/>
        <p:txBody>
          <a:bodyPr/>
          <a:lstStyle/>
          <a:p>
            <a:endParaRPr lang="zh-CN" altLang="en-US">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C334AADC-0646-4B9C-94D5-6FDEE162BB1E}" type="slidenum">
              <a:rPr lang="zh-CN" altLang="en-US" smtClean="0"/>
              <a:pPr/>
              <a:t>‹#›</a:t>
            </a:fld>
            <a:endParaRPr lang="en-US" altLang="zh-CN"/>
          </a:p>
        </p:txBody>
      </p:sp>
    </p:spTree>
    <p:extLst>
      <p:ext uri="{BB962C8B-B14F-4D97-AF65-F5344CB8AC3E}">
        <p14:creationId xmlns:p14="http://schemas.microsoft.com/office/powerpoint/2010/main" val="19761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116866D6-F6D3-4AF0-8F1D-5902C50699C5}" type="slidenum">
              <a:rPr lang="zh-CN" altLang="en-US" smtClean="0"/>
              <a:pPr/>
              <a:t>‹#›</a:t>
            </a:fld>
            <a:endParaRPr lang="en-US" altLang="zh-CN"/>
          </a:p>
        </p:txBody>
      </p:sp>
    </p:spTree>
    <p:extLst>
      <p:ext uri="{BB962C8B-B14F-4D97-AF65-F5344CB8AC3E}">
        <p14:creationId xmlns:p14="http://schemas.microsoft.com/office/powerpoint/2010/main" val="3484852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116866D6-F6D3-4AF0-8F1D-5902C50699C5}" type="slidenum">
              <a:rPr lang="zh-CN" altLang="en-US" smtClean="0"/>
              <a:pPr/>
              <a:t>‹#›</a:t>
            </a:fld>
            <a:endParaRPr lang="en-US" altLang="zh-C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30769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116866D6-F6D3-4AF0-8F1D-5902C50699C5}" type="slidenum">
              <a:rPr lang="zh-CN" altLang="en-US" smtClean="0"/>
              <a:pPr/>
              <a:t>‹#›</a:t>
            </a:fld>
            <a:endParaRPr lang="en-US" altLang="zh-CN"/>
          </a:p>
        </p:txBody>
      </p:sp>
    </p:spTree>
    <p:extLst>
      <p:ext uri="{BB962C8B-B14F-4D97-AF65-F5344CB8AC3E}">
        <p14:creationId xmlns:p14="http://schemas.microsoft.com/office/powerpoint/2010/main" val="2641053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116866D6-F6D3-4AF0-8F1D-5902C50699C5}" type="slidenum">
              <a:rPr lang="zh-CN" altLang="en-US" smtClean="0"/>
              <a:pPr/>
              <a:t>‹#›</a:t>
            </a:fld>
            <a:endParaRPr lang="en-US" altLang="zh-C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3302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116866D6-F6D3-4AF0-8F1D-5902C50699C5}" type="slidenum">
              <a:rPr lang="zh-CN" altLang="en-US" smtClean="0"/>
              <a:pPr/>
              <a:t>‹#›</a:t>
            </a:fld>
            <a:endParaRPr lang="en-US" altLang="zh-CN"/>
          </a:p>
        </p:txBody>
      </p:sp>
    </p:spTree>
    <p:extLst>
      <p:ext uri="{BB962C8B-B14F-4D97-AF65-F5344CB8AC3E}">
        <p14:creationId xmlns:p14="http://schemas.microsoft.com/office/powerpoint/2010/main" val="713122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6E690C32-31D2-4AA3-9AAD-4604ADD84955}" type="slidenum">
              <a:rPr lang="zh-CN" altLang="en-US" smtClean="0"/>
              <a:pPr/>
              <a:t>‹#›</a:t>
            </a:fld>
            <a:endParaRPr lang="en-US" altLang="zh-CN"/>
          </a:p>
        </p:txBody>
      </p:sp>
    </p:spTree>
    <p:extLst>
      <p:ext uri="{BB962C8B-B14F-4D97-AF65-F5344CB8AC3E}">
        <p14:creationId xmlns:p14="http://schemas.microsoft.com/office/powerpoint/2010/main" val="1625422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481CC28D-B42F-4E3C-B844-B423FCED5110}" type="slidenum">
              <a:rPr lang="zh-CN" altLang="en-US" smtClean="0"/>
              <a:pPr/>
              <a:t>‹#›</a:t>
            </a:fld>
            <a:endParaRPr lang="en-US" altLang="zh-CN"/>
          </a:p>
        </p:txBody>
      </p:sp>
    </p:spTree>
    <p:extLst>
      <p:ext uri="{BB962C8B-B14F-4D97-AF65-F5344CB8AC3E}">
        <p14:creationId xmlns:p14="http://schemas.microsoft.com/office/powerpoint/2010/main" val="120369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64E835B0-88D3-430D-9C39-AB7189EF9D1C}" type="slidenum">
              <a:rPr lang="zh-CN" altLang="en-US" smtClean="0"/>
              <a:pPr/>
              <a:t>‹#›</a:t>
            </a:fld>
            <a:endParaRPr lang="en-US" altLang="zh-CN"/>
          </a:p>
        </p:txBody>
      </p:sp>
    </p:spTree>
    <p:extLst>
      <p:ext uri="{BB962C8B-B14F-4D97-AF65-F5344CB8AC3E}">
        <p14:creationId xmlns:p14="http://schemas.microsoft.com/office/powerpoint/2010/main" val="1530642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FEA22E75-C2B5-41AD-96F4-4A709A030BCE}" type="slidenum">
              <a:rPr lang="zh-CN" altLang="en-US" smtClean="0"/>
              <a:pPr/>
              <a:t>‹#›</a:t>
            </a:fld>
            <a:endParaRPr lang="en-US" altLang="zh-CN"/>
          </a:p>
        </p:txBody>
      </p:sp>
    </p:spTree>
    <p:extLst>
      <p:ext uri="{BB962C8B-B14F-4D97-AF65-F5344CB8AC3E}">
        <p14:creationId xmlns:p14="http://schemas.microsoft.com/office/powerpoint/2010/main" val="330672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84777600-313C-408D-AC08-9D5757C1642F}" type="slidenum">
              <a:rPr lang="zh-CN" altLang="en-US" smtClean="0"/>
              <a:pPr/>
              <a:t>‹#›</a:t>
            </a:fld>
            <a:endParaRPr lang="en-US" altLang="zh-CN"/>
          </a:p>
        </p:txBody>
      </p:sp>
    </p:spTree>
    <p:extLst>
      <p:ext uri="{BB962C8B-B14F-4D97-AF65-F5344CB8AC3E}">
        <p14:creationId xmlns:p14="http://schemas.microsoft.com/office/powerpoint/2010/main" val="2798087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en-US" altLang="zh-CN"/>
          </a:p>
        </p:txBody>
      </p:sp>
      <p:sp>
        <p:nvSpPr>
          <p:cNvPr id="8" name="Footer Placeholder 7"/>
          <p:cNvSpPr>
            <a:spLocks noGrp="1"/>
          </p:cNvSpPr>
          <p:nvPr>
            <p:ph type="ftr" sz="quarter" idx="11"/>
          </p:nvPr>
        </p:nvSpPr>
        <p:spPr/>
        <p:txBody>
          <a:bodyPr/>
          <a:lstStyle/>
          <a:p>
            <a:endParaRPr lang="en-US" altLang="zh-CN"/>
          </a:p>
        </p:txBody>
      </p:sp>
      <p:sp>
        <p:nvSpPr>
          <p:cNvPr id="9" name="Slide Number Placeholder 8"/>
          <p:cNvSpPr>
            <a:spLocks noGrp="1"/>
          </p:cNvSpPr>
          <p:nvPr>
            <p:ph type="sldNum" sz="quarter" idx="12"/>
          </p:nvPr>
        </p:nvSpPr>
        <p:spPr/>
        <p:txBody>
          <a:bodyPr/>
          <a:lstStyle/>
          <a:p>
            <a:fld id="{3E82F35E-514A-4410-9DD5-694C7A8A8A59}" type="slidenum">
              <a:rPr lang="zh-CN" altLang="en-US" smtClean="0"/>
              <a:pPr/>
              <a:t>‹#›</a:t>
            </a:fld>
            <a:endParaRPr lang="en-US" altLang="zh-CN"/>
          </a:p>
        </p:txBody>
      </p:sp>
    </p:spTree>
    <p:extLst>
      <p:ext uri="{BB962C8B-B14F-4D97-AF65-F5344CB8AC3E}">
        <p14:creationId xmlns:p14="http://schemas.microsoft.com/office/powerpoint/2010/main" val="2458319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en-US" altLang="zh-CN"/>
          </a:p>
        </p:txBody>
      </p:sp>
      <p:sp>
        <p:nvSpPr>
          <p:cNvPr id="4" name="Footer Placeholder 3"/>
          <p:cNvSpPr>
            <a:spLocks noGrp="1"/>
          </p:cNvSpPr>
          <p:nvPr>
            <p:ph type="ftr" sz="quarter" idx="11"/>
          </p:nvPr>
        </p:nvSpPr>
        <p:spPr/>
        <p:txBody>
          <a:bodyPr/>
          <a:lstStyle/>
          <a:p>
            <a:endParaRPr lang="en-US" altLang="zh-CN"/>
          </a:p>
        </p:txBody>
      </p:sp>
      <p:sp>
        <p:nvSpPr>
          <p:cNvPr id="5" name="Slide Number Placeholder 4"/>
          <p:cNvSpPr>
            <a:spLocks noGrp="1"/>
          </p:cNvSpPr>
          <p:nvPr>
            <p:ph type="sldNum" sz="quarter" idx="12"/>
          </p:nvPr>
        </p:nvSpPr>
        <p:spPr/>
        <p:txBody>
          <a:bodyPr/>
          <a:lstStyle/>
          <a:p>
            <a:fld id="{D2381E4B-7BF1-4248-AB23-2DC79071BC8F}" type="slidenum">
              <a:rPr lang="zh-CN" altLang="en-US" smtClean="0"/>
              <a:pPr/>
              <a:t>‹#›</a:t>
            </a:fld>
            <a:endParaRPr lang="en-US" altLang="zh-CN"/>
          </a:p>
        </p:txBody>
      </p:sp>
    </p:spTree>
    <p:extLst>
      <p:ext uri="{BB962C8B-B14F-4D97-AF65-F5344CB8AC3E}">
        <p14:creationId xmlns:p14="http://schemas.microsoft.com/office/powerpoint/2010/main" val="1082794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CN"/>
          </a:p>
        </p:txBody>
      </p:sp>
      <p:sp>
        <p:nvSpPr>
          <p:cNvPr id="3" name="Footer Placeholder 2"/>
          <p:cNvSpPr>
            <a:spLocks noGrp="1"/>
          </p:cNvSpPr>
          <p:nvPr>
            <p:ph type="ftr" sz="quarter" idx="11"/>
          </p:nvPr>
        </p:nvSpPr>
        <p:spPr/>
        <p:txBody>
          <a:bodyPr/>
          <a:lstStyle/>
          <a:p>
            <a:endParaRPr lang="en-US" altLang="zh-CN"/>
          </a:p>
        </p:txBody>
      </p:sp>
      <p:sp>
        <p:nvSpPr>
          <p:cNvPr id="4" name="Slide Number Placeholder 3"/>
          <p:cNvSpPr>
            <a:spLocks noGrp="1"/>
          </p:cNvSpPr>
          <p:nvPr>
            <p:ph type="sldNum" sz="quarter" idx="12"/>
          </p:nvPr>
        </p:nvSpPr>
        <p:spPr/>
        <p:txBody>
          <a:bodyPr/>
          <a:lstStyle/>
          <a:p>
            <a:fld id="{059D93AC-0773-408B-A2D2-F4E8AC0B754E}" type="slidenum">
              <a:rPr lang="zh-CN" altLang="en-US" smtClean="0"/>
              <a:pPr/>
              <a:t>‹#›</a:t>
            </a:fld>
            <a:endParaRPr lang="en-US" altLang="zh-CN"/>
          </a:p>
        </p:txBody>
      </p:sp>
    </p:spTree>
    <p:extLst>
      <p:ext uri="{BB962C8B-B14F-4D97-AF65-F5344CB8AC3E}">
        <p14:creationId xmlns:p14="http://schemas.microsoft.com/office/powerpoint/2010/main" val="3945853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F562F796-E31E-43A9-853F-22B8FBC86C43}" type="slidenum">
              <a:rPr lang="zh-CN" altLang="en-US" smtClean="0"/>
              <a:pPr/>
              <a:t>‹#›</a:t>
            </a:fld>
            <a:endParaRPr lang="en-US" altLang="zh-CN"/>
          </a:p>
        </p:txBody>
      </p:sp>
    </p:spTree>
    <p:extLst>
      <p:ext uri="{BB962C8B-B14F-4D97-AF65-F5344CB8AC3E}">
        <p14:creationId xmlns:p14="http://schemas.microsoft.com/office/powerpoint/2010/main" val="3672455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73D0E2F7-6667-4D42-8ACC-BAA12527425B}" type="slidenum">
              <a:rPr lang="zh-CN" altLang="en-US" smtClean="0"/>
              <a:pPr/>
              <a:t>‹#›</a:t>
            </a:fld>
            <a:endParaRPr lang="en-US" altLang="zh-CN"/>
          </a:p>
        </p:txBody>
      </p:sp>
    </p:spTree>
    <p:extLst>
      <p:ext uri="{BB962C8B-B14F-4D97-AF65-F5344CB8AC3E}">
        <p14:creationId xmlns:p14="http://schemas.microsoft.com/office/powerpoint/2010/main" val="1943646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ltLang="zh-C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zh-C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116866D6-F6D3-4AF0-8F1D-5902C50699C5}" type="slidenum">
              <a:rPr lang="zh-CN" altLang="en-US" smtClean="0"/>
              <a:pPr/>
              <a:t>‹#›</a:t>
            </a:fld>
            <a:endParaRPr lang="en-US" altLang="zh-CN"/>
          </a:p>
        </p:txBody>
      </p:sp>
    </p:spTree>
    <p:extLst>
      <p:ext uri="{BB962C8B-B14F-4D97-AF65-F5344CB8AC3E}">
        <p14:creationId xmlns:p14="http://schemas.microsoft.com/office/powerpoint/2010/main" val="9208195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CD96C7-1AAC-4BC6-9C94-1CA2ABECA8A0}"/>
              </a:ext>
            </a:extLst>
          </p:cNvPr>
          <p:cNvSpPr>
            <a:spLocks noGrp="1"/>
          </p:cNvSpPr>
          <p:nvPr>
            <p:ph type="ctrTitle"/>
          </p:nvPr>
        </p:nvSpPr>
        <p:spPr>
          <a:xfrm>
            <a:off x="457200" y="1295400"/>
            <a:ext cx="7533524" cy="1465262"/>
          </a:xfrm>
        </p:spPr>
        <p:txBody>
          <a:bodyPr>
            <a:normAutofit/>
          </a:bodyPr>
          <a:lstStyle/>
          <a:p>
            <a:pPr algn="l"/>
            <a:r>
              <a:rPr lang="zh-CN" altLang="zh-CN" sz="4400" dirty="0"/>
              <a:t>嵌入式</a:t>
            </a:r>
            <a:r>
              <a:rPr lang="en-US" altLang="zh-CN" sz="4400" dirty="0"/>
              <a:t>Linux</a:t>
            </a:r>
            <a:r>
              <a:rPr lang="zh-CN" altLang="zh-CN" sz="4400" dirty="0"/>
              <a:t>系统开发教程</a:t>
            </a:r>
            <a:br>
              <a:rPr lang="zh-CN" altLang="zh-CN" sz="4400" dirty="0"/>
            </a:br>
            <a:r>
              <a:rPr lang="zh-CN" altLang="zh-CN" sz="4400" dirty="0"/>
              <a:t>——基于</a:t>
            </a:r>
            <a:r>
              <a:rPr lang="en-US" altLang="zh-CN" sz="4400" dirty="0"/>
              <a:t>ARM</a:t>
            </a:r>
            <a:r>
              <a:rPr lang="zh-CN" altLang="zh-CN" sz="4400" dirty="0"/>
              <a:t>处理器通用平台</a:t>
            </a:r>
            <a:endParaRPr lang="zh-CN" altLang="en-US" sz="4400" dirty="0"/>
          </a:p>
        </p:txBody>
      </p:sp>
      <p:sp>
        <p:nvSpPr>
          <p:cNvPr id="3" name="副标题 2">
            <a:extLst>
              <a:ext uri="{FF2B5EF4-FFF2-40B4-BE49-F238E27FC236}">
                <a16:creationId xmlns:a16="http://schemas.microsoft.com/office/drawing/2014/main" id="{5301B9F0-FDAB-4C3E-93F7-CBDEB9FA473A}"/>
              </a:ext>
            </a:extLst>
          </p:cNvPr>
          <p:cNvSpPr>
            <a:spLocks noGrp="1"/>
          </p:cNvSpPr>
          <p:nvPr>
            <p:ph type="subTitle" idx="1"/>
          </p:nvPr>
        </p:nvSpPr>
        <p:spPr>
          <a:xfrm>
            <a:off x="457201" y="4050834"/>
            <a:ext cx="8001000" cy="1096899"/>
          </a:xfrm>
        </p:spPr>
        <p:txBody>
          <a:bodyPr>
            <a:normAutofit lnSpcReduction="10000"/>
          </a:bodyPr>
          <a:lstStyle/>
          <a:p>
            <a:pPr algn="l"/>
            <a:r>
              <a:rPr lang="zh-CN" altLang="en-US" sz="2800" dirty="0"/>
              <a:t>作者：冯新宇</a:t>
            </a:r>
            <a:endParaRPr lang="en-US" altLang="zh-CN" sz="2800" dirty="0"/>
          </a:p>
          <a:p>
            <a:r>
              <a:rPr lang="zh-CN" altLang="en-US" sz="3600" dirty="0"/>
              <a:t>清华大学出版社</a:t>
            </a:r>
          </a:p>
        </p:txBody>
      </p:sp>
    </p:spTree>
    <p:extLst>
      <p:ext uri="{BB962C8B-B14F-4D97-AF65-F5344CB8AC3E}">
        <p14:creationId xmlns:p14="http://schemas.microsoft.com/office/powerpoint/2010/main" val="3924789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0F4E6E4E-B2AF-4E3D-9CBA-B5398A3AEE20}"/>
              </a:ext>
            </a:extLst>
          </p:cNvPr>
          <p:cNvSpPr>
            <a:spLocks noChangeArrowheads="1"/>
          </p:cNvSpPr>
          <p:nvPr/>
        </p:nvSpPr>
        <p:spPr bwMode="auto">
          <a:xfrm>
            <a:off x="1066800" y="533400"/>
            <a:ext cx="7772400"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zh-CN" altLang="en-US" sz="4400" b="1">
                <a:solidFill>
                  <a:schemeClr val="tx2"/>
                </a:solidFill>
                <a:latin typeface="仿宋_GB2312" pitchFamily="49" charset="-122"/>
                <a:ea typeface="仿宋_GB2312" pitchFamily="49" charset="-122"/>
              </a:rPr>
              <a:t>传输层协议</a:t>
            </a:r>
          </a:p>
        </p:txBody>
      </p:sp>
      <p:sp>
        <p:nvSpPr>
          <p:cNvPr id="169987" name="Rectangle 3">
            <a:extLst>
              <a:ext uri="{FF2B5EF4-FFF2-40B4-BE49-F238E27FC236}">
                <a16:creationId xmlns:a16="http://schemas.microsoft.com/office/drawing/2014/main" id="{14436887-0CC9-4535-A316-5950475AC222}"/>
              </a:ext>
            </a:extLst>
          </p:cNvPr>
          <p:cNvSpPr>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20000"/>
              </a:spcBef>
              <a:buSzPct val="85000"/>
            </a:pPr>
            <a:r>
              <a:rPr lang="zh-CN" altLang="en-US" b="1">
                <a:latin typeface="仿宋_GB2312" pitchFamily="49" charset="-122"/>
                <a:ea typeface="仿宋_GB2312" pitchFamily="49" charset="-122"/>
              </a:rPr>
              <a:t>	第二部分是传输层协议，包括传输控制协议和用户数据报文协议。</a:t>
            </a:r>
          </a:p>
          <a:p>
            <a:pPr>
              <a:spcBef>
                <a:spcPct val="20000"/>
              </a:spcBef>
              <a:buSzPct val="85000"/>
              <a:buFontTx/>
              <a:buChar char="•"/>
            </a:pPr>
            <a:r>
              <a:rPr lang="zh-CN" altLang="en-US" b="1">
                <a:latin typeface="仿宋_GB2312" pitchFamily="49" charset="-122"/>
                <a:ea typeface="仿宋_GB2312" pitchFamily="49" charset="-122"/>
              </a:rPr>
              <a:t>传输控制协议（</a:t>
            </a:r>
            <a:r>
              <a:rPr lang="en-US" altLang="zh-CN" b="1">
                <a:latin typeface="仿宋_GB2312" pitchFamily="49" charset="-122"/>
                <a:ea typeface="仿宋_GB2312" pitchFamily="49" charset="-122"/>
              </a:rPr>
              <a:t>TCP</a:t>
            </a:r>
            <a:r>
              <a:rPr lang="zh-CN" altLang="en-US" b="1">
                <a:latin typeface="仿宋_GB2312" pitchFamily="49" charset="-122"/>
                <a:ea typeface="仿宋_GB2312" pitchFamily="49" charset="-122"/>
              </a:rPr>
              <a:t>）：</a:t>
            </a:r>
          </a:p>
          <a:p>
            <a:pPr>
              <a:spcBef>
                <a:spcPct val="20000"/>
              </a:spcBef>
              <a:buSzPct val="85000"/>
            </a:pPr>
            <a:r>
              <a:rPr lang="zh-CN" altLang="en-US" b="1">
                <a:latin typeface="仿宋_GB2312" pitchFamily="49" charset="-122"/>
                <a:ea typeface="仿宋_GB2312" pitchFamily="49" charset="-122"/>
              </a:rPr>
              <a:t>	  该协议对建立网络上用户进程之间的对话负责，它确保进程之间的可靠通信，所提供的功能如下：</a:t>
            </a:r>
          </a:p>
          <a:p>
            <a:pPr algn="ctr">
              <a:spcBef>
                <a:spcPct val="20000"/>
              </a:spcBef>
              <a:buSzPct val="85000"/>
              <a:buFontTx/>
              <a:buAutoNum type="arabicPeriod"/>
            </a:pPr>
            <a:r>
              <a:rPr lang="zh-CN" altLang="en-US" b="1">
                <a:latin typeface="仿宋_GB2312" pitchFamily="49" charset="-122"/>
                <a:ea typeface="仿宋_GB2312" pitchFamily="49" charset="-122"/>
              </a:rPr>
              <a:t>监听输入对话建立请求</a:t>
            </a:r>
          </a:p>
          <a:p>
            <a:pPr algn="ctr">
              <a:spcBef>
                <a:spcPct val="20000"/>
              </a:spcBef>
              <a:buSzPct val="85000"/>
              <a:buFontTx/>
              <a:buAutoNum type="arabicPeriod"/>
            </a:pPr>
            <a:r>
              <a:rPr lang="zh-CN" altLang="en-US" b="1">
                <a:latin typeface="仿宋_GB2312" pitchFamily="49" charset="-122"/>
                <a:ea typeface="仿宋_GB2312" pitchFamily="49" charset="-122"/>
              </a:rPr>
              <a:t>请求另一网络站点对话</a:t>
            </a:r>
          </a:p>
          <a:p>
            <a:pPr algn="ctr">
              <a:spcBef>
                <a:spcPct val="20000"/>
              </a:spcBef>
              <a:buSzPct val="85000"/>
              <a:buFontTx/>
              <a:buAutoNum type="arabicPeriod"/>
            </a:pPr>
            <a:r>
              <a:rPr lang="zh-CN" altLang="en-US" b="1">
                <a:latin typeface="仿宋_GB2312" pitchFamily="49" charset="-122"/>
                <a:ea typeface="仿宋_GB2312" pitchFamily="49" charset="-122"/>
              </a:rPr>
              <a:t>可靠的发送和接收数据</a:t>
            </a:r>
          </a:p>
          <a:p>
            <a:pPr algn="ctr">
              <a:spcBef>
                <a:spcPct val="20000"/>
              </a:spcBef>
              <a:buSzPct val="85000"/>
              <a:buFontTx/>
              <a:buAutoNum type="arabicPeriod"/>
            </a:pPr>
            <a:r>
              <a:rPr lang="zh-CN" altLang="en-US" b="1">
                <a:latin typeface="仿宋_GB2312" pitchFamily="49" charset="-122"/>
                <a:ea typeface="仿宋_GB2312" pitchFamily="49" charset="-122"/>
              </a:rPr>
              <a:t>适度的关闭对话</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342B8354-D043-488E-BCED-D403B8E1DCED}"/>
              </a:ext>
            </a:extLst>
          </p:cNvPr>
          <p:cNvSpPr>
            <a:spLocks noChangeArrowheads="1"/>
          </p:cNvSpPr>
          <p:nvPr/>
        </p:nvSpPr>
        <p:spPr bwMode="auto">
          <a:xfrm>
            <a:off x="990600" y="457200"/>
            <a:ext cx="7772400"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zh-CN" altLang="en-US" sz="4400" b="1">
                <a:solidFill>
                  <a:schemeClr val="tx2"/>
                </a:solidFill>
                <a:latin typeface="仿宋_GB2312" pitchFamily="49" charset="-122"/>
                <a:ea typeface="仿宋_GB2312" pitchFamily="49" charset="-122"/>
              </a:rPr>
              <a:t>传输层协议</a:t>
            </a:r>
          </a:p>
        </p:txBody>
      </p:sp>
      <p:sp>
        <p:nvSpPr>
          <p:cNvPr id="171011" name="Rectangle 3">
            <a:extLst>
              <a:ext uri="{FF2B5EF4-FFF2-40B4-BE49-F238E27FC236}">
                <a16:creationId xmlns:a16="http://schemas.microsoft.com/office/drawing/2014/main" id="{41C4B06C-0A70-4076-8048-36988F5C87FB}"/>
              </a:ext>
            </a:extLst>
          </p:cNvPr>
          <p:cNvSpPr>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lnSpc>
                <a:spcPct val="110000"/>
              </a:lnSpc>
              <a:buFontTx/>
              <a:buChar char="•"/>
            </a:pPr>
            <a:r>
              <a:rPr lang="zh-CN" altLang="en-US" sz="3200" b="1">
                <a:latin typeface="仿宋_GB2312" pitchFamily="49" charset="-122"/>
                <a:ea typeface="仿宋_GB2312" pitchFamily="49" charset="-122"/>
              </a:rPr>
              <a:t>用户数据报文协议（</a:t>
            </a:r>
            <a:r>
              <a:rPr lang="en-US" altLang="zh-CN" sz="3200" b="1">
                <a:latin typeface="仿宋_GB2312" pitchFamily="49" charset="-122"/>
                <a:ea typeface="仿宋_GB2312" pitchFamily="49" charset="-122"/>
              </a:rPr>
              <a:t>UDP</a:t>
            </a:r>
            <a:r>
              <a:rPr lang="zh-CN" altLang="en-US" sz="3200" b="1">
                <a:latin typeface="仿宋_GB2312" pitchFamily="49" charset="-122"/>
                <a:ea typeface="仿宋_GB2312" pitchFamily="49" charset="-122"/>
              </a:rPr>
              <a:t>）：</a:t>
            </a:r>
          </a:p>
          <a:p>
            <a:pPr eaLnBrk="0" hangingPunct="0">
              <a:lnSpc>
                <a:spcPct val="110000"/>
              </a:lnSpc>
            </a:pPr>
            <a:r>
              <a:rPr lang="en-US" altLang="zh-CN" sz="3200" b="1">
                <a:latin typeface="仿宋_GB2312" pitchFamily="49" charset="-122"/>
                <a:ea typeface="仿宋_GB2312" pitchFamily="49" charset="-122"/>
              </a:rPr>
              <a:t>  UDP </a:t>
            </a:r>
            <a:r>
              <a:rPr lang="zh-CN" altLang="en-US" sz="3200" b="1">
                <a:latin typeface="仿宋_GB2312" pitchFamily="49" charset="-122"/>
                <a:ea typeface="仿宋_GB2312" pitchFamily="49" charset="-122"/>
              </a:rPr>
              <a:t>提供</a:t>
            </a:r>
            <a:r>
              <a:rPr lang="zh-CN" altLang="en-US" sz="3200" b="1">
                <a:solidFill>
                  <a:srgbClr val="FF0000"/>
                </a:solidFill>
                <a:latin typeface="仿宋_GB2312" pitchFamily="49" charset="-122"/>
                <a:ea typeface="仿宋_GB2312" pitchFamily="49" charset="-122"/>
              </a:rPr>
              <a:t>不可靠的非连接型</a:t>
            </a:r>
            <a:r>
              <a:rPr lang="zh-CN" altLang="en-US" sz="3200" b="1">
                <a:latin typeface="仿宋_GB2312" pitchFamily="49" charset="-122"/>
                <a:ea typeface="仿宋_GB2312" pitchFamily="49" charset="-122"/>
              </a:rPr>
              <a:t>传输层服务，它允许在源和目的地之间传送数据，而不必在传送数据之前建立对话。它主要用于那些非连接型的应用程序，如：视频点播。</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D4D39ACD-B5E1-4A5E-B035-9E01798CBE67}"/>
              </a:ext>
            </a:extLst>
          </p:cNvPr>
          <p:cNvSpPr>
            <a:spLocks noChangeArrowheads="1"/>
          </p:cNvSpPr>
          <p:nvPr/>
        </p:nvSpPr>
        <p:spPr bwMode="auto">
          <a:xfrm>
            <a:off x="1143000" y="533400"/>
            <a:ext cx="77724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zh-CN" altLang="en-US" sz="4400" b="1">
                <a:solidFill>
                  <a:schemeClr val="tx2"/>
                </a:solidFill>
                <a:latin typeface="Times New Roman" panose="02020603050405020304" pitchFamily="18" charset="0"/>
                <a:ea typeface="仿宋_GB2312" pitchFamily="49" charset="-122"/>
              </a:rPr>
              <a:t>应用协议</a:t>
            </a:r>
          </a:p>
        </p:txBody>
      </p:sp>
      <p:sp>
        <p:nvSpPr>
          <p:cNvPr id="172035" name="Rectangle 3">
            <a:extLst>
              <a:ext uri="{FF2B5EF4-FFF2-40B4-BE49-F238E27FC236}">
                <a16:creationId xmlns:a16="http://schemas.microsoft.com/office/drawing/2014/main" id="{E2C5E4BB-90B9-4BEE-AE7F-FB05B9B59400}"/>
              </a:ext>
            </a:extLst>
          </p:cNvPr>
          <p:cNvSpPr>
            <a:spLocks noChangeArrowheads="1"/>
          </p:cNvSpPr>
          <p:nvPr/>
        </p:nvSpPr>
        <p:spPr bwMode="auto">
          <a:xfrm>
            <a:off x="4572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SzPct val="85000"/>
            </a:pPr>
            <a:r>
              <a:rPr lang="zh-CN" altLang="en-US" sz="3200">
                <a:latin typeface="Times New Roman" panose="02020603050405020304" pitchFamily="18" charset="0"/>
              </a:rPr>
              <a:t>	</a:t>
            </a:r>
            <a:r>
              <a:rPr lang="zh-CN" altLang="en-US" sz="3600" b="1">
                <a:latin typeface="仿宋_GB2312" pitchFamily="49" charset="-122"/>
                <a:ea typeface="仿宋_GB2312" pitchFamily="49" charset="-122"/>
              </a:rPr>
              <a:t>这部分主要包括</a:t>
            </a:r>
            <a:r>
              <a:rPr lang="en-US" altLang="zh-CN" sz="3600" b="1">
                <a:latin typeface="仿宋_GB2312" pitchFamily="49" charset="-122"/>
                <a:ea typeface="仿宋_GB2312" pitchFamily="49" charset="-122"/>
              </a:rPr>
              <a:t>Telnet</a:t>
            </a:r>
            <a:r>
              <a:rPr lang="zh-CN" altLang="en-US" sz="3600" b="1">
                <a:latin typeface="仿宋_GB2312" pitchFamily="49" charset="-122"/>
                <a:ea typeface="仿宋_GB2312" pitchFamily="49" charset="-122"/>
              </a:rPr>
              <a:t>，文件传送协议（</a:t>
            </a:r>
            <a:r>
              <a:rPr lang="en-US" altLang="zh-CN" sz="3600" b="1">
                <a:latin typeface="仿宋_GB2312" pitchFamily="49" charset="-122"/>
                <a:ea typeface="仿宋_GB2312" pitchFamily="49" charset="-122"/>
              </a:rPr>
              <a:t>FTP </a:t>
            </a:r>
            <a:r>
              <a:rPr lang="zh-CN" altLang="en-US" sz="3600" b="1">
                <a:latin typeface="仿宋_GB2312" pitchFamily="49" charset="-122"/>
                <a:ea typeface="仿宋_GB2312" pitchFamily="49" charset="-122"/>
              </a:rPr>
              <a:t>和</a:t>
            </a:r>
            <a:r>
              <a:rPr lang="en-US" altLang="zh-CN" sz="3600" b="1">
                <a:latin typeface="仿宋_GB2312" pitchFamily="49" charset="-122"/>
                <a:ea typeface="仿宋_GB2312" pitchFamily="49" charset="-122"/>
              </a:rPr>
              <a:t>TFTP</a:t>
            </a:r>
            <a:r>
              <a:rPr lang="zh-CN" altLang="en-US" sz="3600" b="1">
                <a:latin typeface="仿宋_GB2312" pitchFamily="49" charset="-122"/>
                <a:ea typeface="仿宋_GB2312" pitchFamily="49" charset="-122"/>
              </a:rPr>
              <a:t>），简单文件传送协议（</a:t>
            </a:r>
            <a:r>
              <a:rPr lang="en-US" altLang="zh-CN" sz="3600" b="1">
                <a:latin typeface="仿宋_GB2312" pitchFamily="49" charset="-122"/>
                <a:ea typeface="仿宋_GB2312" pitchFamily="49" charset="-122"/>
              </a:rPr>
              <a:t>SMTP</a:t>
            </a:r>
            <a:r>
              <a:rPr lang="zh-CN" altLang="en-US" sz="3600" b="1">
                <a:latin typeface="仿宋_GB2312" pitchFamily="49" charset="-122"/>
                <a:ea typeface="仿宋_GB2312" pitchFamily="49" charset="-122"/>
              </a:rPr>
              <a:t>）和域名服务（</a:t>
            </a:r>
            <a:r>
              <a:rPr lang="en-US" altLang="zh-CN" sz="3600" b="1">
                <a:latin typeface="仿宋_GB2312" pitchFamily="49" charset="-122"/>
                <a:ea typeface="仿宋_GB2312" pitchFamily="49" charset="-122"/>
              </a:rPr>
              <a:t>DNS</a:t>
            </a:r>
            <a:r>
              <a:rPr lang="zh-CN" altLang="en-US" sz="3600" b="1">
                <a:latin typeface="仿宋_GB2312" pitchFamily="49" charset="-122"/>
                <a:ea typeface="仿宋_GB2312" pitchFamily="49" charset="-122"/>
              </a:rPr>
              <a:t>）等协议。</a:t>
            </a:r>
          </a:p>
          <a:p>
            <a:pPr>
              <a:spcBef>
                <a:spcPct val="20000"/>
              </a:spcBef>
              <a:buSzPct val="85000"/>
            </a:pPr>
            <a:endParaRPr lang="zh-CN" altLang="en-US" sz="3600" b="1">
              <a:latin typeface="仿宋_GB2312" pitchFamily="49" charset="-122"/>
              <a:ea typeface="仿宋_GB2312"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95DCC527-781C-48B1-9C7D-DC4816DC88CD}"/>
              </a:ext>
            </a:extLst>
          </p:cNvPr>
          <p:cNvSpPr>
            <a:spLocks noChangeArrowheads="1"/>
          </p:cNvSpPr>
          <p:nvPr/>
        </p:nvSpPr>
        <p:spPr bwMode="auto">
          <a:xfrm>
            <a:off x="1066800" y="533400"/>
            <a:ext cx="7772400" cy="9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en-US" altLang="zh-CN" sz="4400" b="1">
                <a:solidFill>
                  <a:schemeClr val="tx2"/>
                </a:solidFill>
                <a:latin typeface="仿宋_GB2312" pitchFamily="49" charset="-122"/>
                <a:ea typeface="仿宋_GB2312" pitchFamily="49" charset="-122"/>
              </a:rPr>
              <a:t>IP</a:t>
            </a:r>
            <a:r>
              <a:rPr lang="zh-CN" altLang="en-US" sz="4400" b="1">
                <a:solidFill>
                  <a:schemeClr val="tx2"/>
                </a:solidFill>
                <a:latin typeface="仿宋_GB2312" pitchFamily="49" charset="-122"/>
                <a:ea typeface="仿宋_GB2312" pitchFamily="49" charset="-122"/>
              </a:rPr>
              <a:t>协议</a:t>
            </a:r>
          </a:p>
        </p:txBody>
      </p:sp>
      <p:sp>
        <p:nvSpPr>
          <p:cNvPr id="173059" name="Rectangle 3">
            <a:extLst>
              <a:ext uri="{FF2B5EF4-FFF2-40B4-BE49-F238E27FC236}">
                <a16:creationId xmlns:a16="http://schemas.microsoft.com/office/drawing/2014/main" id="{F71010F4-F1C1-4A48-8FA8-7B5308DF5A18}"/>
              </a:ext>
            </a:extLst>
          </p:cNvPr>
          <p:cNvSpPr>
            <a:spLocks noChangeArrowheads="1"/>
          </p:cNvSpPr>
          <p:nvPr/>
        </p:nvSpPr>
        <p:spPr bwMode="auto">
          <a:xfrm>
            <a:off x="1066800" y="17462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SzPct val="85000"/>
            </a:pPr>
            <a:r>
              <a:rPr lang="en-US" altLang="zh-CN" sz="3400" b="1">
                <a:latin typeface="仿宋_GB2312" pitchFamily="49" charset="-122"/>
                <a:ea typeface="仿宋_GB2312" pitchFamily="49" charset="-122"/>
              </a:rPr>
              <a:t>	IP</a:t>
            </a:r>
            <a:r>
              <a:rPr lang="zh-CN" altLang="en-US" sz="3400" b="1">
                <a:latin typeface="仿宋_GB2312" pitchFamily="49" charset="-122"/>
                <a:ea typeface="仿宋_GB2312" pitchFamily="49" charset="-122"/>
              </a:rPr>
              <a:t>主要有以下四个主要功能：</a:t>
            </a:r>
          </a:p>
          <a:p>
            <a:pPr algn="ctr">
              <a:spcBef>
                <a:spcPct val="20000"/>
              </a:spcBef>
              <a:buSzPct val="85000"/>
              <a:buFontTx/>
              <a:buChar char="•"/>
            </a:pPr>
            <a:r>
              <a:rPr lang="zh-CN" altLang="en-US" sz="3400" b="1">
                <a:latin typeface="仿宋_GB2312" pitchFamily="49" charset="-122"/>
                <a:ea typeface="仿宋_GB2312" pitchFamily="49" charset="-122"/>
              </a:rPr>
              <a:t>数据传送</a:t>
            </a:r>
          </a:p>
          <a:p>
            <a:pPr algn="ctr">
              <a:spcBef>
                <a:spcPct val="20000"/>
              </a:spcBef>
              <a:buSzPct val="85000"/>
              <a:buFontTx/>
              <a:buChar char="•"/>
            </a:pPr>
            <a:r>
              <a:rPr lang="zh-CN" altLang="en-US" sz="3400" b="1">
                <a:latin typeface="仿宋_GB2312" pitchFamily="49" charset="-122"/>
                <a:ea typeface="仿宋_GB2312" pitchFamily="49" charset="-122"/>
              </a:rPr>
              <a:t>寻址</a:t>
            </a:r>
          </a:p>
          <a:p>
            <a:pPr algn="ctr">
              <a:spcBef>
                <a:spcPct val="20000"/>
              </a:spcBef>
              <a:buSzPct val="85000"/>
              <a:buFontTx/>
              <a:buChar char="•"/>
            </a:pPr>
            <a:r>
              <a:rPr lang="zh-CN" altLang="en-US" sz="3400" b="1">
                <a:latin typeface="仿宋_GB2312" pitchFamily="49" charset="-122"/>
                <a:ea typeface="仿宋_GB2312" pitchFamily="49" charset="-122"/>
              </a:rPr>
              <a:t>路由选择</a:t>
            </a:r>
          </a:p>
          <a:p>
            <a:pPr algn="ctr">
              <a:spcBef>
                <a:spcPct val="20000"/>
              </a:spcBef>
              <a:buSzPct val="85000"/>
              <a:buFontTx/>
              <a:buChar char="•"/>
            </a:pPr>
            <a:r>
              <a:rPr lang="zh-CN" altLang="en-US" sz="3400" b="1">
                <a:latin typeface="仿宋_GB2312" pitchFamily="49" charset="-122"/>
                <a:ea typeface="仿宋_GB2312" pitchFamily="49" charset="-122"/>
              </a:rPr>
              <a:t>数据报文的分段</a:t>
            </a:r>
          </a:p>
          <a:p>
            <a:pPr>
              <a:spcBef>
                <a:spcPct val="20000"/>
              </a:spcBef>
              <a:buSzPct val="85000"/>
            </a:pPr>
            <a:r>
              <a:rPr lang="en-US" altLang="zh-CN" sz="3400" b="1">
                <a:latin typeface="仿宋_GB2312" pitchFamily="49" charset="-122"/>
                <a:ea typeface="仿宋_GB2312" pitchFamily="49" charset="-122"/>
              </a:rPr>
              <a:t>	</a:t>
            </a:r>
            <a:endParaRPr lang="zh-CN" altLang="en-US" sz="3400" b="1">
              <a:latin typeface="仿宋_GB2312" pitchFamily="49" charset="-122"/>
              <a:ea typeface="仿宋_GB2312"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489DAA07-EA6D-499F-A441-63DC93FE152B}"/>
              </a:ext>
            </a:extLst>
          </p:cNvPr>
          <p:cNvSpPr>
            <a:spLocks noChangeArrowheads="1"/>
          </p:cNvSpPr>
          <p:nvPr/>
        </p:nvSpPr>
        <p:spPr bwMode="auto">
          <a:xfrm>
            <a:off x="1143000" y="533400"/>
            <a:ext cx="7772400" cy="9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en-US" altLang="zh-CN" sz="4400" b="1">
                <a:solidFill>
                  <a:schemeClr val="tx2"/>
                </a:solidFill>
                <a:latin typeface="仿宋_GB2312" pitchFamily="49" charset="-122"/>
                <a:ea typeface="仿宋_GB2312" pitchFamily="49" charset="-122"/>
              </a:rPr>
              <a:t>IP</a:t>
            </a:r>
            <a:r>
              <a:rPr lang="zh-CN" altLang="en-US" sz="4400" b="1">
                <a:solidFill>
                  <a:schemeClr val="tx2"/>
                </a:solidFill>
                <a:latin typeface="仿宋_GB2312" pitchFamily="49" charset="-122"/>
                <a:ea typeface="仿宋_GB2312" pitchFamily="49" charset="-122"/>
              </a:rPr>
              <a:t>协议</a:t>
            </a:r>
          </a:p>
        </p:txBody>
      </p:sp>
      <p:sp>
        <p:nvSpPr>
          <p:cNvPr id="174083" name="Rectangle 3">
            <a:extLst>
              <a:ext uri="{FF2B5EF4-FFF2-40B4-BE49-F238E27FC236}">
                <a16:creationId xmlns:a16="http://schemas.microsoft.com/office/drawing/2014/main" id="{1FA7A192-4661-4617-9327-526B6E7A3C04}"/>
              </a:ext>
            </a:extLst>
          </p:cNvPr>
          <p:cNvSpPr>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SzPct val="85000"/>
            </a:pPr>
            <a:r>
              <a:rPr lang="en-US" altLang="zh-CN" sz="3200">
                <a:latin typeface="Times New Roman" panose="02020603050405020304" pitchFamily="18" charset="0"/>
              </a:rPr>
              <a:t>	</a:t>
            </a:r>
            <a:r>
              <a:rPr lang="en-US" altLang="zh-CN" sz="3200" b="1">
                <a:latin typeface="仿宋_GB2312" pitchFamily="49" charset="-122"/>
                <a:ea typeface="仿宋_GB2312" pitchFamily="49" charset="-122"/>
              </a:rPr>
              <a:t>IP</a:t>
            </a:r>
            <a:r>
              <a:rPr lang="zh-CN" altLang="en-US" sz="3200" b="1">
                <a:latin typeface="仿宋_GB2312" pitchFamily="49" charset="-122"/>
                <a:ea typeface="仿宋_GB2312" pitchFamily="49" charset="-122"/>
              </a:rPr>
              <a:t>的主要目的是为数据输入</a:t>
            </a:r>
            <a:r>
              <a:rPr lang="en-US" altLang="zh-CN" sz="3200" b="1">
                <a:latin typeface="仿宋_GB2312" pitchFamily="49" charset="-122"/>
                <a:ea typeface="仿宋_GB2312" pitchFamily="49" charset="-122"/>
              </a:rPr>
              <a:t>/</a:t>
            </a:r>
            <a:r>
              <a:rPr lang="zh-CN" altLang="en-US" sz="3200" b="1">
                <a:latin typeface="仿宋_GB2312" pitchFamily="49" charset="-122"/>
                <a:ea typeface="仿宋_GB2312" pitchFamily="49" charset="-122"/>
              </a:rPr>
              <a:t>输出网络提供基本算法，为高层协议提供无连接的传送服务。这意味着在</a:t>
            </a:r>
            <a:r>
              <a:rPr lang="en-US" altLang="zh-CN" sz="3200" b="1">
                <a:latin typeface="仿宋_GB2312" pitchFamily="49" charset="-122"/>
                <a:ea typeface="仿宋_GB2312" pitchFamily="49" charset="-122"/>
              </a:rPr>
              <a:t>IP</a:t>
            </a:r>
            <a:r>
              <a:rPr lang="zh-CN" altLang="en-US" sz="3200" b="1">
                <a:latin typeface="仿宋_GB2312" pitchFamily="49" charset="-122"/>
                <a:ea typeface="仿宋_GB2312" pitchFamily="49" charset="-122"/>
              </a:rPr>
              <a:t>将数据递交给接收站点以前不在传输站点和接收站点之间建立对话。它只是封装和传递数据，但不向发送者或接收者报告包的状态，不处理所遇到的故障。</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4CE3BF1D-6EC8-4278-9A77-8FB891332089}"/>
              </a:ext>
            </a:extLst>
          </p:cNvPr>
          <p:cNvSpPr>
            <a:spLocks noChangeArrowheads="1"/>
          </p:cNvSpPr>
          <p:nvPr/>
        </p:nvSpPr>
        <p:spPr bwMode="auto">
          <a:xfrm>
            <a:off x="1066800" y="533400"/>
            <a:ext cx="77724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en-US" altLang="zh-CN" sz="4400" b="1">
                <a:solidFill>
                  <a:schemeClr val="tx2"/>
                </a:solidFill>
                <a:latin typeface="仿宋_GB2312" pitchFamily="49" charset="-122"/>
                <a:ea typeface="仿宋_GB2312" pitchFamily="49" charset="-122"/>
              </a:rPr>
              <a:t>IP</a:t>
            </a:r>
            <a:r>
              <a:rPr lang="zh-CN" altLang="en-US" sz="4400" b="1">
                <a:solidFill>
                  <a:schemeClr val="tx2"/>
                </a:solidFill>
                <a:latin typeface="仿宋_GB2312" pitchFamily="49" charset="-122"/>
                <a:ea typeface="仿宋_GB2312" pitchFamily="49" charset="-122"/>
              </a:rPr>
              <a:t>协议</a:t>
            </a:r>
          </a:p>
        </p:txBody>
      </p:sp>
      <p:sp>
        <p:nvSpPr>
          <p:cNvPr id="175107" name="Rectangle 3">
            <a:extLst>
              <a:ext uri="{FF2B5EF4-FFF2-40B4-BE49-F238E27FC236}">
                <a16:creationId xmlns:a16="http://schemas.microsoft.com/office/drawing/2014/main" id="{F3F0A06D-A6C8-4D0E-98C3-6182E15CC3F7}"/>
              </a:ext>
            </a:extLst>
          </p:cNvPr>
          <p:cNvSpPr>
            <a:spLocks noChangeArrowheads="1"/>
          </p:cNvSpPr>
          <p:nvPr/>
        </p:nvSpPr>
        <p:spPr bwMode="auto">
          <a:xfrm>
            <a:off x="7620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20000"/>
              </a:lnSpc>
              <a:spcBef>
                <a:spcPct val="20000"/>
              </a:spcBef>
              <a:buSzPct val="85000"/>
            </a:pPr>
            <a:r>
              <a:rPr lang="en-US" altLang="zh-CN" sz="3600" b="1">
                <a:latin typeface="仿宋_GB2312" pitchFamily="49" charset="-122"/>
                <a:ea typeface="仿宋_GB2312" pitchFamily="49" charset="-122"/>
              </a:rPr>
              <a:t>	IP</a:t>
            </a:r>
            <a:r>
              <a:rPr lang="zh-CN" altLang="en-US" sz="3600" b="1">
                <a:latin typeface="仿宋_GB2312" pitchFamily="49" charset="-122"/>
                <a:ea typeface="仿宋_GB2312" pitchFamily="49" charset="-122"/>
              </a:rPr>
              <a:t>包由</a:t>
            </a:r>
            <a:r>
              <a:rPr lang="en-US" altLang="zh-CN" sz="3600" b="1">
                <a:solidFill>
                  <a:srgbClr val="FF0000"/>
                </a:solidFill>
                <a:latin typeface="仿宋_GB2312" pitchFamily="49" charset="-122"/>
                <a:ea typeface="仿宋_GB2312" pitchFamily="49" charset="-122"/>
              </a:rPr>
              <a:t>IP</a:t>
            </a:r>
            <a:r>
              <a:rPr lang="zh-CN" altLang="en-US" sz="3600" b="1">
                <a:solidFill>
                  <a:srgbClr val="FF0000"/>
                </a:solidFill>
                <a:latin typeface="仿宋_GB2312" pitchFamily="49" charset="-122"/>
                <a:ea typeface="仿宋_GB2312" pitchFamily="49" charset="-122"/>
              </a:rPr>
              <a:t>协议头</a:t>
            </a:r>
            <a:r>
              <a:rPr lang="zh-CN" altLang="en-US" sz="3600" b="1">
                <a:latin typeface="仿宋_GB2312" pitchFamily="49" charset="-122"/>
                <a:ea typeface="仿宋_GB2312" pitchFamily="49" charset="-122"/>
              </a:rPr>
              <a:t>与</a:t>
            </a:r>
            <a:r>
              <a:rPr lang="zh-CN" altLang="en-US" sz="3600" b="1">
                <a:solidFill>
                  <a:srgbClr val="FF0000"/>
                </a:solidFill>
                <a:latin typeface="仿宋_GB2312" pitchFamily="49" charset="-122"/>
                <a:ea typeface="仿宋_GB2312" pitchFamily="49" charset="-122"/>
              </a:rPr>
              <a:t>协议数据</a:t>
            </a:r>
            <a:r>
              <a:rPr lang="zh-CN" altLang="en-US" sz="3600" b="1">
                <a:latin typeface="仿宋_GB2312" pitchFamily="49" charset="-122"/>
                <a:ea typeface="仿宋_GB2312" pitchFamily="49" charset="-122"/>
              </a:rPr>
              <a:t>两部分构成。</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descr="Large confetti">
            <a:extLst>
              <a:ext uri="{FF2B5EF4-FFF2-40B4-BE49-F238E27FC236}">
                <a16:creationId xmlns:a16="http://schemas.microsoft.com/office/drawing/2014/main" id="{A72362A9-FD47-40D5-8652-9773A0AA8399}"/>
              </a:ext>
            </a:extLst>
          </p:cNvPr>
          <p:cNvSpPr>
            <a:spLocks noGrp="1" noChangeArrowheads="1"/>
          </p:cNvSpPr>
          <p:nvPr>
            <p:ph type="title"/>
          </p:nvPr>
        </p:nvSpPr>
        <p:spPr>
          <a:xfrm>
            <a:off x="1066800" y="304800"/>
            <a:ext cx="7772400" cy="1143000"/>
          </a:xfrm>
          <a:noFill/>
          <a:ln/>
        </p:spPr>
        <p:txBody>
          <a:bodyPr/>
          <a:lstStyle/>
          <a:p>
            <a:r>
              <a:rPr lang="en-US" altLang="zh-CN" b="1">
                <a:latin typeface="仿宋_GB2312" pitchFamily="49" charset="-122"/>
                <a:ea typeface="仿宋_GB2312" pitchFamily="49" charset="-122"/>
              </a:rPr>
              <a:t>IP</a:t>
            </a:r>
            <a:r>
              <a:rPr lang="zh-CN" altLang="en-US" b="1">
                <a:latin typeface="仿宋_GB2312" pitchFamily="49" charset="-122"/>
                <a:ea typeface="仿宋_GB2312" pitchFamily="49" charset="-122"/>
              </a:rPr>
              <a:t>协议头</a:t>
            </a:r>
          </a:p>
        </p:txBody>
      </p:sp>
      <p:pic>
        <p:nvPicPr>
          <p:cNvPr id="83976" name="Picture 8">
            <a:extLst>
              <a:ext uri="{FF2B5EF4-FFF2-40B4-BE49-F238E27FC236}">
                <a16:creationId xmlns:a16="http://schemas.microsoft.com/office/drawing/2014/main" id="{020A4374-34BA-4631-92D0-C34BDCAD8E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6970713" cy="413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06744B41-E5B2-4A95-826A-E85D54523972}"/>
              </a:ext>
            </a:extLst>
          </p:cNvPr>
          <p:cNvSpPr>
            <a:spLocks noChangeArrowheads="1"/>
          </p:cNvSpPr>
          <p:nvPr/>
        </p:nvSpPr>
        <p:spPr bwMode="auto">
          <a:xfrm>
            <a:off x="1066800" y="533400"/>
            <a:ext cx="7772400"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en-US" altLang="zh-CN" sz="4400" b="1">
                <a:solidFill>
                  <a:schemeClr val="tx2"/>
                </a:solidFill>
                <a:latin typeface="Times New Roman" panose="02020603050405020304" pitchFamily="18" charset="0"/>
                <a:ea typeface="仿宋_GB2312" pitchFamily="49" charset="-122"/>
              </a:rPr>
              <a:t>TCP</a:t>
            </a:r>
            <a:r>
              <a:rPr lang="zh-CN" altLang="en-US" sz="4400" b="1">
                <a:solidFill>
                  <a:schemeClr val="tx2"/>
                </a:solidFill>
                <a:latin typeface="Times New Roman" panose="02020603050405020304" pitchFamily="18" charset="0"/>
                <a:ea typeface="仿宋_GB2312" pitchFamily="49" charset="-122"/>
              </a:rPr>
              <a:t>协议</a:t>
            </a:r>
          </a:p>
        </p:txBody>
      </p:sp>
      <p:sp>
        <p:nvSpPr>
          <p:cNvPr id="176131" name="Rectangle 3">
            <a:extLst>
              <a:ext uri="{FF2B5EF4-FFF2-40B4-BE49-F238E27FC236}">
                <a16:creationId xmlns:a16="http://schemas.microsoft.com/office/drawing/2014/main" id="{EC01EABA-3BB3-46C1-8151-3F732D0034D6}"/>
              </a:ext>
            </a:extLst>
          </p:cNvPr>
          <p:cNvSpPr>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SzPct val="85000"/>
            </a:pPr>
            <a:r>
              <a:rPr lang="en-US" altLang="en-US" sz="2800" b="1">
                <a:latin typeface="仿宋_GB2312" pitchFamily="49" charset="-122"/>
                <a:ea typeface="仿宋_GB2312" pitchFamily="49" charset="-122"/>
              </a:rPr>
              <a:t>	TCP是</a:t>
            </a:r>
            <a:r>
              <a:rPr lang="en-US" altLang="zh-CN" sz="2800" b="1">
                <a:latin typeface="仿宋_GB2312" pitchFamily="49" charset="-122"/>
                <a:ea typeface="仿宋_GB2312" pitchFamily="49" charset="-122"/>
              </a:rPr>
              <a:t>重要</a:t>
            </a:r>
            <a:r>
              <a:rPr lang="en-US" altLang="en-US" sz="2800" b="1">
                <a:latin typeface="仿宋_GB2312" pitchFamily="49" charset="-122"/>
                <a:ea typeface="仿宋_GB2312" pitchFamily="49" charset="-122"/>
              </a:rPr>
              <a:t>的传输层协议，目的是允许数据同网络上的</a:t>
            </a:r>
            <a:r>
              <a:rPr lang="en-US" altLang="zh-CN" sz="2800" b="1">
                <a:latin typeface="仿宋_GB2312" pitchFamily="49" charset="-122"/>
                <a:ea typeface="仿宋_GB2312" pitchFamily="49" charset="-122"/>
              </a:rPr>
              <a:t>其他</a:t>
            </a:r>
            <a:r>
              <a:rPr lang="zh-CN" altLang="en-US" sz="2800" b="1">
                <a:latin typeface="仿宋_GB2312" pitchFamily="49" charset="-122"/>
                <a:ea typeface="仿宋_GB2312" pitchFamily="49" charset="-122"/>
              </a:rPr>
              <a:t>节点</a:t>
            </a:r>
            <a:r>
              <a:rPr lang="en-US" altLang="en-US" sz="2800" b="1">
                <a:latin typeface="仿宋_GB2312" pitchFamily="49" charset="-122"/>
                <a:ea typeface="仿宋_GB2312" pitchFamily="49" charset="-122"/>
              </a:rPr>
              <a:t>进行</a:t>
            </a:r>
            <a:r>
              <a:rPr lang="en-US" altLang="en-US" sz="2800" b="1">
                <a:solidFill>
                  <a:srgbClr val="FF0000"/>
                </a:solidFill>
                <a:latin typeface="仿宋_GB2312" pitchFamily="49" charset="-122"/>
                <a:ea typeface="仿宋_GB2312" pitchFamily="49" charset="-122"/>
              </a:rPr>
              <a:t>可靠的</a:t>
            </a:r>
            <a:r>
              <a:rPr lang="en-US" altLang="en-US" sz="2800" b="1">
                <a:latin typeface="仿宋_GB2312" pitchFamily="49" charset="-122"/>
                <a:ea typeface="仿宋_GB2312" pitchFamily="49" charset="-122"/>
              </a:rPr>
              <a:t>交换。它能提供端口编号的译码，以识别主机的应用程序，而且完成数据的可靠传输。</a:t>
            </a:r>
          </a:p>
          <a:p>
            <a:pPr>
              <a:spcBef>
                <a:spcPct val="20000"/>
              </a:spcBef>
              <a:buSzPct val="85000"/>
              <a:buFontTx/>
              <a:buChar char="•"/>
            </a:pPr>
            <a:r>
              <a:rPr lang="en-US" altLang="zh-CN" sz="2800" b="1">
                <a:latin typeface="仿宋_GB2312" pitchFamily="49" charset="-122"/>
                <a:ea typeface="仿宋_GB2312" pitchFamily="49" charset="-122"/>
              </a:rPr>
              <a:t>TCP </a:t>
            </a:r>
            <a:r>
              <a:rPr lang="zh-CN" altLang="en-US" sz="2800" b="1">
                <a:latin typeface="仿宋_GB2312" pitchFamily="49" charset="-122"/>
                <a:ea typeface="仿宋_GB2312" pitchFamily="49" charset="-122"/>
              </a:rPr>
              <a:t>协议具有严格的内装差错检验算法确保数据的完整性。</a:t>
            </a:r>
          </a:p>
          <a:p>
            <a:pPr>
              <a:spcBef>
                <a:spcPct val="20000"/>
              </a:spcBef>
              <a:buSzPct val="85000"/>
              <a:buFontTx/>
              <a:buChar char="•"/>
            </a:pPr>
            <a:r>
              <a:rPr lang="en-US" altLang="zh-CN" sz="2800" b="1">
                <a:latin typeface="仿宋_GB2312" pitchFamily="49" charset="-122"/>
                <a:ea typeface="仿宋_GB2312" pitchFamily="49" charset="-122"/>
              </a:rPr>
              <a:t>TCP </a:t>
            </a:r>
            <a:r>
              <a:rPr lang="zh-CN" altLang="en-US" sz="2800" b="1">
                <a:latin typeface="仿宋_GB2312" pitchFamily="49" charset="-122"/>
                <a:ea typeface="仿宋_GB2312" pitchFamily="49" charset="-122"/>
              </a:rPr>
              <a:t>是面向字节的顺序协议，这意味着包内的每个字节被分配一个顺序编号，并分配给每包一个顺序编号。</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descr="Large confetti">
            <a:extLst>
              <a:ext uri="{FF2B5EF4-FFF2-40B4-BE49-F238E27FC236}">
                <a16:creationId xmlns:a16="http://schemas.microsoft.com/office/drawing/2014/main" id="{49546211-6D56-4FDF-A5A5-A24DC645F10A}"/>
              </a:ext>
            </a:extLst>
          </p:cNvPr>
          <p:cNvSpPr>
            <a:spLocks noGrp="1" noChangeArrowheads="1"/>
          </p:cNvSpPr>
          <p:nvPr>
            <p:ph type="title"/>
          </p:nvPr>
        </p:nvSpPr>
        <p:spPr/>
        <p:txBody>
          <a:bodyPr/>
          <a:lstStyle/>
          <a:p>
            <a:r>
              <a:rPr lang="en-US" altLang="zh-CN" b="1">
                <a:latin typeface="仿宋_GB2312" pitchFamily="49" charset="-122"/>
                <a:ea typeface="仿宋_GB2312" pitchFamily="49" charset="-122"/>
              </a:rPr>
              <a:t>TCP</a:t>
            </a:r>
            <a:r>
              <a:rPr lang="zh-CN" altLang="en-US" b="1">
                <a:latin typeface="仿宋_GB2312" pitchFamily="49" charset="-122"/>
                <a:ea typeface="仿宋_GB2312" pitchFamily="49" charset="-122"/>
              </a:rPr>
              <a:t>协议头</a:t>
            </a:r>
          </a:p>
        </p:txBody>
      </p:sp>
      <p:pic>
        <p:nvPicPr>
          <p:cNvPr id="85000" name="Picture 8">
            <a:extLst>
              <a:ext uri="{FF2B5EF4-FFF2-40B4-BE49-F238E27FC236}">
                <a16:creationId xmlns:a16="http://schemas.microsoft.com/office/drawing/2014/main" id="{23DEDF20-BA95-4B1E-8391-23FBD1EE7D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17" y="1676400"/>
            <a:ext cx="7127875"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572E8E78-F7F4-4789-AF4F-29AC60C92985}"/>
              </a:ext>
            </a:extLst>
          </p:cNvPr>
          <p:cNvSpPr>
            <a:spLocks noChangeArrowheads="1"/>
          </p:cNvSpPr>
          <p:nvPr/>
        </p:nvSpPr>
        <p:spPr bwMode="auto">
          <a:xfrm>
            <a:off x="1143000" y="533400"/>
            <a:ext cx="7772400" cy="9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en-US" altLang="zh-CN" sz="4400">
                <a:solidFill>
                  <a:schemeClr val="tx2"/>
                </a:solidFill>
                <a:latin typeface="Times New Roman" panose="02020603050405020304" pitchFamily="18" charset="0"/>
              </a:rPr>
              <a:t>UDP</a:t>
            </a:r>
            <a:r>
              <a:rPr lang="zh-CN" altLang="en-US" sz="4400" b="1">
                <a:solidFill>
                  <a:schemeClr val="tx2"/>
                </a:solidFill>
                <a:latin typeface="Times New Roman" panose="02020603050405020304" pitchFamily="18" charset="0"/>
                <a:ea typeface="仿宋_GB2312" pitchFamily="49" charset="-122"/>
              </a:rPr>
              <a:t>协议</a:t>
            </a:r>
          </a:p>
        </p:txBody>
      </p:sp>
      <p:sp>
        <p:nvSpPr>
          <p:cNvPr id="177155" name="Rectangle 3">
            <a:extLst>
              <a:ext uri="{FF2B5EF4-FFF2-40B4-BE49-F238E27FC236}">
                <a16:creationId xmlns:a16="http://schemas.microsoft.com/office/drawing/2014/main" id="{F1BCB6CB-3C7A-429F-A5F4-B85543BA76C1}"/>
              </a:ext>
            </a:extLst>
          </p:cNvPr>
          <p:cNvSpPr>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SzPct val="85000"/>
            </a:pPr>
            <a:r>
              <a:rPr lang="en-US" altLang="zh-CN" sz="3200" b="1">
                <a:latin typeface="仿宋_GB2312" pitchFamily="49" charset="-122"/>
                <a:ea typeface="仿宋_GB2312" pitchFamily="49" charset="-122"/>
              </a:rPr>
              <a:t>  UDP</a:t>
            </a:r>
            <a:r>
              <a:rPr lang="zh-CN" altLang="en-US" sz="3200" b="1">
                <a:latin typeface="仿宋_GB2312" pitchFamily="49" charset="-122"/>
                <a:ea typeface="仿宋_GB2312" pitchFamily="49" charset="-122"/>
              </a:rPr>
              <a:t>也是传输层协议，它是</a:t>
            </a:r>
            <a:r>
              <a:rPr lang="zh-CN" altLang="en-US" sz="3200" b="1">
                <a:solidFill>
                  <a:srgbClr val="FF0000"/>
                </a:solidFill>
                <a:latin typeface="仿宋_GB2312" pitchFamily="49" charset="-122"/>
                <a:ea typeface="仿宋_GB2312" pitchFamily="49" charset="-122"/>
              </a:rPr>
              <a:t>无连接的，不可靠的</a:t>
            </a:r>
            <a:r>
              <a:rPr lang="zh-CN" altLang="en-US" sz="3200" b="1">
                <a:latin typeface="仿宋_GB2312" pitchFamily="49" charset="-122"/>
                <a:ea typeface="仿宋_GB2312" pitchFamily="49" charset="-122"/>
              </a:rPr>
              <a:t>传输服务。当接收数据时它不向发送方提供确认信息，它不提供输入包的顺序，如果出现丢失包或重份包的情况，也不会向发送方发出差错报文。由于它执行功能时具有较低的开销，因而执行速度比</a:t>
            </a:r>
            <a:r>
              <a:rPr lang="en-US" altLang="zh-CN" sz="3200" b="1">
                <a:latin typeface="仿宋_GB2312" pitchFamily="49" charset="-122"/>
                <a:ea typeface="仿宋_GB2312" pitchFamily="49" charset="-122"/>
              </a:rPr>
              <a:t>TCP</a:t>
            </a:r>
            <a:r>
              <a:rPr lang="zh-CN" altLang="en-US" sz="3200" b="1">
                <a:latin typeface="仿宋_GB2312" pitchFamily="49" charset="-122"/>
                <a:ea typeface="仿宋_GB2312" pitchFamily="49" charset="-122"/>
              </a:rPr>
              <a:t>快。</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descr="Large confetti">
            <a:extLst>
              <a:ext uri="{FF2B5EF4-FFF2-40B4-BE49-F238E27FC236}">
                <a16:creationId xmlns:a16="http://schemas.microsoft.com/office/drawing/2014/main" id="{E47D9167-49EC-4F56-8BDB-A496E1721D14}"/>
              </a:ext>
            </a:extLst>
          </p:cNvPr>
          <p:cNvSpPr>
            <a:spLocks noGrp="1" noChangeArrowheads="1"/>
          </p:cNvSpPr>
          <p:nvPr>
            <p:ph type="ctrTitle"/>
          </p:nvPr>
        </p:nvSpPr>
        <p:spPr/>
        <p:txBody>
          <a:bodyPr/>
          <a:lstStyle/>
          <a:p>
            <a:pPr algn="ctr"/>
            <a:r>
              <a:rPr lang="zh-CN" altLang="en-US" b="1" dirty="0">
                <a:effectLst>
                  <a:outerShdw blurRad="38100" dist="38100" dir="2700000" algn="tl">
                    <a:srgbClr val="000000"/>
                  </a:outerShdw>
                </a:effectLst>
              </a:rPr>
              <a:t>第</a:t>
            </a:r>
            <a:r>
              <a:rPr lang="en-US" altLang="zh-CN" b="1" dirty="0">
                <a:effectLst>
                  <a:outerShdw blurRad="38100" dist="38100" dir="2700000" algn="tl">
                    <a:srgbClr val="000000"/>
                  </a:outerShdw>
                </a:effectLst>
              </a:rPr>
              <a:t>9</a:t>
            </a:r>
            <a:r>
              <a:rPr lang="zh-CN" altLang="en-US" b="1" dirty="0">
                <a:effectLst>
                  <a:outerShdw blurRad="38100" dist="38100" dir="2700000" algn="tl">
                    <a:srgbClr val="000000"/>
                  </a:outerShdw>
                </a:effectLst>
              </a:rPr>
              <a:t>章</a:t>
            </a:r>
            <a:br>
              <a:rPr lang="en-US" altLang="zh-CN" b="1" dirty="0">
                <a:effectLst>
                  <a:outerShdw blurRad="38100" dist="38100" dir="2700000" algn="tl">
                    <a:srgbClr val="000000"/>
                  </a:outerShdw>
                </a:effectLst>
              </a:rPr>
            </a:br>
            <a:r>
              <a:rPr lang="zh-CN" altLang="en-US" b="1" dirty="0">
                <a:effectLst>
                  <a:outerShdw blurRad="38100" dist="38100" dir="2700000" algn="tl">
                    <a:srgbClr val="000000"/>
                  </a:outerShdw>
                </a:effectLst>
              </a:rPr>
              <a:t> 网络编程</a:t>
            </a:r>
            <a:endParaRPr lang="en-US" altLang="zh-CN" b="1" dirty="0">
              <a:effectLst>
                <a:outerShdw blurRad="38100" dist="38100" dir="2700000" algn="tl">
                  <a:srgbClr val="000000"/>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descr="Large confetti">
            <a:extLst>
              <a:ext uri="{FF2B5EF4-FFF2-40B4-BE49-F238E27FC236}">
                <a16:creationId xmlns:a16="http://schemas.microsoft.com/office/drawing/2014/main" id="{EE5D70D8-4DF8-4ADB-88AE-06A507BE9065}"/>
              </a:ext>
            </a:extLst>
          </p:cNvPr>
          <p:cNvSpPr>
            <a:spLocks noGrp="1" noChangeArrowheads="1"/>
          </p:cNvSpPr>
          <p:nvPr>
            <p:ph type="title"/>
          </p:nvPr>
        </p:nvSpPr>
        <p:spPr/>
        <p:txBody>
          <a:bodyPr/>
          <a:lstStyle/>
          <a:p>
            <a:r>
              <a:rPr lang="en-US" altLang="zh-CN" b="1">
                <a:latin typeface="仿宋_GB2312" pitchFamily="49" charset="-122"/>
                <a:ea typeface="仿宋_GB2312" pitchFamily="49" charset="-122"/>
              </a:rPr>
              <a:t>UDP</a:t>
            </a:r>
            <a:r>
              <a:rPr lang="zh-CN" altLang="en-US" b="1">
                <a:latin typeface="仿宋_GB2312" pitchFamily="49" charset="-122"/>
                <a:ea typeface="仿宋_GB2312" pitchFamily="49" charset="-122"/>
              </a:rPr>
              <a:t>协议头</a:t>
            </a:r>
          </a:p>
        </p:txBody>
      </p:sp>
      <p:pic>
        <p:nvPicPr>
          <p:cNvPr id="138246" name="Picture 6">
            <a:extLst>
              <a:ext uri="{FF2B5EF4-FFF2-40B4-BE49-F238E27FC236}">
                <a16:creationId xmlns:a16="http://schemas.microsoft.com/office/drawing/2014/main" id="{5D237862-BD2C-49F5-BA25-12DF438A98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28800"/>
            <a:ext cx="8153400" cy="439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1457C5E4-4E2C-4848-AEA4-EE10E2759066}"/>
              </a:ext>
            </a:extLst>
          </p:cNvPr>
          <p:cNvSpPr>
            <a:spLocks noChangeArrowheads="1"/>
          </p:cNvSpPr>
          <p:nvPr/>
        </p:nvSpPr>
        <p:spPr bwMode="auto">
          <a:xfrm>
            <a:off x="685800" y="1905000"/>
            <a:ext cx="7772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20000"/>
              </a:spcBef>
              <a:buSzPct val="85000"/>
            </a:pPr>
            <a:endParaRPr lang="zh-CN" altLang="en-US" sz="3600" b="1" dirty="0">
              <a:latin typeface="Times New Roman" panose="02020603050405020304" pitchFamily="18" charset="0"/>
              <a:ea typeface="仿宋_GB2312" pitchFamily="49" charset="-122"/>
            </a:endParaRPr>
          </a:p>
          <a:p>
            <a:pPr algn="ctr">
              <a:spcBef>
                <a:spcPct val="20000"/>
              </a:spcBef>
              <a:buSzPct val="85000"/>
            </a:pPr>
            <a:r>
              <a:rPr lang="zh-CN" altLang="en-US" sz="5400" b="1" dirty="0">
                <a:solidFill>
                  <a:schemeClr val="accent1"/>
                </a:solidFill>
                <a:effectLst>
                  <a:outerShdw blurRad="38100" dist="38100" dir="2700000" algn="tl">
                    <a:srgbClr val="000000"/>
                  </a:outerShdw>
                </a:effectLst>
                <a:latin typeface="+mj-lt"/>
                <a:ea typeface="+mj-ea"/>
                <a:cs typeface="+mj-cs"/>
              </a:rPr>
              <a:t>第</a:t>
            </a:r>
            <a:r>
              <a:rPr lang="en-US" altLang="zh-CN" sz="5400" b="1" dirty="0">
                <a:solidFill>
                  <a:schemeClr val="accent1"/>
                </a:solidFill>
                <a:effectLst>
                  <a:outerShdw blurRad="38100" dist="38100" dir="2700000" algn="tl">
                    <a:srgbClr val="000000"/>
                  </a:outerShdw>
                </a:effectLst>
                <a:latin typeface="+mj-lt"/>
                <a:ea typeface="+mj-ea"/>
                <a:cs typeface="+mj-cs"/>
              </a:rPr>
              <a:t>2</a:t>
            </a:r>
            <a:r>
              <a:rPr lang="zh-CN" altLang="en-US" sz="5400" b="1" dirty="0">
                <a:solidFill>
                  <a:schemeClr val="accent1"/>
                </a:solidFill>
                <a:effectLst>
                  <a:outerShdw blurRad="38100" dist="38100" dir="2700000" algn="tl">
                    <a:srgbClr val="000000"/>
                  </a:outerShdw>
                </a:effectLst>
                <a:latin typeface="+mj-lt"/>
                <a:ea typeface="+mj-ea"/>
                <a:cs typeface="+mj-cs"/>
              </a:rPr>
              <a:t>节</a:t>
            </a:r>
          </a:p>
          <a:p>
            <a:pPr algn="ctr">
              <a:spcBef>
                <a:spcPct val="20000"/>
              </a:spcBef>
              <a:buSzPct val="85000"/>
            </a:pPr>
            <a:endParaRPr lang="zh-CN" altLang="en-US" sz="5400" b="1" dirty="0">
              <a:solidFill>
                <a:schemeClr val="accent1"/>
              </a:solidFill>
              <a:effectLst>
                <a:outerShdw blurRad="38100" dist="38100" dir="2700000" algn="tl">
                  <a:srgbClr val="000000"/>
                </a:outerShdw>
              </a:effectLst>
              <a:latin typeface="+mj-lt"/>
              <a:ea typeface="+mj-ea"/>
              <a:cs typeface="+mj-cs"/>
            </a:endParaRPr>
          </a:p>
          <a:p>
            <a:pPr algn="ctr">
              <a:spcBef>
                <a:spcPct val="20000"/>
              </a:spcBef>
              <a:buSzPct val="85000"/>
            </a:pPr>
            <a:r>
              <a:rPr lang="en-US" altLang="zh-CN" sz="5400" b="1" dirty="0">
                <a:solidFill>
                  <a:schemeClr val="accent1"/>
                </a:solidFill>
                <a:effectLst>
                  <a:outerShdw blurRad="38100" dist="38100" dir="2700000" algn="tl">
                    <a:srgbClr val="000000"/>
                  </a:outerShdw>
                </a:effectLst>
                <a:latin typeface="+mj-lt"/>
                <a:ea typeface="+mj-ea"/>
                <a:cs typeface="+mj-cs"/>
              </a:rPr>
              <a:t>Linux</a:t>
            </a:r>
            <a:r>
              <a:rPr lang="zh-CN" altLang="en-US" sz="5400" b="1" dirty="0">
                <a:solidFill>
                  <a:schemeClr val="accent1"/>
                </a:solidFill>
                <a:effectLst>
                  <a:outerShdw blurRad="38100" dist="38100" dir="2700000" algn="tl">
                    <a:srgbClr val="000000"/>
                  </a:outerShdw>
                </a:effectLst>
                <a:latin typeface="+mj-lt"/>
                <a:ea typeface="+mj-ea"/>
                <a:cs typeface="+mj-cs"/>
              </a:rPr>
              <a:t>网络编程</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E3F6CC43-A16A-44FE-8C80-943CF5D16A96}"/>
              </a:ext>
            </a:extLst>
          </p:cNvPr>
          <p:cNvSpPr>
            <a:spLocks noChangeArrowheads="1"/>
          </p:cNvSpPr>
          <p:nvPr/>
        </p:nvSpPr>
        <p:spPr bwMode="auto">
          <a:xfrm>
            <a:off x="1143000" y="533400"/>
            <a:ext cx="7772400"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en-US" altLang="zh-CN" sz="4400" b="1">
                <a:solidFill>
                  <a:schemeClr val="tx2"/>
                </a:solidFill>
                <a:latin typeface="Times New Roman" panose="02020603050405020304" pitchFamily="18" charset="0"/>
                <a:ea typeface="仿宋_GB2312" pitchFamily="49" charset="-122"/>
              </a:rPr>
              <a:t>Socket</a:t>
            </a:r>
          </a:p>
        </p:txBody>
      </p:sp>
      <p:sp>
        <p:nvSpPr>
          <p:cNvPr id="179203" name="Rectangle 3">
            <a:extLst>
              <a:ext uri="{FF2B5EF4-FFF2-40B4-BE49-F238E27FC236}">
                <a16:creationId xmlns:a16="http://schemas.microsoft.com/office/drawing/2014/main" id="{B5BAB2F8-A840-4A83-81FA-CACCF28D5649}"/>
              </a:ext>
            </a:extLst>
          </p:cNvPr>
          <p:cNvSpPr>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r>
              <a:rPr lang="en-US" altLang="zh-CN" sz="2800" b="1">
                <a:latin typeface="仿宋_GB2312" pitchFamily="49" charset="-122"/>
                <a:ea typeface="仿宋_GB2312" pitchFamily="49" charset="-122"/>
              </a:rPr>
              <a:t>	</a:t>
            </a:r>
            <a:r>
              <a:rPr lang="en-US" altLang="zh-CN" sz="3400" b="1">
                <a:latin typeface="仿宋_GB2312" pitchFamily="49" charset="-122"/>
                <a:ea typeface="仿宋_GB2312" pitchFamily="49" charset="-122"/>
              </a:rPr>
              <a:t>Linux</a:t>
            </a:r>
            <a:r>
              <a:rPr lang="zh-CN" altLang="en-US" sz="3400" b="1">
                <a:latin typeface="仿宋_GB2312" pitchFamily="49" charset="-122"/>
                <a:ea typeface="仿宋_GB2312" pitchFamily="49" charset="-122"/>
              </a:rPr>
              <a:t>中的网络编程通过</a:t>
            </a:r>
            <a:r>
              <a:rPr lang="en-US" altLang="zh-CN" sz="3400" b="1">
                <a:latin typeface="仿宋_GB2312" pitchFamily="49" charset="-122"/>
                <a:ea typeface="仿宋_GB2312" pitchFamily="49" charset="-122"/>
              </a:rPr>
              <a:t>Socket(</a:t>
            </a:r>
            <a:r>
              <a:rPr lang="zh-CN" altLang="en-US" sz="3400" b="1">
                <a:latin typeface="仿宋_GB2312" pitchFamily="49" charset="-122"/>
                <a:ea typeface="仿宋_GB2312" pitchFamily="49" charset="-122"/>
              </a:rPr>
              <a:t>套接字)接口实现，</a:t>
            </a:r>
            <a:r>
              <a:rPr lang="en-US" altLang="zh-CN" sz="3400" b="1">
                <a:latin typeface="仿宋_GB2312" pitchFamily="49" charset="-122"/>
                <a:ea typeface="仿宋_GB2312" pitchFamily="49" charset="-122"/>
              </a:rPr>
              <a:t>Socket</a:t>
            </a:r>
            <a:r>
              <a:rPr lang="zh-CN" altLang="en-US" sz="3400" b="1">
                <a:latin typeface="仿宋_GB2312" pitchFamily="49" charset="-122"/>
                <a:ea typeface="仿宋_GB2312" pitchFamily="49" charset="-122"/>
              </a:rPr>
              <a:t>是一种文件描述符</a:t>
            </a:r>
            <a:r>
              <a:rPr lang="zh-CN" altLang="en-US" sz="3200" b="1">
                <a:latin typeface="仿宋_GB2312" pitchFamily="49" charset="-122"/>
                <a:ea typeface="仿宋_GB2312" pitchFamily="49" charset="-122"/>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94689C3A-8220-43FD-8645-B2B5A8665B14}"/>
              </a:ext>
            </a:extLst>
          </p:cNvPr>
          <p:cNvSpPr>
            <a:spLocks noChangeArrowheads="1"/>
          </p:cNvSpPr>
          <p:nvPr/>
        </p:nvSpPr>
        <p:spPr bwMode="auto">
          <a:xfrm>
            <a:off x="1066800" y="609600"/>
            <a:ext cx="7772400" cy="9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zh-CN" altLang="en-US" sz="4400" b="1">
                <a:solidFill>
                  <a:schemeClr val="tx2"/>
                </a:solidFill>
                <a:latin typeface="Times New Roman" panose="02020603050405020304" pitchFamily="18" charset="0"/>
                <a:ea typeface="仿宋_GB2312" pitchFamily="49" charset="-122"/>
              </a:rPr>
              <a:t>类型</a:t>
            </a:r>
          </a:p>
        </p:txBody>
      </p:sp>
      <p:sp>
        <p:nvSpPr>
          <p:cNvPr id="180227" name="Rectangle 3">
            <a:extLst>
              <a:ext uri="{FF2B5EF4-FFF2-40B4-BE49-F238E27FC236}">
                <a16:creationId xmlns:a16="http://schemas.microsoft.com/office/drawing/2014/main" id="{AC222934-E0D3-4D88-A30C-40822C9C6584}"/>
              </a:ext>
            </a:extLst>
          </p:cNvPr>
          <p:cNvSpPr>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SzPct val="85000"/>
            </a:pPr>
            <a:r>
              <a:rPr lang="zh-CN" altLang="en-US" sz="2800" b="1">
                <a:latin typeface="仿宋_GB2312" pitchFamily="49" charset="-122"/>
                <a:ea typeface="仿宋_GB2312" pitchFamily="49" charset="-122"/>
              </a:rPr>
              <a:t>	</a:t>
            </a:r>
            <a:r>
              <a:rPr lang="zh-CN" altLang="en-US" sz="3200" b="1">
                <a:latin typeface="仿宋_GB2312" pitchFamily="49" charset="-122"/>
                <a:ea typeface="仿宋_GB2312" pitchFamily="49" charset="-122"/>
              </a:rPr>
              <a:t>套接字</a:t>
            </a:r>
            <a:r>
              <a:rPr lang="en-US" altLang="zh-CN" sz="3200" b="1">
                <a:latin typeface="仿宋_GB2312" pitchFamily="49" charset="-122"/>
                <a:ea typeface="仿宋_GB2312" pitchFamily="49" charset="-122"/>
              </a:rPr>
              <a:t>socket</a:t>
            </a:r>
            <a:r>
              <a:rPr lang="zh-CN" altLang="en-US" sz="3200" b="1">
                <a:latin typeface="仿宋_GB2312" pitchFamily="49" charset="-122"/>
                <a:ea typeface="仿宋_GB2312" pitchFamily="49" charset="-122"/>
              </a:rPr>
              <a:t>有三种类型：</a:t>
            </a:r>
          </a:p>
          <a:p>
            <a:pPr>
              <a:spcBef>
                <a:spcPct val="20000"/>
              </a:spcBef>
              <a:buSzPct val="85000"/>
              <a:buFontTx/>
              <a:buChar char="•"/>
            </a:pPr>
            <a:r>
              <a:rPr lang="zh-CN" altLang="en-US" sz="3200" b="1">
                <a:latin typeface="仿宋_GB2312" pitchFamily="49" charset="-122"/>
                <a:ea typeface="仿宋_GB2312" pitchFamily="49" charset="-122"/>
              </a:rPr>
              <a:t>流式套接字（</a:t>
            </a:r>
            <a:r>
              <a:rPr lang="en-US" altLang="zh-CN" sz="3200" b="1">
                <a:latin typeface="仿宋_GB2312" pitchFamily="49" charset="-122"/>
                <a:ea typeface="仿宋_GB2312" pitchFamily="49" charset="-122"/>
              </a:rPr>
              <a:t>SOCK_STREAM</a:t>
            </a:r>
            <a:r>
              <a:rPr lang="zh-CN" altLang="en-US" sz="3200" b="1">
                <a:latin typeface="仿宋_GB2312" pitchFamily="49" charset="-122"/>
                <a:ea typeface="仿宋_GB2312" pitchFamily="49" charset="-122"/>
              </a:rPr>
              <a:t>）</a:t>
            </a:r>
          </a:p>
          <a:p>
            <a:pPr>
              <a:spcBef>
                <a:spcPct val="20000"/>
              </a:spcBef>
              <a:buSzPct val="85000"/>
            </a:pPr>
            <a:r>
              <a:rPr lang="zh-CN" altLang="en-US" sz="3200" b="1">
                <a:latin typeface="仿宋_GB2312" pitchFamily="49" charset="-122"/>
                <a:ea typeface="仿宋_GB2312" pitchFamily="49" charset="-122"/>
              </a:rPr>
              <a:t>	流式的套接字可以提供可靠的、面向连接的通讯流。它</a:t>
            </a:r>
            <a:r>
              <a:rPr lang="zh-CN" altLang="en-US" sz="3200" b="1">
                <a:solidFill>
                  <a:srgbClr val="FF0000"/>
                </a:solidFill>
                <a:latin typeface="仿宋_GB2312" pitchFamily="49" charset="-122"/>
                <a:ea typeface="仿宋_GB2312" pitchFamily="49" charset="-122"/>
              </a:rPr>
              <a:t>使用了</a:t>
            </a:r>
            <a:r>
              <a:rPr lang="en-US" altLang="zh-CN" sz="3200" b="1">
                <a:solidFill>
                  <a:srgbClr val="FF0000"/>
                </a:solidFill>
                <a:latin typeface="仿宋_GB2312" pitchFamily="49" charset="-122"/>
                <a:ea typeface="仿宋_GB2312" pitchFamily="49" charset="-122"/>
              </a:rPr>
              <a:t>TCP</a:t>
            </a:r>
            <a:r>
              <a:rPr lang="zh-CN" altLang="en-US" sz="3200" b="1">
                <a:solidFill>
                  <a:srgbClr val="FF0000"/>
                </a:solidFill>
                <a:latin typeface="仿宋_GB2312" pitchFamily="49" charset="-122"/>
                <a:ea typeface="仿宋_GB2312" pitchFamily="49" charset="-122"/>
              </a:rPr>
              <a:t>协议</a:t>
            </a:r>
            <a:r>
              <a:rPr lang="zh-CN" altLang="en-US" sz="3200" b="1">
                <a:latin typeface="仿宋_GB2312" pitchFamily="49" charset="-122"/>
                <a:ea typeface="仿宋_GB2312" pitchFamily="49" charset="-122"/>
              </a:rPr>
              <a:t>。</a:t>
            </a:r>
            <a:r>
              <a:rPr lang="en-US" altLang="zh-CN" sz="3200" b="1">
                <a:latin typeface="仿宋_GB2312" pitchFamily="49" charset="-122"/>
                <a:ea typeface="仿宋_GB2312" pitchFamily="49" charset="-122"/>
              </a:rPr>
              <a:t>TCP </a:t>
            </a:r>
            <a:r>
              <a:rPr lang="zh-CN" altLang="en-US" sz="3200" b="1">
                <a:latin typeface="仿宋_GB2312" pitchFamily="49" charset="-122"/>
                <a:ea typeface="仿宋_GB2312" pitchFamily="49" charset="-122"/>
              </a:rPr>
              <a:t>保证了数据传输的正确性和顺序性。</a:t>
            </a:r>
          </a:p>
          <a:p>
            <a:pPr>
              <a:lnSpc>
                <a:spcPct val="80000"/>
              </a:lnSpc>
              <a:spcBef>
                <a:spcPct val="20000"/>
              </a:spcBef>
              <a:buSzPct val="85000"/>
            </a:pPr>
            <a:endParaRPr lang="zh-CN" altLang="en-US" sz="3200" b="1">
              <a:latin typeface="仿宋_GB2312" pitchFamily="49" charset="-122"/>
              <a:ea typeface="仿宋_GB2312"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1026">
            <a:extLst>
              <a:ext uri="{FF2B5EF4-FFF2-40B4-BE49-F238E27FC236}">
                <a16:creationId xmlns:a16="http://schemas.microsoft.com/office/drawing/2014/main" id="{03D1E64C-5C7B-4662-B3AA-B66778F00652}"/>
              </a:ext>
            </a:extLst>
          </p:cNvPr>
          <p:cNvSpPr>
            <a:spLocks noChangeArrowheads="1"/>
          </p:cNvSpPr>
          <p:nvPr/>
        </p:nvSpPr>
        <p:spPr bwMode="auto">
          <a:xfrm>
            <a:off x="1066800" y="533400"/>
            <a:ext cx="7772400"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zh-CN" altLang="en-US" sz="4400" b="1">
                <a:solidFill>
                  <a:schemeClr val="tx2"/>
                </a:solidFill>
                <a:latin typeface="Times New Roman" panose="02020603050405020304" pitchFamily="18" charset="0"/>
                <a:ea typeface="仿宋_GB2312" pitchFamily="49" charset="-122"/>
              </a:rPr>
              <a:t>类型</a:t>
            </a:r>
            <a:endParaRPr lang="en-US" altLang="zh-CN" sz="4400" b="1">
              <a:solidFill>
                <a:schemeClr val="tx2"/>
              </a:solidFill>
              <a:latin typeface="Times New Roman" panose="02020603050405020304" pitchFamily="18" charset="0"/>
              <a:ea typeface="仿宋_GB2312" pitchFamily="49" charset="-122"/>
            </a:endParaRPr>
          </a:p>
        </p:txBody>
      </p:sp>
      <p:sp>
        <p:nvSpPr>
          <p:cNvPr id="181251" name="Rectangle 1027">
            <a:extLst>
              <a:ext uri="{FF2B5EF4-FFF2-40B4-BE49-F238E27FC236}">
                <a16:creationId xmlns:a16="http://schemas.microsoft.com/office/drawing/2014/main" id="{070BA78D-1425-44E0-9661-A4CE10261CA2}"/>
              </a:ext>
            </a:extLst>
          </p:cNvPr>
          <p:cNvSpPr>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SzPct val="85000"/>
              <a:buFontTx/>
              <a:buBlip>
                <a:blip r:embed="rId2"/>
              </a:buBlip>
            </a:pPr>
            <a:r>
              <a:rPr lang="zh-CN" altLang="en-US" sz="2800" b="1">
                <a:latin typeface="仿宋_GB2312" pitchFamily="49" charset="-122"/>
                <a:ea typeface="仿宋_GB2312" pitchFamily="49" charset="-122"/>
              </a:rPr>
              <a:t>数据报套接字（</a:t>
            </a:r>
            <a:r>
              <a:rPr lang="en-US" altLang="zh-CN" sz="2800" b="1">
                <a:latin typeface="仿宋_GB2312" pitchFamily="49" charset="-122"/>
                <a:ea typeface="仿宋_GB2312" pitchFamily="49" charset="-122"/>
              </a:rPr>
              <a:t>SOCK_DGRAM</a:t>
            </a:r>
            <a:r>
              <a:rPr lang="zh-CN" altLang="en-US" sz="2800" b="1">
                <a:latin typeface="仿宋_GB2312" pitchFamily="49" charset="-122"/>
                <a:ea typeface="仿宋_GB2312" pitchFamily="49" charset="-122"/>
              </a:rPr>
              <a:t>）</a:t>
            </a:r>
          </a:p>
          <a:p>
            <a:pPr>
              <a:spcBef>
                <a:spcPct val="20000"/>
              </a:spcBef>
              <a:buSzPct val="85000"/>
            </a:pPr>
            <a:r>
              <a:rPr lang="zh-CN" altLang="en-US" sz="2800" b="1">
                <a:latin typeface="仿宋_GB2312" pitchFamily="49" charset="-122"/>
                <a:ea typeface="仿宋_GB2312" pitchFamily="49" charset="-122"/>
              </a:rPr>
              <a:t>	</a:t>
            </a:r>
            <a:r>
              <a:rPr lang="zh-CN" altLang="zh-CN" sz="2800" b="1">
                <a:latin typeface="仿宋_GB2312" pitchFamily="49" charset="-122"/>
                <a:ea typeface="仿宋_GB2312" pitchFamily="49" charset="-122"/>
              </a:rPr>
              <a:t>数据报套接字定义了一种无连接的服务，数据通过相互独立的报文进行传输，是无序的，并且不保证可靠，无差错</a:t>
            </a:r>
            <a:r>
              <a:rPr lang="zh-CN" altLang="en-US" sz="2800" b="1">
                <a:latin typeface="仿宋_GB2312" pitchFamily="49" charset="-122"/>
                <a:ea typeface="仿宋_GB2312" pitchFamily="49" charset="-122"/>
              </a:rPr>
              <a:t>,它使用</a:t>
            </a:r>
            <a:r>
              <a:rPr lang="zh-CN" altLang="en-US" sz="2800" b="1">
                <a:solidFill>
                  <a:srgbClr val="FF0000"/>
                </a:solidFill>
                <a:latin typeface="仿宋_GB2312" pitchFamily="49" charset="-122"/>
                <a:ea typeface="仿宋_GB2312" pitchFamily="49" charset="-122"/>
              </a:rPr>
              <a:t>数据报协议</a:t>
            </a:r>
            <a:r>
              <a:rPr lang="en-US" altLang="zh-CN" sz="2800" b="1">
                <a:solidFill>
                  <a:srgbClr val="FF0000"/>
                </a:solidFill>
                <a:latin typeface="仿宋_GB2312" pitchFamily="49" charset="-122"/>
                <a:ea typeface="仿宋_GB2312" pitchFamily="49" charset="-122"/>
              </a:rPr>
              <a:t>UDP</a:t>
            </a:r>
            <a:r>
              <a:rPr lang="zh-CN" altLang="en-US" sz="2800" b="1">
                <a:latin typeface="仿宋_GB2312" pitchFamily="49" charset="-122"/>
                <a:ea typeface="仿宋_GB2312" pitchFamily="49" charset="-122"/>
              </a:rPr>
              <a:t>。</a:t>
            </a:r>
          </a:p>
          <a:p>
            <a:pPr>
              <a:spcBef>
                <a:spcPct val="20000"/>
              </a:spcBef>
              <a:buSzPct val="85000"/>
            </a:pPr>
            <a:endParaRPr lang="zh-CN" altLang="en-US" sz="2800" b="1">
              <a:latin typeface="仿宋_GB2312" pitchFamily="49" charset="-122"/>
              <a:ea typeface="仿宋_GB2312" pitchFamily="49" charset="-122"/>
            </a:endParaRPr>
          </a:p>
          <a:p>
            <a:pPr>
              <a:spcBef>
                <a:spcPct val="20000"/>
              </a:spcBef>
              <a:buSzPct val="85000"/>
              <a:buFontTx/>
              <a:buBlip>
                <a:blip r:embed="rId2"/>
              </a:buBlip>
            </a:pPr>
            <a:r>
              <a:rPr lang="zh-CN" altLang="en-US" sz="2800" b="1">
                <a:latin typeface="仿宋_GB2312" pitchFamily="49" charset="-122"/>
                <a:ea typeface="仿宋_GB2312" pitchFamily="49" charset="-122"/>
              </a:rPr>
              <a:t>原始套接字</a:t>
            </a:r>
          </a:p>
          <a:p>
            <a:pPr>
              <a:spcBef>
                <a:spcPct val="20000"/>
              </a:spcBef>
              <a:buSzPct val="85000"/>
            </a:pPr>
            <a:r>
              <a:rPr lang="zh-CN" altLang="en-US" sz="2800" b="1">
                <a:latin typeface="仿宋_GB2312" pitchFamily="49" charset="-122"/>
                <a:ea typeface="仿宋_GB2312" pitchFamily="49" charset="-122"/>
              </a:rPr>
              <a:t>	</a:t>
            </a:r>
            <a:r>
              <a:rPr lang="zh-CN" altLang="zh-CN" sz="2800" b="1">
                <a:latin typeface="仿宋_GB2312" pitchFamily="49" charset="-122"/>
                <a:ea typeface="仿宋_GB2312" pitchFamily="49" charset="-122"/>
              </a:rPr>
              <a:t>原始套接字允许对低层协议如IP或ICMP直接访问，主要用于新的网络协议的测试等。</a:t>
            </a:r>
            <a:endParaRPr lang="zh-CN" altLang="en-US" sz="3200" b="1">
              <a:latin typeface="Times New Roman" panose="02020603050405020304" pitchFamily="18" charset="0"/>
              <a:ea typeface="仿宋_GB2312"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descr="Large confetti">
            <a:extLst>
              <a:ext uri="{FF2B5EF4-FFF2-40B4-BE49-F238E27FC236}">
                <a16:creationId xmlns:a16="http://schemas.microsoft.com/office/drawing/2014/main" id="{C67212AE-48A9-4316-AA4A-FB0115992FAF}"/>
              </a:ext>
            </a:extLst>
          </p:cNvPr>
          <p:cNvSpPr>
            <a:spLocks noGrp="1" noChangeArrowheads="1"/>
          </p:cNvSpPr>
          <p:nvPr>
            <p:ph type="title"/>
          </p:nvPr>
        </p:nvSpPr>
        <p:spPr/>
        <p:txBody>
          <a:bodyPr/>
          <a:lstStyle/>
          <a:p>
            <a:r>
              <a:rPr lang="zh-CN" altLang="en-US" b="1">
                <a:ea typeface="仿宋_GB2312" pitchFamily="49" charset="-122"/>
              </a:rPr>
              <a:t>地址结构</a:t>
            </a:r>
          </a:p>
        </p:txBody>
      </p:sp>
      <p:sp>
        <p:nvSpPr>
          <p:cNvPr id="199683" name="Rectangle 3">
            <a:extLst>
              <a:ext uri="{FF2B5EF4-FFF2-40B4-BE49-F238E27FC236}">
                <a16:creationId xmlns:a16="http://schemas.microsoft.com/office/drawing/2014/main" id="{E7145109-ECA6-442E-8984-B109E837115F}"/>
              </a:ext>
            </a:extLst>
          </p:cNvPr>
          <p:cNvSpPr>
            <a:spLocks noGrp="1" noChangeArrowheads="1"/>
          </p:cNvSpPr>
          <p:nvPr>
            <p:ph idx="1"/>
          </p:nvPr>
        </p:nvSpPr>
        <p:spPr/>
        <p:txBody>
          <a:bodyPr>
            <a:normAutofit fontScale="92500" lnSpcReduction="10000"/>
          </a:bodyPr>
          <a:lstStyle/>
          <a:p>
            <a:pPr>
              <a:buFontTx/>
              <a:buNone/>
            </a:pPr>
            <a:r>
              <a:rPr lang="en-US" altLang="zh-CN" sz="2400" b="1">
                <a:latin typeface="仿宋_GB2312" pitchFamily="49" charset="-122"/>
                <a:ea typeface="仿宋_GB2312" pitchFamily="49" charset="-122"/>
              </a:rPr>
              <a:t>struct sockaddr </a:t>
            </a:r>
          </a:p>
          <a:p>
            <a:pPr>
              <a:buFontTx/>
              <a:buNone/>
            </a:pPr>
            <a:r>
              <a:rPr lang="en-US" altLang="zh-CN" sz="2400" b="1">
                <a:latin typeface="仿宋_GB2312" pitchFamily="49" charset="-122"/>
                <a:ea typeface="仿宋_GB2312" pitchFamily="49" charset="-122"/>
              </a:rPr>
              <a:t>{ </a:t>
            </a:r>
            <a:br>
              <a:rPr lang="en-US" altLang="zh-CN" sz="2400" b="1">
                <a:latin typeface="仿宋_GB2312" pitchFamily="49" charset="-122"/>
                <a:ea typeface="仿宋_GB2312" pitchFamily="49" charset="-122"/>
              </a:rPr>
            </a:br>
            <a:r>
              <a:rPr lang="en-US" altLang="zh-CN" sz="2400" b="1">
                <a:latin typeface="仿宋_GB2312" pitchFamily="49" charset="-122"/>
                <a:ea typeface="仿宋_GB2312" pitchFamily="49" charset="-122"/>
              </a:rPr>
              <a:t>u_short sa_family; </a:t>
            </a:r>
            <a:br>
              <a:rPr lang="en-US" altLang="zh-CN" sz="2400" b="1">
                <a:latin typeface="仿宋_GB2312" pitchFamily="49" charset="-122"/>
                <a:ea typeface="仿宋_GB2312" pitchFamily="49" charset="-122"/>
              </a:rPr>
            </a:br>
            <a:r>
              <a:rPr lang="en-US" altLang="zh-CN" sz="2400" b="1">
                <a:latin typeface="仿宋_GB2312" pitchFamily="49" charset="-122"/>
                <a:ea typeface="仿宋_GB2312" pitchFamily="49" charset="-122"/>
              </a:rPr>
              <a:t>char sa_data[14]; </a:t>
            </a:r>
          </a:p>
          <a:p>
            <a:pPr>
              <a:buFontTx/>
              <a:buNone/>
            </a:pPr>
            <a:r>
              <a:rPr lang="en-US" altLang="zh-CN" sz="2400" b="1">
                <a:latin typeface="仿宋_GB2312" pitchFamily="49" charset="-122"/>
                <a:ea typeface="仿宋_GB2312" pitchFamily="49" charset="-122"/>
              </a:rPr>
              <a:t>} </a:t>
            </a:r>
          </a:p>
          <a:p>
            <a:pPr>
              <a:buFontTx/>
              <a:buNone/>
            </a:pPr>
            <a:endParaRPr lang="en-US" altLang="zh-CN" sz="2400" b="1">
              <a:latin typeface="仿宋_GB2312" pitchFamily="49" charset="-122"/>
              <a:ea typeface="仿宋_GB2312" pitchFamily="49" charset="-122"/>
            </a:endParaRPr>
          </a:p>
          <a:p>
            <a:r>
              <a:rPr lang="en-US" altLang="zh-CN" sz="2000" b="1">
                <a:latin typeface="仿宋_GB2312" pitchFamily="49" charset="-122"/>
                <a:ea typeface="仿宋_GB2312" pitchFamily="49" charset="-122"/>
              </a:rPr>
              <a:t>Sa_family:</a:t>
            </a:r>
          </a:p>
          <a:p>
            <a:pPr>
              <a:buFontTx/>
              <a:buNone/>
            </a:pPr>
            <a:r>
              <a:rPr lang="zh-CN" altLang="en-US" sz="2000" b="1">
                <a:latin typeface="仿宋_GB2312" pitchFamily="49" charset="-122"/>
                <a:ea typeface="仿宋_GB2312" pitchFamily="49" charset="-122"/>
              </a:rPr>
              <a:t>  地址族，采用</a:t>
            </a:r>
            <a:r>
              <a:rPr lang="en-US" altLang="zh-CN" sz="2000" b="1">
                <a:ea typeface="仿宋_GB2312" pitchFamily="49" charset="-122"/>
              </a:rPr>
              <a:t>“</a:t>
            </a:r>
            <a:r>
              <a:rPr lang="en-US" altLang="zh-CN" sz="2000" b="1">
                <a:latin typeface="仿宋_GB2312" pitchFamily="49" charset="-122"/>
                <a:ea typeface="仿宋_GB2312" pitchFamily="49" charset="-122"/>
              </a:rPr>
              <a:t>AF_xxx</a:t>
            </a:r>
            <a:r>
              <a:rPr lang="en-US" altLang="zh-CN" sz="2000" b="1">
                <a:ea typeface="仿宋_GB2312" pitchFamily="49" charset="-122"/>
              </a:rPr>
              <a:t>”</a:t>
            </a:r>
            <a:r>
              <a:rPr lang="zh-CN" altLang="en-US" sz="2000" b="1">
                <a:latin typeface="仿宋_GB2312" pitchFamily="49" charset="-122"/>
                <a:ea typeface="仿宋_GB2312" pitchFamily="49" charset="-122"/>
              </a:rPr>
              <a:t>的形式，如：</a:t>
            </a:r>
            <a:r>
              <a:rPr lang="en-US" altLang="zh-CN" sz="2000" b="1">
                <a:latin typeface="仿宋_GB2312" pitchFamily="49" charset="-122"/>
                <a:ea typeface="仿宋_GB2312" pitchFamily="49" charset="-122"/>
              </a:rPr>
              <a:t>AF_INET</a:t>
            </a:r>
            <a:r>
              <a:rPr lang="zh-CN" altLang="en-US" sz="2000" b="1">
                <a:latin typeface="仿宋_GB2312" pitchFamily="49" charset="-122"/>
                <a:ea typeface="仿宋_GB2312" pitchFamily="49" charset="-122"/>
              </a:rPr>
              <a:t>。</a:t>
            </a:r>
          </a:p>
          <a:p>
            <a:r>
              <a:rPr lang="en-US" altLang="zh-CN" sz="2000" b="1">
                <a:latin typeface="仿宋_GB2312" pitchFamily="49" charset="-122"/>
                <a:ea typeface="仿宋_GB2312" pitchFamily="49" charset="-122"/>
              </a:rPr>
              <a:t>Sa_data</a:t>
            </a:r>
            <a:r>
              <a:rPr lang="zh-CN" altLang="en-US" sz="2000" b="1">
                <a:latin typeface="仿宋_GB2312" pitchFamily="49" charset="-122"/>
                <a:ea typeface="仿宋_GB2312" pitchFamily="49" charset="-122"/>
              </a:rPr>
              <a:t>：</a:t>
            </a:r>
          </a:p>
          <a:p>
            <a:pPr>
              <a:buFontTx/>
              <a:buNone/>
            </a:pPr>
            <a:r>
              <a:rPr lang="en-US" altLang="zh-CN" sz="2000" b="1">
                <a:latin typeface="仿宋_GB2312" pitchFamily="49" charset="-122"/>
                <a:ea typeface="仿宋_GB2312" pitchFamily="49" charset="-122"/>
              </a:rPr>
              <a:t>  14</a:t>
            </a:r>
            <a:r>
              <a:rPr lang="zh-CN" altLang="en-US" sz="2000" b="1">
                <a:latin typeface="仿宋_GB2312" pitchFamily="49" charset="-122"/>
                <a:ea typeface="仿宋_GB2312" pitchFamily="49" charset="-122"/>
              </a:rPr>
              <a:t>字节的特定协议地址。</a:t>
            </a:r>
            <a:endParaRPr lang="zh-CN" altLang="en-US" sz="2400"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3">
            <a:extLst>
              <a:ext uri="{FF2B5EF4-FFF2-40B4-BE49-F238E27FC236}">
                <a16:creationId xmlns:a16="http://schemas.microsoft.com/office/drawing/2014/main" id="{137893AF-8E87-4230-9A0E-8A357DAB1E82}"/>
              </a:ext>
            </a:extLst>
          </p:cNvPr>
          <p:cNvSpPr>
            <a:spLocks noChangeArrowheads="1"/>
          </p:cNvSpPr>
          <p:nvPr/>
        </p:nvSpPr>
        <p:spPr bwMode="auto">
          <a:xfrm>
            <a:off x="1066800" y="533400"/>
            <a:ext cx="7772400"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zh-CN" altLang="en-US" sz="4400" b="1">
                <a:solidFill>
                  <a:schemeClr val="tx2"/>
                </a:solidFill>
                <a:latin typeface="Times New Roman" panose="02020603050405020304" pitchFamily="18" charset="0"/>
                <a:ea typeface="仿宋_GB2312" pitchFamily="49" charset="-122"/>
              </a:rPr>
              <a:t>地址结构</a:t>
            </a:r>
            <a:endParaRPr lang="en-US" altLang="zh-CN" sz="4400" b="1">
              <a:solidFill>
                <a:schemeClr val="tx2"/>
              </a:solidFill>
              <a:latin typeface="Times New Roman" panose="02020603050405020304" pitchFamily="18" charset="0"/>
              <a:ea typeface="仿宋_GB2312" pitchFamily="49" charset="-122"/>
            </a:endParaRPr>
          </a:p>
        </p:txBody>
      </p:sp>
      <p:sp>
        <p:nvSpPr>
          <p:cNvPr id="191492" name="Rectangle 4">
            <a:extLst>
              <a:ext uri="{FF2B5EF4-FFF2-40B4-BE49-F238E27FC236}">
                <a16:creationId xmlns:a16="http://schemas.microsoft.com/office/drawing/2014/main" id="{63E770A5-0D98-405E-9477-29CB8B8087D2}"/>
              </a:ext>
            </a:extLst>
          </p:cNvPr>
          <p:cNvSpPr>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SzPct val="85000"/>
            </a:pPr>
            <a:r>
              <a:rPr lang="en-US" altLang="zh-CN" b="1">
                <a:latin typeface="仿宋_GB2312" pitchFamily="49" charset="-122"/>
                <a:ea typeface="仿宋_GB2312" pitchFamily="49" charset="-122"/>
              </a:rPr>
              <a:t>struct sockaddr_in </a:t>
            </a:r>
          </a:p>
          <a:p>
            <a:pPr>
              <a:spcBef>
                <a:spcPct val="20000"/>
              </a:spcBef>
              <a:buSzPct val="85000"/>
            </a:pPr>
            <a:r>
              <a:rPr lang="en-US" altLang="zh-CN" b="1">
                <a:latin typeface="仿宋_GB2312" pitchFamily="49" charset="-122"/>
                <a:ea typeface="仿宋_GB2312" pitchFamily="49" charset="-122"/>
              </a:rPr>
              <a:t>{</a:t>
            </a:r>
          </a:p>
          <a:p>
            <a:pPr>
              <a:spcBef>
                <a:spcPct val="20000"/>
              </a:spcBef>
              <a:buSzPct val="85000"/>
            </a:pPr>
            <a:r>
              <a:rPr lang="en-US" altLang="zh-CN" b="1">
                <a:latin typeface="仿宋_GB2312" pitchFamily="49" charset="-122"/>
                <a:ea typeface="仿宋_GB2312" pitchFamily="49" charset="-122"/>
              </a:rPr>
              <a:t>  short int sin_family;  /* Internet</a:t>
            </a:r>
            <a:r>
              <a:rPr lang="zh-CN" altLang="en-US" b="1">
                <a:latin typeface="仿宋_GB2312" pitchFamily="49" charset="-122"/>
                <a:ea typeface="仿宋_GB2312" pitchFamily="49" charset="-122"/>
              </a:rPr>
              <a:t>地址族 *</a:t>
            </a:r>
            <a:r>
              <a:rPr lang="en-US" altLang="zh-CN" b="1">
                <a:latin typeface="仿宋_GB2312" pitchFamily="49" charset="-122"/>
                <a:ea typeface="仿宋_GB2312" pitchFamily="49" charset="-122"/>
              </a:rPr>
              <a:t>/</a:t>
            </a:r>
          </a:p>
          <a:p>
            <a:pPr>
              <a:spcBef>
                <a:spcPct val="20000"/>
              </a:spcBef>
              <a:buSzPct val="85000"/>
            </a:pPr>
            <a:r>
              <a:rPr lang="en-US" altLang="zh-CN" b="1">
                <a:latin typeface="仿宋_GB2312" pitchFamily="49" charset="-122"/>
                <a:ea typeface="仿宋_GB2312" pitchFamily="49" charset="-122"/>
              </a:rPr>
              <a:t>  unsigned short int sin_port;  /* </a:t>
            </a:r>
            <a:r>
              <a:rPr lang="zh-CN" altLang="en-US" b="1">
                <a:latin typeface="仿宋_GB2312" pitchFamily="49" charset="-122"/>
                <a:ea typeface="仿宋_GB2312" pitchFamily="49" charset="-122"/>
              </a:rPr>
              <a:t>端口号 *</a:t>
            </a:r>
            <a:r>
              <a:rPr lang="en-US" altLang="zh-CN" b="1">
                <a:latin typeface="仿宋_GB2312" pitchFamily="49" charset="-122"/>
                <a:ea typeface="仿宋_GB2312" pitchFamily="49" charset="-122"/>
              </a:rPr>
              <a:t>/</a:t>
            </a:r>
          </a:p>
          <a:p>
            <a:pPr>
              <a:spcBef>
                <a:spcPct val="20000"/>
              </a:spcBef>
              <a:buSzPct val="85000"/>
            </a:pPr>
            <a:r>
              <a:rPr lang="en-US" altLang="zh-CN" b="1">
                <a:latin typeface="仿宋_GB2312" pitchFamily="49" charset="-122"/>
                <a:ea typeface="仿宋_GB2312" pitchFamily="49" charset="-122"/>
              </a:rPr>
              <a:t>  struct in_addr sin_addr;   /* IP</a:t>
            </a:r>
            <a:r>
              <a:rPr lang="zh-CN" altLang="en-US" b="1">
                <a:latin typeface="仿宋_GB2312" pitchFamily="49" charset="-122"/>
                <a:ea typeface="仿宋_GB2312" pitchFamily="49" charset="-122"/>
              </a:rPr>
              <a:t>地址 *</a:t>
            </a:r>
            <a:r>
              <a:rPr lang="en-US" altLang="zh-CN" b="1">
                <a:latin typeface="仿宋_GB2312" pitchFamily="49" charset="-122"/>
                <a:ea typeface="仿宋_GB2312" pitchFamily="49" charset="-122"/>
              </a:rPr>
              <a:t>/</a:t>
            </a:r>
          </a:p>
          <a:p>
            <a:pPr>
              <a:spcBef>
                <a:spcPct val="20000"/>
              </a:spcBef>
              <a:buSzPct val="85000"/>
            </a:pPr>
            <a:r>
              <a:rPr lang="en-US" altLang="zh-CN" b="1">
                <a:latin typeface="仿宋_GB2312" pitchFamily="49" charset="-122"/>
                <a:ea typeface="仿宋_GB2312" pitchFamily="49" charset="-122"/>
              </a:rPr>
              <a:t>  unsigned char sin_zero[8];  /* </a:t>
            </a:r>
            <a:r>
              <a:rPr lang="zh-CN" altLang="en-US" b="1">
                <a:latin typeface="仿宋_GB2312" pitchFamily="49" charset="-122"/>
                <a:ea typeface="仿宋_GB2312" pitchFamily="49" charset="-122"/>
              </a:rPr>
              <a:t>填0 *</a:t>
            </a:r>
            <a:r>
              <a:rPr lang="en-US" altLang="zh-CN" b="1">
                <a:latin typeface="仿宋_GB2312" pitchFamily="49" charset="-122"/>
                <a:ea typeface="仿宋_GB2312" pitchFamily="49" charset="-122"/>
              </a:rPr>
              <a:t>/</a:t>
            </a:r>
          </a:p>
          <a:p>
            <a:pPr>
              <a:spcBef>
                <a:spcPct val="20000"/>
              </a:spcBef>
              <a:buSzPct val="85000"/>
            </a:pPr>
            <a:r>
              <a:rPr lang="en-US" altLang="zh-CN" b="1">
                <a:latin typeface="仿宋_GB2312" pitchFamily="49" charset="-122"/>
                <a:ea typeface="仿宋_GB2312" pitchFamily="49" charset="-122"/>
              </a:rPr>
              <a:t>}</a:t>
            </a:r>
          </a:p>
          <a:p>
            <a:pPr>
              <a:lnSpc>
                <a:spcPct val="110000"/>
              </a:lnSpc>
              <a:spcBef>
                <a:spcPct val="20000"/>
              </a:spcBef>
              <a:buSzPct val="85000"/>
            </a:pPr>
            <a:r>
              <a:rPr lang="zh-CN" altLang="en-US" b="1">
                <a:latin typeface="仿宋_GB2312" pitchFamily="49" charset="-122"/>
                <a:ea typeface="仿宋_GB2312" pitchFamily="49" charset="-122"/>
              </a:rPr>
              <a:t>	编程中一般并不直接针对</a:t>
            </a:r>
            <a:r>
              <a:rPr lang="en-US" altLang="zh-CN" b="1">
                <a:latin typeface="仿宋_GB2312" pitchFamily="49" charset="-122"/>
                <a:ea typeface="仿宋_GB2312" pitchFamily="49" charset="-122"/>
              </a:rPr>
              <a:t>sockaddr</a:t>
            </a:r>
            <a:r>
              <a:rPr lang="zh-CN" altLang="en-US" b="1">
                <a:latin typeface="仿宋_GB2312" pitchFamily="49" charset="-122"/>
                <a:ea typeface="仿宋_GB2312" pitchFamily="49" charset="-122"/>
              </a:rPr>
              <a:t>数据结构操作，而是使用与</a:t>
            </a:r>
            <a:r>
              <a:rPr lang="en-US" altLang="zh-CN" b="1">
                <a:latin typeface="仿宋_GB2312" pitchFamily="49" charset="-122"/>
                <a:ea typeface="仿宋_GB2312" pitchFamily="49" charset="-122"/>
              </a:rPr>
              <a:t>sockaddr</a:t>
            </a:r>
            <a:r>
              <a:rPr lang="zh-CN" altLang="en-US" b="1">
                <a:latin typeface="仿宋_GB2312" pitchFamily="49" charset="-122"/>
                <a:ea typeface="仿宋_GB2312" pitchFamily="49" charset="-122"/>
              </a:rPr>
              <a:t>等价的</a:t>
            </a:r>
            <a:r>
              <a:rPr lang="en-US" altLang="zh-CN" b="1">
                <a:latin typeface="仿宋_GB2312" pitchFamily="49" charset="-122"/>
                <a:ea typeface="仿宋_GB2312" pitchFamily="49" charset="-122"/>
              </a:rPr>
              <a:t>sockaddr_in</a:t>
            </a:r>
            <a:r>
              <a:rPr lang="zh-CN" altLang="en-US" b="1">
                <a:latin typeface="仿宋_GB2312" pitchFamily="49" charset="-122"/>
                <a:ea typeface="仿宋_GB2312" pitchFamily="49" charset="-122"/>
              </a:rPr>
              <a:t>数据结构</a:t>
            </a:r>
            <a:endParaRPr lang="en-US" altLang="zh-CN" b="1">
              <a:latin typeface="仿宋_GB2312" pitchFamily="49" charset="-122"/>
              <a:ea typeface="仿宋_GB2312"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descr="Large confetti">
            <a:extLst>
              <a:ext uri="{FF2B5EF4-FFF2-40B4-BE49-F238E27FC236}">
                <a16:creationId xmlns:a16="http://schemas.microsoft.com/office/drawing/2014/main" id="{3CEC37E0-201E-4640-AF43-74EA57907456}"/>
              </a:ext>
            </a:extLst>
          </p:cNvPr>
          <p:cNvSpPr>
            <a:spLocks noGrp="1" noChangeArrowheads="1"/>
          </p:cNvSpPr>
          <p:nvPr>
            <p:ph type="title"/>
          </p:nvPr>
        </p:nvSpPr>
        <p:spPr/>
        <p:txBody>
          <a:bodyPr/>
          <a:lstStyle/>
          <a:p>
            <a:r>
              <a:rPr lang="zh-CN" altLang="en-US" b="1">
                <a:ea typeface="仿宋_GB2312" pitchFamily="49" charset="-122"/>
              </a:rPr>
              <a:t>地址结构</a:t>
            </a:r>
          </a:p>
        </p:txBody>
      </p:sp>
      <p:sp>
        <p:nvSpPr>
          <p:cNvPr id="204803" name="Rectangle 3">
            <a:extLst>
              <a:ext uri="{FF2B5EF4-FFF2-40B4-BE49-F238E27FC236}">
                <a16:creationId xmlns:a16="http://schemas.microsoft.com/office/drawing/2014/main" id="{D87063B3-1059-4118-9779-3BB550E645CB}"/>
              </a:ext>
            </a:extLst>
          </p:cNvPr>
          <p:cNvSpPr>
            <a:spLocks noGrp="1" noChangeArrowheads="1"/>
          </p:cNvSpPr>
          <p:nvPr>
            <p:ph idx="1"/>
          </p:nvPr>
        </p:nvSpPr>
        <p:spPr/>
        <p:txBody>
          <a:bodyPr/>
          <a:lstStyle/>
          <a:p>
            <a:pPr>
              <a:buFontTx/>
              <a:buNone/>
            </a:pPr>
            <a:r>
              <a:rPr lang="en-US" altLang="zh-CN" b="1">
                <a:latin typeface="仿宋_GB2312" pitchFamily="49" charset="-122"/>
                <a:ea typeface="仿宋_GB2312" pitchFamily="49" charset="-122"/>
              </a:rPr>
              <a:t>struct</a:t>
            </a:r>
            <a:r>
              <a:rPr lang="en-US" altLang="zh-CN" b="1">
                <a:ea typeface="仿宋_GB2312" pitchFamily="49" charset="-122"/>
              </a:rPr>
              <a:t> </a:t>
            </a:r>
            <a:r>
              <a:rPr lang="en-US" altLang="zh-CN" b="1">
                <a:latin typeface="仿宋_GB2312" pitchFamily="49" charset="-122"/>
                <a:ea typeface="仿宋_GB2312" pitchFamily="49" charset="-122"/>
              </a:rPr>
              <a:t> in_addr </a:t>
            </a:r>
          </a:p>
          <a:p>
            <a:pPr>
              <a:buFontTx/>
              <a:buNone/>
            </a:pPr>
            <a:r>
              <a:rPr lang="en-US" altLang="zh-CN" b="1">
                <a:latin typeface="仿宋_GB2312" pitchFamily="49" charset="-122"/>
                <a:ea typeface="仿宋_GB2312" pitchFamily="49" charset="-122"/>
              </a:rPr>
              <a:t>{</a:t>
            </a:r>
            <a:br>
              <a:rPr lang="en-US" altLang="zh-CN" b="1">
                <a:latin typeface="仿宋_GB2312" pitchFamily="49" charset="-122"/>
                <a:ea typeface="仿宋_GB2312" pitchFamily="49" charset="-122"/>
              </a:rPr>
            </a:br>
            <a:r>
              <a:rPr lang="en-US" altLang="zh-CN" b="1">
                <a:latin typeface="仿宋_GB2312" pitchFamily="49" charset="-122"/>
                <a:ea typeface="仿宋_GB2312" pitchFamily="49" charset="-122"/>
              </a:rPr>
              <a:t>unsigned</a:t>
            </a:r>
            <a:r>
              <a:rPr lang="en-US" altLang="zh-CN" b="1">
                <a:ea typeface="仿宋_GB2312" pitchFamily="49" charset="-122"/>
              </a:rPr>
              <a:t> </a:t>
            </a:r>
            <a:r>
              <a:rPr lang="en-US" altLang="zh-CN" b="1">
                <a:latin typeface="仿宋_GB2312" pitchFamily="49" charset="-122"/>
                <a:ea typeface="仿宋_GB2312" pitchFamily="49" charset="-122"/>
              </a:rPr>
              <a:t> long</a:t>
            </a:r>
            <a:r>
              <a:rPr lang="en-US" altLang="zh-CN" b="1">
                <a:ea typeface="仿宋_GB2312" pitchFamily="49" charset="-122"/>
              </a:rPr>
              <a:t> </a:t>
            </a:r>
            <a:r>
              <a:rPr lang="en-US" altLang="zh-CN" b="1">
                <a:latin typeface="仿宋_GB2312" pitchFamily="49" charset="-122"/>
                <a:ea typeface="仿宋_GB2312" pitchFamily="49" charset="-122"/>
              </a:rPr>
              <a:t> s_addr;</a:t>
            </a:r>
          </a:p>
          <a:p>
            <a:pPr>
              <a:buFontTx/>
              <a:buNone/>
            </a:pPr>
            <a:r>
              <a:rPr lang="en-US" altLang="zh-CN" b="1">
                <a:latin typeface="仿宋_GB2312" pitchFamily="49" charset="-122"/>
                <a:ea typeface="仿宋_GB2312" pitchFamily="49" charset="-122"/>
              </a:rPr>
              <a:t>}</a:t>
            </a:r>
          </a:p>
          <a:p>
            <a:pPr>
              <a:buFontTx/>
              <a:buNone/>
            </a:pPr>
            <a:r>
              <a:rPr lang="en-US" altLang="zh-CN" b="1">
                <a:latin typeface="仿宋_GB2312" pitchFamily="49" charset="-122"/>
                <a:ea typeface="仿宋_GB2312" pitchFamily="49" charset="-122"/>
              </a:rPr>
              <a:t>S_addr: 32</a:t>
            </a:r>
            <a:r>
              <a:rPr lang="zh-CN" altLang="en-US" b="1">
                <a:latin typeface="仿宋_GB2312" pitchFamily="49" charset="-122"/>
                <a:ea typeface="仿宋_GB2312" pitchFamily="49" charset="-122"/>
              </a:rPr>
              <a:t>位的地址。</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8" name="Rectangle 4" descr="Large confetti">
            <a:extLst>
              <a:ext uri="{FF2B5EF4-FFF2-40B4-BE49-F238E27FC236}">
                <a16:creationId xmlns:a16="http://schemas.microsoft.com/office/drawing/2014/main" id="{0BC65654-5B5D-4B9B-B852-E49597636C1B}"/>
              </a:ext>
            </a:extLst>
          </p:cNvPr>
          <p:cNvSpPr>
            <a:spLocks noChangeArrowheads="1"/>
          </p:cNvSpPr>
          <p:nvPr/>
        </p:nvSpPr>
        <p:spPr bwMode="auto">
          <a:xfrm>
            <a:off x="1093788" y="284163"/>
            <a:ext cx="7772400" cy="1143000"/>
          </a:xfrm>
          <a:prstGeom prst="rect">
            <a:avLst/>
          </a:prstGeom>
          <a:noFill/>
          <a:ln>
            <a:noFill/>
          </a:ln>
          <a:effectLst/>
          <a:extLst>
            <a:ext uri="{909E8E84-426E-40DD-AFC4-6F175D3DCCD1}">
              <a14:hiddenFill xmlns:a14="http://schemas.microsoft.com/office/drawing/2010/main">
                <a:pattFill prst="lgConfetti">
                  <a:fgClr>
                    <a:schemeClr val="accent2"/>
                  </a:fgClr>
                  <a:bgClr>
                    <a:schemeClr val="folHlink"/>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r>
              <a:rPr lang="zh-CN" altLang="en-US" b="1">
                <a:ea typeface="仿宋_GB2312" pitchFamily="49" charset="-122"/>
              </a:rPr>
              <a:t>地址转换</a:t>
            </a:r>
          </a:p>
        </p:txBody>
      </p:sp>
      <p:sp>
        <p:nvSpPr>
          <p:cNvPr id="205829" name="Rectangle 5">
            <a:extLst>
              <a:ext uri="{FF2B5EF4-FFF2-40B4-BE49-F238E27FC236}">
                <a16:creationId xmlns:a16="http://schemas.microsoft.com/office/drawing/2014/main" id="{1B184EFB-2ED8-4E96-BE7A-27DBE340128E}"/>
              </a:ext>
            </a:extLst>
          </p:cNvPr>
          <p:cNvSpPr>
            <a:spLocks noChangeArrowheads="1"/>
          </p:cNvSpPr>
          <p:nvPr/>
        </p:nvSpPr>
        <p:spPr bwMode="auto">
          <a:xfrm>
            <a:off x="685800" y="1905000"/>
            <a:ext cx="7772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SzPct val="85000"/>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buFontTx/>
              <a:buNone/>
            </a:pPr>
            <a:r>
              <a:rPr lang="en-US" altLang="zh-CN" sz="2400" b="1">
                <a:latin typeface="仿宋_GB2312" pitchFamily="49" charset="-122"/>
                <a:ea typeface="仿宋_GB2312" pitchFamily="49" charset="-122"/>
              </a:rPr>
              <a:t>	IP</a:t>
            </a:r>
            <a:r>
              <a:rPr lang="zh-CN" altLang="en-US" sz="2400" b="1">
                <a:latin typeface="仿宋_GB2312" pitchFamily="49" charset="-122"/>
                <a:ea typeface="仿宋_GB2312" pitchFamily="49" charset="-122"/>
              </a:rPr>
              <a:t>地址通常由数字加点</a:t>
            </a:r>
            <a:r>
              <a:rPr lang="en-US" altLang="zh-CN" sz="2400" b="1">
                <a:latin typeface="仿宋_GB2312" pitchFamily="49" charset="-122"/>
                <a:ea typeface="仿宋_GB2312" pitchFamily="49" charset="-122"/>
              </a:rPr>
              <a:t>(192.168.0.1)</a:t>
            </a:r>
            <a:r>
              <a:rPr lang="zh-CN" altLang="en-US" sz="2400" b="1">
                <a:latin typeface="仿宋_GB2312" pitchFamily="49" charset="-122"/>
                <a:ea typeface="仿宋_GB2312" pitchFamily="49" charset="-122"/>
              </a:rPr>
              <a:t>的形式表示，而在</a:t>
            </a:r>
            <a:r>
              <a:rPr lang="en-US" altLang="zh-CN" sz="2400" b="1">
                <a:latin typeface="仿宋_GB2312" pitchFamily="49" charset="-122"/>
                <a:ea typeface="仿宋_GB2312" pitchFamily="49" charset="-122"/>
              </a:rPr>
              <a:t>struct</a:t>
            </a:r>
            <a:r>
              <a:rPr lang="en-US" altLang="zh-CN" sz="2400" b="1">
                <a:ea typeface="仿宋_GB2312" pitchFamily="49" charset="-122"/>
              </a:rPr>
              <a:t> </a:t>
            </a:r>
            <a:r>
              <a:rPr lang="en-US" altLang="zh-CN" sz="2400" b="1">
                <a:latin typeface="仿宋_GB2312" pitchFamily="49" charset="-122"/>
                <a:ea typeface="仿宋_GB2312" pitchFamily="49" charset="-122"/>
              </a:rPr>
              <a:t>in_addr</a:t>
            </a:r>
            <a:r>
              <a:rPr lang="zh-CN" altLang="en-US" sz="2400" b="1">
                <a:latin typeface="仿宋_GB2312" pitchFamily="49" charset="-122"/>
                <a:ea typeface="仿宋_GB2312" pitchFamily="49" charset="-122"/>
              </a:rPr>
              <a:t>中使用的是</a:t>
            </a:r>
            <a:r>
              <a:rPr lang="en-US" altLang="zh-CN" sz="2400" b="1">
                <a:latin typeface="仿宋_GB2312" pitchFamily="49" charset="-122"/>
                <a:ea typeface="仿宋_GB2312" pitchFamily="49" charset="-122"/>
              </a:rPr>
              <a:t>IP</a:t>
            </a:r>
            <a:r>
              <a:rPr lang="zh-CN" altLang="en-US" sz="2400" b="1">
                <a:latin typeface="仿宋_GB2312" pitchFamily="49" charset="-122"/>
                <a:ea typeface="仿宋_GB2312" pitchFamily="49" charset="-122"/>
              </a:rPr>
              <a:t>地址是由</a:t>
            </a:r>
            <a:r>
              <a:rPr lang="en-US" altLang="zh-CN" sz="2400" b="1">
                <a:latin typeface="仿宋_GB2312" pitchFamily="49" charset="-122"/>
                <a:ea typeface="仿宋_GB2312" pitchFamily="49" charset="-122"/>
              </a:rPr>
              <a:t>32</a:t>
            </a:r>
            <a:r>
              <a:rPr lang="zh-CN" altLang="en-US" sz="2400" b="1">
                <a:latin typeface="仿宋_GB2312" pitchFamily="49" charset="-122"/>
                <a:ea typeface="仿宋_GB2312" pitchFamily="49" charset="-122"/>
              </a:rPr>
              <a:t>位的整数表示的，为了转换我们可以使用下面两个函数： </a:t>
            </a:r>
          </a:p>
          <a:p>
            <a:pPr>
              <a:buFontTx/>
              <a:buNone/>
            </a:pPr>
            <a:endParaRPr lang="zh-CN" altLang="en-US" sz="2400" b="1">
              <a:latin typeface="仿宋_GB2312" pitchFamily="49" charset="-122"/>
              <a:ea typeface="仿宋_GB2312" pitchFamily="49" charset="-122"/>
            </a:endParaRPr>
          </a:p>
          <a:p>
            <a:r>
              <a:rPr lang="en-US" altLang="zh-CN" sz="2400" b="1">
                <a:latin typeface="仿宋_GB2312" pitchFamily="49" charset="-122"/>
                <a:ea typeface="仿宋_GB2312" pitchFamily="49" charset="-122"/>
              </a:rPr>
              <a:t>int</a:t>
            </a:r>
            <a:r>
              <a:rPr lang="en-US" altLang="zh-CN" sz="2400" b="1">
                <a:ea typeface="仿宋_GB2312" pitchFamily="49" charset="-122"/>
              </a:rPr>
              <a:t> </a:t>
            </a:r>
            <a:r>
              <a:rPr lang="en-US" altLang="zh-CN" sz="2400" b="1">
                <a:latin typeface="仿宋_GB2312" pitchFamily="49" charset="-122"/>
                <a:ea typeface="仿宋_GB2312" pitchFamily="49" charset="-122"/>
              </a:rPr>
              <a:t>inet_aton(const</a:t>
            </a:r>
            <a:r>
              <a:rPr lang="en-US" altLang="zh-CN" sz="2400" b="1">
                <a:ea typeface="仿宋_GB2312" pitchFamily="49" charset="-122"/>
              </a:rPr>
              <a:t> </a:t>
            </a:r>
            <a:r>
              <a:rPr lang="en-US" altLang="zh-CN" sz="2400" b="1">
                <a:latin typeface="仿宋_GB2312" pitchFamily="49" charset="-122"/>
                <a:ea typeface="仿宋_GB2312" pitchFamily="49" charset="-122"/>
              </a:rPr>
              <a:t>char</a:t>
            </a:r>
            <a:r>
              <a:rPr lang="en-US" altLang="zh-CN" sz="2400" b="1">
                <a:ea typeface="仿宋_GB2312" pitchFamily="49" charset="-122"/>
              </a:rPr>
              <a:t> </a:t>
            </a:r>
            <a:r>
              <a:rPr lang="en-US" altLang="zh-CN" sz="2400" b="1">
                <a:latin typeface="仿宋_GB2312" pitchFamily="49" charset="-122"/>
                <a:ea typeface="仿宋_GB2312" pitchFamily="49" charset="-122"/>
              </a:rPr>
              <a:t>*cp,struct</a:t>
            </a:r>
            <a:r>
              <a:rPr lang="en-US" altLang="zh-CN" sz="2400" b="1">
                <a:ea typeface="仿宋_GB2312" pitchFamily="49" charset="-122"/>
              </a:rPr>
              <a:t> </a:t>
            </a:r>
            <a:r>
              <a:rPr lang="en-US" altLang="zh-CN" sz="2400" b="1">
                <a:latin typeface="仿宋_GB2312" pitchFamily="49" charset="-122"/>
                <a:ea typeface="仿宋_GB2312" pitchFamily="49" charset="-122"/>
              </a:rPr>
              <a:t>in_addr</a:t>
            </a:r>
            <a:r>
              <a:rPr lang="en-US" altLang="zh-CN" sz="2400" b="1">
                <a:ea typeface="仿宋_GB2312" pitchFamily="49" charset="-122"/>
              </a:rPr>
              <a:t> </a:t>
            </a:r>
            <a:r>
              <a:rPr lang="en-US" altLang="zh-CN" sz="2400" b="1">
                <a:latin typeface="仿宋_GB2312" pitchFamily="49" charset="-122"/>
                <a:ea typeface="仿宋_GB2312" pitchFamily="49" charset="-122"/>
              </a:rPr>
              <a:t>*inp)</a:t>
            </a:r>
            <a:endParaRPr lang="zh-CN" altLang="en-US" sz="2400" b="1">
              <a:latin typeface="仿宋_GB2312" pitchFamily="49" charset="-122"/>
              <a:ea typeface="仿宋_GB2312" pitchFamily="49" charset="-122"/>
            </a:endParaRPr>
          </a:p>
          <a:p>
            <a:r>
              <a:rPr lang="en-US" altLang="zh-CN" sz="2400" b="1">
                <a:latin typeface="仿宋_GB2312" pitchFamily="49" charset="-122"/>
                <a:ea typeface="仿宋_GB2312" pitchFamily="49" charset="-122"/>
              </a:rPr>
              <a:t>char</a:t>
            </a:r>
            <a:r>
              <a:rPr lang="en-US" altLang="zh-CN" sz="2400" b="1">
                <a:ea typeface="仿宋_GB2312" pitchFamily="49" charset="-122"/>
              </a:rPr>
              <a:t> </a:t>
            </a:r>
            <a:r>
              <a:rPr lang="en-US" altLang="zh-CN" sz="2400" b="1">
                <a:latin typeface="仿宋_GB2312" pitchFamily="49" charset="-122"/>
                <a:ea typeface="仿宋_GB2312" pitchFamily="49" charset="-122"/>
              </a:rPr>
              <a:t>*inet_ntoa(struct</a:t>
            </a:r>
            <a:r>
              <a:rPr lang="en-US" altLang="zh-CN" sz="2400" b="1">
                <a:ea typeface="仿宋_GB2312" pitchFamily="49" charset="-122"/>
              </a:rPr>
              <a:t> </a:t>
            </a:r>
            <a:r>
              <a:rPr lang="en-US" altLang="zh-CN" sz="2400" b="1">
                <a:latin typeface="仿宋_GB2312" pitchFamily="49" charset="-122"/>
                <a:ea typeface="仿宋_GB2312" pitchFamily="49" charset="-122"/>
              </a:rPr>
              <a:t>in_addr</a:t>
            </a:r>
            <a:r>
              <a:rPr lang="en-US" altLang="zh-CN" sz="2400" b="1">
                <a:ea typeface="仿宋_GB2312" pitchFamily="49" charset="-122"/>
              </a:rPr>
              <a:t> </a:t>
            </a:r>
            <a:r>
              <a:rPr lang="en-US" altLang="zh-CN" sz="2400" b="1">
                <a:latin typeface="仿宋_GB2312" pitchFamily="49" charset="-122"/>
                <a:ea typeface="仿宋_GB2312" pitchFamily="49" charset="-122"/>
              </a:rPr>
              <a:t>in) </a:t>
            </a:r>
            <a:br>
              <a:rPr lang="en-US" altLang="zh-CN" sz="2400" b="1">
                <a:latin typeface="仿宋_GB2312" pitchFamily="49" charset="-122"/>
                <a:ea typeface="仿宋_GB2312" pitchFamily="49" charset="-122"/>
              </a:rPr>
            </a:br>
            <a:br>
              <a:rPr lang="en-US" altLang="zh-CN" sz="2400" b="1">
                <a:latin typeface="仿宋_GB2312" pitchFamily="49" charset="-122"/>
                <a:ea typeface="仿宋_GB2312" pitchFamily="49" charset="-122"/>
              </a:rPr>
            </a:br>
            <a:r>
              <a:rPr lang="zh-CN" altLang="en-US" sz="2400" b="1">
                <a:latin typeface="仿宋_GB2312" pitchFamily="49" charset="-122"/>
                <a:ea typeface="仿宋_GB2312" pitchFamily="49" charset="-122"/>
              </a:rPr>
              <a:t>函数里面</a:t>
            </a:r>
            <a:r>
              <a:rPr lang="zh-CN" altLang="en-US" sz="2400" b="1">
                <a:ea typeface="仿宋_GB2312" pitchFamily="49" charset="-122"/>
              </a:rPr>
              <a:t> </a:t>
            </a:r>
            <a:r>
              <a:rPr lang="en-US" altLang="zh-CN" sz="2400" b="1">
                <a:latin typeface="仿宋_GB2312" pitchFamily="49" charset="-122"/>
                <a:ea typeface="仿宋_GB2312" pitchFamily="49" charset="-122"/>
              </a:rPr>
              <a:t>a</a:t>
            </a:r>
            <a:r>
              <a:rPr lang="en-US" altLang="zh-CN" sz="2400" b="1">
                <a:ea typeface="仿宋_GB2312" pitchFamily="49" charset="-122"/>
              </a:rPr>
              <a:t> </a:t>
            </a:r>
            <a:r>
              <a:rPr lang="zh-CN" altLang="en-US" sz="2400" b="1">
                <a:latin typeface="仿宋_GB2312" pitchFamily="49" charset="-122"/>
                <a:ea typeface="仿宋_GB2312" pitchFamily="49" charset="-122"/>
              </a:rPr>
              <a:t>代表</a:t>
            </a:r>
            <a:r>
              <a:rPr lang="zh-CN" altLang="en-US" sz="2400" b="1">
                <a:ea typeface="仿宋_GB2312" pitchFamily="49" charset="-122"/>
              </a:rPr>
              <a:t> </a:t>
            </a:r>
            <a:r>
              <a:rPr lang="en-US" altLang="zh-CN" sz="2400" b="1">
                <a:latin typeface="仿宋_GB2312" pitchFamily="49" charset="-122"/>
                <a:ea typeface="仿宋_GB2312" pitchFamily="49" charset="-122"/>
              </a:rPr>
              <a:t>ascii</a:t>
            </a:r>
            <a:r>
              <a:rPr lang="en-US" altLang="zh-CN" sz="2400" b="1">
                <a:ea typeface="仿宋_GB2312" pitchFamily="49" charset="-122"/>
              </a:rPr>
              <a:t> </a:t>
            </a:r>
            <a:r>
              <a:rPr lang="en-US" altLang="zh-CN" sz="2400" b="1">
                <a:latin typeface="仿宋_GB2312" pitchFamily="49" charset="-122"/>
                <a:ea typeface="仿宋_GB2312" pitchFamily="49" charset="-122"/>
              </a:rPr>
              <a:t>n</a:t>
            </a:r>
            <a:r>
              <a:rPr lang="en-US" altLang="zh-CN" sz="2400" b="1">
                <a:ea typeface="仿宋_GB2312" pitchFamily="49" charset="-122"/>
              </a:rPr>
              <a:t> </a:t>
            </a:r>
            <a:r>
              <a:rPr lang="zh-CN" altLang="en-US" sz="2400" b="1">
                <a:latin typeface="仿宋_GB2312" pitchFamily="49" charset="-122"/>
                <a:ea typeface="仿宋_GB2312" pitchFamily="49" charset="-122"/>
              </a:rPr>
              <a:t>代表</a:t>
            </a:r>
            <a:r>
              <a:rPr lang="en-US" altLang="zh-CN" sz="2400" b="1">
                <a:latin typeface="仿宋_GB2312" pitchFamily="49" charset="-122"/>
                <a:ea typeface="仿宋_GB2312" pitchFamily="49" charset="-122"/>
              </a:rPr>
              <a:t>network.</a:t>
            </a:r>
            <a:r>
              <a:rPr lang="zh-CN" altLang="en-US" sz="2400" b="1">
                <a:latin typeface="仿宋_GB2312" pitchFamily="49" charset="-122"/>
                <a:ea typeface="仿宋_GB2312" pitchFamily="49" charset="-122"/>
              </a:rPr>
              <a:t>第一个函数表示将</a:t>
            </a:r>
            <a:r>
              <a:rPr lang="en-US" altLang="zh-CN" sz="2400" b="1">
                <a:latin typeface="仿宋_GB2312" pitchFamily="49" charset="-122"/>
                <a:ea typeface="仿宋_GB2312" pitchFamily="49" charset="-122"/>
              </a:rPr>
              <a:t>a.b.c.d</a:t>
            </a:r>
            <a:r>
              <a:rPr lang="zh-CN" altLang="en-US" sz="2400" b="1">
                <a:latin typeface="仿宋_GB2312" pitchFamily="49" charset="-122"/>
                <a:ea typeface="仿宋_GB2312" pitchFamily="49" charset="-122"/>
              </a:rPr>
              <a:t>形式的</a:t>
            </a:r>
            <a:r>
              <a:rPr lang="en-US" altLang="zh-CN" sz="2400" b="1">
                <a:latin typeface="仿宋_GB2312" pitchFamily="49" charset="-122"/>
                <a:ea typeface="仿宋_GB2312" pitchFamily="49" charset="-122"/>
              </a:rPr>
              <a:t>IP</a:t>
            </a:r>
            <a:r>
              <a:rPr lang="zh-CN" altLang="en-US" sz="2400" b="1">
                <a:latin typeface="仿宋_GB2312" pitchFamily="49" charset="-122"/>
                <a:ea typeface="仿宋_GB2312" pitchFamily="49" charset="-122"/>
              </a:rPr>
              <a:t>转换为</a:t>
            </a:r>
            <a:r>
              <a:rPr lang="en-US" altLang="zh-CN" sz="2400" b="1">
                <a:latin typeface="仿宋_GB2312" pitchFamily="49" charset="-122"/>
                <a:ea typeface="仿宋_GB2312" pitchFamily="49" charset="-122"/>
              </a:rPr>
              <a:t>32</a:t>
            </a:r>
            <a:r>
              <a:rPr lang="zh-CN" altLang="en-US" sz="2400" b="1">
                <a:latin typeface="仿宋_GB2312" pitchFamily="49" charset="-122"/>
                <a:ea typeface="仿宋_GB2312" pitchFamily="49" charset="-122"/>
              </a:rPr>
              <a:t>位的</a:t>
            </a:r>
            <a:r>
              <a:rPr lang="en-US" altLang="zh-CN" sz="2400" b="1">
                <a:latin typeface="仿宋_GB2312" pitchFamily="49" charset="-122"/>
                <a:ea typeface="仿宋_GB2312" pitchFamily="49" charset="-122"/>
              </a:rPr>
              <a:t>IP,</a:t>
            </a:r>
            <a:r>
              <a:rPr lang="zh-CN" altLang="en-US" sz="2400" b="1">
                <a:latin typeface="仿宋_GB2312" pitchFamily="49" charset="-122"/>
                <a:ea typeface="仿宋_GB2312" pitchFamily="49" charset="-122"/>
              </a:rPr>
              <a:t>存储在</a:t>
            </a:r>
            <a:r>
              <a:rPr lang="zh-CN" altLang="en-US" sz="2400" b="1">
                <a:ea typeface="仿宋_GB2312" pitchFamily="49" charset="-122"/>
              </a:rPr>
              <a:t> </a:t>
            </a:r>
            <a:r>
              <a:rPr lang="en-US" altLang="zh-CN" sz="2400" b="1">
                <a:latin typeface="仿宋_GB2312" pitchFamily="49" charset="-122"/>
                <a:ea typeface="仿宋_GB2312" pitchFamily="49" charset="-122"/>
              </a:rPr>
              <a:t>inp</a:t>
            </a:r>
            <a:r>
              <a:rPr lang="zh-CN" altLang="en-US" sz="2400" b="1">
                <a:latin typeface="仿宋_GB2312" pitchFamily="49" charset="-122"/>
                <a:ea typeface="仿宋_GB2312" pitchFamily="49" charset="-122"/>
              </a:rPr>
              <a:t>指针里面。第二个是将</a:t>
            </a:r>
            <a:r>
              <a:rPr lang="en-US" altLang="zh-CN" sz="2400" b="1">
                <a:latin typeface="仿宋_GB2312" pitchFamily="49" charset="-122"/>
                <a:ea typeface="仿宋_GB2312" pitchFamily="49" charset="-122"/>
              </a:rPr>
              <a:t>32</a:t>
            </a:r>
            <a:r>
              <a:rPr lang="zh-CN" altLang="en-US" sz="2400" b="1">
                <a:latin typeface="仿宋_GB2312" pitchFamily="49" charset="-122"/>
                <a:ea typeface="仿宋_GB2312" pitchFamily="49" charset="-122"/>
              </a:rPr>
              <a:t>位</a:t>
            </a:r>
            <a:r>
              <a:rPr lang="en-US" altLang="zh-CN" sz="2400" b="1">
                <a:latin typeface="仿宋_GB2312" pitchFamily="49" charset="-122"/>
                <a:ea typeface="仿宋_GB2312" pitchFamily="49" charset="-122"/>
              </a:rPr>
              <a:t>IP</a:t>
            </a:r>
            <a:r>
              <a:rPr lang="zh-CN" altLang="en-US" sz="2400" b="1">
                <a:latin typeface="仿宋_GB2312" pitchFamily="49" charset="-122"/>
                <a:ea typeface="仿宋_GB2312" pitchFamily="49" charset="-122"/>
              </a:rPr>
              <a:t>转换为</a:t>
            </a:r>
            <a:r>
              <a:rPr lang="en-US" altLang="zh-CN" sz="2400" b="1">
                <a:latin typeface="仿宋_GB2312" pitchFamily="49" charset="-122"/>
                <a:ea typeface="仿宋_GB2312" pitchFamily="49" charset="-122"/>
              </a:rPr>
              <a:t>a.b.c.d</a:t>
            </a:r>
            <a:r>
              <a:rPr lang="zh-CN" altLang="en-US" sz="2400" b="1">
                <a:latin typeface="仿宋_GB2312" pitchFamily="49" charset="-122"/>
                <a:ea typeface="仿宋_GB2312" pitchFamily="49" charset="-122"/>
              </a:rPr>
              <a:t>的格式。</a:t>
            </a:r>
            <a:r>
              <a:rPr lang="zh-CN" altLang="en-US"/>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descr="Large confetti">
            <a:extLst>
              <a:ext uri="{FF2B5EF4-FFF2-40B4-BE49-F238E27FC236}">
                <a16:creationId xmlns:a16="http://schemas.microsoft.com/office/drawing/2014/main" id="{E27F7B13-FC0B-468E-906B-C386431FA171}"/>
              </a:ext>
            </a:extLst>
          </p:cNvPr>
          <p:cNvSpPr>
            <a:spLocks noGrp="1" noChangeArrowheads="1"/>
          </p:cNvSpPr>
          <p:nvPr>
            <p:ph type="title"/>
          </p:nvPr>
        </p:nvSpPr>
        <p:spPr/>
        <p:txBody>
          <a:bodyPr/>
          <a:lstStyle/>
          <a:p>
            <a:r>
              <a:rPr lang="zh-CN" altLang="en-US" b="1">
                <a:ea typeface="仿宋_GB2312" pitchFamily="49" charset="-122"/>
              </a:rPr>
              <a:t>字节序转换</a:t>
            </a:r>
          </a:p>
        </p:txBody>
      </p:sp>
      <p:sp>
        <p:nvSpPr>
          <p:cNvPr id="192515" name="Rectangle 3">
            <a:extLst>
              <a:ext uri="{FF2B5EF4-FFF2-40B4-BE49-F238E27FC236}">
                <a16:creationId xmlns:a16="http://schemas.microsoft.com/office/drawing/2014/main" id="{617B00BD-70D6-4FF4-9B6C-1D8CE2DFB420}"/>
              </a:ext>
            </a:extLst>
          </p:cNvPr>
          <p:cNvSpPr>
            <a:spLocks noGrp="1" noChangeArrowheads="1"/>
          </p:cNvSpPr>
          <p:nvPr>
            <p:ph idx="1"/>
          </p:nvPr>
        </p:nvSpPr>
        <p:spPr/>
        <p:txBody>
          <a:bodyPr/>
          <a:lstStyle/>
          <a:p>
            <a:pPr>
              <a:lnSpc>
                <a:spcPct val="120000"/>
              </a:lnSpc>
              <a:buFontTx/>
              <a:buNone/>
            </a:pPr>
            <a:r>
              <a:rPr lang="zh-CN" altLang="en-US" sz="2800" b="1">
                <a:latin typeface="仿宋_GB2312" pitchFamily="49" charset="-122"/>
                <a:ea typeface="仿宋_GB2312" pitchFamily="49" charset="-122"/>
              </a:rPr>
              <a:t>	</a:t>
            </a:r>
            <a:r>
              <a:rPr lang="zh-CN" altLang="en-US" b="1">
                <a:latin typeface="仿宋_GB2312" pitchFamily="49" charset="-122"/>
                <a:ea typeface="仿宋_GB2312" pitchFamily="49" charset="-122"/>
              </a:rPr>
              <a:t>不同类型的 </a:t>
            </a:r>
            <a:r>
              <a:rPr lang="en-US" altLang="zh-CN" b="1">
                <a:latin typeface="仿宋_GB2312" pitchFamily="49" charset="-122"/>
                <a:ea typeface="仿宋_GB2312" pitchFamily="49" charset="-122"/>
              </a:rPr>
              <a:t>CPU </a:t>
            </a:r>
            <a:r>
              <a:rPr lang="zh-CN" altLang="en-US" b="1">
                <a:latin typeface="仿宋_GB2312" pitchFamily="49" charset="-122"/>
                <a:ea typeface="仿宋_GB2312" pitchFamily="49" charset="-122"/>
              </a:rPr>
              <a:t>对变量的字节存储顺序可能不同：有的系统是高位在前，低位在后，而有的系统是低位在前，高位在后，而网络传输的数据顺序是一定要统一的。所以当内部字节存储顺序和网络字节顺序不同时，就一定要进行转换。</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AB36CC0C-7F9F-4FA0-9F0F-A17FA9A043B7}"/>
              </a:ext>
            </a:extLst>
          </p:cNvPr>
          <p:cNvSpPr>
            <a:spLocks noChangeArrowheads="1"/>
          </p:cNvSpPr>
          <p:nvPr/>
        </p:nvSpPr>
        <p:spPr bwMode="auto">
          <a:xfrm>
            <a:off x="685800" y="1905000"/>
            <a:ext cx="7772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20000"/>
              </a:spcBef>
              <a:buSzPct val="85000"/>
            </a:pPr>
            <a:endParaRPr lang="zh-CN" altLang="en-US" sz="3600" b="1" dirty="0">
              <a:latin typeface="Times New Roman" panose="02020603050405020304" pitchFamily="18" charset="0"/>
              <a:ea typeface="仿宋_GB2312" pitchFamily="49" charset="-122"/>
            </a:endParaRPr>
          </a:p>
          <a:p>
            <a:pPr algn="ctr">
              <a:spcBef>
                <a:spcPct val="20000"/>
              </a:spcBef>
              <a:buSzPct val="85000"/>
            </a:pPr>
            <a:r>
              <a:rPr lang="zh-CN" altLang="en-US" sz="5400" b="1" dirty="0">
                <a:solidFill>
                  <a:schemeClr val="accent1"/>
                </a:solidFill>
                <a:effectLst>
                  <a:outerShdw blurRad="38100" dist="38100" dir="2700000" algn="tl">
                    <a:srgbClr val="000000"/>
                  </a:outerShdw>
                </a:effectLst>
                <a:latin typeface="+mj-lt"/>
                <a:ea typeface="+mj-ea"/>
                <a:cs typeface="+mj-cs"/>
              </a:rPr>
              <a:t>第</a:t>
            </a:r>
            <a:r>
              <a:rPr lang="en-US" altLang="zh-CN" sz="5400" b="1" dirty="0">
                <a:solidFill>
                  <a:schemeClr val="accent1"/>
                </a:solidFill>
                <a:effectLst>
                  <a:outerShdw blurRad="38100" dist="38100" dir="2700000" algn="tl">
                    <a:srgbClr val="000000"/>
                  </a:outerShdw>
                </a:effectLst>
                <a:latin typeface="+mj-lt"/>
                <a:ea typeface="+mj-ea"/>
                <a:cs typeface="+mj-cs"/>
              </a:rPr>
              <a:t>1</a:t>
            </a:r>
            <a:r>
              <a:rPr lang="zh-CN" altLang="en-US" sz="5400" b="1" dirty="0">
                <a:solidFill>
                  <a:schemeClr val="accent1"/>
                </a:solidFill>
                <a:effectLst>
                  <a:outerShdw blurRad="38100" dist="38100" dir="2700000" algn="tl">
                    <a:srgbClr val="000000"/>
                  </a:outerShdw>
                </a:effectLst>
                <a:latin typeface="+mj-lt"/>
                <a:ea typeface="+mj-ea"/>
                <a:cs typeface="+mj-cs"/>
              </a:rPr>
              <a:t>节</a:t>
            </a:r>
          </a:p>
          <a:p>
            <a:pPr algn="ctr">
              <a:spcBef>
                <a:spcPct val="20000"/>
              </a:spcBef>
              <a:buSzPct val="85000"/>
            </a:pPr>
            <a:endParaRPr lang="zh-CN" altLang="en-US" sz="5400" b="1" dirty="0">
              <a:solidFill>
                <a:schemeClr val="accent1"/>
              </a:solidFill>
              <a:effectLst>
                <a:outerShdw blurRad="38100" dist="38100" dir="2700000" algn="tl">
                  <a:srgbClr val="000000"/>
                </a:outerShdw>
              </a:effectLst>
              <a:latin typeface="+mj-lt"/>
              <a:ea typeface="+mj-ea"/>
              <a:cs typeface="+mj-cs"/>
            </a:endParaRPr>
          </a:p>
          <a:p>
            <a:pPr algn="ctr">
              <a:spcBef>
                <a:spcPct val="20000"/>
              </a:spcBef>
              <a:buSzPct val="85000"/>
            </a:pPr>
            <a:r>
              <a:rPr lang="en-US" altLang="zh-CN" sz="5400" b="1" dirty="0">
                <a:solidFill>
                  <a:schemeClr val="accent1"/>
                </a:solidFill>
                <a:effectLst>
                  <a:outerShdw blurRad="38100" dist="38100" dir="2700000" algn="tl">
                    <a:srgbClr val="000000"/>
                  </a:outerShdw>
                </a:effectLst>
                <a:latin typeface="+mj-lt"/>
                <a:ea typeface="+mj-ea"/>
                <a:cs typeface="+mj-cs"/>
              </a:rPr>
              <a:t>TCP/IP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descr="Large confetti">
            <a:extLst>
              <a:ext uri="{FF2B5EF4-FFF2-40B4-BE49-F238E27FC236}">
                <a16:creationId xmlns:a16="http://schemas.microsoft.com/office/drawing/2014/main" id="{88443CF9-FE77-4C34-904E-E543CF32BACE}"/>
              </a:ext>
            </a:extLst>
          </p:cNvPr>
          <p:cNvSpPr>
            <a:spLocks noGrp="1" noChangeArrowheads="1"/>
          </p:cNvSpPr>
          <p:nvPr>
            <p:ph type="title"/>
          </p:nvPr>
        </p:nvSpPr>
        <p:spPr/>
        <p:txBody>
          <a:bodyPr/>
          <a:lstStyle/>
          <a:p>
            <a:r>
              <a:rPr lang="zh-CN" altLang="en-US" b="1">
                <a:ea typeface="仿宋_GB2312" pitchFamily="49" charset="-122"/>
              </a:rPr>
              <a:t>字节序转换</a:t>
            </a:r>
          </a:p>
        </p:txBody>
      </p:sp>
      <p:sp>
        <p:nvSpPr>
          <p:cNvPr id="193542" name="Rectangle 6">
            <a:extLst>
              <a:ext uri="{FF2B5EF4-FFF2-40B4-BE49-F238E27FC236}">
                <a16:creationId xmlns:a16="http://schemas.microsoft.com/office/drawing/2014/main" id="{28FBDE56-3A00-4516-B5B9-098FDE3A5778}"/>
              </a:ext>
            </a:extLst>
          </p:cNvPr>
          <p:cNvSpPr>
            <a:spLocks noGrp="1" noChangeArrowheads="1"/>
          </p:cNvSpPr>
          <p:nvPr>
            <p:ph idx="1"/>
          </p:nvPr>
        </p:nvSpPr>
        <p:spPr>
          <a:noFill/>
          <a:ln/>
        </p:spPr>
        <p:txBody>
          <a:bodyPr/>
          <a:lstStyle/>
          <a:p>
            <a:pPr algn="ctr">
              <a:buFontTx/>
              <a:buNone/>
            </a:pPr>
            <a:r>
              <a:rPr lang="en-US" altLang="zh-CN" sz="2800" b="1">
                <a:latin typeface="仿宋_GB2312" pitchFamily="49" charset="-122"/>
                <a:ea typeface="仿宋_GB2312" pitchFamily="49" charset="-122"/>
              </a:rPr>
              <a:t>32bit</a:t>
            </a:r>
            <a:r>
              <a:rPr lang="zh-CN" altLang="en-US" sz="2800" b="1">
                <a:latin typeface="仿宋_GB2312" pitchFamily="49" charset="-122"/>
                <a:ea typeface="仿宋_GB2312" pitchFamily="49" charset="-122"/>
              </a:rPr>
              <a:t>的整数</a:t>
            </a:r>
            <a:r>
              <a:rPr lang="en-US" altLang="zh-CN" sz="2800" b="1">
                <a:latin typeface="仿宋_GB2312" pitchFamily="49" charset="-122"/>
                <a:ea typeface="仿宋_GB2312" pitchFamily="49" charset="-122"/>
              </a:rPr>
              <a:t>(0x01234567)</a:t>
            </a:r>
            <a:r>
              <a:rPr lang="zh-CN" altLang="en-US" sz="2800" b="1">
                <a:latin typeface="仿宋_GB2312" pitchFamily="49" charset="-122"/>
                <a:ea typeface="仿宋_GB2312" pitchFamily="49" charset="-122"/>
              </a:rPr>
              <a:t>从地址</a:t>
            </a:r>
            <a:r>
              <a:rPr lang="en-US" altLang="zh-CN" sz="2800" b="1">
                <a:latin typeface="仿宋_GB2312" pitchFamily="49" charset="-122"/>
                <a:ea typeface="仿宋_GB2312" pitchFamily="49" charset="-122"/>
              </a:rPr>
              <a:t>0x100</a:t>
            </a:r>
            <a:r>
              <a:rPr lang="zh-CN" altLang="en-US" sz="2800" b="1">
                <a:latin typeface="仿宋_GB2312" pitchFamily="49" charset="-122"/>
                <a:ea typeface="仿宋_GB2312" pitchFamily="49" charset="-122"/>
              </a:rPr>
              <a:t>开始</a:t>
            </a:r>
            <a:r>
              <a:rPr lang="zh-CN" altLang="en-US" sz="2800">
                <a:latin typeface="仿宋_GB2312" pitchFamily="49" charset="-122"/>
                <a:ea typeface="仿宋_GB2312" pitchFamily="49" charset="-122"/>
              </a:rPr>
              <a:t>：</a:t>
            </a:r>
            <a:endParaRPr lang="zh-CN" altLang="en-US">
              <a:latin typeface="仿宋_GB2312" pitchFamily="49" charset="-122"/>
              <a:ea typeface="仿宋_GB2312" pitchFamily="49" charset="-122"/>
            </a:endParaRPr>
          </a:p>
          <a:p>
            <a:r>
              <a:rPr lang="zh-CN" altLang="en-US" sz="2800" b="1">
                <a:solidFill>
                  <a:srgbClr val="FF0000"/>
                </a:solidFill>
                <a:latin typeface="仿宋_GB2312" pitchFamily="49" charset="-122"/>
                <a:ea typeface="仿宋_GB2312" pitchFamily="49" charset="-122"/>
              </a:rPr>
              <a:t>小端字节序：</a:t>
            </a:r>
          </a:p>
          <a:p>
            <a:endParaRPr lang="zh-CN" altLang="en-US">
              <a:latin typeface="仿宋_GB2312" pitchFamily="49" charset="-122"/>
              <a:ea typeface="仿宋_GB2312" pitchFamily="49" charset="-122"/>
            </a:endParaRPr>
          </a:p>
          <a:p>
            <a:endParaRPr lang="zh-CN" altLang="en-US">
              <a:latin typeface="仿宋_GB2312" pitchFamily="49" charset="-122"/>
              <a:ea typeface="仿宋_GB2312" pitchFamily="49" charset="-122"/>
            </a:endParaRPr>
          </a:p>
          <a:p>
            <a:r>
              <a:rPr lang="zh-CN" altLang="en-US" sz="2800" b="1">
                <a:solidFill>
                  <a:srgbClr val="FF0000"/>
                </a:solidFill>
                <a:latin typeface="仿宋_GB2312" pitchFamily="49" charset="-122"/>
                <a:ea typeface="仿宋_GB2312" pitchFamily="49" charset="-122"/>
              </a:rPr>
              <a:t>大端字节序：</a:t>
            </a:r>
          </a:p>
          <a:p>
            <a:endParaRPr lang="zh-CN" altLang="en-US">
              <a:latin typeface="仿宋_GB2312" pitchFamily="49" charset="-122"/>
              <a:ea typeface="仿宋_GB2312" pitchFamily="49" charset="-122"/>
            </a:endParaRPr>
          </a:p>
        </p:txBody>
      </p:sp>
      <p:pic>
        <p:nvPicPr>
          <p:cNvPr id="193543" name="Picture 7">
            <a:extLst>
              <a:ext uri="{FF2B5EF4-FFF2-40B4-BE49-F238E27FC236}">
                <a16:creationId xmlns:a16="http://schemas.microsoft.com/office/drawing/2014/main" id="{B90201A6-7897-4298-A101-D6FDE45D52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276600"/>
            <a:ext cx="8615363" cy="83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3544" name="Picture 8">
            <a:extLst>
              <a:ext uri="{FF2B5EF4-FFF2-40B4-BE49-F238E27FC236}">
                <a16:creationId xmlns:a16="http://schemas.microsoft.com/office/drawing/2014/main" id="{D93D5DF0-3B32-43FC-9CE9-500A9495E7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876800"/>
            <a:ext cx="8483600" cy="83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descr="Large confetti">
            <a:extLst>
              <a:ext uri="{FF2B5EF4-FFF2-40B4-BE49-F238E27FC236}">
                <a16:creationId xmlns:a16="http://schemas.microsoft.com/office/drawing/2014/main" id="{68C3373B-5226-41CC-8BFE-77CDFE9F2B40}"/>
              </a:ext>
            </a:extLst>
          </p:cNvPr>
          <p:cNvSpPr>
            <a:spLocks noGrp="1" noChangeArrowheads="1"/>
          </p:cNvSpPr>
          <p:nvPr>
            <p:ph type="title"/>
          </p:nvPr>
        </p:nvSpPr>
        <p:spPr/>
        <p:txBody>
          <a:bodyPr/>
          <a:lstStyle/>
          <a:p>
            <a:r>
              <a:rPr lang="zh-CN" altLang="en-US" b="1">
                <a:ea typeface="仿宋_GB2312" pitchFamily="49" charset="-122"/>
              </a:rPr>
              <a:t>字节序转换</a:t>
            </a:r>
          </a:p>
        </p:txBody>
      </p:sp>
      <p:sp>
        <p:nvSpPr>
          <p:cNvPr id="194563" name="Rectangle 3">
            <a:extLst>
              <a:ext uri="{FF2B5EF4-FFF2-40B4-BE49-F238E27FC236}">
                <a16:creationId xmlns:a16="http://schemas.microsoft.com/office/drawing/2014/main" id="{6269A39C-7368-4C7C-BAF6-EF5713888078}"/>
              </a:ext>
            </a:extLst>
          </p:cNvPr>
          <p:cNvSpPr>
            <a:spLocks noGrp="1" noChangeArrowheads="1"/>
          </p:cNvSpPr>
          <p:nvPr>
            <p:ph idx="1"/>
          </p:nvPr>
        </p:nvSpPr>
        <p:spPr/>
        <p:txBody>
          <a:bodyPr/>
          <a:lstStyle/>
          <a:p>
            <a:pPr fontAlgn="ctr">
              <a:lnSpc>
                <a:spcPct val="120000"/>
              </a:lnSpc>
              <a:buFontTx/>
              <a:buNone/>
            </a:pPr>
            <a:r>
              <a:rPr lang="zh-CN" altLang="en-US" b="1">
                <a:latin typeface="仿宋_GB2312" pitchFamily="49" charset="-122"/>
                <a:ea typeface="仿宋_GB2312" pitchFamily="49" charset="-122"/>
              </a:rPr>
              <a:t>	网络字节顺序是</a:t>
            </a:r>
            <a:r>
              <a:rPr lang="en-US" altLang="zh-CN" b="1">
                <a:latin typeface="仿宋_GB2312" pitchFamily="49" charset="-122"/>
                <a:ea typeface="仿宋_GB2312" pitchFamily="49" charset="-122"/>
              </a:rPr>
              <a:t>TCP/IP</a:t>
            </a:r>
            <a:r>
              <a:rPr lang="zh-CN" altLang="en-US" b="1">
                <a:latin typeface="仿宋_GB2312" pitchFamily="49" charset="-122"/>
                <a:ea typeface="仿宋_GB2312" pitchFamily="49" charset="-122"/>
              </a:rPr>
              <a:t>中规定好的一种数据表示格式，它与具体的</a:t>
            </a:r>
            <a:r>
              <a:rPr lang="en-US" altLang="zh-CN" b="1">
                <a:latin typeface="仿宋_GB2312" pitchFamily="49" charset="-122"/>
                <a:ea typeface="仿宋_GB2312" pitchFamily="49" charset="-122"/>
              </a:rPr>
              <a:t>CPU</a:t>
            </a:r>
            <a:r>
              <a:rPr lang="zh-CN" altLang="en-US" b="1">
                <a:latin typeface="仿宋_GB2312" pitchFamily="49" charset="-122"/>
                <a:ea typeface="仿宋_GB2312" pitchFamily="49" charset="-122"/>
              </a:rPr>
              <a:t>类型、操作系统等无关，从而可以保证数据在不同主机之间传输时能够被正确解释。网络字节顺序采用</a:t>
            </a:r>
            <a:r>
              <a:rPr lang="en-US" altLang="zh-CN" b="1">
                <a:solidFill>
                  <a:srgbClr val="FF0000"/>
                </a:solidFill>
                <a:latin typeface="仿宋_GB2312" pitchFamily="49" charset="-122"/>
                <a:ea typeface="仿宋_GB2312" pitchFamily="49" charset="-122"/>
              </a:rPr>
              <a:t>big endian</a:t>
            </a:r>
            <a:r>
              <a:rPr lang="zh-CN" altLang="en-US" b="1">
                <a:latin typeface="仿宋_GB2312" pitchFamily="49" charset="-122"/>
                <a:ea typeface="仿宋_GB2312" pitchFamily="49" charset="-122"/>
              </a:rPr>
              <a:t>排序方式。</a:t>
            </a:r>
            <a:br>
              <a:rPr lang="zh-CN" altLang="en-US" b="1">
                <a:latin typeface="仿宋_GB2312" pitchFamily="49" charset="-122"/>
                <a:ea typeface="仿宋_GB2312" pitchFamily="49" charset="-122"/>
              </a:rPr>
            </a:br>
            <a:endParaRPr lang="zh-CN" altLang="en-US" b="1">
              <a:latin typeface="仿宋_GB2312" pitchFamily="49" charset="-122"/>
              <a:ea typeface="仿宋_GB2312" pitchFamily="49" charset="-122"/>
            </a:endParaRPr>
          </a:p>
          <a:p>
            <a:pPr>
              <a:buFontTx/>
              <a:buNone/>
            </a:pPr>
            <a:endParaRPr lang="zh-CN" altLang="en-US" b="1">
              <a:latin typeface="仿宋_GB2312" pitchFamily="49" charset="-122"/>
              <a:ea typeface="仿宋_GB2312"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descr="Large confetti">
            <a:extLst>
              <a:ext uri="{FF2B5EF4-FFF2-40B4-BE49-F238E27FC236}">
                <a16:creationId xmlns:a16="http://schemas.microsoft.com/office/drawing/2014/main" id="{A21BAE04-3EF3-4832-9AC7-C9EEBAE5DF5B}"/>
              </a:ext>
            </a:extLst>
          </p:cNvPr>
          <p:cNvSpPr>
            <a:spLocks noGrp="1" noChangeArrowheads="1"/>
          </p:cNvSpPr>
          <p:nvPr>
            <p:ph type="title"/>
          </p:nvPr>
        </p:nvSpPr>
        <p:spPr/>
        <p:txBody>
          <a:bodyPr/>
          <a:lstStyle/>
          <a:p>
            <a:r>
              <a:rPr lang="zh-CN" altLang="en-US" b="1">
                <a:ea typeface="仿宋_GB2312" pitchFamily="49" charset="-122"/>
              </a:rPr>
              <a:t>字节序转换</a:t>
            </a:r>
          </a:p>
        </p:txBody>
      </p:sp>
      <p:sp>
        <p:nvSpPr>
          <p:cNvPr id="197635" name="Rectangle 3">
            <a:extLst>
              <a:ext uri="{FF2B5EF4-FFF2-40B4-BE49-F238E27FC236}">
                <a16:creationId xmlns:a16="http://schemas.microsoft.com/office/drawing/2014/main" id="{ECE3FBA3-272F-4516-9A9F-774127E9272B}"/>
              </a:ext>
            </a:extLst>
          </p:cNvPr>
          <p:cNvSpPr>
            <a:spLocks noGrp="1" noChangeArrowheads="1"/>
          </p:cNvSpPr>
          <p:nvPr>
            <p:ph idx="1"/>
          </p:nvPr>
        </p:nvSpPr>
        <p:spPr/>
        <p:txBody>
          <a:bodyPr>
            <a:normAutofit fontScale="92500" lnSpcReduction="20000"/>
          </a:bodyPr>
          <a:lstStyle/>
          <a:p>
            <a:pPr algn="ctr">
              <a:buFontTx/>
              <a:buNone/>
            </a:pPr>
            <a:r>
              <a:rPr lang="zh-CN" altLang="en-US" b="1">
                <a:solidFill>
                  <a:srgbClr val="FF0000"/>
                </a:solidFill>
                <a:latin typeface="仿宋_GB2312" pitchFamily="49" charset="-122"/>
                <a:ea typeface="仿宋_GB2312" pitchFamily="49" charset="-122"/>
              </a:rPr>
              <a:t>为什么要进行字节序转换？</a:t>
            </a:r>
          </a:p>
          <a:p>
            <a:pPr>
              <a:buFontTx/>
              <a:buNone/>
            </a:pPr>
            <a:r>
              <a:rPr lang="zh-CN" altLang="en-US" sz="2800" b="1">
                <a:latin typeface="仿宋_GB2312" pitchFamily="49" charset="-122"/>
                <a:ea typeface="仿宋_GB2312" pitchFamily="49" charset="-122"/>
              </a:rPr>
              <a:t>例：</a:t>
            </a:r>
          </a:p>
          <a:p>
            <a:pPr>
              <a:lnSpc>
                <a:spcPct val="130000"/>
              </a:lnSpc>
              <a:buFontTx/>
              <a:buNone/>
            </a:pPr>
            <a:r>
              <a:rPr lang="en-US" altLang="zh-CN" sz="2800" b="1">
                <a:latin typeface="仿宋_GB2312" pitchFamily="49" charset="-122"/>
                <a:ea typeface="仿宋_GB2312" pitchFamily="49" charset="-122"/>
              </a:rPr>
              <a:t> INTEL</a:t>
            </a:r>
            <a:r>
              <a:rPr lang="zh-CN" altLang="en-US" sz="2800" b="1">
                <a:latin typeface="仿宋_GB2312" pitchFamily="49" charset="-122"/>
                <a:ea typeface="仿宋_GB2312" pitchFamily="49" charset="-122"/>
              </a:rPr>
              <a:t>的</a:t>
            </a:r>
            <a:r>
              <a:rPr lang="en-US" altLang="zh-CN" sz="2800" b="1">
                <a:latin typeface="仿宋_GB2312" pitchFamily="49" charset="-122"/>
                <a:ea typeface="仿宋_GB2312" pitchFamily="49" charset="-122"/>
              </a:rPr>
              <a:t>CPU</a:t>
            </a:r>
            <a:r>
              <a:rPr lang="zh-CN" altLang="en-US" sz="2800" b="1">
                <a:latin typeface="仿宋_GB2312" pitchFamily="49" charset="-122"/>
                <a:ea typeface="仿宋_GB2312" pitchFamily="49" charset="-122"/>
              </a:rPr>
              <a:t>使用的小端字节序</a:t>
            </a:r>
          </a:p>
          <a:p>
            <a:pPr>
              <a:lnSpc>
                <a:spcPct val="130000"/>
              </a:lnSpc>
              <a:buFontTx/>
              <a:buNone/>
            </a:pPr>
            <a:r>
              <a:rPr lang="en-US" altLang="zh-CN" sz="2800" b="1">
                <a:latin typeface="仿宋_GB2312" pitchFamily="49" charset="-122"/>
                <a:ea typeface="仿宋_GB2312" pitchFamily="49" charset="-122"/>
              </a:rPr>
              <a:t> MOTOROLA</a:t>
            </a:r>
            <a:r>
              <a:rPr lang="en-US" altLang="zh-CN" sz="2800" b="1">
                <a:ea typeface="仿宋_GB2312" pitchFamily="49" charset="-122"/>
              </a:rPr>
              <a:t> </a:t>
            </a:r>
            <a:r>
              <a:rPr lang="en-US" altLang="zh-CN" sz="2800" b="1">
                <a:latin typeface="仿宋_GB2312" pitchFamily="49" charset="-122"/>
                <a:ea typeface="仿宋_GB2312" pitchFamily="49" charset="-122"/>
              </a:rPr>
              <a:t>68k</a:t>
            </a:r>
            <a:r>
              <a:rPr lang="zh-CN" altLang="en-US" sz="2800" b="1">
                <a:latin typeface="仿宋_GB2312" pitchFamily="49" charset="-122"/>
                <a:ea typeface="仿宋_GB2312" pitchFamily="49" charset="-122"/>
              </a:rPr>
              <a:t>系列</a:t>
            </a:r>
            <a:r>
              <a:rPr lang="en-US" altLang="zh-CN" sz="2800" b="1">
                <a:latin typeface="仿宋_GB2312" pitchFamily="49" charset="-122"/>
                <a:ea typeface="仿宋_GB2312" pitchFamily="49" charset="-122"/>
              </a:rPr>
              <a:t>CPU</a:t>
            </a:r>
            <a:r>
              <a:rPr lang="zh-CN" altLang="en-US" sz="2800" b="1">
                <a:latin typeface="仿宋_GB2312" pitchFamily="49" charset="-122"/>
                <a:ea typeface="仿宋_GB2312" pitchFamily="49" charset="-122"/>
              </a:rPr>
              <a:t>使用的是大端字节序</a:t>
            </a:r>
            <a:r>
              <a:rPr lang="zh-CN" altLang="en-US" sz="2800" b="1">
                <a:ea typeface="仿宋_GB2312" pitchFamily="49" charset="-122"/>
              </a:rPr>
              <a:t> </a:t>
            </a:r>
            <a:endParaRPr lang="zh-CN" altLang="en-US" sz="2800" b="1">
              <a:latin typeface="仿宋_GB2312" pitchFamily="49" charset="-122"/>
              <a:ea typeface="仿宋_GB2312" pitchFamily="49" charset="-122"/>
            </a:endParaRPr>
          </a:p>
          <a:p>
            <a:pPr>
              <a:lnSpc>
                <a:spcPct val="130000"/>
              </a:lnSpc>
              <a:buFontTx/>
              <a:buNone/>
            </a:pPr>
            <a:r>
              <a:rPr lang="en-US" altLang="zh-CN" sz="2800" b="1">
                <a:latin typeface="仿宋_GB2312" pitchFamily="49" charset="-122"/>
                <a:ea typeface="仿宋_GB2312" pitchFamily="49" charset="-122"/>
              </a:rPr>
              <a:t>MOTOROLA</a:t>
            </a:r>
            <a:r>
              <a:rPr lang="zh-CN" altLang="en-US" sz="2800" b="1">
                <a:latin typeface="仿宋_GB2312" pitchFamily="49" charset="-122"/>
                <a:ea typeface="仿宋_GB2312" pitchFamily="49" charset="-122"/>
              </a:rPr>
              <a:t>发一个16位数据</a:t>
            </a:r>
            <a:r>
              <a:rPr lang="en-US" altLang="zh-CN" sz="2800" b="1">
                <a:latin typeface="仿宋_GB2312" pitchFamily="49" charset="-122"/>
                <a:ea typeface="仿宋_GB2312" pitchFamily="49" charset="-122"/>
              </a:rPr>
              <a:t>0X1234</a:t>
            </a:r>
            <a:r>
              <a:rPr lang="zh-CN" altLang="en-US" sz="2800" b="1">
                <a:latin typeface="仿宋_GB2312" pitchFamily="49" charset="-122"/>
                <a:ea typeface="仿宋_GB2312" pitchFamily="49" charset="-122"/>
              </a:rPr>
              <a:t>给</a:t>
            </a:r>
            <a:r>
              <a:rPr lang="en-US" altLang="zh-CN" sz="2800" b="1">
                <a:latin typeface="仿宋_GB2312" pitchFamily="49" charset="-122"/>
                <a:ea typeface="仿宋_GB2312" pitchFamily="49" charset="-122"/>
              </a:rPr>
              <a:t>INTEL,</a:t>
            </a:r>
            <a:r>
              <a:rPr lang="en-US" altLang="zh-CN" sz="2800" b="1">
                <a:ea typeface="仿宋_GB2312" pitchFamily="49" charset="-122"/>
              </a:rPr>
              <a:t> </a:t>
            </a:r>
            <a:r>
              <a:rPr lang="zh-CN" altLang="en-US" sz="2800" b="1">
                <a:latin typeface="仿宋_GB2312" pitchFamily="49" charset="-122"/>
                <a:ea typeface="仿宋_GB2312" pitchFamily="49" charset="-122"/>
              </a:rPr>
              <a:t>传到</a:t>
            </a:r>
            <a:r>
              <a:rPr lang="en-US" altLang="zh-CN" sz="2800" b="1">
                <a:latin typeface="仿宋_GB2312" pitchFamily="49" charset="-122"/>
                <a:ea typeface="仿宋_GB2312" pitchFamily="49" charset="-122"/>
              </a:rPr>
              <a:t>INTEL</a:t>
            </a:r>
            <a:r>
              <a:rPr lang="zh-CN" altLang="en-US" sz="2800" b="1">
                <a:latin typeface="仿宋_GB2312" pitchFamily="49" charset="-122"/>
                <a:ea typeface="仿宋_GB2312" pitchFamily="49" charset="-122"/>
              </a:rPr>
              <a:t>时</a:t>
            </a:r>
            <a:r>
              <a:rPr lang="zh-CN" altLang="en-US" sz="2800" b="1">
                <a:ea typeface="仿宋_GB2312" pitchFamily="49" charset="-122"/>
              </a:rPr>
              <a:t> </a:t>
            </a:r>
            <a:r>
              <a:rPr lang="zh-CN" altLang="en-US" sz="2800" b="1">
                <a:latin typeface="仿宋_GB2312" pitchFamily="49" charset="-122"/>
                <a:ea typeface="仿宋_GB2312" pitchFamily="49" charset="-122"/>
              </a:rPr>
              <a:t>,就被</a:t>
            </a:r>
            <a:r>
              <a:rPr lang="en-US" altLang="zh-CN" sz="2800" b="1">
                <a:latin typeface="仿宋_GB2312" pitchFamily="49" charset="-122"/>
                <a:ea typeface="仿宋_GB2312" pitchFamily="49" charset="-122"/>
              </a:rPr>
              <a:t>INTEL</a:t>
            </a:r>
            <a:r>
              <a:rPr lang="zh-CN" altLang="en-US" sz="2800" b="1">
                <a:latin typeface="仿宋_GB2312" pitchFamily="49" charset="-122"/>
                <a:ea typeface="仿宋_GB2312" pitchFamily="49" charset="-122"/>
              </a:rPr>
              <a:t>解释为0</a:t>
            </a:r>
            <a:r>
              <a:rPr lang="en-US" altLang="zh-CN" sz="2800" b="1">
                <a:latin typeface="仿宋_GB2312" pitchFamily="49" charset="-122"/>
                <a:ea typeface="仿宋_GB2312" pitchFamily="49" charset="-122"/>
              </a:rPr>
              <a:t>X3412</a:t>
            </a:r>
            <a:r>
              <a:rPr lang="en-US" altLang="zh-CN" sz="2800" b="1">
                <a:ea typeface="仿宋_GB2312" pitchFamily="49" charset="-122"/>
              </a:rPr>
              <a:t> </a:t>
            </a:r>
            <a:r>
              <a:rPr lang="en-US" altLang="zh-CN" sz="2800" b="1">
                <a:latin typeface="仿宋_GB2312" pitchFamily="49" charset="-122"/>
                <a:ea typeface="仿宋_GB2312" pitchFamily="49" charset="-122"/>
              </a:rPr>
              <a:t>。</a:t>
            </a:r>
            <a:endParaRPr lang="zh-CN" altLang="en-US" sz="2800" b="1">
              <a:latin typeface="仿宋_GB2312" pitchFamily="49" charset="-122"/>
              <a:ea typeface="仿宋_GB2312"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descr="Large confetti">
            <a:extLst>
              <a:ext uri="{FF2B5EF4-FFF2-40B4-BE49-F238E27FC236}">
                <a16:creationId xmlns:a16="http://schemas.microsoft.com/office/drawing/2014/main" id="{08C3F38B-7C2C-42E0-BD28-F227A9393578}"/>
              </a:ext>
            </a:extLst>
          </p:cNvPr>
          <p:cNvSpPr>
            <a:spLocks noGrp="1" noChangeArrowheads="1"/>
          </p:cNvSpPr>
          <p:nvPr>
            <p:ph type="title"/>
          </p:nvPr>
        </p:nvSpPr>
        <p:spPr/>
        <p:txBody>
          <a:bodyPr/>
          <a:lstStyle/>
          <a:p>
            <a:r>
              <a:rPr lang="zh-CN" altLang="en-US" b="1">
                <a:ea typeface="仿宋_GB2312" pitchFamily="49" charset="-122"/>
              </a:rPr>
              <a:t>字节序转换</a:t>
            </a:r>
          </a:p>
        </p:txBody>
      </p:sp>
      <p:sp>
        <p:nvSpPr>
          <p:cNvPr id="196612" name="Rectangle 4">
            <a:extLst>
              <a:ext uri="{FF2B5EF4-FFF2-40B4-BE49-F238E27FC236}">
                <a16:creationId xmlns:a16="http://schemas.microsoft.com/office/drawing/2014/main" id="{C6D53E55-F266-4CB9-89E0-ABADF71D180D}"/>
              </a:ext>
            </a:extLst>
          </p:cNvPr>
          <p:cNvSpPr>
            <a:spLocks noGrp="1" noChangeArrowheads="1"/>
          </p:cNvSpPr>
          <p:nvPr>
            <p:ph idx="1"/>
          </p:nvPr>
        </p:nvSpPr>
        <p:spPr>
          <a:noFill/>
          <a:ln/>
        </p:spPr>
        <p:txBody>
          <a:bodyPr>
            <a:normAutofit fontScale="77500" lnSpcReduction="20000"/>
          </a:bodyPr>
          <a:lstStyle/>
          <a:p>
            <a:pPr indent="-77788">
              <a:lnSpc>
                <a:spcPct val="90000"/>
              </a:lnSpc>
            </a:pPr>
            <a:r>
              <a:rPr lang="en-US" altLang="zh-CN" sz="2700" b="1">
                <a:latin typeface="仿宋_GB2312" pitchFamily="49" charset="-122"/>
                <a:ea typeface="仿宋_GB2312" pitchFamily="49" charset="-122"/>
              </a:rPr>
              <a:t> htons </a:t>
            </a:r>
          </a:p>
          <a:p>
            <a:pPr indent="-77788">
              <a:lnSpc>
                <a:spcPct val="90000"/>
              </a:lnSpc>
              <a:buFontTx/>
              <a:buNone/>
            </a:pPr>
            <a:r>
              <a:rPr lang="zh-CN" altLang="en-US" sz="2700" b="1">
                <a:latin typeface="仿宋_GB2312" pitchFamily="49" charset="-122"/>
                <a:ea typeface="仿宋_GB2312" pitchFamily="49" charset="-122"/>
              </a:rPr>
              <a:t> 把</a:t>
            </a:r>
            <a:r>
              <a:rPr lang="en-US" altLang="zh-CN" sz="2700" b="1">
                <a:latin typeface="仿宋_GB2312" pitchFamily="49" charset="-122"/>
                <a:ea typeface="仿宋_GB2312" pitchFamily="49" charset="-122"/>
              </a:rPr>
              <a:t>unsigned short</a:t>
            </a:r>
            <a:r>
              <a:rPr lang="zh-CN" altLang="en-US" sz="2700" b="1">
                <a:latin typeface="仿宋_GB2312" pitchFamily="49" charset="-122"/>
                <a:ea typeface="仿宋_GB2312" pitchFamily="49" charset="-122"/>
              </a:rPr>
              <a:t>类型从主机序转换到网络序</a:t>
            </a:r>
          </a:p>
          <a:p>
            <a:pPr indent="-77788">
              <a:lnSpc>
                <a:spcPct val="90000"/>
              </a:lnSpc>
            </a:pPr>
            <a:r>
              <a:rPr lang="en-US" altLang="zh-CN" sz="2700" b="1">
                <a:latin typeface="仿宋_GB2312" pitchFamily="49" charset="-122"/>
                <a:ea typeface="仿宋_GB2312" pitchFamily="49" charset="-122"/>
              </a:rPr>
              <a:t>htonl </a:t>
            </a:r>
          </a:p>
          <a:p>
            <a:pPr indent="-77788">
              <a:lnSpc>
                <a:spcPct val="90000"/>
              </a:lnSpc>
              <a:buFontTx/>
              <a:buNone/>
            </a:pPr>
            <a:r>
              <a:rPr lang="zh-CN" altLang="en-US" sz="2700" b="1">
                <a:latin typeface="仿宋_GB2312" pitchFamily="49" charset="-122"/>
                <a:ea typeface="仿宋_GB2312" pitchFamily="49" charset="-122"/>
              </a:rPr>
              <a:t> 把</a:t>
            </a:r>
            <a:r>
              <a:rPr lang="en-US" altLang="zh-CN" sz="2700" b="1">
                <a:latin typeface="仿宋_GB2312" pitchFamily="49" charset="-122"/>
                <a:ea typeface="仿宋_GB2312" pitchFamily="49" charset="-122"/>
              </a:rPr>
              <a:t>unsigned long</a:t>
            </a:r>
            <a:r>
              <a:rPr lang="zh-CN" altLang="en-US" sz="2700" b="1">
                <a:latin typeface="仿宋_GB2312" pitchFamily="49" charset="-122"/>
                <a:ea typeface="仿宋_GB2312" pitchFamily="49" charset="-122"/>
              </a:rPr>
              <a:t>类型从主机序转换到网络序</a:t>
            </a:r>
          </a:p>
          <a:p>
            <a:pPr indent="-77788">
              <a:lnSpc>
                <a:spcPct val="90000"/>
              </a:lnSpc>
            </a:pPr>
            <a:r>
              <a:rPr lang="en-US" altLang="zh-CN" sz="2700" b="1">
                <a:latin typeface="仿宋_GB2312" pitchFamily="49" charset="-122"/>
                <a:ea typeface="仿宋_GB2312" pitchFamily="49" charset="-122"/>
              </a:rPr>
              <a:t>ntohs </a:t>
            </a:r>
          </a:p>
          <a:p>
            <a:pPr indent="-77788">
              <a:lnSpc>
                <a:spcPct val="90000"/>
              </a:lnSpc>
              <a:buFontTx/>
              <a:buNone/>
            </a:pPr>
            <a:r>
              <a:rPr lang="zh-CN" altLang="en-US" sz="2700" b="1">
                <a:latin typeface="仿宋_GB2312" pitchFamily="49" charset="-122"/>
                <a:ea typeface="仿宋_GB2312" pitchFamily="49" charset="-122"/>
              </a:rPr>
              <a:t> 把</a:t>
            </a:r>
            <a:r>
              <a:rPr lang="en-US" altLang="zh-CN" sz="2700" b="1">
                <a:latin typeface="仿宋_GB2312" pitchFamily="49" charset="-122"/>
                <a:ea typeface="仿宋_GB2312" pitchFamily="49" charset="-122"/>
              </a:rPr>
              <a:t>unsigned short</a:t>
            </a:r>
            <a:r>
              <a:rPr lang="zh-CN" altLang="en-US" sz="2700" b="1">
                <a:latin typeface="仿宋_GB2312" pitchFamily="49" charset="-122"/>
                <a:ea typeface="仿宋_GB2312" pitchFamily="49" charset="-122"/>
              </a:rPr>
              <a:t>类型从网络序转换到主机序</a:t>
            </a:r>
          </a:p>
          <a:p>
            <a:pPr indent="-77788">
              <a:lnSpc>
                <a:spcPct val="90000"/>
              </a:lnSpc>
            </a:pPr>
            <a:r>
              <a:rPr lang="en-US" altLang="zh-CN" sz="2700" b="1">
                <a:latin typeface="仿宋_GB2312" pitchFamily="49" charset="-122"/>
                <a:ea typeface="仿宋_GB2312" pitchFamily="49" charset="-122"/>
              </a:rPr>
              <a:t>ntohl </a:t>
            </a:r>
          </a:p>
          <a:p>
            <a:pPr indent="-77788">
              <a:lnSpc>
                <a:spcPct val="90000"/>
              </a:lnSpc>
              <a:buFontTx/>
              <a:buNone/>
            </a:pPr>
            <a:r>
              <a:rPr lang="zh-CN" altLang="en-US" sz="2700" b="1">
                <a:latin typeface="仿宋_GB2312" pitchFamily="49" charset="-122"/>
                <a:ea typeface="仿宋_GB2312" pitchFamily="49" charset="-122"/>
              </a:rPr>
              <a:t> 把</a:t>
            </a:r>
            <a:r>
              <a:rPr lang="en-US" altLang="zh-CN" sz="2700" b="1">
                <a:latin typeface="仿宋_GB2312" pitchFamily="49" charset="-122"/>
                <a:ea typeface="仿宋_GB2312" pitchFamily="49" charset="-122"/>
              </a:rPr>
              <a:t>unsigned long</a:t>
            </a:r>
            <a:r>
              <a:rPr lang="zh-CN" altLang="en-US" sz="2700" b="1">
                <a:latin typeface="仿宋_GB2312" pitchFamily="49" charset="-122"/>
                <a:ea typeface="仿宋_GB2312" pitchFamily="49" charset="-122"/>
              </a:rPr>
              <a:t>类型从网络序转换到主机序</a:t>
            </a:r>
            <a:br>
              <a:rPr lang="zh-CN" altLang="en-US" sz="2700" b="1">
                <a:latin typeface="仿宋_GB2312" pitchFamily="49" charset="-122"/>
                <a:ea typeface="仿宋_GB2312" pitchFamily="49" charset="-122"/>
              </a:rPr>
            </a:br>
            <a:endParaRPr lang="zh-CN" altLang="en-US" sz="2700" b="1">
              <a:latin typeface="仿宋_GB2312" pitchFamily="49" charset="-122"/>
              <a:ea typeface="仿宋_GB2312"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descr="Large confetti">
            <a:extLst>
              <a:ext uri="{FF2B5EF4-FFF2-40B4-BE49-F238E27FC236}">
                <a16:creationId xmlns:a16="http://schemas.microsoft.com/office/drawing/2014/main" id="{BE259CD8-4D45-4265-952D-ABF996488DC5}"/>
              </a:ext>
            </a:extLst>
          </p:cNvPr>
          <p:cNvSpPr>
            <a:spLocks noGrp="1" noChangeArrowheads="1"/>
          </p:cNvSpPr>
          <p:nvPr>
            <p:ph type="title"/>
          </p:nvPr>
        </p:nvSpPr>
        <p:spPr/>
        <p:txBody>
          <a:bodyPr/>
          <a:lstStyle/>
          <a:p>
            <a:r>
              <a:rPr lang="en-US" altLang="zh-CN" b="1">
                <a:latin typeface="仿宋_GB2312" pitchFamily="49" charset="-122"/>
                <a:ea typeface="仿宋_GB2312" pitchFamily="49" charset="-122"/>
              </a:rPr>
              <a:t>IP</a:t>
            </a:r>
            <a:r>
              <a:rPr lang="zh-CN" altLang="en-US" b="1">
                <a:latin typeface="仿宋_GB2312" pitchFamily="49" charset="-122"/>
                <a:ea typeface="仿宋_GB2312" pitchFamily="49" charset="-122"/>
              </a:rPr>
              <a:t>与主机名</a:t>
            </a:r>
          </a:p>
        </p:txBody>
      </p:sp>
      <p:sp>
        <p:nvSpPr>
          <p:cNvPr id="206851" name="Rectangle 3">
            <a:extLst>
              <a:ext uri="{FF2B5EF4-FFF2-40B4-BE49-F238E27FC236}">
                <a16:creationId xmlns:a16="http://schemas.microsoft.com/office/drawing/2014/main" id="{89B464CB-74AE-44DF-BD0D-8C1B45F9D7B3}"/>
              </a:ext>
            </a:extLst>
          </p:cNvPr>
          <p:cNvSpPr>
            <a:spLocks noGrp="1" noChangeArrowheads="1"/>
          </p:cNvSpPr>
          <p:nvPr>
            <p:ph idx="1"/>
          </p:nvPr>
        </p:nvSpPr>
        <p:spPr/>
        <p:txBody>
          <a:bodyPr>
            <a:normAutofit fontScale="92500" lnSpcReduction="10000"/>
          </a:bodyPr>
          <a:lstStyle/>
          <a:p>
            <a:pPr>
              <a:lnSpc>
                <a:spcPct val="110000"/>
              </a:lnSpc>
              <a:buFontTx/>
              <a:buNone/>
            </a:pPr>
            <a:r>
              <a:rPr lang="zh-CN" altLang="en-US" sz="1600" b="1">
                <a:latin typeface="仿宋_GB2312" pitchFamily="49" charset="-122"/>
                <a:ea typeface="仿宋_GB2312" pitchFamily="49" charset="-122"/>
              </a:rPr>
              <a:t>	在网络上标识一台机器可以用</a:t>
            </a:r>
            <a:r>
              <a:rPr lang="en-US" altLang="zh-CN" sz="1600" b="1">
                <a:latin typeface="仿宋_GB2312" pitchFamily="49" charset="-122"/>
                <a:ea typeface="仿宋_GB2312" pitchFamily="49" charset="-122"/>
              </a:rPr>
              <a:t>IP</a:t>
            </a:r>
            <a:r>
              <a:rPr lang="zh-CN" altLang="en-US" sz="1600" b="1">
                <a:latin typeface="仿宋_GB2312" pitchFamily="49" charset="-122"/>
                <a:ea typeface="仿宋_GB2312" pitchFamily="49" charset="-122"/>
              </a:rPr>
              <a:t>，也可以使用主机名。</a:t>
            </a:r>
          </a:p>
          <a:p>
            <a:pPr algn="ctr">
              <a:lnSpc>
                <a:spcPct val="110000"/>
              </a:lnSpc>
              <a:buFontTx/>
              <a:buNone/>
            </a:pPr>
            <a:r>
              <a:rPr lang="en-US" altLang="zh-CN" sz="1600" b="1">
                <a:latin typeface="仿宋_GB2312" pitchFamily="49" charset="-122"/>
                <a:ea typeface="仿宋_GB2312" pitchFamily="49" charset="-122"/>
              </a:rPr>
              <a:t>struct</a:t>
            </a:r>
            <a:r>
              <a:rPr lang="en-US" altLang="zh-CN" sz="1600" b="1">
                <a:ea typeface="仿宋_GB2312" pitchFamily="49" charset="-122"/>
              </a:rPr>
              <a:t> </a:t>
            </a:r>
            <a:r>
              <a:rPr lang="en-US" altLang="zh-CN" sz="1600" b="1">
                <a:latin typeface="仿宋_GB2312" pitchFamily="49" charset="-122"/>
                <a:ea typeface="仿宋_GB2312" pitchFamily="49" charset="-122"/>
              </a:rPr>
              <a:t>hostent</a:t>
            </a:r>
            <a:r>
              <a:rPr lang="en-US" altLang="zh-CN" sz="1600" b="1">
                <a:ea typeface="仿宋_GB2312" pitchFamily="49" charset="-122"/>
              </a:rPr>
              <a:t> </a:t>
            </a:r>
            <a:r>
              <a:rPr lang="en-US" altLang="zh-CN" sz="1600" b="1">
                <a:latin typeface="仿宋_GB2312" pitchFamily="49" charset="-122"/>
                <a:ea typeface="仿宋_GB2312" pitchFamily="49" charset="-122"/>
              </a:rPr>
              <a:t>*gethostbyname(const</a:t>
            </a:r>
            <a:r>
              <a:rPr lang="en-US" altLang="zh-CN" sz="1600" b="1">
                <a:ea typeface="仿宋_GB2312" pitchFamily="49" charset="-122"/>
              </a:rPr>
              <a:t> </a:t>
            </a:r>
            <a:r>
              <a:rPr lang="en-US" altLang="zh-CN" sz="1600" b="1">
                <a:latin typeface="仿宋_GB2312" pitchFamily="49" charset="-122"/>
                <a:ea typeface="仿宋_GB2312" pitchFamily="49" charset="-122"/>
              </a:rPr>
              <a:t>char</a:t>
            </a:r>
            <a:r>
              <a:rPr lang="en-US" altLang="zh-CN" sz="1600" b="1">
                <a:ea typeface="仿宋_GB2312" pitchFamily="49" charset="-122"/>
              </a:rPr>
              <a:t> </a:t>
            </a:r>
            <a:r>
              <a:rPr lang="en-US" altLang="zh-CN" sz="1600" b="1">
                <a:latin typeface="仿宋_GB2312" pitchFamily="49" charset="-122"/>
                <a:ea typeface="仿宋_GB2312" pitchFamily="49" charset="-122"/>
              </a:rPr>
              <a:t>*hostname) </a:t>
            </a:r>
          </a:p>
          <a:p>
            <a:pPr>
              <a:lnSpc>
                <a:spcPct val="110000"/>
              </a:lnSpc>
              <a:buFontTx/>
              <a:buNone/>
            </a:pPr>
            <a:endParaRPr lang="en-US" altLang="zh-CN" sz="1600" b="1">
              <a:latin typeface="仿宋_GB2312" pitchFamily="49" charset="-122"/>
              <a:ea typeface="仿宋_GB2312" pitchFamily="49" charset="-122"/>
            </a:endParaRPr>
          </a:p>
          <a:p>
            <a:pPr>
              <a:lnSpc>
                <a:spcPct val="110000"/>
              </a:lnSpc>
              <a:buFontTx/>
              <a:buNone/>
            </a:pPr>
            <a:r>
              <a:rPr lang="en-US" altLang="zh-CN" sz="1600" b="1">
                <a:latin typeface="仿宋_GB2312" pitchFamily="49" charset="-122"/>
                <a:ea typeface="仿宋_GB2312" pitchFamily="49" charset="-122"/>
              </a:rPr>
              <a:t>struct</a:t>
            </a:r>
            <a:r>
              <a:rPr lang="en-US" altLang="zh-CN" sz="1600" b="1">
                <a:ea typeface="仿宋_GB2312" pitchFamily="49" charset="-122"/>
              </a:rPr>
              <a:t> </a:t>
            </a:r>
            <a:r>
              <a:rPr lang="en-US" altLang="zh-CN" sz="1600" b="1">
                <a:latin typeface="仿宋_GB2312" pitchFamily="49" charset="-122"/>
                <a:ea typeface="仿宋_GB2312" pitchFamily="49" charset="-122"/>
              </a:rPr>
              <a:t>hostent</a:t>
            </a:r>
          </a:p>
          <a:p>
            <a:pPr>
              <a:lnSpc>
                <a:spcPct val="110000"/>
              </a:lnSpc>
              <a:buFontTx/>
              <a:buNone/>
            </a:pPr>
            <a:r>
              <a:rPr lang="en-US" altLang="zh-CN" sz="1600" b="1">
                <a:latin typeface="仿宋_GB2312" pitchFamily="49" charset="-122"/>
                <a:ea typeface="仿宋_GB2312" pitchFamily="49" charset="-122"/>
              </a:rPr>
              <a:t>{ </a:t>
            </a:r>
            <a:br>
              <a:rPr lang="en-US" altLang="zh-CN" sz="1600" b="1">
                <a:latin typeface="仿宋_GB2312" pitchFamily="49" charset="-122"/>
                <a:ea typeface="仿宋_GB2312" pitchFamily="49" charset="-122"/>
              </a:rPr>
            </a:br>
            <a:r>
              <a:rPr lang="en-US" altLang="zh-CN" sz="1600" b="1">
                <a:ea typeface="仿宋_GB2312" pitchFamily="49" charset="-122"/>
              </a:rPr>
              <a:t>        </a:t>
            </a:r>
            <a:r>
              <a:rPr lang="en-US" altLang="zh-CN" sz="1600" b="1">
                <a:latin typeface="仿宋_GB2312" pitchFamily="49" charset="-122"/>
                <a:ea typeface="仿宋_GB2312" pitchFamily="49" charset="-122"/>
              </a:rPr>
              <a:t>char</a:t>
            </a:r>
            <a:r>
              <a:rPr lang="en-US" altLang="zh-CN" sz="1600" b="1">
                <a:ea typeface="仿宋_GB2312" pitchFamily="49" charset="-122"/>
              </a:rPr>
              <a:t> </a:t>
            </a:r>
            <a:r>
              <a:rPr lang="en-US" altLang="zh-CN" sz="1600" b="1">
                <a:latin typeface="仿宋_GB2312" pitchFamily="49" charset="-122"/>
                <a:ea typeface="仿宋_GB2312" pitchFamily="49" charset="-122"/>
              </a:rPr>
              <a:t>*h_name;</a:t>
            </a:r>
            <a:r>
              <a:rPr lang="en-US" altLang="zh-CN" sz="1600" b="1">
                <a:ea typeface="仿宋_GB2312" pitchFamily="49" charset="-122"/>
              </a:rPr>
              <a:t>           </a:t>
            </a:r>
            <a:r>
              <a:rPr lang="en-US" altLang="zh-CN" sz="1600" b="1">
                <a:latin typeface="仿宋_GB2312" pitchFamily="49" charset="-122"/>
                <a:ea typeface="仿宋_GB2312" pitchFamily="49" charset="-122"/>
              </a:rPr>
              <a:t>/*</a:t>
            </a:r>
            <a:r>
              <a:rPr lang="en-US" altLang="zh-CN" sz="1600" b="1">
                <a:ea typeface="仿宋_GB2312" pitchFamily="49" charset="-122"/>
              </a:rPr>
              <a:t> </a:t>
            </a:r>
            <a:r>
              <a:rPr lang="zh-CN" altLang="en-US" sz="1600" b="1">
                <a:latin typeface="仿宋_GB2312" pitchFamily="49" charset="-122"/>
                <a:ea typeface="仿宋_GB2312" pitchFamily="49" charset="-122"/>
              </a:rPr>
              <a:t>主机的正式名称</a:t>
            </a:r>
            <a:r>
              <a:rPr lang="zh-CN" altLang="en-US" sz="1600" b="1">
                <a:ea typeface="仿宋_GB2312" pitchFamily="49" charset="-122"/>
              </a:rPr>
              <a:t>  </a:t>
            </a:r>
            <a:r>
              <a:rPr lang="zh-CN" altLang="en-US" sz="1600" b="1">
                <a:latin typeface="仿宋_GB2312" pitchFamily="49" charset="-122"/>
                <a:ea typeface="仿宋_GB2312" pitchFamily="49" charset="-122"/>
              </a:rPr>
              <a:t>*</a:t>
            </a:r>
            <a:r>
              <a:rPr lang="en-US" altLang="zh-CN" sz="1600" b="1">
                <a:latin typeface="仿宋_GB2312" pitchFamily="49" charset="-122"/>
                <a:ea typeface="仿宋_GB2312" pitchFamily="49" charset="-122"/>
              </a:rPr>
              <a:t>/ </a:t>
            </a:r>
            <a:br>
              <a:rPr lang="en-US" altLang="zh-CN" sz="1600" b="1">
                <a:latin typeface="仿宋_GB2312" pitchFamily="49" charset="-122"/>
                <a:ea typeface="仿宋_GB2312" pitchFamily="49" charset="-122"/>
              </a:rPr>
            </a:br>
            <a:r>
              <a:rPr lang="en-US" altLang="zh-CN" sz="1600" b="1">
                <a:ea typeface="仿宋_GB2312" pitchFamily="49" charset="-122"/>
              </a:rPr>
              <a:t>        </a:t>
            </a:r>
            <a:r>
              <a:rPr lang="en-US" altLang="zh-CN" sz="1600" b="1">
                <a:latin typeface="仿宋_GB2312" pitchFamily="49" charset="-122"/>
                <a:ea typeface="仿宋_GB2312" pitchFamily="49" charset="-122"/>
              </a:rPr>
              <a:t>char</a:t>
            </a:r>
            <a:r>
              <a:rPr lang="en-US" altLang="zh-CN" sz="1600" b="1">
                <a:ea typeface="仿宋_GB2312" pitchFamily="49" charset="-122"/>
              </a:rPr>
              <a:t> </a:t>
            </a:r>
            <a:r>
              <a:rPr lang="en-US" altLang="zh-CN" sz="1600" b="1">
                <a:latin typeface="仿宋_GB2312" pitchFamily="49" charset="-122"/>
                <a:ea typeface="仿宋_GB2312" pitchFamily="49" charset="-122"/>
              </a:rPr>
              <a:t>*h_aliases;</a:t>
            </a:r>
            <a:r>
              <a:rPr lang="en-US" altLang="zh-CN" sz="1600" b="1">
                <a:ea typeface="仿宋_GB2312" pitchFamily="49" charset="-122"/>
              </a:rPr>
              <a:t>        </a:t>
            </a:r>
            <a:r>
              <a:rPr lang="en-US" altLang="zh-CN" sz="1600" b="1">
                <a:latin typeface="仿宋_GB2312" pitchFamily="49" charset="-122"/>
                <a:ea typeface="仿宋_GB2312" pitchFamily="49" charset="-122"/>
              </a:rPr>
              <a:t>/*</a:t>
            </a:r>
            <a:r>
              <a:rPr lang="en-US" altLang="zh-CN" sz="1600" b="1">
                <a:ea typeface="仿宋_GB2312" pitchFamily="49" charset="-122"/>
              </a:rPr>
              <a:t> </a:t>
            </a:r>
            <a:r>
              <a:rPr lang="zh-CN" altLang="en-US" sz="1600" b="1">
                <a:latin typeface="仿宋_GB2312" pitchFamily="49" charset="-122"/>
                <a:ea typeface="仿宋_GB2312" pitchFamily="49" charset="-122"/>
              </a:rPr>
              <a:t>主机的别名</a:t>
            </a:r>
            <a:r>
              <a:rPr lang="zh-CN" altLang="en-US" sz="1600" b="1">
                <a:ea typeface="仿宋_GB2312" pitchFamily="49" charset="-122"/>
              </a:rPr>
              <a:t> </a:t>
            </a:r>
            <a:r>
              <a:rPr lang="zh-CN" altLang="en-US" sz="1600" b="1">
                <a:latin typeface="仿宋_GB2312" pitchFamily="49" charset="-122"/>
                <a:ea typeface="仿宋_GB2312" pitchFamily="49" charset="-122"/>
              </a:rPr>
              <a:t>*</a:t>
            </a:r>
            <a:r>
              <a:rPr lang="en-US" altLang="zh-CN" sz="1600" b="1">
                <a:latin typeface="仿宋_GB2312" pitchFamily="49" charset="-122"/>
                <a:ea typeface="仿宋_GB2312" pitchFamily="49" charset="-122"/>
              </a:rPr>
              <a:t>/ </a:t>
            </a:r>
            <a:br>
              <a:rPr lang="en-US" altLang="zh-CN" sz="1600" b="1">
                <a:latin typeface="仿宋_GB2312" pitchFamily="49" charset="-122"/>
                <a:ea typeface="仿宋_GB2312" pitchFamily="49" charset="-122"/>
              </a:rPr>
            </a:br>
            <a:r>
              <a:rPr lang="en-US" altLang="zh-CN" sz="1600" b="1">
                <a:ea typeface="仿宋_GB2312" pitchFamily="49" charset="-122"/>
              </a:rPr>
              <a:t>        </a:t>
            </a:r>
            <a:r>
              <a:rPr lang="en-US" altLang="zh-CN" sz="1600" b="1">
                <a:latin typeface="仿宋_GB2312" pitchFamily="49" charset="-122"/>
                <a:ea typeface="仿宋_GB2312" pitchFamily="49" charset="-122"/>
              </a:rPr>
              <a:t>int</a:t>
            </a:r>
            <a:r>
              <a:rPr lang="en-US" altLang="zh-CN" sz="1600" b="1">
                <a:ea typeface="仿宋_GB2312" pitchFamily="49" charset="-122"/>
              </a:rPr>
              <a:t>   </a:t>
            </a:r>
            <a:r>
              <a:rPr lang="en-US" altLang="zh-CN" sz="1600" b="1">
                <a:latin typeface="仿宋_GB2312" pitchFamily="49" charset="-122"/>
                <a:ea typeface="仿宋_GB2312" pitchFamily="49" charset="-122"/>
              </a:rPr>
              <a:t>h_addrtype;</a:t>
            </a:r>
            <a:r>
              <a:rPr lang="en-US" altLang="zh-CN" sz="1600" b="1">
                <a:ea typeface="仿宋_GB2312" pitchFamily="49" charset="-122"/>
              </a:rPr>
              <a:t>       </a:t>
            </a:r>
            <a:r>
              <a:rPr lang="en-US" altLang="zh-CN" sz="1600" b="1">
                <a:latin typeface="仿宋_GB2312" pitchFamily="49" charset="-122"/>
                <a:ea typeface="仿宋_GB2312" pitchFamily="49" charset="-122"/>
              </a:rPr>
              <a:t>/*</a:t>
            </a:r>
            <a:r>
              <a:rPr lang="en-US" altLang="zh-CN" sz="1600" b="1">
                <a:ea typeface="仿宋_GB2312" pitchFamily="49" charset="-122"/>
              </a:rPr>
              <a:t> </a:t>
            </a:r>
            <a:r>
              <a:rPr lang="zh-CN" altLang="en-US" sz="1600" b="1">
                <a:latin typeface="仿宋_GB2312" pitchFamily="49" charset="-122"/>
                <a:ea typeface="仿宋_GB2312" pitchFamily="49" charset="-122"/>
              </a:rPr>
              <a:t>主机的地址类型</a:t>
            </a:r>
            <a:r>
              <a:rPr lang="zh-CN" altLang="en-US" sz="1600" b="1">
                <a:ea typeface="仿宋_GB2312" pitchFamily="49" charset="-122"/>
              </a:rPr>
              <a:t>  </a:t>
            </a:r>
            <a:r>
              <a:rPr lang="en-US" altLang="zh-CN" sz="1600" b="1">
                <a:latin typeface="仿宋_GB2312" pitchFamily="49" charset="-122"/>
                <a:ea typeface="仿宋_GB2312" pitchFamily="49" charset="-122"/>
              </a:rPr>
              <a:t>AF_INET*/ </a:t>
            </a:r>
            <a:br>
              <a:rPr lang="en-US" altLang="zh-CN" sz="1600" b="1">
                <a:latin typeface="仿宋_GB2312" pitchFamily="49" charset="-122"/>
                <a:ea typeface="仿宋_GB2312" pitchFamily="49" charset="-122"/>
              </a:rPr>
            </a:br>
            <a:r>
              <a:rPr lang="en-US" altLang="zh-CN" sz="1600" b="1">
                <a:ea typeface="仿宋_GB2312" pitchFamily="49" charset="-122"/>
              </a:rPr>
              <a:t>        </a:t>
            </a:r>
            <a:r>
              <a:rPr lang="en-US" altLang="zh-CN" sz="1600" b="1">
                <a:latin typeface="仿宋_GB2312" pitchFamily="49" charset="-122"/>
                <a:ea typeface="仿宋_GB2312" pitchFamily="49" charset="-122"/>
              </a:rPr>
              <a:t>int</a:t>
            </a:r>
            <a:r>
              <a:rPr lang="en-US" altLang="zh-CN" sz="1600" b="1">
                <a:ea typeface="仿宋_GB2312" pitchFamily="49" charset="-122"/>
              </a:rPr>
              <a:t>   </a:t>
            </a:r>
            <a:r>
              <a:rPr lang="en-US" altLang="zh-CN" sz="1600" b="1">
                <a:latin typeface="仿宋_GB2312" pitchFamily="49" charset="-122"/>
                <a:ea typeface="仿宋_GB2312" pitchFamily="49" charset="-122"/>
              </a:rPr>
              <a:t>h_length;</a:t>
            </a:r>
            <a:r>
              <a:rPr lang="en-US" altLang="zh-CN" sz="1600" b="1">
                <a:ea typeface="仿宋_GB2312" pitchFamily="49" charset="-122"/>
              </a:rPr>
              <a:t>         </a:t>
            </a:r>
            <a:r>
              <a:rPr lang="en-US" altLang="zh-CN" sz="1600" b="1">
                <a:latin typeface="仿宋_GB2312" pitchFamily="49" charset="-122"/>
                <a:ea typeface="仿宋_GB2312" pitchFamily="49" charset="-122"/>
              </a:rPr>
              <a:t>/*</a:t>
            </a:r>
            <a:r>
              <a:rPr lang="en-US" altLang="zh-CN" sz="1600" b="1">
                <a:ea typeface="仿宋_GB2312" pitchFamily="49" charset="-122"/>
              </a:rPr>
              <a:t> </a:t>
            </a:r>
            <a:r>
              <a:rPr lang="zh-CN" altLang="en-US" sz="1600" b="1">
                <a:latin typeface="仿宋_GB2312" pitchFamily="49" charset="-122"/>
                <a:ea typeface="仿宋_GB2312" pitchFamily="49" charset="-122"/>
              </a:rPr>
              <a:t>主机的地址长度</a:t>
            </a:r>
            <a:r>
              <a:rPr lang="zh-CN" altLang="en-US" sz="1600" b="1">
                <a:ea typeface="仿宋_GB2312" pitchFamily="49" charset="-122"/>
              </a:rPr>
              <a:t>  </a:t>
            </a:r>
            <a:r>
              <a:rPr lang="zh-CN" altLang="en-US" sz="1600" b="1">
                <a:latin typeface="仿宋_GB2312" pitchFamily="49" charset="-122"/>
                <a:ea typeface="仿宋_GB2312" pitchFamily="49" charset="-122"/>
              </a:rPr>
              <a:t>*</a:t>
            </a:r>
            <a:r>
              <a:rPr lang="en-US" altLang="zh-CN" sz="1600" b="1">
                <a:latin typeface="仿宋_GB2312" pitchFamily="49" charset="-122"/>
                <a:ea typeface="仿宋_GB2312" pitchFamily="49" charset="-122"/>
              </a:rPr>
              <a:t>/ </a:t>
            </a:r>
            <a:br>
              <a:rPr lang="en-US" altLang="zh-CN" sz="1600" b="1">
                <a:latin typeface="仿宋_GB2312" pitchFamily="49" charset="-122"/>
                <a:ea typeface="仿宋_GB2312" pitchFamily="49" charset="-122"/>
              </a:rPr>
            </a:br>
            <a:r>
              <a:rPr lang="en-US" altLang="zh-CN" sz="1600" b="1">
                <a:ea typeface="仿宋_GB2312" pitchFamily="49" charset="-122"/>
              </a:rPr>
              <a:t>        </a:t>
            </a:r>
            <a:r>
              <a:rPr lang="en-US" altLang="zh-CN" sz="1600" b="1">
                <a:latin typeface="仿宋_GB2312" pitchFamily="49" charset="-122"/>
                <a:ea typeface="仿宋_GB2312" pitchFamily="49" charset="-122"/>
              </a:rPr>
              <a:t>char</a:t>
            </a:r>
            <a:r>
              <a:rPr lang="en-US" altLang="zh-CN" sz="1600" b="1">
                <a:ea typeface="仿宋_GB2312" pitchFamily="49" charset="-122"/>
              </a:rPr>
              <a:t> </a:t>
            </a:r>
            <a:r>
              <a:rPr lang="en-US" altLang="zh-CN" sz="1600" b="1">
                <a:latin typeface="仿宋_GB2312" pitchFamily="49" charset="-122"/>
                <a:ea typeface="仿宋_GB2312" pitchFamily="49" charset="-122"/>
              </a:rPr>
              <a:t>**h_addr_list;</a:t>
            </a:r>
            <a:r>
              <a:rPr lang="en-US" altLang="zh-CN" sz="1600" b="1">
                <a:ea typeface="仿宋_GB2312" pitchFamily="49" charset="-122"/>
              </a:rPr>
              <a:t>     </a:t>
            </a:r>
            <a:r>
              <a:rPr lang="en-US" altLang="zh-CN" sz="1600" b="1">
                <a:latin typeface="仿宋_GB2312" pitchFamily="49" charset="-122"/>
                <a:ea typeface="仿宋_GB2312" pitchFamily="49" charset="-122"/>
              </a:rPr>
              <a:t>/*</a:t>
            </a:r>
            <a:r>
              <a:rPr lang="en-US" altLang="zh-CN" sz="1600" b="1">
                <a:ea typeface="仿宋_GB2312" pitchFamily="49" charset="-122"/>
              </a:rPr>
              <a:t> </a:t>
            </a:r>
            <a:r>
              <a:rPr lang="zh-CN" altLang="en-US" sz="1600" b="1">
                <a:latin typeface="仿宋_GB2312" pitchFamily="49" charset="-122"/>
                <a:ea typeface="仿宋_GB2312" pitchFamily="49" charset="-122"/>
              </a:rPr>
              <a:t>主机的</a:t>
            </a:r>
            <a:r>
              <a:rPr lang="en-US" altLang="zh-CN" sz="1600" b="1">
                <a:latin typeface="仿宋_GB2312" pitchFamily="49" charset="-122"/>
                <a:ea typeface="仿宋_GB2312" pitchFamily="49" charset="-122"/>
              </a:rPr>
              <a:t>IP</a:t>
            </a:r>
            <a:r>
              <a:rPr lang="zh-CN" altLang="en-US" sz="1600" b="1">
                <a:latin typeface="仿宋_GB2312" pitchFamily="49" charset="-122"/>
                <a:ea typeface="仿宋_GB2312" pitchFamily="49" charset="-122"/>
              </a:rPr>
              <a:t>地址列表</a:t>
            </a:r>
            <a:r>
              <a:rPr lang="zh-CN" altLang="en-US" sz="1600" b="1">
                <a:ea typeface="仿宋_GB2312" pitchFamily="49" charset="-122"/>
              </a:rPr>
              <a:t> </a:t>
            </a:r>
            <a:r>
              <a:rPr lang="zh-CN" altLang="en-US" sz="1600" b="1">
                <a:latin typeface="仿宋_GB2312" pitchFamily="49" charset="-122"/>
                <a:ea typeface="仿宋_GB2312" pitchFamily="49" charset="-122"/>
              </a:rPr>
              <a:t>*</a:t>
            </a:r>
            <a:r>
              <a:rPr lang="en-US" altLang="zh-CN" sz="1600" b="1">
                <a:latin typeface="仿宋_GB2312" pitchFamily="49" charset="-122"/>
                <a:ea typeface="仿宋_GB2312" pitchFamily="49" charset="-122"/>
              </a:rPr>
              <a:t>/</a:t>
            </a:r>
          </a:p>
          <a:p>
            <a:pPr>
              <a:lnSpc>
                <a:spcPct val="110000"/>
              </a:lnSpc>
              <a:buFontTx/>
              <a:buNone/>
            </a:pPr>
            <a:r>
              <a:rPr lang="en-US" altLang="zh-CN" sz="1600" b="1">
                <a:ea typeface="仿宋_GB2312" pitchFamily="49" charset="-122"/>
              </a:rPr>
              <a:t> </a:t>
            </a:r>
            <a:r>
              <a:rPr lang="en-US" altLang="zh-CN" sz="1600" b="1">
                <a:latin typeface="仿宋_GB2312" pitchFamily="49" charset="-122"/>
                <a:ea typeface="仿宋_GB2312" pitchFamily="49" charset="-122"/>
              </a:rPr>
              <a:t>}</a:t>
            </a:r>
          </a:p>
          <a:p>
            <a:pPr algn="ctr">
              <a:lnSpc>
                <a:spcPct val="110000"/>
              </a:lnSpc>
              <a:buFontTx/>
              <a:buNone/>
            </a:pPr>
            <a:r>
              <a:rPr lang="en-US" altLang="zh-CN" sz="1600" b="1">
                <a:ea typeface="仿宋_GB2312" pitchFamily="49" charset="-122"/>
              </a:rPr>
              <a:t> </a:t>
            </a:r>
            <a:r>
              <a:rPr lang="en-US" altLang="zh-CN" sz="1600" b="1">
                <a:latin typeface="仿宋_GB2312" pitchFamily="49" charset="-122"/>
                <a:ea typeface="仿宋_GB2312" pitchFamily="49" charset="-122"/>
              </a:rPr>
              <a:t>#define</a:t>
            </a:r>
            <a:r>
              <a:rPr lang="en-US" altLang="zh-CN" sz="1600" b="1">
                <a:ea typeface="仿宋_GB2312" pitchFamily="49" charset="-122"/>
              </a:rPr>
              <a:t> </a:t>
            </a:r>
            <a:r>
              <a:rPr lang="en-US" altLang="zh-CN" sz="1600" b="1">
                <a:latin typeface="仿宋_GB2312" pitchFamily="49" charset="-122"/>
                <a:ea typeface="仿宋_GB2312" pitchFamily="49" charset="-122"/>
              </a:rPr>
              <a:t>h_addr</a:t>
            </a:r>
            <a:r>
              <a:rPr lang="en-US" altLang="zh-CN" sz="1600" b="1">
                <a:ea typeface="仿宋_GB2312" pitchFamily="49" charset="-122"/>
              </a:rPr>
              <a:t> </a:t>
            </a:r>
            <a:r>
              <a:rPr lang="en-US" altLang="zh-CN" sz="1600" b="1">
                <a:latin typeface="仿宋_GB2312" pitchFamily="49" charset="-122"/>
                <a:ea typeface="仿宋_GB2312" pitchFamily="49" charset="-122"/>
              </a:rPr>
              <a:t>h_addr_list[0]</a:t>
            </a:r>
            <a:r>
              <a:rPr lang="en-US" altLang="zh-CN" sz="1600" b="1">
                <a:ea typeface="仿宋_GB2312" pitchFamily="49" charset="-122"/>
              </a:rPr>
              <a:t>  </a:t>
            </a:r>
            <a:r>
              <a:rPr lang="en-US" altLang="zh-CN" sz="1600" b="1">
                <a:latin typeface="仿宋_GB2312" pitchFamily="49" charset="-122"/>
                <a:ea typeface="仿宋_GB2312" pitchFamily="49" charset="-122"/>
              </a:rPr>
              <a:t>/*</a:t>
            </a:r>
            <a:r>
              <a:rPr lang="en-US" altLang="zh-CN" sz="1600" b="1">
                <a:ea typeface="仿宋_GB2312" pitchFamily="49" charset="-122"/>
              </a:rPr>
              <a:t> </a:t>
            </a:r>
            <a:r>
              <a:rPr lang="zh-CN" altLang="en-US" sz="1600" b="1">
                <a:latin typeface="仿宋_GB2312" pitchFamily="49" charset="-122"/>
                <a:ea typeface="仿宋_GB2312" pitchFamily="49" charset="-122"/>
              </a:rPr>
              <a:t>主机的第一个</a:t>
            </a:r>
            <a:r>
              <a:rPr lang="en-US" altLang="zh-CN" sz="1600" b="1">
                <a:latin typeface="仿宋_GB2312" pitchFamily="49" charset="-122"/>
                <a:ea typeface="仿宋_GB2312" pitchFamily="49" charset="-122"/>
              </a:rPr>
              <a:t>IP</a:t>
            </a:r>
            <a:r>
              <a:rPr lang="zh-CN" altLang="en-US" sz="1600" b="1">
                <a:latin typeface="仿宋_GB2312" pitchFamily="49" charset="-122"/>
                <a:ea typeface="仿宋_GB2312" pitchFamily="49" charset="-122"/>
              </a:rPr>
              <a:t>地址*</a:t>
            </a:r>
            <a:r>
              <a:rPr lang="en-US" altLang="zh-CN" sz="1600" b="1">
                <a:latin typeface="仿宋_GB2312" pitchFamily="49" charset="-122"/>
                <a:ea typeface="仿宋_GB2312" pitchFamily="49" charset="-122"/>
              </a:rPr>
              <a:t>/ </a:t>
            </a:r>
            <a:br>
              <a:rPr lang="en-US" altLang="zh-CN" sz="1600" b="1">
                <a:latin typeface="仿宋_GB2312" pitchFamily="49" charset="-122"/>
                <a:ea typeface="仿宋_GB2312" pitchFamily="49" charset="-122"/>
              </a:rPr>
            </a:br>
            <a:r>
              <a:rPr lang="zh-CN" altLang="en-US" sz="1400" b="1">
                <a:latin typeface="仿宋_GB2312" pitchFamily="49" charset="-122"/>
                <a:ea typeface="仿宋_GB2312" pitchFamily="49" charset="-122"/>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8" name="Rectangle 4" descr="Large confetti">
            <a:extLst>
              <a:ext uri="{FF2B5EF4-FFF2-40B4-BE49-F238E27FC236}">
                <a16:creationId xmlns:a16="http://schemas.microsoft.com/office/drawing/2014/main" id="{B4C22C46-5B16-47D3-9A8A-7D831431DA2E}"/>
              </a:ext>
            </a:extLst>
          </p:cNvPr>
          <p:cNvSpPr>
            <a:spLocks noChangeArrowheads="1"/>
          </p:cNvSpPr>
          <p:nvPr/>
        </p:nvSpPr>
        <p:spPr bwMode="auto">
          <a:xfrm>
            <a:off x="1093788" y="284163"/>
            <a:ext cx="7772400" cy="1143000"/>
          </a:xfrm>
          <a:prstGeom prst="rect">
            <a:avLst/>
          </a:prstGeom>
          <a:noFill/>
          <a:ln>
            <a:noFill/>
          </a:ln>
          <a:effectLst/>
          <a:extLst>
            <a:ext uri="{909E8E84-426E-40DD-AFC4-6F175D3DCCD1}">
              <a14:hiddenFill xmlns:a14="http://schemas.microsoft.com/office/drawing/2010/main">
                <a:pattFill prst="lgConfetti">
                  <a:fgClr>
                    <a:schemeClr val="accent2"/>
                  </a:fgClr>
                  <a:bgClr>
                    <a:schemeClr val="folHlink"/>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r>
              <a:rPr lang="zh-CN" altLang="en-US" b="1">
                <a:ea typeface="仿宋_GB2312" pitchFamily="49" charset="-122"/>
              </a:rPr>
              <a:t>地址转换</a:t>
            </a:r>
          </a:p>
        </p:txBody>
      </p:sp>
      <p:sp>
        <p:nvSpPr>
          <p:cNvPr id="210949" name="Rectangle 5">
            <a:extLst>
              <a:ext uri="{FF2B5EF4-FFF2-40B4-BE49-F238E27FC236}">
                <a16:creationId xmlns:a16="http://schemas.microsoft.com/office/drawing/2014/main" id="{F144FE65-7F77-4B7B-9F45-1B056C0F370A}"/>
              </a:ext>
            </a:extLst>
          </p:cNvPr>
          <p:cNvSpPr>
            <a:spLocks noChangeArrowheads="1"/>
          </p:cNvSpPr>
          <p:nvPr/>
        </p:nvSpPr>
        <p:spPr bwMode="auto">
          <a:xfrm>
            <a:off x="685800" y="1905000"/>
            <a:ext cx="7772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SzPct val="85000"/>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buFontTx/>
              <a:buNone/>
            </a:pPr>
            <a:r>
              <a:rPr lang="en-US" altLang="zh-CN" sz="2400" b="1">
                <a:latin typeface="仿宋_GB2312" pitchFamily="49" charset="-122"/>
                <a:ea typeface="仿宋_GB2312" pitchFamily="49" charset="-122"/>
              </a:rPr>
              <a:t>	IP</a:t>
            </a:r>
            <a:r>
              <a:rPr lang="zh-CN" altLang="en-US" sz="2400" b="1">
                <a:latin typeface="仿宋_GB2312" pitchFamily="49" charset="-122"/>
                <a:ea typeface="仿宋_GB2312" pitchFamily="49" charset="-122"/>
              </a:rPr>
              <a:t>地址通常由数字加点</a:t>
            </a:r>
            <a:r>
              <a:rPr lang="en-US" altLang="zh-CN" sz="2400" b="1">
                <a:latin typeface="仿宋_GB2312" pitchFamily="49" charset="-122"/>
                <a:ea typeface="仿宋_GB2312" pitchFamily="49" charset="-122"/>
              </a:rPr>
              <a:t>(192.168.0.1)</a:t>
            </a:r>
            <a:r>
              <a:rPr lang="zh-CN" altLang="en-US" sz="2400" b="1">
                <a:latin typeface="仿宋_GB2312" pitchFamily="49" charset="-122"/>
                <a:ea typeface="仿宋_GB2312" pitchFamily="49" charset="-122"/>
              </a:rPr>
              <a:t>的形式表示，而在</a:t>
            </a:r>
            <a:r>
              <a:rPr lang="en-US" altLang="zh-CN" sz="2400" b="1">
                <a:latin typeface="仿宋_GB2312" pitchFamily="49" charset="-122"/>
                <a:ea typeface="仿宋_GB2312" pitchFamily="49" charset="-122"/>
              </a:rPr>
              <a:t>struct</a:t>
            </a:r>
            <a:r>
              <a:rPr lang="en-US" altLang="zh-CN" sz="2400" b="1">
                <a:ea typeface="仿宋_GB2312" pitchFamily="49" charset="-122"/>
              </a:rPr>
              <a:t> </a:t>
            </a:r>
            <a:r>
              <a:rPr lang="en-US" altLang="zh-CN" sz="2400" b="1">
                <a:latin typeface="仿宋_GB2312" pitchFamily="49" charset="-122"/>
                <a:ea typeface="仿宋_GB2312" pitchFamily="49" charset="-122"/>
              </a:rPr>
              <a:t>in_addr</a:t>
            </a:r>
            <a:r>
              <a:rPr lang="zh-CN" altLang="en-US" sz="2400" b="1">
                <a:latin typeface="仿宋_GB2312" pitchFamily="49" charset="-122"/>
                <a:ea typeface="仿宋_GB2312" pitchFamily="49" charset="-122"/>
              </a:rPr>
              <a:t>中使用的是</a:t>
            </a:r>
            <a:r>
              <a:rPr lang="en-US" altLang="zh-CN" sz="2400" b="1">
                <a:latin typeface="仿宋_GB2312" pitchFamily="49" charset="-122"/>
                <a:ea typeface="仿宋_GB2312" pitchFamily="49" charset="-122"/>
              </a:rPr>
              <a:t>IP</a:t>
            </a:r>
            <a:r>
              <a:rPr lang="zh-CN" altLang="en-US" sz="2400" b="1">
                <a:latin typeface="仿宋_GB2312" pitchFamily="49" charset="-122"/>
                <a:ea typeface="仿宋_GB2312" pitchFamily="49" charset="-122"/>
              </a:rPr>
              <a:t>地址是由</a:t>
            </a:r>
            <a:r>
              <a:rPr lang="en-US" altLang="zh-CN" sz="2400" b="1">
                <a:latin typeface="仿宋_GB2312" pitchFamily="49" charset="-122"/>
                <a:ea typeface="仿宋_GB2312" pitchFamily="49" charset="-122"/>
              </a:rPr>
              <a:t>32</a:t>
            </a:r>
            <a:r>
              <a:rPr lang="zh-CN" altLang="en-US" sz="2400" b="1">
                <a:latin typeface="仿宋_GB2312" pitchFamily="49" charset="-122"/>
                <a:ea typeface="仿宋_GB2312" pitchFamily="49" charset="-122"/>
              </a:rPr>
              <a:t>位的整数表示的，为了转换我们可以使用下面两个函数： </a:t>
            </a:r>
          </a:p>
          <a:p>
            <a:pPr>
              <a:buFontTx/>
              <a:buNone/>
            </a:pPr>
            <a:endParaRPr lang="zh-CN" altLang="en-US" sz="2400" b="1">
              <a:latin typeface="仿宋_GB2312" pitchFamily="49" charset="-122"/>
              <a:ea typeface="仿宋_GB2312" pitchFamily="49" charset="-122"/>
            </a:endParaRPr>
          </a:p>
          <a:p>
            <a:r>
              <a:rPr lang="en-US" altLang="zh-CN" sz="2400" b="1">
                <a:latin typeface="仿宋_GB2312" pitchFamily="49" charset="-122"/>
                <a:ea typeface="仿宋_GB2312" pitchFamily="49" charset="-122"/>
              </a:rPr>
              <a:t>int</a:t>
            </a:r>
            <a:r>
              <a:rPr lang="en-US" altLang="zh-CN" sz="2400" b="1">
                <a:ea typeface="仿宋_GB2312" pitchFamily="49" charset="-122"/>
              </a:rPr>
              <a:t> </a:t>
            </a:r>
            <a:r>
              <a:rPr lang="en-US" altLang="zh-CN" sz="2400" b="1">
                <a:latin typeface="仿宋_GB2312" pitchFamily="49" charset="-122"/>
                <a:ea typeface="仿宋_GB2312" pitchFamily="49" charset="-122"/>
              </a:rPr>
              <a:t>inet_aton(const</a:t>
            </a:r>
            <a:r>
              <a:rPr lang="en-US" altLang="zh-CN" sz="2400" b="1">
                <a:ea typeface="仿宋_GB2312" pitchFamily="49" charset="-122"/>
              </a:rPr>
              <a:t> </a:t>
            </a:r>
            <a:r>
              <a:rPr lang="en-US" altLang="zh-CN" sz="2400" b="1">
                <a:latin typeface="仿宋_GB2312" pitchFamily="49" charset="-122"/>
                <a:ea typeface="仿宋_GB2312" pitchFamily="49" charset="-122"/>
              </a:rPr>
              <a:t>char</a:t>
            </a:r>
            <a:r>
              <a:rPr lang="en-US" altLang="zh-CN" sz="2400" b="1">
                <a:ea typeface="仿宋_GB2312" pitchFamily="49" charset="-122"/>
              </a:rPr>
              <a:t> </a:t>
            </a:r>
            <a:r>
              <a:rPr lang="en-US" altLang="zh-CN" sz="2400" b="1">
                <a:latin typeface="仿宋_GB2312" pitchFamily="49" charset="-122"/>
                <a:ea typeface="仿宋_GB2312" pitchFamily="49" charset="-122"/>
              </a:rPr>
              <a:t>*cp,struct</a:t>
            </a:r>
            <a:r>
              <a:rPr lang="en-US" altLang="zh-CN" sz="2400" b="1">
                <a:ea typeface="仿宋_GB2312" pitchFamily="49" charset="-122"/>
              </a:rPr>
              <a:t> </a:t>
            </a:r>
            <a:r>
              <a:rPr lang="en-US" altLang="zh-CN" sz="2400" b="1">
                <a:latin typeface="仿宋_GB2312" pitchFamily="49" charset="-122"/>
                <a:ea typeface="仿宋_GB2312" pitchFamily="49" charset="-122"/>
              </a:rPr>
              <a:t>in_addr</a:t>
            </a:r>
            <a:r>
              <a:rPr lang="en-US" altLang="zh-CN" sz="2400" b="1">
                <a:ea typeface="仿宋_GB2312" pitchFamily="49" charset="-122"/>
              </a:rPr>
              <a:t> </a:t>
            </a:r>
            <a:r>
              <a:rPr lang="en-US" altLang="zh-CN" sz="2400" b="1">
                <a:latin typeface="仿宋_GB2312" pitchFamily="49" charset="-122"/>
                <a:ea typeface="仿宋_GB2312" pitchFamily="49" charset="-122"/>
              </a:rPr>
              <a:t>*inp)</a:t>
            </a:r>
            <a:endParaRPr lang="zh-CN" altLang="en-US" sz="2400" b="1">
              <a:latin typeface="仿宋_GB2312" pitchFamily="49" charset="-122"/>
              <a:ea typeface="仿宋_GB2312" pitchFamily="49" charset="-122"/>
            </a:endParaRPr>
          </a:p>
          <a:p>
            <a:r>
              <a:rPr lang="en-US" altLang="zh-CN" sz="2400" b="1">
                <a:latin typeface="仿宋_GB2312" pitchFamily="49" charset="-122"/>
                <a:ea typeface="仿宋_GB2312" pitchFamily="49" charset="-122"/>
              </a:rPr>
              <a:t>char</a:t>
            </a:r>
            <a:r>
              <a:rPr lang="en-US" altLang="zh-CN" sz="2400" b="1">
                <a:ea typeface="仿宋_GB2312" pitchFamily="49" charset="-122"/>
              </a:rPr>
              <a:t> </a:t>
            </a:r>
            <a:r>
              <a:rPr lang="en-US" altLang="zh-CN" sz="2400" b="1">
                <a:latin typeface="仿宋_GB2312" pitchFamily="49" charset="-122"/>
                <a:ea typeface="仿宋_GB2312" pitchFamily="49" charset="-122"/>
              </a:rPr>
              <a:t>*inet_ntoa(struct</a:t>
            </a:r>
            <a:r>
              <a:rPr lang="en-US" altLang="zh-CN" sz="2400" b="1">
                <a:ea typeface="仿宋_GB2312" pitchFamily="49" charset="-122"/>
              </a:rPr>
              <a:t> </a:t>
            </a:r>
            <a:r>
              <a:rPr lang="en-US" altLang="zh-CN" sz="2400" b="1">
                <a:latin typeface="仿宋_GB2312" pitchFamily="49" charset="-122"/>
                <a:ea typeface="仿宋_GB2312" pitchFamily="49" charset="-122"/>
              </a:rPr>
              <a:t>in_addr</a:t>
            </a:r>
            <a:r>
              <a:rPr lang="en-US" altLang="zh-CN" sz="2400" b="1">
                <a:ea typeface="仿宋_GB2312" pitchFamily="49" charset="-122"/>
              </a:rPr>
              <a:t> </a:t>
            </a:r>
            <a:r>
              <a:rPr lang="en-US" altLang="zh-CN" sz="2400" b="1">
                <a:latin typeface="仿宋_GB2312" pitchFamily="49" charset="-122"/>
                <a:ea typeface="仿宋_GB2312" pitchFamily="49" charset="-122"/>
              </a:rPr>
              <a:t>in) </a:t>
            </a:r>
            <a:br>
              <a:rPr lang="en-US" altLang="zh-CN" sz="2400" b="1">
                <a:latin typeface="仿宋_GB2312" pitchFamily="49" charset="-122"/>
                <a:ea typeface="仿宋_GB2312" pitchFamily="49" charset="-122"/>
              </a:rPr>
            </a:br>
            <a:br>
              <a:rPr lang="en-US" altLang="zh-CN" sz="2400" b="1">
                <a:latin typeface="仿宋_GB2312" pitchFamily="49" charset="-122"/>
                <a:ea typeface="仿宋_GB2312" pitchFamily="49" charset="-122"/>
              </a:rPr>
            </a:br>
            <a:r>
              <a:rPr lang="zh-CN" altLang="en-US" sz="2400" b="1">
                <a:latin typeface="仿宋_GB2312" pitchFamily="49" charset="-122"/>
                <a:ea typeface="仿宋_GB2312" pitchFamily="49" charset="-122"/>
              </a:rPr>
              <a:t>函数里面</a:t>
            </a:r>
            <a:r>
              <a:rPr lang="zh-CN" altLang="en-US" sz="2400" b="1">
                <a:ea typeface="仿宋_GB2312" pitchFamily="49" charset="-122"/>
              </a:rPr>
              <a:t> </a:t>
            </a:r>
            <a:r>
              <a:rPr lang="en-US" altLang="zh-CN" sz="2400" b="1">
                <a:latin typeface="仿宋_GB2312" pitchFamily="49" charset="-122"/>
                <a:ea typeface="仿宋_GB2312" pitchFamily="49" charset="-122"/>
              </a:rPr>
              <a:t>a</a:t>
            </a:r>
            <a:r>
              <a:rPr lang="en-US" altLang="zh-CN" sz="2400" b="1">
                <a:ea typeface="仿宋_GB2312" pitchFamily="49" charset="-122"/>
              </a:rPr>
              <a:t> </a:t>
            </a:r>
            <a:r>
              <a:rPr lang="zh-CN" altLang="en-US" sz="2400" b="1">
                <a:latin typeface="仿宋_GB2312" pitchFamily="49" charset="-122"/>
                <a:ea typeface="仿宋_GB2312" pitchFamily="49" charset="-122"/>
              </a:rPr>
              <a:t>代表</a:t>
            </a:r>
            <a:r>
              <a:rPr lang="zh-CN" altLang="en-US" sz="2400" b="1">
                <a:ea typeface="仿宋_GB2312" pitchFamily="49" charset="-122"/>
              </a:rPr>
              <a:t> </a:t>
            </a:r>
            <a:r>
              <a:rPr lang="en-US" altLang="zh-CN" sz="2400" b="1">
                <a:latin typeface="仿宋_GB2312" pitchFamily="49" charset="-122"/>
                <a:ea typeface="仿宋_GB2312" pitchFamily="49" charset="-122"/>
              </a:rPr>
              <a:t>ascii</a:t>
            </a:r>
            <a:r>
              <a:rPr lang="en-US" altLang="zh-CN" sz="2400" b="1">
                <a:ea typeface="仿宋_GB2312" pitchFamily="49" charset="-122"/>
              </a:rPr>
              <a:t> </a:t>
            </a:r>
            <a:r>
              <a:rPr lang="en-US" altLang="zh-CN" sz="2400" b="1">
                <a:latin typeface="仿宋_GB2312" pitchFamily="49" charset="-122"/>
                <a:ea typeface="仿宋_GB2312" pitchFamily="49" charset="-122"/>
              </a:rPr>
              <a:t>n</a:t>
            </a:r>
            <a:r>
              <a:rPr lang="en-US" altLang="zh-CN" sz="2400" b="1">
                <a:ea typeface="仿宋_GB2312" pitchFamily="49" charset="-122"/>
              </a:rPr>
              <a:t> </a:t>
            </a:r>
            <a:r>
              <a:rPr lang="zh-CN" altLang="en-US" sz="2400" b="1">
                <a:latin typeface="仿宋_GB2312" pitchFamily="49" charset="-122"/>
                <a:ea typeface="仿宋_GB2312" pitchFamily="49" charset="-122"/>
              </a:rPr>
              <a:t>代表</a:t>
            </a:r>
            <a:r>
              <a:rPr lang="en-US" altLang="zh-CN" sz="2400" b="1">
                <a:latin typeface="仿宋_GB2312" pitchFamily="49" charset="-122"/>
                <a:ea typeface="仿宋_GB2312" pitchFamily="49" charset="-122"/>
              </a:rPr>
              <a:t>network.</a:t>
            </a:r>
            <a:r>
              <a:rPr lang="zh-CN" altLang="en-US" sz="2400" b="1">
                <a:latin typeface="仿宋_GB2312" pitchFamily="49" charset="-122"/>
                <a:ea typeface="仿宋_GB2312" pitchFamily="49" charset="-122"/>
              </a:rPr>
              <a:t>第一个函数表示将</a:t>
            </a:r>
            <a:r>
              <a:rPr lang="en-US" altLang="zh-CN" sz="2400" b="1">
                <a:latin typeface="仿宋_GB2312" pitchFamily="49" charset="-122"/>
                <a:ea typeface="仿宋_GB2312" pitchFamily="49" charset="-122"/>
              </a:rPr>
              <a:t>a.b.c.d</a:t>
            </a:r>
            <a:r>
              <a:rPr lang="zh-CN" altLang="en-US" sz="2400" b="1">
                <a:latin typeface="仿宋_GB2312" pitchFamily="49" charset="-122"/>
                <a:ea typeface="仿宋_GB2312" pitchFamily="49" charset="-122"/>
              </a:rPr>
              <a:t>形式的</a:t>
            </a:r>
            <a:r>
              <a:rPr lang="en-US" altLang="zh-CN" sz="2400" b="1">
                <a:latin typeface="仿宋_GB2312" pitchFamily="49" charset="-122"/>
                <a:ea typeface="仿宋_GB2312" pitchFamily="49" charset="-122"/>
              </a:rPr>
              <a:t>IP</a:t>
            </a:r>
            <a:r>
              <a:rPr lang="zh-CN" altLang="en-US" sz="2400" b="1">
                <a:latin typeface="仿宋_GB2312" pitchFamily="49" charset="-122"/>
                <a:ea typeface="仿宋_GB2312" pitchFamily="49" charset="-122"/>
              </a:rPr>
              <a:t>转换为</a:t>
            </a:r>
            <a:r>
              <a:rPr lang="en-US" altLang="zh-CN" sz="2400" b="1">
                <a:latin typeface="仿宋_GB2312" pitchFamily="49" charset="-122"/>
                <a:ea typeface="仿宋_GB2312" pitchFamily="49" charset="-122"/>
              </a:rPr>
              <a:t>32</a:t>
            </a:r>
            <a:r>
              <a:rPr lang="zh-CN" altLang="en-US" sz="2400" b="1">
                <a:latin typeface="仿宋_GB2312" pitchFamily="49" charset="-122"/>
                <a:ea typeface="仿宋_GB2312" pitchFamily="49" charset="-122"/>
              </a:rPr>
              <a:t>位的</a:t>
            </a:r>
            <a:r>
              <a:rPr lang="en-US" altLang="zh-CN" sz="2400" b="1">
                <a:latin typeface="仿宋_GB2312" pitchFamily="49" charset="-122"/>
                <a:ea typeface="仿宋_GB2312" pitchFamily="49" charset="-122"/>
              </a:rPr>
              <a:t>IP,</a:t>
            </a:r>
            <a:r>
              <a:rPr lang="zh-CN" altLang="en-US" sz="2400" b="1">
                <a:latin typeface="仿宋_GB2312" pitchFamily="49" charset="-122"/>
                <a:ea typeface="仿宋_GB2312" pitchFamily="49" charset="-122"/>
              </a:rPr>
              <a:t>存储在</a:t>
            </a:r>
            <a:r>
              <a:rPr lang="zh-CN" altLang="en-US" sz="2400" b="1">
                <a:ea typeface="仿宋_GB2312" pitchFamily="49" charset="-122"/>
              </a:rPr>
              <a:t> </a:t>
            </a:r>
            <a:r>
              <a:rPr lang="en-US" altLang="zh-CN" sz="2400" b="1">
                <a:latin typeface="仿宋_GB2312" pitchFamily="49" charset="-122"/>
                <a:ea typeface="仿宋_GB2312" pitchFamily="49" charset="-122"/>
              </a:rPr>
              <a:t>inp</a:t>
            </a:r>
            <a:r>
              <a:rPr lang="zh-CN" altLang="en-US" sz="2400" b="1">
                <a:latin typeface="仿宋_GB2312" pitchFamily="49" charset="-122"/>
                <a:ea typeface="仿宋_GB2312" pitchFamily="49" charset="-122"/>
              </a:rPr>
              <a:t>指针里面。第二个是将</a:t>
            </a:r>
            <a:r>
              <a:rPr lang="en-US" altLang="zh-CN" sz="2400" b="1">
                <a:latin typeface="仿宋_GB2312" pitchFamily="49" charset="-122"/>
                <a:ea typeface="仿宋_GB2312" pitchFamily="49" charset="-122"/>
              </a:rPr>
              <a:t>32</a:t>
            </a:r>
            <a:r>
              <a:rPr lang="zh-CN" altLang="en-US" sz="2400" b="1">
                <a:latin typeface="仿宋_GB2312" pitchFamily="49" charset="-122"/>
                <a:ea typeface="仿宋_GB2312" pitchFamily="49" charset="-122"/>
              </a:rPr>
              <a:t>位</a:t>
            </a:r>
            <a:r>
              <a:rPr lang="en-US" altLang="zh-CN" sz="2400" b="1">
                <a:latin typeface="仿宋_GB2312" pitchFamily="49" charset="-122"/>
                <a:ea typeface="仿宋_GB2312" pitchFamily="49" charset="-122"/>
              </a:rPr>
              <a:t>IP</a:t>
            </a:r>
            <a:r>
              <a:rPr lang="zh-CN" altLang="en-US" sz="2400" b="1">
                <a:latin typeface="仿宋_GB2312" pitchFamily="49" charset="-122"/>
                <a:ea typeface="仿宋_GB2312" pitchFamily="49" charset="-122"/>
              </a:rPr>
              <a:t>转换为</a:t>
            </a:r>
            <a:r>
              <a:rPr lang="en-US" altLang="zh-CN" sz="2400" b="1">
                <a:latin typeface="仿宋_GB2312" pitchFamily="49" charset="-122"/>
                <a:ea typeface="仿宋_GB2312" pitchFamily="49" charset="-122"/>
              </a:rPr>
              <a:t>a.b.c.d</a:t>
            </a:r>
            <a:r>
              <a:rPr lang="zh-CN" altLang="en-US" sz="2400" b="1">
                <a:latin typeface="仿宋_GB2312" pitchFamily="49" charset="-122"/>
                <a:ea typeface="仿宋_GB2312" pitchFamily="49" charset="-122"/>
              </a:rPr>
              <a:t>的格式。</a:t>
            </a:r>
            <a:r>
              <a:rPr lang="zh-CN" altLang="en-US"/>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6A43D9A6-B302-4850-8437-8AB7B1648F80}"/>
              </a:ext>
            </a:extLst>
          </p:cNvPr>
          <p:cNvSpPr>
            <a:spLocks noChangeArrowheads="1"/>
          </p:cNvSpPr>
          <p:nvPr/>
        </p:nvSpPr>
        <p:spPr bwMode="auto">
          <a:xfrm>
            <a:off x="1066800" y="533400"/>
            <a:ext cx="7772400" cy="9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zh-CN" altLang="en-US" sz="4400" b="1">
                <a:solidFill>
                  <a:schemeClr val="tx2"/>
                </a:solidFill>
                <a:latin typeface="Times New Roman" panose="02020603050405020304" pitchFamily="18" charset="0"/>
                <a:ea typeface="仿宋_GB2312" pitchFamily="49" charset="-122"/>
              </a:rPr>
              <a:t>函数</a:t>
            </a:r>
          </a:p>
        </p:txBody>
      </p:sp>
      <p:sp>
        <p:nvSpPr>
          <p:cNvPr id="182275" name="Rectangle 3">
            <a:extLst>
              <a:ext uri="{FF2B5EF4-FFF2-40B4-BE49-F238E27FC236}">
                <a16:creationId xmlns:a16="http://schemas.microsoft.com/office/drawing/2014/main" id="{F3CC1863-5B36-4F5F-AAD2-047084C5CF25}"/>
              </a:ext>
            </a:extLst>
          </p:cNvPr>
          <p:cNvSpPr>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SzPct val="85000"/>
            </a:pPr>
            <a:r>
              <a:rPr lang="zh-CN" altLang="en-US" sz="3200" b="1">
                <a:solidFill>
                  <a:srgbClr val="000000"/>
                </a:solidFill>
                <a:latin typeface="仿宋_GB2312" pitchFamily="49" charset="-122"/>
                <a:ea typeface="仿宋_GB2312" pitchFamily="49" charset="-122"/>
              </a:rPr>
              <a:t>	</a:t>
            </a:r>
            <a:r>
              <a:rPr lang="zh-CN" altLang="en-US" sz="3200" b="1">
                <a:latin typeface="仿宋_GB2312" pitchFamily="49" charset="-122"/>
                <a:ea typeface="仿宋_GB2312" pitchFamily="49" charset="-122"/>
              </a:rPr>
              <a:t>进行</a:t>
            </a:r>
            <a:r>
              <a:rPr lang="en-US" altLang="zh-CN" sz="3200" b="1">
                <a:latin typeface="仿宋_GB2312" pitchFamily="49" charset="-122"/>
                <a:ea typeface="仿宋_GB2312" pitchFamily="49" charset="-122"/>
              </a:rPr>
              <a:t>Socket</a:t>
            </a:r>
            <a:r>
              <a:rPr lang="zh-CN" altLang="en-US" sz="3200" b="1">
                <a:latin typeface="仿宋_GB2312" pitchFamily="49" charset="-122"/>
                <a:ea typeface="仿宋_GB2312" pitchFamily="49" charset="-122"/>
              </a:rPr>
              <a:t>编程的常用函数有：</a:t>
            </a:r>
          </a:p>
          <a:p>
            <a:pPr>
              <a:spcBef>
                <a:spcPct val="20000"/>
              </a:spcBef>
              <a:buSzPct val="85000"/>
              <a:buFontTx/>
              <a:buChar char="•"/>
            </a:pPr>
            <a:r>
              <a:rPr lang="en-US" altLang="zh-CN" sz="2800" b="1">
                <a:latin typeface="仿宋_GB2312" pitchFamily="49" charset="-122"/>
                <a:ea typeface="仿宋_GB2312" pitchFamily="49" charset="-122"/>
              </a:rPr>
              <a:t>socket()</a:t>
            </a:r>
          </a:p>
          <a:p>
            <a:pPr>
              <a:spcBef>
                <a:spcPct val="20000"/>
              </a:spcBef>
              <a:buSzPct val="85000"/>
            </a:pPr>
            <a:r>
              <a:rPr lang="zh-CN" altLang="en-US" sz="2800" b="1">
                <a:latin typeface="仿宋_GB2312" pitchFamily="49" charset="-122"/>
                <a:ea typeface="仿宋_GB2312" pitchFamily="49" charset="-122"/>
              </a:rPr>
              <a:t>  创建一个</a:t>
            </a:r>
            <a:r>
              <a:rPr lang="en-US" altLang="zh-CN" sz="2800" b="1">
                <a:latin typeface="仿宋_GB2312" pitchFamily="49" charset="-122"/>
                <a:ea typeface="仿宋_GB2312" pitchFamily="49" charset="-122"/>
              </a:rPr>
              <a:t>socket</a:t>
            </a:r>
            <a:r>
              <a:rPr lang="zh-CN" altLang="en-US" sz="2800" b="1">
                <a:latin typeface="仿宋_GB2312" pitchFamily="49" charset="-122"/>
                <a:ea typeface="仿宋_GB2312" pitchFamily="49" charset="-122"/>
              </a:rPr>
              <a:t>。</a:t>
            </a:r>
          </a:p>
          <a:p>
            <a:pPr>
              <a:spcBef>
                <a:spcPct val="20000"/>
              </a:spcBef>
              <a:buSzPct val="85000"/>
              <a:buFontTx/>
              <a:buChar char="•"/>
            </a:pPr>
            <a:r>
              <a:rPr lang="en-US" altLang="zh-CN" sz="2800" b="1">
                <a:latin typeface="仿宋_GB2312" pitchFamily="49" charset="-122"/>
                <a:ea typeface="仿宋_GB2312" pitchFamily="49" charset="-122"/>
              </a:rPr>
              <a:t>bind()</a:t>
            </a:r>
          </a:p>
          <a:p>
            <a:pPr>
              <a:spcBef>
                <a:spcPct val="20000"/>
              </a:spcBef>
              <a:buSzPct val="85000"/>
            </a:pPr>
            <a:r>
              <a:rPr lang="en-US" altLang="zh-CN" sz="2800" b="1">
                <a:latin typeface="仿宋_GB2312" pitchFamily="49" charset="-122"/>
                <a:ea typeface="仿宋_GB2312" pitchFamily="49" charset="-122"/>
              </a:rPr>
              <a:t>  </a:t>
            </a:r>
            <a:r>
              <a:rPr lang="zh-CN" altLang="en-US" sz="2800" b="1">
                <a:latin typeface="仿宋_GB2312" pitchFamily="49" charset="-122"/>
                <a:ea typeface="仿宋_GB2312" pitchFamily="49" charset="-122"/>
              </a:rPr>
              <a:t>用于绑定</a:t>
            </a:r>
            <a:r>
              <a:rPr lang="en-US" altLang="zh-CN" sz="2800" b="1">
                <a:latin typeface="仿宋_GB2312" pitchFamily="49" charset="-122"/>
                <a:ea typeface="仿宋_GB2312" pitchFamily="49" charset="-122"/>
              </a:rPr>
              <a:t>IP</a:t>
            </a:r>
            <a:r>
              <a:rPr lang="zh-CN" altLang="en-US" sz="2800" b="1">
                <a:latin typeface="仿宋_GB2312" pitchFamily="49" charset="-122"/>
                <a:ea typeface="仿宋_GB2312" pitchFamily="49" charset="-122"/>
              </a:rPr>
              <a:t>地址和端口号到</a:t>
            </a:r>
            <a:r>
              <a:rPr lang="en-US" altLang="zh-CN" sz="2800" b="1">
                <a:latin typeface="仿宋_GB2312" pitchFamily="49" charset="-122"/>
                <a:ea typeface="仿宋_GB2312" pitchFamily="49" charset="-122"/>
              </a:rPr>
              <a:t>socket。</a:t>
            </a:r>
          </a:p>
          <a:p>
            <a:pPr>
              <a:spcBef>
                <a:spcPct val="20000"/>
              </a:spcBef>
              <a:buSzPct val="85000"/>
              <a:buFontTx/>
              <a:buChar char="•"/>
            </a:pPr>
            <a:r>
              <a:rPr lang="en-US" altLang="zh-CN" sz="2800" b="1">
                <a:latin typeface="仿宋_GB2312" pitchFamily="49" charset="-122"/>
                <a:ea typeface="仿宋_GB2312" pitchFamily="49" charset="-122"/>
              </a:rPr>
              <a:t>connect()</a:t>
            </a:r>
          </a:p>
          <a:p>
            <a:pPr>
              <a:spcBef>
                <a:spcPct val="20000"/>
              </a:spcBef>
              <a:buSzPct val="85000"/>
            </a:pPr>
            <a:r>
              <a:rPr lang="en-US" altLang="zh-CN" sz="2800" b="1">
                <a:latin typeface="仿宋_GB2312" pitchFamily="49" charset="-122"/>
                <a:ea typeface="仿宋_GB2312" pitchFamily="49" charset="-122"/>
              </a:rPr>
              <a:t>	</a:t>
            </a:r>
            <a:r>
              <a:rPr lang="zh-CN" altLang="en-US" sz="2800" b="1">
                <a:latin typeface="仿宋_GB2312" pitchFamily="49" charset="-122"/>
                <a:ea typeface="仿宋_GB2312" pitchFamily="49" charset="-122"/>
              </a:rPr>
              <a:t>该函数用于绑定之后的</a:t>
            </a:r>
            <a:r>
              <a:rPr lang="en-US" altLang="zh-CN" sz="2800" b="1">
                <a:latin typeface="仿宋_GB2312" pitchFamily="49" charset="-122"/>
                <a:ea typeface="仿宋_GB2312" pitchFamily="49" charset="-122"/>
              </a:rPr>
              <a:t>client</a:t>
            </a:r>
            <a:r>
              <a:rPr lang="zh-CN" altLang="en-US" sz="2800" b="1">
                <a:latin typeface="仿宋_GB2312" pitchFamily="49" charset="-122"/>
                <a:ea typeface="仿宋_GB2312" pitchFamily="49" charset="-122"/>
              </a:rPr>
              <a:t>端，与服务器建立连接。</a:t>
            </a:r>
            <a:r>
              <a:rPr lang="en-US" altLang="zh-CN" sz="2800" b="1">
                <a:latin typeface="仿宋_GB2312" pitchFamily="49" charset="-122"/>
                <a:ea typeface="仿宋_GB2312" pitchFamily="49" charset="-122"/>
              </a:rPr>
              <a:t>	</a:t>
            </a:r>
            <a:endParaRPr lang="en-US" altLang="zh-CN" sz="2800">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769FC2A0-ABC7-49B2-B7DD-F13221A1AB9D}"/>
              </a:ext>
            </a:extLst>
          </p:cNvPr>
          <p:cNvSpPr>
            <a:spLocks noChangeArrowheads="1"/>
          </p:cNvSpPr>
          <p:nvPr/>
        </p:nvSpPr>
        <p:spPr bwMode="auto">
          <a:xfrm>
            <a:off x="1219200" y="533400"/>
            <a:ext cx="77724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zh-CN" altLang="en-US" sz="4400" b="1">
                <a:solidFill>
                  <a:schemeClr val="tx2"/>
                </a:solidFill>
                <a:latin typeface="Times New Roman" panose="02020603050405020304" pitchFamily="18" charset="0"/>
                <a:ea typeface="仿宋_GB2312" pitchFamily="49" charset="-122"/>
              </a:rPr>
              <a:t>操作函数</a:t>
            </a:r>
          </a:p>
        </p:txBody>
      </p:sp>
      <p:sp>
        <p:nvSpPr>
          <p:cNvPr id="187395" name="Rectangle 3">
            <a:extLst>
              <a:ext uri="{FF2B5EF4-FFF2-40B4-BE49-F238E27FC236}">
                <a16:creationId xmlns:a16="http://schemas.microsoft.com/office/drawing/2014/main" id="{B8D9C03B-D204-4040-AAB8-59A87D8CF6DC}"/>
              </a:ext>
            </a:extLst>
          </p:cNvPr>
          <p:cNvSpPr>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SzPct val="85000"/>
              <a:buFontTx/>
              <a:buBlip>
                <a:blip r:embed="rId2"/>
              </a:buBlip>
            </a:pPr>
            <a:r>
              <a:rPr lang="en-US" altLang="zh-CN" b="1">
                <a:latin typeface="仿宋_GB2312" pitchFamily="49" charset="-122"/>
                <a:ea typeface="仿宋_GB2312" pitchFamily="49" charset="-122"/>
              </a:rPr>
              <a:t>listen()</a:t>
            </a:r>
          </a:p>
          <a:p>
            <a:pPr>
              <a:spcBef>
                <a:spcPct val="20000"/>
              </a:spcBef>
              <a:buSzPct val="85000"/>
            </a:pPr>
            <a:r>
              <a:rPr lang="en-US" altLang="zh-CN" b="1">
                <a:latin typeface="仿宋_GB2312" pitchFamily="49" charset="-122"/>
                <a:ea typeface="仿宋_GB2312" pitchFamily="49" charset="-122"/>
              </a:rPr>
              <a:t>	</a:t>
            </a:r>
            <a:r>
              <a:rPr lang="zh-CN" altLang="en-US" b="1">
                <a:latin typeface="仿宋_GB2312" pitchFamily="49" charset="-122"/>
                <a:ea typeface="仿宋_GB2312" pitchFamily="49" charset="-122"/>
              </a:rPr>
              <a:t>设置能处理的最大连接要求，</a:t>
            </a:r>
            <a:r>
              <a:rPr lang="en-US" altLang="zh-CN" b="1">
                <a:latin typeface="仿宋_GB2312" pitchFamily="49" charset="-122"/>
                <a:ea typeface="仿宋_GB2312" pitchFamily="49" charset="-122"/>
              </a:rPr>
              <a:t>Listen()</a:t>
            </a:r>
            <a:r>
              <a:rPr lang="zh-CN" altLang="en-US" b="1">
                <a:latin typeface="仿宋_GB2312" pitchFamily="49" charset="-122"/>
                <a:ea typeface="仿宋_GB2312" pitchFamily="49" charset="-122"/>
              </a:rPr>
              <a:t>并未开始接收连线，只是设置</a:t>
            </a:r>
            <a:r>
              <a:rPr lang="en-US" altLang="zh-CN" b="1">
                <a:latin typeface="仿宋_GB2312" pitchFamily="49" charset="-122"/>
                <a:ea typeface="仿宋_GB2312" pitchFamily="49" charset="-122"/>
              </a:rPr>
              <a:t>socket</a:t>
            </a:r>
            <a:r>
              <a:rPr lang="zh-CN" altLang="en-US" b="1">
                <a:latin typeface="仿宋_GB2312" pitchFamily="49" charset="-122"/>
                <a:ea typeface="仿宋_GB2312" pitchFamily="49" charset="-122"/>
              </a:rPr>
              <a:t>为</a:t>
            </a:r>
            <a:r>
              <a:rPr lang="en-US" altLang="zh-CN" b="1">
                <a:latin typeface="仿宋_GB2312" pitchFamily="49" charset="-122"/>
                <a:ea typeface="仿宋_GB2312" pitchFamily="49" charset="-122"/>
              </a:rPr>
              <a:t>listen</a:t>
            </a:r>
            <a:r>
              <a:rPr lang="zh-CN" altLang="en-US" b="1">
                <a:latin typeface="仿宋_GB2312" pitchFamily="49" charset="-122"/>
                <a:ea typeface="仿宋_GB2312" pitchFamily="49" charset="-122"/>
              </a:rPr>
              <a:t>模式。</a:t>
            </a:r>
          </a:p>
          <a:p>
            <a:pPr>
              <a:spcBef>
                <a:spcPct val="20000"/>
              </a:spcBef>
              <a:buSzPct val="85000"/>
              <a:buFontTx/>
              <a:buBlip>
                <a:blip r:embed="rId2"/>
              </a:buBlip>
            </a:pPr>
            <a:r>
              <a:rPr lang="en-US" altLang="zh-CN" b="1">
                <a:latin typeface="仿宋_GB2312" pitchFamily="49" charset="-122"/>
                <a:ea typeface="仿宋_GB2312" pitchFamily="49" charset="-122"/>
              </a:rPr>
              <a:t>accept()</a:t>
            </a:r>
          </a:p>
          <a:p>
            <a:pPr>
              <a:spcBef>
                <a:spcPct val="20000"/>
              </a:spcBef>
              <a:buSzPct val="85000"/>
            </a:pPr>
            <a:r>
              <a:rPr lang="zh-CN" altLang="en-US" b="1">
                <a:latin typeface="仿宋_GB2312" pitchFamily="49" charset="-122"/>
                <a:ea typeface="仿宋_GB2312" pitchFamily="49" charset="-122"/>
              </a:rPr>
              <a:t>	用来接受</a:t>
            </a:r>
            <a:r>
              <a:rPr lang="en-US" altLang="zh-CN" b="1">
                <a:latin typeface="仿宋_GB2312" pitchFamily="49" charset="-122"/>
                <a:ea typeface="仿宋_GB2312" pitchFamily="49" charset="-122"/>
              </a:rPr>
              <a:t>socket</a:t>
            </a:r>
            <a:r>
              <a:rPr lang="zh-CN" altLang="en-US" b="1">
                <a:latin typeface="仿宋_GB2312" pitchFamily="49" charset="-122"/>
                <a:ea typeface="仿宋_GB2312" pitchFamily="49" charset="-122"/>
              </a:rPr>
              <a:t>连接。</a:t>
            </a:r>
          </a:p>
          <a:p>
            <a:pPr>
              <a:spcBef>
                <a:spcPct val="20000"/>
              </a:spcBef>
              <a:buSzPct val="85000"/>
              <a:buFontTx/>
              <a:buBlip>
                <a:blip r:embed="rId2"/>
              </a:buBlip>
            </a:pPr>
            <a:r>
              <a:rPr lang="en-US" altLang="zh-CN" b="1">
                <a:latin typeface="仿宋_GB2312" pitchFamily="49" charset="-122"/>
                <a:ea typeface="仿宋_GB2312" pitchFamily="49" charset="-122"/>
              </a:rPr>
              <a:t>Send()</a:t>
            </a:r>
          </a:p>
          <a:p>
            <a:pPr>
              <a:spcBef>
                <a:spcPct val="20000"/>
              </a:spcBef>
              <a:buSzPct val="85000"/>
            </a:pPr>
            <a:r>
              <a:rPr lang="en-US" altLang="zh-CN" b="1">
                <a:latin typeface="仿宋_GB2312" pitchFamily="49" charset="-122"/>
                <a:ea typeface="仿宋_GB2312" pitchFamily="49" charset="-122"/>
              </a:rPr>
              <a:t>  </a:t>
            </a:r>
            <a:r>
              <a:rPr lang="zh-CN" altLang="en-US" b="1">
                <a:latin typeface="仿宋_GB2312" pitchFamily="49" charset="-122"/>
                <a:ea typeface="仿宋_GB2312" pitchFamily="49" charset="-122"/>
              </a:rPr>
              <a:t>发送数据</a:t>
            </a:r>
          </a:p>
          <a:p>
            <a:pPr>
              <a:spcBef>
                <a:spcPct val="20000"/>
              </a:spcBef>
              <a:buSzPct val="85000"/>
              <a:buFontTx/>
              <a:buBlip>
                <a:blip r:embed="rId2"/>
              </a:buBlip>
            </a:pPr>
            <a:r>
              <a:rPr lang="en-US" altLang="zh-CN" b="1">
                <a:latin typeface="仿宋_GB2312" pitchFamily="49" charset="-122"/>
                <a:ea typeface="仿宋_GB2312" pitchFamily="49" charset="-122"/>
              </a:rPr>
              <a:t>Recv()</a:t>
            </a:r>
          </a:p>
          <a:p>
            <a:pPr>
              <a:spcBef>
                <a:spcPct val="20000"/>
              </a:spcBef>
              <a:buSzPct val="85000"/>
            </a:pPr>
            <a:r>
              <a:rPr lang="en-US" altLang="zh-CN" b="1">
                <a:latin typeface="仿宋_GB2312" pitchFamily="49" charset="-122"/>
                <a:ea typeface="仿宋_GB2312" pitchFamily="49" charset="-122"/>
              </a:rPr>
              <a:t>	</a:t>
            </a:r>
            <a:r>
              <a:rPr lang="zh-CN" altLang="en-US" b="1">
                <a:latin typeface="仿宋_GB2312" pitchFamily="49" charset="-122"/>
                <a:ea typeface="仿宋_GB2312" pitchFamily="49" charset="-122"/>
              </a:rPr>
              <a:t>接收数据</a:t>
            </a:r>
            <a:endParaRPr lang="zh-CN" altLang="en-US">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81EC02F3-904A-423E-B67B-EFFE0056C170}"/>
              </a:ext>
            </a:extLst>
          </p:cNvPr>
          <p:cNvSpPr>
            <a:spLocks noChangeArrowheads="1"/>
          </p:cNvSpPr>
          <p:nvPr/>
        </p:nvSpPr>
        <p:spPr bwMode="auto">
          <a:xfrm>
            <a:off x="1066800" y="457200"/>
            <a:ext cx="7772400"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zh-CN" altLang="en-US" sz="4400" b="1">
                <a:solidFill>
                  <a:schemeClr val="tx2"/>
                </a:solidFill>
                <a:latin typeface="Times New Roman" panose="02020603050405020304" pitchFamily="18" charset="0"/>
                <a:ea typeface="仿宋_GB2312" pitchFamily="49" charset="-122"/>
              </a:rPr>
              <a:t>基于</a:t>
            </a:r>
            <a:r>
              <a:rPr lang="en-US" altLang="zh-CN" sz="4400" b="1">
                <a:solidFill>
                  <a:schemeClr val="tx2"/>
                </a:solidFill>
                <a:latin typeface="Times New Roman" panose="02020603050405020304" pitchFamily="18" charset="0"/>
                <a:ea typeface="仿宋_GB2312" pitchFamily="49" charset="-122"/>
              </a:rPr>
              <a:t>TCP-</a:t>
            </a:r>
            <a:r>
              <a:rPr lang="zh-CN" altLang="en-US" sz="4400" b="1">
                <a:solidFill>
                  <a:schemeClr val="tx2"/>
                </a:solidFill>
                <a:latin typeface="Times New Roman" panose="02020603050405020304" pitchFamily="18" charset="0"/>
                <a:ea typeface="仿宋_GB2312" pitchFamily="49" charset="-122"/>
              </a:rPr>
              <a:t>服务器</a:t>
            </a:r>
          </a:p>
        </p:txBody>
      </p:sp>
      <p:sp>
        <p:nvSpPr>
          <p:cNvPr id="183299" name="Rectangle 3">
            <a:extLst>
              <a:ext uri="{FF2B5EF4-FFF2-40B4-BE49-F238E27FC236}">
                <a16:creationId xmlns:a16="http://schemas.microsoft.com/office/drawing/2014/main" id="{863063AD-3C70-444E-A41A-6E3B74CFF834}"/>
              </a:ext>
            </a:extLst>
          </p:cNvPr>
          <p:cNvSpPr>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295400" indent="-3810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20000"/>
              </a:spcBef>
              <a:buSzPct val="85000"/>
              <a:buFontTx/>
              <a:buAutoNum type="arabicPeriod"/>
            </a:pPr>
            <a:r>
              <a:rPr lang="zh-CN" altLang="en-US" sz="2800" b="1">
                <a:latin typeface="仿宋_GB2312" pitchFamily="49" charset="-122"/>
                <a:ea typeface="仿宋_GB2312" pitchFamily="49" charset="-122"/>
              </a:rPr>
              <a:t>创建一个</a:t>
            </a:r>
            <a:r>
              <a:rPr lang="en-US" altLang="zh-CN" sz="2800" b="1">
                <a:latin typeface="仿宋_GB2312" pitchFamily="49" charset="-122"/>
                <a:ea typeface="仿宋_GB2312" pitchFamily="49" charset="-122"/>
              </a:rPr>
              <a:t>socket，</a:t>
            </a:r>
            <a:r>
              <a:rPr lang="zh-CN" altLang="en-US" sz="2800" b="1">
                <a:latin typeface="仿宋_GB2312" pitchFamily="49" charset="-122"/>
                <a:ea typeface="仿宋_GB2312" pitchFamily="49" charset="-122"/>
              </a:rPr>
              <a:t>用函数</a:t>
            </a:r>
            <a:r>
              <a:rPr lang="en-US" altLang="zh-CN" sz="2800" b="1">
                <a:latin typeface="仿宋_GB2312" pitchFamily="49" charset="-122"/>
                <a:ea typeface="仿宋_GB2312" pitchFamily="49" charset="-122"/>
              </a:rPr>
              <a:t>socket()</a:t>
            </a:r>
          </a:p>
          <a:p>
            <a:pPr>
              <a:spcBef>
                <a:spcPct val="20000"/>
              </a:spcBef>
              <a:buSzPct val="85000"/>
              <a:buFontTx/>
              <a:buAutoNum type="arabicPeriod"/>
            </a:pPr>
            <a:r>
              <a:rPr lang="zh-CN" altLang="en-US" sz="2800" b="1">
                <a:latin typeface="仿宋_GB2312" pitchFamily="49" charset="-122"/>
                <a:ea typeface="仿宋_GB2312" pitchFamily="49" charset="-122"/>
              </a:rPr>
              <a:t>绑定</a:t>
            </a:r>
            <a:r>
              <a:rPr lang="en-US" altLang="zh-CN" sz="2800" b="1">
                <a:latin typeface="仿宋_GB2312" pitchFamily="49" charset="-122"/>
                <a:ea typeface="仿宋_GB2312" pitchFamily="49" charset="-122"/>
              </a:rPr>
              <a:t>IP</a:t>
            </a:r>
            <a:r>
              <a:rPr lang="zh-CN" altLang="en-US" sz="2800" b="1">
                <a:latin typeface="仿宋_GB2312" pitchFamily="49" charset="-122"/>
                <a:ea typeface="仿宋_GB2312" pitchFamily="49" charset="-122"/>
              </a:rPr>
              <a:t>地址、端口等信息到</a:t>
            </a:r>
            <a:r>
              <a:rPr lang="en-US" altLang="zh-CN" sz="2800" b="1">
                <a:latin typeface="仿宋_GB2312" pitchFamily="49" charset="-122"/>
                <a:ea typeface="仿宋_GB2312" pitchFamily="49" charset="-122"/>
              </a:rPr>
              <a:t>socket</a:t>
            </a:r>
            <a:r>
              <a:rPr lang="zh-CN" altLang="en-US" sz="2800" b="1">
                <a:latin typeface="仿宋_GB2312" pitchFamily="49" charset="-122"/>
                <a:ea typeface="仿宋_GB2312" pitchFamily="49" charset="-122"/>
              </a:rPr>
              <a:t>上，用函数</a:t>
            </a:r>
            <a:r>
              <a:rPr lang="en-US" altLang="zh-CN" sz="2800" b="1">
                <a:latin typeface="仿宋_GB2312" pitchFamily="49" charset="-122"/>
                <a:ea typeface="仿宋_GB2312" pitchFamily="49" charset="-122"/>
              </a:rPr>
              <a:t>bind()</a:t>
            </a:r>
          </a:p>
          <a:p>
            <a:pPr>
              <a:spcBef>
                <a:spcPct val="20000"/>
              </a:spcBef>
              <a:buSzPct val="85000"/>
              <a:buFontTx/>
              <a:buAutoNum type="arabicPeriod"/>
            </a:pPr>
            <a:r>
              <a:rPr lang="zh-CN" altLang="en-US" sz="2800" b="1">
                <a:latin typeface="仿宋_GB2312" pitchFamily="49" charset="-122"/>
                <a:ea typeface="仿宋_GB2312" pitchFamily="49" charset="-122"/>
              </a:rPr>
              <a:t>设置允许的最大连接数，用函数</a:t>
            </a:r>
            <a:r>
              <a:rPr lang="en-US" altLang="zh-CN" sz="2800" b="1">
                <a:latin typeface="仿宋_GB2312" pitchFamily="49" charset="-122"/>
                <a:ea typeface="仿宋_GB2312" pitchFamily="49" charset="-122"/>
              </a:rPr>
              <a:t>listen()</a:t>
            </a:r>
          </a:p>
          <a:p>
            <a:pPr>
              <a:spcBef>
                <a:spcPct val="20000"/>
              </a:spcBef>
              <a:buSzPct val="85000"/>
              <a:buFontTx/>
              <a:buAutoNum type="arabicPeriod"/>
            </a:pPr>
            <a:r>
              <a:rPr lang="zh-CN" altLang="en-US" sz="2800" b="1">
                <a:latin typeface="仿宋_GB2312" pitchFamily="49" charset="-122"/>
                <a:ea typeface="仿宋_GB2312" pitchFamily="49" charset="-122"/>
              </a:rPr>
              <a:t>接收客户端上来的连接，用函数</a:t>
            </a:r>
            <a:r>
              <a:rPr lang="en-US" altLang="zh-CN" sz="2800" b="1">
                <a:latin typeface="仿宋_GB2312" pitchFamily="49" charset="-122"/>
                <a:ea typeface="仿宋_GB2312" pitchFamily="49" charset="-122"/>
              </a:rPr>
              <a:t>accept()</a:t>
            </a:r>
          </a:p>
          <a:p>
            <a:pPr>
              <a:spcBef>
                <a:spcPct val="20000"/>
              </a:spcBef>
              <a:buSzPct val="85000"/>
              <a:buFontTx/>
              <a:buAutoNum type="arabicPeriod"/>
            </a:pPr>
            <a:r>
              <a:rPr lang="zh-CN" altLang="en-US" sz="2800" b="1">
                <a:latin typeface="仿宋_GB2312" pitchFamily="49" charset="-122"/>
                <a:ea typeface="仿宋_GB2312" pitchFamily="49" charset="-122"/>
              </a:rPr>
              <a:t>收发数据，用函数</a:t>
            </a:r>
            <a:r>
              <a:rPr lang="en-US" altLang="zh-CN" sz="2800" b="1">
                <a:latin typeface="仿宋_GB2312" pitchFamily="49" charset="-122"/>
                <a:ea typeface="仿宋_GB2312" pitchFamily="49" charset="-122"/>
              </a:rPr>
              <a:t>send()</a:t>
            </a:r>
            <a:r>
              <a:rPr lang="zh-CN" altLang="en-US" sz="2800" b="1">
                <a:latin typeface="仿宋_GB2312" pitchFamily="49" charset="-122"/>
                <a:ea typeface="仿宋_GB2312" pitchFamily="49" charset="-122"/>
              </a:rPr>
              <a:t>和</a:t>
            </a:r>
            <a:r>
              <a:rPr lang="en-US" altLang="zh-CN" sz="2800" b="1">
                <a:latin typeface="仿宋_GB2312" pitchFamily="49" charset="-122"/>
                <a:ea typeface="仿宋_GB2312" pitchFamily="49" charset="-122"/>
              </a:rPr>
              <a:t>recv()，</a:t>
            </a:r>
            <a:r>
              <a:rPr lang="zh-CN" altLang="en-US" sz="2800" b="1">
                <a:latin typeface="仿宋_GB2312" pitchFamily="49" charset="-122"/>
                <a:ea typeface="仿宋_GB2312" pitchFamily="49" charset="-122"/>
              </a:rPr>
              <a:t>或者</a:t>
            </a:r>
            <a:r>
              <a:rPr lang="en-US" altLang="zh-CN" sz="2800" b="1">
                <a:latin typeface="仿宋_GB2312" pitchFamily="49" charset="-122"/>
                <a:ea typeface="仿宋_GB2312" pitchFamily="49" charset="-122"/>
              </a:rPr>
              <a:t>read()</a:t>
            </a:r>
            <a:r>
              <a:rPr lang="zh-CN" altLang="en-US" sz="2800" b="1">
                <a:latin typeface="仿宋_GB2312" pitchFamily="49" charset="-122"/>
                <a:ea typeface="仿宋_GB2312" pitchFamily="49" charset="-122"/>
              </a:rPr>
              <a:t>和</a:t>
            </a:r>
            <a:r>
              <a:rPr lang="en-US" altLang="zh-CN" sz="2800" b="1">
                <a:latin typeface="仿宋_GB2312" pitchFamily="49" charset="-122"/>
                <a:ea typeface="仿宋_GB2312" pitchFamily="49" charset="-122"/>
              </a:rPr>
              <a:t>write()</a:t>
            </a:r>
          </a:p>
          <a:p>
            <a:pPr>
              <a:spcBef>
                <a:spcPct val="20000"/>
              </a:spcBef>
              <a:buSzPct val="85000"/>
              <a:buFontTx/>
              <a:buAutoNum type="arabicPeriod"/>
            </a:pPr>
            <a:r>
              <a:rPr lang="zh-CN" altLang="en-US" sz="2800" b="1">
                <a:latin typeface="仿宋_GB2312" pitchFamily="49" charset="-122"/>
                <a:ea typeface="仿宋_GB2312" pitchFamily="49" charset="-122"/>
              </a:rPr>
              <a:t>关闭网络连接</a:t>
            </a:r>
            <a:r>
              <a:rPr lang="zh-CN" altLang="en-US" sz="2800" b="1">
                <a:latin typeface="Times New Roman" panose="02020603050405020304" pitchFamily="18" charset="0"/>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E9C50746-D6A4-45B0-88C8-FC2F65D92454}"/>
              </a:ext>
            </a:extLst>
          </p:cNvPr>
          <p:cNvSpPr>
            <a:spLocks noChangeArrowheads="1"/>
          </p:cNvSpPr>
          <p:nvPr/>
        </p:nvSpPr>
        <p:spPr bwMode="auto">
          <a:xfrm>
            <a:off x="1219200" y="457200"/>
            <a:ext cx="7772400"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zh-CN" altLang="en-US" sz="4400" b="1">
                <a:solidFill>
                  <a:schemeClr val="tx2"/>
                </a:solidFill>
                <a:latin typeface="Times New Roman" panose="02020603050405020304" pitchFamily="18" charset="0"/>
                <a:ea typeface="仿宋_GB2312" pitchFamily="49" charset="-122"/>
              </a:rPr>
              <a:t>基于</a:t>
            </a:r>
            <a:r>
              <a:rPr lang="en-US" altLang="zh-CN" sz="4400" b="1">
                <a:solidFill>
                  <a:schemeClr val="tx2"/>
                </a:solidFill>
                <a:latin typeface="Times New Roman" panose="02020603050405020304" pitchFamily="18" charset="0"/>
                <a:ea typeface="仿宋_GB2312" pitchFamily="49" charset="-122"/>
              </a:rPr>
              <a:t>TCP-</a:t>
            </a:r>
            <a:r>
              <a:rPr lang="zh-CN" altLang="en-US" sz="4400" b="1">
                <a:solidFill>
                  <a:schemeClr val="tx2"/>
                </a:solidFill>
                <a:latin typeface="Times New Roman" panose="02020603050405020304" pitchFamily="18" charset="0"/>
                <a:ea typeface="仿宋_GB2312" pitchFamily="49" charset="-122"/>
              </a:rPr>
              <a:t>客户端</a:t>
            </a:r>
          </a:p>
        </p:txBody>
      </p:sp>
      <p:sp>
        <p:nvSpPr>
          <p:cNvPr id="184323" name="Rectangle 3">
            <a:extLst>
              <a:ext uri="{FF2B5EF4-FFF2-40B4-BE49-F238E27FC236}">
                <a16:creationId xmlns:a16="http://schemas.microsoft.com/office/drawing/2014/main" id="{B088934B-EFAB-4324-8B6F-3A1778B17AAC}"/>
              </a:ext>
            </a:extLst>
          </p:cNvPr>
          <p:cNvSpPr>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295400" indent="-3810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20000"/>
              </a:spcBef>
              <a:buSzPct val="85000"/>
              <a:buFontTx/>
              <a:buAutoNum type="arabicPeriod"/>
            </a:pPr>
            <a:r>
              <a:rPr lang="zh-CN" altLang="en-US" sz="2800" b="1">
                <a:latin typeface="仿宋_GB2312" pitchFamily="49" charset="-122"/>
                <a:ea typeface="仿宋_GB2312" pitchFamily="49" charset="-122"/>
              </a:rPr>
              <a:t>创建一个</a:t>
            </a:r>
            <a:r>
              <a:rPr lang="en-US" altLang="zh-CN" sz="2800" b="1">
                <a:latin typeface="仿宋_GB2312" pitchFamily="49" charset="-122"/>
                <a:ea typeface="仿宋_GB2312" pitchFamily="49" charset="-122"/>
              </a:rPr>
              <a:t>socket，</a:t>
            </a:r>
            <a:r>
              <a:rPr lang="zh-CN" altLang="en-US" sz="2800" b="1">
                <a:latin typeface="仿宋_GB2312" pitchFamily="49" charset="-122"/>
                <a:ea typeface="仿宋_GB2312" pitchFamily="49" charset="-122"/>
              </a:rPr>
              <a:t>用函数</a:t>
            </a:r>
            <a:r>
              <a:rPr lang="en-US" altLang="zh-CN" sz="2800" b="1">
                <a:latin typeface="仿宋_GB2312" pitchFamily="49" charset="-122"/>
                <a:ea typeface="仿宋_GB2312" pitchFamily="49" charset="-122"/>
              </a:rPr>
              <a:t>socket()</a:t>
            </a:r>
          </a:p>
          <a:p>
            <a:pPr>
              <a:spcBef>
                <a:spcPct val="20000"/>
              </a:spcBef>
              <a:buSzPct val="85000"/>
              <a:buFontTx/>
              <a:buAutoNum type="arabicPeriod"/>
            </a:pPr>
            <a:r>
              <a:rPr lang="zh-CN" altLang="en-US" sz="2800" b="1">
                <a:latin typeface="仿宋_GB2312" pitchFamily="49" charset="-122"/>
                <a:ea typeface="仿宋_GB2312" pitchFamily="49" charset="-122"/>
              </a:rPr>
              <a:t>设置要连接的对方的</a:t>
            </a:r>
            <a:r>
              <a:rPr lang="en-US" altLang="zh-CN" sz="2800" b="1">
                <a:latin typeface="仿宋_GB2312" pitchFamily="49" charset="-122"/>
                <a:ea typeface="仿宋_GB2312" pitchFamily="49" charset="-122"/>
              </a:rPr>
              <a:t>IP</a:t>
            </a:r>
            <a:r>
              <a:rPr lang="zh-CN" altLang="en-US" sz="2800" b="1">
                <a:latin typeface="仿宋_GB2312" pitchFamily="49" charset="-122"/>
                <a:ea typeface="仿宋_GB2312" pitchFamily="49" charset="-122"/>
              </a:rPr>
              <a:t>地址和端口等属性</a:t>
            </a:r>
            <a:endParaRPr lang="en-US" altLang="zh-CN" sz="2800" b="1">
              <a:latin typeface="仿宋_GB2312" pitchFamily="49" charset="-122"/>
              <a:ea typeface="仿宋_GB2312" pitchFamily="49" charset="-122"/>
            </a:endParaRPr>
          </a:p>
          <a:p>
            <a:pPr>
              <a:spcBef>
                <a:spcPct val="20000"/>
              </a:spcBef>
              <a:buSzPct val="85000"/>
              <a:buFontTx/>
              <a:buAutoNum type="arabicPeriod"/>
            </a:pPr>
            <a:r>
              <a:rPr lang="zh-CN" altLang="en-US" sz="2800" b="1">
                <a:latin typeface="仿宋_GB2312" pitchFamily="49" charset="-122"/>
                <a:ea typeface="仿宋_GB2312" pitchFamily="49" charset="-122"/>
              </a:rPr>
              <a:t>连接服务器，用函数</a:t>
            </a:r>
            <a:r>
              <a:rPr lang="en-US" altLang="zh-CN" sz="2800" b="1">
                <a:latin typeface="仿宋_GB2312" pitchFamily="49" charset="-122"/>
                <a:ea typeface="仿宋_GB2312" pitchFamily="49" charset="-122"/>
              </a:rPr>
              <a:t>connect()</a:t>
            </a:r>
          </a:p>
          <a:p>
            <a:pPr>
              <a:spcBef>
                <a:spcPct val="20000"/>
              </a:spcBef>
              <a:buSzPct val="85000"/>
              <a:buFontTx/>
              <a:buAutoNum type="arabicPeriod"/>
            </a:pPr>
            <a:r>
              <a:rPr lang="zh-CN" altLang="en-US" sz="2800" b="1">
                <a:latin typeface="仿宋_GB2312" pitchFamily="49" charset="-122"/>
                <a:ea typeface="仿宋_GB2312" pitchFamily="49" charset="-122"/>
              </a:rPr>
              <a:t>收发数据，用函数</a:t>
            </a:r>
            <a:r>
              <a:rPr lang="en-US" altLang="zh-CN" sz="2800" b="1">
                <a:latin typeface="仿宋_GB2312" pitchFamily="49" charset="-122"/>
                <a:ea typeface="仿宋_GB2312" pitchFamily="49" charset="-122"/>
              </a:rPr>
              <a:t>send()</a:t>
            </a:r>
            <a:r>
              <a:rPr lang="zh-CN" altLang="en-US" sz="2800" b="1">
                <a:latin typeface="仿宋_GB2312" pitchFamily="49" charset="-122"/>
                <a:ea typeface="仿宋_GB2312" pitchFamily="49" charset="-122"/>
              </a:rPr>
              <a:t>和</a:t>
            </a:r>
            <a:r>
              <a:rPr lang="en-US" altLang="zh-CN" sz="2800" b="1">
                <a:latin typeface="仿宋_GB2312" pitchFamily="49" charset="-122"/>
                <a:ea typeface="仿宋_GB2312" pitchFamily="49" charset="-122"/>
              </a:rPr>
              <a:t>recv()，</a:t>
            </a:r>
            <a:r>
              <a:rPr lang="zh-CN" altLang="en-US" sz="2800" b="1">
                <a:latin typeface="仿宋_GB2312" pitchFamily="49" charset="-122"/>
                <a:ea typeface="仿宋_GB2312" pitchFamily="49" charset="-122"/>
              </a:rPr>
              <a:t>或者</a:t>
            </a:r>
            <a:r>
              <a:rPr lang="en-US" altLang="zh-CN" sz="2800" b="1">
                <a:latin typeface="仿宋_GB2312" pitchFamily="49" charset="-122"/>
                <a:ea typeface="仿宋_GB2312" pitchFamily="49" charset="-122"/>
              </a:rPr>
              <a:t>read()</a:t>
            </a:r>
            <a:r>
              <a:rPr lang="zh-CN" altLang="en-US" sz="2800" b="1">
                <a:latin typeface="仿宋_GB2312" pitchFamily="49" charset="-122"/>
                <a:ea typeface="仿宋_GB2312" pitchFamily="49" charset="-122"/>
              </a:rPr>
              <a:t>和</a:t>
            </a:r>
            <a:r>
              <a:rPr lang="en-US" altLang="zh-CN" sz="2800" b="1">
                <a:latin typeface="仿宋_GB2312" pitchFamily="49" charset="-122"/>
                <a:ea typeface="仿宋_GB2312" pitchFamily="49" charset="-122"/>
              </a:rPr>
              <a:t>write()</a:t>
            </a:r>
          </a:p>
          <a:p>
            <a:pPr>
              <a:spcBef>
                <a:spcPct val="20000"/>
              </a:spcBef>
              <a:buSzPct val="85000"/>
              <a:buFontTx/>
              <a:buAutoNum type="arabicPeriod"/>
            </a:pPr>
            <a:r>
              <a:rPr lang="zh-CN" altLang="en-US" sz="2800" b="1">
                <a:latin typeface="仿宋_GB2312" pitchFamily="49" charset="-122"/>
                <a:ea typeface="仿宋_GB2312" pitchFamily="49" charset="-122"/>
              </a:rPr>
              <a:t>关闭网络连接</a:t>
            </a:r>
            <a:endParaRPr lang="zh-CN" altLang="en-US" sz="280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descr="Large confetti">
            <a:extLst>
              <a:ext uri="{FF2B5EF4-FFF2-40B4-BE49-F238E27FC236}">
                <a16:creationId xmlns:a16="http://schemas.microsoft.com/office/drawing/2014/main" id="{526CA200-913D-450E-A9E9-1AF3E2CA7EB4}"/>
              </a:ext>
            </a:extLst>
          </p:cNvPr>
          <p:cNvSpPr>
            <a:spLocks noGrp="1" noChangeArrowheads="1"/>
          </p:cNvSpPr>
          <p:nvPr>
            <p:ph type="title"/>
          </p:nvPr>
        </p:nvSpPr>
        <p:spPr/>
        <p:txBody>
          <a:bodyPr/>
          <a:lstStyle/>
          <a:p>
            <a:r>
              <a:rPr lang="zh-CN" altLang="en-US" b="1">
                <a:latin typeface="仿宋_GB2312" pitchFamily="49" charset="-122"/>
                <a:ea typeface="仿宋_GB2312" pitchFamily="49" charset="-122"/>
              </a:rPr>
              <a:t>网络模型</a:t>
            </a:r>
          </a:p>
        </p:txBody>
      </p:sp>
      <p:grpSp>
        <p:nvGrpSpPr>
          <p:cNvPr id="137222" name="Group 6">
            <a:extLst>
              <a:ext uri="{FF2B5EF4-FFF2-40B4-BE49-F238E27FC236}">
                <a16:creationId xmlns:a16="http://schemas.microsoft.com/office/drawing/2014/main" id="{05555B28-4130-450C-B99D-1594E7E712A2}"/>
              </a:ext>
            </a:extLst>
          </p:cNvPr>
          <p:cNvGrpSpPr>
            <a:grpSpLocks/>
          </p:cNvGrpSpPr>
          <p:nvPr/>
        </p:nvGrpSpPr>
        <p:grpSpPr bwMode="auto">
          <a:xfrm>
            <a:off x="1828800" y="1981200"/>
            <a:ext cx="5759450" cy="3455988"/>
            <a:chOff x="839" y="1253"/>
            <a:chExt cx="3628" cy="2177"/>
          </a:xfrm>
        </p:grpSpPr>
        <p:sp>
          <p:nvSpPr>
            <p:cNvPr id="137223" name="Rectangle 7">
              <a:extLst>
                <a:ext uri="{FF2B5EF4-FFF2-40B4-BE49-F238E27FC236}">
                  <a16:creationId xmlns:a16="http://schemas.microsoft.com/office/drawing/2014/main" id="{4EFE20BD-0BBF-42E6-9D0E-36F7C592F913}"/>
                </a:ext>
              </a:extLst>
            </p:cNvPr>
            <p:cNvSpPr>
              <a:spLocks noChangeArrowheads="1"/>
            </p:cNvSpPr>
            <p:nvPr/>
          </p:nvSpPr>
          <p:spPr bwMode="auto">
            <a:xfrm>
              <a:off x="884" y="1525"/>
              <a:ext cx="998" cy="2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solidFill>
                    <a:srgbClr val="080808"/>
                  </a:solidFill>
                  <a:latin typeface="仿宋_GB2312" pitchFamily="49" charset="-122"/>
                  <a:ea typeface="仿宋_GB2312" pitchFamily="49" charset="-122"/>
                </a:rPr>
                <a:t>应用层</a:t>
              </a:r>
            </a:p>
          </p:txBody>
        </p:sp>
        <p:sp>
          <p:nvSpPr>
            <p:cNvPr id="137224" name="Rectangle 8">
              <a:extLst>
                <a:ext uri="{FF2B5EF4-FFF2-40B4-BE49-F238E27FC236}">
                  <a16:creationId xmlns:a16="http://schemas.microsoft.com/office/drawing/2014/main" id="{B4212027-95D2-4C7B-9C15-CD1AFC5B42DF}"/>
                </a:ext>
              </a:extLst>
            </p:cNvPr>
            <p:cNvSpPr>
              <a:spLocks noChangeArrowheads="1"/>
            </p:cNvSpPr>
            <p:nvPr/>
          </p:nvSpPr>
          <p:spPr bwMode="auto">
            <a:xfrm>
              <a:off x="884" y="1797"/>
              <a:ext cx="998" cy="2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solidFill>
                    <a:srgbClr val="080808"/>
                  </a:solidFill>
                  <a:latin typeface="仿宋_GB2312" pitchFamily="49" charset="-122"/>
                  <a:ea typeface="仿宋_GB2312" pitchFamily="49" charset="-122"/>
                </a:rPr>
                <a:t>表示层</a:t>
              </a:r>
            </a:p>
          </p:txBody>
        </p:sp>
        <p:sp>
          <p:nvSpPr>
            <p:cNvPr id="137225" name="Rectangle 9">
              <a:extLst>
                <a:ext uri="{FF2B5EF4-FFF2-40B4-BE49-F238E27FC236}">
                  <a16:creationId xmlns:a16="http://schemas.microsoft.com/office/drawing/2014/main" id="{C986BFAD-DB87-4C1F-9B34-C1FB0367EC65}"/>
                </a:ext>
              </a:extLst>
            </p:cNvPr>
            <p:cNvSpPr>
              <a:spLocks noChangeArrowheads="1"/>
            </p:cNvSpPr>
            <p:nvPr/>
          </p:nvSpPr>
          <p:spPr bwMode="auto">
            <a:xfrm>
              <a:off x="884" y="2069"/>
              <a:ext cx="998" cy="2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solidFill>
                    <a:srgbClr val="080808"/>
                  </a:solidFill>
                  <a:latin typeface="仿宋_GB2312" pitchFamily="49" charset="-122"/>
                  <a:ea typeface="仿宋_GB2312" pitchFamily="49" charset="-122"/>
                </a:rPr>
                <a:t>会话层</a:t>
              </a:r>
            </a:p>
          </p:txBody>
        </p:sp>
        <p:sp>
          <p:nvSpPr>
            <p:cNvPr id="137226" name="Rectangle 10">
              <a:extLst>
                <a:ext uri="{FF2B5EF4-FFF2-40B4-BE49-F238E27FC236}">
                  <a16:creationId xmlns:a16="http://schemas.microsoft.com/office/drawing/2014/main" id="{A22404E3-55CB-4029-835E-6931BD8DBB58}"/>
                </a:ext>
              </a:extLst>
            </p:cNvPr>
            <p:cNvSpPr>
              <a:spLocks noChangeArrowheads="1"/>
            </p:cNvSpPr>
            <p:nvPr/>
          </p:nvSpPr>
          <p:spPr bwMode="auto">
            <a:xfrm>
              <a:off x="884" y="2341"/>
              <a:ext cx="998" cy="2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solidFill>
                    <a:srgbClr val="080808"/>
                  </a:solidFill>
                  <a:latin typeface="仿宋_GB2312" pitchFamily="49" charset="-122"/>
                  <a:ea typeface="仿宋_GB2312" pitchFamily="49" charset="-122"/>
                </a:rPr>
                <a:t>传输层</a:t>
              </a:r>
            </a:p>
          </p:txBody>
        </p:sp>
        <p:sp>
          <p:nvSpPr>
            <p:cNvPr id="137227" name="Rectangle 11">
              <a:extLst>
                <a:ext uri="{FF2B5EF4-FFF2-40B4-BE49-F238E27FC236}">
                  <a16:creationId xmlns:a16="http://schemas.microsoft.com/office/drawing/2014/main" id="{14A4DF12-9CE9-49F1-80CD-FFC02DC7EC4C}"/>
                </a:ext>
              </a:extLst>
            </p:cNvPr>
            <p:cNvSpPr>
              <a:spLocks noChangeArrowheads="1"/>
            </p:cNvSpPr>
            <p:nvPr/>
          </p:nvSpPr>
          <p:spPr bwMode="auto">
            <a:xfrm>
              <a:off x="884" y="2614"/>
              <a:ext cx="998" cy="2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solidFill>
                    <a:srgbClr val="080808"/>
                  </a:solidFill>
                  <a:latin typeface="仿宋_GB2312" pitchFamily="49" charset="-122"/>
                  <a:ea typeface="仿宋_GB2312" pitchFamily="49" charset="-122"/>
                </a:rPr>
                <a:t>网络层</a:t>
              </a:r>
            </a:p>
          </p:txBody>
        </p:sp>
        <p:sp>
          <p:nvSpPr>
            <p:cNvPr id="137228" name="Rectangle 12">
              <a:extLst>
                <a:ext uri="{FF2B5EF4-FFF2-40B4-BE49-F238E27FC236}">
                  <a16:creationId xmlns:a16="http://schemas.microsoft.com/office/drawing/2014/main" id="{2ACD26C7-6C51-4200-A637-DEBB6B1A4350}"/>
                </a:ext>
              </a:extLst>
            </p:cNvPr>
            <p:cNvSpPr>
              <a:spLocks noChangeArrowheads="1"/>
            </p:cNvSpPr>
            <p:nvPr/>
          </p:nvSpPr>
          <p:spPr bwMode="auto">
            <a:xfrm>
              <a:off x="884" y="2886"/>
              <a:ext cx="998" cy="2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solidFill>
                    <a:srgbClr val="080808"/>
                  </a:solidFill>
                  <a:latin typeface="仿宋_GB2312" pitchFamily="49" charset="-122"/>
                  <a:ea typeface="仿宋_GB2312" pitchFamily="49" charset="-122"/>
                </a:rPr>
                <a:t>数据链路层</a:t>
              </a:r>
            </a:p>
          </p:txBody>
        </p:sp>
        <p:sp>
          <p:nvSpPr>
            <p:cNvPr id="137229" name="Rectangle 13">
              <a:extLst>
                <a:ext uri="{FF2B5EF4-FFF2-40B4-BE49-F238E27FC236}">
                  <a16:creationId xmlns:a16="http://schemas.microsoft.com/office/drawing/2014/main" id="{8732D114-92FF-4CED-9415-CE7C112D3119}"/>
                </a:ext>
              </a:extLst>
            </p:cNvPr>
            <p:cNvSpPr>
              <a:spLocks noChangeArrowheads="1"/>
            </p:cNvSpPr>
            <p:nvPr/>
          </p:nvSpPr>
          <p:spPr bwMode="auto">
            <a:xfrm>
              <a:off x="884" y="3158"/>
              <a:ext cx="998" cy="2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solidFill>
                    <a:srgbClr val="080808"/>
                  </a:solidFill>
                  <a:latin typeface="仿宋_GB2312" pitchFamily="49" charset="-122"/>
                  <a:ea typeface="仿宋_GB2312" pitchFamily="49" charset="-122"/>
                </a:rPr>
                <a:t>物理层</a:t>
              </a:r>
            </a:p>
          </p:txBody>
        </p:sp>
        <p:sp>
          <p:nvSpPr>
            <p:cNvPr id="137230" name="Rectangle 14">
              <a:extLst>
                <a:ext uri="{FF2B5EF4-FFF2-40B4-BE49-F238E27FC236}">
                  <a16:creationId xmlns:a16="http://schemas.microsoft.com/office/drawing/2014/main" id="{7A76681F-6532-46C2-961B-F459A711F736}"/>
                </a:ext>
              </a:extLst>
            </p:cNvPr>
            <p:cNvSpPr>
              <a:spLocks noChangeArrowheads="1"/>
            </p:cNvSpPr>
            <p:nvPr/>
          </p:nvSpPr>
          <p:spPr bwMode="auto">
            <a:xfrm>
              <a:off x="3243" y="1480"/>
              <a:ext cx="998" cy="8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solidFill>
                    <a:srgbClr val="080808"/>
                  </a:solidFill>
                  <a:latin typeface="仿宋_GB2312" pitchFamily="49" charset="-122"/>
                  <a:ea typeface="仿宋_GB2312" pitchFamily="49" charset="-122"/>
                </a:rPr>
                <a:t>应用层</a:t>
              </a:r>
            </a:p>
          </p:txBody>
        </p:sp>
        <p:sp>
          <p:nvSpPr>
            <p:cNvPr id="137231" name="Rectangle 15">
              <a:extLst>
                <a:ext uri="{FF2B5EF4-FFF2-40B4-BE49-F238E27FC236}">
                  <a16:creationId xmlns:a16="http://schemas.microsoft.com/office/drawing/2014/main" id="{EB582645-7E03-479C-AE32-F2959F57C769}"/>
                </a:ext>
              </a:extLst>
            </p:cNvPr>
            <p:cNvSpPr>
              <a:spLocks noChangeArrowheads="1"/>
            </p:cNvSpPr>
            <p:nvPr/>
          </p:nvSpPr>
          <p:spPr bwMode="auto">
            <a:xfrm>
              <a:off x="3243" y="2341"/>
              <a:ext cx="998" cy="2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solidFill>
                    <a:srgbClr val="080808"/>
                  </a:solidFill>
                  <a:latin typeface="仿宋_GB2312" pitchFamily="49" charset="-122"/>
                  <a:ea typeface="仿宋_GB2312" pitchFamily="49" charset="-122"/>
                </a:rPr>
                <a:t>传输层</a:t>
              </a:r>
            </a:p>
          </p:txBody>
        </p:sp>
        <p:sp>
          <p:nvSpPr>
            <p:cNvPr id="137232" name="Rectangle 16">
              <a:extLst>
                <a:ext uri="{FF2B5EF4-FFF2-40B4-BE49-F238E27FC236}">
                  <a16:creationId xmlns:a16="http://schemas.microsoft.com/office/drawing/2014/main" id="{1EEF48CA-7C04-4A40-92D3-DBB0C818D401}"/>
                </a:ext>
              </a:extLst>
            </p:cNvPr>
            <p:cNvSpPr>
              <a:spLocks noChangeArrowheads="1"/>
            </p:cNvSpPr>
            <p:nvPr/>
          </p:nvSpPr>
          <p:spPr bwMode="auto">
            <a:xfrm>
              <a:off x="3243" y="2614"/>
              <a:ext cx="998" cy="2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solidFill>
                    <a:srgbClr val="080808"/>
                  </a:solidFill>
                  <a:latin typeface="仿宋_GB2312" pitchFamily="49" charset="-122"/>
                  <a:ea typeface="仿宋_GB2312" pitchFamily="49" charset="-122"/>
                </a:rPr>
                <a:t>网络层</a:t>
              </a:r>
            </a:p>
          </p:txBody>
        </p:sp>
        <p:sp>
          <p:nvSpPr>
            <p:cNvPr id="137233" name="Rectangle 17">
              <a:extLst>
                <a:ext uri="{FF2B5EF4-FFF2-40B4-BE49-F238E27FC236}">
                  <a16:creationId xmlns:a16="http://schemas.microsoft.com/office/drawing/2014/main" id="{313E6A78-4CF6-47F8-BA12-AF940A28ACCF}"/>
                </a:ext>
              </a:extLst>
            </p:cNvPr>
            <p:cNvSpPr>
              <a:spLocks noChangeArrowheads="1"/>
            </p:cNvSpPr>
            <p:nvPr/>
          </p:nvSpPr>
          <p:spPr bwMode="auto">
            <a:xfrm>
              <a:off x="3243" y="2886"/>
              <a:ext cx="998" cy="49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solidFill>
                    <a:srgbClr val="080808"/>
                  </a:solidFill>
                  <a:latin typeface="仿宋_GB2312" pitchFamily="49" charset="-122"/>
                  <a:ea typeface="仿宋_GB2312" pitchFamily="49" charset="-122"/>
                </a:rPr>
                <a:t>网络接口层</a:t>
              </a:r>
            </a:p>
          </p:txBody>
        </p:sp>
        <p:sp>
          <p:nvSpPr>
            <p:cNvPr id="137234" name="Text Box 18">
              <a:extLst>
                <a:ext uri="{FF2B5EF4-FFF2-40B4-BE49-F238E27FC236}">
                  <a16:creationId xmlns:a16="http://schemas.microsoft.com/office/drawing/2014/main" id="{C1EE9314-5270-4B7D-B486-8905E7E6B72E}"/>
                </a:ext>
              </a:extLst>
            </p:cNvPr>
            <p:cNvSpPr txBox="1">
              <a:spLocks noChangeArrowheads="1"/>
            </p:cNvSpPr>
            <p:nvPr/>
          </p:nvSpPr>
          <p:spPr bwMode="auto">
            <a:xfrm>
              <a:off x="839" y="1298"/>
              <a:ext cx="10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a:solidFill>
                    <a:srgbClr val="080808"/>
                  </a:solidFill>
                  <a:latin typeface="仿宋_GB2312" pitchFamily="49" charset="-122"/>
                  <a:ea typeface="仿宋_GB2312" pitchFamily="49" charset="-122"/>
                </a:rPr>
                <a:t>OSI</a:t>
              </a:r>
              <a:r>
                <a:rPr lang="zh-CN" altLang="en-US" sz="1800" b="1">
                  <a:solidFill>
                    <a:srgbClr val="080808"/>
                  </a:solidFill>
                  <a:latin typeface="仿宋_GB2312" pitchFamily="49" charset="-122"/>
                  <a:ea typeface="仿宋_GB2312" pitchFamily="49" charset="-122"/>
                </a:rPr>
                <a:t>参考模型</a:t>
              </a:r>
            </a:p>
          </p:txBody>
        </p:sp>
        <p:sp>
          <p:nvSpPr>
            <p:cNvPr id="137235" name="Text Box 19">
              <a:extLst>
                <a:ext uri="{FF2B5EF4-FFF2-40B4-BE49-F238E27FC236}">
                  <a16:creationId xmlns:a16="http://schemas.microsoft.com/office/drawing/2014/main" id="{3BCC1966-5F3A-44E7-863C-9300496D30FF}"/>
                </a:ext>
              </a:extLst>
            </p:cNvPr>
            <p:cNvSpPr txBox="1">
              <a:spLocks noChangeArrowheads="1"/>
            </p:cNvSpPr>
            <p:nvPr/>
          </p:nvSpPr>
          <p:spPr bwMode="auto">
            <a:xfrm>
              <a:off x="3243" y="1253"/>
              <a:ext cx="12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a:solidFill>
                    <a:srgbClr val="080808"/>
                  </a:solidFill>
                  <a:latin typeface="仿宋_GB2312" pitchFamily="49" charset="-122"/>
                  <a:ea typeface="仿宋_GB2312" pitchFamily="49" charset="-122"/>
                </a:rPr>
                <a:t>TCP/IP</a:t>
              </a:r>
              <a:r>
                <a:rPr lang="zh-CN" altLang="en-US" sz="1800" b="1">
                  <a:solidFill>
                    <a:srgbClr val="080808"/>
                  </a:solidFill>
                  <a:latin typeface="仿宋_GB2312" pitchFamily="49" charset="-122"/>
                  <a:ea typeface="仿宋_GB2312" pitchFamily="49" charset="-122"/>
                </a:rPr>
                <a:t>参考模型</a:t>
              </a:r>
            </a:p>
          </p:txBody>
        </p:sp>
        <p:sp>
          <p:nvSpPr>
            <p:cNvPr id="137236" name="AutoShape 20">
              <a:extLst>
                <a:ext uri="{FF2B5EF4-FFF2-40B4-BE49-F238E27FC236}">
                  <a16:creationId xmlns:a16="http://schemas.microsoft.com/office/drawing/2014/main" id="{61FC417E-493C-43CC-87B4-1CFA2CB19C41}"/>
                </a:ext>
              </a:extLst>
            </p:cNvPr>
            <p:cNvSpPr>
              <a:spLocks noChangeArrowheads="1"/>
            </p:cNvSpPr>
            <p:nvPr/>
          </p:nvSpPr>
          <p:spPr bwMode="auto">
            <a:xfrm>
              <a:off x="1791" y="3067"/>
              <a:ext cx="1543" cy="136"/>
            </a:xfrm>
            <a:prstGeom prst="leftRightArrow">
              <a:avLst>
                <a:gd name="adj1" fmla="val 50000"/>
                <a:gd name="adj2" fmla="val 226912"/>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37" name="AutoShape 21">
              <a:extLst>
                <a:ext uri="{FF2B5EF4-FFF2-40B4-BE49-F238E27FC236}">
                  <a16:creationId xmlns:a16="http://schemas.microsoft.com/office/drawing/2014/main" id="{5D9FB6F8-989D-4E53-9B38-E9D7D48CDBBD}"/>
                </a:ext>
              </a:extLst>
            </p:cNvPr>
            <p:cNvSpPr>
              <a:spLocks noChangeArrowheads="1"/>
            </p:cNvSpPr>
            <p:nvPr/>
          </p:nvSpPr>
          <p:spPr bwMode="auto">
            <a:xfrm>
              <a:off x="1791" y="2704"/>
              <a:ext cx="1543" cy="136"/>
            </a:xfrm>
            <a:prstGeom prst="leftRightArrow">
              <a:avLst>
                <a:gd name="adj1" fmla="val 50000"/>
                <a:gd name="adj2" fmla="val 226912"/>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38" name="AutoShape 22">
              <a:extLst>
                <a:ext uri="{FF2B5EF4-FFF2-40B4-BE49-F238E27FC236}">
                  <a16:creationId xmlns:a16="http://schemas.microsoft.com/office/drawing/2014/main" id="{324A8748-7EA8-4D88-8968-BCB2EFE9411A}"/>
                </a:ext>
              </a:extLst>
            </p:cNvPr>
            <p:cNvSpPr>
              <a:spLocks noChangeArrowheads="1"/>
            </p:cNvSpPr>
            <p:nvPr/>
          </p:nvSpPr>
          <p:spPr bwMode="auto">
            <a:xfrm>
              <a:off x="1791" y="2387"/>
              <a:ext cx="1543" cy="136"/>
            </a:xfrm>
            <a:prstGeom prst="leftRightArrow">
              <a:avLst>
                <a:gd name="adj1" fmla="val 50000"/>
                <a:gd name="adj2" fmla="val 226912"/>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39" name="AutoShape 23">
              <a:extLst>
                <a:ext uri="{FF2B5EF4-FFF2-40B4-BE49-F238E27FC236}">
                  <a16:creationId xmlns:a16="http://schemas.microsoft.com/office/drawing/2014/main" id="{350BE498-AB44-4EAB-A381-19D188DDBDDC}"/>
                </a:ext>
              </a:extLst>
            </p:cNvPr>
            <p:cNvSpPr>
              <a:spLocks noChangeArrowheads="1"/>
            </p:cNvSpPr>
            <p:nvPr/>
          </p:nvSpPr>
          <p:spPr bwMode="auto">
            <a:xfrm>
              <a:off x="1791" y="1888"/>
              <a:ext cx="1543" cy="136"/>
            </a:xfrm>
            <a:prstGeom prst="leftRightArrow">
              <a:avLst>
                <a:gd name="adj1" fmla="val 50000"/>
                <a:gd name="adj2" fmla="val 226912"/>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442" name="Picture 2">
            <a:extLst>
              <a:ext uri="{FF2B5EF4-FFF2-40B4-BE49-F238E27FC236}">
                <a16:creationId xmlns:a16="http://schemas.microsoft.com/office/drawing/2014/main" id="{1846C78A-E30E-4D98-A622-494105928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828800"/>
            <a:ext cx="7200900"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9443" name="Rectangle 3">
            <a:extLst>
              <a:ext uri="{FF2B5EF4-FFF2-40B4-BE49-F238E27FC236}">
                <a16:creationId xmlns:a16="http://schemas.microsoft.com/office/drawing/2014/main" id="{E5AB4B5A-DB34-48BE-B860-12DF06D547CE}"/>
              </a:ext>
            </a:extLst>
          </p:cNvPr>
          <p:cNvSpPr>
            <a:spLocks noChangeArrowheads="1"/>
          </p:cNvSpPr>
          <p:nvPr/>
        </p:nvSpPr>
        <p:spPr bwMode="auto">
          <a:xfrm>
            <a:off x="1219200" y="457200"/>
            <a:ext cx="7772400"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zh-CN" altLang="en-US" sz="4400" b="1">
                <a:solidFill>
                  <a:schemeClr val="tx2"/>
                </a:solidFill>
                <a:latin typeface="Times New Roman" panose="02020603050405020304" pitchFamily="18" charset="0"/>
                <a:ea typeface="仿宋_GB2312" pitchFamily="49" charset="-122"/>
              </a:rPr>
              <a:t>基于</a:t>
            </a:r>
            <a:r>
              <a:rPr lang="en-US" altLang="zh-CN" sz="4400" b="1">
                <a:solidFill>
                  <a:schemeClr val="tx2"/>
                </a:solidFill>
                <a:latin typeface="Times New Roman" panose="02020603050405020304" pitchFamily="18" charset="0"/>
                <a:ea typeface="仿宋_GB2312" pitchFamily="49" charset="-122"/>
              </a:rPr>
              <a:t>TCP</a:t>
            </a:r>
            <a:endParaRPr lang="zh-CN" altLang="en-US" sz="4400" b="1">
              <a:solidFill>
                <a:schemeClr val="tx2"/>
              </a:solidFill>
              <a:latin typeface="Times New Roman" panose="02020603050405020304" pitchFamily="18" charset="0"/>
              <a:ea typeface="仿宋_GB2312"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93DEB8D0-60E8-49DD-BEB4-7B7FDFCE8A7A}"/>
              </a:ext>
            </a:extLst>
          </p:cNvPr>
          <p:cNvSpPr>
            <a:spLocks noChangeArrowheads="1"/>
          </p:cNvSpPr>
          <p:nvPr/>
        </p:nvSpPr>
        <p:spPr bwMode="auto">
          <a:xfrm>
            <a:off x="1219200" y="381000"/>
            <a:ext cx="7772400"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zh-CN" altLang="en-US" sz="4400" b="1">
                <a:solidFill>
                  <a:schemeClr val="tx2"/>
                </a:solidFill>
                <a:latin typeface="Times New Roman" panose="02020603050405020304" pitchFamily="18" charset="0"/>
                <a:ea typeface="仿宋_GB2312" pitchFamily="49" charset="-122"/>
              </a:rPr>
              <a:t>基于</a:t>
            </a:r>
            <a:r>
              <a:rPr lang="en-US" altLang="zh-CN" sz="4400" b="1">
                <a:solidFill>
                  <a:schemeClr val="tx2"/>
                </a:solidFill>
                <a:latin typeface="Times New Roman" panose="02020603050405020304" pitchFamily="18" charset="0"/>
                <a:ea typeface="仿宋_GB2312" pitchFamily="49" charset="-122"/>
              </a:rPr>
              <a:t>UDP-</a:t>
            </a:r>
            <a:r>
              <a:rPr lang="zh-CN" altLang="en-US" sz="4400" b="1">
                <a:solidFill>
                  <a:schemeClr val="tx2"/>
                </a:solidFill>
                <a:latin typeface="Times New Roman" panose="02020603050405020304" pitchFamily="18" charset="0"/>
                <a:ea typeface="仿宋_GB2312" pitchFamily="49" charset="-122"/>
              </a:rPr>
              <a:t>服务器</a:t>
            </a:r>
          </a:p>
        </p:txBody>
      </p:sp>
      <p:sp>
        <p:nvSpPr>
          <p:cNvPr id="185347" name="Rectangle 3">
            <a:extLst>
              <a:ext uri="{FF2B5EF4-FFF2-40B4-BE49-F238E27FC236}">
                <a16:creationId xmlns:a16="http://schemas.microsoft.com/office/drawing/2014/main" id="{82325403-8D4F-4D95-9A1F-AA6487CCC177}"/>
              </a:ext>
            </a:extLst>
          </p:cNvPr>
          <p:cNvSpPr>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defRPr>
                <a:solidFill>
                  <a:schemeClr val="tx1"/>
                </a:solidFill>
                <a:latin typeface="Arial" panose="020B0604020202020204" pitchFamily="34" charset="0"/>
              </a:defRPr>
            </a:lvl1pPr>
            <a:lvl2pPr marL="990600" indent="-5334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752600" indent="-381000">
              <a:defRPr>
                <a:solidFill>
                  <a:schemeClr val="tx1"/>
                </a:solidFill>
                <a:latin typeface="Arial" panose="020B0604020202020204" pitchFamily="34" charset="0"/>
              </a:defRPr>
            </a:lvl4pPr>
            <a:lvl5pPr marL="2209800" indent="-381000">
              <a:defRPr>
                <a:solidFill>
                  <a:schemeClr val="tx1"/>
                </a:solidFill>
                <a:latin typeface="Arial" panose="020B0604020202020204" pitchFamily="34" charset="0"/>
              </a:defRPr>
            </a:lvl5pPr>
            <a:lvl6pPr marL="2667000" indent="-381000" fontAlgn="base">
              <a:spcBef>
                <a:spcPct val="0"/>
              </a:spcBef>
              <a:spcAft>
                <a:spcPct val="0"/>
              </a:spcAft>
              <a:defRPr>
                <a:solidFill>
                  <a:schemeClr val="tx1"/>
                </a:solidFill>
                <a:latin typeface="Arial" panose="020B0604020202020204" pitchFamily="34" charset="0"/>
              </a:defRPr>
            </a:lvl6pPr>
            <a:lvl7pPr marL="3124200" indent="-381000" fontAlgn="base">
              <a:spcBef>
                <a:spcPct val="0"/>
              </a:spcBef>
              <a:spcAft>
                <a:spcPct val="0"/>
              </a:spcAft>
              <a:defRPr>
                <a:solidFill>
                  <a:schemeClr val="tx1"/>
                </a:solidFill>
                <a:latin typeface="Arial" panose="020B0604020202020204" pitchFamily="34" charset="0"/>
              </a:defRPr>
            </a:lvl7pPr>
            <a:lvl8pPr marL="3581400" indent="-381000" fontAlgn="base">
              <a:spcBef>
                <a:spcPct val="0"/>
              </a:spcBef>
              <a:spcAft>
                <a:spcPct val="0"/>
              </a:spcAft>
              <a:defRPr>
                <a:solidFill>
                  <a:schemeClr val="tx1"/>
                </a:solidFill>
                <a:latin typeface="Arial" panose="020B0604020202020204" pitchFamily="34" charset="0"/>
              </a:defRPr>
            </a:lvl8pPr>
            <a:lvl9pPr marL="4038600" indent="-381000" fontAlgn="base">
              <a:spcBef>
                <a:spcPct val="0"/>
              </a:spcBef>
              <a:spcAft>
                <a:spcPct val="0"/>
              </a:spcAft>
              <a:defRPr>
                <a:solidFill>
                  <a:schemeClr val="tx1"/>
                </a:solidFill>
                <a:latin typeface="Arial" panose="020B0604020202020204" pitchFamily="34" charset="0"/>
              </a:defRPr>
            </a:lvl9pPr>
          </a:lstStyle>
          <a:p>
            <a:pPr>
              <a:spcBef>
                <a:spcPct val="20000"/>
              </a:spcBef>
              <a:buSzPct val="85000"/>
              <a:buFontTx/>
              <a:buAutoNum type="arabicPeriod"/>
            </a:pPr>
            <a:r>
              <a:rPr lang="zh-CN" altLang="en-US" sz="3200" b="1">
                <a:latin typeface="仿宋_GB2312" pitchFamily="49" charset="-122"/>
                <a:ea typeface="仿宋_GB2312" pitchFamily="49" charset="-122"/>
              </a:rPr>
              <a:t>创建一个</a:t>
            </a:r>
            <a:r>
              <a:rPr lang="en-US" altLang="zh-CN" sz="3200" b="1">
                <a:latin typeface="仿宋_GB2312" pitchFamily="49" charset="-122"/>
                <a:ea typeface="仿宋_GB2312" pitchFamily="49" charset="-122"/>
              </a:rPr>
              <a:t>socket，</a:t>
            </a:r>
            <a:r>
              <a:rPr lang="zh-CN" altLang="en-US" sz="3200" b="1">
                <a:latin typeface="仿宋_GB2312" pitchFamily="49" charset="-122"/>
                <a:ea typeface="仿宋_GB2312" pitchFamily="49" charset="-122"/>
              </a:rPr>
              <a:t>用函数</a:t>
            </a:r>
            <a:r>
              <a:rPr lang="en-US" altLang="zh-CN" sz="3200" b="1">
                <a:latin typeface="仿宋_GB2312" pitchFamily="49" charset="-122"/>
                <a:ea typeface="仿宋_GB2312" pitchFamily="49" charset="-122"/>
              </a:rPr>
              <a:t>socket()</a:t>
            </a:r>
          </a:p>
          <a:p>
            <a:pPr>
              <a:spcBef>
                <a:spcPct val="20000"/>
              </a:spcBef>
              <a:buSzPct val="85000"/>
              <a:buFontTx/>
              <a:buAutoNum type="arabicPeriod"/>
            </a:pPr>
            <a:r>
              <a:rPr lang="zh-CN" altLang="en-US" sz="3200" b="1">
                <a:latin typeface="仿宋_GB2312" pitchFamily="49" charset="-122"/>
                <a:ea typeface="仿宋_GB2312" pitchFamily="49" charset="-122"/>
              </a:rPr>
              <a:t>绑定</a:t>
            </a:r>
            <a:r>
              <a:rPr lang="en-US" altLang="zh-CN" sz="3200" b="1">
                <a:latin typeface="仿宋_GB2312" pitchFamily="49" charset="-122"/>
                <a:ea typeface="仿宋_GB2312" pitchFamily="49" charset="-122"/>
              </a:rPr>
              <a:t>IP</a:t>
            </a:r>
            <a:r>
              <a:rPr lang="zh-CN" altLang="en-US" sz="3200" b="1">
                <a:latin typeface="仿宋_GB2312" pitchFamily="49" charset="-122"/>
                <a:ea typeface="仿宋_GB2312" pitchFamily="49" charset="-122"/>
              </a:rPr>
              <a:t>地址、端口等信息到</a:t>
            </a:r>
            <a:r>
              <a:rPr lang="en-US" altLang="zh-CN" sz="3200" b="1">
                <a:latin typeface="仿宋_GB2312" pitchFamily="49" charset="-122"/>
                <a:ea typeface="仿宋_GB2312" pitchFamily="49" charset="-122"/>
              </a:rPr>
              <a:t>socket</a:t>
            </a:r>
            <a:r>
              <a:rPr lang="zh-CN" altLang="en-US" sz="3200" b="1">
                <a:latin typeface="仿宋_GB2312" pitchFamily="49" charset="-122"/>
                <a:ea typeface="仿宋_GB2312" pitchFamily="49" charset="-122"/>
              </a:rPr>
              <a:t>上，用函数</a:t>
            </a:r>
            <a:r>
              <a:rPr lang="en-US" altLang="zh-CN" sz="3200" b="1">
                <a:latin typeface="仿宋_GB2312" pitchFamily="49" charset="-122"/>
                <a:ea typeface="仿宋_GB2312" pitchFamily="49" charset="-122"/>
              </a:rPr>
              <a:t>bind()</a:t>
            </a:r>
          </a:p>
          <a:p>
            <a:pPr>
              <a:spcBef>
                <a:spcPct val="20000"/>
              </a:spcBef>
              <a:buSzPct val="85000"/>
              <a:buFontTx/>
              <a:buAutoNum type="arabicPeriod"/>
            </a:pPr>
            <a:r>
              <a:rPr lang="zh-CN" altLang="en-US" sz="3200" b="1">
                <a:latin typeface="仿宋_GB2312" pitchFamily="49" charset="-122"/>
                <a:ea typeface="仿宋_GB2312" pitchFamily="49" charset="-122"/>
              </a:rPr>
              <a:t>循环接收数据，用函数</a:t>
            </a:r>
            <a:r>
              <a:rPr lang="en-US" altLang="zh-CN" sz="3200" b="1">
                <a:latin typeface="仿宋_GB2312" pitchFamily="49" charset="-122"/>
                <a:ea typeface="仿宋_GB2312" pitchFamily="49" charset="-122"/>
              </a:rPr>
              <a:t>recvfrom()</a:t>
            </a:r>
          </a:p>
          <a:p>
            <a:pPr>
              <a:spcBef>
                <a:spcPct val="20000"/>
              </a:spcBef>
              <a:buSzPct val="85000"/>
              <a:buFontTx/>
              <a:buAutoNum type="arabicPeriod"/>
            </a:pPr>
            <a:r>
              <a:rPr lang="zh-CN" altLang="en-US" sz="3200" b="1">
                <a:latin typeface="仿宋_GB2312" pitchFamily="49" charset="-122"/>
                <a:ea typeface="仿宋_GB2312" pitchFamily="49" charset="-122"/>
              </a:rPr>
              <a:t>关闭网络连接</a:t>
            </a:r>
            <a:r>
              <a:rPr lang="zh-CN" altLang="en-US" sz="3200">
                <a:latin typeface="Times New Roman" panose="02020603050405020304" pitchFamily="18" charset="0"/>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9854576C-C4CE-432A-B10F-25E6DFC07673}"/>
              </a:ext>
            </a:extLst>
          </p:cNvPr>
          <p:cNvSpPr>
            <a:spLocks noChangeArrowheads="1"/>
          </p:cNvSpPr>
          <p:nvPr/>
        </p:nvSpPr>
        <p:spPr bwMode="auto">
          <a:xfrm>
            <a:off x="11430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zh-CN" altLang="en-US" sz="4400" b="1">
                <a:solidFill>
                  <a:schemeClr val="tx2"/>
                </a:solidFill>
                <a:latin typeface="Times New Roman" panose="02020603050405020304" pitchFamily="18" charset="0"/>
                <a:ea typeface="仿宋_GB2312" pitchFamily="49" charset="-122"/>
              </a:rPr>
              <a:t>基于</a:t>
            </a:r>
            <a:r>
              <a:rPr lang="en-US" altLang="zh-CN" sz="4400" b="1">
                <a:solidFill>
                  <a:schemeClr val="tx2"/>
                </a:solidFill>
                <a:latin typeface="Times New Roman" panose="02020603050405020304" pitchFamily="18" charset="0"/>
                <a:ea typeface="仿宋_GB2312" pitchFamily="49" charset="-122"/>
              </a:rPr>
              <a:t>UDP-</a:t>
            </a:r>
            <a:r>
              <a:rPr lang="zh-CN" altLang="en-US" sz="4400" b="1">
                <a:solidFill>
                  <a:schemeClr val="tx2"/>
                </a:solidFill>
                <a:latin typeface="Times New Roman" panose="02020603050405020304" pitchFamily="18" charset="0"/>
                <a:ea typeface="仿宋_GB2312" pitchFamily="49" charset="-122"/>
              </a:rPr>
              <a:t>客户端</a:t>
            </a:r>
          </a:p>
        </p:txBody>
      </p:sp>
      <p:sp>
        <p:nvSpPr>
          <p:cNvPr id="186371" name="Rectangle 3">
            <a:extLst>
              <a:ext uri="{FF2B5EF4-FFF2-40B4-BE49-F238E27FC236}">
                <a16:creationId xmlns:a16="http://schemas.microsoft.com/office/drawing/2014/main" id="{3331F167-5335-4716-9113-708B7579D0CA}"/>
              </a:ext>
            </a:extLst>
          </p:cNvPr>
          <p:cNvSpPr>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defRPr>
                <a:solidFill>
                  <a:schemeClr val="tx1"/>
                </a:solidFill>
                <a:latin typeface="Arial" panose="020B0604020202020204" pitchFamily="34" charset="0"/>
              </a:defRPr>
            </a:lvl1pPr>
            <a:lvl2pPr marL="990600" indent="-5334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752600" indent="-381000">
              <a:defRPr>
                <a:solidFill>
                  <a:schemeClr val="tx1"/>
                </a:solidFill>
                <a:latin typeface="Arial" panose="020B0604020202020204" pitchFamily="34" charset="0"/>
              </a:defRPr>
            </a:lvl4pPr>
            <a:lvl5pPr marL="2209800" indent="-381000">
              <a:defRPr>
                <a:solidFill>
                  <a:schemeClr val="tx1"/>
                </a:solidFill>
                <a:latin typeface="Arial" panose="020B0604020202020204" pitchFamily="34" charset="0"/>
              </a:defRPr>
            </a:lvl5pPr>
            <a:lvl6pPr marL="2667000" indent="-381000" fontAlgn="base">
              <a:spcBef>
                <a:spcPct val="0"/>
              </a:spcBef>
              <a:spcAft>
                <a:spcPct val="0"/>
              </a:spcAft>
              <a:defRPr>
                <a:solidFill>
                  <a:schemeClr val="tx1"/>
                </a:solidFill>
                <a:latin typeface="Arial" panose="020B0604020202020204" pitchFamily="34" charset="0"/>
              </a:defRPr>
            </a:lvl6pPr>
            <a:lvl7pPr marL="3124200" indent="-381000" fontAlgn="base">
              <a:spcBef>
                <a:spcPct val="0"/>
              </a:spcBef>
              <a:spcAft>
                <a:spcPct val="0"/>
              </a:spcAft>
              <a:defRPr>
                <a:solidFill>
                  <a:schemeClr val="tx1"/>
                </a:solidFill>
                <a:latin typeface="Arial" panose="020B0604020202020204" pitchFamily="34" charset="0"/>
              </a:defRPr>
            </a:lvl7pPr>
            <a:lvl8pPr marL="3581400" indent="-381000" fontAlgn="base">
              <a:spcBef>
                <a:spcPct val="0"/>
              </a:spcBef>
              <a:spcAft>
                <a:spcPct val="0"/>
              </a:spcAft>
              <a:defRPr>
                <a:solidFill>
                  <a:schemeClr val="tx1"/>
                </a:solidFill>
                <a:latin typeface="Arial" panose="020B0604020202020204" pitchFamily="34" charset="0"/>
              </a:defRPr>
            </a:lvl8pPr>
            <a:lvl9pPr marL="4038600" indent="-381000" fontAlgn="base">
              <a:spcBef>
                <a:spcPct val="0"/>
              </a:spcBef>
              <a:spcAft>
                <a:spcPct val="0"/>
              </a:spcAft>
              <a:defRPr>
                <a:solidFill>
                  <a:schemeClr val="tx1"/>
                </a:solidFill>
                <a:latin typeface="Arial" panose="020B0604020202020204" pitchFamily="34" charset="0"/>
              </a:defRPr>
            </a:lvl9pPr>
          </a:lstStyle>
          <a:p>
            <a:pPr>
              <a:spcBef>
                <a:spcPct val="20000"/>
              </a:spcBef>
              <a:buSzPct val="85000"/>
              <a:buFontTx/>
              <a:buAutoNum type="arabicPeriod"/>
            </a:pPr>
            <a:r>
              <a:rPr lang="zh-CN" altLang="en-US" sz="3200" b="1">
                <a:latin typeface="仿宋_GB2312" pitchFamily="49" charset="-122"/>
                <a:ea typeface="仿宋_GB2312" pitchFamily="49" charset="-122"/>
              </a:rPr>
              <a:t>创建一个</a:t>
            </a:r>
            <a:r>
              <a:rPr lang="en-US" altLang="zh-CN" sz="3200" b="1">
                <a:latin typeface="仿宋_GB2312" pitchFamily="49" charset="-122"/>
                <a:ea typeface="仿宋_GB2312" pitchFamily="49" charset="-122"/>
              </a:rPr>
              <a:t>socket，</a:t>
            </a:r>
            <a:r>
              <a:rPr lang="zh-CN" altLang="en-US" sz="3200" b="1">
                <a:latin typeface="仿宋_GB2312" pitchFamily="49" charset="-122"/>
                <a:ea typeface="仿宋_GB2312" pitchFamily="49" charset="-122"/>
              </a:rPr>
              <a:t>用函数</a:t>
            </a:r>
            <a:r>
              <a:rPr lang="en-US" altLang="zh-CN" sz="3200" b="1">
                <a:latin typeface="仿宋_GB2312" pitchFamily="49" charset="-122"/>
                <a:ea typeface="仿宋_GB2312" pitchFamily="49" charset="-122"/>
              </a:rPr>
              <a:t>socket()</a:t>
            </a:r>
          </a:p>
          <a:p>
            <a:pPr>
              <a:spcBef>
                <a:spcPct val="20000"/>
              </a:spcBef>
              <a:buSzPct val="85000"/>
              <a:buFontTx/>
              <a:buAutoNum type="arabicPeriod"/>
            </a:pPr>
            <a:r>
              <a:rPr lang="zh-CN" altLang="en-US" sz="3200" b="1">
                <a:latin typeface="仿宋_GB2312" pitchFamily="49" charset="-122"/>
                <a:ea typeface="仿宋_GB2312" pitchFamily="49" charset="-122"/>
              </a:rPr>
              <a:t>绑定</a:t>
            </a:r>
            <a:r>
              <a:rPr lang="en-US" altLang="zh-CN" sz="3200" b="1">
                <a:latin typeface="仿宋_GB2312" pitchFamily="49" charset="-122"/>
                <a:ea typeface="仿宋_GB2312" pitchFamily="49" charset="-122"/>
              </a:rPr>
              <a:t>IP</a:t>
            </a:r>
            <a:r>
              <a:rPr lang="zh-CN" altLang="en-US" sz="3200" b="1">
                <a:latin typeface="仿宋_GB2312" pitchFamily="49" charset="-122"/>
                <a:ea typeface="仿宋_GB2312" pitchFamily="49" charset="-122"/>
              </a:rPr>
              <a:t>地址、端口等信息到</a:t>
            </a:r>
            <a:r>
              <a:rPr lang="en-US" altLang="zh-CN" sz="3200" b="1">
                <a:latin typeface="仿宋_GB2312" pitchFamily="49" charset="-122"/>
                <a:ea typeface="仿宋_GB2312" pitchFamily="49" charset="-122"/>
              </a:rPr>
              <a:t>socket</a:t>
            </a:r>
            <a:r>
              <a:rPr lang="zh-CN" altLang="en-US" sz="3200" b="1">
                <a:latin typeface="仿宋_GB2312" pitchFamily="49" charset="-122"/>
                <a:ea typeface="仿宋_GB2312" pitchFamily="49" charset="-122"/>
              </a:rPr>
              <a:t>上，用函数</a:t>
            </a:r>
            <a:r>
              <a:rPr lang="en-US" altLang="zh-CN" sz="3200" b="1">
                <a:latin typeface="仿宋_GB2312" pitchFamily="49" charset="-122"/>
                <a:ea typeface="仿宋_GB2312" pitchFamily="49" charset="-122"/>
              </a:rPr>
              <a:t>bind()</a:t>
            </a:r>
          </a:p>
          <a:p>
            <a:pPr>
              <a:spcBef>
                <a:spcPct val="20000"/>
              </a:spcBef>
              <a:buSzPct val="85000"/>
              <a:buFontTx/>
              <a:buAutoNum type="arabicPeriod"/>
            </a:pPr>
            <a:r>
              <a:rPr lang="zh-CN" altLang="en-US" sz="3200" b="1">
                <a:latin typeface="仿宋_GB2312" pitchFamily="49" charset="-122"/>
                <a:ea typeface="仿宋_GB2312" pitchFamily="49" charset="-122"/>
              </a:rPr>
              <a:t>设置对方的</a:t>
            </a:r>
            <a:r>
              <a:rPr lang="en-US" altLang="zh-CN" sz="3200" b="1">
                <a:latin typeface="仿宋_GB2312" pitchFamily="49" charset="-122"/>
                <a:ea typeface="仿宋_GB2312" pitchFamily="49" charset="-122"/>
              </a:rPr>
              <a:t>IP</a:t>
            </a:r>
            <a:r>
              <a:rPr lang="zh-CN" altLang="en-US" sz="3200" b="1">
                <a:latin typeface="仿宋_GB2312" pitchFamily="49" charset="-122"/>
                <a:ea typeface="仿宋_GB2312" pitchFamily="49" charset="-122"/>
              </a:rPr>
              <a:t>地址和端口等属性</a:t>
            </a:r>
            <a:endParaRPr lang="en-US" altLang="zh-CN" sz="3200" b="1">
              <a:latin typeface="仿宋_GB2312" pitchFamily="49" charset="-122"/>
              <a:ea typeface="仿宋_GB2312" pitchFamily="49" charset="-122"/>
            </a:endParaRPr>
          </a:p>
          <a:p>
            <a:pPr>
              <a:spcBef>
                <a:spcPct val="20000"/>
              </a:spcBef>
              <a:buSzPct val="85000"/>
              <a:buFontTx/>
              <a:buAutoNum type="arabicPeriod"/>
            </a:pPr>
            <a:r>
              <a:rPr lang="zh-CN" altLang="en-US" sz="3200" b="1">
                <a:latin typeface="仿宋_GB2312" pitchFamily="49" charset="-122"/>
                <a:ea typeface="仿宋_GB2312" pitchFamily="49" charset="-122"/>
              </a:rPr>
              <a:t>发送数据，用函数</a:t>
            </a:r>
            <a:r>
              <a:rPr lang="en-US" altLang="zh-CN" sz="3200" b="1">
                <a:latin typeface="仿宋_GB2312" pitchFamily="49" charset="-122"/>
                <a:ea typeface="仿宋_GB2312" pitchFamily="49" charset="-122"/>
              </a:rPr>
              <a:t>sendto()</a:t>
            </a:r>
          </a:p>
          <a:p>
            <a:pPr>
              <a:spcBef>
                <a:spcPct val="20000"/>
              </a:spcBef>
              <a:buSzPct val="85000"/>
              <a:buFontTx/>
              <a:buAutoNum type="arabicPeriod"/>
            </a:pPr>
            <a:r>
              <a:rPr lang="zh-CN" altLang="en-US" sz="3200" b="1">
                <a:latin typeface="仿宋_GB2312" pitchFamily="49" charset="-122"/>
                <a:ea typeface="仿宋_GB2312" pitchFamily="49" charset="-122"/>
              </a:rPr>
              <a:t>关闭网络连接</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466" name="Picture 2">
            <a:extLst>
              <a:ext uri="{FF2B5EF4-FFF2-40B4-BE49-F238E27FC236}">
                <a16:creationId xmlns:a16="http://schemas.microsoft.com/office/drawing/2014/main" id="{7FEE40BF-ABDB-4BB9-8869-C80D43B008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28800"/>
            <a:ext cx="7272338" cy="456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0467" name="Rectangle 3">
            <a:extLst>
              <a:ext uri="{FF2B5EF4-FFF2-40B4-BE49-F238E27FC236}">
                <a16:creationId xmlns:a16="http://schemas.microsoft.com/office/drawing/2014/main" id="{E1028F36-8E70-4D31-8A29-C9539F764FFA}"/>
              </a:ext>
            </a:extLst>
          </p:cNvPr>
          <p:cNvSpPr>
            <a:spLocks noChangeArrowheads="1"/>
          </p:cNvSpPr>
          <p:nvPr/>
        </p:nvSpPr>
        <p:spPr bwMode="auto">
          <a:xfrm>
            <a:off x="11430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zh-CN" altLang="en-US" sz="4400" b="1">
                <a:solidFill>
                  <a:schemeClr val="tx2"/>
                </a:solidFill>
                <a:latin typeface="Times New Roman" panose="02020603050405020304" pitchFamily="18" charset="0"/>
                <a:ea typeface="仿宋_GB2312" pitchFamily="49" charset="-122"/>
              </a:rPr>
              <a:t>基于</a:t>
            </a:r>
            <a:r>
              <a:rPr lang="en-US" altLang="zh-CN" sz="4400" b="1">
                <a:solidFill>
                  <a:schemeClr val="tx2"/>
                </a:solidFill>
                <a:latin typeface="Times New Roman" panose="02020603050405020304" pitchFamily="18" charset="0"/>
                <a:ea typeface="仿宋_GB2312" pitchFamily="49" charset="-122"/>
              </a:rPr>
              <a:t>UDP</a:t>
            </a:r>
            <a:endParaRPr lang="zh-CN" altLang="en-US" sz="4400" b="1">
              <a:solidFill>
                <a:schemeClr val="tx2"/>
              </a:solidFill>
              <a:latin typeface="Times New Roman" panose="02020603050405020304" pitchFamily="18" charset="0"/>
              <a:ea typeface="仿宋_GB2312"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2" name="Rectangle 4">
            <a:extLst>
              <a:ext uri="{FF2B5EF4-FFF2-40B4-BE49-F238E27FC236}">
                <a16:creationId xmlns:a16="http://schemas.microsoft.com/office/drawing/2014/main" id="{FDAC4E0B-3B2A-48DD-BEF0-5EA7537DDC1F}"/>
              </a:ext>
            </a:extLst>
          </p:cNvPr>
          <p:cNvSpPr>
            <a:spLocks noChangeArrowheads="1"/>
          </p:cNvSpPr>
          <p:nvPr/>
        </p:nvSpPr>
        <p:spPr bwMode="auto">
          <a:xfrm>
            <a:off x="1219200" y="381000"/>
            <a:ext cx="7772400"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zh-CN" altLang="en-US" sz="4400" b="1">
                <a:solidFill>
                  <a:schemeClr val="tx2"/>
                </a:solidFill>
                <a:latin typeface="Times New Roman" panose="02020603050405020304" pitchFamily="18" charset="0"/>
                <a:ea typeface="仿宋_GB2312" pitchFamily="49" charset="-122"/>
              </a:rPr>
              <a:t>服务器模型</a:t>
            </a:r>
            <a:endParaRPr lang="en-US" altLang="zh-CN" sz="4400" b="1">
              <a:solidFill>
                <a:schemeClr val="tx2"/>
              </a:solidFill>
              <a:latin typeface="Times New Roman" panose="02020603050405020304" pitchFamily="18" charset="0"/>
              <a:ea typeface="仿宋_GB2312" pitchFamily="49" charset="-122"/>
            </a:endParaRPr>
          </a:p>
        </p:txBody>
      </p:sp>
      <p:sp>
        <p:nvSpPr>
          <p:cNvPr id="211973" name="Rectangle 5">
            <a:extLst>
              <a:ext uri="{FF2B5EF4-FFF2-40B4-BE49-F238E27FC236}">
                <a16:creationId xmlns:a16="http://schemas.microsoft.com/office/drawing/2014/main" id="{0D3AAC0B-E693-46A6-B3CD-B23E8E635AE4}"/>
              </a:ext>
            </a:extLst>
          </p:cNvPr>
          <p:cNvSpPr>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defRPr>
                <a:solidFill>
                  <a:schemeClr val="tx1"/>
                </a:solidFill>
                <a:latin typeface="Arial" panose="020B0604020202020204" pitchFamily="34" charset="0"/>
              </a:defRPr>
            </a:lvl1pPr>
            <a:lvl2pPr marL="990600" indent="-5334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752600" indent="-381000">
              <a:defRPr>
                <a:solidFill>
                  <a:schemeClr val="tx1"/>
                </a:solidFill>
                <a:latin typeface="Arial" panose="020B0604020202020204" pitchFamily="34" charset="0"/>
              </a:defRPr>
            </a:lvl4pPr>
            <a:lvl5pPr marL="2209800" indent="-381000">
              <a:defRPr>
                <a:solidFill>
                  <a:schemeClr val="tx1"/>
                </a:solidFill>
                <a:latin typeface="Arial" panose="020B0604020202020204" pitchFamily="34" charset="0"/>
              </a:defRPr>
            </a:lvl5pPr>
            <a:lvl6pPr marL="2667000" indent="-381000" fontAlgn="base">
              <a:spcBef>
                <a:spcPct val="0"/>
              </a:spcBef>
              <a:spcAft>
                <a:spcPct val="0"/>
              </a:spcAft>
              <a:defRPr>
                <a:solidFill>
                  <a:schemeClr val="tx1"/>
                </a:solidFill>
                <a:latin typeface="Arial" panose="020B0604020202020204" pitchFamily="34" charset="0"/>
              </a:defRPr>
            </a:lvl6pPr>
            <a:lvl7pPr marL="3124200" indent="-381000" fontAlgn="base">
              <a:spcBef>
                <a:spcPct val="0"/>
              </a:spcBef>
              <a:spcAft>
                <a:spcPct val="0"/>
              </a:spcAft>
              <a:defRPr>
                <a:solidFill>
                  <a:schemeClr val="tx1"/>
                </a:solidFill>
                <a:latin typeface="Arial" panose="020B0604020202020204" pitchFamily="34" charset="0"/>
              </a:defRPr>
            </a:lvl7pPr>
            <a:lvl8pPr marL="3581400" indent="-381000" fontAlgn="base">
              <a:spcBef>
                <a:spcPct val="0"/>
              </a:spcBef>
              <a:spcAft>
                <a:spcPct val="0"/>
              </a:spcAft>
              <a:defRPr>
                <a:solidFill>
                  <a:schemeClr val="tx1"/>
                </a:solidFill>
                <a:latin typeface="Arial" panose="020B0604020202020204" pitchFamily="34" charset="0"/>
              </a:defRPr>
            </a:lvl8pPr>
            <a:lvl9pPr marL="4038600" indent="-381000" fontAlgn="base">
              <a:spcBef>
                <a:spcPct val="0"/>
              </a:spcBef>
              <a:spcAft>
                <a:spcPct val="0"/>
              </a:spcAft>
              <a:defRPr>
                <a:solidFill>
                  <a:schemeClr val="tx1"/>
                </a:solidFill>
                <a:latin typeface="Arial" panose="020B0604020202020204" pitchFamily="34" charset="0"/>
              </a:defRPr>
            </a:lvl9pPr>
          </a:lstStyle>
          <a:p>
            <a:pPr>
              <a:spcBef>
                <a:spcPct val="20000"/>
              </a:spcBef>
              <a:buSzPct val="85000"/>
            </a:pPr>
            <a:r>
              <a:rPr lang="zh-CN" altLang="en-US" b="1">
                <a:latin typeface="仿宋_GB2312" pitchFamily="49" charset="-122"/>
                <a:ea typeface="仿宋_GB2312" pitchFamily="49" charset="-122"/>
              </a:rPr>
              <a:t>	</a:t>
            </a:r>
            <a:r>
              <a:rPr lang="zh-CN" altLang="en-US" sz="2800" b="1">
                <a:latin typeface="仿宋_GB2312" pitchFamily="49" charset="-122"/>
                <a:ea typeface="仿宋_GB2312" pitchFamily="49" charset="-122"/>
              </a:rPr>
              <a:t>在网络程序里面</a:t>
            </a:r>
            <a:r>
              <a:rPr lang="en-US" altLang="zh-CN" sz="2800" b="1">
                <a:latin typeface="仿宋_GB2312" pitchFamily="49" charset="-122"/>
                <a:ea typeface="仿宋_GB2312" pitchFamily="49" charset="-122"/>
              </a:rPr>
              <a:t>,</a:t>
            </a:r>
            <a:r>
              <a:rPr lang="zh-CN" altLang="en-US" sz="2800" b="1">
                <a:latin typeface="仿宋_GB2312" pitchFamily="49" charset="-122"/>
                <a:ea typeface="仿宋_GB2312" pitchFamily="49" charset="-122"/>
              </a:rPr>
              <a:t>一般来说都是许多客户对应一个服务器，为了处理客户的请求</a:t>
            </a:r>
            <a:r>
              <a:rPr lang="en-US" altLang="zh-CN" sz="2800" b="1">
                <a:latin typeface="仿宋_GB2312" pitchFamily="49" charset="-122"/>
                <a:ea typeface="仿宋_GB2312" pitchFamily="49" charset="-122"/>
              </a:rPr>
              <a:t>,</a:t>
            </a:r>
            <a:r>
              <a:rPr lang="en-US" altLang="zh-CN" sz="2800" b="1">
                <a:latin typeface="Times New Roman" panose="02020603050405020304" pitchFamily="18" charset="0"/>
                <a:ea typeface="仿宋_GB2312" pitchFamily="49" charset="-122"/>
              </a:rPr>
              <a:t> </a:t>
            </a:r>
            <a:r>
              <a:rPr lang="zh-CN" altLang="en-US" sz="2800" b="1">
                <a:latin typeface="仿宋_GB2312" pitchFamily="49" charset="-122"/>
                <a:ea typeface="仿宋_GB2312" pitchFamily="49" charset="-122"/>
              </a:rPr>
              <a:t>对服务端的程序就提出了特殊的要求。目前最常用的服务器模型有：</a:t>
            </a:r>
            <a:r>
              <a:rPr lang="en-US" altLang="zh-CN" sz="2800" b="1">
                <a:latin typeface="仿宋_GB2312" pitchFamily="49" charset="-122"/>
                <a:ea typeface="仿宋_GB2312" pitchFamily="49" charset="-122"/>
              </a:rPr>
              <a:t> </a:t>
            </a:r>
          </a:p>
          <a:p>
            <a:pPr>
              <a:spcBef>
                <a:spcPct val="20000"/>
              </a:spcBef>
              <a:buSzPct val="85000"/>
              <a:buFontTx/>
              <a:buChar char="•"/>
            </a:pPr>
            <a:r>
              <a:rPr lang="zh-CN" altLang="en-US" sz="2800" b="1">
                <a:solidFill>
                  <a:srgbClr val="FF0000"/>
                </a:solidFill>
                <a:latin typeface="仿宋_GB2312" pitchFamily="49" charset="-122"/>
                <a:ea typeface="仿宋_GB2312" pitchFamily="49" charset="-122"/>
              </a:rPr>
              <a:t>循环服务器</a:t>
            </a:r>
            <a:r>
              <a:rPr lang="en-US" altLang="zh-CN" sz="2800" b="1">
                <a:solidFill>
                  <a:srgbClr val="FF0000"/>
                </a:solidFill>
                <a:latin typeface="仿宋_GB2312" pitchFamily="49" charset="-122"/>
                <a:ea typeface="仿宋_GB2312" pitchFamily="49" charset="-122"/>
              </a:rPr>
              <a:t>:</a:t>
            </a:r>
            <a:r>
              <a:rPr lang="zh-CN" altLang="en-US" sz="2800" b="1">
                <a:latin typeface="仿宋_GB2312" pitchFamily="49" charset="-122"/>
                <a:ea typeface="仿宋_GB2312" pitchFamily="49" charset="-122"/>
              </a:rPr>
              <a:t>服务器在同一个时刻只可以响应一个客户端的请求</a:t>
            </a:r>
            <a:r>
              <a:rPr lang="zh-CN" altLang="en-US" sz="2800" b="1">
                <a:latin typeface="Times New Roman" panose="02020603050405020304" pitchFamily="18" charset="0"/>
                <a:ea typeface="仿宋_GB2312" pitchFamily="49" charset="-122"/>
              </a:rPr>
              <a:t> </a:t>
            </a:r>
            <a:r>
              <a:rPr lang="zh-CN" altLang="en-US" sz="2800" b="1">
                <a:latin typeface="仿宋_GB2312" pitchFamily="49" charset="-122"/>
                <a:ea typeface="仿宋_GB2312" pitchFamily="49" charset="-122"/>
              </a:rPr>
              <a:t> </a:t>
            </a:r>
          </a:p>
          <a:p>
            <a:pPr>
              <a:spcBef>
                <a:spcPct val="20000"/>
              </a:spcBef>
              <a:buSzPct val="85000"/>
              <a:buFontTx/>
              <a:buChar char="•"/>
            </a:pPr>
            <a:r>
              <a:rPr lang="zh-CN" altLang="en-US" sz="2800" b="1">
                <a:solidFill>
                  <a:srgbClr val="FF0000"/>
                </a:solidFill>
                <a:latin typeface="仿宋_GB2312" pitchFamily="49" charset="-122"/>
                <a:ea typeface="仿宋_GB2312" pitchFamily="49" charset="-122"/>
              </a:rPr>
              <a:t>并发服务器</a:t>
            </a:r>
            <a:r>
              <a:rPr lang="en-US" altLang="zh-CN" sz="2800" b="1">
                <a:solidFill>
                  <a:srgbClr val="FF0000"/>
                </a:solidFill>
                <a:latin typeface="仿宋_GB2312" pitchFamily="49" charset="-122"/>
                <a:ea typeface="仿宋_GB2312" pitchFamily="49" charset="-122"/>
              </a:rPr>
              <a:t>:</a:t>
            </a:r>
            <a:r>
              <a:rPr lang="zh-CN" altLang="en-US" sz="2800" b="1">
                <a:latin typeface="仿宋_GB2312" pitchFamily="49" charset="-122"/>
                <a:ea typeface="仿宋_GB2312" pitchFamily="49" charset="-122"/>
              </a:rPr>
              <a:t>服务器在同一个时刻可以响应多个客户端的请求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6" name="Rectangle 4">
            <a:extLst>
              <a:ext uri="{FF2B5EF4-FFF2-40B4-BE49-F238E27FC236}">
                <a16:creationId xmlns:a16="http://schemas.microsoft.com/office/drawing/2014/main" id="{E6D5BD14-7134-453C-8686-470AE016A369}"/>
              </a:ext>
            </a:extLst>
          </p:cNvPr>
          <p:cNvSpPr>
            <a:spLocks noChangeArrowheads="1"/>
          </p:cNvSpPr>
          <p:nvPr/>
        </p:nvSpPr>
        <p:spPr bwMode="auto">
          <a:xfrm>
            <a:off x="1219200" y="381000"/>
            <a:ext cx="7772400"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en-US" altLang="zh-CN" sz="4000" b="1">
                <a:solidFill>
                  <a:schemeClr val="tx2"/>
                </a:solidFill>
                <a:latin typeface="仿宋_GB2312" pitchFamily="49" charset="-122"/>
                <a:ea typeface="仿宋_GB2312" pitchFamily="49" charset="-122"/>
              </a:rPr>
              <a:t>UDP</a:t>
            </a:r>
            <a:r>
              <a:rPr lang="zh-CN" altLang="en-US" sz="4000" b="1">
                <a:solidFill>
                  <a:schemeClr val="tx2"/>
                </a:solidFill>
                <a:latin typeface="仿宋_GB2312" pitchFamily="49" charset="-122"/>
                <a:ea typeface="仿宋_GB2312" pitchFamily="49" charset="-122"/>
              </a:rPr>
              <a:t>循环服务器</a:t>
            </a:r>
            <a:endParaRPr lang="en-US" altLang="zh-CN" sz="4000" b="1">
              <a:solidFill>
                <a:schemeClr val="tx2"/>
              </a:solidFill>
              <a:latin typeface="仿宋_GB2312" pitchFamily="49" charset="-122"/>
              <a:ea typeface="仿宋_GB2312" pitchFamily="49" charset="-122"/>
            </a:endParaRPr>
          </a:p>
        </p:txBody>
      </p:sp>
      <p:sp>
        <p:nvSpPr>
          <p:cNvPr id="212997" name="Rectangle 5">
            <a:extLst>
              <a:ext uri="{FF2B5EF4-FFF2-40B4-BE49-F238E27FC236}">
                <a16:creationId xmlns:a16="http://schemas.microsoft.com/office/drawing/2014/main" id="{E0D4C164-0F00-4349-BBFD-6C4E2EE772E9}"/>
              </a:ext>
            </a:extLst>
          </p:cNvPr>
          <p:cNvSpPr>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defRPr>
                <a:solidFill>
                  <a:schemeClr val="tx1"/>
                </a:solidFill>
                <a:latin typeface="Arial" panose="020B0604020202020204" pitchFamily="34" charset="0"/>
              </a:defRPr>
            </a:lvl1pPr>
            <a:lvl2pPr marL="990600" indent="-5334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752600" indent="-381000">
              <a:defRPr>
                <a:solidFill>
                  <a:schemeClr val="tx1"/>
                </a:solidFill>
                <a:latin typeface="Arial" panose="020B0604020202020204" pitchFamily="34" charset="0"/>
              </a:defRPr>
            </a:lvl4pPr>
            <a:lvl5pPr marL="2209800" indent="-381000">
              <a:defRPr>
                <a:solidFill>
                  <a:schemeClr val="tx1"/>
                </a:solidFill>
                <a:latin typeface="Arial" panose="020B0604020202020204" pitchFamily="34" charset="0"/>
              </a:defRPr>
            </a:lvl5pPr>
            <a:lvl6pPr marL="2667000" indent="-381000" fontAlgn="base">
              <a:spcBef>
                <a:spcPct val="0"/>
              </a:spcBef>
              <a:spcAft>
                <a:spcPct val="0"/>
              </a:spcAft>
              <a:defRPr>
                <a:solidFill>
                  <a:schemeClr val="tx1"/>
                </a:solidFill>
                <a:latin typeface="Arial" panose="020B0604020202020204" pitchFamily="34" charset="0"/>
              </a:defRPr>
            </a:lvl6pPr>
            <a:lvl7pPr marL="3124200" indent="-381000" fontAlgn="base">
              <a:spcBef>
                <a:spcPct val="0"/>
              </a:spcBef>
              <a:spcAft>
                <a:spcPct val="0"/>
              </a:spcAft>
              <a:defRPr>
                <a:solidFill>
                  <a:schemeClr val="tx1"/>
                </a:solidFill>
                <a:latin typeface="Arial" panose="020B0604020202020204" pitchFamily="34" charset="0"/>
              </a:defRPr>
            </a:lvl7pPr>
            <a:lvl8pPr marL="3581400" indent="-381000" fontAlgn="base">
              <a:spcBef>
                <a:spcPct val="0"/>
              </a:spcBef>
              <a:spcAft>
                <a:spcPct val="0"/>
              </a:spcAft>
              <a:defRPr>
                <a:solidFill>
                  <a:schemeClr val="tx1"/>
                </a:solidFill>
                <a:latin typeface="Arial" panose="020B0604020202020204" pitchFamily="34" charset="0"/>
              </a:defRPr>
            </a:lvl8pPr>
            <a:lvl9pPr marL="4038600" indent="-381000" fontAlgn="base">
              <a:spcBef>
                <a:spcPct val="0"/>
              </a:spcBef>
              <a:spcAft>
                <a:spcPct val="0"/>
              </a:spcAft>
              <a:defRPr>
                <a:solidFill>
                  <a:schemeClr val="tx1"/>
                </a:solidFill>
                <a:latin typeface="Arial" panose="020B0604020202020204" pitchFamily="34" charset="0"/>
              </a:defRPr>
            </a:lvl9pPr>
          </a:lstStyle>
          <a:p>
            <a:pPr>
              <a:spcBef>
                <a:spcPct val="20000"/>
              </a:spcBef>
              <a:buSzPct val="85000"/>
            </a:pPr>
            <a:r>
              <a:rPr lang="en-US" altLang="zh-CN" sz="2000" b="1">
                <a:latin typeface="仿宋_GB2312" pitchFamily="49" charset="-122"/>
                <a:ea typeface="仿宋_GB2312" pitchFamily="49" charset="-122"/>
              </a:rPr>
              <a:t>	</a:t>
            </a:r>
            <a:r>
              <a:rPr lang="en-US" altLang="zh-CN" sz="2100" b="1">
                <a:latin typeface="仿宋_GB2312" pitchFamily="49" charset="-122"/>
                <a:ea typeface="仿宋_GB2312" pitchFamily="49" charset="-122"/>
              </a:rPr>
              <a:t>UDP</a:t>
            </a:r>
            <a:r>
              <a:rPr lang="zh-CN" altLang="en-US" sz="2100" b="1">
                <a:latin typeface="仿宋_GB2312" pitchFamily="49" charset="-122"/>
                <a:ea typeface="仿宋_GB2312" pitchFamily="49" charset="-122"/>
              </a:rPr>
              <a:t>循环服务器的实现方法</a:t>
            </a:r>
            <a:r>
              <a:rPr lang="en-US" altLang="zh-CN" sz="2100" b="1">
                <a:latin typeface="仿宋_GB2312" pitchFamily="49" charset="-122"/>
                <a:ea typeface="仿宋_GB2312" pitchFamily="49" charset="-122"/>
              </a:rPr>
              <a:t>:UDP</a:t>
            </a:r>
            <a:r>
              <a:rPr lang="zh-CN" altLang="en-US" sz="2100" b="1">
                <a:latin typeface="仿宋_GB2312" pitchFamily="49" charset="-122"/>
                <a:ea typeface="仿宋_GB2312" pitchFamily="49" charset="-122"/>
              </a:rPr>
              <a:t>服务器每次从套接字上读取一个客户端的请求</a:t>
            </a:r>
            <a:r>
              <a:rPr lang="en-US" altLang="zh-CN" sz="2100" b="1">
                <a:latin typeface="仿宋_GB2312" pitchFamily="49" charset="-122"/>
                <a:ea typeface="仿宋_GB2312" pitchFamily="49" charset="-122"/>
              </a:rPr>
              <a:t>-&gt;</a:t>
            </a:r>
            <a:r>
              <a:rPr lang="zh-CN" altLang="en-US" sz="2100" b="1">
                <a:latin typeface="仿宋_GB2312" pitchFamily="49" charset="-122"/>
                <a:ea typeface="仿宋_GB2312" pitchFamily="49" charset="-122"/>
              </a:rPr>
              <a:t>处理</a:t>
            </a:r>
            <a:r>
              <a:rPr lang="en-US" altLang="zh-CN" sz="2100" b="1">
                <a:latin typeface="仿宋_GB2312" pitchFamily="49" charset="-122"/>
                <a:ea typeface="仿宋_GB2312" pitchFamily="49" charset="-122"/>
              </a:rPr>
              <a:t>-&gt;</a:t>
            </a:r>
            <a:r>
              <a:rPr lang="zh-CN" altLang="en-US" sz="2100" b="1">
                <a:latin typeface="仿宋_GB2312" pitchFamily="49" charset="-122"/>
                <a:ea typeface="仿宋_GB2312" pitchFamily="49" charset="-122"/>
              </a:rPr>
              <a:t>然后将结果返回给客户机。</a:t>
            </a:r>
            <a:br>
              <a:rPr lang="en-US" altLang="zh-CN" sz="2100" b="1">
                <a:latin typeface="仿宋_GB2312" pitchFamily="49" charset="-122"/>
                <a:ea typeface="仿宋_GB2312" pitchFamily="49" charset="-122"/>
              </a:rPr>
            </a:br>
            <a:r>
              <a:rPr lang="en-US" altLang="zh-CN" sz="2100" b="1">
                <a:latin typeface="Times New Roman" panose="02020603050405020304" pitchFamily="18" charset="0"/>
                <a:ea typeface="仿宋_GB2312" pitchFamily="49" charset="-122"/>
              </a:rPr>
              <a:t>   </a:t>
            </a:r>
            <a:r>
              <a:rPr lang="en-US" altLang="zh-CN" sz="2100" b="1">
                <a:latin typeface="仿宋_GB2312" pitchFamily="49" charset="-122"/>
                <a:ea typeface="仿宋_GB2312" pitchFamily="49" charset="-122"/>
              </a:rPr>
              <a:t>socket(...); </a:t>
            </a:r>
            <a:br>
              <a:rPr lang="en-US" altLang="zh-CN" sz="2100" b="1">
                <a:latin typeface="仿宋_GB2312" pitchFamily="49" charset="-122"/>
                <a:ea typeface="仿宋_GB2312" pitchFamily="49" charset="-122"/>
              </a:rPr>
            </a:br>
            <a:r>
              <a:rPr lang="en-US" altLang="zh-CN" sz="2100" b="1">
                <a:latin typeface="Times New Roman" panose="02020603050405020304" pitchFamily="18" charset="0"/>
                <a:ea typeface="仿宋_GB2312" pitchFamily="49" charset="-122"/>
              </a:rPr>
              <a:t>   </a:t>
            </a:r>
            <a:r>
              <a:rPr lang="en-US" altLang="zh-CN" sz="2100" b="1">
                <a:latin typeface="仿宋_GB2312" pitchFamily="49" charset="-122"/>
                <a:ea typeface="仿宋_GB2312" pitchFamily="49" charset="-122"/>
              </a:rPr>
              <a:t>bind(...); </a:t>
            </a:r>
            <a:br>
              <a:rPr lang="en-US" altLang="zh-CN" sz="2100" b="1">
                <a:latin typeface="仿宋_GB2312" pitchFamily="49" charset="-122"/>
                <a:ea typeface="仿宋_GB2312" pitchFamily="49" charset="-122"/>
              </a:rPr>
            </a:br>
            <a:r>
              <a:rPr lang="en-US" altLang="zh-CN" sz="2100" b="1">
                <a:latin typeface="Times New Roman" panose="02020603050405020304" pitchFamily="18" charset="0"/>
                <a:ea typeface="仿宋_GB2312" pitchFamily="49" charset="-122"/>
              </a:rPr>
              <a:t>   </a:t>
            </a:r>
            <a:r>
              <a:rPr lang="en-US" altLang="zh-CN" sz="2100" b="1">
                <a:latin typeface="仿宋_GB2312" pitchFamily="49" charset="-122"/>
                <a:ea typeface="仿宋_GB2312" pitchFamily="49" charset="-122"/>
              </a:rPr>
              <a:t>while(1) </a:t>
            </a:r>
            <a:br>
              <a:rPr lang="en-US" altLang="zh-CN" sz="2100" b="1">
                <a:latin typeface="仿宋_GB2312" pitchFamily="49" charset="-122"/>
                <a:ea typeface="仿宋_GB2312" pitchFamily="49" charset="-122"/>
              </a:rPr>
            </a:br>
            <a:r>
              <a:rPr lang="en-US" altLang="zh-CN" sz="2100" b="1">
                <a:latin typeface="Times New Roman" panose="02020603050405020304" pitchFamily="18" charset="0"/>
                <a:ea typeface="仿宋_GB2312" pitchFamily="49" charset="-122"/>
              </a:rPr>
              <a:t>    </a:t>
            </a:r>
            <a:r>
              <a:rPr lang="en-US" altLang="zh-CN" sz="2100" b="1">
                <a:latin typeface="仿宋_GB2312" pitchFamily="49" charset="-122"/>
                <a:ea typeface="仿宋_GB2312" pitchFamily="49" charset="-122"/>
              </a:rPr>
              <a:t>{ </a:t>
            </a:r>
            <a:br>
              <a:rPr lang="en-US" altLang="zh-CN" sz="2100" b="1">
                <a:latin typeface="仿宋_GB2312" pitchFamily="49" charset="-122"/>
                <a:ea typeface="仿宋_GB2312" pitchFamily="49" charset="-122"/>
              </a:rPr>
            </a:br>
            <a:r>
              <a:rPr lang="en-US" altLang="zh-CN" sz="2100" b="1">
                <a:latin typeface="Times New Roman" panose="02020603050405020304" pitchFamily="18" charset="0"/>
                <a:ea typeface="仿宋_GB2312" pitchFamily="49" charset="-122"/>
              </a:rPr>
              <a:t>         </a:t>
            </a:r>
            <a:r>
              <a:rPr lang="en-US" altLang="zh-CN" sz="2100" b="1">
                <a:latin typeface="仿宋_GB2312" pitchFamily="49" charset="-122"/>
                <a:ea typeface="仿宋_GB2312" pitchFamily="49" charset="-122"/>
              </a:rPr>
              <a:t>recvfrom(...); </a:t>
            </a:r>
            <a:br>
              <a:rPr lang="en-US" altLang="zh-CN" sz="2100" b="1">
                <a:latin typeface="仿宋_GB2312" pitchFamily="49" charset="-122"/>
                <a:ea typeface="仿宋_GB2312" pitchFamily="49" charset="-122"/>
              </a:rPr>
            </a:br>
            <a:r>
              <a:rPr lang="en-US" altLang="zh-CN" sz="2100" b="1">
                <a:latin typeface="Times New Roman" panose="02020603050405020304" pitchFamily="18" charset="0"/>
                <a:ea typeface="仿宋_GB2312" pitchFamily="49" charset="-122"/>
              </a:rPr>
              <a:t>         </a:t>
            </a:r>
            <a:r>
              <a:rPr lang="en-US" altLang="zh-CN" sz="2100" b="1">
                <a:latin typeface="仿宋_GB2312" pitchFamily="49" charset="-122"/>
                <a:ea typeface="仿宋_GB2312" pitchFamily="49" charset="-122"/>
              </a:rPr>
              <a:t>process(...); </a:t>
            </a:r>
            <a:br>
              <a:rPr lang="en-US" altLang="zh-CN" sz="2100" b="1">
                <a:latin typeface="仿宋_GB2312" pitchFamily="49" charset="-122"/>
                <a:ea typeface="仿宋_GB2312" pitchFamily="49" charset="-122"/>
              </a:rPr>
            </a:br>
            <a:r>
              <a:rPr lang="en-US" altLang="zh-CN" sz="2100" b="1">
                <a:latin typeface="Times New Roman" panose="02020603050405020304" pitchFamily="18" charset="0"/>
                <a:ea typeface="仿宋_GB2312" pitchFamily="49" charset="-122"/>
              </a:rPr>
              <a:t>         </a:t>
            </a:r>
            <a:r>
              <a:rPr lang="en-US" altLang="zh-CN" sz="2100" b="1">
                <a:latin typeface="仿宋_GB2312" pitchFamily="49" charset="-122"/>
                <a:ea typeface="仿宋_GB2312" pitchFamily="49" charset="-122"/>
              </a:rPr>
              <a:t>sendto(...); </a:t>
            </a:r>
            <a:br>
              <a:rPr lang="en-US" altLang="zh-CN" sz="2100" b="1">
                <a:latin typeface="仿宋_GB2312" pitchFamily="49" charset="-122"/>
                <a:ea typeface="仿宋_GB2312" pitchFamily="49" charset="-122"/>
              </a:rPr>
            </a:br>
            <a:r>
              <a:rPr lang="en-US" altLang="zh-CN" sz="2100" b="1">
                <a:latin typeface="Times New Roman" panose="02020603050405020304" pitchFamily="18" charset="0"/>
                <a:ea typeface="仿宋_GB2312" pitchFamily="49" charset="-122"/>
              </a:rPr>
              <a:t>   </a:t>
            </a:r>
            <a:r>
              <a:rPr lang="en-US" altLang="zh-CN" sz="2100" b="1">
                <a:latin typeface="仿宋_GB2312" pitchFamily="49" charset="-122"/>
                <a:ea typeface="仿宋_GB2312" pitchFamily="49" charset="-122"/>
              </a:rPr>
              <a:t>} </a:t>
            </a:r>
            <a:br>
              <a:rPr lang="en-US" altLang="zh-CN" sz="2100" b="1">
                <a:latin typeface="仿宋_GB2312" pitchFamily="49" charset="-122"/>
                <a:ea typeface="仿宋_GB2312" pitchFamily="49" charset="-122"/>
              </a:rPr>
            </a:br>
            <a:r>
              <a:rPr lang="zh-CN" altLang="en-US" sz="2100" b="1">
                <a:latin typeface="仿宋_GB2312" pitchFamily="49" charset="-122"/>
                <a:ea typeface="仿宋_GB2312" pitchFamily="49" charset="-122"/>
              </a:rPr>
              <a:t>因为</a:t>
            </a:r>
            <a:r>
              <a:rPr lang="en-US" altLang="zh-CN" sz="2100" b="1">
                <a:latin typeface="仿宋_GB2312" pitchFamily="49" charset="-122"/>
                <a:ea typeface="仿宋_GB2312" pitchFamily="49" charset="-122"/>
              </a:rPr>
              <a:t>UDP</a:t>
            </a:r>
            <a:r>
              <a:rPr lang="zh-CN" altLang="en-US" sz="2100" b="1">
                <a:latin typeface="仿宋_GB2312" pitchFamily="49" charset="-122"/>
                <a:ea typeface="仿宋_GB2312" pitchFamily="49" charset="-122"/>
              </a:rPr>
              <a:t>是非面向连接的</a:t>
            </a:r>
            <a:r>
              <a:rPr lang="en-US" altLang="zh-CN" sz="2100" b="1">
                <a:latin typeface="仿宋_GB2312" pitchFamily="49" charset="-122"/>
                <a:ea typeface="仿宋_GB2312" pitchFamily="49" charset="-122"/>
              </a:rPr>
              <a:t>,</a:t>
            </a:r>
            <a:r>
              <a:rPr lang="zh-CN" altLang="en-US" sz="2100" b="1">
                <a:latin typeface="仿宋_GB2312" pitchFamily="49" charset="-122"/>
                <a:ea typeface="仿宋_GB2312" pitchFamily="49" charset="-122"/>
              </a:rPr>
              <a:t>没有一个客户端可以老是占住服务端，</a:t>
            </a:r>
            <a:r>
              <a:rPr lang="en-US" altLang="zh-CN" sz="2100" b="1">
                <a:latin typeface="Times New Roman" panose="02020603050405020304" pitchFamily="18" charset="0"/>
                <a:ea typeface="仿宋_GB2312" pitchFamily="49" charset="-122"/>
              </a:rPr>
              <a:t> </a:t>
            </a:r>
            <a:r>
              <a:rPr lang="zh-CN" altLang="en-US" sz="2100" b="1">
                <a:latin typeface="仿宋_GB2312" pitchFamily="49" charset="-122"/>
                <a:ea typeface="仿宋_GB2312" pitchFamily="49" charset="-122"/>
              </a:rPr>
              <a:t>服务器对于每一个客户机的请求总是能够满足。</a:t>
            </a:r>
            <a:r>
              <a:rPr lang="en-US" altLang="zh-CN" sz="2000" b="1">
                <a:latin typeface="Times New Roman" panose="02020603050405020304" pitchFamily="18" charset="0"/>
                <a:ea typeface="仿宋_GB2312" pitchFamily="49" charset="-122"/>
              </a:rPr>
              <a:t> </a:t>
            </a:r>
            <a:r>
              <a:rPr lang="en-US" altLang="zh-CN" sz="2000">
                <a:latin typeface="仿宋_GB2312" pitchFamily="49" charset="-122"/>
                <a:ea typeface="仿宋_GB2312" pitchFamily="49" charset="-122"/>
              </a:rPr>
              <a:t> </a:t>
            </a:r>
            <a:endParaRPr lang="zh-CN" altLang="en-US" sz="2000">
              <a:latin typeface="仿宋_GB2312" pitchFamily="49" charset="-122"/>
              <a:ea typeface="仿宋_GB2312"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0" name="Rectangle 4">
            <a:extLst>
              <a:ext uri="{FF2B5EF4-FFF2-40B4-BE49-F238E27FC236}">
                <a16:creationId xmlns:a16="http://schemas.microsoft.com/office/drawing/2014/main" id="{0B3FB1E1-C4BA-49CD-B46D-B3A55A44093C}"/>
              </a:ext>
            </a:extLst>
          </p:cNvPr>
          <p:cNvSpPr>
            <a:spLocks noChangeArrowheads="1"/>
          </p:cNvSpPr>
          <p:nvPr/>
        </p:nvSpPr>
        <p:spPr bwMode="auto">
          <a:xfrm>
            <a:off x="1219200" y="381000"/>
            <a:ext cx="7772400"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en-US" altLang="zh-CN" sz="4000" b="1">
                <a:solidFill>
                  <a:schemeClr val="tx2"/>
                </a:solidFill>
                <a:latin typeface="仿宋_GB2312" pitchFamily="49" charset="-122"/>
                <a:ea typeface="仿宋_GB2312" pitchFamily="49" charset="-122"/>
              </a:rPr>
              <a:t>TCP</a:t>
            </a:r>
            <a:r>
              <a:rPr lang="zh-CN" altLang="en-US" sz="4000" b="1">
                <a:solidFill>
                  <a:schemeClr val="tx2"/>
                </a:solidFill>
                <a:latin typeface="仿宋_GB2312" pitchFamily="49" charset="-122"/>
                <a:ea typeface="仿宋_GB2312" pitchFamily="49" charset="-122"/>
              </a:rPr>
              <a:t>循环服务器</a:t>
            </a:r>
            <a:endParaRPr lang="en-US" altLang="zh-CN" sz="4000" b="1">
              <a:solidFill>
                <a:schemeClr val="tx2"/>
              </a:solidFill>
              <a:latin typeface="仿宋_GB2312" pitchFamily="49" charset="-122"/>
              <a:ea typeface="仿宋_GB2312" pitchFamily="49" charset="-122"/>
            </a:endParaRPr>
          </a:p>
        </p:txBody>
      </p:sp>
      <p:sp>
        <p:nvSpPr>
          <p:cNvPr id="214021" name="Rectangle 5">
            <a:extLst>
              <a:ext uri="{FF2B5EF4-FFF2-40B4-BE49-F238E27FC236}">
                <a16:creationId xmlns:a16="http://schemas.microsoft.com/office/drawing/2014/main" id="{B7452511-D291-4BB9-92AF-B1073924A985}"/>
              </a:ext>
            </a:extLst>
          </p:cNvPr>
          <p:cNvSpPr>
            <a:spLocks noChangeArrowheads="1"/>
          </p:cNvSpPr>
          <p:nvPr/>
        </p:nvSpPr>
        <p:spPr bwMode="auto">
          <a:xfrm>
            <a:off x="685800" y="1981200"/>
            <a:ext cx="77724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defRPr>
                <a:solidFill>
                  <a:schemeClr val="tx1"/>
                </a:solidFill>
                <a:latin typeface="Arial" panose="020B0604020202020204" pitchFamily="34" charset="0"/>
              </a:defRPr>
            </a:lvl1pPr>
            <a:lvl2pPr marL="990600" indent="-5334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752600" indent="-381000">
              <a:defRPr>
                <a:solidFill>
                  <a:schemeClr val="tx1"/>
                </a:solidFill>
                <a:latin typeface="Arial" panose="020B0604020202020204" pitchFamily="34" charset="0"/>
              </a:defRPr>
            </a:lvl4pPr>
            <a:lvl5pPr marL="2209800" indent="-381000">
              <a:defRPr>
                <a:solidFill>
                  <a:schemeClr val="tx1"/>
                </a:solidFill>
                <a:latin typeface="Arial" panose="020B0604020202020204" pitchFamily="34" charset="0"/>
              </a:defRPr>
            </a:lvl5pPr>
            <a:lvl6pPr marL="2667000" indent="-381000" fontAlgn="base">
              <a:spcBef>
                <a:spcPct val="0"/>
              </a:spcBef>
              <a:spcAft>
                <a:spcPct val="0"/>
              </a:spcAft>
              <a:defRPr>
                <a:solidFill>
                  <a:schemeClr val="tx1"/>
                </a:solidFill>
                <a:latin typeface="Arial" panose="020B0604020202020204" pitchFamily="34" charset="0"/>
              </a:defRPr>
            </a:lvl6pPr>
            <a:lvl7pPr marL="3124200" indent="-381000" fontAlgn="base">
              <a:spcBef>
                <a:spcPct val="0"/>
              </a:spcBef>
              <a:spcAft>
                <a:spcPct val="0"/>
              </a:spcAft>
              <a:defRPr>
                <a:solidFill>
                  <a:schemeClr val="tx1"/>
                </a:solidFill>
                <a:latin typeface="Arial" panose="020B0604020202020204" pitchFamily="34" charset="0"/>
              </a:defRPr>
            </a:lvl7pPr>
            <a:lvl8pPr marL="3581400" indent="-381000" fontAlgn="base">
              <a:spcBef>
                <a:spcPct val="0"/>
              </a:spcBef>
              <a:spcAft>
                <a:spcPct val="0"/>
              </a:spcAft>
              <a:defRPr>
                <a:solidFill>
                  <a:schemeClr val="tx1"/>
                </a:solidFill>
                <a:latin typeface="Arial" panose="020B0604020202020204" pitchFamily="34" charset="0"/>
              </a:defRPr>
            </a:lvl8pPr>
            <a:lvl9pPr marL="4038600" indent="-381000" fontAlgn="base">
              <a:spcBef>
                <a:spcPct val="0"/>
              </a:spcBef>
              <a:spcAft>
                <a:spcPct val="0"/>
              </a:spcAft>
              <a:defRPr>
                <a:solidFill>
                  <a:schemeClr val="tx1"/>
                </a:solidFill>
                <a:latin typeface="Arial" panose="020B0604020202020204" pitchFamily="34" charset="0"/>
              </a:defRPr>
            </a:lvl9pPr>
          </a:lstStyle>
          <a:p>
            <a:pPr>
              <a:lnSpc>
                <a:spcPct val="120000"/>
              </a:lnSpc>
              <a:spcBef>
                <a:spcPct val="20000"/>
              </a:spcBef>
              <a:buSzPct val="85000"/>
            </a:pPr>
            <a:r>
              <a:rPr lang="en-US" altLang="zh-CN" b="1">
                <a:latin typeface="仿宋_GB2312" pitchFamily="49" charset="-122"/>
                <a:ea typeface="仿宋_GB2312" pitchFamily="49" charset="-122"/>
              </a:rPr>
              <a:t>TCP</a:t>
            </a:r>
            <a:r>
              <a:rPr lang="zh-CN" altLang="en-US" b="1">
                <a:latin typeface="仿宋_GB2312" pitchFamily="49" charset="-122"/>
                <a:ea typeface="仿宋_GB2312" pitchFamily="49" charset="-122"/>
              </a:rPr>
              <a:t>服务器接受一个客户端的连接</a:t>
            </a:r>
            <a:r>
              <a:rPr lang="en-US" altLang="zh-CN" b="1">
                <a:latin typeface="仿宋_GB2312" pitchFamily="49" charset="-122"/>
                <a:ea typeface="仿宋_GB2312" pitchFamily="49" charset="-122"/>
              </a:rPr>
              <a:t>,</a:t>
            </a:r>
            <a:r>
              <a:rPr lang="zh-CN" altLang="en-US" b="1">
                <a:latin typeface="仿宋_GB2312" pitchFamily="49" charset="-122"/>
                <a:ea typeface="仿宋_GB2312" pitchFamily="49" charset="-122"/>
              </a:rPr>
              <a:t>然后处理</a:t>
            </a:r>
            <a:r>
              <a:rPr lang="en-US" altLang="zh-CN" b="1">
                <a:latin typeface="仿宋_GB2312" pitchFamily="49" charset="-122"/>
                <a:ea typeface="仿宋_GB2312" pitchFamily="49" charset="-122"/>
              </a:rPr>
              <a:t>,</a:t>
            </a:r>
            <a:r>
              <a:rPr lang="zh-CN" altLang="en-US" b="1">
                <a:latin typeface="仿宋_GB2312" pitchFamily="49" charset="-122"/>
                <a:ea typeface="仿宋_GB2312" pitchFamily="49" charset="-122"/>
              </a:rPr>
              <a:t>完成了这个客户的所有请求后</a:t>
            </a:r>
            <a:r>
              <a:rPr lang="en-US" altLang="zh-CN" b="1">
                <a:latin typeface="仿宋_GB2312" pitchFamily="49" charset="-122"/>
                <a:ea typeface="仿宋_GB2312" pitchFamily="49" charset="-122"/>
              </a:rPr>
              <a:t>,</a:t>
            </a:r>
            <a:r>
              <a:rPr lang="zh-CN" altLang="en-US" b="1">
                <a:latin typeface="仿宋_GB2312" pitchFamily="49" charset="-122"/>
                <a:ea typeface="仿宋_GB2312" pitchFamily="49" charset="-122"/>
              </a:rPr>
              <a:t>断开连接。算法如下</a:t>
            </a:r>
            <a:r>
              <a:rPr lang="en-US" altLang="zh-CN" b="1">
                <a:latin typeface="仿宋_GB2312" pitchFamily="49" charset="-122"/>
                <a:ea typeface="仿宋_GB2312" pitchFamily="49" charset="-122"/>
              </a:rPr>
              <a:t>:</a:t>
            </a:r>
            <a:r>
              <a:rPr lang="en-US" altLang="zh-CN" b="1">
                <a:latin typeface="Times New Roman" panose="02020603050405020304" pitchFamily="18" charset="0"/>
                <a:ea typeface="仿宋_GB2312" pitchFamily="49" charset="-122"/>
              </a:rPr>
              <a:t> </a:t>
            </a:r>
            <a:r>
              <a:rPr lang="en-US" altLang="zh-CN" b="1">
                <a:latin typeface="仿宋_GB2312" pitchFamily="49" charset="-122"/>
                <a:ea typeface="仿宋_GB2312" pitchFamily="49" charset="-122"/>
              </a:rPr>
              <a:t> </a:t>
            </a:r>
          </a:p>
          <a:p>
            <a:pPr>
              <a:spcBef>
                <a:spcPct val="20000"/>
              </a:spcBef>
              <a:buSzPct val="85000"/>
            </a:pPr>
            <a:r>
              <a:rPr lang="en-US" altLang="zh-CN" b="1">
                <a:latin typeface="仿宋_GB2312" pitchFamily="49" charset="-122"/>
                <a:ea typeface="仿宋_GB2312" pitchFamily="49" charset="-122"/>
              </a:rPr>
              <a:t>        socket(...); </a:t>
            </a:r>
            <a:br>
              <a:rPr lang="en-US" altLang="zh-CN" b="1">
                <a:latin typeface="仿宋_GB2312" pitchFamily="49" charset="-122"/>
                <a:ea typeface="仿宋_GB2312" pitchFamily="49" charset="-122"/>
              </a:rPr>
            </a:br>
            <a:r>
              <a:rPr lang="en-US" altLang="zh-CN" b="1">
                <a:latin typeface="Times New Roman" panose="02020603050405020304" pitchFamily="18" charset="0"/>
                <a:ea typeface="仿宋_GB2312" pitchFamily="49" charset="-122"/>
              </a:rPr>
              <a:t>        </a:t>
            </a:r>
            <a:r>
              <a:rPr lang="en-US" altLang="zh-CN" b="1">
                <a:latin typeface="仿宋_GB2312" pitchFamily="49" charset="-122"/>
                <a:ea typeface="仿宋_GB2312" pitchFamily="49" charset="-122"/>
              </a:rPr>
              <a:t>bind(...); </a:t>
            </a:r>
            <a:br>
              <a:rPr lang="en-US" altLang="zh-CN" b="1">
                <a:latin typeface="仿宋_GB2312" pitchFamily="49" charset="-122"/>
                <a:ea typeface="仿宋_GB2312" pitchFamily="49" charset="-122"/>
              </a:rPr>
            </a:br>
            <a:r>
              <a:rPr lang="en-US" altLang="zh-CN" b="1">
                <a:latin typeface="Times New Roman" panose="02020603050405020304" pitchFamily="18" charset="0"/>
                <a:ea typeface="仿宋_GB2312" pitchFamily="49" charset="-122"/>
              </a:rPr>
              <a:t>        </a:t>
            </a:r>
            <a:r>
              <a:rPr lang="en-US" altLang="zh-CN" b="1">
                <a:latin typeface="仿宋_GB2312" pitchFamily="49" charset="-122"/>
                <a:ea typeface="仿宋_GB2312" pitchFamily="49" charset="-122"/>
              </a:rPr>
              <a:t>listen(...); </a:t>
            </a:r>
            <a:br>
              <a:rPr lang="en-US" altLang="zh-CN" b="1">
                <a:latin typeface="仿宋_GB2312" pitchFamily="49" charset="-122"/>
                <a:ea typeface="仿宋_GB2312" pitchFamily="49" charset="-122"/>
              </a:rPr>
            </a:br>
            <a:r>
              <a:rPr lang="en-US" altLang="zh-CN" b="1">
                <a:latin typeface="Times New Roman" panose="02020603050405020304" pitchFamily="18" charset="0"/>
                <a:ea typeface="仿宋_GB2312" pitchFamily="49" charset="-122"/>
              </a:rPr>
              <a:t>        </a:t>
            </a:r>
            <a:r>
              <a:rPr lang="en-US" altLang="zh-CN" b="1">
                <a:latin typeface="仿宋_GB2312" pitchFamily="49" charset="-122"/>
                <a:ea typeface="仿宋_GB2312" pitchFamily="49" charset="-122"/>
              </a:rPr>
              <a:t>while(1){ </a:t>
            </a:r>
            <a:br>
              <a:rPr lang="en-US" altLang="zh-CN" b="1">
                <a:latin typeface="仿宋_GB2312" pitchFamily="49" charset="-122"/>
                <a:ea typeface="仿宋_GB2312" pitchFamily="49" charset="-122"/>
              </a:rPr>
            </a:br>
            <a:r>
              <a:rPr lang="en-US" altLang="zh-CN" b="1">
                <a:latin typeface="Times New Roman" panose="02020603050405020304" pitchFamily="18" charset="0"/>
                <a:ea typeface="仿宋_GB2312" pitchFamily="49" charset="-122"/>
              </a:rPr>
              <a:t>                </a:t>
            </a:r>
            <a:r>
              <a:rPr lang="en-US" altLang="zh-CN" b="1">
                <a:latin typeface="仿宋_GB2312" pitchFamily="49" charset="-122"/>
                <a:ea typeface="仿宋_GB2312" pitchFamily="49" charset="-122"/>
              </a:rPr>
              <a:t>accept(...); </a:t>
            </a:r>
            <a:br>
              <a:rPr lang="en-US" altLang="zh-CN" b="1">
                <a:latin typeface="仿宋_GB2312" pitchFamily="49" charset="-122"/>
                <a:ea typeface="仿宋_GB2312" pitchFamily="49" charset="-122"/>
              </a:rPr>
            </a:br>
            <a:r>
              <a:rPr lang="en-US" altLang="zh-CN" b="1">
                <a:latin typeface="Times New Roman" panose="02020603050405020304" pitchFamily="18" charset="0"/>
                <a:ea typeface="仿宋_GB2312" pitchFamily="49" charset="-122"/>
              </a:rPr>
              <a:t>                </a:t>
            </a:r>
            <a:r>
              <a:rPr lang="en-US" altLang="zh-CN" b="1">
                <a:latin typeface="仿宋_GB2312" pitchFamily="49" charset="-122"/>
                <a:ea typeface="仿宋_GB2312" pitchFamily="49" charset="-122"/>
              </a:rPr>
              <a:t>process(...); </a:t>
            </a:r>
            <a:r>
              <a:rPr lang="en-US" altLang="zh-CN" b="1">
                <a:latin typeface="Times New Roman" panose="02020603050405020304" pitchFamily="18" charset="0"/>
                <a:ea typeface="仿宋_GB2312" pitchFamily="49" charset="-122"/>
              </a:rPr>
              <a:t>          </a:t>
            </a:r>
            <a:br>
              <a:rPr lang="en-US" altLang="zh-CN" b="1">
                <a:latin typeface="仿宋_GB2312" pitchFamily="49" charset="-122"/>
                <a:ea typeface="仿宋_GB2312" pitchFamily="49" charset="-122"/>
              </a:rPr>
            </a:br>
            <a:r>
              <a:rPr lang="en-US" altLang="zh-CN" b="1">
                <a:latin typeface="Times New Roman" panose="02020603050405020304" pitchFamily="18" charset="0"/>
                <a:ea typeface="仿宋_GB2312" pitchFamily="49" charset="-122"/>
              </a:rPr>
              <a:t>                </a:t>
            </a:r>
            <a:r>
              <a:rPr lang="en-US" altLang="zh-CN" b="1">
                <a:latin typeface="仿宋_GB2312" pitchFamily="49" charset="-122"/>
                <a:ea typeface="仿宋_GB2312" pitchFamily="49" charset="-122"/>
              </a:rPr>
              <a:t>close(...); </a:t>
            </a:r>
            <a:br>
              <a:rPr lang="en-US" altLang="zh-CN" b="1">
                <a:latin typeface="仿宋_GB2312" pitchFamily="49" charset="-122"/>
                <a:ea typeface="仿宋_GB2312" pitchFamily="49" charset="-122"/>
              </a:rPr>
            </a:br>
            <a:r>
              <a:rPr lang="en-US" altLang="zh-CN" b="1">
                <a:latin typeface="Times New Roman" panose="02020603050405020304" pitchFamily="18" charset="0"/>
                <a:ea typeface="仿宋_GB2312" pitchFamily="49" charset="-122"/>
              </a:rPr>
              <a:t>        </a:t>
            </a:r>
            <a:r>
              <a:rPr lang="en-US" altLang="zh-CN" b="1">
                <a:latin typeface="仿宋_GB2312" pitchFamily="49" charset="-122"/>
                <a:ea typeface="仿宋_GB2312" pitchFamily="49" charset="-122"/>
              </a:rPr>
              <a:t>}</a:t>
            </a:r>
            <a:r>
              <a:rPr lang="en-US" altLang="zh-CN" sz="2200" b="1">
                <a:latin typeface="仿宋_GB2312" pitchFamily="49" charset="-122"/>
                <a:ea typeface="仿宋_GB2312" pitchFamily="49" charset="-122"/>
              </a:rPr>
              <a:t> </a:t>
            </a:r>
            <a:endParaRPr lang="zh-CN" altLang="en-US" sz="2200">
              <a:latin typeface="仿宋_GB2312" pitchFamily="49" charset="-122"/>
              <a:ea typeface="仿宋_GB2312" pitchFamily="49"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5" name="Rectangle 5">
            <a:extLst>
              <a:ext uri="{FF2B5EF4-FFF2-40B4-BE49-F238E27FC236}">
                <a16:creationId xmlns:a16="http://schemas.microsoft.com/office/drawing/2014/main" id="{6946E75C-3C69-4D47-B85A-015359C52113}"/>
              </a:ext>
            </a:extLst>
          </p:cNvPr>
          <p:cNvSpPr>
            <a:spLocks noChangeArrowheads="1"/>
          </p:cNvSpPr>
          <p:nvPr/>
        </p:nvSpPr>
        <p:spPr bwMode="auto">
          <a:xfrm>
            <a:off x="1219200" y="381000"/>
            <a:ext cx="7772400"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en-US" altLang="zh-CN" sz="4000" b="1">
                <a:solidFill>
                  <a:schemeClr val="tx2"/>
                </a:solidFill>
                <a:latin typeface="仿宋_GB2312" pitchFamily="49" charset="-122"/>
                <a:ea typeface="仿宋_GB2312" pitchFamily="49" charset="-122"/>
              </a:rPr>
              <a:t>TCP</a:t>
            </a:r>
            <a:r>
              <a:rPr lang="zh-CN" altLang="en-US" sz="4000" b="1">
                <a:solidFill>
                  <a:schemeClr val="tx2"/>
                </a:solidFill>
                <a:latin typeface="仿宋_GB2312" pitchFamily="49" charset="-122"/>
                <a:ea typeface="仿宋_GB2312" pitchFamily="49" charset="-122"/>
              </a:rPr>
              <a:t>循环服务器</a:t>
            </a:r>
            <a:endParaRPr lang="en-US" altLang="zh-CN" sz="4000" b="1">
              <a:solidFill>
                <a:schemeClr val="tx2"/>
              </a:solidFill>
              <a:latin typeface="仿宋_GB2312" pitchFamily="49" charset="-122"/>
              <a:ea typeface="仿宋_GB2312" pitchFamily="49" charset="-122"/>
            </a:endParaRPr>
          </a:p>
        </p:txBody>
      </p:sp>
      <p:sp>
        <p:nvSpPr>
          <p:cNvPr id="215046" name="Rectangle 6">
            <a:extLst>
              <a:ext uri="{FF2B5EF4-FFF2-40B4-BE49-F238E27FC236}">
                <a16:creationId xmlns:a16="http://schemas.microsoft.com/office/drawing/2014/main" id="{F5BB82F6-E240-4519-BE7F-31E4ED787437}"/>
              </a:ext>
            </a:extLst>
          </p:cNvPr>
          <p:cNvSpPr>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defRPr>
                <a:solidFill>
                  <a:schemeClr val="tx1"/>
                </a:solidFill>
                <a:latin typeface="Arial" panose="020B0604020202020204" pitchFamily="34" charset="0"/>
              </a:defRPr>
            </a:lvl1pPr>
            <a:lvl2pPr marL="990600" indent="-5334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752600" indent="-381000">
              <a:defRPr>
                <a:solidFill>
                  <a:schemeClr val="tx1"/>
                </a:solidFill>
                <a:latin typeface="Arial" panose="020B0604020202020204" pitchFamily="34" charset="0"/>
              </a:defRPr>
            </a:lvl4pPr>
            <a:lvl5pPr marL="2209800" indent="-381000">
              <a:defRPr>
                <a:solidFill>
                  <a:schemeClr val="tx1"/>
                </a:solidFill>
                <a:latin typeface="Arial" panose="020B0604020202020204" pitchFamily="34" charset="0"/>
              </a:defRPr>
            </a:lvl5pPr>
            <a:lvl6pPr marL="2667000" indent="-381000" fontAlgn="base">
              <a:spcBef>
                <a:spcPct val="0"/>
              </a:spcBef>
              <a:spcAft>
                <a:spcPct val="0"/>
              </a:spcAft>
              <a:defRPr>
                <a:solidFill>
                  <a:schemeClr val="tx1"/>
                </a:solidFill>
                <a:latin typeface="Arial" panose="020B0604020202020204" pitchFamily="34" charset="0"/>
              </a:defRPr>
            </a:lvl6pPr>
            <a:lvl7pPr marL="3124200" indent="-381000" fontAlgn="base">
              <a:spcBef>
                <a:spcPct val="0"/>
              </a:spcBef>
              <a:spcAft>
                <a:spcPct val="0"/>
              </a:spcAft>
              <a:defRPr>
                <a:solidFill>
                  <a:schemeClr val="tx1"/>
                </a:solidFill>
                <a:latin typeface="Arial" panose="020B0604020202020204" pitchFamily="34" charset="0"/>
              </a:defRPr>
            </a:lvl7pPr>
            <a:lvl8pPr marL="3581400" indent="-381000" fontAlgn="base">
              <a:spcBef>
                <a:spcPct val="0"/>
              </a:spcBef>
              <a:spcAft>
                <a:spcPct val="0"/>
              </a:spcAft>
              <a:defRPr>
                <a:solidFill>
                  <a:schemeClr val="tx1"/>
                </a:solidFill>
                <a:latin typeface="Arial" panose="020B0604020202020204" pitchFamily="34" charset="0"/>
              </a:defRPr>
            </a:lvl8pPr>
            <a:lvl9pPr marL="4038600" indent="-381000" fontAlgn="base">
              <a:spcBef>
                <a:spcPct val="0"/>
              </a:spcBef>
              <a:spcAft>
                <a:spcPct val="0"/>
              </a:spcAft>
              <a:defRPr>
                <a:solidFill>
                  <a:schemeClr val="tx1"/>
                </a:solidFill>
                <a:latin typeface="Arial" panose="020B0604020202020204" pitchFamily="34" charset="0"/>
              </a:defRPr>
            </a:lvl9pPr>
          </a:lstStyle>
          <a:p>
            <a:pPr>
              <a:lnSpc>
                <a:spcPct val="120000"/>
              </a:lnSpc>
              <a:spcBef>
                <a:spcPct val="20000"/>
              </a:spcBef>
              <a:buSzPct val="85000"/>
            </a:pPr>
            <a:r>
              <a:rPr lang="en-US" altLang="zh-CN" sz="2800" b="1">
                <a:latin typeface="仿宋_GB2312" pitchFamily="49" charset="-122"/>
                <a:ea typeface="仿宋_GB2312" pitchFamily="49" charset="-122"/>
              </a:rPr>
              <a:t>   TCP</a:t>
            </a:r>
            <a:r>
              <a:rPr lang="zh-CN" altLang="en-US" sz="2800" b="1">
                <a:latin typeface="仿宋_GB2312" pitchFamily="49" charset="-122"/>
                <a:ea typeface="仿宋_GB2312" pitchFamily="49" charset="-122"/>
              </a:rPr>
              <a:t>循环服务器一次只能处理一个客户端的请求。只有在这个客户的所有请求都满足后</a:t>
            </a:r>
            <a:r>
              <a:rPr lang="en-US" altLang="zh-CN" sz="2800" b="1">
                <a:latin typeface="仿宋_GB2312" pitchFamily="49" charset="-122"/>
                <a:ea typeface="仿宋_GB2312" pitchFamily="49" charset="-122"/>
              </a:rPr>
              <a:t>,</a:t>
            </a:r>
            <a:r>
              <a:rPr lang="en-US" altLang="zh-CN" sz="2800" b="1">
                <a:latin typeface="Times New Roman" panose="02020603050405020304" pitchFamily="18" charset="0"/>
                <a:ea typeface="仿宋_GB2312" pitchFamily="49" charset="-122"/>
              </a:rPr>
              <a:t> </a:t>
            </a:r>
            <a:r>
              <a:rPr lang="zh-CN" altLang="en-US" sz="2800" b="1">
                <a:latin typeface="仿宋_GB2312" pitchFamily="49" charset="-122"/>
                <a:ea typeface="仿宋_GB2312" pitchFamily="49" charset="-122"/>
              </a:rPr>
              <a:t>服务器才可以继续后面的请求。这样如果有一个客户端占住服务器不放时</a:t>
            </a:r>
            <a:r>
              <a:rPr lang="en-US" altLang="zh-CN" sz="2800" b="1">
                <a:latin typeface="仿宋_GB2312" pitchFamily="49" charset="-122"/>
                <a:ea typeface="仿宋_GB2312" pitchFamily="49" charset="-122"/>
              </a:rPr>
              <a:t>,</a:t>
            </a:r>
            <a:r>
              <a:rPr lang="zh-CN" altLang="en-US" sz="2800" b="1">
                <a:latin typeface="仿宋_GB2312" pitchFamily="49" charset="-122"/>
                <a:ea typeface="仿宋_GB2312" pitchFamily="49" charset="-122"/>
              </a:rPr>
              <a:t>其它的客户机都不能工作了，因此</a:t>
            </a:r>
            <a:r>
              <a:rPr lang="en-US" altLang="zh-CN" sz="2800" b="1">
                <a:latin typeface="仿宋_GB2312" pitchFamily="49" charset="-122"/>
                <a:ea typeface="仿宋_GB2312" pitchFamily="49" charset="-122"/>
              </a:rPr>
              <a:t>,TCP</a:t>
            </a:r>
            <a:r>
              <a:rPr lang="zh-CN" altLang="en-US" sz="2800" b="1">
                <a:latin typeface="仿宋_GB2312" pitchFamily="49" charset="-122"/>
                <a:ea typeface="仿宋_GB2312" pitchFamily="49" charset="-122"/>
              </a:rPr>
              <a:t>服务器一般很少用循环服务器模型的。</a:t>
            </a:r>
            <a:r>
              <a:rPr lang="en-US" altLang="zh-CN" sz="2800" b="1">
                <a:latin typeface="Times New Roman" panose="02020603050405020304" pitchFamily="18" charset="0"/>
                <a:ea typeface="仿宋_GB2312" pitchFamily="49" charset="-122"/>
              </a:rPr>
              <a:t> </a:t>
            </a:r>
            <a:r>
              <a:rPr lang="en-US" altLang="zh-CN" sz="2000">
                <a:latin typeface="仿宋_GB2312" pitchFamily="49" charset="-122"/>
                <a:ea typeface="仿宋_GB2312" pitchFamily="49" charset="-122"/>
              </a:rPr>
              <a:t> </a:t>
            </a:r>
            <a:endParaRPr lang="zh-CN" altLang="en-US" sz="2000">
              <a:latin typeface="仿宋_GB2312" pitchFamily="49" charset="-122"/>
              <a:ea typeface="仿宋_GB2312"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2" name="Rectangle 4">
            <a:extLst>
              <a:ext uri="{FF2B5EF4-FFF2-40B4-BE49-F238E27FC236}">
                <a16:creationId xmlns:a16="http://schemas.microsoft.com/office/drawing/2014/main" id="{625D9C94-11AE-4FBF-A439-C61DD172EACA}"/>
              </a:ext>
            </a:extLst>
          </p:cNvPr>
          <p:cNvSpPr>
            <a:spLocks noChangeArrowheads="1"/>
          </p:cNvSpPr>
          <p:nvPr/>
        </p:nvSpPr>
        <p:spPr bwMode="auto">
          <a:xfrm>
            <a:off x="1219200" y="381000"/>
            <a:ext cx="7772400"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en-US" altLang="zh-CN" sz="4000" b="1">
                <a:solidFill>
                  <a:schemeClr val="tx2"/>
                </a:solidFill>
                <a:latin typeface="仿宋_GB2312" pitchFamily="49" charset="-122"/>
                <a:ea typeface="仿宋_GB2312" pitchFamily="49" charset="-122"/>
              </a:rPr>
              <a:t>TCP</a:t>
            </a:r>
            <a:r>
              <a:rPr lang="zh-CN" altLang="en-US" sz="4000" b="1">
                <a:solidFill>
                  <a:schemeClr val="tx2"/>
                </a:solidFill>
                <a:latin typeface="仿宋_GB2312" pitchFamily="49" charset="-122"/>
                <a:ea typeface="仿宋_GB2312" pitchFamily="49" charset="-122"/>
              </a:rPr>
              <a:t>并发服务器</a:t>
            </a:r>
            <a:endParaRPr lang="en-US" altLang="zh-CN" sz="4000" b="1">
              <a:solidFill>
                <a:schemeClr val="tx2"/>
              </a:solidFill>
              <a:latin typeface="仿宋_GB2312" pitchFamily="49" charset="-122"/>
              <a:ea typeface="仿宋_GB2312" pitchFamily="49" charset="-122"/>
            </a:endParaRPr>
          </a:p>
        </p:txBody>
      </p:sp>
      <p:sp>
        <p:nvSpPr>
          <p:cNvPr id="217093" name="Rectangle 5">
            <a:extLst>
              <a:ext uri="{FF2B5EF4-FFF2-40B4-BE49-F238E27FC236}">
                <a16:creationId xmlns:a16="http://schemas.microsoft.com/office/drawing/2014/main" id="{6F0BE9CE-6896-48FC-BC49-172FF1318B44}"/>
              </a:ext>
            </a:extLst>
          </p:cNvPr>
          <p:cNvSpPr>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defRPr>
                <a:solidFill>
                  <a:schemeClr val="tx1"/>
                </a:solidFill>
                <a:latin typeface="Arial" panose="020B0604020202020204" pitchFamily="34" charset="0"/>
              </a:defRPr>
            </a:lvl1pPr>
            <a:lvl2pPr marL="990600" indent="-5334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752600" indent="-381000">
              <a:defRPr>
                <a:solidFill>
                  <a:schemeClr val="tx1"/>
                </a:solidFill>
                <a:latin typeface="Arial" panose="020B0604020202020204" pitchFamily="34" charset="0"/>
              </a:defRPr>
            </a:lvl4pPr>
            <a:lvl5pPr marL="2209800" indent="-381000">
              <a:defRPr>
                <a:solidFill>
                  <a:schemeClr val="tx1"/>
                </a:solidFill>
                <a:latin typeface="Arial" panose="020B0604020202020204" pitchFamily="34" charset="0"/>
              </a:defRPr>
            </a:lvl5pPr>
            <a:lvl6pPr marL="2667000" indent="-381000" fontAlgn="base">
              <a:spcBef>
                <a:spcPct val="0"/>
              </a:spcBef>
              <a:spcAft>
                <a:spcPct val="0"/>
              </a:spcAft>
              <a:defRPr>
                <a:solidFill>
                  <a:schemeClr val="tx1"/>
                </a:solidFill>
                <a:latin typeface="Arial" panose="020B0604020202020204" pitchFamily="34" charset="0"/>
              </a:defRPr>
            </a:lvl6pPr>
            <a:lvl7pPr marL="3124200" indent="-381000" fontAlgn="base">
              <a:spcBef>
                <a:spcPct val="0"/>
              </a:spcBef>
              <a:spcAft>
                <a:spcPct val="0"/>
              </a:spcAft>
              <a:defRPr>
                <a:solidFill>
                  <a:schemeClr val="tx1"/>
                </a:solidFill>
                <a:latin typeface="Arial" panose="020B0604020202020204" pitchFamily="34" charset="0"/>
              </a:defRPr>
            </a:lvl7pPr>
            <a:lvl8pPr marL="3581400" indent="-381000" fontAlgn="base">
              <a:spcBef>
                <a:spcPct val="0"/>
              </a:spcBef>
              <a:spcAft>
                <a:spcPct val="0"/>
              </a:spcAft>
              <a:defRPr>
                <a:solidFill>
                  <a:schemeClr val="tx1"/>
                </a:solidFill>
                <a:latin typeface="Arial" panose="020B0604020202020204" pitchFamily="34" charset="0"/>
              </a:defRPr>
            </a:lvl8pPr>
            <a:lvl9pPr marL="4038600" indent="-381000" fontAlgn="base">
              <a:spcBef>
                <a:spcPct val="0"/>
              </a:spcBef>
              <a:spcAft>
                <a:spcPct val="0"/>
              </a:spcAft>
              <a:defRPr>
                <a:solidFill>
                  <a:schemeClr val="tx1"/>
                </a:solidFill>
                <a:latin typeface="Arial" panose="020B0604020202020204" pitchFamily="34" charset="0"/>
              </a:defRPr>
            </a:lvl9pPr>
          </a:lstStyle>
          <a:p>
            <a:r>
              <a:rPr lang="zh-CN" altLang="en-US" b="1">
                <a:latin typeface="仿宋_GB2312" pitchFamily="49" charset="-122"/>
                <a:ea typeface="仿宋_GB2312" pitchFamily="49" charset="-122"/>
              </a:rPr>
              <a:t>并发服务器的思想是每一个客户机的请求并不由服务器直接处理</a:t>
            </a:r>
            <a:r>
              <a:rPr lang="en-US" altLang="zh-CN" b="1">
                <a:latin typeface="仿宋_GB2312" pitchFamily="49" charset="-122"/>
                <a:ea typeface="仿宋_GB2312" pitchFamily="49" charset="-122"/>
              </a:rPr>
              <a:t>,</a:t>
            </a:r>
            <a:r>
              <a:rPr lang="zh-CN" altLang="en-US" b="1">
                <a:latin typeface="仿宋_GB2312" pitchFamily="49" charset="-122"/>
                <a:ea typeface="仿宋_GB2312" pitchFamily="49" charset="-122"/>
              </a:rPr>
              <a:t>而是由服务器创建一个</a:t>
            </a:r>
            <a:r>
              <a:rPr lang="zh-CN" altLang="en-US" b="1">
                <a:latin typeface="Times New Roman" panose="02020603050405020304" pitchFamily="18" charset="0"/>
                <a:ea typeface="仿宋_GB2312" pitchFamily="49" charset="-122"/>
              </a:rPr>
              <a:t> </a:t>
            </a:r>
            <a:r>
              <a:rPr lang="zh-CN" altLang="en-US" b="1">
                <a:latin typeface="仿宋_GB2312" pitchFamily="49" charset="-122"/>
                <a:ea typeface="仿宋_GB2312" pitchFamily="49" charset="-122"/>
              </a:rPr>
              <a:t>子进程来处理。算法如下</a:t>
            </a:r>
            <a:r>
              <a:rPr lang="en-US" altLang="zh-CN" b="1">
                <a:latin typeface="仿宋_GB2312" pitchFamily="49" charset="-122"/>
                <a:ea typeface="仿宋_GB2312" pitchFamily="49" charset="-122"/>
              </a:rPr>
              <a:t>:</a:t>
            </a:r>
            <a:r>
              <a:rPr lang="en-US" altLang="zh-CN" b="1">
                <a:latin typeface="Times New Roman" panose="02020603050405020304" pitchFamily="18" charset="0"/>
                <a:ea typeface="仿宋_GB2312" pitchFamily="49" charset="-122"/>
              </a:rPr>
              <a:t> </a:t>
            </a:r>
            <a:r>
              <a:rPr lang="en-US" altLang="zh-CN" b="1">
                <a:latin typeface="仿宋_GB2312" pitchFamily="49" charset="-122"/>
                <a:ea typeface="仿宋_GB2312" pitchFamily="49" charset="-122"/>
              </a:rPr>
              <a:t> </a:t>
            </a:r>
          </a:p>
          <a:p>
            <a:r>
              <a:rPr lang="en-US" altLang="zh-CN" sz="1800" b="1">
                <a:latin typeface="仿宋_GB2312" pitchFamily="49" charset="-122"/>
                <a:ea typeface="仿宋_GB2312" pitchFamily="49" charset="-122"/>
              </a:rPr>
              <a:t> socket(...); </a:t>
            </a:r>
            <a:br>
              <a:rPr lang="en-US" altLang="zh-CN" sz="1800" b="1">
                <a:latin typeface="仿宋_GB2312" pitchFamily="49" charset="-122"/>
                <a:ea typeface="仿宋_GB2312" pitchFamily="49" charset="-122"/>
              </a:rPr>
            </a:br>
            <a:r>
              <a:rPr lang="en-US" altLang="zh-CN" sz="1800" b="1">
                <a:latin typeface="Times New Roman" panose="02020603050405020304" pitchFamily="18" charset="0"/>
                <a:ea typeface="仿宋_GB2312" pitchFamily="49" charset="-122"/>
              </a:rPr>
              <a:t>  </a:t>
            </a:r>
            <a:r>
              <a:rPr lang="en-US" altLang="zh-CN" sz="1800" b="1">
                <a:latin typeface="仿宋_GB2312" pitchFamily="49" charset="-122"/>
                <a:ea typeface="仿宋_GB2312" pitchFamily="49" charset="-122"/>
              </a:rPr>
              <a:t>bind(...); </a:t>
            </a:r>
            <a:br>
              <a:rPr lang="en-US" altLang="zh-CN" sz="1800" b="1">
                <a:latin typeface="仿宋_GB2312" pitchFamily="49" charset="-122"/>
                <a:ea typeface="仿宋_GB2312" pitchFamily="49" charset="-122"/>
              </a:rPr>
            </a:br>
            <a:r>
              <a:rPr lang="en-US" altLang="zh-CN" sz="1800" b="1">
                <a:latin typeface="Times New Roman" panose="02020603050405020304" pitchFamily="18" charset="0"/>
                <a:ea typeface="仿宋_GB2312" pitchFamily="49" charset="-122"/>
              </a:rPr>
              <a:t>  </a:t>
            </a:r>
            <a:r>
              <a:rPr lang="en-US" altLang="zh-CN" sz="1800" b="1">
                <a:latin typeface="仿宋_GB2312" pitchFamily="49" charset="-122"/>
                <a:ea typeface="仿宋_GB2312" pitchFamily="49" charset="-122"/>
              </a:rPr>
              <a:t>listen(...); </a:t>
            </a:r>
            <a:br>
              <a:rPr lang="en-US" altLang="zh-CN" sz="1800" b="1">
                <a:latin typeface="仿宋_GB2312" pitchFamily="49" charset="-122"/>
                <a:ea typeface="仿宋_GB2312" pitchFamily="49" charset="-122"/>
              </a:rPr>
            </a:br>
            <a:r>
              <a:rPr lang="en-US" altLang="zh-CN" sz="1800" b="1">
                <a:latin typeface="Times New Roman" panose="02020603050405020304" pitchFamily="18" charset="0"/>
                <a:ea typeface="仿宋_GB2312" pitchFamily="49" charset="-122"/>
              </a:rPr>
              <a:t>  </a:t>
            </a:r>
            <a:r>
              <a:rPr lang="en-US" altLang="zh-CN" sz="1800" b="1">
                <a:latin typeface="仿宋_GB2312" pitchFamily="49" charset="-122"/>
                <a:ea typeface="仿宋_GB2312" pitchFamily="49" charset="-122"/>
              </a:rPr>
              <a:t>while(1) { </a:t>
            </a:r>
            <a:br>
              <a:rPr lang="en-US" altLang="zh-CN" sz="1800" b="1">
                <a:latin typeface="仿宋_GB2312" pitchFamily="49" charset="-122"/>
                <a:ea typeface="仿宋_GB2312" pitchFamily="49" charset="-122"/>
              </a:rPr>
            </a:br>
            <a:r>
              <a:rPr lang="en-US" altLang="zh-CN" sz="1800" b="1">
                <a:latin typeface="Times New Roman" panose="02020603050405020304" pitchFamily="18" charset="0"/>
                <a:ea typeface="仿宋_GB2312" pitchFamily="49" charset="-122"/>
              </a:rPr>
              <a:t>        </a:t>
            </a:r>
            <a:r>
              <a:rPr lang="en-US" altLang="zh-CN" sz="1800" b="1">
                <a:latin typeface="仿宋_GB2312" pitchFamily="49" charset="-122"/>
                <a:ea typeface="仿宋_GB2312" pitchFamily="49" charset="-122"/>
              </a:rPr>
              <a:t>accept(...); </a:t>
            </a:r>
            <a:br>
              <a:rPr lang="en-US" altLang="zh-CN" sz="1800" b="1">
                <a:latin typeface="仿宋_GB2312" pitchFamily="49" charset="-122"/>
                <a:ea typeface="仿宋_GB2312" pitchFamily="49" charset="-122"/>
              </a:rPr>
            </a:br>
            <a:r>
              <a:rPr lang="en-US" altLang="zh-CN" sz="1800" b="1">
                <a:latin typeface="Times New Roman" panose="02020603050405020304" pitchFamily="18" charset="0"/>
                <a:ea typeface="仿宋_GB2312" pitchFamily="49" charset="-122"/>
              </a:rPr>
              <a:t>        </a:t>
            </a:r>
            <a:r>
              <a:rPr lang="en-US" altLang="zh-CN" sz="1800" b="1">
                <a:latin typeface="仿宋_GB2312" pitchFamily="49" charset="-122"/>
                <a:ea typeface="仿宋_GB2312" pitchFamily="49" charset="-122"/>
              </a:rPr>
              <a:t>if(fork(..)==0) { </a:t>
            </a:r>
            <a:br>
              <a:rPr lang="en-US" altLang="zh-CN" sz="1800" b="1">
                <a:latin typeface="仿宋_GB2312" pitchFamily="49" charset="-122"/>
                <a:ea typeface="仿宋_GB2312" pitchFamily="49" charset="-122"/>
              </a:rPr>
            </a:br>
            <a:r>
              <a:rPr lang="en-US" altLang="zh-CN" sz="1800" b="1">
                <a:latin typeface="Times New Roman" panose="02020603050405020304" pitchFamily="18" charset="0"/>
                <a:ea typeface="仿宋_GB2312" pitchFamily="49" charset="-122"/>
              </a:rPr>
              <a:t>                </a:t>
            </a:r>
            <a:r>
              <a:rPr lang="en-US" altLang="zh-CN" sz="1800" b="1">
                <a:latin typeface="仿宋_GB2312" pitchFamily="49" charset="-122"/>
                <a:ea typeface="仿宋_GB2312" pitchFamily="49" charset="-122"/>
              </a:rPr>
              <a:t>process(...); </a:t>
            </a:r>
            <a:br>
              <a:rPr lang="en-US" altLang="zh-CN" sz="1800" b="1">
                <a:latin typeface="仿宋_GB2312" pitchFamily="49" charset="-122"/>
                <a:ea typeface="仿宋_GB2312" pitchFamily="49" charset="-122"/>
              </a:rPr>
            </a:br>
            <a:r>
              <a:rPr lang="en-US" altLang="zh-CN" sz="1800" b="1">
                <a:latin typeface="Times New Roman" panose="02020603050405020304" pitchFamily="18" charset="0"/>
                <a:ea typeface="仿宋_GB2312" pitchFamily="49" charset="-122"/>
              </a:rPr>
              <a:t> </a:t>
            </a:r>
            <a:r>
              <a:rPr lang="en-US" altLang="zh-CN" sz="1800" b="1">
                <a:latin typeface="仿宋_GB2312" pitchFamily="49" charset="-122"/>
                <a:ea typeface="仿宋_GB2312" pitchFamily="49" charset="-122"/>
              </a:rPr>
              <a:t>   </a:t>
            </a:r>
            <a:r>
              <a:rPr lang="en-US" altLang="zh-CN" sz="1800" b="1">
                <a:latin typeface="Times New Roman" panose="02020603050405020304" pitchFamily="18" charset="0"/>
                <a:ea typeface="仿宋_GB2312" pitchFamily="49" charset="-122"/>
              </a:rPr>
              <a:t>         </a:t>
            </a:r>
            <a:r>
              <a:rPr lang="en-US" altLang="zh-CN" sz="1800" b="1">
                <a:latin typeface="仿宋_GB2312" pitchFamily="49" charset="-122"/>
                <a:ea typeface="仿宋_GB2312" pitchFamily="49" charset="-122"/>
              </a:rPr>
              <a:t>close(...); </a:t>
            </a:r>
            <a:br>
              <a:rPr lang="en-US" altLang="zh-CN" sz="1800" b="1">
                <a:latin typeface="仿宋_GB2312" pitchFamily="49" charset="-122"/>
                <a:ea typeface="仿宋_GB2312" pitchFamily="49" charset="-122"/>
              </a:rPr>
            </a:br>
            <a:r>
              <a:rPr lang="en-US" altLang="zh-CN" sz="1800" b="1">
                <a:latin typeface="Times New Roman" panose="02020603050405020304" pitchFamily="18" charset="0"/>
                <a:ea typeface="仿宋_GB2312" pitchFamily="49" charset="-122"/>
              </a:rPr>
              <a:t>          </a:t>
            </a:r>
            <a:r>
              <a:rPr lang="en-US" altLang="zh-CN" sz="1800" b="1">
                <a:latin typeface="仿宋_GB2312" pitchFamily="49" charset="-122"/>
                <a:ea typeface="仿宋_GB2312" pitchFamily="49" charset="-122"/>
              </a:rPr>
              <a:t>   exit(...); </a:t>
            </a:r>
            <a:br>
              <a:rPr lang="en-US" altLang="zh-CN" sz="1800" b="1">
                <a:latin typeface="仿宋_GB2312" pitchFamily="49" charset="-122"/>
                <a:ea typeface="仿宋_GB2312" pitchFamily="49" charset="-122"/>
              </a:rPr>
            </a:br>
            <a:r>
              <a:rPr lang="en-US" altLang="zh-CN" sz="1800" b="1">
                <a:latin typeface="Times New Roman" panose="02020603050405020304" pitchFamily="18" charset="0"/>
                <a:ea typeface="仿宋_GB2312" pitchFamily="49" charset="-122"/>
              </a:rPr>
              <a:t>          </a:t>
            </a:r>
            <a:r>
              <a:rPr lang="en-US" altLang="zh-CN" sz="1800" b="1">
                <a:latin typeface="仿宋_GB2312" pitchFamily="49" charset="-122"/>
                <a:ea typeface="仿宋_GB2312" pitchFamily="49" charset="-122"/>
              </a:rPr>
              <a:t>} </a:t>
            </a:r>
            <a:br>
              <a:rPr lang="en-US" altLang="zh-CN" sz="1800" b="1">
                <a:latin typeface="仿宋_GB2312" pitchFamily="49" charset="-122"/>
                <a:ea typeface="仿宋_GB2312" pitchFamily="49" charset="-122"/>
              </a:rPr>
            </a:br>
            <a:r>
              <a:rPr lang="en-US" altLang="zh-CN" sz="1800" b="1">
                <a:latin typeface="Times New Roman" panose="02020603050405020304" pitchFamily="18" charset="0"/>
                <a:ea typeface="仿宋_GB2312" pitchFamily="49" charset="-122"/>
              </a:rPr>
              <a:t>        </a:t>
            </a:r>
            <a:r>
              <a:rPr lang="en-US" altLang="zh-CN" sz="1800" b="1">
                <a:latin typeface="仿宋_GB2312" pitchFamily="49" charset="-122"/>
                <a:ea typeface="仿宋_GB2312" pitchFamily="49" charset="-122"/>
              </a:rPr>
              <a:t>close(...); </a:t>
            </a:r>
            <a:br>
              <a:rPr lang="en-US" altLang="zh-CN" sz="1800" b="1">
                <a:latin typeface="仿宋_GB2312" pitchFamily="49" charset="-122"/>
                <a:ea typeface="仿宋_GB2312" pitchFamily="49" charset="-122"/>
              </a:rPr>
            </a:br>
            <a:r>
              <a:rPr lang="en-US" altLang="zh-CN" sz="1800" b="1">
                <a:latin typeface="Times New Roman" panose="02020603050405020304" pitchFamily="18" charset="0"/>
                <a:ea typeface="仿宋_GB2312" pitchFamily="49" charset="-122"/>
              </a:rPr>
              <a:t>  </a:t>
            </a:r>
            <a:r>
              <a:rPr lang="en-US" altLang="zh-CN" sz="1800" b="1">
                <a:latin typeface="仿宋_GB2312" pitchFamily="49" charset="-122"/>
                <a:ea typeface="仿宋_GB2312" pitchFamily="49" charset="-122"/>
              </a:rPr>
              <a:t>} </a:t>
            </a:r>
            <a:endParaRPr lang="zh-CN" altLang="en-US" sz="1800" b="1">
              <a:latin typeface="仿宋_GB2312" pitchFamily="49" charset="-122"/>
              <a:ea typeface="仿宋_GB2312" pitchFamily="49"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6" name="Rectangle 4">
            <a:extLst>
              <a:ext uri="{FF2B5EF4-FFF2-40B4-BE49-F238E27FC236}">
                <a16:creationId xmlns:a16="http://schemas.microsoft.com/office/drawing/2014/main" id="{C9F05E6E-31E8-4077-BC69-CCF758DD7AD8}"/>
              </a:ext>
            </a:extLst>
          </p:cNvPr>
          <p:cNvSpPr>
            <a:spLocks noChangeArrowheads="1"/>
          </p:cNvSpPr>
          <p:nvPr/>
        </p:nvSpPr>
        <p:spPr bwMode="auto">
          <a:xfrm>
            <a:off x="1219200" y="381000"/>
            <a:ext cx="7772400"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en-US" altLang="zh-CN" sz="4000" b="1">
                <a:solidFill>
                  <a:schemeClr val="tx2"/>
                </a:solidFill>
                <a:latin typeface="仿宋_GB2312" pitchFamily="49" charset="-122"/>
                <a:ea typeface="仿宋_GB2312" pitchFamily="49" charset="-122"/>
              </a:rPr>
              <a:t>TCP</a:t>
            </a:r>
            <a:r>
              <a:rPr lang="zh-CN" altLang="en-US" sz="4000" b="1">
                <a:solidFill>
                  <a:schemeClr val="tx2"/>
                </a:solidFill>
                <a:latin typeface="仿宋_GB2312" pitchFamily="49" charset="-122"/>
                <a:ea typeface="仿宋_GB2312" pitchFamily="49" charset="-122"/>
              </a:rPr>
              <a:t>并发服务器</a:t>
            </a:r>
            <a:endParaRPr lang="en-US" altLang="zh-CN" sz="4000" b="1">
              <a:solidFill>
                <a:schemeClr val="tx2"/>
              </a:solidFill>
              <a:latin typeface="仿宋_GB2312" pitchFamily="49" charset="-122"/>
              <a:ea typeface="仿宋_GB2312" pitchFamily="49" charset="-122"/>
            </a:endParaRPr>
          </a:p>
        </p:txBody>
      </p:sp>
      <p:sp>
        <p:nvSpPr>
          <p:cNvPr id="218117" name="Rectangle 5">
            <a:extLst>
              <a:ext uri="{FF2B5EF4-FFF2-40B4-BE49-F238E27FC236}">
                <a16:creationId xmlns:a16="http://schemas.microsoft.com/office/drawing/2014/main" id="{FE68198C-E40B-4A87-A076-E772C74FB1FA}"/>
              </a:ext>
            </a:extLst>
          </p:cNvPr>
          <p:cNvSpPr>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defRPr>
                <a:solidFill>
                  <a:schemeClr val="tx1"/>
                </a:solidFill>
                <a:latin typeface="Arial" panose="020B0604020202020204" pitchFamily="34" charset="0"/>
              </a:defRPr>
            </a:lvl1pPr>
            <a:lvl2pPr marL="990600" indent="-5334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752600" indent="-381000">
              <a:defRPr>
                <a:solidFill>
                  <a:schemeClr val="tx1"/>
                </a:solidFill>
                <a:latin typeface="Arial" panose="020B0604020202020204" pitchFamily="34" charset="0"/>
              </a:defRPr>
            </a:lvl4pPr>
            <a:lvl5pPr marL="2209800" indent="-381000">
              <a:defRPr>
                <a:solidFill>
                  <a:schemeClr val="tx1"/>
                </a:solidFill>
                <a:latin typeface="Arial" panose="020B0604020202020204" pitchFamily="34" charset="0"/>
              </a:defRPr>
            </a:lvl5pPr>
            <a:lvl6pPr marL="2667000" indent="-381000" fontAlgn="base">
              <a:spcBef>
                <a:spcPct val="0"/>
              </a:spcBef>
              <a:spcAft>
                <a:spcPct val="0"/>
              </a:spcAft>
              <a:defRPr>
                <a:solidFill>
                  <a:schemeClr val="tx1"/>
                </a:solidFill>
                <a:latin typeface="Arial" panose="020B0604020202020204" pitchFamily="34" charset="0"/>
              </a:defRPr>
            </a:lvl6pPr>
            <a:lvl7pPr marL="3124200" indent="-381000" fontAlgn="base">
              <a:spcBef>
                <a:spcPct val="0"/>
              </a:spcBef>
              <a:spcAft>
                <a:spcPct val="0"/>
              </a:spcAft>
              <a:defRPr>
                <a:solidFill>
                  <a:schemeClr val="tx1"/>
                </a:solidFill>
                <a:latin typeface="Arial" panose="020B0604020202020204" pitchFamily="34" charset="0"/>
              </a:defRPr>
            </a:lvl7pPr>
            <a:lvl8pPr marL="3581400" indent="-381000" fontAlgn="base">
              <a:spcBef>
                <a:spcPct val="0"/>
              </a:spcBef>
              <a:spcAft>
                <a:spcPct val="0"/>
              </a:spcAft>
              <a:defRPr>
                <a:solidFill>
                  <a:schemeClr val="tx1"/>
                </a:solidFill>
                <a:latin typeface="Arial" panose="020B0604020202020204" pitchFamily="34" charset="0"/>
              </a:defRPr>
            </a:lvl8pPr>
            <a:lvl9pPr marL="4038600" indent="-381000" fontAlgn="base">
              <a:spcBef>
                <a:spcPct val="0"/>
              </a:spcBef>
              <a:spcAft>
                <a:spcPct val="0"/>
              </a:spcAft>
              <a:defRPr>
                <a:solidFill>
                  <a:schemeClr val="tx1"/>
                </a:solidFill>
                <a:latin typeface="Arial" panose="020B0604020202020204" pitchFamily="34" charset="0"/>
              </a:defRPr>
            </a:lvl9pPr>
          </a:lstStyle>
          <a:p>
            <a:pPr>
              <a:lnSpc>
                <a:spcPct val="120000"/>
              </a:lnSpc>
              <a:spcBef>
                <a:spcPct val="20000"/>
              </a:spcBef>
              <a:buSzPct val="85000"/>
            </a:pPr>
            <a:r>
              <a:rPr lang="en-US" altLang="zh-CN" sz="2800" b="1">
                <a:latin typeface="仿宋_GB2312" pitchFamily="49" charset="-122"/>
                <a:ea typeface="仿宋_GB2312" pitchFamily="49" charset="-122"/>
              </a:rPr>
              <a:t>	</a:t>
            </a:r>
            <a:r>
              <a:rPr lang="en-US" altLang="zh-CN" sz="3600" b="1">
                <a:latin typeface="仿宋_GB2312" pitchFamily="49" charset="-122"/>
                <a:ea typeface="仿宋_GB2312" pitchFamily="49" charset="-122"/>
              </a:rPr>
              <a:t>TCP</a:t>
            </a:r>
            <a:r>
              <a:rPr lang="zh-CN" altLang="en-US" sz="3600" b="1">
                <a:latin typeface="仿宋_GB2312" pitchFamily="49" charset="-122"/>
                <a:ea typeface="仿宋_GB2312" pitchFamily="49" charset="-122"/>
              </a:rPr>
              <a:t>并发服务器可以解决</a:t>
            </a:r>
            <a:r>
              <a:rPr lang="en-US" altLang="zh-CN" sz="3600" b="1">
                <a:latin typeface="仿宋_GB2312" pitchFamily="49" charset="-122"/>
                <a:ea typeface="仿宋_GB2312" pitchFamily="49" charset="-122"/>
              </a:rPr>
              <a:t>TCP</a:t>
            </a:r>
            <a:r>
              <a:rPr lang="zh-CN" altLang="en-US" sz="3600" b="1">
                <a:latin typeface="仿宋_GB2312" pitchFamily="49" charset="-122"/>
                <a:ea typeface="仿宋_GB2312" pitchFamily="49" charset="-122"/>
              </a:rPr>
              <a:t>循环服务器客户机独占服务器的情况。但同时也带来了问题：为了响应客户的请求</a:t>
            </a:r>
            <a:r>
              <a:rPr lang="en-US" altLang="zh-CN" sz="3600" b="1">
                <a:latin typeface="仿宋_GB2312" pitchFamily="49" charset="-122"/>
                <a:ea typeface="仿宋_GB2312" pitchFamily="49" charset="-122"/>
              </a:rPr>
              <a:t>,</a:t>
            </a:r>
            <a:r>
              <a:rPr lang="zh-CN" altLang="en-US" sz="3600" b="1">
                <a:latin typeface="仿宋_GB2312" pitchFamily="49" charset="-122"/>
                <a:ea typeface="仿宋_GB2312" pitchFamily="49" charset="-122"/>
              </a:rPr>
              <a:t>服务器要创建子进程来处理，而创建子进程是一种非常消耗资源的操作。</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descr="Large confetti">
            <a:extLst>
              <a:ext uri="{FF2B5EF4-FFF2-40B4-BE49-F238E27FC236}">
                <a16:creationId xmlns:a16="http://schemas.microsoft.com/office/drawing/2014/main" id="{F6C400D5-7851-46B5-8A61-2C3F0067D045}"/>
              </a:ext>
            </a:extLst>
          </p:cNvPr>
          <p:cNvSpPr>
            <a:spLocks noGrp="1" noChangeArrowheads="1"/>
          </p:cNvSpPr>
          <p:nvPr>
            <p:ph type="title"/>
          </p:nvPr>
        </p:nvSpPr>
        <p:spPr>
          <a:xfrm>
            <a:off x="1066800" y="304800"/>
            <a:ext cx="7772400" cy="1143000"/>
          </a:xfrm>
          <a:noFill/>
          <a:ln/>
        </p:spPr>
        <p:txBody>
          <a:bodyPr/>
          <a:lstStyle/>
          <a:p>
            <a:r>
              <a:rPr lang="zh-CN" altLang="en-US" b="1">
                <a:latin typeface="仿宋_GB2312" pitchFamily="49" charset="-122"/>
                <a:ea typeface="仿宋_GB2312" pitchFamily="49" charset="-122"/>
              </a:rPr>
              <a:t>网络模型</a:t>
            </a:r>
          </a:p>
        </p:txBody>
      </p:sp>
      <p:pic>
        <p:nvPicPr>
          <p:cNvPr id="82953" name="Picture 9">
            <a:extLst>
              <a:ext uri="{FF2B5EF4-FFF2-40B4-BE49-F238E27FC236}">
                <a16:creationId xmlns:a16="http://schemas.microsoft.com/office/drawing/2014/main" id="{B82FCB4C-213C-4E81-8698-81F3387831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8210550" cy="463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4" name="Rectangle 4">
            <a:extLst>
              <a:ext uri="{FF2B5EF4-FFF2-40B4-BE49-F238E27FC236}">
                <a16:creationId xmlns:a16="http://schemas.microsoft.com/office/drawing/2014/main" id="{3ED9DBF1-BDD4-42EF-896E-FADEE412B1E2}"/>
              </a:ext>
            </a:extLst>
          </p:cNvPr>
          <p:cNvSpPr>
            <a:spLocks noChangeArrowheads="1"/>
          </p:cNvSpPr>
          <p:nvPr/>
        </p:nvSpPr>
        <p:spPr bwMode="auto">
          <a:xfrm>
            <a:off x="1219200" y="381000"/>
            <a:ext cx="7772400"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zh-CN" altLang="en-US" sz="4000" b="1">
                <a:solidFill>
                  <a:schemeClr val="tx2"/>
                </a:solidFill>
                <a:latin typeface="仿宋_GB2312" pitchFamily="49" charset="-122"/>
                <a:ea typeface="仿宋_GB2312" pitchFamily="49" charset="-122"/>
              </a:rPr>
              <a:t>多路复用</a:t>
            </a:r>
            <a:r>
              <a:rPr lang="en-US" altLang="zh-CN" sz="4000" b="1">
                <a:solidFill>
                  <a:schemeClr val="tx2"/>
                </a:solidFill>
                <a:latin typeface="仿宋_GB2312" pitchFamily="49" charset="-122"/>
                <a:ea typeface="仿宋_GB2312" pitchFamily="49" charset="-122"/>
              </a:rPr>
              <a:t>I/O </a:t>
            </a:r>
          </a:p>
        </p:txBody>
      </p:sp>
      <p:sp>
        <p:nvSpPr>
          <p:cNvPr id="220165" name="Rectangle 5">
            <a:extLst>
              <a:ext uri="{FF2B5EF4-FFF2-40B4-BE49-F238E27FC236}">
                <a16:creationId xmlns:a16="http://schemas.microsoft.com/office/drawing/2014/main" id="{7071B0AB-54E7-4DB1-BACC-334C2475D444}"/>
              </a:ext>
            </a:extLst>
          </p:cNvPr>
          <p:cNvSpPr>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defRPr>
                <a:solidFill>
                  <a:schemeClr val="tx1"/>
                </a:solidFill>
                <a:latin typeface="Arial" panose="020B0604020202020204" pitchFamily="34" charset="0"/>
              </a:defRPr>
            </a:lvl1pPr>
            <a:lvl2pPr marL="990600" indent="-5334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752600" indent="-381000">
              <a:defRPr>
                <a:solidFill>
                  <a:schemeClr val="tx1"/>
                </a:solidFill>
                <a:latin typeface="Arial" panose="020B0604020202020204" pitchFamily="34" charset="0"/>
              </a:defRPr>
            </a:lvl4pPr>
            <a:lvl5pPr marL="2209800" indent="-381000">
              <a:defRPr>
                <a:solidFill>
                  <a:schemeClr val="tx1"/>
                </a:solidFill>
                <a:latin typeface="Arial" panose="020B0604020202020204" pitchFamily="34" charset="0"/>
              </a:defRPr>
            </a:lvl5pPr>
            <a:lvl6pPr marL="2667000" indent="-381000" fontAlgn="base">
              <a:spcBef>
                <a:spcPct val="0"/>
              </a:spcBef>
              <a:spcAft>
                <a:spcPct val="0"/>
              </a:spcAft>
              <a:defRPr>
                <a:solidFill>
                  <a:schemeClr val="tx1"/>
                </a:solidFill>
                <a:latin typeface="Arial" panose="020B0604020202020204" pitchFamily="34" charset="0"/>
              </a:defRPr>
            </a:lvl6pPr>
            <a:lvl7pPr marL="3124200" indent="-381000" fontAlgn="base">
              <a:spcBef>
                <a:spcPct val="0"/>
              </a:spcBef>
              <a:spcAft>
                <a:spcPct val="0"/>
              </a:spcAft>
              <a:defRPr>
                <a:solidFill>
                  <a:schemeClr val="tx1"/>
                </a:solidFill>
                <a:latin typeface="Arial" panose="020B0604020202020204" pitchFamily="34" charset="0"/>
              </a:defRPr>
            </a:lvl7pPr>
            <a:lvl8pPr marL="3581400" indent="-381000" fontAlgn="base">
              <a:spcBef>
                <a:spcPct val="0"/>
              </a:spcBef>
              <a:spcAft>
                <a:spcPct val="0"/>
              </a:spcAft>
              <a:defRPr>
                <a:solidFill>
                  <a:schemeClr val="tx1"/>
                </a:solidFill>
                <a:latin typeface="Arial" panose="020B0604020202020204" pitchFamily="34" charset="0"/>
              </a:defRPr>
            </a:lvl8pPr>
            <a:lvl9pPr marL="4038600" indent="-381000" fontAlgn="base">
              <a:spcBef>
                <a:spcPct val="0"/>
              </a:spcBef>
              <a:spcAft>
                <a:spcPct val="0"/>
              </a:spcAft>
              <a:defRPr>
                <a:solidFill>
                  <a:schemeClr val="tx1"/>
                </a:solidFill>
                <a:latin typeface="Arial" panose="020B0604020202020204" pitchFamily="34" charset="0"/>
              </a:defRPr>
            </a:lvl9pPr>
          </a:lstStyle>
          <a:p>
            <a:pPr>
              <a:lnSpc>
                <a:spcPct val="120000"/>
              </a:lnSpc>
              <a:spcBef>
                <a:spcPct val="20000"/>
              </a:spcBef>
              <a:buSzPct val="85000"/>
            </a:pPr>
            <a:r>
              <a:rPr lang="en-US" altLang="zh-CN" sz="2800" b="1">
                <a:latin typeface="仿宋_GB2312" pitchFamily="49" charset="-122"/>
                <a:ea typeface="仿宋_GB2312" pitchFamily="49" charset="-122"/>
              </a:rPr>
              <a:t>	</a:t>
            </a:r>
            <a:r>
              <a:rPr lang="zh-CN" altLang="en-US" b="1">
                <a:latin typeface="仿宋_GB2312" pitchFamily="49" charset="-122"/>
                <a:ea typeface="仿宋_GB2312" pitchFamily="49" charset="-122"/>
              </a:rPr>
              <a:t>阻塞函数在完成其指定的任务以前不允许程序继续向下执行。例如：当服务器运行到</a:t>
            </a:r>
            <a:r>
              <a:rPr lang="en-US" altLang="zh-CN" b="1">
                <a:latin typeface="仿宋_GB2312" pitchFamily="49" charset="-122"/>
                <a:ea typeface="仿宋_GB2312" pitchFamily="49" charset="-122"/>
              </a:rPr>
              <a:t>accept</a:t>
            </a:r>
            <a:r>
              <a:rPr lang="zh-CN" altLang="en-US" b="1">
                <a:latin typeface="仿宋_GB2312" pitchFamily="49" charset="-122"/>
                <a:ea typeface="仿宋_GB2312" pitchFamily="49" charset="-122"/>
              </a:rPr>
              <a:t>语句时，而没有客户请求连接，服务器就会停止在</a:t>
            </a:r>
            <a:r>
              <a:rPr lang="en-US" altLang="zh-CN" b="1">
                <a:latin typeface="仿宋_GB2312" pitchFamily="49" charset="-122"/>
                <a:ea typeface="仿宋_GB2312" pitchFamily="49" charset="-122"/>
              </a:rPr>
              <a:t>accept</a:t>
            </a:r>
            <a:r>
              <a:rPr lang="zh-CN" altLang="en-US" b="1">
                <a:latin typeface="仿宋_GB2312" pitchFamily="49" charset="-122"/>
                <a:ea typeface="仿宋_GB2312" pitchFamily="49" charset="-122"/>
              </a:rPr>
              <a:t>语句上等待连接请求的到来。这种情况称为阻塞（</a:t>
            </a:r>
            <a:r>
              <a:rPr lang="en-US" altLang="zh-CN" b="1">
                <a:latin typeface="仿宋_GB2312" pitchFamily="49" charset="-122"/>
                <a:ea typeface="仿宋_GB2312" pitchFamily="49" charset="-122"/>
              </a:rPr>
              <a:t>blocking</a:t>
            </a:r>
            <a:r>
              <a:rPr lang="zh-CN" altLang="en-US" b="1">
                <a:latin typeface="仿宋_GB2312" pitchFamily="49" charset="-122"/>
                <a:ea typeface="仿宋_GB2312" pitchFamily="49" charset="-122"/>
              </a:rPr>
              <a:t>），而</a:t>
            </a:r>
            <a:r>
              <a:rPr lang="zh-CN" altLang="en-US" b="1">
                <a:solidFill>
                  <a:srgbClr val="FF0000"/>
                </a:solidFill>
                <a:latin typeface="仿宋_GB2312" pitchFamily="49" charset="-122"/>
                <a:ea typeface="仿宋_GB2312" pitchFamily="49" charset="-122"/>
              </a:rPr>
              <a:t>非阻塞操作</a:t>
            </a:r>
            <a:r>
              <a:rPr lang="zh-CN" altLang="en-US" b="1">
                <a:latin typeface="仿宋_GB2312" pitchFamily="49" charset="-122"/>
                <a:ea typeface="仿宋_GB2312" pitchFamily="49" charset="-122"/>
              </a:rPr>
              <a:t>则可以立即完成。例如，如果你希望服务器仅仅检查是否有客户在等待连接，有就接受连接，否则就继续做其他事情，则</a:t>
            </a:r>
            <a:r>
              <a:rPr lang="zh-CN" altLang="en-US" b="1">
                <a:solidFill>
                  <a:srgbClr val="FF0000"/>
                </a:solidFill>
                <a:latin typeface="仿宋_GB2312" pitchFamily="49" charset="-122"/>
                <a:ea typeface="仿宋_GB2312" pitchFamily="49" charset="-122"/>
              </a:rPr>
              <a:t>可以通过使用</a:t>
            </a:r>
            <a:r>
              <a:rPr lang="en-US" altLang="zh-CN" b="1">
                <a:solidFill>
                  <a:srgbClr val="FF0000"/>
                </a:solidFill>
                <a:latin typeface="仿宋_GB2312" pitchFamily="49" charset="-122"/>
                <a:ea typeface="仿宋_GB2312" pitchFamily="49" charset="-122"/>
              </a:rPr>
              <a:t>select</a:t>
            </a:r>
            <a:r>
              <a:rPr lang="zh-CN" altLang="en-US" b="1">
                <a:solidFill>
                  <a:srgbClr val="FF0000"/>
                </a:solidFill>
                <a:latin typeface="仿宋_GB2312" pitchFamily="49" charset="-122"/>
                <a:ea typeface="仿宋_GB2312" pitchFamily="49" charset="-122"/>
              </a:rPr>
              <a:t>系统调用来实现</a:t>
            </a:r>
            <a:r>
              <a:rPr lang="zh-CN" altLang="en-US" b="1">
                <a:latin typeface="仿宋_GB2312" pitchFamily="49" charset="-122"/>
                <a:ea typeface="仿宋_GB2312" pitchFamily="49" charset="-122"/>
              </a:rPr>
              <a:t>。除此之外，</a:t>
            </a:r>
            <a:r>
              <a:rPr lang="en-US" altLang="zh-CN" b="1">
                <a:solidFill>
                  <a:srgbClr val="FF0000"/>
                </a:solidFill>
                <a:latin typeface="仿宋_GB2312" pitchFamily="49" charset="-122"/>
                <a:ea typeface="仿宋_GB2312" pitchFamily="49" charset="-122"/>
              </a:rPr>
              <a:t>select</a:t>
            </a:r>
            <a:r>
              <a:rPr lang="zh-CN" altLang="en-US" b="1">
                <a:solidFill>
                  <a:srgbClr val="FF0000"/>
                </a:solidFill>
                <a:latin typeface="仿宋_GB2312" pitchFamily="49" charset="-122"/>
                <a:ea typeface="仿宋_GB2312" pitchFamily="49" charset="-122"/>
              </a:rPr>
              <a:t>还可以同时监视多个套接字</a:t>
            </a:r>
            <a:r>
              <a:rPr lang="zh-CN" altLang="en-US" b="1">
                <a:latin typeface="仿宋_GB2312" pitchFamily="49" charset="-122"/>
                <a:ea typeface="仿宋_GB2312" pitchFamily="49" charset="-122"/>
              </a:rPr>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8" name="Rectangle 4">
            <a:extLst>
              <a:ext uri="{FF2B5EF4-FFF2-40B4-BE49-F238E27FC236}">
                <a16:creationId xmlns:a16="http://schemas.microsoft.com/office/drawing/2014/main" id="{CC80EEC9-056E-4AD0-B7DB-2BC4B947EBBC}"/>
              </a:ext>
            </a:extLst>
          </p:cNvPr>
          <p:cNvSpPr>
            <a:spLocks noChangeArrowheads="1"/>
          </p:cNvSpPr>
          <p:nvPr/>
        </p:nvSpPr>
        <p:spPr bwMode="auto">
          <a:xfrm>
            <a:off x="1219200" y="381000"/>
            <a:ext cx="7772400"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zh-CN" altLang="en-US" sz="4000" b="1">
                <a:solidFill>
                  <a:schemeClr val="tx2"/>
                </a:solidFill>
                <a:latin typeface="仿宋_GB2312" pitchFamily="49" charset="-122"/>
                <a:ea typeface="仿宋_GB2312" pitchFamily="49" charset="-122"/>
              </a:rPr>
              <a:t>多路复用</a:t>
            </a:r>
            <a:r>
              <a:rPr lang="en-US" altLang="zh-CN" sz="4000" b="1">
                <a:solidFill>
                  <a:schemeClr val="tx2"/>
                </a:solidFill>
                <a:latin typeface="仿宋_GB2312" pitchFamily="49" charset="-122"/>
                <a:ea typeface="仿宋_GB2312" pitchFamily="49" charset="-122"/>
              </a:rPr>
              <a:t>I/O </a:t>
            </a:r>
          </a:p>
        </p:txBody>
      </p:sp>
      <p:sp>
        <p:nvSpPr>
          <p:cNvPr id="221191" name="Rectangle 7">
            <a:extLst>
              <a:ext uri="{FF2B5EF4-FFF2-40B4-BE49-F238E27FC236}">
                <a16:creationId xmlns:a16="http://schemas.microsoft.com/office/drawing/2014/main" id="{4A227E46-6517-4A8C-867F-065D904B9312}"/>
              </a:ext>
            </a:extLst>
          </p:cNvPr>
          <p:cNvSpPr>
            <a:spLocks noChangeArrowheads="1"/>
          </p:cNvSpPr>
          <p:nvPr/>
        </p:nvSpPr>
        <p:spPr bwMode="auto">
          <a:xfrm>
            <a:off x="685800" y="1905000"/>
            <a:ext cx="7772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SzPct val="85000"/>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buFontTx/>
              <a:buNone/>
            </a:pPr>
            <a:r>
              <a:rPr lang="en-US" altLang="zh-CN" sz="2600" b="1">
                <a:latin typeface="仿宋_GB2312" pitchFamily="49" charset="-122"/>
              </a:rPr>
              <a:t>int select(int maxfd, fd_set *readfds, fd_set *writefds, fe_set *exceptfds, const struct timeval *timeout)</a:t>
            </a:r>
          </a:p>
          <a:p>
            <a:pPr>
              <a:buFontTx/>
              <a:buNone/>
            </a:pPr>
            <a:endParaRPr lang="en-US" altLang="zh-CN" sz="2000" b="1">
              <a:solidFill>
                <a:srgbClr val="FF3300"/>
              </a:solidFill>
              <a:latin typeface="仿宋_GB2312" pitchFamily="49" charset="-122"/>
              <a:ea typeface="仿宋_GB2312" pitchFamily="49" charset="-122"/>
            </a:endParaRPr>
          </a:p>
          <a:p>
            <a:r>
              <a:rPr lang="en-US" altLang="zh-CN" sz="2200" b="1">
                <a:solidFill>
                  <a:srgbClr val="FF3300"/>
                </a:solidFill>
                <a:latin typeface="仿宋_GB2312" pitchFamily="49" charset="-122"/>
                <a:ea typeface="仿宋_GB2312" pitchFamily="49" charset="-122"/>
              </a:rPr>
              <a:t>Maxfd: </a:t>
            </a:r>
            <a:r>
              <a:rPr lang="zh-CN" altLang="en-US" sz="2200" b="1">
                <a:latin typeface="仿宋_GB2312" pitchFamily="49" charset="-122"/>
                <a:ea typeface="仿宋_GB2312" pitchFamily="49" charset="-122"/>
              </a:rPr>
              <a:t>文件描述符的范围，比待检的最大文件描述符大1</a:t>
            </a:r>
          </a:p>
          <a:p>
            <a:r>
              <a:rPr lang="en-US" altLang="zh-CN" sz="2200" b="1">
                <a:solidFill>
                  <a:srgbClr val="FF3300"/>
                </a:solidFill>
                <a:latin typeface="仿宋_GB2312" pitchFamily="49" charset="-122"/>
                <a:ea typeface="仿宋_GB2312" pitchFamily="49" charset="-122"/>
              </a:rPr>
              <a:t>Readfds:</a:t>
            </a:r>
            <a:r>
              <a:rPr lang="zh-CN" altLang="en-US" sz="2200" b="1">
                <a:latin typeface="仿宋_GB2312" pitchFamily="49" charset="-122"/>
                <a:ea typeface="仿宋_GB2312" pitchFamily="49" charset="-122"/>
              </a:rPr>
              <a:t>被读监控的文件描述符集</a:t>
            </a:r>
          </a:p>
          <a:p>
            <a:r>
              <a:rPr lang="en-US" altLang="zh-CN" sz="2200" b="1">
                <a:solidFill>
                  <a:srgbClr val="FF3300"/>
                </a:solidFill>
                <a:latin typeface="仿宋_GB2312" pitchFamily="49" charset="-122"/>
                <a:ea typeface="仿宋_GB2312" pitchFamily="49" charset="-122"/>
              </a:rPr>
              <a:t>Writefds:</a:t>
            </a:r>
            <a:r>
              <a:rPr lang="zh-CN" altLang="en-US" sz="2200" b="1">
                <a:latin typeface="仿宋_GB2312" pitchFamily="49" charset="-122"/>
                <a:ea typeface="仿宋_GB2312" pitchFamily="49" charset="-122"/>
              </a:rPr>
              <a:t>被写监控的文件描述符集</a:t>
            </a:r>
          </a:p>
          <a:p>
            <a:r>
              <a:rPr lang="en-US" altLang="zh-CN" sz="2200" b="1">
                <a:solidFill>
                  <a:srgbClr val="FF3300"/>
                </a:solidFill>
                <a:latin typeface="仿宋_GB2312" pitchFamily="49" charset="-122"/>
                <a:ea typeface="仿宋_GB2312" pitchFamily="49" charset="-122"/>
              </a:rPr>
              <a:t>Exceptfds:</a:t>
            </a:r>
            <a:r>
              <a:rPr lang="zh-CN" altLang="en-US" sz="2200" b="1">
                <a:latin typeface="仿宋_GB2312" pitchFamily="49" charset="-122"/>
                <a:ea typeface="仿宋_GB2312" pitchFamily="49" charset="-122"/>
              </a:rPr>
              <a:t>被异常监控的文件描述符集</a:t>
            </a:r>
          </a:p>
          <a:p>
            <a:r>
              <a:rPr lang="en-US" altLang="zh-CN" sz="2200" b="1">
                <a:solidFill>
                  <a:srgbClr val="FF3300"/>
                </a:solidFill>
                <a:latin typeface="仿宋_GB2312" pitchFamily="49" charset="-122"/>
                <a:ea typeface="仿宋_GB2312" pitchFamily="49" charset="-122"/>
              </a:rPr>
              <a:t>Timeout:</a:t>
            </a:r>
            <a:r>
              <a:rPr lang="zh-CN" altLang="en-US" sz="2200" b="1">
                <a:latin typeface="仿宋_GB2312" pitchFamily="49" charset="-122"/>
                <a:ea typeface="仿宋_GB2312" pitchFamily="49" charset="-122"/>
              </a:rPr>
              <a:t>定时器</a:t>
            </a:r>
          </a:p>
          <a:p>
            <a:pPr algn="just">
              <a:buFontTx/>
              <a:buNone/>
            </a:pPr>
            <a:endParaRPr lang="en-US" altLang="zh-CN" sz="2200" b="1">
              <a:latin typeface="仿宋_GB2312" pitchFamily="49" charset="-122"/>
              <a:ea typeface="仿宋_GB2312"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2" name="Rectangle 4">
            <a:extLst>
              <a:ext uri="{FF2B5EF4-FFF2-40B4-BE49-F238E27FC236}">
                <a16:creationId xmlns:a16="http://schemas.microsoft.com/office/drawing/2014/main" id="{51A7E3B7-6104-46E4-BE00-46D4466E46FC}"/>
              </a:ext>
            </a:extLst>
          </p:cNvPr>
          <p:cNvSpPr>
            <a:spLocks noChangeArrowheads="1"/>
          </p:cNvSpPr>
          <p:nvPr/>
        </p:nvSpPr>
        <p:spPr bwMode="auto">
          <a:xfrm>
            <a:off x="1219200" y="381000"/>
            <a:ext cx="7772400"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zh-CN" altLang="en-US" sz="4000" b="1">
                <a:solidFill>
                  <a:schemeClr val="tx2"/>
                </a:solidFill>
                <a:latin typeface="仿宋_GB2312" pitchFamily="49" charset="-122"/>
                <a:ea typeface="仿宋_GB2312" pitchFamily="49" charset="-122"/>
              </a:rPr>
              <a:t>多路复用</a:t>
            </a:r>
            <a:r>
              <a:rPr lang="en-US" altLang="zh-CN" sz="4000" b="1">
                <a:solidFill>
                  <a:schemeClr val="tx2"/>
                </a:solidFill>
                <a:latin typeface="仿宋_GB2312" pitchFamily="49" charset="-122"/>
                <a:ea typeface="仿宋_GB2312" pitchFamily="49" charset="-122"/>
              </a:rPr>
              <a:t>I/O </a:t>
            </a:r>
          </a:p>
        </p:txBody>
      </p:sp>
      <p:sp>
        <p:nvSpPr>
          <p:cNvPr id="222213" name="Rectangle 5">
            <a:extLst>
              <a:ext uri="{FF2B5EF4-FFF2-40B4-BE49-F238E27FC236}">
                <a16:creationId xmlns:a16="http://schemas.microsoft.com/office/drawing/2014/main" id="{4C4ADB15-A825-4C17-A701-3C5E61829F3C}"/>
              </a:ext>
            </a:extLst>
          </p:cNvPr>
          <p:cNvSpPr>
            <a:spLocks noChangeArrowheads="1"/>
          </p:cNvSpPr>
          <p:nvPr/>
        </p:nvSpPr>
        <p:spPr bwMode="auto">
          <a:xfrm>
            <a:off x="685800" y="1905000"/>
            <a:ext cx="7772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SzPct val="85000"/>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20000"/>
              </a:lnSpc>
              <a:buFontTx/>
              <a:buNone/>
            </a:pPr>
            <a:r>
              <a:rPr lang="en-US" altLang="zh-CN" sz="2400" b="1">
                <a:latin typeface="仿宋_GB2312" pitchFamily="49" charset="-122"/>
                <a:ea typeface="仿宋_GB2312" pitchFamily="49" charset="-122"/>
              </a:rPr>
              <a:t>Timeout</a:t>
            </a:r>
            <a:r>
              <a:rPr lang="zh-CN" altLang="en-US" sz="2400" b="1">
                <a:latin typeface="仿宋_GB2312" pitchFamily="49" charset="-122"/>
                <a:ea typeface="仿宋_GB2312" pitchFamily="49" charset="-122"/>
              </a:rPr>
              <a:t>取不同的值，该调用有不同的表现： </a:t>
            </a:r>
          </a:p>
          <a:p>
            <a:pPr algn="just">
              <a:lnSpc>
                <a:spcPct val="120000"/>
              </a:lnSpc>
            </a:pPr>
            <a:r>
              <a:rPr lang="en-US" altLang="zh-CN" sz="2400" b="1">
                <a:latin typeface="仿宋_GB2312" pitchFamily="49" charset="-122"/>
                <a:ea typeface="仿宋_GB2312" pitchFamily="49" charset="-122"/>
              </a:rPr>
              <a:t>Timeout</a:t>
            </a:r>
            <a:r>
              <a:rPr lang="zh-CN" altLang="en-US" sz="2400" b="1">
                <a:latin typeface="仿宋_GB2312" pitchFamily="49" charset="-122"/>
                <a:ea typeface="仿宋_GB2312" pitchFamily="49" charset="-122"/>
              </a:rPr>
              <a:t>值为</a:t>
            </a:r>
            <a:r>
              <a:rPr lang="zh-CN" altLang="en-US" sz="2400" b="1">
                <a:solidFill>
                  <a:srgbClr val="FF3300"/>
                </a:solidFill>
                <a:latin typeface="仿宋_GB2312" pitchFamily="49" charset="-122"/>
                <a:ea typeface="仿宋_GB2312" pitchFamily="49" charset="-122"/>
              </a:rPr>
              <a:t>0</a:t>
            </a:r>
            <a:r>
              <a:rPr lang="zh-CN" altLang="en-US" sz="2400" b="1">
                <a:latin typeface="仿宋_GB2312" pitchFamily="49" charset="-122"/>
                <a:ea typeface="仿宋_GB2312" pitchFamily="49" charset="-122"/>
              </a:rPr>
              <a:t>，不管是否有文件满足要求</a:t>
            </a:r>
            <a:r>
              <a:rPr lang="en-US" altLang="zh-CN" sz="2400" b="1">
                <a:latin typeface="仿宋_GB2312" pitchFamily="49" charset="-122"/>
                <a:ea typeface="仿宋_GB2312" pitchFamily="49" charset="-122"/>
              </a:rPr>
              <a:t>，</a:t>
            </a:r>
            <a:r>
              <a:rPr lang="zh-CN" altLang="en-US" sz="2400" b="1">
                <a:latin typeface="仿宋_GB2312" pitchFamily="49" charset="-122"/>
                <a:ea typeface="仿宋_GB2312" pitchFamily="49" charset="-122"/>
              </a:rPr>
              <a:t>都</a:t>
            </a:r>
            <a:r>
              <a:rPr lang="zh-CN" altLang="en-US" sz="2400" b="1">
                <a:solidFill>
                  <a:srgbClr val="FF3300"/>
                </a:solidFill>
                <a:latin typeface="仿宋_GB2312" pitchFamily="49" charset="-122"/>
                <a:ea typeface="仿宋_GB2312" pitchFamily="49" charset="-122"/>
              </a:rPr>
              <a:t>立刻返回</a:t>
            </a:r>
            <a:r>
              <a:rPr lang="zh-CN" altLang="en-US" sz="2400" b="1">
                <a:latin typeface="仿宋_GB2312" pitchFamily="49" charset="-122"/>
                <a:ea typeface="仿宋_GB2312" pitchFamily="49" charset="-122"/>
              </a:rPr>
              <a:t>，无文件满足要求返回0，有文件满足要求返回一个正值。</a:t>
            </a:r>
          </a:p>
          <a:p>
            <a:pPr algn="just">
              <a:lnSpc>
                <a:spcPct val="120000"/>
              </a:lnSpc>
            </a:pPr>
            <a:r>
              <a:rPr lang="en-US" altLang="zh-CN" sz="2400" b="1">
                <a:latin typeface="仿宋_GB2312" pitchFamily="49" charset="-122"/>
                <a:ea typeface="仿宋_GB2312" pitchFamily="49" charset="-122"/>
              </a:rPr>
              <a:t>Timeout</a:t>
            </a:r>
            <a:r>
              <a:rPr lang="zh-CN" altLang="en-US" sz="2400" b="1">
                <a:latin typeface="仿宋_GB2312" pitchFamily="49" charset="-122"/>
                <a:ea typeface="仿宋_GB2312" pitchFamily="49" charset="-122"/>
              </a:rPr>
              <a:t>为</a:t>
            </a:r>
            <a:r>
              <a:rPr lang="en-US" altLang="zh-CN" sz="2400" b="1">
                <a:solidFill>
                  <a:srgbClr val="FF3300"/>
                </a:solidFill>
                <a:latin typeface="仿宋_GB2312" pitchFamily="49" charset="-122"/>
                <a:ea typeface="仿宋_GB2312" pitchFamily="49" charset="-122"/>
              </a:rPr>
              <a:t>NULL</a:t>
            </a:r>
            <a:r>
              <a:rPr lang="en-US" altLang="zh-CN" sz="2400" b="1">
                <a:latin typeface="仿宋_GB2312" pitchFamily="49" charset="-122"/>
                <a:ea typeface="仿宋_GB2312" pitchFamily="49" charset="-122"/>
              </a:rPr>
              <a:t>，</a:t>
            </a:r>
            <a:r>
              <a:rPr lang="en-US" altLang="zh-CN" sz="2400" b="1">
                <a:solidFill>
                  <a:srgbClr val="FF3300"/>
                </a:solidFill>
                <a:latin typeface="仿宋_GB2312" pitchFamily="49" charset="-122"/>
                <a:ea typeface="仿宋_GB2312" pitchFamily="49" charset="-122"/>
              </a:rPr>
              <a:t>select</a:t>
            </a:r>
            <a:r>
              <a:rPr lang="zh-CN" altLang="en-US" sz="2400" b="1">
                <a:solidFill>
                  <a:srgbClr val="FF3300"/>
                </a:solidFill>
                <a:latin typeface="仿宋_GB2312" pitchFamily="49" charset="-122"/>
                <a:ea typeface="仿宋_GB2312" pitchFamily="49" charset="-122"/>
              </a:rPr>
              <a:t>将阻塞进程</a:t>
            </a:r>
            <a:r>
              <a:rPr lang="zh-CN" altLang="en-US" sz="2400" b="1">
                <a:latin typeface="仿宋_GB2312" pitchFamily="49" charset="-122"/>
                <a:ea typeface="仿宋_GB2312" pitchFamily="49" charset="-122"/>
              </a:rPr>
              <a:t>，直到某个文件满足要求</a:t>
            </a:r>
          </a:p>
          <a:p>
            <a:pPr algn="just">
              <a:lnSpc>
                <a:spcPct val="120000"/>
              </a:lnSpc>
            </a:pPr>
            <a:r>
              <a:rPr lang="en-US" altLang="zh-CN" sz="2400" b="1">
                <a:latin typeface="仿宋_GB2312" pitchFamily="49" charset="-122"/>
                <a:ea typeface="仿宋_GB2312" pitchFamily="49" charset="-122"/>
              </a:rPr>
              <a:t>Timeout</a:t>
            </a:r>
            <a:r>
              <a:rPr lang="zh-CN" altLang="en-US" sz="2400" b="1">
                <a:latin typeface="仿宋_GB2312" pitchFamily="49" charset="-122"/>
                <a:ea typeface="仿宋_GB2312" pitchFamily="49" charset="-122"/>
              </a:rPr>
              <a:t>值为</a:t>
            </a:r>
            <a:r>
              <a:rPr lang="zh-CN" altLang="en-US" sz="2400" b="1">
                <a:solidFill>
                  <a:srgbClr val="FF3300"/>
                </a:solidFill>
                <a:latin typeface="仿宋_GB2312" pitchFamily="49" charset="-122"/>
                <a:ea typeface="仿宋_GB2312" pitchFamily="49" charset="-122"/>
              </a:rPr>
              <a:t>正整数</a:t>
            </a:r>
            <a:r>
              <a:rPr lang="zh-CN" altLang="en-US" sz="2400" b="1">
                <a:latin typeface="仿宋_GB2312" pitchFamily="49" charset="-122"/>
                <a:ea typeface="仿宋_GB2312" pitchFamily="49" charset="-122"/>
              </a:rPr>
              <a:t>，就是等待的最长时间，即 </a:t>
            </a:r>
            <a:r>
              <a:rPr lang="en-US" altLang="zh-CN" sz="2400" b="1">
                <a:solidFill>
                  <a:srgbClr val="FF3300"/>
                </a:solidFill>
                <a:latin typeface="仿宋_GB2312" pitchFamily="49" charset="-122"/>
                <a:ea typeface="仿宋_GB2312" pitchFamily="49" charset="-122"/>
              </a:rPr>
              <a:t>select</a:t>
            </a:r>
            <a:r>
              <a:rPr lang="zh-CN" altLang="en-US" sz="2400" b="1">
                <a:solidFill>
                  <a:srgbClr val="FF3300"/>
                </a:solidFill>
                <a:latin typeface="仿宋_GB2312" pitchFamily="49" charset="-122"/>
                <a:ea typeface="仿宋_GB2312" pitchFamily="49" charset="-122"/>
              </a:rPr>
              <a:t>在</a:t>
            </a:r>
            <a:r>
              <a:rPr lang="en-US" altLang="zh-CN" sz="2400" b="1">
                <a:solidFill>
                  <a:srgbClr val="FF3300"/>
                </a:solidFill>
                <a:latin typeface="仿宋_GB2312" pitchFamily="49" charset="-122"/>
                <a:ea typeface="仿宋_GB2312" pitchFamily="49" charset="-122"/>
              </a:rPr>
              <a:t>timeout</a:t>
            </a:r>
            <a:r>
              <a:rPr lang="zh-CN" altLang="en-US" sz="2400" b="1">
                <a:solidFill>
                  <a:srgbClr val="FF3300"/>
                </a:solidFill>
                <a:latin typeface="仿宋_GB2312" pitchFamily="49" charset="-122"/>
                <a:ea typeface="仿宋_GB2312" pitchFamily="49" charset="-122"/>
              </a:rPr>
              <a:t>时间内阻塞进程</a:t>
            </a:r>
            <a:r>
              <a:rPr lang="zh-CN" altLang="en-US" sz="2400" b="1">
                <a:latin typeface="仿宋_GB2312" pitchFamily="49" charset="-122"/>
                <a:ea typeface="仿宋_GB2312" pitchFamily="49" charset="-122"/>
              </a:rPr>
              <a:t>。</a:t>
            </a:r>
            <a:endParaRPr lang="zh-CN" altLang="en-US" sz="2200" b="1">
              <a:latin typeface="仿宋_GB2312" pitchFamily="49" charset="-122"/>
              <a:ea typeface="仿宋_GB2312" pitchFamily="49" charset="-122"/>
            </a:endParaRPr>
          </a:p>
          <a:p>
            <a:pPr algn="just">
              <a:buFontTx/>
              <a:buNone/>
            </a:pPr>
            <a:endParaRPr lang="en-US" altLang="zh-CN" sz="2200" b="1">
              <a:latin typeface="仿宋_GB2312" pitchFamily="49" charset="-122"/>
              <a:ea typeface="仿宋_GB2312" pitchFamily="49"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6" name="Rectangle 4">
            <a:extLst>
              <a:ext uri="{FF2B5EF4-FFF2-40B4-BE49-F238E27FC236}">
                <a16:creationId xmlns:a16="http://schemas.microsoft.com/office/drawing/2014/main" id="{70FDE433-FC77-44FF-95D0-6ADF95B9C1C1}"/>
              </a:ext>
            </a:extLst>
          </p:cNvPr>
          <p:cNvSpPr>
            <a:spLocks noChangeArrowheads="1"/>
          </p:cNvSpPr>
          <p:nvPr/>
        </p:nvSpPr>
        <p:spPr bwMode="auto">
          <a:xfrm>
            <a:off x="1219200" y="381000"/>
            <a:ext cx="7772400"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zh-CN" altLang="en-US" sz="4000" b="1">
                <a:solidFill>
                  <a:schemeClr val="tx2"/>
                </a:solidFill>
                <a:latin typeface="仿宋_GB2312" pitchFamily="49" charset="-122"/>
                <a:ea typeface="仿宋_GB2312" pitchFamily="49" charset="-122"/>
              </a:rPr>
              <a:t>多路复用</a:t>
            </a:r>
            <a:r>
              <a:rPr lang="en-US" altLang="zh-CN" sz="4000" b="1">
                <a:solidFill>
                  <a:schemeClr val="tx2"/>
                </a:solidFill>
                <a:latin typeface="仿宋_GB2312" pitchFamily="49" charset="-122"/>
                <a:ea typeface="仿宋_GB2312" pitchFamily="49" charset="-122"/>
              </a:rPr>
              <a:t>I/O </a:t>
            </a:r>
          </a:p>
        </p:txBody>
      </p:sp>
      <p:sp>
        <p:nvSpPr>
          <p:cNvPr id="223237" name="Rectangle 5">
            <a:extLst>
              <a:ext uri="{FF2B5EF4-FFF2-40B4-BE49-F238E27FC236}">
                <a16:creationId xmlns:a16="http://schemas.microsoft.com/office/drawing/2014/main" id="{B23E9962-0EEE-4203-BAEC-2CF7F91F7867}"/>
              </a:ext>
            </a:extLst>
          </p:cNvPr>
          <p:cNvSpPr>
            <a:spLocks noChangeArrowheads="1"/>
          </p:cNvSpPr>
          <p:nvPr/>
        </p:nvSpPr>
        <p:spPr bwMode="auto">
          <a:xfrm>
            <a:off x="685800" y="1905000"/>
            <a:ext cx="7772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SzPct val="85000"/>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buFontTx/>
              <a:buNone/>
            </a:pPr>
            <a:r>
              <a:rPr lang="en-US" altLang="zh-CN" sz="2800">
                <a:latin typeface="仿宋_GB2312" pitchFamily="49" charset="-122"/>
                <a:ea typeface="仿宋_GB2312" pitchFamily="49" charset="-122"/>
              </a:rPr>
              <a:t>	 </a:t>
            </a:r>
            <a:r>
              <a:rPr lang="en-US" altLang="zh-CN" sz="2800" b="1">
                <a:latin typeface="仿宋_GB2312" pitchFamily="49" charset="-122"/>
                <a:ea typeface="仿宋_GB2312" pitchFamily="49" charset="-122"/>
              </a:rPr>
              <a:t>Select</a:t>
            </a:r>
            <a:r>
              <a:rPr lang="zh-CN" altLang="en-US" sz="2800" b="1">
                <a:latin typeface="仿宋_GB2312" pitchFamily="49" charset="-122"/>
                <a:ea typeface="仿宋_GB2312" pitchFamily="49" charset="-122"/>
              </a:rPr>
              <a:t>调用返回时，返回值有如下情况： </a:t>
            </a:r>
          </a:p>
          <a:p>
            <a:pPr algn="just">
              <a:buFontTx/>
              <a:buNone/>
            </a:pPr>
            <a:r>
              <a:rPr lang="zh-CN" altLang="en-US" sz="2800" b="1">
                <a:latin typeface="仿宋_GB2312" pitchFamily="49" charset="-122"/>
                <a:ea typeface="仿宋_GB2312" pitchFamily="49" charset="-122"/>
              </a:rPr>
              <a:t>1．正常情况下返回</a:t>
            </a:r>
            <a:r>
              <a:rPr lang="zh-CN" altLang="en-US" sz="2800" b="1">
                <a:solidFill>
                  <a:srgbClr val="FF3300"/>
                </a:solidFill>
                <a:latin typeface="仿宋_GB2312" pitchFamily="49" charset="-122"/>
                <a:ea typeface="仿宋_GB2312" pitchFamily="49" charset="-122"/>
              </a:rPr>
              <a:t>满足要求的文件描述符个数</a:t>
            </a:r>
            <a:r>
              <a:rPr lang="zh-CN" altLang="en-US" sz="2800" b="1">
                <a:latin typeface="仿宋_GB2312" pitchFamily="49" charset="-122"/>
                <a:ea typeface="仿宋_GB2312" pitchFamily="49" charset="-122"/>
              </a:rPr>
              <a:t>； </a:t>
            </a:r>
          </a:p>
          <a:p>
            <a:pPr algn="just">
              <a:buFontTx/>
              <a:buNone/>
            </a:pPr>
            <a:r>
              <a:rPr lang="zh-CN" altLang="en-US" sz="2800" b="1">
                <a:latin typeface="仿宋_GB2312" pitchFamily="49" charset="-122"/>
                <a:ea typeface="仿宋_GB2312" pitchFamily="49" charset="-122"/>
              </a:rPr>
              <a:t>2．经过了</a:t>
            </a:r>
            <a:r>
              <a:rPr lang="en-US" altLang="zh-CN" sz="2800" b="1">
                <a:solidFill>
                  <a:srgbClr val="FF3300"/>
                </a:solidFill>
                <a:latin typeface="仿宋_GB2312" pitchFamily="49" charset="-122"/>
                <a:ea typeface="仿宋_GB2312" pitchFamily="49" charset="-122"/>
              </a:rPr>
              <a:t>timeout</a:t>
            </a:r>
            <a:r>
              <a:rPr lang="zh-CN" altLang="en-US" sz="2800" b="1">
                <a:solidFill>
                  <a:srgbClr val="FF3300"/>
                </a:solidFill>
                <a:latin typeface="仿宋_GB2312" pitchFamily="49" charset="-122"/>
                <a:ea typeface="仿宋_GB2312" pitchFamily="49" charset="-122"/>
              </a:rPr>
              <a:t>等待后仍无文件满足要求</a:t>
            </a:r>
            <a:r>
              <a:rPr lang="zh-CN" altLang="en-US" sz="2800" b="1">
                <a:latin typeface="仿宋_GB2312" pitchFamily="49" charset="-122"/>
                <a:ea typeface="仿宋_GB2312" pitchFamily="49" charset="-122"/>
              </a:rPr>
              <a:t>，返回值为</a:t>
            </a:r>
            <a:r>
              <a:rPr lang="zh-CN" altLang="en-US" sz="2800" b="1">
                <a:solidFill>
                  <a:srgbClr val="FF3300"/>
                </a:solidFill>
                <a:latin typeface="仿宋_GB2312" pitchFamily="49" charset="-122"/>
                <a:ea typeface="仿宋_GB2312" pitchFamily="49" charset="-122"/>
              </a:rPr>
              <a:t>0</a:t>
            </a:r>
            <a:r>
              <a:rPr lang="zh-CN" altLang="en-US" sz="2800" b="1">
                <a:latin typeface="仿宋_GB2312" pitchFamily="49" charset="-122"/>
                <a:ea typeface="仿宋_GB2312" pitchFamily="49" charset="-122"/>
              </a:rPr>
              <a:t>；</a:t>
            </a:r>
          </a:p>
          <a:p>
            <a:pPr algn="just">
              <a:buFontTx/>
              <a:buNone/>
            </a:pPr>
            <a:r>
              <a:rPr lang="zh-CN" altLang="en-US" sz="2800" b="1">
                <a:latin typeface="仿宋_GB2312" pitchFamily="49" charset="-122"/>
                <a:ea typeface="仿宋_GB2312" pitchFamily="49" charset="-122"/>
              </a:rPr>
              <a:t>3．如果</a:t>
            </a:r>
            <a:r>
              <a:rPr lang="en-US" altLang="zh-CN" sz="2800" b="1">
                <a:latin typeface="仿宋_GB2312" pitchFamily="49" charset="-122"/>
                <a:ea typeface="仿宋_GB2312" pitchFamily="49" charset="-122"/>
              </a:rPr>
              <a:t>select</a:t>
            </a:r>
            <a:r>
              <a:rPr lang="zh-CN" altLang="en-US" sz="2800" b="1">
                <a:solidFill>
                  <a:srgbClr val="FF3300"/>
                </a:solidFill>
                <a:latin typeface="仿宋_GB2312" pitchFamily="49" charset="-122"/>
                <a:ea typeface="仿宋_GB2312" pitchFamily="49" charset="-122"/>
              </a:rPr>
              <a:t>被某个信号中断</a:t>
            </a:r>
            <a:r>
              <a:rPr lang="zh-CN" altLang="en-US" sz="2800" b="1">
                <a:latin typeface="仿宋_GB2312" pitchFamily="49" charset="-122"/>
                <a:ea typeface="仿宋_GB2312" pitchFamily="49" charset="-122"/>
              </a:rPr>
              <a:t>，它将返回</a:t>
            </a:r>
            <a:r>
              <a:rPr lang="zh-CN" altLang="en-US" sz="2800" b="1">
                <a:solidFill>
                  <a:srgbClr val="FF3300"/>
                </a:solidFill>
                <a:latin typeface="仿宋_GB2312" pitchFamily="49" charset="-122"/>
                <a:ea typeface="仿宋_GB2312" pitchFamily="49" charset="-122"/>
              </a:rPr>
              <a:t>-1</a:t>
            </a:r>
            <a:r>
              <a:rPr lang="zh-CN" altLang="en-US" sz="2800" b="1">
                <a:latin typeface="仿宋_GB2312" pitchFamily="49" charset="-122"/>
                <a:ea typeface="仿宋_GB2312" pitchFamily="49" charset="-122"/>
              </a:rPr>
              <a:t>并设置</a:t>
            </a:r>
            <a:r>
              <a:rPr lang="en-US" altLang="zh-CN" sz="2800" b="1">
                <a:solidFill>
                  <a:srgbClr val="FF3300"/>
                </a:solidFill>
                <a:latin typeface="仿宋_GB2312" pitchFamily="49" charset="-122"/>
                <a:ea typeface="仿宋_GB2312" pitchFamily="49" charset="-122"/>
              </a:rPr>
              <a:t>errno</a:t>
            </a:r>
            <a:r>
              <a:rPr lang="zh-CN" altLang="en-US" sz="2800" b="1">
                <a:solidFill>
                  <a:srgbClr val="FF3300"/>
                </a:solidFill>
                <a:latin typeface="仿宋_GB2312" pitchFamily="49" charset="-122"/>
                <a:ea typeface="仿宋_GB2312" pitchFamily="49" charset="-122"/>
              </a:rPr>
              <a:t>为</a:t>
            </a:r>
            <a:r>
              <a:rPr lang="en-US" altLang="zh-CN" sz="2800" b="1">
                <a:solidFill>
                  <a:srgbClr val="FF3300"/>
                </a:solidFill>
                <a:latin typeface="仿宋_GB2312" pitchFamily="49" charset="-122"/>
                <a:ea typeface="仿宋_GB2312" pitchFamily="49" charset="-122"/>
              </a:rPr>
              <a:t>EINTR</a:t>
            </a:r>
            <a:r>
              <a:rPr lang="en-US" altLang="zh-CN" sz="2800" b="1">
                <a:latin typeface="仿宋_GB2312" pitchFamily="49" charset="-122"/>
                <a:ea typeface="仿宋_GB2312" pitchFamily="49" charset="-122"/>
              </a:rPr>
              <a:t>。 </a:t>
            </a:r>
          </a:p>
          <a:p>
            <a:pPr algn="just">
              <a:buFontTx/>
              <a:buNone/>
            </a:pPr>
            <a:r>
              <a:rPr lang="en-US" altLang="zh-CN" sz="2800" b="1">
                <a:latin typeface="仿宋_GB2312" pitchFamily="49" charset="-122"/>
                <a:ea typeface="仿宋_GB2312" pitchFamily="49" charset="-122"/>
              </a:rPr>
              <a:t>4．</a:t>
            </a:r>
            <a:r>
              <a:rPr lang="zh-CN" altLang="en-US" sz="2800" b="1">
                <a:latin typeface="仿宋_GB2312" pitchFamily="49" charset="-122"/>
                <a:ea typeface="仿宋_GB2312" pitchFamily="49" charset="-122"/>
              </a:rPr>
              <a:t>如果</a:t>
            </a:r>
            <a:r>
              <a:rPr lang="zh-CN" altLang="en-US" sz="2800" b="1">
                <a:solidFill>
                  <a:srgbClr val="FF3300"/>
                </a:solidFill>
                <a:latin typeface="仿宋_GB2312" pitchFamily="49" charset="-122"/>
                <a:ea typeface="仿宋_GB2312" pitchFamily="49" charset="-122"/>
              </a:rPr>
              <a:t>出错</a:t>
            </a:r>
            <a:r>
              <a:rPr lang="zh-CN" altLang="en-US" sz="2800" b="1">
                <a:latin typeface="仿宋_GB2312" pitchFamily="49" charset="-122"/>
                <a:ea typeface="仿宋_GB2312" pitchFamily="49" charset="-122"/>
              </a:rPr>
              <a:t>，返回</a:t>
            </a:r>
            <a:r>
              <a:rPr lang="zh-CN" altLang="en-US" sz="2800" b="1">
                <a:solidFill>
                  <a:srgbClr val="FF3300"/>
                </a:solidFill>
                <a:latin typeface="仿宋_GB2312" pitchFamily="49" charset="-122"/>
                <a:ea typeface="仿宋_GB2312" pitchFamily="49" charset="-122"/>
              </a:rPr>
              <a:t>-1</a:t>
            </a:r>
            <a:r>
              <a:rPr lang="zh-CN" altLang="en-US" sz="2800" b="1">
                <a:latin typeface="仿宋_GB2312" pitchFamily="49" charset="-122"/>
                <a:ea typeface="仿宋_GB2312" pitchFamily="49" charset="-122"/>
              </a:rPr>
              <a:t>并设置相应的</a:t>
            </a:r>
            <a:r>
              <a:rPr lang="en-US" altLang="zh-CN" sz="2800" b="1">
                <a:latin typeface="仿宋_GB2312" pitchFamily="49" charset="-122"/>
                <a:ea typeface="仿宋_GB2312" pitchFamily="49" charset="-122"/>
              </a:rPr>
              <a:t>errno。</a:t>
            </a:r>
            <a:r>
              <a:rPr lang="en-US" altLang="zh-CN" sz="2800">
                <a:latin typeface="仿宋_GB2312" pitchFamily="49" charset="-122"/>
              </a:rPr>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60" name="Rectangle 4">
            <a:extLst>
              <a:ext uri="{FF2B5EF4-FFF2-40B4-BE49-F238E27FC236}">
                <a16:creationId xmlns:a16="http://schemas.microsoft.com/office/drawing/2014/main" id="{C2D0B741-DC06-4373-8CDA-F93D9A2A9C90}"/>
              </a:ext>
            </a:extLst>
          </p:cNvPr>
          <p:cNvSpPr>
            <a:spLocks noChangeArrowheads="1"/>
          </p:cNvSpPr>
          <p:nvPr/>
        </p:nvSpPr>
        <p:spPr bwMode="auto">
          <a:xfrm>
            <a:off x="1219200" y="381000"/>
            <a:ext cx="7772400"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zh-CN" altLang="en-US" sz="4000" b="1">
                <a:solidFill>
                  <a:schemeClr val="tx2"/>
                </a:solidFill>
                <a:latin typeface="仿宋_GB2312" pitchFamily="49" charset="-122"/>
                <a:ea typeface="仿宋_GB2312" pitchFamily="49" charset="-122"/>
              </a:rPr>
              <a:t>多路复用</a:t>
            </a:r>
            <a:r>
              <a:rPr lang="en-US" altLang="zh-CN" sz="4000" b="1">
                <a:solidFill>
                  <a:schemeClr val="tx2"/>
                </a:solidFill>
                <a:latin typeface="仿宋_GB2312" pitchFamily="49" charset="-122"/>
                <a:ea typeface="仿宋_GB2312" pitchFamily="49" charset="-122"/>
              </a:rPr>
              <a:t>I/O</a:t>
            </a:r>
          </a:p>
        </p:txBody>
      </p:sp>
      <p:sp>
        <p:nvSpPr>
          <p:cNvPr id="224261" name="Rectangle 5">
            <a:extLst>
              <a:ext uri="{FF2B5EF4-FFF2-40B4-BE49-F238E27FC236}">
                <a16:creationId xmlns:a16="http://schemas.microsoft.com/office/drawing/2014/main" id="{731B3300-9E2B-4297-940C-D47066842C1B}"/>
              </a:ext>
            </a:extLst>
          </p:cNvPr>
          <p:cNvSpPr>
            <a:spLocks noChangeArrowheads="1"/>
          </p:cNvSpPr>
          <p:nvPr/>
        </p:nvSpPr>
        <p:spPr bwMode="auto">
          <a:xfrm>
            <a:off x="685800" y="1905000"/>
            <a:ext cx="7772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SzPct val="85000"/>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990600" indent="-533400">
              <a:spcBef>
                <a:spcPct val="20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752600" indent="-381000">
              <a:spcBef>
                <a:spcPct val="20000"/>
              </a:spcBef>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209800" indent="-381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667000" indent="-3810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124200" indent="-3810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581400" indent="-3810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038600" indent="-3810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buFontTx/>
              <a:buAutoNum type="arabicPeriod"/>
            </a:pPr>
            <a:r>
              <a:rPr lang="zh-CN" altLang="en-US" sz="3600" b="1">
                <a:latin typeface="仿宋_GB2312" pitchFamily="49" charset="-122"/>
                <a:ea typeface="仿宋_GB2312" pitchFamily="49" charset="-122"/>
              </a:rPr>
              <a:t>设置要监控的文件</a:t>
            </a:r>
          </a:p>
          <a:p>
            <a:pPr>
              <a:buFontTx/>
              <a:buAutoNum type="arabicPeriod"/>
            </a:pPr>
            <a:r>
              <a:rPr lang="zh-CN" altLang="en-US" sz="3600" b="1">
                <a:latin typeface="仿宋_GB2312" pitchFamily="49" charset="-122"/>
                <a:ea typeface="仿宋_GB2312" pitchFamily="49" charset="-122"/>
              </a:rPr>
              <a:t>调用</a:t>
            </a:r>
            <a:r>
              <a:rPr lang="en-US" altLang="zh-CN" sz="3600" b="1">
                <a:latin typeface="仿宋_GB2312" pitchFamily="49" charset="-122"/>
                <a:ea typeface="仿宋_GB2312" pitchFamily="49" charset="-122"/>
              </a:rPr>
              <a:t>Select</a:t>
            </a:r>
            <a:r>
              <a:rPr lang="zh-CN" altLang="en-US" sz="3600" b="1">
                <a:latin typeface="仿宋_GB2312" pitchFamily="49" charset="-122"/>
                <a:ea typeface="仿宋_GB2312" pitchFamily="49" charset="-122"/>
              </a:rPr>
              <a:t>开始监控</a:t>
            </a:r>
          </a:p>
          <a:p>
            <a:pPr>
              <a:buFontTx/>
              <a:buAutoNum type="arabicPeriod"/>
            </a:pPr>
            <a:r>
              <a:rPr lang="zh-CN" altLang="en-US" sz="3600" b="1">
                <a:latin typeface="仿宋_GB2312" pitchFamily="49" charset="-122"/>
                <a:ea typeface="仿宋_GB2312" pitchFamily="49" charset="-122"/>
              </a:rPr>
              <a:t>判断文件是否发生变化</a:t>
            </a:r>
            <a:endParaRPr lang="en-US" altLang="zh-CN" sz="3600" b="1">
              <a:latin typeface="仿宋_GB2312" pitchFamily="49" charset="-122"/>
              <a:ea typeface="仿宋_GB2312" pitchFamily="49"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4" name="Rectangle 4" descr="Large confetti">
            <a:extLst>
              <a:ext uri="{FF2B5EF4-FFF2-40B4-BE49-F238E27FC236}">
                <a16:creationId xmlns:a16="http://schemas.microsoft.com/office/drawing/2014/main" id="{C496D576-4792-4F52-AB5B-542DE2AF75D9}"/>
              </a:ext>
            </a:extLst>
          </p:cNvPr>
          <p:cNvSpPr>
            <a:spLocks noChangeArrowheads="1"/>
          </p:cNvSpPr>
          <p:nvPr/>
        </p:nvSpPr>
        <p:spPr bwMode="auto">
          <a:xfrm>
            <a:off x="1093788" y="284163"/>
            <a:ext cx="7772400" cy="1143000"/>
          </a:xfrm>
          <a:prstGeom prst="rect">
            <a:avLst/>
          </a:prstGeom>
          <a:noFill/>
          <a:ln>
            <a:noFill/>
          </a:ln>
          <a:effectLst/>
          <a:extLst>
            <a:ext uri="{909E8E84-426E-40DD-AFC4-6F175D3DCCD1}">
              <a14:hiddenFill xmlns:a14="http://schemas.microsoft.com/office/drawing/2010/main">
                <a:pattFill prst="lgConfetti">
                  <a:fgClr>
                    <a:schemeClr val="accent2"/>
                  </a:fgClr>
                  <a:bgClr>
                    <a:schemeClr val="folHlink"/>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r>
              <a:rPr lang="zh-CN" altLang="en-US" b="1">
                <a:latin typeface="仿宋_GB2312" pitchFamily="49" charset="-122"/>
                <a:ea typeface="仿宋_GB2312" pitchFamily="49" charset="-122"/>
              </a:rPr>
              <a:t>多路复用</a:t>
            </a:r>
            <a:r>
              <a:rPr lang="en-US" altLang="zh-CN" b="1">
                <a:latin typeface="仿宋_GB2312" pitchFamily="49" charset="-122"/>
                <a:ea typeface="仿宋_GB2312" pitchFamily="49" charset="-122"/>
              </a:rPr>
              <a:t>I/O</a:t>
            </a:r>
          </a:p>
        </p:txBody>
      </p:sp>
      <p:sp>
        <p:nvSpPr>
          <p:cNvPr id="225285" name="Rectangle 5">
            <a:extLst>
              <a:ext uri="{FF2B5EF4-FFF2-40B4-BE49-F238E27FC236}">
                <a16:creationId xmlns:a16="http://schemas.microsoft.com/office/drawing/2014/main" id="{B5DBDF56-7830-4F45-B1CF-84E2EB6FCDEA}"/>
              </a:ext>
            </a:extLst>
          </p:cNvPr>
          <p:cNvSpPr>
            <a:spLocks noChangeArrowheads="1"/>
          </p:cNvSpPr>
          <p:nvPr/>
        </p:nvSpPr>
        <p:spPr bwMode="auto">
          <a:xfrm>
            <a:off x="457200" y="1905000"/>
            <a:ext cx="83883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SzPct val="85000"/>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buFontTx/>
              <a:buNone/>
            </a:pPr>
            <a:r>
              <a:rPr lang="zh-CN" altLang="en-US" sz="2400" b="1">
                <a:latin typeface="仿宋_GB2312" pitchFamily="49" charset="-122"/>
                <a:ea typeface="仿宋_GB2312" pitchFamily="49" charset="-122"/>
              </a:rPr>
              <a:t>系统提供了4个宏对描述符集进行操作： </a:t>
            </a:r>
          </a:p>
          <a:p>
            <a:pPr algn="just">
              <a:buFontTx/>
              <a:buNone/>
            </a:pPr>
            <a:r>
              <a:rPr lang="zh-CN" altLang="en-US" sz="2400" b="1">
                <a:latin typeface="仿宋_GB2312" pitchFamily="49" charset="-122"/>
                <a:ea typeface="仿宋_GB2312" pitchFamily="49" charset="-122"/>
              </a:rPr>
              <a:t>#</a:t>
            </a:r>
            <a:r>
              <a:rPr lang="en-US" altLang="zh-CN" sz="2400" b="1">
                <a:latin typeface="仿宋_GB2312" pitchFamily="49" charset="-122"/>
                <a:ea typeface="仿宋_GB2312" pitchFamily="49" charset="-122"/>
              </a:rPr>
              <a:t>include &lt;sys/select.h&gt; </a:t>
            </a:r>
          </a:p>
          <a:p>
            <a:pPr algn="just">
              <a:buFontTx/>
              <a:buNone/>
            </a:pPr>
            <a:r>
              <a:rPr lang="en-US" altLang="zh-CN" sz="2400" b="1">
                <a:latin typeface="仿宋_GB2312" pitchFamily="49" charset="-122"/>
                <a:ea typeface="仿宋_GB2312" pitchFamily="49" charset="-122"/>
              </a:rPr>
              <a:t>void FD_SET(int fd, fd_set *fdset)</a:t>
            </a:r>
          </a:p>
          <a:p>
            <a:pPr algn="just">
              <a:buFontTx/>
              <a:buNone/>
            </a:pPr>
            <a:r>
              <a:rPr lang="en-US" altLang="zh-CN" sz="2400" b="1">
                <a:latin typeface="仿宋_GB2312" pitchFamily="49" charset="-122"/>
                <a:ea typeface="仿宋_GB2312" pitchFamily="49" charset="-122"/>
              </a:rPr>
              <a:t>void FD_CLR(int fd, fd_set *fdset)</a:t>
            </a:r>
          </a:p>
          <a:p>
            <a:pPr algn="just">
              <a:buFontTx/>
              <a:buNone/>
            </a:pPr>
            <a:r>
              <a:rPr lang="en-US" altLang="zh-CN" sz="2400" b="1">
                <a:latin typeface="仿宋_GB2312" pitchFamily="49" charset="-122"/>
                <a:ea typeface="仿宋_GB2312" pitchFamily="49" charset="-122"/>
              </a:rPr>
              <a:t>void FD_ZERO(fd_set *fdset)</a:t>
            </a:r>
          </a:p>
          <a:p>
            <a:pPr algn="just">
              <a:buFontTx/>
              <a:buNone/>
            </a:pPr>
            <a:r>
              <a:rPr lang="en-US" altLang="zh-CN" sz="2400" b="1">
                <a:latin typeface="仿宋_GB2312" pitchFamily="49" charset="-122"/>
                <a:ea typeface="仿宋_GB2312" pitchFamily="49" charset="-122"/>
              </a:rPr>
              <a:t>void FD_ISSET(int fd, fd_set *fdset)</a:t>
            </a:r>
          </a:p>
          <a:p>
            <a:pPr>
              <a:buFontTx/>
              <a:buNone/>
            </a:pPr>
            <a:r>
              <a:rPr lang="zh-CN" altLang="en-US" sz="2400" b="1">
                <a:latin typeface="仿宋_GB2312" pitchFamily="49" charset="-122"/>
                <a:ea typeface="仿宋_GB2312" pitchFamily="49" charset="-122"/>
              </a:rPr>
              <a:t>宏</a:t>
            </a:r>
            <a:r>
              <a:rPr lang="en-US" altLang="zh-CN" sz="2400" b="1">
                <a:solidFill>
                  <a:srgbClr val="FF3300"/>
                </a:solidFill>
                <a:latin typeface="仿宋_GB2312" pitchFamily="49" charset="-122"/>
                <a:ea typeface="仿宋_GB2312" pitchFamily="49" charset="-122"/>
              </a:rPr>
              <a:t>FD_SET</a:t>
            </a:r>
            <a:r>
              <a:rPr lang="zh-CN" altLang="en-US" sz="2400" b="1">
                <a:latin typeface="仿宋_GB2312" pitchFamily="49" charset="-122"/>
                <a:ea typeface="仿宋_GB2312" pitchFamily="49" charset="-122"/>
              </a:rPr>
              <a:t>将文件描述符</a:t>
            </a:r>
            <a:r>
              <a:rPr lang="en-US" altLang="zh-CN" sz="2400" b="1">
                <a:latin typeface="仿宋_GB2312" pitchFamily="49" charset="-122"/>
                <a:ea typeface="仿宋_GB2312" pitchFamily="49" charset="-122"/>
              </a:rPr>
              <a:t>fd</a:t>
            </a:r>
            <a:r>
              <a:rPr lang="zh-CN" altLang="en-US" sz="2400" b="1">
                <a:latin typeface="仿宋_GB2312" pitchFamily="49" charset="-122"/>
                <a:ea typeface="仿宋_GB2312" pitchFamily="49" charset="-122"/>
              </a:rPr>
              <a:t>添加到文件描述符集</a:t>
            </a:r>
            <a:r>
              <a:rPr lang="en-US" altLang="zh-CN" sz="2400" b="1">
                <a:latin typeface="仿宋_GB2312" pitchFamily="49" charset="-122"/>
                <a:ea typeface="仿宋_GB2312" pitchFamily="49" charset="-122"/>
              </a:rPr>
              <a:t>fdset</a:t>
            </a:r>
            <a:r>
              <a:rPr lang="zh-CN" altLang="en-US" sz="2400" b="1">
                <a:latin typeface="仿宋_GB2312" pitchFamily="49" charset="-122"/>
                <a:ea typeface="仿宋_GB2312" pitchFamily="49" charset="-122"/>
              </a:rPr>
              <a:t>中；宏</a:t>
            </a:r>
            <a:r>
              <a:rPr lang="en-US" altLang="zh-CN" sz="2400" b="1">
                <a:solidFill>
                  <a:srgbClr val="FF3300"/>
                </a:solidFill>
                <a:latin typeface="仿宋_GB2312" pitchFamily="49" charset="-122"/>
                <a:ea typeface="仿宋_GB2312" pitchFamily="49" charset="-122"/>
              </a:rPr>
              <a:t>FD_CLR</a:t>
            </a:r>
            <a:r>
              <a:rPr lang="zh-CN" altLang="en-US" sz="2400" b="1">
                <a:latin typeface="仿宋_GB2312" pitchFamily="49" charset="-122"/>
                <a:ea typeface="仿宋_GB2312" pitchFamily="49" charset="-122"/>
              </a:rPr>
              <a:t>从文件描述符集</a:t>
            </a:r>
            <a:r>
              <a:rPr lang="en-US" altLang="zh-CN" sz="2400" b="1">
                <a:latin typeface="仿宋_GB2312" pitchFamily="49" charset="-122"/>
                <a:ea typeface="仿宋_GB2312" pitchFamily="49" charset="-122"/>
              </a:rPr>
              <a:t>fdset</a:t>
            </a:r>
            <a:r>
              <a:rPr lang="zh-CN" altLang="en-US" sz="2400" b="1">
                <a:latin typeface="仿宋_GB2312" pitchFamily="49" charset="-122"/>
                <a:ea typeface="仿宋_GB2312" pitchFamily="49" charset="-122"/>
              </a:rPr>
              <a:t>中清除文件描述符</a:t>
            </a:r>
            <a:r>
              <a:rPr lang="en-US" altLang="zh-CN" sz="2400" b="1">
                <a:latin typeface="仿宋_GB2312" pitchFamily="49" charset="-122"/>
                <a:ea typeface="仿宋_GB2312" pitchFamily="49" charset="-122"/>
              </a:rPr>
              <a:t>fd；</a:t>
            </a:r>
            <a:r>
              <a:rPr lang="zh-CN" altLang="en-US" sz="2400" b="1">
                <a:latin typeface="仿宋_GB2312" pitchFamily="49" charset="-122"/>
                <a:ea typeface="仿宋_GB2312" pitchFamily="49" charset="-122"/>
              </a:rPr>
              <a:t>宏</a:t>
            </a:r>
            <a:r>
              <a:rPr lang="en-US" altLang="zh-CN" sz="2400" b="1">
                <a:solidFill>
                  <a:srgbClr val="FF3300"/>
                </a:solidFill>
                <a:latin typeface="仿宋_GB2312" pitchFamily="49" charset="-122"/>
                <a:ea typeface="仿宋_GB2312" pitchFamily="49" charset="-122"/>
              </a:rPr>
              <a:t>FD_ZERO</a:t>
            </a:r>
            <a:r>
              <a:rPr lang="zh-CN" altLang="en-US" sz="2400" b="1">
                <a:latin typeface="仿宋_GB2312" pitchFamily="49" charset="-122"/>
                <a:ea typeface="仿宋_GB2312" pitchFamily="49" charset="-122"/>
              </a:rPr>
              <a:t>清空文件描述符集</a:t>
            </a:r>
            <a:r>
              <a:rPr lang="en-US" altLang="zh-CN" sz="2400" b="1">
                <a:latin typeface="仿宋_GB2312" pitchFamily="49" charset="-122"/>
                <a:ea typeface="仿宋_GB2312" pitchFamily="49" charset="-122"/>
              </a:rPr>
              <a:t>fdset；</a:t>
            </a:r>
            <a:r>
              <a:rPr lang="zh-CN" altLang="en-US" sz="2400" b="1">
                <a:latin typeface="仿宋_GB2312" pitchFamily="49" charset="-122"/>
                <a:ea typeface="仿宋_GB2312" pitchFamily="49" charset="-122"/>
              </a:rPr>
              <a:t>在调用</a:t>
            </a:r>
            <a:r>
              <a:rPr lang="en-US" altLang="zh-CN" sz="2400" b="1">
                <a:latin typeface="仿宋_GB2312" pitchFamily="49" charset="-122"/>
                <a:ea typeface="仿宋_GB2312" pitchFamily="49" charset="-122"/>
              </a:rPr>
              <a:t>select</a:t>
            </a:r>
            <a:r>
              <a:rPr lang="zh-CN" altLang="en-US" sz="2400" b="1">
                <a:latin typeface="仿宋_GB2312" pitchFamily="49" charset="-122"/>
                <a:ea typeface="仿宋_GB2312" pitchFamily="49" charset="-122"/>
              </a:rPr>
              <a:t>后使用</a:t>
            </a:r>
            <a:r>
              <a:rPr lang="en-US" altLang="zh-CN" sz="2400" b="1">
                <a:solidFill>
                  <a:srgbClr val="FF3300"/>
                </a:solidFill>
                <a:latin typeface="仿宋_GB2312" pitchFamily="49" charset="-122"/>
                <a:ea typeface="仿宋_GB2312" pitchFamily="49" charset="-122"/>
              </a:rPr>
              <a:t>FD_ISSET</a:t>
            </a:r>
            <a:r>
              <a:rPr lang="zh-CN" altLang="en-US" sz="2400" b="1">
                <a:latin typeface="仿宋_GB2312" pitchFamily="49" charset="-122"/>
                <a:ea typeface="仿宋_GB2312" pitchFamily="49" charset="-122"/>
              </a:rPr>
              <a:t>来检测文件描述符集</a:t>
            </a:r>
            <a:r>
              <a:rPr lang="en-US" altLang="zh-CN" sz="2400" b="1">
                <a:latin typeface="仿宋_GB2312" pitchFamily="49" charset="-122"/>
                <a:ea typeface="仿宋_GB2312" pitchFamily="49" charset="-122"/>
              </a:rPr>
              <a:t>fdset</a:t>
            </a:r>
            <a:r>
              <a:rPr lang="zh-CN" altLang="en-US" sz="2400" b="1">
                <a:latin typeface="仿宋_GB2312" pitchFamily="49" charset="-122"/>
                <a:ea typeface="仿宋_GB2312" pitchFamily="49" charset="-122"/>
              </a:rPr>
              <a:t>中的文件</a:t>
            </a:r>
            <a:r>
              <a:rPr lang="en-US" altLang="zh-CN" sz="2400" b="1">
                <a:latin typeface="仿宋_GB2312" pitchFamily="49" charset="-122"/>
                <a:ea typeface="仿宋_GB2312" pitchFamily="49" charset="-122"/>
              </a:rPr>
              <a:t>fd</a:t>
            </a:r>
            <a:r>
              <a:rPr lang="zh-CN" altLang="en-US" sz="2400" b="1">
                <a:latin typeface="仿宋_GB2312" pitchFamily="49" charset="-122"/>
                <a:ea typeface="仿宋_GB2312" pitchFamily="49" charset="-122"/>
              </a:rPr>
              <a:t>发生了变化。</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8" name="Rectangle 4" descr="Large confetti">
            <a:extLst>
              <a:ext uri="{FF2B5EF4-FFF2-40B4-BE49-F238E27FC236}">
                <a16:creationId xmlns:a16="http://schemas.microsoft.com/office/drawing/2014/main" id="{4CF938E7-0227-435B-BCD6-FAFAE895A0F1}"/>
              </a:ext>
            </a:extLst>
          </p:cNvPr>
          <p:cNvSpPr>
            <a:spLocks noChangeArrowheads="1"/>
          </p:cNvSpPr>
          <p:nvPr/>
        </p:nvSpPr>
        <p:spPr bwMode="auto">
          <a:xfrm>
            <a:off x="1093788" y="284163"/>
            <a:ext cx="7772400" cy="1143000"/>
          </a:xfrm>
          <a:prstGeom prst="rect">
            <a:avLst/>
          </a:prstGeom>
          <a:noFill/>
          <a:ln>
            <a:noFill/>
          </a:ln>
          <a:effectLst/>
          <a:extLst>
            <a:ext uri="{909E8E84-426E-40DD-AFC4-6F175D3DCCD1}">
              <a14:hiddenFill xmlns:a14="http://schemas.microsoft.com/office/drawing/2010/main">
                <a:pattFill prst="lgConfetti">
                  <a:fgClr>
                    <a:schemeClr val="accent2"/>
                  </a:fgClr>
                  <a:bgClr>
                    <a:schemeClr val="folHlink"/>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4400">
                <a:solidFill>
                  <a:schemeClr val="tx2"/>
                </a:solidFill>
                <a:latin typeface="Times New Roman" panose="02020603050405020304" pitchFamily="18" charset="0"/>
                <a:ea typeface="宋体" panose="02010600030101010101" pitchFamily="2" charset="-122"/>
              </a:defRPr>
            </a:lvl1pPr>
            <a:lvl2pPr>
              <a:defRPr kumimoji="1" sz="4400">
                <a:solidFill>
                  <a:schemeClr val="tx2"/>
                </a:solidFill>
                <a:latin typeface="Times New Roman" panose="02020603050405020304" pitchFamily="18" charset="0"/>
                <a:ea typeface="宋体" panose="02010600030101010101" pitchFamily="2" charset="-122"/>
              </a:defRPr>
            </a:lvl2pPr>
            <a:lvl3pPr>
              <a:defRPr kumimoji="1" sz="4400">
                <a:solidFill>
                  <a:schemeClr val="tx2"/>
                </a:solidFill>
                <a:latin typeface="Times New Roman" panose="02020603050405020304" pitchFamily="18" charset="0"/>
                <a:ea typeface="宋体" panose="02010600030101010101" pitchFamily="2" charset="-122"/>
              </a:defRPr>
            </a:lvl3pPr>
            <a:lvl4pPr>
              <a:defRPr kumimoji="1" sz="4400">
                <a:solidFill>
                  <a:schemeClr val="tx2"/>
                </a:solidFill>
                <a:latin typeface="Times New Roman" panose="02020603050405020304" pitchFamily="18" charset="0"/>
                <a:ea typeface="宋体" panose="02010600030101010101" pitchFamily="2" charset="-122"/>
              </a:defRPr>
            </a:lvl4pPr>
            <a:lvl5pPr>
              <a:defRPr kumimoji="1" sz="4400">
                <a:solidFill>
                  <a:schemeClr val="tx2"/>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r>
              <a:rPr lang="zh-CN" altLang="en-US" b="1">
                <a:latin typeface="仿宋_GB2312" pitchFamily="49" charset="-122"/>
                <a:ea typeface="仿宋_GB2312" pitchFamily="49" charset="-122"/>
              </a:rPr>
              <a:t>多路复用</a:t>
            </a:r>
            <a:r>
              <a:rPr lang="en-US" altLang="zh-CN" b="1">
                <a:latin typeface="仿宋_GB2312" pitchFamily="49" charset="-122"/>
                <a:ea typeface="仿宋_GB2312" pitchFamily="49" charset="-122"/>
              </a:rPr>
              <a:t>I/O</a:t>
            </a:r>
          </a:p>
        </p:txBody>
      </p:sp>
      <p:sp>
        <p:nvSpPr>
          <p:cNvPr id="226309" name="Rectangle 5">
            <a:extLst>
              <a:ext uri="{FF2B5EF4-FFF2-40B4-BE49-F238E27FC236}">
                <a16:creationId xmlns:a16="http://schemas.microsoft.com/office/drawing/2014/main" id="{116FFBEC-6C28-4E12-8780-4C3FEA24A02D}"/>
              </a:ext>
            </a:extLst>
          </p:cNvPr>
          <p:cNvSpPr>
            <a:spLocks noChangeArrowheads="1"/>
          </p:cNvSpPr>
          <p:nvPr/>
        </p:nvSpPr>
        <p:spPr bwMode="auto">
          <a:xfrm>
            <a:off x="685800" y="1905000"/>
            <a:ext cx="7772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SzPct val="85000"/>
              <a:buBlip>
                <a:blip r:embed="rId2"/>
              </a:buBlip>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7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90000"/>
              </a:lnSpc>
              <a:buFontTx/>
              <a:buNone/>
            </a:pPr>
            <a:r>
              <a:rPr lang="en-US" altLang="zh-CN" sz="1600" b="1">
                <a:latin typeface="仿宋_GB2312" pitchFamily="49" charset="-122"/>
                <a:ea typeface="仿宋_GB2312" pitchFamily="49" charset="-122"/>
              </a:rPr>
              <a:t>   FD_ZERO(&amp;fds); //</a:t>
            </a:r>
            <a:r>
              <a:rPr lang="zh-CN" altLang="en-US" sz="1600" b="1">
                <a:latin typeface="仿宋_GB2312" pitchFamily="49" charset="-122"/>
                <a:ea typeface="仿宋_GB2312" pitchFamily="49" charset="-122"/>
              </a:rPr>
              <a:t>清空集合</a:t>
            </a:r>
          </a:p>
          <a:p>
            <a:pPr>
              <a:lnSpc>
                <a:spcPct val="90000"/>
              </a:lnSpc>
              <a:buFontTx/>
              <a:buNone/>
            </a:pPr>
            <a:r>
              <a:rPr lang="en-US" altLang="zh-CN" sz="1600" b="1">
                <a:latin typeface="仿宋_GB2312" pitchFamily="49" charset="-122"/>
                <a:ea typeface="仿宋_GB2312" pitchFamily="49" charset="-122"/>
              </a:rPr>
              <a:t>   sock1 = socket(</a:t>
            </a:r>
            <a:r>
              <a:rPr lang="en-US" altLang="zh-CN" sz="1600" b="1">
                <a:latin typeface="Arial" panose="020B0604020202020204" pitchFamily="34" charset="0"/>
                <a:ea typeface="仿宋_GB2312" pitchFamily="49" charset="-122"/>
              </a:rPr>
              <a:t>……</a:t>
            </a:r>
            <a:r>
              <a:rPr lang="en-US" altLang="zh-CN" sz="1600" b="1">
                <a:latin typeface="仿宋_GB2312" pitchFamily="49" charset="-122"/>
                <a:ea typeface="仿宋_GB2312" pitchFamily="49" charset="-122"/>
              </a:rPr>
              <a:t>);</a:t>
            </a:r>
          </a:p>
          <a:p>
            <a:pPr>
              <a:lnSpc>
                <a:spcPct val="90000"/>
              </a:lnSpc>
              <a:buFontTx/>
              <a:buNone/>
            </a:pPr>
            <a:r>
              <a:rPr lang="en-US" altLang="zh-CN" sz="1600" b="1">
                <a:latin typeface="仿宋_GB2312" pitchFamily="49" charset="-122"/>
                <a:ea typeface="仿宋_GB2312" pitchFamily="49" charset="-122"/>
              </a:rPr>
              <a:t>   sock2 = socket(</a:t>
            </a:r>
            <a:r>
              <a:rPr lang="en-US" altLang="zh-CN" sz="1600" b="1">
                <a:latin typeface="Arial" panose="020B0604020202020204" pitchFamily="34" charset="0"/>
                <a:ea typeface="仿宋_GB2312" pitchFamily="49" charset="-122"/>
              </a:rPr>
              <a:t>……</a:t>
            </a:r>
            <a:r>
              <a:rPr lang="en-US" altLang="zh-CN" sz="1600" b="1">
                <a:latin typeface="仿宋_GB2312" pitchFamily="49" charset="-122"/>
                <a:ea typeface="仿宋_GB2312" pitchFamily="49" charset="-122"/>
              </a:rPr>
              <a:t>);</a:t>
            </a:r>
          </a:p>
          <a:p>
            <a:pPr>
              <a:lnSpc>
                <a:spcPct val="90000"/>
              </a:lnSpc>
              <a:buFontTx/>
              <a:buNone/>
            </a:pPr>
            <a:r>
              <a:rPr lang="en-US" altLang="zh-CN" sz="1600" b="1">
                <a:latin typeface="仿宋_GB2312" pitchFamily="49" charset="-122"/>
                <a:ea typeface="仿宋_GB2312" pitchFamily="49" charset="-122"/>
              </a:rPr>
              <a:t>   bind(sock1,</a:t>
            </a:r>
            <a:r>
              <a:rPr lang="en-US" altLang="zh-CN" sz="1600" b="1">
                <a:latin typeface="Arial" panose="020B0604020202020204" pitchFamily="34" charset="0"/>
                <a:ea typeface="仿宋_GB2312" pitchFamily="49" charset="-122"/>
              </a:rPr>
              <a:t>…</a:t>
            </a:r>
            <a:r>
              <a:rPr lang="en-US" altLang="zh-CN" sz="1600" b="1">
                <a:latin typeface="仿宋_GB2312" pitchFamily="49" charset="-122"/>
                <a:ea typeface="仿宋_GB2312" pitchFamily="49" charset="-122"/>
              </a:rPr>
              <a:t>);</a:t>
            </a:r>
          </a:p>
          <a:p>
            <a:pPr>
              <a:lnSpc>
                <a:spcPct val="90000"/>
              </a:lnSpc>
              <a:buFontTx/>
              <a:buNone/>
            </a:pPr>
            <a:r>
              <a:rPr lang="en-US" altLang="zh-CN" sz="1600" b="1">
                <a:latin typeface="仿宋_GB2312" pitchFamily="49" charset="-122"/>
                <a:ea typeface="仿宋_GB2312" pitchFamily="49" charset="-122"/>
              </a:rPr>
              <a:t>   bind(sock2,</a:t>
            </a:r>
            <a:r>
              <a:rPr lang="en-US" altLang="zh-CN" sz="1600" b="1">
                <a:latin typeface="Arial" panose="020B0604020202020204" pitchFamily="34" charset="0"/>
                <a:ea typeface="仿宋_GB2312" pitchFamily="49" charset="-122"/>
              </a:rPr>
              <a:t>…</a:t>
            </a:r>
            <a:r>
              <a:rPr lang="en-US" altLang="zh-CN" sz="1600" b="1">
                <a:latin typeface="仿宋_GB2312" pitchFamily="49" charset="-122"/>
                <a:ea typeface="仿宋_GB2312" pitchFamily="49" charset="-122"/>
              </a:rPr>
              <a:t>);</a:t>
            </a:r>
          </a:p>
          <a:p>
            <a:pPr>
              <a:lnSpc>
                <a:spcPct val="90000"/>
              </a:lnSpc>
              <a:buFontTx/>
              <a:buNone/>
            </a:pPr>
            <a:r>
              <a:rPr lang="en-US" altLang="zh-CN" sz="1600" b="1">
                <a:latin typeface="仿宋_GB2312" pitchFamily="49" charset="-122"/>
                <a:ea typeface="仿宋_GB2312" pitchFamily="49" charset="-122"/>
              </a:rPr>
              <a:t>   listen(sock1,</a:t>
            </a:r>
            <a:r>
              <a:rPr lang="en-US" altLang="zh-CN" sz="1600" b="1">
                <a:latin typeface="Arial" panose="020B0604020202020204" pitchFamily="34" charset="0"/>
                <a:ea typeface="仿宋_GB2312" pitchFamily="49" charset="-122"/>
              </a:rPr>
              <a:t>…</a:t>
            </a:r>
            <a:r>
              <a:rPr lang="en-US" altLang="zh-CN" sz="1600" b="1">
                <a:latin typeface="仿宋_GB2312" pitchFamily="49" charset="-122"/>
                <a:ea typeface="仿宋_GB2312" pitchFamily="49" charset="-122"/>
              </a:rPr>
              <a:t>);</a:t>
            </a:r>
          </a:p>
          <a:p>
            <a:pPr>
              <a:lnSpc>
                <a:spcPct val="90000"/>
              </a:lnSpc>
              <a:buFontTx/>
              <a:buNone/>
            </a:pPr>
            <a:r>
              <a:rPr lang="en-US" altLang="zh-CN" sz="1600" b="1">
                <a:latin typeface="仿宋_GB2312" pitchFamily="49" charset="-122"/>
                <a:ea typeface="仿宋_GB2312" pitchFamily="49" charset="-122"/>
              </a:rPr>
              <a:t>   listen(sock1,</a:t>
            </a:r>
            <a:r>
              <a:rPr lang="en-US" altLang="zh-CN" sz="1600" b="1">
                <a:latin typeface="Arial" panose="020B0604020202020204" pitchFamily="34" charset="0"/>
                <a:ea typeface="仿宋_GB2312" pitchFamily="49" charset="-122"/>
              </a:rPr>
              <a:t>…</a:t>
            </a:r>
            <a:r>
              <a:rPr lang="en-US" altLang="zh-CN" sz="1600" b="1">
                <a:latin typeface="仿宋_GB2312" pitchFamily="49" charset="-122"/>
                <a:ea typeface="仿宋_GB2312" pitchFamily="49" charset="-122"/>
              </a:rPr>
              <a:t>);</a:t>
            </a:r>
          </a:p>
          <a:p>
            <a:pPr>
              <a:lnSpc>
                <a:spcPct val="90000"/>
              </a:lnSpc>
              <a:buFontTx/>
              <a:buNone/>
            </a:pPr>
            <a:r>
              <a:rPr lang="en-US" altLang="zh-CN" sz="1600" b="1">
                <a:latin typeface="仿宋_GB2312" pitchFamily="49" charset="-122"/>
                <a:ea typeface="仿宋_GB2312" pitchFamily="49" charset="-122"/>
              </a:rPr>
              <a:t>   FD_SET(sock1,&amp;fds); //</a:t>
            </a:r>
            <a:r>
              <a:rPr lang="zh-CN" altLang="en-US" sz="1600" b="1">
                <a:latin typeface="仿宋_GB2312" pitchFamily="49" charset="-122"/>
                <a:ea typeface="仿宋_GB2312" pitchFamily="49" charset="-122"/>
              </a:rPr>
              <a:t>设置描述符</a:t>
            </a:r>
          </a:p>
          <a:p>
            <a:pPr>
              <a:lnSpc>
                <a:spcPct val="90000"/>
              </a:lnSpc>
              <a:buFontTx/>
              <a:buNone/>
            </a:pPr>
            <a:r>
              <a:rPr lang="en-US" altLang="zh-CN" sz="1600" b="1">
                <a:latin typeface="仿宋_GB2312" pitchFamily="49" charset="-122"/>
                <a:ea typeface="仿宋_GB2312" pitchFamily="49" charset="-122"/>
              </a:rPr>
              <a:t>   FD_SET(sock2,&amp;fds); //</a:t>
            </a:r>
            <a:r>
              <a:rPr lang="zh-CN" altLang="en-US" sz="1600" b="1">
                <a:latin typeface="仿宋_GB2312" pitchFamily="49" charset="-122"/>
                <a:ea typeface="仿宋_GB2312" pitchFamily="49" charset="-122"/>
              </a:rPr>
              <a:t>设置描述符 </a:t>
            </a:r>
          </a:p>
          <a:p>
            <a:pPr>
              <a:lnSpc>
                <a:spcPct val="90000"/>
              </a:lnSpc>
              <a:buFontTx/>
              <a:buNone/>
            </a:pPr>
            <a:r>
              <a:rPr lang="en-US" altLang="zh-CN" sz="1600" b="1">
                <a:latin typeface="仿宋_GB2312" pitchFamily="49" charset="-122"/>
                <a:ea typeface="仿宋_GB2312" pitchFamily="49" charset="-122"/>
              </a:rPr>
              <a:t>   maxfdp=(sock1&gt;sock2?sock1:sock2) + 1</a:t>
            </a:r>
            <a:r>
              <a:rPr lang="zh-CN" altLang="en-US" sz="1600" b="1">
                <a:latin typeface="仿宋_GB2312" pitchFamily="49" charset="-122"/>
                <a:ea typeface="仿宋_GB2312" pitchFamily="49" charset="-122"/>
              </a:rPr>
              <a:t>；</a:t>
            </a:r>
            <a:endParaRPr lang="en-US" altLang="zh-CN" sz="1600" b="1">
              <a:latin typeface="仿宋_GB2312" pitchFamily="49" charset="-122"/>
              <a:ea typeface="仿宋_GB2312" pitchFamily="49" charset="-122"/>
            </a:endParaRPr>
          </a:p>
          <a:p>
            <a:pPr>
              <a:lnSpc>
                <a:spcPct val="90000"/>
              </a:lnSpc>
              <a:buFontTx/>
              <a:buNone/>
            </a:pPr>
            <a:r>
              <a:rPr lang="en-US" altLang="zh-CN" sz="1600" b="1">
                <a:latin typeface="仿宋_GB2312" pitchFamily="49" charset="-122"/>
                <a:ea typeface="仿宋_GB2312" pitchFamily="49" charset="-122"/>
              </a:rPr>
              <a:t>   switch(select(maxfdp,&amp;fds,NULL,NULL,&amp;timeout)) </a:t>
            </a:r>
            <a:br>
              <a:rPr lang="zh-CN" altLang="en-US" sz="1600" b="1">
                <a:latin typeface="仿宋_GB2312" pitchFamily="49" charset="-122"/>
                <a:ea typeface="仿宋_GB2312" pitchFamily="49" charset="-122"/>
              </a:rPr>
            </a:br>
            <a:r>
              <a:rPr lang="en-US" altLang="zh-CN" sz="1600" b="1">
                <a:latin typeface="仿宋_GB2312" pitchFamily="49" charset="-122"/>
                <a:ea typeface="仿宋_GB2312" pitchFamily="49" charset="-122"/>
              </a:rPr>
              <a:t>case -1: exit(-1);break; //select</a:t>
            </a:r>
            <a:r>
              <a:rPr lang="zh-CN" altLang="en-US" sz="1600" b="1">
                <a:latin typeface="仿宋_GB2312" pitchFamily="49" charset="-122"/>
                <a:ea typeface="仿宋_GB2312" pitchFamily="49" charset="-122"/>
              </a:rPr>
              <a:t>错误，退出程序 </a:t>
            </a:r>
            <a:br>
              <a:rPr lang="zh-CN" altLang="en-US" sz="1600" b="1">
                <a:latin typeface="仿宋_GB2312" pitchFamily="49" charset="-122"/>
                <a:ea typeface="仿宋_GB2312" pitchFamily="49" charset="-122"/>
              </a:rPr>
            </a:br>
            <a:r>
              <a:rPr lang="en-US" altLang="zh-CN" sz="1600" b="1">
                <a:latin typeface="仿宋_GB2312" pitchFamily="49" charset="-122"/>
                <a:ea typeface="仿宋_GB2312" pitchFamily="49" charset="-122"/>
              </a:rPr>
              <a:t>case 0:break; </a:t>
            </a:r>
            <a:br>
              <a:rPr lang="zh-CN" altLang="en-US" sz="1600" b="1">
                <a:latin typeface="仿宋_GB2312" pitchFamily="49" charset="-122"/>
                <a:ea typeface="仿宋_GB2312" pitchFamily="49" charset="-122"/>
              </a:rPr>
            </a:br>
            <a:r>
              <a:rPr lang="en-US" altLang="zh-CN" sz="1600" b="1">
                <a:latin typeface="仿宋_GB2312" pitchFamily="49" charset="-122"/>
                <a:ea typeface="仿宋_GB2312" pitchFamily="49" charset="-122"/>
              </a:rPr>
              <a:t>default: </a:t>
            </a:r>
            <a:br>
              <a:rPr lang="en-US" altLang="zh-CN" sz="1600" b="1">
                <a:latin typeface="仿宋_GB2312" pitchFamily="49" charset="-122"/>
                <a:ea typeface="仿宋_GB2312" pitchFamily="49" charset="-122"/>
              </a:rPr>
            </a:br>
            <a:r>
              <a:rPr lang="en-US" altLang="zh-CN" sz="1600" b="1">
                <a:latin typeface="仿宋_GB2312" pitchFamily="49" charset="-122"/>
                <a:ea typeface="仿宋_GB2312" pitchFamily="49" charset="-122"/>
              </a:rPr>
              <a:t>if(FD_ISSET(sock1,&amp;fds)) //</a:t>
            </a:r>
            <a:r>
              <a:rPr lang="zh-CN" altLang="en-US" sz="1600" b="1">
                <a:latin typeface="仿宋_GB2312" pitchFamily="49" charset="-122"/>
                <a:ea typeface="仿宋_GB2312" pitchFamily="49" charset="-122"/>
              </a:rPr>
              <a:t>测试</a:t>
            </a:r>
            <a:r>
              <a:rPr lang="en-US" altLang="zh-CN" sz="1600" b="1">
                <a:latin typeface="仿宋_GB2312" pitchFamily="49" charset="-122"/>
                <a:ea typeface="仿宋_GB2312" pitchFamily="49" charset="-122"/>
              </a:rPr>
              <a:t>sock1</a:t>
            </a:r>
            <a:r>
              <a:rPr lang="zh-CN" altLang="en-US" sz="1600" b="1">
                <a:latin typeface="仿宋_GB2312" pitchFamily="49" charset="-122"/>
                <a:ea typeface="仿宋_GB2312" pitchFamily="49" charset="-122"/>
              </a:rPr>
              <a:t>是否可读</a:t>
            </a:r>
            <a:r>
              <a:rPr lang="zh-CN" altLang="en-US" sz="1600">
                <a:latin typeface="仿宋_GB2312" pitchFamily="49" charset="-122"/>
                <a:ea typeface="仿宋_GB2312" pitchFamily="49" charset="-122"/>
              </a:rPr>
              <a:t>	</a:t>
            </a:r>
          </a:p>
          <a:p>
            <a:pPr>
              <a:lnSpc>
                <a:spcPct val="90000"/>
              </a:lnSpc>
              <a:buFontTx/>
              <a:buNone/>
            </a:pPr>
            <a:r>
              <a:rPr lang="zh-CN" altLang="en-US" sz="1600">
                <a:latin typeface="仿宋_GB2312" pitchFamily="49" charset="-122"/>
                <a:ea typeface="仿宋_GB2312" pitchFamily="49" charset="-122"/>
              </a:rPr>
              <a:t>       </a:t>
            </a:r>
            <a:r>
              <a:rPr lang="en-US" altLang="zh-CN" sz="1600" b="1">
                <a:latin typeface="仿宋_GB2312" pitchFamily="49" charset="-122"/>
                <a:ea typeface="仿宋_GB2312" pitchFamily="49" charset="-122"/>
              </a:rPr>
              <a:t>accpet(sock1,</a:t>
            </a:r>
            <a:r>
              <a:rPr lang="en-US" altLang="zh-CN" sz="1600" b="1">
                <a:ea typeface="仿宋_GB2312" pitchFamily="49" charset="-122"/>
              </a:rPr>
              <a:t>…</a:t>
            </a:r>
            <a:r>
              <a:rPr lang="en-US" altLang="zh-CN" sz="1600" b="1">
                <a:latin typeface="仿宋_GB2312" pitchFamily="49" charset="-122"/>
                <a:ea typeface="仿宋_GB2312" pitchFamily="49" charset="-122"/>
              </a:rPr>
              <a:t>)</a:t>
            </a:r>
          </a:p>
          <a:p>
            <a:pPr>
              <a:lnSpc>
                <a:spcPct val="90000"/>
              </a:lnSpc>
              <a:buFontTx/>
              <a:buNone/>
            </a:pPr>
            <a:r>
              <a:rPr lang="en-US" altLang="zh-CN" sz="160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418" name="Picture 2">
            <a:extLst>
              <a:ext uri="{FF2B5EF4-FFF2-40B4-BE49-F238E27FC236}">
                <a16:creationId xmlns:a16="http://schemas.microsoft.com/office/drawing/2014/main" id="{C1A803E0-3558-44FD-A729-703B0C3BA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28800"/>
            <a:ext cx="7038975" cy="4648200"/>
          </a:xfrm>
          <a:prstGeom prst="rect">
            <a:avLst/>
          </a:prstGeom>
          <a:noFill/>
          <a:extLst>
            <a:ext uri="{909E8E84-426E-40DD-AFC4-6F175D3DCCD1}">
              <a14:hiddenFill xmlns:a14="http://schemas.microsoft.com/office/drawing/2010/main">
                <a:solidFill>
                  <a:srgbClr val="FFFFFF"/>
                </a:solidFill>
              </a14:hiddenFill>
            </a:ext>
          </a:extLst>
        </p:spPr>
      </p:pic>
      <p:sp>
        <p:nvSpPr>
          <p:cNvPr id="188419" name="Rectangle 3" descr="Large confetti">
            <a:extLst>
              <a:ext uri="{FF2B5EF4-FFF2-40B4-BE49-F238E27FC236}">
                <a16:creationId xmlns:a16="http://schemas.microsoft.com/office/drawing/2014/main" id="{0C4F74DD-9CEE-4251-8191-D541A1BFF500}"/>
              </a:ext>
            </a:extLst>
          </p:cNvPr>
          <p:cNvSpPr>
            <a:spLocks noChangeArrowheads="1"/>
          </p:cNvSpPr>
          <p:nvPr/>
        </p:nvSpPr>
        <p:spPr bwMode="auto">
          <a:xfrm>
            <a:off x="1066800" y="304800"/>
            <a:ext cx="7772400" cy="1143000"/>
          </a:xfrm>
          <a:prstGeom prst="rect">
            <a:avLst/>
          </a:prstGeom>
          <a:noFill/>
          <a:ln>
            <a:noFill/>
          </a:ln>
          <a:effectLst/>
          <a:extLst>
            <a:ext uri="{909E8E84-426E-40DD-AFC4-6F175D3DCCD1}">
              <a14:hiddenFill xmlns:a14="http://schemas.microsoft.com/office/drawing/2010/main">
                <a:pattFill prst="lgConfetti">
                  <a:fgClr>
                    <a:schemeClr val="accent2"/>
                  </a:fgClr>
                  <a:bgClr>
                    <a:schemeClr val="folHlink"/>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zh-CN" altLang="en-US" sz="4400" b="1">
                <a:solidFill>
                  <a:schemeClr val="tx2"/>
                </a:solidFill>
                <a:latin typeface="仿宋_GB2312" pitchFamily="49" charset="-122"/>
                <a:ea typeface="仿宋_GB2312" pitchFamily="49" charset="-122"/>
              </a:rPr>
              <a:t>数据封装</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AA00E07A-9C44-4037-9EB3-88A59B60AD84}"/>
              </a:ext>
            </a:extLst>
          </p:cNvPr>
          <p:cNvSpPr>
            <a:spLocks noChangeArrowheads="1"/>
          </p:cNvSpPr>
          <p:nvPr/>
        </p:nvSpPr>
        <p:spPr bwMode="auto">
          <a:xfrm>
            <a:off x="1143000" y="609600"/>
            <a:ext cx="7315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en-US" altLang="zh-CN" sz="4400" b="1">
                <a:solidFill>
                  <a:schemeClr val="tx2"/>
                </a:solidFill>
                <a:latin typeface="Times New Roman" panose="02020603050405020304" pitchFamily="18" charset="0"/>
                <a:ea typeface="仿宋_GB2312" pitchFamily="49" charset="-122"/>
              </a:rPr>
              <a:t>TCP/IP</a:t>
            </a:r>
            <a:r>
              <a:rPr lang="zh-CN" altLang="en-US" sz="4400" b="1">
                <a:solidFill>
                  <a:schemeClr val="tx2"/>
                </a:solidFill>
                <a:latin typeface="Times New Roman" panose="02020603050405020304" pitchFamily="18" charset="0"/>
                <a:ea typeface="仿宋_GB2312" pitchFamily="49" charset="-122"/>
              </a:rPr>
              <a:t>协议族</a:t>
            </a:r>
            <a:endParaRPr lang="en-US" altLang="zh-CN" sz="4400" b="1">
              <a:solidFill>
                <a:schemeClr val="tx2"/>
              </a:solidFill>
              <a:latin typeface="Times New Roman" panose="02020603050405020304" pitchFamily="18" charset="0"/>
              <a:ea typeface="仿宋_GB2312" pitchFamily="49" charset="-122"/>
            </a:endParaRPr>
          </a:p>
        </p:txBody>
      </p:sp>
      <p:sp>
        <p:nvSpPr>
          <p:cNvPr id="166915" name="Rectangle 3">
            <a:extLst>
              <a:ext uri="{FF2B5EF4-FFF2-40B4-BE49-F238E27FC236}">
                <a16:creationId xmlns:a16="http://schemas.microsoft.com/office/drawing/2014/main" id="{D6074ACA-8C70-492F-8725-DB4C863DF042}"/>
              </a:ext>
            </a:extLst>
          </p:cNvPr>
          <p:cNvSpPr>
            <a:spLocks noChangeArrowheads="1"/>
          </p:cNvSpPr>
          <p:nvPr/>
        </p:nvSpPr>
        <p:spPr bwMode="auto">
          <a:xfrm>
            <a:off x="685800" y="1676400"/>
            <a:ext cx="77724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10000"/>
              </a:lnSpc>
              <a:spcBef>
                <a:spcPct val="20000"/>
              </a:spcBef>
              <a:buSzPct val="85000"/>
            </a:pPr>
            <a:r>
              <a:rPr lang="en-US" altLang="zh-CN" sz="2800" b="1">
                <a:latin typeface="仿宋_GB2312" pitchFamily="49" charset="-122"/>
                <a:ea typeface="仿宋_GB2312" pitchFamily="49" charset="-122"/>
              </a:rPr>
              <a:t>	TCP/IP </a:t>
            </a:r>
            <a:r>
              <a:rPr lang="zh-CN" altLang="en-US" sz="2800" b="1">
                <a:latin typeface="仿宋_GB2312" pitchFamily="49" charset="-122"/>
                <a:ea typeface="仿宋_GB2312" pitchFamily="49" charset="-122"/>
              </a:rPr>
              <a:t>实际上一个协同工作的通信家族，为网络数据通信提供通路。为讨论方便可</a:t>
            </a:r>
            <a:r>
              <a:rPr lang="en-US" altLang="zh-CN" sz="2800" b="1">
                <a:latin typeface="仿宋_GB2312" pitchFamily="49" charset="-122"/>
                <a:ea typeface="仿宋_GB2312" pitchFamily="49" charset="-122"/>
              </a:rPr>
              <a:t>TCP/IP </a:t>
            </a:r>
            <a:r>
              <a:rPr lang="zh-CN" altLang="en-US" sz="2800" b="1">
                <a:latin typeface="仿宋_GB2312" pitchFamily="49" charset="-122"/>
                <a:ea typeface="仿宋_GB2312" pitchFamily="49" charset="-122"/>
              </a:rPr>
              <a:t>协议组大体上分为三部分：</a:t>
            </a:r>
          </a:p>
          <a:p>
            <a:pPr>
              <a:lnSpc>
                <a:spcPct val="110000"/>
              </a:lnSpc>
              <a:spcBef>
                <a:spcPct val="20000"/>
              </a:spcBef>
              <a:buSzPct val="85000"/>
              <a:buFontTx/>
              <a:buChar char="•"/>
            </a:pPr>
            <a:r>
              <a:rPr lang="en-US" altLang="zh-CN" sz="2600" b="1">
                <a:latin typeface="仿宋_GB2312" pitchFamily="49" charset="-122"/>
                <a:ea typeface="仿宋_GB2312" pitchFamily="49" charset="-122"/>
              </a:rPr>
              <a:t>Internet </a:t>
            </a:r>
            <a:r>
              <a:rPr lang="zh-CN" altLang="en-US" sz="2600" b="1">
                <a:latin typeface="仿宋_GB2312" pitchFamily="49" charset="-122"/>
                <a:ea typeface="仿宋_GB2312" pitchFamily="49" charset="-122"/>
              </a:rPr>
              <a:t>协议（</a:t>
            </a:r>
            <a:r>
              <a:rPr lang="en-US" altLang="zh-CN" sz="2600" b="1">
                <a:latin typeface="仿宋_GB2312" pitchFamily="49" charset="-122"/>
                <a:ea typeface="仿宋_GB2312" pitchFamily="49" charset="-122"/>
              </a:rPr>
              <a:t>IP</a:t>
            </a:r>
            <a:r>
              <a:rPr lang="zh-CN" altLang="en-US" sz="2600" b="1">
                <a:latin typeface="仿宋_GB2312" pitchFamily="49" charset="-122"/>
                <a:ea typeface="仿宋_GB2312" pitchFamily="49" charset="-122"/>
              </a:rPr>
              <a:t>）</a:t>
            </a:r>
          </a:p>
          <a:p>
            <a:pPr>
              <a:lnSpc>
                <a:spcPct val="110000"/>
              </a:lnSpc>
              <a:spcBef>
                <a:spcPct val="20000"/>
              </a:spcBef>
              <a:buSzPct val="85000"/>
              <a:buFontTx/>
              <a:buChar char="•"/>
            </a:pPr>
            <a:r>
              <a:rPr lang="zh-CN" altLang="en-US" sz="2600" b="1">
                <a:latin typeface="仿宋_GB2312" pitchFamily="49" charset="-122"/>
                <a:ea typeface="仿宋_GB2312" pitchFamily="49" charset="-122"/>
              </a:rPr>
              <a:t>传输控制协议（</a:t>
            </a:r>
            <a:r>
              <a:rPr lang="en-US" altLang="zh-CN" sz="2600" b="1">
                <a:latin typeface="仿宋_GB2312" pitchFamily="49" charset="-122"/>
                <a:ea typeface="仿宋_GB2312" pitchFamily="49" charset="-122"/>
              </a:rPr>
              <a:t>TCP</a:t>
            </a:r>
            <a:r>
              <a:rPr lang="zh-CN" altLang="en-US" sz="2600" b="1">
                <a:latin typeface="仿宋_GB2312" pitchFamily="49" charset="-122"/>
                <a:ea typeface="仿宋_GB2312" pitchFamily="49" charset="-122"/>
              </a:rPr>
              <a:t>）和用户数据报协议（</a:t>
            </a:r>
            <a:r>
              <a:rPr lang="en-US" altLang="zh-CN" sz="2600" b="1">
                <a:latin typeface="仿宋_GB2312" pitchFamily="49" charset="-122"/>
                <a:ea typeface="仿宋_GB2312" pitchFamily="49" charset="-122"/>
              </a:rPr>
              <a:t>UDP</a:t>
            </a:r>
            <a:r>
              <a:rPr lang="zh-CN" altLang="en-US" sz="2600" b="1">
                <a:latin typeface="仿宋_GB2312" pitchFamily="49" charset="-122"/>
                <a:ea typeface="仿宋_GB2312" pitchFamily="49" charset="-122"/>
              </a:rPr>
              <a:t>）</a:t>
            </a:r>
          </a:p>
          <a:p>
            <a:pPr>
              <a:lnSpc>
                <a:spcPct val="110000"/>
              </a:lnSpc>
              <a:spcBef>
                <a:spcPct val="20000"/>
              </a:spcBef>
              <a:buSzPct val="85000"/>
              <a:buFontTx/>
              <a:buChar char="•"/>
            </a:pPr>
            <a:r>
              <a:rPr lang="zh-CN" altLang="en-US" sz="2600" b="1">
                <a:latin typeface="仿宋_GB2312" pitchFamily="49" charset="-122"/>
                <a:ea typeface="仿宋_GB2312" pitchFamily="49" charset="-122"/>
              </a:rPr>
              <a:t>处于 </a:t>
            </a:r>
            <a:r>
              <a:rPr lang="en-US" altLang="zh-CN" sz="2600" b="1">
                <a:latin typeface="仿宋_GB2312" pitchFamily="49" charset="-122"/>
                <a:ea typeface="仿宋_GB2312" pitchFamily="49" charset="-122"/>
              </a:rPr>
              <a:t>TCP </a:t>
            </a:r>
            <a:r>
              <a:rPr lang="zh-CN" altLang="en-US" sz="2600" b="1">
                <a:latin typeface="仿宋_GB2312" pitchFamily="49" charset="-122"/>
                <a:ea typeface="仿宋_GB2312" pitchFamily="49" charset="-122"/>
              </a:rPr>
              <a:t>和 </a:t>
            </a:r>
            <a:r>
              <a:rPr lang="en-US" altLang="zh-CN" sz="2600" b="1">
                <a:latin typeface="仿宋_GB2312" pitchFamily="49" charset="-122"/>
                <a:ea typeface="仿宋_GB2312" pitchFamily="49" charset="-122"/>
              </a:rPr>
              <a:t>UDP </a:t>
            </a:r>
            <a:r>
              <a:rPr lang="zh-CN" altLang="en-US" sz="2600" b="1">
                <a:latin typeface="仿宋_GB2312" pitchFamily="49" charset="-122"/>
                <a:ea typeface="仿宋_GB2312" pitchFamily="49" charset="-122"/>
              </a:rPr>
              <a:t>之上的一组应用协议。它们包括：</a:t>
            </a:r>
            <a:r>
              <a:rPr lang="en-US" altLang="zh-CN" sz="2600" b="1">
                <a:latin typeface="仿宋_GB2312" pitchFamily="49" charset="-122"/>
                <a:ea typeface="仿宋_GB2312" pitchFamily="49" charset="-122"/>
              </a:rPr>
              <a:t>TELNET</a:t>
            </a:r>
            <a:r>
              <a:rPr lang="zh-CN" altLang="en-US" sz="2600" b="1">
                <a:latin typeface="仿宋_GB2312" pitchFamily="49" charset="-122"/>
                <a:ea typeface="仿宋_GB2312" pitchFamily="49" charset="-122"/>
              </a:rPr>
              <a:t>，文件传送协议（</a:t>
            </a:r>
            <a:r>
              <a:rPr lang="en-US" altLang="zh-CN" sz="2600" b="1">
                <a:latin typeface="仿宋_GB2312" pitchFamily="49" charset="-122"/>
                <a:ea typeface="仿宋_GB2312" pitchFamily="49" charset="-122"/>
              </a:rPr>
              <a:t>FTP</a:t>
            </a:r>
            <a:r>
              <a:rPr lang="zh-CN" altLang="en-US" sz="2600" b="1">
                <a:latin typeface="仿宋_GB2312" pitchFamily="49" charset="-122"/>
                <a:ea typeface="仿宋_GB2312" pitchFamily="49" charset="-122"/>
              </a:rPr>
              <a:t>），域名服务（</a:t>
            </a:r>
            <a:r>
              <a:rPr lang="en-US" altLang="zh-CN" sz="2600" b="1">
                <a:latin typeface="仿宋_GB2312" pitchFamily="49" charset="-122"/>
                <a:ea typeface="仿宋_GB2312" pitchFamily="49" charset="-122"/>
              </a:rPr>
              <a:t>DNS</a:t>
            </a:r>
            <a:r>
              <a:rPr lang="zh-CN" altLang="en-US" sz="2600" b="1">
                <a:latin typeface="仿宋_GB2312" pitchFamily="49" charset="-122"/>
                <a:ea typeface="仿宋_GB2312" pitchFamily="49" charset="-122"/>
              </a:rPr>
              <a:t>）和简单的邮件传送程序（</a:t>
            </a:r>
            <a:r>
              <a:rPr lang="en-US" altLang="zh-CN" sz="2600" b="1">
                <a:latin typeface="仿宋_GB2312" pitchFamily="49" charset="-122"/>
                <a:ea typeface="仿宋_GB2312" pitchFamily="49" charset="-122"/>
              </a:rPr>
              <a:t>SMTP</a:t>
            </a:r>
            <a:r>
              <a:rPr lang="zh-CN" altLang="en-US" sz="2600" b="1">
                <a:latin typeface="仿宋_GB2312" pitchFamily="49" charset="-122"/>
                <a:ea typeface="仿宋_GB2312" pitchFamily="49" charset="-122"/>
              </a:rPr>
              <a:t>）等。</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11C5DE3A-960F-4866-8784-C4DD20D0CF30}"/>
              </a:ext>
            </a:extLst>
          </p:cNvPr>
          <p:cNvSpPr>
            <a:spLocks noChangeArrowheads="1"/>
          </p:cNvSpPr>
          <p:nvPr/>
        </p:nvSpPr>
        <p:spPr bwMode="auto">
          <a:xfrm>
            <a:off x="1143000" y="609600"/>
            <a:ext cx="7772400" cy="9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zh-CN" altLang="en-US" sz="4400" b="1">
                <a:solidFill>
                  <a:schemeClr val="tx2"/>
                </a:solidFill>
                <a:latin typeface="Times New Roman" panose="02020603050405020304" pitchFamily="18" charset="0"/>
                <a:ea typeface="仿宋_GB2312" pitchFamily="49" charset="-122"/>
              </a:rPr>
              <a:t>网络层</a:t>
            </a:r>
            <a:endParaRPr lang="en-US" altLang="zh-CN" sz="4400" b="1">
              <a:solidFill>
                <a:schemeClr val="tx2"/>
              </a:solidFill>
              <a:latin typeface="Times New Roman" panose="02020603050405020304" pitchFamily="18" charset="0"/>
              <a:ea typeface="仿宋_GB2312" pitchFamily="49" charset="-122"/>
            </a:endParaRPr>
          </a:p>
        </p:txBody>
      </p:sp>
      <p:sp>
        <p:nvSpPr>
          <p:cNvPr id="167939" name="Rectangle 3">
            <a:extLst>
              <a:ext uri="{FF2B5EF4-FFF2-40B4-BE49-F238E27FC236}">
                <a16:creationId xmlns:a16="http://schemas.microsoft.com/office/drawing/2014/main" id="{15731D0C-6F8A-45E1-988F-9E7850D4E5C5}"/>
              </a:ext>
            </a:extLst>
          </p:cNvPr>
          <p:cNvSpPr>
            <a:spLocks noChangeArrowheads="1"/>
          </p:cNvSpPr>
          <p:nvPr/>
        </p:nvSpPr>
        <p:spPr bwMode="auto">
          <a:xfrm>
            <a:off x="685800" y="18288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SzPct val="85000"/>
            </a:pPr>
            <a:r>
              <a:rPr lang="zh-CN" altLang="en-US" sz="2800" b="1">
                <a:latin typeface="仿宋_GB2312" pitchFamily="49" charset="-122"/>
                <a:ea typeface="仿宋_GB2312" pitchFamily="49" charset="-122"/>
              </a:rPr>
              <a:t>	第一部分称为网络层。主要包括</a:t>
            </a:r>
            <a:r>
              <a:rPr lang="en-US" altLang="zh-CN" sz="2800" b="1">
                <a:solidFill>
                  <a:srgbClr val="FF0000"/>
                </a:solidFill>
                <a:latin typeface="仿宋_GB2312" pitchFamily="49" charset="-122"/>
                <a:ea typeface="仿宋_GB2312" pitchFamily="49" charset="-122"/>
              </a:rPr>
              <a:t>Internet </a:t>
            </a:r>
            <a:r>
              <a:rPr lang="zh-CN" altLang="en-US" sz="2800" b="1">
                <a:solidFill>
                  <a:srgbClr val="FF0000"/>
                </a:solidFill>
                <a:latin typeface="仿宋_GB2312" pitchFamily="49" charset="-122"/>
                <a:ea typeface="仿宋_GB2312" pitchFamily="49" charset="-122"/>
              </a:rPr>
              <a:t>协议（</a:t>
            </a:r>
            <a:r>
              <a:rPr lang="en-US" altLang="zh-CN" sz="2800" b="1">
                <a:solidFill>
                  <a:srgbClr val="FF0000"/>
                </a:solidFill>
                <a:latin typeface="仿宋_GB2312" pitchFamily="49" charset="-122"/>
                <a:ea typeface="仿宋_GB2312" pitchFamily="49" charset="-122"/>
              </a:rPr>
              <a:t>IP</a:t>
            </a:r>
            <a:r>
              <a:rPr lang="zh-CN" altLang="en-US" sz="2800" b="1">
                <a:solidFill>
                  <a:srgbClr val="FF0000"/>
                </a:solidFill>
                <a:latin typeface="仿宋_GB2312" pitchFamily="49" charset="-122"/>
                <a:ea typeface="仿宋_GB2312" pitchFamily="49" charset="-122"/>
              </a:rPr>
              <a:t>）、网际控制报文协议（</a:t>
            </a:r>
            <a:r>
              <a:rPr lang="en-US" altLang="zh-CN" sz="2800" b="1">
                <a:solidFill>
                  <a:srgbClr val="FF0000"/>
                </a:solidFill>
                <a:latin typeface="仿宋_GB2312" pitchFamily="49" charset="-122"/>
                <a:ea typeface="仿宋_GB2312" pitchFamily="49" charset="-122"/>
              </a:rPr>
              <a:t>ICMP</a:t>
            </a:r>
            <a:r>
              <a:rPr lang="zh-CN" altLang="en-US" sz="2800" b="1">
                <a:solidFill>
                  <a:srgbClr val="FF0000"/>
                </a:solidFill>
                <a:latin typeface="仿宋_GB2312" pitchFamily="49" charset="-122"/>
                <a:ea typeface="仿宋_GB2312" pitchFamily="49" charset="-122"/>
              </a:rPr>
              <a:t>）</a:t>
            </a:r>
            <a:r>
              <a:rPr lang="zh-CN" altLang="en-US" sz="2800" b="1">
                <a:latin typeface="仿宋_GB2312" pitchFamily="49" charset="-122"/>
                <a:ea typeface="仿宋_GB2312" pitchFamily="49" charset="-122"/>
              </a:rPr>
              <a:t>和</a:t>
            </a:r>
            <a:r>
              <a:rPr lang="zh-CN" altLang="en-US" sz="2800" b="1">
                <a:solidFill>
                  <a:srgbClr val="FF0000"/>
                </a:solidFill>
                <a:latin typeface="仿宋_GB2312" pitchFamily="49" charset="-122"/>
                <a:ea typeface="仿宋_GB2312" pitchFamily="49" charset="-122"/>
              </a:rPr>
              <a:t>地址解析协议（</a:t>
            </a:r>
            <a:r>
              <a:rPr lang="en-US" altLang="zh-CN" sz="2800" b="1">
                <a:solidFill>
                  <a:srgbClr val="FF0000"/>
                </a:solidFill>
                <a:latin typeface="仿宋_GB2312" pitchFamily="49" charset="-122"/>
                <a:ea typeface="仿宋_GB2312" pitchFamily="49" charset="-122"/>
              </a:rPr>
              <a:t>ARP</a:t>
            </a:r>
            <a:r>
              <a:rPr lang="zh-CN" altLang="en-US" sz="2800" b="1">
                <a:solidFill>
                  <a:srgbClr val="FF0000"/>
                </a:solidFill>
                <a:latin typeface="仿宋_GB2312" pitchFamily="49" charset="-122"/>
                <a:ea typeface="仿宋_GB2312" pitchFamily="49" charset="-122"/>
              </a:rPr>
              <a:t>）</a:t>
            </a:r>
            <a:r>
              <a:rPr lang="zh-CN" altLang="en-US" sz="2800" b="1">
                <a:latin typeface="仿宋_GB2312" pitchFamily="49" charset="-122"/>
                <a:ea typeface="仿宋_GB2312" pitchFamily="49" charset="-122"/>
              </a:rPr>
              <a:t>：</a:t>
            </a:r>
            <a:endParaRPr lang="en-US" altLang="zh-CN" sz="2800" b="1">
              <a:latin typeface="仿宋_GB2312" pitchFamily="49" charset="-122"/>
              <a:ea typeface="仿宋_GB2312" pitchFamily="49" charset="-122"/>
            </a:endParaRPr>
          </a:p>
          <a:p>
            <a:pPr>
              <a:spcBef>
                <a:spcPct val="20000"/>
              </a:spcBef>
              <a:buSzPct val="85000"/>
              <a:buFontTx/>
              <a:buChar char="•"/>
            </a:pPr>
            <a:r>
              <a:rPr lang="en-US" altLang="zh-CN" sz="2800" b="1">
                <a:latin typeface="仿宋_GB2312" pitchFamily="49" charset="-122"/>
                <a:ea typeface="仿宋_GB2312" pitchFamily="49" charset="-122"/>
              </a:rPr>
              <a:t>Internet </a:t>
            </a:r>
            <a:r>
              <a:rPr lang="zh-CN" altLang="en-US" sz="2800" b="1">
                <a:latin typeface="仿宋_GB2312" pitchFamily="49" charset="-122"/>
                <a:ea typeface="仿宋_GB2312" pitchFamily="49" charset="-122"/>
              </a:rPr>
              <a:t>协议（</a:t>
            </a:r>
            <a:r>
              <a:rPr lang="en-US" altLang="zh-CN" sz="2800" b="1">
                <a:latin typeface="仿宋_GB2312" pitchFamily="49" charset="-122"/>
                <a:ea typeface="仿宋_GB2312" pitchFamily="49" charset="-122"/>
              </a:rPr>
              <a:t>IP</a:t>
            </a:r>
            <a:r>
              <a:rPr lang="zh-CN" altLang="en-US" sz="2800" b="1">
                <a:latin typeface="仿宋_GB2312" pitchFamily="49" charset="-122"/>
                <a:ea typeface="仿宋_GB2312" pitchFamily="49" charset="-122"/>
              </a:rPr>
              <a:t>）</a:t>
            </a:r>
          </a:p>
          <a:p>
            <a:pPr>
              <a:spcBef>
                <a:spcPct val="20000"/>
              </a:spcBef>
              <a:buSzPct val="85000"/>
            </a:pPr>
            <a:r>
              <a:rPr lang="zh-CN" altLang="en-US" sz="2800" b="1">
                <a:latin typeface="仿宋_GB2312" pitchFamily="49" charset="-122"/>
                <a:ea typeface="仿宋_GB2312" pitchFamily="49" charset="-122"/>
              </a:rPr>
              <a:t>	该协议被设计成互联分组交换通信网，以形成一个网际通信环境。它负责在源主机和目的地主机之间传输来自其较高层软件的称为数据报文的数据块，它在源和目的地之间提供</a:t>
            </a:r>
            <a:r>
              <a:rPr lang="zh-CN" altLang="en-US" sz="2800" b="1">
                <a:solidFill>
                  <a:srgbClr val="FF0000"/>
                </a:solidFill>
                <a:latin typeface="仿宋_GB2312" pitchFamily="49" charset="-122"/>
                <a:ea typeface="仿宋_GB2312" pitchFamily="49" charset="-122"/>
              </a:rPr>
              <a:t>非连接型</a:t>
            </a:r>
            <a:r>
              <a:rPr lang="zh-CN" altLang="en-US" sz="2800" b="1">
                <a:latin typeface="仿宋_GB2312" pitchFamily="49" charset="-122"/>
                <a:ea typeface="仿宋_GB2312" pitchFamily="49" charset="-122"/>
              </a:rPr>
              <a:t>传递服务。</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3AA7AE47-06D4-4CEE-8393-F38D8B4CEC9B}"/>
              </a:ext>
            </a:extLst>
          </p:cNvPr>
          <p:cNvSpPr>
            <a:spLocks noChangeArrowheads="1"/>
          </p:cNvSpPr>
          <p:nvPr/>
        </p:nvSpPr>
        <p:spPr bwMode="auto">
          <a:xfrm>
            <a:off x="1066800" y="533400"/>
            <a:ext cx="7772400"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r>
              <a:rPr lang="zh-CN" altLang="en-US" sz="4400" b="1">
                <a:solidFill>
                  <a:schemeClr val="tx2"/>
                </a:solidFill>
                <a:latin typeface="Times New Roman" panose="02020603050405020304" pitchFamily="18" charset="0"/>
                <a:ea typeface="仿宋_GB2312" pitchFamily="49" charset="-122"/>
              </a:rPr>
              <a:t>网络层</a:t>
            </a:r>
          </a:p>
        </p:txBody>
      </p:sp>
      <p:sp>
        <p:nvSpPr>
          <p:cNvPr id="168963" name="Rectangle 3">
            <a:extLst>
              <a:ext uri="{FF2B5EF4-FFF2-40B4-BE49-F238E27FC236}">
                <a16:creationId xmlns:a16="http://schemas.microsoft.com/office/drawing/2014/main" id="{D4B1F821-400F-4972-9F48-FC037EC3DCEB}"/>
              </a:ext>
            </a:extLst>
          </p:cNvPr>
          <p:cNvSpPr>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SzPct val="85000"/>
              <a:buFontTx/>
              <a:buBlip>
                <a:blip r:embed="rId2"/>
              </a:buBlip>
            </a:pPr>
            <a:r>
              <a:rPr lang="zh-CN" altLang="en-US" sz="2500" b="1">
                <a:latin typeface="仿宋_GB2312" pitchFamily="49" charset="-122"/>
                <a:ea typeface="仿宋_GB2312" pitchFamily="49" charset="-122"/>
              </a:rPr>
              <a:t>网际控制报文协议（</a:t>
            </a:r>
            <a:r>
              <a:rPr lang="en-US" altLang="zh-CN" sz="2500" b="1">
                <a:latin typeface="仿宋_GB2312" pitchFamily="49" charset="-122"/>
                <a:ea typeface="仿宋_GB2312" pitchFamily="49" charset="-122"/>
              </a:rPr>
              <a:t>ICMP</a:t>
            </a:r>
            <a:r>
              <a:rPr lang="zh-CN" altLang="en-US" sz="2500" b="1">
                <a:latin typeface="仿宋_GB2312" pitchFamily="49" charset="-122"/>
                <a:ea typeface="仿宋_GB2312" pitchFamily="49" charset="-122"/>
              </a:rPr>
              <a:t>）</a:t>
            </a:r>
          </a:p>
          <a:p>
            <a:pPr>
              <a:spcBef>
                <a:spcPct val="20000"/>
              </a:spcBef>
              <a:buSzPct val="85000"/>
            </a:pPr>
            <a:r>
              <a:rPr lang="zh-CN" altLang="en-US" sz="2500" b="1">
                <a:latin typeface="仿宋_GB2312" pitchFamily="49" charset="-122"/>
                <a:ea typeface="仿宋_GB2312" pitchFamily="49" charset="-122"/>
              </a:rPr>
              <a:t>	它实际上不是</a:t>
            </a:r>
            <a:r>
              <a:rPr lang="en-US" altLang="zh-CN" sz="2500" b="1">
                <a:latin typeface="仿宋_GB2312" pitchFamily="49" charset="-122"/>
                <a:ea typeface="仿宋_GB2312" pitchFamily="49" charset="-122"/>
              </a:rPr>
              <a:t>IP</a:t>
            </a:r>
            <a:r>
              <a:rPr lang="zh-CN" altLang="en-US" sz="2500" b="1">
                <a:latin typeface="仿宋_GB2312" pitchFamily="49" charset="-122"/>
                <a:ea typeface="仿宋_GB2312" pitchFamily="49" charset="-122"/>
              </a:rPr>
              <a:t>层部分，但直接同</a:t>
            </a:r>
            <a:r>
              <a:rPr lang="en-US" altLang="zh-CN" sz="2500" b="1">
                <a:latin typeface="仿宋_GB2312" pitchFamily="49" charset="-122"/>
                <a:ea typeface="仿宋_GB2312" pitchFamily="49" charset="-122"/>
              </a:rPr>
              <a:t>IP</a:t>
            </a:r>
            <a:r>
              <a:rPr lang="zh-CN" altLang="en-US" sz="2500" b="1">
                <a:latin typeface="仿宋_GB2312" pitchFamily="49" charset="-122"/>
                <a:ea typeface="仿宋_GB2312" pitchFamily="49" charset="-122"/>
              </a:rPr>
              <a:t>层一起工作，报告网络上的某些出错情况。允许网际路由器传输差错信息或测试报文。</a:t>
            </a:r>
          </a:p>
          <a:p>
            <a:pPr>
              <a:spcBef>
                <a:spcPct val="20000"/>
              </a:spcBef>
              <a:buSzPct val="85000"/>
            </a:pPr>
            <a:endParaRPr lang="zh-CN" altLang="en-US" sz="2500" b="1">
              <a:latin typeface="仿宋_GB2312" pitchFamily="49" charset="-122"/>
              <a:ea typeface="仿宋_GB2312" pitchFamily="49" charset="-122"/>
            </a:endParaRPr>
          </a:p>
          <a:p>
            <a:pPr>
              <a:spcBef>
                <a:spcPct val="20000"/>
              </a:spcBef>
              <a:buSzPct val="85000"/>
              <a:buFontTx/>
              <a:buBlip>
                <a:blip r:embed="rId2"/>
              </a:buBlip>
            </a:pPr>
            <a:r>
              <a:rPr lang="zh-CN" altLang="en-US" sz="2500" b="1">
                <a:latin typeface="仿宋_GB2312" pitchFamily="49" charset="-122"/>
                <a:ea typeface="仿宋_GB2312" pitchFamily="49" charset="-122"/>
              </a:rPr>
              <a:t>地址解析协议（</a:t>
            </a:r>
            <a:r>
              <a:rPr lang="en-US" altLang="zh-CN" sz="2500" b="1">
                <a:latin typeface="仿宋_GB2312" pitchFamily="49" charset="-122"/>
                <a:ea typeface="仿宋_GB2312" pitchFamily="49" charset="-122"/>
              </a:rPr>
              <a:t>ARP</a:t>
            </a:r>
            <a:r>
              <a:rPr lang="zh-CN" altLang="en-US" sz="2500" b="1">
                <a:latin typeface="仿宋_GB2312" pitchFamily="49" charset="-122"/>
                <a:ea typeface="仿宋_GB2312" pitchFamily="49" charset="-122"/>
              </a:rPr>
              <a:t>）</a:t>
            </a:r>
          </a:p>
          <a:p>
            <a:pPr>
              <a:spcBef>
                <a:spcPct val="20000"/>
              </a:spcBef>
              <a:buSzPct val="85000"/>
            </a:pPr>
            <a:r>
              <a:rPr lang="en-US" altLang="zh-CN" sz="2500" b="1">
                <a:latin typeface="仿宋_GB2312" pitchFamily="49" charset="-122"/>
                <a:ea typeface="仿宋_GB2312" pitchFamily="49" charset="-122"/>
              </a:rPr>
              <a:t>	ARP </a:t>
            </a:r>
            <a:r>
              <a:rPr lang="zh-CN" altLang="en-US" sz="2500" b="1">
                <a:latin typeface="仿宋_GB2312" pitchFamily="49" charset="-122"/>
                <a:ea typeface="仿宋_GB2312" pitchFamily="49" charset="-122"/>
              </a:rPr>
              <a:t>实际上不是网络层部分，它处于</a:t>
            </a:r>
            <a:r>
              <a:rPr lang="en-US" altLang="zh-CN" sz="2500" b="1">
                <a:latin typeface="仿宋_GB2312" pitchFamily="49" charset="-122"/>
                <a:ea typeface="仿宋_GB2312" pitchFamily="49" charset="-122"/>
              </a:rPr>
              <a:t>IP</a:t>
            </a:r>
            <a:r>
              <a:rPr lang="zh-CN" altLang="en-US" sz="2500" b="1">
                <a:latin typeface="仿宋_GB2312" pitchFamily="49" charset="-122"/>
                <a:ea typeface="仿宋_GB2312" pitchFamily="49" charset="-122"/>
              </a:rPr>
              <a:t>和数据链路层之间，它是在</a:t>
            </a:r>
            <a:r>
              <a:rPr lang="en-US" altLang="zh-CN" sz="2500" b="1">
                <a:latin typeface="仿宋_GB2312" pitchFamily="49" charset="-122"/>
                <a:ea typeface="仿宋_GB2312" pitchFamily="49" charset="-122"/>
              </a:rPr>
              <a:t>32</a:t>
            </a:r>
            <a:r>
              <a:rPr lang="zh-CN" altLang="en-US" sz="2500" b="1">
                <a:latin typeface="仿宋_GB2312" pitchFamily="49" charset="-122"/>
                <a:ea typeface="仿宋_GB2312" pitchFamily="49" charset="-122"/>
              </a:rPr>
              <a:t>位</a:t>
            </a:r>
            <a:r>
              <a:rPr lang="en-US" altLang="zh-CN" sz="2500" b="1">
                <a:latin typeface="仿宋_GB2312" pitchFamily="49" charset="-122"/>
                <a:ea typeface="仿宋_GB2312" pitchFamily="49" charset="-122"/>
              </a:rPr>
              <a:t>IP</a:t>
            </a:r>
            <a:r>
              <a:rPr lang="zh-CN" altLang="en-US" sz="2500" b="1">
                <a:latin typeface="仿宋_GB2312" pitchFamily="49" charset="-122"/>
                <a:ea typeface="仿宋_GB2312" pitchFamily="49" charset="-122"/>
              </a:rPr>
              <a:t>地址和</a:t>
            </a:r>
            <a:r>
              <a:rPr lang="en-US" altLang="zh-CN" sz="2500" b="1">
                <a:latin typeface="仿宋_GB2312" pitchFamily="49" charset="-122"/>
                <a:ea typeface="仿宋_GB2312" pitchFamily="49" charset="-122"/>
              </a:rPr>
              <a:t>48</a:t>
            </a:r>
            <a:r>
              <a:rPr lang="zh-CN" altLang="en-US" sz="2500" b="1">
                <a:latin typeface="仿宋_GB2312" pitchFamily="49" charset="-122"/>
                <a:ea typeface="仿宋_GB2312" pitchFamily="49" charset="-122"/>
              </a:rPr>
              <a:t>位物理地址之间执行翻译的协议。</a:t>
            </a:r>
            <a:endParaRPr lang="zh-CN" altLang="en-US" sz="3200">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平面">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3483</TotalTime>
  <Words>1146</Words>
  <Application>Microsoft Office PowerPoint</Application>
  <PresentationFormat>全屏显示(4:3)</PresentationFormat>
  <Paragraphs>261</Paragraphs>
  <Slides>56</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56</vt:i4>
      </vt:variant>
    </vt:vector>
  </HeadingPairs>
  <TitlesOfParts>
    <vt:vector size="66" baseType="lpstr">
      <vt:lpstr>等线</vt:lpstr>
      <vt:lpstr>方正姚体</vt:lpstr>
      <vt:lpstr>仿宋_GB2312</vt:lpstr>
      <vt:lpstr>华文新魏</vt:lpstr>
      <vt:lpstr>宋体</vt:lpstr>
      <vt:lpstr>Arial</vt:lpstr>
      <vt:lpstr>Times New Roman</vt:lpstr>
      <vt:lpstr>Trebuchet MS</vt:lpstr>
      <vt:lpstr>Wingdings 3</vt:lpstr>
      <vt:lpstr>平面</vt:lpstr>
      <vt:lpstr>嵌入式Linux系统开发教程 ——基于ARM处理器通用平台</vt:lpstr>
      <vt:lpstr>第9章  网络编程</vt:lpstr>
      <vt:lpstr>PowerPoint 演示文稿</vt:lpstr>
      <vt:lpstr>网络模型</vt:lpstr>
      <vt:lpstr>网络模型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IP协议头</vt:lpstr>
      <vt:lpstr>PowerPoint 演示文稿</vt:lpstr>
      <vt:lpstr>TCP协议头</vt:lpstr>
      <vt:lpstr>PowerPoint 演示文稿</vt:lpstr>
      <vt:lpstr>UDP协议头</vt:lpstr>
      <vt:lpstr>PowerPoint 演示文稿</vt:lpstr>
      <vt:lpstr>PowerPoint 演示文稿</vt:lpstr>
      <vt:lpstr>PowerPoint 演示文稿</vt:lpstr>
      <vt:lpstr>PowerPoint 演示文稿</vt:lpstr>
      <vt:lpstr>地址结构</vt:lpstr>
      <vt:lpstr>PowerPoint 演示文稿</vt:lpstr>
      <vt:lpstr>地址结构</vt:lpstr>
      <vt:lpstr>PowerPoint 演示文稿</vt:lpstr>
      <vt:lpstr>字节序转换</vt:lpstr>
      <vt:lpstr>字节序转换</vt:lpstr>
      <vt:lpstr>字节序转换</vt:lpstr>
      <vt:lpstr>字节序转换</vt:lpstr>
      <vt:lpstr>字节序转换</vt:lpstr>
      <vt:lpstr>IP与主机名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1025</cp:revision>
  <cp:lastPrinted>1601-01-01T00:00:00Z</cp:lastPrinted>
  <dcterms:created xsi:type="dcterms:W3CDTF">1601-01-01T00:00:00Z</dcterms:created>
  <dcterms:modified xsi:type="dcterms:W3CDTF">2017-06-25T06:07:30Z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