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handoutMasterIdLst>
    <p:handoutMasterId r:id="rId148"/>
  </p:handoutMasterIdLst>
  <p:sldIdLst>
    <p:sldId id="463" r:id="rId2"/>
    <p:sldId id="338" r:id="rId3"/>
    <p:sldId id="340" r:id="rId4"/>
    <p:sldId id="342" r:id="rId5"/>
    <p:sldId id="343" r:id="rId6"/>
    <p:sldId id="344" r:id="rId7"/>
    <p:sldId id="345" r:id="rId8"/>
    <p:sldId id="346" r:id="rId9"/>
    <p:sldId id="347" r:id="rId10"/>
    <p:sldId id="348" r:id="rId11"/>
    <p:sldId id="349" r:id="rId12"/>
    <p:sldId id="350" r:id="rId13"/>
    <p:sldId id="351" r:id="rId14"/>
    <p:sldId id="371" r:id="rId15"/>
    <p:sldId id="372" r:id="rId16"/>
    <p:sldId id="373" r:id="rId17"/>
    <p:sldId id="464"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10" r:id="rId36"/>
    <p:sldId id="411"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427"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442" r:id="rId67"/>
    <p:sldId id="443" r:id="rId68"/>
    <p:sldId id="444" r:id="rId69"/>
    <p:sldId id="256" r:id="rId70"/>
    <p:sldId id="258" r:id="rId71"/>
    <p:sldId id="259" r:id="rId72"/>
    <p:sldId id="304" r:id="rId73"/>
    <p:sldId id="299" r:id="rId74"/>
    <p:sldId id="260" r:id="rId75"/>
    <p:sldId id="261" r:id="rId76"/>
    <p:sldId id="269" r:id="rId77"/>
    <p:sldId id="274" r:id="rId78"/>
    <p:sldId id="275" r:id="rId79"/>
    <p:sldId id="306" r:id="rId80"/>
    <p:sldId id="276" r:id="rId81"/>
    <p:sldId id="262" r:id="rId82"/>
    <p:sldId id="263" r:id="rId83"/>
    <p:sldId id="264" r:id="rId84"/>
    <p:sldId id="265" r:id="rId85"/>
    <p:sldId id="266" r:id="rId86"/>
    <p:sldId id="307" r:id="rId87"/>
    <p:sldId id="267" r:id="rId88"/>
    <p:sldId id="332" r:id="rId89"/>
    <p:sldId id="333" r:id="rId90"/>
    <p:sldId id="334" r:id="rId91"/>
    <p:sldId id="335" r:id="rId92"/>
    <p:sldId id="336" r:id="rId93"/>
    <p:sldId id="337" r:id="rId94"/>
    <p:sldId id="308" r:id="rId95"/>
    <p:sldId id="302" r:id="rId96"/>
    <p:sldId id="271" r:id="rId97"/>
    <p:sldId id="309" r:id="rId98"/>
    <p:sldId id="272" r:id="rId99"/>
    <p:sldId id="273" r:id="rId100"/>
    <p:sldId id="310" r:id="rId101"/>
    <p:sldId id="311" r:id="rId102"/>
    <p:sldId id="312" r:id="rId103"/>
    <p:sldId id="313" r:id="rId104"/>
    <p:sldId id="314" r:id="rId105"/>
    <p:sldId id="279" r:id="rId106"/>
    <p:sldId id="317" r:id="rId107"/>
    <p:sldId id="318" r:id="rId108"/>
    <p:sldId id="280" r:id="rId109"/>
    <p:sldId id="315" r:id="rId110"/>
    <p:sldId id="316" r:id="rId111"/>
    <p:sldId id="319" r:id="rId112"/>
    <p:sldId id="320" r:id="rId113"/>
    <p:sldId id="323" r:id="rId114"/>
    <p:sldId id="321" r:id="rId115"/>
    <p:sldId id="322" r:id="rId116"/>
    <p:sldId id="281" r:id="rId117"/>
    <p:sldId id="324" r:id="rId118"/>
    <p:sldId id="282" r:id="rId119"/>
    <p:sldId id="283" r:id="rId120"/>
    <p:sldId id="284" r:id="rId121"/>
    <p:sldId id="325" r:id="rId122"/>
    <p:sldId id="326" r:id="rId123"/>
    <p:sldId id="327" r:id="rId124"/>
    <p:sldId id="328" r:id="rId125"/>
    <p:sldId id="329" r:id="rId126"/>
    <p:sldId id="286" r:id="rId127"/>
    <p:sldId id="287" r:id="rId128"/>
    <p:sldId id="288" r:id="rId129"/>
    <p:sldId id="289" r:id="rId130"/>
    <p:sldId id="465" r:id="rId131"/>
    <p:sldId id="467" r:id="rId132"/>
    <p:sldId id="468" r:id="rId133"/>
    <p:sldId id="469" r:id="rId134"/>
    <p:sldId id="470" r:id="rId135"/>
    <p:sldId id="471" r:id="rId136"/>
    <p:sldId id="472" r:id="rId137"/>
    <p:sldId id="473" r:id="rId138"/>
    <p:sldId id="474" r:id="rId139"/>
    <p:sldId id="475" r:id="rId140"/>
    <p:sldId id="476" r:id="rId141"/>
    <p:sldId id="477" r:id="rId142"/>
    <p:sldId id="478" r:id="rId143"/>
    <p:sldId id="479" r:id="rId144"/>
    <p:sldId id="480" r:id="rId145"/>
    <p:sldId id="481" r:id="rId146"/>
    <p:sldId id="482" r:id="rId1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B0301"/>
    <a:srgbClr val="4908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80" autoAdjust="0"/>
  </p:normalViewPr>
  <p:slideViewPr>
    <p:cSldViewPr>
      <p:cViewPr varScale="1">
        <p:scale>
          <a:sx n="66" d="100"/>
          <a:sy n="66" d="100"/>
        </p:scale>
        <p:origin x="-150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80" y="7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66A2F94-8A57-48EA-85C2-34F1267069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1A11B301-CEF7-4B26-9E16-CB2429A2DB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4CAE64-351B-4285-86ED-4D649251DC83}" type="datetimeFigureOut">
              <a:rPr lang="zh-CN" altLang="en-US" smtClean="0"/>
              <a:t>2018/9/3</a:t>
            </a:fld>
            <a:endParaRPr lang="zh-CN" altLang="en-US"/>
          </a:p>
        </p:txBody>
      </p:sp>
      <p:sp>
        <p:nvSpPr>
          <p:cNvPr id="4" name="页脚占位符 3">
            <a:extLst>
              <a:ext uri="{FF2B5EF4-FFF2-40B4-BE49-F238E27FC236}">
                <a16:creationId xmlns:a16="http://schemas.microsoft.com/office/drawing/2014/main" xmlns="" id="{ED6ECB60-4161-4629-97E8-0C04802165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0ED877B6-CEB0-49A1-938C-1C06DC41A4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39724E-93D6-4E49-8306-991CE16D9224}" type="slidenum">
              <a:rPr lang="zh-CN" altLang="en-US" smtClean="0"/>
              <a:t>‹#›</a:t>
            </a:fld>
            <a:endParaRPr lang="zh-CN" altLang="en-US"/>
          </a:p>
        </p:txBody>
      </p:sp>
    </p:spTree>
    <p:extLst>
      <p:ext uri="{BB962C8B-B14F-4D97-AF65-F5344CB8AC3E}">
        <p14:creationId xmlns:p14="http://schemas.microsoft.com/office/powerpoint/2010/main" val="4899201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EE474461-845F-4AF8-9AC2-F75014947EE1}" type="slidenum">
              <a:rPr lang="zh-CN" altLang="en-US" smtClean="0"/>
              <a:pPr/>
              <a:t>‹#›</a:t>
            </a:fld>
            <a:endParaRPr lang="en-US" altLang="zh-CN"/>
          </a:p>
        </p:txBody>
      </p:sp>
    </p:spTree>
    <p:extLst>
      <p:ext uri="{BB962C8B-B14F-4D97-AF65-F5344CB8AC3E}">
        <p14:creationId xmlns:p14="http://schemas.microsoft.com/office/powerpoint/2010/main" val="323067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C1BD17-75AF-4AAB-8FEF-C7304638062A}" type="slidenum">
              <a:rPr lang="zh-CN" altLang="en-US" smtClean="0"/>
              <a:pPr/>
              <a:t>‹#›</a:t>
            </a:fld>
            <a:endParaRPr lang="en-US" altLang="zh-CN"/>
          </a:p>
        </p:txBody>
      </p:sp>
    </p:spTree>
    <p:extLst>
      <p:ext uri="{BB962C8B-B14F-4D97-AF65-F5344CB8AC3E}">
        <p14:creationId xmlns:p14="http://schemas.microsoft.com/office/powerpoint/2010/main" val="30803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C1BD17-75AF-4AAB-8FEF-C7304638062A}" type="slidenum">
              <a:rPr lang="zh-CN" altLang="en-US" smtClean="0"/>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1556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C1BD17-75AF-4AAB-8FEF-C7304638062A}" type="slidenum">
              <a:rPr lang="zh-CN" altLang="en-US" smtClean="0"/>
              <a:pPr/>
              <a:t>‹#›</a:t>
            </a:fld>
            <a:endParaRPr lang="en-US" altLang="zh-CN"/>
          </a:p>
        </p:txBody>
      </p:sp>
    </p:spTree>
    <p:extLst>
      <p:ext uri="{BB962C8B-B14F-4D97-AF65-F5344CB8AC3E}">
        <p14:creationId xmlns:p14="http://schemas.microsoft.com/office/powerpoint/2010/main" val="462223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C1BD17-75AF-4AAB-8FEF-C7304638062A}" type="slidenum">
              <a:rPr lang="zh-CN" altLang="en-US" smtClean="0"/>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244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C1BD17-75AF-4AAB-8FEF-C7304638062A}" type="slidenum">
              <a:rPr lang="zh-CN" altLang="en-US" smtClean="0"/>
              <a:pPr/>
              <a:t>‹#›</a:t>
            </a:fld>
            <a:endParaRPr lang="en-US" altLang="zh-CN"/>
          </a:p>
        </p:txBody>
      </p:sp>
    </p:spTree>
    <p:extLst>
      <p:ext uri="{BB962C8B-B14F-4D97-AF65-F5344CB8AC3E}">
        <p14:creationId xmlns:p14="http://schemas.microsoft.com/office/powerpoint/2010/main" val="178780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B65042-D298-46C7-ACB1-82D248E1CDFB}" type="slidenum">
              <a:rPr lang="zh-CN" altLang="en-US" smtClean="0"/>
              <a:pPr/>
              <a:t>‹#›</a:t>
            </a:fld>
            <a:endParaRPr lang="en-US" altLang="zh-CN"/>
          </a:p>
        </p:txBody>
      </p:sp>
    </p:spTree>
    <p:extLst>
      <p:ext uri="{BB962C8B-B14F-4D97-AF65-F5344CB8AC3E}">
        <p14:creationId xmlns:p14="http://schemas.microsoft.com/office/powerpoint/2010/main" val="2753603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1863E1-96DD-4E6A-B70C-64EA7733951B}" type="slidenum">
              <a:rPr lang="zh-CN" altLang="en-US" smtClean="0"/>
              <a:pPr/>
              <a:t>‹#›</a:t>
            </a:fld>
            <a:endParaRPr lang="en-US" altLang="zh-CN"/>
          </a:p>
        </p:txBody>
      </p:sp>
    </p:spTree>
    <p:extLst>
      <p:ext uri="{BB962C8B-B14F-4D97-AF65-F5344CB8AC3E}">
        <p14:creationId xmlns:p14="http://schemas.microsoft.com/office/powerpoint/2010/main" val="48166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0D06FD-842A-4744-B467-4B786AC8D328}" type="slidenum">
              <a:rPr lang="zh-CN" altLang="en-US" smtClean="0"/>
              <a:pPr/>
              <a:t>‹#›</a:t>
            </a:fld>
            <a:endParaRPr lang="en-US" altLang="zh-CN"/>
          </a:p>
        </p:txBody>
      </p:sp>
    </p:spTree>
    <p:extLst>
      <p:ext uri="{BB962C8B-B14F-4D97-AF65-F5344CB8AC3E}">
        <p14:creationId xmlns:p14="http://schemas.microsoft.com/office/powerpoint/2010/main" val="54106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smtClean="0"/>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112A7C-567A-4824-B1C5-7917B89C8F26}" type="slidenum">
              <a:rPr lang="zh-CN" altLang="en-US" smtClean="0"/>
              <a:pPr/>
              <a:t>‹#›</a:t>
            </a:fld>
            <a:endParaRPr lang="en-US" altLang="zh-CN"/>
          </a:p>
        </p:txBody>
      </p:sp>
    </p:spTree>
    <p:extLst>
      <p:ext uri="{BB962C8B-B14F-4D97-AF65-F5344CB8AC3E}">
        <p14:creationId xmlns:p14="http://schemas.microsoft.com/office/powerpoint/2010/main" val="369658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C6F80-8DBA-4B25-BFA8-F257DB327256}" type="slidenum">
              <a:rPr lang="zh-CN" altLang="en-US" smtClean="0"/>
              <a:pPr/>
              <a:t>‹#›</a:t>
            </a:fld>
            <a:endParaRPr lang="en-US" altLang="zh-CN"/>
          </a:p>
        </p:txBody>
      </p:sp>
    </p:spTree>
    <p:extLst>
      <p:ext uri="{BB962C8B-B14F-4D97-AF65-F5344CB8AC3E}">
        <p14:creationId xmlns:p14="http://schemas.microsoft.com/office/powerpoint/2010/main" val="117747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02E242-736B-4A02-ABD7-035F943B3BD1}" type="slidenum">
              <a:rPr lang="zh-CN" altLang="en-US" smtClean="0"/>
              <a:pPr/>
              <a:t>‹#›</a:t>
            </a:fld>
            <a:endParaRPr lang="en-US" altLang="zh-CN"/>
          </a:p>
        </p:txBody>
      </p:sp>
    </p:spTree>
    <p:extLst>
      <p:ext uri="{BB962C8B-B14F-4D97-AF65-F5344CB8AC3E}">
        <p14:creationId xmlns:p14="http://schemas.microsoft.com/office/powerpoint/2010/main" val="301404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251B0D-70E9-470A-91E7-82FDB9DCF4BA}" type="slidenum">
              <a:rPr lang="zh-CN" altLang="en-US" smtClean="0"/>
              <a:pPr/>
              <a:t>‹#›</a:t>
            </a:fld>
            <a:endParaRPr lang="en-US" altLang="zh-CN"/>
          </a:p>
        </p:txBody>
      </p:sp>
    </p:spTree>
    <p:extLst>
      <p:ext uri="{BB962C8B-B14F-4D97-AF65-F5344CB8AC3E}">
        <p14:creationId xmlns:p14="http://schemas.microsoft.com/office/powerpoint/2010/main" val="28094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723E6AA-B0DD-4EA4-B0BE-B2E750342A05}" type="slidenum">
              <a:rPr lang="zh-CN" altLang="en-US" smtClean="0"/>
              <a:pPr/>
              <a:t>‹#›</a:t>
            </a:fld>
            <a:endParaRPr lang="en-US" altLang="zh-CN"/>
          </a:p>
        </p:txBody>
      </p:sp>
    </p:spTree>
    <p:extLst>
      <p:ext uri="{BB962C8B-B14F-4D97-AF65-F5344CB8AC3E}">
        <p14:creationId xmlns:p14="http://schemas.microsoft.com/office/powerpoint/2010/main" val="195170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smtClean="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BFC43D-9E80-4280-AC0F-C8ED67A0B16E}" type="slidenum">
              <a:rPr lang="zh-CN" altLang="en-US" smtClean="0"/>
              <a:pPr/>
              <a:t>‹#›</a:t>
            </a:fld>
            <a:endParaRPr lang="en-US" altLang="zh-CN"/>
          </a:p>
        </p:txBody>
      </p:sp>
    </p:spTree>
    <p:extLst>
      <p:ext uri="{BB962C8B-B14F-4D97-AF65-F5344CB8AC3E}">
        <p14:creationId xmlns:p14="http://schemas.microsoft.com/office/powerpoint/2010/main" val="7522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CDD058F-B960-4439-B370-43D89816EE05}" type="datetimeFigureOut">
              <a:rPr lang="en-US" smtClean="0"/>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A43D65-DA3C-45FB-8663-BAFD227F5662}" type="slidenum">
              <a:rPr lang="zh-CN" altLang="en-US" smtClean="0"/>
              <a:pPr/>
              <a:t>‹#›</a:t>
            </a:fld>
            <a:endParaRPr lang="en-US" altLang="zh-CN"/>
          </a:p>
        </p:txBody>
      </p:sp>
    </p:spTree>
    <p:extLst>
      <p:ext uri="{BB962C8B-B14F-4D97-AF65-F5344CB8AC3E}">
        <p14:creationId xmlns:p14="http://schemas.microsoft.com/office/powerpoint/2010/main" val="306305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9/3/2018</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8C1BD17-75AF-4AAB-8FEF-C7304638062A}" type="slidenum">
              <a:rPr lang="zh-CN" altLang="en-US" smtClean="0"/>
              <a:pPr/>
              <a:t>‹#›</a:t>
            </a:fld>
            <a:endParaRPr lang="en-US" altLang="zh-CN"/>
          </a:p>
        </p:txBody>
      </p:sp>
    </p:spTree>
    <p:extLst>
      <p:ext uri="{BB962C8B-B14F-4D97-AF65-F5344CB8AC3E}">
        <p14:creationId xmlns:p14="http://schemas.microsoft.com/office/powerpoint/2010/main" val="3658665262"/>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CD96C7-1AAC-4BC6-9C94-1CA2ABECA8A0}"/>
              </a:ext>
            </a:extLst>
          </p:cNvPr>
          <p:cNvSpPr>
            <a:spLocks noGrp="1"/>
          </p:cNvSpPr>
          <p:nvPr>
            <p:ph type="ctrTitle"/>
          </p:nvPr>
        </p:nvSpPr>
        <p:spPr>
          <a:xfrm>
            <a:off x="990600" y="2971800"/>
            <a:ext cx="7533524" cy="1465262"/>
          </a:xfrm>
        </p:spPr>
        <p:txBody>
          <a:bodyPr>
            <a:normAutofit/>
          </a:bodyPr>
          <a:lstStyle/>
          <a:p>
            <a:pPr algn="l"/>
            <a:r>
              <a:rPr lang="zh-CN" altLang="zh-CN" sz="4400" dirty="0"/>
              <a:t>嵌入式</a:t>
            </a:r>
            <a:r>
              <a:rPr lang="en-US" altLang="zh-CN" sz="4400" dirty="0"/>
              <a:t>Linux</a:t>
            </a:r>
            <a:r>
              <a:rPr lang="zh-CN" altLang="zh-CN" sz="4400" dirty="0"/>
              <a:t>系统开发教程</a:t>
            </a:r>
            <a:br>
              <a:rPr lang="zh-CN" altLang="zh-CN" sz="4400" dirty="0"/>
            </a:br>
            <a:endParaRPr lang="zh-CN" altLang="en-US" sz="4400" dirty="0"/>
          </a:p>
        </p:txBody>
      </p:sp>
    </p:spTree>
    <p:extLst>
      <p:ext uri="{BB962C8B-B14F-4D97-AF65-F5344CB8AC3E}">
        <p14:creationId xmlns:p14="http://schemas.microsoft.com/office/powerpoint/2010/main" val="3924789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descr="Large confetti">
            <a:extLst>
              <a:ext uri="{FF2B5EF4-FFF2-40B4-BE49-F238E27FC236}">
                <a16:creationId xmlns:a16="http://schemas.microsoft.com/office/drawing/2014/main" xmlns="" id="{29D94C3E-25E7-48B2-8CF4-615863F6CFD9}"/>
              </a:ext>
            </a:extLst>
          </p:cNvPr>
          <p:cNvSpPr>
            <a:spLocks noGrp="1" noChangeArrowheads="1"/>
          </p:cNvSpPr>
          <p:nvPr>
            <p:ph type="title"/>
          </p:nvPr>
        </p:nvSpPr>
        <p:spPr>
          <a:xfrm>
            <a:off x="1274763" y="546100"/>
            <a:ext cx="7523162" cy="596900"/>
          </a:xfrm>
        </p:spPr>
        <p:txBody>
          <a:bodyPr>
            <a:normAutofit fontScale="90000"/>
          </a:bodyPr>
          <a:lstStyle/>
          <a:p>
            <a:r>
              <a:rPr lang="zh-CN" altLang="en-US" sz="4000">
                <a:ea typeface="隶书" panose="02010509060101010101" pitchFamily="49" charset="-122"/>
              </a:rPr>
              <a:t>我们正步入一个崭新的“数字世界”</a:t>
            </a:r>
          </a:p>
        </p:txBody>
      </p:sp>
      <p:pic>
        <p:nvPicPr>
          <p:cNvPr id="149507" name="Picture 3" descr="old_teleph">
            <a:extLst>
              <a:ext uri="{FF2B5EF4-FFF2-40B4-BE49-F238E27FC236}">
                <a16:creationId xmlns:a16="http://schemas.microsoft.com/office/drawing/2014/main" xmlns="" id="{C26A665D-DFA2-46E2-9DA4-4B4EA4B872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1484313"/>
            <a:ext cx="1511300" cy="1133475"/>
          </a:xfrm>
          <a:prstGeom prst="rect">
            <a:avLst/>
          </a:prstGeom>
          <a:noFill/>
          <a:extLst>
            <a:ext uri="{909E8E84-426E-40DD-AFC4-6F175D3DCCD1}">
              <a14:hiddenFill xmlns:a14="http://schemas.microsoft.com/office/drawing/2010/main">
                <a:solidFill>
                  <a:srgbClr val="FFFFFF"/>
                </a:solidFill>
              </a14:hiddenFill>
            </a:ext>
          </a:extLst>
        </p:spPr>
      </p:pic>
      <p:grpSp>
        <p:nvGrpSpPr>
          <p:cNvPr id="149508" name="Group 4">
            <a:extLst>
              <a:ext uri="{FF2B5EF4-FFF2-40B4-BE49-F238E27FC236}">
                <a16:creationId xmlns:a16="http://schemas.microsoft.com/office/drawing/2014/main" xmlns="" id="{5A527019-EA61-43D8-9297-CF74A627C9D7}"/>
              </a:ext>
            </a:extLst>
          </p:cNvPr>
          <p:cNvGrpSpPr>
            <a:grpSpLocks/>
          </p:cNvGrpSpPr>
          <p:nvPr/>
        </p:nvGrpSpPr>
        <p:grpSpPr bwMode="auto">
          <a:xfrm>
            <a:off x="2197100" y="4230688"/>
            <a:ext cx="496888" cy="917575"/>
            <a:chOff x="-7309" y="1928"/>
            <a:chExt cx="8343" cy="1363"/>
          </a:xfrm>
        </p:grpSpPr>
        <p:pic>
          <p:nvPicPr>
            <p:cNvPr id="149509" name="Picture 5" descr="Map">
              <a:extLst>
                <a:ext uri="{FF2B5EF4-FFF2-40B4-BE49-F238E27FC236}">
                  <a16:creationId xmlns:a16="http://schemas.microsoft.com/office/drawing/2014/main" xmlns="" id="{E637AEC7-3FE2-476A-A31D-32054A72AA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9" y="1928"/>
              <a:ext cx="1785" cy="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9510" name="Picture 6" descr="harison">
              <a:extLst>
                <a:ext uri="{FF2B5EF4-FFF2-40B4-BE49-F238E27FC236}">
                  <a16:creationId xmlns:a16="http://schemas.microsoft.com/office/drawing/2014/main" xmlns="" id="{4FE2E549-EAE4-4008-A016-A9423211DF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 y="2167"/>
              <a:ext cx="804" cy="787"/>
            </a:xfrm>
            <a:prstGeom prst="rect">
              <a:avLst/>
            </a:prstGeom>
            <a:noFill/>
            <a:extLst>
              <a:ext uri="{909E8E84-426E-40DD-AFC4-6F175D3DCCD1}">
                <a14:hiddenFill xmlns:a14="http://schemas.microsoft.com/office/drawing/2010/main">
                  <a:solidFill>
                    <a:srgbClr val="FFFFFF"/>
                  </a:solidFill>
                </a14:hiddenFill>
              </a:ext>
            </a:extLst>
          </p:spPr>
        </p:pic>
      </p:grpSp>
      <p:pic>
        <p:nvPicPr>
          <p:cNvPr id="149511" name="Picture 7" descr="archimedes">
            <a:extLst>
              <a:ext uri="{FF2B5EF4-FFF2-40B4-BE49-F238E27FC236}">
                <a16:creationId xmlns:a16="http://schemas.microsoft.com/office/drawing/2014/main" xmlns="" id="{BC770E32-D009-4582-BC51-85C40076C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5157788"/>
            <a:ext cx="1368425" cy="1165225"/>
          </a:xfrm>
          <a:prstGeom prst="rect">
            <a:avLst/>
          </a:prstGeom>
          <a:noFill/>
          <a:extLst>
            <a:ext uri="{909E8E84-426E-40DD-AFC4-6F175D3DCCD1}">
              <a14:hiddenFill xmlns:a14="http://schemas.microsoft.com/office/drawing/2010/main">
                <a:solidFill>
                  <a:srgbClr val="FFFFFF"/>
                </a:solidFill>
              </a14:hiddenFill>
            </a:ext>
          </a:extLst>
        </p:spPr>
      </p:pic>
      <p:pic>
        <p:nvPicPr>
          <p:cNvPr id="149512" name="Picture 8" descr="Picture1">
            <a:extLst>
              <a:ext uri="{FF2B5EF4-FFF2-40B4-BE49-F238E27FC236}">
                <a16:creationId xmlns:a16="http://schemas.microsoft.com/office/drawing/2014/main" xmlns="" id="{A5161ACB-6AE2-42C1-B5AD-6237BF428B4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550" y="2781300"/>
            <a:ext cx="1223963" cy="1054100"/>
          </a:xfrm>
          <a:prstGeom prst="rect">
            <a:avLst/>
          </a:prstGeom>
          <a:noFill/>
          <a:extLst>
            <a:ext uri="{909E8E84-426E-40DD-AFC4-6F175D3DCCD1}">
              <a14:hiddenFill xmlns:a14="http://schemas.microsoft.com/office/drawing/2010/main">
                <a:solidFill>
                  <a:srgbClr val="FFFFFF"/>
                </a:solidFill>
              </a14:hiddenFill>
            </a:ext>
          </a:extLst>
        </p:spPr>
      </p:pic>
      <p:sp>
        <p:nvSpPr>
          <p:cNvPr id="149513" name="AutoShape 9">
            <a:extLst>
              <a:ext uri="{FF2B5EF4-FFF2-40B4-BE49-F238E27FC236}">
                <a16:creationId xmlns:a16="http://schemas.microsoft.com/office/drawing/2014/main" xmlns="" id="{40B1E245-D2D7-4DAD-BC06-99777E384C9C}"/>
              </a:ext>
            </a:extLst>
          </p:cNvPr>
          <p:cNvSpPr>
            <a:spLocks noChangeArrowheads="1"/>
          </p:cNvSpPr>
          <p:nvPr/>
        </p:nvSpPr>
        <p:spPr bwMode="auto">
          <a:xfrm>
            <a:off x="2555875" y="3429000"/>
            <a:ext cx="1800225" cy="7207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9514" name="Picture 10" descr="connectivity">
            <a:extLst>
              <a:ext uri="{FF2B5EF4-FFF2-40B4-BE49-F238E27FC236}">
                <a16:creationId xmlns:a16="http://schemas.microsoft.com/office/drawing/2014/main" xmlns="" id="{576CD2FC-A4D2-43AB-98CE-317304F568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728372"/>
            <a:ext cx="5661025"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15" name="Rectangle 11">
            <a:extLst>
              <a:ext uri="{FF2B5EF4-FFF2-40B4-BE49-F238E27FC236}">
                <a16:creationId xmlns:a16="http://schemas.microsoft.com/office/drawing/2014/main" xmlns="" id="{F36C0409-B501-4D88-AA2C-19C76C13F83A}"/>
              </a:ext>
            </a:extLst>
          </p:cNvPr>
          <p:cNvSpPr>
            <a:spLocks noChangeArrowheads="1"/>
          </p:cNvSpPr>
          <p:nvPr/>
        </p:nvSpPr>
        <p:spPr bwMode="auto">
          <a:xfrm>
            <a:off x="2438400" y="1905000"/>
            <a:ext cx="2557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kumimoji="0" lang="zh-CN" altLang="en-GB" sz="3200" b="1">
                <a:solidFill>
                  <a:srgbClr val="FFCC00"/>
                </a:solidFill>
                <a:latin typeface="Arial" panose="020B0604020202020204" pitchFamily="34" charset="0"/>
              </a:rPr>
              <a:t>嵌入式应用</a:t>
            </a:r>
            <a:endParaRPr kumimoji="0" lang="zh-CN" altLang="en-US" sz="3200" b="1">
              <a:solidFill>
                <a:srgbClr val="FFCC00"/>
              </a:solidFill>
              <a:latin typeface="Arial" panose="020B0604020202020204" pitchFamily="34" charset="0"/>
            </a:endParaRPr>
          </a:p>
        </p:txBody>
      </p:sp>
    </p:spTree>
    <p:extLst>
      <p:ext uri="{BB962C8B-B14F-4D97-AF65-F5344CB8AC3E}">
        <p14:creationId xmlns:p14="http://schemas.microsoft.com/office/powerpoint/2010/main" val="13981847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additive="base">
                                        <p:cTn id="7" dur="500" fill="hold"/>
                                        <p:tgtEl>
                                          <p:spTgt spid="149513"/>
                                        </p:tgtEl>
                                        <p:attrNameLst>
                                          <p:attrName>ppt_x</p:attrName>
                                        </p:attrNameLst>
                                      </p:cBhvr>
                                      <p:tavLst>
                                        <p:tav tm="0">
                                          <p:val>
                                            <p:strVal val="0-#ppt_w/2"/>
                                          </p:val>
                                        </p:tav>
                                        <p:tav tm="100000">
                                          <p:val>
                                            <p:strVal val="#ppt_x"/>
                                          </p:val>
                                        </p:tav>
                                      </p:tavLst>
                                    </p:anim>
                                    <p:anim calcmode="lin" valueType="num">
                                      <p:cBhvr additive="base">
                                        <p:cTn id="8" dur="500" fill="hold"/>
                                        <p:tgtEl>
                                          <p:spTgt spid="1495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9514"/>
                                        </p:tgtEl>
                                        <p:attrNameLst>
                                          <p:attrName>style.visibility</p:attrName>
                                        </p:attrNameLst>
                                      </p:cBhvr>
                                      <p:to>
                                        <p:strVal val="visible"/>
                                      </p:to>
                                    </p:set>
                                    <p:anim calcmode="lin" valueType="num">
                                      <p:cBhvr additive="base">
                                        <p:cTn id="11" dur="500" fill="hold"/>
                                        <p:tgtEl>
                                          <p:spTgt spid="149514"/>
                                        </p:tgtEl>
                                        <p:attrNameLst>
                                          <p:attrName>ppt_x</p:attrName>
                                        </p:attrNameLst>
                                      </p:cBhvr>
                                      <p:tavLst>
                                        <p:tav tm="0">
                                          <p:val>
                                            <p:strVal val="0-#ppt_w/2"/>
                                          </p:val>
                                        </p:tav>
                                        <p:tav tm="100000">
                                          <p:val>
                                            <p:strVal val="#ppt_x"/>
                                          </p:val>
                                        </p:tav>
                                      </p:tavLst>
                                    </p:anim>
                                    <p:anim calcmode="lin" valueType="num">
                                      <p:cBhvr additive="base">
                                        <p:cTn id="12" dur="500" fill="hold"/>
                                        <p:tgtEl>
                                          <p:spTgt spid="149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descr="Large confetti">
            <a:extLst>
              <a:ext uri="{FF2B5EF4-FFF2-40B4-BE49-F238E27FC236}">
                <a16:creationId xmlns:a16="http://schemas.microsoft.com/office/drawing/2014/main" xmlns="" id="{0997409C-269F-44FA-9112-E13AEB2995F9}"/>
              </a:ext>
            </a:extLst>
          </p:cNvPr>
          <p:cNvSpPr>
            <a:spLocks noGrp="1" noChangeArrowheads="1"/>
          </p:cNvSpPr>
          <p:nvPr>
            <p:ph type="title"/>
          </p:nvPr>
        </p:nvSpPr>
        <p:spPr/>
        <p:txBody>
          <a:bodyPr/>
          <a:lstStyle/>
          <a:p>
            <a:endParaRPr lang="zh-CN" altLang="en-US"/>
          </a:p>
        </p:txBody>
      </p:sp>
      <p:sp>
        <p:nvSpPr>
          <p:cNvPr id="194563" name="Rectangle 3">
            <a:extLst>
              <a:ext uri="{FF2B5EF4-FFF2-40B4-BE49-F238E27FC236}">
                <a16:creationId xmlns:a16="http://schemas.microsoft.com/office/drawing/2014/main" xmlns="" id="{CC8508D3-1773-4A46-B883-E92F8BF14743}"/>
              </a:ext>
            </a:extLst>
          </p:cNvPr>
          <p:cNvSpPr>
            <a:spLocks noGrp="1" noChangeArrowheads="1"/>
          </p:cNvSpPr>
          <p:nvPr>
            <p:ph idx="1"/>
          </p:nvPr>
        </p:nvSpPr>
        <p:spPr/>
        <p:txBody>
          <a:bodyPr>
            <a:normAutofit fontScale="92500" lnSpcReduction="10000"/>
          </a:bodyPr>
          <a:lstStyle/>
          <a:p>
            <a:pPr>
              <a:lnSpc>
                <a:spcPct val="90000"/>
              </a:lnSpc>
            </a:pPr>
            <a:r>
              <a:rPr lang="zh-CN" altLang="en-US" sz="2800"/>
              <a:t>参数</a:t>
            </a:r>
          </a:p>
          <a:p>
            <a:pPr>
              <a:lnSpc>
                <a:spcPct val="90000"/>
              </a:lnSpc>
              <a:buFontTx/>
              <a:buNone/>
            </a:pPr>
            <a:r>
              <a:rPr lang="zh-CN" altLang="en-US" sz="2800"/>
              <a:t>   　</a:t>
            </a:r>
            <a:r>
              <a:rPr lang="en-US" altLang="zh-CN" sz="2800"/>
              <a:t>-a </a:t>
            </a:r>
            <a:r>
              <a:rPr lang="zh-CN" altLang="en-US" sz="2800"/>
              <a:t>显示所有</a:t>
            </a:r>
            <a:r>
              <a:rPr lang="en-US" altLang="zh-CN" sz="2800"/>
              <a:t>socket</a:t>
            </a:r>
            <a:r>
              <a:rPr lang="zh-CN" altLang="en-US" sz="2800"/>
              <a:t>，包括正在监听的。 </a:t>
            </a:r>
            <a:br>
              <a:rPr lang="zh-CN" altLang="en-US" sz="2800"/>
            </a:br>
            <a:r>
              <a:rPr lang="zh-CN" altLang="en-US" sz="2800"/>
              <a:t>　　</a:t>
            </a:r>
            <a:br>
              <a:rPr lang="zh-CN" altLang="en-US" sz="2800"/>
            </a:br>
            <a:r>
              <a:rPr lang="zh-CN" altLang="en-US" sz="2800"/>
              <a:t>   </a:t>
            </a:r>
            <a:r>
              <a:rPr lang="en-US" altLang="zh-CN" sz="2800"/>
              <a:t>-c </a:t>
            </a:r>
            <a:r>
              <a:rPr lang="zh-CN" altLang="en-US" sz="2800"/>
              <a:t>每隔</a:t>
            </a:r>
            <a:r>
              <a:rPr lang="en-US" altLang="zh-CN" sz="2800"/>
              <a:t>1</a:t>
            </a:r>
            <a:r>
              <a:rPr lang="zh-CN" altLang="en-US" sz="2800"/>
              <a:t>秒就重新显示一遍，直到用户中断它。 </a:t>
            </a:r>
            <a:br>
              <a:rPr lang="zh-CN" altLang="en-US" sz="2800"/>
            </a:br>
            <a:r>
              <a:rPr lang="zh-CN" altLang="en-US" sz="2800"/>
              <a:t>　　</a:t>
            </a:r>
            <a:br>
              <a:rPr lang="zh-CN" altLang="en-US" sz="2800"/>
            </a:br>
            <a:r>
              <a:rPr lang="zh-CN" altLang="en-US" sz="2800"/>
              <a:t>   </a:t>
            </a:r>
            <a:r>
              <a:rPr lang="en-US" altLang="zh-CN" sz="2800"/>
              <a:t>-i </a:t>
            </a:r>
            <a:r>
              <a:rPr lang="zh-CN" altLang="en-US" sz="2800"/>
              <a:t>显示所有网络接口的信息，格式同“</a:t>
            </a:r>
            <a:r>
              <a:rPr lang="en-US" altLang="zh-CN" sz="2800"/>
              <a:t>ifconfig -e”</a:t>
            </a:r>
            <a:r>
              <a:rPr lang="zh-CN" altLang="en-US" sz="2800"/>
              <a:t>。 </a:t>
            </a:r>
            <a:br>
              <a:rPr lang="zh-CN" altLang="en-US" sz="2800"/>
            </a:br>
            <a:r>
              <a:rPr lang="zh-CN" altLang="en-US" sz="2800"/>
              <a:t>　　</a:t>
            </a:r>
            <a:br>
              <a:rPr lang="zh-CN" altLang="en-US" sz="2800"/>
            </a:br>
            <a:r>
              <a:rPr lang="zh-CN" altLang="en-US" sz="2800"/>
              <a:t>  </a:t>
            </a:r>
            <a:r>
              <a:rPr lang="en-US" altLang="zh-CN" sz="2800"/>
              <a:t>-n </a:t>
            </a:r>
            <a:r>
              <a:rPr lang="zh-CN" altLang="en-US" sz="2800"/>
              <a:t>以网络</a:t>
            </a:r>
            <a:r>
              <a:rPr lang="en-US" altLang="zh-CN" sz="2800"/>
              <a:t>IP</a:t>
            </a:r>
            <a:r>
              <a:rPr lang="zh-CN" altLang="en-US" sz="2800"/>
              <a:t>地址代替名称，显示出网络连接情形。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descr="Large confetti">
            <a:extLst>
              <a:ext uri="{FF2B5EF4-FFF2-40B4-BE49-F238E27FC236}">
                <a16:creationId xmlns:a16="http://schemas.microsoft.com/office/drawing/2014/main" xmlns="" id="{3761E27A-AAC4-4FB4-BC72-DA8E8F41A131}"/>
              </a:ext>
            </a:extLst>
          </p:cNvPr>
          <p:cNvSpPr>
            <a:spLocks noGrp="1" noChangeArrowheads="1"/>
          </p:cNvSpPr>
          <p:nvPr>
            <p:ph type="title"/>
          </p:nvPr>
        </p:nvSpPr>
        <p:spPr/>
        <p:txBody>
          <a:bodyPr/>
          <a:lstStyle/>
          <a:p>
            <a:endParaRPr lang="zh-CN" altLang="en-US"/>
          </a:p>
        </p:txBody>
      </p:sp>
      <p:sp>
        <p:nvSpPr>
          <p:cNvPr id="195587" name="Rectangle 3">
            <a:extLst>
              <a:ext uri="{FF2B5EF4-FFF2-40B4-BE49-F238E27FC236}">
                <a16:creationId xmlns:a16="http://schemas.microsoft.com/office/drawing/2014/main" xmlns="" id="{9D02AC74-5255-4C29-B239-E81C8002F6A1}"/>
              </a:ext>
            </a:extLst>
          </p:cNvPr>
          <p:cNvSpPr>
            <a:spLocks noGrp="1" noChangeArrowheads="1"/>
          </p:cNvSpPr>
          <p:nvPr>
            <p:ph idx="1"/>
          </p:nvPr>
        </p:nvSpPr>
        <p:spPr/>
        <p:txBody>
          <a:bodyPr>
            <a:normAutofit/>
          </a:bodyPr>
          <a:lstStyle/>
          <a:p>
            <a:r>
              <a:rPr lang="en-US" altLang="zh-CN"/>
              <a:t>-r </a:t>
            </a:r>
            <a:r>
              <a:rPr lang="zh-CN" altLang="en-US"/>
              <a:t>显示核心路由表，格式同“</a:t>
            </a:r>
            <a:r>
              <a:rPr lang="en-US" altLang="zh-CN"/>
              <a:t>route -e”</a:t>
            </a:r>
            <a:r>
              <a:rPr lang="zh-CN" altLang="en-US"/>
              <a:t>。 </a:t>
            </a:r>
            <a:br>
              <a:rPr lang="zh-CN" altLang="en-US"/>
            </a:br>
            <a:r>
              <a:rPr lang="zh-CN" altLang="en-US"/>
              <a:t>　　</a:t>
            </a:r>
            <a:br>
              <a:rPr lang="zh-CN" altLang="en-US"/>
            </a:br>
            <a:r>
              <a:rPr lang="en-US" altLang="zh-CN"/>
              <a:t>-t </a:t>
            </a:r>
            <a:r>
              <a:rPr lang="zh-CN" altLang="en-US"/>
              <a:t>显示</a:t>
            </a:r>
            <a:r>
              <a:rPr lang="en-US" altLang="zh-CN"/>
              <a:t>TCP</a:t>
            </a:r>
            <a:r>
              <a:rPr lang="zh-CN" altLang="en-US" b="1"/>
              <a:t>协议</a:t>
            </a:r>
            <a:r>
              <a:rPr lang="zh-CN" altLang="en-US"/>
              <a:t>的连接情况。 </a:t>
            </a:r>
            <a:br>
              <a:rPr lang="zh-CN" altLang="en-US"/>
            </a:br>
            <a:r>
              <a:rPr lang="zh-CN" altLang="en-US"/>
              <a:t>　　</a:t>
            </a:r>
            <a:br>
              <a:rPr lang="zh-CN" altLang="en-US"/>
            </a:br>
            <a:r>
              <a:rPr lang="en-US" altLang="zh-CN"/>
              <a:t>-u </a:t>
            </a:r>
            <a:r>
              <a:rPr lang="zh-CN" altLang="en-US"/>
              <a:t>显示</a:t>
            </a:r>
            <a:r>
              <a:rPr lang="en-US" altLang="zh-CN"/>
              <a:t>UDP</a:t>
            </a:r>
            <a:r>
              <a:rPr lang="zh-CN" altLang="en-US" b="1"/>
              <a:t>协议</a:t>
            </a:r>
            <a:r>
              <a:rPr lang="zh-CN" altLang="en-US"/>
              <a:t>的连接情况。 </a:t>
            </a:r>
            <a:br>
              <a:rPr lang="zh-CN" altLang="en-US"/>
            </a:br>
            <a:r>
              <a:rPr lang="zh-CN" altLang="en-US"/>
              <a:t>　　</a:t>
            </a:r>
            <a:br>
              <a:rPr lang="zh-CN" altLang="en-US"/>
            </a:br>
            <a:r>
              <a:rPr lang="en-US" altLang="zh-CN"/>
              <a:t>-v </a:t>
            </a:r>
            <a:r>
              <a:rPr lang="zh-CN" altLang="en-US"/>
              <a:t>显示正在进行的工作。 </a:t>
            </a:r>
            <a:br>
              <a:rPr lang="zh-CN" altLang="en-US"/>
            </a:b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descr="Large confetti">
            <a:extLst>
              <a:ext uri="{FF2B5EF4-FFF2-40B4-BE49-F238E27FC236}">
                <a16:creationId xmlns:a16="http://schemas.microsoft.com/office/drawing/2014/main" xmlns="" id="{7975FCCA-9E08-4887-A6F0-726037915645}"/>
              </a:ext>
            </a:extLst>
          </p:cNvPr>
          <p:cNvSpPr>
            <a:spLocks noGrp="1" noChangeArrowheads="1"/>
          </p:cNvSpPr>
          <p:nvPr>
            <p:ph type="title"/>
          </p:nvPr>
        </p:nvSpPr>
        <p:spPr/>
        <p:txBody>
          <a:bodyPr/>
          <a:lstStyle/>
          <a:p>
            <a:endParaRPr lang="zh-CN" altLang="en-US"/>
          </a:p>
        </p:txBody>
      </p:sp>
      <p:sp>
        <p:nvSpPr>
          <p:cNvPr id="196611" name="Rectangle 3">
            <a:extLst>
              <a:ext uri="{FF2B5EF4-FFF2-40B4-BE49-F238E27FC236}">
                <a16:creationId xmlns:a16="http://schemas.microsoft.com/office/drawing/2014/main" xmlns="" id="{3CF13F00-8063-426E-91DC-72152BF1C95A}"/>
              </a:ext>
            </a:extLst>
          </p:cNvPr>
          <p:cNvSpPr>
            <a:spLocks noGrp="1" noChangeArrowheads="1"/>
          </p:cNvSpPr>
          <p:nvPr>
            <p:ph idx="1"/>
          </p:nvPr>
        </p:nvSpPr>
        <p:spPr/>
        <p:txBody>
          <a:bodyPr>
            <a:normAutofit fontScale="92500" lnSpcReduction="20000"/>
          </a:bodyPr>
          <a:lstStyle/>
          <a:p>
            <a:pPr>
              <a:lnSpc>
                <a:spcPct val="90000"/>
              </a:lnSpc>
            </a:pPr>
            <a:r>
              <a:rPr lang="en-US" altLang="zh-CN" sz="2800"/>
              <a:t>nslookup</a:t>
            </a:r>
            <a:r>
              <a:rPr lang="zh-CN" altLang="en-US" sz="2800"/>
              <a:t>命令</a:t>
            </a:r>
          </a:p>
          <a:p>
            <a:pPr>
              <a:lnSpc>
                <a:spcPct val="90000"/>
              </a:lnSpc>
            </a:pPr>
            <a:r>
              <a:rPr lang="zh-CN" altLang="en-US" sz="2800"/>
              <a:t>功能：查询一台机器的</a:t>
            </a:r>
            <a:r>
              <a:rPr lang="en-US" altLang="zh-CN" sz="2800"/>
              <a:t>IP</a:t>
            </a:r>
            <a:r>
              <a:rPr lang="zh-CN" altLang="en-US" sz="2800"/>
              <a:t>地址和其对应的域名。它通常需要一台域名服务器来提供域名服务。 </a:t>
            </a:r>
          </a:p>
          <a:p>
            <a:pPr>
              <a:lnSpc>
                <a:spcPct val="90000"/>
              </a:lnSpc>
              <a:buFontTx/>
              <a:buNone/>
            </a:pPr>
            <a:r>
              <a:rPr lang="zh-CN" altLang="en-US" sz="2800"/>
              <a:t>   </a:t>
            </a:r>
            <a:r>
              <a:rPr lang="en-US" altLang="zh-CN" sz="2800"/>
              <a:t>nslookup </a:t>
            </a:r>
            <a:br>
              <a:rPr lang="en-US" altLang="zh-CN" sz="2800"/>
            </a:br>
            <a:r>
              <a:rPr lang="zh-CN" altLang="en-US" sz="2800"/>
              <a:t>　　</a:t>
            </a:r>
            <a:br>
              <a:rPr lang="zh-CN" altLang="en-US" sz="2800"/>
            </a:br>
            <a:r>
              <a:rPr lang="zh-CN" altLang="en-US" sz="2800"/>
              <a:t>　　</a:t>
            </a:r>
            <a:r>
              <a:rPr lang="en-US" altLang="zh-CN" sz="2800"/>
              <a:t>Default Server: name.tlc.com.cn </a:t>
            </a:r>
            <a:br>
              <a:rPr lang="en-US" altLang="zh-CN" sz="2800"/>
            </a:br>
            <a:r>
              <a:rPr lang="zh-CN" altLang="en-US" sz="2800"/>
              <a:t>　　</a:t>
            </a:r>
            <a:br>
              <a:rPr lang="zh-CN" altLang="en-US" sz="2800"/>
            </a:br>
            <a:r>
              <a:rPr lang="zh-CN" altLang="en-US" sz="2800"/>
              <a:t>　　</a:t>
            </a:r>
            <a:r>
              <a:rPr lang="en-US" altLang="zh-CN" sz="2800"/>
              <a:t>Address: 192.168.1.99 </a:t>
            </a:r>
            <a:br>
              <a:rPr lang="en-US" altLang="zh-CN" sz="2800"/>
            </a:br>
            <a:endParaRPr lang="en-US" altLang="zh-CN" sz="2800"/>
          </a:p>
          <a:p>
            <a:pPr>
              <a:lnSpc>
                <a:spcPct val="90000"/>
              </a:lnSpc>
              <a:buFontTx/>
              <a:buNone/>
            </a:pPr>
            <a:r>
              <a:rPr lang="zh-CN" altLang="en-US" sz="2800"/>
              <a:t>            </a:t>
            </a:r>
            <a:r>
              <a:rPr lang="en-US" altLang="zh-CN" sz="2800"/>
              <a:t>&gt; </a:t>
            </a:r>
            <a:endParaRPr lang="zh-CN" altLang="en-US" sz="2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descr="Large confetti">
            <a:extLst>
              <a:ext uri="{FF2B5EF4-FFF2-40B4-BE49-F238E27FC236}">
                <a16:creationId xmlns:a16="http://schemas.microsoft.com/office/drawing/2014/main" xmlns="" id="{5050D7C7-C143-4D6B-AF40-35473655230C}"/>
              </a:ext>
            </a:extLst>
          </p:cNvPr>
          <p:cNvSpPr>
            <a:spLocks noGrp="1" noChangeArrowheads="1"/>
          </p:cNvSpPr>
          <p:nvPr>
            <p:ph type="title"/>
          </p:nvPr>
        </p:nvSpPr>
        <p:spPr/>
        <p:txBody>
          <a:bodyPr/>
          <a:lstStyle/>
          <a:p>
            <a:endParaRPr lang="zh-CN" altLang="en-US"/>
          </a:p>
        </p:txBody>
      </p:sp>
      <p:sp>
        <p:nvSpPr>
          <p:cNvPr id="197635" name="Rectangle 3">
            <a:extLst>
              <a:ext uri="{FF2B5EF4-FFF2-40B4-BE49-F238E27FC236}">
                <a16:creationId xmlns:a16="http://schemas.microsoft.com/office/drawing/2014/main" xmlns="" id="{BE043341-F655-4DAC-B819-F87A67B4AAEA}"/>
              </a:ext>
            </a:extLst>
          </p:cNvPr>
          <p:cNvSpPr>
            <a:spLocks noGrp="1" noChangeArrowheads="1"/>
          </p:cNvSpPr>
          <p:nvPr>
            <p:ph idx="1"/>
          </p:nvPr>
        </p:nvSpPr>
        <p:spPr/>
        <p:txBody>
          <a:bodyPr>
            <a:normAutofit/>
          </a:bodyPr>
          <a:lstStyle/>
          <a:p>
            <a:pPr>
              <a:lnSpc>
                <a:spcPct val="90000"/>
              </a:lnSpc>
            </a:pPr>
            <a:r>
              <a:rPr lang="en-US" altLang="zh-CN"/>
              <a:t>finger</a:t>
            </a:r>
            <a:r>
              <a:rPr lang="zh-CN" altLang="en-US"/>
              <a:t>命令</a:t>
            </a:r>
          </a:p>
          <a:p>
            <a:pPr>
              <a:lnSpc>
                <a:spcPct val="90000"/>
              </a:lnSpc>
            </a:pPr>
            <a:r>
              <a:rPr lang="zh-CN" altLang="en-US"/>
              <a:t>功能：查询用户的信息，通常会显示系统中某个用户的用户名、主目录、停滞时间、登录时间、登录</a:t>
            </a:r>
            <a:r>
              <a:rPr lang="en-US" altLang="zh-CN"/>
              <a:t>shell</a:t>
            </a:r>
            <a:r>
              <a:rPr lang="zh-CN" altLang="en-US"/>
              <a:t>等信息 </a:t>
            </a:r>
          </a:p>
          <a:p>
            <a:pPr>
              <a:lnSpc>
                <a:spcPct val="90000"/>
              </a:lnSpc>
              <a:buFontTx/>
              <a:buNone/>
            </a:pPr>
            <a:r>
              <a:rPr lang="zh-CN" altLang="en-US"/>
              <a:t>参数：</a:t>
            </a:r>
          </a:p>
          <a:p>
            <a:pPr>
              <a:lnSpc>
                <a:spcPct val="90000"/>
              </a:lnSpc>
              <a:buFontTx/>
              <a:buNone/>
            </a:pPr>
            <a:r>
              <a:rPr lang="zh-CN" altLang="en-US"/>
              <a:t>   </a:t>
            </a:r>
            <a:r>
              <a:rPr lang="en-US" altLang="zh-CN"/>
              <a:t>-s </a:t>
            </a:r>
            <a:r>
              <a:rPr lang="zh-CN" altLang="en-US"/>
              <a:t>显示用户的注册名、实际姓名、终端名称、写状态、停滞时间、登录时间等信息。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descr="Large confetti">
            <a:extLst>
              <a:ext uri="{FF2B5EF4-FFF2-40B4-BE49-F238E27FC236}">
                <a16:creationId xmlns:a16="http://schemas.microsoft.com/office/drawing/2014/main" xmlns="" id="{E1C731D2-F09B-4B9E-94CF-DE3F1031A831}"/>
              </a:ext>
            </a:extLst>
          </p:cNvPr>
          <p:cNvSpPr>
            <a:spLocks noGrp="1" noChangeArrowheads="1"/>
          </p:cNvSpPr>
          <p:nvPr>
            <p:ph type="title"/>
          </p:nvPr>
        </p:nvSpPr>
        <p:spPr/>
        <p:txBody>
          <a:bodyPr/>
          <a:lstStyle/>
          <a:p>
            <a:endParaRPr lang="zh-CN" altLang="en-US"/>
          </a:p>
        </p:txBody>
      </p:sp>
      <p:sp>
        <p:nvSpPr>
          <p:cNvPr id="198659" name="Rectangle 3">
            <a:extLst>
              <a:ext uri="{FF2B5EF4-FFF2-40B4-BE49-F238E27FC236}">
                <a16:creationId xmlns:a16="http://schemas.microsoft.com/office/drawing/2014/main" xmlns="" id="{CF86BBD9-19EA-4F9B-828F-96971055A441}"/>
              </a:ext>
            </a:extLst>
          </p:cNvPr>
          <p:cNvSpPr>
            <a:spLocks noGrp="1" noChangeArrowheads="1"/>
          </p:cNvSpPr>
          <p:nvPr>
            <p:ph idx="1"/>
          </p:nvPr>
        </p:nvSpPr>
        <p:spPr/>
        <p:txBody>
          <a:bodyPr/>
          <a:lstStyle/>
          <a:p>
            <a:r>
              <a:rPr lang="zh-CN" altLang="en-US"/>
              <a:t>　</a:t>
            </a:r>
            <a:r>
              <a:rPr lang="en-US" altLang="zh-CN"/>
              <a:t>-l </a:t>
            </a:r>
            <a:r>
              <a:rPr lang="zh-CN" altLang="en-US"/>
              <a:t>除了用</a:t>
            </a:r>
            <a:r>
              <a:rPr lang="en-US" altLang="zh-CN"/>
              <a:t>-s</a:t>
            </a:r>
            <a:r>
              <a:rPr lang="zh-CN" altLang="en-US"/>
              <a:t>选项显示的信息外，还显示用户主目录、登录</a:t>
            </a:r>
            <a:r>
              <a:rPr lang="en-US" altLang="zh-CN"/>
              <a:t>shell</a:t>
            </a:r>
            <a:r>
              <a:rPr lang="zh-CN" altLang="en-US"/>
              <a:t>、邮件状态等信息 </a:t>
            </a:r>
          </a:p>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descr="Large confetti">
            <a:extLst>
              <a:ext uri="{FF2B5EF4-FFF2-40B4-BE49-F238E27FC236}">
                <a16:creationId xmlns:a16="http://schemas.microsoft.com/office/drawing/2014/main" xmlns="" id="{C22F7D4A-4A70-4D6B-9011-D9D905F3EF31}"/>
              </a:ext>
            </a:extLst>
          </p:cNvPr>
          <p:cNvSpPr>
            <a:spLocks noGrp="1" noChangeArrowheads="1"/>
          </p:cNvSpPr>
          <p:nvPr>
            <p:ph type="title"/>
          </p:nvPr>
        </p:nvSpPr>
        <p:spPr/>
        <p:txBody>
          <a:bodyPr/>
          <a:lstStyle/>
          <a:p>
            <a:endParaRPr lang="zh-CN" altLang="en-US"/>
          </a:p>
        </p:txBody>
      </p:sp>
      <p:sp>
        <p:nvSpPr>
          <p:cNvPr id="162819" name="Rectangle 3">
            <a:extLst>
              <a:ext uri="{FF2B5EF4-FFF2-40B4-BE49-F238E27FC236}">
                <a16:creationId xmlns:a16="http://schemas.microsoft.com/office/drawing/2014/main" xmlns="" id="{2E7D5EE6-F8B5-4FB4-975D-1F531479D84D}"/>
              </a:ext>
            </a:extLst>
          </p:cNvPr>
          <p:cNvSpPr>
            <a:spLocks noGrp="1" noChangeArrowheads="1"/>
          </p:cNvSpPr>
          <p:nvPr>
            <p:ph idx="1"/>
          </p:nvPr>
        </p:nvSpPr>
        <p:spPr/>
        <p:txBody>
          <a:bodyPr>
            <a:normAutofit fontScale="92500" lnSpcReduction="20000"/>
          </a:bodyPr>
          <a:lstStyle/>
          <a:p>
            <a:pPr>
              <a:lnSpc>
                <a:spcPct val="90000"/>
              </a:lnSpc>
            </a:pPr>
            <a:r>
              <a:rPr lang="en-US" altLang="zh-CN" sz="2800"/>
              <a:t>telnet </a:t>
            </a:r>
            <a:r>
              <a:rPr lang="zh-CN" altLang="en-US" sz="2800"/>
              <a:t>命令</a:t>
            </a:r>
          </a:p>
          <a:p>
            <a:pPr>
              <a:lnSpc>
                <a:spcPct val="90000"/>
              </a:lnSpc>
              <a:buFontTx/>
              <a:buNone/>
            </a:pPr>
            <a:r>
              <a:rPr lang="zh-CN" altLang="en-US" sz="2800"/>
              <a:t>    功能：远端登入，是一种远程连接协议</a:t>
            </a:r>
            <a:br>
              <a:rPr lang="zh-CN" altLang="en-US" sz="2800"/>
            </a:br>
            <a:r>
              <a:rPr lang="zh-CN" altLang="en-US" sz="2800"/>
              <a:t>为了通过</a:t>
            </a:r>
            <a:r>
              <a:rPr lang="en-US" altLang="zh-CN" sz="2800"/>
              <a:t>telnet</a:t>
            </a:r>
            <a:r>
              <a:rPr lang="zh-CN" altLang="en-US" sz="2800"/>
              <a:t>登录到远程计算机上，必须知道远程机上的合法用户名和口令。虽然有些系统确实为远程用户提供登录功能，但出于对安全的考虑，要限制来宾的操作权限，因此，这种情况下能使用的功能是很少的。当允许远程用户登录时，系统通常把这些用户放在一个受限制的</a:t>
            </a:r>
            <a:r>
              <a:rPr lang="en-US" altLang="zh-CN" sz="2800"/>
              <a:t>shell</a:t>
            </a:r>
            <a:r>
              <a:rPr lang="zh-CN" altLang="en-US" sz="2800"/>
              <a:t>中，该账户一般为一个受限账户以防系统被怀有恶意的或不小心的用户破坏。</a:t>
            </a:r>
            <a:endParaRPr lang="en-US" altLang="zh-CN" sz="2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descr="Large confetti">
            <a:extLst>
              <a:ext uri="{FF2B5EF4-FFF2-40B4-BE49-F238E27FC236}">
                <a16:creationId xmlns:a16="http://schemas.microsoft.com/office/drawing/2014/main" xmlns="" id="{EA0B0E0A-F20C-4D80-BE75-F0D54D0908E6}"/>
              </a:ext>
            </a:extLst>
          </p:cNvPr>
          <p:cNvSpPr>
            <a:spLocks noGrp="1" noChangeArrowheads="1"/>
          </p:cNvSpPr>
          <p:nvPr>
            <p:ph type="title"/>
          </p:nvPr>
        </p:nvSpPr>
        <p:spPr/>
        <p:txBody>
          <a:bodyPr/>
          <a:lstStyle/>
          <a:p>
            <a:endParaRPr lang="zh-CN" altLang="en-US"/>
          </a:p>
        </p:txBody>
      </p:sp>
      <p:sp>
        <p:nvSpPr>
          <p:cNvPr id="201731" name="Rectangle 3">
            <a:extLst>
              <a:ext uri="{FF2B5EF4-FFF2-40B4-BE49-F238E27FC236}">
                <a16:creationId xmlns:a16="http://schemas.microsoft.com/office/drawing/2014/main" xmlns="" id="{DFC8F642-B5CC-493F-B1DD-0B658AF2F00C}"/>
              </a:ext>
            </a:extLst>
          </p:cNvPr>
          <p:cNvSpPr>
            <a:spLocks noGrp="1" noChangeArrowheads="1"/>
          </p:cNvSpPr>
          <p:nvPr>
            <p:ph idx="1"/>
          </p:nvPr>
        </p:nvSpPr>
        <p:spPr/>
        <p:txBody>
          <a:bodyPr>
            <a:normAutofit fontScale="92500" lnSpcReduction="10000"/>
          </a:bodyPr>
          <a:lstStyle/>
          <a:p>
            <a:pPr>
              <a:lnSpc>
                <a:spcPct val="80000"/>
              </a:lnSpc>
              <a:buFontTx/>
              <a:buNone/>
            </a:pPr>
            <a:r>
              <a:rPr lang="zh-CN" altLang="en-US" sz="2800"/>
              <a:t>     用户还可以使用</a:t>
            </a:r>
            <a:r>
              <a:rPr lang="en-US" altLang="zh-CN" sz="2800"/>
              <a:t>telnet</a:t>
            </a:r>
            <a:r>
              <a:rPr lang="zh-CN" altLang="en-US" sz="2800"/>
              <a:t>从远程站点登录到自己的计算机上，检查电子邮件、编辑文件和运行程序，就像在本地登录一样。</a:t>
            </a:r>
            <a:br>
              <a:rPr lang="zh-CN" altLang="en-US" sz="2800"/>
            </a:br>
            <a:r>
              <a:rPr lang="en-US" altLang="zh-CN" sz="2800"/>
              <a:t>telnet </a:t>
            </a:r>
            <a:r>
              <a:rPr lang="zh-CN" altLang="en-US" sz="2800"/>
              <a:t>主机名</a:t>
            </a:r>
            <a:r>
              <a:rPr lang="en-US" altLang="zh-CN" sz="2800"/>
              <a:t>/IP</a:t>
            </a:r>
            <a:br>
              <a:rPr lang="en-US" altLang="zh-CN" sz="2800"/>
            </a:br>
            <a:r>
              <a:rPr lang="en-US" altLang="zh-CN" sz="2800"/>
              <a:t/>
            </a:r>
            <a:br>
              <a:rPr lang="en-US" altLang="zh-CN" sz="2800"/>
            </a:br>
            <a:r>
              <a:rPr lang="zh-CN" altLang="en-US" sz="2800"/>
              <a:t>启动</a:t>
            </a:r>
            <a:r>
              <a:rPr lang="en-US" altLang="zh-CN" sz="2800"/>
              <a:t>telnet</a:t>
            </a:r>
            <a:r>
              <a:rPr lang="zh-CN" altLang="en-US" sz="2800"/>
              <a:t>会话。</a:t>
            </a:r>
            <a:br>
              <a:rPr lang="zh-CN" altLang="en-US" sz="2800"/>
            </a:br>
            <a:endParaRPr lang="zh-CN" altLang="en-US" sz="2800"/>
          </a:p>
          <a:p>
            <a:pPr>
              <a:lnSpc>
                <a:spcPct val="80000"/>
              </a:lnSpc>
              <a:buFontTx/>
              <a:buNone/>
            </a:pPr>
            <a:r>
              <a:rPr lang="zh-CN" altLang="en-US" sz="2800"/>
              <a:t>     一旦</a:t>
            </a:r>
            <a:r>
              <a:rPr lang="en-US" altLang="zh-CN" sz="2800"/>
              <a:t>telnet</a:t>
            </a:r>
            <a:r>
              <a:rPr lang="zh-CN" altLang="en-US" sz="2800"/>
              <a:t>成功地连接到远程系统上，就显示登录信息并提示用户输人用户名和口令。如果用户名和口令输入正确，就能成功登录并在远程系统上工作。</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descr="Large confetti">
            <a:extLst>
              <a:ext uri="{FF2B5EF4-FFF2-40B4-BE49-F238E27FC236}">
                <a16:creationId xmlns:a16="http://schemas.microsoft.com/office/drawing/2014/main" xmlns="" id="{883EE6EA-9F49-4150-9312-DE74A2C81472}"/>
              </a:ext>
            </a:extLst>
          </p:cNvPr>
          <p:cNvSpPr>
            <a:spLocks noGrp="1" noChangeArrowheads="1"/>
          </p:cNvSpPr>
          <p:nvPr>
            <p:ph type="title"/>
          </p:nvPr>
        </p:nvSpPr>
        <p:spPr/>
        <p:txBody>
          <a:bodyPr/>
          <a:lstStyle/>
          <a:p>
            <a:endParaRPr lang="zh-CN" altLang="en-US"/>
          </a:p>
        </p:txBody>
      </p:sp>
      <p:sp>
        <p:nvSpPr>
          <p:cNvPr id="202755" name="Rectangle 3">
            <a:extLst>
              <a:ext uri="{FF2B5EF4-FFF2-40B4-BE49-F238E27FC236}">
                <a16:creationId xmlns:a16="http://schemas.microsoft.com/office/drawing/2014/main" xmlns="" id="{29416C17-0710-4A1F-B11C-F4E4261CADD7}"/>
              </a:ext>
            </a:extLst>
          </p:cNvPr>
          <p:cNvSpPr>
            <a:spLocks noGrp="1" noChangeArrowheads="1"/>
          </p:cNvSpPr>
          <p:nvPr>
            <p:ph idx="1"/>
          </p:nvPr>
        </p:nvSpPr>
        <p:spPr/>
        <p:txBody>
          <a:bodyPr/>
          <a:lstStyle/>
          <a:p>
            <a:r>
              <a:rPr lang="zh-CN" altLang="en-US"/>
              <a:t>在</a:t>
            </a:r>
            <a:r>
              <a:rPr lang="en-US" altLang="zh-CN"/>
              <a:t>telnet</a:t>
            </a:r>
            <a:r>
              <a:rPr lang="zh-CN" altLang="en-US"/>
              <a:t>提示符后面可以输入很多命令，用来控制</a:t>
            </a:r>
            <a:r>
              <a:rPr lang="en-US" altLang="zh-CN"/>
              <a:t>telnet</a:t>
            </a:r>
            <a:r>
              <a:rPr lang="zh-CN" altLang="en-US"/>
              <a:t>会话过程，在</a:t>
            </a:r>
            <a:r>
              <a:rPr lang="en-US" altLang="zh-CN"/>
              <a:t>telnet</a:t>
            </a:r>
            <a:r>
              <a:rPr lang="zh-CN" altLang="en-US"/>
              <a:t>联机帮助手册中对这些命令有详细的说明。</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descr="Large confetti">
            <a:extLst>
              <a:ext uri="{FF2B5EF4-FFF2-40B4-BE49-F238E27FC236}">
                <a16:creationId xmlns:a16="http://schemas.microsoft.com/office/drawing/2014/main" xmlns="" id="{0FFAF340-6A3E-4C5D-A5A6-09D6307D5318}"/>
              </a:ext>
            </a:extLst>
          </p:cNvPr>
          <p:cNvSpPr>
            <a:spLocks noGrp="1" noChangeArrowheads="1"/>
          </p:cNvSpPr>
          <p:nvPr>
            <p:ph type="title"/>
          </p:nvPr>
        </p:nvSpPr>
        <p:spPr/>
        <p:txBody>
          <a:bodyPr/>
          <a:lstStyle/>
          <a:p>
            <a:endParaRPr lang="zh-CN" altLang="en-US"/>
          </a:p>
        </p:txBody>
      </p:sp>
      <p:sp>
        <p:nvSpPr>
          <p:cNvPr id="163843" name="Rectangle 3">
            <a:extLst>
              <a:ext uri="{FF2B5EF4-FFF2-40B4-BE49-F238E27FC236}">
                <a16:creationId xmlns:a16="http://schemas.microsoft.com/office/drawing/2014/main" xmlns="" id="{48D73E49-EADA-45B1-8A93-1DD37EF0A877}"/>
              </a:ext>
            </a:extLst>
          </p:cNvPr>
          <p:cNvSpPr>
            <a:spLocks noGrp="1" noChangeArrowheads="1"/>
          </p:cNvSpPr>
          <p:nvPr>
            <p:ph idx="1"/>
          </p:nvPr>
        </p:nvSpPr>
        <p:spPr>
          <a:xfrm>
            <a:off x="685800" y="1905000"/>
            <a:ext cx="8077200" cy="4953000"/>
          </a:xfrm>
        </p:spPr>
        <p:txBody>
          <a:bodyPr/>
          <a:lstStyle/>
          <a:p>
            <a:pPr>
              <a:lnSpc>
                <a:spcPct val="90000"/>
              </a:lnSpc>
            </a:pPr>
            <a:r>
              <a:rPr lang="en-US" altLang="zh-CN" sz="2800"/>
              <a:t>ftp </a:t>
            </a:r>
            <a:r>
              <a:rPr lang="zh-CN" altLang="en-US" sz="2800"/>
              <a:t>命令</a:t>
            </a:r>
          </a:p>
          <a:p>
            <a:pPr>
              <a:lnSpc>
                <a:spcPct val="90000"/>
              </a:lnSpc>
              <a:buFontTx/>
              <a:buNone/>
            </a:pPr>
            <a:r>
              <a:rPr lang="zh-CN" altLang="en-US" sz="2800"/>
              <a:t>   作用：</a:t>
            </a:r>
            <a:r>
              <a:rPr lang="en-US" altLang="zh-CN" sz="2800"/>
              <a:t>ftp</a:t>
            </a:r>
            <a:r>
              <a:rPr lang="zh-CN" altLang="en-US" sz="2800"/>
              <a:t>命令是标准的文件传输协议的用户接口。</a:t>
            </a:r>
            <a:r>
              <a:rPr lang="en-US" altLang="zh-CN" sz="2800"/>
              <a:t>ftp</a:t>
            </a:r>
            <a:r>
              <a:rPr lang="zh-CN" altLang="en-US" sz="2800"/>
              <a:t>是在</a:t>
            </a:r>
            <a:r>
              <a:rPr lang="en-US" altLang="zh-CN" sz="2800"/>
              <a:t>TCP/IP</a:t>
            </a:r>
            <a:r>
              <a:rPr lang="zh-CN" altLang="en-US" sz="2800"/>
              <a:t>网络上的计算机之间传输文件的简单有效的方法。它允许用户传输</a:t>
            </a:r>
            <a:r>
              <a:rPr lang="en-US" altLang="zh-CN" sz="2800"/>
              <a:t>ASCII</a:t>
            </a:r>
            <a:r>
              <a:rPr lang="zh-CN" altLang="en-US" sz="2800"/>
              <a:t>文件和二进制文件。</a:t>
            </a:r>
            <a:br>
              <a:rPr lang="zh-CN" altLang="en-US" sz="2800"/>
            </a:br>
            <a:r>
              <a:rPr lang="zh-CN" altLang="en-US" sz="2800"/>
              <a:t>在</a:t>
            </a:r>
            <a:r>
              <a:rPr lang="en-US" altLang="zh-CN" sz="2800"/>
              <a:t>ftp</a:t>
            </a:r>
            <a:r>
              <a:rPr lang="zh-CN" altLang="en-US" sz="2800"/>
              <a:t>会话过程中，用户可以通过使用</a:t>
            </a:r>
            <a:r>
              <a:rPr lang="en-US" altLang="zh-CN" sz="2800"/>
              <a:t>ftp</a:t>
            </a:r>
            <a:r>
              <a:rPr lang="zh-CN" altLang="en-US" sz="2800"/>
              <a:t>客户程序连接到另一台计算机上。从此，用户可以在目录中上下移动、列出目录内容、把文件从远程机拷贝到本地机上、把文件从本地机传输到远程系统中。需要注意的是，如果用户没有那个文件的存取权限，就不能从远程系统中获得文件或向远程系统传输文件 </a:t>
            </a:r>
          </a:p>
          <a:p>
            <a:pPr>
              <a:lnSpc>
                <a:spcPct val="90000"/>
              </a:lnSpc>
              <a:buFontTx/>
              <a:buNone/>
            </a:pPr>
            <a:endParaRPr lang="zh-CN" altLang="en-US" sz="2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descr="Large confetti">
            <a:extLst>
              <a:ext uri="{FF2B5EF4-FFF2-40B4-BE49-F238E27FC236}">
                <a16:creationId xmlns:a16="http://schemas.microsoft.com/office/drawing/2014/main" xmlns="" id="{B8C8F130-C0D5-4F1E-A31E-3A1326FDE6CB}"/>
              </a:ext>
            </a:extLst>
          </p:cNvPr>
          <p:cNvSpPr>
            <a:spLocks noGrp="1" noChangeArrowheads="1"/>
          </p:cNvSpPr>
          <p:nvPr>
            <p:ph type="title"/>
          </p:nvPr>
        </p:nvSpPr>
        <p:spPr/>
        <p:txBody>
          <a:bodyPr/>
          <a:lstStyle/>
          <a:p>
            <a:endParaRPr lang="zh-CN" altLang="en-US"/>
          </a:p>
        </p:txBody>
      </p:sp>
      <p:sp>
        <p:nvSpPr>
          <p:cNvPr id="199683" name="Rectangle 3">
            <a:extLst>
              <a:ext uri="{FF2B5EF4-FFF2-40B4-BE49-F238E27FC236}">
                <a16:creationId xmlns:a16="http://schemas.microsoft.com/office/drawing/2014/main" xmlns="" id="{38EFC5FD-8876-4E7F-A31E-034D9E059AC8}"/>
              </a:ext>
            </a:extLst>
          </p:cNvPr>
          <p:cNvSpPr>
            <a:spLocks noGrp="1" noChangeArrowheads="1"/>
          </p:cNvSpPr>
          <p:nvPr>
            <p:ph idx="1"/>
          </p:nvPr>
        </p:nvSpPr>
        <p:spPr/>
        <p:txBody>
          <a:bodyPr>
            <a:normAutofit/>
          </a:bodyPr>
          <a:lstStyle/>
          <a:p>
            <a:r>
              <a:rPr lang="zh-CN" altLang="en-US"/>
              <a:t>使用方法</a:t>
            </a:r>
          </a:p>
          <a:p>
            <a:pPr>
              <a:buFontTx/>
              <a:buNone/>
            </a:pPr>
            <a:r>
              <a:rPr lang="zh-CN" altLang="en-US"/>
              <a:t>    </a:t>
            </a:r>
            <a:r>
              <a:rPr lang="en-US" altLang="zh-CN"/>
              <a:t>ftp </a:t>
            </a:r>
            <a:r>
              <a:rPr lang="zh-CN" altLang="en-US"/>
              <a:t>主机名</a:t>
            </a:r>
            <a:r>
              <a:rPr lang="en-US" altLang="zh-CN"/>
              <a:t>/IP</a:t>
            </a:r>
            <a:br>
              <a:rPr lang="en-US" altLang="zh-CN"/>
            </a:br>
            <a:endParaRPr lang="en-US" altLang="zh-CN"/>
          </a:p>
          <a:p>
            <a:pPr>
              <a:buFontTx/>
              <a:buNone/>
            </a:pPr>
            <a:r>
              <a:rPr lang="zh-CN" altLang="en-US"/>
              <a:t>           用户使用</a:t>
            </a:r>
            <a:r>
              <a:rPr lang="en-US" altLang="zh-CN"/>
              <a:t>ftp</a:t>
            </a:r>
            <a:r>
              <a:rPr lang="zh-CN" altLang="en-US"/>
              <a:t>在远程站点上登录成功，将得到“</a:t>
            </a:r>
            <a:r>
              <a:rPr lang="en-US" altLang="zh-CN"/>
              <a:t>ftp&gt;”</a:t>
            </a:r>
            <a:r>
              <a:rPr lang="zh-CN" altLang="en-US"/>
              <a:t>提示符。现在可以自由使用</a:t>
            </a:r>
            <a:r>
              <a:rPr lang="en-US" altLang="zh-CN"/>
              <a:t>ftp</a:t>
            </a:r>
            <a:r>
              <a:rPr lang="zh-CN" altLang="en-US"/>
              <a:t>提供的命令，可以用 </a:t>
            </a:r>
            <a:r>
              <a:rPr lang="en-US" altLang="zh-CN"/>
              <a:t>help</a:t>
            </a:r>
            <a:r>
              <a:rPr lang="zh-CN" altLang="en-US"/>
              <a:t>命令取得可供使用的命令清单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descr="Large confetti">
            <a:extLst>
              <a:ext uri="{FF2B5EF4-FFF2-40B4-BE49-F238E27FC236}">
                <a16:creationId xmlns:a16="http://schemas.microsoft.com/office/drawing/2014/main" xmlns="" id="{130F49ED-8229-4E92-B563-AAAD4809C9AA}"/>
              </a:ext>
            </a:extLst>
          </p:cNvPr>
          <p:cNvSpPr>
            <a:spLocks noGrp="1" noChangeArrowheads="1"/>
          </p:cNvSpPr>
          <p:nvPr>
            <p:ph type="title"/>
          </p:nvPr>
        </p:nvSpPr>
        <p:spPr/>
        <p:txBody>
          <a:bodyPr/>
          <a:lstStyle/>
          <a:p>
            <a:r>
              <a:rPr lang="en-US" altLang="zh-CN"/>
              <a:t>1.6</a:t>
            </a:r>
            <a:r>
              <a:rPr lang="zh-CN" altLang="en-US"/>
              <a:t>嵌入式系统的历史</a:t>
            </a:r>
          </a:p>
        </p:txBody>
      </p:sp>
      <p:sp>
        <p:nvSpPr>
          <p:cNvPr id="150531" name="Rectangle 3">
            <a:extLst>
              <a:ext uri="{FF2B5EF4-FFF2-40B4-BE49-F238E27FC236}">
                <a16:creationId xmlns:a16="http://schemas.microsoft.com/office/drawing/2014/main" xmlns="" id="{E8CB8283-D9EF-4C09-B3CB-23936D0B5041}"/>
              </a:ext>
            </a:extLst>
          </p:cNvPr>
          <p:cNvSpPr>
            <a:spLocks noGrp="1" noChangeArrowheads="1"/>
          </p:cNvSpPr>
          <p:nvPr>
            <p:ph idx="1"/>
          </p:nvPr>
        </p:nvSpPr>
        <p:spPr>
          <a:xfrm>
            <a:off x="914401" y="1447800"/>
            <a:ext cx="7100434" cy="4800599"/>
          </a:xfrm>
        </p:spPr>
        <p:txBody>
          <a:bodyPr>
            <a:noAutofit/>
          </a:bodyPr>
          <a:lstStyle/>
          <a:p>
            <a:pPr>
              <a:lnSpc>
                <a:spcPct val="120000"/>
              </a:lnSpc>
            </a:pPr>
            <a:r>
              <a:rPr lang="en-US" altLang="zh-CN" sz="2000" b="1" dirty="0">
                <a:latin typeface="华文楷体" panose="02010600040101010101" pitchFamily="2" charset="-122"/>
                <a:ea typeface="华文楷体" panose="02010600040101010101" pitchFamily="2" charset="-122"/>
              </a:rPr>
              <a:t>20 </a:t>
            </a:r>
            <a:r>
              <a:rPr lang="zh-CN" altLang="en-US" sz="2000" b="1" dirty="0">
                <a:latin typeface="华文楷体" panose="02010600040101010101" pitchFamily="2" charset="-122"/>
                <a:ea typeface="华文楷体" panose="02010600040101010101" pitchFamily="2" charset="-122"/>
              </a:rPr>
              <a:t>世纪</a:t>
            </a:r>
            <a:r>
              <a:rPr lang="en-US" altLang="zh-CN" sz="2000" b="1" dirty="0">
                <a:latin typeface="华文楷体" panose="02010600040101010101" pitchFamily="2" charset="-122"/>
                <a:ea typeface="华文楷体" panose="02010600040101010101" pitchFamily="2" charset="-122"/>
              </a:rPr>
              <a:t>70 </a:t>
            </a:r>
            <a:r>
              <a:rPr lang="zh-CN" altLang="en-US" sz="2000" b="1" dirty="0">
                <a:latin typeface="华文楷体" panose="02010600040101010101" pitchFamily="2" charset="-122"/>
                <a:ea typeface="华文楷体" panose="02010600040101010101" pitchFamily="2" charset="-122"/>
              </a:rPr>
              <a:t>年代：单片机出现</a:t>
            </a:r>
          </a:p>
          <a:p>
            <a:pPr>
              <a:lnSpc>
                <a:spcPct val="120000"/>
              </a:lnSpc>
              <a:buFontTx/>
              <a:buNone/>
            </a:pPr>
            <a:r>
              <a:rPr lang="zh-CN" altLang="en-US" sz="2000" b="1" dirty="0">
                <a:latin typeface="华文楷体" panose="02010600040101010101" pitchFamily="2" charset="-122"/>
                <a:ea typeface="华文楷体" panose="02010600040101010101" pitchFamily="2" charset="-122"/>
              </a:rPr>
              <a:t>		嵌入式系统最初的应用是基于单片机。汽车，工业机器，通信装置等成千上万种产品通过内嵌电子装置获得更佳的使用性能。</a:t>
            </a:r>
          </a:p>
          <a:p>
            <a:pPr>
              <a:lnSpc>
                <a:spcPct val="120000"/>
              </a:lnSpc>
            </a:pPr>
            <a:r>
              <a:rPr lang="en-US" altLang="zh-CN" sz="2000" b="1" dirty="0">
                <a:latin typeface="华文楷体" panose="02010600040101010101" pitchFamily="2" charset="-122"/>
                <a:ea typeface="华文楷体" panose="02010600040101010101" pitchFamily="2" charset="-122"/>
              </a:rPr>
              <a:t>20 </a:t>
            </a:r>
            <a:r>
              <a:rPr lang="zh-CN" altLang="en-US" sz="2000" b="1" dirty="0">
                <a:latin typeface="华文楷体" panose="02010600040101010101" pitchFamily="2" charset="-122"/>
                <a:ea typeface="华文楷体" panose="02010600040101010101" pitchFamily="2" charset="-122"/>
              </a:rPr>
              <a:t>世纪</a:t>
            </a:r>
            <a:r>
              <a:rPr lang="en-US" altLang="zh-CN" sz="2000" b="1" dirty="0">
                <a:latin typeface="华文楷体" panose="02010600040101010101" pitchFamily="2" charset="-122"/>
                <a:ea typeface="华文楷体" panose="02010600040101010101" pitchFamily="2" charset="-122"/>
              </a:rPr>
              <a:t>80 </a:t>
            </a:r>
            <a:r>
              <a:rPr lang="zh-CN" altLang="en-US" sz="2000" b="1" dirty="0">
                <a:latin typeface="华文楷体" panose="02010600040101010101" pitchFamily="2" charset="-122"/>
                <a:ea typeface="华文楷体" panose="02010600040101010101" pitchFamily="2" charset="-122"/>
              </a:rPr>
              <a:t>年代：嵌入式操作系统出现</a:t>
            </a:r>
          </a:p>
          <a:p>
            <a:pPr>
              <a:lnSpc>
                <a:spcPct val="120000"/>
              </a:lnSpc>
              <a:buFontTx/>
              <a:buNone/>
            </a:pPr>
            <a:r>
              <a:rPr lang="zh-CN" altLang="en-US" sz="2000" b="1" dirty="0">
                <a:latin typeface="华文楷体" panose="02010600040101010101" pitchFamily="2" charset="-122"/>
                <a:ea typeface="华文楷体" panose="02010600040101010101" pitchFamily="2" charset="-122"/>
              </a:rPr>
              <a:t>		商业嵌入式实时内核包含传统操作系统的特征，使得开发周期缩短，成本降低，效率提高促使嵌入式系统有了更为广阔的应用空间。</a:t>
            </a:r>
          </a:p>
          <a:p>
            <a:pPr>
              <a:lnSpc>
                <a:spcPct val="120000"/>
              </a:lnSpc>
            </a:pPr>
            <a:r>
              <a:rPr lang="en-US" altLang="zh-CN" sz="2000" b="1" dirty="0">
                <a:latin typeface="华文楷体" panose="02010600040101010101" pitchFamily="2" charset="-122"/>
                <a:ea typeface="华文楷体" panose="02010600040101010101" pitchFamily="2" charset="-122"/>
              </a:rPr>
              <a:t>20 </a:t>
            </a:r>
            <a:r>
              <a:rPr lang="zh-CN" altLang="en-US" sz="2000" b="1" dirty="0">
                <a:latin typeface="华文楷体" panose="02010600040101010101" pitchFamily="2" charset="-122"/>
                <a:ea typeface="华文楷体" panose="02010600040101010101" pitchFamily="2" charset="-122"/>
              </a:rPr>
              <a:t>世纪</a:t>
            </a:r>
            <a:r>
              <a:rPr lang="en-US" altLang="zh-CN" sz="2000" b="1" dirty="0">
                <a:latin typeface="华文楷体" panose="02010600040101010101" pitchFamily="2" charset="-122"/>
                <a:ea typeface="华文楷体" panose="02010600040101010101" pitchFamily="2" charset="-122"/>
              </a:rPr>
              <a:t>90 </a:t>
            </a:r>
            <a:r>
              <a:rPr lang="zh-CN" altLang="en-US" sz="2000" b="1" dirty="0">
                <a:latin typeface="华文楷体" panose="02010600040101010101" pitchFamily="2" charset="-122"/>
                <a:ea typeface="华文楷体" panose="02010600040101010101" pitchFamily="2" charset="-122"/>
              </a:rPr>
              <a:t>年代：实时多任务操作系统</a:t>
            </a:r>
          </a:p>
          <a:p>
            <a:pPr>
              <a:lnSpc>
                <a:spcPct val="120000"/>
              </a:lnSpc>
              <a:buFontTx/>
              <a:buNone/>
            </a:pPr>
            <a:r>
              <a:rPr lang="zh-CN" altLang="en-US" sz="2000" b="1" dirty="0">
                <a:latin typeface="华文楷体" panose="02010600040101010101" pitchFamily="2" charset="-122"/>
                <a:ea typeface="华文楷体" panose="02010600040101010101" pitchFamily="2" charset="-122"/>
              </a:rPr>
              <a:t>		软件规模的不断上升，对实时性要求的提高，使得实时内核逐步发展为实时多任务操作系统，并作为一种软件平台逐步成为目前国际嵌入式系统的主流。</a:t>
            </a:r>
          </a:p>
        </p:txBody>
      </p:sp>
    </p:spTree>
    <p:extLst>
      <p:ext uri="{BB962C8B-B14F-4D97-AF65-F5344CB8AC3E}">
        <p14:creationId xmlns:p14="http://schemas.microsoft.com/office/powerpoint/2010/main" val="30915027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descr="Large confetti">
            <a:extLst>
              <a:ext uri="{FF2B5EF4-FFF2-40B4-BE49-F238E27FC236}">
                <a16:creationId xmlns:a16="http://schemas.microsoft.com/office/drawing/2014/main" xmlns="" id="{7C5968D2-8D21-4FDB-9228-B7618911704E}"/>
              </a:ext>
            </a:extLst>
          </p:cNvPr>
          <p:cNvSpPr>
            <a:spLocks noGrp="1" noChangeArrowheads="1"/>
          </p:cNvSpPr>
          <p:nvPr>
            <p:ph type="title"/>
          </p:nvPr>
        </p:nvSpPr>
        <p:spPr/>
        <p:txBody>
          <a:bodyPr/>
          <a:lstStyle/>
          <a:p>
            <a:endParaRPr lang="zh-CN" altLang="en-US"/>
          </a:p>
        </p:txBody>
      </p:sp>
      <p:sp>
        <p:nvSpPr>
          <p:cNvPr id="200707" name="Rectangle 3">
            <a:extLst>
              <a:ext uri="{FF2B5EF4-FFF2-40B4-BE49-F238E27FC236}">
                <a16:creationId xmlns:a16="http://schemas.microsoft.com/office/drawing/2014/main" xmlns="" id="{2AD3D906-292E-4BA0-92C6-911A87C55AC7}"/>
              </a:ext>
            </a:extLst>
          </p:cNvPr>
          <p:cNvSpPr>
            <a:spLocks noGrp="1" noChangeArrowheads="1"/>
          </p:cNvSpPr>
          <p:nvPr>
            <p:ph idx="1"/>
          </p:nvPr>
        </p:nvSpPr>
        <p:spPr/>
        <p:txBody>
          <a:bodyPr>
            <a:normAutofit/>
          </a:bodyPr>
          <a:lstStyle/>
          <a:p>
            <a:pPr>
              <a:lnSpc>
                <a:spcPct val="90000"/>
              </a:lnSpc>
            </a:pPr>
            <a:r>
              <a:rPr lang="en-US" altLang="zh-CN"/>
              <a:t>ls </a:t>
            </a:r>
            <a:r>
              <a:rPr lang="zh-CN" altLang="en-US"/>
              <a:t>列出远程机的当前目录</a:t>
            </a:r>
          </a:p>
          <a:p>
            <a:pPr>
              <a:lnSpc>
                <a:spcPct val="90000"/>
              </a:lnSpc>
            </a:pPr>
            <a:r>
              <a:rPr lang="en-US" altLang="zh-CN"/>
              <a:t>cd     </a:t>
            </a:r>
            <a:r>
              <a:rPr lang="zh-CN" altLang="en-US"/>
              <a:t>在远程机上改变工作目录</a:t>
            </a:r>
            <a:br>
              <a:rPr lang="zh-CN" altLang="en-US"/>
            </a:br>
            <a:r>
              <a:rPr lang="en-US" altLang="zh-CN"/>
              <a:t>bye   </a:t>
            </a:r>
            <a:r>
              <a:rPr lang="zh-CN" altLang="en-US"/>
              <a:t>终止当前的</a:t>
            </a:r>
            <a:r>
              <a:rPr lang="en-US" altLang="zh-CN"/>
              <a:t>ftp</a:t>
            </a:r>
            <a:r>
              <a:rPr lang="zh-CN" altLang="en-US"/>
              <a:t>会话</a:t>
            </a:r>
            <a:br>
              <a:rPr lang="zh-CN" altLang="en-US"/>
            </a:br>
            <a:r>
              <a:rPr lang="en-US" altLang="zh-CN"/>
              <a:t>hash </a:t>
            </a:r>
            <a:r>
              <a:rPr lang="zh-CN" altLang="en-US"/>
              <a:t>每次传输完数据缓冲区中的数据后      就显示一个</a:t>
            </a:r>
            <a:r>
              <a:rPr lang="en-US" altLang="zh-CN"/>
              <a:t>#</a:t>
            </a:r>
            <a:r>
              <a:rPr lang="zh-CN" altLang="en-US"/>
              <a:t>号</a:t>
            </a:r>
            <a:br>
              <a:rPr lang="zh-CN" altLang="en-US"/>
            </a:br>
            <a:r>
              <a:rPr lang="en-US" altLang="zh-CN"/>
              <a:t>get</a:t>
            </a:r>
            <a:r>
              <a:rPr lang="zh-CN" altLang="en-US"/>
              <a:t>（</a:t>
            </a:r>
            <a:r>
              <a:rPr lang="en-US" altLang="zh-CN"/>
              <a:t>download</a:t>
            </a:r>
            <a:r>
              <a:rPr lang="zh-CN" altLang="en-US"/>
              <a:t>） 从远程机传送指定文件到本地机</a:t>
            </a:r>
            <a:br>
              <a:rPr lang="zh-CN" altLang="en-US"/>
            </a:br>
            <a:r>
              <a:rPr lang="en-US" altLang="zh-CN"/>
              <a:t>put</a:t>
            </a:r>
            <a:r>
              <a:rPr lang="zh-CN" altLang="en-US"/>
              <a:t>（</a:t>
            </a:r>
            <a:r>
              <a:rPr lang="en-US" altLang="zh-CN"/>
              <a:t>upload</a:t>
            </a:r>
            <a:r>
              <a:rPr lang="zh-CN" altLang="en-US"/>
              <a:t>） 从本地机传送指定文件到远程机</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descr="Large confetti">
            <a:extLst>
              <a:ext uri="{FF2B5EF4-FFF2-40B4-BE49-F238E27FC236}">
                <a16:creationId xmlns:a16="http://schemas.microsoft.com/office/drawing/2014/main" xmlns="" id="{622BB6BF-6014-4BD5-B99D-6376649F93E5}"/>
              </a:ext>
            </a:extLst>
          </p:cNvPr>
          <p:cNvSpPr>
            <a:spLocks noGrp="1" noChangeArrowheads="1"/>
          </p:cNvSpPr>
          <p:nvPr>
            <p:ph type="title"/>
          </p:nvPr>
        </p:nvSpPr>
        <p:spPr/>
        <p:txBody>
          <a:bodyPr/>
          <a:lstStyle/>
          <a:p>
            <a:endParaRPr lang="zh-CN" altLang="en-US"/>
          </a:p>
        </p:txBody>
      </p:sp>
      <p:sp>
        <p:nvSpPr>
          <p:cNvPr id="203779" name="Rectangle 3">
            <a:extLst>
              <a:ext uri="{FF2B5EF4-FFF2-40B4-BE49-F238E27FC236}">
                <a16:creationId xmlns:a16="http://schemas.microsoft.com/office/drawing/2014/main" xmlns="" id="{38C43208-849D-4AA9-B0CA-58D09D7F8435}"/>
              </a:ext>
            </a:extLst>
          </p:cNvPr>
          <p:cNvSpPr>
            <a:spLocks noGrp="1" noChangeArrowheads="1"/>
          </p:cNvSpPr>
          <p:nvPr>
            <p:ph idx="1"/>
          </p:nvPr>
        </p:nvSpPr>
        <p:spPr/>
        <p:txBody>
          <a:bodyPr>
            <a:normAutofit/>
          </a:bodyPr>
          <a:lstStyle/>
          <a:p>
            <a:r>
              <a:rPr lang="en-US" altLang="zh-CN"/>
              <a:t>rcp</a:t>
            </a:r>
            <a:r>
              <a:rPr lang="zh-CN" altLang="en-US"/>
              <a:t>命令</a:t>
            </a:r>
            <a:br>
              <a:rPr lang="zh-CN" altLang="en-US"/>
            </a:br>
            <a:r>
              <a:rPr lang="en-US" altLang="zh-CN"/>
              <a:t>rcp</a:t>
            </a:r>
            <a:r>
              <a:rPr lang="zh-CN" altLang="en-US"/>
              <a:t>代表“</a:t>
            </a:r>
            <a:r>
              <a:rPr lang="en-US" altLang="zh-CN"/>
              <a:t>remote file copy”</a:t>
            </a:r>
            <a:r>
              <a:rPr lang="zh-CN" altLang="en-US"/>
              <a:t>（远程文件拷贝）。该命令用于在计算机之间拷贝文件。</a:t>
            </a:r>
            <a:br>
              <a:rPr lang="zh-CN" altLang="en-US"/>
            </a:br>
            <a:r>
              <a:rPr lang="en-US" altLang="zh-CN"/>
              <a:t>rcp</a:t>
            </a:r>
            <a:r>
              <a:rPr lang="zh-CN" altLang="en-US"/>
              <a:t>命令有两种格式。第一种格式用于文件到文件的拷贝；第二种格式用于把文件或目录拷贝到另一个目录中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descr="Large confetti">
            <a:extLst>
              <a:ext uri="{FF2B5EF4-FFF2-40B4-BE49-F238E27FC236}">
                <a16:creationId xmlns:a16="http://schemas.microsoft.com/office/drawing/2014/main" xmlns="" id="{F4C42360-0921-4A6E-9562-0A83EFCFE440}"/>
              </a:ext>
            </a:extLst>
          </p:cNvPr>
          <p:cNvSpPr>
            <a:spLocks noGrp="1" noChangeArrowheads="1"/>
          </p:cNvSpPr>
          <p:nvPr>
            <p:ph type="title"/>
          </p:nvPr>
        </p:nvSpPr>
        <p:spPr/>
        <p:txBody>
          <a:bodyPr/>
          <a:lstStyle/>
          <a:p>
            <a:endParaRPr lang="zh-CN" altLang="en-US"/>
          </a:p>
        </p:txBody>
      </p:sp>
      <p:sp>
        <p:nvSpPr>
          <p:cNvPr id="204803" name="Rectangle 3">
            <a:extLst>
              <a:ext uri="{FF2B5EF4-FFF2-40B4-BE49-F238E27FC236}">
                <a16:creationId xmlns:a16="http://schemas.microsoft.com/office/drawing/2014/main" xmlns="" id="{F6F8B1E8-A215-4C75-B830-2D371B212B9E}"/>
              </a:ext>
            </a:extLst>
          </p:cNvPr>
          <p:cNvSpPr>
            <a:spLocks noGrp="1" noChangeArrowheads="1"/>
          </p:cNvSpPr>
          <p:nvPr>
            <p:ph idx="1"/>
          </p:nvPr>
        </p:nvSpPr>
        <p:spPr/>
        <p:txBody>
          <a:bodyPr>
            <a:normAutofit/>
          </a:bodyPr>
          <a:lstStyle/>
          <a:p>
            <a:r>
              <a:rPr lang="en-US" altLang="zh-CN"/>
              <a:t>-r   </a:t>
            </a:r>
            <a:r>
              <a:rPr lang="zh-CN" altLang="en-US"/>
              <a:t>递归地把源目录中的所有内容拷贝到目的目录中。要使用这个选项，目的必须是一个目录。</a:t>
            </a:r>
            <a:br>
              <a:rPr lang="zh-CN" altLang="en-US"/>
            </a:br>
            <a:r>
              <a:rPr lang="en-US" altLang="zh-CN"/>
              <a:t>-p  </a:t>
            </a:r>
            <a:r>
              <a:rPr lang="zh-CN" altLang="en-US"/>
              <a:t>试图保留源文件的修改时间和模式，忽略</a:t>
            </a:r>
            <a:r>
              <a:rPr lang="en-US" altLang="zh-CN"/>
              <a:t>umask</a:t>
            </a:r>
            <a:r>
              <a:rPr lang="zh-CN" altLang="en-US"/>
              <a:t>。 </a:t>
            </a:r>
          </a:p>
          <a:p>
            <a:pPr>
              <a:buFontTx/>
              <a:buNone/>
            </a:pPr>
            <a:r>
              <a:rPr lang="zh-CN" altLang="en-US"/>
              <a:t>   </a:t>
            </a:r>
            <a:r>
              <a:rPr lang="en-US" altLang="zh-CN"/>
              <a:t>-x   </a:t>
            </a:r>
            <a:r>
              <a:rPr lang="zh-CN" altLang="en-US"/>
              <a:t>为传送的所有数据打开</a:t>
            </a:r>
            <a:r>
              <a:rPr lang="en-US" altLang="zh-CN"/>
              <a:t>DES</a:t>
            </a:r>
            <a:r>
              <a:rPr lang="zh-CN" altLang="en-US"/>
              <a:t>加密。这会影响响应时间和</a:t>
            </a:r>
            <a:r>
              <a:rPr lang="en-US" altLang="zh-CN"/>
              <a:t>CPU</a:t>
            </a:r>
            <a:r>
              <a:rPr lang="zh-CN" altLang="en-US"/>
              <a:t>利用率，但是可以提高安全性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descr="Large confetti">
            <a:extLst>
              <a:ext uri="{FF2B5EF4-FFF2-40B4-BE49-F238E27FC236}">
                <a16:creationId xmlns:a16="http://schemas.microsoft.com/office/drawing/2014/main" xmlns="" id="{6848618D-3EA3-4268-A50E-D556143443A1}"/>
              </a:ext>
            </a:extLst>
          </p:cNvPr>
          <p:cNvSpPr>
            <a:spLocks noGrp="1" noChangeArrowheads="1"/>
          </p:cNvSpPr>
          <p:nvPr>
            <p:ph type="title"/>
          </p:nvPr>
        </p:nvSpPr>
        <p:spPr/>
        <p:txBody>
          <a:bodyPr/>
          <a:lstStyle/>
          <a:p>
            <a:endParaRPr lang="zh-CN" altLang="en-US"/>
          </a:p>
        </p:txBody>
      </p:sp>
      <p:sp>
        <p:nvSpPr>
          <p:cNvPr id="207875" name="Rectangle 3">
            <a:extLst>
              <a:ext uri="{FF2B5EF4-FFF2-40B4-BE49-F238E27FC236}">
                <a16:creationId xmlns:a16="http://schemas.microsoft.com/office/drawing/2014/main" xmlns="" id="{D4BCE635-AC07-470C-8243-8AB33AF3BB3F}"/>
              </a:ext>
            </a:extLst>
          </p:cNvPr>
          <p:cNvSpPr>
            <a:spLocks noGrp="1" noChangeArrowheads="1"/>
          </p:cNvSpPr>
          <p:nvPr>
            <p:ph idx="1"/>
          </p:nvPr>
        </p:nvSpPr>
        <p:spPr/>
        <p:txBody>
          <a:bodyPr/>
          <a:lstStyle/>
          <a:p>
            <a:endParaRPr lang="en-US" altLang="zh-CN"/>
          </a:p>
          <a:p>
            <a:r>
              <a:rPr lang="en-US" altLang="zh-CN"/>
              <a:t>rcp [-px] [-k realm] file1 file2 </a:t>
            </a:r>
          </a:p>
          <a:p>
            <a:r>
              <a:rPr lang="en-US" altLang="zh-CN"/>
              <a:t>rcp [-px] [-r] [-k realm] file directory </a:t>
            </a: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descr="Large confetti">
            <a:extLst>
              <a:ext uri="{FF2B5EF4-FFF2-40B4-BE49-F238E27FC236}">
                <a16:creationId xmlns:a16="http://schemas.microsoft.com/office/drawing/2014/main" xmlns="" id="{6F53CE8B-E596-4491-9890-5F2BA04047D5}"/>
              </a:ext>
            </a:extLst>
          </p:cNvPr>
          <p:cNvSpPr>
            <a:spLocks noGrp="1" noChangeArrowheads="1"/>
          </p:cNvSpPr>
          <p:nvPr>
            <p:ph type="title"/>
          </p:nvPr>
        </p:nvSpPr>
        <p:spPr/>
        <p:txBody>
          <a:bodyPr/>
          <a:lstStyle/>
          <a:p>
            <a:endParaRPr lang="zh-CN" altLang="en-US"/>
          </a:p>
        </p:txBody>
      </p:sp>
      <p:sp>
        <p:nvSpPr>
          <p:cNvPr id="205827" name="Rectangle 3">
            <a:extLst>
              <a:ext uri="{FF2B5EF4-FFF2-40B4-BE49-F238E27FC236}">
                <a16:creationId xmlns:a16="http://schemas.microsoft.com/office/drawing/2014/main" xmlns="" id="{98168A36-C18B-4709-AE41-A422A75A79D7}"/>
              </a:ext>
            </a:extLst>
          </p:cNvPr>
          <p:cNvSpPr>
            <a:spLocks noGrp="1" noChangeArrowheads="1"/>
          </p:cNvSpPr>
          <p:nvPr>
            <p:ph idx="1"/>
          </p:nvPr>
        </p:nvSpPr>
        <p:spPr/>
        <p:txBody>
          <a:bodyPr>
            <a:normAutofit fontScale="92500" lnSpcReduction="10000"/>
          </a:bodyPr>
          <a:lstStyle/>
          <a:p>
            <a:r>
              <a:rPr lang="en-US" altLang="zh-CN" sz="2800"/>
              <a:t>rlogin</a:t>
            </a:r>
            <a:r>
              <a:rPr lang="zh-CN" altLang="en-US" sz="2800"/>
              <a:t>命令 </a:t>
            </a:r>
          </a:p>
          <a:p>
            <a:r>
              <a:rPr lang="en-US" altLang="zh-CN" sz="2800"/>
              <a:t>rlogin </a:t>
            </a:r>
            <a:r>
              <a:rPr lang="zh-CN" altLang="en-US" sz="2800"/>
              <a:t>是“</a:t>
            </a:r>
            <a:r>
              <a:rPr lang="en-US" altLang="zh-CN" sz="2800"/>
              <a:t>remote login”</a:t>
            </a:r>
            <a:r>
              <a:rPr lang="zh-CN" altLang="en-US" sz="2800"/>
              <a:t>（远程登录）的缩写。该命令与</a:t>
            </a:r>
            <a:r>
              <a:rPr lang="en-US" altLang="zh-CN" sz="2800"/>
              <a:t>telnet</a:t>
            </a:r>
            <a:r>
              <a:rPr lang="zh-CN" altLang="en-US" sz="2800"/>
              <a:t>命令很相似，允许用户启动远程系统上的交互命令会话。</a:t>
            </a:r>
            <a:r>
              <a:rPr lang="en-US" altLang="zh-CN" sz="2800"/>
              <a:t>rlogin </a:t>
            </a:r>
            <a:r>
              <a:rPr lang="zh-CN" altLang="en-US" sz="2800"/>
              <a:t>的一般格式是： </a:t>
            </a:r>
          </a:p>
          <a:p>
            <a:r>
              <a:rPr lang="en-US" altLang="zh-CN" sz="2800"/>
              <a:t>rlogin [ -8EKLdx ] [ -e char ] [-k realm ] [ - l username ] host </a:t>
            </a:r>
          </a:p>
          <a:p>
            <a:r>
              <a:rPr lang="zh-CN" altLang="en-US" sz="2800"/>
              <a:t>一般最常用的格式是： </a:t>
            </a:r>
          </a:p>
          <a:p>
            <a:r>
              <a:rPr lang="en-US" altLang="zh-CN" sz="2800"/>
              <a:t>rlogin host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descr="Large confetti">
            <a:extLst>
              <a:ext uri="{FF2B5EF4-FFF2-40B4-BE49-F238E27FC236}">
                <a16:creationId xmlns:a16="http://schemas.microsoft.com/office/drawing/2014/main" xmlns="" id="{777DD1FB-F708-4C6E-AD85-A1D89C285FA5}"/>
              </a:ext>
            </a:extLst>
          </p:cNvPr>
          <p:cNvSpPr>
            <a:spLocks noGrp="1" noChangeArrowheads="1"/>
          </p:cNvSpPr>
          <p:nvPr>
            <p:ph type="title"/>
          </p:nvPr>
        </p:nvSpPr>
        <p:spPr/>
        <p:txBody>
          <a:bodyPr/>
          <a:lstStyle/>
          <a:p>
            <a:endParaRPr lang="zh-CN" altLang="en-US"/>
          </a:p>
        </p:txBody>
      </p:sp>
      <p:sp>
        <p:nvSpPr>
          <p:cNvPr id="206851" name="Rectangle 3">
            <a:extLst>
              <a:ext uri="{FF2B5EF4-FFF2-40B4-BE49-F238E27FC236}">
                <a16:creationId xmlns:a16="http://schemas.microsoft.com/office/drawing/2014/main" xmlns="" id="{F7F71D90-01A3-40A3-8B17-4A40CF2CB4BD}"/>
              </a:ext>
            </a:extLst>
          </p:cNvPr>
          <p:cNvSpPr>
            <a:spLocks noGrp="1" noChangeArrowheads="1"/>
          </p:cNvSpPr>
          <p:nvPr>
            <p:ph idx="1"/>
          </p:nvPr>
        </p:nvSpPr>
        <p:spPr/>
        <p:txBody>
          <a:bodyPr>
            <a:normAutofit fontScale="92500" lnSpcReduction="20000"/>
          </a:bodyPr>
          <a:lstStyle/>
          <a:p>
            <a:pPr>
              <a:lnSpc>
                <a:spcPct val="90000"/>
              </a:lnSpc>
            </a:pPr>
            <a:r>
              <a:rPr lang="zh-CN" altLang="en-US" sz="2800"/>
              <a:t>该命令中各选项的含义为： </a:t>
            </a:r>
          </a:p>
          <a:p>
            <a:pPr>
              <a:lnSpc>
                <a:spcPct val="90000"/>
              </a:lnSpc>
            </a:pPr>
            <a:r>
              <a:rPr lang="en-US" altLang="zh-CN" sz="2800"/>
              <a:t>-8 </a:t>
            </a:r>
            <a:r>
              <a:rPr lang="zh-CN" altLang="en-US" sz="2800"/>
              <a:t>此选项始终允许</a:t>
            </a:r>
            <a:r>
              <a:rPr lang="en-US" altLang="zh-CN" sz="2800"/>
              <a:t>8</a:t>
            </a:r>
            <a:r>
              <a:rPr lang="zh-CN" altLang="en-US" sz="2800"/>
              <a:t>位输入数据通道。该选项允许发送格式化的</a:t>
            </a:r>
            <a:r>
              <a:rPr lang="en-US" altLang="zh-CN" sz="2800"/>
              <a:t>ANSI</a:t>
            </a:r>
            <a:r>
              <a:rPr lang="zh-CN" altLang="en-US" sz="2800"/>
              <a:t>字符和其他的特殊代码。如果不用这个选项，除非远端的终止和启动字符不是或，否则就去掉奇偶校验位。 </a:t>
            </a:r>
          </a:p>
          <a:p>
            <a:pPr>
              <a:lnSpc>
                <a:spcPct val="90000"/>
              </a:lnSpc>
            </a:pPr>
            <a:r>
              <a:rPr lang="en-US" altLang="zh-CN" sz="2800"/>
              <a:t>-E </a:t>
            </a:r>
            <a:r>
              <a:rPr lang="zh-CN" altLang="en-US" sz="2800"/>
              <a:t>停止把任何字符当作转义字符。当和</a:t>
            </a:r>
            <a:r>
              <a:rPr lang="en-US" altLang="zh-CN" sz="2800"/>
              <a:t>-8</a:t>
            </a:r>
            <a:r>
              <a:rPr lang="zh-CN" altLang="en-US" sz="2800"/>
              <a:t>选项一起使用时，它提供一个完全的透明连接。 </a:t>
            </a:r>
          </a:p>
          <a:p>
            <a:pPr>
              <a:lnSpc>
                <a:spcPct val="90000"/>
              </a:lnSpc>
            </a:pPr>
            <a:r>
              <a:rPr lang="en-US" altLang="zh-CN" sz="2800"/>
              <a:t>-K </a:t>
            </a:r>
            <a:r>
              <a:rPr lang="zh-CN" altLang="en-US" sz="2800"/>
              <a:t>关闭所有的</a:t>
            </a:r>
            <a:r>
              <a:rPr lang="en-US" altLang="zh-CN" sz="2800"/>
              <a:t>Kerberos</a:t>
            </a:r>
            <a:r>
              <a:rPr lang="zh-CN" altLang="en-US" sz="2800"/>
              <a:t>确认。只有与使用</a:t>
            </a:r>
            <a:r>
              <a:rPr lang="en-US" altLang="zh-CN" sz="2800"/>
              <a:t>Kerberos </a:t>
            </a:r>
            <a:r>
              <a:rPr lang="zh-CN" altLang="en-US" sz="2800"/>
              <a:t>确认协议的主机连接时才使用这个选项。 </a:t>
            </a:r>
          </a:p>
          <a:p>
            <a:pPr>
              <a:lnSpc>
                <a:spcPct val="90000"/>
              </a:lnSpc>
            </a:pPr>
            <a:endParaRPr lang="zh-CN" altLang="en-US" sz="2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descr="Large confetti">
            <a:extLst>
              <a:ext uri="{FF2B5EF4-FFF2-40B4-BE49-F238E27FC236}">
                <a16:creationId xmlns:a16="http://schemas.microsoft.com/office/drawing/2014/main" xmlns="" id="{9DE70487-13FE-423E-A1E9-1C5E1A64FA71}"/>
              </a:ext>
            </a:extLst>
          </p:cNvPr>
          <p:cNvSpPr>
            <a:spLocks noGrp="1" noChangeArrowheads="1"/>
          </p:cNvSpPr>
          <p:nvPr>
            <p:ph type="title"/>
          </p:nvPr>
        </p:nvSpPr>
        <p:spPr/>
        <p:txBody>
          <a:bodyPr/>
          <a:lstStyle/>
          <a:p>
            <a:r>
              <a:rPr lang="zh-CN" altLang="en-US"/>
              <a:t>系统安全相关命令</a:t>
            </a:r>
          </a:p>
        </p:txBody>
      </p:sp>
      <p:sp>
        <p:nvSpPr>
          <p:cNvPr id="164867" name="Rectangle 3">
            <a:extLst>
              <a:ext uri="{FF2B5EF4-FFF2-40B4-BE49-F238E27FC236}">
                <a16:creationId xmlns:a16="http://schemas.microsoft.com/office/drawing/2014/main" xmlns="" id="{8EC2931A-B901-4184-905B-F55815A6C9C6}"/>
              </a:ext>
            </a:extLst>
          </p:cNvPr>
          <p:cNvSpPr>
            <a:spLocks noGrp="1" noChangeArrowheads="1"/>
          </p:cNvSpPr>
          <p:nvPr>
            <p:ph idx="1"/>
          </p:nvPr>
        </p:nvSpPr>
        <p:spPr/>
        <p:txBody>
          <a:bodyPr>
            <a:normAutofit/>
          </a:bodyPr>
          <a:lstStyle/>
          <a:p>
            <a:r>
              <a:rPr lang="en-US" altLang="zh-CN"/>
              <a:t>passwd  </a:t>
            </a:r>
            <a:r>
              <a:rPr lang="zh-CN" altLang="en-US"/>
              <a:t>命令</a:t>
            </a:r>
          </a:p>
          <a:p>
            <a:pPr>
              <a:buFontTx/>
              <a:buNone/>
            </a:pPr>
            <a:r>
              <a:rPr lang="zh-CN" altLang="en-US"/>
              <a:t>   作用：修改账户的登陆密码           </a:t>
            </a:r>
            <a:endParaRPr lang="en-US" altLang="zh-CN"/>
          </a:p>
          <a:p>
            <a:pPr>
              <a:buFontTx/>
              <a:buNone/>
            </a:pPr>
            <a:r>
              <a:rPr lang="zh-CN" altLang="en-US"/>
              <a:t>   参数：</a:t>
            </a:r>
          </a:p>
          <a:p>
            <a:pPr>
              <a:buFontTx/>
              <a:buNone/>
            </a:pPr>
            <a:r>
              <a:rPr lang="en-US" altLang="zh-CN"/>
              <a:t>     -l</a:t>
            </a:r>
            <a:r>
              <a:rPr lang="zh-CN" altLang="en-US"/>
              <a:t>：锁定已经命名的账户名称，只有具备超级用户权限的使用者方可使用。 </a:t>
            </a:r>
            <a:br>
              <a:rPr lang="zh-CN" altLang="en-US"/>
            </a:br>
            <a:r>
              <a:rPr lang="en-US" altLang="zh-CN"/>
              <a:t>-u</a:t>
            </a:r>
            <a:r>
              <a:rPr lang="zh-CN" altLang="en-US"/>
              <a:t>：解开账户锁定状态，只有具备超级用户权限的使用者方可使用。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descr="Large confetti">
            <a:extLst>
              <a:ext uri="{FF2B5EF4-FFF2-40B4-BE49-F238E27FC236}">
                <a16:creationId xmlns:a16="http://schemas.microsoft.com/office/drawing/2014/main" xmlns="" id="{B54ED7A1-4DE6-4BE6-8774-28A3824E20D8}"/>
              </a:ext>
            </a:extLst>
          </p:cNvPr>
          <p:cNvSpPr>
            <a:spLocks noGrp="1" noChangeArrowheads="1"/>
          </p:cNvSpPr>
          <p:nvPr>
            <p:ph type="title"/>
          </p:nvPr>
        </p:nvSpPr>
        <p:spPr/>
        <p:txBody>
          <a:bodyPr/>
          <a:lstStyle/>
          <a:p>
            <a:endParaRPr lang="zh-CN" altLang="en-US"/>
          </a:p>
        </p:txBody>
      </p:sp>
      <p:sp>
        <p:nvSpPr>
          <p:cNvPr id="208899" name="Rectangle 3">
            <a:extLst>
              <a:ext uri="{FF2B5EF4-FFF2-40B4-BE49-F238E27FC236}">
                <a16:creationId xmlns:a16="http://schemas.microsoft.com/office/drawing/2014/main" xmlns="" id="{2EE2547F-8050-41CD-BE2C-A89901B6FD48}"/>
              </a:ext>
            </a:extLst>
          </p:cNvPr>
          <p:cNvSpPr>
            <a:spLocks noGrp="1" noChangeArrowheads="1"/>
          </p:cNvSpPr>
          <p:nvPr>
            <p:ph idx="1"/>
          </p:nvPr>
        </p:nvSpPr>
        <p:spPr/>
        <p:txBody>
          <a:bodyPr/>
          <a:lstStyle/>
          <a:p>
            <a:r>
              <a:rPr lang="en-US" altLang="zh-CN"/>
              <a:t>passwd [</a:t>
            </a:r>
            <a:r>
              <a:rPr lang="zh-CN" altLang="en-US"/>
              <a:t>选项</a:t>
            </a:r>
            <a:r>
              <a:rPr lang="en-US" altLang="zh-CN"/>
              <a:t>] </a:t>
            </a:r>
            <a:r>
              <a:rPr lang="zh-CN" altLang="en-US"/>
              <a:t>账户名称 </a:t>
            </a:r>
            <a:br>
              <a:rPr lang="zh-CN" altLang="en-US"/>
            </a:br>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descr="Large confetti">
            <a:extLst>
              <a:ext uri="{FF2B5EF4-FFF2-40B4-BE49-F238E27FC236}">
                <a16:creationId xmlns:a16="http://schemas.microsoft.com/office/drawing/2014/main" xmlns="" id="{B1462F4B-19E8-4285-B905-81AB979998F5}"/>
              </a:ext>
            </a:extLst>
          </p:cNvPr>
          <p:cNvSpPr>
            <a:spLocks noGrp="1" noChangeArrowheads="1"/>
          </p:cNvSpPr>
          <p:nvPr>
            <p:ph type="title"/>
          </p:nvPr>
        </p:nvSpPr>
        <p:spPr/>
        <p:txBody>
          <a:bodyPr/>
          <a:lstStyle/>
          <a:p>
            <a:endParaRPr lang="zh-CN" altLang="en-US"/>
          </a:p>
        </p:txBody>
      </p:sp>
      <p:sp>
        <p:nvSpPr>
          <p:cNvPr id="165891" name="Rectangle 3">
            <a:extLst>
              <a:ext uri="{FF2B5EF4-FFF2-40B4-BE49-F238E27FC236}">
                <a16:creationId xmlns:a16="http://schemas.microsoft.com/office/drawing/2014/main" xmlns="" id="{EA7185B9-4223-4777-AFB2-F63DE9B90138}"/>
              </a:ext>
            </a:extLst>
          </p:cNvPr>
          <p:cNvSpPr>
            <a:spLocks noGrp="1" noChangeArrowheads="1"/>
          </p:cNvSpPr>
          <p:nvPr>
            <p:ph idx="1"/>
          </p:nvPr>
        </p:nvSpPr>
        <p:spPr/>
        <p:txBody>
          <a:bodyPr>
            <a:normAutofit/>
          </a:bodyPr>
          <a:lstStyle/>
          <a:p>
            <a:r>
              <a:rPr lang="en-US" altLang="zh-CN"/>
              <a:t>su  </a:t>
            </a:r>
            <a:r>
              <a:rPr lang="zh-CN" altLang="en-US"/>
              <a:t>命令</a:t>
            </a:r>
          </a:p>
          <a:p>
            <a:pPr>
              <a:buFontTx/>
              <a:buNone/>
            </a:pPr>
            <a:r>
              <a:rPr lang="zh-CN" altLang="en-US"/>
              <a:t>   作用：变更为其它使用者的身份，超级用户除外，需要键入该使用者的密码。 </a:t>
            </a:r>
          </a:p>
          <a:p>
            <a:pPr>
              <a:buFontTx/>
              <a:buNone/>
            </a:pPr>
            <a:r>
              <a:rPr lang="zh-CN" altLang="en-US"/>
              <a:t>   参数：</a:t>
            </a:r>
          </a:p>
          <a:p>
            <a:pPr>
              <a:buFontTx/>
              <a:buNone/>
            </a:pPr>
            <a:r>
              <a:rPr lang="zh-CN" altLang="en-US"/>
              <a:t>     </a:t>
            </a:r>
            <a:r>
              <a:rPr lang="en-US" altLang="zh-CN"/>
              <a:t>-  </a:t>
            </a:r>
            <a:r>
              <a:rPr lang="zh-CN" altLang="en-US"/>
              <a:t>携带环境变量</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descr="Large confetti">
            <a:extLst>
              <a:ext uri="{FF2B5EF4-FFF2-40B4-BE49-F238E27FC236}">
                <a16:creationId xmlns:a16="http://schemas.microsoft.com/office/drawing/2014/main" xmlns="" id="{09EF0925-6FC1-463A-BDFE-6A32D21B959B}"/>
              </a:ext>
            </a:extLst>
          </p:cNvPr>
          <p:cNvSpPr>
            <a:spLocks noGrp="1" noChangeArrowheads="1"/>
          </p:cNvSpPr>
          <p:nvPr>
            <p:ph type="title"/>
          </p:nvPr>
        </p:nvSpPr>
        <p:spPr/>
        <p:txBody>
          <a:bodyPr/>
          <a:lstStyle/>
          <a:p>
            <a:endParaRPr lang="zh-CN" altLang="en-US"/>
          </a:p>
        </p:txBody>
      </p:sp>
      <p:sp>
        <p:nvSpPr>
          <p:cNvPr id="166915" name="Rectangle 3">
            <a:extLst>
              <a:ext uri="{FF2B5EF4-FFF2-40B4-BE49-F238E27FC236}">
                <a16:creationId xmlns:a16="http://schemas.microsoft.com/office/drawing/2014/main" xmlns="" id="{7A5CA633-9F2F-4027-BC37-4EFB3821583B}"/>
              </a:ext>
            </a:extLst>
          </p:cNvPr>
          <p:cNvSpPr>
            <a:spLocks noGrp="1" noChangeArrowheads="1"/>
          </p:cNvSpPr>
          <p:nvPr>
            <p:ph idx="1"/>
          </p:nvPr>
        </p:nvSpPr>
        <p:spPr/>
        <p:txBody>
          <a:bodyPr>
            <a:normAutofit fontScale="92500" lnSpcReduction="10000"/>
          </a:bodyPr>
          <a:lstStyle/>
          <a:p>
            <a:pPr>
              <a:lnSpc>
                <a:spcPct val="80000"/>
              </a:lnSpc>
            </a:pPr>
            <a:r>
              <a:rPr lang="en-US" altLang="zh-CN" sz="2800"/>
              <a:t>ps  </a:t>
            </a:r>
            <a:r>
              <a:rPr lang="zh-CN" altLang="en-US" sz="2800"/>
              <a:t>命令</a:t>
            </a:r>
          </a:p>
          <a:p>
            <a:pPr>
              <a:lnSpc>
                <a:spcPct val="80000"/>
              </a:lnSpc>
              <a:buFontTx/>
              <a:buNone/>
            </a:pPr>
            <a:r>
              <a:rPr lang="zh-CN" altLang="en-US" sz="2800"/>
              <a:t>   作用：查看当前进程</a:t>
            </a:r>
            <a:r>
              <a:rPr lang="en-US" altLang="zh-CN" sz="2800"/>
              <a:t>,</a:t>
            </a:r>
            <a:r>
              <a:rPr lang="zh-CN" altLang="en-US" sz="2800"/>
              <a:t> 可以确定有哪些进程正在运行和运行的状态、进程是否结束、进程有没有僵尸、哪些进程占用了过多的资源等等 </a:t>
            </a:r>
          </a:p>
          <a:p>
            <a:pPr>
              <a:lnSpc>
                <a:spcPct val="80000"/>
              </a:lnSpc>
              <a:buFontTx/>
              <a:buNone/>
            </a:pPr>
            <a:r>
              <a:rPr lang="zh-CN" altLang="en-US" sz="2800"/>
              <a:t>参数：</a:t>
            </a:r>
          </a:p>
          <a:p>
            <a:pPr>
              <a:lnSpc>
                <a:spcPct val="80000"/>
              </a:lnSpc>
              <a:buFontTx/>
              <a:buNone/>
            </a:pPr>
            <a:r>
              <a:rPr lang="zh-CN" altLang="en-US" sz="2800"/>
              <a:t>    </a:t>
            </a:r>
            <a:r>
              <a:rPr lang="en-US" altLang="zh-CN" sz="2800"/>
              <a:t>ps  -e   </a:t>
            </a:r>
            <a:r>
              <a:rPr lang="zh-CN" altLang="en-US" sz="2800"/>
              <a:t>列出程序时，显示每个程序所使用的环境变量。 </a:t>
            </a:r>
            <a:br>
              <a:rPr lang="zh-CN" altLang="en-US" sz="2800"/>
            </a:br>
            <a:r>
              <a:rPr lang="en-US" altLang="zh-CN" sz="2800"/>
              <a:t>ps  -f </a:t>
            </a:r>
            <a:r>
              <a:rPr lang="zh-CN" altLang="en-US" sz="2800"/>
              <a:t>用</a:t>
            </a:r>
            <a:r>
              <a:rPr lang="en-US" altLang="zh-CN" sz="2800"/>
              <a:t>ASCII</a:t>
            </a:r>
            <a:r>
              <a:rPr lang="zh-CN" altLang="en-US" sz="2800"/>
              <a:t>字符显示树状结构，表达程序间的相互关系 </a:t>
            </a:r>
          </a:p>
          <a:p>
            <a:pPr>
              <a:lnSpc>
                <a:spcPct val="80000"/>
              </a:lnSpc>
              <a:buFontTx/>
              <a:buNone/>
            </a:pPr>
            <a:r>
              <a:rPr lang="zh-CN" altLang="en-US" sz="2800"/>
              <a:t>    </a:t>
            </a:r>
            <a:r>
              <a:rPr lang="en-US" altLang="zh-CN" sz="2800"/>
              <a:t>ps –ef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descr="Large confetti">
            <a:extLst>
              <a:ext uri="{FF2B5EF4-FFF2-40B4-BE49-F238E27FC236}">
                <a16:creationId xmlns:a16="http://schemas.microsoft.com/office/drawing/2014/main" xmlns="" id="{E5F6287E-9C73-4BFB-8823-F1808C9A1AD7}"/>
              </a:ext>
            </a:extLst>
          </p:cNvPr>
          <p:cNvSpPr>
            <a:spLocks noGrp="1" noChangeArrowheads="1"/>
          </p:cNvSpPr>
          <p:nvPr>
            <p:ph type="title"/>
          </p:nvPr>
        </p:nvSpPr>
        <p:spPr/>
        <p:txBody>
          <a:bodyPr/>
          <a:lstStyle/>
          <a:p>
            <a:r>
              <a:rPr lang="en-US" altLang="zh-CN"/>
              <a:t>1.7</a:t>
            </a:r>
            <a:r>
              <a:rPr lang="zh-CN" altLang="en-US"/>
              <a:t>巨大的市场</a:t>
            </a:r>
          </a:p>
        </p:txBody>
      </p:sp>
      <p:sp>
        <p:nvSpPr>
          <p:cNvPr id="151555" name="Rectangle 3">
            <a:extLst>
              <a:ext uri="{FF2B5EF4-FFF2-40B4-BE49-F238E27FC236}">
                <a16:creationId xmlns:a16="http://schemas.microsoft.com/office/drawing/2014/main" xmlns="" id="{16986137-BF0F-4404-8514-86C58BB88DC4}"/>
              </a:ext>
            </a:extLst>
          </p:cNvPr>
          <p:cNvSpPr>
            <a:spLocks noGrp="1" noChangeArrowheads="1"/>
          </p:cNvSpPr>
          <p:nvPr>
            <p:ph idx="1"/>
          </p:nvPr>
        </p:nvSpPr>
        <p:spPr>
          <a:xfrm>
            <a:off x="609598" y="1447800"/>
            <a:ext cx="7467601" cy="4593563"/>
          </a:xfrm>
        </p:spPr>
        <p:txBody>
          <a:bodyPr>
            <a:normAutofit/>
          </a:bodyPr>
          <a:lstStyle/>
          <a:p>
            <a:r>
              <a:rPr lang="zh-CN" altLang="en-US" sz="2800" b="1" dirty="0">
                <a:latin typeface="华文楷体" panose="02010600040101010101" pitchFamily="2" charset="-122"/>
                <a:ea typeface="华文楷体" panose="02010600040101010101" pitchFamily="2" charset="-122"/>
              </a:rPr>
              <a:t>计算机应用的普及、互联网技术的实用以及纳米微电子技术的突破，正有力推动着</a:t>
            </a:r>
            <a:r>
              <a:rPr lang="en-US" altLang="zh-CN" sz="2800" b="1" dirty="0">
                <a:latin typeface="华文楷体" panose="02010600040101010101" pitchFamily="2" charset="-122"/>
                <a:ea typeface="华文楷体" panose="02010600040101010101" pitchFamily="2" charset="-122"/>
              </a:rPr>
              <a:t>21 </a:t>
            </a:r>
            <a:r>
              <a:rPr lang="zh-CN" altLang="en-US" sz="2800" b="1" dirty="0">
                <a:latin typeface="华文楷体" panose="02010600040101010101" pitchFamily="2" charset="-122"/>
                <a:ea typeface="华文楷体" panose="02010600040101010101" pitchFamily="2" charset="-122"/>
              </a:rPr>
              <a:t>世纪工业生产，商业活动科学试验和家庭生活等领域自动化和信息化进程。</a:t>
            </a:r>
          </a:p>
          <a:p>
            <a:r>
              <a:rPr lang="zh-CN" altLang="en-US" sz="2800" b="1" dirty="0">
                <a:latin typeface="华文楷体" panose="02010600040101010101" pitchFamily="2" charset="-122"/>
                <a:ea typeface="华文楷体" panose="02010600040101010101" pitchFamily="2" charset="-122"/>
              </a:rPr>
              <a:t>嵌入式产品的巨大商机－－全过程自动化产品制造、大范围电子商务活动、高度协同科学实验以及现代化家庭起居。</a:t>
            </a:r>
          </a:p>
          <a:p>
            <a:r>
              <a:rPr lang="zh-CN" altLang="en-US" sz="2800" b="1" dirty="0">
                <a:latin typeface="华文楷体" panose="02010600040101010101" pitchFamily="2" charset="-122"/>
                <a:ea typeface="华文楷体" panose="02010600040101010101" pitchFamily="2" charset="-122"/>
              </a:rPr>
              <a:t>你接触的每一样东西将装有芯片和嵌入式软件。</a:t>
            </a:r>
          </a:p>
        </p:txBody>
      </p:sp>
    </p:spTree>
    <p:extLst>
      <p:ext uri="{BB962C8B-B14F-4D97-AF65-F5344CB8AC3E}">
        <p14:creationId xmlns:p14="http://schemas.microsoft.com/office/powerpoint/2010/main" val="214370968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descr="Large confetti">
            <a:extLst>
              <a:ext uri="{FF2B5EF4-FFF2-40B4-BE49-F238E27FC236}">
                <a16:creationId xmlns:a16="http://schemas.microsoft.com/office/drawing/2014/main" xmlns="" id="{7C6B76D4-C3BC-42D9-8FE5-6C87F81A0C06}"/>
              </a:ext>
            </a:extLst>
          </p:cNvPr>
          <p:cNvSpPr>
            <a:spLocks noGrp="1" noChangeArrowheads="1"/>
          </p:cNvSpPr>
          <p:nvPr>
            <p:ph type="title"/>
          </p:nvPr>
        </p:nvSpPr>
        <p:spPr/>
        <p:txBody>
          <a:bodyPr/>
          <a:lstStyle/>
          <a:p>
            <a:endParaRPr lang="zh-CN" altLang="en-US"/>
          </a:p>
        </p:txBody>
      </p:sp>
      <p:sp>
        <p:nvSpPr>
          <p:cNvPr id="167939" name="Rectangle 3">
            <a:extLst>
              <a:ext uri="{FF2B5EF4-FFF2-40B4-BE49-F238E27FC236}">
                <a16:creationId xmlns:a16="http://schemas.microsoft.com/office/drawing/2014/main" xmlns="" id="{B56B0F4C-D1F0-409B-8004-44FC416BA84C}"/>
              </a:ext>
            </a:extLst>
          </p:cNvPr>
          <p:cNvSpPr>
            <a:spLocks noGrp="1" noChangeArrowheads="1"/>
          </p:cNvSpPr>
          <p:nvPr>
            <p:ph idx="1"/>
          </p:nvPr>
        </p:nvSpPr>
        <p:spPr/>
        <p:txBody>
          <a:bodyPr/>
          <a:lstStyle/>
          <a:p>
            <a:r>
              <a:rPr lang="en-US" altLang="zh-CN"/>
              <a:t>who </a:t>
            </a:r>
            <a:r>
              <a:rPr lang="zh-CN" altLang="en-US"/>
              <a:t>命令</a:t>
            </a:r>
          </a:p>
          <a:p>
            <a:pPr>
              <a:buFontTx/>
              <a:buNone/>
            </a:pPr>
            <a:r>
              <a:rPr lang="zh-CN" altLang="en-US"/>
              <a:t>   作用：显示目前登入系统的用户信息 </a:t>
            </a:r>
          </a:p>
          <a:p>
            <a:pPr>
              <a:buFontTx/>
              <a:buNone/>
            </a:pPr>
            <a:r>
              <a:rPr lang="zh-CN" altLang="en-US"/>
              <a:t>   参数：</a:t>
            </a:r>
          </a:p>
          <a:p>
            <a:pPr>
              <a:buFontTx/>
              <a:buNone/>
            </a:pPr>
            <a:r>
              <a:rPr lang="zh-CN" altLang="en-US"/>
              <a:t>   </a:t>
            </a:r>
            <a:r>
              <a:rPr lang="en-US" altLang="zh-CN"/>
              <a:t>-m  </a:t>
            </a:r>
            <a:r>
              <a:rPr lang="zh-CN" altLang="en-US"/>
              <a:t>等同于</a:t>
            </a:r>
            <a:r>
              <a:rPr lang="en-US" altLang="zh-CN"/>
              <a:t>who am i  </a:t>
            </a:r>
            <a:r>
              <a:rPr lang="zh-CN" altLang="en-US"/>
              <a:t>（默认）</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descr="Large confetti">
            <a:extLst>
              <a:ext uri="{FF2B5EF4-FFF2-40B4-BE49-F238E27FC236}">
                <a16:creationId xmlns:a16="http://schemas.microsoft.com/office/drawing/2014/main" xmlns="" id="{DF82C07F-80A4-41FD-BF00-3C0428E75236}"/>
              </a:ext>
            </a:extLst>
          </p:cNvPr>
          <p:cNvSpPr>
            <a:spLocks noGrp="1" noChangeArrowheads="1"/>
          </p:cNvSpPr>
          <p:nvPr>
            <p:ph type="title"/>
          </p:nvPr>
        </p:nvSpPr>
        <p:spPr/>
        <p:txBody>
          <a:bodyPr/>
          <a:lstStyle/>
          <a:p>
            <a:r>
              <a:rPr lang="zh-CN" altLang="en-US"/>
              <a:t>其他命令</a:t>
            </a:r>
          </a:p>
        </p:txBody>
      </p:sp>
      <p:sp>
        <p:nvSpPr>
          <p:cNvPr id="209923" name="Rectangle 3">
            <a:extLst>
              <a:ext uri="{FF2B5EF4-FFF2-40B4-BE49-F238E27FC236}">
                <a16:creationId xmlns:a16="http://schemas.microsoft.com/office/drawing/2014/main" xmlns="" id="{D86DC99A-65AB-4890-80C9-DAC770DFB97B}"/>
              </a:ext>
            </a:extLst>
          </p:cNvPr>
          <p:cNvSpPr>
            <a:spLocks noGrp="1" noChangeArrowheads="1"/>
          </p:cNvSpPr>
          <p:nvPr>
            <p:ph idx="1"/>
          </p:nvPr>
        </p:nvSpPr>
        <p:spPr/>
        <p:txBody>
          <a:bodyPr>
            <a:normAutofit/>
          </a:bodyPr>
          <a:lstStyle/>
          <a:p>
            <a:pPr>
              <a:lnSpc>
                <a:spcPct val="90000"/>
              </a:lnSpc>
            </a:pPr>
            <a:r>
              <a:rPr lang="en-US" altLang="zh-CN"/>
              <a:t>tar  gzip</a:t>
            </a:r>
          </a:p>
          <a:p>
            <a:pPr>
              <a:lnSpc>
                <a:spcPct val="90000"/>
              </a:lnSpc>
              <a:buFontTx/>
              <a:buNone/>
            </a:pPr>
            <a:r>
              <a:rPr lang="en-US" altLang="zh-CN"/>
              <a:t>   tar</a:t>
            </a:r>
            <a:r>
              <a:rPr lang="zh-CN" altLang="en-US"/>
              <a:t>：文件或者文件夹打包</a:t>
            </a:r>
          </a:p>
          <a:p>
            <a:pPr>
              <a:lnSpc>
                <a:spcPct val="90000"/>
              </a:lnSpc>
              <a:buFontTx/>
              <a:buNone/>
            </a:pPr>
            <a:r>
              <a:rPr lang="zh-CN" altLang="en-US"/>
              <a:t>   </a:t>
            </a:r>
            <a:r>
              <a:rPr lang="en-US" altLang="zh-CN"/>
              <a:t>gzip</a:t>
            </a:r>
            <a:r>
              <a:rPr lang="zh-CN" altLang="en-US"/>
              <a:t>：压缩方式</a:t>
            </a:r>
          </a:p>
          <a:p>
            <a:pPr>
              <a:lnSpc>
                <a:spcPct val="90000"/>
              </a:lnSpc>
              <a:buFontTx/>
              <a:buNone/>
            </a:pPr>
            <a:r>
              <a:rPr lang="zh-CN" altLang="en-US"/>
              <a:t>参数：</a:t>
            </a:r>
          </a:p>
          <a:p>
            <a:pPr>
              <a:lnSpc>
                <a:spcPct val="90000"/>
              </a:lnSpc>
              <a:buFontTx/>
              <a:buNone/>
            </a:pPr>
            <a:r>
              <a:rPr lang="en-US" altLang="zh-CN"/>
              <a:t>   -c   </a:t>
            </a:r>
            <a:r>
              <a:rPr lang="zh-CN" altLang="en-US"/>
              <a:t>创建新的档案文件</a:t>
            </a:r>
          </a:p>
          <a:p>
            <a:pPr>
              <a:lnSpc>
                <a:spcPct val="90000"/>
              </a:lnSpc>
              <a:buFontTx/>
              <a:buNone/>
            </a:pPr>
            <a:r>
              <a:rPr lang="zh-CN" altLang="en-US"/>
              <a:t>   </a:t>
            </a:r>
            <a:r>
              <a:rPr lang="en-US" altLang="zh-CN"/>
              <a:t>-v </a:t>
            </a:r>
            <a:r>
              <a:rPr lang="zh-CN" altLang="en-US"/>
              <a:t>详细报告</a:t>
            </a:r>
            <a:r>
              <a:rPr lang="en-US" altLang="zh-CN"/>
              <a:t>tar</a:t>
            </a:r>
            <a:r>
              <a:rPr lang="zh-CN" altLang="en-US"/>
              <a:t>处理的文件信息 </a:t>
            </a:r>
          </a:p>
          <a:p>
            <a:pPr>
              <a:lnSpc>
                <a:spcPct val="90000"/>
              </a:lnSpc>
              <a:buFontTx/>
              <a:buNone/>
            </a:pPr>
            <a:r>
              <a:rPr lang="zh-CN" altLang="en-US"/>
              <a:t>   </a:t>
            </a:r>
            <a:r>
              <a:rPr lang="en-US" altLang="zh-CN"/>
              <a:t>-f </a:t>
            </a:r>
            <a:r>
              <a:rPr lang="zh-CN" altLang="en-US"/>
              <a:t>使用档案文件或设备，这个选项通常是必选的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descr="Large confetti">
            <a:extLst>
              <a:ext uri="{FF2B5EF4-FFF2-40B4-BE49-F238E27FC236}">
                <a16:creationId xmlns:a16="http://schemas.microsoft.com/office/drawing/2014/main" xmlns="" id="{02356BCB-033F-444A-997D-D9F77629FAA7}"/>
              </a:ext>
            </a:extLst>
          </p:cNvPr>
          <p:cNvSpPr>
            <a:spLocks noGrp="1" noChangeArrowheads="1"/>
          </p:cNvSpPr>
          <p:nvPr>
            <p:ph type="title"/>
          </p:nvPr>
        </p:nvSpPr>
        <p:spPr/>
        <p:txBody>
          <a:bodyPr/>
          <a:lstStyle/>
          <a:p>
            <a:endParaRPr lang="zh-CN" altLang="en-US"/>
          </a:p>
        </p:txBody>
      </p:sp>
      <p:sp>
        <p:nvSpPr>
          <p:cNvPr id="210947" name="Rectangle 3">
            <a:extLst>
              <a:ext uri="{FF2B5EF4-FFF2-40B4-BE49-F238E27FC236}">
                <a16:creationId xmlns:a16="http://schemas.microsoft.com/office/drawing/2014/main" xmlns="" id="{BB177D1F-444A-48DD-B9FF-7255799A3BDA}"/>
              </a:ext>
            </a:extLst>
          </p:cNvPr>
          <p:cNvSpPr>
            <a:spLocks noGrp="1" noChangeArrowheads="1"/>
          </p:cNvSpPr>
          <p:nvPr>
            <p:ph idx="1"/>
          </p:nvPr>
        </p:nvSpPr>
        <p:spPr/>
        <p:txBody>
          <a:bodyPr>
            <a:normAutofit/>
          </a:bodyPr>
          <a:lstStyle/>
          <a:p>
            <a:r>
              <a:rPr lang="en-US" altLang="zh-CN"/>
              <a:t>-j    </a:t>
            </a:r>
            <a:r>
              <a:rPr lang="zh-CN" altLang="en-US"/>
              <a:t>指定压缩方式为</a:t>
            </a:r>
            <a:r>
              <a:rPr lang="en-US" altLang="zh-CN"/>
              <a:t>bzip2</a:t>
            </a:r>
            <a:endParaRPr lang="zh-CN" altLang="en-US"/>
          </a:p>
          <a:p>
            <a:r>
              <a:rPr lang="en-US" altLang="zh-CN"/>
              <a:t>-z   </a:t>
            </a:r>
            <a:r>
              <a:rPr lang="zh-CN" altLang="en-US"/>
              <a:t>压缩方式为</a:t>
            </a:r>
            <a:r>
              <a:rPr lang="en-US" altLang="zh-CN"/>
              <a:t>gzip</a:t>
            </a:r>
          </a:p>
          <a:p>
            <a:pPr>
              <a:buFontTx/>
              <a:buNone/>
            </a:pPr>
            <a:r>
              <a:rPr lang="en-US" altLang="zh-CN"/>
              <a:t>  -x    </a:t>
            </a:r>
            <a:r>
              <a:rPr lang="zh-CN" altLang="en-US"/>
              <a:t>从档案文件中释放文件，用在解压缩中</a:t>
            </a:r>
          </a:p>
          <a:p>
            <a:pPr>
              <a:buFontTx/>
              <a:buNone/>
            </a:pPr>
            <a:r>
              <a:rPr lang="en-US" altLang="zh-CN"/>
              <a:t>   tar –zxvf   filename.tar.gz   filename</a:t>
            </a:r>
          </a:p>
          <a:p>
            <a:pPr>
              <a:buFontTx/>
              <a:buNone/>
            </a:pPr>
            <a:r>
              <a:rPr lang="zh-CN" altLang="en-US"/>
              <a:t>   </a:t>
            </a:r>
            <a:r>
              <a:rPr lang="en-US" altLang="zh-CN"/>
              <a:t>tar –jxvf    filename.tar.bzip2  filename</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descr="Large confetti">
            <a:extLst>
              <a:ext uri="{FF2B5EF4-FFF2-40B4-BE49-F238E27FC236}">
                <a16:creationId xmlns:a16="http://schemas.microsoft.com/office/drawing/2014/main" xmlns="" id="{06626F03-EF8A-4D24-AEDC-4CBE18A908DA}"/>
              </a:ext>
            </a:extLst>
          </p:cNvPr>
          <p:cNvSpPr>
            <a:spLocks noGrp="1" noChangeArrowheads="1"/>
          </p:cNvSpPr>
          <p:nvPr>
            <p:ph type="title"/>
          </p:nvPr>
        </p:nvSpPr>
        <p:spPr/>
        <p:txBody>
          <a:bodyPr/>
          <a:lstStyle/>
          <a:p>
            <a:endParaRPr lang="zh-CN" altLang="en-US"/>
          </a:p>
        </p:txBody>
      </p:sp>
      <p:sp>
        <p:nvSpPr>
          <p:cNvPr id="211971" name="Rectangle 3">
            <a:extLst>
              <a:ext uri="{FF2B5EF4-FFF2-40B4-BE49-F238E27FC236}">
                <a16:creationId xmlns:a16="http://schemas.microsoft.com/office/drawing/2014/main" xmlns="" id="{82146733-E83A-49FC-A353-2388134DBC5E}"/>
              </a:ext>
            </a:extLst>
          </p:cNvPr>
          <p:cNvSpPr>
            <a:spLocks noGrp="1" noChangeArrowheads="1"/>
          </p:cNvSpPr>
          <p:nvPr>
            <p:ph idx="1"/>
          </p:nvPr>
        </p:nvSpPr>
        <p:spPr/>
        <p:txBody>
          <a:bodyPr/>
          <a:lstStyle/>
          <a:p>
            <a:r>
              <a:rPr lang="zh-CN" altLang="en-US"/>
              <a:t>解压</a:t>
            </a:r>
          </a:p>
          <a:p>
            <a:pPr>
              <a:buFontTx/>
              <a:buNone/>
            </a:pPr>
            <a:r>
              <a:rPr lang="zh-CN" altLang="en-US"/>
              <a:t>   </a:t>
            </a:r>
            <a:r>
              <a:rPr lang="en-US" altLang="zh-CN"/>
              <a:t>tar –zxvf  filename.tar.gz</a:t>
            </a:r>
          </a:p>
          <a:p>
            <a:pPr>
              <a:buFontTx/>
              <a:buNone/>
            </a:pPr>
            <a:r>
              <a:rPr lang="zh-CN" altLang="en-US"/>
              <a:t>   </a:t>
            </a:r>
            <a:r>
              <a:rPr lang="en-US" altLang="zh-CN"/>
              <a:t>tar –jxvf   filename.tar.bz2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descr="Large confetti">
            <a:extLst>
              <a:ext uri="{FF2B5EF4-FFF2-40B4-BE49-F238E27FC236}">
                <a16:creationId xmlns:a16="http://schemas.microsoft.com/office/drawing/2014/main" xmlns="" id="{90E6ECD0-13A7-4629-9906-61CF527F090C}"/>
              </a:ext>
            </a:extLst>
          </p:cNvPr>
          <p:cNvSpPr>
            <a:spLocks noGrp="1" noChangeArrowheads="1"/>
          </p:cNvSpPr>
          <p:nvPr>
            <p:ph type="title"/>
          </p:nvPr>
        </p:nvSpPr>
        <p:spPr/>
        <p:txBody>
          <a:bodyPr/>
          <a:lstStyle/>
          <a:p>
            <a:endParaRPr lang="zh-CN" altLang="en-US"/>
          </a:p>
        </p:txBody>
      </p:sp>
      <p:sp>
        <p:nvSpPr>
          <p:cNvPr id="212995" name="Rectangle 3">
            <a:extLst>
              <a:ext uri="{FF2B5EF4-FFF2-40B4-BE49-F238E27FC236}">
                <a16:creationId xmlns:a16="http://schemas.microsoft.com/office/drawing/2014/main" xmlns="" id="{72C926D3-038A-44BF-97D8-CED93C0B5406}"/>
              </a:ext>
            </a:extLst>
          </p:cNvPr>
          <p:cNvSpPr>
            <a:spLocks noGrp="1" noChangeArrowheads="1"/>
          </p:cNvSpPr>
          <p:nvPr>
            <p:ph idx="1"/>
          </p:nvPr>
        </p:nvSpPr>
        <p:spPr/>
        <p:txBody>
          <a:bodyPr/>
          <a:lstStyle/>
          <a:p>
            <a:pPr>
              <a:buFontTx/>
              <a:buNone/>
            </a:pPr>
            <a:r>
              <a:rPr lang="en-US" altLang="zh-CN"/>
              <a:t>  man  </a:t>
            </a:r>
            <a:r>
              <a:rPr lang="zh-CN" altLang="en-US"/>
              <a:t>命令</a:t>
            </a:r>
          </a:p>
          <a:p>
            <a:pPr>
              <a:buFontTx/>
              <a:buNone/>
            </a:pPr>
            <a:r>
              <a:rPr lang="zh-CN" altLang="en-US"/>
              <a:t>  </a:t>
            </a:r>
            <a:r>
              <a:rPr lang="en-US" altLang="zh-CN"/>
              <a:t>man  cmd </a:t>
            </a:r>
          </a:p>
          <a:p>
            <a:pPr>
              <a:buFontTx/>
              <a:buNone/>
            </a:pPr>
            <a:r>
              <a:rPr lang="en-US" altLang="zh-CN"/>
              <a:t>  </a:t>
            </a:r>
            <a:r>
              <a:rPr lang="zh-CN" altLang="en-US"/>
              <a:t>作用：</a:t>
            </a:r>
          </a:p>
          <a:p>
            <a:pPr>
              <a:buFontTx/>
              <a:buNone/>
            </a:pPr>
            <a:r>
              <a:rPr lang="zh-CN" altLang="en-US"/>
              <a:t>     显示命令用法以及参数</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descr="Large confetti">
            <a:extLst>
              <a:ext uri="{FF2B5EF4-FFF2-40B4-BE49-F238E27FC236}">
                <a16:creationId xmlns:a16="http://schemas.microsoft.com/office/drawing/2014/main" xmlns="" id="{6ECF592E-0738-48BD-BB73-1BFAD6CB08E6}"/>
              </a:ext>
            </a:extLst>
          </p:cNvPr>
          <p:cNvSpPr>
            <a:spLocks noGrp="1" noChangeArrowheads="1"/>
          </p:cNvSpPr>
          <p:nvPr>
            <p:ph type="title"/>
          </p:nvPr>
        </p:nvSpPr>
        <p:spPr/>
        <p:txBody>
          <a:bodyPr/>
          <a:lstStyle/>
          <a:p>
            <a:endParaRPr lang="zh-CN" altLang="en-US"/>
          </a:p>
        </p:txBody>
      </p:sp>
      <p:sp>
        <p:nvSpPr>
          <p:cNvPr id="214019" name="Rectangle 3">
            <a:extLst>
              <a:ext uri="{FF2B5EF4-FFF2-40B4-BE49-F238E27FC236}">
                <a16:creationId xmlns:a16="http://schemas.microsoft.com/office/drawing/2014/main" xmlns="" id="{8103D8A1-9351-4BFA-B734-C32214E3510D}"/>
              </a:ext>
            </a:extLst>
          </p:cNvPr>
          <p:cNvSpPr>
            <a:spLocks noGrp="1" noChangeArrowheads="1"/>
          </p:cNvSpPr>
          <p:nvPr>
            <p:ph idx="1"/>
          </p:nvPr>
        </p:nvSpPr>
        <p:spPr/>
        <p:txBody>
          <a:bodyPr/>
          <a:lstStyle/>
          <a:p>
            <a:pPr>
              <a:buFontTx/>
              <a:buNone/>
            </a:pPr>
            <a:r>
              <a:rPr lang="en-US" altLang="zh-CN"/>
              <a:t>   mtools </a:t>
            </a:r>
            <a:r>
              <a:rPr lang="zh-CN" altLang="en-US"/>
              <a:t>命令</a:t>
            </a:r>
          </a:p>
          <a:p>
            <a:pPr>
              <a:buFontTx/>
              <a:buNone/>
            </a:pPr>
            <a:r>
              <a:rPr lang="zh-CN" altLang="en-US"/>
              <a:t>   作用：显示</a:t>
            </a:r>
            <a:r>
              <a:rPr lang="en-US" altLang="zh-CN"/>
              <a:t>mtools</a:t>
            </a:r>
            <a:r>
              <a:rPr lang="zh-CN" altLang="en-US"/>
              <a:t>支持的指令 </a:t>
            </a:r>
          </a:p>
          <a:p>
            <a:pPr>
              <a:buFontTx/>
              <a:buNone/>
            </a:pPr>
            <a:r>
              <a:rPr lang="zh-CN" altLang="en-US"/>
              <a:t>    </a:t>
            </a:r>
            <a:r>
              <a:rPr lang="en-US" altLang="zh-CN"/>
              <a:t>mtools</a:t>
            </a:r>
            <a:r>
              <a:rPr lang="zh-CN" altLang="en-US"/>
              <a:t>为</a:t>
            </a:r>
            <a:r>
              <a:rPr lang="en-US" altLang="zh-CN"/>
              <a:t>MS-DOS</a:t>
            </a:r>
            <a:r>
              <a:rPr lang="zh-CN" altLang="en-US"/>
              <a:t>文件系统的工具程序，可模拟许多</a:t>
            </a:r>
            <a:r>
              <a:rPr lang="en-US" altLang="zh-CN"/>
              <a:t>MS-DOS</a:t>
            </a:r>
            <a:r>
              <a:rPr lang="zh-CN" altLang="en-US"/>
              <a:t>的指令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descr="Large confetti">
            <a:extLst>
              <a:ext uri="{FF2B5EF4-FFF2-40B4-BE49-F238E27FC236}">
                <a16:creationId xmlns:a16="http://schemas.microsoft.com/office/drawing/2014/main" xmlns="" id="{DC3C4AEA-5D47-4935-9F67-4FC567E1DA9D}"/>
              </a:ext>
            </a:extLst>
          </p:cNvPr>
          <p:cNvSpPr>
            <a:spLocks noGrp="1" noChangeArrowheads="1"/>
          </p:cNvSpPr>
          <p:nvPr>
            <p:ph type="title"/>
          </p:nvPr>
        </p:nvSpPr>
        <p:spPr/>
        <p:txBody>
          <a:bodyPr/>
          <a:lstStyle/>
          <a:p>
            <a:endParaRPr lang="zh-CN" altLang="en-US"/>
          </a:p>
        </p:txBody>
      </p:sp>
      <p:sp>
        <p:nvSpPr>
          <p:cNvPr id="169987" name="Rectangle 3">
            <a:extLst>
              <a:ext uri="{FF2B5EF4-FFF2-40B4-BE49-F238E27FC236}">
                <a16:creationId xmlns:a16="http://schemas.microsoft.com/office/drawing/2014/main" xmlns="" id="{7DE9AF86-4814-49EA-A305-772D962F5D09}"/>
              </a:ext>
            </a:extLst>
          </p:cNvPr>
          <p:cNvSpPr>
            <a:spLocks noGrp="1" noChangeArrowheads="1"/>
          </p:cNvSpPr>
          <p:nvPr>
            <p:ph idx="1"/>
          </p:nvPr>
        </p:nvSpPr>
        <p:spPr/>
        <p:txBody>
          <a:bodyPr>
            <a:normAutofit/>
          </a:bodyPr>
          <a:lstStyle/>
          <a:p>
            <a:pPr>
              <a:lnSpc>
                <a:spcPct val="90000"/>
              </a:lnSpc>
            </a:pPr>
            <a:r>
              <a:rPr lang="en-US" altLang="zh-CN"/>
              <a:t>chsh  </a:t>
            </a:r>
            <a:r>
              <a:rPr lang="zh-CN" altLang="en-US"/>
              <a:t>命令</a:t>
            </a:r>
          </a:p>
          <a:p>
            <a:pPr>
              <a:lnSpc>
                <a:spcPct val="90000"/>
              </a:lnSpc>
              <a:buFontTx/>
              <a:buNone/>
            </a:pPr>
            <a:r>
              <a:rPr lang="zh-CN" altLang="en-US"/>
              <a:t>   作用：更改使用者</a:t>
            </a:r>
            <a:r>
              <a:rPr lang="en-US" altLang="zh-CN"/>
              <a:t>shell</a:t>
            </a:r>
            <a:r>
              <a:rPr lang="zh-CN" altLang="en-US"/>
              <a:t>设定</a:t>
            </a:r>
          </a:p>
          <a:p>
            <a:pPr>
              <a:lnSpc>
                <a:spcPct val="90000"/>
              </a:lnSpc>
              <a:buFontTx/>
              <a:buNone/>
            </a:pPr>
            <a:r>
              <a:rPr lang="en-US" altLang="zh-CN"/>
              <a:t>   </a:t>
            </a:r>
            <a:r>
              <a:rPr lang="zh-CN" altLang="en-US"/>
              <a:t>参数：</a:t>
            </a:r>
          </a:p>
          <a:p>
            <a:pPr>
              <a:lnSpc>
                <a:spcPct val="90000"/>
              </a:lnSpc>
              <a:buFontTx/>
              <a:buNone/>
            </a:pPr>
            <a:r>
              <a:rPr lang="en-US" altLang="zh-CN"/>
              <a:t>   -l </a:t>
            </a:r>
            <a:r>
              <a:rPr lang="zh-CN" altLang="en-US"/>
              <a:t>显示系统所有</a:t>
            </a:r>
            <a:r>
              <a:rPr lang="en-US" altLang="zh-CN"/>
              <a:t>shell</a:t>
            </a:r>
            <a:r>
              <a:rPr lang="zh-CN" altLang="en-US"/>
              <a:t>类型</a:t>
            </a:r>
          </a:p>
          <a:p>
            <a:pPr>
              <a:lnSpc>
                <a:spcPct val="90000"/>
              </a:lnSpc>
              <a:buFontTx/>
              <a:buNone/>
            </a:pPr>
            <a:r>
              <a:rPr lang="en-US" altLang="zh-CN"/>
              <a:t>   -v </a:t>
            </a:r>
            <a:r>
              <a:rPr lang="zh-CN" altLang="en-US"/>
              <a:t>显示</a:t>
            </a:r>
            <a:r>
              <a:rPr lang="en-US" altLang="zh-CN"/>
              <a:t>shell</a:t>
            </a:r>
            <a:r>
              <a:rPr lang="zh-CN" altLang="en-US"/>
              <a:t>版本号</a:t>
            </a:r>
          </a:p>
          <a:p>
            <a:pPr>
              <a:lnSpc>
                <a:spcPct val="90000"/>
              </a:lnSpc>
              <a:buFontTx/>
              <a:buNone/>
            </a:pPr>
            <a:r>
              <a:rPr lang="zh-CN" altLang="en-US"/>
              <a:t>   运行 </a:t>
            </a:r>
            <a:r>
              <a:rPr lang="en-US" altLang="zh-CN"/>
              <a:t>chsh </a:t>
            </a:r>
            <a:r>
              <a:rPr lang="zh-CN" altLang="en-US"/>
              <a:t>命令，提示相关信息。</a:t>
            </a:r>
          </a:p>
          <a:p>
            <a:pPr>
              <a:lnSpc>
                <a:spcPct val="90000"/>
              </a:lnSpc>
              <a:buFontTx/>
              <a:buNone/>
            </a:pPr>
            <a:r>
              <a:rPr lang="en-US" altLang="zh-CN"/>
              <a:t>   Root</a:t>
            </a:r>
            <a:r>
              <a:rPr lang="zh-CN" altLang="en-US"/>
              <a:t>用户可以修改全体，其它用户必须输入密码。</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descr="Large confetti">
            <a:extLst>
              <a:ext uri="{FF2B5EF4-FFF2-40B4-BE49-F238E27FC236}">
                <a16:creationId xmlns:a16="http://schemas.microsoft.com/office/drawing/2014/main" xmlns="" id="{0BA6E33C-D2B8-418C-B194-718FE7FE7155}"/>
              </a:ext>
            </a:extLst>
          </p:cNvPr>
          <p:cNvSpPr>
            <a:spLocks noGrp="1" noChangeArrowheads="1"/>
          </p:cNvSpPr>
          <p:nvPr>
            <p:ph type="title"/>
          </p:nvPr>
        </p:nvSpPr>
        <p:spPr/>
        <p:txBody>
          <a:bodyPr/>
          <a:lstStyle/>
          <a:p>
            <a:endParaRPr lang="zh-CN" altLang="en-US"/>
          </a:p>
        </p:txBody>
      </p:sp>
      <p:sp>
        <p:nvSpPr>
          <p:cNvPr id="171011" name="Rectangle 3">
            <a:extLst>
              <a:ext uri="{FF2B5EF4-FFF2-40B4-BE49-F238E27FC236}">
                <a16:creationId xmlns:a16="http://schemas.microsoft.com/office/drawing/2014/main" xmlns="" id="{534F37E2-24AF-476C-8A59-CC8AF4470BF2}"/>
              </a:ext>
            </a:extLst>
          </p:cNvPr>
          <p:cNvSpPr>
            <a:spLocks noGrp="1" noChangeArrowheads="1"/>
          </p:cNvSpPr>
          <p:nvPr>
            <p:ph idx="1"/>
          </p:nvPr>
        </p:nvSpPr>
        <p:spPr/>
        <p:txBody>
          <a:bodyPr>
            <a:normAutofit/>
          </a:bodyPr>
          <a:lstStyle/>
          <a:p>
            <a:r>
              <a:rPr lang="en-US" altLang="zh-CN"/>
              <a:t>mount </a:t>
            </a:r>
            <a:r>
              <a:rPr lang="zh-CN" altLang="en-US"/>
              <a:t>加载文件系统，一般为超级用户。</a:t>
            </a:r>
          </a:p>
          <a:p>
            <a:r>
              <a:rPr lang="en-US" altLang="zh-CN"/>
              <a:t>-t  vfstype </a:t>
            </a:r>
            <a:r>
              <a:rPr lang="zh-CN" altLang="en-US"/>
              <a:t>显示被加载文件系统的类型</a:t>
            </a:r>
          </a:p>
          <a:p>
            <a:r>
              <a:rPr lang="zh-CN" altLang="en-US"/>
              <a:t>在</a:t>
            </a:r>
            <a:r>
              <a:rPr lang="en-US" altLang="zh-CN"/>
              <a:t>linux</a:t>
            </a:r>
            <a:r>
              <a:rPr lang="zh-CN" altLang="en-US"/>
              <a:t>下，所有文件都作为一个大型树的一部分访问，例如要访问</a:t>
            </a:r>
            <a:r>
              <a:rPr lang="en-US" altLang="zh-CN"/>
              <a:t>CD-ROM</a:t>
            </a:r>
            <a:r>
              <a:rPr lang="zh-CN" altLang="en-US"/>
              <a:t>上的文件，需要将</a:t>
            </a:r>
            <a:r>
              <a:rPr lang="en-US" altLang="zh-CN"/>
              <a:t>CD-ROM</a:t>
            </a:r>
            <a:r>
              <a:rPr lang="zh-CN" altLang="en-US"/>
              <a:t>设备挂载在文件树中的摸个挂载点上。</a:t>
            </a:r>
            <a:r>
              <a:rPr lang="en-US" altLang="zh-CN"/>
              <a:t>Redhead</a:t>
            </a:r>
            <a:r>
              <a:rPr lang="zh-CN" altLang="en-US"/>
              <a:t>不支持自动挂载。</a:t>
            </a:r>
          </a:p>
          <a:p>
            <a:pPr>
              <a:buFontTx/>
              <a:buNone/>
            </a:pP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descr="Large confetti">
            <a:extLst>
              <a:ext uri="{FF2B5EF4-FFF2-40B4-BE49-F238E27FC236}">
                <a16:creationId xmlns:a16="http://schemas.microsoft.com/office/drawing/2014/main" xmlns="" id="{D067355F-A340-4DE1-BE87-2CDFA68F8711}"/>
              </a:ext>
            </a:extLst>
          </p:cNvPr>
          <p:cNvSpPr>
            <a:spLocks noGrp="1" noChangeArrowheads="1"/>
          </p:cNvSpPr>
          <p:nvPr>
            <p:ph type="title"/>
          </p:nvPr>
        </p:nvSpPr>
        <p:spPr/>
        <p:txBody>
          <a:bodyPr/>
          <a:lstStyle/>
          <a:p>
            <a:endParaRPr lang="zh-CN" altLang="en-US"/>
          </a:p>
        </p:txBody>
      </p:sp>
      <p:sp>
        <p:nvSpPr>
          <p:cNvPr id="172035" name="Rectangle 3">
            <a:extLst>
              <a:ext uri="{FF2B5EF4-FFF2-40B4-BE49-F238E27FC236}">
                <a16:creationId xmlns:a16="http://schemas.microsoft.com/office/drawing/2014/main" xmlns="" id="{86E04DA4-3399-45F1-A052-0BC8D2AC46CC}"/>
              </a:ext>
            </a:extLst>
          </p:cNvPr>
          <p:cNvSpPr>
            <a:spLocks noGrp="1" noChangeArrowheads="1"/>
          </p:cNvSpPr>
          <p:nvPr>
            <p:ph idx="1"/>
          </p:nvPr>
        </p:nvSpPr>
        <p:spPr/>
        <p:txBody>
          <a:bodyPr>
            <a:normAutofit/>
          </a:bodyPr>
          <a:lstStyle/>
          <a:p>
            <a:r>
              <a:rPr lang="en-US" altLang="zh-CN"/>
              <a:t>Windows </a:t>
            </a:r>
            <a:r>
              <a:rPr lang="zh-CN" altLang="en-US"/>
              <a:t>下</a:t>
            </a:r>
            <a:r>
              <a:rPr lang="en-US" altLang="zh-CN"/>
              <a:t>Fat32</a:t>
            </a:r>
            <a:r>
              <a:rPr lang="zh-CN" altLang="en-US"/>
              <a:t>文件系统 </a:t>
            </a:r>
            <a:r>
              <a:rPr lang="en-US" altLang="zh-CN"/>
              <a:t>-------  vfat</a:t>
            </a:r>
          </a:p>
          <a:p>
            <a:r>
              <a:rPr lang="en-US" altLang="zh-CN"/>
              <a:t>CD-ROM  -------    iso9660</a:t>
            </a:r>
          </a:p>
          <a:p>
            <a:r>
              <a:rPr lang="zh-CN" altLang="en-US"/>
              <a:t>几个例子：</a:t>
            </a:r>
          </a:p>
          <a:p>
            <a:r>
              <a:rPr lang="en-US" altLang="zh-CN"/>
              <a:t>mount –t vfat /dev/sdb /mnt/usb</a:t>
            </a:r>
          </a:p>
          <a:p>
            <a:r>
              <a:rPr lang="en-US" altLang="zh-CN"/>
              <a:t>mount –t iso9660 /dev/hdc /mnt/cdrom</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descr="Large confetti">
            <a:extLst>
              <a:ext uri="{FF2B5EF4-FFF2-40B4-BE49-F238E27FC236}">
                <a16:creationId xmlns:a16="http://schemas.microsoft.com/office/drawing/2014/main" xmlns="" id="{9F5E6DB6-E1E3-42D7-9A05-87C77AA5E5B7}"/>
              </a:ext>
            </a:extLst>
          </p:cNvPr>
          <p:cNvSpPr>
            <a:spLocks noGrp="1" noChangeArrowheads="1"/>
          </p:cNvSpPr>
          <p:nvPr>
            <p:ph type="title"/>
          </p:nvPr>
        </p:nvSpPr>
        <p:spPr/>
        <p:txBody>
          <a:bodyPr/>
          <a:lstStyle/>
          <a:p>
            <a:endParaRPr lang="zh-CN" altLang="en-US"/>
          </a:p>
        </p:txBody>
      </p:sp>
      <p:sp>
        <p:nvSpPr>
          <p:cNvPr id="173059" name="Rectangle 3">
            <a:extLst>
              <a:ext uri="{FF2B5EF4-FFF2-40B4-BE49-F238E27FC236}">
                <a16:creationId xmlns:a16="http://schemas.microsoft.com/office/drawing/2014/main" xmlns="" id="{01309713-E3DE-41FC-8806-C2E6ABBA74E5}"/>
              </a:ext>
            </a:extLst>
          </p:cNvPr>
          <p:cNvSpPr>
            <a:spLocks noGrp="1" noChangeArrowheads="1"/>
          </p:cNvSpPr>
          <p:nvPr>
            <p:ph idx="1"/>
          </p:nvPr>
        </p:nvSpPr>
        <p:spPr/>
        <p:txBody>
          <a:bodyPr/>
          <a:lstStyle/>
          <a:p>
            <a:r>
              <a:rPr lang="en-US" altLang="zh-CN"/>
              <a:t>umount </a:t>
            </a:r>
            <a:r>
              <a:rPr lang="zh-CN" altLang="en-US"/>
              <a:t>该命令可以看作 </a:t>
            </a:r>
            <a:r>
              <a:rPr lang="en-US" altLang="zh-CN"/>
              <a:t>mount</a:t>
            </a:r>
            <a:r>
              <a:rPr lang="zh-CN" altLang="en-US"/>
              <a:t>命令的逆操作</a:t>
            </a:r>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descr="Large confetti">
            <a:extLst>
              <a:ext uri="{FF2B5EF4-FFF2-40B4-BE49-F238E27FC236}">
                <a16:creationId xmlns:a16="http://schemas.microsoft.com/office/drawing/2014/main" xmlns="" id="{DDFE3296-6A70-456B-A48A-87F524EBABBB}"/>
              </a:ext>
            </a:extLst>
          </p:cNvPr>
          <p:cNvSpPr>
            <a:spLocks noGrp="1" noChangeArrowheads="1"/>
          </p:cNvSpPr>
          <p:nvPr>
            <p:ph type="title"/>
          </p:nvPr>
        </p:nvSpPr>
        <p:spPr/>
        <p:txBody>
          <a:bodyPr/>
          <a:lstStyle/>
          <a:p>
            <a:r>
              <a:rPr lang="en-US" altLang="zh-CN"/>
              <a:t>1.8</a:t>
            </a:r>
            <a:r>
              <a:rPr lang="zh-CN" altLang="en-US"/>
              <a:t>创新的机遇</a:t>
            </a:r>
          </a:p>
        </p:txBody>
      </p:sp>
      <p:sp>
        <p:nvSpPr>
          <p:cNvPr id="152579" name="Rectangle 3">
            <a:extLst>
              <a:ext uri="{FF2B5EF4-FFF2-40B4-BE49-F238E27FC236}">
                <a16:creationId xmlns:a16="http://schemas.microsoft.com/office/drawing/2014/main" xmlns="" id="{53FE1EB9-D6D5-49F7-8EC3-3F6D26A794D6}"/>
              </a:ext>
            </a:extLst>
          </p:cNvPr>
          <p:cNvSpPr>
            <a:spLocks noGrp="1" noChangeArrowheads="1"/>
          </p:cNvSpPr>
          <p:nvPr>
            <p:ph idx="1"/>
          </p:nvPr>
        </p:nvSpPr>
        <p:spPr>
          <a:xfrm>
            <a:off x="609598" y="1524000"/>
            <a:ext cx="7620001" cy="4517363"/>
          </a:xfrm>
        </p:spPr>
        <p:txBody>
          <a:bodyPr>
            <a:normAutofit lnSpcReduction="10000"/>
          </a:bodyPr>
          <a:lstStyle/>
          <a:p>
            <a:r>
              <a:rPr lang="zh-CN" altLang="en-US" sz="2800" b="1" dirty="0">
                <a:latin typeface="华文楷体" panose="02010600040101010101" pitchFamily="2" charset="-122"/>
                <a:ea typeface="华文楷体" panose="02010600040101010101" pitchFamily="2" charset="-122"/>
              </a:rPr>
              <a:t>通用计算机产业是垄断的。</a:t>
            </a:r>
          </a:p>
          <a:p>
            <a:r>
              <a:rPr lang="zh-CN" altLang="en-US" sz="2800" b="1" dirty="0">
                <a:latin typeface="华文楷体" panose="02010600040101010101" pitchFamily="2" charset="-122"/>
                <a:ea typeface="华文楷体" panose="02010600040101010101" pitchFamily="2" charset="-122"/>
              </a:rPr>
              <a:t>嵌入式系统与技术是一个分散的工业，充满竞争、机遇与创新。</a:t>
            </a:r>
          </a:p>
          <a:p>
            <a:r>
              <a:rPr lang="zh-CN" altLang="en-US" sz="2800" b="1" dirty="0">
                <a:latin typeface="华文楷体" panose="02010600040101010101" pitchFamily="2" charset="-122"/>
                <a:ea typeface="华文楷体" panose="02010600040101010101" pitchFamily="2" charset="-122"/>
              </a:rPr>
              <a:t>没有哪一个系列的处理器和操作系统能够垄断全部市场即便在体系结构上存在着主流，但各不相同的应用领域决定了不可能有少数公司，少数产品垄断全部市场。因此嵌入式系统领域的产品和技术，必然是高度分散的，留给各个行业的中小规模高技术公司的创新余地很大。</a:t>
            </a:r>
          </a:p>
        </p:txBody>
      </p:sp>
    </p:spTree>
    <p:extLst>
      <p:ext uri="{BB962C8B-B14F-4D97-AF65-F5344CB8AC3E}">
        <p14:creationId xmlns:p14="http://schemas.microsoft.com/office/powerpoint/2010/main" val="16027085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descr="Large confetti">
            <a:extLst>
              <a:ext uri="{FF2B5EF4-FFF2-40B4-BE49-F238E27FC236}">
                <a16:creationId xmlns:a16="http://schemas.microsoft.com/office/drawing/2014/main" xmlns="" id="{96CB1D02-55B1-413D-B36D-2C90B122CA00}"/>
              </a:ext>
            </a:extLst>
          </p:cNvPr>
          <p:cNvSpPr>
            <a:spLocks noGrp="1" noChangeArrowheads="1"/>
          </p:cNvSpPr>
          <p:nvPr>
            <p:ph type="ctrTitle"/>
          </p:nvPr>
        </p:nvSpPr>
        <p:spPr/>
        <p:txBody>
          <a:bodyPr/>
          <a:lstStyle/>
          <a:p>
            <a:pPr algn="ctr"/>
            <a:r>
              <a:rPr lang="zh-CN" altLang="en-US" b="1" dirty="0">
                <a:solidFill>
                  <a:schemeClr val="tx1"/>
                </a:solidFill>
                <a:effectLst>
                  <a:outerShdw blurRad="38100" dist="38100" dir="2700000" algn="tl">
                    <a:srgbClr val="000000"/>
                  </a:outerShdw>
                </a:effectLst>
              </a:rPr>
              <a:t>第</a:t>
            </a:r>
            <a:r>
              <a:rPr lang="en-US" altLang="zh-CN" b="1" dirty="0">
                <a:solidFill>
                  <a:schemeClr val="tx1"/>
                </a:solidFill>
                <a:effectLst>
                  <a:outerShdw blurRad="38100" dist="38100" dir="2700000" algn="tl">
                    <a:srgbClr val="000000"/>
                  </a:outerShdw>
                </a:effectLst>
              </a:rPr>
              <a:t>4</a:t>
            </a:r>
            <a:r>
              <a:rPr lang="zh-CN" altLang="en-US" b="1" dirty="0">
                <a:solidFill>
                  <a:schemeClr val="tx1"/>
                </a:solidFill>
                <a:effectLst>
                  <a:outerShdw blurRad="38100" dist="38100" dir="2700000" algn="tl">
                    <a:srgbClr val="000000"/>
                  </a:outerShdw>
                </a:effectLst>
              </a:rPr>
              <a:t>节 </a:t>
            </a:r>
            <a:r>
              <a:rPr lang="en-US" altLang="zh-CN" b="1" dirty="0">
                <a:solidFill>
                  <a:schemeClr val="tx1"/>
                </a:solidFill>
                <a:effectLst>
                  <a:outerShdw blurRad="38100" dist="38100" dir="2700000" algn="tl">
                    <a:srgbClr val="000000"/>
                  </a:outerShdw>
                </a:effectLst>
              </a:rPr>
              <a:t/>
            </a:r>
            <a:br>
              <a:rPr lang="en-US" altLang="zh-CN" b="1" dirty="0">
                <a:solidFill>
                  <a:schemeClr val="tx1"/>
                </a:solidFill>
                <a:effectLst>
                  <a:outerShdw blurRad="38100" dist="38100" dir="2700000" algn="tl">
                    <a:srgbClr val="000000"/>
                  </a:outerShdw>
                </a:effectLst>
              </a:rPr>
            </a:br>
            <a:r>
              <a:rPr lang="en-US" altLang="zh-CN" b="1" dirty="0">
                <a:solidFill>
                  <a:schemeClr val="tx1"/>
                </a:solidFill>
                <a:effectLst>
                  <a:outerShdw blurRad="38100" dist="38100" dir="2700000" algn="tl">
                    <a:srgbClr val="000000"/>
                  </a:outerShdw>
                </a:effectLst>
              </a:rPr>
              <a:t>LINUX</a:t>
            </a:r>
            <a:r>
              <a:rPr lang="zh-CN" altLang="en-US" b="1" dirty="0">
                <a:solidFill>
                  <a:schemeClr val="tx1"/>
                </a:solidFill>
                <a:effectLst>
                  <a:outerShdw blurRad="38100" dist="38100" dir="2700000" algn="tl">
                    <a:srgbClr val="000000"/>
                  </a:outerShdw>
                </a:effectLst>
              </a:rPr>
              <a:t>服务器配置</a:t>
            </a:r>
            <a:endParaRPr lang="zh-CN" altLang="en-US" b="1" dirty="0">
              <a:solidFill>
                <a:schemeClr val="tx1"/>
              </a:solidFill>
              <a:effectLst>
                <a:outerShdw blurRad="38100" dist="38100" dir="2700000" algn="tl">
                  <a:srgbClr val="000000"/>
                </a:outerShdw>
              </a:effectLst>
              <a:ea typeface="仿宋_GB2312" pitchFamily="49" charset="-122"/>
            </a:endParaRPr>
          </a:p>
        </p:txBody>
      </p:sp>
    </p:spTree>
    <p:extLst>
      <p:ext uri="{BB962C8B-B14F-4D97-AF65-F5344CB8AC3E}">
        <p14:creationId xmlns:p14="http://schemas.microsoft.com/office/powerpoint/2010/main" val="41381492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descr="Large confetti">
            <a:extLst>
              <a:ext uri="{FF2B5EF4-FFF2-40B4-BE49-F238E27FC236}">
                <a16:creationId xmlns:a16="http://schemas.microsoft.com/office/drawing/2014/main" xmlns="" id="{262E8469-C52E-4309-8E1F-F172EB6820F8}"/>
              </a:ext>
            </a:extLst>
          </p:cNvPr>
          <p:cNvSpPr>
            <a:spLocks noGrp="1" noChangeArrowheads="1"/>
          </p:cNvSpPr>
          <p:nvPr>
            <p:ph type="title"/>
          </p:nvPr>
        </p:nvSpPr>
        <p:spPr/>
        <p:txBody>
          <a:bodyPr/>
          <a:lstStyle/>
          <a:p>
            <a:r>
              <a:rPr lang="en-US" altLang="zh-CN" sz="4000"/>
              <a:t>Samba</a:t>
            </a:r>
            <a:r>
              <a:rPr lang="zh-CN" altLang="en-US" sz="4000"/>
              <a:t>服务器概述</a:t>
            </a:r>
          </a:p>
        </p:txBody>
      </p:sp>
      <p:sp>
        <p:nvSpPr>
          <p:cNvPr id="250883" name="Rectangle 3">
            <a:extLst>
              <a:ext uri="{FF2B5EF4-FFF2-40B4-BE49-F238E27FC236}">
                <a16:creationId xmlns:a16="http://schemas.microsoft.com/office/drawing/2014/main" xmlns="" id="{6CE7F260-B874-49E2-B3E3-282DCFBC5821}"/>
              </a:ext>
            </a:extLst>
          </p:cNvPr>
          <p:cNvSpPr>
            <a:spLocks noGrp="1" noChangeArrowheads="1"/>
          </p:cNvSpPr>
          <p:nvPr>
            <p:ph idx="1"/>
          </p:nvPr>
        </p:nvSpPr>
        <p:spPr/>
        <p:txBody>
          <a:bodyPr>
            <a:normAutofit/>
          </a:bodyPr>
          <a:lstStyle/>
          <a:p>
            <a:r>
              <a:rPr lang="zh-CN" altLang="en-US"/>
              <a:t>是一款流行的软件包，采用</a:t>
            </a:r>
            <a:r>
              <a:rPr lang="en-US" altLang="zh-CN"/>
              <a:t>GNU</a:t>
            </a:r>
            <a:r>
              <a:rPr lang="zh-CN" altLang="en-US"/>
              <a:t>公共许可证，在</a:t>
            </a:r>
            <a:r>
              <a:rPr lang="en-US" altLang="zh-CN"/>
              <a:t>linux</a:t>
            </a:r>
            <a:r>
              <a:rPr lang="zh-CN" altLang="en-US"/>
              <a:t>主机上实现了</a:t>
            </a:r>
            <a:r>
              <a:rPr lang="en-US" altLang="zh-CN"/>
              <a:t>CIFS</a:t>
            </a:r>
            <a:r>
              <a:rPr lang="zh-CN" altLang="en-US"/>
              <a:t>服务器端，最初是有澳大利亚人</a:t>
            </a:r>
            <a:r>
              <a:rPr lang="en-US" altLang="zh-CN"/>
              <a:t>Andrew Tridgell </a:t>
            </a:r>
            <a:r>
              <a:rPr lang="zh-CN" altLang="en-US"/>
              <a:t>开发实现。</a:t>
            </a:r>
          </a:p>
          <a:p>
            <a:r>
              <a:rPr lang="zh-CN" altLang="en-US"/>
              <a:t>在服务器上安装一个软件包即可，</a:t>
            </a:r>
            <a:r>
              <a:rPr lang="en-US" altLang="zh-CN"/>
              <a:t>windows</a:t>
            </a:r>
            <a:r>
              <a:rPr lang="zh-CN" altLang="en-US"/>
              <a:t>端不需要任何特殊的软件</a:t>
            </a:r>
          </a:p>
          <a:p>
            <a:r>
              <a:rPr lang="zh-CN" altLang="en-US"/>
              <a:t>文件共享</a:t>
            </a:r>
          </a:p>
        </p:txBody>
      </p:sp>
    </p:spTree>
    <p:extLst>
      <p:ext uri="{BB962C8B-B14F-4D97-AF65-F5344CB8AC3E}">
        <p14:creationId xmlns:p14="http://schemas.microsoft.com/office/powerpoint/2010/main" val="10195735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descr="Large confetti">
            <a:extLst>
              <a:ext uri="{FF2B5EF4-FFF2-40B4-BE49-F238E27FC236}">
                <a16:creationId xmlns:a16="http://schemas.microsoft.com/office/drawing/2014/main" xmlns="" id="{ED06AEA5-C90A-4B5B-9A90-0584B23216B8}"/>
              </a:ext>
            </a:extLst>
          </p:cNvPr>
          <p:cNvSpPr>
            <a:spLocks noGrp="1" noChangeArrowheads="1"/>
          </p:cNvSpPr>
          <p:nvPr>
            <p:ph type="title"/>
          </p:nvPr>
        </p:nvSpPr>
        <p:spPr>
          <a:xfrm>
            <a:off x="990600" y="304800"/>
            <a:ext cx="7772400" cy="1143000"/>
          </a:xfrm>
        </p:spPr>
        <p:txBody>
          <a:bodyPr/>
          <a:lstStyle/>
          <a:p>
            <a:r>
              <a:rPr lang="en-US" altLang="zh-CN" sz="3600"/>
              <a:t>Samba</a:t>
            </a:r>
            <a:r>
              <a:rPr lang="zh-CN" altLang="en-US" sz="3600"/>
              <a:t>服务器配置（图形界面）</a:t>
            </a:r>
          </a:p>
        </p:txBody>
      </p:sp>
      <p:sp>
        <p:nvSpPr>
          <p:cNvPr id="251907" name="Rectangle 3">
            <a:extLst>
              <a:ext uri="{FF2B5EF4-FFF2-40B4-BE49-F238E27FC236}">
                <a16:creationId xmlns:a16="http://schemas.microsoft.com/office/drawing/2014/main" xmlns="" id="{6C8BAB9E-51DA-469D-B206-4EBFC27FC2B0}"/>
              </a:ext>
            </a:extLst>
          </p:cNvPr>
          <p:cNvSpPr>
            <a:spLocks noGrp="1" noChangeArrowheads="1"/>
          </p:cNvSpPr>
          <p:nvPr>
            <p:ph idx="1"/>
          </p:nvPr>
        </p:nvSpPr>
        <p:spPr/>
        <p:txBody>
          <a:bodyPr>
            <a:normAutofit fontScale="92500" lnSpcReduction="20000"/>
          </a:bodyPr>
          <a:lstStyle/>
          <a:p>
            <a:pPr>
              <a:lnSpc>
                <a:spcPct val="90000"/>
              </a:lnSpc>
            </a:pPr>
            <a:r>
              <a:rPr lang="en-US" altLang="zh-CN" sz="2800"/>
              <a:t>1</a:t>
            </a:r>
            <a:r>
              <a:rPr lang="zh-CN" altLang="en-US" sz="2800"/>
              <a:t>、安装</a:t>
            </a:r>
            <a:r>
              <a:rPr lang="en-US" altLang="zh-CN" sz="2800"/>
              <a:t>samba</a:t>
            </a:r>
            <a:r>
              <a:rPr lang="zh-CN" altLang="en-US" sz="2800"/>
              <a:t>服务器</a:t>
            </a:r>
          </a:p>
          <a:p>
            <a:pPr>
              <a:lnSpc>
                <a:spcPct val="90000"/>
              </a:lnSpc>
              <a:buFontTx/>
              <a:buNone/>
            </a:pPr>
            <a:r>
              <a:rPr lang="zh-CN" altLang="en-US" sz="2800"/>
              <a:t>    通过 </a:t>
            </a:r>
            <a:r>
              <a:rPr lang="en-US" altLang="zh-CN" sz="2800"/>
              <a:t>rpm –qa | grep samba </a:t>
            </a:r>
            <a:r>
              <a:rPr lang="zh-CN" altLang="en-US" sz="2800"/>
              <a:t>进行查询，如果没有安装，要自行安装相应的</a:t>
            </a:r>
            <a:r>
              <a:rPr lang="en-US" altLang="zh-CN" sz="2800"/>
              <a:t>rpm</a:t>
            </a:r>
            <a:r>
              <a:rPr lang="zh-CN" altLang="en-US" sz="2800"/>
              <a:t>包，如果已安装，会显示相应的提示信息。</a:t>
            </a:r>
          </a:p>
          <a:p>
            <a:pPr>
              <a:lnSpc>
                <a:spcPct val="90000"/>
              </a:lnSpc>
            </a:pPr>
            <a:r>
              <a:rPr lang="en-US" altLang="zh-CN" sz="2800"/>
              <a:t>2</a:t>
            </a:r>
            <a:r>
              <a:rPr lang="zh-CN" altLang="en-US" sz="2800"/>
              <a:t>、建立</a:t>
            </a:r>
            <a:r>
              <a:rPr lang="en-US" altLang="zh-CN" sz="2800"/>
              <a:t>samba</a:t>
            </a:r>
            <a:r>
              <a:rPr lang="zh-CN" altLang="en-US" sz="2800"/>
              <a:t>服务器，在系统设置里找到服务器配置选项，创建一个</a:t>
            </a:r>
            <a:r>
              <a:rPr lang="en-US" altLang="zh-CN" sz="2800"/>
              <a:t>samba</a:t>
            </a:r>
            <a:r>
              <a:rPr lang="zh-CN" altLang="en-US" sz="2800"/>
              <a:t>服务器</a:t>
            </a:r>
          </a:p>
          <a:p>
            <a:pPr>
              <a:lnSpc>
                <a:spcPct val="90000"/>
              </a:lnSpc>
              <a:buFontTx/>
              <a:buNone/>
            </a:pPr>
            <a:r>
              <a:rPr lang="zh-CN" altLang="en-US" sz="2800"/>
              <a:t>    包括：</a:t>
            </a:r>
          </a:p>
          <a:p>
            <a:pPr>
              <a:lnSpc>
                <a:spcPct val="90000"/>
              </a:lnSpc>
              <a:buFontTx/>
              <a:buNone/>
            </a:pPr>
            <a:r>
              <a:rPr lang="zh-CN" altLang="en-US" sz="2800"/>
              <a:t>            添加路径、服务器描述、读写权限、允许访问用户、安全模式</a:t>
            </a:r>
          </a:p>
        </p:txBody>
      </p:sp>
    </p:spTree>
    <p:extLst>
      <p:ext uri="{BB962C8B-B14F-4D97-AF65-F5344CB8AC3E}">
        <p14:creationId xmlns:p14="http://schemas.microsoft.com/office/powerpoint/2010/main" val="32209483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descr="Large confetti">
            <a:extLst>
              <a:ext uri="{FF2B5EF4-FFF2-40B4-BE49-F238E27FC236}">
                <a16:creationId xmlns:a16="http://schemas.microsoft.com/office/drawing/2014/main" xmlns="" id="{DBE2C83C-E2B2-4AD5-A363-9D1418FAE4E7}"/>
              </a:ext>
            </a:extLst>
          </p:cNvPr>
          <p:cNvSpPr>
            <a:spLocks noGrp="1" noChangeArrowheads="1"/>
          </p:cNvSpPr>
          <p:nvPr>
            <p:ph type="title"/>
          </p:nvPr>
        </p:nvSpPr>
        <p:spPr/>
        <p:txBody>
          <a:bodyPr/>
          <a:lstStyle/>
          <a:p>
            <a:r>
              <a:rPr lang="zh-CN" altLang="en-US"/>
              <a:t>续</a:t>
            </a:r>
          </a:p>
        </p:txBody>
      </p:sp>
      <p:sp>
        <p:nvSpPr>
          <p:cNvPr id="252931" name="Rectangle 3">
            <a:extLst>
              <a:ext uri="{FF2B5EF4-FFF2-40B4-BE49-F238E27FC236}">
                <a16:creationId xmlns:a16="http://schemas.microsoft.com/office/drawing/2014/main" xmlns="" id="{49A6B963-E5B2-412C-BDC0-041792E47E30}"/>
              </a:ext>
            </a:extLst>
          </p:cNvPr>
          <p:cNvSpPr>
            <a:spLocks noGrp="1" noChangeArrowheads="1"/>
          </p:cNvSpPr>
          <p:nvPr>
            <p:ph idx="1"/>
          </p:nvPr>
        </p:nvSpPr>
        <p:spPr/>
        <p:txBody>
          <a:bodyPr>
            <a:normAutofit/>
          </a:bodyPr>
          <a:lstStyle/>
          <a:p>
            <a:r>
              <a:rPr lang="en-US" altLang="zh-CN"/>
              <a:t>3</a:t>
            </a:r>
            <a:r>
              <a:rPr lang="zh-CN" altLang="en-US"/>
              <a:t>、如果服务器配置好，查看系统服务的运行情况（</a:t>
            </a:r>
            <a:r>
              <a:rPr lang="en-US" altLang="zh-CN"/>
              <a:t>smb  snmpd</a:t>
            </a:r>
            <a:r>
              <a:rPr lang="zh-CN" altLang="en-US"/>
              <a:t>）</a:t>
            </a:r>
          </a:p>
          <a:p>
            <a:r>
              <a:rPr lang="en-US" altLang="zh-CN"/>
              <a:t>4</a:t>
            </a:r>
            <a:r>
              <a:rPr lang="zh-CN" altLang="en-US"/>
              <a:t>、检查防火墙（通过</a:t>
            </a:r>
            <a:r>
              <a:rPr lang="en-US" altLang="zh-CN"/>
              <a:t>ping</a:t>
            </a:r>
            <a:r>
              <a:rPr lang="zh-CN" altLang="en-US"/>
              <a:t>命令检测网络是否畅通）</a:t>
            </a:r>
          </a:p>
          <a:p>
            <a:pPr>
              <a:buFontTx/>
              <a:buNone/>
            </a:pPr>
            <a:r>
              <a:rPr lang="zh-CN" altLang="en-US"/>
              <a:t>   </a:t>
            </a:r>
            <a:r>
              <a:rPr lang="en-US" altLang="zh-CN"/>
              <a:t>ping hostname</a:t>
            </a:r>
          </a:p>
          <a:p>
            <a:r>
              <a:rPr lang="en-US" altLang="zh-CN"/>
              <a:t>5</a:t>
            </a:r>
            <a:r>
              <a:rPr lang="zh-CN" altLang="en-US"/>
              <a:t>、登陆访问服务器（</a:t>
            </a:r>
            <a:r>
              <a:rPr lang="en-US" altLang="zh-CN"/>
              <a:t>\\hostname</a:t>
            </a:r>
            <a:r>
              <a:rPr lang="zh-CN" altLang="en-US"/>
              <a:t>）</a:t>
            </a:r>
          </a:p>
          <a:p>
            <a:endParaRPr lang="zh-CN" altLang="en-US"/>
          </a:p>
        </p:txBody>
      </p:sp>
    </p:spTree>
    <p:extLst>
      <p:ext uri="{BB962C8B-B14F-4D97-AF65-F5344CB8AC3E}">
        <p14:creationId xmlns:p14="http://schemas.microsoft.com/office/powerpoint/2010/main" val="6072954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descr="Large confetti">
            <a:extLst>
              <a:ext uri="{FF2B5EF4-FFF2-40B4-BE49-F238E27FC236}">
                <a16:creationId xmlns:a16="http://schemas.microsoft.com/office/drawing/2014/main" xmlns="" id="{298EBB05-0F0E-4929-839E-ECC508899AE2}"/>
              </a:ext>
            </a:extLst>
          </p:cNvPr>
          <p:cNvSpPr>
            <a:spLocks noGrp="1" noChangeArrowheads="1"/>
          </p:cNvSpPr>
          <p:nvPr>
            <p:ph type="title"/>
          </p:nvPr>
        </p:nvSpPr>
        <p:spPr/>
        <p:txBody>
          <a:bodyPr/>
          <a:lstStyle/>
          <a:p>
            <a:r>
              <a:rPr lang="en-US" altLang="zh-CN" sz="3600"/>
              <a:t>Samba</a:t>
            </a:r>
            <a:r>
              <a:rPr lang="zh-CN" altLang="en-US" sz="3600"/>
              <a:t>服务器配置（文本界面）</a:t>
            </a:r>
          </a:p>
        </p:txBody>
      </p:sp>
      <p:sp>
        <p:nvSpPr>
          <p:cNvPr id="253955" name="Rectangle 3">
            <a:extLst>
              <a:ext uri="{FF2B5EF4-FFF2-40B4-BE49-F238E27FC236}">
                <a16:creationId xmlns:a16="http://schemas.microsoft.com/office/drawing/2014/main" xmlns="" id="{00C22916-3E4A-40F3-BA77-E873C6C1E4DE}"/>
              </a:ext>
            </a:extLst>
          </p:cNvPr>
          <p:cNvSpPr>
            <a:spLocks noGrp="1" noChangeArrowheads="1"/>
          </p:cNvSpPr>
          <p:nvPr>
            <p:ph idx="1"/>
          </p:nvPr>
        </p:nvSpPr>
        <p:spPr/>
        <p:txBody>
          <a:bodyPr>
            <a:noAutofit/>
          </a:bodyPr>
          <a:lstStyle/>
          <a:p>
            <a:pPr marL="0" indent="0">
              <a:lnSpc>
                <a:spcPct val="90000"/>
              </a:lnSpc>
              <a:buNone/>
            </a:pPr>
            <a:r>
              <a:rPr lang="en-US" altLang="zh-CN" sz="2800" dirty="0"/>
              <a:t>1</a:t>
            </a:r>
            <a:r>
              <a:rPr lang="zh-CN" altLang="en-US" sz="2800" dirty="0"/>
              <a:t>、安装</a:t>
            </a:r>
            <a:r>
              <a:rPr lang="en-US" altLang="zh-CN" sz="2800" dirty="0"/>
              <a:t>samba</a:t>
            </a:r>
            <a:r>
              <a:rPr lang="zh-CN" altLang="en-US" sz="2800" dirty="0"/>
              <a:t>服务器</a:t>
            </a:r>
          </a:p>
          <a:p>
            <a:pPr marL="0" indent="0">
              <a:lnSpc>
                <a:spcPct val="90000"/>
              </a:lnSpc>
              <a:buNone/>
            </a:pPr>
            <a:r>
              <a:rPr lang="zh-CN" altLang="en-US" sz="2800" dirty="0"/>
              <a:t>    通过 </a:t>
            </a:r>
            <a:r>
              <a:rPr lang="en-US" altLang="zh-CN" sz="2800" dirty="0"/>
              <a:t>rpm –</a:t>
            </a:r>
            <a:r>
              <a:rPr lang="en-US" altLang="zh-CN" sz="2800" dirty="0" err="1"/>
              <a:t>qa</a:t>
            </a:r>
            <a:r>
              <a:rPr lang="en-US" altLang="zh-CN" sz="2800" dirty="0"/>
              <a:t> | grep samba </a:t>
            </a:r>
            <a:r>
              <a:rPr lang="zh-CN" altLang="en-US" sz="2800" dirty="0"/>
              <a:t>进行查询，如果没有安装，要自行安装相应的</a:t>
            </a:r>
            <a:r>
              <a:rPr lang="en-US" altLang="zh-CN" sz="2800" dirty="0"/>
              <a:t>rpm</a:t>
            </a:r>
            <a:r>
              <a:rPr lang="zh-CN" altLang="en-US" sz="2800" dirty="0"/>
              <a:t>包，如果已安装，会显示相应的提示信息。</a:t>
            </a:r>
          </a:p>
          <a:p>
            <a:pPr marL="0" indent="0">
              <a:lnSpc>
                <a:spcPct val="90000"/>
              </a:lnSpc>
              <a:buNone/>
            </a:pPr>
            <a:r>
              <a:rPr lang="en-US" altLang="zh-CN" sz="2800" dirty="0"/>
              <a:t>2</a:t>
            </a:r>
            <a:r>
              <a:rPr lang="zh-CN" altLang="en-US" sz="2800" dirty="0"/>
              <a:t>、建立</a:t>
            </a:r>
            <a:r>
              <a:rPr lang="en-US" altLang="zh-CN" sz="2800" dirty="0"/>
              <a:t>samba</a:t>
            </a:r>
            <a:r>
              <a:rPr lang="zh-CN" altLang="en-US" sz="2800" dirty="0"/>
              <a:t>服务器</a:t>
            </a:r>
          </a:p>
          <a:p>
            <a:pPr marL="0" indent="0">
              <a:lnSpc>
                <a:spcPct val="90000"/>
              </a:lnSpc>
              <a:buNone/>
            </a:pPr>
            <a:r>
              <a:rPr lang="zh-CN" altLang="en-US" sz="2800" dirty="0"/>
              <a:t>   修改配置文件 </a:t>
            </a:r>
            <a:r>
              <a:rPr lang="en-US" altLang="zh-CN" sz="2800" dirty="0"/>
              <a:t>vi  /</a:t>
            </a:r>
            <a:r>
              <a:rPr lang="en-US" altLang="zh-CN" sz="2800" dirty="0" err="1"/>
              <a:t>etc</a:t>
            </a:r>
            <a:r>
              <a:rPr lang="en-US" altLang="zh-CN" sz="2800" dirty="0"/>
              <a:t>/samba/</a:t>
            </a:r>
            <a:r>
              <a:rPr lang="en-US" altLang="zh-CN" sz="2800" dirty="0" err="1"/>
              <a:t>smb.conf</a:t>
            </a:r>
            <a:endParaRPr lang="en-US" altLang="zh-CN" sz="2800" dirty="0"/>
          </a:p>
          <a:p>
            <a:pPr marL="0" indent="0">
              <a:lnSpc>
                <a:spcPct val="90000"/>
              </a:lnSpc>
              <a:buNone/>
            </a:pPr>
            <a:r>
              <a:rPr lang="zh-CN" altLang="en-US" sz="2800" dirty="0"/>
              <a:t>包括</a:t>
            </a:r>
          </a:p>
        </p:txBody>
      </p:sp>
    </p:spTree>
    <p:extLst>
      <p:ext uri="{BB962C8B-B14F-4D97-AF65-F5344CB8AC3E}">
        <p14:creationId xmlns:p14="http://schemas.microsoft.com/office/powerpoint/2010/main" val="32719256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descr="Large confetti">
            <a:extLst>
              <a:ext uri="{FF2B5EF4-FFF2-40B4-BE49-F238E27FC236}">
                <a16:creationId xmlns:a16="http://schemas.microsoft.com/office/drawing/2014/main" xmlns="" id="{E55FAD11-A66B-4ABC-A0F3-5438C714ED7E}"/>
              </a:ext>
            </a:extLst>
          </p:cNvPr>
          <p:cNvSpPr>
            <a:spLocks noGrp="1" noChangeArrowheads="1"/>
          </p:cNvSpPr>
          <p:nvPr>
            <p:ph type="title"/>
          </p:nvPr>
        </p:nvSpPr>
        <p:spPr>
          <a:xfrm>
            <a:off x="609599" y="609600"/>
            <a:ext cx="7239001" cy="1320800"/>
          </a:xfrm>
        </p:spPr>
        <p:txBody>
          <a:bodyPr>
            <a:normAutofit fontScale="90000"/>
          </a:bodyPr>
          <a:lstStyle/>
          <a:p>
            <a:r>
              <a:rPr lang="en-US" altLang="zh-CN" sz="4800" dirty="0">
                <a:latin typeface="+mj-ea"/>
              </a:rPr>
              <a:t>NFS</a:t>
            </a:r>
            <a:r>
              <a:rPr lang="zh-CN" altLang="en-US" sz="4800" dirty="0">
                <a:latin typeface="+mj-ea"/>
              </a:rPr>
              <a:t>服务器配置（文本模式）</a:t>
            </a:r>
          </a:p>
        </p:txBody>
      </p:sp>
      <p:sp>
        <p:nvSpPr>
          <p:cNvPr id="254979" name="Rectangle 3">
            <a:extLst>
              <a:ext uri="{FF2B5EF4-FFF2-40B4-BE49-F238E27FC236}">
                <a16:creationId xmlns:a16="http://schemas.microsoft.com/office/drawing/2014/main" xmlns="" id="{283CEF9D-47E0-4CE6-BD7D-1078423C9205}"/>
              </a:ext>
            </a:extLst>
          </p:cNvPr>
          <p:cNvSpPr>
            <a:spLocks noGrp="1" noChangeArrowheads="1"/>
          </p:cNvSpPr>
          <p:nvPr>
            <p:ph idx="1"/>
          </p:nvPr>
        </p:nvSpPr>
        <p:spPr>
          <a:xfrm>
            <a:off x="1116013" y="1557338"/>
            <a:ext cx="7056437" cy="4751387"/>
          </a:xfrm>
        </p:spPr>
        <p:txBody>
          <a:bodyPr>
            <a:normAutofit/>
          </a:bodyPr>
          <a:lstStyle/>
          <a:p>
            <a:pPr marL="609600" indent="-609600">
              <a:buSzPct val="80000"/>
              <a:buFont typeface="Wingdings" panose="05000000000000000000" pitchFamily="2" charset="2"/>
              <a:buAutoNum type="arabicPeriod"/>
            </a:pPr>
            <a:r>
              <a:rPr lang="zh-CN" altLang="en-US" sz="3200" b="1" dirty="0"/>
              <a:t>安装</a:t>
            </a:r>
            <a:r>
              <a:rPr lang="en-US" altLang="zh-CN" sz="3200" b="1" dirty="0"/>
              <a:t>NFS</a:t>
            </a:r>
            <a:r>
              <a:rPr lang="zh-CN" altLang="en-US" sz="3200" b="1" dirty="0"/>
              <a:t>服务器</a:t>
            </a:r>
          </a:p>
          <a:p>
            <a:pPr marL="0" indent="0">
              <a:buNone/>
            </a:pPr>
            <a:r>
              <a:rPr lang="zh-CN" altLang="en-US" sz="3200" b="1" dirty="0"/>
              <a:t>       通过命令  </a:t>
            </a:r>
            <a:r>
              <a:rPr lang="en-US" altLang="zh-CN" sz="3200" b="1" dirty="0"/>
              <a:t>rpm –q </a:t>
            </a:r>
            <a:r>
              <a:rPr lang="en-US" altLang="zh-CN" sz="3200" b="1" dirty="0" err="1"/>
              <a:t>nfs-utils</a:t>
            </a:r>
            <a:r>
              <a:rPr lang="en-US" altLang="zh-CN" sz="3200" b="1" dirty="0"/>
              <a:t> </a:t>
            </a:r>
            <a:r>
              <a:rPr lang="zh-CN" altLang="en-US" sz="3200" b="1" dirty="0"/>
              <a:t>命令查询是否安装</a:t>
            </a:r>
            <a:r>
              <a:rPr lang="en-US" altLang="zh-CN" sz="3200" b="1" dirty="0"/>
              <a:t>NFS</a:t>
            </a:r>
            <a:r>
              <a:rPr lang="zh-CN" altLang="en-US" sz="3200" b="1" dirty="0"/>
              <a:t>服务器，如果没有要进行相应的安装（从光盘上找到相应的安装包），如果有会显示相应信息</a:t>
            </a:r>
          </a:p>
        </p:txBody>
      </p:sp>
    </p:spTree>
    <p:extLst>
      <p:ext uri="{BB962C8B-B14F-4D97-AF65-F5344CB8AC3E}">
        <p14:creationId xmlns:p14="http://schemas.microsoft.com/office/powerpoint/2010/main" val="2938664463"/>
      </p:ext>
    </p:extLst>
  </p:cSld>
  <p:clrMapOvr>
    <a:masterClrMapping/>
  </p:clrMapOvr>
  <p:transition>
    <p:random/>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descr="Large confetti">
            <a:extLst>
              <a:ext uri="{FF2B5EF4-FFF2-40B4-BE49-F238E27FC236}">
                <a16:creationId xmlns:a16="http://schemas.microsoft.com/office/drawing/2014/main" xmlns="" id="{47CEC964-CC04-4777-B1B5-FF2093937C4E}"/>
              </a:ext>
            </a:extLst>
          </p:cNvPr>
          <p:cNvSpPr>
            <a:spLocks noGrp="1" noChangeArrowheads="1"/>
          </p:cNvSpPr>
          <p:nvPr>
            <p:ph type="title"/>
          </p:nvPr>
        </p:nvSpPr>
        <p:spPr/>
        <p:txBody>
          <a:bodyPr/>
          <a:lstStyle/>
          <a:p>
            <a:r>
              <a:rPr lang="zh-CN" altLang="en-US"/>
              <a:t>配置步骤</a:t>
            </a:r>
          </a:p>
        </p:txBody>
      </p:sp>
      <p:sp>
        <p:nvSpPr>
          <p:cNvPr id="256003" name="Rectangle 3">
            <a:extLst>
              <a:ext uri="{FF2B5EF4-FFF2-40B4-BE49-F238E27FC236}">
                <a16:creationId xmlns:a16="http://schemas.microsoft.com/office/drawing/2014/main" xmlns="" id="{F69C7C6C-B118-4C41-9213-AE8CA6D424FA}"/>
              </a:ext>
            </a:extLst>
          </p:cNvPr>
          <p:cNvSpPr>
            <a:spLocks noGrp="1" noChangeArrowheads="1"/>
          </p:cNvSpPr>
          <p:nvPr>
            <p:ph idx="1"/>
          </p:nvPr>
        </p:nvSpPr>
        <p:spPr/>
        <p:txBody>
          <a:bodyPr>
            <a:normAutofit/>
          </a:bodyPr>
          <a:lstStyle/>
          <a:p>
            <a:pPr marL="609600" indent="-609600">
              <a:lnSpc>
                <a:spcPct val="90000"/>
              </a:lnSpc>
              <a:buFont typeface="Wingdings" panose="05000000000000000000" pitchFamily="2" charset="2"/>
              <a:buAutoNum type="arabicPeriod" startAt="2"/>
            </a:pPr>
            <a:r>
              <a:rPr lang="zh-CN" altLang="en-US"/>
              <a:t>配置</a:t>
            </a:r>
            <a:r>
              <a:rPr lang="en-US" altLang="zh-CN"/>
              <a:t>NFS</a:t>
            </a:r>
            <a:r>
              <a:rPr lang="zh-CN" altLang="en-US"/>
              <a:t>服务器</a:t>
            </a:r>
          </a:p>
          <a:p>
            <a:pPr marL="609600" indent="-609600">
              <a:lnSpc>
                <a:spcPct val="90000"/>
              </a:lnSpc>
            </a:pPr>
            <a:r>
              <a:rPr lang="zh-CN" altLang="en-US"/>
              <a:t>      执行命令 </a:t>
            </a:r>
            <a:r>
              <a:rPr lang="en-US" altLang="zh-CN"/>
              <a:t>vi /etc/exports  </a:t>
            </a:r>
            <a:r>
              <a:rPr lang="zh-CN" altLang="en-US"/>
              <a:t>修改配置文件 为：</a:t>
            </a:r>
          </a:p>
          <a:p>
            <a:pPr marL="609600" indent="-609600">
              <a:lnSpc>
                <a:spcPct val="90000"/>
              </a:lnSpc>
            </a:pPr>
            <a:r>
              <a:rPr lang="en-US" altLang="zh-CN"/>
              <a:t>       /home 192.168.3.*(rw</a:t>
            </a:r>
            <a:r>
              <a:rPr lang="zh-CN" altLang="en-US"/>
              <a:t>，</a:t>
            </a:r>
            <a:r>
              <a:rPr lang="en-US" altLang="zh-CN"/>
              <a:t>sync</a:t>
            </a:r>
            <a:r>
              <a:rPr lang="zh-CN" altLang="en-US"/>
              <a:t>，   </a:t>
            </a:r>
            <a:r>
              <a:rPr lang="en-US" altLang="zh-CN"/>
              <a:t>no_root_squash)</a:t>
            </a:r>
          </a:p>
          <a:p>
            <a:pPr marL="609600" indent="-609600">
              <a:lnSpc>
                <a:spcPct val="90000"/>
              </a:lnSpc>
            </a:pPr>
            <a:r>
              <a:rPr lang="en-US" altLang="zh-CN"/>
              <a:t>       rw </a:t>
            </a:r>
            <a:r>
              <a:rPr lang="zh-CN" altLang="en-US"/>
              <a:t>可读可写</a:t>
            </a:r>
          </a:p>
          <a:p>
            <a:pPr marL="609600" indent="-609600">
              <a:lnSpc>
                <a:spcPct val="90000"/>
              </a:lnSpc>
            </a:pPr>
            <a:r>
              <a:rPr lang="zh-CN" altLang="en-US"/>
              <a:t>       </a:t>
            </a:r>
            <a:r>
              <a:rPr lang="en-US" altLang="zh-CN"/>
              <a:t>sync </a:t>
            </a:r>
            <a:r>
              <a:rPr lang="zh-CN" altLang="en-US"/>
              <a:t>同步写磁盘（</a:t>
            </a:r>
            <a:r>
              <a:rPr lang="en-US" altLang="zh-CN"/>
              <a:t>async </a:t>
            </a:r>
            <a:r>
              <a:rPr lang="zh-CN" altLang="en-US"/>
              <a:t>暂存内存中）</a:t>
            </a:r>
          </a:p>
          <a:p>
            <a:pPr marL="609600" indent="-609600">
              <a:lnSpc>
                <a:spcPct val="90000"/>
              </a:lnSpc>
            </a:pPr>
            <a:r>
              <a:rPr lang="zh-CN" altLang="en-US"/>
              <a:t>       </a:t>
            </a:r>
            <a:r>
              <a:rPr lang="en-US" altLang="zh-CN"/>
              <a:t>no_root_squash  </a:t>
            </a:r>
            <a:r>
              <a:rPr lang="zh-CN" altLang="en-US"/>
              <a:t>标志客户端</a:t>
            </a:r>
            <a:r>
              <a:rPr lang="en-US" altLang="zh-CN"/>
              <a:t>root</a:t>
            </a:r>
            <a:r>
              <a:rPr lang="zh-CN" altLang="en-US"/>
              <a:t>用户对该目录具备写权限</a:t>
            </a:r>
          </a:p>
        </p:txBody>
      </p:sp>
    </p:spTree>
    <p:extLst>
      <p:ext uri="{BB962C8B-B14F-4D97-AF65-F5344CB8AC3E}">
        <p14:creationId xmlns:p14="http://schemas.microsoft.com/office/powerpoint/2010/main" val="86909435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descr="Large confetti">
            <a:extLst>
              <a:ext uri="{FF2B5EF4-FFF2-40B4-BE49-F238E27FC236}">
                <a16:creationId xmlns:a16="http://schemas.microsoft.com/office/drawing/2014/main" xmlns="" id="{E3943EA9-7FB8-4079-8702-FB1BD48DB7F2}"/>
              </a:ext>
            </a:extLst>
          </p:cNvPr>
          <p:cNvSpPr>
            <a:spLocks noGrp="1" noChangeArrowheads="1"/>
          </p:cNvSpPr>
          <p:nvPr>
            <p:ph type="title"/>
          </p:nvPr>
        </p:nvSpPr>
        <p:spPr/>
        <p:txBody>
          <a:bodyPr/>
          <a:lstStyle/>
          <a:p>
            <a:r>
              <a:rPr lang="zh-CN" altLang="en-US"/>
              <a:t>配置步骤</a:t>
            </a:r>
          </a:p>
        </p:txBody>
      </p:sp>
      <p:sp>
        <p:nvSpPr>
          <p:cNvPr id="257027" name="Rectangle 3">
            <a:extLst>
              <a:ext uri="{FF2B5EF4-FFF2-40B4-BE49-F238E27FC236}">
                <a16:creationId xmlns:a16="http://schemas.microsoft.com/office/drawing/2014/main" xmlns="" id="{972312EA-58DB-4755-9D4A-B381631AC36A}"/>
              </a:ext>
            </a:extLst>
          </p:cNvPr>
          <p:cNvSpPr>
            <a:spLocks noGrp="1" noChangeArrowheads="1"/>
          </p:cNvSpPr>
          <p:nvPr>
            <p:ph idx="1"/>
          </p:nvPr>
        </p:nvSpPr>
        <p:spPr/>
        <p:txBody>
          <a:bodyPr/>
          <a:lstStyle/>
          <a:p>
            <a:pPr marL="609600" indent="-609600">
              <a:buFont typeface="Wingdings" panose="05000000000000000000" pitchFamily="2" charset="2"/>
              <a:buAutoNum type="arabicPeriod" startAt="3"/>
            </a:pPr>
            <a:r>
              <a:rPr lang="zh-CN" altLang="en-US"/>
              <a:t>启动</a:t>
            </a:r>
            <a:r>
              <a:rPr lang="en-US" altLang="zh-CN"/>
              <a:t>NFS</a:t>
            </a:r>
            <a:r>
              <a:rPr lang="zh-CN" altLang="en-US"/>
              <a:t>服务器</a:t>
            </a:r>
          </a:p>
          <a:p>
            <a:pPr marL="609600" indent="-609600"/>
            <a:r>
              <a:rPr lang="en-US" altLang="zh-CN"/>
              <a:t>      service nfs start   </a:t>
            </a:r>
            <a:r>
              <a:rPr lang="zh-CN" altLang="en-US"/>
              <a:t>或者</a:t>
            </a:r>
          </a:p>
          <a:p>
            <a:pPr marL="609600" indent="-609600"/>
            <a:r>
              <a:rPr lang="en-US" altLang="zh-CN"/>
              <a:t>      /etc/init.d/nfs restart</a:t>
            </a:r>
            <a:endParaRPr lang="zh-CN" altLang="en-US"/>
          </a:p>
        </p:txBody>
      </p:sp>
    </p:spTree>
    <p:extLst>
      <p:ext uri="{BB962C8B-B14F-4D97-AF65-F5344CB8AC3E}">
        <p14:creationId xmlns:p14="http://schemas.microsoft.com/office/powerpoint/2010/main" val="35857807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descr="Large confetti">
            <a:extLst>
              <a:ext uri="{FF2B5EF4-FFF2-40B4-BE49-F238E27FC236}">
                <a16:creationId xmlns:a16="http://schemas.microsoft.com/office/drawing/2014/main" xmlns="" id="{01929CF4-F47B-406B-9298-50EC0DFA5336}"/>
              </a:ext>
            </a:extLst>
          </p:cNvPr>
          <p:cNvSpPr>
            <a:spLocks noGrp="1" noChangeArrowheads="1"/>
          </p:cNvSpPr>
          <p:nvPr>
            <p:ph type="title"/>
          </p:nvPr>
        </p:nvSpPr>
        <p:spPr/>
        <p:txBody>
          <a:bodyPr/>
          <a:lstStyle/>
          <a:p>
            <a:r>
              <a:rPr lang="zh-CN" altLang="en-US"/>
              <a:t>配置步骤</a:t>
            </a:r>
          </a:p>
        </p:txBody>
      </p:sp>
      <p:sp>
        <p:nvSpPr>
          <p:cNvPr id="258051" name="Rectangle 3">
            <a:extLst>
              <a:ext uri="{FF2B5EF4-FFF2-40B4-BE49-F238E27FC236}">
                <a16:creationId xmlns:a16="http://schemas.microsoft.com/office/drawing/2014/main" xmlns="" id="{FEED53C0-4341-4FB9-92D7-3D2AF7538E2E}"/>
              </a:ext>
            </a:extLst>
          </p:cNvPr>
          <p:cNvSpPr>
            <a:spLocks noGrp="1" noChangeArrowheads="1"/>
          </p:cNvSpPr>
          <p:nvPr>
            <p:ph idx="1"/>
          </p:nvPr>
        </p:nvSpPr>
        <p:spPr/>
        <p:txBody>
          <a:bodyPr/>
          <a:lstStyle/>
          <a:p>
            <a:pPr marL="609600" indent="-609600">
              <a:buFont typeface="Wingdings" panose="05000000000000000000" pitchFamily="2" charset="2"/>
              <a:buAutoNum type="arabicPeriod" startAt="4"/>
            </a:pPr>
            <a:r>
              <a:rPr lang="zh-CN" altLang="en-US"/>
              <a:t>使用</a:t>
            </a:r>
            <a:r>
              <a:rPr lang="en-US" altLang="zh-CN"/>
              <a:t>mount</a:t>
            </a:r>
            <a:r>
              <a:rPr lang="zh-CN" altLang="en-US"/>
              <a:t>命令检测</a:t>
            </a:r>
            <a:r>
              <a:rPr lang="en-US" altLang="zh-CN"/>
              <a:t>NFS</a:t>
            </a:r>
            <a:r>
              <a:rPr lang="zh-CN" altLang="en-US"/>
              <a:t>服务器</a:t>
            </a:r>
          </a:p>
          <a:p>
            <a:pPr marL="609600" indent="-609600"/>
            <a:r>
              <a:rPr lang="en-US" altLang="zh-CN"/>
              <a:t>       mount –t nfs servername:/share_dir /local_dir  </a:t>
            </a:r>
            <a:endParaRPr lang="zh-CN" altLang="en-US"/>
          </a:p>
        </p:txBody>
      </p:sp>
    </p:spTree>
    <p:extLst>
      <p:ext uri="{BB962C8B-B14F-4D97-AF65-F5344CB8AC3E}">
        <p14:creationId xmlns:p14="http://schemas.microsoft.com/office/powerpoint/2010/main" val="8267676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descr="Large confetti">
            <a:extLst>
              <a:ext uri="{FF2B5EF4-FFF2-40B4-BE49-F238E27FC236}">
                <a16:creationId xmlns:a16="http://schemas.microsoft.com/office/drawing/2014/main" xmlns="" id="{AFFE8288-B2DD-4B9A-8B08-E825689337AB}"/>
              </a:ext>
            </a:extLst>
          </p:cNvPr>
          <p:cNvSpPr>
            <a:spLocks noGrp="1" noChangeArrowheads="1"/>
          </p:cNvSpPr>
          <p:nvPr>
            <p:ph type="title"/>
          </p:nvPr>
        </p:nvSpPr>
        <p:spPr/>
        <p:txBody>
          <a:bodyPr/>
          <a:lstStyle/>
          <a:p>
            <a:r>
              <a:rPr lang="en-US" altLang="zh-CN"/>
              <a:t>NFS</a:t>
            </a:r>
            <a:r>
              <a:rPr lang="zh-CN" altLang="en-US"/>
              <a:t>服务器配置（图形界面）</a:t>
            </a:r>
          </a:p>
        </p:txBody>
      </p:sp>
      <p:sp>
        <p:nvSpPr>
          <p:cNvPr id="259075" name="Rectangle 3">
            <a:extLst>
              <a:ext uri="{FF2B5EF4-FFF2-40B4-BE49-F238E27FC236}">
                <a16:creationId xmlns:a16="http://schemas.microsoft.com/office/drawing/2014/main" xmlns="" id="{F257D4A7-5927-4F62-A12B-C532367DA430}"/>
              </a:ext>
            </a:extLst>
          </p:cNvPr>
          <p:cNvSpPr>
            <a:spLocks noGrp="1" noChangeArrowheads="1"/>
          </p:cNvSpPr>
          <p:nvPr>
            <p:ph idx="1"/>
          </p:nvPr>
        </p:nvSpPr>
        <p:spPr/>
        <p:txBody>
          <a:bodyPr/>
          <a:lstStyle/>
          <a:p>
            <a:pPr marL="609600" indent="-609600">
              <a:buFont typeface="Wingdings" panose="05000000000000000000" pitchFamily="2" charset="2"/>
              <a:buAutoNum type="arabicPeriod"/>
            </a:pPr>
            <a:r>
              <a:rPr lang="zh-CN" altLang="en-US"/>
              <a:t>安装</a:t>
            </a:r>
            <a:r>
              <a:rPr lang="en-US" altLang="zh-CN"/>
              <a:t>NFS</a:t>
            </a:r>
            <a:r>
              <a:rPr lang="zh-CN" altLang="en-US"/>
              <a:t>服务器</a:t>
            </a:r>
          </a:p>
          <a:p>
            <a:pPr marL="609600" indent="-609600"/>
            <a:r>
              <a:rPr lang="zh-CN" altLang="en-US"/>
              <a:t>通过命令  </a:t>
            </a:r>
            <a:r>
              <a:rPr lang="en-US" altLang="zh-CN"/>
              <a:t>rpm –q nfs-utils </a:t>
            </a:r>
            <a:r>
              <a:rPr lang="zh-CN" altLang="en-US"/>
              <a:t>命令查询是否安装</a:t>
            </a:r>
            <a:r>
              <a:rPr lang="en-US" altLang="zh-CN"/>
              <a:t>NFS</a:t>
            </a:r>
            <a:r>
              <a:rPr lang="zh-CN" altLang="en-US"/>
              <a:t>服务器，如果没有要进行相应的安装（从光盘上找到相应的安装包），如果有会显示相应信息</a:t>
            </a:r>
          </a:p>
        </p:txBody>
      </p:sp>
    </p:spTree>
    <p:extLst>
      <p:ext uri="{BB962C8B-B14F-4D97-AF65-F5344CB8AC3E}">
        <p14:creationId xmlns:p14="http://schemas.microsoft.com/office/powerpoint/2010/main" val="2029154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descr="Large confetti">
            <a:extLst>
              <a:ext uri="{FF2B5EF4-FFF2-40B4-BE49-F238E27FC236}">
                <a16:creationId xmlns:a16="http://schemas.microsoft.com/office/drawing/2014/main" xmlns="" id="{AEB7B938-0222-4573-A1AC-0A1812F5AF44}"/>
              </a:ext>
            </a:extLst>
          </p:cNvPr>
          <p:cNvSpPr>
            <a:spLocks noGrp="1" noChangeArrowheads="1"/>
          </p:cNvSpPr>
          <p:nvPr>
            <p:ph type="title"/>
          </p:nvPr>
        </p:nvSpPr>
        <p:spPr/>
        <p:txBody>
          <a:bodyPr/>
          <a:lstStyle/>
          <a:p>
            <a:r>
              <a:rPr lang="en-US" altLang="zh-CN" sz="3600" dirty="0"/>
              <a:t>1.9</a:t>
            </a:r>
            <a:r>
              <a:rPr lang="zh-CN" altLang="en-US" sz="3600" dirty="0"/>
              <a:t>几种主流的嵌入式操作系统</a:t>
            </a:r>
          </a:p>
        </p:txBody>
      </p:sp>
      <p:sp>
        <p:nvSpPr>
          <p:cNvPr id="173059" name="Rectangle 3">
            <a:extLst>
              <a:ext uri="{FF2B5EF4-FFF2-40B4-BE49-F238E27FC236}">
                <a16:creationId xmlns:a16="http://schemas.microsoft.com/office/drawing/2014/main" xmlns="" id="{8820D6AF-5822-42A4-B096-3551D866636D}"/>
              </a:ext>
            </a:extLst>
          </p:cNvPr>
          <p:cNvSpPr>
            <a:spLocks noGrp="1" noChangeArrowheads="1"/>
          </p:cNvSpPr>
          <p:nvPr>
            <p:ph idx="1"/>
          </p:nvPr>
        </p:nvSpPr>
        <p:spPr>
          <a:xfrm>
            <a:off x="600221" y="1600200"/>
            <a:ext cx="7772400" cy="4535487"/>
          </a:xfrm>
        </p:spPr>
        <p:txBody>
          <a:bodyPr>
            <a:normAutofit fontScale="92500" lnSpcReduction="20000"/>
          </a:bodyPr>
          <a:lstStyle/>
          <a:p>
            <a:pPr>
              <a:lnSpc>
                <a:spcPct val="110000"/>
              </a:lnSpc>
            </a:pPr>
            <a:r>
              <a:rPr lang="en-US" altLang="zh-CN" sz="2400" b="1" dirty="0" err="1">
                <a:latin typeface="华文楷体" panose="02010600040101010101" pitchFamily="2" charset="-122"/>
                <a:ea typeface="华文楷体" panose="02010600040101010101" pitchFamily="2" charset="-122"/>
              </a:rPr>
              <a:t>Vxworks</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美国</a:t>
            </a:r>
            <a:r>
              <a:rPr lang="en-US" altLang="zh-CN" sz="2400" b="1" dirty="0" err="1">
                <a:latin typeface="华文楷体" panose="02010600040101010101" pitchFamily="2" charset="-122"/>
                <a:ea typeface="华文楷体" panose="02010600040101010101" pitchFamily="2" charset="-122"/>
              </a:rPr>
              <a:t>WindRiver</a:t>
            </a:r>
            <a:r>
              <a:rPr lang="zh-CN" altLang="en-US" sz="2400" b="1" dirty="0">
                <a:latin typeface="华文楷体" panose="02010600040101010101" pitchFamily="2" charset="-122"/>
                <a:ea typeface="华文楷体" panose="02010600040101010101" pitchFamily="2" charset="-122"/>
              </a:rPr>
              <a:t>公司于</a:t>
            </a:r>
            <a:r>
              <a:rPr lang="en-US" altLang="zh-CN" sz="2400" b="1" dirty="0">
                <a:latin typeface="华文楷体" panose="02010600040101010101" pitchFamily="2" charset="-122"/>
                <a:ea typeface="华文楷体" panose="02010600040101010101" pitchFamily="2" charset="-122"/>
              </a:rPr>
              <a:t>1983</a:t>
            </a:r>
            <a:r>
              <a:rPr lang="zh-CN" altLang="en-US" sz="2400" b="1" dirty="0">
                <a:latin typeface="华文楷体" panose="02010600040101010101" pitchFamily="2" charset="-122"/>
                <a:ea typeface="华文楷体" panose="02010600040101010101" pitchFamily="2" charset="-122"/>
              </a:rPr>
              <a:t>年开发，具有可靠、实时、可裁减特性。</a:t>
            </a:r>
          </a:p>
          <a:p>
            <a:pPr>
              <a:lnSpc>
                <a:spcPct val="110000"/>
              </a:lnSpc>
            </a:pPr>
            <a:r>
              <a:rPr lang="en-US" altLang="zh-CN" sz="2400" b="1" dirty="0">
                <a:latin typeface="华文楷体" panose="02010600040101010101" pitchFamily="2" charset="-122"/>
                <a:ea typeface="华文楷体" panose="02010600040101010101" pitchFamily="2" charset="-122"/>
              </a:rPr>
              <a:t>Windows Embedded:</a:t>
            </a:r>
            <a:r>
              <a:rPr lang="zh-CN" altLang="en-US" sz="2400" b="1" dirty="0">
                <a:latin typeface="华文楷体" panose="02010600040101010101" pitchFamily="2" charset="-122"/>
                <a:ea typeface="华文楷体" panose="02010600040101010101" pitchFamily="2" charset="-122"/>
              </a:rPr>
              <a:t>支持具有丰富应用程序和服务的</a:t>
            </a:r>
            <a:r>
              <a:rPr lang="en-US" altLang="zh-CN" sz="2400" b="1" dirty="0">
                <a:latin typeface="华文楷体" panose="02010600040101010101" pitchFamily="2" charset="-122"/>
                <a:ea typeface="华文楷体" panose="02010600040101010101" pitchFamily="2" charset="-122"/>
              </a:rPr>
              <a:t>32</a:t>
            </a:r>
            <a:r>
              <a:rPr lang="zh-CN" altLang="en-US" sz="2400" b="1" dirty="0">
                <a:latin typeface="华文楷体" panose="02010600040101010101" pitchFamily="2" charset="-122"/>
                <a:ea typeface="华文楷体" panose="02010600040101010101" pitchFamily="2" charset="-122"/>
              </a:rPr>
              <a:t>位嵌入式系统。主要系列：</a:t>
            </a:r>
            <a:r>
              <a:rPr lang="en-US" altLang="zh-CN" sz="2400" b="1" dirty="0">
                <a:latin typeface="华文楷体" panose="02010600040101010101" pitchFamily="2" charset="-122"/>
                <a:ea typeface="华文楷体" panose="02010600040101010101" pitchFamily="2" charset="-122"/>
              </a:rPr>
              <a:t>Windows CE3.0, Windows NT Embedded 4.0</a:t>
            </a:r>
            <a:r>
              <a:rPr lang="zh-CN" altLang="en-US" sz="2400" b="1" dirty="0">
                <a:latin typeface="华文楷体" panose="02010600040101010101" pitchFamily="2" charset="-122"/>
                <a:ea typeface="华文楷体" panose="02010600040101010101" pitchFamily="2" charset="-122"/>
              </a:rPr>
              <a:t>和带有</a:t>
            </a:r>
            <a:r>
              <a:rPr lang="en-US" altLang="zh-CN" sz="2400" b="1" dirty="0">
                <a:latin typeface="华文楷体" panose="02010600040101010101" pitchFamily="2" charset="-122"/>
                <a:ea typeface="华文楷体" panose="02010600040101010101" pitchFamily="2" charset="-122"/>
              </a:rPr>
              <a:t>Server Appliance Kit</a:t>
            </a:r>
            <a:r>
              <a:rPr lang="zh-CN" altLang="en-US" sz="2400" b="1" dirty="0">
                <a:latin typeface="华文楷体" panose="02010600040101010101" pitchFamily="2" charset="-122"/>
                <a:ea typeface="华文楷体" panose="02010600040101010101" pitchFamily="2" charset="-122"/>
              </a:rPr>
              <a:t>的</a:t>
            </a:r>
            <a:r>
              <a:rPr lang="en-US" altLang="zh-CN" sz="2400" b="1" dirty="0">
                <a:latin typeface="华文楷体" panose="02010600040101010101" pitchFamily="2" charset="-122"/>
                <a:ea typeface="华文楷体" panose="02010600040101010101" pitchFamily="2" charset="-122"/>
              </a:rPr>
              <a:t>Windows 2000</a:t>
            </a:r>
          </a:p>
          <a:p>
            <a:pPr>
              <a:lnSpc>
                <a:spcPct val="110000"/>
              </a:lnSpc>
            </a:pPr>
            <a:r>
              <a:rPr lang="en-US" altLang="zh-CN" sz="2400" b="1" dirty="0">
                <a:latin typeface="华文楷体" panose="02010600040101010101" pitchFamily="2" charset="-122"/>
                <a:ea typeface="华文楷体" panose="02010600040101010101" pitchFamily="2" charset="-122"/>
              </a:rPr>
              <a:t>Palm OS: Com</a:t>
            </a:r>
            <a:r>
              <a:rPr lang="zh-CN" altLang="en-US" sz="2400" b="1" dirty="0">
                <a:latin typeface="华文楷体" panose="02010600040101010101" pitchFamily="2" charset="-122"/>
                <a:ea typeface="华文楷体" panose="02010600040101010101" pitchFamily="2" charset="-122"/>
              </a:rPr>
              <a:t>公司产品，在</a:t>
            </a:r>
            <a:r>
              <a:rPr lang="en-US" altLang="zh-CN" sz="2400" b="1" dirty="0">
                <a:latin typeface="华文楷体" panose="02010600040101010101" pitchFamily="2" charset="-122"/>
                <a:ea typeface="华文楷体" panose="02010600040101010101" pitchFamily="2" charset="-122"/>
              </a:rPr>
              <a:t>PDA</a:t>
            </a:r>
            <a:r>
              <a:rPr lang="zh-CN" altLang="en-US" sz="2400" b="1" dirty="0">
                <a:latin typeface="华文楷体" panose="02010600040101010101" pitchFamily="2" charset="-122"/>
                <a:ea typeface="华文楷体" panose="02010600040101010101" pitchFamily="2" charset="-122"/>
              </a:rPr>
              <a:t>市场占据很大份额，具有开放的操作系统应用程序接口</a:t>
            </a:r>
            <a:r>
              <a:rPr lang="en-US" altLang="zh-CN" sz="2400" b="1" dirty="0">
                <a:latin typeface="华文楷体" panose="02010600040101010101" pitchFamily="2" charset="-122"/>
                <a:ea typeface="华文楷体" panose="02010600040101010101" pitchFamily="2" charset="-122"/>
              </a:rPr>
              <a:t>(API)</a:t>
            </a:r>
            <a:r>
              <a:rPr lang="zh-CN" altLang="en-US" sz="2400" b="1" dirty="0">
                <a:latin typeface="华文楷体" panose="02010600040101010101" pitchFamily="2" charset="-122"/>
                <a:ea typeface="华文楷体" panose="02010600040101010101" pitchFamily="2" charset="-122"/>
              </a:rPr>
              <a:t>，可让用户灵活方便地定制操作系统。</a:t>
            </a:r>
          </a:p>
          <a:p>
            <a:pPr>
              <a:lnSpc>
                <a:spcPct val="110000"/>
              </a:lnSpc>
            </a:pPr>
            <a:r>
              <a:rPr lang="zh-CN" altLang="en-US" sz="2400" b="1" dirty="0">
                <a:latin typeface="华文楷体" panose="02010600040101010101" pitchFamily="2" charset="-122"/>
                <a:ea typeface="华文楷体" panose="02010600040101010101" pitchFamily="2" charset="-122"/>
              </a:rPr>
              <a:t>嵌入式</a:t>
            </a:r>
            <a:r>
              <a:rPr lang="en-US" altLang="zh-CN" sz="2400" b="1" dirty="0">
                <a:latin typeface="华文楷体" panose="02010600040101010101" pitchFamily="2" charset="-122"/>
                <a:ea typeface="华文楷体" panose="02010600040101010101" pitchFamily="2" charset="-122"/>
              </a:rPr>
              <a:t>Linux</a:t>
            </a:r>
            <a:r>
              <a:rPr lang="zh-CN" altLang="en-US" sz="2400" b="1" dirty="0">
                <a:latin typeface="华文楷体" panose="02010600040101010101" pitchFamily="2" charset="-122"/>
                <a:ea typeface="华文楷体" panose="02010600040101010101" pitchFamily="2" charset="-122"/>
              </a:rPr>
              <a:t>：近两年来，</a:t>
            </a:r>
            <a:r>
              <a:rPr lang="en-US" altLang="zh-CN" sz="2400" b="1" dirty="0">
                <a:latin typeface="华文楷体" panose="02010600040101010101" pitchFamily="2" charset="-122"/>
                <a:ea typeface="华文楷体" panose="02010600040101010101" pitchFamily="2" charset="-122"/>
              </a:rPr>
              <a:t>Linux</a:t>
            </a:r>
            <a:r>
              <a:rPr lang="zh-CN" altLang="en-US" sz="2400" b="1" dirty="0">
                <a:latin typeface="华文楷体" panose="02010600040101010101" pitchFamily="2" charset="-122"/>
                <a:ea typeface="华文楷体" panose="02010600040101010101" pitchFamily="2" charset="-122"/>
              </a:rPr>
              <a:t>在嵌入式领域异军突起，他的独特性，使其作为开发嵌入式产品的操作系统具备巨大的潜力。</a:t>
            </a:r>
            <a:r>
              <a:rPr lang="en-US" altLang="zh-CN" sz="2400" b="1" dirty="0">
                <a:latin typeface="华文楷体" panose="02010600040101010101" pitchFamily="2" charset="-122"/>
                <a:ea typeface="华文楷体" panose="02010600040101010101" pitchFamily="2" charset="-122"/>
              </a:rPr>
              <a:t>Linux</a:t>
            </a:r>
            <a:r>
              <a:rPr lang="zh-CN" altLang="en-US" sz="2400" b="1" dirty="0">
                <a:latin typeface="华文楷体" panose="02010600040101010101" pitchFamily="2" charset="-122"/>
                <a:ea typeface="华文楷体" panose="02010600040101010101" pitchFamily="2" charset="-122"/>
              </a:rPr>
              <a:t>具有一些独特的优势：层次结构及内核完全开放；强大的网络支持功能；具备一整套工具链；广泛的硬件支持特性。</a:t>
            </a:r>
          </a:p>
        </p:txBody>
      </p:sp>
    </p:spTree>
    <p:extLst>
      <p:ext uri="{BB962C8B-B14F-4D97-AF65-F5344CB8AC3E}">
        <p14:creationId xmlns:p14="http://schemas.microsoft.com/office/powerpoint/2010/main" val="311254064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descr="Large confetti">
            <a:extLst>
              <a:ext uri="{FF2B5EF4-FFF2-40B4-BE49-F238E27FC236}">
                <a16:creationId xmlns:a16="http://schemas.microsoft.com/office/drawing/2014/main" xmlns="" id="{C9213EF0-2494-4135-9EB4-3A7C8544C9B4}"/>
              </a:ext>
            </a:extLst>
          </p:cNvPr>
          <p:cNvSpPr>
            <a:spLocks noGrp="1" noChangeArrowheads="1"/>
          </p:cNvSpPr>
          <p:nvPr>
            <p:ph type="title"/>
          </p:nvPr>
        </p:nvSpPr>
        <p:spPr/>
        <p:txBody>
          <a:bodyPr/>
          <a:lstStyle/>
          <a:p>
            <a:r>
              <a:rPr lang="zh-CN" altLang="en-US"/>
              <a:t>服务器配置</a:t>
            </a:r>
          </a:p>
        </p:txBody>
      </p:sp>
      <p:sp>
        <p:nvSpPr>
          <p:cNvPr id="260099" name="Rectangle 3">
            <a:extLst>
              <a:ext uri="{FF2B5EF4-FFF2-40B4-BE49-F238E27FC236}">
                <a16:creationId xmlns:a16="http://schemas.microsoft.com/office/drawing/2014/main" xmlns="" id="{CA10A247-3357-453F-9003-FFA7190870EB}"/>
              </a:ext>
            </a:extLst>
          </p:cNvPr>
          <p:cNvSpPr>
            <a:spLocks noGrp="1" noChangeArrowheads="1"/>
          </p:cNvSpPr>
          <p:nvPr>
            <p:ph idx="1"/>
          </p:nvPr>
        </p:nvSpPr>
        <p:spPr/>
        <p:txBody>
          <a:bodyPr>
            <a:normAutofit/>
          </a:bodyPr>
          <a:lstStyle/>
          <a:p>
            <a:pPr marL="609600" indent="-609600">
              <a:buFont typeface="Wingdings" panose="05000000000000000000" pitchFamily="2" charset="2"/>
              <a:buAutoNum type="arabicPeriod" startAt="2"/>
            </a:pPr>
            <a:r>
              <a:rPr lang="zh-CN" altLang="en-US"/>
              <a:t>创建</a:t>
            </a:r>
            <a:r>
              <a:rPr lang="en-US" altLang="zh-CN"/>
              <a:t>NFS</a:t>
            </a:r>
            <a:r>
              <a:rPr lang="zh-CN" altLang="en-US"/>
              <a:t>服务器 </a:t>
            </a:r>
          </a:p>
          <a:p>
            <a:pPr marL="609600" indent="-609600">
              <a:buFont typeface="Wingdings" panose="05000000000000000000" pitchFamily="2" charset="2"/>
              <a:buNone/>
            </a:pPr>
            <a:r>
              <a:rPr lang="zh-CN" altLang="en-US"/>
              <a:t>      在系统设置中找到</a:t>
            </a:r>
            <a:r>
              <a:rPr lang="en-US" altLang="zh-CN"/>
              <a:t>NFS</a:t>
            </a:r>
            <a:r>
              <a:rPr lang="zh-CN" altLang="en-US"/>
              <a:t>服务器配置</a:t>
            </a:r>
          </a:p>
          <a:p>
            <a:pPr marL="609600" indent="-609600">
              <a:buFont typeface="Wingdings" panose="05000000000000000000" pitchFamily="2" charset="2"/>
              <a:buNone/>
            </a:pPr>
            <a:r>
              <a:rPr lang="zh-CN" altLang="en-US"/>
              <a:t>      </a:t>
            </a:r>
            <a:r>
              <a:rPr lang="en-US" altLang="zh-CN"/>
              <a:t>/home </a:t>
            </a:r>
          </a:p>
          <a:p>
            <a:pPr marL="609600" indent="-609600">
              <a:buFont typeface="Wingdings" panose="05000000000000000000" pitchFamily="2" charset="2"/>
              <a:buNone/>
            </a:pPr>
            <a:r>
              <a:rPr lang="en-US" altLang="zh-CN"/>
              <a:t>     192.168.3.*</a:t>
            </a:r>
          </a:p>
          <a:p>
            <a:pPr marL="609600" indent="-609600">
              <a:buFont typeface="Wingdings" panose="05000000000000000000" pitchFamily="2" charset="2"/>
              <a:buNone/>
            </a:pPr>
            <a:r>
              <a:rPr lang="en-US" altLang="zh-CN"/>
              <a:t>     </a:t>
            </a:r>
          </a:p>
        </p:txBody>
      </p:sp>
    </p:spTree>
    <p:extLst>
      <p:ext uri="{BB962C8B-B14F-4D97-AF65-F5344CB8AC3E}">
        <p14:creationId xmlns:p14="http://schemas.microsoft.com/office/powerpoint/2010/main" val="44181006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descr="Large confetti">
            <a:extLst>
              <a:ext uri="{FF2B5EF4-FFF2-40B4-BE49-F238E27FC236}">
                <a16:creationId xmlns:a16="http://schemas.microsoft.com/office/drawing/2014/main" xmlns="" id="{6AD32846-3EFE-4458-88AA-1B40951AC7ED}"/>
              </a:ext>
            </a:extLst>
          </p:cNvPr>
          <p:cNvSpPr>
            <a:spLocks noGrp="1" noChangeArrowheads="1"/>
          </p:cNvSpPr>
          <p:nvPr>
            <p:ph type="title"/>
          </p:nvPr>
        </p:nvSpPr>
        <p:spPr/>
        <p:txBody>
          <a:bodyPr/>
          <a:lstStyle/>
          <a:p>
            <a:r>
              <a:rPr lang="zh-CN" altLang="en-US"/>
              <a:t>服务器配置</a:t>
            </a:r>
          </a:p>
        </p:txBody>
      </p:sp>
      <p:sp>
        <p:nvSpPr>
          <p:cNvPr id="261123" name="Rectangle 3">
            <a:extLst>
              <a:ext uri="{FF2B5EF4-FFF2-40B4-BE49-F238E27FC236}">
                <a16:creationId xmlns:a16="http://schemas.microsoft.com/office/drawing/2014/main" xmlns="" id="{007BF2CE-F6DD-42D3-BB1E-C09195EEBF8D}"/>
              </a:ext>
            </a:extLst>
          </p:cNvPr>
          <p:cNvSpPr>
            <a:spLocks noGrp="1" noChangeArrowheads="1"/>
          </p:cNvSpPr>
          <p:nvPr>
            <p:ph idx="1"/>
          </p:nvPr>
        </p:nvSpPr>
        <p:spPr/>
        <p:txBody>
          <a:bodyPr/>
          <a:lstStyle/>
          <a:p>
            <a:pPr marL="609600" indent="-609600">
              <a:buFont typeface="Wingdings" panose="05000000000000000000" pitchFamily="2" charset="2"/>
              <a:buAutoNum type="arabicPeriod" startAt="3"/>
            </a:pPr>
            <a:r>
              <a:rPr lang="zh-CN" altLang="en-US"/>
              <a:t>启动服务器</a:t>
            </a:r>
          </a:p>
          <a:p>
            <a:pPr marL="609600" indent="-609600">
              <a:buFont typeface="Wingdings" panose="05000000000000000000" pitchFamily="2" charset="2"/>
              <a:buNone/>
            </a:pPr>
            <a:r>
              <a:rPr lang="zh-CN" altLang="en-US"/>
              <a:t>      </a:t>
            </a:r>
            <a:r>
              <a:rPr lang="en-US" altLang="zh-CN"/>
              <a:t>/e	tc/init.d/nfs restart</a:t>
            </a:r>
          </a:p>
          <a:p>
            <a:pPr marL="609600" indent="-609600">
              <a:buFont typeface="Wingdings" panose="05000000000000000000" pitchFamily="2" charset="2"/>
              <a:buNone/>
            </a:pPr>
            <a:r>
              <a:rPr lang="en-US" altLang="zh-CN"/>
              <a:t>     </a:t>
            </a:r>
            <a:r>
              <a:rPr lang="zh-CN" altLang="en-US"/>
              <a:t>或者</a:t>
            </a:r>
          </a:p>
          <a:p>
            <a:pPr marL="609600" indent="-609600">
              <a:buFont typeface="Wingdings" panose="05000000000000000000" pitchFamily="2" charset="2"/>
              <a:buNone/>
            </a:pPr>
            <a:r>
              <a:rPr lang="zh-CN" altLang="en-US"/>
              <a:t>      </a:t>
            </a:r>
            <a:r>
              <a:rPr lang="en-US" altLang="zh-CN"/>
              <a:t>service nfs  restart</a:t>
            </a:r>
            <a:endParaRPr lang="zh-CN" altLang="en-US"/>
          </a:p>
        </p:txBody>
      </p:sp>
    </p:spTree>
    <p:extLst>
      <p:ext uri="{BB962C8B-B14F-4D97-AF65-F5344CB8AC3E}">
        <p14:creationId xmlns:p14="http://schemas.microsoft.com/office/powerpoint/2010/main" val="28697336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descr="Large confetti">
            <a:extLst>
              <a:ext uri="{FF2B5EF4-FFF2-40B4-BE49-F238E27FC236}">
                <a16:creationId xmlns:a16="http://schemas.microsoft.com/office/drawing/2014/main" xmlns="" id="{84B31D94-7D99-4399-AD61-D7058CB5CE6A}"/>
              </a:ext>
            </a:extLst>
          </p:cNvPr>
          <p:cNvSpPr>
            <a:spLocks noGrp="1" noChangeArrowheads="1"/>
          </p:cNvSpPr>
          <p:nvPr>
            <p:ph type="title"/>
          </p:nvPr>
        </p:nvSpPr>
        <p:spPr/>
        <p:txBody>
          <a:bodyPr/>
          <a:lstStyle/>
          <a:p>
            <a:r>
              <a:rPr lang="zh-CN" altLang="en-US"/>
              <a:t>测试</a:t>
            </a:r>
          </a:p>
        </p:txBody>
      </p:sp>
      <p:sp>
        <p:nvSpPr>
          <p:cNvPr id="262147" name="Rectangle 3">
            <a:extLst>
              <a:ext uri="{FF2B5EF4-FFF2-40B4-BE49-F238E27FC236}">
                <a16:creationId xmlns:a16="http://schemas.microsoft.com/office/drawing/2014/main" xmlns="" id="{F4F9E653-9E21-4885-8107-A80FBD903075}"/>
              </a:ext>
            </a:extLst>
          </p:cNvPr>
          <p:cNvSpPr>
            <a:spLocks noGrp="1" noChangeArrowheads="1"/>
          </p:cNvSpPr>
          <p:nvPr>
            <p:ph idx="1"/>
          </p:nvPr>
        </p:nvSpPr>
        <p:spPr/>
        <p:txBody>
          <a:bodyPr/>
          <a:lstStyle/>
          <a:p>
            <a:pPr marL="609600" indent="-609600">
              <a:buFont typeface="Wingdings" panose="05000000000000000000" pitchFamily="2" charset="2"/>
              <a:buAutoNum type="arabicPeriod" startAt="4"/>
            </a:pPr>
            <a:r>
              <a:rPr lang="zh-CN" altLang="en-US"/>
              <a:t>通过</a:t>
            </a:r>
            <a:r>
              <a:rPr lang="en-US" altLang="zh-CN"/>
              <a:t>mount</a:t>
            </a:r>
            <a:r>
              <a:rPr lang="zh-CN" altLang="en-US"/>
              <a:t>命令测试</a:t>
            </a:r>
          </a:p>
          <a:p>
            <a:pPr marL="609600" indent="-609600">
              <a:buFont typeface="Wingdings" panose="05000000000000000000" pitchFamily="2" charset="2"/>
              <a:buNone/>
            </a:pPr>
            <a:r>
              <a:rPr lang="zh-CN" altLang="en-US"/>
              <a:t>      </a:t>
            </a:r>
            <a:r>
              <a:rPr lang="en-US" altLang="zh-CN"/>
              <a:t>mount –t nfs 192.168.3.100:/home  /mnt/nfs</a:t>
            </a:r>
            <a:endParaRPr lang="zh-CN" altLang="en-US"/>
          </a:p>
        </p:txBody>
      </p:sp>
    </p:spTree>
    <p:extLst>
      <p:ext uri="{BB962C8B-B14F-4D97-AF65-F5344CB8AC3E}">
        <p14:creationId xmlns:p14="http://schemas.microsoft.com/office/powerpoint/2010/main" val="39891474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descr="Large confetti">
            <a:extLst>
              <a:ext uri="{FF2B5EF4-FFF2-40B4-BE49-F238E27FC236}">
                <a16:creationId xmlns:a16="http://schemas.microsoft.com/office/drawing/2014/main" xmlns="" id="{396EC203-FD48-4D90-822F-0596ABF0F6A2}"/>
              </a:ext>
            </a:extLst>
          </p:cNvPr>
          <p:cNvSpPr>
            <a:spLocks noGrp="1" noChangeArrowheads="1"/>
          </p:cNvSpPr>
          <p:nvPr>
            <p:ph type="title"/>
          </p:nvPr>
        </p:nvSpPr>
        <p:spPr/>
        <p:txBody>
          <a:bodyPr/>
          <a:lstStyle/>
          <a:p>
            <a:r>
              <a:rPr lang="en-US" altLang="zh-CN"/>
              <a:t>Tftp</a:t>
            </a:r>
            <a:r>
              <a:rPr lang="zh-CN" altLang="en-US"/>
              <a:t>服务器配置</a:t>
            </a:r>
          </a:p>
        </p:txBody>
      </p:sp>
      <p:sp>
        <p:nvSpPr>
          <p:cNvPr id="263171" name="Rectangle 3">
            <a:extLst>
              <a:ext uri="{FF2B5EF4-FFF2-40B4-BE49-F238E27FC236}">
                <a16:creationId xmlns:a16="http://schemas.microsoft.com/office/drawing/2014/main" xmlns="" id="{D0CB7A2C-18D8-4E73-AB82-05107A99166A}"/>
              </a:ext>
            </a:extLst>
          </p:cNvPr>
          <p:cNvSpPr>
            <a:spLocks noGrp="1" noChangeArrowheads="1"/>
          </p:cNvSpPr>
          <p:nvPr>
            <p:ph idx="1"/>
          </p:nvPr>
        </p:nvSpPr>
        <p:spPr/>
        <p:txBody>
          <a:bodyPr/>
          <a:lstStyle/>
          <a:p>
            <a:pPr marL="609600" indent="-609600">
              <a:buFont typeface="Wingdings" panose="05000000000000000000" pitchFamily="2" charset="2"/>
              <a:buAutoNum type="arabicPeriod"/>
            </a:pPr>
            <a:r>
              <a:rPr lang="zh-CN" altLang="en-US"/>
              <a:t>查询</a:t>
            </a:r>
            <a:r>
              <a:rPr lang="en-US" altLang="zh-CN"/>
              <a:t>tftp</a:t>
            </a:r>
            <a:r>
              <a:rPr lang="zh-CN" altLang="en-US"/>
              <a:t>服务</a:t>
            </a:r>
          </a:p>
          <a:p>
            <a:pPr marL="609600" indent="-609600"/>
            <a:r>
              <a:rPr lang="zh-CN" altLang="en-US"/>
              <a:t>命令：</a:t>
            </a:r>
            <a:r>
              <a:rPr lang="en-US" altLang="zh-CN"/>
              <a:t>netstat –a | grep tftp*</a:t>
            </a:r>
          </a:p>
          <a:p>
            <a:pPr marL="609600" indent="-609600"/>
            <a:r>
              <a:rPr lang="zh-CN" altLang="en-US"/>
              <a:t>如果没有安装，安装相应的</a:t>
            </a:r>
            <a:r>
              <a:rPr lang="en-US" altLang="zh-CN"/>
              <a:t>rpm</a:t>
            </a:r>
            <a:r>
              <a:rPr lang="zh-CN" altLang="en-US"/>
              <a:t>包</a:t>
            </a:r>
          </a:p>
        </p:txBody>
      </p:sp>
    </p:spTree>
    <p:extLst>
      <p:ext uri="{BB962C8B-B14F-4D97-AF65-F5344CB8AC3E}">
        <p14:creationId xmlns:p14="http://schemas.microsoft.com/office/powerpoint/2010/main" val="42498614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descr="Large confetti">
            <a:extLst>
              <a:ext uri="{FF2B5EF4-FFF2-40B4-BE49-F238E27FC236}">
                <a16:creationId xmlns:a16="http://schemas.microsoft.com/office/drawing/2014/main" xmlns="" id="{6B7BF5FC-55C9-4394-BCCE-4BA3D5290AAF}"/>
              </a:ext>
            </a:extLst>
          </p:cNvPr>
          <p:cNvSpPr>
            <a:spLocks noGrp="1" noChangeArrowheads="1"/>
          </p:cNvSpPr>
          <p:nvPr>
            <p:ph type="title"/>
          </p:nvPr>
        </p:nvSpPr>
        <p:spPr/>
        <p:txBody>
          <a:bodyPr/>
          <a:lstStyle/>
          <a:p>
            <a:r>
              <a:rPr lang="zh-CN" altLang="en-US"/>
              <a:t>服务器配置</a:t>
            </a:r>
          </a:p>
        </p:txBody>
      </p:sp>
      <p:sp>
        <p:nvSpPr>
          <p:cNvPr id="264195" name="Rectangle 3">
            <a:extLst>
              <a:ext uri="{FF2B5EF4-FFF2-40B4-BE49-F238E27FC236}">
                <a16:creationId xmlns:a16="http://schemas.microsoft.com/office/drawing/2014/main" xmlns="" id="{120ED323-AE87-421E-892D-91A5A7E3CDDF}"/>
              </a:ext>
            </a:extLst>
          </p:cNvPr>
          <p:cNvSpPr>
            <a:spLocks noGrp="1" noChangeArrowheads="1"/>
          </p:cNvSpPr>
          <p:nvPr>
            <p:ph idx="1"/>
          </p:nvPr>
        </p:nvSpPr>
        <p:spPr/>
        <p:txBody>
          <a:bodyPr/>
          <a:lstStyle/>
          <a:p>
            <a:pPr marL="609600" indent="-609600">
              <a:buFont typeface="Wingdings" panose="05000000000000000000" pitchFamily="2" charset="2"/>
              <a:buAutoNum type="arabicPeriod" startAt="2"/>
            </a:pPr>
            <a:r>
              <a:rPr lang="zh-CN" altLang="en-US"/>
              <a:t>配置启动</a:t>
            </a:r>
            <a:r>
              <a:rPr lang="en-US" altLang="zh-CN"/>
              <a:t>tftp</a:t>
            </a:r>
            <a:r>
              <a:rPr lang="zh-CN" altLang="en-US"/>
              <a:t>服务器</a:t>
            </a:r>
          </a:p>
          <a:p>
            <a:pPr marL="609600" indent="-609600"/>
            <a:r>
              <a:rPr lang="zh-CN" altLang="en-US"/>
              <a:t>   </a:t>
            </a:r>
            <a:r>
              <a:rPr lang="en-US" altLang="zh-CN"/>
              <a:t>Vi /etc/xinetd.d/tftp  </a:t>
            </a:r>
            <a:r>
              <a:rPr lang="zh-CN" altLang="en-US"/>
              <a:t>，修改可用性。</a:t>
            </a:r>
          </a:p>
        </p:txBody>
      </p:sp>
    </p:spTree>
    <p:extLst>
      <p:ext uri="{BB962C8B-B14F-4D97-AF65-F5344CB8AC3E}">
        <p14:creationId xmlns:p14="http://schemas.microsoft.com/office/powerpoint/2010/main" val="6864942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descr="Large confetti">
            <a:extLst>
              <a:ext uri="{FF2B5EF4-FFF2-40B4-BE49-F238E27FC236}">
                <a16:creationId xmlns:a16="http://schemas.microsoft.com/office/drawing/2014/main" xmlns="" id="{97621DBE-5A54-4F96-8308-958F0B54C522}"/>
              </a:ext>
            </a:extLst>
          </p:cNvPr>
          <p:cNvSpPr>
            <a:spLocks noGrp="1" noChangeArrowheads="1"/>
          </p:cNvSpPr>
          <p:nvPr>
            <p:ph type="title"/>
          </p:nvPr>
        </p:nvSpPr>
        <p:spPr/>
        <p:txBody>
          <a:bodyPr/>
          <a:lstStyle/>
          <a:p>
            <a:r>
              <a:rPr lang="zh-CN" altLang="en-US"/>
              <a:t>服务器配置</a:t>
            </a:r>
          </a:p>
        </p:txBody>
      </p:sp>
      <p:sp>
        <p:nvSpPr>
          <p:cNvPr id="265219" name="Rectangle 3">
            <a:extLst>
              <a:ext uri="{FF2B5EF4-FFF2-40B4-BE49-F238E27FC236}">
                <a16:creationId xmlns:a16="http://schemas.microsoft.com/office/drawing/2014/main" xmlns="" id="{3B36DD47-0C5D-489F-A051-9027CE08C186}"/>
              </a:ext>
            </a:extLst>
          </p:cNvPr>
          <p:cNvSpPr>
            <a:spLocks noGrp="1" noChangeArrowheads="1"/>
          </p:cNvSpPr>
          <p:nvPr>
            <p:ph idx="1"/>
          </p:nvPr>
        </p:nvSpPr>
        <p:spPr/>
        <p:txBody>
          <a:bodyPr/>
          <a:lstStyle/>
          <a:p>
            <a:pPr marL="609600" indent="-609600">
              <a:buFont typeface="Wingdings" panose="05000000000000000000" pitchFamily="2" charset="2"/>
              <a:buAutoNum type="arabicPeriod" startAt="3"/>
            </a:pPr>
            <a:r>
              <a:rPr lang="zh-CN" altLang="en-US"/>
              <a:t>启动</a:t>
            </a:r>
            <a:r>
              <a:rPr lang="en-US" altLang="zh-CN"/>
              <a:t>tftp</a:t>
            </a:r>
            <a:r>
              <a:rPr lang="zh-CN" altLang="en-US"/>
              <a:t>服务器</a:t>
            </a:r>
          </a:p>
          <a:p>
            <a:pPr marL="609600" indent="-609600"/>
            <a:r>
              <a:rPr lang="zh-CN" altLang="en-US"/>
              <a:t> 命令：</a:t>
            </a:r>
          </a:p>
          <a:p>
            <a:pPr marL="609600" indent="-609600"/>
            <a:r>
              <a:rPr lang="zh-CN" altLang="en-US"/>
              <a:t>    </a:t>
            </a:r>
            <a:r>
              <a:rPr lang="en-US" altLang="zh-CN"/>
              <a:t>Service xinetd restart /  /etc/init.d/xinetd/restart</a:t>
            </a:r>
            <a:endParaRPr lang="zh-CN" altLang="en-US"/>
          </a:p>
        </p:txBody>
      </p:sp>
    </p:spTree>
    <p:extLst>
      <p:ext uri="{BB962C8B-B14F-4D97-AF65-F5344CB8AC3E}">
        <p14:creationId xmlns:p14="http://schemas.microsoft.com/office/powerpoint/2010/main" val="6588977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descr="Large confetti">
            <a:extLst>
              <a:ext uri="{FF2B5EF4-FFF2-40B4-BE49-F238E27FC236}">
                <a16:creationId xmlns:a16="http://schemas.microsoft.com/office/drawing/2014/main" xmlns="" id="{96EA8BED-48A1-4432-B26E-F348DD6A57ED}"/>
              </a:ext>
            </a:extLst>
          </p:cNvPr>
          <p:cNvSpPr>
            <a:spLocks noGrp="1" noChangeArrowheads="1"/>
          </p:cNvSpPr>
          <p:nvPr>
            <p:ph type="title"/>
          </p:nvPr>
        </p:nvSpPr>
        <p:spPr/>
        <p:txBody>
          <a:bodyPr/>
          <a:lstStyle/>
          <a:p>
            <a:r>
              <a:rPr lang="zh-CN" altLang="en-US"/>
              <a:t>服务器测试</a:t>
            </a:r>
          </a:p>
        </p:txBody>
      </p:sp>
      <p:sp>
        <p:nvSpPr>
          <p:cNvPr id="266243" name="Rectangle 3">
            <a:extLst>
              <a:ext uri="{FF2B5EF4-FFF2-40B4-BE49-F238E27FC236}">
                <a16:creationId xmlns:a16="http://schemas.microsoft.com/office/drawing/2014/main" xmlns="" id="{9AA6BD7F-ADB4-4017-A267-7DD2A47BFFA9}"/>
              </a:ext>
            </a:extLst>
          </p:cNvPr>
          <p:cNvSpPr>
            <a:spLocks noGrp="1" noChangeArrowheads="1"/>
          </p:cNvSpPr>
          <p:nvPr>
            <p:ph idx="1"/>
          </p:nvPr>
        </p:nvSpPr>
        <p:spPr/>
        <p:txBody>
          <a:bodyPr/>
          <a:lstStyle/>
          <a:p>
            <a:pPr marL="609600" indent="-609600">
              <a:buFont typeface="Wingdings" panose="05000000000000000000" pitchFamily="2" charset="2"/>
              <a:buAutoNum type="arabicPeriod" startAt="4"/>
            </a:pPr>
            <a:r>
              <a:rPr lang="zh-CN" altLang="en-US"/>
              <a:t>访问测试</a:t>
            </a:r>
          </a:p>
          <a:p>
            <a:pPr marL="609600" indent="-609600"/>
            <a:r>
              <a:rPr lang="en-US" altLang="zh-CN"/>
              <a:t>  tftp Ip</a:t>
            </a:r>
          </a:p>
          <a:p>
            <a:pPr marL="609600" indent="-609600"/>
            <a:r>
              <a:rPr lang="zh-CN" altLang="en-US"/>
              <a:t>  从客户端下载一个文件 </a:t>
            </a:r>
          </a:p>
          <a:p>
            <a:pPr marL="609600" indent="-609600"/>
            <a:r>
              <a:rPr lang="zh-CN" altLang="en-US"/>
              <a:t>  通过</a:t>
            </a:r>
            <a:r>
              <a:rPr lang="en-US" altLang="zh-CN"/>
              <a:t>get</a:t>
            </a:r>
            <a:r>
              <a:rPr lang="zh-CN" altLang="en-US"/>
              <a:t>命令测试</a:t>
            </a:r>
          </a:p>
        </p:txBody>
      </p:sp>
    </p:spTree>
    <p:extLst>
      <p:ext uri="{BB962C8B-B14F-4D97-AF65-F5344CB8AC3E}">
        <p14:creationId xmlns:p14="http://schemas.microsoft.com/office/powerpoint/2010/main" val="406780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descr="Large confetti">
            <a:extLst>
              <a:ext uri="{FF2B5EF4-FFF2-40B4-BE49-F238E27FC236}">
                <a16:creationId xmlns:a16="http://schemas.microsoft.com/office/drawing/2014/main" xmlns="" id="{F7B6F18C-EE9C-4422-99D5-C03C3B5F2275}"/>
              </a:ext>
            </a:extLst>
          </p:cNvPr>
          <p:cNvSpPr>
            <a:spLocks noGrp="1" noChangeArrowheads="1"/>
          </p:cNvSpPr>
          <p:nvPr>
            <p:ph type="title"/>
          </p:nvPr>
        </p:nvSpPr>
        <p:spPr/>
        <p:txBody>
          <a:bodyPr/>
          <a:lstStyle/>
          <a:p>
            <a:endParaRPr lang="zh-CN" altLang="en-US"/>
          </a:p>
        </p:txBody>
      </p:sp>
      <p:graphicFrame>
        <p:nvGraphicFramePr>
          <p:cNvPr id="174083" name="Object 3">
            <a:extLst>
              <a:ext uri="{FF2B5EF4-FFF2-40B4-BE49-F238E27FC236}">
                <a16:creationId xmlns:a16="http://schemas.microsoft.com/office/drawing/2014/main" xmlns="" id="{B42CB21C-3722-403A-9950-F9ACA50D150B}"/>
              </a:ext>
            </a:extLst>
          </p:cNvPr>
          <p:cNvGraphicFramePr>
            <a:graphicFrameLocks noGrp="1" noChangeAspect="1"/>
          </p:cNvGraphicFramePr>
          <p:nvPr>
            <p:ph idx="1"/>
          </p:nvPr>
        </p:nvGraphicFramePr>
        <p:xfrm>
          <a:off x="0" y="0"/>
          <a:ext cx="9142413" cy="6861175"/>
        </p:xfrm>
        <a:graphic>
          <a:graphicData uri="http://schemas.openxmlformats.org/presentationml/2006/ole">
            <mc:AlternateContent xmlns:mc="http://schemas.openxmlformats.org/markup-compatibility/2006">
              <mc:Choice xmlns:v="urn:schemas-microsoft-com:vml" Requires="v">
                <p:oleObj spid="_x0000_s232464" name="位图图像" r:id="rId3" imgW="2773920" imgH="2080440" progId="Paint.Picture">
                  <p:embed/>
                </p:oleObj>
              </mc:Choice>
              <mc:Fallback>
                <p:oleObj name="位图图像" r:id="rId3" imgW="2773920" imgH="2080440" progId="Paint.Picture">
                  <p:embed/>
                  <p:pic>
                    <p:nvPicPr>
                      <p:cNvPr id="174083" name="Object 3">
                        <a:extLst>
                          <a:ext uri="{FF2B5EF4-FFF2-40B4-BE49-F238E27FC236}">
                            <a16:creationId xmlns:a16="http://schemas.microsoft.com/office/drawing/2014/main" xmlns="" id="{B42CB21C-3722-403A-9950-F9ACA50D1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2413" cy="686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9351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descr="Large confetti">
            <a:extLst>
              <a:ext uri="{FF2B5EF4-FFF2-40B4-BE49-F238E27FC236}">
                <a16:creationId xmlns:a16="http://schemas.microsoft.com/office/drawing/2014/main" xmlns="" id="{32F12A23-2FC7-4DE0-8AB9-EA1AFEF68F05}"/>
              </a:ext>
            </a:extLst>
          </p:cNvPr>
          <p:cNvSpPr>
            <a:spLocks noGrp="1" noChangeArrowheads="1"/>
          </p:cNvSpPr>
          <p:nvPr>
            <p:ph type="title"/>
          </p:nvPr>
        </p:nvSpPr>
        <p:spPr>
          <a:xfrm>
            <a:off x="914400" y="304800"/>
            <a:ext cx="7772400" cy="1143000"/>
          </a:xfrm>
        </p:spPr>
        <p:txBody>
          <a:bodyPr>
            <a:normAutofit fontScale="90000"/>
          </a:bodyPr>
          <a:lstStyle/>
          <a:p>
            <a:r>
              <a:rPr lang="zh-CN" altLang="en-US" dirty="0"/>
              <a:t/>
            </a:r>
            <a:br>
              <a:rPr lang="zh-CN" altLang="en-US" dirty="0"/>
            </a:br>
            <a:r>
              <a:rPr lang="en-US" altLang="zh-CN" sz="3600" dirty="0">
                <a:latin typeface="宋体" panose="02010600030101010101" pitchFamily="2" charset="-122"/>
              </a:rPr>
              <a:t>1.10</a:t>
            </a:r>
            <a:r>
              <a:rPr lang="zh-CN" altLang="en-US" sz="3600" b="1" dirty="0">
                <a:latin typeface="宋体" panose="02010600030101010101" pitchFamily="2" charset="-122"/>
              </a:rPr>
              <a:t>嵌入式系统软件的层次结构</a:t>
            </a:r>
          </a:p>
        </p:txBody>
      </p:sp>
      <p:sp>
        <p:nvSpPr>
          <p:cNvPr id="175107" name="Rectangle 3">
            <a:extLst>
              <a:ext uri="{FF2B5EF4-FFF2-40B4-BE49-F238E27FC236}">
                <a16:creationId xmlns:a16="http://schemas.microsoft.com/office/drawing/2014/main" xmlns="" id="{B5AD11D8-3559-48A6-A93A-75FDCDE5A8D6}"/>
              </a:ext>
            </a:extLst>
          </p:cNvPr>
          <p:cNvSpPr>
            <a:spLocks noGrp="1" noChangeArrowheads="1"/>
          </p:cNvSpPr>
          <p:nvPr>
            <p:ph idx="1"/>
          </p:nvPr>
        </p:nvSpPr>
        <p:spPr>
          <a:xfrm>
            <a:off x="457200" y="1676400"/>
            <a:ext cx="8229600" cy="4648200"/>
          </a:xfrm>
        </p:spPr>
        <p:txBody>
          <a:bodyPr>
            <a:normAutofit fontScale="92500" lnSpcReduction="10000"/>
          </a:bodyPr>
          <a:lstStyle/>
          <a:p>
            <a:pPr marL="263525" indent="-263525" algn="just"/>
            <a:r>
              <a:rPr lang="zh-CN" altLang="en-US" sz="2300" b="1" dirty="0">
                <a:latin typeface="华文楷体" panose="02010600040101010101" pitchFamily="2" charset="-122"/>
                <a:ea typeface="华文楷体" panose="02010600040101010101" pitchFamily="2" charset="-122"/>
              </a:rPr>
              <a:t>如当设计一个简单的应用程序时，可以不使用操作系统，但是当设计较复杂的程序时，可能就需要一个操作系统（</a:t>
            </a:r>
            <a:r>
              <a:rPr lang="en-US" altLang="zh-CN" sz="2300" b="1" dirty="0">
                <a:latin typeface="华文楷体" panose="02010600040101010101" pitchFamily="2" charset="-122"/>
                <a:ea typeface="华文楷体" panose="02010600040101010101" pitchFamily="2" charset="-122"/>
                <a:cs typeface="Times New Roman" panose="02020603050405020304" pitchFamily="18" charset="0"/>
              </a:rPr>
              <a:t>OS</a:t>
            </a:r>
            <a:r>
              <a:rPr lang="zh-CN" altLang="en-US" sz="2300" b="1" dirty="0">
                <a:latin typeface="华文楷体" panose="02010600040101010101" pitchFamily="2" charset="-122"/>
                <a:ea typeface="华文楷体" panose="02010600040101010101" pitchFamily="2" charset="-122"/>
              </a:rPr>
              <a:t>）来管理、控制内存、多任务、周边资源等等。依据系统所提供的程序界面来编写应用程序，可以大大的减少应用程序员的负担。</a:t>
            </a:r>
          </a:p>
          <a:p>
            <a:pPr marL="263525" indent="-263525" algn="just"/>
            <a:r>
              <a:rPr lang="zh-CN" altLang="en-US" sz="2300" b="1" dirty="0">
                <a:latin typeface="华文楷体" panose="02010600040101010101" pitchFamily="2" charset="-122"/>
                <a:ea typeface="华文楷体" panose="02010600040101010101" pitchFamily="2" charset="-122"/>
              </a:rPr>
              <a:t>对于使用操作系统的嵌入式系统来说，嵌入式系统软件结构一般包含四个层面：设备驱动层、实时操作系统（</a:t>
            </a:r>
            <a:r>
              <a:rPr lang="en-US" altLang="zh-CN" sz="2300" b="1" dirty="0">
                <a:latin typeface="华文楷体" panose="02010600040101010101" pitchFamily="2" charset="-122"/>
                <a:ea typeface="华文楷体" panose="02010600040101010101" pitchFamily="2" charset="-122"/>
              </a:rPr>
              <a:t>RTOS</a:t>
            </a:r>
            <a:r>
              <a:rPr lang="zh-CN" altLang="en-US" sz="2300" b="1" dirty="0">
                <a:latin typeface="华文楷体" panose="02010600040101010101" pitchFamily="2" charset="-122"/>
                <a:ea typeface="华文楷体" panose="02010600040101010101" pitchFamily="2" charset="-122"/>
              </a:rPr>
              <a:t>）、应用程序接口（</a:t>
            </a:r>
            <a:r>
              <a:rPr lang="en-US" altLang="zh-CN" sz="2300" b="1" dirty="0">
                <a:latin typeface="华文楷体" panose="02010600040101010101" pitchFamily="2" charset="-122"/>
                <a:ea typeface="华文楷体" panose="02010600040101010101" pitchFamily="2" charset="-122"/>
              </a:rPr>
              <a:t>API</a:t>
            </a:r>
            <a:r>
              <a:rPr lang="zh-CN" altLang="en-US" sz="2300" b="1" dirty="0">
                <a:latin typeface="华文楷体" panose="02010600040101010101" pitchFamily="2" charset="-122"/>
                <a:ea typeface="华文楷体" panose="02010600040101010101" pitchFamily="2" charset="-122"/>
              </a:rPr>
              <a:t>）层、实际应用程序层。有些资料将应用程序接口</a:t>
            </a:r>
            <a:r>
              <a:rPr lang="en-US" altLang="zh-CN" sz="2300" b="1" dirty="0">
                <a:latin typeface="华文楷体" panose="02010600040101010101" pitchFamily="2" charset="-122"/>
                <a:ea typeface="华文楷体" panose="02010600040101010101" pitchFamily="2" charset="-122"/>
              </a:rPr>
              <a:t>API</a:t>
            </a:r>
            <a:r>
              <a:rPr lang="zh-CN" altLang="en-US" sz="2300" b="1" dirty="0">
                <a:latin typeface="华文楷体" panose="02010600040101010101" pitchFamily="2" charset="-122"/>
                <a:ea typeface="华文楷体" panose="02010600040101010101" pitchFamily="2" charset="-122"/>
              </a:rPr>
              <a:t>归属于</a:t>
            </a:r>
            <a:r>
              <a:rPr lang="en-US" altLang="zh-CN" sz="2300" b="1" dirty="0">
                <a:latin typeface="华文楷体" panose="02010600040101010101" pitchFamily="2" charset="-122"/>
                <a:ea typeface="华文楷体" panose="02010600040101010101" pitchFamily="2" charset="-122"/>
              </a:rPr>
              <a:t>OS</a:t>
            </a:r>
            <a:r>
              <a:rPr lang="zh-CN" altLang="en-US" sz="2300" b="1" dirty="0">
                <a:latin typeface="华文楷体" panose="02010600040101010101" pitchFamily="2" charset="-122"/>
                <a:ea typeface="华文楷体" panose="02010600040101010101" pitchFamily="2" charset="-122"/>
              </a:rPr>
              <a:t>层，如图</a:t>
            </a:r>
            <a:r>
              <a:rPr lang="en-US" altLang="zh-CN" sz="2300" b="1" dirty="0">
                <a:latin typeface="华文楷体" panose="02010600040101010101" pitchFamily="2" charset="-122"/>
                <a:ea typeface="华文楷体" panose="02010600040101010101" pitchFamily="2" charset="-122"/>
              </a:rPr>
              <a:t>1-1</a:t>
            </a:r>
            <a:r>
              <a:rPr lang="zh-CN" altLang="en-US" sz="2300" b="1" dirty="0">
                <a:latin typeface="华文楷体" panose="02010600040101010101" pitchFamily="2" charset="-122"/>
                <a:ea typeface="华文楷体" panose="02010600040101010101" pitchFamily="2" charset="-122"/>
              </a:rPr>
              <a:t>的上半部分所示的嵌入式系统的软件结构，是按三层划分的。由于硬件电路的可裁减性和嵌入式系统本身的特点，其软件部分也是可裁减的。</a:t>
            </a:r>
          </a:p>
          <a:p>
            <a:pPr marL="263525" indent="-263525" algn="just"/>
            <a:r>
              <a:rPr lang="zh-CN" altLang="en-US" sz="2300" b="1" dirty="0">
                <a:latin typeface="华文楷体" panose="02010600040101010101" pitchFamily="2" charset="-122"/>
                <a:ea typeface="华文楷体" panose="02010600040101010101" pitchFamily="2" charset="-122"/>
              </a:rPr>
              <a:t>对于功能简单仅包括应用程序的嵌入式系统一般不使用操作系统，仅有应用程序和设备驱动程序。现代高性能嵌入式系统应用越来越广泛，操作系统使用成为必然发展趋势。本节主要讲述的具有操作系统的嵌入式软件层次。</a:t>
            </a:r>
          </a:p>
        </p:txBody>
      </p:sp>
    </p:spTree>
    <p:extLst>
      <p:ext uri="{BB962C8B-B14F-4D97-AF65-F5344CB8AC3E}">
        <p14:creationId xmlns:p14="http://schemas.microsoft.com/office/powerpoint/2010/main" val="116769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a:extLst>
              <a:ext uri="{FF2B5EF4-FFF2-40B4-BE49-F238E27FC236}">
                <a16:creationId xmlns:a16="http://schemas.microsoft.com/office/drawing/2014/main" xmlns="" id="{194B8F2E-2E99-4F1E-BE14-E1F948CB9C00}"/>
              </a:ext>
            </a:extLst>
          </p:cNvPr>
          <p:cNvSpPr>
            <a:spLocks noGrp="1" noChangeArrowheads="1"/>
          </p:cNvSpPr>
          <p:nvPr>
            <p:ph idx="1"/>
          </p:nvPr>
        </p:nvSpPr>
        <p:spPr>
          <a:xfrm>
            <a:off x="685800" y="838200"/>
            <a:ext cx="6347714" cy="3880773"/>
          </a:xfrm>
        </p:spPr>
        <p:txBody>
          <a:bodyPr>
            <a:normAutofit/>
          </a:bodyPr>
          <a:lstStyle/>
          <a:p>
            <a:pPr algn="ctr">
              <a:buFontTx/>
              <a:buNone/>
            </a:pPr>
            <a:endParaRPr lang="zh-CN" altLang="en-US" sz="4000" b="1" dirty="0">
              <a:ea typeface="仿宋_GB2312" pitchFamily="49" charset="-122"/>
            </a:endParaRPr>
          </a:p>
          <a:p>
            <a:pPr algn="ctr">
              <a:buFontTx/>
              <a:buNone/>
            </a:pPr>
            <a:r>
              <a:rPr lang="zh-CN" altLang="en-US" sz="4000" b="1" dirty="0">
                <a:latin typeface="+mj-ea"/>
                <a:ea typeface="+mj-ea"/>
              </a:rPr>
              <a:t>第</a:t>
            </a:r>
            <a:r>
              <a:rPr lang="en-US" altLang="zh-CN" sz="4000" b="1" dirty="0">
                <a:latin typeface="+mj-ea"/>
                <a:ea typeface="+mj-ea"/>
              </a:rPr>
              <a:t>2</a:t>
            </a:r>
            <a:r>
              <a:rPr lang="zh-CN" altLang="en-US" sz="4000" b="1" dirty="0">
                <a:latin typeface="+mj-ea"/>
                <a:ea typeface="+mj-ea"/>
              </a:rPr>
              <a:t>节</a:t>
            </a:r>
          </a:p>
          <a:p>
            <a:pPr algn="ctr">
              <a:buFontTx/>
              <a:buNone/>
            </a:pPr>
            <a:endParaRPr lang="zh-CN" altLang="en-US" sz="4000" b="1" dirty="0">
              <a:latin typeface="+mj-ea"/>
              <a:ea typeface="+mj-ea"/>
            </a:endParaRPr>
          </a:p>
          <a:p>
            <a:pPr algn="ctr">
              <a:buFontTx/>
              <a:buNone/>
            </a:pPr>
            <a:r>
              <a:rPr lang="en-US" altLang="zh-CN" sz="4000" b="1" dirty="0">
                <a:latin typeface="+mj-ea"/>
                <a:ea typeface="+mj-ea"/>
              </a:rPr>
              <a:t>LINUX</a:t>
            </a:r>
            <a:r>
              <a:rPr lang="zh-CN" altLang="en-US" sz="4000" b="1" dirty="0">
                <a:latin typeface="+mj-ea"/>
                <a:ea typeface="+mj-ea"/>
              </a:rPr>
              <a:t>系统安装配置</a:t>
            </a:r>
          </a:p>
        </p:txBody>
      </p:sp>
    </p:spTree>
    <p:extLst>
      <p:ext uri="{BB962C8B-B14F-4D97-AF65-F5344CB8AC3E}">
        <p14:creationId xmlns:p14="http://schemas.microsoft.com/office/powerpoint/2010/main" val="388726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descr="Large confetti">
            <a:extLst>
              <a:ext uri="{FF2B5EF4-FFF2-40B4-BE49-F238E27FC236}">
                <a16:creationId xmlns:a16="http://schemas.microsoft.com/office/drawing/2014/main" xmlns="" id="{75C0F545-8B78-45C7-AAB9-03D9721D05E7}"/>
              </a:ext>
            </a:extLst>
          </p:cNvPr>
          <p:cNvSpPr>
            <a:spLocks noGrp="1" noChangeArrowheads="1"/>
          </p:cNvSpPr>
          <p:nvPr>
            <p:ph type="title"/>
          </p:nvPr>
        </p:nvSpPr>
        <p:spPr/>
        <p:txBody>
          <a:bodyPr/>
          <a:lstStyle/>
          <a:p>
            <a:r>
              <a:rPr lang="en-US" altLang="zh-CN" sz="4800" b="1" dirty="0">
                <a:latin typeface="+mj-ea"/>
              </a:rPr>
              <a:t>Linux</a:t>
            </a:r>
            <a:r>
              <a:rPr lang="zh-CN" altLang="en-US" sz="4800" b="1" dirty="0">
                <a:latin typeface="+mj-ea"/>
              </a:rPr>
              <a:t>的安装与配置</a:t>
            </a:r>
          </a:p>
        </p:txBody>
      </p:sp>
      <p:sp>
        <p:nvSpPr>
          <p:cNvPr id="194563" name="Rectangle 3">
            <a:extLst>
              <a:ext uri="{FF2B5EF4-FFF2-40B4-BE49-F238E27FC236}">
                <a16:creationId xmlns:a16="http://schemas.microsoft.com/office/drawing/2014/main" xmlns="" id="{E7C73251-7579-4BFA-8DDE-B7924D330739}"/>
              </a:ext>
            </a:extLst>
          </p:cNvPr>
          <p:cNvSpPr>
            <a:spLocks noGrp="1" noChangeArrowheads="1"/>
          </p:cNvSpPr>
          <p:nvPr>
            <p:ph idx="1"/>
          </p:nvPr>
        </p:nvSpPr>
        <p:spPr>
          <a:xfrm>
            <a:off x="609599" y="1930400"/>
            <a:ext cx="5638800" cy="3757612"/>
          </a:xfrm>
        </p:spPr>
        <p:txBody>
          <a:bodyPr>
            <a:normAutofit/>
          </a:bodyPr>
          <a:lstStyle/>
          <a:p>
            <a:pPr>
              <a:lnSpc>
                <a:spcPct val="160000"/>
              </a:lnSpc>
            </a:pPr>
            <a:r>
              <a:rPr lang="zh-CN" altLang="en-US" sz="2800" u="sng" dirty="0">
                <a:latin typeface="+mj-ea"/>
                <a:ea typeface="+mj-ea"/>
                <a:hlinkClick r:id="" action="ppaction://noaction"/>
              </a:rPr>
              <a:t>安装前的准备工作</a:t>
            </a:r>
            <a:endParaRPr lang="zh-CN" altLang="en-US" sz="2800" u="sng" dirty="0">
              <a:latin typeface="+mj-ea"/>
              <a:ea typeface="+mj-ea"/>
            </a:endParaRPr>
          </a:p>
          <a:p>
            <a:pPr>
              <a:lnSpc>
                <a:spcPct val="160000"/>
              </a:lnSpc>
            </a:pPr>
            <a:r>
              <a:rPr lang="zh-CN" altLang="en-US" sz="2800" u="sng" dirty="0">
                <a:latin typeface="+mj-ea"/>
                <a:ea typeface="+mj-ea"/>
                <a:hlinkClick r:id="" action="ppaction://noaction"/>
              </a:rPr>
              <a:t>安  装  </a:t>
            </a:r>
            <a:r>
              <a:rPr lang="en-US" altLang="zh-CN" sz="2800" u="sng" dirty="0">
                <a:latin typeface="+mj-ea"/>
                <a:ea typeface="+mj-ea"/>
                <a:hlinkClick r:id="" action="ppaction://noaction"/>
              </a:rPr>
              <a:t>Linux</a:t>
            </a:r>
            <a:endParaRPr lang="zh-CN" altLang="en-US" sz="2800" u="sng" dirty="0">
              <a:latin typeface="+mj-ea"/>
              <a:ea typeface="+mj-ea"/>
            </a:endParaRPr>
          </a:p>
          <a:p>
            <a:pPr>
              <a:lnSpc>
                <a:spcPct val="160000"/>
              </a:lnSpc>
            </a:pPr>
            <a:r>
              <a:rPr lang="zh-CN" altLang="en-US" sz="2800" u="sng" dirty="0">
                <a:latin typeface="+mj-ea"/>
                <a:ea typeface="+mj-ea"/>
                <a:hlinkClick r:id="" action="ppaction://noaction"/>
              </a:rPr>
              <a:t>安装后的系统配置</a:t>
            </a:r>
            <a:endParaRPr lang="zh-CN" altLang="en-US" sz="2800" u="sng" dirty="0">
              <a:latin typeface="+mj-ea"/>
              <a:ea typeface="+mj-ea"/>
            </a:endParaRPr>
          </a:p>
        </p:txBody>
      </p:sp>
    </p:spTree>
    <p:extLst>
      <p:ext uri="{BB962C8B-B14F-4D97-AF65-F5344CB8AC3E}">
        <p14:creationId xmlns:p14="http://schemas.microsoft.com/office/powerpoint/2010/main" val="557861315"/>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xmlns="" id="{7DDBA391-4DA4-4872-AB56-3E4F40849A0B}"/>
              </a:ext>
            </a:extLst>
          </p:cNvPr>
          <p:cNvSpPr>
            <a:spLocks noGrp="1" noChangeArrowheads="1"/>
          </p:cNvSpPr>
          <p:nvPr>
            <p:ph idx="1"/>
          </p:nvPr>
        </p:nvSpPr>
        <p:spPr>
          <a:xfrm>
            <a:off x="304800" y="1905000"/>
            <a:ext cx="7773988" cy="3048000"/>
          </a:xfrm>
        </p:spPr>
        <p:txBody>
          <a:bodyPr>
            <a:normAutofit/>
          </a:bodyPr>
          <a:lstStyle/>
          <a:p>
            <a:pPr marL="0" indent="0" algn="just">
              <a:lnSpc>
                <a:spcPct val="150000"/>
              </a:lnSpc>
              <a:buNone/>
            </a:pPr>
            <a:r>
              <a:rPr lang="zh-CN" altLang="en-US" sz="2800" dirty="0"/>
              <a:t>      系统安装方式有图形安装方式和文本安装方式，其中图形安装方式最简单。图形化安装界面采用全中文交互方式，建议用户使用这种安装方式。</a:t>
            </a:r>
          </a:p>
        </p:txBody>
      </p:sp>
    </p:spTree>
    <p:extLst>
      <p:ext uri="{BB962C8B-B14F-4D97-AF65-F5344CB8AC3E}">
        <p14:creationId xmlns:p14="http://schemas.microsoft.com/office/powerpoint/2010/main" val="4040617942"/>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Large confetti">
            <a:extLst>
              <a:ext uri="{FF2B5EF4-FFF2-40B4-BE49-F238E27FC236}">
                <a16:creationId xmlns:a16="http://schemas.microsoft.com/office/drawing/2014/main" xmlns="" id="{887E647C-CCB8-4DBA-9A96-6638EBC9C82C}"/>
              </a:ext>
            </a:extLst>
          </p:cNvPr>
          <p:cNvSpPr>
            <a:spLocks noGrp="1" noChangeArrowheads="1"/>
          </p:cNvSpPr>
          <p:nvPr>
            <p:ph type="ctrTitle"/>
          </p:nvPr>
        </p:nvSpPr>
        <p:spPr>
          <a:xfrm>
            <a:off x="1130595" y="2404534"/>
            <a:ext cx="6489405" cy="1646302"/>
          </a:xfrm>
        </p:spPr>
        <p:txBody>
          <a:bodyPr/>
          <a:lstStyle/>
          <a:p>
            <a:pPr algn="ctr"/>
            <a:r>
              <a:rPr lang="zh-CN" altLang="en-US" b="1" dirty="0">
                <a:effectLst>
                  <a:outerShdw blurRad="38100" dist="38100" dir="2700000" algn="tl">
                    <a:srgbClr val="000000">
                      <a:alpha val="43137"/>
                    </a:srgbClr>
                  </a:outerShdw>
                </a:effectLst>
                <a:latin typeface="+mj-ea"/>
              </a:rPr>
              <a:t>第</a:t>
            </a:r>
            <a:r>
              <a:rPr lang="en-US" altLang="zh-CN" b="1" dirty="0">
                <a:effectLst>
                  <a:outerShdw blurRad="38100" dist="38100" dir="2700000" algn="tl">
                    <a:srgbClr val="000000">
                      <a:alpha val="43137"/>
                    </a:srgbClr>
                  </a:outerShdw>
                </a:effectLst>
                <a:latin typeface="+mj-ea"/>
              </a:rPr>
              <a:t>1</a:t>
            </a:r>
            <a:r>
              <a:rPr lang="zh-CN" altLang="en-US" b="1" dirty="0">
                <a:effectLst>
                  <a:outerShdw blurRad="38100" dist="38100" dir="2700000" algn="tl">
                    <a:srgbClr val="000000">
                      <a:alpha val="43137"/>
                    </a:srgbClr>
                  </a:outerShdw>
                </a:effectLst>
                <a:latin typeface="+mj-ea"/>
              </a:rPr>
              <a:t>章</a:t>
            </a:r>
            <a:r>
              <a:rPr lang="en-US" altLang="zh-CN" b="1" dirty="0">
                <a:effectLst>
                  <a:outerShdw blurRad="38100" dist="38100" dir="2700000" algn="tl">
                    <a:srgbClr val="000000">
                      <a:alpha val="43137"/>
                    </a:srgbClr>
                  </a:outerShdw>
                </a:effectLst>
                <a:latin typeface="+mj-ea"/>
              </a:rPr>
              <a:t/>
            </a:r>
            <a:br>
              <a:rPr lang="en-US" altLang="zh-CN" b="1" dirty="0">
                <a:effectLst>
                  <a:outerShdw blurRad="38100" dist="38100" dir="2700000" algn="tl">
                    <a:srgbClr val="000000">
                      <a:alpha val="43137"/>
                    </a:srgbClr>
                  </a:outerShdw>
                </a:effectLst>
                <a:latin typeface="+mj-ea"/>
              </a:rPr>
            </a:br>
            <a:r>
              <a:rPr lang="en-US" altLang="zh-CN" dirty="0">
                <a:latin typeface="+mj-ea"/>
              </a:rPr>
              <a:t>Linux</a:t>
            </a:r>
            <a:r>
              <a:rPr lang="zh-CN" altLang="zh-CN" dirty="0">
                <a:latin typeface="+mj-ea"/>
              </a:rPr>
              <a:t>概述与系统管理</a:t>
            </a:r>
            <a:endParaRPr lang="zh-CN" altLang="en-US" b="1" dirty="0">
              <a:effectLst>
                <a:outerShdw blurRad="38100" dist="38100" dir="2700000" algn="tl">
                  <a:srgbClr val="000000">
                    <a:alpha val="43137"/>
                  </a:srgbClr>
                </a:outerShdw>
              </a:effectLst>
              <a:latin typeface="+mj-ea"/>
            </a:endParaRPr>
          </a:p>
        </p:txBody>
      </p:sp>
    </p:spTree>
    <p:extLst>
      <p:ext uri="{BB962C8B-B14F-4D97-AF65-F5344CB8AC3E}">
        <p14:creationId xmlns:p14="http://schemas.microsoft.com/office/powerpoint/2010/main" val="3013921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descr="Large confetti">
            <a:extLst>
              <a:ext uri="{FF2B5EF4-FFF2-40B4-BE49-F238E27FC236}">
                <a16:creationId xmlns:a16="http://schemas.microsoft.com/office/drawing/2014/main" xmlns="" id="{52583A26-D776-41FE-B211-4E6FB67FEDC0}"/>
              </a:ext>
            </a:extLst>
          </p:cNvPr>
          <p:cNvSpPr>
            <a:spLocks noGrp="1" noChangeArrowheads="1"/>
          </p:cNvSpPr>
          <p:nvPr>
            <p:ph type="title"/>
          </p:nvPr>
        </p:nvSpPr>
        <p:spPr/>
        <p:txBody>
          <a:bodyPr/>
          <a:lstStyle/>
          <a:p>
            <a:r>
              <a:rPr lang="zh-CN" altLang="en-US" sz="4800" dirty="0">
                <a:ea typeface="楷体_GB2312" pitchFamily="49" charset="-122"/>
              </a:rPr>
              <a:t>安装前的准备工作</a:t>
            </a:r>
          </a:p>
        </p:txBody>
      </p:sp>
      <p:sp>
        <p:nvSpPr>
          <p:cNvPr id="196611" name="Rectangle 3">
            <a:extLst>
              <a:ext uri="{FF2B5EF4-FFF2-40B4-BE49-F238E27FC236}">
                <a16:creationId xmlns:a16="http://schemas.microsoft.com/office/drawing/2014/main" xmlns="" id="{C78E7330-2567-457F-91A9-6993BAEF72C1}"/>
              </a:ext>
            </a:extLst>
          </p:cNvPr>
          <p:cNvSpPr>
            <a:spLocks noGrp="1" noChangeArrowheads="1"/>
          </p:cNvSpPr>
          <p:nvPr>
            <p:ph idx="1"/>
          </p:nvPr>
        </p:nvSpPr>
        <p:spPr>
          <a:xfrm>
            <a:off x="1371600" y="1981200"/>
            <a:ext cx="7772400" cy="4114800"/>
          </a:xfrm>
        </p:spPr>
        <p:txBody>
          <a:bodyPr>
            <a:normAutofit/>
          </a:bodyPr>
          <a:lstStyle/>
          <a:p>
            <a:pPr marL="457200" lvl="1" indent="0">
              <a:lnSpc>
                <a:spcPct val="140000"/>
              </a:lnSpc>
              <a:buNone/>
            </a:pPr>
            <a:r>
              <a:rPr lang="zh-CN" altLang="en-US" sz="2800" dirty="0">
                <a:ea typeface="黑体" panose="02010609060101010101" pitchFamily="49" charset="-122"/>
              </a:rPr>
              <a:t>确定系统环境</a:t>
            </a:r>
          </a:p>
          <a:p>
            <a:pPr lvl="2" algn="just">
              <a:lnSpc>
                <a:spcPct val="140000"/>
              </a:lnSpc>
            </a:pPr>
            <a:r>
              <a:rPr lang="zh-CN" altLang="en-US" sz="2800" dirty="0"/>
              <a:t>1．检查硬件支持</a:t>
            </a:r>
          </a:p>
          <a:p>
            <a:pPr lvl="2" algn="just">
              <a:lnSpc>
                <a:spcPct val="140000"/>
              </a:lnSpc>
            </a:pPr>
            <a:r>
              <a:rPr lang="zh-CN" altLang="en-US" sz="2800" dirty="0"/>
              <a:t>2．网络环境</a:t>
            </a:r>
          </a:p>
        </p:txBody>
      </p:sp>
    </p:spTree>
    <p:extLst>
      <p:ext uri="{BB962C8B-B14F-4D97-AF65-F5344CB8AC3E}">
        <p14:creationId xmlns:p14="http://schemas.microsoft.com/office/powerpoint/2010/main" val="2262434724"/>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xmlns="" id="{31DDFC0A-9E29-4852-9A95-AC700E929DE4}"/>
              </a:ext>
            </a:extLst>
          </p:cNvPr>
          <p:cNvSpPr>
            <a:spLocks noGrp="1" noChangeArrowheads="1"/>
          </p:cNvSpPr>
          <p:nvPr>
            <p:ph idx="1"/>
          </p:nvPr>
        </p:nvSpPr>
        <p:spPr>
          <a:xfrm>
            <a:off x="533400" y="990600"/>
            <a:ext cx="5994400" cy="4667250"/>
          </a:xfrm>
        </p:spPr>
        <p:txBody>
          <a:bodyPr>
            <a:normAutofit/>
          </a:bodyPr>
          <a:lstStyle/>
          <a:p>
            <a:pPr lvl="1" algn="just">
              <a:buFont typeface="Wingdings" panose="05000000000000000000" pitchFamily="2" charset="2"/>
              <a:buNone/>
            </a:pPr>
            <a:endParaRPr lang="zh-CN" altLang="en-US" sz="2800" dirty="0">
              <a:ea typeface="黑体" panose="02010609060101010101" pitchFamily="49" charset="-122"/>
            </a:endParaRPr>
          </a:p>
          <a:p>
            <a:pPr algn="just"/>
            <a:r>
              <a:rPr lang="zh-CN" altLang="en-US" sz="2800" dirty="0"/>
              <a:t>可用的安装方法如下所述。</a:t>
            </a:r>
          </a:p>
          <a:p>
            <a:pPr lvl="2" algn="just"/>
            <a:r>
              <a:rPr lang="zh-CN" altLang="en-US" sz="2800" dirty="0"/>
              <a:t>1．光盘</a:t>
            </a:r>
          </a:p>
          <a:p>
            <a:pPr lvl="2" algn="just"/>
            <a:r>
              <a:rPr lang="zh-CN" altLang="en-US" sz="2800" dirty="0"/>
              <a:t>2．硬盘驱动器</a:t>
            </a:r>
          </a:p>
          <a:p>
            <a:pPr lvl="2" algn="just"/>
            <a:r>
              <a:rPr lang="zh-CN" altLang="en-US" sz="2800" dirty="0"/>
              <a:t>3．</a:t>
            </a:r>
            <a:r>
              <a:rPr lang="en-US" altLang="zh-CN" sz="2800" dirty="0"/>
              <a:t>NFS</a:t>
            </a:r>
            <a:r>
              <a:rPr lang="zh-CN" altLang="en-US" sz="2800" dirty="0"/>
              <a:t>映像</a:t>
            </a:r>
          </a:p>
          <a:p>
            <a:pPr lvl="2" algn="just"/>
            <a:r>
              <a:rPr lang="zh-CN" altLang="en-US" sz="2800" dirty="0"/>
              <a:t>4．</a:t>
            </a:r>
            <a:r>
              <a:rPr lang="en-US" altLang="zh-CN" sz="2800" dirty="0"/>
              <a:t>FTP</a:t>
            </a:r>
          </a:p>
          <a:p>
            <a:pPr lvl="2" algn="just"/>
            <a:r>
              <a:rPr lang="zh-CN" altLang="en-US" sz="2800" dirty="0"/>
              <a:t>5．</a:t>
            </a:r>
            <a:r>
              <a:rPr lang="en-US" altLang="zh-CN" sz="2800" dirty="0"/>
              <a:t>HTTP</a:t>
            </a:r>
            <a:endParaRPr lang="zh-CN" altLang="en-US" sz="2800" dirty="0"/>
          </a:p>
        </p:txBody>
      </p:sp>
      <p:sp>
        <p:nvSpPr>
          <p:cNvPr id="197635" name="Text Box 3">
            <a:extLst>
              <a:ext uri="{FF2B5EF4-FFF2-40B4-BE49-F238E27FC236}">
                <a16:creationId xmlns:a16="http://schemas.microsoft.com/office/drawing/2014/main" xmlns="" id="{D2CFBD70-06D4-44D8-88BD-EABCE0B2A0D6}"/>
              </a:ext>
            </a:extLst>
          </p:cNvPr>
          <p:cNvSpPr txBox="1">
            <a:spLocks noChangeArrowheads="1"/>
          </p:cNvSpPr>
          <p:nvPr/>
        </p:nvSpPr>
        <p:spPr bwMode="auto">
          <a:xfrm>
            <a:off x="1371600" y="3810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spTree>
    <p:extLst>
      <p:ext uri="{BB962C8B-B14F-4D97-AF65-F5344CB8AC3E}">
        <p14:creationId xmlns:p14="http://schemas.microsoft.com/office/powerpoint/2010/main" val="3231447007"/>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xmlns="" id="{5D30ED53-C2A0-4434-AEB9-D5243A650EA6}"/>
              </a:ext>
            </a:extLst>
          </p:cNvPr>
          <p:cNvSpPr>
            <a:spLocks noGrp="1" noChangeArrowheads="1"/>
          </p:cNvSpPr>
          <p:nvPr>
            <p:ph idx="1"/>
          </p:nvPr>
        </p:nvSpPr>
        <p:spPr>
          <a:xfrm>
            <a:off x="755650" y="762000"/>
            <a:ext cx="7773988" cy="3048000"/>
          </a:xfrm>
        </p:spPr>
        <p:txBody>
          <a:bodyPr>
            <a:noAutofit/>
          </a:bodyPr>
          <a:lstStyle/>
          <a:p>
            <a:pPr marL="457200" lvl="1" indent="0" algn="just">
              <a:lnSpc>
                <a:spcPct val="130000"/>
              </a:lnSpc>
              <a:buNone/>
            </a:pPr>
            <a:r>
              <a:rPr lang="zh-CN" altLang="en-US" sz="2800" dirty="0">
                <a:ea typeface="黑体" panose="02010609060101010101" pitchFamily="49" charset="-122"/>
              </a:rPr>
              <a:t>准备工作的步骤</a:t>
            </a:r>
          </a:p>
          <a:p>
            <a:pPr marL="0" indent="0" algn="just">
              <a:lnSpc>
                <a:spcPct val="130000"/>
              </a:lnSpc>
              <a:buNone/>
            </a:pPr>
            <a:r>
              <a:rPr lang="zh-CN" altLang="en-US" sz="2800" dirty="0"/>
              <a:t>      在安装</a:t>
            </a:r>
            <a:r>
              <a:rPr lang="en-US" altLang="zh-CN" sz="2800" dirty="0"/>
              <a:t>Linux</a:t>
            </a:r>
            <a:r>
              <a:rPr lang="zh-CN" altLang="en-US" sz="2800" dirty="0"/>
              <a:t>系统之前，应该安装好机器硬件，根据硬件安装说明接好各连线。此外，还需要进行其他的准备工作。</a:t>
            </a:r>
          </a:p>
          <a:p>
            <a:pPr marL="0" indent="0">
              <a:lnSpc>
                <a:spcPct val="130000"/>
              </a:lnSpc>
              <a:buNone/>
            </a:pPr>
            <a:r>
              <a:rPr lang="zh-CN" altLang="en-US" sz="2800" dirty="0"/>
              <a:t>     准备工作有</a:t>
            </a:r>
            <a:r>
              <a:rPr lang="en-US" altLang="zh-CN" sz="2800" dirty="0"/>
              <a:t>4</a:t>
            </a:r>
            <a:r>
              <a:rPr lang="zh-CN" altLang="en-US" sz="2800" dirty="0"/>
              <a:t>个步骤 </a:t>
            </a:r>
          </a:p>
        </p:txBody>
      </p:sp>
    </p:spTree>
    <p:extLst>
      <p:ext uri="{BB962C8B-B14F-4D97-AF65-F5344CB8AC3E}">
        <p14:creationId xmlns:p14="http://schemas.microsoft.com/office/powerpoint/2010/main" val="1657214736"/>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xmlns="" id="{4D1CE777-4E2F-4ED8-B6E0-2CE6ECA49786}"/>
              </a:ext>
            </a:extLst>
          </p:cNvPr>
          <p:cNvSpPr>
            <a:spLocks noGrp="1" noChangeArrowheads="1"/>
          </p:cNvSpPr>
          <p:nvPr>
            <p:ph idx="1"/>
          </p:nvPr>
        </p:nvSpPr>
        <p:spPr>
          <a:xfrm>
            <a:off x="755650" y="762000"/>
            <a:ext cx="7773988" cy="5029200"/>
          </a:xfrm>
        </p:spPr>
        <p:txBody>
          <a:bodyPr>
            <a:normAutofit fontScale="47500" lnSpcReduction="20000"/>
          </a:bodyPr>
          <a:lstStyle/>
          <a:p>
            <a:pPr lvl="2" algn="just"/>
            <a:endParaRPr lang="zh-CN" altLang="en-US" sz="2000" dirty="0"/>
          </a:p>
          <a:p>
            <a:pPr lvl="2" algn="just"/>
            <a:endParaRPr lang="zh-CN" altLang="en-US" sz="2000" dirty="0"/>
          </a:p>
          <a:p>
            <a:pPr lvl="2" algn="just"/>
            <a:endParaRPr lang="zh-CN" altLang="en-US" sz="2000" dirty="0"/>
          </a:p>
          <a:p>
            <a:pPr marL="914400" lvl="2" indent="0" algn="just">
              <a:buNone/>
            </a:pPr>
            <a:r>
              <a:rPr lang="zh-CN" altLang="en-US" sz="6700" dirty="0"/>
              <a:t>第1步：备份数据</a:t>
            </a:r>
          </a:p>
          <a:p>
            <a:pPr marL="914400" lvl="2" indent="0" algn="just">
              <a:buNone/>
            </a:pPr>
            <a:r>
              <a:rPr lang="zh-CN" altLang="en-US" sz="6700" dirty="0"/>
              <a:t>第2步：收集硬件信息</a:t>
            </a:r>
          </a:p>
          <a:p>
            <a:pPr marL="914400" lvl="2" indent="0" algn="just">
              <a:buNone/>
            </a:pPr>
            <a:r>
              <a:rPr lang="zh-CN" altLang="en-US" sz="6700" dirty="0"/>
              <a:t>第3步：准备</a:t>
            </a:r>
            <a:r>
              <a:rPr lang="en-US" altLang="zh-CN" sz="6700" dirty="0"/>
              <a:t>DOS</a:t>
            </a:r>
            <a:r>
              <a:rPr lang="zh-CN" altLang="en-US" sz="6700" dirty="0"/>
              <a:t>启动盘</a:t>
            </a:r>
          </a:p>
          <a:p>
            <a:pPr marL="914400" lvl="2" indent="0" algn="just">
              <a:buNone/>
            </a:pPr>
            <a:r>
              <a:rPr lang="zh-CN" altLang="en-US" sz="6700" dirty="0"/>
              <a:t>第4步：制作</a:t>
            </a:r>
            <a:r>
              <a:rPr lang="en-US" altLang="zh-CN" sz="6700" dirty="0"/>
              <a:t>Red Hat Linux</a:t>
            </a:r>
            <a:r>
              <a:rPr lang="zh-CN" altLang="en-US" sz="6700" dirty="0"/>
              <a:t>的引导盘</a:t>
            </a:r>
          </a:p>
          <a:p>
            <a:pPr marL="0" indent="0" algn="just">
              <a:buNone/>
            </a:pPr>
            <a:r>
              <a:rPr lang="zh-CN" altLang="en-US" sz="6700" dirty="0"/>
              <a:t>        大多数</a:t>
            </a:r>
            <a:r>
              <a:rPr lang="en-US" altLang="zh-CN" sz="6700" dirty="0"/>
              <a:t>Linux</a:t>
            </a:r>
            <a:r>
              <a:rPr lang="zh-CN" altLang="en-US" sz="6700" dirty="0"/>
              <a:t>发行版光盘都具有自动启动的功能，可以直接从光驱启动安装程序。如果因为某种原因不能从光驱启动安装程序，则需要制作启动</a:t>
            </a:r>
            <a:r>
              <a:rPr lang="en-US" altLang="zh-CN" sz="6700" dirty="0"/>
              <a:t>U</a:t>
            </a:r>
            <a:r>
              <a:rPr lang="zh-CN" altLang="en-US" sz="6700" dirty="0"/>
              <a:t>盘。</a:t>
            </a:r>
          </a:p>
        </p:txBody>
      </p:sp>
    </p:spTree>
    <p:extLst>
      <p:ext uri="{BB962C8B-B14F-4D97-AF65-F5344CB8AC3E}">
        <p14:creationId xmlns:p14="http://schemas.microsoft.com/office/powerpoint/2010/main" val="104330866"/>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05D3BE97-6994-4984-938C-7E8DC97AD4D1}"/>
              </a:ext>
            </a:extLst>
          </p:cNvPr>
          <p:cNvSpPr>
            <a:spLocks noGrp="1" noChangeArrowheads="1"/>
          </p:cNvSpPr>
          <p:nvPr>
            <p:ph idx="1"/>
          </p:nvPr>
        </p:nvSpPr>
        <p:spPr>
          <a:xfrm>
            <a:off x="457200" y="914400"/>
            <a:ext cx="8229600" cy="4800600"/>
          </a:xfrm>
        </p:spPr>
        <p:txBody>
          <a:bodyPr>
            <a:normAutofit/>
          </a:bodyPr>
          <a:lstStyle/>
          <a:p>
            <a:pPr lvl="2" algn="just"/>
            <a:endParaRPr lang="zh-CN" altLang="en-US" dirty="0"/>
          </a:p>
          <a:p>
            <a:pPr lvl="2" algn="just"/>
            <a:endParaRPr lang="zh-CN" altLang="en-US" dirty="0"/>
          </a:p>
          <a:p>
            <a:pPr marL="914400" lvl="2" indent="0" algn="just">
              <a:buNone/>
            </a:pPr>
            <a:r>
              <a:rPr lang="zh-CN" altLang="en-US" sz="2800" dirty="0"/>
              <a:t>第5步：准备</a:t>
            </a:r>
            <a:r>
              <a:rPr lang="en-US" altLang="zh-CN" sz="2800" dirty="0"/>
              <a:t>Linux</a:t>
            </a:r>
            <a:r>
              <a:rPr lang="zh-CN" altLang="en-US" sz="2800" dirty="0"/>
              <a:t>分区</a:t>
            </a:r>
          </a:p>
          <a:p>
            <a:pPr marL="0" indent="0" algn="just">
              <a:buNone/>
            </a:pPr>
            <a:r>
              <a:rPr lang="en-US" altLang="zh-CN" sz="2800" dirty="0"/>
              <a:t>       Red Hat Linux</a:t>
            </a:r>
            <a:r>
              <a:rPr lang="zh-CN" altLang="en-US" sz="2800" dirty="0"/>
              <a:t>有自己的文件系统（</a:t>
            </a:r>
            <a:r>
              <a:rPr lang="en-US" altLang="zh-CN" sz="2800" dirty="0"/>
              <a:t>Linux/ext3），</a:t>
            </a:r>
            <a:r>
              <a:rPr lang="zh-CN" altLang="en-US" sz="2800" dirty="0"/>
              <a:t>要单独占用自己的分区。</a:t>
            </a:r>
          </a:p>
          <a:p>
            <a:pPr marL="0" indent="0" algn="just">
              <a:buNone/>
            </a:pPr>
            <a:r>
              <a:rPr lang="zh-CN" altLang="en-US" sz="2800" dirty="0"/>
              <a:t>       硬盘分区有3种类型：主分区（</a:t>
            </a:r>
            <a:r>
              <a:rPr lang="en-US" altLang="zh-CN" sz="2800" dirty="0"/>
              <a:t>Primary Partition）、</a:t>
            </a:r>
            <a:r>
              <a:rPr lang="zh-CN" altLang="en-US" sz="2800" dirty="0"/>
              <a:t>扩展分区（</a:t>
            </a:r>
            <a:r>
              <a:rPr lang="en-US" altLang="zh-CN" sz="2800" dirty="0"/>
              <a:t>Extended Partition）</a:t>
            </a:r>
            <a:r>
              <a:rPr lang="zh-CN" altLang="en-US" sz="2800" dirty="0"/>
              <a:t>和逻辑分区（</a:t>
            </a:r>
            <a:r>
              <a:rPr lang="en-US" altLang="zh-CN" sz="2800" dirty="0"/>
              <a:t>Logical Partition）。Red Hat Linux</a:t>
            </a:r>
            <a:r>
              <a:rPr lang="zh-CN" altLang="en-US" sz="2800" dirty="0"/>
              <a:t>既可以安装在主分区上，也可以安装在逻辑分区上。</a:t>
            </a:r>
          </a:p>
        </p:txBody>
      </p:sp>
    </p:spTree>
    <p:extLst>
      <p:ext uri="{BB962C8B-B14F-4D97-AF65-F5344CB8AC3E}">
        <p14:creationId xmlns:p14="http://schemas.microsoft.com/office/powerpoint/2010/main" val="3664138508"/>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xmlns="" id="{A5FF83E1-BC8A-4C07-AC61-726EC73F9F50}"/>
              </a:ext>
            </a:extLst>
          </p:cNvPr>
          <p:cNvSpPr>
            <a:spLocks noGrp="1" noChangeArrowheads="1"/>
          </p:cNvSpPr>
          <p:nvPr>
            <p:ph idx="1"/>
          </p:nvPr>
        </p:nvSpPr>
        <p:spPr>
          <a:xfrm>
            <a:off x="990600" y="685800"/>
            <a:ext cx="7773988" cy="4572000"/>
          </a:xfrm>
        </p:spPr>
        <p:txBody>
          <a:bodyPr>
            <a:noAutofit/>
          </a:bodyPr>
          <a:lstStyle/>
          <a:p>
            <a:pPr marL="0" indent="0" algn="just">
              <a:buNone/>
            </a:pPr>
            <a:r>
              <a:rPr lang="en-US" altLang="zh-CN" sz="2800" dirty="0"/>
              <a:t>      Linux</a:t>
            </a:r>
            <a:r>
              <a:rPr lang="zh-CN" altLang="en-US" sz="2800" dirty="0"/>
              <a:t>使用字母和数字的组合来指代磁盘分区。该命名方案是基于文件的，文件名的格式为：</a:t>
            </a:r>
          </a:p>
          <a:p>
            <a:pPr marL="0" indent="0" algn="just">
              <a:buNone/>
            </a:pPr>
            <a:r>
              <a:rPr lang="zh-CN" altLang="en-US" sz="2800" dirty="0"/>
              <a:t>    /</a:t>
            </a:r>
            <a:r>
              <a:rPr lang="en-US" altLang="zh-CN" sz="2800" dirty="0"/>
              <a:t>dev/</a:t>
            </a:r>
            <a:r>
              <a:rPr lang="en-US" altLang="zh-CN" sz="2800" dirty="0" err="1"/>
              <a:t>xxyN</a:t>
            </a:r>
            <a:endParaRPr lang="zh-CN" altLang="en-US" sz="2800" dirty="0"/>
          </a:p>
          <a:p>
            <a:pPr marL="1371600" lvl="3" indent="0" algn="just">
              <a:buNone/>
            </a:pPr>
            <a:r>
              <a:rPr lang="zh-CN" altLang="en-US" sz="2800" dirty="0"/>
              <a:t>（1）/</a:t>
            </a:r>
            <a:r>
              <a:rPr lang="en-US" altLang="zh-CN" sz="2800" dirty="0"/>
              <a:t>dev/</a:t>
            </a:r>
          </a:p>
          <a:p>
            <a:pPr marL="1371600" lvl="3" indent="0" algn="just">
              <a:buNone/>
            </a:pPr>
            <a:r>
              <a:rPr lang="zh-CN" altLang="en-US" sz="2800" dirty="0"/>
              <a:t>（2）</a:t>
            </a:r>
            <a:r>
              <a:rPr lang="en-US" altLang="zh-CN" sz="2800" dirty="0"/>
              <a:t>xx</a:t>
            </a:r>
          </a:p>
          <a:p>
            <a:pPr marL="1371600" lvl="3" indent="0" algn="just">
              <a:buNone/>
            </a:pPr>
            <a:r>
              <a:rPr lang="zh-CN" altLang="en-US" sz="2800" dirty="0"/>
              <a:t>（3）</a:t>
            </a:r>
            <a:r>
              <a:rPr lang="en-US" altLang="zh-CN" sz="2800" dirty="0"/>
              <a:t>y</a:t>
            </a:r>
            <a:endParaRPr lang="zh-CN" altLang="en-US" sz="2800" dirty="0"/>
          </a:p>
          <a:p>
            <a:pPr marL="1371600" lvl="3" indent="0" algn="just">
              <a:buNone/>
            </a:pPr>
            <a:r>
              <a:rPr lang="zh-CN" altLang="en-US" sz="2800" dirty="0"/>
              <a:t>（4）</a:t>
            </a:r>
            <a:r>
              <a:rPr lang="en-US" altLang="zh-CN" sz="2800" dirty="0"/>
              <a:t>N</a:t>
            </a:r>
            <a:endParaRPr lang="zh-CN" altLang="en-US" sz="2800" dirty="0"/>
          </a:p>
        </p:txBody>
      </p:sp>
    </p:spTree>
    <p:extLst>
      <p:ext uri="{BB962C8B-B14F-4D97-AF65-F5344CB8AC3E}">
        <p14:creationId xmlns:p14="http://schemas.microsoft.com/office/powerpoint/2010/main" val="1160354114"/>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descr="Large confetti">
            <a:extLst>
              <a:ext uri="{FF2B5EF4-FFF2-40B4-BE49-F238E27FC236}">
                <a16:creationId xmlns:a16="http://schemas.microsoft.com/office/drawing/2014/main" xmlns="" id="{8CF7B2DD-7190-4FF3-870E-8CE0D418DB3C}"/>
              </a:ext>
            </a:extLst>
          </p:cNvPr>
          <p:cNvSpPr>
            <a:spLocks noGrp="1" noChangeArrowheads="1"/>
          </p:cNvSpPr>
          <p:nvPr>
            <p:ph type="title"/>
          </p:nvPr>
        </p:nvSpPr>
        <p:spPr/>
        <p:txBody>
          <a:bodyPr/>
          <a:lstStyle/>
          <a:p>
            <a:r>
              <a:rPr lang="zh-CN" altLang="en-US" sz="5400" dirty="0">
                <a:ea typeface="楷体_GB2312" pitchFamily="49" charset="-122"/>
              </a:rPr>
              <a:t>安  装  </a:t>
            </a:r>
            <a:r>
              <a:rPr lang="en-US" altLang="zh-CN" sz="5400" dirty="0">
                <a:ea typeface="楷体_GB2312" pitchFamily="49" charset="-122"/>
              </a:rPr>
              <a:t>Linux</a:t>
            </a:r>
            <a:endParaRPr lang="zh-CN" altLang="en-US" sz="5400" dirty="0">
              <a:ea typeface="楷体_GB2312" pitchFamily="49" charset="-122"/>
            </a:endParaRPr>
          </a:p>
        </p:txBody>
      </p:sp>
      <p:sp>
        <p:nvSpPr>
          <p:cNvPr id="202755" name="Rectangle 3">
            <a:extLst>
              <a:ext uri="{FF2B5EF4-FFF2-40B4-BE49-F238E27FC236}">
                <a16:creationId xmlns:a16="http://schemas.microsoft.com/office/drawing/2014/main" xmlns="" id="{F01F47A3-3939-4E8B-8A23-4BBC69CFE8D9}"/>
              </a:ext>
            </a:extLst>
          </p:cNvPr>
          <p:cNvSpPr>
            <a:spLocks noGrp="1" noChangeArrowheads="1"/>
          </p:cNvSpPr>
          <p:nvPr>
            <p:ph idx="1"/>
          </p:nvPr>
        </p:nvSpPr>
        <p:spPr>
          <a:xfrm>
            <a:off x="1066800" y="2170113"/>
            <a:ext cx="6400800" cy="2251075"/>
          </a:xfrm>
        </p:spPr>
        <p:txBody>
          <a:bodyPr>
            <a:noAutofit/>
          </a:bodyPr>
          <a:lstStyle/>
          <a:p>
            <a:pPr marL="914400" lvl="2" indent="0">
              <a:buNone/>
            </a:pPr>
            <a:r>
              <a:rPr lang="en-US" altLang="zh-CN" sz="2800" dirty="0"/>
              <a:t>1．</a:t>
            </a:r>
            <a:r>
              <a:rPr lang="zh-CN" altLang="en-US" sz="2800" dirty="0"/>
              <a:t>启动安装程序</a:t>
            </a:r>
            <a:endParaRPr lang="en-US" altLang="zh-CN" sz="2800" dirty="0"/>
          </a:p>
          <a:p>
            <a:pPr marL="914400" lvl="2" indent="0">
              <a:buNone/>
            </a:pPr>
            <a:r>
              <a:rPr lang="zh-CN" altLang="en-US" sz="2800" dirty="0"/>
              <a:t>① 可引导的光盘。</a:t>
            </a:r>
            <a:endParaRPr lang="en-US" altLang="zh-CN" sz="2800" dirty="0"/>
          </a:p>
          <a:p>
            <a:pPr marL="914400" lvl="2" indent="0">
              <a:buNone/>
            </a:pPr>
            <a:r>
              <a:rPr lang="zh-CN" altLang="en-US" sz="2800" dirty="0"/>
              <a:t> ② 引导</a:t>
            </a:r>
            <a:r>
              <a:rPr lang="en-US" altLang="zh-CN" sz="2800" dirty="0"/>
              <a:t>U</a:t>
            </a:r>
            <a:r>
              <a:rPr lang="zh-CN" altLang="en-US" sz="2800" dirty="0"/>
              <a:t>盘。 </a:t>
            </a:r>
          </a:p>
        </p:txBody>
      </p:sp>
    </p:spTree>
    <p:extLst>
      <p:ext uri="{BB962C8B-B14F-4D97-AF65-F5344CB8AC3E}">
        <p14:creationId xmlns:p14="http://schemas.microsoft.com/office/powerpoint/2010/main" val="3838750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xmlns="" id="{5EB8F1F2-6615-40D8-ABF3-31173BD0CB67}"/>
              </a:ext>
            </a:extLst>
          </p:cNvPr>
          <p:cNvSpPr>
            <a:spLocks noChangeArrowheads="1"/>
          </p:cNvSpPr>
          <p:nvPr/>
        </p:nvSpPr>
        <p:spPr bwMode="auto">
          <a:xfrm>
            <a:off x="2919413" y="2185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3779" name="Picture 3" descr="3">
            <a:extLst>
              <a:ext uri="{FF2B5EF4-FFF2-40B4-BE49-F238E27FC236}">
                <a16:creationId xmlns:a16="http://schemas.microsoft.com/office/drawing/2014/main" xmlns="" id="{EA1B89D4-1B09-45D3-B563-71381AB1B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 y="-17082"/>
            <a:ext cx="9120188" cy="686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833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xmlns="" id="{C7CB21A4-1FC4-4CF7-AA31-B9343931E915}"/>
              </a:ext>
            </a:extLst>
          </p:cNvPr>
          <p:cNvSpPr>
            <a:spLocks noGrp="1" noChangeArrowheads="1"/>
          </p:cNvSpPr>
          <p:nvPr>
            <p:ph idx="1"/>
          </p:nvPr>
        </p:nvSpPr>
        <p:spPr>
          <a:xfrm>
            <a:off x="755650" y="762000"/>
            <a:ext cx="7773988" cy="3048000"/>
          </a:xfrm>
        </p:spPr>
        <p:txBody>
          <a:bodyPr/>
          <a:lstStyle/>
          <a:p>
            <a:pPr lvl="2" algn="just"/>
            <a:r>
              <a:rPr lang="zh-CN" altLang="en-US"/>
              <a:t>2．光盘介质的检测</a:t>
            </a:r>
          </a:p>
          <a:p>
            <a:endParaRPr lang="zh-CN" altLang="en-US"/>
          </a:p>
        </p:txBody>
      </p:sp>
      <p:sp>
        <p:nvSpPr>
          <p:cNvPr id="204803" name="Rectangle 3">
            <a:extLst>
              <a:ext uri="{FF2B5EF4-FFF2-40B4-BE49-F238E27FC236}">
                <a16:creationId xmlns:a16="http://schemas.microsoft.com/office/drawing/2014/main" xmlns="" id="{5E8E0456-6A4C-4C4D-B6FC-ACF3D8DAA6CE}"/>
              </a:ext>
            </a:extLst>
          </p:cNvPr>
          <p:cNvSpPr>
            <a:spLocks noChangeArrowheads="1"/>
          </p:cNvSpPr>
          <p:nvPr/>
        </p:nvSpPr>
        <p:spPr bwMode="auto">
          <a:xfrm>
            <a:off x="321945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4804" name="Picture 4" descr="3">
            <a:extLst>
              <a:ext uri="{FF2B5EF4-FFF2-40B4-BE49-F238E27FC236}">
                <a16:creationId xmlns:a16="http://schemas.microsoft.com/office/drawing/2014/main" xmlns="" id="{E79A92B8-8B93-433A-90D8-D816D6D39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6019800" cy="4514850"/>
          </a:xfrm>
          <a:prstGeom prst="rect">
            <a:avLst/>
          </a:prstGeom>
          <a:noFill/>
          <a:extLst>
            <a:ext uri="{909E8E84-426E-40DD-AFC4-6F175D3DCCD1}">
              <a14:hiddenFill xmlns:a14="http://schemas.microsoft.com/office/drawing/2010/main">
                <a:solidFill>
                  <a:srgbClr val="FFFFFF"/>
                </a:solidFill>
              </a14:hiddenFill>
            </a:ext>
          </a:extLst>
        </p:spPr>
      </p:pic>
      <p:sp>
        <p:nvSpPr>
          <p:cNvPr id="204805" name="Text Box 5">
            <a:extLst>
              <a:ext uri="{FF2B5EF4-FFF2-40B4-BE49-F238E27FC236}">
                <a16:creationId xmlns:a16="http://schemas.microsoft.com/office/drawing/2014/main" xmlns="" id="{2B1365BD-D93D-4EF8-BC18-3F1C61C347F7}"/>
              </a:ext>
            </a:extLst>
          </p:cNvPr>
          <p:cNvSpPr txBox="1">
            <a:spLocks noChangeArrowheads="1"/>
          </p:cNvSpPr>
          <p:nvPr/>
        </p:nvSpPr>
        <p:spPr bwMode="auto">
          <a:xfrm>
            <a:off x="2879725" y="6061075"/>
            <a:ext cx="2100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光盘介质检测窗口 </a:t>
            </a:r>
          </a:p>
        </p:txBody>
      </p:sp>
    </p:spTree>
    <p:extLst>
      <p:ext uri="{BB962C8B-B14F-4D97-AF65-F5344CB8AC3E}">
        <p14:creationId xmlns:p14="http://schemas.microsoft.com/office/powerpoint/2010/main" val="4180596359"/>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xmlns="" id="{B173DF63-CB4F-47BB-894A-E8534570B075}"/>
              </a:ext>
            </a:extLst>
          </p:cNvPr>
          <p:cNvSpPr>
            <a:spLocks noChangeArrowheads="1"/>
          </p:cNvSpPr>
          <p:nvPr/>
        </p:nvSpPr>
        <p:spPr bwMode="auto">
          <a:xfrm>
            <a:off x="3228975"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5827" name="Picture 3" descr="3">
            <a:extLst>
              <a:ext uri="{FF2B5EF4-FFF2-40B4-BE49-F238E27FC236}">
                <a16:creationId xmlns:a16="http://schemas.microsoft.com/office/drawing/2014/main" xmlns="" id="{0D830B5A-F5AF-4C5A-A9B0-845C6D1F2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6781800" cy="5146675"/>
          </a:xfrm>
          <a:prstGeom prst="rect">
            <a:avLst/>
          </a:prstGeom>
          <a:noFill/>
          <a:extLst>
            <a:ext uri="{909E8E84-426E-40DD-AFC4-6F175D3DCCD1}">
              <a14:hiddenFill xmlns:a14="http://schemas.microsoft.com/office/drawing/2010/main">
                <a:solidFill>
                  <a:srgbClr val="FFFFFF"/>
                </a:solidFill>
              </a14:hiddenFill>
            </a:ext>
          </a:extLst>
        </p:spPr>
      </p:pic>
      <p:sp>
        <p:nvSpPr>
          <p:cNvPr id="205828" name="Text Box 4">
            <a:extLst>
              <a:ext uri="{FF2B5EF4-FFF2-40B4-BE49-F238E27FC236}">
                <a16:creationId xmlns:a16="http://schemas.microsoft.com/office/drawing/2014/main" xmlns="" id="{243D0E6F-DB05-41FE-BA56-E9A3990B6F42}"/>
              </a:ext>
            </a:extLst>
          </p:cNvPr>
          <p:cNvSpPr txBox="1">
            <a:spLocks noChangeArrowheads="1"/>
          </p:cNvSpPr>
          <p:nvPr/>
        </p:nvSpPr>
        <p:spPr bwMode="auto">
          <a:xfrm>
            <a:off x="3108325" y="5984875"/>
            <a:ext cx="1707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“欢迎”窗口 </a:t>
            </a:r>
          </a:p>
        </p:txBody>
      </p:sp>
    </p:spTree>
    <p:extLst>
      <p:ext uri="{BB962C8B-B14F-4D97-AF65-F5344CB8AC3E}">
        <p14:creationId xmlns:p14="http://schemas.microsoft.com/office/powerpoint/2010/main" val="396819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a:extLst>
              <a:ext uri="{FF2B5EF4-FFF2-40B4-BE49-F238E27FC236}">
                <a16:creationId xmlns:a16="http://schemas.microsoft.com/office/drawing/2014/main" xmlns="" id="{194B8F2E-2E99-4F1E-BE14-E1F948CB9C00}"/>
              </a:ext>
            </a:extLst>
          </p:cNvPr>
          <p:cNvSpPr>
            <a:spLocks noGrp="1" noChangeArrowheads="1"/>
          </p:cNvSpPr>
          <p:nvPr>
            <p:ph idx="1"/>
          </p:nvPr>
        </p:nvSpPr>
        <p:spPr>
          <a:xfrm>
            <a:off x="685800" y="838200"/>
            <a:ext cx="6347714" cy="3880773"/>
          </a:xfrm>
        </p:spPr>
        <p:txBody>
          <a:bodyPr>
            <a:normAutofit/>
          </a:bodyPr>
          <a:lstStyle/>
          <a:p>
            <a:pPr algn="ctr">
              <a:buFontTx/>
              <a:buNone/>
            </a:pPr>
            <a:endParaRPr lang="zh-CN" altLang="en-US" sz="4000" b="1" dirty="0">
              <a:ea typeface="仿宋_GB2312" pitchFamily="49" charset="-122"/>
            </a:endParaRPr>
          </a:p>
          <a:p>
            <a:pPr algn="ctr">
              <a:buFontTx/>
              <a:buNone/>
            </a:pPr>
            <a:r>
              <a:rPr lang="zh-CN" altLang="en-US" sz="4000" b="1" dirty="0">
                <a:latin typeface="+mj-ea"/>
                <a:ea typeface="+mj-ea"/>
              </a:rPr>
              <a:t>第</a:t>
            </a:r>
            <a:r>
              <a:rPr lang="en-US" altLang="zh-CN" sz="4000" b="1" dirty="0">
                <a:latin typeface="+mj-ea"/>
                <a:ea typeface="+mj-ea"/>
              </a:rPr>
              <a:t>1</a:t>
            </a:r>
            <a:r>
              <a:rPr lang="zh-CN" altLang="en-US" sz="4000" b="1" dirty="0">
                <a:latin typeface="+mj-ea"/>
                <a:ea typeface="+mj-ea"/>
              </a:rPr>
              <a:t>节</a:t>
            </a:r>
          </a:p>
          <a:p>
            <a:pPr algn="ctr">
              <a:buFontTx/>
              <a:buNone/>
            </a:pPr>
            <a:endParaRPr lang="zh-CN" altLang="en-US" sz="4000" b="1" dirty="0">
              <a:latin typeface="+mj-ea"/>
              <a:ea typeface="+mj-ea"/>
            </a:endParaRPr>
          </a:p>
          <a:p>
            <a:pPr algn="ctr">
              <a:buFontTx/>
              <a:buNone/>
            </a:pPr>
            <a:r>
              <a:rPr lang="zh-CN" altLang="en-US" sz="4000" b="1" dirty="0">
                <a:latin typeface="+mj-ea"/>
                <a:ea typeface="+mj-ea"/>
              </a:rPr>
              <a:t>嵌入式系统概述</a:t>
            </a:r>
          </a:p>
        </p:txBody>
      </p:sp>
    </p:spTree>
    <p:extLst>
      <p:ext uri="{BB962C8B-B14F-4D97-AF65-F5344CB8AC3E}">
        <p14:creationId xmlns:p14="http://schemas.microsoft.com/office/powerpoint/2010/main" val="2532198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xmlns="" id="{D92E29EA-CB84-402D-97EB-153096C30381}"/>
              </a:ext>
            </a:extLst>
          </p:cNvPr>
          <p:cNvSpPr>
            <a:spLocks noGrp="1" noChangeArrowheads="1"/>
          </p:cNvSpPr>
          <p:nvPr>
            <p:ph idx="1"/>
          </p:nvPr>
        </p:nvSpPr>
        <p:spPr>
          <a:xfrm>
            <a:off x="755650" y="762000"/>
            <a:ext cx="7773988" cy="3048000"/>
          </a:xfrm>
        </p:spPr>
        <p:txBody>
          <a:bodyPr/>
          <a:lstStyle/>
          <a:p>
            <a:pPr lvl="2" algn="just"/>
            <a:r>
              <a:rPr lang="zh-CN" altLang="en-US"/>
              <a:t>3．选择默认语言</a:t>
            </a:r>
          </a:p>
          <a:p>
            <a:endParaRPr lang="zh-CN" altLang="en-US"/>
          </a:p>
        </p:txBody>
      </p:sp>
      <p:sp>
        <p:nvSpPr>
          <p:cNvPr id="206851" name="Rectangle 3">
            <a:extLst>
              <a:ext uri="{FF2B5EF4-FFF2-40B4-BE49-F238E27FC236}">
                <a16:creationId xmlns:a16="http://schemas.microsoft.com/office/drawing/2014/main" xmlns="" id="{412F9143-DA47-4A67-BEE1-8BF72982C0FA}"/>
              </a:ext>
            </a:extLst>
          </p:cNvPr>
          <p:cNvSpPr>
            <a:spLocks noChangeArrowheads="1"/>
          </p:cNvSpPr>
          <p:nvPr/>
        </p:nvSpPr>
        <p:spPr bwMode="auto">
          <a:xfrm>
            <a:off x="3233738"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6852" name="Picture 4" descr="3">
            <a:extLst>
              <a:ext uri="{FF2B5EF4-FFF2-40B4-BE49-F238E27FC236}">
                <a16:creationId xmlns:a16="http://schemas.microsoft.com/office/drawing/2014/main" xmlns="" id="{7FB14102-8CFF-483A-8230-D1B51FE17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5638800" cy="4214813"/>
          </a:xfrm>
          <a:prstGeom prst="rect">
            <a:avLst/>
          </a:prstGeom>
          <a:noFill/>
          <a:extLst>
            <a:ext uri="{909E8E84-426E-40DD-AFC4-6F175D3DCCD1}">
              <a14:hiddenFill xmlns:a14="http://schemas.microsoft.com/office/drawing/2010/main">
                <a:solidFill>
                  <a:srgbClr val="FFFFFF"/>
                </a:solidFill>
              </a14:hiddenFill>
            </a:ext>
          </a:extLst>
        </p:spPr>
      </p:pic>
      <p:sp>
        <p:nvSpPr>
          <p:cNvPr id="206853" name="Text Box 5">
            <a:extLst>
              <a:ext uri="{FF2B5EF4-FFF2-40B4-BE49-F238E27FC236}">
                <a16:creationId xmlns:a16="http://schemas.microsoft.com/office/drawing/2014/main" xmlns="" id="{CBBD6B42-7A13-46C1-99BA-E2CFA160829A}"/>
              </a:ext>
            </a:extLst>
          </p:cNvPr>
          <p:cNvSpPr txBox="1">
            <a:spLocks noChangeArrowheads="1"/>
          </p:cNvSpPr>
          <p:nvPr/>
        </p:nvSpPr>
        <p:spPr bwMode="auto">
          <a:xfrm>
            <a:off x="2955925" y="5908675"/>
            <a:ext cx="1707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语言选择窗口 </a:t>
            </a:r>
          </a:p>
        </p:txBody>
      </p:sp>
    </p:spTree>
    <p:extLst>
      <p:ext uri="{BB962C8B-B14F-4D97-AF65-F5344CB8AC3E}">
        <p14:creationId xmlns:p14="http://schemas.microsoft.com/office/powerpoint/2010/main" val="1915376417"/>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xmlns="" id="{970D5A03-5116-4392-A697-493E3788C656}"/>
              </a:ext>
            </a:extLst>
          </p:cNvPr>
          <p:cNvSpPr>
            <a:spLocks noGrp="1" noChangeArrowheads="1"/>
          </p:cNvSpPr>
          <p:nvPr>
            <p:ph idx="1"/>
          </p:nvPr>
        </p:nvSpPr>
        <p:spPr>
          <a:xfrm>
            <a:off x="609600" y="914400"/>
            <a:ext cx="8007350" cy="4191000"/>
          </a:xfrm>
        </p:spPr>
        <p:txBody>
          <a:bodyPr>
            <a:noAutofit/>
          </a:bodyPr>
          <a:lstStyle/>
          <a:p>
            <a:pPr marL="914400" lvl="2" indent="0" algn="just">
              <a:buNone/>
            </a:pPr>
            <a:r>
              <a:rPr lang="zh-CN" altLang="en-US" sz="2800" dirty="0"/>
              <a:t>4．选择安装类型</a:t>
            </a:r>
          </a:p>
          <a:p>
            <a:pPr marL="0" indent="0" algn="just">
              <a:buNone/>
            </a:pPr>
            <a:r>
              <a:rPr lang="zh-CN" altLang="en-US" sz="2800" dirty="0"/>
              <a:t>      在接下来的“键盘配置”和“鼠标配置”窗口进行正确的选择后，就进入 安装类型选择窗口。</a:t>
            </a:r>
          </a:p>
          <a:p>
            <a:pPr marL="0" indent="0">
              <a:buNone/>
            </a:pPr>
            <a:r>
              <a:rPr lang="en-US" altLang="zh-CN" sz="2800" dirty="0"/>
              <a:t>         Red Hat Linux </a:t>
            </a:r>
            <a:r>
              <a:rPr lang="zh-CN" altLang="en-US" sz="2800" dirty="0"/>
              <a:t>提供了“个人桌面”、“工作站”、“服务器”和“定制”4个选项，可以根据自己的实际需要选择相应的安装类型。 </a:t>
            </a:r>
          </a:p>
        </p:txBody>
      </p:sp>
    </p:spTree>
    <p:extLst>
      <p:ext uri="{BB962C8B-B14F-4D97-AF65-F5344CB8AC3E}">
        <p14:creationId xmlns:p14="http://schemas.microsoft.com/office/powerpoint/2010/main" val="3933537775"/>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xmlns="" id="{037FEABE-9CB3-4C4B-BD3C-C1257D83D23E}"/>
              </a:ext>
            </a:extLst>
          </p:cNvPr>
          <p:cNvSpPr>
            <a:spLocks noChangeArrowheads="1"/>
          </p:cNvSpPr>
          <p:nvPr/>
        </p:nvSpPr>
        <p:spPr bwMode="auto">
          <a:xfrm>
            <a:off x="3224213"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8899" name="Picture 3" descr="3">
            <a:extLst>
              <a:ext uri="{FF2B5EF4-FFF2-40B4-BE49-F238E27FC236}">
                <a16:creationId xmlns:a16="http://schemas.microsoft.com/office/drawing/2014/main" xmlns="" id="{CF470353-2668-458C-8F52-E8FB779A4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6781800" cy="5080000"/>
          </a:xfrm>
          <a:prstGeom prst="rect">
            <a:avLst/>
          </a:prstGeom>
          <a:noFill/>
          <a:extLst>
            <a:ext uri="{909E8E84-426E-40DD-AFC4-6F175D3DCCD1}">
              <a14:hiddenFill xmlns:a14="http://schemas.microsoft.com/office/drawing/2010/main">
                <a:solidFill>
                  <a:srgbClr val="FFFFFF"/>
                </a:solidFill>
              </a14:hiddenFill>
            </a:ext>
          </a:extLst>
        </p:spPr>
      </p:pic>
      <p:sp>
        <p:nvSpPr>
          <p:cNvPr id="208900" name="Text Box 4">
            <a:extLst>
              <a:ext uri="{FF2B5EF4-FFF2-40B4-BE49-F238E27FC236}">
                <a16:creationId xmlns:a16="http://schemas.microsoft.com/office/drawing/2014/main" xmlns="" id="{8F098B23-EB9D-4ED1-B73F-8C6277CB38CF}"/>
              </a:ext>
            </a:extLst>
          </p:cNvPr>
          <p:cNvSpPr txBox="1">
            <a:spLocks noChangeArrowheads="1"/>
          </p:cNvSpPr>
          <p:nvPr/>
        </p:nvSpPr>
        <p:spPr bwMode="auto">
          <a:xfrm>
            <a:off x="2803525" y="5756275"/>
            <a:ext cx="2169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安装类型选择窗口 </a:t>
            </a:r>
          </a:p>
        </p:txBody>
      </p:sp>
    </p:spTree>
    <p:extLst>
      <p:ext uri="{BB962C8B-B14F-4D97-AF65-F5344CB8AC3E}">
        <p14:creationId xmlns:p14="http://schemas.microsoft.com/office/powerpoint/2010/main" val="3346945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xmlns="" id="{A305C968-F6BE-442A-9EDA-9B93BC01B1F8}"/>
              </a:ext>
            </a:extLst>
          </p:cNvPr>
          <p:cNvSpPr>
            <a:spLocks noGrp="1" noChangeArrowheads="1"/>
          </p:cNvSpPr>
          <p:nvPr>
            <p:ph idx="1"/>
          </p:nvPr>
        </p:nvSpPr>
        <p:spPr>
          <a:xfrm>
            <a:off x="31750" y="381000"/>
            <a:ext cx="7773988" cy="3048000"/>
          </a:xfrm>
        </p:spPr>
        <p:txBody>
          <a:bodyPr>
            <a:normAutofit/>
          </a:bodyPr>
          <a:lstStyle/>
          <a:p>
            <a:pPr lvl="2" algn="just"/>
            <a:r>
              <a:rPr lang="zh-CN" altLang="en-US" sz="2000" dirty="0"/>
              <a:t>5．创建</a:t>
            </a:r>
            <a:r>
              <a:rPr lang="en-US" altLang="zh-CN" sz="2000" dirty="0"/>
              <a:t>Linux</a:t>
            </a:r>
            <a:r>
              <a:rPr lang="zh-CN" altLang="en-US" sz="2000" dirty="0"/>
              <a:t>分区</a:t>
            </a:r>
          </a:p>
          <a:p>
            <a:endParaRPr lang="zh-CN" altLang="en-US" sz="2000" dirty="0"/>
          </a:p>
        </p:txBody>
      </p:sp>
      <p:sp>
        <p:nvSpPr>
          <p:cNvPr id="209923" name="Rectangle 3">
            <a:extLst>
              <a:ext uri="{FF2B5EF4-FFF2-40B4-BE49-F238E27FC236}">
                <a16:creationId xmlns:a16="http://schemas.microsoft.com/office/drawing/2014/main" xmlns="" id="{976331D9-1521-4FFA-99AA-F13B56449EE7}"/>
              </a:ext>
            </a:extLst>
          </p:cNvPr>
          <p:cNvSpPr>
            <a:spLocks noChangeArrowheads="1"/>
          </p:cNvSpPr>
          <p:nvPr/>
        </p:nvSpPr>
        <p:spPr bwMode="auto">
          <a:xfrm>
            <a:off x="3224213"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9924" name="Picture 4" descr="3">
            <a:extLst>
              <a:ext uri="{FF2B5EF4-FFF2-40B4-BE49-F238E27FC236}">
                <a16:creationId xmlns:a16="http://schemas.microsoft.com/office/drawing/2014/main" xmlns="" id="{55D13C2D-0164-499C-8872-0E76C18F1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172200" cy="4624388"/>
          </a:xfrm>
          <a:prstGeom prst="rect">
            <a:avLst/>
          </a:prstGeom>
          <a:noFill/>
          <a:extLst>
            <a:ext uri="{909E8E84-426E-40DD-AFC4-6F175D3DCCD1}">
              <a14:hiddenFill xmlns:a14="http://schemas.microsoft.com/office/drawing/2010/main">
                <a:solidFill>
                  <a:srgbClr val="FFFFFF"/>
                </a:solidFill>
              </a14:hiddenFill>
            </a:ext>
          </a:extLst>
        </p:spPr>
      </p:pic>
      <p:sp>
        <p:nvSpPr>
          <p:cNvPr id="209925" name="Text Box 5">
            <a:extLst>
              <a:ext uri="{FF2B5EF4-FFF2-40B4-BE49-F238E27FC236}">
                <a16:creationId xmlns:a16="http://schemas.microsoft.com/office/drawing/2014/main" xmlns="" id="{533128F6-755E-4385-BFB7-D5067D7081AF}"/>
              </a:ext>
            </a:extLst>
          </p:cNvPr>
          <p:cNvSpPr txBox="1">
            <a:spLocks noChangeArrowheads="1"/>
          </p:cNvSpPr>
          <p:nvPr/>
        </p:nvSpPr>
        <p:spPr bwMode="auto">
          <a:xfrm>
            <a:off x="2803525" y="5984875"/>
            <a:ext cx="2169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磁盘分区设置窗口 </a:t>
            </a:r>
          </a:p>
        </p:txBody>
      </p:sp>
    </p:spTree>
    <p:extLst>
      <p:ext uri="{BB962C8B-B14F-4D97-AF65-F5344CB8AC3E}">
        <p14:creationId xmlns:p14="http://schemas.microsoft.com/office/powerpoint/2010/main" val="3807686911"/>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xmlns="" id="{4E9D6E5D-0B9F-46A2-AEF9-AFBBB9632814}"/>
              </a:ext>
            </a:extLst>
          </p:cNvPr>
          <p:cNvSpPr>
            <a:spLocks noGrp="1" noChangeArrowheads="1"/>
          </p:cNvSpPr>
          <p:nvPr>
            <p:ph idx="1"/>
          </p:nvPr>
        </p:nvSpPr>
        <p:spPr>
          <a:xfrm>
            <a:off x="228600" y="228600"/>
            <a:ext cx="7773988" cy="3048000"/>
          </a:xfrm>
        </p:spPr>
        <p:txBody>
          <a:bodyPr>
            <a:noAutofit/>
          </a:bodyPr>
          <a:lstStyle/>
          <a:p>
            <a:pPr marL="1371600" lvl="3" indent="0" algn="just">
              <a:lnSpc>
                <a:spcPct val="140000"/>
              </a:lnSpc>
              <a:buNone/>
            </a:pPr>
            <a:r>
              <a:rPr lang="zh-CN" altLang="en-US" sz="2800" dirty="0"/>
              <a:t>（1）自动分区</a:t>
            </a:r>
          </a:p>
          <a:p>
            <a:pPr marL="0" indent="0" algn="just">
              <a:lnSpc>
                <a:spcPct val="140000"/>
              </a:lnSpc>
              <a:buNone/>
            </a:pPr>
            <a:r>
              <a:rPr lang="zh-CN" altLang="en-US" sz="2800" dirty="0"/>
              <a:t>      如果是全新的计算机，上面没有任何操作系统，建议使用自动分区功能，它会自动根据磁盘以及内存的大小，分配磁盘空间和</a:t>
            </a:r>
            <a:r>
              <a:rPr lang="en-US" altLang="zh-CN" sz="2800" dirty="0"/>
              <a:t>SWAP</a:t>
            </a:r>
            <a:r>
              <a:rPr lang="zh-CN" altLang="en-US" sz="2800" dirty="0"/>
              <a:t>空间。</a:t>
            </a:r>
          </a:p>
        </p:txBody>
      </p:sp>
      <p:sp>
        <p:nvSpPr>
          <p:cNvPr id="3" name="Rectangle 2">
            <a:extLst>
              <a:ext uri="{FF2B5EF4-FFF2-40B4-BE49-F238E27FC236}">
                <a16:creationId xmlns:a16="http://schemas.microsoft.com/office/drawing/2014/main" xmlns="" id="{0076969D-FDB5-4FD5-8DB8-5821C148DCC3}"/>
              </a:ext>
            </a:extLst>
          </p:cNvPr>
          <p:cNvSpPr txBox="1">
            <a:spLocks noChangeArrowheads="1"/>
          </p:cNvSpPr>
          <p:nvPr/>
        </p:nvSpPr>
        <p:spPr>
          <a:xfrm>
            <a:off x="381000" y="3048000"/>
            <a:ext cx="7773988" cy="304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1371600" lvl="3" indent="0" algn="just">
              <a:lnSpc>
                <a:spcPct val="150000"/>
              </a:lnSpc>
              <a:buFont typeface="Wingdings 3" charset="2"/>
              <a:buNone/>
            </a:pPr>
            <a:r>
              <a:rPr lang="zh-CN" altLang="en-US" sz="2800" dirty="0"/>
              <a:t>（2）手动分区</a:t>
            </a:r>
          </a:p>
          <a:p>
            <a:pPr marL="0" indent="0">
              <a:lnSpc>
                <a:spcPct val="150000"/>
              </a:lnSpc>
              <a:buFont typeface="Wingdings 3" charset="2"/>
              <a:buNone/>
            </a:pPr>
            <a:r>
              <a:rPr lang="zh-CN" altLang="en-US" sz="2800" dirty="0"/>
              <a:t>        如果硬盘上有其他操作系统或是需要保留其他分区上的数据，建议采用</a:t>
            </a:r>
            <a:r>
              <a:rPr lang="en-US" altLang="zh-CN" sz="2800" dirty="0"/>
              <a:t>Disk Druid</a:t>
            </a:r>
            <a:r>
              <a:rPr lang="zh-CN" altLang="en-US" sz="2800" dirty="0"/>
              <a:t>程序进行手动分区。 </a:t>
            </a:r>
          </a:p>
        </p:txBody>
      </p:sp>
    </p:spTree>
    <p:extLst>
      <p:ext uri="{BB962C8B-B14F-4D97-AF65-F5344CB8AC3E}">
        <p14:creationId xmlns:p14="http://schemas.microsoft.com/office/powerpoint/2010/main" val="3783125"/>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xmlns="" id="{0301304F-BBC4-4397-8C1D-93F658C16628}"/>
              </a:ext>
            </a:extLst>
          </p:cNvPr>
          <p:cNvSpPr>
            <a:spLocks noGrp="1" noChangeArrowheads="1"/>
          </p:cNvSpPr>
          <p:nvPr>
            <p:ph idx="1"/>
          </p:nvPr>
        </p:nvSpPr>
        <p:spPr>
          <a:xfrm>
            <a:off x="838200" y="1828800"/>
            <a:ext cx="7773988" cy="3048000"/>
          </a:xfrm>
        </p:spPr>
        <p:txBody>
          <a:bodyPr>
            <a:noAutofit/>
          </a:bodyPr>
          <a:lstStyle/>
          <a:p>
            <a:pPr marL="0" indent="0">
              <a:lnSpc>
                <a:spcPct val="140000"/>
              </a:lnSpc>
              <a:buNone/>
            </a:pPr>
            <a:r>
              <a:rPr lang="zh-CN" altLang="en-US" sz="2800" dirty="0"/>
              <a:t>         为</a:t>
            </a:r>
            <a:r>
              <a:rPr lang="en-US" altLang="zh-CN" sz="2800" dirty="0"/>
              <a:t>Linux</a:t>
            </a:r>
            <a:r>
              <a:rPr lang="zh-CN" altLang="en-US" sz="2800" dirty="0"/>
              <a:t>建立文件分区可以有两种方法：一种是利用空闲的磁盘空间新建一个</a:t>
            </a:r>
            <a:r>
              <a:rPr lang="en-US" altLang="zh-CN" sz="2800" dirty="0"/>
              <a:t>Linux</a:t>
            </a:r>
            <a:r>
              <a:rPr lang="zh-CN" altLang="en-US" sz="2800" dirty="0"/>
              <a:t>分区；另一种是编辑一个现有的分区，使它成为</a:t>
            </a:r>
            <a:r>
              <a:rPr lang="en-US" altLang="zh-CN" sz="2800" dirty="0"/>
              <a:t>Linux</a:t>
            </a:r>
            <a:r>
              <a:rPr lang="zh-CN" altLang="en-US" sz="2800" dirty="0"/>
              <a:t>分区。如果没有空闲的磁盘空间，就需要将现有的分区删除后，再建立</a:t>
            </a:r>
            <a:r>
              <a:rPr lang="en-US" altLang="zh-CN" sz="2800" dirty="0"/>
              <a:t>Linux</a:t>
            </a:r>
            <a:r>
              <a:rPr lang="zh-CN" altLang="en-US" sz="2800" dirty="0"/>
              <a:t>分区。 </a:t>
            </a:r>
          </a:p>
        </p:txBody>
      </p:sp>
    </p:spTree>
    <p:extLst>
      <p:ext uri="{BB962C8B-B14F-4D97-AF65-F5344CB8AC3E}">
        <p14:creationId xmlns:p14="http://schemas.microsoft.com/office/powerpoint/2010/main" val="2795226396"/>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xmlns="" id="{8786A34B-49F6-48FD-8255-65ECFA64D454}"/>
              </a:ext>
            </a:extLst>
          </p:cNvPr>
          <p:cNvSpPr>
            <a:spLocks noGrp="1" noChangeArrowheads="1"/>
          </p:cNvSpPr>
          <p:nvPr>
            <p:ph idx="1"/>
          </p:nvPr>
        </p:nvSpPr>
        <p:spPr>
          <a:xfrm>
            <a:off x="533400" y="228600"/>
            <a:ext cx="7773988" cy="2209800"/>
          </a:xfrm>
        </p:spPr>
        <p:txBody>
          <a:bodyPr>
            <a:noAutofit/>
          </a:bodyPr>
          <a:lstStyle/>
          <a:p>
            <a:pPr marL="1828800" lvl="4" indent="0" algn="just">
              <a:lnSpc>
                <a:spcPct val="120000"/>
              </a:lnSpc>
              <a:buNone/>
            </a:pPr>
            <a:r>
              <a:rPr lang="zh-CN" altLang="en-US" sz="2800" dirty="0"/>
              <a:t>① 挂载点</a:t>
            </a:r>
          </a:p>
          <a:p>
            <a:pPr marL="0" indent="0">
              <a:lnSpc>
                <a:spcPct val="120000"/>
              </a:lnSpc>
              <a:buNone/>
            </a:pPr>
            <a:r>
              <a:rPr lang="zh-CN" altLang="en-US" sz="2800" dirty="0"/>
              <a:t>        它指定了该分区对应</a:t>
            </a:r>
            <a:r>
              <a:rPr lang="en-US" altLang="zh-CN" sz="2800" dirty="0"/>
              <a:t>Linux</a:t>
            </a:r>
            <a:r>
              <a:rPr lang="zh-CN" altLang="en-US" sz="2800" dirty="0"/>
              <a:t>文件系统的哪个目录。 </a:t>
            </a:r>
          </a:p>
          <a:p>
            <a:pPr marL="1828800" lvl="4" indent="0" algn="just">
              <a:lnSpc>
                <a:spcPct val="120000"/>
              </a:lnSpc>
              <a:buNone/>
            </a:pPr>
            <a:r>
              <a:rPr lang="zh-CN" altLang="en-US" sz="2800" dirty="0"/>
              <a:t>② 文件系统类型</a:t>
            </a:r>
          </a:p>
          <a:p>
            <a:pPr marL="0" indent="0">
              <a:lnSpc>
                <a:spcPct val="120000"/>
              </a:lnSpc>
              <a:buNone/>
            </a:pPr>
            <a:r>
              <a:rPr lang="zh-CN" altLang="en-US" sz="2800" dirty="0"/>
              <a:t>        它指定了该分区的文件系统类型，可选项有</a:t>
            </a:r>
            <a:r>
              <a:rPr lang="en-US" altLang="zh-CN" sz="2800" dirty="0"/>
              <a:t>ext2、ext3、</a:t>
            </a:r>
            <a:r>
              <a:rPr lang="zh-CN" altLang="en-US" sz="2800" dirty="0"/>
              <a:t>或 </a:t>
            </a:r>
            <a:r>
              <a:rPr lang="en-US" altLang="zh-CN" sz="2800" dirty="0" err="1"/>
              <a:t>vfat</a:t>
            </a:r>
            <a:r>
              <a:rPr lang="zh-CN" altLang="en-US" sz="2800" dirty="0"/>
              <a:t>等。 </a:t>
            </a:r>
          </a:p>
        </p:txBody>
      </p:sp>
      <p:sp>
        <p:nvSpPr>
          <p:cNvPr id="3" name="Rectangle 2">
            <a:extLst>
              <a:ext uri="{FF2B5EF4-FFF2-40B4-BE49-F238E27FC236}">
                <a16:creationId xmlns:a16="http://schemas.microsoft.com/office/drawing/2014/main" xmlns="" id="{738F424C-4458-4C0B-949E-D4D5753A205C}"/>
              </a:ext>
            </a:extLst>
          </p:cNvPr>
          <p:cNvSpPr txBox="1">
            <a:spLocks noChangeArrowheads="1"/>
          </p:cNvSpPr>
          <p:nvPr/>
        </p:nvSpPr>
        <p:spPr>
          <a:xfrm>
            <a:off x="2286000" y="3657600"/>
            <a:ext cx="7773988" cy="30480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70000"/>
              </a:lnSpc>
              <a:buFont typeface="Wingdings 3" charset="2"/>
              <a:buNone/>
            </a:pPr>
            <a:r>
              <a:rPr lang="zh-CN" altLang="en-US" sz="2800" dirty="0">
                <a:solidFill>
                  <a:schemeClr val="tx1"/>
                </a:solidFill>
              </a:rPr>
              <a:t>③ 允许的驱动器</a:t>
            </a:r>
          </a:p>
          <a:p>
            <a:pPr marL="0" indent="0" algn="just">
              <a:lnSpc>
                <a:spcPct val="170000"/>
              </a:lnSpc>
              <a:buFont typeface="Wingdings 3" charset="2"/>
              <a:buNone/>
            </a:pPr>
            <a:r>
              <a:rPr lang="zh-CN" altLang="en-US" sz="2800" dirty="0">
                <a:solidFill>
                  <a:schemeClr val="tx1"/>
                </a:solidFill>
              </a:rPr>
              <a:t>④ 大小</a:t>
            </a:r>
          </a:p>
          <a:p>
            <a:pPr marL="0" indent="0" algn="just">
              <a:lnSpc>
                <a:spcPct val="170000"/>
              </a:lnSpc>
              <a:buFont typeface="Wingdings 3" charset="2"/>
              <a:buNone/>
            </a:pPr>
            <a:r>
              <a:rPr lang="zh-CN" altLang="en-US" sz="2800" dirty="0">
                <a:solidFill>
                  <a:schemeClr val="tx1"/>
                </a:solidFill>
              </a:rPr>
              <a:t>指分区的大小（以</a:t>
            </a:r>
            <a:r>
              <a:rPr lang="en-US" altLang="zh-CN" sz="2800" dirty="0">
                <a:solidFill>
                  <a:schemeClr val="tx1"/>
                </a:solidFill>
              </a:rPr>
              <a:t>MB</a:t>
            </a:r>
            <a:r>
              <a:rPr lang="zh-CN" altLang="en-US" sz="2800" dirty="0">
                <a:solidFill>
                  <a:schemeClr val="tx1"/>
                </a:solidFill>
              </a:rPr>
              <a:t>为单位）。</a:t>
            </a:r>
            <a:endParaRPr lang="en-US" altLang="zh-CN" sz="2800" dirty="0">
              <a:solidFill>
                <a:schemeClr val="tx1"/>
              </a:solidFill>
            </a:endParaRPr>
          </a:p>
        </p:txBody>
      </p:sp>
    </p:spTree>
    <p:extLst>
      <p:ext uri="{BB962C8B-B14F-4D97-AF65-F5344CB8AC3E}">
        <p14:creationId xmlns:p14="http://schemas.microsoft.com/office/powerpoint/2010/main" val="1830524287"/>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xmlns="" id="{588E6CCD-AA8B-40A6-98F7-4955D5EFAAB8}"/>
              </a:ext>
            </a:extLst>
          </p:cNvPr>
          <p:cNvSpPr>
            <a:spLocks noGrp="1" noChangeArrowheads="1"/>
          </p:cNvSpPr>
          <p:nvPr>
            <p:ph idx="1"/>
          </p:nvPr>
        </p:nvSpPr>
        <p:spPr>
          <a:xfrm>
            <a:off x="1219200" y="2438400"/>
            <a:ext cx="7773988" cy="3048000"/>
          </a:xfrm>
          <a:noFill/>
        </p:spPr>
        <p:txBody>
          <a:bodyPr>
            <a:normAutofit/>
          </a:bodyPr>
          <a:lstStyle/>
          <a:p>
            <a:pPr marL="0" indent="0" algn="just">
              <a:lnSpc>
                <a:spcPct val="140000"/>
              </a:lnSpc>
              <a:buNone/>
            </a:pPr>
            <a:r>
              <a:rPr lang="en-US" altLang="zh-CN" sz="2800" dirty="0">
                <a:solidFill>
                  <a:schemeClr val="tx1"/>
                </a:solidFill>
              </a:rPr>
              <a:t>（3）</a:t>
            </a:r>
            <a:r>
              <a:rPr lang="zh-CN" altLang="en-US" sz="2800" dirty="0">
                <a:solidFill>
                  <a:schemeClr val="tx1"/>
                </a:solidFill>
              </a:rPr>
              <a:t>推荐的分区方案</a:t>
            </a:r>
          </a:p>
          <a:p>
            <a:pPr marL="762000" lvl="4" indent="0" algn="just">
              <a:lnSpc>
                <a:spcPct val="140000"/>
              </a:lnSpc>
              <a:buNone/>
            </a:pPr>
            <a:r>
              <a:rPr lang="zh-CN" altLang="en-US" sz="2800" dirty="0">
                <a:solidFill>
                  <a:schemeClr val="tx1"/>
                </a:solidFill>
              </a:rPr>
              <a:t>① 一个交换分区</a:t>
            </a:r>
          </a:p>
          <a:p>
            <a:pPr marL="762000" lvl="4" indent="0" algn="just">
              <a:lnSpc>
                <a:spcPct val="140000"/>
              </a:lnSpc>
              <a:buNone/>
            </a:pPr>
            <a:r>
              <a:rPr lang="zh-CN" altLang="en-US" sz="2800" dirty="0">
                <a:solidFill>
                  <a:schemeClr val="tx1"/>
                </a:solidFill>
              </a:rPr>
              <a:t>一个根分区</a:t>
            </a:r>
          </a:p>
          <a:p>
            <a:pPr marL="762000" lvl="4" indent="0" algn="just">
              <a:lnSpc>
                <a:spcPct val="140000"/>
              </a:lnSpc>
              <a:buNone/>
            </a:pPr>
            <a:r>
              <a:rPr lang="zh-CN" altLang="en-US" sz="2800" dirty="0">
                <a:solidFill>
                  <a:schemeClr val="tx1"/>
                </a:solidFill>
              </a:rPr>
              <a:t>一个</a:t>
            </a:r>
            <a:r>
              <a:rPr lang="en-US" altLang="zh-CN" sz="2800" dirty="0">
                <a:solidFill>
                  <a:schemeClr val="tx1"/>
                </a:solidFill>
              </a:rPr>
              <a:t>/home</a:t>
            </a:r>
            <a:r>
              <a:rPr lang="zh-CN" altLang="en-US" sz="2800" dirty="0">
                <a:solidFill>
                  <a:schemeClr val="tx1"/>
                </a:solidFill>
              </a:rPr>
              <a:t>分区（可选）</a:t>
            </a:r>
          </a:p>
        </p:txBody>
      </p:sp>
    </p:spTree>
    <p:extLst>
      <p:ext uri="{BB962C8B-B14F-4D97-AF65-F5344CB8AC3E}">
        <p14:creationId xmlns:p14="http://schemas.microsoft.com/office/powerpoint/2010/main" val="1641715100"/>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xmlns="" id="{3FCE8ABE-1A5B-4DB7-953D-5015C4B76F8D}"/>
              </a:ext>
            </a:extLst>
          </p:cNvPr>
          <p:cNvSpPr>
            <a:spLocks noGrp="1" noChangeArrowheads="1"/>
          </p:cNvSpPr>
          <p:nvPr>
            <p:ph idx="1"/>
          </p:nvPr>
        </p:nvSpPr>
        <p:spPr>
          <a:xfrm>
            <a:off x="914400" y="2438400"/>
            <a:ext cx="7773988" cy="3048000"/>
          </a:xfrm>
        </p:spPr>
        <p:txBody>
          <a:bodyPr>
            <a:noAutofit/>
          </a:bodyPr>
          <a:lstStyle/>
          <a:p>
            <a:pPr marL="914400" lvl="2" indent="0" algn="just">
              <a:lnSpc>
                <a:spcPct val="160000"/>
              </a:lnSpc>
              <a:buNone/>
            </a:pPr>
            <a:r>
              <a:rPr lang="zh-CN" altLang="en-US" sz="2800" dirty="0"/>
              <a:t>6．配置引导装载程序</a:t>
            </a:r>
            <a:endParaRPr lang="en-US" altLang="zh-CN" sz="2800" dirty="0"/>
          </a:p>
          <a:p>
            <a:pPr marL="914400" lvl="2" indent="0" algn="just">
              <a:lnSpc>
                <a:spcPct val="160000"/>
              </a:lnSpc>
              <a:buNone/>
            </a:pPr>
            <a:r>
              <a:rPr lang="zh-CN" altLang="en-US" sz="2800" dirty="0"/>
              <a:t>（1）引导装载程序的选择</a:t>
            </a:r>
          </a:p>
          <a:p>
            <a:pPr marL="0" indent="0" algn="just">
              <a:lnSpc>
                <a:spcPct val="160000"/>
              </a:lnSpc>
              <a:buNone/>
            </a:pPr>
            <a:r>
              <a:rPr lang="zh-CN" altLang="en-US" sz="2800" dirty="0"/>
              <a:t>    安装程序提供了两个引导装载程序：</a:t>
            </a:r>
            <a:r>
              <a:rPr lang="en-US" altLang="zh-CN" sz="2800" dirty="0"/>
              <a:t>GRUB</a:t>
            </a:r>
            <a:r>
              <a:rPr lang="zh-CN" altLang="en-US" sz="2800" dirty="0"/>
              <a:t>和</a:t>
            </a:r>
            <a:r>
              <a:rPr lang="en-US" altLang="zh-CN" sz="2800" dirty="0"/>
              <a:t>LILO。</a:t>
            </a:r>
            <a:endParaRPr lang="zh-CN" altLang="en-US" sz="2800" dirty="0"/>
          </a:p>
        </p:txBody>
      </p:sp>
    </p:spTree>
    <p:extLst>
      <p:ext uri="{BB962C8B-B14F-4D97-AF65-F5344CB8AC3E}">
        <p14:creationId xmlns:p14="http://schemas.microsoft.com/office/powerpoint/2010/main" val="2792462691"/>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xmlns="" id="{6BBBA3CA-83BA-4791-B28D-C75BB3E8A7F9}"/>
              </a:ext>
            </a:extLst>
          </p:cNvPr>
          <p:cNvSpPr>
            <a:spLocks noChangeArrowheads="1"/>
          </p:cNvSpPr>
          <p:nvPr/>
        </p:nvSpPr>
        <p:spPr bwMode="auto">
          <a:xfrm>
            <a:off x="3186113"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8115" name="Picture 3" descr="3">
            <a:extLst>
              <a:ext uri="{FF2B5EF4-FFF2-40B4-BE49-F238E27FC236}">
                <a16:creationId xmlns:a16="http://schemas.microsoft.com/office/drawing/2014/main" xmlns="" id="{B2422380-8774-48E9-9F0D-1AB1E9E05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6934200" cy="5194300"/>
          </a:xfrm>
          <a:prstGeom prst="rect">
            <a:avLst/>
          </a:prstGeom>
          <a:noFill/>
          <a:extLst>
            <a:ext uri="{909E8E84-426E-40DD-AFC4-6F175D3DCCD1}">
              <a14:hiddenFill xmlns:a14="http://schemas.microsoft.com/office/drawing/2010/main">
                <a:solidFill>
                  <a:srgbClr val="FFFFFF"/>
                </a:solidFill>
              </a14:hiddenFill>
            </a:ext>
          </a:extLst>
        </p:spPr>
      </p:pic>
      <p:sp>
        <p:nvSpPr>
          <p:cNvPr id="218116" name="Text Box 4">
            <a:extLst>
              <a:ext uri="{FF2B5EF4-FFF2-40B4-BE49-F238E27FC236}">
                <a16:creationId xmlns:a16="http://schemas.microsoft.com/office/drawing/2014/main" xmlns="" id="{B47115FA-4589-4CC1-A234-012626AAF1CA}"/>
              </a:ext>
            </a:extLst>
          </p:cNvPr>
          <p:cNvSpPr txBox="1">
            <a:spLocks noChangeArrowheads="1"/>
          </p:cNvSpPr>
          <p:nvPr/>
        </p:nvSpPr>
        <p:spPr bwMode="auto">
          <a:xfrm>
            <a:off x="2590800" y="5867400"/>
            <a:ext cx="2169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配置引导装载程序 </a:t>
            </a:r>
          </a:p>
        </p:txBody>
      </p:sp>
    </p:spTree>
    <p:extLst>
      <p:ext uri="{BB962C8B-B14F-4D97-AF65-F5344CB8AC3E}">
        <p14:creationId xmlns:p14="http://schemas.microsoft.com/office/powerpoint/2010/main" val="22390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descr="Large confetti">
            <a:extLst>
              <a:ext uri="{FF2B5EF4-FFF2-40B4-BE49-F238E27FC236}">
                <a16:creationId xmlns:a16="http://schemas.microsoft.com/office/drawing/2014/main" xmlns="" id="{566FB4C4-F397-4579-AEF2-AC93202DF0DE}"/>
              </a:ext>
            </a:extLst>
          </p:cNvPr>
          <p:cNvSpPr>
            <a:spLocks noGrp="1" noChangeArrowheads="1"/>
          </p:cNvSpPr>
          <p:nvPr>
            <p:ph type="title"/>
          </p:nvPr>
        </p:nvSpPr>
        <p:spPr/>
        <p:txBody>
          <a:bodyPr/>
          <a:lstStyle/>
          <a:p>
            <a:r>
              <a:rPr lang="zh-CN" altLang="en-US"/>
              <a:t>什么是嵌入式系统</a:t>
            </a:r>
          </a:p>
        </p:txBody>
      </p:sp>
      <p:sp>
        <p:nvSpPr>
          <p:cNvPr id="143363" name="Rectangle 3">
            <a:extLst>
              <a:ext uri="{FF2B5EF4-FFF2-40B4-BE49-F238E27FC236}">
                <a16:creationId xmlns:a16="http://schemas.microsoft.com/office/drawing/2014/main" xmlns="" id="{96D7A124-BAD4-4381-8A70-50E1AE553A28}"/>
              </a:ext>
            </a:extLst>
          </p:cNvPr>
          <p:cNvSpPr>
            <a:spLocks noGrp="1" noChangeArrowheads="1"/>
          </p:cNvSpPr>
          <p:nvPr>
            <p:ph idx="1"/>
          </p:nvPr>
        </p:nvSpPr>
        <p:spPr>
          <a:xfrm>
            <a:off x="304800" y="1600200"/>
            <a:ext cx="8001000" cy="4114800"/>
          </a:xfrm>
        </p:spPr>
        <p:txBody>
          <a:bodyPr/>
          <a:lstStyle/>
          <a:p>
            <a:pPr marL="0" indent="544513">
              <a:buFontTx/>
              <a:buNone/>
            </a:pPr>
            <a:r>
              <a:rPr lang="zh-CN" altLang="en-US" sz="2800" dirty="0">
                <a:latin typeface="华文楷体" panose="02010600040101010101" pitchFamily="2" charset="-122"/>
                <a:ea typeface="华文楷体" panose="02010600040101010101" pitchFamily="2" charset="-122"/>
              </a:rPr>
              <a:t>嵌入式系统是以应用为中心，以计算机技术为基础，且软硬件可裁减，适应应用系统对功能、可靠性、成本、体积、功耗有严格要求的专用计算机系统。</a:t>
            </a:r>
          </a:p>
          <a:p>
            <a:pPr marL="0" indent="544513">
              <a:buFont typeface="Wingdings" panose="05000000000000000000" pitchFamily="2" charset="2"/>
              <a:buAutoNum type="arabicPeriod"/>
            </a:pPr>
            <a:r>
              <a:rPr lang="zh-CN" altLang="en-US" sz="2800" dirty="0">
                <a:latin typeface="华文楷体" panose="02010600040101010101" pitchFamily="2" charset="-122"/>
                <a:ea typeface="华文楷体" panose="02010600040101010101" pitchFamily="2" charset="-122"/>
              </a:rPr>
              <a:t>以应用为中心：嵌入式系统不应该独立于应用。 </a:t>
            </a:r>
          </a:p>
          <a:p>
            <a:pPr marL="0" indent="544513">
              <a:buFont typeface="Wingdings" panose="05000000000000000000" pitchFamily="2" charset="2"/>
              <a:buAutoNum type="arabicPeriod"/>
            </a:pPr>
            <a:r>
              <a:rPr lang="zh-CN" altLang="en-US" sz="2800" dirty="0">
                <a:latin typeface="华文楷体" panose="02010600040101010101" pitchFamily="2" charset="-122"/>
                <a:ea typeface="华文楷体" panose="02010600040101010101" pitchFamily="2" charset="-122"/>
              </a:rPr>
              <a:t>以计算机技术为基础：计算机系统由软件和硬件构成，嵌入式系统也不例外。</a:t>
            </a:r>
          </a:p>
        </p:txBody>
      </p:sp>
    </p:spTree>
    <p:extLst>
      <p:ext uri="{BB962C8B-B14F-4D97-AF65-F5344CB8AC3E}">
        <p14:creationId xmlns:p14="http://schemas.microsoft.com/office/powerpoint/2010/main" val="135748476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xmlns="" id="{992F97BB-99E7-4AC0-A266-CCE3D8B0A8FC}"/>
              </a:ext>
            </a:extLst>
          </p:cNvPr>
          <p:cNvSpPr>
            <a:spLocks noGrp="1" noChangeArrowheads="1"/>
          </p:cNvSpPr>
          <p:nvPr>
            <p:ph idx="1"/>
          </p:nvPr>
        </p:nvSpPr>
        <p:spPr>
          <a:xfrm>
            <a:off x="381000" y="346869"/>
            <a:ext cx="7773988" cy="3048000"/>
          </a:xfrm>
        </p:spPr>
        <p:txBody>
          <a:bodyPr/>
          <a:lstStyle/>
          <a:p>
            <a:pPr lvl="2" algn="just"/>
            <a:r>
              <a:rPr lang="zh-CN" altLang="en-US" sz="2800" dirty="0"/>
              <a:t>7．网络配置</a:t>
            </a:r>
          </a:p>
          <a:p>
            <a:endParaRPr lang="zh-CN" altLang="en-US" dirty="0"/>
          </a:p>
        </p:txBody>
      </p:sp>
      <p:sp>
        <p:nvSpPr>
          <p:cNvPr id="219139" name="Rectangle 3">
            <a:extLst>
              <a:ext uri="{FF2B5EF4-FFF2-40B4-BE49-F238E27FC236}">
                <a16:creationId xmlns:a16="http://schemas.microsoft.com/office/drawing/2014/main" xmlns="" id="{1DB22872-7F08-4915-986B-D4B8430E575E}"/>
              </a:ext>
            </a:extLst>
          </p:cNvPr>
          <p:cNvSpPr>
            <a:spLocks noChangeArrowheads="1"/>
          </p:cNvSpPr>
          <p:nvPr/>
        </p:nvSpPr>
        <p:spPr bwMode="auto">
          <a:xfrm>
            <a:off x="3190875" y="2395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19140" name="Picture 4" descr="3">
            <a:extLst>
              <a:ext uri="{FF2B5EF4-FFF2-40B4-BE49-F238E27FC236}">
                <a16:creationId xmlns:a16="http://schemas.microsoft.com/office/drawing/2014/main" xmlns="" id="{0B456161-F503-41B6-89D2-DA73C5E38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6019800" cy="4503738"/>
          </a:xfrm>
          <a:prstGeom prst="rect">
            <a:avLst/>
          </a:prstGeom>
          <a:noFill/>
          <a:extLst>
            <a:ext uri="{909E8E84-426E-40DD-AFC4-6F175D3DCCD1}">
              <a14:hiddenFill xmlns:a14="http://schemas.microsoft.com/office/drawing/2010/main">
                <a:solidFill>
                  <a:srgbClr val="FFFFFF"/>
                </a:solidFill>
              </a14:hiddenFill>
            </a:ext>
          </a:extLst>
        </p:spPr>
      </p:pic>
      <p:sp>
        <p:nvSpPr>
          <p:cNvPr id="219141" name="Text Box 5">
            <a:extLst>
              <a:ext uri="{FF2B5EF4-FFF2-40B4-BE49-F238E27FC236}">
                <a16:creationId xmlns:a16="http://schemas.microsoft.com/office/drawing/2014/main" xmlns="" id="{B13D9B26-CB48-4784-9D35-37D389043960}"/>
              </a:ext>
            </a:extLst>
          </p:cNvPr>
          <p:cNvSpPr txBox="1">
            <a:spLocks noChangeArrowheads="1"/>
          </p:cNvSpPr>
          <p:nvPr/>
        </p:nvSpPr>
        <p:spPr bwMode="auto">
          <a:xfrm>
            <a:off x="2727325" y="5984875"/>
            <a:ext cx="1245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网络配置 </a:t>
            </a:r>
          </a:p>
        </p:txBody>
      </p:sp>
    </p:spTree>
    <p:extLst>
      <p:ext uri="{BB962C8B-B14F-4D97-AF65-F5344CB8AC3E}">
        <p14:creationId xmlns:p14="http://schemas.microsoft.com/office/powerpoint/2010/main" val="474187162"/>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xmlns="" id="{8771473F-79FA-495B-9B5F-FD8192C684D2}"/>
              </a:ext>
            </a:extLst>
          </p:cNvPr>
          <p:cNvSpPr>
            <a:spLocks noGrp="1" noChangeArrowheads="1"/>
          </p:cNvSpPr>
          <p:nvPr>
            <p:ph idx="1"/>
          </p:nvPr>
        </p:nvSpPr>
        <p:spPr>
          <a:xfrm>
            <a:off x="457200" y="762000"/>
            <a:ext cx="7773988" cy="3048000"/>
          </a:xfrm>
        </p:spPr>
        <p:txBody>
          <a:bodyPr>
            <a:noAutofit/>
          </a:bodyPr>
          <a:lstStyle/>
          <a:p>
            <a:pPr marL="914400" lvl="2" indent="0" algn="just">
              <a:buNone/>
            </a:pPr>
            <a:r>
              <a:rPr lang="zh-CN" altLang="en-US" sz="2800" dirty="0"/>
              <a:t>8．防火墙配置</a:t>
            </a:r>
          </a:p>
          <a:p>
            <a:pPr marL="0" indent="0" algn="just">
              <a:buNone/>
            </a:pPr>
            <a:r>
              <a:rPr lang="en-US" altLang="zh-CN" sz="2800" dirty="0"/>
              <a:t>      Red Hat Linux</a:t>
            </a:r>
            <a:r>
              <a:rPr lang="zh-CN" altLang="en-US" sz="2800" dirty="0"/>
              <a:t>为增加系统安全性，提供了防火墙保护，在此可以选择适当的安全级别。</a:t>
            </a:r>
          </a:p>
          <a:p>
            <a:pPr marL="1371600" lvl="3" indent="0" algn="just">
              <a:buNone/>
            </a:pPr>
            <a:r>
              <a:rPr lang="zh-CN" altLang="en-US" sz="2800" dirty="0"/>
              <a:t>（1）高级</a:t>
            </a:r>
          </a:p>
          <a:p>
            <a:pPr marL="1371600" lvl="3" indent="0" algn="just">
              <a:buNone/>
            </a:pPr>
            <a:r>
              <a:rPr lang="zh-CN" altLang="en-US" sz="2800" dirty="0"/>
              <a:t>（2）中级</a:t>
            </a:r>
          </a:p>
          <a:p>
            <a:pPr marL="1371600" lvl="3" indent="0" algn="just">
              <a:buNone/>
            </a:pPr>
            <a:r>
              <a:rPr lang="zh-CN" altLang="en-US" sz="2800" dirty="0"/>
              <a:t>（3）无防火墙</a:t>
            </a:r>
          </a:p>
        </p:txBody>
      </p:sp>
    </p:spTree>
    <p:extLst>
      <p:ext uri="{BB962C8B-B14F-4D97-AF65-F5344CB8AC3E}">
        <p14:creationId xmlns:p14="http://schemas.microsoft.com/office/powerpoint/2010/main" val="2967426473"/>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xmlns="" id="{A82EDAB6-2467-4836-9B99-D99672387D8C}"/>
              </a:ext>
            </a:extLst>
          </p:cNvPr>
          <p:cNvSpPr>
            <a:spLocks noChangeArrowheads="1"/>
          </p:cNvSpPr>
          <p:nvPr/>
        </p:nvSpPr>
        <p:spPr bwMode="auto">
          <a:xfrm>
            <a:off x="3200400"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1187" name="Picture 3" descr="3">
            <a:extLst>
              <a:ext uri="{FF2B5EF4-FFF2-40B4-BE49-F238E27FC236}">
                <a16:creationId xmlns:a16="http://schemas.microsoft.com/office/drawing/2014/main" xmlns="" id="{98C1A766-3231-4C49-9387-844A3738D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
            <a:ext cx="7162800" cy="5421313"/>
          </a:xfrm>
          <a:prstGeom prst="rect">
            <a:avLst/>
          </a:prstGeom>
          <a:noFill/>
          <a:extLst>
            <a:ext uri="{909E8E84-426E-40DD-AFC4-6F175D3DCCD1}">
              <a14:hiddenFill xmlns:a14="http://schemas.microsoft.com/office/drawing/2010/main">
                <a:solidFill>
                  <a:srgbClr val="FFFFFF"/>
                </a:solidFill>
              </a14:hiddenFill>
            </a:ext>
          </a:extLst>
        </p:spPr>
      </p:pic>
      <p:sp>
        <p:nvSpPr>
          <p:cNvPr id="221188" name="Text Box 4">
            <a:extLst>
              <a:ext uri="{FF2B5EF4-FFF2-40B4-BE49-F238E27FC236}">
                <a16:creationId xmlns:a16="http://schemas.microsoft.com/office/drawing/2014/main" xmlns="" id="{07C9248C-2AB7-4F9D-9C53-578E397600D0}"/>
              </a:ext>
            </a:extLst>
          </p:cNvPr>
          <p:cNvSpPr txBox="1">
            <a:spLocks noChangeArrowheads="1"/>
          </p:cNvSpPr>
          <p:nvPr/>
        </p:nvSpPr>
        <p:spPr bwMode="auto">
          <a:xfrm>
            <a:off x="2667000" y="5867400"/>
            <a:ext cx="1476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防火墙配置 </a:t>
            </a:r>
          </a:p>
        </p:txBody>
      </p:sp>
    </p:spTree>
    <p:extLst>
      <p:ext uri="{BB962C8B-B14F-4D97-AF65-F5344CB8AC3E}">
        <p14:creationId xmlns:p14="http://schemas.microsoft.com/office/powerpoint/2010/main" val="1066276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xmlns="" id="{A5EC0C47-8C8B-4285-8873-11A1BFB0B75D}"/>
              </a:ext>
            </a:extLst>
          </p:cNvPr>
          <p:cNvSpPr>
            <a:spLocks noGrp="1" noChangeArrowheads="1"/>
          </p:cNvSpPr>
          <p:nvPr>
            <p:ph idx="1"/>
          </p:nvPr>
        </p:nvSpPr>
        <p:spPr>
          <a:xfrm>
            <a:off x="914400" y="2209800"/>
            <a:ext cx="7773988" cy="3048000"/>
          </a:xfrm>
        </p:spPr>
        <p:txBody>
          <a:bodyPr>
            <a:noAutofit/>
          </a:bodyPr>
          <a:lstStyle/>
          <a:p>
            <a:pPr marL="914400" lvl="2" indent="0" algn="just">
              <a:lnSpc>
                <a:spcPct val="140000"/>
              </a:lnSpc>
              <a:buNone/>
            </a:pPr>
            <a:r>
              <a:rPr lang="zh-CN" altLang="en-US" sz="2800" dirty="0"/>
              <a:t>9．设置根口令</a:t>
            </a:r>
          </a:p>
          <a:p>
            <a:pPr marL="0" indent="0" algn="just">
              <a:lnSpc>
                <a:spcPct val="140000"/>
              </a:lnSpc>
              <a:buNone/>
            </a:pPr>
            <a:r>
              <a:rPr lang="zh-CN" altLang="en-US" sz="2800" dirty="0"/>
              <a:t>    设置根口令的窗口如图3.13所示。必须输入一个根口令。</a:t>
            </a:r>
          </a:p>
          <a:p>
            <a:pPr marL="0" indent="0">
              <a:lnSpc>
                <a:spcPct val="140000"/>
              </a:lnSpc>
              <a:buNone/>
            </a:pPr>
            <a:r>
              <a:rPr lang="zh-CN" altLang="en-US" sz="2800" dirty="0"/>
              <a:t>        根口令必须至少包括6个字符，键入的口令不会在屏幕上显示。 </a:t>
            </a:r>
          </a:p>
        </p:txBody>
      </p:sp>
    </p:spTree>
    <p:extLst>
      <p:ext uri="{BB962C8B-B14F-4D97-AF65-F5344CB8AC3E}">
        <p14:creationId xmlns:p14="http://schemas.microsoft.com/office/powerpoint/2010/main" val="1667902799"/>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xmlns="" id="{2E5DC2E6-B057-4FEB-9C78-0E354EF0BA72}"/>
              </a:ext>
            </a:extLst>
          </p:cNvPr>
          <p:cNvSpPr>
            <a:spLocks noChangeArrowheads="1"/>
          </p:cNvSpPr>
          <p:nvPr/>
        </p:nvSpPr>
        <p:spPr bwMode="auto">
          <a:xfrm>
            <a:off x="3195638"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3235" name="Picture 3" descr="3">
            <a:extLst>
              <a:ext uri="{FF2B5EF4-FFF2-40B4-BE49-F238E27FC236}">
                <a16:creationId xmlns:a16="http://schemas.microsoft.com/office/drawing/2014/main" xmlns="" id="{02A51294-50A5-413A-A144-DAD581AD9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553200" cy="4897438"/>
          </a:xfrm>
          <a:prstGeom prst="rect">
            <a:avLst/>
          </a:prstGeom>
          <a:noFill/>
          <a:extLst>
            <a:ext uri="{909E8E84-426E-40DD-AFC4-6F175D3DCCD1}">
              <a14:hiddenFill xmlns:a14="http://schemas.microsoft.com/office/drawing/2010/main">
                <a:solidFill>
                  <a:srgbClr val="FFFFFF"/>
                </a:solidFill>
              </a14:hiddenFill>
            </a:ext>
          </a:extLst>
        </p:spPr>
      </p:pic>
      <p:sp>
        <p:nvSpPr>
          <p:cNvPr id="223236" name="Text Box 4">
            <a:extLst>
              <a:ext uri="{FF2B5EF4-FFF2-40B4-BE49-F238E27FC236}">
                <a16:creationId xmlns:a16="http://schemas.microsoft.com/office/drawing/2014/main" xmlns="" id="{7AD8A97A-7553-4034-918F-E0C10E42E770}"/>
              </a:ext>
            </a:extLst>
          </p:cNvPr>
          <p:cNvSpPr txBox="1">
            <a:spLocks noChangeArrowheads="1"/>
          </p:cNvSpPr>
          <p:nvPr/>
        </p:nvSpPr>
        <p:spPr bwMode="auto">
          <a:xfrm>
            <a:off x="2803525" y="6061075"/>
            <a:ext cx="1476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设置根口令 </a:t>
            </a:r>
          </a:p>
        </p:txBody>
      </p:sp>
    </p:spTree>
    <p:extLst>
      <p:ext uri="{BB962C8B-B14F-4D97-AF65-F5344CB8AC3E}">
        <p14:creationId xmlns:p14="http://schemas.microsoft.com/office/powerpoint/2010/main" val="3536462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xmlns="" id="{642D76C8-79AF-4B0B-8EAF-EA89DC4E8A1F}"/>
              </a:ext>
            </a:extLst>
          </p:cNvPr>
          <p:cNvSpPr>
            <a:spLocks noGrp="1" noChangeArrowheads="1"/>
          </p:cNvSpPr>
          <p:nvPr>
            <p:ph idx="1"/>
          </p:nvPr>
        </p:nvSpPr>
        <p:spPr>
          <a:xfrm>
            <a:off x="755650" y="762000"/>
            <a:ext cx="7773988" cy="3048000"/>
          </a:xfrm>
        </p:spPr>
        <p:txBody>
          <a:bodyPr/>
          <a:lstStyle/>
          <a:p>
            <a:pPr lvl="2" algn="just"/>
            <a:r>
              <a:rPr lang="zh-CN" altLang="en-US"/>
              <a:t>10．选择安装软件包</a:t>
            </a:r>
          </a:p>
          <a:p>
            <a:endParaRPr lang="zh-CN" altLang="en-US"/>
          </a:p>
        </p:txBody>
      </p:sp>
      <p:sp>
        <p:nvSpPr>
          <p:cNvPr id="224259" name="Rectangle 3">
            <a:extLst>
              <a:ext uri="{FF2B5EF4-FFF2-40B4-BE49-F238E27FC236}">
                <a16:creationId xmlns:a16="http://schemas.microsoft.com/office/drawing/2014/main" xmlns="" id="{17D58F57-FB22-496E-AD52-5E32FBE47323}"/>
              </a:ext>
            </a:extLst>
          </p:cNvPr>
          <p:cNvSpPr>
            <a:spLocks noChangeArrowheads="1"/>
          </p:cNvSpPr>
          <p:nvPr/>
        </p:nvSpPr>
        <p:spPr bwMode="auto">
          <a:xfrm>
            <a:off x="3171825"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4260" name="Picture 4" descr="3">
            <a:extLst>
              <a:ext uri="{FF2B5EF4-FFF2-40B4-BE49-F238E27FC236}">
                <a16:creationId xmlns:a16="http://schemas.microsoft.com/office/drawing/2014/main" xmlns="" id="{529530D8-5AE9-4984-BA02-99F37BC0B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5943600" cy="4448175"/>
          </a:xfrm>
          <a:prstGeom prst="rect">
            <a:avLst/>
          </a:prstGeom>
          <a:noFill/>
          <a:extLst>
            <a:ext uri="{909E8E84-426E-40DD-AFC4-6F175D3DCCD1}">
              <a14:hiddenFill xmlns:a14="http://schemas.microsoft.com/office/drawing/2010/main">
                <a:solidFill>
                  <a:srgbClr val="FFFFFF"/>
                </a:solidFill>
              </a14:hiddenFill>
            </a:ext>
          </a:extLst>
        </p:spPr>
      </p:pic>
      <p:sp>
        <p:nvSpPr>
          <p:cNvPr id="224261" name="Text Box 5">
            <a:extLst>
              <a:ext uri="{FF2B5EF4-FFF2-40B4-BE49-F238E27FC236}">
                <a16:creationId xmlns:a16="http://schemas.microsoft.com/office/drawing/2014/main" xmlns="" id="{E99CE3DA-F0F4-41AA-96AB-9317AA8A18E1}"/>
              </a:ext>
            </a:extLst>
          </p:cNvPr>
          <p:cNvSpPr txBox="1">
            <a:spLocks noChangeArrowheads="1"/>
          </p:cNvSpPr>
          <p:nvPr/>
        </p:nvSpPr>
        <p:spPr bwMode="auto">
          <a:xfrm>
            <a:off x="2727325" y="5908675"/>
            <a:ext cx="21691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个人桌面默认设置 </a:t>
            </a:r>
          </a:p>
        </p:txBody>
      </p:sp>
    </p:spTree>
    <p:extLst>
      <p:ext uri="{BB962C8B-B14F-4D97-AF65-F5344CB8AC3E}">
        <p14:creationId xmlns:p14="http://schemas.microsoft.com/office/powerpoint/2010/main" val="1035806011"/>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xmlns="" id="{377599A3-DB49-4529-B1FF-0D202231334F}"/>
              </a:ext>
            </a:extLst>
          </p:cNvPr>
          <p:cNvSpPr>
            <a:spLocks noGrp="1" noChangeArrowheads="1"/>
          </p:cNvSpPr>
          <p:nvPr>
            <p:ph idx="1"/>
          </p:nvPr>
        </p:nvSpPr>
        <p:spPr>
          <a:xfrm>
            <a:off x="755650" y="762000"/>
            <a:ext cx="7773988" cy="3048000"/>
          </a:xfrm>
        </p:spPr>
        <p:txBody>
          <a:bodyPr/>
          <a:lstStyle/>
          <a:p>
            <a:pPr lvl="2" algn="just"/>
            <a:r>
              <a:rPr lang="zh-CN" altLang="en-US"/>
              <a:t>11．安装软件包</a:t>
            </a:r>
          </a:p>
          <a:p>
            <a:endParaRPr lang="zh-CN" altLang="en-US"/>
          </a:p>
        </p:txBody>
      </p:sp>
      <p:sp>
        <p:nvSpPr>
          <p:cNvPr id="225283" name="Rectangle 3">
            <a:extLst>
              <a:ext uri="{FF2B5EF4-FFF2-40B4-BE49-F238E27FC236}">
                <a16:creationId xmlns:a16="http://schemas.microsoft.com/office/drawing/2014/main" xmlns="" id="{66013323-ACF9-438B-8FE0-9C85D91470E7}"/>
              </a:ext>
            </a:extLst>
          </p:cNvPr>
          <p:cNvSpPr>
            <a:spLocks noChangeArrowheads="1"/>
          </p:cNvSpPr>
          <p:nvPr/>
        </p:nvSpPr>
        <p:spPr bwMode="auto">
          <a:xfrm>
            <a:off x="3167063" y="2371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5284" name="Picture 4" descr="3">
            <a:extLst>
              <a:ext uri="{FF2B5EF4-FFF2-40B4-BE49-F238E27FC236}">
                <a16:creationId xmlns:a16="http://schemas.microsoft.com/office/drawing/2014/main" xmlns="" id="{DCE83875-9E9F-4B7E-94C1-F97F3A532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6096000" cy="4587875"/>
          </a:xfrm>
          <a:prstGeom prst="rect">
            <a:avLst/>
          </a:prstGeom>
          <a:noFill/>
          <a:extLst>
            <a:ext uri="{909E8E84-426E-40DD-AFC4-6F175D3DCCD1}">
              <a14:hiddenFill xmlns:a14="http://schemas.microsoft.com/office/drawing/2010/main">
                <a:solidFill>
                  <a:srgbClr val="FFFFFF"/>
                </a:solidFill>
              </a14:hiddenFill>
            </a:ext>
          </a:extLst>
        </p:spPr>
      </p:pic>
      <p:sp>
        <p:nvSpPr>
          <p:cNvPr id="225285" name="Text Box 5">
            <a:extLst>
              <a:ext uri="{FF2B5EF4-FFF2-40B4-BE49-F238E27FC236}">
                <a16:creationId xmlns:a16="http://schemas.microsoft.com/office/drawing/2014/main" xmlns="" id="{8790D201-F734-4DFD-A302-03F7053A0999}"/>
              </a:ext>
            </a:extLst>
          </p:cNvPr>
          <p:cNvSpPr txBox="1">
            <a:spLocks noChangeArrowheads="1"/>
          </p:cNvSpPr>
          <p:nvPr/>
        </p:nvSpPr>
        <p:spPr bwMode="auto">
          <a:xfrm>
            <a:off x="2651125" y="5984875"/>
            <a:ext cx="1245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软件包组 </a:t>
            </a:r>
          </a:p>
        </p:txBody>
      </p:sp>
    </p:spTree>
    <p:extLst>
      <p:ext uri="{BB962C8B-B14F-4D97-AF65-F5344CB8AC3E}">
        <p14:creationId xmlns:p14="http://schemas.microsoft.com/office/powerpoint/2010/main" val="2757905763"/>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xmlns="" id="{D3B9E834-3245-4DD1-A771-6470F460E919}"/>
              </a:ext>
            </a:extLst>
          </p:cNvPr>
          <p:cNvSpPr>
            <a:spLocks noChangeArrowheads="1"/>
          </p:cNvSpPr>
          <p:nvPr/>
        </p:nvSpPr>
        <p:spPr bwMode="auto">
          <a:xfrm>
            <a:off x="31908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6307" name="Picture 3" descr="3">
            <a:extLst>
              <a:ext uri="{FF2B5EF4-FFF2-40B4-BE49-F238E27FC236}">
                <a16:creationId xmlns:a16="http://schemas.microsoft.com/office/drawing/2014/main" xmlns="" id="{BBC41276-F2BB-46E2-B357-EEE2B6750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09600"/>
            <a:ext cx="6934200" cy="5164138"/>
          </a:xfrm>
          <a:prstGeom prst="rect">
            <a:avLst/>
          </a:prstGeom>
          <a:noFill/>
          <a:extLst>
            <a:ext uri="{909E8E84-426E-40DD-AFC4-6F175D3DCCD1}">
              <a14:hiddenFill xmlns:a14="http://schemas.microsoft.com/office/drawing/2010/main">
                <a:solidFill>
                  <a:srgbClr val="FFFFFF"/>
                </a:solidFill>
              </a14:hiddenFill>
            </a:ext>
          </a:extLst>
        </p:spPr>
      </p:pic>
      <p:sp>
        <p:nvSpPr>
          <p:cNvPr id="226308" name="Text Box 4">
            <a:extLst>
              <a:ext uri="{FF2B5EF4-FFF2-40B4-BE49-F238E27FC236}">
                <a16:creationId xmlns:a16="http://schemas.microsoft.com/office/drawing/2014/main" xmlns="" id="{69DBD9BB-54E3-410D-B452-AFA32952BE9D}"/>
              </a:ext>
            </a:extLst>
          </p:cNvPr>
          <p:cNvSpPr txBox="1">
            <a:spLocks noChangeArrowheads="1"/>
          </p:cNvSpPr>
          <p:nvPr/>
        </p:nvSpPr>
        <p:spPr bwMode="auto">
          <a:xfrm>
            <a:off x="3108325" y="6061075"/>
            <a:ext cx="1476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安装软件包 </a:t>
            </a:r>
          </a:p>
        </p:txBody>
      </p:sp>
    </p:spTree>
    <p:extLst>
      <p:ext uri="{BB962C8B-B14F-4D97-AF65-F5344CB8AC3E}">
        <p14:creationId xmlns:p14="http://schemas.microsoft.com/office/powerpoint/2010/main" val="2992667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xmlns="" id="{403CAB05-280C-4D48-8E85-607F115AD520}"/>
              </a:ext>
            </a:extLst>
          </p:cNvPr>
          <p:cNvSpPr>
            <a:spLocks noGrp="1" noChangeArrowheads="1"/>
          </p:cNvSpPr>
          <p:nvPr>
            <p:ph idx="1"/>
          </p:nvPr>
        </p:nvSpPr>
        <p:spPr>
          <a:xfrm>
            <a:off x="990600" y="1066800"/>
            <a:ext cx="7773988" cy="3048000"/>
          </a:xfrm>
        </p:spPr>
        <p:txBody>
          <a:bodyPr/>
          <a:lstStyle/>
          <a:p>
            <a:pPr lvl="2" algn="just"/>
            <a:r>
              <a:rPr lang="zh-CN" altLang="en-US" sz="2400" dirty="0"/>
              <a:t>12．创建引导盘</a:t>
            </a:r>
          </a:p>
          <a:p>
            <a:pPr marL="0" indent="0">
              <a:buNone/>
            </a:pPr>
            <a:r>
              <a:rPr lang="zh-CN" altLang="en-US" sz="2400" dirty="0"/>
              <a:t>        当软件包安装完毕后，安装程序进入创建引导盘窗口，如图所示</a:t>
            </a:r>
            <a:r>
              <a:rPr lang="zh-CN" altLang="en-US" dirty="0"/>
              <a:t>。 </a:t>
            </a:r>
          </a:p>
        </p:txBody>
      </p:sp>
      <p:sp>
        <p:nvSpPr>
          <p:cNvPr id="227331" name="Rectangle 3">
            <a:extLst>
              <a:ext uri="{FF2B5EF4-FFF2-40B4-BE49-F238E27FC236}">
                <a16:creationId xmlns:a16="http://schemas.microsoft.com/office/drawing/2014/main" xmlns="" id="{70350B96-B0D9-450F-A88F-318DD3C68552}"/>
              </a:ext>
            </a:extLst>
          </p:cNvPr>
          <p:cNvSpPr>
            <a:spLocks noChangeArrowheads="1"/>
          </p:cNvSpPr>
          <p:nvPr/>
        </p:nvSpPr>
        <p:spPr bwMode="auto">
          <a:xfrm>
            <a:off x="3195638"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7332" name="Picture 4" descr="3">
            <a:extLst>
              <a:ext uri="{FF2B5EF4-FFF2-40B4-BE49-F238E27FC236}">
                <a16:creationId xmlns:a16="http://schemas.microsoft.com/office/drawing/2014/main" xmlns="" id="{C192503A-F7AB-4B0A-AE43-C5FC722BE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90800"/>
            <a:ext cx="4800600" cy="3554413"/>
          </a:xfrm>
          <a:prstGeom prst="rect">
            <a:avLst/>
          </a:prstGeom>
          <a:noFill/>
          <a:extLst>
            <a:ext uri="{909E8E84-426E-40DD-AFC4-6F175D3DCCD1}">
              <a14:hiddenFill xmlns:a14="http://schemas.microsoft.com/office/drawing/2010/main">
                <a:solidFill>
                  <a:srgbClr val="FFFFFF"/>
                </a:solidFill>
              </a14:hiddenFill>
            </a:ext>
          </a:extLst>
        </p:spPr>
      </p:pic>
      <p:sp>
        <p:nvSpPr>
          <p:cNvPr id="227333" name="Text Box 5">
            <a:extLst>
              <a:ext uri="{FF2B5EF4-FFF2-40B4-BE49-F238E27FC236}">
                <a16:creationId xmlns:a16="http://schemas.microsoft.com/office/drawing/2014/main" xmlns="" id="{9F6E2935-B204-47EC-BAB6-CB3C7EC514C7}"/>
              </a:ext>
            </a:extLst>
          </p:cNvPr>
          <p:cNvSpPr txBox="1">
            <a:spLocks noChangeArrowheads="1"/>
          </p:cNvSpPr>
          <p:nvPr/>
        </p:nvSpPr>
        <p:spPr bwMode="auto">
          <a:xfrm>
            <a:off x="2574925" y="6137275"/>
            <a:ext cx="1476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创建引导盘 </a:t>
            </a:r>
          </a:p>
        </p:txBody>
      </p:sp>
    </p:spTree>
    <p:extLst>
      <p:ext uri="{BB962C8B-B14F-4D97-AF65-F5344CB8AC3E}">
        <p14:creationId xmlns:p14="http://schemas.microsoft.com/office/powerpoint/2010/main" val="240387985"/>
      </p:ext>
    </p:extLst>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xmlns="" id="{1156698E-75D4-4268-8F6E-CA63EE197A50}"/>
              </a:ext>
            </a:extLst>
          </p:cNvPr>
          <p:cNvSpPr>
            <a:spLocks noGrp="1" noChangeArrowheads="1"/>
          </p:cNvSpPr>
          <p:nvPr>
            <p:ph idx="1"/>
          </p:nvPr>
        </p:nvSpPr>
        <p:spPr>
          <a:xfrm>
            <a:off x="762000" y="609600"/>
            <a:ext cx="7773988" cy="3048000"/>
          </a:xfrm>
        </p:spPr>
        <p:txBody>
          <a:bodyPr/>
          <a:lstStyle/>
          <a:p>
            <a:pPr lvl="2" algn="just"/>
            <a:r>
              <a:rPr lang="zh-CN" altLang="en-US"/>
              <a:t>13．配置</a:t>
            </a:r>
            <a:r>
              <a:rPr lang="en-US" altLang="zh-CN"/>
              <a:t>X Window</a:t>
            </a:r>
          </a:p>
          <a:p>
            <a:pPr lvl="3" algn="just"/>
            <a:r>
              <a:rPr lang="en-US" altLang="zh-CN"/>
              <a:t>（1）</a:t>
            </a:r>
            <a:r>
              <a:rPr lang="zh-CN" altLang="en-US"/>
              <a:t>配置视频卡</a:t>
            </a:r>
          </a:p>
          <a:p>
            <a:endParaRPr lang="zh-CN" altLang="en-US"/>
          </a:p>
        </p:txBody>
      </p:sp>
      <p:sp>
        <p:nvSpPr>
          <p:cNvPr id="228355" name="Rectangle 3">
            <a:extLst>
              <a:ext uri="{FF2B5EF4-FFF2-40B4-BE49-F238E27FC236}">
                <a16:creationId xmlns:a16="http://schemas.microsoft.com/office/drawing/2014/main" xmlns="" id="{FE1CF173-6623-4220-8A90-97AD67333C5D}"/>
              </a:ext>
            </a:extLst>
          </p:cNvPr>
          <p:cNvSpPr>
            <a:spLocks noChangeArrowheads="1"/>
          </p:cNvSpPr>
          <p:nvPr/>
        </p:nvSpPr>
        <p:spPr bwMode="auto">
          <a:xfrm>
            <a:off x="329088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8356" name="Picture 4" descr="3">
            <a:extLst>
              <a:ext uri="{FF2B5EF4-FFF2-40B4-BE49-F238E27FC236}">
                <a16:creationId xmlns:a16="http://schemas.microsoft.com/office/drawing/2014/main" xmlns="" id="{2F8E95C2-B3C5-4CEA-BB10-2BCFC018B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5715000" cy="4313238"/>
          </a:xfrm>
          <a:prstGeom prst="rect">
            <a:avLst/>
          </a:prstGeom>
          <a:noFill/>
          <a:extLst>
            <a:ext uri="{909E8E84-426E-40DD-AFC4-6F175D3DCCD1}">
              <a14:hiddenFill xmlns:a14="http://schemas.microsoft.com/office/drawing/2010/main">
                <a:solidFill>
                  <a:srgbClr val="FFFFFF"/>
                </a:solidFill>
              </a14:hiddenFill>
            </a:ext>
          </a:extLst>
        </p:spPr>
      </p:pic>
      <p:sp>
        <p:nvSpPr>
          <p:cNvPr id="228357" name="Text Box 5">
            <a:extLst>
              <a:ext uri="{FF2B5EF4-FFF2-40B4-BE49-F238E27FC236}">
                <a16:creationId xmlns:a16="http://schemas.microsoft.com/office/drawing/2014/main" xmlns="" id="{3C783550-A86E-4F44-BFF5-320087AAA0F8}"/>
              </a:ext>
            </a:extLst>
          </p:cNvPr>
          <p:cNvSpPr txBox="1">
            <a:spLocks noChangeArrowheads="1"/>
          </p:cNvSpPr>
          <p:nvPr/>
        </p:nvSpPr>
        <p:spPr bwMode="auto">
          <a:xfrm>
            <a:off x="2574925" y="6137275"/>
            <a:ext cx="1476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配置视频卡 </a:t>
            </a:r>
          </a:p>
        </p:txBody>
      </p:sp>
    </p:spTree>
    <p:extLst>
      <p:ext uri="{BB962C8B-B14F-4D97-AF65-F5344CB8AC3E}">
        <p14:creationId xmlns:p14="http://schemas.microsoft.com/office/powerpoint/2010/main" val="4113300915"/>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descr="Large confetti">
            <a:extLst>
              <a:ext uri="{FF2B5EF4-FFF2-40B4-BE49-F238E27FC236}">
                <a16:creationId xmlns:a16="http://schemas.microsoft.com/office/drawing/2014/main" xmlns="" id="{47208764-8995-4EA5-8FC7-6A7AA905289C}"/>
              </a:ext>
            </a:extLst>
          </p:cNvPr>
          <p:cNvSpPr>
            <a:spLocks noGrp="1" noChangeArrowheads="1"/>
          </p:cNvSpPr>
          <p:nvPr>
            <p:ph type="title"/>
          </p:nvPr>
        </p:nvSpPr>
        <p:spPr/>
        <p:txBody>
          <a:bodyPr/>
          <a:lstStyle/>
          <a:p>
            <a:r>
              <a:rPr lang="en-US" altLang="zh-CN"/>
              <a:t>1.2</a:t>
            </a:r>
            <a:r>
              <a:rPr lang="zh-CN" altLang="en-US"/>
              <a:t>嵌入式系统构架</a:t>
            </a:r>
            <a:endParaRPr lang="en-US" altLang="zh-CN"/>
          </a:p>
        </p:txBody>
      </p:sp>
      <p:sp>
        <p:nvSpPr>
          <p:cNvPr id="144387" name="Rectangle 3">
            <a:extLst>
              <a:ext uri="{FF2B5EF4-FFF2-40B4-BE49-F238E27FC236}">
                <a16:creationId xmlns:a16="http://schemas.microsoft.com/office/drawing/2014/main" xmlns="" id="{9AB71F0F-AC81-4740-A7A2-E8E3FDA22235}"/>
              </a:ext>
            </a:extLst>
          </p:cNvPr>
          <p:cNvSpPr>
            <a:spLocks noGrp="1" noChangeArrowheads="1"/>
          </p:cNvSpPr>
          <p:nvPr>
            <p:ph idx="1"/>
          </p:nvPr>
        </p:nvSpPr>
        <p:spPr>
          <a:xfrm>
            <a:off x="609599" y="1676400"/>
            <a:ext cx="6347714" cy="4364963"/>
          </a:xfrm>
        </p:spPr>
        <p:txBody>
          <a:bodyPr>
            <a:normAutofit/>
          </a:bodyPr>
          <a:lstStyle/>
          <a:p>
            <a:pPr marL="609600" indent="-609600">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它一般由以下几部分组成：</a:t>
            </a:r>
          </a:p>
          <a:p>
            <a:pPr marL="609600" indent="-609600"/>
            <a:r>
              <a:rPr lang="zh-CN" altLang="en-US" sz="2800" dirty="0">
                <a:latin typeface="华文楷体" panose="02010600040101010101" pitchFamily="2" charset="-122"/>
                <a:ea typeface="华文楷体" panose="02010600040101010101" pitchFamily="2" charset="-122"/>
              </a:rPr>
              <a:t>嵌入式微处理器</a:t>
            </a:r>
          </a:p>
          <a:p>
            <a:pPr marL="609600" indent="-609600"/>
            <a:r>
              <a:rPr lang="zh-CN" altLang="en-US" sz="2800" dirty="0">
                <a:latin typeface="华文楷体" panose="02010600040101010101" pitchFamily="2" charset="-122"/>
                <a:ea typeface="华文楷体" panose="02010600040101010101" pitchFamily="2" charset="-122"/>
              </a:rPr>
              <a:t>外围硬件设备</a:t>
            </a:r>
          </a:p>
          <a:p>
            <a:pPr marL="609600" indent="-609600"/>
            <a:r>
              <a:rPr lang="zh-CN" altLang="en-US" sz="2800" dirty="0">
                <a:latin typeface="华文楷体" panose="02010600040101010101" pitchFamily="2" charset="-122"/>
                <a:ea typeface="华文楷体" panose="02010600040101010101" pitchFamily="2" charset="-122"/>
              </a:rPr>
              <a:t>嵌入式操作系统</a:t>
            </a:r>
          </a:p>
          <a:p>
            <a:pPr marL="609600" indent="-609600"/>
            <a:r>
              <a:rPr lang="zh-CN" altLang="en-US" sz="2800" dirty="0">
                <a:latin typeface="华文楷体" panose="02010600040101010101" pitchFamily="2" charset="-122"/>
                <a:ea typeface="华文楷体" panose="02010600040101010101" pitchFamily="2" charset="-122"/>
              </a:rPr>
              <a:t>特定的应用程序</a:t>
            </a:r>
          </a:p>
          <a:p>
            <a:pPr marL="609600" indent="-609600"/>
            <a:endParaRPr lang="zh-CN" altLang="en-US" sz="2800" dirty="0">
              <a:solidFill>
                <a:srgbClr val="0000CC"/>
              </a:solidFill>
              <a:latin typeface="楷体_GB2312" pitchFamily="49" charset="-122"/>
              <a:ea typeface="楷体_GB2312" pitchFamily="49" charset="-122"/>
            </a:endParaRPr>
          </a:p>
        </p:txBody>
      </p:sp>
    </p:spTree>
    <p:extLst>
      <p:ext uri="{BB962C8B-B14F-4D97-AF65-F5344CB8AC3E}">
        <p14:creationId xmlns:p14="http://schemas.microsoft.com/office/powerpoint/2010/main" val="91331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xmlns="" id="{BB63EA1F-5B0B-4D74-A67D-D9F90A8A358E}"/>
              </a:ext>
            </a:extLst>
          </p:cNvPr>
          <p:cNvSpPr>
            <a:spLocks noGrp="1" noChangeArrowheads="1"/>
          </p:cNvSpPr>
          <p:nvPr>
            <p:ph idx="1"/>
          </p:nvPr>
        </p:nvSpPr>
        <p:spPr>
          <a:xfrm>
            <a:off x="755650" y="762000"/>
            <a:ext cx="7773988" cy="3048000"/>
          </a:xfrm>
        </p:spPr>
        <p:txBody>
          <a:bodyPr/>
          <a:lstStyle/>
          <a:p>
            <a:pPr lvl="3" algn="just"/>
            <a:r>
              <a:rPr lang="zh-CN" altLang="en-US"/>
              <a:t>（2）配置显示器</a:t>
            </a:r>
          </a:p>
          <a:p>
            <a:endParaRPr lang="zh-CN" altLang="en-US"/>
          </a:p>
        </p:txBody>
      </p:sp>
      <p:sp>
        <p:nvSpPr>
          <p:cNvPr id="229379" name="Rectangle 3">
            <a:extLst>
              <a:ext uri="{FF2B5EF4-FFF2-40B4-BE49-F238E27FC236}">
                <a16:creationId xmlns:a16="http://schemas.microsoft.com/office/drawing/2014/main" xmlns="" id="{D439B125-A06B-45BE-A0B4-730BD3942DD0}"/>
              </a:ext>
            </a:extLst>
          </p:cNvPr>
          <p:cNvSpPr>
            <a:spLocks noChangeArrowheads="1"/>
          </p:cNvSpPr>
          <p:nvPr/>
        </p:nvSpPr>
        <p:spPr bwMode="auto">
          <a:xfrm>
            <a:off x="3305175"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29380" name="Picture 4" descr="3">
            <a:extLst>
              <a:ext uri="{FF2B5EF4-FFF2-40B4-BE49-F238E27FC236}">
                <a16:creationId xmlns:a16="http://schemas.microsoft.com/office/drawing/2014/main" xmlns="" id="{60E45B02-754B-440E-81F7-6D6C85C80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096000" cy="4583113"/>
          </a:xfrm>
          <a:prstGeom prst="rect">
            <a:avLst/>
          </a:prstGeom>
          <a:noFill/>
          <a:extLst>
            <a:ext uri="{909E8E84-426E-40DD-AFC4-6F175D3DCCD1}">
              <a14:hiddenFill xmlns:a14="http://schemas.microsoft.com/office/drawing/2010/main">
                <a:solidFill>
                  <a:srgbClr val="FFFFFF"/>
                </a:solidFill>
              </a14:hiddenFill>
            </a:ext>
          </a:extLst>
        </p:spPr>
      </p:pic>
      <p:sp>
        <p:nvSpPr>
          <p:cNvPr id="229381" name="Text Box 5">
            <a:extLst>
              <a:ext uri="{FF2B5EF4-FFF2-40B4-BE49-F238E27FC236}">
                <a16:creationId xmlns:a16="http://schemas.microsoft.com/office/drawing/2014/main" xmlns="" id="{181A465F-E898-44C5-801E-C461948C266E}"/>
              </a:ext>
            </a:extLst>
          </p:cNvPr>
          <p:cNvSpPr txBox="1">
            <a:spLocks noChangeArrowheads="1"/>
          </p:cNvSpPr>
          <p:nvPr/>
        </p:nvSpPr>
        <p:spPr bwMode="auto">
          <a:xfrm>
            <a:off x="2346325" y="5984875"/>
            <a:ext cx="1476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显示器配置 </a:t>
            </a:r>
          </a:p>
        </p:txBody>
      </p:sp>
    </p:spTree>
    <p:extLst>
      <p:ext uri="{BB962C8B-B14F-4D97-AF65-F5344CB8AC3E}">
        <p14:creationId xmlns:p14="http://schemas.microsoft.com/office/powerpoint/2010/main" val="3603204083"/>
      </p:ext>
    </p:extLst>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xmlns="" id="{919B579C-A371-4D25-9950-CF5A39B487CD}"/>
              </a:ext>
            </a:extLst>
          </p:cNvPr>
          <p:cNvSpPr>
            <a:spLocks noGrp="1" noChangeArrowheads="1"/>
          </p:cNvSpPr>
          <p:nvPr>
            <p:ph idx="1"/>
          </p:nvPr>
        </p:nvSpPr>
        <p:spPr>
          <a:xfrm>
            <a:off x="755650" y="762000"/>
            <a:ext cx="7773988" cy="3048000"/>
          </a:xfrm>
        </p:spPr>
        <p:txBody>
          <a:bodyPr/>
          <a:lstStyle/>
          <a:p>
            <a:pPr lvl="3" algn="just"/>
            <a:r>
              <a:rPr lang="zh-CN" altLang="en-US"/>
              <a:t>（3）定制图形化配置</a:t>
            </a:r>
          </a:p>
          <a:p>
            <a:endParaRPr lang="zh-CN" altLang="en-US"/>
          </a:p>
        </p:txBody>
      </p:sp>
      <p:sp>
        <p:nvSpPr>
          <p:cNvPr id="230403" name="Rectangle 3">
            <a:extLst>
              <a:ext uri="{FF2B5EF4-FFF2-40B4-BE49-F238E27FC236}">
                <a16:creationId xmlns:a16="http://schemas.microsoft.com/office/drawing/2014/main" xmlns="" id="{06D5588D-9E12-4C77-9F62-DA425643ECA7}"/>
              </a:ext>
            </a:extLst>
          </p:cNvPr>
          <p:cNvSpPr>
            <a:spLocks noChangeArrowheads="1"/>
          </p:cNvSpPr>
          <p:nvPr/>
        </p:nvSpPr>
        <p:spPr bwMode="auto">
          <a:xfrm>
            <a:off x="3228975"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30404" name="Picture 4" descr="3">
            <a:extLst>
              <a:ext uri="{FF2B5EF4-FFF2-40B4-BE49-F238E27FC236}">
                <a16:creationId xmlns:a16="http://schemas.microsoft.com/office/drawing/2014/main" xmlns="" id="{2A1966CE-2989-4683-A301-78F6B0036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172200" cy="4683125"/>
          </a:xfrm>
          <a:prstGeom prst="rect">
            <a:avLst/>
          </a:prstGeom>
          <a:noFill/>
          <a:extLst>
            <a:ext uri="{909E8E84-426E-40DD-AFC4-6F175D3DCCD1}">
              <a14:hiddenFill xmlns:a14="http://schemas.microsoft.com/office/drawing/2010/main">
                <a:solidFill>
                  <a:srgbClr val="FFFFFF"/>
                </a:solidFill>
              </a14:hiddenFill>
            </a:ext>
          </a:extLst>
        </p:spPr>
      </p:pic>
      <p:sp>
        <p:nvSpPr>
          <p:cNvPr id="230405" name="Text Box 5">
            <a:extLst>
              <a:ext uri="{FF2B5EF4-FFF2-40B4-BE49-F238E27FC236}">
                <a16:creationId xmlns:a16="http://schemas.microsoft.com/office/drawing/2014/main" xmlns="" id="{BEE008BC-F976-446D-8ED8-BBD1B25A5F3F}"/>
              </a:ext>
            </a:extLst>
          </p:cNvPr>
          <p:cNvSpPr txBox="1">
            <a:spLocks noChangeArrowheads="1"/>
          </p:cNvSpPr>
          <p:nvPr/>
        </p:nvSpPr>
        <p:spPr bwMode="auto">
          <a:xfrm>
            <a:off x="2727325" y="5984875"/>
            <a:ext cx="1938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定制图形化配置 </a:t>
            </a:r>
          </a:p>
        </p:txBody>
      </p:sp>
    </p:spTree>
    <p:extLst>
      <p:ext uri="{BB962C8B-B14F-4D97-AF65-F5344CB8AC3E}">
        <p14:creationId xmlns:p14="http://schemas.microsoft.com/office/powerpoint/2010/main" val="545642437"/>
      </p:ext>
    </p:extLst>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descr="Large confetti">
            <a:extLst>
              <a:ext uri="{FF2B5EF4-FFF2-40B4-BE49-F238E27FC236}">
                <a16:creationId xmlns:a16="http://schemas.microsoft.com/office/drawing/2014/main" xmlns="" id="{941FF7F3-AE42-4ED2-938C-886C79D7D04B}"/>
              </a:ext>
            </a:extLst>
          </p:cNvPr>
          <p:cNvSpPr>
            <a:spLocks noGrp="1" noChangeArrowheads="1"/>
          </p:cNvSpPr>
          <p:nvPr>
            <p:ph type="title"/>
          </p:nvPr>
        </p:nvSpPr>
        <p:spPr/>
        <p:txBody>
          <a:bodyPr/>
          <a:lstStyle/>
          <a:p>
            <a:r>
              <a:rPr lang="zh-CN" altLang="en-US" sz="4800" dirty="0">
                <a:ea typeface="楷体_GB2312" pitchFamily="49" charset="-122"/>
              </a:rPr>
              <a:t> 安装后的系统配置</a:t>
            </a:r>
          </a:p>
        </p:txBody>
      </p:sp>
      <p:sp>
        <p:nvSpPr>
          <p:cNvPr id="231427" name="Rectangle 3">
            <a:extLst>
              <a:ext uri="{FF2B5EF4-FFF2-40B4-BE49-F238E27FC236}">
                <a16:creationId xmlns:a16="http://schemas.microsoft.com/office/drawing/2014/main" xmlns="" id="{B545FFC6-1B4F-486E-A5A0-BCF6A7DD6A63}"/>
              </a:ext>
            </a:extLst>
          </p:cNvPr>
          <p:cNvSpPr>
            <a:spLocks noGrp="1" noChangeArrowheads="1"/>
          </p:cNvSpPr>
          <p:nvPr>
            <p:ph idx="1"/>
          </p:nvPr>
        </p:nvSpPr>
        <p:spPr/>
        <p:txBody>
          <a:bodyPr>
            <a:normAutofit/>
          </a:bodyPr>
          <a:lstStyle/>
          <a:p>
            <a:pPr marL="457200" lvl="1" indent="0">
              <a:buNone/>
            </a:pPr>
            <a:r>
              <a:rPr lang="zh-CN" altLang="en-US" sz="2800" dirty="0">
                <a:ea typeface="黑体" panose="02010609060101010101" pitchFamily="49" charset="-122"/>
              </a:rPr>
              <a:t>设置代理</a:t>
            </a:r>
          </a:p>
          <a:p>
            <a:pPr marL="0" indent="0" algn="just">
              <a:buNone/>
            </a:pPr>
            <a:r>
              <a:rPr lang="zh-CN" altLang="en-US" sz="2800" dirty="0"/>
              <a:t>      可以设置系统的日期和时间、给系统添加用户、安装软件、在</a:t>
            </a:r>
            <a:r>
              <a:rPr lang="en-US" altLang="zh-CN" sz="2800" dirty="0"/>
              <a:t>Red Hat</a:t>
            </a:r>
            <a:r>
              <a:rPr lang="zh-CN" altLang="en-US" sz="2800" dirty="0"/>
              <a:t>网络中注册机器以及完成其他任务。设置代理将允许用户从一开始就配置环境，从而使用户能够快速地开始使用</a:t>
            </a:r>
            <a:r>
              <a:rPr lang="en-US" altLang="zh-CN" sz="2800" dirty="0"/>
              <a:t>Red Hat Linux</a:t>
            </a:r>
            <a:r>
              <a:rPr lang="zh-CN" altLang="en-US" sz="2800" dirty="0"/>
              <a:t>系统。</a:t>
            </a:r>
          </a:p>
          <a:p>
            <a:endParaRPr lang="zh-CN" altLang="en-US" sz="2800" dirty="0"/>
          </a:p>
        </p:txBody>
      </p:sp>
    </p:spTree>
    <p:extLst>
      <p:ext uri="{BB962C8B-B14F-4D97-AF65-F5344CB8AC3E}">
        <p14:creationId xmlns:p14="http://schemas.microsoft.com/office/powerpoint/2010/main" val="1955739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xmlns="" id="{BAEF60A1-CCA4-4132-B5E4-F32DE7B25D50}"/>
              </a:ext>
            </a:extLst>
          </p:cNvPr>
          <p:cNvSpPr>
            <a:spLocks noChangeArrowheads="1"/>
          </p:cNvSpPr>
          <p:nvPr/>
        </p:nvSpPr>
        <p:spPr bwMode="auto">
          <a:xfrm>
            <a:off x="32004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32451" name="Picture 3" descr="3">
            <a:extLst>
              <a:ext uri="{FF2B5EF4-FFF2-40B4-BE49-F238E27FC236}">
                <a16:creationId xmlns:a16="http://schemas.microsoft.com/office/drawing/2014/main" xmlns="" id="{4E05962A-01BB-4D40-98A1-F5653E2BA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70104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32452" name="Text Box 4">
            <a:extLst>
              <a:ext uri="{FF2B5EF4-FFF2-40B4-BE49-F238E27FC236}">
                <a16:creationId xmlns:a16="http://schemas.microsoft.com/office/drawing/2014/main" xmlns="" id="{33644DB5-026C-413D-A2BF-53B64E0948AD}"/>
              </a:ext>
            </a:extLst>
          </p:cNvPr>
          <p:cNvSpPr txBox="1">
            <a:spLocks noChangeArrowheads="1"/>
          </p:cNvSpPr>
          <p:nvPr/>
        </p:nvSpPr>
        <p:spPr bwMode="auto">
          <a:xfrm>
            <a:off x="2819400" y="5943600"/>
            <a:ext cx="1245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设置代理 </a:t>
            </a:r>
          </a:p>
        </p:txBody>
      </p:sp>
    </p:spTree>
    <p:extLst>
      <p:ext uri="{BB962C8B-B14F-4D97-AF65-F5344CB8AC3E}">
        <p14:creationId xmlns:p14="http://schemas.microsoft.com/office/powerpoint/2010/main" val="1489329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xmlns="" id="{AB9AD5C1-DFC6-4154-A402-CBB25D6B9E03}"/>
              </a:ext>
            </a:extLst>
          </p:cNvPr>
          <p:cNvSpPr>
            <a:spLocks noGrp="1" noChangeArrowheads="1"/>
          </p:cNvSpPr>
          <p:nvPr>
            <p:ph idx="1"/>
          </p:nvPr>
        </p:nvSpPr>
        <p:spPr>
          <a:xfrm>
            <a:off x="755650" y="762000"/>
            <a:ext cx="7773988" cy="3048000"/>
          </a:xfrm>
        </p:spPr>
        <p:txBody>
          <a:bodyPr/>
          <a:lstStyle/>
          <a:p>
            <a:pPr lvl="2" algn="just"/>
            <a:r>
              <a:rPr lang="zh-CN" altLang="en-US"/>
              <a:t>1．创建用户账号</a:t>
            </a:r>
          </a:p>
          <a:p>
            <a:endParaRPr lang="zh-CN" altLang="en-US"/>
          </a:p>
        </p:txBody>
      </p:sp>
      <p:sp>
        <p:nvSpPr>
          <p:cNvPr id="233475" name="Rectangle 3">
            <a:extLst>
              <a:ext uri="{FF2B5EF4-FFF2-40B4-BE49-F238E27FC236}">
                <a16:creationId xmlns:a16="http://schemas.microsoft.com/office/drawing/2014/main" xmlns="" id="{C163DA80-B9F1-4AAF-9631-8C0A6415C2B2}"/>
              </a:ext>
            </a:extLst>
          </p:cNvPr>
          <p:cNvSpPr>
            <a:spLocks noChangeArrowheads="1"/>
          </p:cNvSpPr>
          <p:nvPr/>
        </p:nvSpPr>
        <p:spPr bwMode="auto">
          <a:xfrm>
            <a:off x="3095625"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33476" name="Picture 4" descr="3">
            <a:extLst>
              <a:ext uri="{FF2B5EF4-FFF2-40B4-BE49-F238E27FC236}">
                <a16:creationId xmlns:a16="http://schemas.microsoft.com/office/drawing/2014/main" xmlns="" id="{8AF44E69-F1BB-488E-89CE-5F2608276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019800" cy="4524375"/>
          </a:xfrm>
          <a:prstGeom prst="rect">
            <a:avLst/>
          </a:prstGeom>
          <a:noFill/>
          <a:extLst>
            <a:ext uri="{909E8E84-426E-40DD-AFC4-6F175D3DCCD1}">
              <a14:hiddenFill xmlns:a14="http://schemas.microsoft.com/office/drawing/2010/main">
                <a:solidFill>
                  <a:srgbClr val="FFFFFF"/>
                </a:solidFill>
              </a14:hiddenFill>
            </a:ext>
          </a:extLst>
        </p:spPr>
      </p:pic>
      <p:sp>
        <p:nvSpPr>
          <p:cNvPr id="233477" name="Text Box 5">
            <a:extLst>
              <a:ext uri="{FF2B5EF4-FFF2-40B4-BE49-F238E27FC236}">
                <a16:creationId xmlns:a16="http://schemas.microsoft.com/office/drawing/2014/main" xmlns="" id="{7340B95A-48E3-4198-B565-961EFF5B6928}"/>
              </a:ext>
            </a:extLst>
          </p:cNvPr>
          <p:cNvSpPr txBox="1">
            <a:spLocks noChangeArrowheads="1"/>
          </p:cNvSpPr>
          <p:nvPr/>
        </p:nvSpPr>
        <p:spPr bwMode="auto">
          <a:xfrm>
            <a:off x="2498725" y="5908675"/>
            <a:ext cx="1707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创建用户账号 </a:t>
            </a:r>
          </a:p>
        </p:txBody>
      </p:sp>
    </p:spTree>
    <p:extLst>
      <p:ext uri="{BB962C8B-B14F-4D97-AF65-F5344CB8AC3E}">
        <p14:creationId xmlns:p14="http://schemas.microsoft.com/office/powerpoint/2010/main" val="3665798836"/>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xmlns="" id="{270617E6-9F7A-46C3-8C76-0342ADBF1E0B}"/>
              </a:ext>
            </a:extLst>
          </p:cNvPr>
          <p:cNvSpPr>
            <a:spLocks noGrp="1" noChangeArrowheads="1"/>
          </p:cNvSpPr>
          <p:nvPr>
            <p:ph idx="1"/>
          </p:nvPr>
        </p:nvSpPr>
        <p:spPr>
          <a:xfrm>
            <a:off x="755650" y="762000"/>
            <a:ext cx="7773988" cy="3048000"/>
          </a:xfrm>
        </p:spPr>
        <p:txBody>
          <a:bodyPr/>
          <a:lstStyle/>
          <a:p>
            <a:pPr lvl="2" algn="just"/>
            <a:r>
              <a:rPr lang="zh-CN" altLang="en-US"/>
              <a:t>2．设置时间和日期</a:t>
            </a:r>
          </a:p>
          <a:p>
            <a:endParaRPr lang="zh-CN" altLang="en-US"/>
          </a:p>
        </p:txBody>
      </p:sp>
      <p:sp>
        <p:nvSpPr>
          <p:cNvPr id="234499" name="Rectangle 3">
            <a:extLst>
              <a:ext uri="{FF2B5EF4-FFF2-40B4-BE49-F238E27FC236}">
                <a16:creationId xmlns:a16="http://schemas.microsoft.com/office/drawing/2014/main" xmlns="" id="{4AAFC7E1-882F-4C9E-A5D7-4F39BE3A1DC7}"/>
              </a:ext>
            </a:extLst>
          </p:cNvPr>
          <p:cNvSpPr>
            <a:spLocks noChangeArrowheads="1"/>
          </p:cNvSpPr>
          <p:nvPr/>
        </p:nvSpPr>
        <p:spPr bwMode="auto">
          <a:xfrm>
            <a:off x="3133725" y="234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34500" name="Picture 4" descr="3">
            <a:extLst>
              <a:ext uri="{FF2B5EF4-FFF2-40B4-BE49-F238E27FC236}">
                <a16:creationId xmlns:a16="http://schemas.microsoft.com/office/drawing/2014/main" xmlns="" id="{D89684CA-B698-4F40-B7F6-7BDA39438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5943600" cy="4467225"/>
          </a:xfrm>
          <a:prstGeom prst="rect">
            <a:avLst/>
          </a:prstGeom>
          <a:noFill/>
          <a:extLst>
            <a:ext uri="{909E8E84-426E-40DD-AFC4-6F175D3DCCD1}">
              <a14:hiddenFill xmlns:a14="http://schemas.microsoft.com/office/drawing/2010/main">
                <a:solidFill>
                  <a:srgbClr val="FFFFFF"/>
                </a:solidFill>
              </a14:hiddenFill>
            </a:ext>
          </a:extLst>
        </p:spPr>
      </p:pic>
      <p:sp>
        <p:nvSpPr>
          <p:cNvPr id="234501" name="Text Box 5">
            <a:extLst>
              <a:ext uri="{FF2B5EF4-FFF2-40B4-BE49-F238E27FC236}">
                <a16:creationId xmlns:a16="http://schemas.microsoft.com/office/drawing/2014/main" xmlns="" id="{EE5CE8F4-D3FC-4EE0-BDCE-A620E1C8EB51}"/>
              </a:ext>
            </a:extLst>
          </p:cNvPr>
          <p:cNvSpPr txBox="1">
            <a:spLocks noChangeArrowheads="1"/>
          </p:cNvSpPr>
          <p:nvPr/>
        </p:nvSpPr>
        <p:spPr bwMode="auto">
          <a:xfrm>
            <a:off x="2879725" y="6061075"/>
            <a:ext cx="1476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日期和时间 </a:t>
            </a:r>
          </a:p>
        </p:txBody>
      </p:sp>
    </p:spTree>
    <p:extLst>
      <p:ext uri="{BB962C8B-B14F-4D97-AF65-F5344CB8AC3E}">
        <p14:creationId xmlns:p14="http://schemas.microsoft.com/office/powerpoint/2010/main" val="2876040490"/>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xmlns="" id="{C2E69CFC-7430-405D-AF9B-7869F22C5009}"/>
              </a:ext>
            </a:extLst>
          </p:cNvPr>
          <p:cNvSpPr>
            <a:spLocks noGrp="1" noChangeArrowheads="1"/>
          </p:cNvSpPr>
          <p:nvPr>
            <p:ph idx="1"/>
          </p:nvPr>
        </p:nvSpPr>
        <p:spPr>
          <a:xfrm>
            <a:off x="755650" y="762000"/>
            <a:ext cx="7773988" cy="3048000"/>
          </a:xfrm>
        </p:spPr>
        <p:txBody>
          <a:bodyPr/>
          <a:lstStyle/>
          <a:p>
            <a:pPr lvl="2" algn="just"/>
            <a:r>
              <a:rPr lang="zh-CN" altLang="en-US"/>
              <a:t>3．在</a:t>
            </a:r>
            <a:r>
              <a:rPr lang="en-US" altLang="zh-CN"/>
              <a:t>Red Hat</a:t>
            </a:r>
            <a:r>
              <a:rPr lang="zh-CN" altLang="en-US"/>
              <a:t>网络中注册</a:t>
            </a:r>
          </a:p>
          <a:p>
            <a:endParaRPr lang="zh-CN" altLang="en-US"/>
          </a:p>
        </p:txBody>
      </p:sp>
      <p:sp>
        <p:nvSpPr>
          <p:cNvPr id="235523" name="Rectangle 3">
            <a:extLst>
              <a:ext uri="{FF2B5EF4-FFF2-40B4-BE49-F238E27FC236}">
                <a16:creationId xmlns:a16="http://schemas.microsoft.com/office/drawing/2014/main" xmlns="" id="{DFC340F6-C5F6-4F69-8385-E381B5892101}"/>
              </a:ext>
            </a:extLst>
          </p:cNvPr>
          <p:cNvSpPr>
            <a:spLocks noChangeArrowheads="1"/>
          </p:cNvSpPr>
          <p:nvPr/>
        </p:nvSpPr>
        <p:spPr bwMode="auto">
          <a:xfrm>
            <a:off x="3095625"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35524" name="Picture 4" descr="3">
            <a:extLst>
              <a:ext uri="{FF2B5EF4-FFF2-40B4-BE49-F238E27FC236}">
                <a16:creationId xmlns:a16="http://schemas.microsoft.com/office/drawing/2014/main" xmlns="" id="{84B9A476-E46A-43F1-9527-C1E5051CD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6400800" cy="4789488"/>
          </a:xfrm>
          <a:prstGeom prst="rect">
            <a:avLst/>
          </a:prstGeom>
          <a:noFill/>
          <a:extLst>
            <a:ext uri="{909E8E84-426E-40DD-AFC4-6F175D3DCCD1}">
              <a14:hiddenFill xmlns:a14="http://schemas.microsoft.com/office/drawing/2010/main">
                <a:solidFill>
                  <a:srgbClr val="FFFFFF"/>
                </a:solidFill>
              </a14:hiddenFill>
            </a:ext>
          </a:extLst>
        </p:spPr>
      </p:pic>
      <p:sp>
        <p:nvSpPr>
          <p:cNvPr id="235525" name="Text Box 5">
            <a:extLst>
              <a:ext uri="{FF2B5EF4-FFF2-40B4-BE49-F238E27FC236}">
                <a16:creationId xmlns:a16="http://schemas.microsoft.com/office/drawing/2014/main" xmlns="" id="{3999F5F5-BF0F-4D2F-B1FF-81EEC3ABF66B}"/>
              </a:ext>
            </a:extLst>
          </p:cNvPr>
          <p:cNvSpPr txBox="1">
            <a:spLocks noChangeArrowheads="1"/>
          </p:cNvSpPr>
          <p:nvPr/>
        </p:nvSpPr>
        <p:spPr bwMode="auto">
          <a:xfrm>
            <a:off x="2574925" y="6061075"/>
            <a:ext cx="2520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在</a:t>
            </a:r>
            <a:r>
              <a:rPr lang="en-US" altLang="zh-CN" dirty="0"/>
              <a:t>Red Hat</a:t>
            </a:r>
            <a:r>
              <a:rPr lang="zh-CN" altLang="en-US" dirty="0"/>
              <a:t>网络中注册 </a:t>
            </a:r>
          </a:p>
        </p:txBody>
      </p:sp>
    </p:spTree>
    <p:extLst>
      <p:ext uri="{BB962C8B-B14F-4D97-AF65-F5344CB8AC3E}">
        <p14:creationId xmlns:p14="http://schemas.microsoft.com/office/powerpoint/2010/main" val="4196454681"/>
      </p:ext>
    </p:extLst>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xmlns="" id="{F7D25FD0-3BBC-453A-9629-4C0BC357A7FF}"/>
              </a:ext>
            </a:extLst>
          </p:cNvPr>
          <p:cNvSpPr>
            <a:spLocks noGrp="1" noChangeArrowheads="1"/>
          </p:cNvSpPr>
          <p:nvPr>
            <p:ph idx="1"/>
          </p:nvPr>
        </p:nvSpPr>
        <p:spPr>
          <a:xfrm>
            <a:off x="755650" y="762000"/>
            <a:ext cx="7773988" cy="3048000"/>
          </a:xfrm>
        </p:spPr>
        <p:txBody>
          <a:bodyPr/>
          <a:lstStyle/>
          <a:p>
            <a:pPr lvl="2" algn="just"/>
            <a:r>
              <a:rPr lang="zh-CN" altLang="en-US"/>
              <a:t>4．额外光盘</a:t>
            </a:r>
          </a:p>
          <a:p>
            <a:endParaRPr lang="zh-CN" altLang="en-US"/>
          </a:p>
        </p:txBody>
      </p:sp>
      <p:sp>
        <p:nvSpPr>
          <p:cNvPr id="236547" name="Rectangle 3">
            <a:extLst>
              <a:ext uri="{FF2B5EF4-FFF2-40B4-BE49-F238E27FC236}">
                <a16:creationId xmlns:a16="http://schemas.microsoft.com/office/drawing/2014/main" xmlns="" id="{B51EBB17-D5BA-485F-9006-ADB90692C5C7}"/>
              </a:ext>
            </a:extLst>
          </p:cNvPr>
          <p:cNvSpPr>
            <a:spLocks noChangeArrowheads="1"/>
          </p:cNvSpPr>
          <p:nvPr/>
        </p:nvSpPr>
        <p:spPr bwMode="auto">
          <a:xfrm>
            <a:off x="3057525" y="2290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36548" name="Picture 4" descr="3">
            <a:extLst>
              <a:ext uri="{FF2B5EF4-FFF2-40B4-BE49-F238E27FC236}">
                <a16:creationId xmlns:a16="http://schemas.microsoft.com/office/drawing/2014/main" xmlns="" id="{4AF11B3E-55D6-4115-991C-732CD2F0A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6019800" cy="4524375"/>
          </a:xfrm>
          <a:prstGeom prst="rect">
            <a:avLst/>
          </a:prstGeom>
          <a:noFill/>
          <a:extLst>
            <a:ext uri="{909E8E84-426E-40DD-AFC4-6F175D3DCCD1}">
              <a14:hiddenFill xmlns:a14="http://schemas.microsoft.com/office/drawing/2010/main">
                <a:solidFill>
                  <a:srgbClr val="FFFFFF"/>
                </a:solidFill>
              </a14:hiddenFill>
            </a:ext>
          </a:extLst>
        </p:spPr>
      </p:pic>
      <p:sp>
        <p:nvSpPr>
          <p:cNvPr id="236549" name="Text Box 5">
            <a:extLst>
              <a:ext uri="{FF2B5EF4-FFF2-40B4-BE49-F238E27FC236}">
                <a16:creationId xmlns:a16="http://schemas.microsoft.com/office/drawing/2014/main" xmlns="" id="{3A9C2CE1-207A-4156-9FBD-B77E6E29FAA3}"/>
              </a:ext>
            </a:extLst>
          </p:cNvPr>
          <p:cNvSpPr txBox="1">
            <a:spLocks noChangeArrowheads="1"/>
          </p:cNvSpPr>
          <p:nvPr/>
        </p:nvSpPr>
        <p:spPr bwMode="auto">
          <a:xfrm>
            <a:off x="2803525" y="6061075"/>
            <a:ext cx="1245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额外光盘 </a:t>
            </a:r>
          </a:p>
        </p:txBody>
      </p:sp>
    </p:spTree>
    <p:extLst>
      <p:ext uri="{BB962C8B-B14F-4D97-AF65-F5344CB8AC3E}">
        <p14:creationId xmlns:p14="http://schemas.microsoft.com/office/powerpoint/2010/main" val="401867269"/>
      </p:ext>
    </p:extLst>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xmlns="" id="{FC60FE01-74B1-4730-AE26-21EE09CA0ACA}"/>
              </a:ext>
            </a:extLst>
          </p:cNvPr>
          <p:cNvSpPr>
            <a:spLocks noGrp="1" noChangeArrowheads="1"/>
          </p:cNvSpPr>
          <p:nvPr>
            <p:ph idx="1"/>
          </p:nvPr>
        </p:nvSpPr>
        <p:spPr>
          <a:xfrm>
            <a:off x="838200" y="533400"/>
            <a:ext cx="7773988" cy="4419600"/>
          </a:xfrm>
        </p:spPr>
        <p:txBody>
          <a:bodyPr>
            <a:noAutofit/>
          </a:bodyPr>
          <a:lstStyle/>
          <a:p>
            <a:pPr marL="457200" lvl="1" indent="0" algn="just">
              <a:buNone/>
            </a:pPr>
            <a:r>
              <a:rPr lang="zh-CN" altLang="en-US" sz="2800" dirty="0">
                <a:ea typeface="黑体" panose="02010609060101010101" pitchFamily="49" charset="-122"/>
              </a:rPr>
              <a:t>配置工具</a:t>
            </a:r>
          </a:p>
          <a:p>
            <a:pPr marL="914400" lvl="2" indent="0" algn="just">
              <a:buNone/>
            </a:pPr>
            <a:r>
              <a:rPr lang="zh-CN" altLang="en-US" sz="2800" dirty="0"/>
              <a:t>1．</a:t>
            </a:r>
            <a:r>
              <a:rPr lang="en-US" altLang="zh-CN" sz="2800" dirty="0"/>
              <a:t>X </a:t>
            </a:r>
            <a:r>
              <a:rPr lang="zh-CN" altLang="en-US" sz="2800" dirty="0"/>
              <a:t>配置工具</a:t>
            </a:r>
          </a:p>
          <a:p>
            <a:pPr marL="0" indent="0" algn="just">
              <a:buNone/>
            </a:pPr>
            <a:r>
              <a:rPr lang="zh-CN" altLang="en-US" sz="2800" dirty="0"/>
              <a:t>      在</a:t>
            </a:r>
            <a:r>
              <a:rPr lang="en-US" altLang="zh-CN" sz="2800" dirty="0"/>
              <a:t>shell</a:t>
            </a:r>
            <a:r>
              <a:rPr lang="zh-CN" altLang="en-US" sz="2800" dirty="0"/>
              <a:t>提示下键入“</a:t>
            </a:r>
            <a:r>
              <a:rPr lang="en-US" altLang="zh-CN" sz="2800" dirty="0"/>
              <a:t>redhat-config-xfree86”</a:t>
            </a:r>
            <a:r>
              <a:rPr lang="zh-CN" altLang="en-US" sz="2800" dirty="0"/>
              <a:t>命令，会启动</a:t>
            </a:r>
            <a:r>
              <a:rPr lang="en-US" altLang="zh-CN" sz="2800" dirty="0"/>
              <a:t>X</a:t>
            </a:r>
            <a:r>
              <a:rPr lang="zh-CN" altLang="en-US" sz="2800" dirty="0"/>
              <a:t>配置工具。使用方法见3.2节。</a:t>
            </a:r>
          </a:p>
          <a:p>
            <a:pPr marL="914400" lvl="2" indent="0" algn="just">
              <a:buNone/>
            </a:pPr>
            <a:r>
              <a:rPr lang="zh-CN" altLang="en-US" sz="2800" dirty="0"/>
              <a:t>2．软件包管理工具</a:t>
            </a:r>
          </a:p>
          <a:p>
            <a:pPr marL="0" indent="0">
              <a:buNone/>
            </a:pPr>
            <a:r>
              <a:rPr lang="zh-CN" altLang="en-US" sz="2800" dirty="0"/>
              <a:t>        软件包管理工具可以帮助用户在安装后再安装或删除某些软件包。 </a:t>
            </a:r>
          </a:p>
        </p:txBody>
      </p:sp>
    </p:spTree>
    <p:extLst>
      <p:ext uri="{BB962C8B-B14F-4D97-AF65-F5344CB8AC3E}">
        <p14:creationId xmlns:p14="http://schemas.microsoft.com/office/powerpoint/2010/main" val="1572566867"/>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xmlns="" id="{7E1C5139-F516-46BB-9A8C-AEADBC1B5684}"/>
              </a:ext>
            </a:extLst>
          </p:cNvPr>
          <p:cNvSpPr>
            <a:spLocks noChangeArrowheads="1"/>
          </p:cNvSpPr>
          <p:nvPr/>
        </p:nvSpPr>
        <p:spPr bwMode="auto">
          <a:xfrm>
            <a:off x="3100388"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38595" name="Picture 3" descr="3">
            <a:extLst>
              <a:ext uri="{FF2B5EF4-FFF2-40B4-BE49-F238E27FC236}">
                <a16:creationId xmlns:a16="http://schemas.microsoft.com/office/drawing/2014/main" xmlns="" id="{B6DE8F35-4BCF-4CC1-987F-49DFB17D5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85800"/>
            <a:ext cx="6934200" cy="5207000"/>
          </a:xfrm>
          <a:prstGeom prst="rect">
            <a:avLst/>
          </a:prstGeom>
          <a:noFill/>
          <a:extLst>
            <a:ext uri="{909E8E84-426E-40DD-AFC4-6F175D3DCCD1}">
              <a14:hiddenFill xmlns:a14="http://schemas.microsoft.com/office/drawing/2010/main">
                <a:solidFill>
                  <a:srgbClr val="FFFFFF"/>
                </a:solidFill>
              </a14:hiddenFill>
            </a:ext>
          </a:extLst>
        </p:spPr>
      </p:pic>
      <p:sp>
        <p:nvSpPr>
          <p:cNvPr id="238596" name="Text Box 4">
            <a:extLst>
              <a:ext uri="{FF2B5EF4-FFF2-40B4-BE49-F238E27FC236}">
                <a16:creationId xmlns:a16="http://schemas.microsoft.com/office/drawing/2014/main" xmlns="" id="{6DE5C948-044D-4BFC-A6F6-54E96C85A196}"/>
              </a:ext>
            </a:extLst>
          </p:cNvPr>
          <p:cNvSpPr txBox="1">
            <a:spLocks noChangeArrowheads="1"/>
          </p:cNvSpPr>
          <p:nvPr/>
        </p:nvSpPr>
        <p:spPr bwMode="auto">
          <a:xfrm>
            <a:off x="2270125" y="5756275"/>
            <a:ext cx="1938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软件包管理工具 </a:t>
            </a:r>
          </a:p>
        </p:txBody>
      </p:sp>
    </p:spTree>
    <p:extLst>
      <p:ext uri="{BB962C8B-B14F-4D97-AF65-F5344CB8AC3E}">
        <p14:creationId xmlns:p14="http://schemas.microsoft.com/office/powerpoint/2010/main" val="310558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descr="Large confetti">
            <a:extLst>
              <a:ext uri="{FF2B5EF4-FFF2-40B4-BE49-F238E27FC236}">
                <a16:creationId xmlns:a16="http://schemas.microsoft.com/office/drawing/2014/main" xmlns="" id="{A85A3D88-7E52-4C69-A709-ADB810582FD5}"/>
              </a:ext>
            </a:extLst>
          </p:cNvPr>
          <p:cNvSpPr>
            <a:spLocks noGrp="1" noChangeArrowheads="1"/>
          </p:cNvSpPr>
          <p:nvPr>
            <p:ph type="title"/>
          </p:nvPr>
        </p:nvSpPr>
        <p:spPr>
          <a:xfrm>
            <a:off x="609599" y="-152400"/>
            <a:ext cx="6347713" cy="1676400"/>
          </a:xfrm>
        </p:spPr>
        <p:txBody>
          <a:bodyPr>
            <a:normAutofit/>
          </a:bodyPr>
          <a:lstStyle/>
          <a:p>
            <a:r>
              <a:rPr lang="zh-CN" altLang="en-US"/>
              <a:t/>
            </a:r>
            <a:br>
              <a:rPr lang="zh-CN" altLang="en-US"/>
            </a:br>
            <a:r>
              <a:rPr lang="en-US" altLang="zh-CN"/>
              <a:t>1.3</a:t>
            </a:r>
            <a:r>
              <a:rPr lang="zh-CN" altLang="en-US"/>
              <a:t>嵌入式系统与</a:t>
            </a:r>
            <a:r>
              <a:rPr lang="en-US" altLang="zh-CN"/>
              <a:t>PC</a:t>
            </a:r>
            <a:r>
              <a:rPr lang="zh-CN" altLang="en-US"/>
              <a:t>的不同</a:t>
            </a:r>
          </a:p>
        </p:txBody>
      </p:sp>
      <p:sp>
        <p:nvSpPr>
          <p:cNvPr id="145411" name="Rectangle 3">
            <a:extLst>
              <a:ext uri="{FF2B5EF4-FFF2-40B4-BE49-F238E27FC236}">
                <a16:creationId xmlns:a16="http://schemas.microsoft.com/office/drawing/2014/main" xmlns="" id="{CFDDDA49-31BD-49DF-BC31-E28A1CA5712B}"/>
              </a:ext>
            </a:extLst>
          </p:cNvPr>
          <p:cNvSpPr>
            <a:spLocks noGrp="1" noChangeArrowheads="1"/>
          </p:cNvSpPr>
          <p:nvPr>
            <p:ph idx="1"/>
          </p:nvPr>
        </p:nvSpPr>
        <p:spPr>
          <a:xfrm>
            <a:off x="645941" y="1295400"/>
            <a:ext cx="7772400" cy="4611687"/>
          </a:xfrm>
        </p:spPr>
        <p:txBody>
          <a:bodyPr>
            <a:noAutofit/>
          </a:bodyPr>
          <a:lstStyle/>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一般专用于特定的任务，而</a:t>
            </a:r>
            <a:r>
              <a:rPr lang="en-US" altLang="zh-CN" sz="2400" b="1" dirty="0">
                <a:latin typeface="华文楷体" panose="02010600040101010101" pitchFamily="2" charset="-122"/>
                <a:ea typeface="华文楷体" panose="02010600040101010101" pitchFamily="2" charset="-122"/>
              </a:rPr>
              <a:t>PC</a:t>
            </a:r>
            <a:r>
              <a:rPr lang="zh-CN" altLang="en-US" sz="2400" b="1" dirty="0">
                <a:latin typeface="华文楷体" panose="02010600040101010101" pitchFamily="2" charset="-122"/>
                <a:ea typeface="华文楷体" panose="02010600040101010101" pitchFamily="2" charset="-122"/>
              </a:rPr>
              <a:t>是一个通用计算机。</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使用多种类型的处理器和处理器体系结构。</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及其关注成本</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有实时约束</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使用实时多任务操作系统</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软件故障造成的后果比</a:t>
            </a:r>
            <a:r>
              <a:rPr lang="en-US" altLang="zh-CN" sz="2400" b="1" dirty="0">
                <a:latin typeface="华文楷体" panose="02010600040101010101" pitchFamily="2" charset="-122"/>
                <a:ea typeface="华文楷体" panose="02010600040101010101" pitchFamily="2" charset="-122"/>
              </a:rPr>
              <a:t>PC</a:t>
            </a:r>
            <a:r>
              <a:rPr lang="zh-CN" altLang="en-US" sz="2400" b="1" dirty="0">
                <a:latin typeface="华文楷体" panose="02010600040101010101" pitchFamily="2" charset="-122"/>
                <a:ea typeface="华文楷体" panose="02010600040101010101" pitchFamily="2" charset="-122"/>
              </a:rPr>
              <a:t>系统更严重</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大多有功耗约束</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经常在极端的环境下运行</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系统资源比</a:t>
            </a:r>
            <a:r>
              <a:rPr lang="en-US" altLang="zh-CN" sz="2400" b="1" dirty="0">
                <a:latin typeface="华文楷体" panose="02010600040101010101" pitchFamily="2" charset="-122"/>
                <a:ea typeface="华文楷体" panose="02010600040101010101" pitchFamily="2" charset="-122"/>
              </a:rPr>
              <a:t>PC</a:t>
            </a:r>
            <a:r>
              <a:rPr lang="zh-CN" altLang="en-US" sz="2400" b="1" dirty="0">
                <a:latin typeface="华文楷体" panose="02010600040101010101" pitchFamily="2" charset="-122"/>
                <a:ea typeface="华文楷体" panose="02010600040101010101" pitchFamily="2" charset="-122"/>
              </a:rPr>
              <a:t>少的多</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通常所有的目标代码存放在</a:t>
            </a:r>
            <a:r>
              <a:rPr lang="en-US" altLang="zh-CN" sz="2400" b="1" dirty="0">
                <a:latin typeface="华文楷体" panose="02010600040101010101" pitchFamily="2" charset="-122"/>
                <a:ea typeface="华文楷体" panose="02010600040101010101" pitchFamily="2" charset="-122"/>
              </a:rPr>
              <a:t>ROM</a:t>
            </a:r>
            <a:r>
              <a:rPr lang="zh-CN" altLang="en-US" sz="2400" b="1" dirty="0">
                <a:latin typeface="华文楷体" panose="02010600040101010101" pitchFamily="2" charset="-122"/>
                <a:ea typeface="华文楷体" panose="02010600040101010101" pitchFamily="2" charset="-122"/>
              </a:rPr>
              <a:t>中</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需要专用工具和方法进行开发设计</a:t>
            </a:r>
          </a:p>
          <a:p>
            <a:pPr marL="533400" indent="-533400">
              <a:lnSpc>
                <a:spcPct val="80000"/>
              </a:lnSpc>
              <a:buSzTx/>
              <a:buFont typeface="Wingdings" panose="05000000000000000000" pitchFamily="2" charset="2"/>
              <a:buAutoNum type="arabicPeriod"/>
            </a:pPr>
            <a:r>
              <a:rPr lang="zh-CN" altLang="en-US" sz="2400" b="1" dirty="0">
                <a:latin typeface="华文楷体" panose="02010600040101010101" pitchFamily="2" charset="-122"/>
                <a:ea typeface="华文楷体" panose="02010600040101010101" pitchFamily="2" charset="-122"/>
              </a:rPr>
              <a:t>嵌入式系统的数量远远超过</a:t>
            </a:r>
            <a:r>
              <a:rPr lang="en-US" altLang="zh-CN" sz="2400" b="1" dirty="0">
                <a:latin typeface="华文楷体" panose="02010600040101010101" pitchFamily="2" charset="-122"/>
                <a:ea typeface="华文楷体" panose="02010600040101010101" pitchFamily="2" charset="-122"/>
              </a:rPr>
              <a:t>PC</a:t>
            </a:r>
          </a:p>
        </p:txBody>
      </p:sp>
    </p:spTree>
    <p:extLst>
      <p:ext uri="{BB962C8B-B14F-4D97-AF65-F5344CB8AC3E}">
        <p14:creationId xmlns:p14="http://schemas.microsoft.com/office/powerpoint/2010/main" val="435596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xmlns="" id="{A619A0A0-6D17-4D02-97E9-57507471763E}"/>
              </a:ext>
            </a:extLst>
          </p:cNvPr>
          <p:cNvSpPr>
            <a:spLocks noGrp="1" noChangeArrowheads="1"/>
          </p:cNvSpPr>
          <p:nvPr>
            <p:ph idx="1"/>
          </p:nvPr>
        </p:nvSpPr>
        <p:spPr>
          <a:xfrm>
            <a:off x="685800" y="1981200"/>
            <a:ext cx="7773988" cy="3048000"/>
          </a:xfrm>
        </p:spPr>
        <p:txBody>
          <a:bodyPr>
            <a:noAutofit/>
          </a:bodyPr>
          <a:lstStyle/>
          <a:p>
            <a:pPr marL="914400" lvl="2" indent="0" algn="just">
              <a:lnSpc>
                <a:spcPct val="130000"/>
              </a:lnSpc>
              <a:buNone/>
            </a:pPr>
            <a:r>
              <a:rPr lang="zh-CN" altLang="en-US" sz="2800" dirty="0"/>
              <a:t>3．网络管理工具</a:t>
            </a:r>
          </a:p>
          <a:p>
            <a:pPr marL="0" indent="0" algn="just">
              <a:lnSpc>
                <a:spcPct val="130000"/>
              </a:lnSpc>
              <a:buNone/>
            </a:pPr>
            <a:r>
              <a:rPr lang="zh-CN" altLang="en-US" sz="2800" dirty="0"/>
              <a:t>      网络管理工具可以在安装结束后改变网络的配置。</a:t>
            </a:r>
          </a:p>
          <a:p>
            <a:pPr marL="914400" lvl="2" indent="0" algn="just">
              <a:lnSpc>
                <a:spcPct val="130000"/>
              </a:lnSpc>
              <a:buNone/>
            </a:pPr>
            <a:r>
              <a:rPr lang="zh-CN" altLang="en-US" sz="2800" dirty="0"/>
              <a:t>4．安全级别配置工具</a:t>
            </a:r>
          </a:p>
          <a:p>
            <a:pPr marL="0" indent="0" algn="just">
              <a:lnSpc>
                <a:spcPct val="130000"/>
              </a:lnSpc>
              <a:buNone/>
            </a:pPr>
            <a:r>
              <a:rPr lang="zh-CN" altLang="en-US" sz="2800" dirty="0"/>
              <a:t>      安全级别配置工具可以在安装结束后改变安全级别配置。</a:t>
            </a:r>
          </a:p>
        </p:txBody>
      </p:sp>
    </p:spTree>
    <p:extLst>
      <p:ext uri="{BB962C8B-B14F-4D97-AF65-F5344CB8AC3E}">
        <p14:creationId xmlns:p14="http://schemas.microsoft.com/office/powerpoint/2010/main" val="2132109139"/>
      </p:ext>
    </p:extLst>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xmlns="" id="{1B88BFF2-57D2-4D15-9A5A-4E7FAB54653D}"/>
              </a:ext>
            </a:extLst>
          </p:cNvPr>
          <p:cNvSpPr>
            <a:spLocks noGrp="1" noChangeArrowheads="1"/>
          </p:cNvSpPr>
          <p:nvPr>
            <p:ph idx="1"/>
          </p:nvPr>
        </p:nvSpPr>
        <p:spPr>
          <a:xfrm>
            <a:off x="762000" y="1905000"/>
            <a:ext cx="7773988" cy="3048000"/>
          </a:xfrm>
        </p:spPr>
        <p:txBody>
          <a:bodyPr>
            <a:normAutofit/>
          </a:bodyPr>
          <a:lstStyle/>
          <a:p>
            <a:pPr marL="914400" lvl="2" indent="0" algn="just">
              <a:buNone/>
            </a:pPr>
            <a:r>
              <a:rPr lang="zh-CN" altLang="en-US" sz="2800" dirty="0"/>
              <a:t>5．语言配置工具</a:t>
            </a:r>
          </a:p>
          <a:p>
            <a:pPr marL="0" indent="0" algn="just">
              <a:buNone/>
            </a:pPr>
            <a:r>
              <a:rPr lang="zh-CN" altLang="en-US" sz="2800" dirty="0"/>
              <a:t>      要在系统上使用多种语言，或在安装结束后改变语言配置，可以使用语言配置工具。</a:t>
            </a:r>
          </a:p>
          <a:p>
            <a:pPr marL="914400" lvl="2" indent="0" algn="just">
              <a:buNone/>
            </a:pPr>
            <a:r>
              <a:rPr lang="zh-CN" altLang="en-US" sz="2800" dirty="0"/>
              <a:t>6．时间和日期属性工具</a:t>
            </a:r>
          </a:p>
        </p:txBody>
      </p:sp>
    </p:spTree>
    <p:extLst>
      <p:ext uri="{BB962C8B-B14F-4D97-AF65-F5344CB8AC3E}">
        <p14:creationId xmlns:p14="http://schemas.microsoft.com/office/powerpoint/2010/main" val="2410813421"/>
      </p:ext>
    </p:extLst>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xmlns="" id="{EBB21C2C-9525-44F9-A084-5A417DE663D2}"/>
              </a:ext>
            </a:extLst>
          </p:cNvPr>
          <p:cNvSpPr>
            <a:spLocks noGrp="1" noChangeArrowheads="1"/>
          </p:cNvSpPr>
          <p:nvPr>
            <p:ph idx="1"/>
          </p:nvPr>
        </p:nvSpPr>
        <p:spPr>
          <a:xfrm>
            <a:off x="755650" y="762000"/>
            <a:ext cx="7773988" cy="3048000"/>
          </a:xfrm>
        </p:spPr>
        <p:txBody>
          <a:bodyPr/>
          <a:lstStyle/>
          <a:p>
            <a:pPr lvl="2" algn="just"/>
            <a:r>
              <a:rPr lang="zh-CN" altLang="en-US"/>
              <a:t>8．声卡配置工具</a:t>
            </a:r>
          </a:p>
          <a:p>
            <a:endParaRPr lang="zh-CN" altLang="en-US"/>
          </a:p>
        </p:txBody>
      </p:sp>
      <p:sp>
        <p:nvSpPr>
          <p:cNvPr id="241667" name="Rectangle 3">
            <a:extLst>
              <a:ext uri="{FF2B5EF4-FFF2-40B4-BE49-F238E27FC236}">
                <a16:creationId xmlns:a16="http://schemas.microsoft.com/office/drawing/2014/main" xmlns="" id="{80130B0C-2392-4747-A03C-D9C6EA27A98C}"/>
              </a:ext>
            </a:extLst>
          </p:cNvPr>
          <p:cNvSpPr>
            <a:spLocks noChangeArrowheads="1"/>
          </p:cNvSpPr>
          <p:nvPr/>
        </p:nvSpPr>
        <p:spPr bwMode="auto">
          <a:xfrm>
            <a:off x="3933825" y="2952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41668" name="Picture 4" descr="3">
            <a:extLst>
              <a:ext uri="{FF2B5EF4-FFF2-40B4-BE49-F238E27FC236}">
                <a16:creationId xmlns:a16="http://schemas.microsoft.com/office/drawing/2014/main" xmlns="" id="{22BE850F-55F0-4BCB-9961-094A74C46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51054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41669" name="Text Box 5">
            <a:extLst>
              <a:ext uri="{FF2B5EF4-FFF2-40B4-BE49-F238E27FC236}">
                <a16:creationId xmlns:a16="http://schemas.microsoft.com/office/drawing/2014/main" xmlns="" id="{BCE0118D-B258-498F-A0C9-4A2698DD580D}"/>
              </a:ext>
            </a:extLst>
          </p:cNvPr>
          <p:cNvSpPr txBox="1">
            <a:spLocks noChangeArrowheads="1"/>
          </p:cNvSpPr>
          <p:nvPr/>
        </p:nvSpPr>
        <p:spPr bwMode="auto">
          <a:xfrm>
            <a:off x="2651125" y="5756275"/>
            <a:ext cx="1707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 声卡配置工具 </a:t>
            </a:r>
          </a:p>
        </p:txBody>
      </p:sp>
    </p:spTree>
    <p:extLst>
      <p:ext uri="{BB962C8B-B14F-4D97-AF65-F5344CB8AC3E}">
        <p14:creationId xmlns:p14="http://schemas.microsoft.com/office/powerpoint/2010/main" val="564983639"/>
      </p:ext>
    </p:extLst>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descr="Large confetti">
            <a:extLst>
              <a:ext uri="{FF2B5EF4-FFF2-40B4-BE49-F238E27FC236}">
                <a16:creationId xmlns:a16="http://schemas.microsoft.com/office/drawing/2014/main" xmlns="" id="{B585BA2B-A06C-4C75-9CB2-6A595512B60F}"/>
              </a:ext>
            </a:extLst>
          </p:cNvPr>
          <p:cNvSpPr>
            <a:spLocks noGrp="1" noChangeArrowheads="1"/>
          </p:cNvSpPr>
          <p:nvPr>
            <p:ph type="title"/>
          </p:nvPr>
        </p:nvSpPr>
        <p:spPr/>
        <p:txBody>
          <a:bodyPr/>
          <a:lstStyle/>
          <a:p>
            <a:r>
              <a:rPr lang="en-US" altLang="zh-CN" sz="3600" b="1">
                <a:latin typeface="宋体" panose="02010600030101010101" pitchFamily="2" charset="-122"/>
              </a:rPr>
              <a:t>9</a:t>
            </a:r>
            <a:r>
              <a:rPr lang="zh-CN" altLang="en-US" sz="3600" b="1">
                <a:latin typeface="宋体" panose="02010600030101010101" pitchFamily="2" charset="-122"/>
              </a:rPr>
              <a:t>、使用</a:t>
            </a:r>
            <a:r>
              <a:rPr lang="zh-CN" altLang="en-US" sz="3600" b="1">
                <a:cs typeface="Times New Roman" panose="02020603050405020304" pitchFamily="18" charset="0"/>
              </a:rPr>
              <a:t> </a:t>
            </a:r>
            <a:r>
              <a:rPr lang="en-US" altLang="zh-CN" sz="3600" b="1">
                <a:cs typeface="Times New Roman" panose="02020603050405020304" pitchFamily="18" charset="0"/>
              </a:rPr>
              <a:t>RPM </a:t>
            </a:r>
            <a:r>
              <a:rPr lang="zh-CN" altLang="en-US" sz="3600" b="1">
                <a:latin typeface="宋体" panose="02010600030101010101" pitchFamily="2" charset="-122"/>
              </a:rPr>
              <a:t>来管理软件包</a:t>
            </a:r>
            <a:endParaRPr lang="zh-CN" altLang="en-US" sz="3600" b="1">
              <a:cs typeface="Times New Roman" panose="02020603050405020304" pitchFamily="18" charset="0"/>
            </a:endParaRPr>
          </a:p>
        </p:txBody>
      </p:sp>
      <p:sp>
        <p:nvSpPr>
          <p:cNvPr id="242691" name="Rectangle 3">
            <a:extLst>
              <a:ext uri="{FF2B5EF4-FFF2-40B4-BE49-F238E27FC236}">
                <a16:creationId xmlns:a16="http://schemas.microsoft.com/office/drawing/2014/main" xmlns="" id="{2DA29AEC-D2C8-45E7-AEBC-890174234215}"/>
              </a:ext>
            </a:extLst>
          </p:cNvPr>
          <p:cNvSpPr>
            <a:spLocks noGrp="1" noChangeArrowheads="1"/>
          </p:cNvSpPr>
          <p:nvPr>
            <p:ph idx="1"/>
          </p:nvPr>
        </p:nvSpPr>
        <p:spPr>
          <a:xfrm>
            <a:off x="685800" y="2036763"/>
            <a:ext cx="7772400" cy="4059237"/>
          </a:xfrm>
        </p:spPr>
        <p:txBody>
          <a:bodyPr>
            <a:normAutofit/>
          </a:bodyPr>
          <a:lstStyle/>
          <a:p>
            <a:pPr algn="just">
              <a:lnSpc>
                <a:spcPct val="90000"/>
              </a:lnSpc>
            </a:pPr>
            <a:r>
              <a:rPr lang="en-US" altLang="zh-CN" sz="2800">
                <a:latin typeface="Helvetica" panose="020B0604020202020204" pitchFamily="34" charset="0"/>
              </a:rPr>
              <a:t>RPM </a:t>
            </a:r>
            <a:r>
              <a:rPr lang="zh-CN" altLang="en-US" sz="2800"/>
              <a:t>软件包管理器（</a:t>
            </a:r>
            <a:r>
              <a:rPr lang="en-US" altLang="zh-CN" sz="2800">
                <a:latin typeface="Helvetica" panose="020B0604020202020204" pitchFamily="34" charset="0"/>
              </a:rPr>
              <a:t>RPM</a:t>
            </a:r>
            <a:r>
              <a:rPr lang="en-US" altLang="zh-CN" sz="2800"/>
              <a:t>）</a:t>
            </a:r>
            <a:r>
              <a:rPr lang="zh-CN" altLang="en-US" sz="2800"/>
              <a:t>是开放打包系统，任何人都可以使用。它在</a:t>
            </a:r>
            <a:r>
              <a:rPr lang="zh-CN" altLang="en-US" sz="2800">
                <a:latin typeface="Helvetica" panose="020B0604020202020204" pitchFamily="34" charset="0"/>
              </a:rPr>
              <a:t> </a:t>
            </a:r>
            <a:r>
              <a:rPr lang="en-US" altLang="zh-CN" sz="2800">
                <a:latin typeface="Helvetica" panose="020B0604020202020204" pitchFamily="34" charset="0"/>
              </a:rPr>
              <a:t>Red Hat Linux</a:t>
            </a:r>
            <a:r>
              <a:rPr lang="en-US" altLang="zh-CN" sz="2800"/>
              <a:t>，</a:t>
            </a:r>
            <a:r>
              <a:rPr lang="zh-CN" altLang="en-US" sz="2800"/>
              <a:t>以及其它</a:t>
            </a:r>
            <a:r>
              <a:rPr lang="zh-CN" altLang="en-US" sz="2800">
                <a:latin typeface="Helvetica" panose="020B0604020202020204" pitchFamily="34" charset="0"/>
              </a:rPr>
              <a:t> </a:t>
            </a:r>
            <a:r>
              <a:rPr lang="en-US" altLang="zh-CN" sz="2800">
                <a:latin typeface="Helvetica" panose="020B0604020202020204" pitchFamily="34" charset="0"/>
              </a:rPr>
              <a:t>Linux </a:t>
            </a:r>
            <a:r>
              <a:rPr lang="zh-CN" altLang="en-US" sz="2800"/>
              <a:t>和</a:t>
            </a:r>
            <a:r>
              <a:rPr lang="zh-CN" altLang="en-US" sz="2800">
                <a:latin typeface="Helvetica" panose="020B0604020202020204" pitchFamily="34" charset="0"/>
              </a:rPr>
              <a:t> </a:t>
            </a:r>
            <a:r>
              <a:rPr lang="en-US" altLang="zh-CN" sz="2800">
                <a:latin typeface="Helvetica" panose="020B0604020202020204" pitchFamily="34" charset="0"/>
              </a:rPr>
              <a:t>UNIX </a:t>
            </a:r>
            <a:r>
              <a:rPr lang="zh-CN" altLang="en-US" sz="2800"/>
              <a:t>系统上运行。对于终端用户来说，</a:t>
            </a:r>
            <a:r>
              <a:rPr lang="en-US" altLang="zh-CN" sz="2800">
                <a:latin typeface="Helvetica" panose="020B0604020202020204" pitchFamily="34" charset="0"/>
              </a:rPr>
              <a:t>RPM </a:t>
            </a:r>
            <a:r>
              <a:rPr lang="zh-CN" altLang="en-US" sz="2800"/>
              <a:t>简化了系统更新。安装、删除安装、升级</a:t>
            </a:r>
            <a:r>
              <a:rPr lang="zh-CN" altLang="en-US" sz="2800">
                <a:latin typeface="Helvetica" panose="020B0604020202020204" pitchFamily="34" charset="0"/>
              </a:rPr>
              <a:t> </a:t>
            </a:r>
            <a:r>
              <a:rPr lang="en-US" altLang="zh-CN" sz="2800">
                <a:latin typeface="Helvetica" panose="020B0604020202020204" pitchFamily="34" charset="0"/>
              </a:rPr>
              <a:t>RPM </a:t>
            </a:r>
            <a:r>
              <a:rPr lang="zh-CN" altLang="en-US" sz="2800"/>
              <a:t>软件包可以使用简短的命令就可完成。</a:t>
            </a:r>
            <a:r>
              <a:rPr lang="en-US" altLang="zh-CN" sz="2800">
                <a:latin typeface="Helvetica" panose="020B0604020202020204" pitchFamily="34" charset="0"/>
              </a:rPr>
              <a:t>RPM </a:t>
            </a:r>
            <a:r>
              <a:rPr lang="zh-CN" altLang="en-US" sz="2800"/>
              <a:t>维护一个已安装软件包和它们的文件数据库，因此，可以在系统上使用功能强大的查询和校验。</a:t>
            </a:r>
          </a:p>
          <a:p>
            <a:pPr algn="just">
              <a:lnSpc>
                <a:spcPct val="90000"/>
              </a:lnSpc>
            </a:pPr>
            <a:r>
              <a:rPr lang="zh-CN" altLang="en-US" sz="2800">
                <a:latin typeface="宋体" panose="02010600030101010101" pitchFamily="2" charset="-122"/>
              </a:rPr>
              <a:t>对于开发者来说，</a:t>
            </a:r>
            <a:r>
              <a:rPr lang="en-US" altLang="zh-CN" sz="2800"/>
              <a:t>RPM</a:t>
            </a:r>
            <a:r>
              <a:rPr lang="zh-CN" altLang="en-US" sz="2800">
                <a:latin typeface="宋体" panose="02010600030101010101" pitchFamily="2" charset="-122"/>
              </a:rPr>
              <a:t>允许把软件编码和程序打包，然后提供给终端用户。</a:t>
            </a:r>
            <a:r>
              <a:rPr lang="zh-CN" altLang="en-US" sz="2800"/>
              <a:t> </a:t>
            </a:r>
          </a:p>
          <a:p>
            <a:pPr algn="just">
              <a:lnSpc>
                <a:spcPct val="90000"/>
              </a:lnSpc>
            </a:pPr>
            <a:endParaRPr lang="zh-CN" altLang="en-US" sz="2800" b="1">
              <a:latin typeface="宋体" panose="02010600030101010101" pitchFamily="2" charset="-122"/>
            </a:endParaRPr>
          </a:p>
        </p:txBody>
      </p:sp>
    </p:spTree>
    <p:extLst>
      <p:ext uri="{BB962C8B-B14F-4D97-AF65-F5344CB8AC3E}">
        <p14:creationId xmlns:p14="http://schemas.microsoft.com/office/powerpoint/2010/main" val="35582900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descr="Large confetti">
            <a:extLst>
              <a:ext uri="{FF2B5EF4-FFF2-40B4-BE49-F238E27FC236}">
                <a16:creationId xmlns:a16="http://schemas.microsoft.com/office/drawing/2014/main" xmlns="" id="{7D1F4F99-CC78-4F90-AE8D-E02A7BAFE737}"/>
              </a:ext>
            </a:extLst>
          </p:cNvPr>
          <p:cNvSpPr>
            <a:spLocks noGrp="1" noChangeArrowheads="1"/>
          </p:cNvSpPr>
          <p:nvPr>
            <p:ph type="title"/>
          </p:nvPr>
        </p:nvSpPr>
        <p:spPr>
          <a:xfrm>
            <a:off x="1093788" y="284163"/>
            <a:ext cx="7772400" cy="808037"/>
          </a:xfrm>
        </p:spPr>
        <p:txBody>
          <a:bodyPr/>
          <a:lstStyle/>
          <a:p>
            <a:r>
              <a:rPr lang="en-US" altLang="zh-CN" sz="3200" b="1">
                <a:solidFill>
                  <a:schemeClr val="tx1"/>
                </a:solidFill>
                <a:ea typeface="黑体" panose="02010609060101010101" pitchFamily="49" charset="-122"/>
              </a:rPr>
              <a:t>9.1  RPM </a:t>
            </a:r>
            <a:r>
              <a:rPr lang="zh-CN" altLang="en-US" sz="3200" b="1">
                <a:solidFill>
                  <a:schemeClr val="tx1"/>
                </a:solidFill>
                <a:ea typeface="黑体" panose="02010609060101010101" pitchFamily="49" charset="-122"/>
              </a:rPr>
              <a:t>的设计目标</a:t>
            </a:r>
            <a:endParaRPr lang="zh-CN" altLang="en-US" sz="4800" b="1">
              <a:solidFill>
                <a:schemeClr val="tx1"/>
              </a:solidFill>
              <a:ea typeface="黑体" panose="02010609060101010101" pitchFamily="49" charset="-122"/>
            </a:endParaRPr>
          </a:p>
        </p:txBody>
      </p:sp>
      <p:sp>
        <p:nvSpPr>
          <p:cNvPr id="243715" name="Rectangle 3">
            <a:extLst>
              <a:ext uri="{FF2B5EF4-FFF2-40B4-BE49-F238E27FC236}">
                <a16:creationId xmlns:a16="http://schemas.microsoft.com/office/drawing/2014/main" xmlns="" id="{CB21EE8D-0E3F-48D0-8312-8F21228C17EF}"/>
              </a:ext>
            </a:extLst>
          </p:cNvPr>
          <p:cNvSpPr>
            <a:spLocks noGrp="1" noChangeArrowheads="1"/>
          </p:cNvSpPr>
          <p:nvPr>
            <p:ph idx="1"/>
          </p:nvPr>
        </p:nvSpPr>
        <p:spPr>
          <a:xfrm>
            <a:off x="609600" y="1092200"/>
            <a:ext cx="7772400" cy="4059237"/>
          </a:xfrm>
        </p:spPr>
        <p:txBody>
          <a:bodyPr>
            <a:noAutofit/>
          </a:bodyPr>
          <a:lstStyle/>
          <a:p>
            <a:pPr marL="0" indent="0" algn="just">
              <a:buNone/>
            </a:pPr>
            <a:r>
              <a:rPr lang="zh-CN" altLang="en-US" sz="2800" b="1" dirty="0">
                <a:ea typeface="楷体_GB2312" pitchFamily="49" charset="-122"/>
              </a:rPr>
              <a:t>可升级性</a:t>
            </a:r>
          </a:p>
          <a:p>
            <a:pPr marL="0" indent="0" algn="just">
              <a:buNone/>
            </a:pPr>
            <a:r>
              <a:rPr lang="zh-CN" altLang="en-US" sz="2800" b="1" dirty="0">
                <a:latin typeface="宋体" panose="02010600030101010101" pitchFamily="2" charset="-122"/>
              </a:rPr>
              <a:t>       使用</a:t>
            </a:r>
            <a:r>
              <a:rPr lang="zh-CN" altLang="en-US" sz="2800" b="1" dirty="0"/>
              <a:t> </a:t>
            </a:r>
            <a:r>
              <a:rPr lang="en-US" altLang="zh-CN" sz="2800" b="1" dirty="0"/>
              <a:t>RPM</a:t>
            </a:r>
            <a:r>
              <a:rPr lang="en-US" altLang="zh-CN" sz="2800" b="1" dirty="0">
                <a:latin typeface="宋体" panose="02010600030101010101" pitchFamily="2" charset="-122"/>
              </a:rPr>
              <a:t>，</a:t>
            </a:r>
            <a:r>
              <a:rPr lang="zh-CN" altLang="en-US" sz="2800" b="1" dirty="0">
                <a:latin typeface="宋体" panose="02010600030101010101" pitchFamily="2" charset="-122"/>
              </a:rPr>
              <a:t>可以不必全盘重装就可以在系统上升级个别组件。当得到一个基于</a:t>
            </a:r>
            <a:r>
              <a:rPr lang="zh-CN" altLang="en-US" sz="2800" b="1" dirty="0"/>
              <a:t> </a:t>
            </a:r>
            <a:r>
              <a:rPr lang="en-US" altLang="zh-CN" sz="2800" b="1" dirty="0"/>
              <a:t>RPM </a:t>
            </a:r>
            <a:r>
              <a:rPr lang="zh-CN" altLang="en-US" sz="2800" b="1" dirty="0">
                <a:latin typeface="宋体" panose="02010600030101010101" pitchFamily="2" charset="-122"/>
              </a:rPr>
              <a:t>的操作系统的新发行版本（如</a:t>
            </a:r>
            <a:r>
              <a:rPr lang="zh-CN" altLang="en-US" sz="2800" b="1" dirty="0"/>
              <a:t> </a:t>
            </a:r>
            <a:r>
              <a:rPr lang="en-US" altLang="zh-CN" sz="2800" b="1" dirty="0"/>
              <a:t>Red Hat Linux</a:t>
            </a:r>
            <a:r>
              <a:rPr lang="en-US" altLang="zh-CN" sz="2800" b="1" dirty="0">
                <a:latin typeface="宋体" panose="02010600030101010101" pitchFamily="2" charset="-122"/>
              </a:rPr>
              <a:t>），</a:t>
            </a:r>
            <a:r>
              <a:rPr lang="zh-CN" altLang="en-US" sz="2800" b="1" dirty="0">
                <a:latin typeface="宋体" panose="02010600030101010101" pitchFamily="2" charset="-122"/>
              </a:rPr>
              <a:t>不必重新安装系统。</a:t>
            </a:r>
            <a:r>
              <a:rPr lang="zh-CN" altLang="en-US" sz="2800" b="1" dirty="0">
                <a:ea typeface="楷体_GB2312" pitchFamily="49" charset="-122"/>
              </a:rPr>
              <a:t> </a:t>
            </a:r>
          </a:p>
          <a:p>
            <a:pPr marL="0" indent="0" algn="just">
              <a:buNone/>
            </a:pPr>
            <a:r>
              <a:rPr lang="zh-CN" altLang="en-US" sz="2800" b="1" dirty="0">
                <a:ea typeface="楷体_GB2312" pitchFamily="49" charset="-122"/>
              </a:rPr>
              <a:t>强大的查询功能</a:t>
            </a:r>
          </a:p>
          <a:p>
            <a:pPr marL="0" indent="0" algn="just">
              <a:buNone/>
            </a:pPr>
            <a:r>
              <a:rPr lang="zh-CN" altLang="en-US" sz="2800" b="1" dirty="0">
                <a:ea typeface="楷体_GB2312" pitchFamily="49" charset="-122"/>
              </a:rPr>
              <a:t> 		    </a:t>
            </a:r>
            <a:r>
              <a:rPr lang="en-US" altLang="zh-CN" sz="2800" b="1" dirty="0"/>
              <a:t>RPM </a:t>
            </a:r>
            <a:r>
              <a:rPr lang="zh-CN" altLang="en-US" sz="2800" b="1" dirty="0">
                <a:latin typeface="宋体" panose="02010600030101010101" pitchFamily="2" charset="-122"/>
              </a:rPr>
              <a:t>被设计来提供强大的查询功能。可以在整个数据库中搜索软件包或某些特定文件。还可以轻易地了解到哪个文件属于哪个软件包，软件包来自哪里。</a:t>
            </a:r>
            <a:r>
              <a:rPr lang="zh-CN" altLang="en-US" sz="2800" b="1" dirty="0">
                <a:ea typeface="楷体_GB2312" pitchFamily="49" charset="-122"/>
              </a:rPr>
              <a:t> </a:t>
            </a:r>
            <a:endParaRPr lang="zh-CN" altLang="en-US" sz="2800" dirty="0"/>
          </a:p>
        </p:txBody>
      </p:sp>
    </p:spTree>
    <p:extLst>
      <p:ext uri="{BB962C8B-B14F-4D97-AF65-F5344CB8AC3E}">
        <p14:creationId xmlns:p14="http://schemas.microsoft.com/office/powerpoint/2010/main" val="10000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xmlns="" id="{2C5D7B0B-C2CB-4DDD-866F-27852E73D252}"/>
              </a:ext>
            </a:extLst>
          </p:cNvPr>
          <p:cNvSpPr>
            <a:spLocks noGrp="1" noChangeArrowheads="1"/>
          </p:cNvSpPr>
          <p:nvPr>
            <p:ph idx="1"/>
          </p:nvPr>
        </p:nvSpPr>
        <p:spPr>
          <a:xfrm>
            <a:off x="533400" y="1549400"/>
            <a:ext cx="7772400" cy="5308600"/>
          </a:xfrm>
        </p:spPr>
        <p:txBody>
          <a:bodyPr>
            <a:normAutofit/>
          </a:bodyPr>
          <a:lstStyle/>
          <a:p>
            <a:pPr marL="0" indent="0">
              <a:buNone/>
            </a:pPr>
            <a:r>
              <a:rPr lang="en-US" altLang="zh-CN" sz="2800" dirty="0"/>
              <a:t> </a:t>
            </a:r>
            <a:r>
              <a:rPr lang="zh-CN" altLang="en-US" sz="2800" b="1" dirty="0">
                <a:ea typeface="楷体_GB2312" pitchFamily="49" charset="-122"/>
              </a:rPr>
              <a:t>3.  系统校验</a:t>
            </a:r>
            <a:br>
              <a:rPr lang="zh-CN" altLang="en-US" sz="2800" b="1" dirty="0">
                <a:ea typeface="楷体_GB2312" pitchFamily="49" charset="-122"/>
              </a:rPr>
            </a:br>
            <a:r>
              <a:rPr lang="zh-CN" altLang="en-US" sz="2800" b="1" dirty="0">
                <a:ea typeface="楷体_GB2312" pitchFamily="49" charset="-122"/>
              </a:rPr>
              <a:t>      </a:t>
            </a:r>
            <a:r>
              <a:rPr lang="en-US" altLang="zh-CN" sz="2800" dirty="0"/>
              <a:t> RPM</a:t>
            </a:r>
            <a:r>
              <a:rPr lang="zh-CN" altLang="en-US" sz="2800" dirty="0">
                <a:latin typeface="宋体" panose="02010600030101010101" pitchFamily="2" charset="-122"/>
              </a:rPr>
              <a:t>另一项强大的功能是软件包校验。</a:t>
            </a:r>
            <a:r>
              <a:rPr lang="zh-CN" altLang="en-US" sz="2800" dirty="0"/>
              <a:t> </a:t>
            </a:r>
          </a:p>
          <a:p>
            <a:pPr marL="0" indent="0">
              <a:buNone/>
            </a:pPr>
            <a:r>
              <a:rPr lang="zh-CN" altLang="en-US" sz="2800" b="1" dirty="0">
                <a:ea typeface="楷体_GB2312" pitchFamily="49" charset="-122"/>
              </a:rPr>
              <a:t>4.   纯净源码</a:t>
            </a:r>
            <a:endParaRPr lang="zh-CN" altLang="en-US" sz="2800" dirty="0">
              <a:latin typeface="宋体" panose="02010600030101010101" pitchFamily="2" charset="-122"/>
            </a:endParaRPr>
          </a:p>
          <a:p>
            <a:pPr marL="0" indent="0">
              <a:buNone/>
            </a:pPr>
            <a:r>
              <a:rPr lang="zh-CN" altLang="en-US" sz="2800" dirty="0">
                <a:latin typeface="宋体" panose="02010600030101010101" pitchFamily="2" charset="-122"/>
              </a:rPr>
              <a:t>     一个重要的设计目标是允许使用与软件的原创者所发行源码一致的</a:t>
            </a:r>
            <a:r>
              <a:rPr lang="zh-CN" altLang="en-US" sz="2800" dirty="0"/>
              <a:t>“</a:t>
            </a:r>
            <a:r>
              <a:rPr lang="zh-CN" altLang="en-US" sz="2800" dirty="0">
                <a:latin typeface="宋体" panose="02010600030101010101" pitchFamily="2" charset="-122"/>
              </a:rPr>
              <a:t>纯净</a:t>
            </a:r>
            <a:r>
              <a:rPr lang="zh-CN" altLang="en-US" sz="2800" dirty="0"/>
              <a:t>”</a:t>
            </a:r>
            <a:r>
              <a:rPr lang="zh-CN" altLang="en-US" sz="2800" dirty="0">
                <a:latin typeface="宋体" panose="02010600030101010101" pitchFamily="2" charset="-122"/>
              </a:rPr>
              <a:t>软件源码。使用</a:t>
            </a:r>
            <a:r>
              <a:rPr lang="zh-CN" altLang="en-US" sz="2800" dirty="0"/>
              <a:t> </a:t>
            </a:r>
            <a:r>
              <a:rPr lang="en-US" altLang="zh-CN" sz="2800" dirty="0"/>
              <a:t>RPM</a:t>
            </a:r>
            <a:r>
              <a:rPr lang="en-US" altLang="zh-CN" sz="2800" dirty="0">
                <a:latin typeface="宋体" panose="02010600030101010101" pitchFamily="2" charset="-122"/>
              </a:rPr>
              <a:t>，</a:t>
            </a:r>
            <a:r>
              <a:rPr lang="zh-CN" altLang="en-US" sz="2800" dirty="0">
                <a:latin typeface="宋体" panose="02010600030101010101" pitchFamily="2" charset="-122"/>
              </a:rPr>
              <a:t>会有纯净源码、使用过的补丁、以及完整的建构指令。</a:t>
            </a:r>
            <a:r>
              <a:rPr lang="zh-CN" altLang="en-US" sz="2800" dirty="0">
                <a:ea typeface="楷体_GB2312" pitchFamily="49" charset="-122"/>
              </a:rPr>
              <a:t> </a:t>
            </a:r>
          </a:p>
          <a:p>
            <a:pPr marL="0" indent="0">
              <a:buNone/>
            </a:pPr>
            <a:endParaRPr lang="zh-CN" altLang="en-US" sz="2800" dirty="0"/>
          </a:p>
          <a:p>
            <a:pPr marL="0" indent="0">
              <a:buNone/>
            </a:pPr>
            <a:endParaRPr lang="zh-CN" altLang="en-US" sz="2800" dirty="0"/>
          </a:p>
        </p:txBody>
      </p:sp>
    </p:spTree>
    <p:extLst>
      <p:ext uri="{BB962C8B-B14F-4D97-AF65-F5344CB8AC3E}">
        <p14:creationId xmlns:p14="http://schemas.microsoft.com/office/powerpoint/2010/main" val="2761196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descr="Large confetti">
            <a:extLst>
              <a:ext uri="{FF2B5EF4-FFF2-40B4-BE49-F238E27FC236}">
                <a16:creationId xmlns:a16="http://schemas.microsoft.com/office/drawing/2014/main" xmlns="" id="{9E92DC2A-5362-42A5-BE81-90A784F31484}"/>
              </a:ext>
            </a:extLst>
          </p:cNvPr>
          <p:cNvSpPr>
            <a:spLocks noGrp="1" noChangeArrowheads="1"/>
          </p:cNvSpPr>
          <p:nvPr>
            <p:ph type="title"/>
          </p:nvPr>
        </p:nvSpPr>
        <p:spPr/>
        <p:txBody>
          <a:bodyPr/>
          <a:lstStyle/>
          <a:p>
            <a:r>
              <a:rPr lang="en-US" altLang="zh-CN" b="1">
                <a:solidFill>
                  <a:schemeClr val="tx1"/>
                </a:solidFill>
                <a:ea typeface="黑体" panose="02010609060101010101" pitchFamily="49" charset="-122"/>
              </a:rPr>
              <a:t>RPM </a:t>
            </a:r>
            <a:r>
              <a:rPr lang="zh-CN" altLang="en-US" b="1">
                <a:solidFill>
                  <a:schemeClr val="tx1"/>
                </a:solidFill>
                <a:ea typeface="黑体" panose="02010609060101010101" pitchFamily="49" charset="-122"/>
              </a:rPr>
              <a:t>有基本操作模式</a:t>
            </a:r>
          </a:p>
        </p:txBody>
      </p:sp>
      <p:sp>
        <p:nvSpPr>
          <p:cNvPr id="245763" name="Rectangle 3">
            <a:extLst>
              <a:ext uri="{FF2B5EF4-FFF2-40B4-BE49-F238E27FC236}">
                <a16:creationId xmlns:a16="http://schemas.microsoft.com/office/drawing/2014/main" xmlns="" id="{4070E7AA-139B-4381-B33B-8D0AB6395B3F}"/>
              </a:ext>
            </a:extLst>
          </p:cNvPr>
          <p:cNvSpPr>
            <a:spLocks noGrp="1" noChangeArrowheads="1"/>
          </p:cNvSpPr>
          <p:nvPr>
            <p:ph idx="1"/>
          </p:nvPr>
        </p:nvSpPr>
        <p:spPr>
          <a:xfrm>
            <a:off x="685800" y="1700213"/>
            <a:ext cx="7772400" cy="4752975"/>
          </a:xfrm>
        </p:spPr>
        <p:txBody>
          <a:bodyPr>
            <a:normAutofit fontScale="92500"/>
          </a:bodyPr>
          <a:lstStyle/>
          <a:p>
            <a:pPr marL="0" indent="0">
              <a:lnSpc>
                <a:spcPct val="90000"/>
              </a:lnSpc>
              <a:buNone/>
            </a:pPr>
            <a:r>
              <a:rPr lang="en-US" altLang="zh-CN" sz="2400"/>
              <a:t>        RPM </a:t>
            </a:r>
            <a:r>
              <a:rPr lang="zh-CN" altLang="en-US" sz="2400">
                <a:latin typeface="宋体" panose="02010600030101010101" pitchFamily="2" charset="-122"/>
              </a:rPr>
              <a:t>有五种基本操作模式（不包括软件包建构）：安装、删除安装、升级、查询和校验，本节包括对每一模式的总览。想了解完整的选项和细节，请使用</a:t>
            </a:r>
            <a:r>
              <a:rPr lang="zh-CN" altLang="en-US" sz="2400"/>
              <a:t> </a:t>
            </a:r>
            <a:r>
              <a:rPr lang="en-US" altLang="zh-CN" sz="2400"/>
              <a:t>rpm --help </a:t>
            </a:r>
            <a:r>
              <a:rPr lang="zh-CN" altLang="en-US" sz="2400">
                <a:latin typeface="宋体" panose="02010600030101010101" pitchFamily="2" charset="-122"/>
              </a:rPr>
              <a:t>命令。</a:t>
            </a:r>
          </a:p>
          <a:p>
            <a:pPr marL="0" indent="0" algn="just">
              <a:lnSpc>
                <a:spcPct val="90000"/>
              </a:lnSpc>
              <a:buNone/>
            </a:pPr>
            <a:r>
              <a:rPr lang="en-US" altLang="zh-CN" sz="2400" b="1">
                <a:latin typeface="宋体" panose="02010600030101010101" pitchFamily="2" charset="-122"/>
                <a:ea typeface="楷体_GB2312" pitchFamily="49" charset="-122"/>
              </a:rPr>
              <a:t>RMP</a:t>
            </a:r>
            <a:r>
              <a:rPr lang="zh-CN" altLang="en-US" sz="2400" b="1">
                <a:ea typeface="楷体_GB2312" pitchFamily="49" charset="-122"/>
              </a:rPr>
              <a:t>包的名称格式</a:t>
            </a:r>
          </a:p>
          <a:p>
            <a:pPr marL="0" indent="0" algn="just">
              <a:lnSpc>
                <a:spcPct val="90000"/>
              </a:lnSpc>
              <a:buNone/>
            </a:pPr>
            <a:r>
              <a:rPr lang="en-US" altLang="zh-CN" sz="2400" b="1"/>
              <a:t>       RPM</a:t>
            </a:r>
            <a:r>
              <a:rPr lang="zh-CN" altLang="en-US" sz="2400" b="1">
                <a:latin typeface="宋体" panose="02010600030101010101" pitchFamily="2" charset="-122"/>
              </a:rPr>
              <a:t>包的名称有其特有的格式，如典型的</a:t>
            </a:r>
            <a:r>
              <a:rPr lang="zh-CN" altLang="en-US" sz="2400" b="1"/>
              <a:t> </a:t>
            </a:r>
            <a:r>
              <a:rPr lang="en-US" altLang="zh-CN" sz="2400" b="1"/>
              <a:t>RPM </a:t>
            </a:r>
            <a:r>
              <a:rPr lang="zh-CN" altLang="en-US" sz="2400" b="1">
                <a:latin typeface="宋体" panose="02010600030101010101" pitchFamily="2" charset="-122"/>
              </a:rPr>
              <a:t>软</a:t>
            </a:r>
          </a:p>
          <a:p>
            <a:pPr marL="0" indent="0" algn="just">
              <a:lnSpc>
                <a:spcPct val="90000"/>
              </a:lnSpc>
              <a:buNone/>
            </a:pPr>
            <a:r>
              <a:rPr lang="zh-CN" altLang="en-US" sz="2400" b="1">
                <a:latin typeface="宋体" panose="02010600030101010101" pitchFamily="2" charset="-122"/>
              </a:rPr>
              <a:t>名称类似于：</a:t>
            </a:r>
            <a:r>
              <a:rPr lang="zh-CN" altLang="en-US" sz="2400" b="1">
                <a:ea typeface="楷体_GB2312" pitchFamily="49" charset="-122"/>
              </a:rPr>
              <a:t> </a:t>
            </a:r>
          </a:p>
          <a:p>
            <a:pPr marL="0" indent="0" algn="just">
              <a:lnSpc>
                <a:spcPct val="90000"/>
              </a:lnSpc>
              <a:buNone/>
            </a:pPr>
            <a:r>
              <a:rPr lang="zh-CN" altLang="en-US" sz="2400" b="1">
                <a:latin typeface="宋体" panose="02010600030101010101" pitchFamily="2" charset="-122"/>
                <a:ea typeface="楷体_GB2312" pitchFamily="49" charset="-122"/>
              </a:rPr>
              <a:t>			</a:t>
            </a:r>
            <a:r>
              <a:rPr lang="en-US" altLang="zh-CN" sz="2400" b="1">
                <a:latin typeface="Helvetica" panose="020B0604020202020204" pitchFamily="34" charset="0"/>
                <a:ea typeface="黑体" panose="02010609060101010101" pitchFamily="49" charset="-122"/>
              </a:rPr>
              <a:t>liubing-1.0-1.i386.rpm</a:t>
            </a:r>
            <a:endParaRPr lang="en-US" altLang="zh-CN" sz="2400" b="1">
              <a:latin typeface="Helvetica" panose="020B0604020202020204" pitchFamily="34" charset="0"/>
            </a:endParaRPr>
          </a:p>
          <a:p>
            <a:pPr marL="0" indent="0" algn="just">
              <a:lnSpc>
                <a:spcPct val="90000"/>
              </a:lnSpc>
              <a:buNone/>
            </a:pPr>
            <a:r>
              <a:rPr lang="zh-CN" altLang="en-US" sz="2400" b="1"/>
              <a:t>       该文件名包括软件包名称“</a:t>
            </a:r>
            <a:r>
              <a:rPr lang="en-US" altLang="zh-CN" sz="2400" b="1">
                <a:latin typeface="Helvetica" panose="020B0604020202020204" pitchFamily="34" charset="0"/>
              </a:rPr>
              <a:t>liubing</a:t>
            </a:r>
            <a:r>
              <a:rPr lang="en-US" altLang="zh-CN" sz="2400" b="1"/>
              <a:t>”；</a:t>
            </a:r>
            <a:r>
              <a:rPr lang="zh-CN" altLang="en-US" sz="2400" b="1"/>
              <a:t>软件的版本“</a:t>
            </a:r>
            <a:r>
              <a:rPr lang="zh-CN" altLang="en-US" sz="2400" b="1">
                <a:latin typeface="Helvetica" panose="020B0604020202020204" pitchFamily="34" charset="0"/>
              </a:rPr>
              <a:t>1.0</a:t>
            </a:r>
            <a:r>
              <a:rPr lang="zh-CN" altLang="en-US" sz="2400" b="1"/>
              <a:t>”</a:t>
            </a:r>
          </a:p>
          <a:p>
            <a:pPr marL="0" indent="0" algn="just">
              <a:lnSpc>
                <a:spcPct val="90000"/>
              </a:lnSpc>
              <a:buNone/>
            </a:pPr>
            <a:r>
              <a:rPr lang="zh-CN" altLang="en-US" sz="2400" b="1"/>
              <a:t>其中包括主版本号和次版本号；“</a:t>
            </a:r>
            <a:r>
              <a:rPr lang="en-US" altLang="zh-CN" sz="2400" b="1">
                <a:latin typeface="Helvetica" panose="020B0604020202020204" pitchFamily="34" charset="0"/>
              </a:rPr>
              <a:t>i386</a:t>
            </a:r>
            <a:r>
              <a:rPr lang="en-US" altLang="zh-CN" sz="2400" b="1"/>
              <a:t>”</a:t>
            </a:r>
            <a:r>
              <a:rPr lang="zh-CN" altLang="en-US" sz="2400" b="1"/>
              <a:t>是软件所运行</a:t>
            </a:r>
          </a:p>
          <a:p>
            <a:pPr marL="0" indent="0" algn="just">
              <a:lnSpc>
                <a:spcPct val="90000"/>
              </a:lnSpc>
              <a:buNone/>
            </a:pPr>
            <a:r>
              <a:rPr lang="zh-CN" altLang="en-US" sz="2400" b="1"/>
              <a:t>硬件平台；最后 “</a:t>
            </a:r>
            <a:r>
              <a:rPr lang="en-US" altLang="zh-CN" sz="2400" b="1">
                <a:latin typeface="Helvetica" panose="020B0604020202020204" pitchFamily="34" charset="0"/>
              </a:rPr>
              <a:t>rpm</a:t>
            </a:r>
            <a:r>
              <a:rPr lang="en-US" altLang="zh-CN" sz="2400" b="1"/>
              <a:t>”</a:t>
            </a:r>
            <a:r>
              <a:rPr lang="zh-CN" altLang="en-US" sz="2400" b="1"/>
              <a:t>做为文件的扩展名，当然代表文</a:t>
            </a:r>
          </a:p>
          <a:p>
            <a:pPr marL="0" indent="0" algn="just">
              <a:lnSpc>
                <a:spcPct val="90000"/>
              </a:lnSpc>
              <a:buNone/>
            </a:pPr>
            <a:r>
              <a:rPr lang="zh-CN" altLang="en-US" sz="2400" b="1"/>
              <a:t>件的类型为</a:t>
            </a:r>
            <a:r>
              <a:rPr lang="en-US" altLang="zh-CN" sz="2400" b="1">
                <a:latin typeface="Helvetica" panose="020B0604020202020204" pitchFamily="34" charset="0"/>
              </a:rPr>
              <a:t>RPM</a:t>
            </a:r>
            <a:r>
              <a:rPr lang="zh-CN" altLang="en-US" sz="2400" b="1"/>
              <a:t>包。</a:t>
            </a:r>
            <a:endParaRPr lang="zh-CN" altLang="en-US" sz="2400"/>
          </a:p>
        </p:txBody>
      </p:sp>
    </p:spTree>
    <p:extLst>
      <p:ext uri="{BB962C8B-B14F-4D97-AF65-F5344CB8AC3E}">
        <p14:creationId xmlns:p14="http://schemas.microsoft.com/office/powerpoint/2010/main" val="26001998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descr="Large confetti">
            <a:extLst>
              <a:ext uri="{FF2B5EF4-FFF2-40B4-BE49-F238E27FC236}">
                <a16:creationId xmlns:a16="http://schemas.microsoft.com/office/drawing/2014/main" xmlns="" id="{245A7BF8-2BFA-4608-8C03-64AF35870489}"/>
              </a:ext>
            </a:extLst>
          </p:cNvPr>
          <p:cNvSpPr>
            <a:spLocks noGrp="1" noChangeArrowheads="1"/>
          </p:cNvSpPr>
          <p:nvPr>
            <p:ph type="title"/>
          </p:nvPr>
        </p:nvSpPr>
        <p:spPr/>
        <p:txBody>
          <a:bodyPr/>
          <a:lstStyle/>
          <a:p>
            <a:r>
              <a:rPr lang="zh-CN" altLang="en-US" b="1">
                <a:solidFill>
                  <a:schemeClr val="tx1"/>
                </a:solidFill>
                <a:ea typeface="楷体_GB2312" pitchFamily="49" charset="-122"/>
              </a:rPr>
              <a:t>安装</a:t>
            </a:r>
            <a:r>
              <a:rPr lang="en-US" altLang="zh-CN" b="1">
                <a:solidFill>
                  <a:schemeClr val="tx1"/>
                </a:solidFill>
                <a:ea typeface="楷体_GB2312" pitchFamily="49" charset="-122"/>
              </a:rPr>
              <a:t>RPM</a:t>
            </a:r>
            <a:r>
              <a:rPr lang="zh-CN" altLang="en-US" b="1">
                <a:solidFill>
                  <a:schemeClr val="tx1"/>
                </a:solidFill>
                <a:ea typeface="楷体_GB2312" pitchFamily="49" charset="-122"/>
              </a:rPr>
              <a:t>包</a:t>
            </a:r>
          </a:p>
        </p:txBody>
      </p:sp>
      <p:sp>
        <p:nvSpPr>
          <p:cNvPr id="246787" name="Rectangle 3">
            <a:extLst>
              <a:ext uri="{FF2B5EF4-FFF2-40B4-BE49-F238E27FC236}">
                <a16:creationId xmlns:a16="http://schemas.microsoft.com/office/drawing/2014/main" xmlns="" id="{77C07791-7E1F-42B1-B510-D4849EA6CA50}"/>
              </a:ext>
            </a:extLst>
          </p:cNvPr>
          <p:cNvSpPr>
            <a:spLocks noGrp="1" noChangeArrowheads="1"/>
          </p:cNvSpPr>
          <p:nvPr>
            <p:ph idx="1"/>
          </p:nvPr>
        </p:nvSpPr>
        <p:spPr>
          <a:xfrm>
            <a:off x="684213" y="1557338"/>
            <a:ext cx="7772400" cy="4968875"/>
          </a:xfrm>
        </p:spPr>
        <p:txBody>
          <a:bodyPr>
            <a:normAutofit lnSpcReduction="10000"/>
          </a:bodyPr>
          <a:lstStyle/>
          <a:p>
            <a:pPr marL="0" indent="0">
              <a:lnSpc>
                <a:spcPct val="80000"/>
              </a:lnSpc>
              <a:buNone/>
            </a:pPr>
            <a:r>
              <a:rPr lang="zh-CN" altLang="en-US" sz="2800" dirty="0">
                <a:latin typeface="宋体" panose="02010600030101010101" pitchFamily="2" charset="-122"/>
              </a:rPr>
              <a:t>命令格式：</a:t>
            </a:r>
            <a:r>
              <a:rPr lang="zh-CN" altLang="en-US" sz="2800" dirty="0"/>
              <a:t> </a:t>
            </a:r>
          </a:p>
          <a:p>
            <a:pPr marL="0" indent="0">
              <a:lnSpc>
                <a:spcPct val="80000"/>
              </a:lnSpc>
              <a:buNone/>
            </a:pPr>
            <a:r>
              <a:rPr lang="zh-CN" altLang="en-US" sz="2800" dirty="0"/>
              <a:t>	</a:t>
            </a:r>
            <a:r>
              <a:rPr lang="en-US" altLang="zh-CN" sz="2400" dirty="0">
                <a:latin typeface="Helvetica" panose="020B0604020202020204" pitchFamily="34" charset="0"/>
              </a:rPr>
              <a:t>rpm </a:t>
            </a:r>
            <a:r>
              <a:rPr lang="en-US" altLang="zh-CN" sz="2400" dirty="0"/>
              <a:t>–</a:t>
            </a:r>
            <a:r>
              <a:rPr lang="en-US" altLang="zh-CN" sz="2400" dirty="0" err="1">
                <a:latin typeface="Helvetica" panose="020B0604020202020204" pitchFamily="34" charset="0"/>
              </a:rPr>
              <a:t>i</a:t>
            </a:r>
            <a:r>
              <a:rPr lang="en-US" altLang="zh-CN" sz="2400" dirty="0">
                <a:latin typeface="Helvetica" panose="020B0604020202020204" pitchFamily="34" charset="0"/>
              </a:rPr>
              <a:t>  RPM</a:t>
            </a:r>
            <a:r>
              <a:rPr lang="zh-CN" altLang="en-US" sz="2400" dirty="0"/>
              <a:t>包的全路径文件名</a:t>
            </a:r>
            <a:r>
              <a:rPr lang="zh-CN" altLang="en-US" sz="2400" dirty="0">
                <a:latin typeface="Helvetica" panose="020B0604020202020204" pitchFamily="34" charset="0"/>
              </a:rPr>
              <a:t> </a:t>
            </a:r>
          </a:p>
          <a:p>
            <a:pPr marL="0" indent="0">
              <a:lnSpc>
                <a:spcPct val="80000"/>
              </a:lnSpc>
              <a:buNone/>
            </a:pPr>
            <a:r>
              <a:rPr lang="zh-CN" altLang="en-US" sz="2400" dirty="0"/>
              <a:t>如果想安装</a:t>
            </a:r>
            <a:r>
              <a:rPr lang="en-US" altLang="zh-CN" sz="2400" dirty="0">
                <a:latin typeface="Helvetica" panose="020B0604020202020204" pitchFamily="34" charset="0"/>
              </a:rPr>
              <a:t>RPM</a:t>
            </a:r>
            <a:r>
              <a:rPr lang="zh-CN" altLang="en-US" sz="2400" dirty="0"/>
              <a:t>包并显示安装进度信息可使用如下命令格式：</a:t>
            </a:r>
          </a:p>
          <a:p>
            <a:pPr marL="0" indent="0">
              <a:lnSpc>
                <a:spcPct val="80000"/>
              </a:lnSpc>
              <a:buNone/>
            </a:pPr>
            <a:r>
              <a:rPr lang="zh-CN" altLang="en-US" sz="2400" dirty="0"/>
              <a:t>	</a:t>
            </a:r>
            <a:r>
              <a:rPr lang="en-US" altLang="zh-CN" sz="2400" dirty="0">
                <a:latin typeface="Helvetica" panose="020B0604020202020204" pitchFamily="34" charset="0"/>
              </a:rPr>
              <a:t>rpm </a:t>
            </a:r>
            <a:r>
              <a:rPr lang="en-US" altLang="zh-CN" sz="2400" dirty="0"/>
              <a:t>–</a:t>
            </a:r>
            <a:r>
              <a:rPr lang="en-US" altLang="zh-CN" sz="2400" dirty="0" err="1">
                <a:latin typeface="Helvetica" panose="020B0604020202020204" pitchFamily="34" charset="0"/>
              </a:rPr>
              <a:t>ivh</a:t>
            </a:r>
            <a:r>
              <a:rPr lang="en-US" altLang="zh-CN" sz="2400" dirty="0">
                <a:latin typeface="Helvetica" panose="020B0604020202020204" pitchFamily="34" charset="0"/>
              </a:rPr>
              <a:t>  RPM</a:t>
            </a:r>
            <a:r>
              <a:rPr lang="zh-CN" altLang="en-US" sz="2400" dirty="0"/>
              <a:t>包的全路径文件名</a:t>
            </a:r>
            <a:r>
              <a:rPr lang="zh-CN" altLang="en-US" sz="2400" dirty="0">
                <a:latin typeface="Helvetica" panose="020B0604020202020204" pitchFamily="34" charset="0"/>
              </a:rPr>
              <a:t> </a:t>
            </a:r>
          </a:p>
          <a:p>
            <a:pPr marL="0" indent="0" algn="just">
              <a:lnSpc>
                <a:spcPct val="80000"/>
              </a:lnSpc>
              <a:buNone/>
            </a:pPr>
            <a:r>
              <a:rPr lang="zh-CN" altLang="en-US" sz="2400" dirty="0"/>
              <a:t>在此命令的参数选项中：</a:t>
            </a:r>
            <a:endParaRPr lang="zh-CN" altLang="en-US" sz="2400" dirty="0">
              <a:latin typeface="Helvetica" panose="020B0604020202020204" pitchFamily="34" charset="0"/>
            </a:endParaRPr>
          </a:p>
          <a:p>
            <a:pPr marL="0" indent="0" algn="just">
              <a:lnSpc>
                <a:spcPct val="80000"/>
              </a:lnSpc>
              <a:buNone/>
            </a:pPr>
            <a:r>
              <a:rPr lang="en-US" altLang="zh-CN" sz="2400" dirty="0"/>
              <a:t>Ø</a:t>
            </a:r>
            <a:r>
              <a:rPr lang="en-US" altLang="zh-CN" sz="2400" dirty="0">
                <a:cs typeface="Times New Roman" panose="02020603050405020304" pitchFamily="18" charset="0"/>
              </a:rPr>
              <a:t>         </a:t>
            </a:r>
            <a:r>
              <a:rPr lang="en-US" altLang="zh-CN" sz="2400" dirty="0" err="1">
                <a:latin typeface="Helvetica" panose="020B0604020202020204" pitchFamily="34" charset="0"/>
              </a:rPr>
              <a:t>i</a:t>
            </a:r>
            <a:r>
              <a:rPr lang="en-US" altLang="zh-CN" sz="2400" dirty="0"/>
              <a:t>：</a:t>
            </a:r>
            <a:r>
              <a:rPr lang="zh-CN" altLang="en-US" sz="2400" dirty="0"/>
              <a:t>代表安装。</a:t>
            </a:r>
            <a:endParaRPr lang="zh-CN" altLang="en-US" sz="2400" dirty="0">
              <a:latin typeface="Helvetica" panose="020B0604020202020204" pitchFamily="34" charset="0"/>
            </a:endParaRPr>
          </a:p>
          <a:p>
            <a:pPr marL="0" indent="0" algn="just">
              <a:lnSpc>
                <a:spcPct val="80000"/>
              </a:lnSpc>
              <a:buNone/>
            </a:pPr>
            <a:r>
              <a:rPr lang="en-US" altLang="zh-CN" sz="2400" dirty="0"/>
              <a:t>Ø</a:t>
            </a:r>
            <a:r>
              <a:rPr lang="en-US" altLang="zh-CN" sz="2400" dirty="0">
                <a:cs typeface="Times New Roman" panose="02020603050405020304" pitchFamily="18" charset="0"/>
              </a:rPr>
              <a:t>         </a:t>
            </a:r>
            <a:r>
              <a:rPr lang="en-US" altLang="zh-CN" sz="2400" dirty="0">
                <a:latin typeface="Helvetica" panose="020B0604020202020204" pitchFamily="34" charset="0"/>
              </a:rPr>
              <a:t>v</a:t>
            </a:r>
            <a:r>
              <a:rPr lang="en-US" altLang="zh-CN" sz="2400" dirty="0"/>
              <a:t>：</a:t>
            </a:r>
            <a:r>
              <a:rPr lang="zh-CN" altLang="en-US" sz="2400" dirty="0"/>
              <a:t>代表</a:t>
            </a:r>
            <a:r>
              <a:rPr lang="en-US" altLang="zh-CN" sz="2400" dirty="0">
                <a:latin typeface="Helvetica" panose="020B0604020202020204" pitchFamily="34" charset="0"/>
              </a:rPr>
              <a:t>verbose</a:t>
            </a:r>
            <a:r>
              <a:rPr lang="en-US" altLang="zh-CN" sz="2400" dirty="0"/>
              <a:t>，</a:t>
            </a:r>
            <a:r>
              <a:rPr lang="zh-CN" altLang="en-US" sz="2400" dirty="0"/>
              <a:t>设置在安装过程中将显示详细的信息。</a:t>
            </a:r>
            <a:endParaRPr lang="zh-CN" altLang="en-US" sz="2400" dirty="0">
              <a:latin typeface="Helvetica" panose="020B0604020202020204" pitchFamily="34" charset="0"/>
            </a:endParaRPr>
          </a:p>
          <a:p>
            <a:pPr marL="0" indent="0" algn="just">
              <a:lnSpc>
                <a:spcPct val="80000"/>
              </a:lnSpc>
              <a:buNone/>
            </a:pPr>
            <a:r>
              <a:rPr lang="en-US" altLang="zh-CN" sz="2400" dirty="0"/>
              <a:t>Ø</a:t>
            </a:r>
            <a:r>
              <a:rPr lang="en-US" altLang="zh-CN" sz="2400" dirty="0">
                <a:cs typeface="Times New Roman" panose="02020603050405020304" pitchFamily="18" charset="0"/>
              </a:rPr>
              <a:t>         </a:t>
            </a:r>
            <a:r>
              <a:rPr lang="en-US" altLang="zh-CN" sz="2400" dirty="0">
                <a:latin typeface="Helvetica" panose="020B0604020202020204" pitchFamily="34" charset="0"/>
              </a:rPr>
              <a:t>h</a:t>
            </a:r>
            <a:r>
              <a:rPr lang="en-US" altLang="zh-CN" sz="2400" dirty="0"/>
              <a:t>：</a:t>
            </a:r>
            <a:r>
              <a:rPr lang="zh-CN" altLang="en-US" sz="2400" dirty="0"/>
              <a:t>代表</a:t>
            </a:r>
            <a:r>
              <a:rPr lang="en-US" altLang="zh-CN" sz="2400" dirty="0">
                <a:latin typeface="Helvetica" panose="020B0604020202020204" pitchFamily="34" charset="0"/>
              </a:rPr>
              <a:t>hash</a:t>
            </a:r>
            <a:r>
              <a:rPr lang="en-US" altLang="zh-CN" sz="2400" dirty="0"/>
              <a:t>，</a:t>
            </a:r>
            <a:r>
              <a:rPr lang="zh-CN" altLang="en-US" sz="2400" dirty="0"/>
              <a:t>设置在安装过程中将显示“</a:t>
            </a:r>
            <a:r>
              <a:rPr lang="zh-CN" altLang="en-US" sz="2400" dirty="0">
                <a:latin typeface="Helvetica" panose="020B0604020202020204" pitchFamily="34" charset="0"/>
              </a:rPr>
              <a:t># </a:t>
            </a:r>
            <a:r>
              <a:rPr lang="zh-CN" altLang="en-US" sz="2400" dirty="0"/>
              <a:t>”来表示安装的进度。</a:t>
            </a:r>
            <a:endParaRPr lang="zh-CN" altLang="en-US" sz="2400" dirty="0">
              <a:latin typeface="Helvetica" panose="020B0604020202020204" pitchFamily="34" charset="0"/>
            </a:endParaRPr>
          </a:p>
          <a:p>
            <a:pPr marL="0" indent="0" algn="just">
              <a:lnSpc>
                <a:spcPct val="80000"/>
              </a:lnSpc>
              <a:buNone/>
            </a:pPr>
            <a:r>
              <a:rPr lang="zh-CN" altLang="en-US" sz="2400" dirty="0"/>
              <a:t>对于较大的</a:t>
            </a:r>
            <a:r>
              <a:rPr lang="en-US" altLang="zh-CN" sz="2400" dirty="0">
                <a:latin typeface="Helvetica" panose="020B0604020202020204" pitchFamily="34" charset="0"/>
              </a:rPr>
              <a:t>RPM</a:t>
            </a:r>
            <a:r>
              <a:rPr lang="zh-CN" altLang="en-US" sz="2400" dirty="0"/>
              <a:t>包，在安装时尤其需要使用“</a:t>
            </a:r>
            <a:r>
              <a:rPr lang="zh-CN" altLang="en-US" sz="2400" dirty="0">
                <a:latin typeface="Helvetica" panose="020B0604020202020204" pitchFamily="34" charset="0"/>
              </a:rPr>
              <a:t>-</a:t>
            </a:r>
            <a:r>
              <a:rPr lang="en-US" altLang="zh-CN" sz="2400" dirty="0" err="1">
                <a:latin typeface="Helvetica" panose="020B0604020202020204" pitchFamily="34" charset="0"/>
              </a:rPr>
              <a:t>ivh</a:t>
            </a:r>
            <a:r>
              <a:rPr lang="en-US" altLang="zh-CN" sz="2400" dirty="0"/>
              <a:t>”</a:t>
            </a:r>
            <a:r>
              <a:rPr lang="zh-CN" altLang="en-US" sz="2400" dirty="0"/>
              <a:t>选项，这样可以看到安装过程的相应信息，更可以了解安装的进度。</a:t>
            </a:r>
          </a:p>
        </p:txBody>
      </p:sp>
    </p:spTree>
    <p:extLst>
      <p:ext uri="{BB962C8B-B14F-4D97-AF65-F5344CB8AC3E}">
        <p14:creationId xmlns:p14="http://schemas.microsoft.com/office/powerpoint/2010/main" val="15698430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xmlns="" id="{C31333EA-2D0A-4ABB-B235-8AA015EE9AF6}"/>
              </a:ext>
            </a:extLst>
          </p:cNvPr>
          <p:cNvSpPr>
            <a:spLocks noChangeArrowheads="1"/>
          </p:cNvSpPr>
          <p:nvPr/>
        </p:nvSpPr>
        <p:spPr bwMode="auto">
          <a:xfrm>
            <a:off x="762000" y="333375"/>
            <a:ext cx="77724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kumimoji="1" sz="4400">
                <a:solidFill>
                  <a:schemeClr val="bg1"/>
                </a:solidFill>
                <a:latin typeface="Times New Roman" panose="02020603050405020304" pitchFamily="18" charset="0"/>
                <a:ea typeface="宋体" panose="02010600030101010101" pitchFamily="2" charset="-122"/>
              </a:defRPr>
            </a:lvl1pPr>
            <a:lvl2pPr algn="ctr">
              <a:defRPr kumimoji="1" sz="4400">
                <a:solidFill>
                  <a:schemeClr val="bg1"/>
                </a:solidFill>
                <a:latin typeface="Times New Roman" panose="02020603050405020304" pitchFamily="18" charset="0"/>
                <a:ea typeface="宋体" panose="02010600030101010101" pitchFamily="2" charset="-122"/>
              </a:defRPr>
            </a:lvl2pPr>
            <a:lvl3pPr algn="ctr">
              <a:defRPr kumimoji="1" sz="4400">
                <a:solidFill>
                  <a:schemeClr val="bg1"/>
                </a:solidFill>
                <a:latin typeface="Times New Roman" panose="02020603050405020304" pitchFamily="18" charset="0"/>
                <a:ea typeface="宋体" panose="02010600030101010101" pitchFamily="2" charset="-122"/>
              </a:defRPr>
            </a:lvl3pPr>
            <a:lvl4pPr algn="ctr">
              <a:defRPr kumimoji="1" sz="4400">
                <a:solidFill>
                  <a:schemeClr val="bg1"/>
                </a:solidFill>
                <a:latin typeface="Times New Roman" panose="02020603050405020304" pitchFamily="18" charset="0"/>
                <a:ea typeface="宋体" panose="02010600030101010101" pitchFamily="2" charset="-122"/>
              </a:defRPr>
            </a:lvl4pPr>
            <a:lvl5pPr algn="ctr">
              <a:defRPr kumimoji="1" sz="4400">
                <a:solidFill>
                  <a:schemeClr val="bg1"/>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bg1"/>
                </a:solidFill>
                <a:latin typeface="Times New Roman" panose="02020603050405020304" pitchFamily="18" charset="0"/>
                <a:ea typeface="宋体" panose="02010600030101010101" pitchFamily="2" charset="-122"/>
              </a:defRPr>
            </a:lvl9pPr>
          </a:lstStyle>
          <a:p>
            <a:r>
              <a:rPr lang="zh-CN" altLang="en-US" b="1">
                <a:solidFill>
                  <a:schemeClr val="tx1"/>
                </a:solidFill>
                <a:ea typeface="楷体_GB2312" pitchFamily="49" charset="-122"/>
              </a:rPr>
              <a:t>3.  删除 </a:t>
            </a:r>
            <a:r>
              <a:rPr lang="en-US" altLang="zh-CN" b="1">
                <a:solidFill>
                  <a:schemeClr val="tx1"/>
                </a:solidFill>
                <a:ea typeface="楷体_GB2312" pitchFamily="49" charset="-122"/>
              </a:rPr>
              <a:t>RPM</a:t>
            </a:r>
            <a:r>
              <a:rPr lang="zh-CN" altLang="en-US" b="1">
                <a:solidFill>
                  <a:schemeClr val="tx1"/>
                </a:solidFill>
                <a:ea typeface="楷体_GB2312" pitchFamily="49" charset="-122"/>
              </a:rPr>
              <a:t>包</a:t>
            </a:r>
          </a:p>
        </p:txBody>
      </p:sp>
      <p:sp>
        <p:nvSpPr>
          <p:cNvPr id="247811" name="Rectangle 3">
            <a:extLst>
              <a:ext uri="{FF2B5EF4-FFF2-40B4-BE49-F238E27FC236}">
                <a16:creationId xmlns:a16="http://schemas.microsoft.com/office/drawing/2014/main" xmlns="" id="{03A6C6AD-7CBF-46DF-8B07-6ADB546B15AE}"/>
              </a:ext>
            </a:extLst>
          </p:cNvPr>
          <p:cNvSpPr>
            <a:spLocks noChangeArrowheads="1"/>
          </p:cNvSpPr>
          <p:nvPr/>
        </p:nvSpPr>
        <p:spPr bwMode="auto">
          <a:xfrm>
            <a:off x="971550" y="1700213"/>
            <a:ext cx="7715250" cy="462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SzPct val="85000"/>
              <a:defRPr kumimoji="1" sz="3200">
                <a:solidFill>
                  <a:schemeClr val="tx1"/>
                </a:solidFill>
                <a:latin typeface="Times New Roman" panose="02020603050405020304" pitchFamily="18" charset="0"/>
                <a:ea typeface="宋体" panose="02010600030101010101" pitchFamily="2" charset="-122"/>
              </a:defRPr>
            </a:lvl1pPr>
            <a:lvl2pPr algn="ctr">
              <a:spcBef>
                <a:spcPct val="20000"/>
              </a:spcBef>
              <a:buClr>
                <a:schemeClr val="bg2"/>
              </a:buClr>
              <a:buSzPct val="7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2pPr>
            <a:lvl3pPr algn="ctr">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ctr">
              <a:spcBef>
                <a:spcPct val="20000"/>
              </a:spcBef>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4pPr>
            <a:lvl5pPr algn="ctr">
              <a:spcBef>
                <a:spcPct val="20000"/>
              </a:spcBef>
              <a:defRPr kumimoji="1" sz="2000">
                <a:solidFill>
                  <a:schemeClr val="tx1"/>
                </a:solidFill>
                <a:latin typeface="Times New Roman" panose="02020603050405020304" pitchFamily="18" charset="0"/>
                <a:ea typeface="宋体" panose="02010600030101010101" pitchFamily="2" charset="-122"/>
              </a:defRPr>
            </a:lvl5pPr>
            <a:lvl6pPr algn="ctr" fontAlgn="base">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algn="ctr" fontAlgn="base">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algn="ctr" fontAlgn="base">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algn="ctr" fontAlgn="base">
              <a:spcBef>
                <a:spcPct val="2000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a:r>
              <a:rPr lang="zh-CN" altLang="en-US" sz="2800"/>
              <a:t>命令格式：</a:t>
            </a:r>
            <a:r>
              <a:rPr lang="zh-CN" altLang="en-US" sz="2800">
                <a:latin typeface="Helvetica" panose="020B0604020202020204" pitchFamily="34" charset="0"/>
              </a:rPr>
              <a:t> </a:t>
            </a:r>
          </a:p>
          <a:p>
            <a:pPr algn="just"/>
            <a:r>
              <a:rPr lang="en-US" altLang="zh-CN" sz="2800">
                <a:latin typeface="Helvetica" panose="020B0604020202020204" pitchFamily="34" charset="0"/>
              </a:rPr>
              <a:t>rpm -e  RPM</a:t>
            </a:r>
            <a:r>
              <a:rPr lang="zh-CN" altLang="en-US" sz="2800"/>
              <a:t>包名称</a:t>
            </a:r>
          </a:p>
          <a:p>
            <a:pPr algn="just"/>
            <a:r>
              <a:rPr lang="en-US" altLang="zh-CN" sz="2400">
                <a:latin typeface="Helvetica" panose="020B0604020202020204" pitchFamily="34" charset="0"/>
              </a:rPr>
              <a:t>rpm </a:t>
            </a:r>
            <a:r>
              <a:rPr lang="en-US" altLang="zh-CN" sz="2400"/>
              <a:t>–</a:t>
            </a:r>
            <a:r>
              <a:rPr lang="en-US" altLang="zh-CN" sz="2400">
                <a:latin typeface="Helvetica" panose="020B0604020202020204" pitchFamily="34" charset="0"/>
              </a:rPr>
              <a:t>e</a:t>
            </a:r>
            <a:r>
              <a:rPr lang="zh-CN" altLang="en-US" sz="2400"/>
              <a:t>命令用于从当前系统中删除已安装的软件包，需要在信念中指定要删除的软件包的名称而不是安装命令中的软件包安装文件名。</a:t>
            </a:r>
            <a:endParaRPr lang="zh-CN" altLang="en-US" sz="2400">
              <a:latin typeface="Helvetica" panose="020B0604020202020204" pitchFamily="34" charset="0"/>
            </a:endParaRPr>
          </a:p>
          <a:p>
            <a:pPr algn="just"/>
            <a:endParaRPr lang="zh-CN" altLang="en-US" sz="2400"/>
          </a:p>
        </p:txBody>
      </p:sp>
    </p:spTree>
    <p:extLst>
      <p:ext uri="{BB962C8B-B14F-4D97-AF65-F5344CB8AC3E}">
        <p14:creationId xmlns:p14="http://schemas.microsoft.com/office/powerpoint/2010/main" val="22347961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Large confetti">
            <a:extLst>
              <a:ext uri="{FF2B5EF4-FFF2-40B4-BE49-F238E27FC236}">
                <a16:creationId xmlns:a16="http://schemas.microsoft.com/office/drawing/2014/main" xmlns="" id="{A2EF0BE1-0E0F-4425-9490-71F5499E84D7}"/>
              </a:ext>
            </a:extLst>
          </p:cNvPr>
          <p:cNvSpPr>
            <a:spLocks noGrp="1" noChangeArrowheads="1"/>
          </p:cNvSpPr>
          <p:nvPr>
            <p:ph type="ctrTitle"/>
          </p:nvPr>
        </p:nvSpPr>
        <p:spPr>
          <a:xfrm>
            <a:off x="1130595" y="2404534"/>
            <a:ext cx="6870405" cy="1646302"/>
          </a:xfrm>
        </p:spPr>
        <p:txBody>
          <a:bodyPr/>
          <a:lstStyle/>
          <a:p>
            <a:pPr algn="ctr"/>
            <a:r>
              <a:rPr lang="zh-CN" altLang="en-US" b="1" dirty="0">
                <a:solidFill>
                  <a:schemeClr val="tx1"/>
                </a:solidFill>
                <a:effectLst>
                  <a:outerShdw blurRad="38100" dist="38100" dir="2700000" algn="tl">
                    <a:srgbClr val="000000"/>
                  </a:outerShdw>
                </a:effectLst>
              </a:rPr>
              <a:t>第</a:t>
            </a:r>
            <a:r>
              <a:rPr lang="en-US" altLang="zh-CN" b="1" dirty="0">
                <a:solidFill>
                  <a:schemeClr val="tx1"/>
                </a:solidFill>
                <a:effectLst>
                  <a:outerShdw blurRad="38100" dist="38100" dir="2700000" algn="tl">
                    <a:srgbClr val="000000"/>
                  </a:outerShdw>
                </a:effectLst>
              </a:rPr>
              <a:t>3</a:t>
            </a:r>
            <a:r>
              <a:rPr lang="zh-CN" altLang="en-US" b="1" dirty="0">
                <a:solidFill>
                  <a:schemeClr val="tx1"/>
                </a:solidFill>
                <a:effectLst>
                  <a:outerShdw blurRad="38100" dist="38100" dir="2700000" algn="tl">
                    <a:srgbClr val="000000"/>
                  </a:outerShdw>
                </a:effectLst>
              </a:rPr>
              <a:t>节 </a:t>
            </a:r>
            <a:r>
              <a:rPr lang="en-US" altLang="zh-CN" b="1" dirty="0">
                <a:solidFill>
                  <a:schemeClr val="tx1"/>
                </a:solidFill>
                <a:effectLst>
                  <a:outerShdw blurRad="38100" dist="38100" dir="2700000" algn="tl">
                    <a:srgbClr val="000000"/>
                  </a:outerShdw>
                </a:effectLst>
              </a:rPr>
              <a:t/>
            </a:r>
            <a:br>
              <a:rPr lang="en-US" altLang="zh-CN" b="1" dirty="0">
                <a:solidFill>
                  <a:schemeClr val="tx1"/>
                </a:solidFill>
                <a:effectLst>
                  <a:outerShdw blurRad="38100" dist="38100" dir="2700000" algn="tl">
                    <a:srgbClr val="000000"/>
                  </a:outerShdw>
                </a:effectLst>
              </a:rPr>
            </a:br>
            <a:r>
              <a:rPr lang="en-US" altLang="zh-CN" b="1" dirty="0">
                <a:solidFill>
                  <a:schemeClr val="tx1"/>
                </a:solidFill>
                <a:effectLst>
                  <a:outerShdw blurRad="38100" dist="38100" dir="2700000" algn="tl">
                    <a:srgbClr val="000000"/>
                  </a:outerShdw>
                </a:effectLst>
              </a:rPr>
              <a:t/>
            </a:r>
            <a:br>
              <a:rPr lang="en-US" altLang="zh-CN" b="1" dirty="0">
                <a:solidFill>
                  <a:schemeClr val="tx1"/>
                </a:solidFill>
                <a:effectLst>
                  <a:outerShdw blurRad="38100" dist="38100" dir="2700000" algn="tl">
                    <a:srgbClr val="000000"/>
                  </a:outerShdw>
                </a:effectLst>
              </a:rPr>
            </a:br>
            <a:r>
              <a:rPr lang="en-US" altLang="zh-CN" b="1" dirty="0">
                <a:solidFill>
                  <a:schemeClr val="tx1"/>
                </a:solidFill>
                <a:effectLst>
                  <a:outerShdw blurRad="38100" dist="38100" dir="2700000" algn="tl">
                    <a:srgbClr val="000000"/>
                  </a:outerShdw>
                </a:effectLst>
                <a:latin typeface="+mj-ea"/>
              </a:rPr>
              <a:t>LINUX </a:t>
            </a:r>
            <a:r>
              <a:rPr lang="zh-CN" altLang="en-US" b="1" dirty="0">
                <a:solidFill>
                  <a:schemeClr val="tx1"/>
                </a:solidFill>
                <a:effectLst>
                  <a:outerShdw blurRad="38100" dist="38100" dir="2700000" algn="tl">
                    <a:srgbClr val="000000"/>
                  </a:outerShdw>
                </a:effectLst>
                <a:latin typeface="+mj-ea"/>
              </a:rPr>
              <a:t>系统操作命令</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descr="Large confetti">
            <a:extLst>
              <a:ext uri="{FF2B5EF4-FFF2-40B4-BE49-F238E27FC236}">
                <a16:creationId xmlns:a16="http://schemas.microsoft.com/office/drawing/2014/main" xmlns="" id="{D6092F21-0648-4CA8-94B6-D5DC4152C9C5}"/>
              </a:ext>
            </a:extLst>
          </p:cNvPr>
          <p:cNvSpPr>
            <a:spLocks noGrp="1" noChangeArrowheads="1"/>
          </p:cNvSpPr>
          <p:nvPr>
            <p:ph type="title"/>
          </p:nvPr>
        </p:nvSpPr>
        <p:spPr/>
        <p:txBody>
          <a:bodyPr/>
          <a:lstStyle/>
          <a:p>
            <a:r>
              <a:rPr lang="en-US" altLang="zh-CN"/>
              <a:t>1.4</a:t>
            </a:r>
            <a:r>
              <a:rPr lang="zh-CN" altLang="en-US"/>
              <a:t>嵌入式系统的应用领域</a:t>
            </a:r>
          </a:p>
        </p:txBody>
      </p:sp>
      <p:pic>
        <p:nvPicPr>
          <p:cNvPr id="146435" name="Picture 3" descr="1">
            <a:extLst>
              <a:ext uri="{FF2B5EF4-FFF2-40B4-BE49-F238E27FC236}">
                <a16:creationId xmlns:a16="http://schemas.microsoft.com/office/drawing/2014/main" xmlns="" id="{788D8AF1-F4E7-416B-A65E-5068479B3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543800" cy="416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250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descr="Large confetti">
            <a:extLst>
              <a:ext uri="{FF2B5EF4-FFF2-40B4-BE49-F238E27FC236}">
                <a16:creationId xmlns:a16="http://schemas.microsoft.com/office/drawing/2014/main" xmlns="" id="{1A96F8FB-84DA-4A01-B1ED-A5CFD8255D6B}"/>
              </a:ext>
            </a:extLst>
          </p:cNvPr>
          <p:cNvSpPr>
            <a:spLocks noGrp="1" noChangeArrowheads="1"/>
          </p:cNvSpPr>
          <p:nvPr>
            <p:ph type="title"/>
          </p:nvPr>
        </p:nvSpPr>
        <p:spPr/>
        <p:txBody>
          <a:bodyPr/>
          <a:lstStyle/>
          <a:p>
            <a:r>
              <a:rPr lang="zh-CN" altLang="en-US"/>
              <a:t>登录退出命令</a:t>
            </a:r>
          </a:p>
        </p:txBody>
      </p:sp>
      <p:sp>
        <p:nvSpPr>
          <p:cNvPr id="141315" name="Rectangle 3">
            <a:extLst>
              <a:ext uri="{FF2B5EF4-FFF2-40B4-BE49-F238E27FC236}">
                <a16:creationId xmlns:a16="http://schemas.microsoft.com/office/drawing/2014/main" xmlns="" id="{F0BE5B00-0F80-4EAD-9D70-EE7DEAD98AC0}"/>
              </a:ext>
            </a:extLst>
          </p:cNvPr>
          <p:cNvSpPr>
            <a:spLocks noGrp="1" noChangeArrowheads="1"/>
          </p:cNvSpPr>
          <p:nvPr>
            <p:ph idx="1"/>
          </p:nvPr>
        </p:nvSpPr>
        <p:spPr>
          <a:xfrm>
            <a:off x="0" y="1600200"/>
            <a:ext cx="8839199" cy="3880773"/>
          </a:xfrm>
        </p:spPr>
        <p:txBody>
          <a:bodyPr>
            <a:noAutofit/>
          </a:bodyPr>
          <a:lstStyle/>
          <a:p>
            <a:pPr>
              <a:lnSpc>
                <a:spcPct val="90000"/>
              </a:lnSpc>
            </a:pPr>
            <a:r>
              <a:rPr lang="en-US" altLang="zh-CN" sz="2800" dirty="0"/>
              <a:t>login </a:t>
            </a:r>
            <a:r>
              <a:rPr lang="zh-CN" altLang="en-US" sz="2800" dirty="0"/>
              <a:t>命令</a:t>
            </a:r>
          </a:p>
          <a:p>
            <a:pPr>
              <a:lnSpc>
                <a:spcPct val="90000"/>
              </a:lnSpc>
              <a:buFontTx/>
              <a:buNone/>
            </a:pPr>
            <a:r>
              <a:rPr lang="zh-CN" altLang="en-US" sz="2800" dirty="0"/>
              <a:t>    作用：登陆系统，使用权限是所有用户</a:t>
            </a:r>
          </a:p>
          <a:p>
            <a:pPr>
              <a:lnSpc>
                <a:spcPct val="90000"/>
              </a:lnSpc>
              <a:buFontTx/>
              <a:buNone/>
            </a:pPr>
            <a:r>
              <a:rPr lang="zh-CN" altLang="en-US" sz="2800" dirty="0"/>
              <a:t>   如果选择命令行模式登陆</a:t>
            </a:r>
            <a:r>
              <a:rPr lang="en-US" altLang="zh-CN" sz="2800" dirty="0" err="1"/>
              <a:t>linux</a:t>
            </a:r>
            <a:r>
              <a:rPr lang="zh-CN" altLang="en-US" sz="2800" dirty="0"/>
              <a:t>，看到第一个</a:t>
            </a:r>
            <a:r>
              <a:rPr lang="en-US" altLang="zh-CN" sz="2800" dirty="0" err="1"/>
              <a:t>linux</a:t>
            </a:r>
            <a:r>
              <a:rPr lang="zh-CN" altLang="en-US" sz="2800" dirty="0"/>
              <a:t>命令就是</a:t>
            </a:r>
          </a:p>
          <a:p>
            <a:pPr>
              <a:lnSpc>
                <a:spcPct val="90000"/>
              </a:lnSpc>
              <a:buFontTx/>
              <a:buNone/>
            </a:pPr>
            <a:r>
              <a:rPr lang="en-US" altLang="zh-CN" sz="2800" dirty="0"/>
              <a:t>            login:</a:t>
            </a:r>
          </a:p>
          <a:p>
            <a:pPr>
              <a:lnSpc>
                <a:spcPct val="90000"/>
              </a:lnSpc>
              <a:buFontTx/>
              <a:buNone/>
            </a:pPr>
            <a:r>
              <a:rPr lang="en-US" altLang="zh-CN" sz="2800" dirty="0"/>
              <a:t>           </a:t>
            </a:r>
            <a:r>
              <a:rPr lang="en-US" altLang="zh-CN" sz="2800" dirty="0" err="1"/>
              <a:t>passwd</a:t>
            </a:r>
            <a:r>
              <a:rPr lang="en-US" altLang="zh-CN" sz="2800" dirty="0"/>
              <a:t>:</a:t>
            </a:r>
            <a:endParaRPr lang="zh-CN" altLang="en-US" sz="2800" dirty="0"/>
          </a:p>
          <a:p>
            <a:pPr>
              <a:lnSpc>
                <a:spcPct val="90000"/>
              </a:lnSpc>
              <a:buFontTx/>
              <a:buNone/>
            </a:pPr>
            <a:r>
              <a:rPr lang="en-US" altLang="zh-CN" sz="2800" dirty="0"/>
              <a:t>    </a:t>
            </a:r>
            <a:r>
              <a:rPr lang="en-US" altLang="zh-CN" sz="2800" dirty="0" err="1"/>
              <a:t>Redhat</a:t>
            </a:r>
            <a:r>
              <a:rPr lang="zh-CN" altLang="en-US" sz="2800" dirty="0"/>
              <a:t>下第一行为发行的版本号，第二行为内核版本号，密码不会在屏幕上显示。登陆之后下面一行显示的为登陆的时间和控制台。</a:t>
            </a:r>
          </a:p>
          <a:p>
            <a:pPr>
              <a:lnSpc>
                <a:spcPct val="90000"/>
              </a:lnSpc>
              <a:buFontTx/>
              <a:buNone/>
            </a:pPr>
            <a:r>
              <a:rPr lang="zh-CN" altLang="en-US" sz="2800" dirty="0"/>
              <a:t>    按</a:t>
            </a:r>
            <a:r>
              <a:rPr lang="en-US" altLang="zh-CN" sz="2800" dirty="0"/>
              <a:t>alt + </a:t>
            </a:r>
            <a:r>
              <a:rPr lang="en-US" altLang="zh-CN" sz="2800" dirty="0" err="1"/>
              <a:t>Fn</a:t>
            </a:r>
            <a:r>
              <a:rPr lang="en-US" altLang="zh-CN" sz="2800" dirty="0"/>
              <a:t> </a:t>
            </a:r>
            <a:r>
              <a:rPr lang="zh-CN" altLang="en-US" sz="2800" dirty="0"/>
              <a:t>（</a:t>
            </a:r>
            <a:r>
              <a:rPr lang="en-US" altLang="zh-CN" sz="2800" dirty="0"/>
              <a:t>1.2.3…</a:t>
            </a:r>
            <a:r>
              <a:rPr lang="zh-CN" altLang="en-US" sz="2800" dirty="0"/>
              <a:t>）可以同一时间从控制台多次登陆，每个虚拟控制台可以看作是一个独立的工作站。</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descr="Large confetti">
            <a:extLst>
              <a:ext uri="{FF2B5EF4-FFF2-40B4-BE49-F238E27FC236}">
                <a16:creationId xmlns:a16="http://schemas.microsoft.com/office/drawing/2014/main" xmlns="" id="{7BE2B675-FB48-4C61-8447-2686ED538289}"/>
              </a:ext>
            </a:extLst>
          </p:cNvPr>
          <p:cNvSpPr>
            <a:spLocks noGrp="1" noChangeArrowheads="1"/>
          </p:cNvSpPr>
          <p:nvPr>
            <p:ph type="title"/>
          </p:nvPr>
        </p:nvSpPr>
        <p:spPr/>
        <p:txBody>
          <a:bodyPr/>
          <a:lstStyle/>
          <a:p>
            <a:endParaRPr lang="zh-CN" altLang="en-US"/>
          </a:p>
        </p:txBody>
      </p:sp>
      <p:sp>
        <p:nvSpPr>
          <p:cNvPr id="142339" name="Rectangle 3">
            <a:extLst>
              <a:ext uri="{FF2B5EF4-FFF2-40B4-BE49-F238E27FC236}">
                <a16:creationId xmlns:a16="http://schemas.microsoft.com/office/drawing/2014/main" xmlns="" id="{D3239D8F-0C88-423F-9CB0-569E1D9AD5FC}"/>
              </a:ext>
            </a:extLst>
          </p:cNvPr>
          <p:cNvSpPr>
            <a:spLocks noGrp="1" noChangeArrowheads="1"/>
          </p:cNvSpPr>
          <p:nvPr>
            <p:ph idx="1"/>
          </p:nvPr>
        </p:nvSpPr>
        <p:spPr/>
        <p:txBody>
          <a:bodyPr>
            <a:noAutofit/>
          </a:bodyPr>
          <a:lstStyle/>
          <a:p>
            <a:r>
              <a:rPr lang="en-US" altLang="zh-CN" sz="2800" dirty="0"/>
              <a:t>reboot  </a:t>
            </a:r>
            <a:r>
              <a:rPr lang="zh-CN" altLang="en-US" sz="2800" dirty="0"/>
              <a:t>命令</a:t>
            </a:r>
          </a:p>
          <a:p>
            <a:pPr>
              <a:buFontTx/>
              <a:buNone/>
            </a:pPr>
            <a:r>
              <a:rPr lang="zh-CN" altLang="en-US" sz="2800" dirty="0"/>
              <a:t>    作用：重新启动计算机</a:t>
            </a:r>
          </a:p>
          <a:p>
            <a:pPr>
              <a:buFontTx/>
              <a:buNone/>
            </a:pPr>
            <a:r>
              <a:rPr lang="en-US" altLang="zh-CN" sz="2800" dirty="0"/>
              <a:t>    </a:t>
            </a:r>
            <a:r>
              <a:rPr lang="zh-CN" altLang="en-US" sz="2800" dirty="0"/>
              <a:t>参数：</a:t>
            </a:r>
          </a:p>
          <a:p>
            <a:pPr>
              <a:buFontTx/>
              <a:buNone/>
            </a:pPr>
            <a:r>
              <a:rPr lang="zh-CN" altLang="en-US" sz="2800" dirty="0"/>
              <a:t>   </a:t>
            </a:r>
            <a:r>
              <a:rPr lang="en-US" altLang="zh-CN" sz="2800" dirty="0"/>
              <a:t>-n  </a:t>
            </a:r>
            <a:r>
              <a:rPr lang="zh-CN" altLang="en-US" sz="2800" dirty="0"/>
              <a:t>在重开机前不做记忆体资料写回磁盘</a:t>
            </a:r>
          </a:p>
          <a:p>
            <a:pPr>
              <a:buFontTx/>
              <a:buNone/>
            </a:pPr>
            <a:r>
              <a:rPr lang="zh-CN" altLang="en-US" sz="2800" dirty="0"/>
              <a:t>   </a:t>
            </a:r>
            <a:r>
              <a:rPr lang="en-US" altLang="zh-CN" sz="2800" dirty="0"/>
              <a:t>-</a:t>
            </a:r>
            <a:r>
              <a:rPr lang="en-US" altLang="zh-CN" sz="2800" dirty="0" err="1"/>
              <a:t>i</a:t>
            </a:r>
            <a:r>
              <a:rPr lang="en-US" altLang="zh-CN" sz="2800" dirty="0"/>
              <a:t>   </a:t>
            </a:r>
            <a:r>
              <a:rPr lang="zh-CN" altLang="en-US" sz="2800" dirty="0"/>
              <a:t>在重开机之前先把所有与网络相关装置停止</a:t>
            </a:r>
          </a:p>
          <a:p>
            <a:pPr>
              <a:buFontTx/>
              <a:buNone/>
            </a:pPr>
            <a:r>
              <a:rPr lang="zh-CN" altLang="en-US" sz="2800" dirty="0"/>
              <a:t>   </a:t>
            </a:r>
          </a:p>
          <a:p>
            <a:endParaRPr lang="zh-CN" alt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descr="Large confetti">
            <a:extLst>
              <a:ext uri="{FF2B5EF4-FFF2-40B4-BE49-F238E27FC236}">
                <a16:creationId xmlns:a16="http://schemas.microsoft.com/office/drawing/2014/main" xmlns="" id="{41B9945A-2B62-44E0-953E-40D539FB58F9}"/>
              </a:ext>
            </a:extLst>
          </p:cNvPr>
          <p:cNvSpPr>
            <a:spLocks noGrp="1" noChangeArrowheads="1"/>
          </p:cNvSpPr>
          <p:nvPr>
            <p:ph type="title"/>
          </p:nvPr>
        </p:nvSpPr>
        <p:spPr/>
        <p:txBody>
          <a:bodyPr/>
          <a:lstStyle/>
          <a:p>
            <a:endParaRPr lang="zh-CN" altLang="en-US"/>
          </a:p>
        </p:txBody>
      </p:sp>
      <p:sp>
        <p:nvSpPr>
          <p:cNvPr id="188419" name="Rectangle 3">
            <a:extLst>
              <a:ext uri="{FF2B5EF4-FFF2-40B4-BE49-F238E27FC236}">
                <a16:creationId xmlns:a16="http://schemas.microsoft.com/office/drawing/2014/main" xmlns="" id="{EEC22B6B-075F-4DBA-A3DA-E413F664457C}"/>
              </a:ext>
            </a:extLst>
          </p:cNvPr>
          <p:cNvSpPr>
            <a:spLocks noGrp="1" noChangeArrowheads="1"/>
          </p:cNvSpPr>
          <p:nvPr>
            <p:ph idx="1"/>
          </p:nvPr>
        </p:nvSpPr>
        <p:spPr/>
        <p:txBody>
          <a:bodyPr>
            <a:normAutofit/>
          </a:bodyPr>
          <a:lstStyle/>
          <a:p>
            <a:r>
              <a:rPr lang="en-US" altLang="zh-CN" sz="2800" dirty="0"/>
              <a:t>exit  </a:t>
            </a:r>
            <a:r>
              <a:rPr lang="zh-CN" altLang="en-US" sz="2800" dirty="0"/>
              <a:t>退出系统登录</a:t>
            </a:r>
          </a:p>
          <a:p>
            <a:pPr>
              <a:buFontTx/>
              <a:buNone/>
            </a:pPr>
            <a:r>
              <a:rPr lang="zh-CN" altLang="en-US" sz="2800" dirty="0"/>
              <a:t>  运行之后进入系统登陆界面，可以再次进行登录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descr="Large confetti">
            <a:extLst>
              <a:ext uri="{FF2B5EF4-FFF2-40B4-BE49-F238E27FC236}">
                <a16:creationId xmlns:a16="http://schemas.microsoft.com/office/drawing/2014/main" xmlns="" id="{3E65739B-A6D2-454E-954E-38C4E16AE060}"/>
              </a:ext>
            </a:extLst>
          </p:cNvPr>
          <p:cNvSpPr>
            <a:spLocks noGrp="1" noChangeArrowheads="1"/>
          </p:cNvSpPr>
          <p:nvPr>
            <p:ph type="title"/>
          </p:nvPr>
        </p:nvSpPr>
        <p:spPr/>
        <p:txBody>
          <a:bodyPr/>
          <a:lstStyle/>
          <a:p>
            <a:endParaRPr lang="zh-CN" altLang="en-US"/>
          </a:p>
        </p:txBody>
      </p:sp>
      <p:sp>
        <p:nvSpPr>
          <p:cNvPr id="183299" name="Rectangle 3">
            <a:extLst>
              <a:ext uri="{FF2B5EF4-FFF2-40B4-BE49-F238E27FC236}">
                <a16:creationId xmlns:a16="http://schemas.microsoft.com/office/drawing/2014/main" xmlns="" id="{987B02A9-A561-4A87-A58F-0702EC0A06CF}"/>
              </a:ext>
            </a:extLst>
          </p:cNvPr>
          <p:cNvSpPr>
            <a:spLocks noGrp="1" noChangeArrowheads="1"/>
          </p:cNvSpPr>
          <p:nvPr>
            <p:ph idx="1"/>
          </p:nvPr>
        </p:nvSpPr>
        <p:spPr>
          <a:xfrm>
            <a:off x="609598" y="990600"/>
            <a:ext cx="6347714" cy="3880773"/>
          </a:xfrm>
        </p:spPr>
        <p:txBody>
          <a:bodyPr>
            <a:noAutofit/>
          </a:bodyPr>
          <a:lstStyle/>
          <a:p>
            <a:pPr>
              <a:lnSpc>
                <a:spcPct val="90000"/>
              </a:lnSpc>
            </a:pPr>
            <a:r>
              <a:rPr lang="en-US" altLang="zh-CN" sz="2800" dirty="0"/>
              <a:t>last  </a:t>
            </a:r>
            <a:r>
              <a:rPr lang="zh-CN" altLang="en-US" sz="2800" dirty="0"/>
              <a:t>命令</a:t>
            </a:r>
          </a:p>
          <a:p>
            <a:pPr>
              <a:lnSpc>
                <a:spcPct val="90000"/>
              </a:lnSpc>
              <a:buFontTx/>
              <a:buNone/>
            </a:pPr>
            <a:r>
              <a:rPr lang="zh-CN" altLang="en-US" sz="2800" dirty="0"/>
              <a:t>   作用：显示近期用户或终端的登录情况</a:t>
            </a:r>
          </a:p>
          <a:p>
            <a:pPr>
              <a:lnSpc>
                <a:spcPct val="90000"/>
              </a:lnSpc>
              <a:buFontTx/>
              <a:buNone/>
            </a:pPr>
            <a:r>
              <a:rPr lang="en-US" altLang="zh-CN" sz="2800" dirty="0"/>
              <a:t>    </a:t>
            </a:r>
            <a:r>
              <a:rPr lang="zh-CN" altLang="en-US" sz="2800" dirty="0"/>
              <a:t>通过</a:t>
            </a:r>
            <a:r>
              <a:rPr lang="en-US" altLang="zh-CN" sz="2800" dirty="0"/>
              <a:t>last </a:t>
            </a:r>
            <a:r>
              <a:rPr lang="zh-CN" altLang="en-US" sz="2800" dirty="0"/>
              <a:t>命令查看该程序的</a:t>
            </a:r>
            <a:r>
              <a:rPr lang="en-US" altLang="zh-CN" sz="2800" dirty="0"/>
              <a:t>log</a:t>
            </a:r>
            <a:r>
              <a:rPr lang="zh-CN" altLang="en-US" sz="2800" dirty="0"/>
              <a:t>，系统管理员可以知道系统曾经的连接情况。</a:t>
            </a:r>
          </a:p>
          <a:p>
            <a:pPr>
              <a:lnSpc>
                <a:spcPct val="90000"/>
              </a:lnSpc>
              <a:buFontTx/>
              <a:buNone/>
            </a:pPr>
            <a:r>
              <a:rPr lang="zh-CN" altLang="en-US" sz="2800" dirty="0"/>
              <a:t>  参数：</a:t>
            </a:r>
          </a:p>
          <a:p>
            <a:pPr>
              <a:lnSpc>
                <a:spcPct val="90000"/>
              </a:lnSpc>
              <a:buFontTx/>
              <a:buNone/>
            </a:pPr>
            <a:r>
              <a:rPr lang="zh-CN" altLang="en-US" sz="2800" dirty="0"/>
              <a:t>   </a:t>
            </a:r>
            <a:r>
              <a:rPr lang="en-US" altLang="zh-CN" sz="2800" dirty="0"/>
              <a:t>-n  </a:t>
            </a:r>
            <a:r>
              <a:rPr lang="zh-CN" altLang="en-US" sz="2800" dirty="0"/>
              <a:t>指定显示记录的条数</a:t>
            </a:r>
          </a:p>
          <a:p>
            <a:pPr>
              <a:lnSpc>
                <a:spcPct val="90000"/>
              </a:lnSpc>
              <a:buFontTx/>
              <a:buNone/>
            </a:pPr>
            <a:r>
              <a:rPr lang="zh-CN" altLang="en-US" sz="2800" dirty="0"/>
              <a:t>   </a:t>
            </a:r>
            <a:r>
              <a:rPr lang="en-US" altLang="zh-CN" sz="2800" dirty="0"/>
              <a:t>-f  file </a:t>
            </a:r>
            <a:r>
              <a:rPr lang="zh-CN" altLang="en-US" sz="2800" dirty="0"/>
              <a:t>指定查询文件</a:t>
            </a:r>
          </a:p>
          <a:p>
            <a:pPr>
              <a:lnSpc>
                <a:spcPct val="90000"/>
              </a:lnSpc>
              <a:buFontTx/>
              <a:buNone/>
            </a:pPr>
            <a:r>
              <a:rPr lang="en-US" altLang="zh-CN" sz="2800" dirty="0"/>
              <a:t>   </a:t>
            </a:r>
            <a:r>
              <a:rPr lang="en-US" altLang="zh-CN" sz="2800" dirty="0" err="1"/>
              <a:t>tty</a:t>
            </a:r>
            <a:r>
              <a:rPr lang="en-US" altLang="zh-CN" sz="2800" dirty="0"/>
              <a:t>* </a:t>
            </a:r>
            <a:r>
              <a:rPr lang="zh-CN" altLang="en-US" sz="2800" dirty="0"/>
              <a:t>只显示某个控制台登录情况</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descr="Large confetti">
            <a:extLst>
              <a:ext uri="{FF2B5EF4-FFF2-40B4-BE49-F238E27FC236}">
                <a16:creationId xmlns:a16="http://schemas.microsoft.com/office/drawing/2014/main" xmlns="" id="{9C07F66E-058F-4FAA-8C25-D100C550ABB5}"/>
              </a:ext>
            </a:extLst>
          </p:cNvPr>
          <p:cNvSpPr>
            <a:spLocks noGrp="1" noChangeArrowheads="1"/>
          </p:cNvSpPr>
          <p:nvPr>
            <p:ph type="title"/>
          </p:nvPr>
        </p:nvSpPr>
        <p:spPr/>
        <p:txBody>
          <a:bodyPr/>
          <a:lstStyle/>
          <a:p>
            <a:r>
              <a:rPr lang="zh-CN" altLang="en-US"/>
              <a:t>文件管理类指令</a:t>
            </a:r>
          </a:p>
        </p:txBody>
      </p:sp>
      <p:sp>
        <p:nvSpPr>
          <p:cNvPr id="143363" name="Rectangle 3">
            <a:extLst>
              <a:ext uri="{FF2B5EF4-FFF2-40B4-BE49-F238E27FC236}">
                <a16:creationId xmlns:a16="http://schemas.microsoft.com/office/drawing/2014/main" xmlns="" id="{8C0C7F70-7063-47CC-AEB9-8A0304D47017}"/>
              </a:ext>
            </a:extLst>
          </p:cNvPr>
          <p:cNvSpPr>
            <a:spLocks noGrp="1" noChangeArrowheads="1"/>
          </p:cNvSpPr>
          <p:nvPr>
            <p:ph idx="1"/>
          </p:nvPr>
        </p:nvSpPr>
        <p:spPr>
          <a:xfrm>
            <a:off x="609598" y="2160590"/>
            <a:ext cx="7848601" cy="3880773"/>
          </a:xfrm>
        </p:spPr>
        <p:txBody>
          <a:bodyPr>
            <a:normAutofit/>
          </a:bodyPr>
          <a:lstStyle/>
          <a:p>
            <a:pPr>
              <a:buFontTx/>
              <a:buNone/>
            </a:pPr>
            <a:r>
              <a:rPr lang="en-US" altLang="zh-CN" sz="2800" dirty="0"/>
              <a:t>     </a:t>
            </a:r>
          </a:p>
          <a:p>
            <a:pPr>
              <a:buFontTx/>
              <a:buNone/>
            </a:pPr>
            <a:r>
              <a:rPr lang="en-US" altLang="zh-CN" sz="2800" dirty="0"/>
              <a:t>           Linux</a:t>
            </a:r>
            <a:r>
              <a:rPr lang="zh-CN" altLang="en-US" sz="2800" dirty="0"/>
              <a:t>系统信息存放在文件里，每个文件都有自己的名字、内容、存放地址以及其他一些管理信息，</a:t>
            </a:r>
            <a:r>
              <a:rPr lang="en-US" altLang="zh-CN" sz="2800" dirty="0"/>
              <a:t>Linux</a:t>
            </a:r>
            <a:r>
              <a:rPr lang="zh-CN" altLang="en-US" sz="2800" dirty="0"/>
              <a:t>文件系统具有良好的结构，同时也提供了很多的文件处理命令。</a:t>
            </a:r>
          </a:p>
          <a:p>
            <a:pPr>
              <a:buFontTx/>
              <a:buNone/>
            </a:pPr>
            <a:r>
              <a:rPr lang="zh-CN" altLang="en-US" sz="2800" dirty="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descr="Large confetti">
            <a:extLst>
              <a:ext uri="{FF2B5EF4-FFF2-40B4-BE49-F238E27FC236}">
                <a16:creationId xmlns:a16="http://schemas.microsoft.com/office/drawing/2014/main" xmlns="" id="{934F54ED-4145-4315-8C1B-4DBFF25713BA}"/>
              </a:ext>
            </a:extLst>
          </p:cNvPr>
          <p:cNvSpPr>
            <a:spLocks noGrp="1" noChangeArrowheads="1"/>
          </p:cNvSpPr>
          <p:nvPr>
            <p:ph type="title"/>
          </p:nvPr>
        </p:nvSpPr>
        <p:spPr/>
        <p:txBody>
          <a:bodyPr/>
          <a:lstStyle/>
          <a:p>
            <a:endParaRPr lang="zh-CN" altLang="en-US"/>
          </a:p>
        </p:txBody>
      </p:sp>
      <p:sp>
        <p:nvSpPr>
          <p:cNvPr id="144387" name="Rectangle 3">
            <a:extLst>
              <a:ext uri="{FF2B5EF4-FFF2-40B4-BE49-F238E27FC236}">
                <a16:creationId xmlns:a16="http://schemas.microsoft.com/office/drawing/2014/main" xmlns="" id="{5550F9A8-7BBE-4D18-A8D5-D5D88F4DEE97}"/>
              </a:ext>
            </a:extLst>
          </p:cNvPr>
          <p:cNvSpPr>
            <a:spLocks noGrp="1" noChangeArrowheads="1"/>
          </p:cNvSpPr>
          <p:nvPr>
            <p:ph idx="1"/>
          </p:nvPr>
        </p:nvSpPr>
        <p:spPr>
          <a:xfrm>
            <a:off x="590548" y="914400"/>
            <a:ext cx="6347714" cy="3880773"/>
          </a:xfrm>
        </p:spPr>
        <p:txBody>
          <a:bodyPr>
            <a:noAutofit/>
          </a:bodyPr>
          <a:lstStyle/>
          <a:p>
            <a:r>
              <a:rPr lang="zh-CN" altLang="en-US" sz="2800" dirty="0"/>
              <a:t> </a:t>
            </a:r>
            <a:r>
              <a:rPr lang="en-US" altLang="zh-CN" sz="2800" dirty="0"/>
              <a:t>file </a:t>
            </a:r>
            <a:r>
              <a:rPr lang="zh-CN" altLang="en-US" sz="2800" dirty="0"/>
              <a:t>指令</a:t>
            </a:r>
          </a:p>
          <a:p>
            <a:pPr>
              <a:buFontTx/>
              <a:buNone/>
            </a:pPr>
            <a:r>
              <a:rPr lang="zh-CN" altLang="en-US" sz="2800" dirty="0"/>
              <a:t>    </a:t>
            </a:r>
            <a:r>
              <a:rPr lang="en-US" altLang="zh-CN" sz="2800" dirty="0"/>
              <a:t>file </a:t>
            </a:r>
            <a:r>
              <a:rPr lang="zh-CN" altLang="en-US" sz="2800" dirty="0"/>
              <a:t>通过探测文件内容判断文件类型</a:t>
            </a:r>
          </a:p>
          <a:p>
            <a:pPr>
              <a:buFontTx/>
              <a:buNone/>
            </a:pPr>
            <a:r>
              <a:rPr lang="en-US" altLang="zh-CN" sz="2800" dirty="0"/>
              <a:t>    -v </a:t>
            </a:r>
            <a:r>
              <a:rPr lang="zh-CN" altLang="en-US" sz="2800" dirty="0"/>
              <a:t>标准输出后显示版本信息，并且推出</a:t>
            </a:r>
          </a:p>
          <a:p>
            <a:pPr>
              <a:buFontTx/>
              <a:buNone/>
            </a:pPr>
            <a:r>
              <a:rPr lang="en-US" altLang="zh-CN" sz="2800" dirty="0"/>
              <a:t>    -z </a:t>
            </a:r>
            <a:r>
              <a:rPr lang="zh-CN" altLang="en-US" sz="2800" dirty="0"/>
              <a:t>探测压缩过的文件类型</a:t>
            </a:r>
          </a:p>
          <a:p>
            <a:pPr>
              <a:buFontTx/>
              <a:buNone/>
            </a:pPr>
            <a:r>
              <a:rPr lang="zh-CN" altLang="en-US" sz="2800" dirty="0"/>
              <a:t>    可以探测脚本、文本、二进制、</a:t>
            </a:r>
            <a:r>
              <a:rPr lang="en-US" altLang="zh-CN" sz="2800" dirty="0"/>
              <a:t>c</a:t>
            </a:r>
            <a:r>
              <a:rPr lang="zh-CN" altLang="en-US" sz="2800" dirty="0"/>
              <a:t>源程序等，但不能探测图形、视频、音频等多媒体文件。</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a:extLst>
              <a:ext uri="{FF2B5EF4-FFF2-40B4-BE49-F238E27FC236}">
                <a16:creationId xmlns:a16="http://schemas.microsoft.com/office/drawing/2014/main" xmlns="" id="{DBB9932F-3A70-4B1E-8A25-B3E08A484DB0}"/>
              </a:ext>
            </a:extLst>
          </p:cNvPr>
          <p:cNvSpPr>
            <a:spLocks noGrp="1" noChangeArrowheads="1"/>
          </p:cNvSpPr>
          <p:nvPr>
            <p:ph idx="1"/>
          </p:nvPr>
        </p:nvSpPr>
        <p:spPr>
          <a:xfrm>
            <a:off x="0" y="381000"/>
            <a:ext cx="9220199" cy="3880773"/>
          </a:xfrm>
        </p:spPr>
        <p:txBody>
          <a:bodyPr>
            <a:noAutofit/>
          </a:bodyPr>
          <a:lstStyle/>
          <a:p>
            <a:pPr marL="0" indent="0">
              <a:lnSpc>
                <a:spcPct val="120000"/>
              </a:lnSpc>
              <a:buNone/>
            </a:pPr>
            <a:r>
              <a:rPr lang="en-US" altLang="zh-CN" sz="2800" dirty="0" err="1"/>
              <a:t>cp</a:t>
            </a:r>
            <a:r>
              <a:rPr lang="en-US" altLang="zh-CN" sz="2800" dirty="0"/>
              <a:t>  </a:t>
            </a:r>
            <a:r>
              <a:rPr lang="zh-CN" altLang="en-US" sz="2800" dirty="0"/>
              <a:t>命令</a:t>
            </a:r>
          </a:p>
          <a:p>
            <a:pPr marL="0" indent="0">
              <a:lnSpc>
                <a:spcPct val="120000"/>
              </a:lnSpc>
              <a:buNone/>
            </a:pPr>
            <a:r>
              <a:rPr lang="zh-CN" altLang="en-US" sz="2800" dirty="0"/>
              <a:t>   作用：执行拷贝操作</a:t>
            </a:r>
          </a:p>
          <a:p>
            <a:pPr marL="0" indent="0">
              <a:lnSpc>
                <a:spcPct val="120000"/>
              </a:lnSpc>
              <a:buNone/>
            </a:pPr>
            <a:r>
              <a:rPr lang="en-US" altLang="zh-CN" sz="2800" dirty="0"/>
              <a:t>   </a:t>
            </a:r>
            <a:r>
              <a:rPr lang="zh-CN" altLang="en-US" sz="2800" dirty="0"/>
              <a:t>参数：</a:t>
            </a:r>
          </a:p>
          <a:p>
            <a:pPr marL="0" indent="0">
              <a:lnSpc>
                <a:spcPct val="120000"/>
              </a:lnSpc>
              <a:buNone/>
            </a:pPr>
            <a:r>
              <a:rPr lang="zh-CN" altLang="en-US" sz="2800" dirty="0"/>
              <a:t>      </a:t>
            </a:r>
            <a:r>
              <a:rPr lang="en-US" altLang="zh-CN" sz="2800" dirty="0"/>
              <a:t>- d </a:t>
            </a:r>
            <a:r>
              <a:rPr lang="zh-CN" altLang="en-US" sz="2800" dirty="0"/>
              <a:t>拷贝时保留链接。</a:t>
            </a:r>
          </a:p>
          <a:p>
            <a:pPr marL="0" indent="0">
              <a:lnSpc>
                <a:spcPct val="120000"/>
              </a:lnSpc>
              <a:buNone/>
            </a:pPr>
            <a:r>
              <a:rPr lang="en-US" altLang="zh-CN" sz="2800" dirty="0"/>
              <a:t>      - f </a:t>
            </a:r>
            <a:r>
              <a:rPr lang="zh-CN" altLang="en-US" sz="2800" dirty="0"/>
              <a:t>删除已经存在的目标文件而不提示。</a:t>
            </a:r>
          </a:p>
          <a:p>
            <a:pPr marL="0" indent="0">
              <a:lnSpc>
                <a:spcPct val="120000"/>
              </a:lnSpc>
              <a:buNone/>
            </a:pPr>
            <a:r>
              <a:rPr lang="en-US" altLang="zh-CN" sz="2800" dirty="0"/>
              <a:t>      - </a:t>
            </a:r>
            <a:r>
              <a:rPr lang="en-US" altLang="zh-CN" sz="2800" dirty="0" err="1"/>
              <a:t>i</a:t>
            </a:r>
            <a:r>
              <a:rPr lang="en-US" altLang="zh-CN" sz="2800" dirty="0"/>
              <a:t> </a:t>
            </a:r>
            <a:r>
              <a:rPr lang="zh-CN" altLang="en-US" sz="2800" dirty="0"/>
              <a:t>和</a:t>
            </a:r>
            <a:r>
              <a:rPr lang="en-US" altLang="zh-CN" sz="2800" dirty="0"/>
              <a:t>f</a:t>
            </a:r>
            <a:r>
              <a:rPr lang="zh-CN" altLang="en-US" sz="2800" dirty="0"/>
              <a:t>选项相反，在覆盖目标文件之前将给出提示要求用户确认。回答</a:t>
            </a:r>
            <a:r>
              <a:rPr lang="en-US" altLang="zh-CN" sz="2800" dirty="0"/>
              <a:t>y</a:t>
            </a:r>
            <a:r>
              <a:rPr lang="zh-CN" altLang="en-US" sz="2800" dirty="0"/>
              <a:t>时目标文件将被覆盖，是交互式拷贝。 </a:t>
            </a:r>
          </a:p>
          <a:p>
            <a:pPr marL="0" indent="0">
              <a:lnSpc>
                <a:spcPct val="120000"/>
              </a:lnSpc>
              <a:buNone/>
            </a:pPr>
            <a:r>
              <a:rPr lang="en-US" altLang="zh-CN" sz="2800" dirty="0"/>
              <a:t>     - p  </a:t>
            </a:r>
            <a:r>
              <a:rPr lang="zh-CN" altLang="en-US" sz="2800" dirty="0"/>
              <a:t>此时</a:t>
            </a:r>
            <a:r>
              <a:rPr lang="en-US" altLang="zh-CN" sz="2800" dirty="0" err="1"/>
              <a:t>cp</a:t>
            </a:r>
            <a:r>
              <a:rPr lang="zh-CN" altLang="en-US" sz="2800" dirty="0"/>
              <a:t>除复制源文件的内容外，还将把其修改时间和访问权限也复制到新文件中</a:t>
            </a:r>
          </a:p>
          <a:p>
            <a:pPr marL="0" indent="0">
              <a:lnSpc>
                <a:spcPct val="120000"/>
              </a:lnSpc>
              <a:buNone/>
            </a:pPr>
            <a:endParaRPr lang="zh-CN" altLang="en-US"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descr="Large confetti">
            <a:extLst>
              <a:ext uri="{FF2B5EF4-FFF2-40B4-BE49-F238E27FC236}">
                <a16:creationId xmlns:a16="http://schemas.microsoft.com/office/drawing/2014/main" xmlns="" id="{CB70C1C2-FF22-40B8-9E35-0790574FE68C}"/>
              </a:ext>
            </a:extLst>
          </p:cNvPr>
          <p:cNvSpPr>
            <a:spLocks noGrp="1" noChangeArrowheads="1"/>
          </p:cNvSpPr>
          <p:nvPr>
            <p:ph type="title"/>
          </p:nvPr>
        </p:nvSpPr>
        <p:spPr/>
        <p:txBody>
          <a:bodyPr/>
          <a:lstStyle/>
          <a:p>
            <a:endParaRPr lang="zh-CN" altLang="en-US"/>
          </a:p>
        </p:txBody>
      </p:sp>
      <p:sp>
        <p:nvSpPr>
          <p:cNvPr id="157699" name="Rectangle 3">
            <a:extLst>
              <a:ext uri="{FF2B5EF4-FFF2-40B4-BE49-F238E27FC236}">
                <a16:creationId xmlns:a16="http://schemas.microsoft.com/office/drawing/2014/main" xmlns="" id="{8719DA5D-666F-48C7-A34D-32B0151860BC}"/>
              </a:ext>
            </a:extLst>
          </p:cNvPr>
          <p:cNvSpPr>
            <a:spLocks noGrp="1" noChangeArrowheads="1"/>
          </p:cNvSpPr>
          <p:nvPr>
            <p:ph idx="1"/>
          </p:nvPr>
        </p:nvSpPr>
        <p:spPr/>
        <p:txBody>
          <a:bodyPr>
            <a:normAutofit fontScale="92500" lnSpcReduction="10000"/>
          </a:bodyPr>
          <a:lstStyle/>
          <a:p>
            <a:pPr>
              <a:lnSpc>
                <a:spcPct val="80000"/>
              </a:lnSpc>
            </a:pPr>
            <a:r>
              <a:rPr lang="en-US" altLang="zh-CN" sz="2800"/>
              <a:t>ls  </a:t>
            </a:r>
            <a:r>
              <a:rPr lang="zh-CN" altLang="en-US" sz="2800"/>
              <a:t>命令</a:t>
            </a:r>
          </a:p>
          <a:p>
            <a:pPr>
              <a:lnSpc>
                <a:spcPct val="80000"/>
              </a:lnSpc>
              <a:buFontTx/>
              <a:buNone/>
            </a:pPr>
            <a:r>
              <a:rPr lang="zh-CN" altLang="en-US" sz="2800"/>
              <a:t>  作用：执行系统显示功能</a:t>
            </a:r>
          </a:p>
          <a:p>
            <a:pPr>
              <a:lnSpc>
                <a:spcPct val="80000"/>
              </a:lnSpc>
              <a:buFontTx/>
              <a:buNone/>
            </a:pPr>
            <a:r>
              <a:rPr lang="zh-CN" altLang="en-US" sz="2800"/>
              <a:t>   参数：</a:t>
            </a:r>
          </a:p>
          <a:p>
            <a:pPr>
              <a:lnSpc>
                <a:spcPct val="80000"/>
              </a:lnSpc>
            </a:pPr>
            <a:r>
              <a:rPr lang="en-US" altLang="zh-CN" sz="2800"/>
              <a:t>-a </a:t>
            </a:r>
            <a:r>
              <a:rPr lang="zh-CN" altLang="en-US" sz="2800"/>
              <a:t>表示列出所有的文件，包括以</a:t>
            </a:r>
            <a:r>
              <a:rPr lang="en-US" altLang="zh-CN" sz="2800"/>
              <a:t>"."</a:t>
            </a:r>
            <a:r>
              <a:rPr lang="zh-CN" altLang="en-US" sz="2800"/>
              <a:t>开头的隐藏文件</a:t>
            </a:r>
          </a:p>
          <a:p>
            <a:pPr>
              <a:lnSpc>
                <a:spcPct val="80000"/>
              </a:lnSpc>
            </a:pPr>
            <a:r>
              <a:rPr lang="en-US" altLang="zh-CN" sz="2800"/>
              <a:t>-d </a:t>
            </a:r>
            <a:r>
              <a:rPr lang="zh-CN" altLang="en-US" sz="2800"/>
              <a:t>如果其后接的是一个目录，则此只输出目录的名称</a:t>
            </a:r>
          </a:p>
          <a:p>
            <a:pPr>
              <a:lnSpc>
                <a:spcPct val="80000"/>
              </a:lnSpc>
            </a:pPr>
            <a:r>
              <a:rPr lang="en-US" altLang="zh-CN" sz="2800"/>
              <a:t>-l </a:t>
            </a:r>
            <a:r>
              <a:rPr lang="zh-CN" altLang="en-US" sz="2800"/>
              <a:t>表示以清单的形式列出文件的条目，包括文件的名称、权限、拥有者、大小、最后修改时间等</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descr="Large confetti">
            <a:extLst>
              <a:ext uri="{FF2B5EF4-FFF2-40B4-BE49-F238E27FC236}">
                <a16:creationId xmlns:a16="http://schemas.microsoft.com/office/drawing/2014/main" xmlns="" id="{FBE40A59-E21E-46A8-9804-91C6103B5C33}"/>
              </a:ext>
            </a:extLst>
          </p:cNvPr>
          <p:cNvSpPr>
            <a:spLocks noGrp="1" noChangeArrowheads="1"/>
          </p:cNvSpPr>
          <p:nvPr>
            <p:ph type="title"/>
          </p:nvPr>
        </p:nvSpPr>
        <p:spPr/>
        <p:txBody>
          <a:bodyPr/>
          <a:lstStyle/>
          <a:p>
            <a:endParaRPr lang="zh-CN" altLang="en-US"/>
          </a:p>
        </p:txBody>
      </p:sp>
      <p:sp>
        <p:nvSpPr>
          <p:cNvPr id="158723" name="Rectangle 3">
            <a:extLst>
              <a:ext uri="{FF2B5EF4-FFF2-40B4-BE49-F238E27FC236}">
                <a16:creationId xmlns:a16="http://schemas.microsoft.com/office/drawing/2014/main" xmlns="" id="{67B87713-7F44-4ABB-B675-6AE8ACCBD51F}"/>
              </a:ext>
            </a:extLst>
          </p:cNvPr>
          <p:cNvSpPr>
            <a:spLocks noGrp="1" noChangeArrowheads="1"/>
          </p:cNvSpPr>
          <p:nvPr>
            <p:ph idx="1"/>
          </p:nvPr>
        </p:nvSpPr>
        <p:spPr>
          <a:xfrm>
            <a:off x="-152400" y="457200"/>
            <a:ext cx="9372599" cy="6248400"/>
          </a:xfrm>
        </p:spPr>
        <p:txBody>
          <a:bodyPr>
            <a:noAutofit/>
          </a:bodyPr>
          <a:lstStyle/>
          <a:p>
            <a:pPr>
              <a:lnSpc>
                <a:spcPct val="120000"/>
              </a:lnSpc>
            </a:pPr>
            <a:r>
              <a:rPr lang="en-US" altLang="zh-CN" sz="3200" dirty="0"/>
              <a:t>cat </a:t>
            </a:r>
            <a:r>
              <a:rPr lang="zh-CN" altLang="en-US" sz="3200" dirty="0"/>
              <a:t>命令</a:t>
            </a:r>
          </a:p>
          <a:p>
            <a:pPr>
              <a:lnSpc>
                <a:spcPct val="120000"/>
              </a:lnSpc>
              <a:buFontTx/>
              <a:buNone/>
            </a:pPr>
            <a:r>
              <a:rPr lang="zh-CN" altLang="en-US" sz="3200" dirty="0"/>
              <a:t>  作用：查看文件内容</a:t>
            </a:r>
          </a:p>
          <a:p>
            <a:pPr>
              <a:lnSpc>
                <a:spcPct val="120000"/>
              </a:lnSpc>
              <a:buFontTx/>
              <a:buNone/>
            </a:pPr>
            <a:r>
              <a:rPr lang="zh-CN" altLang="en-US" sz="3200" dirty="0"/>
              <a:t>              创建文件</a:t>
            </a:r>
          </a:p>
          <a:p>
            <a:pPr>
              <a:lnSpc>
                <a:spcPct val="120000"/>
              </a:lnSpc>
              <a:buFontTx/>
              <a:buNone/>
            </a:pPr>
            <a:r>
              <a:rPr lang="zh-CN" altLang="en-US" sz="3200" dirty="0"/>
              <a:t>   参数：</a:t>
            </a:r>
          </a:p>
          <a:p>
            <a:pPr>
              <a:lnSpc>
                <a:spcPct val="120000"/>
              </a:lnSpc>
              <a:buFontTx/>
              <a:buNone/>
            </a:pPr>
            <a:r>
              <a:rPr lang="zh-CN" altLang="en-US" sz="3200" dirty="0"/>
              <a:t>    </a:t>
            </a:r>
            <a:r>
              <a:rPr lang="en-US" altLang="zh-CN" sz="3200" dirty="0"/>
              <a:t>-n </a:t>
            </a:r>
            <a:r>
              <a:rPr lang="zh-CN" altLang="en-US" sz="3200" dirty="0"/>
              <a:t>或 </a:t>
            </a:r>
            <a:r>
              <a:rPr lang="en-US" altLang="zh-CN" sz="3200" dirty="0"/>
              <a:t>--number </a:t>
            </a:r>
            <a:r>
              <a:rPr lang="zh-CN" altLang="en-US" sz="3200" dirty="0"/>
              <a:t>由 </a:t>
            </a:r>
            <a:r>
              <a:rPr lang="en-US" altLang="zh-CN" sz="3200" dirty="0"/>
              <a:t>1 </a:t>
            </a:r>
            <a:r>
              <a:rPr lang="zh-CN" altLang="en-US" sz="3200" dirty="0"/>
              <a:t>开始对所有输出的行数编号</a:t>
            </a:r>
            <a:br>
              <a:rPr lang="zh-CN" altLang="en-US" sz="3200" dirty="0"/>
            </a:br>
            <a:r>
              <a:rPr lang="en-US" altLang="zh-CN" sz="3200" dirty="0"/>
              <a:t>-b </a:t>
            </a:r>
            <a:r>
              <a:rPr lang="zh-CN" altLang="en-US" sz="3200" dirty="0"/>
              <a:t>或 </a:t>
            </a:r>
            <a:r>
              <a:rPr lang="en-US" altLang="zh-CN" sz="3200" dirty="0"/>
              <a:t>--number-nonblank </a:t>
            </a:r>
            <a:r>
              <a:rPr lang="zh-CN" altLang="en-US" sz="3200" dirty="0"/>
              <a:t>和 </a:t>
            </a:r>
            <a:r>
              <a:rPr lang="en-US" altLang="zh-CN" sz="3200" dirty="0"/>
              <a:t>-n </a:t>
            </a:r>
            <a:r>
              <a:rPr lang="zh-CN" altLang="en-US" sz="3200" dirty="0"/>
              <a:t>相似，只不过对于空白行不编号</a:t>
            </a:r>
            <a:br>
              <a:rPr lang="zh-CN" altLang="en-US" sz="3200" dirty="0"/>
            </a:br>
            <a:r>
              <a:rPr lang="en-US" altLang="zh-CN" sz="3200" dirty="0"/>
              <a:t>-s </a:t>
            </a:r>
            <a:r>
              <a:rPr lang="zh-CN" altLang="en-US" sz="3200" dirty="0"/>
              <a:t>或 </a:t>
            </a:r>
            <a:r>
              <a:rPr lang="en-US" altLang="zh-CN" sz="3200" dirty="0"/>
              <a:t>--squeeze-blank</a:t>
            </a:r>
          </a:p>
          <a:p>
            <a:pPr>
              <a:lnSpc>
                <a:spcPct val="120000"/>
              </a:lnSpc>
              <a:buFontTx/>
              <a:buNone/>
            </a:pPr>
            <a:r>
              <a:rPr lang="en-US" altLang="zh-CN" sz="3200" dirty="0"/>
              <a:t>    cat  filename</a:t>
            </a:r>
          </a:p>
          <a:p>
            <a:pPr>
              <a:lnSpc>
                <a:spcPct val="120000"/>
              </a:lnSpc>
              <a:buFontTx/>
              <a:buNone/>
            </a:pPr>
            <a:r>
              <a:rPr lang="en-US" altLang="zh-CN" sz="3200" dirty="0"/>
              <a:t>    cat -n textfile1 &gt; textfile2 </a:t>
            </a:r>
            <a:endParaRPr lang="zh-CN" altLang="en-US" sz="32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descr="Large confetti">
            <a:extLst>
              <a:ext uri="{FF2B5EF4-FFF2-40B4-BE49-F238E27FC236}">
                <a16:creationId xmlns:a16="http://schemas.microsoft.com/office/drawing/2014/main" xmlns="" id="{E156C24B-2500-43B4-944E-F4315989943D}"/>
              </a:ext>
            </a:extLst>
          </p:cNvPr>
          <p:cNvSpPr>
            <a:spLocks noGrp="1" noChangeArrowheads="1"/>
          </p:cNvSpPr>
          <p:nvPr>
            <p:ph type="title"/>
          </p:nvPr>
        </p:nvSpPr>
        <p:spPr/>
        <p:txBody>
          <a:bodyPr/>
          <a:lstStyle/>
          <a:p>
            <a:endParaRPr lang="zh-CN" altLang="en-US"/>
          </a:p>
        </p:txBody>
      </p:sp>
      <p:sp>
        <p:nvSpPr>
          <p:cNvPr id="190467" name="Rectangle 3">
            <a:extLst>
              <a:ext uri="{FF2B5EF4-FFF2-40B4-BE49-F238E27FC236}">
                <a16:creationId xmlns:a16="http://schemas.microsoft.com/office/drawing/2014/main" xmlns="" id="{3F7AC62E-3550-4FCC-A943-0C0EC6C22956}"/>
              </a:ext>
            </a:extLst>
          </p:cNvPr>
          <p:cNvSpPr>
            <a:spLocks noGrp="1" noChangeArrowheads="1"/>
          </p:cNvSpPr>
          <p:nvPr>
            <p:ph idx="1"/>
          </p:nvPr>
        </p:nvSpPr>
        <p:spPr/>
        <p:txBody>
          <a:bodyPr>
            <a:normAutofit/>
          </a:bodyPr>
          <a:lstStyle/>
          <a:p>
            <a:r>
              <a:rPr lang="zh-CN" altLang="en-US" sz="2800" dirty="0"/>
              <a:t>如果</a:t>
            </a:r>
            <a:r>
              <a:rPr lang="en-US" altLang="zh-CN" sz="2800" dirty="0"/>
              <a:t>cat</a:t>
            </a:r>
            <a:r>
              <a:rPr lang="zh-CN" altLang="en-US" sz="2800" dirty="0"/>
              <a:t>二进制文件会出错</a:t>
            </a:r>
          </a:p>
          <a:p>
            <a:r>
              <a:rPr lang="zh-CN" altLang="en-US" sz="2800" dirty="0"/>
              <a:t>用</a:t>
            </a:r>
            <a:r>
              <a:rPr lang="en-US" altLang="zh-CN" sz="2800" dirty="0"/>
              <a:t>cat </a:t>
            </a:r>
            <a:r>
              <a:rPr lang="zh-CN" altLang="en-US" sz="2800" dirty="0"/>
              <a:t>去创建文件时，只能创建新文件</a:t>
            </a:r>
            <a:r>
              <a:rPr lang="en-US" altLang="zh-CN" sz="2800" dirty="0"/>
              <a:t>,</a:t>
            </a:r>
            <a:r>
              <a:rPr lang="zh-CN" altLang="en-US" sz="2800" dirty="0"/>
              <a:t>不能编辑已有文件</a:t>
            </a:r>
            <a:r>
              <a:rPr lang="en-US" altLang="zh-CN" sz="2800" dirty="0"/>
              <a:t>. </a:t>
            </a:r>
            <a:endParaRPr lang="zh-CN" alt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descr="Large confetti">
            <a:extLst>
              <a:ext uri="{FF2B5EF4-FFF2-40B4-BE49-F238E27FC236}">
                <a16:creationId xmlns:a16="http://schemas.microsoft.com/office/drawing/2014/main" xmlns="" id="{28247D05-A37E-45DF-ADD8-06E99D641D64}"/>
              </a:ext>
            </a:extLst>
          </p:cNvPr>
          <p:cNvSpPr>
            <a:spLocks noGrp="1" noChangeArrowheads="1"/>
          </p:cNvSpPr>
          <p:nvPr>
            <p:ph type="title"/>
          </p:nvPr>
        </p:nvSpPr>
        <p:spPr/>
        <p:txBody>
          <a:bodyPr/>
          <a:lstStyle/>
          <a:p>
            <a:r>
              <a:rPr lang="en-US" altLang="zh-CN"/>
              <a:t>1.5</a:t>
            </a:r>
            <a:r>
              <a:rPr lang="zh-CN" altLang="en-US"/>
              <a:t>嵌入式系统的应用领域</a:t>
            </a:r>
          </a:p>
        </p:txBody>
      </p:sp>
      <p:pic>
        <p:nvPicPr>
          <p:cNvPr id="147459" name="Picture 3">
            <a:extLst>
              <a:ext uri="{FF2B5EF4-FFF2-40B4-BE49-F238E27FC236}">
                <a16:creationId xmlns:a16="http://schemas.microsoft.com/office/drawing/2014/main" xmlns="" id="{35ABE6C1-C9B7-405F-BC29-E38D5FE77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286412"/>
            <a:ext cx="76962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0096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descr="Large confetti">
            <a:extLst>
              <a:ext uri="{FF2B5EF4-FFF2-40B4-BE49-F238E27FC236}">
                <a16:creationId xmlns:a16="http://schemas.microsoft.com/office/drawing/2014/main" xmlns="" id="{F0786258-D590-492C-B6A8-96ACD03DD44B}"/>
              </a:ext>
            </a:extLst>
          </p:cNvPr>
          <p:cNvSpPr>
            <a:spLocks noGrp="1" noChangeArrowheads="1"/>
          </p:cNvSpPr>
          <p:nvPr>
            <p:ph type="title"/>
          </p:nvPr>
        </p:nvSpPr>
        <p:spPr/>
        <p:txBody>
          <a:bodyPr/>
          <a:lstStyle/>
          <a:p>
            <a:endParaRPr lang="zh-CN" altLang="en-US"/>
          </a:p>
        </p:txBody>
      </p:sp>
      <p:sp>
        <p:nvSpPr>
          <p:cNvPr id="159747" name="Rectangle 3">
            <a:extLst>
              <a:ext uri="{FF2B5EF4-FFF2-40B4-BE49-F238E27FC236}">
                <a16:creationId xmlns:a16="http://schemas.microsoft.com/office/drawing/2014/main" xmlns="" id="{51CBD07C-D7A0-4EE7-AE5E-6EF5A243C365}"/>
              </a:ext>
            </a:extLst>
          </p:cNvPr>
          <p:cNvSpPr>
            <a:spLocks noGrp="1" noChangeArrowheads="1"/>
          </p:cNvSpPr>
          <p:nvPr>
            <p:ph idx="1"/>
          </p:nvPr>
        </p:nvSpPr>
        <p:spPr/>
        <p:txBody>
          <a:bodyPr>
            <a:normAutofit fontScale="77500" lnSpcReduction="20000"/>
          </a:bodyPr>
          <a:lstStyle/>
          <a:p>
            <a:pPr>
              <a:lnSpc>
                <a:spcPct val="110000"/>
              </a:lnSpc>
            </a:pPr>
            <a:r>
              <a:rPr lang="en-US" altLang="zh-CN" sz="2400" dirty="0"/>
              <a:t>mv </a:t>
            </a:r>
            <a:r>
              <a:rPr lang="zh-CN" altLang="en-US" sz="2400" dirty="0"/>
              <a:t>命令</a:t>
            </a:r>
          </a:p>
          <a:p>
            <a:pPr>
              <a:lnSpc>
                <a:spcPct val="110000"/>
              </a:lnSpc>
              <a:buFontTx/>
              <a:buNone/>
            </a:pPr>
            <a:r>
              <a:rPr lang="zh-CN" altLang="en-US" sz="2400" dirty="0"/>
              <a:t>  作用：移动文件</a:t>
            </a:r>
          </a:p>
          <a:p>
            <a:pPr>
              <a:lnSpc>
                <a:spcPct val="110000"/>
              </a:lnSpc>
              <a:buFontTx/>
              <a:buNone/>
            </a:pPr>
            <a:r>
              <a:rPr lang="zh-CN" altLang="en-US" sz="2400" dirty="0"/>
              <a:t>             也可用于文件重新命名</a:t>
            </a:r>
          </a:p>
          <a:p>
            <a:pPr>
              <a:lnSpc>
                <a:spcPct val="110000"/>
              </a:lnSpc>
              <a:buFontTx/>
              <a:buNone/>
            </a:pPr>
            <a:r>
              <a:rPr lang="zh-CN" altLang="en-US" sz="2400" dirty="0"/>
              <a:t>  参数：</a:t>
            </a:r>
          </a:p>
          <a:p>
            <a:pPr>
              <a:lnSpc>
                <a:spcPct val="110000"/>
              </a:lnSpc>
              <a:buFontTx/>
              <a:buNone/>
            </a:pPr>
            <a:r>
              <a:rPr lang="en-US" altLang="zh-CN" sz="2400" dirty="0"/>
              <a:t>     - I      </a:t>
            </a:r>
            <a:r>
              <a:rPr lang="zh-CN" altLang="en-US" sz="2400" dirty="0"/>
              <a:t>交互方式操作。如果</a:t>
            </a:r>
            <a:r>
              <a:rPr lang="en-US" altLang="zh-CN" sz="2400" dirty="0"/>
              <a:t>mv</a:t>
            </a:r>
            <a:r>
              <a:rPr lang="zh-CN" altLang="en-US" sz="2400" dirty="0"/>
              <a:t>操作将导致对已存在的目标文件的覆盖，此时系统询问是否重写，要求用户回答</a:t>
            </a:r>
            <a:r>
              <a:rPr lang="en-US" altLang="zh-CN" sz="2400" dirty="0"/>
              <a:t>y</a:t>
            </a:r>
            <a:r>
              <a:rPr lang="zh-CN" altLang="en-US" sz="2400" dirty="0"/>
              <a:t>或</a:t>
            </a:r>
            <a:r>
              <a:rPr lang="en-US" altLang="zh-CN" sz="2400" dirty="0"/>
              <a:t>n</a:t>
            </a:r>
            <a:r>
              <a:rPr lang="zh-CN" altLang="en-US" sz="2400" dirty="0"/>
              <a:t>，这样可以避免误覆盖文件。</a:t>
            </a:r>
            <a:br>
              <a:rPr lang="zh-CN" altLang="en-US" sz="2400" dirty="0"/>
            </a:br>
            <a:r>
              <a:rPr lang="zh-CN" altLang="en-US" sz="2400" dirty="0"/>
              <a:t>　　</a:t>
            </a:r>
            <a:br>
              <a:rPr lang="zh-CN" altLang="en-US" sz="2400" dirty="0"/>
            </a:br>
            <a:r>
              <a:rPr lang="en-US" altLang="zh-CN" sz="2400" dirty="0"/>
              <a:t>- f     </a:t>
            </a:r>
            <a:r>
              <a:rPr lang="zh-CN" altLang="en-US" sz="2400" dirty="0"/>
              <a:t>禁止交互操作。在</a:t>
            </a:r>
            <a:r>
              <a:rPr lang="en-US" altLang="zh-CN" sz="2400" dirty="0"/>
              <a:t>mv</a:t>
            </a:r>
            <a:r>
              <a:rPr lang="zh-CN" altLang="en-US" sz="2400" dirty="0"/>
              <a:t>操作要覆盖某已有的目标文件时不给任何指示，指定此选项后，</a:t>
            </a:r>
            <a:r>
              <a:rPr lang="en-US" altLang="zh-CN" sz="2400" dirty="0" err="1"/>
              <a:t>i</a:t>
            </a:r>
            <a:r>
              <a:rPr lang="zh-CN" altLang="en-US" sz="2400" dirty="0"/>
              <a:t>选项将不再起作用。</a:t>
            </a:r>
            <a:br>
              <a:rPr lang="zh-CN" altLang="en-US" sz="2400" dirty="0"/>
            </a:br>
            <a:endParaRPr lang="zh-CN" altLang="en-US" sz="2400" dirty="0"/>
          </a:p>
          <a:p>
            <a:pPr>
              <a:lnSpc>
                <a:spcPct val="110000"/>
              </a:lnSpc>
              <a:buFontTx/>
              <a:buNone/>
            </a:pPr>
            <a:endParaRPr lang="zh-CN" alt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descr="Large confetti">
            <a:extLst>
              <a:ext uri="{FF2B5EF4-FFF2-40B4-BE49-F238E27FC236}">
                <a16:creationId xmlns:a16="http://schemas.microsoft.com/office/drawing/2014/main" xmlns="" id="{DBB942A6-07FE-4AD8-98AE-EDDE8233897F}"/>
              </a:ext>
            </a:extLst>
          </p:cNvPr>
          <p:cNvSpPr>
            <a:spLocks noGrp="1" noChangeArrowheads="1"/>
          </p:cNvSpPr>
          <p:nvPr>
            <p:ph type="title"/>
          </p:nvPr>
        </p:nvSpPr>
        <p:spPr/>
        <p:txBody>
          <a:bodyPr/>
          <a:lstStyle/>
          <a:p>
            <a:endParaRPr lang="zh-CN" altLang="en-US"/>
          </a:p>
        </p:txBody>
      </p:sp>
      <p:sp>
        <p:nvSpPr>
          <p:cNvPr id="145411" name="Rectangle 3">
            <a:extLst>
              <a:ext uri="{FF2B5EF4-FFF2-40B4-BE49-F238E27FC236}">
                <a16:creationId xmlns:a16="http://schemas.microsoft.com/office/drawing/2014/main" xmlns="" id="{5E5B1F01-CA02-43F1-BCF4-EC3AD1DAAB6F}"/>
              </a:ext>
            </a:extLst>
          </p:cNvPr>
          <p:cNvSpPr>
            <a:spLocks noGrp="1" noChangeArrowheads="1"/>
          </p:cNvSpPr>
          <p:nvPr>
            <p:ph idx="1"/>
          </p:nvPr>
        </p:nvSpPr>
        <p:spPr/>
        <p:txBody>
          <a:bodyPr>
            <a:normAutofit/>
          </a:bodyPr>
          <a:lstStyle/>
          <a:p>
            <a:pPr>
              <a:buFontTx/>
              <a:buNone/>
            </a:pPr>
            <a:r>
              <a:rPr lang="en-US" altLang="zh-CN"/>
              <a:t>   mkdir </a:t>
            </a:r>
            <a:r>
              <a:rPr lang="zh-CN" altLang="en-US"/>
              <a:t>指令</a:t>
            </a:r>
          </a:p>
          <a:p>
            <a:pPr>
              <a:buFontTx/>
              <a:buNone/>
            </a:pPr>
            <a:r>
              <a:rPr lang="zh-CN" altLang="en-US"/>
              <a:t>   作用：创建目录</a:t>
            </a:r>
          </a:p>
          <a:p>
            <a:pPr>
              <a:buFontTx/>
              <a:buNone/>
            </a:pPr>
            <a:r>
              <a:rPr lang="zh-CN" altLang="en-US"/>
              <a:t>   参数：</a:t>
            </a:r>
          </a:p>
          <a:p>
            <a:pPr>
              <a:buFontTx/>
              <a:buNone/>
            </a:pPr>
            <a:r>
              <a:rPr lang="en-US" altLang="zh-CN"/>
              <a:t>   -m </a:t>
            </a:r>
            <a:r>
              <a:rPr lang="zh-CN" altLang="en-US"/>
              <a:t>指定模式 </a:t>
            </a:r>
            <a:r>
              <a:rPr lang="en-US" altLang="zh-CN"/>
              <a:t>mkdir –m 777 dir</a:t>
            </a:r>
          </a:p>
          <a:p>
            <a:pPr>
              <a:buFontTx/>
              <a:buNone/>
            </a:pPr>
            <a:r>
              <a:rPr lang="en-US" altLang="zh-CN"/>
              <a:t>   -v</a:t>
            </a:r>
            <a:r>
              <a:rPr lang="zh-CN" altLang="en-US"/>
              <a:t>创建新目录都显示信息</a:t>
            </a:r>
          </a:p>
          <a:p>
            <a:pPr>
              <a:buFontTx/>
              <a:buNone/>
            </a:pPr>
            <a:r>
              <a:rPr lang="en-US" altLang="zh-CN"/>
              <a:t>   -p </a:t>
            </a:r>
            <a:r>
              <a:rPr lang="zh-CN" altLang="en-US"/>
              <a:t>创建一连串目录</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descr="Large confetti">
            <a:extLst>
              <a:ext uri="{FF2B5EF4-FFF2-40B4-BE49-F238E27FC236}">
                <a16:creationId xmlns:a16="http://schemas.microsoft.com/office/drawing/2014/main" xmlns="" id="{1D3316FE-E5AA-4B6B-BC72-90A2CFD8B8C2}"/>
              </a:ext>
            </a:extLst>
          </p:cNvPr>
          <p:cNvSpPr>
            <a:spLocks noGrp="1" noChangeArrowheads="1"/>
          </p:cNvSpPr>
          <p:nvPr>
            <p:ph type="title"/>
          </p:nvPr>
        </p:nvSpPr>
        <p:spPr/>
        <p:txBody>
          <a:bodyPr/>
          <a:lstStyle/>
          <a:p>
            <a:endParaRPr lang="zh-CN" altLang="en-US"/>
          </a:p>
        </p:txBody>
      </p:sp>
      <p:sp>
        <p:nvSpPr>
          <p:cNvPr id="146435" name="Rectangle 3">
            <a:extLst>
              <a:ext uri="{FF2B5EF4-FFF2-40B4-BE49-F238E27FC236}">
                <a16:creationId xmlns:a16="http://schemas.microsoft.com/office/drawing/2014/main" xmlns="" id="{403AF187-4EBB-41D7-9015-BD9CA881AE6A}"/>
              </a:ext>
            </a:extLst>
          </p:cNvPr>
          <p:cNvSpPr>
            <a:spLocks noGrp="1" noChangeArrowheads="1"/>
          </p:cNvSpPr>
          <p:nvPr>
            <p:ph idx="1"/>
          </p:nvPr>
        </p:nvSpPr>
        <p:spPr/>
        <p:txBody>
          <a:bodyPr>
            <a:normAutofit/>
          </a:bodyPr>
          <a:lstStyle/>
          <a:p>
            <a:r>
              <a:rPr lang="en-US" altLang="zh-CN"/>
              <a:t>chmod  </a:t>
            </a:r>
            <a:r>
              <a:rPr lang="zh-CN" altLang="en-US"/>
              <a:t>命令</a:t>
            </a:r>
          </a:p>
          <a:p>
            <a:pPr>
              <a:buFontTx/>
              <a:buNone/>
            </a:pPr>
            <a:r>
              <a:rPr lang="zh-CN" altLang="en-US"/>
              <a:t>   作用：改变文件权限</a:t>
            </a:r>
          </a:p>
          <a:p>
            <a:pPr>
              <a:buFontTx/>
              <a:buNone/>
            </a:pPr>
            <a:r>
              <a:rPr lang="zh-CN" altLang="en-US"/>
              <a:t>   文件权限  </a:t>
            </a:r>
            <a:r>
              <a:rPr lang="en-US" altLang="zh-CN"/>
              <a:t>-</a:t>
            </a:r>
            <a:r>
              <a:rPr lang="en-US" altLang="zh-CN">
                <a:solidFill>
                  <a:srgbClr val="FF0000"/>
                </a:solidFill>
              </a:rPr>
              <a:t>rwx</a:t>
            </a:r>
            <a:r>
              <a:rPr lang="en-US" altLang="zh-CN"/>
              <a:t>r-x</a:t>
            </a:r>
            <a:r>
              <a:rPr lang="en-US" altLang="zh-CN">
                <a:solidFill>
                  <a:schemeClr val="accent1"/>
                </a:solidFill>
              </a:rPr>
              <a:t>r-x</a:t>
            </a:r>
          </a:p>
          <a:p>
            <a:r>
              <a:rPr lang="en-US" altLang="zh-CN"/>
              <a:t>u </a:t>
            </a:r>
            <a:r>
              <a:rPr lang="zh-CN" altLang="en-US"/>
              <a:t>表示文件的拥有者</a:t>
            </a:r>
          </a:p>
          <a:p>
            <a:r>
              <a:rPr lang="en-US" altLang="zh-CN"/>
              <a:t>g </a:t>
            </a:r>
            <a:r>
              <a:rPr lang="zh-CN" altLang="en-US"/>
              <a:t>表示与此文件拥有者属于一个组群的人</a:t>
            </a:r>
          </a:p>
          <a:p>
            <a:r>
              <a:rPr lang="en-US" altLang="zh-CN"/>
              <a:t>o </a:t>
            </a:r>
            <a:r>
              <a:rPr lang="zh-CN" altLang="en-US"/>
              <a:t>表示其他人</a:t>
            </a:r>
          </a:p>
          <a:p>
            <a:pPr>
              <a:buFontTx/>
              <a:buNone/>
            </a:pPr>
            <a:r>
              <a:rPr lang="en-US" altLang="zh-CN"/>
              <a:t>     chmod  mode  file/file_dir</a:t>
            </a:r>
          </a:p>
          <a:p>
            <a:pPr>
              <a:buFontTx/>
              <a:buNone/>
            </a:pP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descr="Large confetti">
            <a:extLst>
              <a:ext uri="{FF2B5EF4-FFF2-40B4-BE49-F238E27FC236}">
                <a16:creationId xmlns:a16="http://schemas.microsoft.com/office/drawing/2014/main" xmlns="" id="{48DDAF03-5D2E-4AFC-AF22-40D737ACFDE2}"/>
              </a:ext>
            </a:extLst>
          </p:cNvPr>
          <p:cNvSpPr>
            <a:spLocks noGrp="1" noChangeArrowheads="1"/>
          </p:cNvSpPr>
          <p:nvPr>
            <p:ph type="title"/>
          </p:nvPr>
        </p:nvSpPr>
        <p:spPr/>
        <p:txBody>
          <a:bodyPr/>
          <a:lstStyle/>
          <a:p>
            <a:endParaRPr lang="zh-CN" altLang="en-US"/>
          </a:p>
        </p:txBody>
      </p:sp>
      <p:sp>
        <p:nvSpPr>
          <p:cNvPr id="147459" name="Rectangle 3">
            <a:extLst>
              <a:ext uri="{FF2B5EF4-FFF2-40B4-BE49-F238E27FC236}">
                <a16:creationId xmlns:a16="http://schemas.microsoft.com/office/drawing/2014/main" xmlns="" id="{74F086B2-AAF7-41FA-98D0-A81D1350AE4A}"/>
              </a:ext>
            </a:extLst>
          </p:cNvPr>
          <p:cNvSpPr>
            <a:spLocks noGrp="1" noChangeArrowheads="1"/>
          </p:cNvSpPr>
          <p:nvPr>
            <p:ph idx="1"/>
          </p:nvPr>
        </p:nvSpPr>
        <p:spPr/>
        <p:txBody>
          <a:bodyPr>
            <a:normAutofit/>
          </a:bodyPr>
          <a:lstStyle/>
          <a:p>
            <a:r>
              <a:rPr lang="en-US" altLang="zh-CN"/>
              <a:t>grep  </a:t>
            </a:r>
            <a:r>
              <a:rPr lang="zh-CN" altLang="en-US"/>
              <a:t>命令</a:t>
            </a:r>
          </a:p>
          <a:p>
            <a:r>
              <a:rPr lang="zh-CN" altLang="en-US"/>
              <a:t>作用：可以到指定文件中搜索特定的内容，并将含有这些内容的行标准输出</a:t>
            </a:r>
          </a:p>
          <a:p>
            <a:r>
              <a:rPr lang="en-US" altLang="zh-CN"/>
              <a:t>-c </a:t>
            </a:r>
            <a:r>
              <a:rPr lang="zh-CN" altLang="en-US"/>
              <a:t>只输出匹配行的计数</a:t>
            </a:r>
          </a:p>
          <a:p>
            <a:r>
              <a:rPr lang="en-US" altLang="zh-CN"/>
              <a:t>-I </a:t>
            </a:r>
            <a:r>
              <a:rPr lang="zh-CN" altLang="en-US"/>
              <a:t>不区分大小写（适用于单字符）</a:t>
            </a:r>
          </a:p>
          <a:p>
            <a:r>
              <a:rPr lang="en-US" altLang="zh-CN"/>
              <a:t>-h </a:t>
            </a:r>
            <a:r>
              <a:rPr lang="zh-CN" altLang="en-US"/>
              <a:t>查询多文件时不显示文件名</a:t>
            </a:r>
          </a:p>
          <a:p>
            <a:r>
              <a:rPr lang="en-US" altLang="zh-CN"/>
              <a:t>-n </a:t>
            </a:r>
            <a:r>
              <a:rPr lang="zh-CN" altLang="en-US"/>
              <a:t>显示匹配行及行号</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descr="Large confetti">
            <a:extLst>
              <a:ext uri="{FF2B5EF4-FFF2-40B4-BE49-F238E27FC236}">
                <a16:creationId xmlns:a16="http://schemas.microsoft.com/office/drawing/2014/main" xmlns="" id="{880960A4-2F92-47E8-B9DC-EF01F6D5F692}"/>
              </a:ext>
            </a:extLst>
          </p:cNvPr>
          <p:cNvSpPr>
            <a:spLocks noGrp="1" noChangeArrowheads="1"/>
          </p:cNvSpPr>
          <p:nvPr>
            <p:ph type="title"/>
          </p:nvPr>
        </p:nvSpPr>
        <p:spPr/>
        <p:txBody>
          <a:bodyPr/>
          <a:lstStyle/>
          <a:p>
            <a:endParaRPr lang="zh-CN" altLang="en-US"/>
          </a:p>
        </p:txBody>
      </p:sp>
      <p:sp>
        <p:nvSpPr>
          <p:cNvPr id="148483" name="Rectangle 3">
            <a:extLst>
              <a:ext uri="{FF2B5EF4-FFF2-40B4-BE49-F238E27FC236}">
                <a16:creationId xmlns:a16="http://schemas.microsoft.com/office/drawing/2014/main" xmlns="" id="{BAC883ED-FD82-4B62-92BF-13305C014030}"/>
              </a:ext>
            </a:extLst>
          </p:cNvPr>
          <p:cNvSpPr>
            <a:spLocks noGrp="1" noChangeArrowheads="1"/>
          </p:cNvSpPr>
          <p:nvPr>
            <p:ph idx="1"/>
          </p:nvPr>
        </p:nvSpPr>
        <p:spPr/>
        <p:txBody>
          <a:bodyPr/>
          <a:lstStyle/>
          <a:p>
            <a:r>
              <a:rPr lang="en-US" altLang="zh-CN"/>
              <a:t>-s </a:t>
            </a:r>
            <a:r>
              <a:rPr lang="zh-CN" altLang="en-US"/>
              <a:t>不显示不存在或无匹配文本的错误信息</a:t>
            </a:r>
          </a:p>
          <a:p>
            <a:r>
              <a:rPr lang="en-US" altLang="zh-CN"/>
              <a:t>-v </a:t>
            </a:r>
            <a:r>
              <a:rPr lang="zh-CN" altLang="en-US"/>
              <a:t>显示不包含匹配文本的所有行</a:t>
            </a:r>
          </a:p>
          <a:p>
            <a:r>
              <a:rPr lang="en-US" altLang="zh-CN"/>
              <a:t>grep </a:t>
            </a:r>
            <a:r>
              <a:rPr lang="zh-CN" altLang="en-US"/>
              <a:t>例子</a:t>
            </a:r>
          </a:p>
          <a:p>
            <a:r>
              <a:rPr lang="en-US" altLang="zh-CN"/>
              <a:t>grep “*” ./ -r | grep</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descr="Large confetti">
            <a:extLst>
              <a:ext uri="{FF2B5EF4-FFF2-40B4-BE49-F238E27FC236}">
                <a16:creationId xmlns:a16="http://schemas.microsoft.com/office/drawing/2014/main" xmlns="" id="{19B79D5F-123D-4130-BBDF-B2B19CA881FB}"/>
              </a:ext>
            </a:extLst>
          </p:cNvPr>
          <p:cNvSpPr>
            <a:spLocks noGrp="1" noChangeArrowheads="1"/>
          </p:cNvSpPr>
          <p:nvPr>
            <p:ph type="title"/>
          </p:nvPr>
        </p:nvSpPr>
        <p:spPr/>
        <p:txBody>
          <a:bodyPr/>
          <a:lstStyle/>
          <a:p>
            <a:endParaRPr lang="zh-CN" altLang="en-US"/>
          </a:p>
        </p:txBody>
      </p:sp>
      <p:sp>
        <p:nvSpPr>
          <p:cNvPr id="149507" name="Rectangle 3">
            <a:extLst>
              <a:ext uri="{FF2B5EF4-FFF2-40B4-BE49-F238E27FC236}">
                <a16:creationId xmlns:a16="http://schemas.microsoft.com/office/drawing/2014/main" xmlns="" id="{D709BC4C-D2F2-410F-87F1-FC678103B1D5}"/>
              </a:ext>
            </a:extLst>
          </p:cNvPr>
          <p:cNvSpPr>
            <a:spLocks noGrp="1" noChangeArrowheads="1"/>
          </p:cNvSpPr>
          <p:nvPr>
            <p:ph idx="1"/>
          </p:nvPr>
        </p:nvSpPr>
        <p:spPr/>
        <p:txBody>
          <a:bodyPr>
            <a:normAutofit fontScale="92500" lnSpcReduction="10000"/>
          </a:bodyPr>
          <a:lstStyle/>
          <a:p>
            <a:pPr>
              <a:lnSpc>
                <a:spcPct val="90000"/>
              </a:lnSpc>
            </a:pPr>
            <a:r>
              <a:rPr lang="en-US" altLang="zh-CN" sz="2800"/>
              <a:t>find </a:t>
            </a:r>
            <a:r>
              <a:rPr lang="zh-CN" altLang="en-US" sz="2800"/>
              <a:t>命令</a:t>
            </a:r>
          </a:p>
          <a:p>
            <a:pPr>
              <a:lnSpc>
                <a:spcPct val="90000"/>
              </a:lnSpc>
              <a:buFontTx/>
              <a:buNone/>
            </a:pPr>
            <a:r>
              <a:rPr lang="zh-CN" altLang="en-US" sz="2800"/>
              <a:t>   作用：在指定目录中搜索文件</a:t>
            </a:r>
          </a:p>
          <a:p>
            <a:pPr>
              <a:lnSpc>
                <a:spcPct val="90000"/>
              </a:lnSpc>
              <a:buFontTx/>
              <a:buNone/>
            </a:pPr>
            <a:r>
              <a:rPr lang="zh-CN" altLang="en-US" sz="2800"/>
              <a:t>   参数：</a:t>
            </a:r>
          </a:p>
          <a:p>
            <a:pPr>
              <a:lnSpc>
                <a:spcPct val="90000"/>
              </a:lnSpc>
              <a:buFontTx/>
              <a:buNone/>
            </a:pPr>
            <a:r>
              <a:rPr lang="en-US" altLang="zh-CN" sz="2800"/>
              <a:t>   -name </a:t>
            </a:r>
            <a:r>
              <a:rPr lang="zh-CN" altLang="en-US" sz="2800"/>
              <a:t>可以包含匹配* 和 ？</a:t>
            </a:r>
          </a:p>
          <a:p>
            <a:pPr>
              <a:lnSpc>
                <a:spcPct val="90000"/>
              </a:lnSpc>
              <a:buFontTx/>
              <a:buNone/>
            </a:pPr>
            <a:r>
              <a:rPr lang="zh-CN" altLang="en-US" sz="2800"/>
              <a:t>   </a:t>
            </a:r>
            <a:r>
              <a:rPr lang="en-US" altLang="zh-CN" sz="2800"/>
              <a:t>-type </a:t>
            </a:r>
            <a:r>
              <a:rPr lang="zh-CN" altLang="en-US" sz="2800"/>
              <a:t>查找某一类型的文件 </a:t>
            </a:r>
          </a:p>
          <a:p>
            <a:pPr>
              <a:lnSpc>
                <a:spcPct val="90000"/>
              </a:lnSpc>
              <a:buFontTx/>
              <a:buNone/>
            </a:pPr>
            <a:r>
              <a:rPr lang="zh-CN" altLang="en-US" sz="2800"/>
              <a:t>   </a:t>
            </a:r>
            <a:r>
              <a:rPr lang="en-US" altLang="zh-CN" sz="2800"/>
              <a:t>-prune </a:t>
            </a:r>
            <a:r>
              <a:rPr lang="zh-CN" altLang="en-US" sz="2800"/>
              <a:t>使用这一选项可以使</a:t>
            </a:r>
            <a:r>
              <a:rPr lang="en-US" altLang="zh-CN" sz="2800"/>
              <a:t>f i n d</a:t>
            </a:r>
            <a:r>
              <a:rPr lang="zh-CN" altLang="en-US" sz="2800"/>
              <a:t>命令不在当前指定的目录中查找 </a:t>
            </a:r>
          </a:p>
          <a:p>
            <a:pPr>
              <a:lnSpc>
                <a:spcPct val="90000"/>
              </a:lnSpc>
              <a:buFontTx/>
              <a:buNone/>
            </a:pPr>
            <a:r>
              <a:rPr lang="en-US" altLang="zh-CN" sz="2800"/>
              <a:t>   -depth </a:t>
            </a:r>
            <a:r>
              <a:rPr lang="zh-CN" altLang="en-US" sz="2800"/>
              <a:t>在查找文件时，首先查找当前目录中的文件，然后再在其子目录中查找。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descr="Large confetti">
            <a:extLst>
              <a:ext uri="{FF2B5EF4-FFF2-40B4-BE49-F238E27FC236}">
                <a16:creationId xmlns:a16="http://schemas.microsoft.com/office/drawing/2014/main" xmlns="" id="{CF26C071-51CC-4D8F-B7E1-898CF579502C}"/>
              </a:ext>
            </a:extLst>
          </p:cNvPr>
          <p:cNvSpPr>
            <a:spLocks noGrp="1" noChangeArrowheads="1"/>
          </p:cNvSpPr>
          <p:nvPr>
            <p:ph type="title"/>
          </p:nvPr>
        </p:nvSpPr>
        <p:spPr/>
        <p:txBody>
          <a:bodyPr/>
          <a:lstStyle/>
          <a:p>
            <a:endParaRPr lang="zh-CN" altLang="en-US"/>
          </a:p>
        </p:txBody>
      </p:sp>
      <p:sp>
        <p:nvSpPr>
          <p:cNvPr id="191491" name="Rectangle 3">
            <a:extLst>
              <a:ext uri="{FF2B5EF4-FFF2-40B4-BE49-F238E27FC236}">
                <a16:creationId xmlns:a16="http://schemas.microsoft.com/office/drawing/2014/main" xmlns="" id="{16E94B62-F5D7-42B4-A457-A045E77F5FC1}"/>
              </a:ext>
            </a:extLst>
          </p:cNvPr>
          <p:cNvSpPr>
            <a:spLocks noGrp="1" noChangeArrowheads="1"/>
          </p:cNvSpPr>
          <p:nvPr>
            <p:ph idx="1"/>
          </p:nvPr>
        </p:nvSpPr>
        <p:spPr/>
        <p:txBody>
          <a:bodyPr/>
          <a:lstStyle/>
          <a:p>
            <a:r>
              <a:rPr lang="zh-CN" altLang="en-US"/>
              <a:t>如果同时使用了</a:t>
            </a:r>
            <a:r>
              <a:rPr lang="en-US" altLang="zh-CN"/>
              <a:t>- d e p t h </a:t>
            </a:r>
            <a:r>
              <a:rPr lang="zh-CN" altLang="en-US"/>
              <a:t>和</a:t>
            </a:r>
            <a:r>
              <a:rPr lang="en-US" altLang="zh-CN"/>
              <a:t>- p r u n e    </a:t>
            </a:r>
            <a:r>
              <a:rPr lang="zh-CN" altLang="en-US"/>
              <a:t>选项，那么</a:t>
            </a:r>
            <a:r>
              <a:rPr lang="en-US" altLang="zh-CN"/>
              <a:t>- p r u n e</a:t>
            </a:r>
            <a:r>
              <a:rPr lang="zh-CN" altLang="en-US"/>
              <a:t>选项将被</a:t>
            </a:r>
            <a:r>
              <a:rPr lang="en-US" altLang="zh-CN"/>
              <a:t>f i n d</a:t>
            </a:r>
            <a:r>
              <a:rPr lang="zh-CN" altLang="en-US"/>
              <a:t>命令忽略。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descr="Large confetti">
            <a:extLst>
              <a:ext uri="{FF2B5EF4-FFF2-40B4-BE49-F238E27FC236}">
                <a16:creationId xmlns:a16="http://schemas.microsoft.com/office/drawing/2014/main" xmlns="" id="{8E34EE7A-5514-4EE2-BD06-8A491E43B8C2}"/>
              </a:ext>
            </a:extLst>
          </p:cNvPr>
          <p:cNvSpPr>
            <a:spLocks noGrp="1" noChangeArrowheads="1"/>
          </p:cNvSpPr>
          <p:nvPr>
            <p:ph type="title"/>
          </p:nvPr>
        </p:nvSpPr>
        <p:spPr/>
        <p:txBody>
          <a:bodyPr/>
          <a:lstStyle/>
          <a:p>
            <a:endParaRPr lang="zh-CN" altLang="en-US"/>
          </a:p>
        </p:txBody>
      </p:sp>
      <p:sp>
        <p:nvSpPr>
          <p:cNvPr id="150531" name="Rectangle 3">
            <a:extLst>
              <a:ext uri="{FF2B5EF4-FFF2-40B4-BE49-F238E27FC236}">
                <a16:creationId xmlns:a16="http://schemas.microsoft.com/office/drawing/2014/main" xmlns="" id="{73E7C8DA-8B59-44FC-91E9-D45BAF38A45D}"/>
              </a:ext>
            </a:extLst>
          </p:cNvPr>
          <p:cNvSpPr>
            <a:spLocks noGrp="1" noChangeArrowheads="1"/>
          </p:cNvSpPr>
          <p:nvPr>
            <p:ph idx="1"/>
          </p:nvPr>
        </p:nvSpPr>
        <p:spPr/>
        <p:txBody>
          <a:bodyPr>
            <a:normAutofit/>
          </a:bodyPr>
          <a:lstStyle/>
          <a:p>
            <a:pPr>
              <a:lnSpc>
                <a:spcPct val="90000"/>
              </a:lnSpc>
            </a:pPr>
            <a:r>
              <a:rPr lang="en-US" altLang="zh-CN"/>
              <a:t>ln  </a:t>
            </a:r>
            <a:r>
              <a:rPr lang="zh-CN" altLang="en-US"/>
              <a:t>命令</a:t>
            </a:r>
          </a:p>
          <a:p>
            <a:pPr>
              <a:lnSpc>
                <a:spcPct val="90000"/>
              </a:lnSpc>
              <a:buFontTx/>
              <a:buNone/>
            </a:pPr>
            <a:r>
              <a:rPr lang="zh-CN" altLang="en-US"/>
              <a:t>   作用：为某一个文件在另一个位置建立一个符号链接</a:t>
            </a:r>
          </a:p>
          <a:p>
            <a:pPr>
              <a:lnSpc>
                <a:spcPct val="90000"/>
              </a:lnSpc>
              <a:buFontTx/>
              <a:buNone/>
            </a:pPr>
            <a:r>
              <a:rPr lang="zh-CN" altLang="en-US"/>
              <a:t>   参数：</a:t>
            </a:r>
          </a:p>
          <a:p>
            <a:pPr>
              <a:lnSpc>
                <a:spcPct val="90000"/>
              </a:lnSpc>
              <a:buFontTx/>
              <a:buNone/>
            </a:pPr>
            <a:r>
              <a:rPr lang="en-US" altLang="zh-CN"/>
              <a:t>   -s </a:t>
            </a:r>
            <a:r>
              <a:rPr lang="zh-CN" altLang="en-US"/>
              <a:t>建立符号链接</a:t>
            </a:r>
          </a:p>
          <a:p>
            <a:pPr>
              <a:lnSpc>
                <a:spcPct val="90000"/>
              </a:lnSpc>
              <a:buFontTx/>
              <a:buNone/>
            </a:pPr>
            <a:r>
              <a:rPr lang="en-US" altLang="zh-CN"/>
              <a:t>   ln –s dir/filename dir/name</a:t>
            </a:r>
          </a:p>
          <a:p>
            <a:pPr>
              <a:lnSpc>
                <a:spcPct val="90000"/>
              </a:lnSpc>
              <a:buFontTx/>
              <a:buNone/>
            </a:pPr>
            <a:r>
              <a:rPr lang="zh-CN" altLang="en-US"/>
              <a:t>   如果不指定参数，就变成了硬链接，会生成一个同步文件</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descr="Large confetti">
            <a:extLst>
              <a:ext uri="{FF2B5EF4-FFF2-40B4-BE49-F238E27FC236}">
                <a16:creationId xmlns:a16="http://schemas.microsoft.com/office/drawing/2014/main" xmlns="" id="{8ABD0CAE-B9E1-43A5-BC19-319FC388D323}"/>
              </a:ext>
            </a:extLst>
          </p:cNvPr>
          <p:cNvSpPr>
            <a:spLocks noGrp="1" noChangeArrowheads="1"/>
          </p:cNvSpPr>
          <p:nvPr>
            <p:ph type="title"/>
          </p:nvPr>
        </p:nvSpPr>
        <p:spPr/>
        <p:txBody>
          <a:bodyPr/>
          <a:lstStyle/>
          <a:p>
            <a:endParaRPr lang="zh-CN" altLang="en-US"/>
          </a:p>
        </p:txBody>
      </p:sp>
      <p:sp>
        <p:nvSpPr>
          <p:cNvPr id="217091" name="Rectangle 3">
            <a:extLst>
              <a:ext uri="{FF2B5EF4-FFF2-40B4-BE49-F238E27FC236}">
                <a16:creationId xmlns:a16="http://schemas.microsoft.com/office/drawing/2014/main" xmlns="" id="{8AC0A181-131B-46D4-B666-74CBB86D77D3}"/>
              </a:ext>
            </a:extLst>
          </p:cNvPr>
          <p:cNvSpPr>
            <a:spLocks noGrp="1" noChangeArrowheads="1"/>
          </p:cNvSpPr>
          <p:nvPr>
            <p:ph idx="1"/>
          </p:nvPr>
        </p:nvSpPr>
        <p:spPr/>
        <p:txBody>
          <a:bodyPr>
            <a:normAutofit fontScale="77500" lnSpcReduction="20000"/>
          </a:bodyPr>
          <a:lstStyle/>
          <a:p>
            <a:pPr>
              <a:lnSpc>
                <a:spcPct val="110000"/>
              </a:lnSpc>
            </a:pPr>
            <a:r>
              <a:rPr lang="en-US" altLang="zh-CN" sz="2800" dirty="0" err="1"/>
              <a:t>df</a:t>
            </a:r>
            <a:r>
              <a:rPr lang="en-US" altLang="zh-CN" sz="2800" dirty="0"/>
              <a:t> </a:t>
            </a:r>
            <a:r>
              <a:rPr lang="zh-CN" altLang="en-US" sz="2800" dirty="0"/>
              <a:t>命令</a:t>
            </a:r>
          </a:p>
          <a:p>
            <a:pPr>
              <a:lnSpc>
                <a:spcPct val="110000"/>
              </a:lnSpc>
              <a:buFontTx/>
              <a:buNone/>
            </a:pPr>
            <a:r>
              <a:rPr lang="zh-CN" altLang="en-US" sz="2800" dirty="0"/>
              <a:t>   作用：检查文件系统的磁盘空间占用情况</a:t>
            </a:r>
          </a:p>
          <a:p>
            <a:pPr>
              <a:lnSpc>
                <a:spcPct val="110000"/>
              </a:lnSpc>
              <a:buFontTx/>
              <a:buNone/>
            </a:pPr>
            <a:r>
              <a:rPr lang="zh-CN" altLang="en-US" sz="2800" dirty="0"/>
              <a:t>   参数：</a:t>
            </a:r>
            <a:r>
              <a:rPr lang="en-US" altLang="zh-CN" sz="2800" dirty="0"/>
              <a:t>a </a:t>
            </a:r>
            <a:r>
              <a:rPr lang="zh-CN" altLang="en-US" sz="2800" dirty="0"/>
              <a:t>显示所有文件系统的磁盘使用情况，包括</a:t>
            </a:r>
            <a:r>
              <a:rPr lang="en-US" altLang="zh-CN" sz="2800" dirty="0"/>
              <a:t>0</a:t>
            </a:r>
            <a:r>
              <a:rPr lang="zh-CN" altLang="en-US" sz="2800" dirty="0"/>
              <a:t>块（</a:t>
            </a:r>
            <a:r>
              <a:rPr lang="en-US" altLang="zh-CN" sz="2800" dirty="0"/>
              <a:t>block</a:t>
            </a:r>
            <a:r>
              <a:rPr lang="zh-CN" altLang="en-US" sz="2800" dirty="0"/>
              <a:t>）的文件系统，如</a:t>
            </a:r>
            <a:r>
              <a:rPr lang="en-US" altLang="zh-CN" sz="2800" dirty="0"/>
              <a:t>/proc</a:t>
            </a:r>
            <a:r>
              <a:rPr lang="zh-CN" altLang="en-US" sz="2800" dirty="0"/>
              <a:t>文件系统。  </a:t>
            </a:r>
            <a:br>
              <a:rPr lang="zh-CN" altLang="en-US" sz="2800" dirty="0"/>
            </a:br>
            <a:r>
              <a:rPr lang="en-US" altLang="zh-CN" sz="2800" dirty="0"/>
              <a:t>-k </a:t>
            </a:r>
            <a:r>
              <a:rPr lang="zh-CN" altLang="en-US" sz="2800" dirty="0"/>
              <a:t>以</a:t>
            </a:r>
            <a:r>
              <a:rPr lang="en-US" altLang="zh-CN" sz="2800" dirty="0"/>
              <a:t>k</a:t>
            </a:r>
            <a:r>
              <a:rPr lang="zh-CN" altLang="en-US" sz="2800" dirty="0"/>
              <a:t>字节为单位显示。  </a:t>
            </a:r>
            <a:br>
              <a:rPr lang="zh-CN" altLang="en-US" sz="2800" dirty="0"/>
            </a:br>
            <a:r>
              <a:rPr lang="zh-CN" altLang="en-US" sz="2800" dirty="0"/>
              <a:t/>
            </a:r>
            <a:br>
              <a:rPr lang="zh-CN" altLang="en-US" sz="2800" dirty="0"/>
            </a:br>
            <a:r>
              <a:rPr lang="en-US" altLang="zh-CN" sz="2800" dirty="0"/>
              <a:t>-</a:t>
            </a:r>
            <a:r>
              <a:rPr lang="en-US" altLang="zh-CN" sz="2800" dirty="0" err="1"/>
              <a:t>i</a:t>
            </a:r>
            <a:r>
              <a:rPr lang="en-US" altLang="zh-CN" sz="2800" dirty="0"/>
              <a:t> </a:t>
            </a:r>
            <a:r>
              <a:rPr lang="zh-CN" altLang="en-US" sz="2800" dirty="0"/>
              <a:t>显示</a:t>
            </a:r>
            <a:r>
              <a:rPr lang="en-US" altLang="zh-CN" sz="2800" dirty="0" err="1"/>
              <a:t>i</a:t>
            </a:r>
            <a:r>
              <a:rPr lang="zh-CN" altLang="en-US" sz="2800" dirty="0"/>
              <a:t>节点信息，而不是磁盘块。  </a:t>
            </a:r>
            <a:br>
              <a:rPr lang="zh-CN" altLang="en-US" sz="2800" dirty="0"/>
            </a:br>
            <a:r>
              <a:rPr lang="zh-CN" altLang="en-US" sz="2800" dirty="0"/>
              <a:t/>
            </a:r>
            <a:br>
              <a:rPr lang="zh-CN" altLang="en-US" sz="2800" dirty="0"/>
            </a:br>
            <a:r>
              <a:rPr lang="en-US" altLang="zh-CN" sz="2800" dirty="0"/>
              <a:t>-t </a:t>
            </a:r>
            <a:r>
              <a:rPr lang="zh-CN" altLang="en-US" sz="2800" dirty="0"/>
              <a:t>显示各指定类型的文件系统的磁盘空间使用情况。  </a:t>
            </a:r>
            <a:endParaRPr lang="en-US" altLang="zh-CN" sz="28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descr="Large confetti">
            <a:extLst>
              <a:ext uri="{FF2B5EF4-FFF2-40B4-BE49-F238E27FC236}">
                <a16:creationId xmlns:a16="http://schemas.microsoft.com/office/drawing/2014/main" xmlns="" id="{149C3912-C522-429F-931F-020EBE395EE2}"/>
              </a:ext>
            </a:extLst>
          </p:cNvPr>
          <p:cNvSpPr>
            <a:spLocks noGrp="1" noChangeArrowheads="1"/>
          </p:cNvSpPr>
          <p:nvPr>
            <p:ph type="title"/>
          </p:nvPr>
        </p:nvSpPr>
        <p:spPr/>
        <p:txBody>
          <a:bodyPr/>
          <a:lstStyle/>
          <a:p>
            <a:endParaRPr lang="zh-CN" altLang="en-US"/>
          </a:p>
        </p:txBody>
      </p:sp>
      <p:sp>
        <p:nvSpPr>
          <p:cNvPr id="218115" name="Rectangle 3">
            <a:extLst>
              <a:ext uri="{FF2B5EF4-FFF2-40B4-BE49-F238E27FC236}">
                <a16:creationId xmlns:a16="http://schemas.microsoft.com/office/drawing/2014/main" xmlns="" id="{4A3A5465-A1AB-4963-9975-8A2C932DA44A}"/>
              </a:ext>
            </a:extLst>
          </p:cNvPr>
          <p:cNvSpPr>
            <a:spLocks noGrp="1" noChangeArrowheads="1"/>
          </p:cNvSpPr>
          <p:nvPr>
            <p:ph idx="1"/>
          </p:nvPr>
        </p:nvSpPr>
        <p:spPr/>
        <p:txBody>
          <a:bodyPr>
            <a:normAutofit fontScale="92500" lnSpcReduction="10000"/>
          </a:bodyPr>
          <a:lstStyle/>
          <a:p>
            <a:r>
              <a:rPr lang="en-US" altLang="zh-CN" sz="2800"/>
              <a:t>top  </a:t>
            </a:r>
            <a:r>
              <a:rPr lang="zh-CN" altLang="en-US" sz="2800"/>
              <a:t>命令</a:t>
            </a:r>
          </a:p>
          <a:p>
            <a:pPr>
              <a:buFontTx/>
              <a:buNone/>
            </a:pPr>
            <a:r>
              <a:rPr lang="zh-CN" altLang="en-US" sz="2800"/>
              <a:t>   作用：</a:t>
            </a:r>
            <a:r>
              <a:rPr lang="en-US" altLang="zh-CN" sz="2800"/>
              <a:t>top</a:t>
            </a:r>
            <a:r>
              <a:rPr lang="zh-CN" altLang="en-US" sz="2800"/>
              <a:t>命令和</a:t>
            </a:r>
            <a:r>
              <a:rPr lang="en-US" altLang="zh-CN" sz="2800"/>
              <a:t>ps</a:t>
            </a:r>
            <a:r>
              <a:rPr lang="zh-CN" altLang="en-US" sz="2800"/>
              <a:t>命令的基本作用是相同的，显示系统当前的进程和其它状况；但是</a:t>
            </a:r>
            <a:r>
              <a:rPr lang="en-US" altLang="zh-CN" sz="2800"/>
              <a:t>top</a:t>
            </a:r>
            <a:r>
              <a:rPr lang="zh-CN" altLang="en-US" sz="2800"/>
              <a:t>是一个动态显示过程，即可以通过用户按键来不断刷新当前状态。如果在前台执行该命令，它将独占前台，直到用户终止该程序为止。比较准确的说，</a:t>
            </a:r>
            <a:r>
              <a:rPr lang="en-US" altLang="zh-CN" sz="2800"/>
              <a:t>top</a:t>
            </a:r>
            <a:r>
              <a:rPr lang="zh-CN" altLang="en-US" sz="2800"/>
              <a:t>命令提供了实时的对系统处理器的状态监视。它将显示系统中</a:t>
            </a:r>
            <a:r>
              <a:rPr lang="en-US" altLang="zh-CN" sz="2800"/>
              <a:t>CPU</a:t>
            </a:r>
            <a:r>
              <a:rPr lang="zh-CN" altLang="en-US" sz="2800"/>
              <a:t>最“敏感”的任务列表。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descr="Large confetti">
            <a:extLst>
              <a:ext uri="{FF2B5EF4-FFF2-40B4-BE49-F238E27FC236}">
                <a16:creationId xmlns:a16="http://schemas.microsoft.com/office/drawing/2014/main" xmlns="" id="{E5955CB1-C3DC-404C-88F2-199415A335A6}"/>
              </a:ext>
            </a:extLst>
          </p:cNvPr>
          <p:cNvSpPr>
            <a:spLocks noGrp="1" noChangeArrowheads="1"/>
          </p:cNvSpPr>
          <p:nvPr>
            <p:ph type="title"/>
          </p:nvPr>
        </p:nvSpPr>
        <p:spPr/>
        <p:txBody>
          <a:bodyPr/>
          <a:lstStyle/>
          <a:p>
            <a:r>
              <a:rPr lang="en-US" altLang="zh-CN"/>
              <a:t>1.6</a:t>
            </a:r>
            <a:r>
              <a:rPr lang="zh-CN" altLang="en-US"/>
              <a:t>嵌入式系统的产品</a:t>
            </a:r>
          </a:p>
        </p:txBody>
      </p:sp>
      <p:sp>
        <p:nvSpPr>
          <p:cNvPr id="148483" name="Rectangle 3">
            <a:extLst>
              <a:ext uri="{FF2B5EF4-FFF2-40B4-BE49-F238E27FC236}">
                <a16:creationId xmlns:a16="http://schemas.microsoft.com/office/drawing/2014/main" xmlns="" id="{EEF808D2-A8B0-46F5-A2FB-3BF9C82A3801}"/>
              </a:ext>
            </a:extLst>
          </p:cNvPr>
          <p:cNvSpPr>
            <a:spLocks noGrp="1" noChangeArrowheads="1"/>
          </p:cNvSpPr>
          <p:nvPr>
            <p:ph idx="1"/>
          </p:nvPr>
        </p:nvSpPr>
        <p:spPr>
          <a:xfrm>
            <a:off x="609598" y="1447800"/>
            <a:ext cx="7315201" cy="4593563"/>
          </a:xfrm>
        </p:spPr>
        <p:txBody>
          <a:bodyPr>
            <a:noAutofit/>
          </a:bodyPr>
          <a:lstStyle/>
          <a:p>
            <a:pPr>
              <a:lnSpc>
                <a:spcPct val="90000"/>
              </a:lnSpc>
            </a:pPr>
            <a:r>
              <a:rPr lang="zh-CN" altLang="en-US" sz="2800" b="1" dirty="0">
                <a:latin typeface="华文楷体" panose="02010600040101010101" pitchFamily="2" charset="-122"/>
                <a:ea typeface="华文楷体" panose="02010600040101010101" pitchFamily="2" charset="-122"/>
              </a:rPr>
              <a:t>网络设备</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交换机、路由器</a:t>
            </a:r>
            <a:r>
              <a:rPr lang="en-US" altLang="zh-CN" sz="2800" b="1" dirty="0">
                <a:latin typeface="华文楷体" panose="02010600040101010101" pitchFamily="2" charset="-122"/>
                <a:ea typeface="华文楷体" panose="02010600040101010101" pitchFamily="2" charset="-122"/>
              </a:rPr>
              <a:t>,MODEM</a:t>
            </a:r>
            <a:r>
              <a:rPr lang="zh-CN" altLang="en-US" sz="2800" b="1" dirty="0">
                <a:latin typeface="华文楷体" panose="02010600040101010101" pitchFamily="2" charset="-122"/>
                <a:ea typeface="华文楷体" panose="02010600040101010101" pitchFamily="2" charset="-122"/>
              </a:rPr>
              <a:t>􀂄</a:t>
            </a:r>
          </a:p>
          <a:p>
            <a:pPr>
              <a:lnSpc>
                <a:spcPct val="90000"/>
              </a:lnSpc>
            </a:pPr>
            <a:r>
              <a:rPr lang="zh-CN" altLang="en-US" sz="2800" b="1" dirty="0">
                <a:latin typeface="华文楷体" panose="02010600040101010101" pitchFamily="2" charset="-122"/>
                <a:ea typeface="华文楷体" panose="02010600040101010101" pitchFamily="2" charset="-122"/>
              </a:rPr>
              <a:t>消费电子</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手机、</a:t>
            </a:r>
            <a:r>
              <a:rPr lang="en-US" altLang="zh-CN" sz="2800" b="1" dirty="0">
                <a:latin typeface="华文楷体" panose="02010600040101010101" pitchFamily="2" charset="-122"/>
                <a:ea typeface="华文楷体" panose="02010600040101010101" pitchFamily="2" charset="-122"/>
              </a:rPr>
              <a:t>MP3</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PDA </a:t>
            </a:r>
            <a:r>
              <a:rPr lang="zh-CN" altLang="en-US" sz="2800" b="1" dirty="0">
                <a:latin typeface="华文楷体" panose="02010600040101010101" pitchFamily="2" charset="-122"/>
                <a:ea typeface="华文楷体" panose="02010600040101010101" pitchFamily="2" charset="-122"/>
              </a:rPr>
              <a:t>、可视电话、电视机顶盒、数字电视、数码照相机、数码摄像机、信息家电􀂄</a:t>
            </a:r>
          </a:p>
          <a:p>
            <a:pPr>
              <a:lnSpc>
                <a:spcPct val="90000"/>
              </a:lnSpc>
            </a:pPr>
            <a:r>
              <a:rPr lang="zh-CN" altLang="en-US" sz="2800" b="1" dirty="0">
                <a:latin typeface="华文楷体" panose="02010600040101010101" pitchFamily="2" charset="-122"/>
                <a:ea typeface="华文楷体" panose="02010600040101010101" pitchFamily="2" charset="-122"/>
              </a:rPr>
              <a:t>办公设备</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打印机、传真机、扫描仪􀂄</a:t>
            </a:r>
          </a:p>
          <a:p>
            <a:pPr>
              <a:lnSpc>
                <a:spcPct val="90000"/>
              </a:lnSpc>
            </a:pPr>
            <a:r>
              <a:rPr lang="zh-CN" altLang="en-US" sz="2800" b="1" dirty="0">
                <a:latin typeface="华文楷体" panose="02010600040101010101" pitchFamily="2" charset="-122"/>
                <a:ea typeface="华文楷体" panose="02010600040101010101" pitchFamily="2" charset="-122"/>
              </a:rPr>
              <a:t>汽车电子</a:t>
            </a:r>
            <a:r>
              <a:rPr lang="en-US" altLang="zh-CN" sz="2800" b="1" dirty="0">
                <a:latin typeface="华文楷体" panose="02010600040101010101" pitchFamily="2" charset="-122"/>
                <a:ea typeface="华文楷体" panose="02010600040101010101" pitchFamily="2" charset="-122"/>
              </a:rPr>
              <a:t>:ABS(</a:t>
            </a:r>
            <a:r>
              <a:rPr lang="zh-CN" altLang="en-US" sz="2800" b="1" dirty="0">
                <a:latin typeface="华文楷体" panose="02010600040101010101" pitchFamily="2" charset="-122"/>
                <a:ea typeface="华文楷体" panose="02010600040101010101" pitchFamily="2" charset="-122"/>
              </a:rPr>
              <a:t>防死锁刹车系统</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、供油喷射控制系统、车载</a:t>
            </a:r>
            <a:r>
              <a:rPr lang="en-US" altLang="zh-CN" sz="2800" b="1" dirty="0">
                <a:latin typeface="华文楷体" panose="02010600040101010101" pitchFamily="2" charset="-122"/>
                <a:ea typeface="华文楷体" panose="02010600040101010101" pitchFamily="2" charset="-122"/>
              </a:rPr>
              <a:t>GPS</a:t>
            </a:r>
            <a:r>
              <a:rPr lang="zh-CN" altLang="en-US" sz="2800" b="1" dirty="0">
                <a:latin typeface="华文楷体" panose="02010600040101010101" pitchFamily="2" charset="-122"/>
                <a:ea typeface="华文楷体" panose="02010600040101010101" pitchFamily="2" charset="-122"/>
              </a:rPr>
              <a:t>。</a:t>
            </a:r>
          </a:p>
          <a:p>
            <a:pPr>
              <a:lnSpc>
                <a:spcPct val="90000"/>
              </a:lnSpc>
            </a:pPr>
            <a:r>
              <a:rPr lang="zh-CN" altLang="en-US" sz="2800" b="1" dirty="0">
                <a:latin typeface="华文楷体" panose="02010600040101010101" pitchFamily="2" charset="-122"/>
                <a:ea typeface="华文楷体" panose="02010600040101010101" pitchFamily="2" charset="-122"/>
              </a:rPr>
              <a:t>工业控制</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各种自动控制设备</a:t>
            </a:r>
          </a:p>
        </p:txBody>
      </p:sp>
    </p:spTree>
    <p:extLst>
      <p:ext uri="{BB962C8B-B14F-4D97-AF65-F5344CB8AC3E}">
        <p14:creationId xmlns:p14="http://schemas.microsoft.com/office/powerpoint/2010/main" val="10162962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descr="Large confetti">
            <a:extLst>
              <a:ext uri="{FF2B5EF4-FFF2-40B4-BE49-F238E27FC236}">
                <a16:creationId xmlns:a16="http://schemas.microsoft.com/office/drawing/2014/main" xmlns="" id="{3D2C46B3-89C1-4FDC-B9B9-480C70C9F0EE}"/>
              </a:ext>
            </a:extLst>
          </p:cNvPr>
          <p:cNvSpPr>
            <a:spLocks noGrp="1" noChangeArrowheads="1"/>
          </p:cNvSpPr>
          <p:nvPr>
            <p:ph type="title"/>
          </p:nvPr>
        </p:nvSpPr>
        <p:spPr/>
        <p:txBody>
          <a:bodyPr/>
          <a:lstStyle/>
          <a:p>
            <a:endParaRPr lang="zh-CN" altLang="en-US"/>
          </a:p>
        </p:txBody>
      </p:sp>
      <p:sp>
        <p:nvSpPr>
          <p:cNvPr id="219139" name="Rectangle 3">
            <a:extLst>
              <a:ext uri="{FF2B5EF4-FFF2-40B4-BE49-F238E27FC236}">
                <a16:creationId xmlns:a16="http://schemas.microsoft.com/office/drawing/2014/main" xmlns="" id="{E27265F5-369E-4E83-8D0C-3C2B547F77E5}"/>
              </a:ext>
            </a:extLst>
          </p:cNvPr>
          <p:cNvSpPr>
            <a:spLocks noGrp="1" noChangeArrowheads="1"/>
          </p:cNvSpPr>
          <p:nvPr>
            <p:ph idx="1"/>
          </p:nvPr>
        </p:nvSpPr>
        <p:spPr/>
        <p:txBody>
          <a:bodyPr>
            <a:normAutofit fontScale="92500" lnSpcReduction="10000"/>
          </a:bodyPr>
          <a:lstStyle/>
          <a:p>
            <a:pPr>
              <a:buFontTx/>
              <a:buNone/>
            </a:pPr>
            <a:r>
              <a:rPr lang="zh-CN" altLang="en-US" sz="2800"/>
              <a:t>   </a:t>
            </a:r>
            <a:r>
              <a:rPr lang="en-US" altLang="zh-CN" sz="2800"/>
              <a:t>free  </a:t>
            </a:r>
            <a:r>
              <a:rPr lang="zh-CN" altLang="en-US" sz="2800"/>
              <a:t>命令</a:t>
            </a:r>
          </a:p>
          <a:p>
            <a:pPr>
              <a:buFontTx/>
              <a:buNone/>
            </a:pPr>
            <a:r>
              <a:rPr lang="zh-CN" altLang="en-US" sz="2800"/>
              <a:t>   　</a:t>
            </a:r>
            <a:r>
              <a:rPr lang="en-US" altLang="zh-CN" sz="2800"/>
              <a:t>-b </a:t>
            </a:r>
            <a:r>
              <a:rPr lang="zh-CN" altLang="en-US" sz="2800"/>
              <a:t>　以</a:t>
            </a:r>
            <a:r>
              <a:rPr lang="en-US" altLang="zh-CN" sz="2800"/>
              <a:t>Byte</a:t>
            </a:r>
            <a:r>
              <a:rPr lang="zh-CN" altLang="en-US" sz="2800"/>
              <a:t>为单位显示内存使用情况。</a:t>
            </a:r>
            <a:br>
              <a:rPr lang="zh-CN" altLang="en-US" sz="2800"/>
            </a:br>
            <a:r>
              <a:rPr lang="zh-CN" altLang="en-US" sz="2800"/>
              <a:t>　</a:t>
            </a:r>
            <a:r>
              <a:rPr lang="en-US" altLang="zh-CN" sz="2800"/>
              <a:t>-k </a:t>
            </a:r>
            <a:r>
              <a:rPr lang="zh-CN" altLang="en-US" sz="2800"/>
              <a:t>　以</a:t>
            </a:r>
            <a:r>
              <a:rPr lang="en-US" altLang="zh-CN" sz="2800"/>
              <a:t>KB</a:t>
            </a:r>
            <a:r>
              <a:rPr lang="zh-CN" altLang="en-US" sz="2800"/>
              <a:t>为单位显示内存使用情况。</a:t>
            </a:r>
            <a:br>
              <a:rPr lang="zh-CN" altLang="en-US" sz="2800"/>
            </a:br>
            <a:r>
              <a:rPr lang="zh-CN" altLang="en-US" sz="2800"/>
              <a:t>　</a:t>
            </a:r>
            <a:r>
              <a:rPr lang="en-US" altLang="zh-CN" sz="2800"/>
              <a:t>-m </a:t>
            </a:r>
            <a:r>
              <a:rPr lang="zh-CN" altLang="en-US" sz="2800"/>
              <a:t>　以</a:t>
            </a:r>
            <a:r>
              <a:rPr lang="en-US" altLang="zh-CN" sz="2800"/>
              <a:t>MB</a:t>
            </a:r>
            <a:r>
              <a:rPr lang="zh-CN" altLang="en-US" sz="2800"/>
              <a:t>为单位显示内存使用情况。</a:t>
            </a:r>
            <a:br>
              <a:rPr lang="zh-CN" altLang="en-US" sz="2800"/>
            </a:br>
            <a:r>
              <a:rPr lang="zh-CN" altLang="en-US" sz="2800"/>
              <a:t>　</a:t>
            </a:r>
            <a:r>
              <a:rPr lang="en-US" altLang="zh-CN" sz="2800"/>
              <a:t>-o </a:t>
            </a:r>
            <a:r>
              <a:rPr lang="zh-CN" altLang="en-US" sz="2800"/>
              <a:t>　不显示缓冲区调节列。</a:t>
            </a:r>
            <a:br>
              <a:rPr lang="zh-CN" altLang="en-US" sz="2800"/>
            </a:br>
            <a:r>
              <a:rPr lang="zh-CN" altLang="en-US" sz="2800"/>
              <a:t>　</a:t>
            </a:r>
            <a:r>
              <a:rPr lang="en-US" altLang="zh-CN" sz="2800"/>
              <a:t>-s&lt;</a:t>
            </a:r>
            <a:r>
              <a:rPr lang="zh-CN" altLang="en-US" sz="2800"/>
              <a:t>间隔秒数</a:t>
            </a:r>
            <a:r>
              <a:rPr lang="en-US" altLang="zh-CN" sz="2800"/>
              <a:t>&gt; </a:t>
            </a:r>
            <a:r>
              <a:rPr lang="zh-CN" altLang="en-US" sz="2800"/>
              <a:t>　持续观察内存使用状况。</a:t>
            </a:r>
            <a:br>
              <a:rPr lang="zh-CN" altLang="en-US" sz="2800"/>
            </a:br>
            <a:r>
              <a:rPr lang="zh-CN" altLang="en-US" sz="2800"/>
              <a:t>　</a:t>
            </a:r>
            <a:r>
              <a:rPr lang="en-US" altLang="zh-CN" sz="2800"/>
              <a:t>-t </a:t>
            </a:r>
            <a:r>
              <a:rPr lang="zh-CN" altLang="en-US" sz="2800"/>
              <a:t>　显示内存总和列。</a:t>
            </a:r>
            <a:br>
              <a:rPr lang="zh-CN" altLang="en-US" sz="2800"/>
            </a:br>
            <a:r>
              <a:rPr lang="zh-CN" altLang="en-US" sz="2800"/>
              <a:t>　</a:t>
            </a:r>
            <a:r>
              <a:rPr lang="en-US" altLang="zh-CN" sz="2800"/>
              <a:t>-V </a:t>
            </a:r>
            <a:r>
              <a:rPr lang="zh-CN" altLang="en-US" sz="2800"/>
              <a:t>　显示版本信息。</a:t>
            </a:r>
            <a:br>
              <a:rPr lang="zh-CN" altLang="en-US" sz="2800"/>
            </a:br>
            <a:endParaRPr lang="zh-CN" altLang="en-US" sz="2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descr="Large confetti">
            <a:extLst>
              <a:ext uri="{FF2B5EF4-FFF2-40B4-BE49-F238E27FC236}">
                <a16:creationId xmlns:a16="http://schemas.microsoft.com/office/drawing/2014/main" xmlns="" id="{6510F785-A0FA-4B3C-8B2B-DBD62BC0B3ED}"/>
              </a:ext>
            </a:extLst>
          </p:cNvPr>
          <p:cNvSpPr>
            <a:spLocks noGrp="1" noChangeArrowheads="1"/>
          </p:cNvSpPr>
          <p:nvPr>
            <p:ph type="title"/>
          </p:nvPr>
        </p:nvSpPr>
        <p:spPr/>
        <p:txBody>
          <a:bodyPr/>
          <a:lstStyle/>
          <a:p>
            <a:endParaRPr lang="zh-CN" altLang="en-US"/>
          </a:p>
        </p:txBody>
      </p:sp>
      <p:sp>
        <p:nvSpPr>
          <p:cNvPr id="220163" name="Rectangle 3">
            <a:extLst>
              <a:ext uri="{FF2B5EF4-FFF2-40B4-BE49-F238E27FC236}">
                <a16:creationId xmlns:a16="http://schemas.microsoft.com/office/drawing/2014/main" xmlns="" id="{1616C38B-DFFD-4052-8491-7990B66764D5}"/>
              </a:ext>
            </a:extLst>
          </p:cNvPr>
          <p:cNvSpPr>
            <a:spLocks noGrp="1" noChangeArrowheads="1"/>
          </p:cNvSpPr>
          <p:nvPr>
            <p:ph idx="1"/>
          </p:nvPr>
        </p:nvSpPr>
        <p:spPr/>
        <p:txBody>
          <a:bodyPr/>
          <a:lstStyle/>
          <a:p>
            <a:r>
              <a:rPr lang="en-US" altLang="zh-CN"/>
              <a:t>free [-bkmotV][-s &lt;</a:t>
            </a:r>
            <a:r>
              <a:rPr lang="zh-CN" altLang="en-US"/>
              <a:t>间隔秒数</a:t>
            </a:r>
            <a:r>
              <a:rPr lang="en-US" altLang="zh-CN"/>
              <a:t>&gt;] </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descr="Large confetti">
            <a:extLst>
              <a:ext uri="{FF2B5EF4-FFF2-40B4-BE49-F238E27FC236}">
                <a16:creationId xmlns:a16="http://schemas.microsoft.com/office/drawing/2014/main" xmlns="" id="{6ED97903-94EE-42FB-B503-EC3B6E36A6C0}"/>
              </a:ext>
            </a:extLst>
          </p:cNvPr>
          <p:cNvSpPr>
            <a:spLocks noGrp="1" noChangeArrowheads="1"/>
          </p:cNvSpPr>
          <p:nvPr>
            <p:ph type="title"/>
          </p:nvPr>
        </p:nvSpPr>
        <p:spPr/>
        <p:txBody>
          <a:bodyPr/>
          <a:lstStyle/>
          <a:p>
            <a:endParaRPr lang="zh-CN" altLang="en-US"/>
          </a:p>
        </p:txBody>
      </p:sp>
      <p:sp>
        <p:nvSpPr>
          <p:cNvPr id="221187" name="Rectangle 3">
            <a:extLst>
              <a:ext uri="{FF2B5EF4-FFF2-40B4-BE49-F238E27FC236}">
                <a16:creationId xmlns:a16="http://schemas.microsoft.com/office/drawing/2014/main" xmlns="" id="{6C68F486-5B64-42F3-96E2-1504001A1999}"/>
              </a:ext>
            </a:extLst>
          </p:cNvPr>
          <p:cNvSpPr>
            <a:spLocks noGrp="1" noChangeArrowheads="1"/>
          </p:cNvSpPr>
          <p:nvPr>
            <p:ph idx="1"/>
          </p:nvPr>
        </p:nvSpPr>
        <p:spPr/>
        <p:txBody>
          <a:bodyPr>
            <a:normAutofit/>
          </a:bodyPr>
          <a:lstStyle/>
          <a:p>
            <a:r>
              <a:rPr lang="en-US" altLang="zh-CN"/>
              <a:t>Kill </a:t>
            </a:r>
            <a:r>
              <a:rPr lang="zh-CN" altLang="en-US"/>
              <a:t>命令</a:t>
            </a:r>
          </a:p>
          <a:p>
            <a:pPr>
              <a:buFontTx/>
              <a:buNone/>
            </a:pPr>
            <a:r>
              <a:rPr lang="zh-CN" altLang="en-US"/>
              <a:t>  作用：删除执行中的进程 </a:t>
            </a:r>
          </a:p>
          <a:p>
            <a:pPr>
              <a:buFontTx/>
              <a:buNone/>
            </a:pPr>
            <a:r>
              <a:rPr lang="zh-CN" altLang="en-US"/>
              <a:t>  使用方式：</a:t>
            </a:r>
          </a:p>
          <a:p>
            <a:pPr>
              <a:buFontTx/>
              <a:buNone/>
            </a:pPr>
            <a:r>
              <a:rPr lang="zh-CN" altLang="en-US"/>
              <a:t>  </a:t>
            </a:r>
            <a:r>
              <a:rPr lang="en-US" altLang="zh-CN"/>
              <a:t>ps –ef</a:t>
            </a:r>
          </a:p>
          <a:p>
            <a:pPr>
              <a:buFontTx/>
              <a:buNone/>
            </a:pPr>
            <a:r>
              <a:rPr lang="en-US" altLang="zh-CN"/>
              <a:t>  kill  Npid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descr="Large confetti">
            <a:extLst>
              <a:ext uri="{FF2B5EF4-FFF2-40B4-BE49-F238E27FC236}">
                <a16:creationId xmlns:a16="http://schemas.microsoft.com/office/drawing/2014/main" xmlns="" id="{1145C995-B803-44CA-A3CE-9CEC5E8438C1}"/>
              </a:ext>
            </a:extLst>
          </p:cNvPr>
          <p:cNvSpPr>
            <a:spLocks noGrp="1" noChangeArrowheads="1"/>
          </p:cNvSpPr>
          <p:nvPr>
            <p:ph type="title"/>
          </p:nvPr>
        </p:nvSpPr>
        <p:spPr/>
        <p:txBody>
          <a:bodyPr/>
          <a:lstStyle/>
          <a:p>
            <a:endParaRPr lang="zh-CN" altLang="en-US"/>
          </a:p>
        </p:txBody>
      </p:sp>
      <p:sp>
        <p:nvSpPr>
          <p:cNvPr id="222211" name="Rectangle 3">
            <a:extLst>
              <a:ext uri="{FF2B5EF4-FFF2-40B4-BE49-F238E27FC236}">
                <a16:creationId xmlns:a16="http://schemas.microsoft.com/office/drawing/2014/main" xmlns="" id="{3303DEC0-7697-42B2-9B87-E67DB50A8E3B}"/>
              </a:ext>
            </a:extLst>
          </p:cNvPr>
          <p:cNvSpPr>
            <a:spLocks noGrp="1" noChangeArrowheads="1"/>
          </p:cNvSpPr>
          <p:nvPr>
            <p:ph idx="1"/>
          </p:nvPr>
        </p:nvSpPr>
        <p:spPr/>
        <p:txBody>
          <a:bodyPr>
            <a:normAutofit/>
          </a:bodyPr>
          <a:lstStyle/>
          <a:p>
            <a:r>
              <a:rPr lang="en-US" altLang="zh-CN"/>
              <a:t> useradd   </a:t>
            </a:r>
            <a:r>
              <a:rPr lang="zh-CN" altLang="en-US"/>
              <a:t>建立用户帐号</a:t>
            </a:r>
          </a:p>
          <a:p>
            <a:pPr>
              <a:buFontTx/>
              <a:buNone/>
            </a:pPr>
            <a:r>
              <a:rPr lang="zh-CN" altLang="en-US"/>
              <a:t>     </a:t>
            </a:r>
            <a:r>
              <a:rPr lang="en-US" altLang="zh-CN"/>
              <a:t>-d&lt;</a:t>
            </a:r>
            <a:r>
              <a:rPr lang="zh-CN" altLang="en-US"/>
              <a:t>登入目录</a:t>
            </a:r>
            <a:r>
              <a:rPr lang="en-US" altLang="zh-CN"/>
              <a:t>&gt;   </a:t>
            </a:r>
          </a:p>
          <a:p>
            <a:pPr>
              <a:buFontTx/>
              <a:buNone/>
            </a:pPr>
            <a:r>
              <a:rPr lang="zh-CN" altLang="en-US"/>
              <a:t>        指定用户登入时的启始  目录</a:t>
            </a:r>
          </a:p>
          <a:p>
            <a:pPr>
              <a:buFontTx/>
              <a:buNone/>
            </a:pPr>
            <a:r>
              <a:rPr lang="zh-CN" altLang="en-US"/>
              <a:t>     </a:t>
            </a:r>
            <a:r>
              <a:rPr lang="en-US" altLang="zh-CN"/>
              <a:t>-m </a:t>
            </a:r>
            <a:r>
              <a:rPr lang="zh-CN" altLang="en-US"/>
              <a:t>　自动建立用户的登入目录 </a:t>
            </a:r>
          </a:p>
          <a:p>
            <a:pPr>
              <a:buFontTx/>
              <a:buNone/>
            </a:pPr>
            <a:r>
              <a:rPr lang="zh-CN" altLang="en-US"/>
              <a:t>   使用方式：</a:t>
            </a:r>
          </a:p>
          <a:p>
            <a:pPr>
              <a:buFontTx/>
              <a:buNone/>
            </a:pPr>
            <a:r>
              <a:rPr lang="zh-CN" altLang="en-US"/>
              <a:t>    </a:t>
            </a:r>
            <a:r>
              <a:rPr lang="en-US" altLang="zh-CN"/>
              <a:t>useradd   [</a:t>
            </a:r>
            <a:r>
              <a:rPr lang="zh-CN" altLang="en-US"/>
              <a:t>选项</a:t>
            </a:r>
            <a:r>
              <a:rPr lang="en-US" altLang="zh-CN"/>
              <a:t>]sername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descr="Large confetti">
            <a:extLst>
              <a:ext uri="{FF2B5EF4-FFF2-40B4-BE49-F238E27FC236}">
                <a16:creationId xmlns:a16="http://schemas.microsoft.com/office/drawing/2014/main" xmlns="" id="{C4A03617-8480-4DCE-9B9B-305C35BB628A}"/>
              </a:ext>
            </a:extLst>
          </p:cNvPr>
          <p:cNvSpPr>
            <a:spLocks noGrp="1" noChangeArrowheads="1"/>
          </p:cNvSpPr>
          <p:nvPr>
            <p:ph type="title"/>
          </p:nvPr>
        </p:nvSpPr>
        <p:spPr/>
        <p:txBody>
          <a:bodyPr/>
          <a:lstStyle/>
          <a:p>
            <a:r>
              <a:rPr lang="zh-CN" altLang="en-US"/>
              <a:t>系统管理相关命令</a:t>
            </a:r>
          </a:p>
        </p:txBody>
      </p:sp>
      <p:sp>
        <p:nvSpPr>
          <p:cNvPr id="192515" name="Rectangle 3">
            <a:extLst>
              <a:ext uri="{FF2B5EF4-FFF2-40B4-BE49-F238E27FC236}">
                <a16:creationId xmlns:a16="http://schemas.microsoft.com/office/drawing/2014/main" xmlns="" id="{19B593A6-AB92-4360-9166-410F13A33790}"/>
              </a:ext>
            </a:extLst>
          </p:cNvPr>
          <p:cNvSpPr>
            <a:spLocks noGrp="1" noChangeArrowheads="1"/>
          </p:cNvSpPr>
          <p:nvPr>
            <p:ph idx="1"/>
          </p:nvPr>
        </p:nvSpPr>
        <p:spPr/>
        <p:txBody>
          <a:bodyPr/>
          <a:lstStyle/>
          <a:p>
            <a:r>
              <a:rPr lang="en-US" altLang="zh-CN"/>
              <a:t>useradd  </a:t>
            </a:r>
            <a:r>
              <a:rPr lang="zh-CN" altLang="en-US"/>
              <a:t>命令</a:t>
            </a:r>
          </a:p>
          <a:p>
            <a:pPr>
              <a:buFontTx/>
              <a:buNone/>
            </a:pPr>
            <a:r>
              <a:rPr lang="zh-CN" altLang="en-US"/>
              <a:t>   作用：</a:t>
            </a:r>
          </a:p>
          <a:p>
            <a:pPr>
              <a:buFontTx/>
              <a:buNone/>
            </a:pPr>
            <a:r>
              <a:rPr lang="zh-CN" altLang="en-US"/>
              <a:t>   参数：</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descr="Large confetti">
            <a:extLst>
              <a:ext uri="{FF2B5EF4-FFF2-40B4-BE49-F238E27FC236}">
                <a16:creationId xmlns:a16="http://schemas.microsoft.com/office/drawing/2014/main" xmlns="" id="{FA9298FB-E12E-43AF-9178-678F1437A940}"/>
              </a:ext>
            </a:extLst>
          </p:cNvPr>
          <p:cNvSpPr>
            <a:spLocks noGrp="1" noChangeArrowheads="1"/>
          </p:cNvSpPr>
          <p:nvPr>
            <p:ph type="title"/>
          </p:nvPr>
        </p:nvSpPr>
        <p:spPr/>
        <p:txBody>
          <a:bodyPr/>
          <a:lstStyle/>
          <a:p>
            <a:r>
              <a:rPr lang="zh-CN" altLang="en-US"/>
              <a:t>网络操作命令</a:t>
            </a:r>
          </a:p>
        </p:txBody>
      </p:sp>
      <p:sp>
        <p:nvSpPr>
          <p:cNvPr id="186371" name="Rectangle 3">
            <a:extLst>
              <a:ext uri="{FF2B5EF4-FFF2-40B4-BE49-F238E27FC236}">
                <a16:creationId xmlns:a16="http://schemas.microsoft.com/office/drawing/2014/main" xmlns="" id="{0A4F5349-6FE1-4F6B-90CC-BAB974C7EE41}"/>
              </a:ext>
            </a:extLst>
          </p:cNvPr>
          <p:cNvSpPr>
            <a:spLocks noGrp="1" noChangeArrowheads="1"/>
          </p:cNvSpPr>
          <p:nvPr>
            <p:ph idx="1"/>
          </p:nvPr>
        </p:nvSpPr>
        <p:spPr/>
        <p:txBody>
          <a:bodyPr/>
          <a:lstStyle/>
          <a:p>
            <a:r>
              <a:rPr lang="en-US" altLang="zh-CN"/>
              <a:t>Ifconfig  ping  netstat  telnet  ftp route  rlogin  rcp  finger    nsloopup</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descr="Large confetti">
            <a:extLst>
              <a:ext uri="{FF2B5EF4-FFF2-40B4-BE49-F238E27FC236}">
                <a16:creationId xmlns:a16="http://schemas.microsoft.com/office/drawing/2014/main" xmlns="" id="{BF24D747-C87A-484A-B5A4-FE5F18B432D4}"/>
              </a:ext>
            </a:extLst>
          </p:cNvPr>
          <p:cNvSpPr>
            <a:spLocks noGrp="1" noChangeArrowheads="1"/>
          </p:cNvSpPr>
          <p:nvPr>
            <p:ph type="title"/>
          </p:nvPr>
        </p:nvSpPr>
        <p:spPr/>
        <p:txBody>
          <a:bodyPr/>
          <a:lstStyle/>
          <a:p>
            <a:r>
              <a:rPr lang="zh-CN" altLang="en-US"/>
              <a:t>网络操作命令</a:t>
            </a:r>
          </a:p>
        </p:txBody>
      </p:sp>
      <p:sp>
        <p:nvSpPr>
          <p:cNvPr id="154627" name="Rectangle 3">
            <a:extLst>
              <a:ext uri="{FF2B5EF4-FFF2-40B4-BE49-F238E27FC236}">
                <a16:creationId xmlns:a16="http://schemas.microsoft.com/office/drawing/2014/main" xmlns="" id="{9495DEC1-4533-4395-8E8E-0D4FBDC415E4}"/>
              </a:ext>
            </a:extLst>
          </p:cNvPr>
          <p:cNvSpPr>
            <a:spLocks noGrp="1" noChangeArrowheads="1"/>
          </p:cNvSpPr>
          <p:nvPr>
            <p:ph idx="1"/>
          </p:nvPr>
        </p:nvSpPr>
        <p:spPr/>
        <p:txBody>
          <a:bodyPr/>
          <a:lstStyle/>
          <a:p>
            <a:r>
              <a:rPr lang="en-US" altLang="zh-CN"/>
              <a:t> ifconfig  </a:t>
            </a:r>
            <a:r>
              <a:rPr lang="zh-CN" altLang="en-US"/>
              <a:t>命令</a:t>
            </a:r>
          </a:p>
          <a:p>
            <a:pPr>
              <a:buFontTx/>
              <a:buNone/>
            </a:pPr>
            <a:r>
              <a:rPr lang="zh-CN" altLang="en-US"/>
              <a:t>    作用：查看设置、网卡 </a:t>
            </a:r>
          </a:p>
          <a:p>
            <a:pPr>
              <a:buFontTx/>
              <a:buNone/>
            </a:pPr>
            <a:r>
              <a:rPr lang="zh-CN" altLang="en-US"/>
              <a:t>   查看：</a:t>
            </a:r>
            <a:r>
              <a:rPr lang="en-US" altLang="zh-CN"/>
              <a:t>ifconfig  </a:t>
            </a:r>
          </a:p>
          <a:p>
            <a:pPr>
              <a:buFontTx/>
              <a:buNone/>
            </a:pPr>
            <a:r>
              <a:rPr lang="en-US" altLang="zh-CN"/>
              <a:t>               ifconfig eth0</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descr="Large confetti">
            <a:extLst>
              <a:ext uri="{FF2B5EF4-FFF2-40B4-BE49-F238E27FC236}">
                <a16:creationId xmlns:a16="http://schemas.microsoft.com/office/drawing/2014/main" xmlns="" id="{6018AE11-4F3C-41FD-9392-1351E233EA5E}"/>
              </a:ext>
            </a:extLst>
          </p:cNvPr>
          <p:cNvSpPr>
            <a:spLocks noGrp="1" noChangeArrowheads="1"/>
          </p:cNvSpPr>
          <p:nvPr>
            <p:ph type="title"/>
          </p:nvPr>
        </p:nvSpPr>
        <p:spPr/>
        <p:txBody>
          <a:bodyPr/>
          <a:lstStyle/>
          <a:p>
            <a:endParaRPr lang="zh-CN" altLang="en-US"/>
          </a:p>
        </p:txBody>
      </p:sp>
      <p:sp>
        <p:nvSpPr>
          <p:cNvPr id="193539" name="Rectangle 3">
            <a:extLst>
              <a:ext uri="{FF2B5EF4-FFF2-40B4-BE49-F238E27FC236}">
                <a16:creationId xmlns:a16="http://schemas.microsoft.com/office/drawing/2014/main" xmlns="" id="{696B4CED-0AB5-4774-99DC-8E25295E1040}"/>
              </a:ext>
            </a:extLst>
          </p:cNvPr>
          <p:cNvSpPr>
            <a:spLocks noGrp="1" noChangeArrowheads="1"/>
          </p:cNvSpPr>
          <p:nvPr>
            <p:ph idx="1"/>
          </p:nvPr>
        </p:nvSpPr>
        <p:spPr/>
        <p:txBody>
          <a:bodyPr/>
          <a:lstStyle/>
          <a:p>
            <a:r>
              <a:rPr lang="en-US" altLang="zh-CN"/>
              <a:t>Ifconfig  </a:t>
            </a:r>
            <a:r>
              <a:rPr lang="zh-CN" altLang="en-US"/>
              <a:t>设置网卡</a:t>
            </a:r>
          </a:p>
          <a:p>
            <a:pPr>
              <a:buFontTx/>
              <a:buNone/>
            </a:pPr>
            <a:r>
              <a:rPr lang="zh-CN" altLang="en-US"/>
              <a:t>   </a:t>
            </a:r>
            <a:r>
              <a:rPr lang="en-US" altLang="zh-CN"/>
              <a:t>ifconfig  eth0  ipaddr</a:t>
            </a:r>
          </a:p>
          <a:p>
            <a:pPr>
              <a:buFontTx/>
              <a:buNone/>
            </a:pPr>
            <a:r>
              <a:rPr lang="en-US" altLang="zh-CN"/>
              <a:t>  </a:t>
            </a:r>
            <a:r>
              <a:rPr lang="zh-CN" altLang="en-US"/>
              <a:t>只限于内存</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descr="Large confetti">
            <a:extLst>
              <a:ext uri="{FF2B5EF4-FFF2-40B4-BE49-F238E27FC236}">
                <a16:creationId xmlns:a16="http://schemas.microsoft.com/office/drawing/2014/main" xmlns="" id="{C5C5B70E-D06B-4606-A64D-64AC5603C9F2}"/>
              </a:ext>
            </a:extLst>
          </p:cNvPr>
          <p:cNvSpPr>
            <a:spLocks noGrp="1" noChangeArrowheads="1"/>
          </p:cNvSpPr>
          <p:nvPr>
            <p:ph type="title"/>
          </p:nvPr>
        </p:nvSpPr>
        <p:spPr/>
        <p:txBody>
          <a:bodyPr/>
          <a:lstStyle/>
          <a:p>
            <a:endParaRPr lang="zh-CN" altLang="en-US"/>
          </a:p>
        </p:txBody>
      </p:sp>
      <p:sp>
        <p:nvSpPr>
          <p:cNvPr id="155651" name="Rectangle 3">
            <a:extLst>
              <a:ext uri="{FF2B5EF4-FFF2-40B4-BE49-F238E27FC236}">
                <a16:creationId xmlns:a16="http://schemas.microsoft.com/office/drawing/2014/main" xmlns="" id="{5C7FD19C-D564-4ECF-B69F-F2AA6FCBFF40}"/>
              </a:ext>
            </a:extLst>
          </p:cNvPr>
          <p:cNvSpPr>
            <a:spLocks noGrp="1" noChangeArrowheads="1"/>
          </p:cNvSpPr>
          <p:nvPr>
            <p:ph idx="1"/>
          </p:nvPr>
        </p:nvSpPr>
        <p:spPr/>
        <p:txBody>
          <a:bodyPr>
            <a:normAutofit fontScale="92500" lnSpcReduction="10000"/>
          </a:bodyPr>
          <a:lstStyle/>
          <a:p>
            <a:r>
              <a:rPr lang="en-US" altLang="zh-CN" sz="2800"/>
              <a:t>ping </a:t>
            </a:r>
            <a:r>
              <a:rPr lang="zh-CN" altLang="en-US" sz="2800"/>
              <a:t>命令</a:t>
            </a:r>
          </a:p>
          <a:p>
            <a:pPr>
              <a:buFontTx/>
              <a:buNone/>
            </a:pPr>
            <a:r>
              <a:rPr lang="zh-CN" altLang="en-US" sz="2800"/>
              <a:t>    作用：检测网络故障</a:t>
            </a:r>
          </a:p>
          <a:p>
            <a:pPr>
              <a:buFontTx/>
              <a:buNone/>
            </a:pPr>
            <a:r>
              <a:rPr lang="zh-CN" altLang="en-US" sz="2800"/>
              <a:t>    </a:t>
            </a:r>
            <a:r>
              <a:rPr lang="en-US" altLang="zh-CN" sz="2800"/>
              <a:t>ping 127.0.0.1</a:t>
            </a:r>
            <a:br>
              <a:rPr lang="en-US" altLang="zh-CN" sz="2800"/>
            </a:br>
            <a:r>
              <a:rPr lang="en-US" altLang="zh-CN" sz="2800"/>
              <a:t>ping </a:t>
            </a:r>
            <a:r>
              <a:rPr lang="zh-CN" altLang="en-US" sz="2800"/>
              <a:t>本机</a:t>
            </a:r>
            <a:r>
              <a:rPr lang="en-US" altLang="zh-CN" sz="2800"/>
              <a:t>IP</a:t>
            </a:r>
            <a:br>
              <a:rPr lang="en-US" altLang="zh-CN" sz="2800"/>
            </a:br>
            <a:r>
              <a:rPr lang="en-US" altLang="zh-CN" sz="2800"/>
              <a:t>ping </a:t>
            </a:r>
            <a:r>
              <a:rPr lang="zh-CN" altLang="en-US" sz="2800"/>
              <a:t>局域网内其他</a:t>
            </a:r>
            <a:r>
              <a:rPr lang="en-US" altLang="zh-CN" sz="2800"/>
              <a:t>IP </a:t>
            </a:r>
          </a:p>
          <a:p>
            <a:pPr>
              <a:buFontTx/>
              <a:buNone/>
            </a:pPr>
            <a:r>
              <a:rPr lang="zh-CN" altLang="en-US" sz="2800"/>
              <a:t>   </a:t>
            </a:r>
            <a:r>
              <a:rPr lang="en-US" altLang="zh-CN" sz="2800"/>
              <a:t>ping </a:t>
            </a:r>
            <a:r>
              <a:rPr lang="zh-CN" altLang="en-US" sz="2800"/>
              <a:t>网关</a:t>
            </a:r>
            <a:r>
              <a:rPr lang="en-US" altLang="zh-CN" sz="2800"/>
              <a:t>IP</a:t>
            </a:r>
            <a:br>
              <a:rPr lang="en-US" altLang="zh-CN" sz="2800"/>
            </a:br>
            <a:r>
              <a:rPr lang="en-US" altLang="zh-CN" sz="2800"/>
              <a:t>ping </a:t>
            </a:r>
            <a:r>
              <a:rPr lang="zh-CN" altLang="en-US" sz="2800"/>
              <a:t>远程</a:t>
            </a:r>
            <a:r>
              <a:rPr lang="en-US" altLang="zh-CN" sz="2800"/>
              <a:t>IP </a:t>
            </a:r>
          </a:p>
          <a:p>
            <a:pPr>
              <a:buFontTx/>
              <a:buNone/>
            </a:pPr>
            <a:r>
              <a:rPr lang="zh-CN" altLang="en-US" sz="2800"/>
              <a:t>   </a:t>
            </a:r>
            <a:r>
              <a:rPr lang="en-US" altLang="zh-CN" sz="2800"/>
              <a:t>ping www.xxx.com</a:t>
            </a:r>
            <a:r>
              <a:rPr lang="zh-CN" altLang="en-US" sz="2800"/>
              <a:t>（如</a:t>
            </a:r>
            <a:r>
              <a:rPr lang="en-US" altLang="zh-CN" sz="2800"/>
              <a:t>www.sohu.com </a:t>
            </a:r>
            <a:r>
              <a:rPr lang="zh-CN" altLang="en-US" sz="2800"/>
              <a:t>搜狐）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descr="Large confetti">
            <a:extLst>
              <a:ext uri="{FF2B5EF4-FFF2-40B4-BE49-F238E27FC236}">
                <a16:creationId xmlns:a16="http://schemas.microsoft.com/office/drawing/2014/main" xmlns="" id="{4DAF316F-FA99-425F-B918-52E9C9C5511E}"/>
              </a:ext>
            </a:extLst>
          </p:cNvPr>
          <p:cNvSpPr>
            <a:spLocks noGrp="1" noChangeArrowheads="1"/>
          </p:cNvSpPr>
          <p:nvPr>
            <p:ph type="title"/>
          </p:nvPr>
        </p:nvSpPr>
        <p:spPr/>
        <p:txBody>
          <a:bodyPr/>
          <a:lstStyle/>
          <a:p>
            <a:endParaRPr lang="zh-CN" altLang="en-US"/>
          </a:p>
        </p:txBody>
      </p:sp>
      <p:sp>
        <p:nvSpPr>
          <p:cNvPr id="156675" name="Rectangle 3">
            <a:extLst>
              <a:ext uri="{FF2B5EF4-FFF2-40B4-BE49-F238E27FC236}">
                <a16:creationId xmlns:a16="http://schemas.microsoft.com/office/drawing/2014/main" xmlns="" id="{C263D90C-9974-4D34-B7CD-2872D24ADF65}"/>
              </a:ext>
            </a:extLst>
          </p:cNvPr>
          <p:cNvSpPr>
            <a:spLocks noGrp="1" noChangeArrowheads="1"/>
          </p:cNvSpPr>
          <p:nvPr>
            <p:ph idx="1"/>
          </p:nvPr>
        </p:nvSpPr>
        <p:spPr/>
        <p:txBody>
          <a:bodyPr>
            <a:normAutofit/>
          </a:bodyPr>
          <a:lstStyle/>
          <a:p>
            <a:pPr>
              <a:buFontTx/>
              <a:buNone/>
            </a:pPr>
            <a:endParaRPr lang="en-US" altLang="zh-CN"/>
          </a:p>
          <a:p>
            <a:r>
              <a:rPr lang="en-US" altLang="zh-CN"/>
              <a:t>netstat  </a:t>
            </a:r>
            <a:r>
              <a:rPr lang="zh-CN" altLang="en-US"/>
              <a:t>命令</a:t>
            </a:r>
          </a:p>
          <a:p>
            <a:pPr>
              <a:buFontTx/>
              <a:buNone/>
            </a:pPr>
            <a:r>
              <a:rPr lang="zh-CN" altLang="en-US"/>
              <a:t>   作用：</a:t>
            </a:r>
            <a:r>
              <a:rPr lang="en-US" altLang="zh-CN"/>
              <a:t>netstat</a:t>
            </a:r>
            <a:r>
              <a:rPr lang="zh-CN" altLang="en-US"/>
              <a:t>命令的功能是显示网络连接、路由表和网络接口信息，可以让用户得知目前都有哪些网络连接正在运作。 </a:t>
            </a:r>
            <a:br>
              <a:rPr lang="zh-CN" altLang="en-US"/>
            </a:br>
            <a:r>
              <a:rPr lang="zh-CN" altLang="en-US"/>
              <a:t>参数：</a:t>
            </a:r>
          </a:p>
          <a:p>
            <a:pPr>
              <a:buFontTx/>
              <a:buNone/>
            </a:pPr>
            <a:endParaRPr lang="zh-CN" altLang="en-US"/>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2776</TotalTime>
  <Words>4903</Words>
  <Application>Microsoft Office PowerPoint</Application>
  <PresentationFormat>全屏显示(4:3)</PresentationFormat>
  <Paragraphs>536</Paragraphs>
  <Slides>146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146</vt:i4>
      </vt:variant>
    </vt:vector>
  </HeadingPairs>
  <TitlesOfParts>
    <vt:vector size="148" baseType="lpstr">
      <vt:lpstr>平面</vt:lpstr>
      <vt:lpstr>位图图像</vt:lpstr>
      <vt:lpstr>嵌入式Linux系统开发教程 </vt:lpstr>
      <vt:lpstr>第1章 Linux概述与系统管理</vt:lpstr>
      <vt:lpstr>PowerPoint 演示文稿</vt:lpstr>
      <vt:lpstr>什么是嵌入式系统</vt:lpstr>
      <vt:lpstr>1.2嵌入式系统构架</vt:lpstr>
      <vt:lpstr> 1.3嵌入式系统与PC的不同</vt:lpstr>
      <vt:lpstr>1.4嵌入式系统的应用领域</vt:lpstr>
      <vt:lpstr>1.5嵌入式系统的应用领域</vt:lpstr>
      <vt:lpstr>1.6嵌入式系统的产品</vt:lpstr>
      <vt:lpstr>我们正步入一个崭新的“数字世界”</vt:lpstr>
      <vt:lpstr>1.6嵌入式系统的历史</vt:lpstr>
      <vt:lpstr>1.7巨大的市场</vt:lpstr>
      <vt:lpstr>1.8创新的机遇</vt:lpstr>
      <vt:lpstr>1.9几种主流的嵌入式操作系统</vt:lpstr>
      <vt:lpstr>PowerPoint 演示文稿</vt:lpstr>
      <vt:lpstr> 1.10嵌入式系统软件的层次结构</vt:lpstr>
      <vt:lpstr>PowerPoint 演示文稿</vt:lpstr>
      <vt:lpstr>Linux的安装与配置</vt:lpstr>
      <vt:lpstr>PowerPoint 演示文稿</vt:lpstr>
      <vt:lpstr>安装前的准备工作</vt:lpstr>
      <vt:lpstr>PowerPoint 演示文稿</vt:lpstr>
      <vt:lpstr>PowerPoint 演示文稿</vt:lpstr>
      <vt:lpstr>PowerPoint 演示文稿</vt:lpstr>
      <vt:lpstr>PowerPoint 演示文稿</vt:lpstr>
      <vt:lpstr>PowerPoint 演示文稿</vt:lpstr>
      <vt:lpstr>安  装  Linux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安装后的系统配置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9、使用 RPM 来管理软件包</vt:lpstr>
      <vt:lpstr>9.1  RPM 的设计目标</vt:lpstr>
      <vt:lpstr>PowerPoint 演示文稿</vt:lpstr>
      <vt:lpstr>RPM 有基本操作模式</vt:lpstr>
      <vt:lpstr>安装RPM包</vt:lpstr>
      <vt:lpstr>PowerPoint 演示文稿</vt:lpstr>
      <vt:lpstr>第3节   LINUX 系统操作命令</vt:lpstr>
      <vt:lpstr>登录退出命令</vt:lpstr>
      <vt:lpstr>PowerPoint 演示文稿</vt:lpstr>
      <vt:lpstr>PowerPoint 演示文稿</vt:lpstr>
      <vt:lpstr>PowerPoint 演示文稿</vt:lpstr>
      <vt:lpstr>文件管理类指令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系统管理相关命令</vt:lpstr>
      <vt:lpstr>网络操作命令</vt:lpstr>
      <vt:lpstr>网络操作命令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系统安全相关命令</vt:lpstr>
      <vt:lpstr>PowerPoint 演示文稿</vt:lpstr>
      <vt:lpstr>PowerPoint 演示文稿</vt:lpstr>
      <vt:lpstr>PowerPoint 演示文稿</vt:lpstr>
      <vt:lpstr>PowerPoint 演示文稿</vt:lpstr>
      <vt:lpstr>其他命令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第4节  LINUX服务器配置</vt:lpstr>
      <vt:lpstr>Samba服务器概述</vt:lpstr>
      <vt:lpstr>Samba服务器配置（图形界面）</vt:lpstr>
      <vt:lpstr>续</vt:lpstr>
      <vt:lpstr>Samba服务器配置（文本界面）</vt:lpstr>
      <vt:lpstr>NFS服务器配置（文本模式）</vt:lpstr>
      <vt:lpstr>配置步骤</vt:lpstr>
      <vt:lpstr>配置步骤</vt:lpstr>
      <vt:lpstr>配置步骤</vt:lpstr>
      <vt:lpstr>NFS服务器配置（图形界面）</vt:lpstr>
      <vt:lpstr>服务器配置</vt:lpstr>
      <vt:lpstr>服务器配置</vt:lpstr>
      <vt:lpstr>测试</vt:lpstr>
      <vt:lpstr>Tftp服务器配置</vt:lpstr>
      <vt:lpstr>服务器配置</vt:lpstr>
      <vt:lpstr>服务器配置</vt:lpstr>
      <vt:lpstr>服务器测试</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Tao Zhou</cp:lastModifiedBy>
  <cp:revision>713</cp:revision>
  <cp:lastPrinted>1601-01-01T00:00:00Z</cp:lastPrinted>
  <dcterms:created xsi:type="dcterms:W3CDTF">1601-01-01T00:00:00Z</dcterms:created>
  <dcterms:modified xsi:type="dcterms:W3CDTF">2018-09-03T13:00:51Z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